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4.xml" ContentType="application/vnd.openxmlformats-officedocument.presentationml.tags+xml"/>
  <Override PartName="/ppt/notesSlides/notesSlide7.xml" ContentType="application/vnd.openxmlformats-officedocument.presentationml.notesSlide+xml"/>
  <Override PartName="/ppt/tags/tag55.xml" ContentType="application/vnd.openxmlformats-officedocument.presentationml.tags+xml"/>
  <Override PartName="/ppt/notesSlides/notesSlide8.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9.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0.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1.xml" ContentType="application/vnd.openxmlformats-officedocument.presentationml.notesSlide+xml"/>
  <Override PartName="/ppt/tags/tag149.xml" ContentType="application/vnd.openxmlformats-officedocument.presentationml.tags+xml"/>
  <Override PartName="/ppt/notesSlides/notesSlide12.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67.xml" ContentType="application/vnd.openxmlformats-officedocument.presentationml.tags+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73.xml" ContentType="application/vnd.openxmlformats-officedocument.presentationml.tags+xml"/>
  <Override PartName="/ppt/notesSlides/notesSlide25.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9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36.xml" ContentType="application/vnd.openxmlformats-officedocument.presentationml.tags+xml"/>
  <Override PartName="/ppt/notesSlides/notesSlide4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70" r:id="rId3"/>
    <p:sldMasterId id="2147483685" r:id="rId4"/>
  </p:sldMasterIdLst>
  <p:notesMasterIdLst>
    <p:notesMasterId r:id="rId68"/>
  </p:notesMasterIdLst>
  <p:handoutMasterIdLst>
    <p:handoutMasterId r:id="rId69"/>
  </p:handoutMasterIdLst>
  <p:sldIdLst>
    <p:sldId id="258" r:id="rId5"/>
    <p:sldId id="3494" r:id="rId6"/>
    <p:sldId id="3490" r:id="rId7"/>
    <p:sldId id="3489" r:id="rId8"/>
    <p:sldId id="3491" r:id="rId9"/>
    <p:sldId id="259" r:id="rId10"/>
    <p:sldId id="3487" r:id="rId11"/>
    <p:sldId id="1250" r:id="rId12"/>
    <p:sldId id="3470" r:id="rId13"/>
    <p:sldId id="501" r:id="rId14"/>
    <p:sldId id="545" r:id="rId15"/>
    <p:sldId id="424" r:id="rId16"/>
    <p:sldId id="550" r:id="rId17"/>
    <p:sldId id="3472" r:id="rId18"/>
    <p:sldId id="3475" r:id="rId19"/>
    <p:sldId id="2341" r:id="rId20"/>
    <p:sldId id="1528" r:id="rId21"/>
    <p:sldId id="2787" r:id="rId22"/>
    <p:sldId id="2615" r:id="rId23"/>
    <p:sldId id="2343" r:id="rId24"/>
    <p:sldId id="2340" r:id="rId25"/>
    <p:sldId id="2138" r:id="rId26"/>
    <p:sldId id="2593" r:id="rId27"/>
    <p:sldId id="1391" r:id="rId28"/>
    <p:sldId id="3473" r:id="rId29"/>
    <p:sldId id="450" r:id="rId30"/>
    <p:sldId id="2158" r:id="rId31"/>
    <p:sldId id="313" r:id="rId32"/>
    <p:sldId id="346" r:id="rId33"/>
    <p:sldId id="359" r:id="rId34"/>
    <p:sldId id="325" r:id="rId35"/>
    <p:sldId id="262" r:id="rId36"/>
    <p:sldId id="285" r:id="rId37"/>
    <p:sldId id="294" r:id="rId38"/>
    <p:sldId id="1321" r:id="rId39"/>
    <p:sldId id="1269" r:id="rId40"/>
    <p:sldId id="1286" r:id="rId41"/>
    <p:sldId id="2745" r:id="rId42"/>
    <p:sldId id="1327" r:id="rId43"/>
    <p:sldId id="443" r:id="rId44"/>
    <p:sldId id="395" r:id="rId45"/>
    <p:sldId id="2694" r:id="rId46"/>
    <p:sldId id="3495" r:id="rId47"/>
    <p:sldId id="2698" r:id="rId48"/>
    <p:sldId id="260" r:id="rId49"/>
    <p:sldId id="1825" r:id="rId50"/>
    <p:sldId id="1973" r:id="rId51"/>
    <p:sldId id="1735" r:id="rId52"/>
    <p:sldId id="3497" r:id="rId53"/>
    <p:sldId id="3498" r:id="rId54"/>
    <p:sldId id="3500" r:id="rId55"/>
    <p:sldId id="2773" r:id="rId56"/>
    <p:sldId id="3492" r:id="rId57"/>
    <p:sldId id="2957" r:id="rId58"/>
    <p:sldId id="3474" r:id="rId59"/>
    <p:sldId id="2603" r:id="rId60"/>
    <p:sldId id="2381" r:id="rId61"/>
    <p:sldId id="2699" r:id="rId62"/>
    <p:sldId id="3496" r:id="rId63"/>
    <p:sldId id="2693" r:id="rId64"/>
    <p:sldId id="2246" r:id="rId65"/>
    <p:sldId id="992" r:id="rId66"/>
    <p:sldId id="2218" r:id="rId67"/>
  </p:sldIdLst>
  <p:sldSz cx="10160000" cy="5715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875" userDrawn="1">
          <p15:clr>
            <a:srgbClr val="A4A3A4"/>
          </p15:clr>
        </p15:guide>
        <p15:guide id="2" pos="32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J.江" initials="W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40D86"/>
    <a:srgbClr val="F57E1B"/>
    <a:srgbClr val="0819F6"/>
    <a:srgbClr val="6DC1FD"/>
    <a:srgbClr val="1388FB"/>
    <a:srgbClr val="000000"/>
    <a:srgbClr val="2433F8"/>
    <a:srgbClr val="E927DB"/>
    <a:srgbClr val="2BCEF8"/>
    <a:srgbClr val="FB1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415" autoAdjust="0"/>
    <p:restoredTop sz="72599" autoAdjust="0"/>
  </p:normalViewPr>
  <p:slideViewPr>
    <p:cSldViewPr showGuides="1">
      <p:cViewPr varScale="1">
        <p:scale>
          <a:sx n="100" d="100"/>
          <a:sy n="100" d="100"/>
        </p:scale>
        <p:origin x="776" y="160"/>
      </p:cViewPr>
      <p:guideLst>
        <p:guide orient="horz" pos="1875"/>
        <p:guide pos="323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044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download\Wechat\WeChat%20Files\genggeng5053\FileStorage\File\2024-11\&#24180;&#24230;&#25351;&#26631;&#23545;&#2760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24037;&#20316;&#31807;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222340843962E-2"/>
          <c:y val="4.0094339622641501E-2"/>
          <c:w val="0.83317413047142797"/>
          <c:h val="0.71143867924528303"/>
        </c:manualLayout>
      </c:layout>
      <c:barChart>
        <c:barDir val="col"/>
        <c:grouping val="clustered"/>
        <c:varyColors val="0"/>
        <c:ser>
          <c:idx val="0"/>
          <c:order val="0"/>
          <c:tx>
            <c:strRef>
              <c:f>[年度指标对比.xlsx]Sheet1!$B$1</c:f>
              <c:strCache>
                <c:ptCount val="1"/>
                <c:pt idx="0">
                  <c:v>Beam time</c:v>
                </c:pt>
              </c:strCache>
            </c:strRef>
          </c:tx>
          <c:spPr>
            <a:solidFill>
              <a:schemeClr val="accent3"/>
            </a:solidFill>
            <a:ln>
              <a:solidFill>
                <a:schemeClr val="tx2">
                  <a:lumMod val="60000"/>
                  <a:lumOff val="4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layout>
                <c:manualLayout>
                  <c:x val="4.6029913886608898E-3"/>
                  <c:y val="-8.120984074218730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0E-EC47-9F45-27E83E526458}"/>
                </c:ext>
              </c:extLst>
            </c:dLbl>
            <c:dLbl>
              <c:idx val="2"/>
              <c:layout>
                <c:manualLayout>
                  <c:x val="1.5343304628869601E-3"/>
                  <c:y val="-6.090738055664049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0E-EC47-9F45-27E83E526458}"/>
                </c:ext>
              </c:extLst>
            </c:dLbl>
            <c:dLbl>
              <c:idx val="3"/>
              <c:layout>
                <c:manualLayout>
                  <c:x val="3.8997264017156899E-3"/>
                  <c:y val="9.03227906783344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0E-EC47-9F45-27E83E526458}"/>
                </c:ext>
              </c:extLst>
            </c:dLbl>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[年度指标对比.xlsx]Sheet1!$A$2:$A$7</c:f>
              <c:strCache>
                <c:ptCount val="6"/>
                <c:pt idx="0">
                  <c:v>2018-2019</c:v>
                </c:pt>
                <c:pt idx="1">
                  <c:v>2019-2020</c:v>
                </c:pt>
                <c:pt idx="2">
                  <c:v>2020-2021</c:v>
                </c:pt>
                <c:pt idx="3">
                  <c:v>2021-2022</c:v>
                </c:pt>
                <c:pt idx="4">
                  <c:v>2022-2023</c:v>
                </c:pt>
                <c:pt idx="5">
                  <c:v>2023-2024</c:v>
                </c:pt>
              </c:strCache>
            </c:strRef>
          </c:cat>
          <c:val>
            <c:numRef>
              <c:f>[年度指标对比.xlsx]Sheet1!$B$2:$B$7</c:f>
              <c:numCache>
                <c:formatCode>0_ </c:formatCode>
                <c:ptCount val="6"/>
                <c:pt idx="0">
                  <c:v>4055</c:v>
                </c:pt>
                <c:pt idx="1">
                  <c:v>4715</c:v>
                </c:pt>
                <c:pt idx="2">
                  <c:v>4898</c:v>
                </c:pt>
                <c:pt idx="3">
                  <c:v>5262</c:v>
                </c:pt>
                <c:pt idx="4">
                  <c:v>5054</c:v>
                </c:pt>
                <c:pt idx="5">
                  <c:v>5433</c:v>
                </c:pt>
              </c:numCache>
            </c:numRef>
          </c:val>
          <c:extLst>
            <c:ext xmlns:c16="http://schemas.microsoft.com/office/drawing/2014/chart" uri="{C3380CC4-5D6E-409C-BE32-E72D297353CC}">
              <c16:uniqueId val="{00000003-830E-EC47-9F45-27E83E526458}"/>
            </c:ext>
          </c:extLst>
        </c:ser>
        <c:dLbls>
          <c:showLegendKey val="0"/>
          <c:showVal val="0"/>
          <c:showCatName val="0"/>
          <c:showSerName val="0"/>
          <c:showPercent val="0"/>
          <c:showBubbleSize val="0"/>
        </c:dLbls>
        <c:gapWidth val="150"/>
        <c:axId val="350336384"/>
        <c:axId val="355974192"/>
      </c:barChart>
      <c:lineChart>
        <c:grouping val="standard"/>
        <c:varyColors val="0"/>
        <c:ser>
          <c:idx val="1"/>
          <c:order val="1"/>
          <c:tx>
            <c:strRef>
              <c:f>[年度指标对比.xlsx]Sheet1!$C$1</c:f>
              <c:strCache>
                <c:ptCount val="1"/>
                <c:pt idx="0">
                  <c:v>Availability(accelerator alone)</c:v>
                </c:pt>
              </c:strCache>
            </c:strRef>
          </c:tx>
          <c:spPr>
            <a:ln w="44450" cap="rnd">
              <a:solidFill>
                <a:schemeClr val="accent6">
                  <a:lumMod val="75000"/>
                </a:schemeClr>
              </a:solidFill>
              <a:round/>
            </a:ln>
            <a:effectLst>
              <a:outerShdw blurRad="40000" dist="23000" dir="5400000" rotWithShape="0">
                <a:srgbClr val="000000">
                  <a:alpha val="35000"/>
                </a:srgbClr>
              </a:outerShdw>
            </a:effectLst>
          </c:spPr>
          <c:marker>
            <c:symbol val="none"/>
          </c:marker>
          <c:dLbls>
            <c:dLbl>
              <c:idx val="0"/>
              <c:layout>
                <c:manualLayout>
                  <c:x val="-4.6029913886608903E-2"/>
                  <c:y val="-4.20819490586931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0E-EC47-9F45-27E83E526458}"/>
                </c:ext>
              </c:extLst>
            </c:dLbl>
            <c:dLbl>
              <c:idx val="1"/>
              <c:layout>
                <c:manualLayout>
                  <c:x val="-4.0159958064841003E-2"/>
                  <c:y val="-4.4296788482834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0E-EC47-9F45-27E83E526458}"/>
                </c:ext>
              </c:extLst>
            </c:dLbl>
            <c:dLbl>
              <c:idx val="2"/>
              <c:layout>
                <c:manualLayout>
                  <c:x val="-3.92527627658582E-2"/>
                  <c:y val="-5.75557888798345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0E-EC47-9F45-27E83E526458}"/>
                </c:ext>
              </c:extLst>
            </c:dLbl>
            <c:dLbl>
              <c:idx val="3"/>
              <c:layout>
                <c:manualLayout>
                  <c:x val="-3.6062669884586E-2"/>
                  <c:y val="-4.0600383417956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0E-EC47-9F45-27E83E526458}"/>
                </c:ext>
              </c:extLst>
            </c:dLbl>
            <c:dLbl>
              <c:idx val="4"/>
              <c:layout>
                <c:manualLayout>
                  <c:x val="-3.7655926807491198E-2"/>
                  <c:y val="-5.60585366033840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0E-EC47-9F45-27E83E526458}"/>
                </c:ext>
              </c:extLst>
            </c:dLbl>
            <c:dLbl>
              <c:idx val="5"/>
              <c:layout>
                <c:manualLayout>
                  <c:x val="-3.5904927796819697E-2"/>
                  <c:y val="-3.9150943396226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0E-EC47-9F45-27E83E52645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[年度指标对比.xlsx]Sheet1!$A$2:$A$6</c:f>
              <c:strCache>
                <c:ptCount val="5"/>
                <c:pt idx="0">
                  <c:v>2018-2019</c:v>
                </c:pt>
                <c:pt idx="1">
                  <c:v>2019-2020</c:v>
                </c:pt>
                <c:pt idx="2">
                  <c:v>2020-2021</c:v>
                </c:pt>
                <c:pt idx="3">
                  <c:v>2021-2022</c:v>
                </c:pt>
                <c:pt idx="4">
                  <c:v>2022-2023</c:v>
                </c:pt>
              </c:strCache>
            </c:strRef>
          </c:cat>
          <c:val>
            <c:numRef>
              <c:f>[年度指标对比.xlsx]Sheet1!$C$2:$C$7</c:f>
              <c:numCache>
                <c:formatCode>0.00%</c:formatCode>
                <c:ptCount val="6"/>
                <c:pt idx="0">
                  <c:v>0.91800000000000004</c:v>
                </c:pt>
                <c:pt idx="1">
                  <c:v>0.93600000000000005</c:v>
                </c:pt>
                <c:pt idx="2">
                  <c:v>0.94499999999999995</c:v>
                </c:pt>
                <c:pt idx="3">
                  <c:v>0.97199999999999998</c:v>
                </c:pt>
                <c:pt idx="4">
                  <c:v>0.96199999999999997</c:v>
                </c:pt>
                <c:pt idx="5">
                  <c:v>0.97399999999999998</c:v>
                </c:pt>
              </c:numCache>
            </c:numRef>
          </c:val>
          <c:smooth val="0"/>
          <c:extLst>
            <c:ext xmlns:c16="http://schemas.microsoft.com/office/drawing/2014/chart" uri="{C3380CC4-5D6E-409C-BE32-E72D297353CC}">
              <c16:uniqueId val="{0000000A-830E-EC47-9F45-27E83E526458}"/>
            </c:ext>
          </c:extLst>
        </c:ser>
        <c:dLbls>
          <c:showLegendKey val="0"/>
          <c:showVal val="0"/>
          <c:showCatName val="0"/>
          <c:showSerName val="0"/>
          <c:showPercent val="0"/>
          <c:showBubbleSize val="0"/>
        </c:dLbls>
        <c:marker val="1"/>
        <c:smooth val="0"/>
        <c:axId val="355978672"/>
        <c:axId val="355970832"/>
      </c:lineChart>
      <c:catAx>
        <c:axId val="3503363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20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55974192"/>
        <c:crosses val="autoZero"/>
        <c:auto val="1"/>
        <c:lblAlgn val="ctr"/>
        <c:lblOffset val="100"/>
        <c:noMultiLvlLbl val="0"/>
      </c:catAx>
      <c:valAx>
        <c:axId val="355974192"/>
        <c:scaling>
          <c:orientation val="minMax"/>
          <c:max val="6000"/>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lang="zh-CN" sz="20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50336384"/>
        <c:crosses val="autoZero"/>
        <c:crossBetween val="between"/>
      </c:valAx>
      <c:catAx>
        <c:axId val="355978672"/>
        <c:scaling>
          <c:orientation val="minMax"/>
        </c:scaling>
        <c:delete val="1"/>
        <c:axPos val="b"/>
        <c:numFmt formatCode="General" sourceLinked="1"/>
        <c:majorTickMark val="none"/>
        <c:minorTickMark val="none"/>
        <c:tickLblPos val="nextTo"/>
        <c:crossAx val="355970832"/>
        <c:crosses val="autoZero"/>
        <c:auto val="1"/>
        <c:lblAlgn val="ctr"/>
        <c:lblOffset val="100"/>
        <c:noMultiLvlLbl val="0"/>
      </c:catAx>
      <c:valAx>
        <c:axId val="355970832"/>
        <c:scaling>
          <c:orientation val="minMax"/>
          <c:max val="1"/>
          <c:min val="0.9"/>
        </c:scaling>
        <c:delete val="0"/>
        <c:axPos val="r"/>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lang="zh-CN" sz="20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55978672"/>
        <c:crosses val="max"/>
        <c:crossBetween val="between"/>
      </c:valAx>
      <c:spPr>
        <a:noFill/>
        <a:ln>
          <a:noFill/>
        </a:ln>
        <a:effectLst/>
      </c:spPr>
    </c:plotArea>
    <c:plotVisOnly val="1"/>
    <c:dispBlanksAs val="gap"/>
    <c:showDLblsOverMax val="0"/>
    <c:extLst>
      <c:ext uri="{0b15fc19-7d7d-44ad-8c2d-2c3a37ce22c3}">
        <chartProps xmlns="https://web.wps.cn/et/2018/main" chartId="{68a3baa4-c464-4c0e-b415-c79b1b38a631}"/>
      </c:ext>
    </c:extLst>
  </c:chart>
  <c:spPr>
    <a:noFill/>
    <a:ln w="9525" cap="flat" cmpd="sng" algn="ctr">
      <a:noFill/>
      <a:round/>
    </a:ln>
    <a:effectLst/>
  </c:spPr>
  <c:txPr>
    <a:bodyPr/>
    <a:lstStyle/>
    <a:p>
      <a:pPr>
        <a:defRPr lang="zh-CN" sz="2000" b="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40438173114899"/>
          <c:y val="6.06296809664955E-2"/>
          <c:w val="0.83695419297629603"/>
          <c:h val="0.75248314521251303"/>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a:sp3d>
              <a:extrusionClr>
                <a:srgbClr val="FFFFFF"/>
              </a:extrusionClr>
              <a:contourClr>
                <a:srgbClr val="FFFFFF"/>
              </a:contourClr>
            </a:sp3d>
          </c:spPr>
          <c:invertIfNegative val="0"/>
          <c:dLbls>
            <c:spPr>
              <a:noFill/>
              <a:ln>
                <a:noFill/>
              </a:ln>
              <a:effectLst/>
            </c:spPr>
            <c:txPr>
              <a:bodyPr rot="0" spcFirstLastPara="0" vertOverflow="ellipsis" vert="horz" wrap="square" lIns="38100" tIns="19050" rIns="38100" bIns="19050" anchor="ctr" anchorCtr="1"/>
              <a:lstStyle/>
              <a:p>
                <a:pPr>
                  <a:defRPr lang="en-US" sz="2000" b="0" i="0" u="none" strike="noStrike" kern="1200" baseline="0">
                    <a:solidFill>
                      <a:schemeClr val="tx1"/>
                    </a:solidFill>
                    <a:latin typeface="+mn-lt"/>
                    <a:ea typeface="+mn-ea"/>
                    <a:cs typeface="Times New Roman" panose="02020603050405020304" pitchFamily="18"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Sheet1!$A$2:$A$6</c:f>
              <c:strCache>
                <c:ptCount val="5"/>
                <c:pt idx="0">
                  <c:v>2018-19</c:v>
                </c:pt>
                <c:pt idx="1">
                  <c:v>2019-20</c:v>
                </c:pt>
                <c:pt idx="2">
                  <c:v>2020-21</c:v>
                </c:pt>
                <c:pt idx="3">
                  <c:v>2022-23</c:v>
                </c:pt>
                <c:pt idx="4">
                  <c:v>2023-24</c:v>
                </c:pt>
              </c:strCache>
            </c:strRef>
          </c:cat>
          <c:val>
            <c:numRef>
              <c:f>Sheet1!$B$2:$B$6</c:f>
              <c:numCache>
                <c:formatCode>General</c:formatCode>
                <c:ptCount val="5"/>
                <c:pt idx="0">
                  <c:v>12</c:v>
                </c:pt>
                <c:pt idx="1">
                  <c:v>40</c:v>
                </c:pt>
                <c:pt idx="2">
                  <c:v>71</c:v>
                </c:pt>
                <c:pt idx="3">
                  <c:v>93</c:v>
                </c:pt>
                <c:pt idx="4">
                  <c:v>164</c:v>
                </c:pt>
              </c:numCache>
            </c:numRef>
          </c:val>
          <c:extLst>
            <c:ext xmlns:c16="http://schemas.microsoft.com/office/drawing/2014/chart" uri="{C3380CC4-5D6E-409C-BE32-E72D297353CC}">
              <c16:uniqueId val="{00000000-5561-8F42-BC27-71E54C30A485}"/>
            </c:ext>
          </c:extLst>
        </c:ser>
        <c:dLbls>
          <c:showLegendKey val="0"/>
          <c:showVal val="0"/>
          <c:showCatName val="0"/>
          <c:showSerName val="0"/>
          <c:showPercent val="0"/>
          <c:showBubbleSize val="0"/>
        </c:dLbls>
        <c:gapWidth val="246"/>
        <c:overlap val="-28"/>
        <c:axId val="242537600"/>
        <c:axId val="242872704"/>
      </c:barChart>
      <c:catAx>
        <c:axId val="2425376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en-US"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42872704"/>
        <c:crosses val="autoZero"/>
        <c:auto val="1"/>
        <c:lblAlgn val="ctr"/>
        <c:lblOffset val="100"/>
        <c:noMultiLvlLbl val="0"/>
      </c:catAx>
      <c:valAx>
        <c:axId val="242872704"/>
        <c:scaling>
          <c:orientation val="minMax"/>
        </c:scaling>
        <c:delete val="0"/>
        <c:axPos val="l"/>
        <c:majorGridlines>
          <c:spPr>
            <a:ln w="9525" cap="flat" cmpd="sng" algn="ctr">
              <a:solidFill>
                <a:schemeClr val="lt1">
                  <a:lumMod val="90200"/>
                </a:schemeClr>
              </a:solidFill>
              <a:prstDash val="solid"/>
              <a:round/>
            </a:ln>
            <a:effectLst/>
          </c:spPr>
        </c:majorGridlines>
        <c:numFmt formatCode="General" sourceLinked="1"/>
        <c:majorTickMark val="none"/>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en-US"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42537600"/>
        <c:crosses val="autoZero"/>
        <c:crossBetween val="between"/>
      </c:valAx>
      <c:spPr>
        <a:noFill/>
        <a:ln w="25400">
          <a:noFill/>
        </a:ln>
        <a:effectLst/>
      </c:spPr>
    </c:plotArea>
    <c:plotVisOnly val="1"/>
    <c:dispBlanksAs val="gap"/>
    <c:showDLblsOverMax val="0"/>
    <c:extLst>
      <c:ext uri="{0b15fc19-7d7d-44ad-8c2d-2c3a37ce22c3}">
        <chartProps xmlns="https://web.wps.cn/et/2018/main" chartId="{3ffe3c72-0ac0-4d3d-96cd-9299bf50a6fb}"/>
      </c:ext>
    </c:extLst>
  </c:chart>
  <c:spPr>
    <a:noFill/>
    <a:ln w="9525" cap="flat" cmpd="sng" algn="ctr">
      <a:noFill/>
      <a:prstDash val="solid"/>
    </a:ln>
    <a:effectLst/>
  </c:spPr>
  <c:txPr>
    <a:bodyPr/>
    <a:lstStyle/>
    <a:p>
      <a:pPr>
        <a:defRPr lang="en-US" sz="2000"/>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[工作簿1]Sheet1!$B$1</c:f>
              <c:strCache>
                <c:ptCount val="1"/>
                <c:pt idx="0">
                  <c:v>User Proposal</c:v>
                </c:pt>
              </c:strCache>
            </c:strRef>
          </c:tx>
          <c:spPr>
            <a:solidFill>
              <a:schemeClr val="accent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Times New Roman" panose="02020603050405020304" pitchFamily="18"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[工作簿1]Sheet1!$A$2:$A$7</c:f>
              <c:strCache>
                <c:ptCount val="6"/>
                <c:pt idx="0">
                  <c:v>2018-19</c:v>
                </c:pt>
                <c:pt idx="1">
                  <c:v>2019-20</c:v>
                </c:pt>
                <c:pt idx="2">
                  <c:v>2020-21</c:v>
                </c:pt>
                <c:pt idx="3">
                  <c:v>2021-22</c:v>
                </c:pt>
                <c:pt idx="4">
                  <c:v>2022-23</c:v>
                </c:pt>
                <c:pt idx="5">
                  <c:v>2023-24</c:v>
                </c:pt>
              </c:strCache>
            </c:strRef>
          </c:cat>
          <c:val>
            <c:numRef>
              <c:f>[工作簿1]Sheet1!$B$2:$B$7</c:f>
              <c:numCache>
                <c:formatCode>General</c:formatCode>
                <c:ptCount val="6"/>
                <c:pt idx="0">
                  <c:v>162</c:v>
                </c:pt>
                <c:pt idx="1">
                  <c:v>359</c:v>
                </c:pt>
                <c:pt idx="2">
                  <c:v>471</c:v>
                </c:pt>
                <c:pt idx="3">
                  <c:v>831</c:v>
                </c:pt>
                <c:pt idx="4">
                  <c:v>730</c:v>
                </c:pt>
                <c:pt idx="5">
                  <c:v>948</c:v>
                </c:pt>
              </c:numCache>
            </c:numRef>
          </c:val>
          <c:extLst>
            <c:ext xmlns:c16="http://schemas.microsoft.com/office/drawing/2014/chart" uri="{C3380CC4-5D6E-409C-BE32-E72D297353CC}">
              <c16:uniqueId val="{00000000-B263-5949-AAF3-42430EC26861}"/>
            </c:ext>
          </c:extLst>
        </c:ser>
        <c:ser>
          <c:idx val="1"/>
          <c:order val="1"/>
          <c:tx>
            <c:strRef>
              <c:f>[工作簿1]Sheet1!$C$1</c:f>
              <c:strCache>
                <c:ptCount val="1"/>
                <c:pt idx="0">
                  <c:v>Proposal Performed</c:v>
                </c:pt>
              </c:strCache>
            </c:strRef>
          </c:tx>
          <c:spPr>
            <a:solidFill>
              <a:schemeClr val="accent4"/>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Times New Roman" panose="02020603050405020304" pitchFamily="18"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[工作簿1]Sheet1!$A$2:$A$7</c:f>
              <c:strCache>
                <c:ptCount val="6"/>
                <c:pt idx="0">
                  <c:v>2018-19</c:v>
                </c:pt>
                <c:pt idx="1">
                  <c:v>2019-20</c:v>
                </c:pt>
                <c:pt idx="2">
                  <c:v>2020-21</c:v>
                </c:pt>
                <c:pt idx="3">
                  <c:v>2021-22</c:v>
                </c:pt>
                <c:pt idx="4">
                  <c:v>2022-23</c:v>
                </c:pt>
                <c:pt idx="5">
                  <c:v>2023-24</c:v>
                </c:pt>
              </c:strCache>
            </c:strRef>
          </c:cat>
          <c:val>
            <c:numRef>
              <c:f>[工作簿1]Sheet1!$C$2:$C$7</c:f>
              <c:numCache>
                <c:formatCode>General</c:formatCode>
                <c:ptCount val="6"/>
                <c:pt idx="0">
                  <c:v>122</c:v>
                </c:pt>
                <c:pt idx="1">
                  <c:v>224</c:v>
                </c:pt>
                <c:pt idx="2">
                  <c:v>230</c:v>
                </c:pt>
                <c:pt idx="3">
                  <c:v>279</c:v>
                </c:pt>
                <c:pt idx="4">
                  <c:v>376</c:v>
                </c:pt>
                <c:pt idx="5">
                  <c:v>495</c:v>
                </c:pt>
              </c:numCache>
            </c:numRef>
          </c:val>
          <c:extLst>
            <c:ext xmlns:c16="http://schemas.microsoft.com/office/drawing/2014/chart" uri="{C3380CC4-5D6E-409C-BE32-E72D297353CC}">
              <c16:uniqueId val="{00000001-B263-5949-AAF3-42430EC26861}"/>
            </c:ext>
          </c:extLst>
        </c:ser>
        <c:dLbls>
          <c:showLegendKey val="0"/>
          <c:showVal val="1"/>
          <c:showCatName val="0"/>
          <c:showSerName val="0"/>
          <c:showPercent val="0"/>
          <c:showBubbleSize val="0"/>
        </c:dLbls>
        <c:gapWidth val="246"/>
        <c:overlap val="-28"/>
        <c:axId val="113189138"/>
        <c:axId val="768985474"/>
      </c:barChart>
      <c:catAx>
        <c:axId val="11318913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Times New Roman" panose="02020603050405020304" pitchFamily="18" charset="0"/>
              </a:defRPr>
            </a:pPr>
            <a:endParaRPr lang="zh-CN"/>
          </a:p>
        </c:txPr>
        <c:crossAx val="768985474"/>
        <c:crosses val="autoZero"/>
        <c:auto val="1"/>
        <c:lblAlgn val="ctr"/>
        <c:lblOffset val="100"/>
        <c:noMultiLvlLbl val="0"/>
      </c:catAx>
      <c:valAx>
        <c:axId val="768985474"/>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Times New Roman" panose="02020603050405020304" pitchFamily="18" charset="0"/>
              </a:defRPr>
            </a:pPr>
            <a:endParaRPr lang="zh-CN"/>
          </a:p>
        </c:txPr>
        <c:crossAx val="113189138"/>
        <c:crosses val="autoZero"/>
        <c:crossBetween val="between"/>
      </c:valAx>
      <c:spPr>
        <a:noFill/>
        <a:ln>
          <a:noFill/>
        </a:ln>
        <a:effectLst/>
      </c:spPr>
    </c:plotArea>
    <c:legend>
      <c:legendPos val="b"/>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Times New Roman" panose="02020603050405020304" pitchFamily="18" charset="0"/>
            </a:defRPr>
          </a:pPr>
          <a:endParaRPr lang="zh-CN"/>
        </a:p>
      </c:txPr>
    </c:legend>
    <c:plotVisOnly val="1"/>
    <c:dispBlanksAs val="gap"/>
    <c:showDLblsOverMax val="0"/>
    <c:extLst>
      <c:ext uri="{0b15fc19-7d7d-44ad-8c2d-2c3a37ce22c3}">
        <chartProps xmlns="https://web.wps.cn/et/2018/main" chartId="{d9e59703-93f0-405d-bcf5-681446d49a04}"/>
      </c:ext>
    </c:extLst>
  </c:chart>
  <c:spPr>
    <a:noFill/>
    <a:ln w="9525" cap="flat" cmpd="sng" algn="ctr">
      <a:solidFill>
        <a:schemeClr val="tx1">
          <a:lumMod val="15000"/>
          <a:lumOff val="85000"/>
        </a:schemeClr>
      </a:solidFill>
      <a:round/>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AF-764C-AE8A-946A74F022A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AF-764C-AE8A-946A74F022A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AF-764C-AE8A-946A74F022A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AF-764C-AE8A-946A74F022A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EAF-764C-AE8A-946A74F022A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EAF-764C-AE8A-946A74F022A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EAF-764C-AE8A-946A74F022A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EAF-764C-AE8A-946A74F022A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EAF-764C-AE8A-946A74F022A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EAF-764C-AE8A-946A74F022A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EAF-764C-AE8A-946A74F022A7}"/>
              </c:ext>
            </c:extLst>
          </c:dPt>
          <c:dLbls>
            <c:dLbl>
              <c:idx val="0"/>
              <c:layout>
                <c:manualLayout>
                  <c:x val="-0.11752702428775"/>
                  <c:y val="0.24415079635103701"/>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8EAF-764C-AE8A-946A74F022A7}"/>
                </c:ext>
              </c:extLst>
            </c:dLbl>
            <c:dLbl>
              <c:idx val="1"/>
              <c:layout>
                <c:manualLayout>
                  <c:x val="-4.40923230752139E-2"/>
                  <c:y val="-5.4989113010807403E-2"/>
                </c:manualLayout>
              </c:layout>
              <c:spPr>
                <a:noFill/>
                <a:ln>
                  <a:noFill/>
                </a:ln>
                <a:effectLst/>
              </c:spPr>
              <c:txPr>
                <a:bodyPr rot="0" spcFirstLastPara="1" vertOverflow="ellipsis" vert="horz" wrap="square" lIns="38100" tIns="19050" rIns="38100" bIns="19050" anchor="ctr" anchorCtr="1">
                  <a:noAutofit/>
                </a:bodyPr>
                <a:lstStyle/>
                <a:p>
                  <a:pPr>
                    <a:defRPr lang="zh-CN" sz="1800" b="0" i="0" u="none" strike="noStrike" kern="1200" baseline="0">
                      <a:solidFill>
                        <a:schemeClr val="tx1"/>
                      </a:solidFill>
                      <a:latin typeface="+mn-lt"/>
                      <a:ea typeface="+mn-ea"/>
                      <a:cs typeface="+mn-cs"/>
                    </a:defRPr>
                  </a:pPr>
                  <a:endParaRPr lang="zh-CN"/>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0433899157403599"/>
                      <c:h val="0.174092939157136"/>
                    </c:manualLayout>
                  </c15:layout>
                </c:ext>
                <c:ext xmlns:c16="http://schemas.microsoft.com/office/drawing/2014/chart" uri="{C3380CC4-5D6E-409C-BE32-E72D297353CC}">
                  <c16:uniqueId val="{00000003-8EAF-764C-AE8A-946A74F022A7}"/>
                </c:ext>
              </c:extLst>
            </c:dLbl>
            <c:dLbl>
              <c:idx val="7"/>
              <c:layout>
                <c:manualLayout>
                  <c:x val="2.7847784012587202E-3"/>
                  <c:y val="-7.5380463955077706E-2"/>
                </c:manualLayout>
              </c:layout>
              <c:spPr>
                <a:noFill/>
                <a:ln>
                  <a:noFill/>
                </a:ln>
                <a:effectLst/>
              </c:spPr>
              <c:txPr>
                <a:bodyPr rot="0" spcFirstLastPara="1" vertOverflow="ellipsis" vert="horz" wrap="square" lIns="38100" tIns="19050" rIns="38100" bIns="19050" anchor="ctr" anchorCtr="1">
                  <a:noAutofit/>
                </a:bodyPr>
                <a:lstStyle/>
                <a:p>
                  <a:pPr>
                    <a:defRPr lang="zh-CN" sz="1800" b="0" i="0" u="none" strike="noStrike" kern="1200" baseline="0">
                      <a:solidFill>
                        <a:schemeClr val="tx1"/>
                      </a:solidFill>
                      <a:latin typeface="+mn-lt"/>
                      <a:ea typeface="+mn-ea"/>
                      <a:cs typeface="+mn-cs"/>
                    </a:defRPr>
                  </a:pPr>
                  <a:endParaRPr lang="zh-CN"/>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5908046617190399"/>
                      <c:h val="0.18879094110903799"/>
                    </c:manualLayout>
                  </c15:layout>
                </c:ext>
                <c:ext xmlns:c16="http://schemas.microsoft.com/office/drawing/2014/chart" uri="{C3380CC4-5D6E-409C-BE32-E72D297353CC}">
                  <c16:uniqueId val="{0000000F-8EAF-764C-AE8A-946A74F022A7}"/>
                </c:ext>
              </c:extLst>
            </c:dLbl>
            <c:dLbl>
              <c:idx val="8"/>
              <c:layout>
                <c:manualLayout>
                  <c:x val="-1.5084215788889001E-2"/>
                  <c:y val="0.10862980343418401"/>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5797876746638299"/>
                      <c:h val="0.19692480003020299"/>
                    </c:manualLayout>
                  </c15:layout>
                </c:ext>
                <c:ext xmlns:c16="http://schemas.microsoft.com/office/drawing/2014/chart" uri="{C3380CC4-5D6E-409C-BE32-E72D297353CC}">
                  <c16:uniqueId val="{00000011-8EAF-764C-AE8A-946A74F022A7}"/>
                </c:ext>
              </c:extLst>
            </c:dLbl>
            <c:spPr>
              <a:noFill/>
              <a:ln>
                <a:noFill/>
              </a:ln>
              <a:effectLst/>
            </c:spPr>
            <c:txPr>
              <a:bodyPr rot="0" spcFirstLastPara="1" vertOverflow="ellipsis" vert="horz" wrap="square" lIns="38100" tIns="19050" rIns="38100" bIns="19050" anchor="ctr" anchorCtr="1">
                <a:spAutoFit/>
              </a:bodyPr>
              <a:lstStyle/>
              <a:p>
                <a:pPr>
                  <a:defRPr lang="zh-CN" sz="1800" b="0" i="0" u="none" strike="noStrike" kern="1200" baseline="0">
                    <a:solidFill>
                      <a:schemeClr val="tx1"/>
                    </a:solidFill>
                    <a:latin typeface="+mn-lt"/>
                    <a:ea typeface="+mn-ea"/>
                    <a:cs typeface="+mn-cs"/>
                  </a:defRPr>
                </a:pPr>
                <a:endParaRPr lang="zh-CN"/>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Sheet1!$A$2:$A$12</c:f>
              <c:strCache>
                <c:ptCount val="11"/>
                <c:pt idx="0">
                  <c:v>Energy &amp; Battery</c:v>
                </c:pt>
                <c:pt idx="1">
                  <c:v>Magnetism&amp;Multiferroic</c:v>
                </c:pt>
                <c:pt idx="2">
                  <c:v>Metal&amp;Alloy</c:v>
                </c:pt>
                <c:pt idx="3">
                  <c:v>Oxides Film</c:v>
                </c:pt>
                <c:pt idx="4">
                  <c:v>Spintronics</c:v>
                </c:pt>
                <c:pt idx="5">
                  <c:v>Polymer </c:v>
                </c:pt>
                <c:pt idx="6">
                  <c:v>Nano Composite　</c:v>
                </c:pt>
                <c:pt idx="7">
                  <c:v>Biology</c:v>
                </c:pt>
                <c:pt idx="8">
                  <c:v>Superconductivity</c:v>
                </c:pt>
                <c:pt idx="9">
                  <c:v>Engineering</c:v>
                </c:pt>
                <c:pt idx="10">
                  <c:v>others</c:v>
                </c:pt>
              </c:strCache>
            </c:strRef>
          </c:cat>
          <c:val>
            <c:numRef>
              <c:f>Sheet1!$B$2:$B$12</c:f>
              <c:numCache>
                <c:formatCode>General</c:formatCode>
                <c:ptCount val="11"/>
                <c:pt idx="0">
                  <c:v>64</c:v>
                </c:pt>
                <c:pt idx="1">
                  <c:v>27</c:v>
                </c:pt>
                <c:pt idx="2">
                  <c:v>32</c:v>
                </c:pt>
                <c:pt idx="3">
                  <c:v>15</c:v>
                </c:pt>
                <c:pt idx="4">
                  <c:v>11</c:v>
                </c:pt>
                <c:pt idx="5">
                  <c:v>17</c:v>
                </c:pt>
                <c:pt idx="6">
                  <c:v>15</c:v>
                </c:pt>
                <c:pt idx="7">
                  <c:v>3</c:v>
                </c:pt>
                <c:pt idx="8">
                  <c:v>7</c:v>
                </c:pt>
                <c:pt idx="9">
                  <c:v>12</c:v>
                </c:pt>
                <c:pt idx="10">
                  <c:v>11</c:v>
                </c:pt>
              </c:numCache>
            </c:numRef>
          </c:val>
          <c:extLst>
            <c:ext xmlns:c16="http://schemas.microsoft.com/office/drawing/2014/chart" uri="{C3380CC4-5D6E-409C-BE32-E72D297353CC}">
              <c16:uniqueId val="{00000016-8EAF-764C-AE8A-946A74F022A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uri="{0b15fc19-7d7d-44ad-8c2d-2c3a37ce22c3}">
        <chartProps xmlns="https://web.wps.cn/et/2018/main" chartId="{e78adaa2-0e9b-499e-a977-e0f280192faf}"/>
      </c:ext>
    </c:extLst>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6634D4-6826-4280-8DB9-19D143CADB2E}" type="datetimeFigureOut">
              <a:rPr lang="zh-CN" altLang="en-US" smtClean="0"/>
              <a:t>2025/7/23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61C9F4-D0A3-417B-B817-AAD999A50B0B}"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ea typeface="宋体" panose="02010600030101010101" pitchFamily="2" charset="-122"/>
              </a:defRPr>
            </a:lvl1pPr>
          </a:lstStyle>
          <a:p>
            <a:pPr>
              <a:defRPr/>
            </a:pPr>
            <a:fld id="{2D2B385D-30C0-42A3-A406-FDA826925B69}" type="datetimeFigureOut">
              <a:rPr lang="zh-CN" altLang="en-US"/>
              <a:t>2025/7/23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vl1pPr>
          </a:lstStyle>
          <a:p>
            <a:pPr>
              <a:defRPr/>
            </a:pPr>
            <a:fld id="{0C994A22-7990-4147-B722-23103CA33D18}"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 altLang="zh-CN"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 altLang="zh-CN" sz="1200" b="0" i="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11</a:t>
            </a:fld>
            <a:endParaRPr lang="zh-CN" altLang="en-US"/>
          </a:p>
        </p:txBody>
      </p:sp>
    </p:spTree>
    <p:extLst>
      <p:ext uri="{BB962C8B-B14F-4D97-AF65-F5344CB8AC3E}">
        <p14:creationId xmlns:p14="http://schemas.microsoft.com/office/powerpoint/2010/main" val="63565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13</a:t>
            </a:fld>
            <a:endParaRPr lang="zh-CN" altLang="en-US"/>
          </a:p>
        </p:txBody>
      </p:sp>
    </p:spTree>
    <p:extLst>
      <p:ext uri="{BB962C8B-B14F-4D97-AF65-F5344CB8AC3E}">
        <p14:creationId xmlns:p14="http://schemas.microsoft.com/office/powerpoint/2010/main" val="713353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D1CEE-C718-3CE5-6431-FA44C11E5456}"/>
            </a:ext>
          </a:extLst>
        </p:cNvPr>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E891044C-CD32-D759-5A81-F93096A923A5}"/>
              </a:ext>
            </a:extLst>
          </p:cNvPr>
          <p:cNvSpPr>
            <a:spLocks noGrp="1" noRot="1" noChangeAspect="1" noTextEdit="1"/>
          </p:cNvSpPr>
          <p:nvPr>
            <p:ph type="sldImg" idx="2"/>
          </p:nvPr>
        </p:nvSpPr>
        <p:spPr bwMode="auto">
          <a:xfrm>
            <a:off x="381000" y="685800"/>
            <a:ext cx="6096000" cy="3429000"/>
          </a:xfrm>
          <a:noFill/>
          <a:ln>
            <a:solidFill>
              <a:srgbClr val="000000"/>
            </a:solidFill>
            <a:miter lim="800000"/>
          </a:ln>
        </p:spPr>
      </p:sp>
      <p:sp>
        <p:nvSpPr>
          <p:cNvPr id="8195" name="文本占位符 2">
            <a:extLst>
              <a:ext uri="{FF2B5EF4-FFF2-40B4-BE49-F238E27FC236}">
                <a16:creationId xmlns:a16="http://schemas.microsoft.com/office/drawing/2014/main" id="{73385A3B-D1D7-4EF3-E7D6-EB19C2360A4F}"/>
              </a:ext>
            </a:extLst>
          </p:cNvPr>
          <p:cNvSpPr>
            <a:spLocks noGrp="1"/>
          </p:cNvSpPr>
          <p:nvPr>
            <p:ph type="body" idx="3"/>
          </p:nvPr>
        </p:nvSpPr>
        <p:spPr bwMode="auto">
          <a:noFill/>
        </p:spPr>
        <p:txBody>
          <a:bodyPr wrap="square" numCol="1" anchor="t" anchorCtr="0" compatLnSpc="1"/>
          <a:lstStyle/>
          <a:p>
            <a:pPr eaLnBrk="1" hangingPunct="1">
              <a:spcBef>
                <a:spcPct val="0"/>
              </a:spcBef>
            </a:pP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8185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51DD61-21E9-4DFD-95D7-2CE6B27BBF70}"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94A22-7990-4147-B722-23103CA33D1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8900" y="744538"/>
            <a:ext cx="6619875" cy="372427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 altLang="zh-CN" dirty="0"/>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994A22-7990-4147-B722-23103CA33D18}" type="slidenum">
              <a:rPr kumimoji="0" lang="zh-CN" altLang="en-US" sz="1200" b="0" i="0" u="none" strike="noStrike" kern="1200" cap="none" spc="0" normalizeH="0" baseline="0" noProof="0" smtClean="0">
                <a:ln>
                  <a:noFill/>
                </a:ln>
                <a:solidFill>
                  <a:prstClr val="black"/>
                </a:solidFill>
                <a:effectLst/>
                <a:uLnTx/>
                <a:uFillTx/>
                <a:latin typeface="Arial" panose="020B0604020202090204"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Arial" panose="020B0604020202090204" pitchFamily="34" charset="0"/>
              <a:ea typeface="宋体" pitchFamily="2" charset="-122"/>
              <a:cs typeface="+mn-cs"/>
            </a:endParaRPr>
          </a:p>
        </p:txBody>
      </p:sp>
    </p:spTree>
    <p:extLst>
      <p:ext uri="{BB962C8B-B14F-4D97-AF65-F5344CB8AC3E}">
        <p14:creationId xmlns:p14="http://schemas.microsoft.com/office/powerpoint/2010/main" val="2714389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8900" y="744538"/>
            <a:ext cx="6619875" cy="3724275"/>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94A22-7990-4147-B722-23103CA33D18}"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552959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8E57-4B3E-A201-F227-2D9CCDA73F46}"/>
            </a:ext>
          </a:extLst>
        </p:cNvPr>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67AC2A56-72D0-9DDC-275F-44E7FD4A42E6}"/>
              </a:ext>
            </a:extLst>
          </p:cNvPr>
          <p:cNvSpPr>
            <a:spLocks noGrp="1" noRot="1" noChangeAspect="1" noTextEdit="1"/>
          </p:cNvSpPr>
          <p:nvPr>
            <p:ph type="sldImg" idx="2"/>
          </p:nvPr>
        </p:nvSpPr>
        <p:spPr bwMode="auto">
          <a:xfrm>
            <a:off x="381000" y="685800"/>
            <a:ext cx="6096000" cy="3429000"/>
          </a:xfrm>
          <a:noFill/>
          <a:ln>
            <a:solidFill>
              <a:srgbClr val="000000"/>
            </a:solidFill>
            <a:miter lim="800000"/>
          </a:ln>
        </p:spPr>
      </p:sp>
      <p:sp>
        <p:nvSpPr>
          <p:cNvPr id="8195" name="文本占位符 2">
            <a:extLst>
              <a:ext uri="{FF2B5EF4-FFF2-40B4-BE49-F238E27FC236}">
                <a16:creationId xmlns:a16="http://schemas.microsoft.com/office/drawing/2014/main" id="{193FCF8E-AFE0-F1BE-5176-C1E2B9DA1B99}"/>
              </a:ext>
            </a:extLst>
          </p:cNvPr>
          <p:cNvSpPr>
            <a:spLocks noGrp="1"/>
          </p:cNvSpPr>
          <p:nvPr>
            <p:ph type="body" idx="3"/>
          </p:nvPr>
        </p:nvSpPr>
        <p:spPr bwMode="auto">
          <a:noFill/>
        </p:spPr>
        <p:txBody>
          <a:bodyPr wrap="square" numCol="1" anchor="t" anchorCtr="0" compatLnSpc="1"/>
          <a:lstStyle/>
          <a:p>
            <a:pPr eaLnBrk="1" hangingPunct="1">
              <a:spcBef>
                <a:spcPct val="0"/>
              </a:spcBef>
            </a:pP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76011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F0F33-7035-43E2-846A-EFB195701B9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994A22-7990-4147-B722-23103CA33D18}"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31</a:t>
            </a:fld>
            <a:endParaRPr lang="zh-CN" altLang="en-US"/>
          </a:p>
        </p:txBody>
      </p:sp>
    </p:spTree>
    <p:extLst>
      <p:ext uri="{BB962C8B-B14F-4D97-AF65-F5344CB8AC3E}">
        <p14:creationId xmlns:p14="http://schemas.microsoft.com/office/powerpoint/2010/main" val="409237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32</a:t>
            </a:fld>
            <a:endParaRPr lang="zh-CN" altLang="en-US"/>
          </a:p>
        </p:txBody>
      </p:sp>
    </p:spTree>
    <p:extLst>
      <p:ext uri="{BB962C8B-B14F-4D97-AF65-F5344CB8AC3E}">
        <p14:creationId xmlns:p14="http://schemas.microsoft.com/office/powerpoint/2010/main" val="3547783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1FDC6411-1AC4-4012-BB40-4AB3DB7C3389}" type="slidenum">
              <a:rPr lang="zh-CN" altLang="en-US" smtClean="0"/>
              <a:t>33</a:t>
            </a:fld>
            <a:endParaRPr lang="zh-CN" altLang="en-US"/>
          </a:p>
        </p:txBody>
      </p:sp>
    </p:spTree>
    <p:extLst>
      <p:ext uri="{BB962C8B-B14F-4D97-AF65-F5344CB8AC3E}">
        <p14:creationId xmlns:p14="http://schemas.microsoft.com/office/powerpoint/2010/main" val="481591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 </a:t>
            </a:r>
          </a:p>
        </p:txBody>
      </p:sp>
    </p:spTree>
    <p:extLst>
      <p:ext uri="{BB962C8B-B14F-4D97-AF65-F5344CB8AC3E}">
        <p14:creationId xmlns:p14="http://schemas.microsoft.com/office/powerpoint/2010/main" val="3317682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9700" y="768350"/>
            <a:ext cx="6819900" cy="3836988"/>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CC730365-D75F-E641-BEA1-F89EF8ABA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sz="2800" b="1">
                <a:solidFill>
                  <a:srgbClr val="1679BA"/>
                </a:solidFill>
                <a:latin typeface="Times New Roman" panose="02020603050405020304" pitchFamily="18" charset="0"/>
                <a:ea typeface="宋体" panose="02010600030101010101" pitchFamily="2" charset="-122"/>
              </a:defRPr>
            </a:lvl1pPr>
            <a:lvl2pPr marL="742950" indent="-285750" defTabSz="960438">
              <a:defRPr sz="2800" b="1">
                <a:solidFill>
                  <a:srgbClr val="1679BA"/>
                </a:solidFill>
                <a:latin typeface="Times New Roman" panose="02020603050405020304" pitchFamily="18" charset="0"/>
                <a:ea typeface="宋体" panose="02010600030101010101" pitchFamily="2" charset="-122"/>
              </a:defRPr>
            </a:lvl2pPr>
            <a:lvl3pPr marL="1143000" indent="-228600" defTabSz="960438">
              <a:defRPr sz="2800" b="1">
                <a:solidFill>
                  <a:srgbClr val="1679BA"/>
                </a:solidFill>
                <a:latin typeface="Times New Roman" panose="02020603050405020304" pitchFamily="18" charset="0"/>
                <a:ea typeface="宋体" panose="02010600030101010101" pitchFamily="2" charset="-122"/>
              </a:defRPr>
            </a:lvl3pPr>
            <a:lvl4pPr marL="1600200" indent="-228600" defTabSz="960438">
              <a:defRPr sz="2800" b="1">
                <a:solidFill>
                  <a:srgbClr val="1679BA"/>
                </a:solidFill>
                <a:latin typeface="Times New Roman" panose="02020603050405020304" pitchFamily="18" charset="0"/>
                <a:ea typeface="宋体" panose="02010600030101010101" pitchFamily="2" charset="-122"/>
              </a:defRPr>
            </a:lvl4pPr>
            <a:lvl5pPr marL="2057400" indent="-228600" defTabSz="960438">
              <a:defRPr sz="2800" b="1">
                <a:solidFill>
                  <a:srgbClr val="1679BA"/>
                </a:solidFill>
                <a:latin typeface="Times New Roman" panose="02020603050405020304" pitchFamily="18" charset="0"/>
                <a:ea typeface="宋体" panose="02010600030101010101" pitchFamily="2" charset="-122"/>
              </a:defRPr>
            </a:lvl5pPr>
            <a:lvl6pPr marL="2514600" indent="-228600" defTabSz="960438" fontAlgn="base">
              <a:spcBef>
                <a:spcPct val="0"/>
              </a:spcBef>
              <a:spcAft>
                <a:spcPct val="0"/>
              </a:spcAft>
              <a:defRPr sz="2800" b="1">
                <a:solidFill>
                  <a:srgbClr val="1679BA"/>
                </a:solidFill>
                <a:latin typeface="Times New Roman" panose="02020603050405020304" pitchFamily="18" charset="0"/>
                <a:ea typeface="宋体" panose="02010600030101010101" pitchFamily="2" charset="-122"/>
              </a:defRPr>
            </a:lvl6pPr>
            <a:lvl7pPr marL="2971800" indent="-228600" defTabSz="960438" fontAlgn="base">
              <a:spcBef>
                <a:spcPct val="0"/>
              </a:spcBef>
              <a:spcAft>
                <a:spcPct val="0"/>
              </a:spcAft>
              <a:defRPr sz="2800" b="1">
                <a:solidFill>
                  <a:srgbClr val="1679BA"/>
                </a:solidFill>
                <a:latin typeface="Times New Roman" panose="02020603050405020304" pitchFamily="18" charset="0"/>
                <a:ea typeface="宋体" panose="02010600030101010101" pitchFamily="2" charset="-122"/>
              </a:defRPr>
            </a:lvl7pPr>
            <a:lvl8pPr marL="3429000" indent="-228600" defTabSz="960438" fontAlgn="base">
              <a:spcBef>
                <a:spcPct val="0"/>
              </a:spcBef>
              <a:spcAft>
                <a:spcPct val="0"/>
              </a:spcAft>
              <a:defRPr sz="2800" b="1">
                <a:solidFill>
                  <a:srgbClr val="1679BA"/>
                </a:solidFill>
                <a:latin typeface="Times New Roman" panose="02020603050405020304" pitchFamily="18" charset="0"/>
                <a:ea typeface="宋体" panose="02010600030101010101" pitchFamily="2" charset="-122"/>
              </a:defRPr>
            </a:lvl8pPr>
            <a:lvl9pPr marL="3886200" indent="-228600" defTabSz="960438" fontAlgn="base">
              <a:spcBef>
                <a:spcPct val="0"/>
              </a:spcBef>
              <a:spcAft>
                <a:spcPct val="0"/>
              </a:spcAft>
              <a:defRPr sz="2800" b="1">
                <a:solidFill>
                  <a:srgbClr val="1679BA"/>
                </a:solidFill>
                <a:latin typeface="Times New Roman" panose="02020603050405020304" pitchFamily="18" charset="0"/>
                <a:ea typeface="宋体" panose="02010600030101010101" pitchFamily="2" charset="-122"/>
              </a:defRPr>
            </a:lvl9pPr>
          </a:lstStyle>
          <a:p>
            <a:fld id="{DC7000B9-3735-8F43-9448-E116CFA9DCCE}" type="slidenum">
              <a:rPr lang="en-US" altLang="zh-CN" sz="1300" b="0">
                <a:solidFill>
                  <a:schemeClr val="tx1"/>
                </a:solidFill>
                <a:latin typeface="Arial" panose="020B0604020202020204" pitchFamily="34" charset="0"/>
              </a:rPr>
              <a:pPr/>
              <a:t>40</a:t>
            </a:fld>
            <a:endParaRPr lang="en-US" altLang="zh-CN" sz="1300" b="0">
              <a:solidFill>
                <a:schemeClr val="tx1"/>
              </a:solidFill>
              <a:latin typeface="Arial" panose="020B0604020202020204" pitchFamily="34" charset="0"/>
            </a:endParaRPr>
          </a:p>
        </p:txBody>
      </p:sp>
      <p:sp>
        <p:nvSpPr>
          <p:cNvPr id="59394" name="Rectangle 2">
            <a:extLst>
              <a:ext uri="{FF2B5EF4-FFF2-40B4-BE49-F238E27FC236}">
                <a16:creationId xmlns:a16="http://schemas.microsoft.com/office/drawing/2014/main" id="{F77CDB12-27A3-2543-8556-57A031DBBC9F}"/>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57CA1E47-4943-A745-8113-BC1A099A526B}"/>
              </a:ext>
            </a:extLst>
          </p:cNvPr>
          <p:cNvSpPr>
            <a:spLocks noGrp="1" noChangeArrowheads="1"/>
          </p:cNvSpPr>
          <p:nvPr>
            <p:ph type="body" idx="1"/>
          </p:nvPr>
        </p:nvSpPr>
        <p:spPr>
          <a:xfrm>
            <a:off x="911225" y="4740275"/>
            <a:ext cx="5011738" cy="4489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zh-CN" altLang="en-US">
              <a:latin typeface="Arial" panose="020B0604020202020204" pitchFamily="34" charset="0"/>
            </a:endParaRPr>
          </a:p>
        </p:txBody>
      </p:sp>
    </p:spTree>
    <p:extLst>
      <p:ext uri="{BB962C8B-B14F-4D97-AF65-F5344CB8AC3E}">
        <p14:creationId xmlns:p14="http://schemas.microsoft.com/office/powerpoint/2010/main" val="2954461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49A072-190F-0040-AA67-FFBA0DDCEA25}"/>
              </a:ext>
            </a:extLst>
          </p:cNvPr>
          <p:cNvSpPr>
            <a:spLocks noGrp="1" noChangeArrowheads="1"/>
          </p:cNvSpPr>
          <p:nvPr>
            <p:ph type="sldNum" sz="quarter" idx="5"/>
          </p:nvPr>
        </p:nvSpPr>
        <p:spPr>
          <a:ln/>
        </p:spPr>
        <p:txBody>
          <a:bodyPr/>
          <a:lstStyle/>
          <a:p>
            <a:fld id="{59D5DD54-DBBA-CC4E-88E2-59CDD1D0FD2D}" type="slidenum">
              <a:rPr lang="en-US" altLang="zh-CN"/>
              <a:pPr/>
              <a:t>41</a:t>
            </a:fld>
            <a:endParaRPr lang="en-US" altLang="zh-CN"/>
          </a:p>
        </p:txBody>
      </p:sp>
      <p:sp>
        <p:nvSpPr>
          <p:cNvPr id="329730" name="Rectangle 2">
            <a:extLst>
              <a:ext uri="{FF2B5EF4-FFF2-40B4-BE49-F238E27FC236}">
                <a16:creationId xmlns:a16="http://schemas.microsoft.com/office/drawing/2014/main" id="{C0C1F944-801F-0740-8C76-5E9634A54E8A}"/>
              </a:ext>
            </a:extLst>
          </p:cNvPr>
          <p:cNvSpPr>
            <a:spLocks noGrp="1" noRot="1" noChangeAspect="1" noChangeArrowheads="1" noTextEdit="1"/>
          </p:cNvSpPr>
          <p:nvPr>
            <p:ph type="sldImg"/>
          </p:nvPr>
        </p:nvSpPr>
        <p:spPr>
          <a:ln/>
        </p:spPr>
      </p:sp>
      <p:sp>
        <p:nvSpPr>
          <p:cNvPr id="329731" name="Rectangle 3">
            <a:extLst>
              <a:ext uri="{FF2B5EF4-FFF2-40B4-BE49-F238E27FC236}">
                <a16:creationId xmlns:a16="http://schemas.microsoft.com/office/drawing/2014/main" id="{E5CBC017-6F8E-184D-97F1-AD37A7475DB1}"/>
              </a:ext>
            </a:extLst>
          </p:cNvPr>
          <p:cNvSpPr>
            <a:spLocks noGrp="1" noChangeArrowheads="1"/>
          </p:cNvSpPr>
          <p:nvPr>
            <p:ph type="body" idx="1"/>
          </p:nvPr>
        </p:nvSpPr>
        <p:spPr>
          <a:xfrm>
            <a:off x="914400" y="4343400"/>
            <a:ext cx="5029200" cy="4114800"/>
          </a:xfrm>
        </p:spPr>
        <p:txBody>
          <a:bodyPr/>
          <a:lstStyle/>
          <a:p>
            <a:endParaRPr lang="zh-CN"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43</a:t>
            </a:fld>
            <a:endParaRPr lang="zh-CN" altLang="en-US"/>
          </a:p>
        </p:txBody>
      </p:sp>
    </p:spTree>
    <p:extLst>
      <p:ext uri="{BB962C8B-B14F-4D97-AF65-F5344CB8AC3E}">
        <p14:creationId xmlns:p14="http://schemas.microsoft.com/office/powerpoint/2010/main" val="97469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F0F33-7035-43E2-846A-EFB195701B9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79D2CE-6243-4AF1-89F4-DD791BCCD654}" type="slidenum">
              <a:rPr kumimoji="0" lang="zh-CN" altLang="en-US" sz="1200" b="0" i="0" u="none" strike="noStrike" kern="1200" cap="none" spc="0" normalizeH="0" baseline="0" noProof="0" smtClean="0">
                <a:ln>
                  <a:noFill/>
                </a:ln>
                <a:solidFill>
                  <a:prstClr val="black"/>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1663434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45</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rPr>
              <a:t>46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48</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Zirconium</a:t>
            </a:r>
          </a:p>
          <a:p>
            <a:r>
              <a:rPr kumimoji="1" lang="en" altLang="zh-CN" dirty="0"/>
              <a:t>Tantalum</a:t>
            </a:r>
          </a:p>
          <a:p>
            <a:r>
              <a:rPr kumimoji="1" lang="en" altLang="zh-CN" dirty="0"/>
              <a:t>Temperature of </a:t>
            </a:r>
            <a:r>
              <a:rPr lang="en" altLang="zh-CN" sz="1200" b="0" i="0" kern="1200" dirty="0">
                <a:solidFill>
                  <a:schemeClr val="tx1"/>
                </a:solidFill>
                <a:effectLst/>
                <a:latin typeface="+mn-lt"/>
                <a:ea typeface="+mn-ea"/>
                <a:cs typeface="+mn-cs"/>
              </a:rPr>
              <a:t>Isostatic Pressing</a:t>
            </a:r>
            <a:endParaRPr kumimoji="1" lang="en" altLang="zh-CN" dirty="0"/>
          </a:p>
          <a:p>
            <a:r>
              <a:rPr lang="en" altLang="zh-CN" sz="1200" b="0" i="0" kern="1200" dirty="0" err="1">
                <a:solidFill>
                  <a:schemeClr val="tx1"/>
                </a:solidFill>
                <a:effectLst/>
                <a:latin typeface="+mn-lt"/>
                <a:ea typeface="+mn-ea"/>
                <a:cs typeface="+mn-cs"/>
              </a:rPr>
              <a:t>ZrW</a:t>
            </a:r>
            <a:r>
              <a:rPr lang="en" altLang="zh-CN" sz="1200" b="0" i="0" kern="1200" dirty="0">
                <a:solidFill>
                  <a:schemeClr val="tx1"/>
                </a:solidFill>
                <a:effectLst/>
                <a:latin typeface="+mn-lt"/>
                <a:ea typeface="+mn-ea"/>
                <a:cs typeface="+mn-cs"/>
              </a:rPr>
              <a:t> forms brittle phases</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E6C62-A517-4A4A-AECA-AB9E5E552B96}"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1826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a:t>52</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Radioactive</a:t>
            </a:r>
            <a:r>
              <a:rPr kumimoji="1" lang="zh-CN" altLang="en-US" dirty="0"/>
              <a:t> </a:t>
            </a:r>
            <a:r>
              <a:rPr kumimoji="1" lang="en-US" altLang="zh-CN" dirty="0"/>
              <a:t>waste</a:t>
            </a:r>
            <a:r>
              <a:rPr kumimoji="1" lang="zh-CN" altLang="en-US" dirty="0"/>
              <a:t> </a:t>
            </a:r>
            <a:r>
              <a:rPr kumimoji="1" lang="en-US" altLang="zh-CN" dirty="0"/>
              <a:t>temporary</a:t>
            </a:r>
            <a:r>
              <a:rPr kumimoji="1" lang="zh-CN" altLang="en-US" dirty="0"/>
              <a:t> </a:t>
            </a:r>
            <a:r>
              <a:rPr kumimoji="1" lang="en-US" altLang="zh-CN" dirty="0"/>
              <a:t>storage</a:t>
            </a:r>
            <a:r>
              <a:rPr kumimoji="1" lang="zh-CN" altLang="en-US" dirty="0"/>
              <a:t> </a:t>
            </a:r>
            <a:r>
              <a:rPr kumimoji="1" lang="en-US" altLang="zh-CN" dirty="0"/>
              <a:t>hall</a:t>
            </a:r>
          </a:p>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53</a:t>
            </a:fld>
            <a:endParaRPr lang="zh-CN" altLang="en-US"/>
          </a:p>
        </p:txBody>
      </p:sp>
    </p:spTree>
    <p:extLst>
      <p:ext uri="{BB962C8B-B14F-4D97-AF65-F5344CB8AC3E}">
        <p14:creationId xmlns:p14="http://schemas.microsoft.com/office/powerpoint/2010/main" val="1718366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E86D1-E94F-3F34-BEE3-C189076809FA}"/>
            </a:ext>
          </a:extLst>
        </p:cNvPr>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9648B4F7-D9BC-63BC-1591-6A41F5B03B20}"/>
              </a:ext>
            </a:extLst>
          </p:cNvPr>
          <p:cNvSpPr>
            <a:spLocks noGrp="1" noRot="1" noChangeAspect="1" noTextEdit="1"/>
          </p:cNvSpPr>
          <p:nvPr>
            <p:ph type="sldImg" idx="2"/>
          </p:nvPr>
        </p:nvSpPr>
        <p:spPr bwMode="auto">
          <a:xfrm>
            <a:off x="381000" y="685800"/>
            <a:ext cx="6096000" cy="3429000"/>
          </a:xfrm>
          <a:noFill/>
          <a:ln>
            <a:solidFill>
              <a:srgbClr val="000000"/>
            </a:solidFill>
            <a:miter lim="800000"/>
          </a:ln>
        </p:spPr>
      </p:sp>
      <p:sp>
        <p:nvSpPr>
          <p:cNvPr id="8195" name="文本占位符 2">
            <a:extLst>
              <a:ext uri="{FF2B5EF4-FFF2-40B4-BE49-F238E27FC236}">
                <a16:creationId xmlns:a16="http://schemas.microsoft.com/office/drawing/2014/main" id="{C5D0910A-7DCD-B6D7-E0E5-C0166984BD62}"/>
              </a:ext>
            </a:extLst>
          </p:cNvPr>
          <p:cNvSpPr>
            <a:spLocks noGrp="1"/>
          </p:cNvSpPr>
          <p:nvPr>
            <p:ph type="body" idx="3"/>
          </p:nvPr>
        </p:nvSpPr>
        <p:spPr bwMode="auto">
          <a:noFill/>
        </p:spPr>
        <p:txBody>
          <a:bodyPr wrap="square" numCol="1" anchor="t" anchorCtr="0" compatLnSpc="1"/>
          <a:lstStyle/>
          <a:p>
            <a:pPr eaLnBrk="1" hangingPunct="1">
              <a:spcBef>
                <a:spcPct val="0"/>
              </a:spcBef>
            </a:pP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17042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br>
              <a:rPr kumimoji="1" lang="en-US" altLang="zh-CN" sz="1400" dirty="0">
                <a:solidFill>
                  <a:prstClr val="black"/>
                </a:solidFill>
                <a:effectLst>
                  <a:outerShdw blurRad="38100" dist="38100" dir="2700000" algn="tl">
                    <a:srgbClr val="C0C0C0"/>
                  </a:outerShdw>
                </a:effectLst>
                <a:latin typeface="微软雅黑" panose="020B0503020204020204" charset="-122"/>
                <a:ea typeface="微软雅黑" panose="020B0503020204020204" charset="-122"/>
              </a:rPr>
            </a:br>
            <a:endParaRPr kumimoji="1" lang="en-US" altLang="zh-CN" sz="1400" dirty="0">
              <a:solidFill>
                <a:prstClr val="black"/>
              </a:solidFill>
              <a:effectLst>
                <a:outerShdw blurRad="38100" dist="38100" dir="2700000" algn="tl">
                  <a:srgbClr val="C0C0C0"/>
                </a:outerShdw>
              </a:effectLst>
              <a:latin typeface="微软雅黑" panose="020B0503020204020204" charset="-122"/>
              <a:ea typeface="微软雅黑" panose="020B0503020204020204" charset="-122"/>
            </a:endParaRPr>
          </a:p>
          <a:p>
            <a:endParaRPr kumimoji="1" lang="en-GB" altLang="zh-CN" dirty="0"/>
          </a:p>
          <a:p>
            <a:endParaRPr kumimoji="1" lang="zh-CN" altLang="en-US" dirty="0"/>
          </a:p>
        </p:txBody>
      </p:sp>
      <p:sp>
        <p:nvSpPr>
          <p:cNvPr id="4" name="灯片编号占位符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Arial" panose="020B0604020202020204"/>
              </a:rPr>
              <a:t>56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Tree>
    <p:extLst>
      <p:ext uri="{BB962C8B-B14F-4D97-AF65-F5344CB8AC3E}">
        <p14:creationId xmlns:p14="http://schemas.microsoft.com/office/powerpoint/2010/main" val="3266968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Arial" panose="020B0604020202020204"/>
              </a:rPr>
              <a:t>57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Tree>
    <p:extLst>
      <p:ext uri="{BB962C8B-B14F-4D97-AF65-F5344CB8AC3E}">
        <p14:creationId xmlns:p14="http://schemas.microsoft.com/office/powerpoint/2010/main" val="304583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F0F33-7035-43E2-846A-EFB195701B9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58</a:t>
            </a:fld>
            <a:endParaRPr lang="zh-CN" altLang="en-US"/>
          </a:p>
        </p:txBody>
      </p:sp>
    </p:spTree>
    <p:extLst>
      <p:ext uri="{BB962C8B-B14F-4D97-AF65-F5344CB8AC3E}">
        <p14:creationId xmlns:p14="http://schemas.microsoft.com/office/powerpoint/2010/main" val="4041482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C4F66-B236-FE61-870F-2415256F06F8}"/>
            </a:ext>
          </a:extLst>
        </p:cNvPr>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A557A9DF-A840-0826-F7F3-9FC0CFC8A856}"/>
              </a:ext>
            </a:extLst>
          </p:cNvPr>
          <p:cNvSpPr>
            <a:spLocks noGrp="1" noRot="1" noChangeAspect="1" noTextEdit="1"/>
          </p:cNvSpPr>
          <p:nvPr>
            <p:ph type="sldImg" idx="2"/>
          </p:nvPr>
        </p:nvSpPr>
        <p:spPr bwMode="auto">
          <a:xfrm>
            <a:off x="381000" y="685800"/>
            <a:ext cx="6096000" cy="3429000"/>
          </a:xfrm>
          <a:noFill/>
          <a:ln>
            <a:solidFill>
              <a:srgbClr val="000000"/>
            </a:solidFill>
            <a:miter lim="800000"/>
          </a:ln>
        </p:spPr>
      </p:sp>
      <p:sp>
        <p:nvSpPr>
          <p:cNvPr id="8195" name="文本占位符 2">
            <a:extLst>
              <a:ext uri="{FF2B5EF4-FFF2-40B4-BE49-F238E27FC236}">
                <a16:creationId xmlns:a16="http://schemas.microsoft.com/office/drawing/2014/main" id="{C22D3F8B-C42C-C2A7-589D-61E9AC036450}"/>
              </a:ext>
            </a:extLst>
          </p:cNvPr>
          <p:cNvSpPr>
            <a:spLocks noGrp="1"/>
          </p:cNvSpPr>
          <p:nvPr>
            <p:ph type="body" idx="3"/>
          </p:nvPr>
        </p:nvSpPr>
        <p:spPr bwMode="auto">
          <a:noFill/>
        </p:spPr>
        <p:txBody>
          <a:bodyPr wrap="square" numCol="1" anchor="t" anchorCtr="0" compatLnSpc="1"/>
          <a:lstStyle/>
          <a:p>
            <a:pPr eaLnBrk="1" hangingPunct="1">
              <a:spcBef>
                <a:spcPct val="0"/>
              </a:spcBef>
            </a:pP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53644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Arial" panose="020B0604020202020204"/>
              </a:rPr>
              <a:t>60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62</a:t>
            </a:fld>
            <a:endParaRPr lang="zh-CN" altLang="en-US"/>
          </a:p>
        </p:txBody>
      </p:sp>
    </p:spTree>
    <p:extLst>
      <p:ext uri="{BB962C8B-B14F-4D97-AF65-F5344CB8AC3E}">
        <p14:creationId xmlns:p14="http://schemas.microsoft.com/office/powerpoint/2010/main" val="140470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63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F0F33-7035-43E2-846A-EFB195701B9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F0F33-7035-43E2-846A-EFB195701B9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idx="2"/>
          </p:nvPr>
        </p:nvSpPr>
        <p:spPr bwMode="auto">
          <a:xfrm>
            <a:off x="381000" y="685800"/>
            <a:ext cx="6096000" cy="3429000"/>
          </a:xfrm>
          <a:noFill/>
          <a:ln>
            <a:solidFill>
              <a:srgbClr val="000000"/>
            </a:solidFill>
            <a:miter lim="800000"/>
          </a:ln>
        </p:spPr>
      </p:sp>
      <p:sp>
        <p:nvSpPr>
          <p:cNvPr id="8195" name="文本占位符 2"/>
          <p:cNvSpPr>
            <a:spLocks noGrp="1"/>
          </p:cNvSpPr>
          <p:nvPr>
            <p:ph type="body" idx="3"/>
          </p:nvPr>
        </p:nvSpPr>
        <p:spPr bwMode="auto">
          <a:noFill/>
        </p:spPr>
        <p:txBody>
          <a:bodyPr wrap="square" numCol="1" anchor="t" anchorCtr="0" compatLnSpc="1"/>
          <a:lstStyle/>
          <a:p>
            <a:pPr eaLnBrk="1" hangingPunct="1">
              <a:spcBef>
                <a:spcPct val="0"/>
              </a:spcBef>
            </a:pPr>
            <a:r>
              <a:rPr lang="zh-CN" altLang="en-US" dirty="0">
                <a:latin typeface="微软雅黑" panose="020B0503020204020204" pitchFamily="34" charset="-122"/>
                <a:ea typeface="微软雅黑" panose="020B0503020204020204" pitchFamily="34" charset="-122"/>
              </a:rPr>
              <a:t>增加一页光源？</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17AD7-F48A-8FB8-1732-A62D00F9C7F6}"/>
            </a:ext>
          </a:extLst>
        </p:cNvPr>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30AD6A8C-3290-BE4C-447A-31B499454DB7}"/>
              </a:ext>
            </a:extLst>
          </p:cNvPr>
          <p:cNvSpPr>
            <a:spLocks noGrp="1" noRot="1" noChangeAspect="1" noTextEdit="1"/>
          </p:cNvSpPr>
          <p:nvPr>
            <p:ph type="sldImg" idx="2"/>
          </p:nvPr>
        </p:nvSpPr>
        <p:spPr bwMode="auto">
          <a:xfrm>
            <a:off x="381000" y="685800"/>
            <a:ext cx="6096000" cy="3429000"/>
          </a:xfrm>
          <a:noFill/>
          <a:ln>
            <a:solidFill>
              <a:srgbClr val="000000"/>
            </a:solidFill>
            <a:miter lim="800000"/>
          </a:ln>
        </p:spPr>
      </p:sp>
      <p:sp>
        <p:nvSpPr>
          <p:cNvPr id="8195" name="文本占位符 2">
            <a:extLst>
              <a:ext uri="{FF2B5EF4-FFF2-40B4-BE49-F238E27FC236}">
                <a16:creationId xmlns:a16="http://schemas.microsoft.com/office/drawing/2014/main" id="{19596D1D-33F9-80F8-7C59-18263842C924}"/>
              </a:ext>
            </a:extLst>
          </p:cNvPr>
          <p:cNvSpPr>
            <a:spLocks noGrp="1"/>
          </p:cNvSpPr>
          <p:nvPr>
            <p:ph type="body" idx="3"/>
          </p:nvPr>
        </p:nvSpPr>
        <p:spPr bwMode="auto">
          <a:noFill/>
        </p:spPr>
        <p:txBody>
          <a:bodyPr wrap="square" numCol="1" anchor="t" anchorCtr="0" compatLnSpc="1"/>
          <a:lstStyle/>
          <a:p>
            <a:pPr eaLnBrk="1" hangingPunct="1">
              <a:spcBef>
                <a:spcPct val="0"/>
              </a:spcBef>
            </a:pP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28166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10</a:t>
            </a:fld>
            <a:endParaRPr lang="zh-CN" altLang="en-US"/>
          </a:p>
        </p:txBody>
      </p:sp>
    </p:spTree>
    <p:extLst>
      <p:ext uri="{BB962C8B-B14F-4D97-AF65-F5344CB8AC3E}">
        <p14:creationId xmlns:p14="http://schemas.microsoft.com/office/powerpoint/2010/main" val="4256858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3.xml"/><Relationship Id="rId4" Type="http://schemas.openxmlformats.org/officeDocument/2006/relationships/tags" Target="../tags/tag25.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3.xml"/><Relationship Id="rId5" Type="http://schemas.openxmlformats.org/officeDocument/2006/relationships/tags" Target="../tags/tag30.xml"/><Relationship Id="rId4" Type="http://schemas.openxmlformats.org/officeDocument/2006/relationships/tags" Target="../tags/tag29.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3.xml"/><Relationship Id="rId5" Type="http://schemas.openxmlformats.org/officeDocument/2006/relationships/tags" Target="../tags/tag35.xml"/><Relationship Id="rId4"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4.xml"/><Relationship Id="rId4" Type="http://schemas.openxmlformats.org/officeDocument/2006/relationships/tags" Target="../tags/tag40.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4.xml"/><Relationship Id="rId5" Type="http://schemas.openxmlformats.org/officeDocument/2006/relationships/tags" Target="../tags/tag45.xml"/><Relationship Id="rId4"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4.xml"/><Relationship Id="rId5" Type="http://schemas.openxmlformats.org/officeDocument/2006/relationships/tags" Target="../tags/tag50.xml"/><Relationship Id="rId4" Type="http://schemas.openxmlformats.org/officeDocument/2006/relationships/tags" Target="../tags/tag4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png"/><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Master" Target="../slideMasters/slideMaster1.xml"/><Relationship Id="rId4"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62000" y="1775358"/>
            <a:ext cx="8636000" cy="1225021"/>
          </a:xfrm>
        </p:spPr>
        <p:txBody>
          <a:bodyPr/>
          <a:lstStyle/>
          <a:p>
            <a:r>
              <a:rPr lang="zh-CN" altLang="en-US"/>
              <a:t>单击此处编辑母版标题样式</a:t>
            </a:r>
          </a:p>
        </p:txBody>
      </p:sp>
      <p:sp>
        <p:nvSpPr>
          <p:cNvPr id="3" name="副标题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423545" indent="0" algn="ctr">
              <a:buNone/>
              <a:defRPr>
                <a:solidFill>
                  <a:schemeClr val="tx1">
                    <a:tint val="75000"/>
                  </a:schemeClr>
                </a:solidFill>
              </a:defRPr>
            </a:lvl2pPr>
            <a:lvl3pPr marL="846455" indent="0" algn="ctr">
              <a:buNone/>
              <a:defRPr>
                <a:solidFill>
                  <a:schemeClr val="tx1">
                    <a:tint val="75000"/>
                  </a:schemeClr>
                </a:solidFill>
              </a:defRPr>
            </a:lvl3pPr>
            <a:lvl4pPr marL="1270000" indent="0" algn="ctr">
              <a:buNone/>
              <a:defRPr>
                <a:solidFill>
                  <a:schemeClr val="tx1">
                    <a:tint val="75000"/>
                  </a:schemeClr>
                </a:solidFill>
              </a:defRPr>
            </a:lvl4pPr>
            <a:lvl5pPr marL="1693545" indent="0" algn="ctr">
              <a:buNone/>
              <a:defRPr>
                <a:solidFill>
                  <a:schemeClr val="tx1">
                    <a:tint val="75000"/>
                  </a:schemeClr>
                </a:solidFill>
              </a:defRPr>
            </a:lvl5pPr>
            <a:lvl6pPr marL="2116455" indent="0" algn="ctr">
              <a:buNone/>
              <a:defRPr>
                <a:solidFill>
                  <a:schemeClr val="tx1">
                    <a:tint val="75000"/>
                  </a:schemeClr>
                </a:solidFill>
              </a:defRPr>
            </a:lvl6pPr>
            <a:lvl7pPr marL="2540000" indent="0" algn="ctr">
              <a:buNone/>
              <a:defRPr>
                <a:solidFill>
                  <a:schemeClr val="tx1">
                    <a:tint val="75000"/>
                  </a:schemeClr>
                </a:solidFill>
              </a:defRPr>
            </a:lvl7pPr>
            <a:lvl8pPr marL="2962910" indent="0" algn="ctr">
              <a:buNone/>
              <a:defRPr>
                <a:solidFill>
                  <a:schemeClr val="tx1">
                    <a:tint val="75000"/>
                  </a:schemeClr>
                </a:solidFill>
              </a:defRPr>
            </a:lvl8pPr>
            <a:lvl9pPr marL="338645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矩形 7"/>
          <p:cNvSpPr>
            <a:spLocks noChangeArrowheads="1"/>
          </p:cNvSpPr>
          <p:nvPr>
            <p:custDataLst>
              <p:tags r:id="rId1"/>
            </p:custDataLst>
          </p:nvPr>
        </p:nvSpPr>
        <p:spPr bwMode="auto">
          <a:xfrm>
            <a:off x="-309563" y="0"/>
            <a:ext cx="10489407" cy="5715000"/>
          </a:xfrm>
          <a:prstGeom prst="rect">
            <a:avLst/>
          </a:prstGeom>
          <a:solidFill>
            <a:srgbClr val="273A5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5000" tIns="39000" rIns="75000" bIns="39000" anchor="ctr">
            <a:norm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sym typeface="Calibri" panose="020F0502020204030204" charset="0"/>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sym typeface="Calibri" panose="020F0502020204030204" charset="0"/>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1500">
              <a:solidFill>
                <a:schemeClr val="bg1"/>
              </a:solidFill>
              <a:ea typeface="宋体" panose="02010600030101010101" pitchFamily="2" charset="-122"/>
            </a:endParaRPr>
          </a:p>
        </p:txBody>
      </p:sp>
      <p:sp>
        <p:nvSpPr>
          <p:cNvPr id="2" name="标题 1"/>
          <p:cNvSpPr>
            <a:spLocks noGrp="1"/>
          </p:cNvSpPr>
          <p:nvPr>
            <p:ph type="ctrTitle"/>
            <p:custDataLst>
              <p:tags r:id="rId2"/>
            </p:custDataLst>
          </p:nvPr>
        </p:nvSpPr>
        <p:spPr>
          <a:xfrm>
            <a:off x="534000" y="1998000"/>
            <a:ext cx="8763000" cy="1104000"/>
          </a:xfrm>
        </p:spPr>
        <p:txBody>
          <a:bodyPr>
            <a:normAutofit/>
          </a:bodyPr>
          <a:lstStyle>
            <a:lvl1pPr algn="ctr">
              <a:defRPr sz="5000">
                <a:solidFill>
                  <a:schemeClr val="bg1"/>
                </a:solidFill>
              </a:defRPr>
            </a:lvl1pPr>
          </a:lstStyle>
          <a:p>
            <a:r>
              <a:rPr lang="zh-CN" altLang="en-US"/>
              <a:t>单击此处编辑母版标题样式</a:t>
            </a:r>
            <a:endParaRPr lang="zh-CN" altLang="en-US" dirty="0"/>
          </a:p>
        </p:txBody>
      </p:sp>
      <p:sp>
        <p:nvSpPr>
          <p:cNvPr id="5" name="日期占位符 3"/>
          <p:cNvSpPr>
            <a:spLocks noGrp="1" noChangeArrowheads="1"/>
          </p:cNvSpPr>
          <p:nvPr>
            <p:ph type="dt" sz="half" idx="10"/>
            <p:custDataLst>
              <p:tags r:id="rId3"/>
            </p:custDataLst>
          </p:nvPr>
        </p:nvSpPr>
        <p:spPr>
          <a:xfrm>
            <a:off x="698500" y="5296959"/>
            <a:ext cx="2286000" cy="304271"/>
          </a:xfrm>
        </p:spPr>
        <p:txBody>
          <a:bodyPr/>
          <a:lstStyle>
            <a:lvl1pPr algn="ctr">
              <a:defRPr/>
            </a:lvl1pPr>
          </a:lstStyle>
          <a:p>
            <a:endParaRPr lang="zh-CN" altLang="en-US" sz="1500">
              <a:solidFill>
                <a:schemeClr val="tx1"/>
              </a:solidFill>
            </a:endParaRPr>
          </a:p>
        </p:txBody>
      </p:sp>
      <p:sp>
        <p:nvSpPr>
          <p:cNvPr id="6" name="页脚占位符 4"/>
          <p:cNvSpPr>
            <a:spLocks noGrp="1" noChangeArrowheads="1"/>
          </p:cNvSpPr>
          <p:nvPr>
            <p:ph type="ftr" sz="quarter" idx="11"/>
            <p:custDataLst>
              <p:tags r:id="rId4"/>
            </p:custDataLst>
          </p:nvPr>
        </p:nvSpPr>
        <p:spPr/>
        <p:txBody>
          <a:bodyPr/>
          <a:lstStyle>
            <a:lvl1pPr algn="ctr">
              <a:defRPr/>
            </a:lvl1pPr>
          </a:lstStyle>
          <a:p>
            <a:endParaRPr lang="zh-CN" altLang="zh-CN"/>
          </a:p>
        </p:txBody>
      </p:sp>
      <p:sp>
        <p:nvSpPr>
          <p:cNvPr id="7" name="灯片编号占位符 5"/>
          <p:cNvSpPr>
            <a:spLocks noGrp="1" noChangeArrowheads="1"/>
          </p:cNvSpPr>
          <p:nvPr>
            <p:ph type="sldNum" sz="quarter" idx="12"/>
            <p:custDataLst>
              <p:tags r:id="rId5"/>
            </p:custDataLst>
          </p:nvPr>
        </p:nvSpPr>
        <p:spPr/>
        <p:txBody>
          <a:bodyPr/>
          <a:lstStyle>
            <a:lvl1pPr algn="ctr">
              <a:defRPr/>
            </a:lvl1pPr>
          </a:lstStyle>
          <a:p>
            <a:fld id="{9851E2F2-A8FF-4CB4-AB50-B1472E075708}" type="slidenum">
              <a:rPr lang="zh-CN" altLang="en-US"/>
              <a:t>‹#›</a:t>
            </a:fld>
            <a:endParaRPr lang="zh-CN" altLang="en-US" sz="1500">
              <a:solidFill>
                <a:schemeClr val="tx1"/>
              </a:solidFill>
            </a:endParaRPr>
          </a:p>
        </p:txBody>
      </p:sp>
    </p:spTree>
    <p:extLst>
      <p:ext uri="{BB962C8B-B14F-4D97-AF65-F5344CB8AC3E}">
        <p14:creationId xmlns:p14="http://schemas.microsoft.com/office/powerpoint/2010/main" val="1665291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3" name="矩形 7"/>
          <p:cNvSpPr>
            <a:spLocks noChangeArrowheads="1"/>
          </p:cNvSpPr>
          <p:nvPr>
            <p:custDataLst>
              <p:tags r:id="rId1"/>
            </p:custDataLst>
          </p:nvPr>
        </p:nvSpPr>
        <p:spPr bwMode="auto">
          <a:xfrm>
            <a:off x="-309563" y="0"/>
            <a:ext cx="10489407" cy="5715000"/>
          </a:xfrm>
          <a:prstGeom prst="rect">
            <a:avLst/>
          </a:prstGeom>
          <a:solidFill>
            <a:srgbClr val="273A5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5000" tIns="39000" rIns="75000" bIns="39000" anchor="ctr">
            <a:norm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sym typeface="Calibri" panose="020F0502020204030204" charset="0"/>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sym typeface="Calibri" panose="020F0502020204030204" charset="0"/>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1500">
              <a:solidFill>
                <a:schemeClr val="bg1"/>
              </a:solidFill>
              <a:ea typeface="宋体" panose="02010600030101010101" pitchFamily="2" charset="-122"/>
            </a:endParaRPr>
          </a:p>
        </p:txBody>
      </p:sp>
      <p:sp>
        <p:nvSpPr>
          <p:cNvPr id="2" name="标题 1"/>
          <p:cNvSpPr>
            <a:spLocks noGrp="1"/>
          </p:cNvSpPr>
          <p:nvPr>
            <p:ph type="ctrTitle"/>
            <p:custDataLst>
              <p:tags r:id="rId2"/>
            </p:custDataLst>
          </p:nvPr>
        </p:nvSpPr>
        <p:spPr>
          <a:xfrm>
            <a:off x="534000" y="1998000"/>
            <a:ext cx="8763000" cy="1104000"/>
          </a:xfrm>
        </p:spPr>
        <p:txBody>
          <a:bodyPr>
            <a:normAutofit/>
          </a:bodyPr>
          <a:lstStyle>
            <a:lvl1pPr algn="ctr">
              <a:defRPr sz="5000">
                <a:solidFill>
                  <a:schemeClr val="bg1"/>
                </a:solidFill>
              </a:defRPr>
            </a:lvl1pPr>
          </a:lstStyle>
          <a:p>
            <a:r>
              <a:rPr lang="zh-CN" altLang="en-US"/>
              <a:t>单击此处编辑母版标题样式</a:t>
            </a:r>
            <a:endParaRPr lang="zh-CN" altLang="en-US" dirty="0"/>
          </a:p>
        </p:txBody>
      </p:sp>
      <p:sp>
        <p:nvSpPr>
          <p:cNvPr id="5" name="日期占位符 3"/>
          <p:cNvSpPr>
            <a:spLocks noGrp="1" noChangeArrowheads="1"/>
          </p:cNvSpPr>
          <p:nvPr>
            <p:ph type="dt" sz="half" idx="10"/>
            <p:custDataLst>
              <p:tags r:id="rId3"/>
            </p:custDataLst>
          </p:nvPr>
        </p:nvSpPr>
        <p:spPr>
          <a:xfrm>
            <a:off x="698500" y="5296959"/>
            <a:ext cx="2286000" cy="304271"/>
          </a:xfrm>
        </p:spPr>
        <p:txBody>
          <a:bodyPr/>
          <a:lstStyle>
            <a:lvl1pPr algn="ctr">
              <a:defRPr/>
            </a:lvl1pPr>
          </a:lstStyle>
          <a:p>
            <a:endParaRPr lang="zh-CN" altLang="en-US" sz="1500">
              <a:solidFill>
                <a:schemeClr val="tx1"/>
              </a:solidFill>
            </a:endParaRPr>
          </a:p>
        </p:txBody>
      </p:sp>
      <p:sp>
        <p:nvSpPr>
          <p:cNvPr id="6" name="页脚占位符 4"/>
          <p:cNvSpPr>
            <a:spLocks noGrp="1" noChangeArrowheads="1"/>
          </p:cNvSpPr>
          <p:nvPr>
            <p:ph type="ftr" sz="quarter" idx="11"/>
            <p:custDataLst>
              <p:tags r:id="rId4"/>
            </p:custDataLst>
          </p:nvPr>
        </p:nvSpPr>
        <p:spPr/>
        <p:txBody>
          <a:bodyPr/>
          <a:lstStyle>
            <a:lvl1pPr algn="ctr">
              <a:defRPr/>
            </a:lvl1pPr>
          </a:lstStyle>
          <a:p>
            <a:endParaRPr lang="zh-CN" altLang="zh-CN"/>
          </a:p>
        </p:txBody>
      </p:sp>
      <p:sp>
        <p:nvSpPr>
          <p:cNvPr id="7" name="灯片编号占位符 5"/>
          <p:cNvSpPr>
            <a:spLocks noGrp="1" noChangeArrowheads="1"/>
          </p:cNvSpPr>
          <p:nvPr>
            <p:ph type="sldNum" sz="quarter" idx="12"/>
            <p:custDataLst>
              <p:tags r:id="rId5"/>
            </p:custDataLst>
          </p:nvPr>
        </p:nvSpPr>
        <p:spPr/>
        <p:txBody>
          <a:bodyPr/>
          <a:lstStyle>
            <a:lvl1pPr algn="ctr">
              <a:defRPr/>
            </a:lvl1pPr>
          </a:lstStyle>
          <a:p>
            <a:fld id="{9851E2F2-A8FF-4CB4-AB50-B1472E075708}" type="slidenum">
              <a:rPr lang="zh-CN" altLang="en-US"/>
              <a:t>‹#›</a:t>
            </a:fld>
            <a:endParaRPr lang="zh-CN" altLang="en-US" sz="1500">
              <a:solidFill>
                <a:schemeClr val="tx1"/>
              </a:solidFill>
            </a:endParaRPr>
          </a:p>
        </p:txBody>
      </p:sp>
    </p:spTree>
    <p:extLst>
      <p:ext uri="{BB962C8B-B14F-4D97-AF65-F5344CB8AC3E}">
        <p14:creationId xmlns:p14="http://schemas.microsoft.com/office/powerpoint/2010/main" val="1291947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矩形 5"/>
          <p:cNvSpPr/>
          <p:nvPr userDrawn="1"/>
        </p:nvSpPr>
        <p:spPr>
          <a:xfrm flipV="1">
            <a:off x="0" y="891650"/>
            <a:ext cx="101600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42" name="圆角矩形 41"/>
          <p:cNvSpPr/>
          <p:nvPr userDrawn="1"/>
        </p:nvSpPr>
        <p:spPr>
          <a:xfrm>
            <a:off x="655467"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6" name="圆角矩形 95"/>
          <p:cNvSpPr/>
          <p:nvPr userDrawn="1"/>
        </p:nvSpPr>
        <p:spPr>
          <a:xfrm>
            <a:off x="553620" y="208475"/>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pic>
        <p:nvPicPr>
          <p:cNvPr id="39" name="图片 18" descr="图片1副本"/>
          <p:cNvPicPr>
            <a:picLocks noChangeAspect="1"/>
          </p:cNvPicPr>
          <p:nvPr userDrawn="1"/>
        </p:nvPicPr>
        <p:blipFill>
          <a:blip r:embed="rId2" cstate="print"/>
          <a:srcRect/>
          <a:stretch>
            <a:fillRect/>
          </a:stretch>
        </p:blipFill>
        <p:spPr bwMode="auto">
          <a:xfrm>
            <a:off x="8610545" y="185897"/>
            <a:ext cx="1106000" cy="552878"/>
          </a:xfrm>
          <a:prstGeom prst="rect">
            <a:avLst/>
          </a:prstGeom>
          <a:noFill/>
          <a:ln w="9525">
            <a:noFill/>
            <a:miter lim="800000"/>
            <a:headEnd/>
            <a:tailEnd/>
          </a:ln>
        </p:spPr>
      </p:pic>
      <p:sp>
        <p:nvSpPr>
          <p:cNvPr id="10" name="文本占位符 9"/>
          <p:cNvSpPr>
            <a:spLocks noGrp="1"/>
          </p:cNvSpPr>
          <p:nvPr>
            <p:ph type="body" idx="13" hasCustomPrompt="1"/>
          </p:nvPr>
        </p:nvSpPr>
        <p:spPr>
          <a:xfrm>
            <a:off x="1381760" y="147955"/>
            <a:ext cx="5892800" cy="652145"/>
          </a:xfrm>
          <a:prstGeom prst="rect">
            <a:avLst/>
          </a:prstGeom>
        </p:spPr>
        <p:txBody>
          <a:bodyPr/>
          <a:lstStyle>
            <a:lvl1pPr marL="0" indent="0">
              <a:buNone/>
              <a:defRPr sz="3200">
                <a:latin typeface="+mj-lt"/>
                <a:ea typeface="方正仿宋_GB2312" panose="02000000000000000000" charset="-122"/>
              </a:defRPr>
            </a:lvl1pPr>
            <a:lvl2pPr marL="359819" indent="0">
              <a:buNone/>
              <a:defRPr/>
            </a:lvl2pPr>
          </a:lstStyle>
          <a:p>
            <a:pPr lvl="0"/>
            <a:r>
              <a:rPr lang="en-US" altLang="zh-CN" dirty="0"/>
              <a:t>ABC</a:t>
            </a:r>
            <a:endParaRPr lang="zh-CN" altLang="en-US" dirty="0"/>
          </a:p>
          <a:p>
            <a:pPr lvl="1"/>
            <a:endParaRPr lang="zh-CN" altLang="en-US" dirty="0"/>
          </a:p>
        </p:txBody>
      </p:sp>
      <p:sp>
        <p:nvSpPr>
          <p:cNvPr id="11" name="文本占位符 10"/>
          <p:cNvSpPr>
            <a:spLocks noGrp="1"/>
          </p:cNvSpPr>
          <p:nvPr>
            <p:ph type="body" idx="14" hasCustomPrompt="1"/>
          </p:nvPr>
        </p:nvSpPr>
        <p:spPr>
          <a:xfrm>
            <a:off x="450850" y="1130300"/>
            <a:ext cx="9338310" cy="4208145"/>
          </a:xfrm>
          <a:prstGeom prst="rect">
            <a:avLst/>
          </a:prstGeom>
        </p:spPr>
        <p:txBody>
          <a:bodyPr/>
          <a:lstStyle>
            <a:lvl1pPr marL="0" indent="0">
              <a:buFont typeface="+mj-lt"/>
              <a:buNone/>
              <a:defRPr>
                <a:solidFill>
                  <a:schemeClr val="tx1"/>
                </a:solidFill>
                <a:latin typeface="+mn-lt"/>
                <a:ea typeface="+mn-ea"/>
              </a:defRPr>
            </a:lvl1pPr>
            <a:lvl2pPr marL="759853" indent="-400034">
              <a:buFont typeface="+mj-lt"/>
              <a:buAutoNum type="romanUcPeriod"/>
              <a:defRPr>
                <a:latin typeface="+mn-ea"/>
                <a:ea typeface="+mn-ea"/>
              </a:defRPr>
            </a:lvl2pPr>
            <a:lvl3pPr marL="1162004" indent="-400034">
              <a:buFont typeface="+mj-lt"/>
              <a:buAutoNum type="romanUcPeriod"/>
              <a:defRPr>
                <a:latin typeface="+mn-ea"/>
                <a:ea typeface="+mn-ea"/>
              </a:defRPr>
            </a:lvl3pPr>
            <a:lvl4pPr marL="1542988" indent="-400034">
              <a:buFont typeface="+mj-lt"/>
              <a:buAutoNum type="romanUcPeriod"/>
              <a:defRPr>
                <a:latin typeface="+mn-ea"/>
                <a:ea typeface="+mn-ea"/>
              </a:defRPr>
            </a:lvl4pPr>
            <a:lvl5pPr marL="1923973" indent="-400034">
              <a:buFont typeface="+mj-lt"/>
              <a:buAutoNum type="romanUcPeriod"/>
              <a:defRPr>
                <a:latin typeface="+mn-ea"/>
                <a:ea typeface="+mn-ea"/>
              </a:defRPr>
            </a:lvl5pPr>
          </a:lstStyle>
          <a:p>
            <a:pPr lvl="0"/>
            <a:r>
              <a:rPr lang="en-US" altLang="zh-CN" dirty="0"/>
              <a:t>ABC</a:t>
            </a:r>
          </a:p>
        </p:txBody>
      </p:sp>
    </p:spTree>
    <p:extLst>
      <p:ext uri="{BB962C8B-B14F-4D97-AF65-F5344CB8AC3E}">
        <p14:creationId xmlns:p14="http://schemas.microsoft.com/office/powerpoint/2010/main" val="3666489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92CD966-4A08-4DBF-BB5B-682841691DE4}" type="datetimeFigureOut">
              <a:rPr lang="zh-CN" altLang="en-US" smtClean="0"/>
              <a:t>2025/7/23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9F4C1E-F207-4F82-9245-8984E1189D29}" type="slidenum">
              <a:rPr lang="zh-CN" altLang="en-US" smtClean="0"/>
              <a:t>‹#›</a:t>
            </a:fld>
            <a:endParaRPr lang="zh-CN" altLang="en-US"/>
          </a:p>
        </p:txBody>
      </p:sp>
      <p:cxnSp>
        <p:nvCxnSpPr>
          <p:cNvPr id="82" name="直接连接符 81"/>
          <p:cNvCxnSpPr/>
          <p:nvPr userDrawn="1"/>
        </p:nvCxnSpPr>
        <p:spPr>
          <a:xfrm>
            <a:off x="201083" y="751417"/>
            <a:ext cx="9715500"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文本占位符 84"/>
          <p:cNvSpPr>
            <a:spLocks noGrp="1"/>
          </p:cNvSpPr>
          <p:nvPr>
            <p:ph type="body" sz="quarter" idx="13"/>
          </p:nvPr>
        </p:nvSpPr>
        <p:spPr>
          <a:xfrm>
            <a:off x="857630" y="279502"/>
            <a:ext cx="4413250" cy="391581"/>
          </a:xfrm>
        </p:spPr>
        <p:txBody>
          <a:bodyPr wrap="square"/>
          <a:lstStyle>
            <a:lvl1pPr marL="0" indent="0">
              <a:buNone/>
              <a:defRPr b="1">
                <a:latin typeface="+mj-ea"/>
                <a:ea typeface="+mj-ea"/>
              </a:defRPr>
            </a:lvl1pPr>
            <a:lvl2pPr>
              <a:defRPr b="1">
                <a:latin typeface="+mj-ea"/>
                <a:ea typeface="+mj-ea"/>
              </a:defRPr>
            </a:lvl2pPr>
            <a:lvl3pPr>
              <a:defRPr b="1">
                <a:latin typeface="+mj-ea"/>
                <a:ea typeface="+mj-ea"/>
              </a:defRPr>
            </a:lvl3pPr>
            <a:lvl4pPr>
              <a:defRPr b="1">
                <a:latin typeface="+mj-ea"/>
                <a:ea typeface="+mj-ea"/>
              </a:defRPr>
            </a:lvl4pPr>
            <a:lvl5pPr>
              <a:defRPr b="1">
                <a:latin typeface="+mj-ea"/>
                <a:ea typeface="+mj-ea"/>
              </a:defRPr>
            </a:lvl5pPr>
          </a:lstStyle>
          <a:p>
            <a:pPr lvl="0"/>
            <a:r>
              <a:rPr lang="zh-CN" altLang="en-US" dirty="0"/>
              <a:t>单击此处编辑母版文本样式</a:t>
            </a:r>
          </a:p>
        </p:txBody>
      </p:sp>
      <p:pic>
        <p:nvPicPr>
          <p:cNvPr id="83" name="图片 9"/>
          <p:cNvPicPr>
            <a:picLocks noChangeAspect="1"/>
          </p:cNvPicPr>
          <p:nvPr userDrawn="1"/>
        </p:nvPicPr>
        <p:blipFill>
          <a:blip r:embed="rId2" cstate="screen">
            <a:clrChange>
              <a:clrFrom>
                <a:srgbClr val="FFFFFF"/>
              </a:clrFrom>
              <a:clrTo>
                <a:srgbClr val="FFFFFF">
                  <a:alpha val="0"/>
                </a:srgbClr>
              </a:clrTo>
            </a:clrChange>
          </a:blip>
          <a:stretch>
            <a:fillRect/>
          </a:stretch>
        </p:blipFill>
        <p:spPr>
          <a:xfrm>
            <a:off x="8883650" y="167746"/>
            <a:ext cx="1205971" cy="491596"/>
          </a:xfrm>
          <a:prstGeom prst="rect">
            <a:avLst/>
          </a:prstGeom>
          <a:noFill/>
          <a:ln w="9525">
            <a:noFill/>
          </a:ln>
        </p:spPr>
      </p:pic>
      <p:grpSp>
        <p:nvGrpSpPr>
          <p:cNvPr id="18" name="组合 17"/>
          <p:cNvGrpSpPr/>
          <p:nvPr userDrawn="1"/>
        </p:nvGrpSpPr>
        <p:grpSpPr>
          <a:xfrm>
            <a:off x="453432" y="296427"/>
            <a:ext cx="295008" cy="295008"/>
            <a:chOff x="2233218" y="4210450"/>
            <a:chExt cx="354010" cy="354010"/>
          </a:xfrm>
        </p:grpSpPr>
        <p:sp>
          <p:nvSpPr>
            <p:cNvPr id="19" name="矩形: 圆角 78"/>
            <p:cNvSpPr/>
            <p:nvPr/>
          </p:nvSpPr>
          <p:spPr>
            <a:xfrm>
              <a:off x="2233218" y="4210450"/>
              <a:ext cx="330200" cy="330200"/>
            </a:xfrm>
            <a:prstGeom prst="roundRect">
              <a:avLst/>
            </a:prstGeom>
            <a:solidFill>
              <a:srgbClr val="324A7A"/>
            </a:solidFill>
            <a:ln w="12700" cap="flat" cmpd="sng" algn="ctr">
              <a:noFill/>
              <a:prstDash val="solid"/>
              <a:miter lim="800000"/>
            </a:ln>
            <a:effectLst/>
          </p:spPr>
          <p:txBody>
            <a:bodyPr rtlCol="0" anchor="ctr"/>
            <a:lstStyle/>
            <a:p>
              <a:pPr marL="0" marR="0" lvl="0" indent="0" algn="ctr" defTabSz="76197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思源黑体 CN Light"/>
                <a:cs typeface="+mn-cs"/>
              </a:endParaRPr>
            </a:p>
          </p:txBody>
        </p:sp>
        <p:sp>
          <p:nvSpPr>
            <p:cNvPr id="20" name="矩形: 圆角 79"/>
            <p:cNvSpPr/>
            <p:nvPr/>
          </p:nvSpPr>
          <p:spPr>
            <a:xfrm>
              <a:off x="2257028" y="4234260"/>
              <a:ext cx="330200" cy="330200"/>
            </a:xfrm>
            <a:prstGeom prst="roundRect">
              <a:avLst/>
            </a:prstGeom>
            <a:noFill/>
            <a:ln w="12700" cap="flat" cmpd="sng" algn="ctr">
              <a:solidFill>
                <a:srgbClr val="324A7A"/>
              </a:solidFill>
              <a:prstDash val="solid"/>
              <a:miter lim="800000"/>
            </a:ln>
            <a:effectLst/>
          </p:spPr>
          <p:txBody>
            <a:bodyPr rtlCol="0" anchor="ctr"/>
            <a:lstStyle/>
            <a:p>
              <a:pPr marL="0" marR="0" lvl="0" indent="0" algn="ctr" defTabSz="76197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125101356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pic>
        <p:nvPicPr>
          <p:cNvPr id="6" name="图片 18" descr="图片1副本"/>
          <p:cNvPicPr>
            <a:picLocks noChangeAspect="1"/>
          </p:cNvPicPr>
          <p:nvPr userDrawn="1"/>
        </p:nvPicPr>
        <p:blipFill>
          <a:blip r:embed="rId5" cstate="screen"/>
          <a:srcRect/>
          <a:stretch>
            <a:fillRect/>
          </a:stretch>
        </p:blipFill>
        <p:spPr bwMode="auto">
          <a:xfrm>
            <a:off x="8574465" y="145304"/>
            <a:ext cx="1066786" cy="479948"/>
          </a:xfrm>
          <a:prstGeom prst="rect">
            <a:avLst/>
          </a:prstGeom>
          <a:noFill/>
          <a:ln w="9525">
            <a:noFill/>
            <a:miter lim="800000"/>
            <a:headEnd/>
            <a:tailEnd/>
          </a:ln>
        </p:spPr>
      </p:pic>
      <p:sp>
        <p:nvSpPr>
          <p:cNvPr id="7" name="矩形 6"/>
          <p:cNvSpPr/>
          <p:nvPr userDrawn="1"/>
        </p:nvSpPr>
        <p:spPr>
          <a:xfrm>
            <a:off x="439487"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6"/>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hasCustomPrompt="1"/>
          </p:nvPr>
        </p:nvSpPr>
        <p:spPr>
          <a:xfrm>
            <a:off x="508000" y="145304"/>
            <a:ext cx="7646473" cy="479948"/>
          </a:xfrm>
        </p:spPr>
        <p:txBody>
          <a:bodyPr/>
          <a:lstStyle>
            <a:lvl1pPr algn="l">
              <a:defRPr sz="3200" b="1">
                <a:latin typeface="Times New Roman" panose="02020603050405020304" pitchFamily="18" charset="0"/>
                <a:ea typeface="+mn-ea"/>
                <a:cs typeface="Times New Roman" panose="02020603050405020304" pitchFamily="18" charset="0"/>
              </a:defRPr>
            </a:lvl1pPr>
          </a:lstStyle>
          <a:p>
            <a:r>
              <a:rPr lang="en-US" altLang="zh-CN" dirty="0"/>
              <a:t>ABC</a:t>
            </a:r>
          </a:p>
        </p:txBody>
      </p:sp>
      <p:sp>
        <p:nvSpPr>
          <p:cNvPr id="10" name="文本占位符 2"/>
          <p:cNvSpPr>
            <a:spLocks noGrp="1"/>
          </p:cNvSpPr>
          <p:nvPr>
            <p:ph type="body" idx="1" hasCustomPrompt="1"/>
            <p:custDataLst>
              <p:tags r:id="rId1"/>
            </p:custDataLst>
          </p:nvPr>
        </p:nvSpPr>
        <p:spPr>
          <a:xfrm>
            <a:off x="359729" y="939554"/>
            <a:ext cx="9617391" cy="621231"/>
          </a:xfrm>
          <a:prstGeom prst="rect">
            <a:avLst/>
          </a:prstGeom>
          <a:ln>
            <a:solidFill>
              <a:srgbClr val="E6E6E6"/>
            </a:solidFill>
          </a:ln>
        </p:spPr>
        <p:txBody>
          <a:bodyPr lIns="101600" tIns="38100" rIns="76200" bIns="38100" anchor="t" anchorCtr="0">
            <a:normAutofit/>
          </a:bodyPr>
          <a:lstStyle>
            <a:lvl1pPr marL="0" indent="0">
              <a:lnSpc>
                <a:spcPct val="100000"/>
              </a:lnSpc>
              <a:buNone/>
              <a:defRPr sz="1667" b="1" spc="167">
                <a:solidFill>
                  <a:schemeClr val="tx1">
                    <a:lumMod val="75000"/>
                    <a:lumOff val="25000"/>
                  </a:schemeClr>
                </a:solidFill>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zh-CN" altLang="en-US" dirty="0"/>
              <a:t>设计、加工制造和测试计划 </a:t>
            </a:r>
            <a:r>
              <a:rPr lang="en-US" altLang="zh-CN" dirty="0"/>
              <a:t>/ </a:t>
            </a:r>
            <a:r>
              <a:rPr lang="zh-CN" altLang="en-US" dirty="0"/>
              <a:t>研制计划或进度</a:t>
            </a:r>
          </a:p>
        </p:txBody>
      </p:sp>
      <p:sp>
        <p:nvSpPr>
          <p:cNvPr id="11" name="内容占位符 3"/>
          <p:cNvSpPr>
            <a:spLocks noGrp="1"/>
          </p:cNvSpPr>
          <p:nvPr>
            <p:ph sz="half" idx="2"/>
            <p:custDataLst>
              <p:tags r:id="rId2"/>
            </p:custDataLst>
          </p:nvPr>
        </p:nvSpPr>
        <p:spPr>
          <a:xfrm>
            <a:off x="366437" y="1611581"/>
            <a:ext cx="4713563" cy="3811196"/>
          </a:xfrm>
          <a:prstGeom prst="rect">
            <a:avLst/>
          </a:prstGeom>
          <a:ln>
            <a:solidFill>
              <a:srgbClr val="E6E6E6"/>
            </a:solidFill>
          </a:ln>
        </p:spPr>
        <p:txBody>
          <a:bodyPr vert="horz" lIns="101600" tIns="0" rIns="82550" bIns="0" rtlCol="0">
            <a:normAutofit/>
          </a:bodyPr>
          <a:lstStyle>
            <a:lvl1pPr marL="285739" indent="-285739">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1pPr>
            <a:lvl2pPr marL="645558" indent="-285739">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2pPr>
            <a:lvl3pPr marL="952462" indent="-190492">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3pPr>
            <a:lvl4pPr marL="1333447" indent="-190492">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4pPr>
            <a:lvl5pPr marL="1714431" indent="-190492">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内容占位符 5"/>
          <p:cNvSpPr>
            <a:spLocks noGrp="1"/>
          </p:cNvSpPr>
          <p:nvPr>
            <p:ph sz="quarter" idx="4"/>
            <p:custDataLst>
              <p:tags r:id="rId3"/>
            </p:custDataLst>
          </p:nvPr>
        </p:nvSpPr>
        <p:spPr>
          <a:xfrm>
            <a:off x="5282214" y="1611581"/>
            <a:ext cx="4694905" cy="3811196"/>
          </a:xfrm>
          <a:prstGeom prst="rect">
            <a:avLst/>
          </a:prstGeom>
          <a:ln>
            <a:solidFill>
              <a:srgbClr val="E6E6E6"/>
            </a:solidFill>
          </a:ln>
        </p:spPr>
        <p:txBody>
          <a:bodyPr vert="horz" lIns="101600" tIns="0" rIns="82550" bIns="0" rtlCol="0">
            <a:normAutofit/>
          </a:bodyPr>
          <a:lstStyle>
            <a:lvl1pPr marL="285739" indent="-285739">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1pPr>
            <a:lvl2pPr>
              <a:spcAft>
                <a:spcPts val="500"/>
              </a:spcAft>
              <a:defRPr baseline="0">
                <a:latin typeface="Times New Roman" panose="02020603050405020304" pitchFamily="18" charset="0"/>
                <a:ea typeface="微软雅黑" panose="020B0503020204020204" charset="-122"/>
              </a:defRPr>
            </a:lvl2pPr>
            <a:lvl3pPr>
              <a:spcAft>
                <a:spcPts val="500"/>
              </a:spcAft>
              <a:defRPr baseline="0">
                <a:latin typeface="Times New Roman" panose="02020603050405020304" pitchFamily="18" charset="0"/>
                <a:ea typeface="微软雅黑" panose="020B0503020204020204" charset="-122"/>
              </a:defRPr>
            </a:lvl3pPr>
            <a:lvl4pPr>
              <a:spcAft>
                <a:spcPts val="500"/>
              </a:spcAft>
              <a:defRPr baseline="0">
                <a:latin typeface="Times New Roman" panose="02020603050405020304" pitchFamily="18" charset="0"/>
                <a:ea typeface="微软雅黑" panose="020B0503020204020204" charset="-122"/>
              </a:defRPr>
            </a:lvl4pPr>
            <a:lvl5pPr>
              <a:spcAft>
                <a:spcPts val="500"/>
              </a:spcAft>
              <a:defRPr baseline="0">
                <a:latin typeface="Times New Roman" panose="02020603050405020304" pitchFamily="18"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24133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22917" y="76715"/>
            <a:ext cx="8758438" cy="549703"/>
          </a:xfrm>
          <a:prstGeom prst="rect">
            <a:avLst/>
          </a:prstGeom>
        </p:spPr>
        <p:txBody>
          <a:bodyPr lIns="91418" tIns="45709" rIns="91418" bIns="45709"/>
          <a:lstStyle>
            <a:lvl1pPr algn="l">
              <a:defRPr sz="3000" b="1" baseline="0">
                <a:solidFill>
                  <a:srgbClr val="005DA2"/>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9000000" y="300000"/>
            <a:ext cx="900000" cy="30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9" name="直接连接符 8"/>
          <p:cNvCxnSpPr/>
          <p:nvPr userDrawn="1"/>
        </p:nvCxnSpPr>
        <p:spPr>
          <a:xfrm>
            <a:off x="878714" y="676181"/>
            <a:ext cx="9277357"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p:cNvSpPr>
            <a:spLocks noGrp="1"/>
          </p:cNvSpPr>
          <p:nvPr>
            <p:ph idx="1" hasCustomPrompt="1"/>
            <p:custDataLst>
              <p:tags r:id="rId1"/>
            </p:custDataLst>
          </p:nvPr>
        </p:nvSpPr>
        <p:spPr>
          <a:xfrm>
            <a:off x="281967" y="801165"/>
            <a:ext cx="9399388" cy="4490756"/>
          </a:xfrm>
          <a:prstGeom prst="rect">
            <a:avLst/>
          </a:prstGeom>
        </p:spPr>
        <p:txBody>
          <a:bodyPr vert="horz" wrap="square" lIns="90170" tIns="46990" rIns="90170" bIns="46990" rtlCol="0">
            <a:normAutofit/>
          </a:bodyPr>
          <a:lstStyle>
            <a:lvl1pPr marL="240030" indent="-240030">
              <a:lnSpc>
                <a:spcPct val="100000"/>
              </a:lnSpc>
              <a:spcBef>
                <a:spcPts val="500"/>
              </a:spcBef>
              <a:spcAft>
                <a:spcPts val="0"/>
              </a:spcAft>
              <a:buSzPct val="70000"/>
              <a:buFont typeface="Wingdings" panose="05000000000000000000" pitchFamily="2" charset="2"/>
              <a:buChar char="l"/>
              <a:defRPr sz="2000" b="1" baseline="0">
                <a:solidFill>
                  <a:srgbClr val="005DA2"/>
                </a:solidFill>
                <a:latin typeface="Times New Roman" panose="02020603050405020304" pitchFamily="18" charset="0"/>
                <a:ea typeface="微软雅黑" panose="020B0503020204020204" pitchFamily="34" charset="-122"/>
              </a:defRPr>
            </a:lvl1pPr>
            <a:lvl2pPr marL="600075" indent="-240030">
              <a:lnSpc>
                <a:spcPct val="100000"/>
              </a:lnSpc>
              <a:spcBef>
                <a:spcPts val="500"/>
              </a:spcBef>
              <a:spcAft>
                <a:spcPts val="0"/>
              </a:spcAft>
              <a:buFont typeface="Arial" panose="020B0604020202020204" pitchFamily="34" charset="0"/>
              <a:buChar char="•"/>
              <a:defRPr sz="1665"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62" y="101959"/>
            <a:ext cx="812917" cy="54962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08000" y="228865"/>
            <a:ext cx="9144000" cy="583388"/>
          </a:xfrm>
        </p:spPr>
        <p:txBody>
          <a:bodyPr>
            <a:normAutofit/>
          </a:bodyPr>
          <a:lstStyle>
            <a:lvl1pPr algn="l">
              <a:defRPr sz="2000" b="1"/>
            </a:lvl1pPr>
          </a:lstStyle>
          <a:p>
            <a:r>
              <a:rPr kumimoji="1" lang="zh-CN" altLang="en-US" dirty="0"/>
              <a:t>单击此处编辑母版标题样式</a:t>
            </a:r>
          </a:p>
        </p:txBody>
      </p:sp>
      <p:sp>
        <p:nvSpPr>
          <p:cNvPr id="4" name="日期占位符 3"/>
          <p:cNvSpPr>
            <a:spLocks noGrp="1"/>
          </p:cNvSpPr>
          <p:nvPr>
            <p:ph type="dt" sz="half" idx="10"/>
          </p:nvPr>
        </p:nvSpPr>
        <p:spPr/>
        <p:txBody>
          <a:bodyPr/>
          <a:lstStyle/>
          <a:p>
            <a:fld id="{4715F160-7F9F-FD4C-B982-B509773F27AB}" type="datetimeFigureOut">
              <a:rPr kumimoji="1" lang="zh-CN" altLang="en-US" smtClean="0"/>
              <a:t>2025/7/23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F7649CE8-4C6E-FB4E-9CA8-4E443935F652}"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6" name="矩形 5"/>
          <p:cNvSpPr/>
          <p:nvPr userDrawn="1"/>
        </p:nvSpPr>
        <p:spPr>
          <a:xfrm>
            <a:off x="0" y="0"/>
            <a:ext cx="10160000" cy="637253"/>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15" name="矩形 14"/>
          <p:cNvSpPr/>
          <p:nvPr userDrawn="1"/>
        </p:nvSpPr>
        <p:spPr>
          <a:xfrm>
            <a:off x="9238162" y="0"/>
            <a:ext cx="921837" cy="637253"/>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sz="1500" b="0" i="0" u="none" strike="noStrike" kern="0" cap="none" spc="0" normalizeH="0" baseline="0">
              <a:ln>
                <a:noFill/>
              </a:ln>
              <a:solidFill>
                <a:prstClr val="white"/>
              </a:solidFill>
              <a:effectLst/>
              <a:uLnTx/>
              <a:uFillTx/>
              <a:latin typeface="Arial" panose="020B0604020202020204"/>
              <a:ea typeface="微软雅黑" panose="020B0503020204020204" pitchFamily="34" charset="-122"/>
            </a:endParaRPr>
          </a:p>
        </p:txBody>
      </p:sp>
      <p:sp>
        <p:nvSpPr>
          <p:cNvPr id="14" name="Title 1"/>
          <p:cNvSpPr>
            <a:spLocks noGrp="1"/>
          </p:cNvSpPr>
          <p:nvPr>
            <p:ph type="title"/>
          </p:nvPr>
        </p:nvSpPr>
        <p:spPr>
          <a:xfrm>
            <a:off x="436645" y="151739"/>
            <a:ext cx="8732729" cy="485516"/>
          </a:xfrm>
        </p:spPr>
        <p:txBody>
          <a:bodyPr>
            <a:normAutofit/>
          </a:bodyPr>
          <a:lstStyle>
            <a:lvl1pPr>
              <a:defRPr sz="2665">
                <a:solidFill>
                  <a:schemeClr val="bg1"/>
                </a:solidFill>
                <a:latin typeface="Arial Black" panose="020B0A04020102020204" pitchFamily="34" charset="0"/>
              </a:defRPr>
            </a:lvl1pPr>
          </a:lstStyle>
          <a:p>
            <a:endParaRPr lang="en-US" altLang="zh-CN" dirty="0"/>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9505" y="161635"/>
            <a:ext cx="608658" cy="299574"/>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7" name="标题占位符 1"/>
          <p:cNvSpPr>
            <a:spLocks noGrp="1"/>
          </p:cNvSpPr>
          <p:nvPr>
            <p:ph type="title"/>
          </p:nvPr>
        </p:nvSpPr>
        <p:spPr bwMode="auto">
          <a:xfrm>
            <a:off x="435923" y="59923"/>
            <a:ext cx="9144000" cy="556113"/>
          </a:xfrm>
          <a:prstGeom prst="rect">
            <a:avLst/>
          </a:prstGeom>
          <a:noFill/>
          <a:ln w="9525">
            <a:noFill/>
            <a:miter lim="800000"/>
          </a:ln>
        </p:spPr>
        <p:txBody>
          <a:bodyPr vert="horz" wrap="square" lIns="91440" tIns="45720" rIns="91440" bIns="45720" numCol="1" anchor="ctr" anchorCtr="0" compatLnSpc="1"/>
          <a:lstStyle>
            <a:lvl1pPr>
              <a:defRPr b="0">
                <a:latin typeface="Arial Black" panose="020B0A04020102020204" pitchFamily="34" charset="0"/>
                <a:cs typeface="Arial" panose="020B0604020202020204" pitchFamily="34" charset="0"/>
              </a:defRPr>
            </a:lvl1pPr>
          </a:lstStyle>
          <a:p>
            <a:pPr lvl="0"/>
            <a:r>
              <a:rPr lang="zh-CN" altLang="en-US" dirty="0"/>
              <a:t>单击此处编辑母版标题样式</a:t>
            </a:r>
          </a:p>
        </p:txBody>
      </p:sp>
      <p:sp>
        <p:nvSpPr>
          <p:cNvPr id="8" name="灯片编号占位符 5"/>
          <p:cNvSpPr>
            <a:spLocks noGrp="1"/>
          </p:cNvSpPr>
          <p:nvPr>
            <p:ph type="sldNum" sz="quarter" idx="4"/>
          </p:nvPr>
        </p:nvSpPr>
        <p:spPr>
          <a:xfrm>
            <a:off x="7366000" y="5328599"/>
            <a:ext cx="2286000" cy="304271"/>
          </a:xfrm>
          <a:prstGeom prst="rect">
            <a:avLst/>
          </a:prstGeom>
        </p:spPr>
        <p:txBody>
          <a:bodyPr/>
          <a:lstStyle>
            <a:lvl1pPr algn="r">
              <a:defRPr lang="zh-CN" altLang="en-US" sz="1000" smtClean="0">
                <a:solidFill>
                  <a:schemeClr val="bg1">
                    <a:lumMod val="50000"/>
                  </a:schemeClr>
                </a:solidFill>
              </a:defRPr>
            </a:lvl1pPr>
          </a:lstStyle>
          <a:p>
            <a:fld id="{E2E7AEB9-C407-4735-841A-920775021C51}" type="slidenum">
              <a:rPr lang="en-US" altLang="zh-CN" smtClean="0"/>
              <a:t>‹#›</a:t>
            </a:fld>
            <a:endParaRPr lang="en-US" altLang="zh-CN"/>
          </a:p>
        </p:txBody>
      </p:sp>
      <p:sp>
        <p:nvSpPr>
          <p:cNvPr id="9" name="日期占位符 3"/>
          <p:cNvSpPr>
            <a:spLocks noGrp="1"/>
          </p:cNvSpPr>
          <p:nvPr>
            <p:ph type="dt" sz="half" idx="2"/>
          </p:nvPr>
        </p:nvSpPr>
        <p:spPr>
          <a:xfrm>
            <a:off x="530456" y="5328600"/>
            <a:ext cx="2286000" cy="304271"/>
          </a:xfrm>
          <a:prstGeom prst="rect">
            <a:avLst/>
          </a:prstGeom>
        </p:spPr>
        <p:txBody>
          <a:bodyPr/>
          <a:lstStyle>
            <a:lvl1pPr>
              <a:defRPr sz="1000">
                <a:solidFill>
                  <a:schemeClr val="bg1">
                    <a:lumMod val="50000"/>
                  </a:schemeClr>
                </a:solidFill>
              </a:defRPr>
            </a:lvl1pPr>
          </a:lstStyle>
          <a:p>
            <a:fld id="{D082CCC6-2DD0-42DE-9462-2C98EEDB6ACA}" type="datetime1">
              <a:rPr lang="zh-CN" altLang="en-US" smtClean="0"/>
              <a:t>2025/7/23</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t>‹#›</a:t>
            </a:fld>
            <a:endParaRPr lang="en-US" altLang="zh-CN"/>
          </a:p>
        </p:txBody>
      </p:sp>
      <p:pic>
        <p:nvPicPr>
          <p:cNvPr id="11" name="图片 18" descr="图片1副本"/>
          <p:cNvPicPr>
            <a:picLocks noChangeAspect="1"/>
          </p:cNvPicPr>
          <p:nvPr userDrawn="1"/>
        </p:nvPicPr>
        <p:blipFill>
          <a:blip r:embed="rId2" cstate="screen"/>
          <a:srcRect/>
          <a:stretch>
            <a:fillRect/>
          </a:stretch>
        </p:blipFill>
        <p:spPr bwMode="auto">
          <a:xfrm>
            <a:off x="8574463" y="145304"/>
            <a:ext cx="1066786" cy="479948"/>
          </a:xfrm>
          <a:prstGeom prst="rect">
            <a:avLst/>
          </a:prstGeom>
          <a:noFill/>
          <a:ln w="9525">
            <a:noFill/>
            <a:miter lim="800000"/>
            <a:headEnd/>
            <a:tailEnd/>
          </a:ln>
        </p:spPr>
      </p:pic>
      <p:sp>
        <p:nvSpPr>
          <p:cNvPr id="12" name="标题 1"/>
          <p:cNvSpPr>
            <a:spLocks noGrp="1"/>
          </p:cNvSpPr>
          <p:nvPr>
            <p:ph type="title"/>
          </p:nvPr>
        </p:nvSpPr>
        <p:spPr>
          <a:xfrm>
            <a:off x="508000" y="145304"/>
            <a:ext cx="7646473" cy="479948"/>
          </a:xfrm>
        </p:spPr>
        <p:txBody>
          <a:bodyPr/>
          <a:lstStyle>
            <a:lvl1pPr algn="l">
              <a:defRPr sz="311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13" name="矩形 6"/>
          <p:cNvSpPr/>
          <p:nvPr userDrawn="1"/>
        </p:nvSpPr>
        <p:spPr>
          <a:xfrm>
            <a:off x="439486"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4" name="圆角矩形 7"/>
          <p:cNvSpPr/>
          <p:nvPr userDrawn="1"/>
        </p:nvSpPr>
        <p:spPr>
          <a:xfrm>
            <a:off x="216907" y="553245"/>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160000" cy="57150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08000" y="396876"/>
            <a:ext cx="9144000" cy="480219"/>
          </a:xfrm>
          <a:prstGeom prst="rect">
            <a:avLst/>
          </a:prstGeom>
        </p:spPr>
        <p:txBody>
          <a:bodyPr lIns="121917" tIns="60958" rIns="121917" bIns="60958"/>
          <a:lstStyle>
            <a:lvl1pPr>
              <a:defRPr/>
            </a:lvl1pPr>
          </a:lstStyle>
          <a:p>
            <a:r>
              <a:rPr lang="en-US" altLang="zh-CN" noProof="1"/>
              <a:t>edit</a:t>
            </a:r>
            <a:endParaRPr lang="zh-CN" altLang="en-US" noProof="1"/>
          </a:p>
        </p:txBody>
      </p:sp>
      <p:sp>
        <p:nvSpPr>
          <p:cNvPr id="3" name="内容占位符 2"/>
          <p:cNvSpPr>
            <a:spLocks noGrp="1"/>
          </p:cNvSpPr>
          <p:nvPr>
            <p:ph idx="1" hasCustomPrompt="1"/>
          </p:nvPr>
        </p:nvSpPr>
        <p:spPr>
          <a:xfrm>
            <a:off x="508000" y="997294"/>
            <a:ext cx="9144000" cy="4440493"/>
          </a:xfrm>
          <a:prstGeom prst="rect">
            <a:avLst/>
          </a:prstGeom>
        </p:spPr>
        <p:txBody>
          <a:bodyPr lIns="121917" tIns="60958" rIns="121917" bIns="60958"/>
          <a:lstStyle>
            <a:lvl1pPr marL="381000" indent="-381000">
              <a:buSzPct val="70000"/>
              <a:buFont typeface="Wingdings" panose="05000000000000000000" pitchFamily="2" charset="2"/>
              <a:buChar char="u"/>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ltLang="zh-CN" noProof="1"/>
              <a:t>edit</a:t>
            </a:r>
            <a:endParaRPr lang="zh-CN" altLang="en-US" noProof="1"/>
          </a:p>
          <a:p>
            <a:pPr lvl="1"/>
            <a:r>
              <a:rPr lang="en-US" altLang="zh-CN" noProof="1"/>
              <a:t>edit</a:t>
            </a:r>
            <a:endParaRPr lang="zh-CN" altLang="en-US" noProof="1"/>
          </a:p>
          <a:p>
            <a:pPr lvl="2"/>
            <a:r>
              <a:rPr lang="en-US" altLang="zh-CN" noProof="1"/>
              <a:t>edit</a:t>
            </a:r>
            <a:endParaRPr lang="zh-CN" altLang="en-US" noProof="1"/>
          </a:p>
          <a:p>
            <a:pPr lvl="3"/>
            <a:r>
              <a:rPr lang="en-US" altLang="zh-CN" noProof="1"/>
              <a:t>edit</a:t>
            </a:r>
            <a:endParaRPr lang="zh-CN" altLang="en-US" noProof="1"/>
          </a:p>
          <a:p>
            <a:pPr lvl="4"/>
            <a:r>
              <a:rPr lang="en-US" altLang="zh-CN" noProof="1"/>
              <a:t>edit</a:t>
            </a:r>
            <a:endParaRPr lang="zh-CN" altLang="en-US" noProof="1"/>
          </a:p>
        </p:txBody>
      </p:sp>
      <p:sp>
        <p:nvSpPr>
          <p:cNvPr id="4" name="日期占位符 3"/>
          <p:cNvSpPr>
            <a:spLocks noGrp="1"/>
          </p:cNvSpPr>
          <p:nvPr>
            <p:ph type="dt" sz="half" idx="10"/>
          </p:nvPr>
        </p:nvSpPr>
        <p:spPr>
          <a:xfrm>
            <a:off x="520347" y="5557573"/>
            <a:ext cx="2370667" cy="157427"/>
          </a:xfrm>
          <a:prstGeom prst="rect">
            <a:avLst/>
          </a:prstGeom>
        </p:spPr>
        <p:txBody>
          <a:bodyPr lIns="121917" tIns="60958" rIns="121917" bIns="60958"/>
          <a:lstStyle>
            <a:lvl1pPr fontAlgn="auto">
              <a:spcBef>
                <a:spcPts val="0"/>
              </a:spcBef>
              <a:spcAft>
                <a:spcPts val="0"/>
              </a:spcAft>
              <a:defRPr sz="1085" smtClean="0">
                <a:latin typeface="Times New Roman" panose="02020603050405020304" pitchFamily="18" charset="0"/>
                <a:ea typeface="+mn-ea"/>
                <a:cs typeface="Times New Roman" panose="02020603050405020304" pitchFamily="18" charset="0"/>
              </a:defRPr>
            </a:lvl1pPr>
          </a:lstStyle>
          <a:p>
            <a:pPr>
              <a:defRPr/>
            </a:pPr>
            <a:fld id="{819A1D3A-D21F-4E4A-AD86-8A5B548A005E}" type="datetime1">
              <a:rPr lang="zh-CN" altLang="en-US" smtClean="0"/>
              <a:t>2025/7/23</a:t>
            </a:fld>
            <a:endParaRPr lang="en-US" altLang="zh-CN" dirty="0"/>
          </a:p>
        </p:txBody>
      </p:sp>
      <p:sp>
        <p:nvSpPr>
          <p:cNvPr id="5" name="页脚占位符 4"/>
          <p:cNvSpPr>
            <a:spLocks noGrp="1"/>
          </p:cNvSpPr>
          <p:nvPr>
            <p:ph type="ftr" sz="quarter" idx="11"/>
          </p:nvPr>
        </p:nvSpPr>
        <p:spPr>
          <a:xfrm>
            <a:off x="3159127" y="5557574"/>
            <a:ext cx="3841750" cy="179917"/>
          </a:xfrm>
          <a:prstGeom prst="rect">
            <a:avLst/>
          </a:prstGeom>
        </p:spPr>
        <p:txBody>
          <a:bodyPr lIns="121917" tIns="60958" rIns="121917" bIns="60958"/>
          <a:lstStyle>
            <a:lvl1pPr fontAlgn="auto">
              <a:spcBef>
                <a:spcPts val="0"/>
              </a:spcBef>
              <a:spcAft>
                <a:spcPts val="0"/>
              </a:spcAft>
              <a:defRPr sz="1085" i="1" smtClean="0">
                <a:latin typeface="Times New Roman" panose="02020603050405020304" pitchFamily="18" charset="0"/>
                <a:ea typeface="+mn-ea"/>
                <a:cs typeface="Times New Roman" panose="02020603050405020304" pitchFamily="18" charset="0"/>
              </a:defRPr>
            </a:lvl1pPr>
          </a:lstStyle>
          <a:p>
            <a:pPr>
              <a:defRPr/>
            </a:pPr>
            <a:endParaRPr lang="en-US" altLang="zh-CN" dirty="0"/>
          </a:p>
        </p:txBody>
      </p:sp>
      <p:sp>
        <p:nvSpPr>
          <p:cNvPr id="6" name="灯片编号占位符 5"/>
          <p:cNvSpPr>
            <a:spLocks noGrp="1"/>
          </p:cNvSpPr>
          <p:nvPr>
            <p:ph type="sldNum" sz="quarter" idx="12"/>
          </p:nvPr>
        </p:nvSpPr>
        <p:spPr>
          <a:xfrm>
            <a:off x="7320139" y="5557574"/>
            <a:ext cx="2370667" cy="179917"/>
          </a:xfrm>
          <a:prstGeom prst="rect">
            <a:avLst/>
          </a:prstGeom>
        </p:spPr>
        <p:txBody>
          <a:bodyPr lIns="121917" tIns="60958" rIns="121917" bIns="60958"/>
          <a:lstStyle>
            <a:lvl1pPr>
              <a:defRPr sz="1085">
                <a:latin typeface="Times New Roman" panose="02020603050405020304" pitchFamily="18" charset="0"/>
                <a:ea typeface="黑体" panose="02010609060101010101" pitchFamily="49" charset="-122"/>
              </a:defRPr>
            </a:lvl1pPr>
          </a:lstStyle>
          <a:p>
            <a:fld id="{EC414C1C-A6C6-47E8-B669-466356F94DF4}" type="slidenum">
              <a:rPr lang="en-US" altLang="zh-CN"/>
              <a:t>‹#›</a:t>
            </a:fld>
            <a:endParaRPr lang="en-US" altLang="zh-CN"/>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62000" y="1775359"/>
            <a:ext cx="8636000" cy="1225021"/>
          </a:xfrm>
        </p:spPr>
        <p:txBody>
          <a:bodyPr/>
          <a:lstStyle/>
          <a:p>
            <a:r>
              <a:rPr lang="zh-CN" altLang="en-US"/>
              <a:t>单击此处编辑母版标题样式</a:t>
            </a:r>
          </a:p>
        </p:txBody>
      </p:sp>
      <p:sp>
        <p:nvSpPr>
          <p:cNvPr id="3" name="副标题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423316" indent="0" algn="ctr">
              <a:buNone/>
              <a:defRPr>
                <a:solidFill>
                  <a:schemeClr val="tx1">
                    <a:tint val="75000"/>
                  </a:schemeClr>
                </a:solidFill>
              </a:defRPr>
            </a:lvl2pPr>
            <a:lvl3pPr marL="846633" indent="0" algn="ctr">
              <a:buNone/>
              <a:defRPr>
                <a:solidFill>
                  <a:schemeClr val="tx1">
                    <a:tint val="75000"/>
                  </a:schemeClr>
                </a:solidFill>
              </a:defRPr>
            </a:lvl3pPr>
            <a:lvl4pPr marL="1269949" indent="0" algn="ctr">
              <a:buNone/>
              <a:defRPr>
                <a:solidFill>
                  <a:schemeClr val="tx1">
                    <a:tint val="75000"/>
                  </a:schemeClr>
                </a:solidFill>
              </a:defRPr>
            </a:lvl4pPr>
            <a:lvl5pPr marL="1693266" indent="0" algn="ctr">
              <a:buNone/>
              <a:defRPr>
                <a:solidFill>
                  <a:schemeClr val="tx1">
                    <a:tint val="75000"/>
                  </a:schemeClr>
                </a:solidFill>
              </a:defRPr>
            </a:lvl5pPr>
            <a:lvl6pPr marL="2116582" indent="0" algn="ctr">
              <a:buNone/>
              <a:defRPr>
                <a:solidFill>
                  <a:schemeClr val="tx1">
                    <a:tint val="75000"/>
                  </a:schemeClr>
                </a:solidFill>
              </a:defRPr>
            </a:lvl6pPr>
            <a:lvl7pPr marL="2539898" indent="0" algn="ctr">
              <a:buNone/>
              <a:defRPr>
                <a:solidFill>
                  <a:schemeClr val="tx1">
                    <a:tint val="75000"/>
                  </a:schemeClr>
                </a:solidFill>
              </a:defRPr>
            </a:lvl7pPr>
            <a:lvl8pPr marL="2962686" indent="0" algn="ctr">
              <a:buNone/>
              <a:defRPr>
                <a:solidFill>
                  <a:schemeClr val="tx1">
                    <a:tint val="75000"/>
                  </a:schemeClr>
                </a:solidFill>
              </a:defRPr>
            </a:lvl8pPr>
            <a:lvl9pPr marL="3386531"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t>‹#›</a:t>
            </a:fld>
            <a:endParaRPr lang="en-US" altLang="zh-CN"/>
          </a:p>
        </p:txBody>
      </p:sp>
    </p:spTree>
    <p:extLst>
      <p:ext uri="{BB962C8B-B14F-4D97-AF65-F5344CB8AC3E}">
        <p14:creationId xmlns:p14="http://schemas.microsoft.com/office/powerpoint/2010/main" val="1505471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t>‹#›</a:t>
            </a:fld>
            <a:endParaRPr lang="en-US" altLang="zh-CN"/>
          </a:p>
        </p:txBody>
      </p:sp>
      <p:pic>
        <p:nvPicPr>
          <p:cNvPr id="11" name="图片 18" descr="图片1副本"/>
          <p:cNvPicPr>
            <a:picLocks noChangeAspect="1"/>
          </p:cNvPicPr>
          <p:nvPr userDrawn="1"/>
        </p:nvPicPr>
        <p:blipFill>
          <a:blip r:embed="rId2" cstate="screen"/>
          <a:srcRect/>
          <a:stretch>
            <a:fillRect/>
          </a:stretch>
        </p:blipFill>
        <p:spPr bwMode="auto">
          <a:xfrm>
            <a:off x="8574464" y="145304"/>
            <a:ext cx="1066786" cy="479948"/>
          </a:xfrm>
          <a:prstGeom prst="rect">
            <a:avLst/>
          </a:prstGeom>
          <a:noFill/>
          <a:ln w="9525">
            <a:noFill/>
            <a:miter lim="800000"/>
            <a:headEnd/>
            <a:tailEnd/>
          </a:ln>
        </p:spPr>
      </p:pic>
      <p:sp>
        <p:nvSpPr>
          <p:cNvPr id="12" name="标题 1"/>
          <p:cNvSpPr>
            <a:spLocks noGrp="1"/>
          </p:cNvSpPr>
          <p:nvPr>
            <p:ph type="title"/>
          </p:nvPr>
        </p:nvSpPr>
        <p:spPr>
          <a:xfrm>
            <a:off x="508000" y="145304"/>
            <a:ext cx="7646473" cy="479948"/>
          </a:xfrm>
        </p:spPr>
        <p:txBody>
          <a:bodyPr/>
          <a:lstStyle>
            <a:lvl1pPr algn="l">
              <a:defRPr sz="3108"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13" name="矩形 6"/>
          <p:cNvSpPr/>
          <p:nvPr userDrawn="1"/>
        </p:nvSpPr>
        <p:spPr>
          <a:xfrm>
            <a:off x="439487"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14" name="圆角矩形 7"/>
          <p:cNvSpPr/>
          <p:nvPr userDrawn="1"/>
        </p:nvSpPr>
        <p:spPr>
          <a:xfrm>
            <a:off x="216907" y="553246"/>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Tree>
    <p:extLst>
      <p:ext uri="{BB962C8B-B14F-4D97-AF65-F5344CB8AC3E}">
        <p14:creationId xmlns:p14="http://schemas.microsoft.com/office/powerpoint/2010/main" val="1870850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t>‹#›</a:t>
            </a:fld>
            <a:endParaRPr lang="en-US" altLang="zh-CN"/>
          </a:p>
        </p:txBody>
      </p:sp>
    </p:spTree>
    <p:extLst>
      <p:ext uri="{BB962C8B-B14F-4D97-AF65-F5344CB8AC3E}">
        <p14:creationId xmlns:p14="http://schemas.microsoft.com/office/powerpoint/2010/main" val="2614094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t>‹#›</a:t>
            </a:fld>
            <a:endParaRPr lang="en-US" altLang="zh-CN"/>
          </a:p>
        </p:txBody>
      </p:sp>
    </p:spTree>
    <p:extLst>
      <p:ext uri="{BB962C8B-B14F-4D97-AF65-F5344CB8AC3E}">
        <p14:creationId xmlns:p14="http://schemas.microsoft.com/office/powerpoint/2010/main" val="2979603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t>‹#›</a:t>
            </a:fld>
            <a:endParaRPr lang="en-US" altLang="zh-CN"/>
          </a:p>
        </p:txBody>
      </p:sp>
      <p:pic>
        <p:nvPicPr>
          <p:cNvPr id="6" name="图片 18" descr="图片1副本"/>
          <p:cNvPicPr>
            <a:picLocks noChangeAspect="1"/>
          </p:cNvPicPr>
          <p:nvPr userDrawn="1"/>
        </p:nvPicPr>
        <p:blipFill>
          <a:blip r:embed="rId2" cstate="screen"/>
          <a:srcRect/>
          <a:stretch>
            <a:fillRect/>
          </a:stretch>
        </p:blipFill>
        <p:spPr bwMode="auto">
          <a:xfrm>
            <a:off x="8574464" y="145304"/>
            <a:ext cx="1066786" cy="479948"/>
          </a:xfrm>
          <a:prstGeom prst="rect">
            <a:avLst/>
          </a:prstGeom>
          <a:noFill/>
          <a:ln w="9525">
            <a:noFill/>
            <a:miter lim="800000"/>
            <a:headEnd/>
            <a:tailEnd/>
          </a:ln>
        </p:spPr>
      </p:pic>
      <p:sp>
        <p:nvSpPr>
          <p:cNvPr id="7" name="矩形 6"/>
          <p:cNvSpPr/>
          <p:nvPr userDrawn="1"/>
        </p:nvSpPr>
        <p:spPr>
          <a:xfrm>
            <a:off x="439487"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6"/>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p:nvPr>
        </p:nvSpPr>
        <p:spPr>
          <a:xfrm>
            <a:off x="508000" y="145304"/>
            <a:ext cx="7646473" cy="479948"/>
          </a:xfrm>
        </p:spPr>
        <p:txBody>
          <a:bodyPr/>
          <a:lstStyle>
            <a:lvl1pPr algn="l">
              <a:defRPr sz="3108"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291536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dirty="0"/>
          </a:p>
        </p:txBody>
      </p:sp>
      <p:sp>
        <p:nvSpPr>
          <p:cNvPr id="4" name="灯片编号占位符 5"/>
          <p:cNvSpPr>
            <a:spLocks noGrp="1"/>
          </p:cNvSpPr>
          <p:nvPr>
            <p:ph type="sldNum" sz="quarter" idx="12"/>
          </p:nvPr>
        </p:nvSpPr>
        <p:spPr/>
        <p:txBody>
          <a:bodyPr/>
          <a:lstStyle>
            <a:lvl1pPr>
              <a:defRPr/>
            </a:lvl1pPr>
          </a:lstStyle>
          <a:p>
            <a:pPr>
              <a:defRPr/>
            </a:pPr>
            <a:endParaRPr lang="en-US" altLang="zh-CN" dirty="0"/>
          </a:p>
        </p:txBody>
      </p:sp>
      <p:pic>
        <p:nvPicPr>
          <p:cNvPr id="6" name="图片 18" descr="图片1副本"/>
          <p:cNvPicPr>
            <a:picLocks noChangeAspect="1"/>
          </p:cNvPicPr>
          <p:nvPr userDrawn="1"/>
        </p:nvPicPr>
        <p:blipFill>
          <a:blip r:embed="rId2" cstate="screen"/>
          <a:srcRect/>
          <a:stretch>
            <a:fillRect/>
          </a:stretch>
        </p:blipFill>
        <p:spPr bwMode="auto">
          <a:xfrm>
            <a:off x="8574465" y="145304"/>
            <a:ext cx="1066786" cy="479948"/>
          </a:xfrm>
          <a:prstGeom prst="rect">
            <a:avLst/>
          </a:prstGeom>
          <a:noFill/>
          <a:ln w="9525">
            <a:noFill/>
            <a:miter lim="800000"/>
            <a:headEnd/>
            <a:tailEnd/>
          </a:ln>
        </p:spPr>
      </p:pic>
      <p:sp>
        <p:nvSpPr>
          <p:cNvPr id="7" name="矩形 6"/>
          <p:cNvSpPr/>
          <p:nvPr userDrawn="1"/>
        </p:nvSpPr>
        <p:spPr>
          <a:xfrm>
            <a:off x="439489"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8"/>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p:nvPr>
        </p:nvSpPr>
        <p:spPr>
          <a:xfrm>
            <a:off x="508000" y="145304"/>
            <a:ext cx="7646473" cy="479948"/>
          </a:xfrm>
        </p:spPr>
        <p:txBody>
          <a:bodyPr/>
          <a:lstStyle>
            <a:lvl1pPr algn="l">
              <a:defRPr sz="3108"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14333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22917" y="76715"/>
            <a:ext cx="8758438" cy="549703"/>
          </a:xfrm>
          <a:prstGeom prst="rect">
            <a:avLst/>
          </a:prstGeom>
        </p:spPr>
        <p:txBody>
          <a:bodyPr lIns="91418" tIns="45709" rIns="91418" bIns="45709"/>
          <a:lstStyle>
            <a:lvl1pPr algn="l">
              <a:defRPr sz="3333" b="1" baseline="0">
                <a:solidFill>
                  <a:srgbClr val="005DA2"/>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9000000" y="300000"/>
            <a:ext cx="900000" cy="30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9" name="直接连接符 8"/>
          <p:cNvCxnSpPr/>
          <p:nvPr userDrawn="1"/>
        </p:nvCxnSpPr>
        <p:spPr>
          <a:xfrm>
            <a:off x="878715" y="676181"/>
            <a:ext cx="9277357"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p:cNvSpPr>
            <a:spLocks noGrp="1"/>
          </p:cNvSpPr>
          <p:nvPr>
            <p:ph idx="1" hasCustomPrompt="1"/>
            <p:custDataLst>
              <p:tags r:id="rId1"/>
            </p:custDataLst>
          </p:nvPr>
        </p:nvSpPr>
        <p:spPr>
          <a:xfrm>
            <a:off x="281967" y="801165"/>
            <a:ext cx="9399388" cy="4490756"/>
          </a:xfrm>
          <a:prstGeom prst="rect">
            <a:avLst/>
          </a:prstGeom>
        </p:spPr>
        <p:txBody>
          <a:bodyPr vert="horz" wrap="square" lIns="90170" tIns="46990" rIns="90170" bIns="46990" rtlCol="0">
            <a:normAutofit/>
          </a:bodyPr>
          <a:lstStyle>
            <a:lvl1pPr marL="240232" indent="-240232">
              <a:lnSpc>
                <a:spcPct val="100000"/>
              </a:lnSpc>
              <a:spcBef>
                <a:spcPts val="500"/>
              </a:spcBef>
              <a:spcAft>
                <a:spcPts val="0"/>
              </a:spcAft>
              <a:buSzPct val="70000"/>
              <a:buFont typeface="Wingdings" panose="05000000000000000000" pitchFamily="2" charset="2"/>
              <a:buChar char="l"/>
              <a:defRPr sz="2000" b="1" baseline="0">
                <a:solidFill>
                  <a:srgbClr val="005DA2"/>
                </a:solidFill>
                <a:latin typeface="Times New Roman" panose="02020603050405020304" pitchFamily="18" charset="0"/>
                <a:ea typeface="微软雅黑" panose="020B0503020204020204" pitchFamily="34" charset="-122"/>
              </a:defRPr>
            </a:lvl1pPr>
            <a:lvl2pPr marL="600051" indent="-240232">
              <a:lnSpc>
                <a:spcPct val="100000"/>
              </a:lnSpc>
              <a:spcBef>
                <a:spcPts val="500"/>
              </a:spcBef>
              <a:spcAft>
                <a:spcPts val="0"/>
              </a:spcAft>
              <a:buFont typeface="Arial" panose="020B0604020202020204" pitchFamily="34" charset="0"/>
              <a:buChar char="•"/>
              <a:defRPr sz="1667"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62" y="101960"/>
            <a:ext cx="812917" cy="549621"/>
          </a:xfrm>
          <a:prstGeom prst="rect">
            <a:avLst/>
          </a:prstGeom>
        </p:spPr>
      </p:pic>
    </p:spTree>
    <p:extLst>
      <p:ext uri="{BB962C8B-B14F-4D97-AF65-F5344CB8AC3E}">
        <p14:creationId xmlns:p14="http://schemas.microsoft.com/office/powerpoint/2010/main" val="1868179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22917" y="76715"/>
            <a:ext cx="8758438" cy="549703"/>
          </a:xfrm>
          <a:prstGeom prst="rect">
            <a:avLst/>
          </a:prstGeom>
        </p:spPr>
        <p:txBody>
          <a:bodyPr lIns="91418" tIns="45709" rIns="91418" bIns="45709"/>
          <a:lstStyle>
            <a:lvl1pPr algn="l">
              <a:defRPr sz="3333" b="1" u="none" strike="noStrike" kern="0" cap="none" spc="0" normalizeH="0" baseline="0">
                <a:solidFill>
                  <a:srgbClr val="005DA2"/>
                </a:solidFill>
                <a:uFillTx/>
                <a:latin typeface="+mj-lt"/>
                <a:ea typeface="微软雅黑" panose="020B0503020204020204" pitchFamily="3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9000000" y="300000"/>
            <a:ext cx="900000" cy="300000"/>
          </a:xfrm>
          <a:prstGeom prst="rect">
            <a:avLst/>
          </a:prstGeom>
        </p:spPr>
        <p:txBody>
          <a:bodyPr lIns="91418" tIns="45709" rIns="91418" bIns="45709"/>
          <a:lstStyle>
            <a:lvl1pPr algn="r">
              <a:defRPr sz="1167">
                <a:solidFill>
                  <a:schemeClr val="tx1"/>
                </a:solidFill>
              </a:defRPr>
            </a:lvl1pPr>
          </a:lstStyle>
          <a:p>
            <a:fld id="{E077DA78-E013-4A8C-AD75-63A150561B10}" type="slidenum">
              <a:rPr lang="zh-CN" altLang="en-US" smtClean="0"/>
              <a:t>‹#›</a:t>
            </a:fld>
            <a:endParaRPr lang="zh-CN" altLang="en-US">
              <a:solidFill>
                <a:prstClr val="black">
                  <a:tint val="75000"/>
                </a:prstClr>
              </a:solidFill>
            </a:endParaRPr>
          </a:p>
        </p:txBody>
      </p:sp>
      <p:cxnSp>
        <p:nvCxnSpPr>
          <p:cNvPr id="9" name="直接连接符 8"/>
          <p:cNvCxnSpPr/>
          <p:nvPr userDrawn="1"/>
        </p:nvCxnSpPr>
        <p:spPr>
          <a:xfrm>
            <a:off x="878715" y="676181"/>
            <a:ext cx="9277357" cy="0"/>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062" y="101960"/>
            <a:ext cx="812917" cy="549621"/>
          </a:xfrm>
          <a:prstGeom prst="rect">
            <a:avLst/>
          </a:prstGeom>
        </p:spPr>
      </p:pic>
      <p:sp>
        <p:nvSpPr>
          <p:cNvPr id="3" name="文本框 2"/>
          <p:cNvSpPr txBox="1"/>
          <p:nvPr/>
        </p:nvSpPr>
        <p:spPr>
          <a:xfrm>
            <a:off x="127529" y="5377922"/>
            <a:ext cx="2984500" cy="246221"/>
          </a:xfrm>
          <a:prstGeom prst="rect">
            <a:avLst/>
          </a:prstGeom>
          <a:noFill/>
        </p:spPr>
        <p:txBody>
          <a:bodyPr wrap="square" rtlCol="0" anchor="t">
            <a:spAutoFit/>
          </a:bodyPr>
          <a:lstStyle/>
          <a:p>
            <a:r>
              <a:rPr lang="en-US" altLang="zh-CN" sz="1000" cap="all" dirty="0">
                <a:solidFill>
                  <a:srgbClr val="C0C5CE"/>
                </a:solidFill>
                <a:latin typeface="Arial" panose="020B0604020202020204" pitchFamily="34" charset="0"/>
                <a:cs typeface="Arial" panose="020B0604020202020204" pitchFamily="34" charset="0"/>
                <a:sym typeface="+mn-ea"/>
              </a:rPr>
              <a:t>International assessment 2023</a:t>
            </a:r>
          </a:p>
        </p:txBody>
      </p:sp>
    </p:spTree>
    <p:extLst>
      <p:ext uri="{BB962C8B-B14F-4D97-AF65-F5344CB8AC3E}">
        <p14:creationId xmlns:p14="http://schemas.microsoft.com/office/powerpoint/2010/main" val="302789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2" name="矩形 1"/>
          <p:cNvSpPr>
            <a:spLocks noChangeArrowheads="1"/>
          </p:cNvSpPr>
          <p:nvPr userDrawn="1">
            <p:custDataLst>
              <p:tags r:id="rId1"/>
            </p:custDataLst>
          </p:nvPr>
        </p:nvSpPr>
        <p:spPr bwMode="auto">
          <a:xfrm rot="16200000">
            <a:off x="4958292" y="-4958292"/>
            <a:ext cx="243946" cy="10160000"/>
          </a:xfrm>
          <a:prstGeom prst="rect">
            <a:avLst/>
          </a:prstGeom>
          <a:solidFill>
            <a:schemeClr val="accent1">
              <a:lumMod val="40000"/>
              <a:lumOff val="60000"/>
            </a:schemeClr>
          </a:solidFill>
          <a:ln>
            <a:noFill/>
          </a:ln>
          <a:extLst>
            <a:ext uri="{91240B29-F687-4F45-9708-019B960494DF}">
              <a14:hiddenLine xmlns:a14="http://schemas.microsoft.com/office/drawing/2010/main" w="12700">
                <a:solidFill>
                  <a:srgbClr val="42719B"/>
                </a:solidFill>
                <a:bevel/>
              </a14:hiddenLine>
            </a:ext>
          </a:extLst>
        </p:spPr>
        <p:txBody>
          <a:bodyPr lIns="75000" tIns="39000" rIns="75000" bIns="39000" anchor="ctr">
            <a:norm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800">
              <a:solidFill>
                <a:srgbClr val="FFFFFF"/>
              </a:solidFill>
            </a:endParaRPr>
          </a:p>
        </p:txBody>
      </p:sp>
      <p:sp>
        <p:nvSpPr>
          <p:cNvPr id="8" name="灯片编号占位符 5"/>
          <p:cNvSpPr>
            <a:spLocks noGrp="1" noChangeArrowheads="1"/>
          </p:cNvSpPr>
          <p:nvPr>
            <p:ph type="sldNum" sz="quarter" idx="12"/>
            <p:custDataLst>
              <p:tags r:id="rId2"/>
            </p:custDataLst>
          </p:nvPr>
        </p:nvSpPr>
        <p:spPr/>
        <p:txBody>
          <a:bodyPr/>
          <a:lstStyle>
            <a:lvl1pPr>
              <a:defRPr/>
            </a:lvl1pPr>
          </a:lstStyle>
          <a:p>
            <a:fld id="{40E70CBB-BA48-466C-9CEA-B796B2960959}" type="slidenum">
              <a:rPr lang="zh-CN" altLang="en-US"/>
              <a:t>‹#›</a:t>
            </a:fld>
            <a:endParaRPr lang="zh-CN" altLang="en-US" sz="1500">
              <a:solidFill>
                <a:schemeClr val="tx1"/>
              </a:solidFill>
            </a:endParaRPr>
          </a:p>
        </p:txBody>
      </p:sp>
      <p:sp>
        <p:nvSpPr>
          <p:cNvPr id="1029" name="页脚占位符 4"/>
          <p:cNvSpPr>
            <a:spLocks noGrp="1" noChangeArrowheads="1"/>
          </p:cNvSpPr>
          <p:nvPr>
            <p:ph type="ftr" sz="quarter" idx="3"/>
            <p:custDataLst>
              <p:tags r:id="rId3"/>
            </p:custDataLst>
          </p:nvPr>
        </p:nvSpPr>
        <p:spPr bwMode="auto">
          <a:xfrm>
            <a:off x="647700" y="5296960"/>
            <a:ext cx="3429000" cy="3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normAutofit/>
          </a:bodyPr>
          <a:lstStyle>
            <a:lvl1pPr algn="ctr" eaLnBrk="1" hangingPunct="1">
              <a:buFont typeface="Arial" panose="020B0604020202020204" pitchFamily="34" charset="0"/>
              <a:buNone/>
              <a:defRPr sz="1000">
                <a:solidFill>
                  <a:srgbClr val="898989"/>
                </a:solidFill>
              </a:defRPr>
            </a:lvl1pPr>
          </a:lstStyle>
          <a:p>
            <a:pPr algn="l"/>
            <a:endParaRPr lang="en-US" altLang="zh-CN"/>
          </a:p>
        </p:txBody>
      </p:sp>
      <p:sp>
        <p:nvSpPr>
          <p:cNvPr id="3" name="矩形 2"/>
          <p:cNvSpPr/>
          <p:nvPr userDrawn="1">
            <p:custDataLst>
              <p:tags r:id="rId4"/>
            </p:custDataLst>
          </p:nvPr>
        </p:nvSpPr>
        <p:spPr>
          <a:xfrm>
            <a:off x="6350" y="-1058"/>
            <a:ext cx="3300000" cy="237596"/>
          </a:xfrm>
          <a:prstGeom prst="rect">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vert="horz" wrap="square" lIns="76200" tIns="38100" rIns="76200" bIns="38100" numCol="1" anchor="t" anchorCtr="0" compatLnSpc="1"/>
          <a:lstStyle/>
          <a:p>
            <a:pPr marL="0" marR="0" indent="0" algn="l" defTabSz="761970" rtl="0" eaLnBrk="1" fontAlgn="base" latinLnBrk="0" hangingPunct="1">
              <a:spcBef>
                <a:spcPct val="0"/>
              </a:spcBef>
              <a:spcAft>
                <a:spcPct val="0"/>
              </a:spcAft>
              <a:buClrTx/>
              <a:buSzTx/>
              <a:buFont typeface="Arial" panose="020B0604020202020204" pitchFamily="34" charset="0"/>
              <a:buNone/>
            </a:pPr>
            <a:endParaRPr kumimoji="0" lang="zh-CN" altLang="en-US" sz="15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37110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矩形 7"/>
          <p:cNvSpPr>
            <a:spLocks noChangeArrowheads="1"/>
          </p:cNvSpPr>
          <p:nvPr>
            <p:custDataLst>
              <p:tags r:id="rId1"/>
            </p:custDataLst>
          </p:nvPr>
        </p:nvSpPr>
        <p:spPr bwMode="auto">
          <a:xfrm>
            <a:off x="-309563" y="0"/>
            <a:ext cx="10489407" cy="5715000"/>
          </a:xfrm>
          <a:prstGeom prst="rect">
            <a:avLst/>
          </a:prstGeom>
          <a:solidFill>
            <a:srgbClr val="273A5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5000" tIns="39000" rIns="75000" bIns="39000" anchor="ctr">
            <a:norm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500">
              <a:solidFill>
                <a:schemeClr val="bg1"/>
              </a:solidFill>
              <a:ea typeface="宋体" panose="02010600030101010101" pitchFamily="2" charset="-122"/>
            </a:endParaRPr>
          </a:p>
        </p:txBody>
      </p:sp>
      <p:sp>
        <p:nvSpPr>
          <p:cNvPr id="2" name="标题 1"/>
          <p:cNvSpPr>
            <a:spLocks noGrp="1"/>
          </p:cNvSpPr>
          <p:nvPr>
            <p:ph type="ctrTitle"/>
            <p:custDataLst>
              <p:tags r:id="rId2"/>
            </p:custDataLst>
          </p:nvPr>
        </p:nvSpPr>
        <p:spPr>
          <a:xfrm>
            <a:off x="534000" y="1998000"/>
            <a:ext cx="8763000" cy="1104000"/>
          </a:xfrm>
        </p:spPr>
        <p:txBody>
          <a:bodyPr>
            <a:normAutofit/>
          </a:bodyPr>
          <a:lstStyle>
            <a:lvl1pPr algn="ctr">
              <a:defRPr sz="5000">
                <a:solidFill>
                  <a:schemeClr val="bg1"/>
                </a:solidFill>
              </a:defRPr>
            </a:lvl1pPr>
          </a:lstStyle>
          <a:p>
            <a:r>
              <a:rPr lang="zh-CN" altLang="en-US"/>
              <a:t>单击此处编辑母版标题样式</a:t>
            </a:r>
            <a:endParaRPr lang="zh-CN" altLang="en-US" dirty="0"/>
          </a:p>
        </p:txBody>
      </p:sp>
      <p:sp>
        <p:nvSpPr>
          <p:cNvPr id="5" name="日期占位符 3"/>
          <p:cNvSpPr>
            <a:spLocks noGrp="1" noChangeArrowheads="1"/>
          </p:cNvSpPr>
          <p:nvPr>
            <p:ph type="dt" sz="half" idx="10"/>
            <p:custDataLst>
              <p:tags r:id="rId3"/>
            </p:custDataLst>
          </p:nvPr>
        </p:nvSpPr>
        <p:spPr>
          <a:xfrm>
            <a:off x="698500" y="5296960"/>
            <a:ext cx="2286000" cy="304271"/>
          </a:xfrm>
        </p:spPr>
        <p:txBody>
          <a:bodyPr/>
          <a:lstStyle>
            <a:lvl1pPr algn="ctr">
              <a:defRPr/>
            </a:lvl1pPr>
          </a:lstStyle>
          <a:p>
            <a:endParaRPr lang="zh-CN" altLang="en-US" sz="1500">
              <a:solidFill>
                <a:schemeClr val="tx1"/>
              </a:solidFill>
            </a:endParaRPr>
          </a:p>
        </p:txBody>
      </p:sp>
      <p:sp>
        <p:nvSpPr>
          <p:cNvPr id="6" name="页脚占位符 4"/>
          <p:cNvSpPr>
            <a:spLocks noGrp="1" noChangeArrowheads="1"/>
          </p:cNvSpPr>
          <p:nvPr>
            <p:ph type="ftr" sz="quarter" idx="11"/>
            <p:custDataLst>
              <p:tags r:id="rId4"/>
            </p:custDataLst>
          </p:nvPr>
        </p:nvSpPr>
        <p:spPr/>
        <p:txBody>
          <a:bodyPr/>
          <a:lstStyle>
            <a:lvl1pPr algn="ctr">
              <a:defRPr/>
            </a:lvl1pPr>
          </a:lstStyle>
          <a:p>
            <a:endParaRPr lang="zh-CN" altLang="zh-CN"/>
          </a:p>
        </p:txBody>
      </p:sp>
      <p:sp>
        <p:nvSpPr>
          <p:cNvPr id="7" name="灯片编号占位符 5"/>
          <p:cNvSpPr>
            <a:spLocks noGrp="1" noChangeArrowheads="1"/>
          </p:cNvSpPr>
          <p:nvPr>
            <p:ph type="sldNum" sz="quarter" idx="12"/>
            <p:custDataLst>
              <p:tags r:id="rId5"/>
            </p:custDataLst>
          </p:nvPr>
        </p:nvSpPr>
        <p:spPr/>
        <p:txBody>
          <a:bodyPr/>
          <a:lstStyle>
            <a:lvl1pPr algn="ctr">
              <a:defRPr/>
            </a:lvl1pPr>
          </a:lstStyle>
          <a:p>
            <a:fld id="{9851E2F2-A8FF-4CB4-AB50-B1472E075708}" type="slidenum">
              <a:rPr lang="zh-CN" altLang="en-US"/>
              <a:t>‹#›</a:t>
            </a:fld>
            <a:endParaRPr lang="zh-CN" altLang="en-US" sz="1500">
              <a:solidFill>
                <a:schemeClr val="tx1"/>
              </a:solidFill>
            </a:endParaRPr>
          </a:p>
        </p:txBody>
      </p:sp>
    </p:spTree>
    <p:extLst>
      <p:ext uri="{BB962C8B-B14F-4D97-AF65-F5344CB8AC3E}">
        <p14:creationId xmlns:p14="http://schemas.microsoft.com/office/powerpoint/2010/main" val="3580944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3" name="矩形 7"/>
          <p:cNvSpPr>
            <a:spLocks noChangeArrowheads="1"/>
          </p:cNvSpPr>
          <p:nvPr>
            <p:custDataLst>
              <p:tags r:id="rId1"/>
            </p:custDataLst>
          </p:nvPr>
        </p:nvSpPr>
        <p:spPr bwMode="auto">
          <a:xfrm>
            <a:off x="-309563" y="0"/>
            <a:ext cx="10489407" cy="5715000"/>
          </a:xfrm>
          <a:prstGeom prst="rect">
            <a:avLst/>
          </a:prstGeom>
          <a:solidFill>
            <a:srgbClr val="273A5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5000" tIns="39000" rIns="75000" bIns="39000" anchor="ctr">
            <a:norm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500">
              <a:solidFill>
                <a:schemeClr val="bg1"/>
              </a:solidFill>
              <a:ea typeface="宋体" panose="02010600030101010101" pitchFamily="2" charset="-122"/>
            </a:endParaRPr>
          </a:p>
        </p:txBody>
      </p:sp>
      <p:sp>
        <p:nvSpPr>
          <p:cNvPr id="2" name="标题 1"/>
          <p:cNvSpPr>
            <a:spLocks noGrp="1"/>
          </p:cNvSpPr>
          <p:nvPr>
            <p:ph type="ctrTitle"/>
            <p:custDataLst>
              <p:tags r:id="rId2"/>
            </p:custDataLst>
          </p:nvPr>
        </p:nvSpPr>
        <p:spPr>
          <a:xfrm>
            <a:off x="534000" y="1998000"/>
            <a:ext cx="8763000" cy="1104000"/>
          </a:xfrm>
        </p:spPr>
        <p:txBody>
          <a:bodyPr>
            <a:normAutofit/>
          </a:bodyPr>
          <a:lstStyle>
            <a:lvl1pPr algn="ctr">
              <a:defRPr sz="5000">
                <a:solidFill>
                  <a:schemeClr val="bg1"/>
                </a:solidFill>
              </a:defRPr>
            </a:lvl1pPr>
          </a:lstStyle>
          <a:p>
            <a:r>
              <a:rPr lang="zh-CN" altLang="en-US"/>
              <a:t>单击此处编辑母版标题样式</a:t>
            </a:r>
            <a:endParaRPr lang="zh-CN" altLang="en-US" dirty="0"/>
          </a:p>
        </p:txBody>
      </p:sp>
      <p:sp>
        <p:nvSpPr>
          <p:cNvPr id="5" name="日期占位符 3"/>
          <p:cNvSpPr>
            <a:spLocks noGrp="1" noChangeArrowheads="1"/>
          </p:cNvSpPr>
          <p:nvPr>
            <p:ph type="dt" sz="half" idx="10"/>
            <p:custDataLst>
              <p:tags r:id="rId3"/>
            </p:custDataLst>
          </p:nvPr>
        </p:nvSpPr>
        <p:spPr>
          <a:xfrm>
            <a:off x="698500" y="5296960"/>
            <a:ext cx="2286000" cy="304271"/>
          </a:xfrm>
        </p:spPr>
        <p:txBody>
          <a:bodyPr/>
          <a:lstStyle>
            <a:lvl1pPr algn="ctr">
              <a:defRPr/>
            </a:lvl1pPr>
          </a:lstStyle>
          <a:p>
            <a:endParaRPr lang="zh-CN" altLang="en-US" sz="1500">
              <a:solidFill>
                <a:schemeClr val="tx1"/>
              </a:solidFill>
            </a:endParaRPr>
          </a:p>
        </p:txBody>
      </p:sp>
      <p:sp>
        <p:nvSpPr>
          <p:cNvPr id="6" name="页脚占位符 4"/>
          <p:cNvSpPr>
            <a:spLocks noGrp="1" noChangeArrowheads="1"/>
          </p:cNvSpPr>
          <p:nvPr>
            <p:ph type="ftr" sz="quarter" idx="11"/>
            <p:custDataLst>
              <p:tags r:id="rId4"/>
            </p:custDataLst>
          </p:nvPr>
        </p:nvSpPr>
        <p:spPr/>
        <p:txBody>
          <a:bodyPr/>
          <a:lstStyle>
            <a:lvl1pPr algn="ctr">
              <a:defRPr/>
            </a:lvl1pPr>
          </a:lstStyle>
          <a:p>
            <a:endParaRPr lang="zh-CN" altLang="zh-CN"/>
          </a:p>
        </p:txBody>
      </p:sp>
      <p:sp>
        <p:nvSpPr>
          <p:cNvPr id="7" name="灯片编号占位符 5"/>
          <p:cNvSpPr>
            <a:spLocks noGrp="1" noChangeArrowheads="1"/>
          </p:cNvSpPr>
          <p:nvPr>
            <p:ph type="sldNum" sz="quarter" idx="12"/>
            <p:custDataLst>
              <p:tags r:id="rId5"/>
            </p:custDataLst>
          </p:nvPr>
        </p:nvSpPr>
        <p:spPr/>
        <p:txBody>
          <a:bodyPr/>
          <a:lstStyle>
            <a:lvl1pPr algn="ctr">
              <a:defRPr/>
            </a:lvl1pPr>
          </a:lstStyle>
          <a:p>
            <a:fld id="{9851E2F2-A8FF-4CB4-AB50-B1472E075708}" type="slidenum">
              <a:rPr lang="zh-CN" altLang="en-US"/>
              <a:t>‹#›</a:t>
            </a:fld>
            <a:endParaRPr lang="zh-CN" altLang="en-US" sz="1500">
              <a:solidFill>
                <a:schemeClr val="tx1"/>
              </a:solidFill>
            </a:endParaRPr>
          </a:p>
        </p:txBody>
      </p:sp>
    </p:spTree>
    <p:extLst>
      <p:ext uri="{BB962C8B-B14F-4D97-AF65-F5344CB8AC3E}">
        <p14:creationId xmlns:p14="http://schemas.microsoft.com/office/powerpoint/2010/main" val="2447777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62000" y="1775359"/>
            <a:ext cx="8636000" cy="1225021"/>
          </a:xfrm>
        </p:spPr>
        <p:txBody>
          <a:bodyPr/>
          <a:lstStyle/>
          <a:p>
            <a:r>
              <a:rPr lang="zh-CN" altLang="en-US"/>
              <a:t>单击此处编辑母版标题样式</a:t>
            </a:r>
          </a:p>
        </p:txBody>
      </p:sp>
      <p:sp>
        <p:nvSpPr>
          <p:cNvPr id="3" name="副标题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423528" indent="0" algn="ctr">
              <a:buNone/>
              <a:defRPr>
                <a:solidFill>
                  <a:schemeClr val="tx1">
                    <a:tint val="75000"/>
                  </a:schemeClr>
                </a:solidFill>
              </a:defRPr>
            </a:lvl2pPr>
            <a:lvl3pPr marL="846421" indent="0" algn="ctr">
              <a:buNone/>
              <a:defRPr>
                <a:solidFill>
                  <a:schemeClr val="tx1">
                    <a:tint val="75000"/>
                  </a:schemeClr>
                </a:solidFill>
              </a:defRPr>
            </a:lvl3pPr>
            <a:lvl4pPr marL="1269949" indent="0" algn="ctr">
              <a:buNone/>
              <a:defRPr>
                <a:solidFill>
                  <a:schemeClr val="tx1">
                    <a:tint val="75000"/>
                  </a:schemeClr>
                </a:solidFill>
              </a:defRPr>
            </a:lvl4pPr>
            <a:lvl5pPr marL="1693477" indent="0" algn="ctr">
              <a:buNone/>
              <a:defRPr>
                <a:solidFill>
                  <a:schemeClr val="tx1">
                    <a:tint val="75000"/>
                  </a:schemeClr>
                </a:solidFill>
              </a:defRPr>
            </a:lvl5pPr>
            <a:lvl6pPr marL="2116370" indent="0" algn="ctr">
              <a:buNone/>
              <a:defRPr>
                <a:solidFill>
                  <a:schemeClr val="tx1">
                    <a:tint val="75000"/>
                  </a:schemeClr>
                </a:solidFill>
              </a:defRPr>
            </a:lvl6pPr>
            <a:lvl7pPr marL="2539898" indent="0" algn="ctr">
              <a:buNone/>
              <a:defRPr>
                <a:solidFill>
                  <a:schemeClr val="tx1">
                    <a:tint val="75000"/>
                  </a:schemeClr>
                </a:solidFill>
              </a:defRPr>
            </a:lvl7pPr>
            <a:lvl8pPr marL="2962791" indent="0" algn="ctr">
              <a:buNone/>
              <a:defRPr>
                <a:solidFill>
                  <a:schemeClr val="tx1">
                    <a:tint val="75000"/>
                  </a:schemeClr>
                </a:solidFill>
              </a:defRPr>
            </a:lvl8pPr>
            <a:lvl9pPr marL="338632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t>‹#›</a:t>
            </a:fld>
            <a:endParaRPr lang="en-US" altLang="zh-CN"/>
          </a:p>
        </p:txBody>
      </p:sp>
    </p:spTree>
    <p:extLst>
      <p:ext uri="{BB962C8B-B14F-4D97-AF65-F5344CB8AC3E}">
        <p14:creationId xmlns:p14="http://schemas.microsoft.com/office/powerpoint/2010/main" val="1056305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t>‹#›</a:t>
            </a:fld>
            <a:endParaRPr lang="en-US" altLang="zh-CN"/>
          </a:p>
        </p:txBody>
      </p:sp>
      <p:pic>
        <p:nvPicPr>
          <p:cNvPr id="11" name="图片 18" descr="图片1副本"/>
          <p:cNvPicPr>
            <a:picLocks noChangeAspect="1"/>
          </p:cNvPicPr>
          <p:nvPr userDrawn="1"/>
        </p:nvPicPr>
        <p:blipFill>
          <a:blip r:embed="rId2" cstate="screen"/>
          <a:srcRect/>
          <a:stretch>
            <a:fillRect/>
          </a:stretch>
        </p:blipFill>
        <p:spPr bwMode="auto">
          <a:xfrm>
            <a:off x="8574464" y="145304"/>
            <a:ext cx="1066786" cy="479948"/>
          </a:xfrm>
          <a:prstGeom prst="rect">
            <a:avLst/>
          </a:prstGeom>
          <a:noFill/>
          <a:ln w="9525">
            <a:noFill/>
            <a:miter lim="800000"/>
            <a:headEnd/>
            <a:tailEnd/>
          </a:ln>
        </p:spPr>
      </p:pic>
      <p:sp>
        <p:nvSpPr>
          <p:cNvPr id="12" name="标题 1"/>
          <p:cNvSpPr>
            <a:spLocks noGrp="1"/>
          </p:cNvSpPr>
          <p:nvPr>
            <p:ph type="title"/>
          </p:nvPr>
        </p:nvSpPr>
        <p:spPr>
          <a:xfrm>
            <a:off x="508000" y="145304"/>
            <a:ext cx="7646473" cy="479948"/>
          </a:xfrm>
        </p:spPr>
        <p:txBody>
          <a:bodyPr/>
          <a:lstStyle>
            <a:lvl1pPr algn="l">
              <a:defRPr sz="311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13" name="矩形 6"/>
          <p:cNvSpPr/>
          <p:nvPr userDrawn="1"/>
        </p:nvSpPr>
        <p:spPr>
          <a:xfrm>
            <a:off x="439487"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14" name="圆角矩形 7"/>
          <p:cNvSpPr/>
          <p:nvPr userDrawn="1"/>
        </p:nvSpPr>
        <p:spPr>
          <a:xfrm>
            <a:off x="216907" y="553246"/>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Tree>
    <p:extLst>
      <p:ext uri="{BB962C8B-B14F-4D97-AF65-F5344CB8AC3E}">
        <p14:creationId xmlns:p14="http://schemas.microsoft.com/office/powerpoint/2010/main" val="1930085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t>‹#›</a:t>
            </a:fld>
            <a:endParaRPr lang="en-US" altLang="zh-CN"/>
          </a:p>
        </p:txBody>
      </p:sp>
    </p:spTree>
    <p:extLst>
      <p:ext uri="{BB962C8B-B14F-4D97-AF65-F5344CB8AC3E}">
        <p14:creationId xmlns:p14="http://schemas.microsoft.com/office/powerpoint/2010/main" val="3949586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t>‹#›</a:t>
            </a:fld>
            <a:endParaRPr lang="en-US" altLang="zh-CN"/>
          </a:p>
        </p:txBody>
      </p:sp>
    </p:spTree>
    <p:extLst>
      <p:ext uri="{BB962C8B-B14F-4D97-AF65-F5344CB8AC3E}">
        <p14:creationId xmlns:p14="http://schemas.microsoft.com/office/powerpoint/2010/main" val="2137565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t>‹#›</a:t>
            </a:fld>
            <a:endParaRPr lang="en-US" altLang="zh-CN"/>
          </a:p>
        </p:txBody>
      </p:sp>
      <p:pic>
        <p:nvPicPr>
          <p:cNvPr id="6" name="图片 18" descr="图片1副本"/>
          <p:cNvPicPr>
            <a:picLocks noChangeAspect="1"/>
          </p:cNvPicPr>
          <p:nvPr userDrawn="1"/>
        </p:nvPicPr>
        <p:blipFill>
          <a:blip r:embed="rId2" cstate="screen"/>
          <a:srcRect/>
          <a:stretch>
            <a:fillRect/>
          </a:stretch>
        </p:blipFill>
        <p:spPr bwMode="auto">
          <a:xfrm>
            <a:off x="8574464" y="145304"/>
            <a:ext cx="1066786" cy="479948"/>
          </a:xfrm>
          <a:prstGeom prst="rect">
            <a:avLst/>
          </a:prstGeom>
          <a:noFill/>
          <a:ln w="9525">
            <a:noFill/>
            <a:miter lim="800000"/>
            <a:headEnd/>
            <a:tailEnd/>
          </a:ln>
        </p:spPr>
      </p:pic>
      <p:sp>
        <p:nvSpPr>
          <p:cNvPr id="7" name="矩形 6"/>
          <p:cNvSpPr/>
          <p:nvPr userDrawn="1"/>
        </p:nvSpPr>
        <p:spPr>
          <a:xfrm>
            <a:off x="439487"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6"/>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p:nvPr>
        </p:nvSpPr>
        <p:spPr>
          <a:xfrm>
            <a:off x="508000" y="145304"/>
            <a:ext cx="7646473" cy="479948"/>
          </a:xfrm>
        </p:spPr>
        <p:txBody>
          <a:bodyPr/>
          <a:lstStyle>
            <a:lvl1pPr algn="l">
              <a:defRPr sz="311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776703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dirty="0"/>
          </a:p>
        </p:txBody>
      </p:sp>
      <p:sp>
        <p:nvSpPr>
          <p:cNvPr id="4" name="灯片编号占位符 5"/>
          <p:cNvSpPr>
            <a:spLocks noGrp="1"/>
          </p:cNvSpPr>
          <p:nvPr>
            <p:ph type="sldNum" sz="quarter" idx="12"/>
          </p:nvPr>
        </p:nvSpPr>
        <p:spPr/>
        <p:txBody>
          <a:bodyPr/>
          <a:lstStyle>
            <a:lvl1pPr>
              <a:defRPr/>
            </a:lvl1pPr>
          </a:lstStyle>
          <a:p>
            <a:pPr>
              <a:defRPr/>
            </a:pPr>
            <a:endParaRPr lang="en-US" altLang="zh-CN" dirty="0"/>
          </a:p>
        </p:txBody>
      </p:sp>
      <p:pic>
        <p:nvPicPr>
          <p:cNvPr id="6" name="图片 18" descr="图片1副本"/>
          <p:cNvPicPr>
            <a:picLocks noChangeAspect="1"/>
          </p:cNvPicPr>
          <p:nvPr userDrawn="1"/>
        </p:nvPicPr>
        <p:blipFill>
          <a:blip r:embed="rId2" cstate="screen"/>
          <a:srcRect/>
          <a:stretch>
            <a:fillRect/>
          </a:stretch>
        </p:blipFill>
        <p:spPr bwMode="auto">
          <a:xfrm>
            <a:off x="8574465" y="145304"/>
            <a:ext cx="1066786" cy="479948"/>
          </a:xfrm>
          <a:prstGeom prst="rect">
            <a:avLst/>
          </a:prstGeom>
          <a:noFill/>
          <a:ln w="9525">
            <a:noFill/>
            <a:miter lim="800000"/>
            <a:headEnd/>
            <a:tailEnd/>
          </a:ln>
        </p:spPr>
      </p:pic>
      <p:sp>
        <p:nvSpPr>
          <p:cNvPr id="7" name="矩形 6"/>
          <p:cNvSpPr/>
          <p:nvPr userDrawn="1"/>
        </p:nvSpPr>
        <p:spPr>
          <a:xfrm>
            <a:off x="439489"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8"/>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p:nvPr>
        </p:nvSpPr>
        <p:spPr>
          <a:xfrm>
            <a:off x="508000" y="145304"/>
            <a:ext cx="7646473" cy="479948"/>
          </a:xfrm>
        </p:spPr>
        <p:txBody>
          <a:bodyPr/>
          <a:lstStyle>
            <a:lvl1pPr algn="l">
              <a:defRPr sz="311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682791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22917" y="76715"/>
            <a:ext cx="8758438" cy="549703"/>
          </a:xfrm>
          <a:prstGeom prst="rect">
            <a:avLst/>
          </a:prstGeom>
        </p:spPr>
        <p:txBody>
          <a:bodyPr lIns="91418" tIns="45709" rIns="91418" bIns="45709"/>
          <a:lstStyle>
            <a:lvl1pPr algn="l">
              <a:defRPr sz="3335" b="1" baseline="0">
                <a:solidFill>
                  <a:srgbClr val="005DA2"/>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9000000" y="300000"/>
            <a:ext cx="900000" cy="30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9" name="直接连接符 8"/>
          <p:cNvCxnSpPr/>
          <p:nvPr userDrawn="1"/>
        </p:nvCxnSpPr>
        <p:spPr>
          <a:xfrm>
            <a:off x="878715" y="676181"/>
            <a:ext cx="9277357"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p:cNvSpPr>
            <a:spLocks noGrp="1"/>
          </p:cNvSpPr>
          <p:nvPr>
            <p:ph idx="1" hasCustomPrompt="1"/>
            <p:custDataLst>
              <p:tags r:id="rId1"/>
            </p:custDataLst>
          </p:nvPr>
        </p:nvSpPr>
        <p:spPr>
          <a:xfrm>
            <a:off x="281967" y="801165"/>
            <a:ext cx="9399388" cy="4490756"/>
          </a:xfrm>
          <a:prstGeom prst="rect">
            <a:avLst/>
          </a:prstGeom>
        </p:spPr>
        <p:txBody>
          <a:bodyPr vert="horz" wrap="square" lIns="90170" tIns="46990" rIns="90170" bIns="46990" rtlCol="0">
            <a:normAutofit/>
          </a:bodyPr>
          <a:lstStyle>
            <a:lvl1pPr marL="240020" indent="-240020">
              <a:lnSpc>
                <a:spcPct val="100000"/>
              </a:lnSpc>
              <a:spcBef>
                <a:spcPts val="500"/>
              </a:spcBef>
              <a:spcAft>
                <a:spcPts val="0"/>
              </a:spcAft>
              <a:buSzPct val="70000"/>
              <a:buFont typeface="Wingdings" panose="05000000000000000000" pitchFamily="2" charset="2"/>
              <a:buChar char="l"/>
              <a:defRPr sz="2000" b="1" baseline="0">
                <a:solidFill>
                  <a:srgbClr val="005DA2"/>
                </a:solidFill>
                <a:latin typeface="Times New Roman" panose="02020603050405020304" pitchFamily="18" charset="0"/>
                <a:ea typeface="微软雅黑" panose="020B0503020204020204" pitchFamily="34" charset="-122"/>
              </a:defRPr>
            </a:lvl1pPr>
            <a:lvl2pPr marL="600051" indent="-240020">
              <a:lnSpc>
                <a:spcPct val="100000"/>
              </a:lnSpc>
              <a:spcBef>
                <a:spcPts val="500"/>
              </a:spcBef>
              <a:spcAft>
                <a:spcPts val="0"/>
              </a:spcAft>
              <a:buFont typeface="Arial" panose="020B0604020202020204" pitchFamily="34" charset="0"/>
              <a:buChar char="•"/>
              <a:defRPr sz="1665"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62" y="101960"/>
            <a:ext cx="812917" cy="549621"/>
          </a:xfrm>
          <a:prstGeom prst="rect">
            <a:avLst/>
          </a:prstGeom>
        </p:spPr>
      </p:pic>
    </p:spTree>
    <p:extLst>
      <p:ext uri="{BB962C8B-B14F-4D97-AF65-F5344CB8AC3E}">
        <p14:creationId xmlns:p14="http://schemas.microsoft.com/office/powerpoint/2010/main" val="372845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22917" y="76715"/>
            <a:ext cx="8758438" cy="549703"/>
          </a:xfrm>
          <a:prstGeom prst="rect">
            <a:avLst/>
          </a:prstGeom>
        </p:spPr>
        <p:txBody>
          <a:bodyPr lIns="91418" tIns="45709" rIns="91418" bIns="45709"/>
          <a:lstStyle>
            <a:lvl1pPr algn="l">
              <a:defRPr sz="3333" b="1" u="none" strike="noStrike" kern="0" cap="none" spc="0" normalizeH="0" baseline="0">
                <a:solidFill>
                  <a:srgbClr val="005DA2"/>
                </a:solidFill>
                <a:uFillTx/>
                <a:latin typeface="+mj-lt"/>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9000000" y="300000"/>
            <a:ext cx="900000" cy="300000"/>
          </a:xfrm>
          <a:prstGeom prst="rect">
            <a:avLst/>
          </a:prstGeom>
        </p:spPr>
        <p:txBody>
          <a:bodyPr lIns="91418" tIns="45709" rIns="91418" bIns="45709"/>
          <a:lstStyle>
            <a:lvl1pPr algn="r">
              <a:defRPr sz="1167">
                <a:solidFill>
                  <a:schemeClr val="tx1"/>
                </a:solidFill>
              </a:defRPr>
            </a:lvl1pPr>
          </a:lstStyle>
          <a:p>
            <a:fld id="{E077DA78-E013-4A8C-AD75-63A150561B10}" type="slidenum">
              <a:rPr lang="zh-CN" altLang="en-US" smtClean="0"/>
              <a:t>‹#›</a:t>
            </a:fld>
            <a:endParaRPr lang="zh-CN" altLang="en-US">
              <a:solidFill>
                <a:prstClr val="black">
                  <a:tint val="75000"/>
                </a:prstClr>
              </a:solidFill>
            </a:endParaRPr>
          </a:p>
        </p:txBody>
      </p:sp>
      <p:cxnSp>
        <p:nvCxnSpPr>
          <p:cNvPr id="9" name="直接连接符 8"/>
          <p:cNvCxnSpPr/>
          <p:nvPr userDrawn="1"/>
        </p:nvCxnSpPr>
        <p:spPr>
          <a:xfrm>
            <a:off x="878715" y="676181"/>
            <a:ext cx="9277357" cy="0"/>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62" y="101960"/>
            <a:ext cx="812917" cy="549621"/>
          </a:xfrm>
          <a:prstGeom prst="rect">
            <a:avLst/>
          </a:prstGeom>
        </p:spPr>
      </p:pic>
      <p:sp>
        <p:nvSpPr>
          <p:cNvPr id="3" name="文本框 2"/>
          <p:cNvSpPr txBox="1"/>
          <p:nvPr/>
        </p:nvSpPr>
        <p:spPr>
          <a:xfrm>
            <a:off x="127529" y="5377922"/>
            <a:ext cx="2984500" cy="246221"/>
          </a:xfrm>
          <a:prstGeom prst="rect">
            <a:avLst/>
          </a:prstGeom>
          <a:noFill/>
        </p:spPr>
        <p:txBody>
          <a:bodyPr wrap="square" rtlCol="0" anchor="t">
            <a:spAutoFit/>
          </a:bodyPr>
          <a:lstStyle/>
          <a:p>
            <a:r>
              <a:rPr lang="en-US" altLang="zh-CN" sz="1000" cap="all" dirty="0">
                <a:solidFill>
                  <a:srgbClr val="C0C5CE"/>
                </a:solidFill>
                <a:latin typeface="Arial" panose="020B0604020202020204" pitchFamily="34" charset="0"/>
                <a:cs typeface="Arial" panose="020B0604020202020204" pitchFamily="34" charset="0"/>
                <a:sym typeface="+mn-ea"/>
              </a:rPr>
              <a:t>International assessment 2023</a:t>
            </a:r>
          </a:p>
        </p:txBody>
      </p:sp>
    </p:spTree>
    <p:extLst>
      <p:ext uri="{BB962C8B-B14F-4D97-AF65-F5344CB8AC3E}">
        <p14:creationId xmlns:p14="http://schemas.microsoft.com/office/powerpoint/2010/main" val="1122948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2" name="矩形 1"/>
          <p:cNvSpPr>
            <a:spLocks noChangeArrowheads="1"/>
          </p:cNvSpPr>
          <p:nvPr userDrawn="1">
            <p:custDataLst>
              <p:tags r:id="rId1"/>
            </p:custDataLst>
          </p:nvPr>
        </p:nvSpPr>
        <p:spPr bwMode="auto">
          <a:xfrm rot="16200000">
            <a:off x="4958292" y="-4958292"/>
            <a:ext cx="243946" cy="10160000"/>
          </a:xfrm>
          <a:prstGeom prst="rect">
            <a:avLst/>
          </a:prstGeom>
          <a:solidFill>
            <a:schemeClr val="accent1">
              <a:lumMod val="40000"/>
              <a:lumOff val="60000"/>
            </a:schemeClr>
          </a:solidFill>
          <a:ln>
            <a:noFill/>
          </a:ln>
          <a:extLst>
            <a:ext uri="{91240B29-F687-4F45-9708-019B960494DF}">
              <a14:hiddenLine xmlns:a14="http://schemas.microsoft.com/office/drawing/2010/main" w="12700">
                <a:solidFill>
                  <a:srgbClr val="42719B"/>
                </a:solidFill>
                <a:bevel/>
              </a14:hiddenLine>
            </a:ext>
          </a:extLst>
        </p:spPr>
        <p:txBody>
          <a:bodyPr lIns="75000" tIns="39000" rIns="75000" bIns="39000" anchor="ctr">
            <a:norm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800">
              <a:solidFill>
                <a:srgbClr val="FFFFFF"/>
              </a:solidFill>
            </a:endParaRPr>
          </a:p>
        </p:txBody>
      </p:sp>
      <p:sp>
        <p:nvSpPr>
          <p:cNvPr id="8" name="灯片编号占位符 5"/>
          <p:cNvSpPr>
            <a:spLocks noGrp="1" noChangeArrowheads="1"/>
          </p:cNvSpPr>
          <p:nvPr>
            <p:ph type="sldNum" sz="quarter" idx="12"/>
            <p:custDataLst>
              <p:tags r:id="rId2"/>
            </p:custDataLst>
          </p:nvPr>
        </p:nvSpPr>
        <p:spPr/>
        <p:txBody>
          <a:bodyPr/>
          <a:lstStyle>
            <a:lvl1pPr>
              <a:defRPr/>
            </a:lvl1pPr>
          </a:lstStyle>
          <a:p>
            <a:fld id="{40E70CBB-BA48-466C-9CEA-B796B2960959}" type="slidenum">
              <a:rPr lang="zh-CN" altLang="en-US"/>
              <a:t>‹#›</a:t>
            </a:fld>
            <a:endParaRPr lang="zh-CN" altLang="en-US" sz="1500">
              <a:solidFill>
                <a:schemeClr val="tx1"/>
              </a:solidFill>
            </a:endParaRPr>
          </a:p>
        </p:txBody>
      </p:sp>
      <p:sp>
        <p:nvSpPr>
          <p:cNvPr id="1029" name="页脚占位符 4"/>
          <p:cNvSpPr>
            <a:spLocks noGrp="1" noChangeArrowheads="1"/>
          </p:cNvSpPr>
          <p:nvPr>
            <p:ph type="ftr" sz="quarter" idx="3"/>
            <p:custDataLst>
              <p:tags r:id="rId3"/>
            </p:custDataLst>
          </p:nvPr>
        </p:nvSpPr>
        <p:spPr bwMode="auto">
          <a:xfrm>
            <a:off x="647700" y="5296960"/>
            <a:ext cx="3429000" cy="3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normAutofit/>
          </a:bodyPr>
          <a:lstStyle>
            <a:lvl1pPr algn="ctr" eaLnBrk="1" hangingPunct="1">
              <a:buFont typeface="Arial" panose="020B0604020202020204" pitchFamily="34" charset="0"/>
              <a:buNone/>
              <a:defRPr sz="1000">
                <a:solidFill>
                  <a:srgbClr val="898989"/>
                </a:solidFill>
              </a:defRPr>
            </a:lvl1pPr>
          </a:lstStyle>
          <a:p>
            <a:pPr algn="l"/>
            <a:endParaRPr lang="en-US" altLang="zh-CN"/>
          </a:p>
        </p:txBody>
      </p:sp>
      <p:sp>
        <p:nvSpPr>
          <p:cNvPr id="3" name="矩形 2"/>
          <p:cNvSpPr/>
          <p:nvPr userDrawn="1">
            <p:custDataLst>
              <p:tags r:id="rId4"/>
            </p:custDataLst>
          </p:nvPr>
        </p:nvSpPr>
        <p:spPr>
          <a:xfrm>
            <a:off x="6350" y="-1058"/>
            <a:ext cx="3300000" cy="237596"/>
          </a:xfrm>
          <a:prstGeom prst="rect">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vert="horz" wrap="square" lIns="76200" tIns="38100" rIns="76200" bIns="38100" numCol="1" anchor="t" anchorCtr="0" compatLnSpc="1"/>
          <a:lstStyle/>
          <a:p>
            <a:pPr marL="0" marR="0" indent="0" algn="l" defTabSz="761940" rtl="0" eaLnBrk="1" fontAlgn="base" latinLnBrk="0" hangingPunct="1">
              <a:spcBef>
                <a:spcPct val="0"/>
              </a:spcBef>
              <a:spcAft>
                <a:spcPct val="0"/>
              </a:spcAft>
              <a:buClrTx/>
              <a:buSzTx/>
              <a:buFont typeface="Arial" panose="020B0604020202020204" pitchFamily="34" charset="0"/>
              <a:buNone/>
            </a:pPr>
            <a:endParaRPr kumimoji="0" lang="zh-CN" altLang="en-US" sz="15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83503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矩形 7"/>
          <p:cNvSpPr>
            <a:spLocks noChangeArrowheads="1"/>
          </p:cNvSpPr>
          <p:nvPr>
            <p:custDataLst>
              <p:tags r:id="rId1"/>
            </p:custDataLst>
          </p:nvPr>
        </p:nvSpPr>
        <p:spPr bwMode="auto">
          <a:xfrm>
            <a:off x="-309563" y="0"/>
            <a:ext cx="10489407" cy="5715000"/>
          </a:xfrm>
          <a:prstGeom prst="rect">
            <a:avLst/>
          </a:prstGeom>
          <a:solidFill>
            <a:srgbClr val="273A5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5000" tIns="39000" rIns="75000" bIns="39000" anchor="ctr">
            <a:norm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sym typeface="Calibri" panose="020F0502020204030204" charset="0"/>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sym typeface="Calibri" panose="020F0502020204030204" charset="0"/>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1500">
              <a:solidFill>
                <a:schemeClr val="bg1"/>
              </a:solidFill>
              <a:ea typeface="宋体" panose="02010600030101010101" pitchFamily="2" charset="-122"/>
            </a:endParaRPr>
          </a:p>
        </p:txBody>
      </p:sp>
      <p:sp>
        <p:nvSpPr>
          <p:cNvPr id="2" name="标题 1"/>
          <p:cNvSpPr>
            <a:spLocks noGrp="1"/>
          </p:cNvSpPr>
          <p:nvPr>
            <p:ph type="ctrTitle"/>
            <p:custDataLst>
              <p:tags r:id="rId2"/>
            </p:custDataLst>
          </p:nvPr>
        </p:nvSpPr>
        <p:spPr>
          <a:xfrm>
            <a:off x="534000" y="1998000"/>
            <a:ext cx="8763000" cy="1104000"/>
          </a:xfrm>
        </p:spPr>
        <p:txBody>
          <a:bodyPr>
            <a:normAutofit/>
          </a:bodyPr>
          <a:lstStyle>
            <a:lvl1pPr algn="ctr">
              <a:defRPr sz="5000">
                <a:solidFill>
                  <a:schemeClr val="bg1"/>
                </a:solidFill>
              </a:defRPr>
            </a:lvl1pPr>
          </a:lstStyle>
          <a:p>
            <a:r>
              <a:rPr lang="zh-CN" altLang="en-US"/>
              <a:t>单击此处编辑母版标题样式</a:t>
            </a:r>
            <a:endParaRPr lang="zh-CN" altLang="en-US" dirty="0"/>
          </a:p>
        </p:txBody>
      </p:sp>
      <p:sp>
        <p:nvSpPr>
          <p:cNvPr id="5" name="日期占位符 3"/>
          <p:cNvSpPr>
            <a:spLocks noGrp="1" noChangeArrowheads="1"/>
          </p:cNvSpPr>
          <p:nvPr>
            <p:ph type="dt" sz="half" idx="10"/>
            <p:custDataLst>
              <p:tags r:id="rId3"/>
            </p:custDataLst>
          </p:nvPr>
        </p:nvSpPr>
        <p:spPr>
          <a:xfrm>
            <a:off x="698500" y="5296960"/>
            <a:ext cx="2286000" cy="304271"/>
          </a:xfrm>
        </p:spPr>
        <p:txBody>
          <a:bodyPr/>
          <a:lstStyle>
            <a:lvl1pPr algn="ctr">
              <a:defRPr/>
            </a:lvl1pPr>
          </a:lstStyle>
          <a:p>
            <a:endParaRPr lang="zh-CN" altLang="en-US" sz="1500">
              <a:solidFill>
                <a:schemeClr val="tx1"/>
              </a:solidFill>
            </a:endParaRPr>
          </a:p>
        </p:txBody>
      </p:sp>
      <p:sp>
        <p:nvSpPr>
          <p:cNvPr id="6" name="页脚占位符 4"/>
          <p:cNvSpPr>
            <a:spLocks noGrp="1" noChangeArrowheads="1"/>
          </p:cNvSpPr>
          <p:nvPr>
            <p:ph type="ftr" sz="quarter" idx="11"/>
            <p:custDataLst>
              <p:tags r:id="rId4"/>
            </p:custDataLst>
          </p:nvPr>
        </p:nvSpPr>
        <p:spPr/>
        <p:txBody>
          <a:bodyPr/>
          <a:lstStyle>
            <a:lvl1pPr algn="ctr">
              <a:defRPr/>
            </a:lvl1pPr>
          </a:lstStyle>
          <a:p>
            <a:endParaRPr lang="zh-CN" altLang="zh-CN"/>
          </a:p>
        </p:txBody>
      </p:sp>
      <p:sp>
        <p:nvSpPr>
          <p:cNvPr id="7" name="灯片编号占位符 5"/>
          <p:cNvSpPr>
            <a:spLocks noGrp="1" noChangeArrowheads="1"/>
          </p:cNvSpPr>
          <p:nvPr>
            <p:ph type="sldNum" sz="quarter" idx="12"/>
            <p:custDataLst>
              <p:tags r:id="rId5"/>
            </p:custDataLst>
          </p:nvPr>
        </p:nvSpPr>
        <p:spPr/>
        <p:txBody>
          <a:bodyPr/>
          <a:lstStyle>
            <a:lvl1pPr algn="ctr">
              <a:defRPr/>
            </a:lvl1pPr>
          </a:lstStyle>
          <a:p>
            <a:fld id="{9851E2F2-A8FF-4CB4-AB50-B1472E075708}" type="slidenum">
              <a:rPr lang="zh-CN" altLang="en-US"/>
              <a:t>‹#›</a:t>
            </a:fld>
            <a:endParaRPr lang="zh-CN" altLang="en-US" sz="1500">
              <a:solidFill>
                <a:schemeClr val="tx1"/>
              </a:solidFill>
            </a:endParaRPr>
          </a:p>
        </p:txBody>
      </p:sp>
    </p:spTree>
    <p:extLst>
      <p:ext uri="{BB962C8B-B14F-4D97-AF65-F5344CB8AC3E}">
        <p14:creationId xmlns:p14="http://schemas.microsoft.com/office/powerpoint/2010/main" val="772109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3" name="矩形 7"/>
          <p:cNvSpPr>
            <a:spLocks noChangeArrowheads="1"/>
          </p:cNvSpPr>
          <p:nvPr>
            <p:custDataLst>
              <p:tags r:id="rId1"/>
            </p:custDataLst>
          </p:nvPr>
        </p:nvSpPr>
        <p:spPr bwMode="auto">
          <a:xfrm>
            <a:off x="-309563" y="0"/>
            <a:ext cx="10489407" cy="5715000"/>
          </a:xfrm>
          <a:prstGeom prst="rect">
            <a:avLst/>
          </a:prstGeom>
          <a:solidFill>
            <a:srgbClr val="273A5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5000" tIns="39000" rIns="75000" bIns="39000" anchor="ctr">
            <a:norm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sym typeface="Calibri" panose="020F0502020204030204" charset="0"/>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sym typeface="Calibri" panose="020F0502020204030204" charset="0"/>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1500">
              <a:solidFill>
                <a:schemeClr val="bg1"/>
              </a:solidFill>
              <a:ea typeface="宋体" panose="02010600030101010101" pitchFamily="2" charset="-122"/>
            </a:endParaRPr>
          </a:p>
        </p:txBody>
      </p:sp>
      <p:sp>
        <p:nvSpPr>
          <p:cNvPr id="2" name="标题 1"/>
          <p:cNvSpPr>
            <a:spLocks noGrp="1"/>
          </p:cNvSpPr>
          <p:nvPr>
            <p:ph type="ctrTitle"/>
            <p:custDataLst>
              <p:tags r:id="rId2"/>
            </p:custDataLst>
          </p:nvPr>
        </p:nvSpPr>
        <p:spPr>
          <a:xfrm>
            <a:off x="534000" y="1998000"/>
            <a:ext cx="8763000" cy="1104000"/>
          </a:xfrm>
        </p:spPr>
        <p:txBody>
          <a:bodyPr>
            <a:normAutofit/>
          </a:bodyPr>
          <a:lstStyle>
            <a:lvl1pPr algn="ctr">
              <a:defRPr sz="5000">
                <a:solidFill>
                  <a:schemeClr val="bg1"/>
                </a:solidFill>
              </a:defRPr>
            </a:lvl1pPr>
          </a:lstStyle>
          <a:p>
            <a:r>
              <a:rPr lang="zh-CN" altLang="en-US"/>
              <a:t>单击此处编辑母版标题样式</a:t>
            </a:r>
            <a:endParaRPr lang="zh-CN" altLang="en-US" dirty="0"/>
          </a:p>
        </p:txBody>
      </p:sp>
      <p:sp>
        <p:nvSpPr>
          <p:cNvPr id="5" name="日期占位符 3"/>
          <p:cNvSpPr>
            <a:spLocks noGrp="1" noChangeArrowheads="1"/>
          </p:cNvSpPr>
          <p:nvPr>
            <p:ph type="dt" sz="half" idx="10"/>
            <p:custDataLst>
              <p:tags r:id="rId3"/>
            </p:custDataLst>
          </p:nvPr>
        </p:nvSpPr>
        <p:spPr>
          <a:xfrm>
            <a:off x="698500" y="5296960"/>
            <a:ext cx="2286000" cy="304271"/>
          </a:xfrm>
        </p:spPr>
        <p:txBody>
          <a:bodyPr/>
          <a:lstStyle>
            <a:lvl1pPr algn="ctr">
              <a:defRPr/>
            </a:lvl1pPr>
          </a:lstStyle>
          <a:p>
            <a:endParaRPr lang="zh-CN" altLang="en-US" sz="1500">
              <a:solidFill>
                <a:schemeClr val="tx1"/>
              </a:solidFill>
            </a:endParaRPr>
          </a:p>
        </p:txBody>
      </p:sp>
      <p:sp>
        <p:nvSpPr>
          <p:cNvPr id="6" name="页脚占位符 4"/>
          <p:cNvSpPr>
            <a:spLocks noGrp="1" noChangeArrowheads="1"/>
          </p:cNvSpPr>
          <p:nvPr>
            <p:ph type="ftr" sz="quarter" idx="11"/>
            <p:custDataLst>
              <p:tags r:id="rId4"/>
            </p:custDataLst>
          </p:nvPr>
        </p:nvSpPr>
        <p:spPr/>
        <p:txBody>
          <a:bodyPr/>
          <a:lstStyle>
            <a:lvl1pPr algn="ctr">
              <a:defRPr/>
            </a:lvl1pPr>
          </a:lstStyle>
          <a:p>
            <a:endParaRPr lang="zh-CN" altLang="zh-CN"/>
          </a:p>
        </p:txBody>
      </p:sp>
      <p:sp>
        <p:nvSpPr>
          <p:cNvPr id="7" name="灯片编号占位符 5"/>
          <p:cNvSpPr>
            <a:spLocks noGrp="1" noChangeArrowheads="1"/>
          </p:cNvSpPr>
          <p:nvPr>
            <p:ph type="sldNum" sz="quarter" idx="12"/>
            <p:custDataLst>
              <p:tags r:id="rId5"/>
            </p:custDataLst>
          </p:nvPr>
        </p:nvSpPr>
        <p:spPr/>
        <p:txBody>
          <a:bodyPr/>
          <a:lstStyle>
            <a:lvl1pPr algn="ctr">
              <a:defRPr/>
            </a:lvl1pPr>
          </a:lstStyle>
          <a:p>
            <a:fld id="{9851E2F2-A8FF-4CB4-AB50-B1472E075708}" type="slidenum">
              <a:rPr lang="zh-CN" altLang="en-US"/>
              <a:t>‹#›</a:t>
            </a:fld>
            <a:endParaRPr lang="zh-CN" altLang="en-US" sz="1500">
              <a:solidFill>
                <a:schemeClr val="tx1"/>
              </a:solidFill>
            </a:endParaRPr>
          </a:p>
        </p:txBody>
      </p:sp>
    </p:spTree>
    <p:extLst>
      <p:ext uri="{BB962C8B-B14F-4D97-AF65-F5344CB8AC3E}">
        <p14:creationId xmlns:p14="http://schemas.microsoft.com/office/powerpoint/2010/main" val="178330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矩形 5"/>
          <p:cNvSpPr/>
          <p:nvPr userDrawn="1"/>
        </p:nvSpPr>
        <p:spPr>
          <a:xfrm flipV="1">
            <a:off x="0" y="891651"/>
            <a:ext cx="101600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42" name="圆角矩形 41"/>
          <p:cNvSpPr/>
          <p:nvPr userDrawn="1"/>
        </p:nvSpPr>
        <p:spPr>
          <a:xfrm>
            <a:off x="655468"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6" name="圆角矩形 95"/>
          <p:cNvSpPr/>
          <p:nvPr userDrawn="1"/>
        </p:nvSpPr>
        <p:spPr>
          <a:xfrm>
            <a:off x="553620" y="208476"/>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pic>
        <p:nvPicPr>
          <p:cNvPr id="39" name="图片 18" descr="图片1副本"/>
          <p:cNvPicPr>
            <a:picLocks noChangeAspect="1"/>
          </p:cNvPicPr>
          <p:nvPr userDrawn="1"/>
        </p:nvPicPr>
        <p:blipFill>
          <a:blip r:embed="rId2" cstate="print"/>
          <a:srcRect/>
          <a:stretch>
            <a:fillRect/>
          </a:stretch>
        </p:blipFill>
        <p:spPr bwMode="auto">
          <a:xfrm>
            <a:off x="8610545" y="185897"/>
            <a:ext cx="1106000" cy="552878"/>
          </a:xfrm>
          <a:prstGeom prst="rect">
            <a:avLst/>
          </a:prstGeom>
          <a:noFill/>
          <a:ln w="9525">
            <a:noFill/>
            <a:miter lim="800000"/>
            <a:headEnd/>
            <a:tailEnd/>
          </a:ln>
        </p:spPr>
      </p:pic>
      <p:sp>
        <p:nvSpPr>
          <p:cNvPr id="10" name="文本占位符 9"/>
          <p:cNvSpPr>
            <a:spLocks noGrp="1"/>
          </p:cNvSpPr>
          <p:nvPr>
            <p:ph type="body" idx="13" hasCustomPrompt="1"/>
          </p:nvPr>
        </p:nvSpPr>
        <p:spPr>
          <a:xfrm>
            <a:off x="1381760" y="147956"/>
            <a:ext cx="5892800" cy="652145"/>
          </a:xfrm>
          <a:prstGeom prst="rect">
            <a:avLst/>
          </a:prstGeom>
        </p:spPr>
        <p:txBody>
          <a:bodyPr/>
          <a:lstStyle>
            <a:lvl1pPr marL="0" indent="0">
              <a:buNone/>
              <a:defRPr sz="3200">
                <a:latin typeface="+mj-lt"/>
                <a:ea typeface="方正仿宋_GB2312" panose="02000000000000000000" charset="-122"/>
              </a:defRPr>
            </a:lvl1pPr>
            <a:lvl2pPr marL="359805" indent="0">
              <a:buNone/>
              <a:defRPr/>
            </a:lvl2pPr>
          </a:lstStyle>
          <a:p>
            <a:pPr lvl="0"/>
            <a:r>
              <a:rPr lang="en-US" altLang="zh-CN" dirty="0"/>
              <a:t>ABC</a:t>
            </a:r>
            <a:endParaRPr lang="zh-CN" altLang="en-US" dirty="0"/>
          </a:p>
          <a:p>
            <a:pPr lvl="1"/>
            <a:endParaRPr lang="zh-CN" altLang="en-US" dirty="0"/>
          </a:p>
        </p:txBody>
      </p:sp>
      <p:sp>
        <p:nvSpPr>
          <p:cNvPr id="11" name="文本占位符 10"/>
          <p:cNvSpPr>
            <a:spLocks noGrp="1"/>
          </p:cNvSpPr>
          <p:nvPr>
            <p:ph type="body" idx="14" hasCustomPrompt="1"/>
          </p:nvPr>
        </p:nvSpPr>
        <p:spPr>
          <a:xfrm>
            <a:off x="450850" y="1130301"/>
            <a:ext cx="9338310" cy="4208145"/>
          </a:xfrm>
          <a:prstGeom prst="rect">
            <a:avLst/>
          </a:prstGeom>
        </p:spPr>
        <p:txBody>
          <a:bodyPr/>
          <a:lstStyle>
            <a:lvl1pPr marL="0" indent="0">
              <a:buFont typeface="+mj-lt"/>
              <a:buNone/>
              <a:defRPr>
                <a:solidFill>
                  <a:schemeClr val="tx1"/>
                </a:solidFill>
                <a:latin typeface="+mn-lt"/>
                <a:ea typeface="+mn-ea"/>
              </a:defRPr>
            </a:lvl1pPr>
            <a:lvl2pPr marL="759823" indent="-400018">
              <a:buFont typeface="+mj-lt"/>
              <a:buAutoNum type="romanUcPeriod"/>
              <a:defRPr>
                <a:latin typeface="+mn-ea"/>
                <a:ea typeface="+mn-ea"/>
              </a:defRPr>
            </a:lvl2pPr>
            <a:lvl3pPr marL="1161958" indent="-400018">
              <a:buFont typeface="+mj-lt"/>
              <a:buAutoNum type="romanUcPeriod"/>
              <a:defRPr>
                <a:latin typeface="+mn-ea"/>
                <a:ea typeface="+mn-ea"/>
              </a:defRPr>
            </a:lvl3pPr>
            <a:lvl4pPr marL="1542927" indent="-400018">
              <a:buFont typeface="+mj-lt"/>
              <a:buAutoNum type="romanUcPeriod"/>
              <a:defRPr>
                <a:latin typeface="+mn-ea"/>
                <a:ea typeface="+mn-ea"/>
              </a:defRPr>
            </a:lvl4pPr>
            <a:lvl5pPr marL="1923896" indent="-400018">
              <a:buFont typeface="+mj-lt"/>
              <a:buAutoNum type="romanUcPeriod"/>
              <a:defRPr>
                <a:latin typeface="+mn-ea"/>
                <a:ea typeface="+mn-ea"/>
              </a:defRPr>
            </a:lvl5pPr>
          </a:lstStyle>
          <a:p>
            <a:pPr lvl="0"/>
            <a:r>
              <a:rPr lang="en-US" altLang="zh-CN" dirty="0"/>
              <a:t>ABC</a:t>
            </a:r>
          </a:p>
        </p:txBody>
      </p:sp>
    </p:spTree>
    <p:extLst>
      <p:ext uri="{BB962C8B-B14F-4D97-AF65-F5344CB8AC3E}">
        <p14:creationId xmlns:p14="http://schemas.microsoft.com/office/powerpoint/2010/main" val="2213004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92CD966-4A08-4DBF-BB5B-682841691DE4}" type="datetimeFigureOut">
              <a:rPr lang="zh-CN" altLang="en-US" smtClean="0"/>
              <a:t>2025/7/23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9F4C1E-F207-4F82-9245-8984E1189D29}" type="slidenum">
              <a:rPr lang="zh-CN" altLang="en-US" smtClean="0"/>
              <a:t>‹#›</a:t>
            </a:fld>
            <a:endParaRPr lang="zh-CN" altLang="en-US"/>
          </a:p>
        </p:txBody>
      </p:sp>
      <p:cxnSp>
        <p:nvCxnSpPr>
          <p:cNvPr id="82" name="直接连接符 81"/>
          <p:cNvCxnSpPr/>
          <p:nvPr userDrawn="1"/>
        </p:nvCxnSpPr>
        <p:spPr>
          <a:xfrm>
            <a:off x="201083" y="751417"/>
            <a:ext cx="9715500"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文本占位符 84"/>
          <p:cNvSpPr>
            <a:spLocks noGrp="1"/>
          </p:cNvSpPr>
          <p:nvPr>
            <p:ph type="body" sz="quarter" idx="13"/>
          </p:nvPr>
        </p:nvSpPr>
        <p:spPr>
          <a:xfrm>
            <a:off x="857630" y="279503"/>
            <a:ext cx="4413250" cy="391581"/>
          </a:xfrm>
        </p:spPr>
        <p:txBody>
          <a:bodyPr wrap="square"/>
          <a:lstStyle>
            <a:lvl1pPr marL="0" indent="0">
              <a:buNone/>
              <a:defRPr b="1">
                <a:latin typeface="+mj-ea"/>
                <a:ea typeface="+mj-ea"/>
              </a:defRPr>
            </a:lvl1pPr>
            <a:lvl2pPr>
              <a:defRPr b="1">
                <a:latin typeface="+mj-ea"/>
                <a:ea typeface="+mj-ea"/>
              </a:defRPr>
            </a:lvl2pPr>
            <a:lvl3pPr>
              <a:defRPr b="1">
                <a:latin typeface="+mj-ea"/>
                <a:ea typeface="+mj-ea"/>
              </a:defRPr>
            </a:lvl3pPr>
            <a:lvl4pPr>
              <a:defRPr b="1">
                <a:latin typeface="+mj-ea"/>
                <a:ea typeface="+mj-ea"/>
              </a:defRPr>
            </a:lvl4pPr>
            <a:lvl5pPr>
              <a:defRPr b="1">
                <a:latin typeface="+mj-ea"/>
                <a:ea typeface="+mj-ea"/>
              </a:defRPr>
            </a:lvl5pPr>
          </a:lstStyle>
          <a:p>
            <a:pPr lvl="0"/>
            <a:r>
              <a:rPr lang="zh-CN" altLang="en-US" dirty="0"/>
              <a:t>单击此处编辑母版文本样式</a:t>
            </a:r>
          </a:p>
        </p:txBody>
      </p:sp>
      <p:pic>
        <p:nvPicPr>
          <p:cNvPr id="83" name="图片 9"/>
          <p:cNvPicPr>
            <a:picLocks noChangeAspect="1"/>
          </p:cNvPicPr>
          <p:nvPr userDrawn="1"/>
        </p:nvPicPr>
        <p:blipFill>
          <a:blip r:embed="rId2" cstate="screen">
            <a:clrChange>
              <a:clrFrom>
                <a:srgbClr val="FFFFFF"/>
              </a:clrFrom>
              <a:clrTo>
                <a:srgbClr val="FFFFFF">
                  <a:alpha val="0"/>
                </a:srgbClr>
              </a:clrTo>
            </a:clrChange>
          </a:blip>
          <a:stretch>
            <a:fillRect/>
          </a:stretch>
        </p:blipFill>
        <p:spPr>
          <a:xfrm>
            <a:off x="8883651" y="167746"/>
            <a:ext cx="1205971" cy="491596"/>
          </a:xfrm>
          <a:prstGeom prst="rect">
            <a:avLst/>
          </a:prstGeom>
          <a:noFill/>
          <a:ln w="9525">
            <a:noFill/>
          </a:ln>
        </p:spPr>
      </p:pic>
      <p:grpSp>
        <p:nvGrpSpPr>
          <p:cNvPr id="18" name="组合 17"/>
          <p:cNvGrpSpPr/>
          <p:nvPr userDrawn="1"/>
        </p:nvGrpSpPr>
        <p:grpSpPr>
          <a:xfrm>
            <a:off x="453432" y="296427"/>
            <a:ext cx="295008" cy="295008"/>
            <a:chOff x="2233218" y="4210450"/>
            <a:chExt cx="354010" cy="354010"/>
          </a:xfrm>
        </p:grpSpPr>
        <p:sp>
          <p:nvSpPr>
            <p:cNvPr id="19" name="矩形: 圆角 78"/>
            <p:cNvSpPr/>
            <p:nvPr/>
          </p:nvSpPr>
          <p:spPr>
            <a:xfrm>
              <a:off x="2233218" y="4210450"/>
              <a:ext cx="330200" cy="330200"/>
            </a:xfrm>
            <a:prstGeom prst="roundRect">
              <a:avLst/>
            </a:prstGeom>
            <a:solidFill>
              <a:srgbClr val="324A7A"/>
            </a:solidFill>
            <a:ln w="12700" cap="flat" cmpd="sng" algn="ctr">
              <a:noFill/>
              <a:prstDash val="solid"/>
              <a:miter lim="800000"/>
            </a:ln>
            <a:effectLst/>
          </p:spPr>
          <p:txBody>
            <a:bodyPr rtlCol="0" anchor="ctr"/>
            <a:lstStyle/>
            <a:p>
              <a:pPr marL="0" marR="0" lvl="0" indent="0" algn="ctr" defTabSz="76194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思源黑体 CN Light"/>
                <a:cs typeface="+mn-cs"/>
              </a:endParaRPr>
            </a:p>
          </p:txBody>
        </p:sp>
        <p:sp>
          <p:nvSpPr>
            <p:cNvPr id="20" name="矩形: 圆角 79"/>
            <p:cNvSpPr/>
            <p:nvPr/>
          </p:nvSpPr>
          <p:spPr>
            <a:xfrm>
              <a:off x="2257028" y="4234260"/>
              <a:ext cx="330200" cy="330200"/>
            </a:xfrm>
            <a:prstGeom prst="roundRect">
              <a:avLst/>
            </a:prstGeom>
            <a:noFill/>
            <a:ln w="12700" cap="flat" cmpd="sng" algn="ctr">
              <a:solidFill>
                <a:srgbClr val="324A7A"/>
              </a:solidFill>
              <a:prstDash val="solid"/>
              <a:miter lim="800000"/>
            </a:ln>
            <a:effectLst/>
          </p:spPr>
          <p:txBody>
            <a:bodyPr rtlCol="0" anchor="ctr"/>
            <a:lstStyle/>
            <a:p>
              <a:pPr marL="0" marR="0" lvl="0" indent="0" algn="ctr" defTabSz="76194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1066584730"/>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pic>
        <p:nvPicPr>
          <p:cNvPr id="6" name="图片 18" descr="图片1副本"/>
          <p:cNvPicPr>
            <a:picLocks noChangeAspect="1"/>
          </p:cNvPicPr>
          <p:nvPr userDrawn="1"/>
        </p:nvPicPr>
        <p:blipFill>
          <a:blip r:embed="rId5" cstate="screen"/>
          <a:srcRect/>
          <a:stretch>
            <a:fillRect/>
          </a:stretch>
        </p:blipFill>
        <p:spPr bwMode="auto">
          <a:xfrm>
            <a:off x="8574465" y="145304"/>
            <a:ext cx="1066786" cy="479948"/>
          </a:xfrm>
          <a:prstGeom prst="rect">
            <a:avLst/>
          </a:prstGeom>
          <a:noFill/>
          <a:ln w="9525">
            <a:noFill/>
            <a:miter lim="800000"/>
            <a:headEnd/>
            <a:tailEnd/>
          </a:ln>
        </p:spPr>
      </p:pic>
      <p:sp>
        <p:nvSpPr>
          <p:cNvPr id="7" name="矩形 6"/>
          <p:cNvSpPr/>
          <p:nvPr userDrawn="1"/>
        </p:nvSpPr>
        <p:spPr>
          <a:xfrm>
            <a:off x="439488"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7"/>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hasCustomPrompt="1"/>
          </p:nvPr>
        </p:nvSpPr>
        <p:spPr>
          <a:xfrm>
            <a:off x="508000" y="145304"/>
            <a:ext cx="7646473" cy="479948"/>
          </a:xfrm>
        </p:spPr>
        <p:txBody>
          <a:bodyPr/>
          <a:lstStyle>
            <a:lvl1pPr algn="l">
              <a:defRPr sz="3200" b="1">
                <a:latin typeface="Times New Roman" panose="02020603050405020304" pitchFamily="18" charset="0"/>
                <a:ea typeface="+mn-ea"/>
                <a:cs typeface="Times New Roman" panose="02020603050405020304" pitchFamily="18" charset="0"/>
              </a:defRPr>
            </a:lvl1pPr>
          </a:lstStyle>
          <a:p>
            <a:r>
              <a:rPr lang="en-US" altLang="zh-CN" dirty="0"/>
              <a:t>ABC</a:t>
            </a:r>
          </a:p>
        </p:txBody>
      </p:sp>
      <p:sp>
        <p:nvSpPr>
          <p:cNvPr id="10" name="文本占位符 2"/>
          <p:cNvSpPr>
            <a:spLocks noGrp="1"/>
          </p:cNvSpPr>
          <p:nvPr>
            <p:ph type="body" idx="1" hasCustomPrompt="1"/>
            <p:custDataLst>
              <p:tags r:id="rId1"/>
            </p:custDataLst>
          </p:nvPr>
        </p:nvSpPr>
        <p:spPr>
          <a:xfrm>
            <a:off x="359729" y="939555"/>
            <a:ext cx="9617391" cy="621231"/>
          </a:xfrm>
          <a:prstGeom prst="rect">
            <a:avLst/>
          </a:prstGeom>
          <a:ln>
            <a:solidFill>
              <a:srgbClr val="E6E6E6"/>
            </a:solidFill>
          </a:ln>
        </p:spPr>
        <p:txBody>
          <a:bodyPr lIns="101600" tIns="38100" rIns="76200" bIns="38100" anchor="t" anchorCtr="0">
            <a:normAutofit/>
          </a:bodyPr>
          <a:lstStyle>
            <a:lvl1pPr marL="0" indent="0">
              <a:lnSpc>
                <a:spcPct val="100000"/>
              </a:lnSpc>
              <a:buNone/>
              <a:defRPr sz="1667" b="1" spc="167">
                <a:solidFill>
                  <a:schemeClr val="tx1">
                    <a:lumMod val="75000"/>
                    <a:lumOff val="25000"/>
                  </a:schemeClr>
                </a:solidFill>
              </a:defRPr>
            </a:lvl1pPr>
            <a:lvl2pPr marL="380970" indent="0">
              <a:buNone/>
              <a:defRPr sz="1667" b="1"/>
            </a:lvl2pPr>
            <a:lvl3pPr marL="761940" indent="0">
              <a:buNone/>
              <a:defRPr sz="1500" b="1"/>
            </a:lvl3pPr>
            <a:lvl4pPr marL="1142908" indent="0">
              <a:buNone/>
              <a:defRPr sz="1333" b="1"/>
            </a:lvl4pPr>
            <a:lvl5pPr marL="1523878" indent="0">
              <a:buNone/>
              <a:defRPr sz="1333" b="1"/>
            </a:lvl5pPr>
            <a:lvl6pPr marL="1904848" indent="0">
              <a:buNone/>
              <a:defRPr sz="1333" b="1"/>
            </a:lvl6pPr>
            <a:lvl7pPr marL="2285818" indent="0">
              <a:buNone/>
              <a:defRPr sz="1333" b="1"/>
            </a:lvl7pPr>
            <a:lvl8pPr marL="2666787" indent="0">
              <a:buNone/>
              <a:defRPr sz="1333" b="1"/>
            </a:lvl8pPr>
            <a:lvl9pPr marL="3047756" indent="0">
              <a:buNone/>
              <a:defRPr sz="1333" b="1"/>
            </a:lvl9pPr>
          </a:lstStyle>
          <a:p>
            <a:pPr lvl="0"/>
            <a:r>
              <a:rPr lang="zh-CN" altLang="en-US" dirty="0"/>
              <a:t>设计、加工制造和测试计划 </a:t>
            </a:r>
            <a:r>
              <a:rPr lang="en-US" altLang="zh-CN" dirty="0"/>
              <a:t>/ </a:t>
            </a:r>
            <a:r>
              <a:rPr lang="zh-CN" altLang="en-US" dirty="0"/>
              <a:t>研制计划或进度</a:t>
            </a:r>
          </a:p>
        </p:txBody>
      </p:sp>
      <p:sp>
        <p:nvSpPr>
          <p:cNvPr id="11" name="内容占位符 3"/>
          <p:cNvSpPr>
            <a:spLocks noGrp="1"/>
          </p:cNvSpPr>
          <p:nvPr>
            <p:ph sz="half" idx="2"/>
            <p:custDataLst>
              <p:tags r:id="rId2"/>
            </p:custDataLst>
          </p:nvPr>
        </p:nvSpPr>
        <p:spPr>
          <a:xfrm>
            <a:off x="366438" y="1611581"/>
            <a:ext cx="4713563" cy="3811196"/>
          </a:xfrm>
          <a:prstGeom prst="rect">
            <a:avLst/>
          </a:prstGeom>
          <a:ln>
            <a:solidFill>
              <a:srgbClr val="E6E6E6"/>
            </a:solidFill>
          </a:ln>
        </p:spPr>
        <p:txBody>
          <a:bodyPr vert="horz" lIns="101600" tIns="0" rIns="82550" bIns="0" rtlCol="0">
            <a:normAutofit/>
          </a:bodyPr>
          <a:lstStyle>
            <a:lvl1pPr marL="285728" indent="-285728">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1pPr>
            <a:lvl2pPr marL="645533" indent="-285728">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2pPr>
            <a:lvl3pPr marL="952424" indent="-190484">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3pPr>
            <a:lvl4pPr marL="1333393" indent="-190484">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4pPr>
            <a:lvl5pPr marL="1714362" indent="-190484">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内容占位符 5"/>
          <p:cNvSpPr>
            <a:spLocks noGrp="1"/>
          </p:cNvSpPr>
          <p:nvPr>
            <p:ph sz="quarter" idx="4"/>
            <p:custDataLst>
              <p:tags r:id="rId3"/>
            </p:custDataLst>
          </p:nvPr>
        </p:nvSpPr>
        <p:spPr>
          <a:xfrm>
            <a:off x="5282214" y="1611581"/>
            <a:ext cx="4694905" cy="3811196"/>
          </a:xfrm>
          <a:prstGeom prst="rect">
            <a:avLst/>
          </a:prstGeom>
          <a:ln>
            <a:solidFill>
              <a:srgbClr val="E6E6E6"/>
            </a:solidFill>
          </a:ln>
        </p:spPr>
        <p:txBody>
          <a:bodyPr vert="horz" lIns="101600" tIns="0" rIns="82550" bIns="0" rtlCol="0">
            <a:normAutofit/>
          </a:bodyPr>
          <a:lstStyle>
            <a:lvl1pPr marL="285728" indent="-285728">
              <a:spcAft>
                <a:spcPts val="500"/>
              </a:spcAft>
              <a:buFont typeface="Wingdings" panose="05000000000000000000" pitchFamily="2" charset="2"/>
              <a:buChar char="n"/>
              <a:defRPr baseline="0">
                <a:latin typeface="Times New Roman" panose="02020603050405020304" pitchFamily="18" charset="0"/>
                <a:ea typeface="微软雅黑" panose="020B0503020204020204" charset="-122"/>
              </a:defRPr>
            </a:lvl1pPr>
            <a:lvl2pPr>
              <a:spcAft>
                <a:spcPts val="500"/>
              </a:spcAft>
              <a:defRPr baseline="0">
                <a:latin typeface="Times New Roman" panose="02020603050405020304" pitchFamily="18" charset="0"/>
                <a:ea typeface="微软雅黑" panose="020B0503020204020204" charset="-122"/>
              </a:defRPr>
            </a:lvl2pPr>
            <a:lvl3pPr>
              <a:spcAft>
                <a:spcPts val="500"/>
              </a:spcAft>
              <a:defRPr baseline="0">
                <a:latin typeface="Times New Roman" panose="02020603050405020304" pitchFamily="18" charset="0"/>
                <a:ea typeface="微软雅黑" panose="020B0503020204020204" charset="-122"/>
              </a:defRPr>
            </a:lvl3pPr>
            <a:lvl4pPr>
              <a:spcAft>
                <a:spcPts val="500"/>
              </a:spcAft>
              <a:defRPr baseline="0">
                <a:latin typeface="Times New Roman" panose="02020603050405020304" pitchFamily="18" charset="0"/>
                <a:ea typeface="微软雅黑" panose="020B0503020204020204" charset="-122"/>
              </a:defRPr>
            </a:lvl4pPr>
            <a:lvl5pPr>
              <a:spcAft>
                <a:spcPts val="500"/>
              </a:spcAft>
              <a:defRPr baseline="0">
                <a:latin typeface="Times New Roman" panose="02020603050405020304" pitchFamily="18"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6788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t>‹#›</a:t>
            </a:fld>
            <a:endParaRPr lang="en-US" altLang="zh-CN"/>
          </a:p>
        </p:txBody>
      </p:sp>
      <p:pic>
        <p:nvPicPr>
          <p:cNvPr id="6" name="图片 18" descr="图片1副本"/>
          <p:cNvPicPr>
            <a:picLocks noChangeAspect="1"/>
          </p:cNvPicPr>
          <p:nvPr userDrawn="1"/>
        </p:nvPicPr>
        <p:blipFill>
          <a:blip r:embed="rId2" cstate="screen"/>
          <a:srcRect/>
          <a:stretch>
            <a:fillRect/>
          </a:stretch>
        </p:blipFill>
        <p:spPr bwMode="auto">
          <a:xfrm>
            <a:off x="8574463" y="145304"/>
            <a:ext cx="1066786" cy="479948"/>
          </a:xfrm>
          <a:prstGeom prst="rect">
            <a:avLst/>
          </a:prstGeom>
          <a:noFill/>
          <a:ln w="9525">
            <a:noFill/>
            <a:miter lim="800000"/>
            <a:headEnd/>
            <a:tailEnd/>
          </a:ln>
        </p:spPr>
      </p:pic>
      <p:sp>
        <p:nvSpPr>
          <p:cNvPr id="7" name="矩形 6"/>
          <p:cNvSpPr/>
          <p:nvPr userDrawn="1"/>
        </p:nvSpPr>
        <p:spPr>
          <a:xfrm>
            <a:off x="439486"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 name="圆角矩形 7"/>
          <p:cNvSpPr/>
          <p:nvPr userDrawn="1"/>
        </p:nvSpPr>
        <p:spPr>
          <a:xfrm>
            <a:off x="216907" y="553245"/>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9" name="标题 1"/>
          <p:cNvSpPr>
            <a:spLocks noGrp="1"/>
          </p:cNvSpPr>
          <p:nvPr>
            <p:ph type="title"/>
          </p:nvPr>
        </p:nvSpPr>
        <p:spPr>
          <a:xfrm>
            <a:off x="508000" y="145304"/>
            <a:ext cx="7646473" cy="479948"/>
          </a:xfrm>
        </p:spPr>
        <p:txBody>
          <a:bodyPr/>
          <a:lstStyle>
            <a:lvl1pPr algn="l">
              <a:defRPr sz="311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dirty="0"/>
          </a:p>
        </p:txBody>
      </p:sp>
      <p:sp>
        <p:nvSpPr>
          <p:cNvPr id="4" name="灯片编号占位符 5"/>
          <p:cNvSpPr>
            <a:spLocks noGrp="1"/>
          </p:cNvSpPr>
          <p:nvPr>
            <p:ph type="sldNum" sz="quarter" idx="12"/>
          </p:nvPr>
        </p:nvSpPr>
        <p:spPr/>
        <p:txBody>
          <a:bodyPr/>
          <a:lstStyle>
            <a:lvl1pPr>
              <a:defRPr/>
            </a:lvl1pPr>
          </a:lstStyle>
          <a:p>
            <a:pPr>
              <a:defRPr/>
            </a:pPr>
            <a:endParaRPr lang="en-US" altLang="zh-CN" dirty="0"/>
          </a:p>
        </p:txBody>
      </p:sp>
      <p:pic>
        <p:nvPicPr>
          <p:cNvPr id="6" name="图片 18" descr="图片1副本"/>
          <p:cNvPicPr>
            <a:picLocks noChangeAspect="1"/>
          </p:cNvPicPr>
          <p:nvPr userDrawn="1"/>
        </p:nvPicPr>
        <p:blipFill>
          <a:blip r:embed="rId2" cstate="screen"/>
          <a:srcRect/>
          <a:stretch>
            <a:fillRect/>
          </a:stretch>
        </p:blipFill>
        <p:spPr bwMode="auto">
          <a:xfrm>
            <a:off x="8574465" y="145304"/>
            <a:ext cx="1066786" cy="479948"/>
          </a:xfrm>
          <a:prstGeom prst="rect">
            <a:avLst/>
          </a:prstGeom>
          <a:noFill/>
          <a:ln w="9525">
            <a:noFill/>
            <a:miter lim="800000"/>
            <a:headEnd/>
            <a:tailEnd/>
          </a:ln>
        </p:spPr>
      </p:pic>
      <p:sp>
        <p:nvSpPr>
          <p:cNvPr id="7" name="矩形 6"/>
          <p:cNvSpPr/>
          <p:nvPr userDrawn="1"/>
        </p:nvSpPr>
        <p:spPr>
          <a:xfrm>
            <a:off x="439488"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7"/>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p:nvPr>
        </p:nvSpPr>
        <p:spPr>
          <a:xfrm>
            <a:off x="508000" y="145304"/>
            <a:ext cx="7646473" cy="479948"/>
          </a:xfrm>
        </p:spPr>
        <p:txBody>
          <a:bodyPr/>
          <a:lstStyle>
            <a:lvl1pPr algn="l">
              <a:defRPr sz="311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22917" y="76715"/>
            <a:ext cx="8758438" cy="549703"/>
          </a:xfrm>
          <a:prstGeom prst="rect">
            <a:avLst/>
          </a:prstGeom>
        </p:spPr>
        <p:txBody>
          <a:bodyPr lIns="91418" tIns="45709" rIns="91418" bIns="45709"/>
          <a:lstStyle>
            <a:lvl1pPr algn="l">
              <a:defRPr sz="3335" b="1" baseline="0">
                <a:solidFill>
                  <a:srgbClr val="005DA2"/>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9000000" y="300000"/>
            <a:ext cx="900000" cy="30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9" name="直接连接符 8"/>
          <p:cNvCxnSpPr/>
          <p:nvPr userDrawn="1"/>
        </p:nvCxnSpPr>
        <p:spPr>
          <a:xfrm>
            <a:off x="878714" y="676181"/>
            <a:ext cx="9277357"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p:cNvSpPr>
            <a:spLocks noGrp="1"/>
          </p:cNvSpPr>
          <p:nvPr>
            <p:ph idx="1" hasCustomPrompt="1"/>
            <p:custDataLst>
              <p:tags r:id="rId1"/>
            </p:custDataLst>
          </p:nvPr>
        </p:nvSpPr>
        <p:spPr>
          <a:xfrm>
            <a:off x="281967" y="801165"/>
            <a:ext cx="9399388" cy="4490756"/>
          </a:xfrm>
          <a:prstGeom prst="rect">
            <a:avLst/>
          </a:prstGeom>
        </p:spPr>
        <p:txBody>
          <a:bodyPr vert="horz" wrap="square" lIns="90170" tIns="46990" rIns="90170" bIns="46990" rtlCol="0">
            <a:normAutofit/>
          </a:bodyPr>
          <a:lstStyle>
            <a:lvl1pPr marL="240030" indent="-240030">
              <a:lnSpc>
                <a:spcPct val="100000"/>
              </a:lnSpc>
              <a:spcBef>
                <a:spcPts val="500"/>
              </a:spcBef>
              <a:spcAft>
                <a:spcPts val="0"/>
              </a:spcAft>
              <a:buSzPct val="70000"/>
              <a:buFont typeface="Wingdings" panose="05000000000000000000" pitchFamily="2" charset="2"/>
              <a:buChar char="l"/>
              <a:defRPr sz="2000" b="1" baseline="0">
                <a:solidFill>
                  <a:srgbClr val="005DA2"/>
                </a:solidFill>
                <a:latin typeface="Times New Roman" panose="02020603050405020304" pitchFamily="18" charset="0"/>
                <a:ea typeface="微软雅黑" panose="020B0503020204020204" pitchFamily="34" charset="-122"/>
              </a:defRPr>
            </a:lvl1pPr>
            <a:lvl2pPr marL="600075" indent="-240030">
              <a:lnSpc>
                <a:spcPct val="100000"/>
              </a:lnSpc>
              <a:spcBef>
                <a:spcPts val="500"/>
              </a:spcBef>
              <a:spcAft>
                <a:spcPts val="0"/>
              </a:spcAft>
              <a:buFont typeface="Arial" panose="020B0604020202020204" pitchFamily="34" charset="0"/>
              <a:buChar char="•"/>
              <a:defRPr sz="1665"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62" y="101959"/>
            <a:ext cx="812917" cy="54962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22917" y="76715"/>
            <a:ext cx="8758438" cy="549703"/>
          </a:xfrm>
          <a:prstGeom prst="rect">
            <a:avLst/>
          </a:prstGeom>
        </p:spPr>
        <p:txBody>
          <a:bodyPr lIns="91418" tIns="45709" rIns="91418" bIns="45709"/>
          <a:lstStyle>
            <a:lvl1pPr algn="l">
              <a:defRPr sz="3333" b="1" u="none" strike="noStrike" kern="0" cap="none" spc="0" normalizeH="0" baseline="0">
                <a:solidFill>
                  <a:srgbClr val="005DA2"/>
                </a:solidFill>
                <a:uFillTx/>
                <a:latin typeface="+mj-lt"/>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9000000" y="300000"/>
            <a:ext cx="900000" cy="300000"/>
          </a:xfrm>
          <a:prstGeom prst="rect">
            <a:avLst/>
          </a:prstGeom>
        </p:spPr>
        <p:txBody>
          <a:bodyPr lIns="91418" tIns="45709" rIns="91418" bIns="45709"/>
          <a:lstStyle>
            <a:lvl1pPr algn="r">
              <a:defRPr sz="1167">
                <a:solidFill>
                  <a:schemeClr val="tx1"/>
                </a:solidFill>
              </a:defRPr>
            </a:lvl1pPr>
          </a:lstStyle>
          <a:p>
            <a:fld id="{E077DA78-E013-4A8C-AD75-63A150561B10}" type="slidenum">
              <a:rPr lang="zh-CN" altLang="en-US" smtClean="0"/>
              <a:t>‹#›</a:t>
            </a:fld>
            <a:endParaRPr lang="zh-CN" altLang="en-US">
              <a:solidFill>
                <a:prstClr val="black">
                  <a:tint val="75000"/>
                </a:prstClr>
              </a:solidFill>
            </a:endParaRPr>
          </a:p>
        </p:txBody>
      </p:sp>
      <p:cxnSp>
        <p:nvCxnSpPr>
          <p:cNvPr id="9" name="直接连接符 8"/>
          <p:cNvCxnSpPr/>
          <p:nvPr userDrawn="1"/>
        </p:nvCxnSpPr>
        <p:spPr>
          <a:xfrm>
            <a:off x="878714" y="676181"/>
            <a:ext cx="9277357" cy="0"/>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062" y="101959"/>
            <a:ext cx="812917" cy="549621"/>
          </a:xfrm>
          <a:prstGeom prst="rect">
            <a:avLst/>
          </a:prstGeom>
        </p:spPr>
      </p:pic>
      <p:sp>
        <p:nvSpPr>
          <p:cNvPr id="3" name="文本框 2"/>
          <p:cNvSpPr txBox="1"/>
          <p:nvPr/>
        </p:nvSpPr>
        <p:spPr>
          <a:xfrm>
            <a:off x="127529" y="5377921"/>
            <a:ext cx="2984500" cy="246221"/>
          </a:xfrm>
          <a:prstGeom prst="rect">
            <a:avLst/>
          </a:prstGeom>
          <a:noFill/>
        </p:spPr>
        <p:txBody>
          <a:bodyPr wrap="square" rtlCol="0" anchor="t">
            <a:spAutoFit/>
          </a:bodyPr>
          <a:lstStyle/>
          <a:p>
            <a:r>
              <a:rPr lang="en-US" altLang="zh-CN" sz="1000" cap="all" dirty="0">
                <a:solidFill>
                  <a:srgbClr val="C0C5CE"/>
                </a:solidFill>
                <a:latin typeface="Arial" panose="020B0604020202020204" pitchFamily="34" charset="0"/>
                <a:cs typeface="Arial" panose="020B0604020202020204" pitchFamily="34" charset="0"/>
                <a:sym typeface="+mn-ea"/>
              </a:rPr>
              <a:t>International assessment 2023</a:t>
            </a:r>
          </a:p>
        </p:txBody>
      </p:sp>
    </p:spTree>
    <p:extLst>
      <p:ext uri="{BB962C8B-B14F-4D97-AF65-F5344CB8AC3E}">
        <p14:creationId xmlns:p14="http://schemas.microsoft.com/office/powerpoint/2010/main" val="319402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2" name="矩形 1"/>
          <p:cNvSpPr>
            <a:spLocks noChangeArrowheads="1"/>
          </p:cNvSpPr>
          <p:nvPr userDrawn="1">
            <p:custDataLst>
              <p:tags r:id="rId1"/>
            </p:custDataLst>
          </p:nvPr>
        </p:nvSpPr>
        <p:spPr bwMode="auto">
          <a:xfrm rot="16200000">
            <a:off x="4958292" y="-4958292"/>
            <a:ext cx="243946" cy="10160000"/>
          </a:xfrm>
          <a:prstGeom prst="rect">
            <a:avLst/>
          </a:prstGeom>
          <a:solidFill>
            <a:schemeClr val="accent1">
              <a:lumMod val="40000"/>
              <a:lumOff val="60000"/>
            </a:schemeClr>
          </a:solidFill>
          <a:ln>
            <a:noFill/>
          </a:ln>
          <a:extLst>
            <a:ext uri="{91240B29-F687-4F45-9708-019B960494DF}">
              <a14:hiddenLine xmlns:a14="http://schemas.microsoft.com/office/drawing/2010/main" w="12700">
                <a:solidFill>
                  <a:srgbClr val="42719B"/>
                </a:solidFill>
                <a:bevel/>
              </a14:hiddenLine>
            </a:ext>
          </a:extLst>
        </p:spPr>
        <p:txBody>
          <a:bodyPr lIns="75000" tIns="39000" rIns="75000" bIns="39000" anchor="ctr">
            <a:norm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FFFFFF"/>
              </a:solidFill>
            </a:endParaRPr>
          </a:p>
        </p:txBody>
      </p:sp>
      <p:sp>
        <p:nvSpPr>
          <p:cNvPr id="8" name="灯片编号占位符 5"/>
          <p:cNvSpPr>
            <a:spLocks noGrp="1" noChangeArrowheads="1"/>
          </p:cNvSpPr>
          <p:nvPr>
            <p:ph type="sldNum" sz="quarter" idx="12"/>
            <p:custDataLst>
              <p:tags r:id="rId2"/>
            </p:custDataLst>
          </p:nvPr>
        </p:nvSpPr>
        <p:spPr/>
        <p:txBody>
          <a:bodyPr/>
          <a:lstStyle>
            <a:lvl1pPr>
              <a:defRPr/>
            </a:lvl1pPr>
          </a:lstStyle>
          <a:p>
            <a:fld id="{40E70CBB-BA48-466C-9CEA-B796B2960959}" type="slidenum">
              <a:rPr lang="zh-CN" altLang="en-US"/>
              <a:t>‹#›</a:t>
            </a:fld>
            <a:endParaRPr lang="zh-CN" altLang="en-US" sz="1500">
              <a:solidFill>
                <a:schemeClr val="tx1"/>
              </a:solidFill>
            </a:endParaRPr>
          </a:p>
        </p:txBody>
      </p:sp>
      <p:sp>
        <p:nvSpPr>
          <p:cNvPr id="1029" name="页脚占位符 4"/>
          <p:cNvSpPr>
            <a:spLocks noGrp="1" noChangeArrowheads="1"/>
          </p:cNvSpPr>
          <p:nvPr>
            <p:ph type="ftr" sz="quarter" idx="3"/>
            <p:custDataLst>
              <p:tags r:id="rId3"/>
            </p:custDataLst>
          </p:nvPr>
        </p:nvSpPr>
        <p:spPr bwMode="auto">
          <a:xfrm>
            <a:off x="647700" y="5296959"/>
            <a:ext cx="3429000" cy="3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normAutofit/>
          </a:bodyPr>
          <a:lstStyle>
            <a:lvl1pPr algn="ctr" eaLnBrk="1" hangingPunct="1">
              <a:buFont typeface="Arial" panose="020B0604020202020204" pitchFamily="34" charset="0"/>
              <a:buNone/>
              <a:defRPr sz="1000">
                <a:solidFill>
                  <a:srgbClr val="898989"/>
                </a:solidFill>
              </a:defRPr>
            </a:lvl1pPr>
          </a:lstStyle>
          <a:p>
            <a:pPr algn="l"/>
            <a:endParaRPr lang="en-US" altLang="zh-CN"/>
          </a:p>
        </p:txBody>
      </p:sp>
      <p:sp>
        <p:nvSpPr>
          <p:cNvPr id="3" name="矩形 2"/>
          <p:cNvSpPr/>
          <p:nvPr userDrawn="1">
            <p:custDataLst>
              <p:tags r:id="rId4"/>
            </p:custDataLst>
          </p:nvPr>
        </p:nvSpPr>
        <p:spPr>
          <a:xfrm>
            <a:off x="6350" y="-1058"/>
            <a:ext cx="3300000" cy="237596"/>
          </a:xfrm>
          <a:prstGeom prst="rect">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vert="horz" wrap="square" lIns="76200" tIns="38100" rIns="76200" bIns="38100" numCol="1" anchor="t" anchorCtr="0" compatLnSpc="1"/>
          <a:lstStyle/>
          <a:p>
            <a:pPr marL="0" marR="0" indent="0" algn="l" defTabSz="761970" rtl="0" eaLnBrk="1" fontAlgn="base" latinLnBrk="0" hangingPunct="1">
              <a:spcBef>
                <a:spcPct val="0"/>
              </a:spcBef>
              <a:spcAft>
                <a:spcPct val="0"/>
              </a:spcAft>
              <a:buClrTx/>
              <a:buSzTx/>
              <a:buFont typeface="Arial" panose="020B0604020202020204" pitchFamily="34" charset="0"/>
              <a:buNone/>
            </a:pPr>
            <a:endParaRPr kumimoji="0" lang="zh-CN" altLang="en-US" sz="15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35049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508000" y="228865"/>
            <a:ext cx="9144000" cy="9525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508000" y="1333503"/>
            <a:ext cx="9144000" cy="3771636"/>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508000" y="5296962"/>
            <a:ext cx="2370667" cy="304271"/>
          </a:xfrm>
          <a:prstGeom prst="rect">
            <a:avLst/>
          </a:prstGeom>
        </p:spPr>
        <p:txBody>
          <a:bodyPr vert="horz" lIns="91440" tIns="45720" rIns="91440" bIns="45720" rtlCol="0" anchor="ctr"/>
          <a:lstStyle>
            <a:lvl1pPr algn="l" eaLnBrk="1" hangingPunct="1">
              <a:defRPr sz="1110">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5" name="页脚占位符 4"/>
          <p:cNvSpPr>
            <a:spLocks noGrp="1"/>
          </p:cNvSpPr>
          <p:nvPr>
            <p:ph type="ftr" sz="quarter" idx="3"/>
          </p:nvPr>
        </p:nvSpPr>
        <p:spPr>
          <a:xfrm>
            <a:off x="3471334" y="5296962"/>
            <a:ext cx="3217333" cy="304271"/>
          </a:xfrm>
          <a:prstGeom prst="rect">
            <a:avLst/>
          </a:prstGeom>
        </p:spPr>
        <p:txBody>
          <a:bodyPr vert="horz" lIns="91440" tIns="45720" rIns="91440" bIns="45720" rtlCol="0" anchor="ctr"/>
          <a:lstStyle>
            <a:lvl1pPr algn="ctr" eaLnBrk="1" hangingPunct="1">
              <a:defRPr sz="1110">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6" name="灯片编号占位符 5"/>
          <p:cNvSpPr>
            <a:spLocks noGrp="1"/>
          </p:cNvSpPr>
          <p:nvPr>
            <p:ph type="sldNum" sz="quarter" idx="4"/>
          </p:nvPr>
        </p:nvSpPr>
        <p:spPr>
          <a:xfrm>
            <a:off x="7281333" y="5296962"/>
            <a:ext cx="2370667" cy="304271"/>
          </a:xfrm>
          <a:prstGeom prst="rect">
            <a:avLst/>
          </a:prstGeom>
        </p:spPr>
        <p:txBody>
          <a:bodyPr vert="horz" wrap="square" lIns="91440" tIns="45720" rIns="91440" bIns="45720" numCol="1" anchor="ctr" anchorCtr="0" compatLnSpc="1"/>
          <a:lstStyle>
            <a:lvl1pPr algn="r" eaLnBrk="1" hangingPunct="1">
              <a:defRPr sz="1110" smtClean="0">
                <a:solidFill>
                  <a:srgbClr val="898989"/>
                </a:solidFill>
              </a:defRPr>
            </a:lvl1pPr>
          </a:lstStyle>
          <a:p>
            <a:pPr>
              <a:defRPr/>
            </a:pPr>
            <a:fld id="{54C4A90C-E326-4071-A758-2EBBA93615FA}" type="slidenum">
              <a:rPr lang="en-US" altLang="zh-CN"/>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66" r:id="rId8"/>
    <p:sldLayoutId id="2147483667" r:id="rId9"/>
    <p:sldLayoutId id="2147483668" r:id="rId10"/>
    <p:sldLayoutId id="2147483669" r:id="rId11"/>
    <p:sldLayoutId id="2147483682" r:id="rId12"/>
    <p:sldLayoutId id="2147483683" r:id="rId13"/>
    <p:sldLayoutId id="2147483684" r:id="rId14"/>
  </p:sldLayoutIdLst>
  <p:txStyles>
    <p:titleStyle>
      <a:lvl1pPr algn="ctr" rtl="0" eaLnBrk="0" fontAlgn="base" hangingPunct="0">
        <a:spcBef>
          <a:spcPct val="0"/>
        </a:spcBef>
        <a:spcAft>
          <a:spcPct val="0"/>
        </a:spcAft>
        <a:defRPr sz="4075" kern="1200">
          <a:solidFill>
            <a:schemeClr val="tx1"/>
          </a:solidFill>
          <a:latin typeface="+mj-lt"/>
          <a:ea typeface="+mj-ea"/>
          <a:cs typeface="+mj-cs"/>
        </a:defRPr>
      </a:lvl1pPr>
      <a:lvl2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5pPr>
      <a:lvl6pPr marL="423545"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6pPr>
      <a:lvl7pPr marL="846455"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7pPr>
      <a:lvl8pPr marL="1270000"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8pPr>
      <a:lvl9pPr marL="1693545"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9pPr>
    </p:titleStyle>
    <p:bodyStyle>
      <a:lvl1pPr marL="317500" indent="-317500" algn="l" rtl="0" eaLnBrk="0" fontAlgn="base" hangingPunct="0">
        <a:spcBef>
          <a:spcPct val="20000"/>
        </a:spcBef>
        <a:spcAft>
          <a:spcPct val="0"/>
        </a:spcAft>
        <a:buFont typeface="Arial" panose="020B0604020202020204" pitchFamily="34" charset="0"/>
        <a:buChar char="•"/>
        <a:defRPr sz="2965" kern="1200">
          <a:solidFill>
            <a:schemeClr val="tx1"/>
          </a:solidFill>
          <a:latin typeface="+mn-lt"/>
          <a:ea typeface="+mn-ea"/>
          <a:cs typeface="+mn-cs"/>
        </a:defRPr>
      </a:lvl1pPr>
      <a:lvl2pPr marL="687705" indent="-264795" algn="l" rtl="0" eaLnBrk="0" fontAlgn="base" hangingPunct="0">
        <a:spcBef>
          <a:spcPct val="20000"/>
        </a:spcBef>
        <a:spcAft>
          <a:spcPct val="0"/>
        </a:spcAft>
        <a:buFont typeface="Arial" panose="020B0604020202020204" pitchFamily="34" charset="0"/>
        <a:buChar char="–"/>
        <a:defRPr sz="2590" kern="1200">
          <a:solidFill>
            <a:schemeClr val="tx1"/>
          </a:solidFill>
          <a:latin typeface="+mn-lt"/>
          <a:ea typeface="+mn-ea"/>
          <a:cs typeface="+mn-cs"/>
        </a:defRPr>
      </a:lvl2pPr>
      <a:lvl3pPr marL="1058545" indent="-211455" algn="l" rtl="0" eaLnBrk="0" fontAlgn="base" hangingPunct="0">
        <a:spcBef>
          <a:spcPct val="20000"/>
        </a:spcBef>
        <a:spcAft>
          <a:spcPct val="0"/>
        </a:spcAft>
        <a:buFont typeface="Arial" panose="020B0604020202020204" pitchFamily="34" charset="0"/>
        <a:buChar char="•"/>
        <a:defRPr sz="2220" kern="1200">
          <a:solidFill>
            <a:schemeClr val="tx1"/>
          </a:solidFill>
          <a:latin typeface="+mn-lt"/>
          <a:ea typeface="+mn-ea"/>
          <a:cs typeface="+mn-cs"/>
        </a:defRPr>
      </a:lvl3pPr>
      <a:lvl4pPr marL="1481455" indent="-211455" algn="l" rtl="0" eaLnBrk="0" fontAlgn="base" hangingPunct="0">
        <a:spcBef>
          <a:spcPct val="20000"/>
        </a:spcBef>
        <a:spcAft>
          <a:spcPct val="0"/>
        </a:spcAft>
        <a:buFont typeface="Arial" panose="020B0604020202020204" pitchFamily="34" charset="0"/>
        <a:buChar char="–"/>
        <a:defRPr sz="1850" kern="1200">
          <a:solidFill>
            <a:schemeClr val="tx1"/>
          </a:solidFill>
          <a:latin typeface="+mn-lt"/>
          <a:ea typeface="+mn-ea"/>
          <a:cs typeface="+mn-cs"/>
        </a:defRPr>
      </a:lvl4pPr>
      <a:lvl5pPr marL="1905000" indent="-211455" algn="l" rtl="0" eaLnBrk="0" fontAlgn="base" hangingPunct="0">
        <a:spcBef>
          <a:spcPct val="20000"/>
        </a:spcBef>
        <a:spcAft>
          <a:spcPct val="0"/>
        </a:spcAft>
        <a:buFont typeface="Arial" panose="020B0604020202020204" pitchFamily="34" charset="0"/>
        <a:buChar char="»"/>
        <a:defRPr sz="1850" kern="1200">
          <a:solidFill>
            <a:schemeClr val="tx1"/>
          </a:solidFill>
          <a:latin typeface="+mn-lt"/>
          <a:ea typeface="+mn-ea"/>
          <a:cs typeface="+mn-cs"/>
        </a:defRPr>
      </a:lvl5pPr>
      <a:lvl6pPr marL="232791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6pPr>
      <a:lvl7pPr marL="2751455"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7pPr>
      <a:lvl8pPr marL="317500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8pPr>
      <a:lvl9pPr marL="359791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9pPr>
    </p:bodyStyle>
    <p:otherStyle>
      <a:defPPr>
        <a:defRPr lang="zh-CN"/>
      </a:defPPr>
      <a:lvl1pPr marL="0" algn="l" defTabSz="846455" rtl="0" eaLnBrk="1" latinLnBrk="0" hangingPunct="1">
        <a:defRPr sz="1665" kern="1200">
          <a:solidFill>
            <a:schemeClr val="tx1"/>
          </a:solidFill>
          <a:latin typeface="+mn-lt"/>
          <a:ea typeface="+mn-ea"/>
          <a:cs typeface="+mn-cs"/>
        </a:defRPr>
      </a:lvl1pPr>
      <a:lvl2pPr marL="423545" algn="l" defTabSz="846455" rtl="0" eaLnBrk="1" latinLnBrk="0" hangingPunct="1">
        <a:defRPr sz="1665" kern="1200">
          <a:solidFill>
            <a:schemeClr val="tx1"/>
          </a:solidFill>
          <a:latin typeface="+mn-lt"/>
          <a:ea typeface="+mn-ea"/>
          <a:cs typeface="+mn-cs"/>
        </a:defRPr>
      </a:lvl2pPr>
      <a:lvl3pPr marL="846455" algn="l" defTabSz="846455" rtl="0" eaLnBrk="1" latinLnBrk="0" hangingPunct="1">
        <a:defRPr sz="1665" kern="1200">
          <a:solidFill>
            <a:schemeClr val="tx1"/>
          </a:solidFill>
          <a:latin typeface="+mn-lt"/>
          <a:ea typeface="+mn-ea"/>
          <a:cs typeface="+mn-cs"/>
        </a:defRPr>
      </a:lvl3pPr>
      <a:lvl4pPr marL="1270000" algn="l" defTabSz="846455" rtl="0" eaLnBrk="1" latinLnBrk="0" hangingPunct="1">
        <a:defRPr sz="1665" kern="1200">
          <a:solidFill>
            <a:schemeClr val="tx1"/>
          </a:solidFill>
          <a:latin typeface="+mn-lt"/>
          <a:ea typeface="+mn-ea"/>
          <a:cs typeface="+mn-cs"/>
        </a:defRPr>
      </a:lvl4pPr>
      <a:lvl5pPr marL="1693545" algn="l" defTabSz="846455" rtl="0" eaLnBrk="1" latinLnBrk="0" hangingPunct="1">
        <a:defRPr sz="1665" kern="1200">
          <a:solidFill>
            <a:schemeClr val="tx1"/>
          </a:solidFill>
          <a:latin typeface="+mn-lt"/>
          <a:ea typeface="+mn-ea"/>
          <a:cs typeface="+mn-cs"/>
        </a:defRPr>
      </a:lvl5pPr>
      <a:lvl6pPr marL="2116455" algn="l" defTabSz="846455" rtl="0" eaLnBrk="1" latinLnBrk="0" hangingPunct="1">
        <a:defRPr sz="1665" kern="1200">
          <a:solidFill>
            <a:schemeClr val="tx1"/>
          </a:solidFill>
          <a:latin typeface="+mn-lt"/>
          <a:ea typeface="+mn-ea"/>
          <a:cs typeface="+mn-cs"/>
        </a:defRPr>
      </a:lvl6pPr>
      <a:lvl7pPr marL="2540000" algn="l" defTabSz="846455" rtl="0" eaLnBrk="1" latinLnBrk="0" hangingPunct="1">
        <a:defRPr sz="1665" kern="1200">
          <a:solidFill>
            <a:schemeClr val="tx1"/>
          </a:solidFill>
          <a:latin typeface="+mn-lt"/>
          <a:ea typeface="+mn-ea"/>
          <a:cs typeface="+mn-cs"/>
        </a:defRPr>
      </a:lvl7pPr>
      <a:lvl8pPr marL="2962910" algn="l" defTabSz="846455" rtl="0" eaLnBrk="1" latinLnBrk="0" hangingPunct="1">
        <a:defRPr sz="1665" kern="1200">
          <a:solidFill>
            <a:schemeClr val="tx1"/>
          </a:solidFill>
          <a:latin typeface="+mn-lt"/>
          <a:ea typeface="+mn-ea"/>
          <a:cs typeface="+mn-cs"/>
        </a:defRPr>
      </a:lvl8pPr>
      <a:lvl9pPr marL="3386455" algn="l" defTabSz="846455" rtl="0" eaLnBrk="1" latinLnBrk="0" hangingPunct="1">
        <a:defRPr sz="16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5" r:id="rId7"/>
  </p:sldLayoutIdLst>
  <p:hf hdr="0" ftr="0" dt="0"/>
  <p:txStyles>
    <p:titleStyle>
      <a:lvl1pPr algn="l" defTabSz="762000" rtl="0" eaLnBrk="1" fontAlgn="auto" latinLnBrk="0" hangingPunct="1">
        <a:lnSpc>
          <a:spcPct val="100000"/>
        </a:lnSpc>
        <a:spcBef>
          <a:spcPct val="0"/>
        </a:spcBef>
        <a:buNone/>
        <a:defRPr lang="zh-CN" altLang="en-US" sz="3335" b="1" u="none" strike="noStrike" kern="0" cap="none" spc="0" normalizeH="0" baseline="0" dirty="0">
          <a:solidFill>
            <a:srgbClr val="005DA2"/>
          </a:solidFill>
          <a:uFillTx/>
          <a:latin typeface="Arial" panose="020B0604020202020204" pitchFamily="34" charset="0"/>
          <a:ea typeface="微软雅黑" panose="020B0503020204020204" pitchFamily="34" charset="-122"/>
          <a:cs typeface="+mj-cs"/>
        </a:defRPr>
      </a:lvl1pPr>
    </p:titleStyle>
    <p:bodyStyle>
      <a:lvl1pPr marL="285750" indent="-285750" algn="l" defTabSz="762000" rtl="0" eaLnBrk="1" fontAlgn="auto" latinLnBrk="0" hangingPunct="1">
        <a:lnSpc>
          <a:spcPct val="130000"/>
        </a:lnSpc>
        <a:spcBef>
          <a:spcPts val="0"/>
        </a:spcBef>
        <a:spcAft>
          <a:spcPts val="835"/>
        </a:spcAft>
        <a:buFont typeface="Arial" panose="020B0604020202020204" pitchFamily="34" charset="0"/>
        <a:buChar char="•"/>
        <a:defRPr lang="zh-CN" altLang="en-US" sz="2000" b="1" u="none" strike="noStrike" kern="0" cap="none" spc="0" normalizeH="0" baseline="0" dirty="0">
          <a:solidFill>
            <a:srgbClr val="005DA2"/>
          </a:solidFill>
          <a:uFillTx/>
          <a:latin typeface="Times New Roman" panose="02020603050405020304" pitchFamily="18" charset="0"/>
          <a:ea typeface="微软雅黑" panose="020B0503020204020204" pitchFamily="34" charset="-122"/>
          <a:cs typeface="+mn-cs"/>
        </a:defRPr>
      </a:lvl1pPr>
      <a:lvl2pPr marL="645795" indent="-285750" algn="l" defTabSz="762000" rtl="0" eaLnBrk="1" fontAlgn="auto" latinLnBrk="0" hangingPunct="1">
        <a:lnSpc>
          <a:spcPct val="130000"/>
        </a:lnSpc>
        <a:spcBef>
          <a:spcPts val="0"/>
        </a:spcBef>
        <a:spcAft>
          <a:spcPts val="835"/>
        </a:spcAft>
        <a:buFont typeface="Arial" panose="020B0604020202020204" pitchFamily="34" charset="0"/>
        <a:buChar char="•"/>
        <a:tabLst>
          <a:tab pos="1341120" algn="l"/>
        </a:tabLst>
        <a:defRPr lang="zh-CN" altLang="en-US" sz="1665" u="none" strike="noStrike" kern="0" cap="none" spc="0" normalizeH="0" baseline="0" dirty="0">
          <a:solidFill>
            <a:schemeClr val="tx1"/>
          </a:solidFill>
          <a:uFillTx/>
          <a:latin typeface="Times New Roman" panose="02020603050405020304" pitchFamily="18" charset="0"/>
          <a:ea typeface="微软雅黑" panose="020B0503020204020204" pitchFamily="34" charset="-122"/>
          <a:cs typeface="+mn-cs"/>
        </a:defRPr>
      </a:lvl2pPr>
      <a:lvl3pPr marL="952500" indent="-190500" algn="l" defTabSz="762000" rtl="0" eaLnBrk="1" fontAlgn="auto" latinLnBrk="0" hangingPunct="1">
        <a:lnSpc>
          <a:spcPct val="130000"/>
        </a:lnSpc>
        <a:spcBef>
          <a:spcPts val="0"/>
        </a:spcBef>
        <a:spcAft>
          <a:spcPts val="835"/>
        </a:spcAft>
        <a:buFont typeface="Arial" panose="020B0604020202020204" pitchFamily="34" charset="0"/>
        <a:buChar char="•"/>
        <a:defRPr sz="1335"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3pPr>
      <a:lvl4pPr marL="1333500" indent="-190500" algn="l" defTabSz="762000" rtl="0" eaLnBrk="1" fontAlgn="auto" latinLnBrk="0" hangingPunct="1">
        <a:lnSpc>
          <a:spcPct val="130000"/>
        </a:lnSpc>
        <a:spcBef>
          <a:spcPts val="0"/>
        </a:spcBef>
        <a:spcAft>
          <a:spcPts val="835"/>
        </a:spcAft>
        <a:buFont typeface="Arial" panose="020B0604020202020204" pitchFamily="34" charset="0"/>
        <a:buChar char="•"/>
        <a:defRPr sz="1335"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4pPr>
      <a:lvl5pPr marL="1714500" indent="-190500" algn="l" defTabSz="762000" rtl="0" eaLnBrk="1" fontAlgn="auto" latinLnBrk="0" hangingPunct="1">
        <a:lnSpc>
          <a:spcPct val="130000"/>
        </a:lnSpc>
        <a:spcBef>
          <a:spcPts val="0"/>
        </a:spcBef>
        <a:spcAft>
          <a:spcPts val="835"/>
        </a:spcAft>
        <a:buFont typeface="Arial" panose="020B0604020202020204" pitchFamily="34" charset="0"/>
        <a:buChar char="•"/>
        <a:defRPr sz="1335"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5pPr>
      <a:lvl6pPr marL="2095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6pPr>
      <a:lvl7pPr marL="2476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7pPr>
      <a:lvl8pPr marL="2857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8pPr>
      <a:lvl9pPr marL="3238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762000" rtl="0" eaLnBrk="1" latinLnBrk="0" hangingPunct="1">
        <a:defRPr sz="1500" kern="1200">
          <a:solidFill>
            <a:schemeClr val="tx1"/>
          </a:solidFill>
          <a:latin typeface="+mn-lt"/>
          <a:ea typeface="+mn-ea"/>
          <a:cs typeface="+mn-cs"/>
        </a:defRPr>
      </a:lvl1pPr>
      <a:lvl2pPr marL="381000" algn="l" defTabSz="762000" rtl="0" eaLnBrk="1" latinLnBrk="0" hangingPunct="1">
        <a:defRPr sz="1500" kern="1200">
          <a:solidFill>
            <a:schemeClr val="tx1"/>
          </a:solidFill>
          <a:latin typeface="+mn-lt"/>
          <a:ea typeface="+mn-ea"/>
          <a:cs typeface="+mn-cs"/>
        </a:defRPr>
      </a:lvl2pPr>
      <a:lvl3pPr marL="762000" algn="l" defTabSz="762000" rtl="0" eaLnBrk="1" latinLnBrk="0" hangingPunct="1">
        <a:defRPr sz="1500" kern="1200">
          <a:solidFill>
            <a:schemeClr val="tx1"/>
          </a:solidFill>
          <a:latin typeface="+mn-lt"/>
          <a:ea typeface="+mn-ea"/>
          <a:cs typeface="+mn-cs"/>
        </a:defRPr>
      </a:lvl3pPr>
      <a:lvl4pPr marL="1143000" algn="l" defTabSz="762000" rtl="0" eaLnBrk="1" latinLnBrk="0" hangingPunct="1">
        <a:defRPr sz="1500" kern="1200">
          <a:solidFill>
            <a:schemeClr val="tx1"/>
          </a:solidFill>
          <a:latin typeface="+mn-lt"/>
          <a:ea typeface="+mn-ea"/>
          <a:cs typeface="+mn-cs"/>
        </a:defRPr>
      </a:lvl4pPr>
      <a:lvl5pPr marL="1524000" algn="l" defTabSz="762000" rtl="0" eaLnBrk="1" latinLnBrk="0" hangingPunct="1">
        <a:defRPr sz="1500" kern="1200">
          <a:solidFill>
            <a:schemeClr val="tx1"/>
          </a:solidFill>
          <a:latin typeface="+mn-lt"/>
          <a:ea typeface="+mn-ea"/>
          <a:cs typeface="+mn-cs"/>
        </a:defRPr>
      </a:lvl5pPr>
      <a:lvl6pPr marL="1905000" algn="l" defTabSz="762000" rtl="0" eaLnBrk="1" latinLnBrk="0" hangingPunct="1">
        <a:defRPr sz="1500" kern="1200">
          <a:solidFill>
            <a:schemeClr val="tx1"/>
          </a:solidFill>
          <a:latin typeface="+mn-lt"/>
          <a:ea typeface="+mn-ea"/>
          <a:cs typeface="+mn-cs"/>
        </a:defRPr>
      </a:lvl6pPr>
      <a:lvl7pPr marL="2286000" algn="l" defTabSz="762000" rtl="0" eaLnBrk="1" latinLnBrk="0" hangingPunct="1">
        <a:defRPr sz="1500" kern="1200">
          <a:solidFill>
            <a:schemeClr val="tx1"/>
          </a:solidFill>
          <a:latin typeface="+mn-lt"/>
          <a:ea typeface="+mn-ea"/>
          <a:cs typeface="+mn-cs"/>
        </a:defRPr>
      </a:lvl7pPr>
      <a:lvl8pPr marL="2667000" algn="l" defTabSz="762000" rtl="0" eaLnBrk="1" latinLnBrk="0" hangingPunct="1">
        <a:defRPr sz="1500" kern="1200">
          <a:solidFill>
            <a:schemeClr val="tx1"/>
          </a:solidFill>
          <a:latin typeface="+mn-lt"/>
          <a:ea typeface="+mn-ea"/>
          <a:cs typeface="+mn-cs"/>
        </a:defRPr>
      </a:lvl8pPr>
      <a:lvl9pPr marL="3048000" algn="l" defTabSz="76200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508000" y="228865"/>
            <a:ext cx="9144000" cy="9525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508000" y="1333504"/>
            <a:ext cx="9144000" cy="3771636"/>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508001" y="5296963"/>
            <a:ext cx="2370667" cy="304271"/>
          </a:xfrm>
          <a:prstGeom prst="rect">
            <a:avLst/>
          </a:prstGeom>
        </p:spPr>
        <p:txBody>
          <a:bodyPr vert="horz" lIns="91440" tIns="45720" rIns="91440" bIns="45720" rtlCol="0" anchor="ctr"/>
          <a:lstStyle>
            <a:lvl1pPr algn="l" eaLnBrk="1" hangingPunct="1">
              <a:defRPr sz="1108">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5" name="页脚占位符 4"/>
          <p:cNvSpPr>
            <a:spLocks noGrp="1"/>
          </p:cNvSpPr>
          <p:nvPr>
            <p:ph type="ftr" sz="quarter" idx="3"/>
          </p:nvPr>
        </p:nvSpPr>
        <p:spPr>
          <a:xfrm>
            <a:off x="3471334" y="5296963"/>
            <a:ext cx="3217333" cy="304271"/>
          </a:xfrm>
          <a:prstGeom prst="rect">
            <a:avLst/>
          </a:prstGeom>
        </p:spPr>
        <p:txBody>
          <a:bodyPr vert="horz" lIns="91440" tIns="45720" rIns="91440" bIns="45720" rtlCol="0" anchor="ctr"/>
          <a:lstStyle>
            <a:lvl1pPr algn="ctr" eaLnBrk="1" hangingPunct="1">
              <a:defRPr sz="1108">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6" name="灯片编号占位符 5"/>
          <p:cNvSpPr>
            <a:spLocks noGrp="1"/>
          </p:cNvSpPr>
          <p:nvPr>
            <p:ph type="sldNum" sz="quarter" idx="4"/>
          </p:nvPr>
        </p:nvSpPr>
        <p:spPr>
          <a:xfrm>
            <a:off x="7281333" y="5296963"/>
            <a:ext cx="2370667" cy="304271"/>
          </a:xfrm>
          <a:prstGeom prst="rect">
            <a:avLst/>
          </a:prstGeom>
        </p:spPr>
        <p:txBody>
          <a:bodyPr vert="horz" wrap="square" lIns="91440" tIns="45720" rIns="91440" bIns="45720" numCol="1" anchor="ctr" anchorCtr="0" compatLnSpc="1"/>
          <a:lstStyle>
            <a:lvl1pPr algn="r" eaLnBrk="1" hangingPunct="1">
              <a:defRPr sz="1108" smtClean="0">
                <a:solidFill>
                  <a:srgbClr val="898989"/>
                </a:solidFill>
              </a:defRPr>
            </a:lvl1pPr>
          </a:lstStyle>
          <a:p>
            <a:pPr>
              <a:defRPr/>
            </a:pPr>
            <a:fld id="{54C4A90C-E326-4071-A758-2EBBA93615FA}" type="slidenum">
              <a:rPr lang="en-US" altLang="zh-CN"/>
              <a:t>‹#›</a:t>
            </a:fld>
            <a:endParaRPr lang="en-US" altLang="zh-CN"/>
          </a:p>
        </p:txBody>
      </p:sp>
    </p:spTree>
    <p:extLst>
      <p:ext uri="{BB962C8B-B14F-4D97-AF65-F5344CB8AC3E}">
        <p14:creationId xmlns:p14="http://schemas.microsoft.com/office/powerpoint/2010/main" val="191032309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eaLnBrk="0" fontAlgn="base" hangingPunct="0">
        <a:spcBef>
          <a:spcPct val="0"/>
        </a:spcBef>
        <a:spcAft>
          <a:spcPct val="0"/>
        </a:spcAft>
        <a:defRPr sz="4075" kern="1200">
          <a:solidFill>
            <a:schemeClr val="tx1"/>
          </a:solidFill>
          <a:latin typeface="+mj-lt"/>
          <a:ea typeface="+mj-ea"/>
          <a:cs typeface="+mj-cs"/>
        </a:defRPr>
      </a:lvl1pPr>
      <a:lvl2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5pPr>
      <a:lvl6pPr marL="423316"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6pPr>
      <a:lvl7pPr marL="846633"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7pPr>
      <a:lvl8pPr marL="1269949"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8pPr>
      <a:lvl9pPr marL="1693266"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9pPr>
    </p:titleStyle>
    <p:bodyStyle>
      <a:lvl1pPr marL="317487" indent="-317487" algn="l" rtl="0" eaLnBrk="0" fontAlgn="base" hangingPunct="0">
        <a:spcBef>
          <a:spcPct val="20000"/>
        </a:spcBef>
        <a:spcAft>
          <a:spcPct val="0"/>
        </a:spcAft>
        <a:buFont typeface="Arial" panose="020B0604020202020204" pitchFamily="34" charset="0"/>
        <a:buChar char="•"/>
        <a:defRPr sz="2967" kern="1200">
          <a:solidFill>
            <a:schemeClr val="tx1"/>
          </a:solidFill>
          <a:latin typeface="+mn-lt"/>
          <a:ea typeface="+mn-ea"/>
          <a:cs typeface="+mn-cs"/>
        </a:defRPr>
      </a:lvl1pPr>
      <a:lvl2pPr marL="687889" indent="-264573" algn="l" rtl="0" eaLnBrk="0" fontAlgn="base" hangingPunct="0">
        <a:spcBef>
          <a:spcPct val="20000"/>
        </a:spcBef>
        <a:spcAft>
          <a:spcPct val="0"/>
        </a:spcAft>
        <a:buFont typeface="Arial" panose="020B0604020202020204" pitchFamily="34" charset="0"/>
        <a:buChar char="–"/>
        <a:defRPr sz="2592" kern="1200">
          <a:solidFill>
            <a:schemeClr val="tx1"/>
          </a:solidFill>
          <a:latin typeface="+mn-lt"/>
          <a:ea typeface="+mn-ea"/>
          <a:cs typeface="+mn-cs"/>
        </a:defRPr>
      </a:lvl2pPr>
      <a:lvl3pPr marL="1058291" indent="-211658" algn="l" rtl="0" eaLnBrk="0" fontAlgn="base" hangingPunct="0">
        <a:spcBef>
          <a:spcPct val="20000"/>
        </a:spcBef>
        <a:spcAft>
          <a:spcPct val="0"/>
        </a:spcAft>
        <a:buFont typeface="Arial" panose="020B0604020202020204" pitchFamily="34" charset="0"/>
        <a:buChar char="•"/>
        <a:defRPr sz="2221" kern="1200">
          <a:solidFill>
            <a:schemeClr val="tx1"/>
          </a:solidFill>
          <a:latin typeface="+mn-lt"/>
          <a:ea typeface="+mn-ea"/>
          <a:cs typeface="+mn-cs"/>
        </a:defRPr>
      </a:lvl3pPr>
      <a:lvl4pPr marL="1481607" indent="-211658" algn="l" rtl="0" eaLnBrk="0" fontAlgn="base" hangingPunct="0">
        <a:spcBef>
          <a:spcPct val="20000"/>
        </a:spcBef>
        <a:spcAft>
          <a:spcPct val="0"/>
        </a:spcAft>
        <a:buFont typeface="Arial" panose="020B0604020202020204" pitchFamily="34" charset="0"/>
        <a:buChar char="–"/>
        <a:defRPr sz="1850" kern="1200">
          <a:solidFill>
            <a:schemeClr val="tx1"/>
          </a:solidFill>
          <a:latin typeface="+mn-lt"/>
          <a:ea typeface="+mn-ea"/>
          <a:cs typeface="+mn-cs"/>
        </a:defRPr>
      </a:lvl4pPr>
      <a:lvl5pPr marL="1904924" indent="-211658" algn="l" rtl="0" eaLnBrk="0" fontAlgn="base" hangingPunct="0">
        <a:spcBef>
          <a:spcPct val="20000"/>
        </a:spcBef>
        <a:spcAft>
          <a:spcPct val="0"/>
        </a:spcAft>
        <a:buFont typeface="Arial" panose="020B0604020202020204" pitchFamily="34" charset="0"/>
        <a:buChar char="»"/>
        <a:defRPr sz="1850" kern="1200">
          <a:solidFill>
            <a:schemeClr val="tx1"/>
          </a:solidFill>
          <a:latin typeface="+mn-lt"/>
          <a:ea typeface="+mn-ea"/>
          <a:cs typeface="+mn-cs"/>
        </a:defRPr>
      </a:lvl5pPr>
      <a:lvl6pPr marL="2327711" indent="-211658" algn="l" defTabSz="846633"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6pPr>
      <a:lvl7pPr marL="2751557" indent="-211658" algn="l" defTabSz="846633"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7pPr>
      <a:lvl8pPr marL="3174873" indent="-211658" algn="l" defTabSz="846633"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8pPr>
      <a:lvl9pPr marL="3597660" indent="-211658" algn="l" defTabSz="846633"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9pPr>
    </p:bodyStyle>
    <p:otherStyle>
      <a:defPPr>
        <a:defRPr lang="zh-CN"/>
      </a:defPPr>
      <a:lvl1pPr marL="0" algn="l" defTabSz="846633" rtl="0" eaLnBrk="1" latinLnBrk="0" hangingPunct="1">
        <a:defRPr sz="1667" kern="1200">
          <a:solidFill>
            <a:schemeClr val="tx1"/>
          </a:solidFill>
          <a:latin typeface="+mn-lt"/>
          <a:ea typeface="+mn-ea"/>
          <a:cs typeface="+mn-cs"/>
        </a:defRPr>
      </a:lvl1pPr>
      <a:lvl2pPr marL="423316" algn="l" defTabSz="846633" rtl="0" eaLnBrk="1" latinLnBrk="0" hangingPunct="1">
        <a:defRPr sz="1667" kern="1200">
          <a:solidFill>
            <a:schemeClr val="tx1"/>
          </a:solidFill>
          <a:latin typeface="+mn-lt"/>
          <a:ea typeface="+mn-ea"/>
          <a:cs typeface="+mn-cs"/>
        </a:defRPr>
      </a:lvl2pPr>
      <a:lvl3pPr marL="846633" algn="l" defTabSz="846633" rtl="0" eaLnBrk="1" latinLnBrk="0" hangingPunct="1">
        <a:defRPr sz="1667" kern="1200">
          <a:solidFill>
            <a:schemeClr val="tx1"/>
          </a:solidFill>
          <a:latin typeface="+mn-lt"/>
          <a:ea typeface="+mn-ea"/>
          <a:cs typeface="+mn-cs"/>
        </a:defRPr>
      </a:lvl3pPr>
      <a:lvl4pPr marL="1269949" algn="l" defTabSz="846633" rtl="0" eaLnBrk="1" latinLnBrk="0" hangingPunct="1">
        <a:defRPr sz="1667" kern="1200">
          <a:solidFill>
            <a:schemeClr val="tx1"/>
          </a:solidFill>
          <a:latin typeface="+mn-lt"/>
          <a:ea typeface="+mn-ea"/>
          <a:cs typeface="+mn-cs"/>
        </a:defRPr>
      </a:lvl4pPr>
      <a:lvl5pPr marL="1693266" algn="l" defTabSz="846633" rtl="0" eaLnBrk="1" latinLnBrk="0" hangingPunct="1">
        <a:defRPr sz="1667" kern="1200">
          <a:solidFill>
            <a:schemeClr val="tx1"/>
          </a:solidFill>
          <a:latin typeface="+mn-lt"/>
          <a:ea typeface="+mn-ea"/>
          <a:cs typeface="+mn-cs"/>
        </a:defRPr>
      </a:lvl5pPr>
      <a:lvl6pPr marL="2116582" algn="l" defTabSz="846633" rtl="0" eaLnBrk="1" latinLnBrk="0" hangingPunct="1">
        <a:defRPr sz="1667" kern="1200">
          <a:solidFill>
            <a:schemeClr val="tx1"/>
          </a:solidFill>
          <a:latin typeface="+mn-lt"/>
          <a:ea typeface="+mn-ea"/>
          <a:cs typeface="+mn-cs"/>
        </a:defRPr>
      </a:lvl6pPr>
      <a:lvl7pPr marL="2539898" algn="l" defTabSz="846633" rtl="0" eaLnBrk="1" latinLnBrk="0" hangingPunct="1">
        <a:defRPr sz="1667" kern="1200">
          <a:solidFill>
            <a:schemeClr val="tx1"/>
          </a:solidFill>
          <a:latin typeface="+mn-lt"/>
          <a:ea typeface="+mn-ea"/>
          <a:cs typeface="+mn-cs"/>
        </a:defRPr>
      </a:lvl7pPr>
      <a:lvl8pPr marL="2962686" algn="l" defTabSz="846633" rtl="0" eaLnBrk="1" latinLnBrk="0" hangingPunct="1">
        <a:defRPr sz="1667" kern="1200">
          <a:solidFill>
            <a:schemeClr val="tx1"/>
          </a:solidFill>
          <a:latin typeface="+mn-lt"/>
          <a:ea typeface="+mn-ea"/>
          <a:cs typeface="+mn-cs"/>
        </a:defRPr>
      </a:lvl8pPr>
      <a:lvl9pPr marL="3386531" algn="l" defTabSz="846633" rtl="0" eaLnBrk="1" latinLnBrk="0" hangingPunct="1">
        <a:defRPr sz="16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508000" y="228865"/>
            <a:ext cx="9144000" cy="9525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508000" y="1333504"/>
            <a:ext cx="9144000" cy="3771636"/>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508001" y="5296963"/>
            <a:ext cx="2370667" cy="304271"/>
          </a:xfrm>
          <a:prstGeom prst="rect">
            <a:avLst/>
          </a:prstGeom>
        </p:spPr>
        <p:txBody>
          <a:bodyPr vert="horz" lIns="91440" tIns="45720" rIns="91440" bIns="45720" rtlCol="0" anchor="ctr"/>
          <a:lstStyle>
            <a:lvl1pPr algn="l" eaLnBrk="1" hangingPunct="1">
              <a:defRPr sz="1110">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5" name="页脚占位符 4"/>
          <p:cNvSpPr>
            <a:spLocks noGrp="1"/>
          </p:cNvSpPr>
          <p:nvPr>
            <p:ph type="ftr" sz="quarter" idx="3"/>
          </p:nvPr>
        </p:nvSpPr>
        <p:spPr>
          <a:xfrm>
            <a:off x="3471334" y="5296963"/>
            <a:ext cx="3217333" cy="304271"/>
          </a:xfrm>
          <a:prstGeom prst="rect">
            <a:avLst/>
          </a:prstGeom>
        </p:spPr>
        <p:txBody>
          <a:bodyPr vert="horz" lIns="91440" tIns="45720" rIns="91440" bIns="45720" rtlCol="0" anchor="ctr"/>
          <a:lstStyle>
            <a:lvl1pPr algn="ctr" eaLnBrk="1" hangingPunct="1">
              <a:defRPr sz="1110">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6" name="灯片编号占位符 5"/>
          <p:cNvSpPr>
            <a:spLocks noGrp="1"/>
          </p:cNvSpPr>
          <p:nvPr>
            <p:ph type="sldNum" sz="quarter" idx="4"/>
          </p:nvPr>
        </p:nvSpPr>
        <p:spPr>
          <a:xfrm>
            <a:off x="7281333" y="5296963"/>
            <a:ext cx="2370667" cy="304271"/>
          </a:xfrm>
          <a:prstGeom prst="rect">
            <a:avLst/>
          </a:prstGeom>
        </p:spPr>
        <p:txBody>
          <a:bodyPr vert="horz" wrap="square" lIns="91440" tIns="45720" rIns="91440" bIns="45720" numCol="1" anchor="ctr" anchorCtr="0" compatLnSpc="1"/>
          <a:lstStyle>
            <a:lvl1pPr algn="r" eaLnBrk="1" hangingPunct="1">
              <a:defRPr sz="1110" smtClean="0">
                <a:solidFill>
                  <a:srgbClr val="898989"/>
                </a:solidFill>
              </a:defRPr>
            </a:lvl1pPr>
          </a:lstStyle>
          <a:p>
            <a:pPr>
              <a:defRPr/>
            </a:pPr>
            <a:fld id="{54C4A90C-E326-4071-A758-2EBBA93615FA}" type="slidenum">
              <a:rPr lang="en-US" altLang="zh-CN"/>
              <a:t>‹#›</a:t>
            </a:fld>
            <a:endParaRPr lang="en-US" altLang="zh-CN"/>
          </a:p>
        </p:txBody>
      </p:sp>
    </p:spTree>
    <p:extLst>
      <p:ext uri="{BB962C8B-B14F-4D97-AF65-F5344CB8AC3E}">
        <p14:creationId xmlns:p14="http://schemas.microsoft.com/office/powerpoint/2010/main" val="33148729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ctr" rtl="0" eaLnBrk="0" fontAlgn="base" hangingPunct="0">
        <a:spcBef>
          <a:spcPct val="0"/>
        </a:spcBef>
        <a:spcAft>
          <a:spcPct val="0"/>
        </a:spcAft>
        <a:defRPr sz="4075" kern="1200">
          <a:solidFill>
            <a:schemeClr val="tx1"/>
          </a:solidFill>
          <a:latin typeface="+mj-lt"/>
          <a:ea typeface="+mj-ea"/>
          <a:cs typeface="+mj-cs"/>
        </a:defRPr>
      </a:lvl1pPr>
      <a:lvl2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075">
          <a:solidFill>
            <a:schemeClr val="tx1"/>
          </a:solidFill>
          <a:latin typeface="Calibri" panose="020F0502020204030204" pitchFamily="34" charset="0"/>
          <a:ea typeface="宋体" panose="02010600030101010101" pitchFamily="2" charset="-122"/>
        </a:defRPr>
      </a:lvl5pPr>
      <a:lvl6pPr marL="423528"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6pPr>
      <a:lvl7pPr marL="846421"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7pPr>
      <a:lvl8pPr marL="1269949"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8pPr>
      <a:lvl9pPr marL="1693477" algn="ctr" rtl="0" fontAlgn="base">
        <a:spcBef>
          <a:spcPct val="0"/>
        </a:spcBef>
        <a:spcAft>
          <a:spcPct val="0"/>
        </a:spcAft>
        <a:defRPr sz="4075">
          <a:solidFill>
            <a:schemeClr val="tx1"/>
          </a:solidFill>
          <a:latin typeface="Calibri" panose="020F0502020204030204" pitchFamily="34" charset="0"/>
          <a:ea typeface="宋体" panose="02010600030101010101" pitchFamily="2" charset="-122"/>
        </a:defRPr>
      </a:lvl9pPr>
    </p:titleStyle>
    <p:bodyStyle>
      <a:lvl1pPr marL="317487" indent="-317487" algn="l" rtl="0" eaLnBrk="0" fontAlgn="base" hangingPunct="0">
        <a:spcBef>
          <a:spcPct val="20000"/>
        </a:spcBef>
        <a:spcAft>
          <a:spcPct val="0"/>
        </a:spcAft>
        <a:buFont typeface="Arial" panose="020B0604020202020204" pitchFamily="34" charset="0"/>
        <a:buChar char="•"/>
        <a:defRPr sz="2965" kern="1200">
          <a:solidFill>
            <a:schemeClr val="tx1"/>
          </a:solidFill>
          <a:latin typeface="+mn-lt"/>
          <a:ea typeface="+mn-ea"/>
          <a:cs typeface="+mn-cs"/>
        </a:defRPr>
      </a:lvl1pPr>
      <a:lvl2pPr marL="687677" indent="-264784" algn="l" rtl="0" eaLnBrk="0" fontAlgn="base" hangingPunct="0">
        <a:spcBef>
          <a:spcPct val="20000"/>
        </a:spcBef>
        <a:spcAft>
          <a:spcPct val="0"/>
        </a:spcAft>
        <a:buFont typeface="Arial" panose="020B0604020202020204" pitchFamily="34" charset="0"/>
        <a:buChar char="–"/>
        <a:defRPr sz="2590" kern="1200">
          <a:solidFill>
            <a:schemeClr val="tx1"/>
          </a:solidFill>
          <a:latin typeface="+mn-lt"/>
          <a:ea typeface="+mn-ea"/>
          <a:cs typeface="+mn-cs"/>
        </a:defRPr>
      </a:lvl2pPr>
      <a:lvl3pPr marL="1058503" indent="-211447" algn="l" rtl="0" eaLnBrk="0" fontAlgn="base" hangingPunct="0">
        <a:spcBef>
          <a:spcPct val="20000"/>
        </a:spcBef>
        <a:spcAft>
          <a:spcPct val="0"/>
        </a:spcAft>
        <a:buFont typeface="Arial" panose="020B0604020202020204" pitchFamily="34" charset="0"/>
        <a:buChar char="•"/>
        <a:defRPr sz="2220" kern="1200">
          <a:solidFill>
            <a:schemeClr val="tx1"/>
          </a:solidFill>
          <a:latin typeface="+mn-lt"/>
          <a:ea typeface="+mn-ea"/>
          <a:cs typeface="+mn-cs"/>
        </a:defRPr>
      </a:lvl3pPr>
      <a:lvl4pPr marL="1481396" indent="-211447" algn="l" rtl="0" eaLnBrk="0" fontAlgn="base" hangingPunct="0">
        <a:spcBef>
          <a:spcPct val="20000"/>
        </a:spcBef>
        <a:spcAft>
          <a:spcPct val="0"/>
        </a:spcAft>
        <a:buFont typeface="Arial" panose="020B0604020202020204" pitchFamily="34" charset="0"/>
        <a:buChar char="–"/>
        <a:defRPr sz="1850" kern="1200">
          <a:solidFill>
            <a:schemeClr val="tx1"/>
          </a:solidFill>
          <a:latin typeface="+mn-lt"/>
          <a:ea typeface="+mn-ea"/>
          <a:cs typeface="+mn-cs"/>
        </a:defRPr>
      </a:lvl4pPr>
      <a:lvl5pPr marL="1904924" indent="-211447" algn="l" rtl="0" eaLnBrk="0" fontAlgn="base" hangingPunct="0">
        <a:spcBef>
          <a:spcPct val="20000"/>
        </a:spcBef>
        <a:spcAft>
          <a:spcPct val="0"/>
        </a:spcAft>
        <a:buFont typeface="Arial" panose="020B0604020202020204" pitchFamily="34" charset="0"/>
        <a:buChar char="»"/>
        <a:defRPr sz="1850" kern="1200">
          <a:solidFill>
            <a:schemeClr val="tx1"/>
          </a:solidFill>
          <a:latin typeface="+mn-lt"/>
          <a:ea typeface="+mn-ea"/>
          <a:cs typeface="+mn-cs"/>
        </a:defRPr>
      </a:lvl5pPr>
      <a:lvl6pPr marL="2327817" indent="-211447" algn="l" defTabSz="846421"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6pPr>
      <a:lvl7pPr marL="2751345" indent="-211447" algn="l" defTabSz="846421"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7pPr>
      <a:lvl8pPr marL="3174873" indent="-211447" algn="l" defTabSz="846421"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8pPr>
      <a:lvl9pPr marL="3597766" indent="-211447" algn="l" defTabSz="846421"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9pPr>
    </p:bodyStyle>
    <p:otherStyle>
      <a:defPPr>
        <a:defRPr lang="zh-CN"/>
      </a:defPPr>
      <a:lvl1pPr marL="0" algn="l" defTabSz="846421" rtl="0" eaLnBrk="1" latinLnBrk="0" hangingPunct="1">
        <a:defRPr sz="1665" kern="1200">
          <a:solidFill>
            <a:schemeClr val="tx1"/>
          </a:solidFill>
          <a:latin typeface="+mn-lt"/>
          <a:ea typeface="+mn-ea"/>
          <a:cs typeface="+mn-cs"/>
        </a:defRPr>
      </a:lvl1pPr>
      <a:lvl2pPr marL="423528" algn="l" defTabSz="846421" rtl="0" eaLnBrk="1" latinLnBrk="0" hangingPunct="1">
        <a:defRPr sz="1665" kern="1200">
          <a:solidFill>
            <a:schemeClr val="tx1"/>
          </a:solidFill>
          <a:latin typeface="+mn-lt"/>
          <a:ea typeface="+mn-ea"/>
          <a:cs typeface="+mn-cs"/>
        </a:defRPr>
      </a:lvl2pPr>
      <a:lvl3pPr marL="846421" algn="l" defTabSz="846421" rtl="0" eaLnBrk="1" latinLnBrk="0" hangingPunct="1">
        <a:defRPr sz="1665" kern="1200">
          <a:solidFill>
            <a:schemeClr val="tx1"/>
          </a:solidFill>
          <a:latin typeface="+mn-lt"/>
          <a:ea typeface="+mn-ea"/>
          <a:cs typeface="+mn-cs"/>
        </a:defRPr>
      </a:lvl3pPr>
      <a:lvl4pPr marL="1269949" algn="l" defTabSz="846421" rtl="0" eaLnBrk="1" latinLnBrk="0" hangingPunct="1">
        <a:defRPr sz="1665" kern="1200">
          <a:solidFill>
            <a:schemeClr val="tx1"/>
          </a:solidFill>
          <a:latin typeface="+mn-lt"/>
          <a:ea typeface="+mn-ea"/>
          <a:cs typeface="+mn-cs"/>
        </a:defRPr>
      </a:lvl4pPr>
      <a:lvl5pPr marL="1693477" algn="l" defTabSz="846421" rtl="0" eaLnBrk="1" latinLnBrk="0" hangingPunct="1">
        <a:defRPr sz="1665" kern="1200">
          <a:solidFill>
            <a:schemeClr val="tx1"/>
          </a:solidFill>
          <a:latin typeface="+mn-lt"/>
          <a:ea typeface="+mn-ea"/>
          <a:cs typeface="+mn-cs"/>
        </a:defRPr>
      </a:lvl5pPr>
      <a:lvl6pPr marL="2116370" algn="l" defTabSz="846421" rtl="0" eaLnBrk="1" latinLnBrk="0" hangingPunct="1">
        <a:defRPr sz="1665" kern="1200">
          <a:solidFill>
            <a:schemeClr val="tx1"/>
          </a:solidFill>
          <a:latin typeface="+mn-lt"/>
          <a:ea typeface="+mn-ea"/>
          <a:cs typeface="+mn-cs"/>
        </a:defRPr>
      </a:lvl6pPr>
      <a:lvl7pPr marL="2539898" algn="l" defTabSz="846421" rtl="0" eaLnBrk="1" latinLnBrk="0" hangingPunct="1">
        <a:defRPr sz="1665" kern="1200">
          <a:solidFill>
            <a:schemeClr val="tx1"/>
          </a:solidFill>
          <a:latin typeface="+mn-lt"/>
          <a:ea typeface="+mn-ea"/>
          <a:cs typeface="+mn-cs"/>
        </a:defRPr>
      </a:lvl7pPr>
      <a:lvl8pPr marL="2962791" algn="l" defTabSz="846421" rtl="0" eaLnBrk="1" latinLnBrk="0" hangingPunct="1">
        <a:defRPr sz="1665" kern="1200">
          <a:solidFill>
            <a:schemeClr val="tx1"/>
          </a:solidFill>
          <a:latin typeface="+mn-lt"/>
          <a:ea typeface="+mn-ea"/>
          <a:cs typeface="+mn-cs"/>
        </a:defRPr>
      </a:lvl8pPr>
      <a:lvl9pPr marL="3386320" algn="l" defTabSz="846421" rtl="0" eaLnBrk="1" latinLnBrk="0" hangingPunct="1">
        <a:defRPr sz="16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3" Type="http://schemas.openxmlformats.org/officeDocument/2006/relationships/tags" Target="../tags/tag68.xml"/><Relationship Id="rId18" Type="http://schemas.openxmlformats.org/officeDocument/2006/relationships/tags" Target="../tags/tag73.xml"/><Relationship Id="rId26" Type="http://schemas.openxmlformats.org/officeDocument/2006/relationships/tags" Target="../tags/tag81.xml"/><Relationship Id="rId39" Type="http://schemas.openxmlformats.org/officeDocument/2006/relationships/tags" Target="../tags/tag94.xml"/><Relationship Id="rId21" Type="http://schemas.openxmlformats.org/officeDocument/2006/relationships/tags" Target="../tags/tag76.xml"/><Relationship Id="rId34" Type="http://schemas.openxmlformats.org/officeDocument/2006/relationships/tags" Target="../tags/tag89.xml"/><Relationship Id="rId42" Type="http://schemas.openxmlformats.org/officeDocument/2006/relationships/tags" Target="../tags/tag97.xml"/><Relationship Id="rId47" Type="http://schemas.openxmlformats.org/officeDocument/2006/relationships/tags" Target="../tags/tag102.xml"/><Relationship Id="rId50" Type="http://schemas.openxmlformats.org/officeDocument/2006/relationships/tags" Target="../tags/tag105.xml"/><Relationship Id="rId55" Type="http://schemas.openxmlformats.org/officeDocument/2006/relationships/tags" Target="../tags/tag110.xml"/><Relationship Id="rId7" Type="http://schemas.openxmlformats.org/officeDocument/2006/relationships/tags" Target="../tags/tag62.xml"/><Relationship Id="rId2" Type="http://schemas.openxmlformats.org/officeDocument/2006/relationships/tags" Target="../tags/tag57.xml"/><Relationship Id="rId16" Type="http://schemas.openxmlformats.org/officeDocument/2006/relationships/tags" Target="../tags/tag71.xml"/><Relationship Id="rId29" Type="http://schemas.openxmlformats.org/officeDocument/2006/relationships/tags" Target="../tags/tag84.xml"/><Relationship Id="rId11" Type="http://schemas.openxmlformats.org/officeDocument/2006/relationships/tags" Target="../tags/tag66.xml"/><Relationship Id="rId24" Type="http://schemas.openxmlformats.org/officeDocument/2006/relationships/tags" Target="../tags/tag79.xml"/><Relationship Id="rId32" Type="http://schemas.openxmlformats.org/officeDocument/2006/relationships/tags" Target="../tags/tag87.xml"/><Relationship Id="rId37" Type="http://schemas.openxmlformats.org/officeDocument/2006/relationships/tags" Target="../tags/tag92.xml"/><Relationship Id="rId40" Type="http://schemas.openxmlformats.org/officeDocument/2006/relationships/tags" Target="../tags/tag95.xml"/><Relationship Id="rId45" Type="http://schemas.openxmlformats.org/officeDocument/2006/relationships/tags" Target="../tags/tag100.xml"/><Relationship Id="rId53" Type="http://schemas.openxmlformats.org/officeDocument/2006/relationships/tags" Target="../tags/tag108.xml"/><Relationship Id="rId58" Type="http://schemas.openxmlformats.org/officeDocument/2006/relationships/notesSlide" Target="../notesSlides/notesSlide9.xml"/><Relationship Id="rId5" Type="http://schemas.openxmlformats.org/officeDocument/2006/relationships/tags" Target="../tags/tag60.xml"/><Relationship Id="rId19" Type="http://schemas.openxmlformats.org/officeDocument/2006/relationships/tags" Target="../tags/tag74.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tags" Target="../tags/tag69.xml"/><Relationship Id="rId22" Type="http://schemas.openxmlformats.org/officeDocument/2006/relationships/tags" Target="../tags/tag77.xml"/><Relationship Id="rId27" Type="http://schemas.openxmlformats.org/officeDocument/2006/relationships/tags" Target="../tags/tag82.xml"/><Relationship Id="rId30" Type="http://schemas.openxmlformats.org/officeDocument/2006/relationships/tags" Target="../tags/tag85.xml"/><Relationship Id="rId35" Type="http://schemas.openxmlformats.org/officeDocument/2006/relationships/tags" Target="../tags/tag90.xml"/><Relationship Id="rId43" Type="http://schemas.openxmlformats.org/officeDocument/2006/relationships/tags" Target="../tags/tag98.xml"/><Relationship Id="rId48" Type="http://schemas.openxmlformats.org/officeDocument/2006/relationships/tags" Target="../tags/tag103.xml"/><Relationship Id="rId56" Type="http://schemas.openxmlformats.org/officeDocument/2006/relationships/tags" Target="../tags/tag111.xml"/><Relationship Id="rId8" Type="http://schemas.openxmlformats.org/officeDocument/2006/relationships/tags" Target="../tags/tag63.xml"/><Relationship Id="rId51" Type="http://schemas.openxmlformats.org/officeDocument/2006/relationships/tags" Target="../tags/tag106.xml"/><Relationship Id="rId3" Type="http://schemas.openxmlformats.org/officeDocument/2006/relationships/tags" Target="../tags/tag58.xml"/><Relationship Id="rId12" Type="http://schemas.openxmlformats.org/officeDocument/2006/relationships/tags" Target="../tags/tag67.xml"/><Relationship Id="rId17" Type="http://schemas.openxmlformats.org/officeDocument/2006/relationships/tags" Target="../tags/tag72.xml"/><Relationship Id="rId25" Type="http://schemas.openxmlformats.org/officeDocument/2006/relationships/tags" Target="../tags/tag80.xml"/><Relationship Id="rId33" Type="http://schemas.openxmlformats.org/officeDocument/2006/relationships/tags" Target="../tags/tag88.xml"/><Relationship Id="rId38" Type="http://schemas.openxmlformats.org/officeDocument/2006/relationships/tags" Target="../tags/tag93.xml"/><Relationship Id="rId46" Type="http://schemas.openxmlformats.org/officeDocument/2006/relationships/tags" Target="../tags/tag101.xml"/><Relationship Id="rId59" Type="http://schemas.openxmlformats.org/officeDocument/2006/relationships/image" Target="../media/image19.jpeg"/><Relationship Id="rId20" Type="http://schemas.openxmlformats.org/officeDocument/2006/relationships/tags" Target="../tags/tag75.xml"/><Relationship Id="rId41" Type="http://schemas.openxmlformats.org/officeDocument/2006/relationships/tags" Target="../tags/tag96.xml"/><Relationship Id="rId54" Type="http://schemas.openxmlformats.org/officeDocument/2006/relationships/tags" Target="../tags/tag109.xml"/><Relationship Id="rId1" Type="http://schemas.openxmlformats.org/officeDocument/2006/relationships/tags" Target="../tags/tag56.xml"/><Relationship Id="rId6" Type="http://schemas.openxmlformats.org/officeDocument/2006/relationships/tags" Target="../tags/tag61.xml"/><Relationship Id="rId15" Type="http://schemas.openxmlformats.org/officeDocument/2006/relationships/tags" Target="../tags/tag70.xml"/><Relationship Id="rId23" Type="http://schemas.openxmlformats.org/officeDocument/2006/relationships/tags" Target="../tags/tag78.xml"/><Relationship Id="rId28" Type="http://schemas.openxmlformats.org/officeDocument/2006/relationships/tags" Target="../tags/tag83.xml"/><Relationship Id="rId36" Type="http://schemas.openxmlformats.org/officeDocument/2006/relationships/tags" Target="../tags/tag91.xml"/><Relationship Id="rId49" Type="http://schemas.openxmlformats.org/officeDocument/2006/relationships/tags" Target="../tags/tag104.xml"/><Relationship Id="rId57" Type="http://schemas.openxmlformats.org/officeDocument/2006/relationships/slideLayout" Target="../slideLayouts/slideLayout9.xml"/><Relationship Id="rId10" Type="http://schemas.openxmlformats.org/officeDocument/2006/relationships/tags" Target="../tags/tag65.xml"/><Relationship Id="rId31" Type="http://schemas.openxmlformats.org/officeDocument/2006/relationships/tags" Target="../tags/tag86.xml"/><Relationship Id="rId44" Type="http://schemas.openxmlformats.org/officeDocument/2006/relationships/tags" Target="../tags/tag99.xml"/><Relationship Id="rId52" Type="http://schemas.openxmlformats.org/officeDocument/2006/relationships/tags" Target="../tags/tag107.xml"/></Relationships>
</file>

<file path=ppt/slides/_rels/slide11.xml.rels><?xml version="1.0" encoding="UTF-8" standalone="yes"?>
<Relationships xmlns="http://schemas.openxmlformats.org/package/2006/relationships"><Relationship Id="rId13" Type="http://schemas.openxmlformats.org/officeDocument/2006/relationships/tags" Target="../tags/tag124.xml"/><Relationship Id="rId18" Type="http://schemas.openxmlformats.org/officeDocument/2006/relationships/tags" Target="../tags/tag129.xml"/><Relationship Id="rId26" Type="http://schemas.openxmlformats.org/officeDocument/2006/relationships/tags" Target="../tags/tag137.xml"/><Relationship Id="rId39" Type="http://schemas.openxmlformats.org/officeDocument/2006/relationships/image" Target="../media/image29.jpeg"/><Relationship Id="rId21" Type="http://schemas.openxmlformats.org/officeDocument/2006/relationships/tags" Target="../tags/tag132.xml"/><Relationship Id="rId34" Type="http://schemas.openxmlformats.org/officeDocument/2006/relationships/image" Target="../media/image24.jpeg"/><Relationship Id="rId7" Type="http://schemas.openxmlformats.org/officeDocument/2006/relationships/tags" Target="../tags/tag118.xml"/><Relationship Id="rId2" Type="http://schemas.openxmlformats.org/officeDocument/2006/relationships/tags" Target="../tags/tag113.xml"/><Relationship Id="rId16" Type="http://schemas.openxmlformats.org/officeDocument/2006/relationships/tags" Target="../tags/tag127.xml"/><Relationship Id="rId20" Type="http://schemas.openxmlformats.org/officeDocument/2006/relationships/tags" Target="../tags/tag131.xml"/><Relationship Id="rId29" Type="http://schemas.openxmlformats.org/officeDocument/2006/relationships/notesSlide" Target="../notesSlides/notesSlide10.xml"/><Relationship Id="rId41" Type="http://schemas.openxmlformats.org/officeDocument/2006/relationships/image" Target="../media/image31.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24" Type="http://schemas.openxmlformats.org/officeDocument/2006/relationships/tags" Target="../tags/tag135.xml"/><Relationship Id="rId32" Type="http://schemas.openxmlformats.org/officeDocument/2006/relationships/image" Target="../media/image22.jpeg"/><Relationship Id="rId37" Type="http://schemas.openxmlformats.org/officeDocument/2006/relationships/image" Target="../media/image27.png"/><Relationship Id="rId40" Type="http://schemas.openxmlformats.org/officeDocument/2006/relationships/image" Target="../media/image30.jpeg"/><Relationship Id="rId5" Type="http://schemas.openxmlformats.org/officeDocument/2006/relationships/tags" Target="../tags/tag116.xml"/><Relationship Id="rId15" Type="http://schemas.openxmlformats.org/officeDocument/2006/relationships/tags" Target="../tags/tag126.xml"/><Relationship Id="rId23" Type="http://schemas.openxmlformats.org/officeDocument/2006/relationships/tags" Target="../tags/tag134.xml"/><Relationship Id="rId28" Type="http://schemas.openxmlformats.org/officeDocument/2006/relationships/slideLayout" Target="../slideLayouts/slideLayout10.xml"/><Relationship Id="rId36" Type="http://schemas.openxmlformats.org/officeDocument/2006/relationships/image" Target="../media/image26.png"/><Relationship Id="rId10" Type="http://schemas.openxmlformats.org/officeDocument/2006/relationships/tags" Target="../tags/tag121.xml"/><Relationship Id="rId19" Type="http://schemas.openxmlformats.org/officeDocument/2006/relationships/tags" Target="../tags/tag130.xml"/><Relationship Id="rId31" Type="http://schemas.openxmlformats.org/officeDocument/2006/relationships/image" Target="../media/image21.jpeg"/><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tags" Target="../tags/tag125.xml"/><Relationship Id="rId22" Type="http://schemas.openxmlformats.org/officeDocument/2006/relationships/tags" Target="../tags/tag133.xml"/><Relationship Id="rId27" Type="http://schemas.openxmlformats.org/officeDocument/2006/relationships/tags" Target="../tags/tag138.xml"/><Relationship Id="rId30" Type="http://schemas.openxmlformats.org/officeDocument/2006/relationships/image" Target="../media/image20.jpeg"/><Relationship Id="rId35" Type="http://schemas.openxmlformats.org/officeDocument/2006/relationships/image" Target="../media/image25.jpeg"/><Relationship Id="rId8" Type="http://schemas.openxmlformats.org/officeDocument/2006/relationships/tags" Target="../tags/tag119.xml"/><Relationship Id="rId3" Type="http://schemas.openxmlformats.org/officeDocument/2006/relationships/tags" Target="../tags/tag114.xml"/><Relationship Id="rId12" Type="http://schemas.openxmlformats.org/officeDocument/2006/relationships/tags" Target="../tags/tag123.xml"/><Relationship Id="rId17" Type="http://schemas.openxmlformats.org/officeDocument/2006/relationships/tags" Target="../tags/tag128.xml"/><Relationship Id="rId25" Type="http://schemas.openxmlformats.org/officeDocument/2006/relationships/tags" Target="../tags/tag136.xml"/><Relationship Id="rId33" Type="http://schemas.openxmlformats.org/officeDocument/2006/relationships/image" Target="../media/image23.jpeg"/><Relationship Id="rId38"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tags" Target="../tags/tag146.xml"/><Relationship Id="rId13" Type="http://schemas.openxmlformats.org/officeDocument/2006/relationships/image" Target="../media/image35.png"/><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image" Target="../media/image34.jpe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image" Target="../media/image33.jpeg"/><Relationship Id="rId5" Type="http://schemas.openxmlformats.org/officeDocument/2006/relationships/tags" Target="../tags/tag143.xml"/><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tags" Target="../tags/tag142.xml"/><Relationship Id="rId9" Type="http://schemas.openxmlformats.org/officeDocument/2006/relationships/slideLayout" Target="../slideLayouts/slideLayout2.xml"/><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49.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6.xml"/><Relationship Id="rId1" Type="http://schemas.openxmlformats.org/officeDocument/2006/relationships/tags" Target="../tags/tag150.xml"/><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18" Type="http://schemas.openxmlformats.org/officeDocument/2006/relationships/image" Target="../media/image45.jpeg"/><Relationship Id="rId3" Type="http://schemas.openxmlformats.org/officeDocument/2006/relationships/tags" Target="../tags/tag153.xml"/><Relationship Id="rId21" Type="http://schemas.openxmlformats.org/officeDocument/2006/relationships/image" Target="../media/image48.png"/><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slideLayout" Target="../slideLayouts/slideLayout6.xml"/><Relationship Id="rId25" Type="http://schemas.openxmlformats.org/officeDocument/2006/relationships/image" Target="../media/image52.jpeg"/><Relationship Id="rId2" Type="http://schemas.openxmlformats.org/officeDocument/2006/relationships/tags" Target="../tags/tag152.xml"/><Relationship Id="rId16" Type="http://schemas.openxmlformats.org/officeDocument/2006/relationships/tags" Target="../tags/tag166.xml"/><Relationship Id="rId20" Type="http://schemas.openxmlformats.org/officeDocument/2006/relationships/image" Target="../media/image47.png"/><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24" Type="http://schemas.openxmlformats.org/officeDocument/2006/relationships/image" Target="../media/image51.jpeg"/><Relationship Id="rId5" Type="http://schemas.openxmlformats.org/officeDocument/2006/relationships/tags" Target="../tags/tag155.xml"/><Relationship Id="rId15" Type="http://schemas.openxmlformats.org/officeDocument/2006/relationships/tags" Target="../tags/tag165.xml"/><Relationship Id="rId23" Type="http://schemas.openxmlformats.org/officeDocument/2006/relationships/image" Target="../media/image50.jpeg"/><Relationship Id="rId10" Type="http://schemas.openxmlformats.org/officeDocument/2006/relationships/tags" Target="../tags/tag160.xml"/><Relationship Id="rId19" Type="http://schemas.openxmlformats.org/officeDocument/2006/relationships/image" Target="../media/image46.jpeg"/><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tags" Target="../tags/tag164.xml"/><Relationship Id="rId22"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5.xml"/><Relationship Id="rId1" Type="http://schemas.openxmlformats.org/officeDocument/2006/relationships/tags" Target="../tags/tag16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hyperlink" Target="https://user.csns.ihep.ac.cn/"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emf"/><Relationship Id="rId4" Type="http://schemas.openxmlformats.org/officeDocument/2006/relationships/image" Target="../media/image61.jpe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7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5.xml"/><Relationship Id="rId7" Type="http://schemas.openxmlformats.org/officeDocument/2006/relationships/image" Target="../media/image87.png"/><Relationship Id="rId2" Type="http://schemas.openxmlformats.org/officeDocument/2006/relationships/slideLayout" Target="../slideLayouts/slideLayout5.xml"/><Relationship Id="rId1" Type="http://schemas.openxmlformats.org/officeDocument/2006/relationships/tags" Target="../tags/tag173.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4.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tags" Target="../tags/tag188.xml"/><Relationship Id="rId18" Type="http://schemas.openxmlformats.org/officeDocument/2006/relationships/notesSlide" Target="../notesSlides/notesSlide29.xml"/><Relationship Id="rId3" Type="http://schemas.openxmlformats.org/officeDocument/2006/relationships/tags" Target="../tags/tag178.xml"/><Relationship Id="rId21" Type="http://schemas.openxmlformats.org/officeDocument/2006/relationships/image" Target="../media/image110.jpeg"/><Relationship Id="rId7" Type="http://schemas.openxmlformats.org/officeDocument/2006/relationships/tags" Target="../tags/tag182.xml"/><Relationship Id="rId12" Type="http://schemas.openxmlformats.org/officeDocument/2006/relationships/tags" Target="../tags/tag187.xml"/><Relationship Id="rId17" Type="http://schemas.openxmlformats.org/officeDocument/2006/relationships/slideLayout" Target="../slideLayouts/slideLayout2.xml"/><Relationship Id="rId2" Type="http://schemas.openxmlformats.org/officeDocument/2006/relationships/tags" Target="../tags/tag177.xml"/><Relationship Id="rId16" Type="http://schemas.openxmlformats.org/officeDocument/2006/relationships/tags" Target="../tags/tag191.xml"/><Relationship Id="rId20" Type="http://schemas.openxmlformats.org/officeDocument/2006/relationships/image" Target="../media/image109.png"/><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tags" Target="../tags/tag186.xml"/><Relationship Id="rId5" Type="http://schemas.openxmlformats.org/officeDocument/2006/relationships/tags" Target="../tags/tag180.xml"/><Relationship Id="rId15" Type="http://schemas.openxmlformats.org/officeDocument/2006/relationships/tags" Target="../tags/tag190.xml"/><Relationship Id="rId10" Type="http://schemas.openxmlformats.org/officeDocument/2006/relationships/tags" Target="../tags/tag185.xml"/><Relationship Id="rId19" Type="http://schemas.openxmlformats.org/officeDocument/2006/relationships/image" Target="../media/image108.png"/><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tags" Target="../tags/tag189.xml"/></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92.xml"/><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34.xml"/><Relationship Id="rId1" Type="http://schemas.openxmlformats.org/officeDocument/2006/relationships/tags" Target="../tags/tag193.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13" Type="http://schemas.openxmlformats.org/officeDocument/2006/relationships/tags" Target="../tags/tag206.xml"/><Relationship Id="rId18" Type="http://schemas.openxmlformats.org/officeDocument/2006/relationships/tags" Target="../tags/tag211.xml"/><Relationship Id="rId26" Type="http://schemas.openxmlformats.org/officeDocument/2006/relationships/notesSlide" Target="../notesSlides/notesSlide35.xml"/><Relationship Id="rId3" Type="http://schemas.openxmlformats.org/officeDocument/2006/relationships/tags" Target="../tags/tag196.xml"/><Relationship Id="rId21" Type="http://schemas.openxmlformats.org/officeDocument/2006/relationships/tags" Target="../tags/tag214.xml"/><Relationship Id="rId34" Type="http://schemas.openxmlformats.org/officeDocument/2006/relationships/image" Target="../media/image132.png"/><Relationship Id="rId7" Type="http://schemas.openxmlformats.org/officeDocument/2006/relationships/tags" Target="../tags/tag200.xml"/><Relationship Id="rId12" Type="http://schemas.openxmlformats.org/officeDocument/2006/relationships/tags" Target="../tags/tag205.xml"/><Relationship Id="rId17" Type="http://schemas.openxmlformats.org/officeDocument/2006/relationships/tags" Target="../tags/tag210.xml"/><Relationship Id="rId25" Type="http://schemas.openxmlformats.org/officeDocument/2006/relationships/slideLayout" Target="../slideLayouts/slideLayout2.xml"/><Relationship Id="rId33" Type="http://schemas.openxmlformats.org/officeDocument/2006/relationships/image" Target="../media/image131.png"/><Relationship Id="rId2" Type="http://schemas.openxmlformats.org/officeDocument/2006/relationships/tags" Target="../tags/tag195.xml"/><Relationship Id="rId16" Type="http://schemas.openxmlformats.org/officeDocument/2006/relationships/tags" Target="../tags/tag209.xml"/><Relationship Id="rId20" Type="http://schemas.openxmlformats.org/officeDocument/2006/relationships/tags" Target="../tags/tag213.xml"/><Relationship Id="rId29" Type="http://schemas.openxmlformats.org/officeDocument/2006/relationships/image" Target="../media/image127.png"/><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24" Type="http://schemas.openxmlformats.org/officeDocument/2006/relationships/tags" Target="../tags/tag217.xml"/><Relationship Id="rId32" Type="http://schemas.openxmlformats.org/officeDocument/2006/relationships/image" Target="../media/image130.png"/><Relationship Id="rId5" Type="http://schemas.openxmlformats.org/officeDocument/2006/relationships/tags" Target="../tags/tag198.xml"/><Relationship Id="rId15" Type="http://schemas.openxmlformats.org/officeDocument/2006/relationships/tags" Target="../tags/tag208.xml"/><Relationship Id="rId23" Type="http://schemas.openxmlformats.org/officeDocument/2006/relationships/tags" Target="../tags/tag216.xml"/><Relationship Id="rId28" Type="http://schemas.openxmlformats.org/officeDocument/2006/relationships/image" Target="../media/image126.png"/><Relationship Id="rId10" Type="http://schemas.openxmlformats.org/officeDocument/2006/relationships/tags" Target="../tags/tag203.xml"/><Relationship Id="rId19" Type="http://schemas.openxmlformats.org/officeDocument/2006/relationships/tags" Target="../tags/tag212.xml"/><Relationship Id="rId31" Type="http://schemas.openxmlformats.org/officeDocument/2006/relationships/image" Target="../media/image129.png"/><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tags" Target="../tags/tag207.xml"/><Relationship Id="rId22" Type="http://schemas.openxmlformats.org/officeDocument/2006/relationships/tags" Target="../tags/tag215.xml"/><Relationship Id="rId27" Type="http://schemas.openxmlformats.org/officeDocument/2006/relationships/image" Target="../media/image125.jpeg"/><Relationship Id="rId30" Type="http://schemas.openxmlformats.org/officeDocument/2006/relationships/image" Target="../media/image128.png"/><Relationship Id="rId35" Type="http://schemas.openxmlformats.org/officeDocument/2006/relationships/image" Target="../media/image133.png"/><Relationship Id="rId8" Type="http://schemas.openxmlformats.org/officeDocument/2006/relationships/tags" Target="../tags/tag201.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jpe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tags" Target="../tags/tag230.xml"/><Relationship Id="rId18" Type="http://schemas.openxmlformats.org/officeDocument/2006/relationships/slideLayout" Target="../slideLayouts/slideLayout2.xml"/><Relationship Id="rId3" Type="http://schemas.openxmlformats.org/officeDocument/2006/relationships/tags" Target="../tags/tag220.xml"/><Relationship Id="rId7" Type="http://schemas.openxmlformats.org/officeDocument/2006/relationships/tags" Target="../tags/tag224.xml"/><Relationship Id="rId12" Type="http://schemas.openxmlformats.org/officeDocument/2006/relationships/tags" Target="../tags/tag229.xml"/><Relationship Id="rId17" Type="http://schemas.openxmlformats.org/officeDocument/2006/relationships/tags" Target="../tags/tag234.xml"/><Relationship Id="rId2" Type="http://schemas.openxmlformats.org/officeDocument/2006/relationships/tags" Target="../tags/tag219.xml"/><Relationship Id="rId16" Type="http://schemas.openxmlformats.org/officeDocument/2006/relationships/tags" Target="../tags/tag233.xml"/><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tags" Target="../tags/tag228.xml"/><Relationship Id="rId5" Type="http://schemas.openxmlformats.org/officeDocument/2006/relationships/tags" Target="../tags/tag222.xml"/><Relationship Id="rId15" Type="http://schemas.openxmlformats.org/officeDocument/2006/relationships/tags" Target="../tags/tag232.xml"/><Relationship Id="rId10" Type="http://schemas.openxmlformats.org/officeDocument/2006/relationships/tags" Target="../tags/tag227.xml"/><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tags" Target="../tags/tag23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235.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1.jpeg"/><Relationship Id="rId5" Type="http://schemas.microsoft.com/office/2007/relationships/hdphoto" Target="../media/hdphoto1.wdp"/><Relationship Id="rId4" Type="http://schemas.openxmlformats.org/officeDocument/2006/relationships/image" Target="../media/image140.png"/></Relationships>
</file>

<file path=ppt/slides/_rels/slide5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jpe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48.png"/><Relationship Id="rId4" Type="http://schemas.openxmlformats.org/officeDocument/2006/relationships/image" Target="../media/image147.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23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tags" Target="../tags/tag239.xml"/><Relationship Id="rId7" Type="http://schemas.openxmlformats.org/officeDocument/2006/relationships/notesSlide" Target="../notesSlides/notesSlide42.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slideLayout" Target="../slideLayouts/slideLayout5.xml"/><Relationship Id="rId5" Type="http://schemas.openxmlformats.org/officeDocument/2006/relationships/tags" Target="../tags/tag241.xml"/><Relationship Id="rId4" Type="http://schemas.openxmlformats.org/officeDocument/2006/relationships/tags" Target="../tags/tag240.xml"/></Relationships>
</file>

<file path=ppt/slides/_rels/slide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矩形 4"/>
          <p:cNvSpPr/>
          <p:nvPr/>
        </p:nvSpPr>
        <p:spPr>
          <a:xfrm>
            <a:off x="9305" y="2550407"/>
            <a:ext cx="10160000" cy="3168338"/>
          </a:xfrm>
          <a:prstGeom prst="rect">
            <a:avLst/>
          </a:prstGeom>
          <a:solidFill>
            <a:srgbClr val="6DC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00" eaLnBrk="1" fontAlgn="auto" hangingPunct="1">
              <a:spcBef>
                <a:spcPts val="0"/>
              </a:spcBef>
              <a:spcAft>
                <a:spcPts val="0"/>
              </a:spcAft>
            </a:pPr>
            <a:endParaRPr lang="zh-CN" altLang="en-US" sz="3000" dirty="0">
              <a:solidFill>
                <a:srgbClr val="F6D265"/>
              </a:solidFill>
              <a:latin typeface="Arial" panose="020B0604020202020204"/>
              <a:ea typeface="微软雅黑" panose="020B0503020204020204" pitchFamily="34" charset="-122"/>
            </a:endParaRPr>
          </a:p>
        </p:txBody>
      </p:sp>
      <p:sp>
        <p:nvSpPr>
          <p:cNvPr id="6" name="矩形 5"/>
          <p:cNvSpPr/>
          <p:nvPr/>
        </p:nvSpPr>
        <p:spPr>
          <a:xfrm>
            <a:off x="602225" y="2759111"/>
            <a:ext cx="8775291" cy="254666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00" eaLnBrk="1" fontAlgn="auto" hangingPunct="1">
              <a:spcBef>
                <a:spcPts val="0"/>
              </a:spcBef>
              <a:spcAft>
                <a:spcPts val="0"/>
              </a:spcAft>
            </a:pPr>
            <a:endParaRPr lang="zh-CN" altLang="en-US" sz="1500">
              <a:solidFill>
                <a:srgbClr val="FFFFCC"/>
              </a:solidFill>
              <a:latin typeface="Arial" panose="020B0604020202020204"/>
              <a:ea typeface="微软雅黑" panose="020B0503020204020204" pitchFamily="34" charset="-122"/>
            </a:endParaRPr>
          </a:p>
        </p:txBody>
      </p:sp>
      <p:sp>
        <p:nvSpPr>
          <p:cNvPr id="7" name="文本框 6"/>
          <p:cNvSpPr txBox="1"/>
          <p:nvPr/>
        </p:nvSpPr>
        <p:spPr>
          <a:xfrm>
            <a:off x="1446109" y="3969381"/>
            <a:ext cx="7450315" cy="1336391"/>
          </a:xfrm>
          <a:prstGeom prst="rect">
            <a:avLst/>
          </a:prstGeom>
          <a:noFill/>
        </p:spPr>
        <p:txBody>
          <a:bodyPr wrap="square" rtlCol="0">
            <a:spAutoFit/>
            <a:scene3d>
              <a:camera prst="orthographicFront"/>
              <a:lightRig rig="threePt" dir="t"/>
            </a:scene3d>
            <a:sp3d contourW="12700"/>
          </a:bodyPr>
          <a:lstStyle/>
          <a:p>
            <a:pPr algn="ctr" defTabSz="762000" eaLnBrk="1" fontAlgn="auto" hangingPunct="1">
              <a:lnSpc>
                <a:spcPct val="125000"/>
              </a:lnSpc>
              <a:spcBef>
                <a:spcPts val="0"/>
              </a:spcBef>
              <a:spcAft>
                <a:spcPts val="0"/>
              </a:spcAft>
            </a:pPr>
            <a:r>
              <a:rPr lang="en-US" altLang="zh-CN" sz="2335" b="1" dirty="0">
                <a:solidFill>
                  <a:srgbClr val="040D86"/>
                </a:solidFill>
                <a:latin typeface="微软雅黑" panose="020B0503020204020204" pitchFamily="34" charset="-122"/>
                <a:ea typeface="微软雅黑" panose="020B0503020204020204" pitchFamily="34" charset="-122"/>
                <a:cs typeface="Arial" panose="020B0604020202020204" pitchFamily="34" charset="0"/>
              </a:rPr>
              <a:t>Sheng </a:t>
            </a:r>
            <a:r>
              <a:rPr lang="zh-CN" altLang="en-US" sz="2335" b="1" dirty="0">
                <a:solidFill>
                  <a:srgbClr val="040D86"/>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2335" b="1" dirty="0">
                <a:solidFill>
                  <a:srgbClr val="040D86"/>
                </a:solidFill>
                <a:latin typeface="微软雅黑" panose="020B0503020204020204" pitchFamily="34" charset="-122"/>
                <a:ea typeface="微软雅黑" panose="020B0503020204020204" pitchFamily="34" charset="-122"/>
                <a:cs typeface="Arial" panose="020B0604020202020204" pitchFamily="34" charset="0"/>
              </a:rPr>
              <a:t>Wang</a:t>
            </a:r>
          </a:p>
          <a:p>
            <a:pPr algn="ctr" defTabSz="762000" eaLnBrk="1" fontAlgn="auto" hangingPunct="1">
              <a:lnSpc>
                <a:spcPct val="125000"/>
              </a:lnSpc>
              <a:spcBef>
                <a:spcPts val="0"/>
              </a:spcBef>
              <a:spcAft>
                <a:spcPts val="0"/>
              </a:spcAft>
            </a:pPr>
            <a:r>
              <a:rPr lang="en-US" altLang="zh-CN" sz="2165" b="1" dirty="0">
                <a:solidFill>
                  <a:srgbClr val="040D86"/>
                </a:solidFill>
                <a:latin typeface="微软雅黑" panose="020B0503020204020204" pitchFamily="34" charset="-122"/>
                <a:ea typeface="微软雅黑" panose="020B0503020204020204" pitchFamily="34" charset="-122"/>
                <a:cs typeface="Arial" panose="020B0604020202020204" pitchFamily="34" charset="0"/>
              </a:rPr>
              <a:t>Institute of High Energy Physics, CAS</a:t>
            </a:r>
          </a:p>
          <a:p>
            <a:pPr algn="ctr" defTabSz="762000" eaLnBrk="1" fontAlgn="auto" hangingPunct="1">
              <a:lnSpc>
                <a:spcPct val="125000"/>
              </a:lnSpc>
              <a:spcBef>
                <a:spcPts val="0"/>
              </a:spcBef>
              <a:spcAft>
                <a:spcPts val="0"/>
              </a:spcAft>
            </a:pPr>
            <a:r>
              <a:rPr lang="en-US" altLang="zh-CN" sz="2165" b="1" dirty="0">
                <a:solidFill>
                  <a:srgbClr val="040D86"/>
                </a:solidFill>
                <a:latin typeface="微软雅黑" panose="020B0503020204020204" pitchFamily="34" charset="-122"/>
                <a:ea typeface="微软雅黑" panose="020B0503020204020204" pitchFamily="34" charset="-122"/>
                <a:cs typeface="Arial" panose="020B0604020202020204" pitchFamily="34" charset="0"/>
              </a:rPr>
              <a:t>ISIS, UK</a:t>
            </a:r>
            <a:r>
              <a:rPr lang="zh-CN" altLang="en-US" sz="2165" b="1" dirty="0">
                <a:solidFill>
                  <a:srgbClr val="040D86"/>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000" b="1" dirty="0">
                <a:solidFill>
                  <a:srgbClr val="040D86"/>
                </a:solidFill>
                <a:latin typeface="微软雅黑" panose="020B0503020204020204" pitchFamily="34" charset="-122"/>
                <a:ea typeface="微软雅黑" panose="020B0503020204020204" pitchFamily="34" charset="-122"/>
                <a:cs typeface="Arial" panose="020B0604020202020204" pitchFamily="34" charset="0"/>
              </a:rPr>
              <a:t>July. 23, 2025</a:t>
            </a:r>
          </a:p>
        </p:txBody>
      </p:sp>
      <p:sp>
        <p:nvSpPr>
          <p:cNvPr id="8" name="标题 3"/>
          <p:cNvSpPr txBox="1"/>
          <p:nvPr/>
        </p:nvSpPr>
        <p:spPr>
          <a:xfrm>
            <a:off x="977153" y="1644159"/>
            <a:ext cx="8961621" cy="819368"/>
          </a:xfrm>
          <a:prstGeom prst="rect">
            <a:avLst/>
          </a:prstGeom>
        </p:spPr>
        <p:txBody>
          <a:bodyPr/>
          <a:lst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pitchFamily="34" charset="-122"/>
                <a:cs typeface="+mj-cs"/>
              </a:defRPr>
            </a:lvl1pPr>
          </a:lstStyle>
          <a:p>
            <a:pPr algn="ctr" defTabSz="762000">
              <a:spcAft>
                <a:spcPts val="0"/>
              </a:spcAft>
            </a:pPr>
            <a:r>
              <a:rPr lang="en-US" altLang="zh-CN" sz="3335" dirty="0">
                <a:solidFill>
                  <a:srgbClr val="FFFFFF"/>
                </a:solidFill>
                <a:latin typeface="Arial Black" panose="020B0A04020102020204" pitchFamily="34" charset="0"/>
              </a:rPr>
              <a:t> </a:t>
            </a:r>
            <a:r>
              <a:rPr lang="en-US" altLang="zh-CN" sz="3335" dirty="0">
                <a:solidFill>
                  <a:srgbClr val="FFFFFF"/>
                </a:solidFill>
                <a:cs typeface="Arial" panose="020B0604020202020204" pitchFamily="34" charset="0"/>
              </a:rPr>
              <a:t>Report of Dongguan Branch		</a:t>
            </a:r>
            <a:endParaRPr lang="en-US" altLang="en-US" sz="3335" dirty="0">
              <a:solidFill>
                <a:srgbClr val="FFFFFF"/>
              </a:solidFill>
              <a:cs typeface="Arial" panose="020B0604020202020204" pitchFamily="34" charset="0"/>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0" y="0"/>
            <a:ext cx="10141595" cy="2546662"/>
          </a:xfrm>
          <a:prstGeom prst="rect">
            <a:avLst/>
          </a:prstGeom>
        </p:spPr>
      </p:pic>
      <p:sp>
        <p:nvSpPr>
          <p:cNvPr id="4" name="文本框 3"/>
          <p:cNvSpPr txBox="1"/>
          <p:nvPr/>
        </p:nvSpPr>
        <p:spPr>
          <a:xfrm>
            <a:off x="782484" y="2788394"/>
            <a:ext cx="8595032" cy="1200329"/>
          </a:xfrm>
          <a:prstGeom prst="rect">
            <a:avLst/>
          </a:prstGeom>
          <a:noFill/>
        </p:spPr>
        <p:txBody>
          <a:bodyPr wrap="square" rtlCol="0">
            <a:spAutoFit/>
          </a:bodyPr>
          <a:lstStyle/>
          <a:p>
            <a:pPr algn="ctr"/>
            <a:r>
              <a:rPr lang="en-GB" altLang="zh-CN" sz="3600" b="1" dirty="0">
                <a:effectLst/>
                <a:latin typeface="Times New Roman" panose="02020603050405020304" pitchFamily="18" charset="0"/>
                <a:cs typeface="Times New Roman" panose="02020603050405020304" pitchFamily="18" charset="0"/>
              </a:rPr>
              <a:t>The </a:t>
            </a:r>
            <a:r>
              <a:rPr lang="en-GB" altLang="zh-CN" sz="3600" b="1" dirty="0">
                <a:latin typeface="Times New Roman" panose="02020603050405020304" pitchFamily="18" charset="0"/>
                <a:cs typeface="Times New Roman" panose="02020603050405020304" pitchFamily="18" charset="0"/>
              </a:rPr>
              <a:t>Introduction</a:t>
            </a:r>
            <a:r>
              <a:rPr lang="zh-CN" altLang="en-US" sz="3600" b="1" dirty="0">
                <a:latin typeface="Times New Roman" panose="02020603050405020304" pitchFamily="18" charset="0"/>
                <a:cs typeface="Times New Roman" panose="02020603050405020304" pitchFamily="18" charset="0"/>
              </a:rPr>
              <a:t> </a:t>
            </a:r>
            <a:r>
              <a:rPr lang="en-US" altLang="zh-CN" sz="3600" b="1" dirty="0">
                <a:latin typeface="Times New Roman" panose="02020603050405020304" pitchFamily="18" charset="0"/>
                <a:cs typeface="Times New Roman" panose="02020603050405020304" pitchFamily="18" charset="0"/>
              </a:rPr>
              <a:t>to</a:t>
            </a:r>
            <a:r>
              <a:rPr lang="en-GB" altLang="zh-CN" sz="3600" b="1" dirty="0">
                <a:effectLst/>
                <a:latin typeface="Times New Roman" panose="02020603050405020304" pitchFamily="18" charset="0"/>
                <a:cs typeface="Times New Roman" panose="02020603050405020304" pitchFamily="18" charset="0"/>
              </a:rPr>
              <a:t> CSNS and Its Upgrade Project CSNS-II </a:t>
            </a:r>
            <a:endParaRPr kumimoji="1" lang="zh-CN" altLang="en-US"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2"/>
            </p:custDataLst>
          </p:nvPr>
        </p:nvSpPr>
        <p:spPr>
          <a:xfrm>
            <a:off x="279400" y="3977217"/>
            <a:ext cx="9667346" cy="1386417"/>
          </a:xfrm>
          <a:prstGeom prst="rect">
            <a:avLst/>
          </a:prstGeom>
          <a:noFill/>
          <a:ln w="6350">
            <a:solidFill>
              <a:srgbClr val="C00000"/>
            </a:solidFill>
          </a:ln>
          <a:extLst>
            <a:ext uri="{909E8E84-426E-40DD-AFC4-6F175D3DCCD1}">
              <a14:hiddenFill xmlns:a14="http://schemas.microsoft.com/office/drawing/2010/main">
                <a:solidFill>
                  <a:schemeClr val="bg1">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1" fontAlgn="auto" hangingPunct="1">
              <a:spcBef>
                <a:spcPts val="0"/>
              </a:spcBef>
              <a:spcAft>
                <a:spcPts val="0"/>
              </a:spcAft>
              <a:defRPr/>
            </a:pPr>
            <a:endParaRPr lang="zh-CN" altLang="en-US" sz="1500">
              <a:solidFill>
                <a:prstClr val="white"/>
              </a:solidFill>
              <a:latin typeface="Arial" panose="020B0604020202020204"/>
              <a:ea typeface="微软雅黑" panose="020B0503020204020204" charset="-122"/>
            </a:endParaRPr>
          </a:p>
        </p:txBody>
      </p:sp>
      <p:sp>
        <p:nvSpPr>
          <p:cNvPr id="3" name="矩形 2"/>
          <p:cNvSpPr/>
          <p:nvPr/>
        </p:nvSpPr>
        <p:spPr>
          <a:xfrm>
            <a:off x="93310" y="365319"/>
            <a:ext cx="10149946" cy="2208213"/>
          </a:xfrm>
          <a:prstGeom prst="rect">
            <a:avLst/>
          </a:prstGeom>
          <a:solidFill>
            <a:srgbClr val="A7B9D8"/>
          </a:solidFill>
          <a:ln w="9525" cap="flat" cmpd="sng" algn="ctr">
            <a:noFill/>
            <a:prstDash val="solid"/>
            <a:round/>
            <a:headEnd type="none" w="med" len="med"/>
            <a:tailEnd type="none" w="med" len="med"/>
          </a:ln>
        </p:spPr>
        <p:txBody>
          <a:bodyPr vert="horz" wrap="square" lIns="76200" tIns="38100" rIns="76200" bIns="38100" numCol="1" anchor="t" anchorCtr="0" compatLnSpc="1"/>
          <a:lstStyle/>
          <a:p>
            <a:pPr defTabSz="761970" eaLnBrk="1" hangingPunct="1"/>
            <a:endParaRPr lang="zh-CN" altLang="en-US" sz="1500"/>
          </a:p>
        </p:txBody>
      </p:sp>
      <p:sp>
        <p:nvSpPr>
          <p:cNvPr id="12" name="灯片编号占位符 11"/>
          <p:cNvSpPr>
            <a:spLocks noGrp="1"/>
          </p:cNvSpPr>
          <p:nvPr/>
        </p:nvSpPr>
        <p:spPr>
          <a:xfrm>
            <a:off x="7175500" y="5296959"/>
            <a:ext cx="2286000" cy="304271"/>
          </a:xfrm>
          <a:prstGeom prst="rect">
            <a:avLst/>
          </a:prstGeom>
          <a:noFill/>
          <a:ln>
            <a:noFill/>
          </a:ln>
        </p:spPr>
        <p:txBody>
          <a:bodyPr vert="horz" wrap="square" lIns="75000" tIns="39000" rIns="75000" bIns="39000" numCol="1" anchor="ctr" anchorCtr="0" compatLnSpc="1">
            <a:normAutofit/>
          </a:bodyPr>
          <a:lstStyle>
            <a:defPPr>
              <a:defRPr lang="zh-CN"/>
            </a:defPPr>
            <a:lvl1pPr marL="0" algn="r" defTabSz="914400" rtl="0" eaLnBrk="1" latinLnBrk="0" hangingPunct="1">
              <a:buFont typeface="Arial" panose="020B0604020202020204" pitchFamily="34" charset="0"/>
              <a:buNone/>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D64BE2-B916-4ECC-A3B1-6F5BFEB9D6AF}" type="slidenum">
              <a:rPr lang="zh-CN" altLang="en-US" sz="1000">
                <a:solidFill>
                  <a:srgbClr val="000000"/>
                </a:solidFill>
                <a:latin typeface="黑体" panose="02010609060101010101" pitchFamily="49" charset="-122"/>
                <a:ea typeface="黑体" panose="02010609060101010101" pitchFamily="49" charset="-122"/>
              </a:rPr>
              <a:t>10</a:t>
            </a:fld>
            <a:endParaRPr lang="zh-CN" altLang="en-US" sz="1500">
              <a:solidFill>
                <a:srgbClr val="000000"/>
              </a:solidFill>
              <a:latin typeface="黑体" panose="02010609060101010101" pitchFamily="49" charset="-122"/>
              <a:ea typeface="黑体" panose="02010609060101010101" pitchFamily="49" charset="-122"/>
            </a:endParaRPr>
          </a:p>
        </p:txBody>
      </p:sp>
      <p:sp>
        <p:nvSpPr>
          <p:cNvPr id="10" name="文本框 9"/>
          <p:cNvSpPr txBox="1"/>
          <p:nvPr>
            <p:custDataLst>
              <p:tags r:id="rId3"/>
            </p:custDataLst>
          </p:nvPr>
        </p:nvSpPr>
        <p:spPr>
          <a:xfrm>
            <a:off x="110196" y="374961"/>
            <a:ext cx="2145339" cy="1077218"/>
          </a:xfrm>
          <a:prstGeom prst="rect">
            <a:avLst/>
          </a:prstGeom>
          <a:noFill/>
        </p:spPr>
        <p:txBody>
          <a:bodyPr wrap="square" rtlCol="0" anchor="t">
            <a:spAutoFit/>
          </a:bodyPr>
          <a:lstStyle/>
          <a:p>
            <a:pPr algn="l"/>
            <a:r>
              <a:rPr lang="en-US" altLang="zh-CN" sz="2400" b="1" dirty="0">
                <a:solidFill>
                  <a:srgbClr val="FF0000"/>
                </a:solidFill>
                <a:ea typeface="微软雅黑" panose="020B0503020204020204" charset="-122"/>
                <a:cs typeface="Arial" panose="020B0604020202020204" pitchFamily="34" charset="0"/>
                <a:sym typeface="+mn-ea"/>
              </a:rPr>
              <a:t>IHEP</a:t>
            </a:r>
          </a:p>
          <a:p>
            <a:pPr algn="l"/>
            <a:r>
              <a:rPr lang="en-US" altLang="zh-CN" sz="2000" b="1" dirty="0">
                <a:solidFill>
                  <a:srgbClr val="0819F6"/>
                </a:solidFill>
                <a:ea typeface="微软雅黑" panose="020B0503020204020204" charset="-122"/>
                <a:cs typeface="Arial" panose="020B0604020202020204" pitchFamily="34" charset="0"/>
                <a:sym typeface="+mn-ea"/>
              </a:rPr>
              <a:t>Staff: ~1600</a:t>
            </a:r>
          </a:p>
          <a:p>
            <a:pPr algn="l"/>
            <a:r>
              <a:rPr lang="en-US" altLang="zh-CN" sz="2000" b="1" dirty="0">
                <a:solidFill>
                  <a:srgbClr val="0819F6"/>
                </a:solidFill>
                <a:ea typeface="微软雅黑" panose="020B0503020204020204" charset="-122"/>
                <a:cs typeface="Arial" panose="020B0604020202020204" pitchFamily="34" charset="0"/>
                <a:sym typeface="+mn-ea"/>
              </a:rPr>
              <a:t>Funding:~0.5B$</a:t>
            </a:r>
          </a:p>
        </p:txBody>
      </p:sp>
      <p:sp>
        <p:nvSpPr>
          <p:cNvPr id="4" name="箭头: V 形 9"/>
          <p:cNvSpPr/>
          <p:nvPr>
            <p:custDataLst>
              <p:tags r:id="rId4"/>
            </p:custDataLst>
          </p:nvPr>
        </p:nvSpPr>
        <p:spPr>
          <a:xfrm>
            <a:off x="2010799" y="376425"/>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5" name="箭头: V 形 10"/>
          <p:cNvSpPr/>
          <p:nvPr>
            <p:custDataLst>
              <p:tags r:id="rId5"/>
            </p:custDataLst>
          </p:nvPr>
        </p:nvSpPr>
        <p:spPr>
          <a:xfrm>
            <a:off x="2186478"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6" name="箭头: V 形 11"/>
          <p:cNvSpPr/>
          <p:nvPr>
            <p:custDataLst>
              <p:tags r:id="rId6"/>
            </p:custDataLst>
          </p:nvPr>
        </p:nvSpPr>
        <p:spPr>
          <a:xfrm>
            <a:off x="3038993"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7" name="箭头: V 形 12"/>
          <p:cNvSpPr/>
          <p:nvPr>
            <p:custDataLst>
              <p:tags r:id="rId7"/>
            </p:custDataLst>
          </p:nvPr>
        </p:nvSpPr>
        <p:spPr>
          <a:xfrm>
            <a:off x="2850720"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40" name="矩形 39"/>
          <p:cNvSpPr/>
          <p:nvPr>
            <p:custDataLst>
              <p:tags r:id="rId8"/>
            </p:custDataLst>
          </p:nvPr>
        </p:nvSpPr>
        <p:spPr>
          <a:xfrm>
            <a:off x="2374045" y="375622"/>
            <a:ext cx="729468" cy="47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latin typeface="微软雅黑" panose="020B0503020204020204" charset="-122"/>
              <a:ea typeface="微软雅黑" panose="020B0503020204020204" charset="-122"/>
            </a:endParaRPr>
          </a:p>
        </p:txBody>
      </p:sp>
      <p:sp>
        <p:nvSpPr>
          <p:cNvPr id="8" name="文本框 7"/>
          <p:cNvSpPr txBox="1"/>
          <p:nvPr>
            <p:custDataLst>
              <p:tags r:id="rId9"/>
            </p:custDataLst>
          </p:nvPr>
        </p:nvSpPr>
        <p:spPr>
          <a:xfrm>
            <a:off x="2229435" y="982157"/>
            <a:ext cx="1515004" cy="760942"/>
          </a:xfrm>
          <a:prstGeom prst="rect">
            <a:avLst/>
          </a:prstGeom>
          <a:noFill/>
          <a:ln w="3175">
            <a:noFill/>
            <a:prstDash val="dash"/>
          </a:ln>
        </p:spPr>
        <p:txBody>
          <a:bodyPr wrap="square" rtlCol="0">
            <a:normAutofit/>
          </a:bodyPr>
          <a:lstStyle/>
          <a:p>
            <a:pPr>
              <a:lnSpc>
                <a:spcPct val="130000"/>
              </a:lnSpc>
              <a:spcBef>
                <a:spcPts val="0"/>
              </a:spcBef>
              <a:spcAft>
                <a:spcPts val="0"/>
              </a:spcAft>
              <a:buSzPct val="100000"/>
            </a:pPr>
            <a:r>
              <a:rPr lang="en-US" altLang="zh-CN" sz="1167" spc="125" dirty="0">
                <a:solidFill>
                  <a:schemeClr val="dk1">
                    <a:lumMod val="75000"/>
                    <a:lumOff val="25000"/>
                  </a:schemeClr>
                </a:solidFill>
                <a:latin typeface="+mj-lt"/>
                <a:ea typeface="黑体" panose="02010609060101010101" pitchFamily="49" charset="-122"/>
                <a:cs typeface="+mj-lt"/>
              </a:rPr>
              <a:t>Institute of Modern Physics</a:t>
            </a:r>
            <a:r>
              <a:rPr lang="en-US" altLang="zh-CN" sz="1333" spc="125" dirty="0">
                <a:solidFill>
                  <a:schemeClr val="dk1">
                    <a:lumMod val="75000"/>
                    <a:lumOff val="25000"/>
                  </a:schemeClr>
                </a:solidFill>
                <a:latin typeface="黑体" panose="02010609060101010101" pitchFamily="49" charset="-122"/>
                <a:ea typeface="黑体" panose="02010609060101010101" pitchFamily="49" charset="-122"/>
              </a:rPr>
              <a:t>     </a:t>
            </a:r>
          </a:p>
        </p:txBody>
      </p:sp>
      <p:sp>
        <p:nvSpPr>
          <p:cNvPr id="53" name="箭头: V 形 52"/>
          <p:cNvSpPr/>
          <p:nvPr>
            <p:custDataLst>
              <p:tags r:id="rId10"/>
            </p:custDataLst>
          </p:nvPr>
        </p:nvSpPr>
        <p:spPr>
          <a:xfrm>
            <a:off x="3414481"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9" name="箭头: V 形 53"/>
          <p:cNvSpPr/>
          <p:nvPr>
            <p:custDataLst>
              <p:tags r:id="rId11"/>
            </p:custDataLst>
          </p:nvPr>
        </p:nvSpPr>
        <p:spPr>
          <a:xfrm>
            <a:off x="3605221"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51" name="箭头: V 形 50"/>
          <p:cNvSpPr/>
          <p:nvPr>
            <p:custDataLst>
              <p:tags r:id="rId12"/>
            </p:custDataLst>
          </p:nvPr>
        </p:nvSpPr>
        <p:spPr>
          <a:xfrm>
            <a:off x="4457737"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52" name="箭头: V 形 51"/>
          <p:cNvSpPr/>
          <p:nvPr>
            <p:custDataLst>
              <p:tags r:id="rId13"/>
            </p:custDataLst>
          </p:nvPr>
        </p:nvSpPr>
        <p:spPr>
          <a:xfrm>
            <a:off x="4269465"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50" name="矩形 49"/>
          <p:cNvSpPr/>
          <p:nvPr>
            <p:custDataLst>
              <p:tags r:id="rId14"/>
            </p:custDataLst>
          </p:nvPr>
        </p:nvSpPr>
        <p:spPr>
          <a:xfrm>
            <a:off x="3793142" y="375622"/>
            <a:ext cx="729468" cy="47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latin typeface="微软雅黑" panose="020B0503020204020204" charset="-122"/>
              <a:ea typeface="微软雅黑" panose="020B0503020204020204" charset="-122"/>
            </a:endParaRPr>
          </a:p>
        </p:txBody>
      </p:sp>
      <p:sp>
        <p:nvSpPr>
          <p:cNvPr id="14" name="箭头: V 形 80"/>
          <p:cNvSpPr/>
          <p:nvPr>
            <p:custDataLst>
              <p:tags r:id="rId15"/>
            </p:custDataLst>
          </p:nvPr>
        </p:nvSpPr>
        <p:spPr>
          <a:xfrm>
            <a:off x="4833577"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85" name="箭头: V 形 84"/>
          <p:cNvSpPr/>
          <p:nvPr>
            <p:custDataLst>
              <p:tags r:id="rId16"/>
            </p:custDataLst>
          </p:nvPr>
        </p:nvSpPr>
        <p:spPr>
          <a:xfrm>
            <a:off x="5017903"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62" name="箭头: V 形 61"/>
          <p:cNvSpPr/>
          <p:nvPr>
            <p:custDataLst>
              <p:tags r:id="rId17"/>
            </p:custDataLst>
          </p:nvPr>
        </p:nvSpPr>
        <p:spPr>
          <a:xfrm>
            <a:off x="5876833"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80" name="箭头: V 形 79"/>
          <p:cNvSpPr/>
          <p:nvPr>
            <p:custDataLst>
              <p:tags r:id="rId18"/>
            </p:custDataLst>
          </p:nvPr>
        </p:nvSpPr>
        <p:spPr>
          <a:xfrm>
            <a:off x="5688560"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61" name="矩形 60"/>
          <p:cNvSpPr/>
          <p:nvPr>
            <p:custDataLst>
              <p:tags r:id="rId19"/>
            </p:custDataLst>
          </p:nvPr>
        </p:nvSpPr>
        <p:spPr>
          <a:xfrm>
            <a:off x="5211885" y="375622"/>
            <a:ext cx="729468" cy="47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latin typeface="微软雅黑" panose="020B0503020204020204" charset="-122"/>
              <a:ea typeface="微软雅黑" panose="020B0503020204020204" charset="-122"/>
            </a:endParaRPr>
          </a:p>
        </p:txBody>
      </p:sp>
      <p:sp>
        <p:nvSpPr>
          <p:cNvPr id="98" name="箭头: V 形 97"/>
          <p:cNvSpPr/>
          <p:nvPr>
            <p:custDataLst>
              <p:tags r:id="rId20"/>
            </p:custDataLst>
          </p:nvPr>
        </p:nvSpPr>
        <p:spPr>
          <a:xfrm>
            <a:off x="7107656" y="375622"/>
            <a:ext cx="429431" cy="476675"/>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96" name="矩形 95"/>
          <p:cNvSpPr/>
          <p:nvPr>
            <p:custDataLst>
              <p:tags r:id="rId21"/>
            </p:custDataLst>
          </p:nvPr>
        </p:nvSpPr>
        <p:spPr>
          <a:xfrm>
            <a:off x="6630981" y="375622"/>
            <a:ext cx="729468" cy="47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latin typeface="微软雅黑" panose="020B0503020204020204" charset="-122"/>
              <a:ea typeface="微软雅黑" panose="020B0503020204020204" charset="-122"/>
            </a:endParaRPr>
          </a:p>
        </p:txBody>
      </p:sp>
      <p:sp>
        <p:nvSpPr>
          <p:cNvPr id="18" name="文本框 17"/>
          <p:cNvSpPr txBox="1"/>
          <p:nvPr>
            <p:custDataLst>
              <p:tags r:id="rId22"/>
            </p:custDataLst>
          </p:nvPr>
        </p:nvSpPr>
        <p:spPr>
          <a:xfrm>
            <a:off x="3648659" y="982157"/>
            <a:ext cx="1299633" cy="760942"/>
          </a:xfrm>
          <a:prstGeom prst="rect">
            <a:avLst/>
          </a:prstGeom>
          <a:noFill/>
          <a:ln w="3175">
            <a:noFill/>
            <a:prstDash val="dash"/>
          </a:ln>
        </p:spPr>
        <p:txBody>
          <a:bodyPr wrap="square" rtlCol="0">
            <a:normAutofit/>
          </a:bodyPr>
          <a:lstStyle/>
          <a:p>
            <a:pPr>
              <a:lnSpc>
                <a:spcPct val="130000"/>
              </a:lnSpc>
              <a:spcBef>
                <a:spcPts val="0"/>
              </a:spcBef>
              <a:spcAft>
                <a:spcPts val="0"/>
              </a:spcAft>
              <a:buSzPct val="100000"/>
            </a:pPr>
            <a:r>
              <a:rPr lang="en-US" altLang="zh-CN" sz="1167" spc="125" dirty="0">
                <a:solidFill>
                  <a:schemeClr val="dk1">
                    <a:lumMod val="75000"/>
                    <a:lumOff val="25000"/>
                  </a:schemeClr>
                </a:solidFill>
                <a:latin typeface="+mj-lt"/>
                <a:ea typeface="黑体" panose="02010609060101010101" pitchFamily="49" charset="-122"/>
                <a:cs typeface="+mj-lt"/>
              </a:rPr>
              <a:t>Institute of Physics</a:t>
            </a:r>
          </a:p>
        </p:txBody>
      </p:sp>
      <p:sp>
        <p:nvSpPr>
          <p:cNvPr id="20" name="文本框 19"/>
          <p:cNvSpPr txBox="1"/>
          <p:nvPr>
            <p:custDataLst>
              <p:tags r:id="rId23"/>
            </p:custDataLst>
          </p:nvPr>
        </p:nvSpPr>
        <p:spPr>
          <a:xfrm>
            <a:off x="5067356" y="982157"/>
            <a:ext cx="1362604" cy="760942"/>
          </a:xfrm>
          <a:prstGeom prst="rect">
            <a:avLst/>
          </a:prstGeom>
          <a:noFill/>
          <a:ln w="3175">
            <a:noFill/>
            <a:prstDash val="dash"/>
          </a:ln>
        </p:spPr>
        <p:txBody>
          <a:bodyPr wrap="square" rtlCol="0">
            <a:normAutofit/>
          </a:bodyPr>
          <a:lstStyle/>
          <a:p>
            <a:pPr>
              <a:lnSpc>
                <a:spcPct val="130000"/>
              </a:lnSpc>
              <a:spcBef>
                <a:spcPts val="0"/>
              </a:spcBef>
              <a:spcAft>
                <a:spcPts val="0"/>
              </a:spcAft>
              <a:buSzPct val="100000"/>
            </a:pPr>
            <a:r>
              <a:rPr lang="en-US" altLang="zh-CN" sz="1167" spc="125" dirty="0">
                <a:solidFill>
                  <a:schemeClr val="dk1">
                    <a:lumMod val="75000"/>
                    <a:lumOff val="25000"/>
                  </a:schemeClr>
                </a:solidFill>
                <a:latin typeface="+mj-lt"/>
                <a:ea typeface="黑体" panose="02010609060101010101" pitchFamily="49" charset="-122"/>
                <a:cs typeface="+mj-lt"/>
              </a:rPr>
              <a:t>Institute of Atomic Energy</a:t>
            </a:r>
          </a:p>
        </p:txBody>
      </p:sp>
      <p:sp>
        <p:nvSpPr>
          <p:cNvPr id="21" name="文本框 20"/>
          <p:cNvSpPr txBox="1"/>
          <p:nvPr>
            <p:custDataLst>
              <p:tags r:id="rId24"/>
            </p:custDataLst>
          </p:nvPr>
        </p:nvSpPr>
        <p:spPr>
          <a:xfrm>
            <a:off x="6486580" y="982157"/>
            <a:ext cx="1555221" cy="760942"/>
          </a:xfrm>
          <a:prstGeom prst="rect">
            <a:avLst/>
          </a:prstGeom>
          <a:noFill/>
          <a:ln w="3175">
            <a:noFill/>
            <a:prstDash val="dash"/>
          </a:ln>
        </p:spPr>
        <p:txBody>
          <a:bodyPr wrap="square" rtlCol="0">
            <a:normAutofit fontScale="97500"/>
          </a:bodyPr>
          <a:lstStyle/>
          <a:p>
            <a:pPr>
              <a:lnSpc>
                <a:spcPct val="130000"/>
              </a:lnSpc>
              <a:spcBef>
                <a:spcPts val="0"/>
              </a:spcBef>
              <a:spcAft>
                <a:spcPts val="0"/>
              </a:spcAft>
              <a:buSzPct val="100000"/>
            </a:pPr>
            <a:r>
              <a:rPr lang="en-US" altLang="zh-CN" sz="1333" spc="125" dirty="0">
                <a:solidFill>
                  <a:schemeClr val="dk1">
                    <a:lumMod val="75000"/>
                    <a:lumOff val="25000"/>
                  </a:schemeClr>
                </a:solidFill>
                <a:latin typeface="+mj-lt"/>
                <a:ea typeface="黑体" panose="02010609060101010101" pitchFamily="49" charset="-122"/>
                <a:cs typeface="+mj-lt"/>
              </a:rPr>
              <a:t>Institute of High Energy Physics</a:t>
            </a:r>
          </a:p>
        </p:txBody>
      </p:sp>
      <p:cxnSp>
        <p:nvCxnSpPr>
          <p:cNvPr id="22" name="直接连接符 21"/>
          <p:cNvCxnSpPr/>
          <p:nvPr>
            <p:custDataLst>
              <p:tags r:id="rId25"/>
            </p:custDataLst>
          </p:nvPr>
        </p:nvCxnSpPr>
        <p:spPr>
          <a:xfrm flipV="1">
            <a:off x="2186830" y="852298"/>
            <a:ext cx="0" cy="9061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custDataLst>
              <p:tags r:id="rId26"/>
            </p:custDataLst>
          </p:nvPr>
        </p:nvSpPr>
        <p:spPr>
          <a:xfrm flipH="1" flipV="1">
            <a:off x="2168497" y="1047621"/>
            <a:ext cx="32437" cy="1304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cxnSp>
        <p:nvCxnSpPr>
          <p:cNvPr id="26" name="直接连接符 25"/>
          <p:cNvCxnSpPr/>
          <p:nvPr>
            <p:custDataLst>
              <p:tags r:id="rId27"/>
            </p:custDataLst>
          </p:nvPr>
        </p:nvCxnSpPr>
        <p:spPr>
          <a:xfrm flipV="1">
            <a:off x="3612273" y="852298"/>
            <a:ext cx="0" cy="9061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矩形 26"/>
          <p:cNvSpPr/>
          <p:nvPr>
            <p:custDataLst>
              <p:tags r:id="rId28"/>
            </p:custDataLst>
          </p:nvPr>
        </p:nvSpPr>
        <p:spPr>
          <a:xfrm flipH="1" flipV="1">
            <a:off x="3593939" y="1047621"/>
            <a:ext cx="32437" cy="1304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cxnSp>
        <p:nvCxnSpPr>
          <p:cNvPr id="28" name="直接连接符 27"/>
          <p:cNvCxnSpPr/>
          <p:nvPr>
            <p:custDataLst>
              <p:tags r:id="rId29"/>
            </p:custDataLst>
          </p:nvPr>
        </p:nvCxnSpPr>
        <p:spPr>
          <a:xfrm flipV="1">
            <a:off x="5037363" y="852298"/>
            <a:ext cx="0" cy="9061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矩形 29"/>
          <p:cNvSpPr/>
          <p:nvPr>
            <p:custDataLst>
              <p:tags r:id="rId30"/>
            </p:custDataLst>
          </p:nvPr>
        </p:nvSpPr>
        <p:spPr>
          <a:xfrm flipH="1" flipV="1">
            <a:off x="5019382" y="1047621"/>
            <a:ext cx="32437" cy="1304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cxnSp>
        <p:nvCxnSpPr>
          <p:cNvPr id="32" name="直接连接符 31"/>
          <p:cNvCxnSpPr/>
          <p:nvPr>
            <p:custDataLst>
              <p:tags r:id="rId31"/>
            </p:custDataLst>
          </p:nvPr>
        </p:nvCxnSpPr>
        <p:spPr>
          <a:xfrm flipV="1">
            <a:off x="6462805" y="852298"/>
            <a:ext cx="0" cy="9061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矩形 33"/>
          <p:cNvSpPr/>
          <p:nvPr>
            <p:custDataLst>
              <p:tags r:id="rId32"/>
            </p:custDataLst>
          </p:nvPr>
        </p:nvSpPr>
        <p:spPr>
          <a:xfrm flipH="1" flipV="1">
            <a:off x="6444471" y="1047621"/>
            <a:ext cx="32437" cy="1304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5" name="文本框 34"/>
          <p:cNvSpPr txBox="1"/>
          <p:nvPr>
            <p:custDataLst>
              <p:tags r:id="rId33"/>
            </p:custDataLst>
          </p:nvPr>
        </p:nvSpPr>
        <p:spPr>
          <a:xfrm>
            <a:off x="3811953" y="375313"/>
            <a:ext cx="874023" cy="476675"/>
          </a:xfrm>
          <a:prstGeom prst="rect">
            <a:avLst/>
          </a:prstGeom>
          <a:noFill/>
          <a:ln w="3175">
            <a:noFill/>
            <a:prstDash val="dash"/>
          </a:ln>
        </p:spPr>
        <p:txBody>
          <a:bodyPr wrap="square" rtlCol="0" anchor="ctr" anchorCtr="0">
            <a:normAutofit/>
          </a:bodyPr>
          <a:lstStyle/>
          <a:p>
            <a:pPr>
              <a:lnSpc>
                <a:spcPct val="130000"/>
              </a:lnSpc>
              <a:spcBef>
                <a:spcPts val="0"/>
              </a:spcBef>
              <a:spcAft>
                <a:spcPts val="0"/>
              </a:spcAft>
              <a:buSzPct val="100000"/>
            </a:pPr>
            <a:r>
              <a:rPr lang="en-US" altLang="zh-CN" sz="2000" b="1" spc="125" dirty="0">
                <a:solidFill>
                  <a:schemeClr val="tx2"/>
                </a:solidFill>
                <a:latin typeface="等线" panose="02010600030101010101" charset="-122"/>
                <a:ea typeface="等线" panose="02010600030101010101" charset="-122"/>
              </a:rPr>
              <a:t>1953</a:t>
            </a:r>
          </a:p>
        </p:txBody>
      </p:sp>
      <p:sp>
        <p:nvSpPr>
          <p:cNvPr id="37" name="文本框 36"/>
          <p:cNvSpPr txBox="1"/>
          <p:nvPr>
            <p:custDataLst>
              <p:tags r:id="rId34"/>
            </p:custDataLst>
          </p:nvPr>
        </p:nvSpPr>
        <p:spPr>
          <a:xfrm>
            <a:off x="2392857" y="375313"/>
            <a:ext cx="874023" cy="476675"/>
          </a:xfrm>
          <a:prstGeom prst="rect">
            <a:avLst/>
          </a:prstGeom>
          <a:noFill/>
          <a:ln w="3175">
            <a:noFill/>
            <a:prstDash val="dash"/>
          </a:ln>
        </p:spPr>
        <p:txBody>
          <a:bodyPr wrap="square" rtlCol="0" anchor="ctr" anchorCtr="0">
            <a:normAutofit/>
          </a:bodyPr>
          <a:lstStyle/>
          <a:p>
            <a:pPr>
              <a:lnSpc>
                <a:spcPct val="130000"/>
              </a:lnSpc>
              <a:spcBef>
                <a:spcPts val="0"/>
              </a:spcBef>
              <a:spcAft>
                <a:spcPts val="0"/>
              </a:spcAft>
              <a:buSzPct val="100000"/>
            </a:pPr>
            <a:r>
              <a:rPr lang="en-US" altLang="zh-CN" sz="2000" b="1" spc="125" dirty="0">
                <a:solidFill>
                  <a:schemeClr val="tx2"/>
                </a:solidFill>
                <a:latin typeface="等线" panose="02010600030101010101" charset="-122"/>
                <a:ea typeface="等线" panose="02010600030101010101" charset="-122"/>
              </a:rPr>
              <a:t>1950</a:t>
            </a:r>
          </a:p>
        </p:txBody>
      </p:sp>
      <p:sp>
        <p:nvSpPr>
          <p:cNvPr id="39" name="文本框 38"/>
          <p:cNvSpPr txBox="1"/>
          <p:nvPr>
            <p:custDataLst>
              <p:tags r:id="rId35"/>
            </p:custDataLst>
          </p:nvPr>
        </p:nvSpPr>
        <p:spPr>
          <a:xfrm>
            <a:off x="5231049" y="374961"/>
            <a:ext cx="874023" cy="476675"/>
          </a:xfrm>
          <a:prstGeom prst="rect">
            <a:avLst/>
          </a:prstGeom>
          <a:noFill/>
          <a:ln w="3175">
            <a:noFill/>
            <a:prstDash val="dash"/>
          </a:ln>
        </p:spPr>
        <p:txBody>
          <a:bodyPr wrap="square" rtlCol="0" anchor="ctr" anchorCtr="0">
            <a:normAutofit/>
          </a:bodyPr>
          <a:lstStyle/>
          <a:p>
            <a:pPr>
              <a:lnSpc>
                <a:spcPct val="130000"/>
              </a:lnSpc>
              <a:spcBef>
                <a:spcPts val="0"/>
              </a:spcBef>
              <a:spcAft>
                <a:spcPts val="0"/>
              </a:spcAft>
              <a:buSzPct val="100000"/>
            </a:pPr>
            <a:r>
              <a:rPr lang="en-US" altLang="zh-CN" sz="2000" b="1" spc="125" dirty="0">
                <a:solidFill>
                  <a:schemeClr val="tx2"/>
                </a:solidFill>
                <a:latin typeface="等线" panose="02010600030101010101" charset="-122"/>
                <a:ea typeface="等线" panose="02010600030101010101" charset="-122"/>
              </a:rPr>
              <a:t>1958</a:t>
            </a:r>
          </a:p>
        </p:txBody>
      </p:sp>
      <p:grpSp>
        <p:nvGrpSpPr>
          <p:cNvPr id="43" name="组合 42"/>
          <p:cNvGrpSpPr/>
          <p:nvPr/>
        </p:nvGrpSpPr>
        <p:grpSpPr>
          <a:xfrm>
            <a:off x="6245809" y="375732"/>
            <a:ext cx="1479550" cy="476779"/>
            <a:chOff x="10912" y="661"/>
            <a:chExt cx="2796" cy="901"/>
          </a:xfrm>
        </p:grpSpPr>
        <p:sp>
          <p:nvSpPr>
            <p:cNvPr id="16" name="箭头: V 形 98"/>
            <p:cNvSpPr/>
            <p:nvPr>
              <p:custDataLst>
                <p:tags r:id="rId53"/>
              </p:custDataLst>
            </p:nvPr>
          </p:nvSpPr>
          <p:spPr>
            <a:xfrm>
              <a:off x="10912" y="661"/>
              <a:ext cx="812" cy="901"/>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100" name="箭头: V 形 99"/>
            <p:cNvSpPr/>
            <p:nvPr>
              <p:custDataLst>
                <p:tags r:id="rId54"/>
              </p:custDataLst>
            </p:nvPr>
          </p:nvSpPr>
          <p:spPr>
            <a:xfrm>
              <a:off x="11261" y="661"/>
              <a:ext cx="812" cy="901"/>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17" name="箭头: V 形 96"/>
            <p:cNvSpPr/>
            <p:nvPr>
              <p:custDataLst>
                <p:tags r:id="rId55"/>
              </p:custDataLst>
            </p:nvPr>
          </p:nvSpPr>
          <p:spPr>
            <a:xfrm>
              <a:off x="12896" y="661"/>
              <a:ext cx="812" cy="901"/>
            </a:xfrm>
            <a:prstGeom prst="chevron">
              <a:avLst>
                <a:gd name="adj" fmla="val 54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125">
                <a:solidFill>
                  <a:schemeClr val="tx1"/>
                </a:solidFill>
                <a:latin typeface="微软雅黑" panose="020B0503020204020204" charset="-122"/>
                <a:ea typeface="微软雅黑" panose="020B0503020204020204" charset="-122"/>
              </a:endParaRPr>
            </a:p>
          </p:txBody>
        </p:sp>
        <p:sp>
          <p:nvSpPr>
            <p:cNvPr id="42" name="文本框 41"/>
            <p:cNvSpPr txBox="1"/>
            <p:nvPr>
              <p:custDataLst>
                <p:tags r:id="rId56"/>
              </p:custDataLst>
            </p:nvPr>
          </p:nvSpPr>
          <p:spPr>
            <a:xfrm>
              <a:off x="11675" y="662"/>
              <a:ext cx="1652" cy="901"/>
            </a:xfrm>
            <a:prstGeom prst="rect">
              <a:avLst/>
            </a:prstGeom>
            <a:noFill/>
            <a:ln w="3175">
              <a:noFill/>
              <a:prstDash val="dash"/>
            </a:ln>
          </p:spPr>
          <p:txBody>
            <a:bodyPr wrap="square" rtlCol="0" anchor="ctr" anchorCtr="0">
              <a:normAutofit/>
            </a:bodyPr>
            <a:lstStyle/>
            <a:p>
              <a:pPr>
                <a:lnSpc>
                  <a:spcPct val="130000"/>
                </a:lnSpc>
                <a:spcBef>
                  <a:spcPts val="0"/>
                </a:spcBef>
                <a:spcAft>
                  <a:spcPts val="0"/>
                </a:spcAft>
                <a:buSzPct val="100000"/>
              </a:pPr>
              <a:r>
                <a:rPr lang="en-US" altLang="zh-CN" sz="2000" b="1" spc="125" dirty="0">
                  <a:solidFill>
                    <a:schemeClr val="tx2"/>
                  </a:solidFill>
                  <a:latin typeface="等线" panose="02010600030101010101" charset="-122"/>
                  <a:ea typeface="等线" panose="02010600030101010101" charset="-122"/>
                </a:rPr>
                <a:t>1973</a:t>
              </a:r>
            </a:p>
          </p:txBody>
        </p:sp>
      </p:grpSp>
      <p:sp>
        <p:nvSpPr>
          <p:cNvPr id="13" name="灯片编号占位符 12"/>
          <p:cNvSpPr>
            <a:spLocks noGrp="1"/>
          </p:cNvSpPr>
          <p:nvPr>
            <p:ph type="sldNum" sz="quarter" idx="12"/>
          </p:nvPr>
        </p:nvSpPr>
        <p:spPr/>
        <p:txBody>
          <a:bodyPr/>
          <a:lstStyle/>
          <a:p>
            <a:fld id="{40E70CBB-BA48-466C-9CEA-B796B2960959}" type="slidenum">
              <a:rPr lang="zh-CN" altLang="en-US"/>
              <a:t>10</a:t>
            </a:fld>
            <a:endParaRPr lang="zh-CN" altLang="en-US" sz="1500">
              <a:solidFill>
                <a:schemeClr val="tx1"/>
              </a:solidFill>
            </a:endParaRPr>
          </a:p>
        </p:txBody>
      </p:sp>
      <p:sp>
        <p:nvSpPr>
          <p:cNvPr id="25" name="内容占位符 19"/>
          <p:cNvSpPr txBox="1"/>
          <p:nvPr>
            <p:custDataLst>
              <p:tags r:id="rId36"/>
            </p:custDataLst>
          </p:nvPr>
        </p:nvSpPr>
        <p:spPr>
          <a:xfrm>
            <a:off x="575734" y="1668992"/>
            <a:ext cx="9124421" cy="715963"/>
          </a:xfrm>
          <a:prstGeom prst="rect">
            <a:avLst/>
          </a:prstGeom>
          <a:solidFill>
            <a:srgbClr val="3B5686"/>
          </a:solidFill>
          <a:ln>
            <a:solidFill>
              <a:srgbClr val="000000">
                <a:alpha val="0"/>
              </a:srgbClr>
            </a:solidFill>
          </a:ln>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0025" indent="0" fontAlgn="auto">
              <a:lnSpc>
                <a:spcPct val="100000"/>
              </a:lnSpc>
              <a:spcBef>
                <a:spcPts val="500"/>
              </a:spcBef>
              <a:buClr>
                <a:srgbClr val="071F65"/>
              </a:buClr>
              <a:buNone/>
            </a:pPr>
            <a:r>
              <a:rPr lang="en-US" altLang="zh-CN" sz="1667" dirty="0">
                <a:solidFill>
                  <a:schemeClr val="tx2">
                    <a:lumMod val="20000"/>
                    <a:lumOff val="80000"/>
                  </a:schemeClr>
                </a:solidFill>
                <a:latin typeface="+mn-lt"/>
                <a:cs typeface="Times New Roman" panose="02020603050405020304" pitchFamily="18" charset="0"/>
              </a:rPr>
              <a:t>IHEP’ real start is from the construction of Beijing Electron Position Collider (BEPC) in 1980’s, and now is a large and comprehensive center for HEP and multidisciplinary research</a:t>
            </a:r>
            <a:endParaRPr lang="en-US" altLang="zh-CN" sz="1667" dirty="0">
              <a:solidFill>
                <a:schemeClr val="tx2">
                  <a:lumMod val="20000"/>
                  <a:lumOff val="80000"/>
                </a:schemeClr>
              </a:solidFill>
              <a:highlight>
                <a:srgbClr val="FFFF00"/>
              </a:highlight>
              <a:latin typeface="+mn-lt"/>
              <a:cs typeface="Times New Roman" panose="02020603050405020304" pitchFamily="18" charset="0"/>
            </a:endParaRPr>
          </a:p>
        </p:txBody>
      </p:sp>
      <p:pic>
        <p:nvPicPr>
          <p:cNvPr id="33" name="图片 32"/>
          <p:cNvPicPr>
            <a:picLocks noChangeAspect="1"/>
          </p:cNvPicPr>
          <p:nvPr>
            <p:custDataLst>
              <p:tags r:id="rId37"/>
            </p:custDataLst>
          </p:nvPr>
        </p:nvPicPr>
        <p:blipFill>
          <a:blip r:embed="rId59" cstate="print">
            <a:extLst>
              <a:ext uri="{28A0092B-C50C-407E-A947-70E740481C1C}">
                <a14:useLocalDpi xmlns:a14="http://schemas.microsoft.com/office/drawing/2010/main"/>
              </a:ext>
            </a:extLst>
          </a:blip>
          <a:stretch>
            <a:fillRect/>
          </a:stretch>
        </p:blipFill>
        <p:spPr>
          <a:xfrm>
            <a:off x="7950200" y="89959"/>
            <a:ext cx="2136246" cy="1486429"/>
          </a:xfrm>
          <a:prstGeom prst="rect">
            <a:avLst/>
          </a:prstGeom>
        </p:spPr>
      </p:pic>
      <p:grpSp>
        <p:nvGrpSpPr>
          <p:cNvPr id="78" name="组合 77"/>
          <p:cNvGrpSpPr/>
          <p:nvPr/>
        </p:nvGrpSpPr>
        <p:grpSpPr>
          <a:xfrm>
            <a:off x="328137" y="2516838"/>
            <a:ext cx="9685392" cy="2504587"/>
            <a:chOff x="359354" y="3600355"/>
            <a:chExt cx="11622299" cy="2669540"/>
          </a:xfrm>
        </p:grpSpPr>
        <p:sp>
          <p:nvSpPr>
            <p:cNvPr id="81" name="任意多边形 18"/>
            <p:cNvSpPr/>
            <p:nvPr>
              <p:custDataLst>
                <p:tags r:id="rId41"/>
              </p:custDataLst>
            </p:nvPr>
          </p:nvSpPr>
          <p:spPr>
            <a:xfrm>
              <a:off x="8231307" y="4121055"/>
              <a:ext cx="3373969" cy="2091055"/>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gradFill>
              <a:gsLst>
                <a:gs pos="0">
                  <a:scrgbClr r="0" g="0" b="0">
                    <a:satMod val="103000"/>
                    <a:lumMod val="102000"/>
                    <a:tint val="94000"/>
                  </a:scrgbClr>
                </a:gs>
                <a:gs pos="82000">
                  <a:scrgbClr r="0" g="0" b="0">
                    <a:satMod val="110000"/>
                    <a:lumMod val="100000"/>
                    <a:shade val="100000"/>
                  </a:scrgbClr>
                </a:gs>
                <a:gs pos="100000">
                  <a:scrgbClr r="0" g="0" b="0">
                    <a:lumMod val="99000"/>
                    <a:satMod val="120000"/>
                    <a:shade val="78000"/>
                  </a:scrgbClr>
                </a:gs>
                <a:gs pos="0">
                  <a:srgbClr val="454545">
                    <a:lumMod val="98000"/>
                    <a:lumOff val="2000"/>
                  </a:srgbClr>
                </a:gs>
                <a:gs pos="79000">
                  <a:srgbClr val="000000"/>
                </a:gs>
                <a:gs pos="100000">
                  <a:srgbClr val="000000">
                    <a:lumMod val="99000"/>
                  </a:srgbClr>
                </a:gs>
                <a:gs pos="78000">
                  <a:srgbClr val="007BD3"/>
                </a:gs>
                <a:gs pos="100000">
                  <a:srgbClr val="02223A">
                    <a:alpha val="100000"/>
                  </a:srgbClr>
                </a:gs>
                <a:gs pos="77000">
                  <a:srgbClr val="034373"/>
                </a:gs>
              </a:gsLst>
              <a:path path="circle">
                <a:fillToRect l="50000" t="50000" r="50000" b="50000"/>
              </a:path>
              <a:tileRect/>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95953" tIns="95953" rIns="95953" bIns="95953" numCol="1" spcCol="1270" anchor="ctr" anchorCtr="0">
              <a:noAutofit/>
            </a:bodyPr>
            <a:lstStyle/>
            <a:p>
              <a:pPr algn="ctr" defTabSz="1116497" eaLnBrk="1" fontAlgn="auto" hangingPunct="1">
                <a:lnSpc>
                  <a:spcPct val="90000"/>
                </a:lnSpc>
                <a:spcAft>
                  <a:spcPct val="35000"/>
                </a:spcAft>
                <a:defRPr/>
              </a:pPr>
              <a:endParaRPr lang="en-US" sz="2167" dirty="0">
                <a:solidFill>
                  <a:srgbClr val="FFFFFF"/>
                </a:solidFill>
                <a:latin typeface="Segoe UI" panose="020B0502040204020203"/>
                <a:ea typeface="微软雅黑" panose="020B0503020204020204" charset="-122"/>
              </a:endParaRPr>
            </a:p>
          </p:txBody>
        </p:sp>
        <p:sp>
          <p:nvSpPr>
            <p:cNvPr id="82" name="任意多边形 17"/>
            <p:cNvSpPr/>
            <p:nvPr>
              <p:custDataLst>
                <p:tags r:id="rId42"/>
              </p:custDataLst>
            </p:nvPr>
          </p:nvSpPr>
          <p:spPr>
            <a:xfrm>
              <a:off x="655757" y="4100735"/>
              <a:ext cx="3373969" cy="2091055"/>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gradFill>
              <a:gsLst>
                <a:gs pos="0">
                  <a:scrgbClr r="0" g="0" b="0">
                    <a:satMod val="103000"/>
                    <a:lumMod val="102000"/>
                    <a:tint val="94000"/>
                  </a:scrgbClr>
                </a:gs>
                <a:gs pos="82000">
                  <a:scrgbClr r="0" g="0" b="0">
                    <a:satMod val="110000"/>
                    <a:lumMod val="100000"/>
                    <a:shade val="100000"/>
                  </a:scrgbClr>
                </a:gs>
                <a:gs pos="100000">
                  <a:scrgbClr r="0" g="0" b="0">
                    <a:lumMod val="99000"/>
                    <a:satMod val="120000"/>
                    <a:shade val="78000"/>
                  </a:scrgbClr>
                </a:gs>
                <a:gs pos="0">
                  <a:srgbClr val="454545">
                    <a:lumMod val="98000"/>
                    <a:lumOff val="2000"/>
                  </a:srgbClr>
                </a:gs>
                <a:gs pos="79000">
                  <a:srgbClr val="000000"/>
                </a:gs>
                <a:gs pos="100000">
                  <a:srgbClr val="000000">
                    <a:lumMod val="99000"/>
                  </a:srgbClr>
                </a:gs>
                <a:gs pos="78000">
                  <a:srgbClr val="007BD3"/>
                </a:gs>
                <a:gs pos="100000">
                  <a:srgbClr val="C00000"/>
                </a:gs>
                <a:gs pos="77000">
                  <a:srgbClr val="034373"/>
                </a:gs>
              </a:gsLst>
              <a:path path="circle">
                <a:fillToRect l="50000" t="50000" r="50000" b="50000"/>
              </a:path>
              <a:tileRect/>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95953" tIns="95953" rIns="95953" bIns="95953" numCol="1" spcCol="1270" anchor="ctr" anchorCtr="0">
              <a:noAutofit/>
            </a:bodyPr>
            <a:lstStyle/>
            <a:p>
              <a:pPr algn="ctr" defTabSz="1116497" eaLnBrk="1" fontAlgn="auto" hangingPunct="1">
                <a:lnSpc>
                  <a:spcPct val="90000"/>
                </a:lnSpc>
                <a:spcAft>
                  <a:spcPct val="35000"/>
                </a:spcAft>
                <a:defRPr/>
              </a:pPr>
              <a:endParaRPr lang="en-US" sz="2167" dirty="0">
                <a:solidFill>
                  <a:srgbClr val="FFFFFF"/>
                </a:solidFill>
                <a:latin typeface="Segoe UI" panose="020B0502040204020203"/>
                <a:ea typeface="微软雅黑" panose="020B0503020204020204" charset="-122"/>
              </a:endParaRPr>
            </a:p>
          </p:txBody>
        </p:sp>
        <p:grpSp>
          <p:nvGrpSpPr>
            <p:cNvPr id="83" name="组合 82"/>
            <p:cNvGrpSpPr/>
            <p:nvPr/>
          </p:nvGrpSpPr>
          <p:grpSpPr>
            <a:xfrm>
              <a:off x="359354" y="3600355"/>
              <a:ext cx="11622299" cy="2669540"/>
              <a:chOff x="-15" y="4572"/>
              <a:chExt cx="15463" cy="4204"/>
            </a:xfrm>
          </p:grpSpPr>
          <p:grpSp>
            <p:nvGrpSpPr>
              <p:cNvPr id="88" name="组合 87"/>
              <p:cNvGrpSpPr/>
              <p:nvPr/>
            </p:nvGrpSpPr>
            <p:grpSpPr>
              <a:xfrm>
                <a:off x="671" y="5502"/>
                <a:ext cx="4027" cy="2939"/>
                <a:chOff x="671" y="5502"/>
                <a:chExt cx="4027" cy="2939"/>
              </a:xfrm>
            </p:grpSpPr>
            <p:sp>
              <p:nvSpPr>
                <p:cNvPr id="101" name="TextBox 6"/>
                <p:cNvSpPr txBox="1"/>
                <p:nvPr>
                  <p:custDataLst>
                    <p:tags r:id="rId51"/>
                  </p:custDataLst>
                </p:nvPr>
              </p:nvSpPr>
              <p:spPr>
                <a:xfrm>
                  <a:off x="1103" y="5502"/>
                  <a:ext cx="3210" cy="785"/>
                </a:xfrm>
                <a:prstGeom prst="rect">
                  <a:avLst/>
                </a:prstGeom>
                <a:noFill/>
              </p:spPr>
              <p:txBody>
                <a:bodyPr wrap="square" tIns="28333" bIns="28333" rtlCol="0">
                  <a:spAutoFit/>
                </a:bodyPr>
                <a:lstStyle/>
                <a:p>
                  <a:pPr algn="ctr" defTabSz="718050" eaLnBrk="1" fontAlgn="auto" hangingPunct="1">
                    <a:spcBef>
                      <a:spcPts val="0"/>
                    </a:spcBef>
                    <a:spcAft>
                      <a:spcPts val="0"/>
                    </a:spcAft>
                    <a:defRPr/>
                  </a:pPr>
                  <a:r>
                    <a:rPr lang="zh-CN" altLang="en-US" sz="1333" b="1" dirty="0">
                      <a:solidFill>
                        <a:srgbClr val="FFC000"/>
                      </a:solidFill>
                      <a:latin typeface="微软雅黑" panose="020B0503020204020204" charset="-122"/>
                      <a:ea typeface="微软雅黑" panose="020B0503020204020204" charset="-122"/>
                      <a:sym typeface="+mn-ea"/>
                    </a:rPr>
                    <a:t>Particle </a:t>
                  </a:r>
                  <a:r>
                    <a:rPr lang="en-US" altLang="zh-CN" sz="1333" b="1" dirty="0">
                      <a:solidFill>
                        <a:srgbClr val="FFC000"/>
                      </a:solidFill>
                      <a:latin typeface="微软雅黑" panose="020B0503020204020204" charset="-122"/>
                      <a:ea typeface="微软雅黑" panose="020B0503020204020204" charset="-122"/>
                      <a:sym typeface="+mn-ea"/>
                    </a:rPr>
                    <a:t>&amp; Astro-particle </a:t>
                  </a:r>
                  <a:r>
                    <a:rPr lang="zh-CN" altLang="en-US" sz="1333" b="1" dirty="0">
                      <a:solidFill>
                        <a:srgbClr val="FFC000"/>
                      </a:solidFill>
                      <a:latin typeface="微软雅黑" panose="020B0503020204020204" charset="-122"/>
                      <a:ea typeface="微软雅黑" panose="020B0503020204020204" charset="-122"/>
                      <a:sym typeface="+mn-ea"/>
                    </a:rPr>
                    <a:t>Physics</a:t>
                  </a:r>
                  <a:endParaRPr lang="zh-CN" altLang="en-US" sz="1333" b="1" dirty="0">
                    <a:solidFill>
                      <a:srgbClr val="FFC000"/>
                    </a:solidFill>
                    <a:latin typeface="微软雅黑" panose="020B0503020204020204" charset="-122"/>
                    <a:ea typeface="微软雅黑" panose="020B0503020204020204" charset="-122"/>
                  </a:endParaRPr>
                </a:p>
              </p:txBody>
            </p:sp>
            <p:sp>
              <p:nvSpPr>
                <p:cNvPr id="102" name="TextBox 6"/>
                <p:cNvSpPr txBox="1"/>
                <p:nvPr>
                  <p:custDataLst>
                    <p:tags r:id="rId52"/>
                  </p:custDataLst>
                </p:nvPr>
              </p:nvSpPr>
              <p:spPr>
                <a:xfrm>
                  <a:off x="671" y="6333"/>
                  <a:ext cx="4027" cy="2108"/>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noAutofit/>
                </a:bodyPr>
                <a:lstStyle/>
                <a:p>
                  <a:pPr marL="238115" indent="-238115">
                    <a:buClr>
                      <a:prstClr val="white"/>
                    </a:buClr>
                    <a:buSzPct val="80000"/>
                    <a:buFont typeface="Arial" panose="020B0604020202020204" pitchFamily="34" charset="0"/>
                    <a:buChar char="•"/>
                  </a:pPr>
                  <a:r>
                    <a:rPr lang="en-US" altLang="zh-CN" sz="1167" dirty="0">
                      <a:solidFill>
                        <a:prstClr val="white"/>
                      </a:solidFill>
                      <a:latin typeface="Arial" panose="020B0604020202020204" pitchFamily="34" charset="0"/>
                      <a:sym typeface="+mn-ea"/>
                    </a:rPr>
                    <a:t>Accelerator-based HEP Experiments</a:t>
                  </a:r>
                  <a:endParaRPr lang="en-US" altLang="zh-CN" sz="1167" dirty="0">
                    <a:solidFill>
                      <a:prstClr val="white"/>
                    </a:solidFill>
                    <a:latin typeface="Arial" panose="020B0604020202020204" pitchFamily="34" charset="0"/>
                  </a:endParaRPr>
                </a:p>
                <a:p>
                  <a:pPr marL="238115" indent="-238115">
                    <a:buClr>
                      <a:prstClr val="white"/>
                    </a:buClr>
                    <a:buSzPct val="80000"/>
                    <a:buFont typeface="Arial" panose="020B0604020202020204" pitchFamily="34" charset="0"/>
                    <a:buChar char="•"/>
                  </a:pPr>
                  <a:r>
                    <a:rPr lang="en-US" altLang="zh-CN" sz="1167" dirty="0">
                      <a:solidFill>
                        <a:prstClr val="white"/>
                      </a:solidFill>
                      <a:latin typeface="Arial" panose="020B0604020202020204" pitchFamily="34" charset="0"/>
                      <a:sym typeface="+mn-ea"/>
                    </a:rPr>
                    <a:t>Particle Astrophysics &amp; Neutrino Experiments</a:t>
                  </a:r>
                  <a:endParaRPr lang="en-US" altLang="zh-CN" sz="1167" dirty="0">
                    <a:solidFill>
                      <a:prstClr val="white"/>
                    </a:solidFill>
                    <a:latin typeface="Arial" panose="020B0604020202020204" pitchFamily="34" charset="0"/>
                  </a:endParaRPr>
                </a:p>
                <a:p>
                  <a:pPr marL="238115" indent="-238115">
                    <a:buClr>
                      <a:prstClr val="white"/>
                    </a:buClr>
                    <a:buSzPct val="80000"/>
                    <a:buFont typeface="Arial" panose="020B0604020202020204" pitchFamily="34" charset="0"/>
                    <a:buChar char="•"/>
                  </a:pPr>
                  <a:r>
                    <a:rPr lang="en-US" altLang="zh-CN" sz="1167" dirty="0">
                      <a:solidFill>
                        <a:prstClr val="white"/>
                      </a:solidFill>
                      <a:latin typeface="Arial" panose="020B0604020202020204" pitchFamily="34" charset="0"/>
                      <a:sym typeface="+mn-ea"/>
                    </a:rPr>
                    <a:t>Particle Detection and Electronics </a:t>
                  </a:r>
                  <a:endParaRPr lang="en-US" altLang="zh-CN" sz="1167" dirty="0">
                    <a:solidFill>
                      <a:prstClr val="white"/>
                    </a:solidFill>
                    <a:latin typeface="Arial" panose="020B0604020202020204" pitchFamily="34" charset="0"/>
                  </a:endParaRPr>
                </a:p>
                <a:p>
                  <a:pPr marL="238115" indent="-238115">
                    <a:buClr>
                      <a:prstClr val="white"/>
                    </a:buClr>
                    <a:buSzPct val="80000"/>
                    <a:buFont typeface="Arial" panose="020B0604020202020204" pitchFamily="34" charset="0"/>
                    <a:buChar char="•"/>
                  </a:pPr>
                  <a:r>
                    <a:rPr lang="en-US" altLang="zh-CN" sz="1167" dirty="0">
                      <a:solidFill>
                        <a:prstClr val="white"/>
                      </a:solidFill>
                      <a:latin typeface="Arial" panose="020B0604020202020204" pitchFamily="34" charset="0"/>
                      <a:sym typeface="+mn-ea"/>
                    </a:rPr>
                    <a:t>Particle Physics Theory</a:t>
                  </a:r>
                  <a:endParaRPr lang="en-US" altLang="zh-CN" sz="1167" b="1" dirty="0">
                    <a:solidFill>
                      <a:prstClr val="white"/>
                    </a:solidFill>
                    <a:latin typeface="Arial" panose="020B0604020202020204" pitchFamily="34" charset="0"/>
                    <a:ea typeface="微软雅黑" panose="020B0503020204020204" charset="-122"/>
                    <a:sym typeface="+mn-ea"/>
                  </a:endParaRPr>
                </a:p>
              </p:txBody>
            </p:sp>
          </p:grpSp>
          <p:grpSp>
            <p:nvGrpSpPr>
              <p:cNvPr id="89" name="组合 88"/>
              <p:cNvGrpSpPr/>
              <p:nvPr/>
            </p:nvGrpSpPr>
            <p:grpSpPr>
              <a:xfrm>
                <a:off x="5408" y="5392"/>
                <a:ext cx="4574" cy="3384"/>
                <a:chOff x="5408" y="5392"/>
                <a:chExt cx="4574" cy="3384"/>
              </a:xfrm>
            </p:grpSpPr>
            <p:sp>
              <p:nvSpPr>
                <p:cNvPr id="95" name="任意多边形 39"/>
                <p:cNvSpPr/>
                <p:nvPr>
                  <p:custDataLst>
                    <p:tags r:id="rId48"/>
                  </p:custDataLst>
                </p:nvPr>
              </p:nvSpPr>
              <p:spPr>
                <a:xfrm>
                  <a:off x="5433" y="5392"/>
                  <a:ext cx="4489" cy="3293"/>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gradFill>
                  <a:gsLst>
                    <a:gs pos="0">
                      <a:scrgbClr r="0" g="0" b="0">
                        <a:satMod val="103000"/>
                        <a:lumMod val="102000"/>
                        <a:tint val="94000"/>
                      </a:scrgbClr>
                    </a:gs>
                    <a:gs pos="82000">
                      <a:scrgbClr r="0" g="0" b="0">
                        <a:satMod val="110000"/>
                        <a:lumMod val="100000"/>
                        <a:shade val="100000"/>
                      </a:scrgbClr>
                    </a:gs>
                    <a:gs pos="100000">
                      <a:scrgbClr r="0" g="0" b="0">
                        <a:lumMod val="99000"/>
                        <a:satMod val="120000"/>
                        <a:shade val="78000"/>
                      </a:scrgbClr>
                    </a:gs>
                    <a:gs pos="0">
                      <a:srgbClr val="454545">
                        <a:lumMod val="98000"/>
                        <a:lumOff val="2000"/>
                      </a:srgbClr>
                    </a:gs>
                    <a:gs pos="79000">
                      <a:srgbClr val="000000"/>
                    </a:gs>
                    <a:gs pos="100000">
                      <a:srgbClr val="000000">
                        <a:lumMod val="99000"/>
                      </a:srgbClr>
                    </a:gs>
                    <a:gs pos="78000">
                      <a:srgbClr val="007BD3"/>
                    </a:gs>
                    <a:gs pos="100000">
                      <a:srgbClr val="02223A">
                        <a:alpha val="100000"/>
                      </a:srgbClr>
                    </a:gs>
                    <a:gs pos="77000">
                      <a:srgbClr val="034373"/>
                    </a:gs>
                  </a:gsLst>
                  <a:path path="circle">
                    <a:fillToRect l="50000" t="50000" r="50000" b="50000"/>
                  </a:path>
                  <a:tileRect/>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95953" tIns="95953" rIns="95953" bIns="95953" numCol="1" spcCol="1270" anchor="ctr" anchorCtr="0">
                  <a:noAutofit/>
                </a:bodyPr>
                <a:lstStyle/>
                <a:p>
                  <a:pPr algn="ctr" defTabSz="1116497" eaLnBrk="1" fontAlgn="auto" hangingPunct="1">
                    <a:lnSpc>
                      <a:spcPct val="90000"/>
                    </a:lnSpc>
                    <a:spcAft>
                      <a:spcPct val="35000"/>
                    </a:spcAft>
                    <a:defRPr/>
                  </a:pPr>
                  <a:endParaRPr lang="en-US" sz="2167" dirty="0">
                    <a:solidFill>
                      <a:srgbClr val="FFFFFF"/>
                    </a:solidFill>
                    <a:latin typeface="Segoe UI" panose="020B0502040204020203"/>
                    <a:ea typeface="微软雅黑" panose="020B0503020204020204" charset="-122"/>
                  </a:endParaRPr>
                </a:p>
              </p:txBody>
            </p:sp>
            <p:sp>
              <p:nvSpPr>
                <p:cNvPr id="97" name="TextBox 6"/>
                <p:cNvSpPr txBox="1"/>
                <p:nvPr>
                  <p:custDataLst>
                    <p:tags r:id="rId49"/>
                  </p:custDataLst>
                </p:nvPr>
              </p:nvSpPr>
              <p:spPr>
                <a:xfrm>
                  <a:off x="5408" y="5502"/>
                  <a:ext cx="4488" cy="827"/>
                </a:xfrm>
                <a:prstGeom prst="rect">
                  <a:avLst/>
                </a:prstGeom>
                <a:noFill/>
              </p:spPr>
              <p:txBody>
                <a:bodyPr wrap="square" tIns="28333" bIns="28333" rtlCol="0">
                  <a:spAutoFit/>
                </a:bodyPr>
                <a:lstStyle/>
                <a:p>
                  <a:pPr algn="ctr" defTabSz="718050" eaLnBrk="1" fontAlgn="auto" hangingPunct="1">
                    <a:lnSpc>
                      <a:spcPct val="110000"/>
                    </a:lnSpc>
                    <a:spcBef>
                      <a:spcPts val="0"/>
                    </a:spcBef>
                    <a:spcAft>
                      <a:spcPts val="0"/>
                    </a:spcAft>
                    <a:defRPr/>
                  </a:pPr>
                  <a:r>
                    <a:rPr lang="zh-CN" altLang="en-US" sz="1333" b="1" dirty="0">
                      <a:solidFill>
                        <a:srgbClr val="FFC000"/>
                      </a:solidFill>
                      <a:latin typeface="微软雅黑" panose="020B0503020204020204" charset="-122"/>
                      <a:ea typeface="微软雅黑" panose="020B0503020204020204" charset="-122"/>
                      <a:sym typeface="+mn-ea"/>
                    </a:rPr>
                    <a:t>Accelerator Physics </a:t>
                  </a:r>
                </a:p>
                <a:p>
                  <a:pPr algn="ctr" defTabSz="718050" eaLnBrk="1" fontAlgn="auto" hangingPunct="1">
                    <a:lnSpc>
                      <a:spcPct val="110000"/>
                    </a:lnSpc>
                    <a:spcBef>
                      <a:spcPts val="0"/>
                    </a:spcBef>
                    <a:spcAft>
                      <a:spcPts val="0"/>
                    </a:spcAft>
                    <a:defRPr/>
                  </a:pPr>
                  <a:r>
                    <a:rPr lang="zh-CN" altLang="en-US" sz="1333" b="1" dirty="0">
                      <a:solidFill>
                        <a:srgbClr val="FFC000"/>
                      </a:solidFill>
                      <a:latin typeface="微软雅黑" panose="020B0503020204020204" charset="-122"/>
                      <a:ea typeface="微软雅黑" panose="020B0503020204020204" charset="-122"/>
                      <a:sym typeface="+mn-ea"/>
                    </a:rPr>
                    <a:t>and Technologies</a:t>
                  </a:r>
                </a:p>
              </p:txBody>
            </p:sp>
            <p:sp>
              <p:nvSpPr>
                <p:cNvPr id="99" name="TextBox 6"/>
                <p:cNvSpPr txBox="1"/>
                <p:nvPr>
                  <p:custDataLst>
                    <p:tags r:id="rId50"/>
                  </p:custDataLst>
                </p:nvPr>
              </p:nvSpPr>
              <p:spPr>
                <a:xfrm>
                  <a:off x="5592" y="6387"/>
                  <a:ext cx="4390" cy="2389"/>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238115" indent="-238115">
                    <a:spcBef>
                      <a:spcPts val="250"/>
                    </a:spcBef>
                    <a:spcAft>
                      <a:spcPts val="250"/>
                    </a:spcAft>
                    <a:buClr>
                      <a:prstClr val="white"/>
                    </a:buClr>
                    <a:buSzPct val="80000"/>
                    <a:buFont typeface="Arial" panose="020B0604020202020204" pitchFamily="34" charset="0"/>
                    <a:buChar char="•"/>
                  </a:pPr>
                  <a:r>
                    <a:rPr lang="en-US" altLang="zh-CN" sz="1167" dirty="0">
                      <a:solidFill>
                        <a:prstClr val="white"/>
                      </a:solidFill>
                      <a:latin typeface="Arial" panose="020B0604020202020204" pitchFamily="34" charset="0"/>
                      <a:sym typeface="+mn-ea"/>
                    </a:rPr>
                    <a:t>High Luminosity Electron Accelerators</a:t>
                  </a:r>
                  <a:endParaRPr lang="en-US" altLang="zh-CN" sz="1167" dirty="0">
                    <a:solidFill>
                      <a:prstClr val="white"/>
                    </a:solidFill>
                    <a:latin typeface="Arial" panose="020B0604020202020204" pitchFamily="34" charset="0"/>
                  </a:endParaRPr>
                </a:p>
                <a:p>
                  <a:pPr marL="238115" indent="-238115">
                    <a:spcBef>
                      <a:spcPts val="250"/>
                    </a:spcBef>
                    <a:spcAft>
                      <a:spcPts val="250"/>
                    </a:spcAft>
                    <a:buClr>
                      <a:prstClr val="white"/>
                    </a:buClr>
                    <a:buSzPct val="80000"/>
                    <a:buFont typeface="Arial" panose="020B0604020202020204" pitchFamily="34" charset="0"/>
                    <a:buChar char="•"/>
                  </a:pPr>
                  <a:r>
                    <a:rPr lang="en-US" altLang="zh-CN" sz="1167" dirty="0">
                      <a:solidFill>
                        <a:prstClr val="white"/>
                      </a:solidFill>
                      <a:latin typeface="Arial" panose="020B0604020202020204" pitchFamily="34" charset="0"/>
                      <a:sym typeface="+mn-ea"/>
                    </a:rPr>
                    <a:t>High Intensity Proton Accelerators</a:t>
                  </a:r>
                  <a:endParaRPr lang="en-US" altLang="zh-CN" sz="1167" dirty="0">
                    <a:solidFill>
                      <a:prstClr val="white"/>
                    </a:solidFill>
                    <a:latin typeface="Arial" panose="020B0604020202020204" pitchFamily="34" charset="0"/>
                  </a:endParaRPr>
                </a:p>
                <a:p>
                  <a:pPr marL="238115" indent="-238115">
                    <a:spcBef>
                      <a:spcPts val="250"/>
                    </a:spcBef>
                    <a:spcAft>
                      <a:spcPts val="250"/>
                    </a:spcAft>
                    <a:buClr>
                      <a:prstClr val="white"/>
                    </a:buClr>
                    <a:buSzPct val="80000"/>
                    <a:buFont typeface="Arial" panose="020B0604020202020204" pitchFamily="34" charset="0"/>
                    <a:buChar char="•"/>
                  </a:pPr>
                  <a:r>
                    <a:rPr lang="en-US" altLang="zh-CN" sz="1167" dirty="0">
                      <a:solidFill>
                        <a:prstClr val="white"/>
                      </a:solidFill>
                      <a:latin typeface="Arial" panose="020B0604020202020204" pitchFamily="34" charset="0"/>
                      <a:sym typeface="+mn-ea"/>
                    </a:rPr>
                    <a:t>Applied Research and Technology Transfer</a:t>
                  </a:r>
                  <a:endParaRPr lang="en-US" altLang="zh-CN" sz="1167" dirty="0">
                    <a:solidFill>
                      <a:prstClr val="white"/>
                    </a:solidFill>
                    <a:latin typeface="Arial" panose="020B0604020202020204" pitchFamily="34" charset="0"/>
                  </a:endParaRPr>
                </a:p>
                <a:p>
                  <a:pPr indent="209542" defTabSz="718050" eaLnBrk="1" fontAlgn="auto" hangingPunct="1">
                    <a:lnSpc>
                      <a:spcPct val="130000"/>
                    </a:lnSpc>
                    <a:spcBef>
                      <a:spcPts val="0"/>
                    </a:spcBef>
                    <a:spcAft>
                      <a:spcPts val="0"/>
                    </a:spcAft>
                    <a:buClr>
                      <a:prstClr val="white"/>
                    </a:buClr>
                    <a:buSzPct val="80000"/>
                    <a:buFont typeface="Wingdings" panose="05000000000000000000" pitchFamily="2" charset="2"/>
                    <a:buChar char="n"/>
                    <a:defRPr/>
                  </a:pPr>
                  <a:endParaRPr lang="zh-CN" altLang="en-US" sz="1333" b="1" dirty="0">
                    <a:solidFill>
                      <a:prstClr val="white"/>
                    </a:solidFill>
                    <a:latin typeface="微软雅黑" panose="020B0503020204020204" charset="-122"/>
                    <a:ea typeface="微软雅黑" panose="020B0503020204020204" charset="-122"/>
                    <a:sym typeface="+mn-ea"/>
                  </a:endParaRPr>
                </a:p>
              </p:txBody>
            </p:sp>
          </p:grpSp>
          <p:grpSp>
            <p:nvGrpSpPr>
              <p:cNvPr id="90" name="组合 89"/>
              <p:cNvGrpSpPr/>
              <p:nvPr/>
            </p:nvGrpSpPr>
            <p:grpSpPr>
              <a:xfrm>
                <a:off x="10454" y="5485"/>
                <a:ext cx="4489" cy="3124"/>
                <a:chOff x="10454" y="5485"/>
                <a:chExt cx="4489" cy="3124"/>
              </a:xfrm>
            </p:grpSpPr>
            <p:sp>
              <p:nvSpPr>
                <p:cNvPr id="93" name="TextBox 6"/>
                <p:cNvSpPr txBox="1"/>
                <p:nvPr>
                  <p:custDataLst>
                    <p:tags r:id="rId46"/>
                  </p:custDataLst>
                </p:nvPr>
              </p:nvSpPr>
              <p:spPr>
                <a:xfrm>
                  <a:off x="10454" y="5485"/>
                  <a:ext cx="4489" cy="827"/>
                </a:xfrm>
                <a:prstGeom prst="rect">
                  <a:avLst/>
                </a:prstGeom>
                <a:noFill/>
              </p:spPr>
              <p:txBody>
                <a:bodyPr wrap="square" tIns="28333" bIns="28333" rtlCol="0">
                  <a:spAutoFit/>
                </a:bodyPr>
                <a:lstStyle/>
                <a:p>
                  <a:pPr algn="ctr" defTabSz="718050" eaLnBrk="1" fontAlgn="auto" hangingPunct="1">
                    <a:lnSpc>
                      <a:spcPct val="110000"/>
                    </a:lnSpc>
                    <a:spcBef>
                      <a:spcPts val="0"/>
                    </a:spcBef>
                    <a:spcAft>
                      <a:spcPts val="0"/>
                    </a:spcAft>
                    <a:defRPr/>
                  </a:pPr>
                  <a:r>
                    <a:rPr lang="zh-CN" altLang="en-US" sz="1333" b="1" dirty="0">
                      <a:solidFill>
                        <a:srgbClr val="FFC000"/>
                      </a:solidFill>
                      <a:latin typeface="微软雅黑" panose="020B0503020204020204" charset="-122"/>
                      <a:ea typeface="微软雅黑" panose="020B0503020204020204" charset="-122"/>
                      <a:sym typeface="+mn-ea"/>
                    </a:rPr>
                    <a:t>Radiation Technologies </a:t>
                  </a:r>
                </a:p>
                <a:p>
                  <a:pPr algn="ctr" defTabSz="718050" eaLnBrk="1" fontAlgn="auto" hangingPunct="1">
                    <a:lnSpc>
                      <a:spcPct val="110000"/>
                    </a:lnSpc>
                    <a:spcBef>
                      <a:spcPts val="0"/>
                    </a:spcBef>
                    <a:spcAft>
                      <a:spcPts val="0"/>
                    </a:spcAft>
                    <a:defRPr/>
                  </a:pPr>
                  <a:r>
                    <a:rPr lang="zh-CN" altLang="en-US" sz="1333" b="1" dirty="0">
                      <a:solidFill>
                        <a:srgbClr val="FFC000"/>
                      </a:solidFill>
                      <a:latin typeface="微软雅黑" panose="020B0503020204020204" charset="-122"/>
                      <a:ea typeface="微软雅黑" panose="020B0503020204020204" charset="-122"/>
                      <a:sym typeface="+mn-ea"/>
                    </a:rPr>
                    <a:t>and Applications</a:t>
                  </a:r>
                  <a:endParaRPr lang="zh-CN" altLang="en-US" sz="1333" b="1" dirty="0">
                    <a:solidFill>
                      <a:srgbClr val="FFC000"/>
                    </a:solidFill>
                    <a:latin typeface="微软雅黑" panose="020B0503020204020204" charset="-122"/>
                    <a:ea typeface="微软雅黑" panose="020B0503020204020204" charset="-122"/>
                  </a:endParaRPr>
                </a:p>
              </p:txBody>
            </p:sp>
            <p:sp>
              <p:nvSpPr>
                <p:cNvPr id="94" name="TextBox 6"/>
                <p:cNvSpPr txBox="1"/>
                <p:nvPr>
                  <p:custDataLst>
                    <p:tags r:id="rId47"/>
                  </p:custDataLst>
                </p:nvPr>
              </p:nvSpPr>
              <p:spPr>
                <a:xfrm>
                  <a:off x="10878" y="6387"/>
                  <a:ext cx="3901" cy="2222"/>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238115" indent="-238115">
                    <a:spcBef>
                      <a:spcPts val="250"/>
                    </a:spcBef>
                    <a:spcAft>
                      <a:spcPts val="250"/>
                    </a:spcAft>
                    <a:buClr>
                      <a:prstClr val="white"/>
                    </a:buClr>
                    <a:buSzPct val="80000"/>
                    <a:buFont typeface="Arial" panose="020B0604020202020204" pitchFamily="34" charset="0"/>
                    <a:buChar char="•"/>
                  </a:pPr>
                  <a:r>
                    <a:rPr lang="en-US" altLang="zh-CN" sz="1167" dirty="0">
                      <a:solidFill>
                        <a:prstClr val="white"/>
                      </a:solidFill>
                      <a:latin typeface="Arial" panose="020B0604020202020204" pitchFamily="34" charset="0"/>
                      <a:sym typeface="+mn-ea"/>
                    </a:rPr>
                    <a:t>Synchrotron Radiation &amp; Applications</a:t>
                  </a:r>
                  <a:endParaRPr lang="en-US" altLang="zh-CN" sz="1167" dirty="0">
                    <a:solidFill>
                      <a:prstClr val="white"/>
                    </a:solidFill>
                    <a:latin typeface="Arial" panose="020B0604020202020204" pitchFamily="34" charset="0"/>
                  </a:endParaRPr>
                </a:p>
                <a:p>
                  <a:pPr marL="238115" indent="-238115">
                    <a:spcBef>
                      <a:spcPts val="250"/>
                    </a:spcBef>
                    <a:spcAft>
                      <a:spcPts val="250"/>
                    </a:spcAft>
                    <a:buClr>
                      <a:prstClr val="white"/>
                    </a:buClr>
                    <a:buSzPct val="80000"/>
                    <a:buFont typeface="Arial" panose="020B0604020202020204" pitchFamily="34" charset="0"/>
                    <a:buChar char="•"/>
                  </a:pPr>
                  <a:r>
                    <a:rPr lang="en-US" altLang="zh-CN" sz="1167" dirty="0">
                      <a:solidFill>
                        <a:prstClr val="white"/>
                      </a:solidFill>
                      <a:latin typeface="Arial" panose="020B0604020202020204" pitchFamily="34" charset="0"/>
                      <a:sym typeface="+mn-ea"/>
                    </a:rPr>
                    <a:t>Neutron Scattering &amp; Applications </a:t>
                  </a:r>
                  <a:endParaRPr lang="en-US" altLang="zh-CN" sz="1167" dirty="0">
                    <a:solidFill>
                      <a:prstClr val="white"/>
                    </a:solidFill>
                    <a:latin typeface="Arial" panose="020B0604020202020204" pitchFamily="34" charset="0"/>
                  </a:endParaRPr>
                </a:p>
                <a:p>
                  <a:pPr marL="238115" indent="-238115">
                    <a:spcBef>
                      <a:spcPts val="250"/>
                    </a:spcBef>
                    <a:spcAft>
                      <a:spcPts val="250"/>
                    </a:spcAft>
                    <a:buClr>
                      <a:prstClr val="white"/>
                    </a:buClr>
                    <a:buSzPct val="80000"/>
                    <a:buFont typeface="Arial" panose="020B0604020202020204" pitchFamily="34" charset="0"/>
                    <a:buChar char="•"/>
                  </a:pPr>
                  <a:r>
                    <a:rPr lang="en-US" altLang="zh-CN" sz="1167" dirty="0">
                      <a:solidFill>
                        <a:prstClr val="white"/>
                      </a:solidFill>
                      <a:latin typeface="Arial" panose="020B0604020202020204" pitchFamily="34" charset="0"/>
                      <a:sym typeface="+mn-ea"/>
                    </a:rPr>
                    <a:t>Nuclear Analytical Techniques &amp; Applications</a:t>
                  </a:r>
                  <a:endParaRPr lang="en-US" altLang="zh-CN" sz="1167" dirty="0">
                    <a:solidFill>
                      <a:prstClr val="white"/>
                    </a:solidFill>
                    <a:latin typeface="Arial" panose="020B0604020202020204" pitchFamily="34" charset="0"/>
                  </a:endParaRPr>
                </a:p>
              </p:txBody>
            </p:sp>
          </p:grpSp>
          <p:sp>
            <p:nvSpPr>
              <p:cNvPr id="91" name="文本框 90"/>
              <p:cNvSpPr txBox="1"/>
              <p:nvPr>
                <p:custDataLst>
                  <p:tags r:id="rId44"/>
                </p:custDataLst>
              </p:nvPr>
            </p:nvSpPr>
            <p:spPr>
              <a:xfrm>
                <a:off x="-15" y="4609"/>
                <a:ext cx="5054" cy="620"/>
              </a:xfrm>
              <a:prstGeom prst="rect">
                <a:avLst/>
              </a:prstGeom>
              <a:noFill/>
            </p:spPr>
            <p:txBody>
              <a:bodyPr wrap="square" rtlCol="0" anchor="t">
                <a:spAutoFit/>
              </a:bodyPr>
              <a:lstStyle/>
              <a:p>
                <a:pPr algn="ctr" defTabSz="761970" eaLnBrk="1" fontAlgn="auto" hangingPunct="1">
                  <a:spcBef>
                    <a:spcPts val="0"/>
                  </a:spcBef>
                  <a:spcAft>
                    <a:spcPts val="0"/>
                  </a:spcAft>
                  <a:defRPr/>
                </a:pPr>
                <a:r>
                  <a:rPr lang="zh-CN" altLang="en-US" b="1" dirty="0">
                    <a:ln w="6350">
                      <a:noFill/>
                    </a:ln>
                    <a:solidFill>
                      <a:srgbClr val="C00000"/>
                    </a:solidFill>
                    <a:latin typeface="微软雅黑" panose="020B0503020204020204" charset="-122"/>
                    <a:ea typeface="微软雅黑" panose="020B0503020204020204" charset="-122"/>
                    <a:sym typeface="+mn-ea"/>
                  </a:rPr>
                  <a:t>Frontiers of Basic Science</a:t>
                </a:r>
              </a:p>
            </p:txBody>
          </p:sp>
          <p:sp>
            <p:nvSpPr>
              <p:cNvPr id="92" name="文本框 91"/>
              <p:cNvSpPr txBox="1"/>
              <p:nvPr>
                <p:custDataLst>
                  <p:tags r:id="rId45"/>
                </p:custDataLst>
              </p:nvPr>
            </p:nvSpPr>
            <p:spPr>
              <a:xfrm>
                <a:off x="10119" y="4572"/>
                <a:ext cx="5329" cy="631"/>
              </a:xfrm>
              <a:prstGeom prst="rect">
                <a:avLst/>
              </a:prstGeom>
              <a:noFill/>
            </p:spPr>
            <p:txBody>
              <a:bodyPr wrap="square" rtlCol="0" anchor="t">
                <a:spAutoFit/>
              </a:bodyPr>
              <a:lstStyle/>
              <a:p>
                <a:pPr algn="ctr" defTabSz="718050" eaLnBrk="1" fontAlgn="auto" hangingPunct="1">
                  <a:lnSpc>
                    <a:spcPct val="110000"/>
                  </a:lnSpc>
                  <a:spcBef>
                    <a:spcPts val="0"/>
                  </a:spcBef>
                  <a:spcAft>
                    <a:spcPts val="0"/>
                  </a:spcAft>
                  <a:buClr>
                    <a:srgbClr val="E38700"/>
                  </a:buClr>
                  <a:buSzPct val="80000"/>
                  <a:defRPr/>
                </a:pPr>
                <a:r>
                  <a:rPr lang="en-US" b="1" dirty="0">
                    <a:ln w="6350">
                      <a:noFill/>
                    </a:ln>
                    <a:solidFill>
                      <a:srgbClr val="C00000"/>
                    </a:solidFill>
                    <a:latin typeface="微软雅黑" panose="020B0503020204020204" charset="-122"/>
                    <a:ea typeface="微软雅黑" panose="020B0503020204020204" charset="-122"/>
                    <a:sym typeface="+mn-ea"/>
                  </a:rPr>
                  <a:t>M</a:t>
                </a:r>
                <a:r>
                  <a:rPr b="1" dirty="0" err="1">
                    <a:ln w="6350">
                      <a:noFill/>
                    </a:ln>
                    <a:solidFill>
                      <a:srgbClr val="C00000"/>
                    </a:solidFill>
                    <a:latin typeface="微软雅黑" panose="020B0503020204020204" charset="-122"/>
                    <a:ea typeface="微软雅黑" panose="020B0503020204020204" charset="-122"/>
                    <a:sym typeface="+mn-ea"/>
                  </a:rPr>
                  <a:t>ulti</a:t>
                </a:r>
                <a:r>
                  <a:rPr lang="en-US" altLang="zh-CN" b="1" dirty="0">
                    <a:ln w="6350">
                      <a:noFill/>
                    </a:ln>
                    <a:solidFill>
                      <a:srgbClr val="C00000"/>
                    </a:solidFill>
                    <a:latin typeface="微软雅黑" panose="020B0503020204020204" charset="-122"/>
                    <a:ea typeface="微软雅黑" panose="020B0503020204020204" charset="-122"/>
                    <a:sym typeface="+mn-ea"/>
                  </a:rPr>
                  <a:t>-</a:t>
                </a:r>
                <a:r>
                  <a:rPr b="1" dirty="0">
                    <a:ln w="6350">
                      <a:noFill/>
                    </a:ln>
                    <a:solidFill>
                      <a:srgbClr val="C00000"/>
                    </a:solidFill>
                    <a:latin typeface="微软雅黑" panose="020B0503020204020204" charset="-122"/>
                    <a:ea typeface="微软雅黑" panose="020B0503020204020204" charset="-122"/>
                    <a:sym typeface="+mn-ea"/>
                  </a:rPr>
                  <a:t>disciplinary research</a:t>
                </a:r>
              </a:p>
            </p:txBody>
          </p:sp>
        </p:grpSp>
        <p:sp>
          <p:nvSpPr>
            <p:cNvPr id="87" name="文本框 86"/>
            <p:cNvSpPr txBox="1"/>
            <p:nvPr>
              <p:custDataLst>
                <p:tags r:id="rId43"/>
              </p:custDataLst>
            </p:nvPr>
          </p:nvSpPr>
          <p:spPr>
            <a:xfrm>
              <a:off x="4454180" y="3623356"/>
              <a:ext cx="3227405" cy="393656"/>
            </a:xfrm>
            <a:prstGeom prst="rect">
              <a:avLst/>
            </a:prstGeom>
            <a:noFill/>
          </p:spPr>
          <p:txBody>
            <a:bodyPr wrap="square" rtlCol="0" anchor="t">
              <a:spAutoFit/>
            </a:bodyPr>
            <a:lstStyle/>
            <a:p>
              <a:pPr algn="ctr" defTabSz="761970" eaLnBrk="1" fontAlgn="auto" hangingPunct="1">
                <a:spcBef>
                  <a:spcPts val="0"/>
                </a:spcBef>
                <a:spcAft>
                  <a:spcPts val="0"/>
                </a:spcAft>
                <a:defRPr/>
              </a:pPr>
              <a:r>
                <a:rPr lang="zh-CN" altLang="en-US" b="1" dirty="0">
                  <a:ln w="6350">
                    <a:noFill/>
                  </a:ln>
                  <a:solidFill>
                    <a:srgbClr val="C00000"/>
                  </a:solidFill>
                  <a:latin typeface="微软雅黑" panose="020B0503020204020204" charset="-122"/>
                  <a:ea typeface="微软雅黑" panose="020B0503020204020204" charset="-122"/>
                  <a:sym typeface="+mn-ea"/>
                </a:rPr>
                <a:t>Strategic </a:t>
              </a:r>
              <a:r>
                <a:rPr lang="en-US" altLang="zh-CN" b="1" dirty="0">
                  <a:ln w="6350">
                    <a:noFill/>
                  </a:ln>
                  <a:solidFill>
                    <a:srgbClr val="C00000"/>
                  </a:solidFill>
                  <a:latin typeface="微软雅黑" panose="020B0503020204020204" charset="-122"/>
                  <a:ea typeface="微软雅黑" panose="020B0503020204020204" charset="-122"/>
                  <a:sym typeface="+mn-ea"/>
                </a:rPr>
                <a:t>H</a:t>
              </a:r>
              <a:r>
                <a:rPr lang="zh-CN" altLang="en-US" b="1" dirty="0">
                  <a:ln w="6350">
                    <a:noFill/>
                  </a:ln>
                  <a:solidFill>
                    <a:srgbClr val="C00000"/>
                  </a:solidFill>
                  <a:latin typeface="微软雅黑" panose="020B0503020204020204" charset="-122"/>
                  <a:ea typeface="微软雅黑" panose="020B0503020204020204" charset="-122"/>
                  <a:sym typeface="+mn-ea"/>
                </a:rPr>
                <a:t>igh-</a:t>
              </a:r>
              <a:r>
                <a:rPr lang="en-US" altLang="zh-CN" b="1" dirty="0">
                  <a:ln w="6350">
                    <a:noFill/>
                  </a:ln>
                  <a:solidFill>
                    <a:srgbClr val="C00000"/>
                  </a:solidFill>
                  <a:latin typeface="微软雅黑" panose="020B0503020204020204" charset="-122"/>
                  <a:ea typeface="微软雅黑" panose="020B0503020204020204" charset="-122"/>
                  <a:sym typeface="+mn-ea"/>
                </a:rPr>
                <a:t>T</a:t>
              </a:r>
              <a:r>
                <a:rPr lang="zh-CN" altLang="en-US" b="1" dirty="0">
                  <a:ln w="6350">
                    <a:noFill/>
                  </a:ln>
                  <a:solidFill>
                    <a:srgbClr val="C00000"/>
                  </a:solidFill>
                  <a:latin typeface="微软雅黑" panose="020B0503020204020204" charset="-122"/>
                  <a:ea typeface="微软雅黑" panose="020B0503020204020204" charset="-122"/>
                  <a:sym typeface="+mn-ea"/>
                </a:rPr>
                <a:t>ech</a:t>
              </a:r>
            </a:p>
          </p:txBody>
        </p:sp>
      </p:grpSp>
      <p:sp>
        <p:nvSpPr>
          <p:cNvPr id="103" name="箭头: 右 3"/>
          <p:cNvSpPr/>
          <p:nvPr>
            <p:custDataLst>
              <p:tags r:id="rId38"/>
            </p:custDataLst>
          </p:nvPr>
        </p:nvSpPr>
        <p:spPr>
          <a:xfrm>
            <a:off x="6551853" y="3775621"/>
            <a:ext cx="351896" cy="451908"/>
          </a:xfrm>
          <a:prstGeom prst="rightArrow">
            <a:avLst/>
          </a:prstGeom>
          <a:solidFill>
            <a:srgbClr val="C00000"/>
          </a:solidFill>
        </p:spPr>
        <p:style>
          <a:lnRef idx="0">
            <a:srgbClr val="FFFFFF"/>
          </a:lnRef>
          <a:fillRef idx="1">
            <a:schemeClr val="accent1"/>
          </a:fillRef>
          <a:effectRef idx="0">
            <a:srgbClr val="FFFFFF"/>
          </a:effectRef>
          <a:fontRef idx="minor">
            <a:schemeClr val="lt1"/>
          </a:fontRef>
        </p:style>
        <p:txBody>
          <a:bodyPr rtlCol="0" anchor="ctr"/>
          <a:lstStyle/>
          <a:p>
            <a:pPr algn="ctr" defTabSz="761970" eaLnBrk="1" fontAlgn="auto" hangingPunct="1">
              <a:spcBef>
                <a:spcPts val="0"/>
              </a:spcBef>
              <a:spcAft>
                <a:spcPts val="0"/>
              </a:spcAft>
              <a:defRPr/>
            </a:pPr>
            <a:endParaRPr lang="zh-CN" altLang="en-US" sz="1500" kern="0">
              <a:solidFill>
                <a:srgbClr val="FFFFFF"/>
              </a:solidFill>
              <a:latin typeface="+mj-ea"/>
              <a:ea typeface="+mj-ea"/>
            </a:endParaRPr>
          </a:p>
        </p:txBody>
      </p:sp>
      <p:sp>
        <p:nvSpPr>
          <p:cNvPr id="104" name="箭头: 左 4"/>
          <p:cNvSpPr/>
          <p:nvPr>
            <p:custDataLst>
              <p:tags r:id="rId39"/>
            </p:custDataLst>
          </p:nvPr>
        </p:nvSpPr>
        <p:spPr>
          <a:xfrm>
            <a:off x="3372090" y="3771917"/>
            <a:ext cx="360892" cy="446088"/>
          </a:xfrm>
          <a:prstGeom prst="leftArrow">
            <a:avLst/>
          </a:prstGeom>
          <a:solidFill>
            <a:srgbClr val="C00000"/>
          </a:solidFill>
        </p:spPr>
        <p:style>
          <a:lnRef idx="0">
            <a:srgbClr val="FFFFFF"/>
          </a:lnRef>
          <a:fillRef idx="1">
            <a:schemeClr val="accent1"/>
          </a:fillRef>
          <a:effectRef idx="0">
            <a:srgbClr val="FFFFFF"/>
          </a:effectRef>
          <a:fontRef idx="minor">
            <a:schemeClr val="lt1"/>
          </a:fontRef>
        </p:style>
        <p:txBody>
          <a:bodyPr rtlCol="0" anchor="ctr"/>
          <a:lstStyle/>
          <a:p>
            <a:pPr algn="ctr" defTabSz="761970" eaLnBrk="1" fontAlgn="auto" hangingPunct="1">
              <a:spcBef>
                <a:spcPts val="0"/>
              </a:spcBef>
              <a:spcAft>
                <a:spcPts val="0"/>
              </a:spcAft>
              <a:defRPr/>
            </a:pPr>
            <a:endParaRPr lang="zh-CN" altLang="en-US" sz="1500" kern="0">
              <a:solidFill>
                <a:srgbClr val="FFFFFF"/>
              </a:solidFill>
              <a:latin typeface="+mj-ea"/>
              <a:ea typeface="+mj-ea"/>
            </a:endParaRPr>
          </a:p>
        </p:txBody>
      </p:sp>
      <p:sp>
        <p:nvSpPr>
          <p:cNvPr id="2" name="矩形 1"/>
          <p:cNvSpPr/>
          <p:nvPr>
            <p:custDataLst>
              <p:tags r:id="rId40"/>
            </p:custDataLst>
          </p:nvPr>
        </p:nvSpPr>
        <p:spPr>
          <a:xfrm>
            <a:off x="413808" y="5028297"/>
            <a:ext cx="9382125" cy="646331"/>
          </a:xfrm>
          <a:prstGeom prst="rect">
            <a:avLst/>
          </a:prstGeom>
          <a:solidFill>
            <a:schemeClr val="bg1">
              <a:lumMod val="95000"/>
            </a:schemeClr>
          </a:solidFill>
          <a:ln w="6350" cmpd="sng">
            <a:solidFill>
              <a:srgbClr val="C00000"/>
            </a:solidFill>
            <a:prstDash val="solid"/>
          </a:ln>
        </p:spPr>
        <p:style>
          <a:lnRef idx="0">
            <a:srgbClr val="FFFFFF"/>
          </a:lnRef>
          <a:fillRef idx="1">
            <a:schemeClr val="accent1"/>
          </a:fillRef>
          <a:effectRef idx="0">
            <a:srgbClr val="FFFFFF"/>
          </a:effectRef>
          <a:fontRef idx="minor">
            <a:schemeClr val="lt1"/>
          </a:fontRef>
        </p:style>
        <p:txBody>
          <a:bodyPr wrap="square" anchor="ctr">
            <a:spAutoFit/>
          </a:bodyPr>
          <a:lstStyle/>
          <a:p>
            <a:pPr marL="1563688" indent="-1563688" defTabSz="761970" eaLnBrk="1" hangingPunct="1">
              <a:spcAft>
                <a:spcPts val="500"/>
              </a:spcAft>
              <a:defRPr/>
            </a:pPr>
            <a:r>
              <a:rPr lang="en-US" altLang="zh-CN" b="1" dirty="0">
                <a:solidFill>
                  <a:schemeClr val="tx1"/>
                </a:solidFill>
                <a:latin typeface="微软雅黑" panose="020B0503020204020204" charset="-122"/>
                <a:ea typeface="微软雅黑" panose="020B0503020204020204" charset="-122"/>
              </a:rPr>
              <a:t>Three Pillars: B</a:t>
            </a:r>
            <a:r>
              <a:rPr lang="zh-CN" altLang="en-US" b="1" dirty="0">
                <a:solidFill>
                  <a:schemeClr val="tx1"/>
                </a:solidFill>
                <a:latin typeface="微软雅黑" panose="020B0503020204020204" charset="-122"/>
                <a:ea typeface="微软雅黑" panose="020B0503020204020204" charset="-122"/>
              </a:rPr>
              <a:t>asic </a:t>
            </a:r>
            <a:r>
              <a:rPr lang="en-US" altLang="zh-CN" b="1" dirty="0">
                <a:solidFill>
                  <a:schemeClr val="tx1"/>
                </a:solidFill>
                <a:latin typeface="微软雅黑" panose="020B0503020204020204" charset="-122"/>
                <a:ea typeface="微软雅黑" panose="020B0503020204020204" charset="-122"/>
              </a:rPr>
              <a:t>science </a:t>
            </a:r>
            <a:r>
              <a:rPr lang="zh-CN" altLang="en-US" b="1" dirty="0">
                <a:solidFill>
                  <a:schemeClr val="tx1"/>
                </a:solidFill>
                <a:latin typeface="微软雅黑" panose="020B0503020204020204" charset="-122"/>
                <a:ea typeface="微软雅黑" panose="020B0503020204020204" charset="-122"/>
              </a:rPr>
              <a:t>research, </a:t>
            </a:r>
            <a:r>
              <a:rPr lang="en-US" altLang="zh-CN" b="1" dirty="0">
                <a:solidFill>
                  <a:schemeClr val="tx1"/>
                </a:solidFill>
                <a:latin typeface="微软雅黑" panose="020B0503020204020204" charset="-122"/>
                <a:ea typeface="微软雅黑" panose="020B0503020204020204" charset="-122"/>
              </a:rPr>
              <a:t>T</a:t>
            </a:r>
            <a:r>
              <a:rPr lang="zh-CN" altLang="en-US" b="1" dirty="0">
                <a:solidFill>
                  <a:schemeClr val="tx1"/>
                </a:solidFill>
                <a:latin typeface="微软雅黑" panose="020B0503020204020204" charset="-122"/>
                <a:ea typeface="微软雅黑" panose="020B0503020204020204" charset="-122"/>
              </a:rPr>
              <a:t>echnolog</a:t>
            </a:r>
            <a:r>
              <a:rPr lang="en-US" altLang="zh-CN" b="1" dirty="0">
                <a:solidFill>
                  <a:schemeClr val="tx1"/>
                </a:solidFill>
                <a:latin typeface="微软雅黑" panose="020B0503020204020204" charset="-122"/>
                <a:ea typeface="微软雅黑" panose="020B0503020204020204" charset="-122"/>
              </a:rPr>
              <a:t>y R&amp;D</a:t>
            </a:r>
            <a:r>
              <a:rPr lang="zh-CN" altLang="en-US" b="1" dirty="0">
                <a:solidFill>
                  <a:schemeClr val="tx1"/>
                </a:solidFill>
                <a:latin typeface="微软雅黑" panose="020B0503020204020204" charset="-122"/>
                <a:ea typeface="微软雅黑" panose="020B0503020204020204" charset="-122"/>
              </a:rPr>
              <a:t>,  </a:t>
            </a:r>
            <a:r>
              <a:rPr lang="en-US" altLang="zh-CN" b="1" dirty="0">
                <a:solidFill>
                  <a:schemeClr val="tx1"/>
                </a:solidFill>
                <a:latin typeface="微软雅黑" panose="020B0503020204020204" charset="-122"/>
                <a:ea typeface="微软雅黑" panose="020B0503020204020204" charset="-122"/>
              </a:rPr>
              <a:t>F</a:t>
            </a:r>
            <a:r>
              <a:rPr lang="en-US" altLang="zh-CN" b="1" dirty="0" err="1">
                <a:solidFill>
                  <a:schemeClr val="tx1"/>
                </a:solidFill>
                <a:latin typeface="微软雅黑" panose="020B0503020204020204" charset="-122"/>
                <a:ea typeface="微软雅黑" panose="020B0503020204020204" charset="-122"/>
              </a:rPr>
              <a:t>acility</a:t>
            </a:r>
            <a:r>
              <a:rPr lang="zh-CN" altLang="en-US" b="1" dirty="0">
                <a:solidFill>
                  <a:schemeClr val="tx1"/>
                </a:solidFill>
                <a:latin typeface="微软雅黑" panose="020B0503020204020204" charset="-122"/>
                <a:ea typeface="微软雅黑" panose="020B0503020204020204" charset="-122"/>
              </a:rPr>
              <a:t> </a:t>
            </a:r>
            <a:r>
              <a:rPr lang="en-US" altLang="zh-CN" b="1" dirty="0">
                <a:solidFill>
                  <a:schemeClr val="tx1"/>
                </a:solidFill>
                <a:latin typeface="微软雅黑" panose="020B0503020204020204" charset="-122"/>
                <a:ea typeface="微软雅黑" panose="020B0503020204020204" charset="-122"/>
              </a:rPr>
              <a:t>C</a:t>
            </a:r>
            <a:r>
              <a:rPr lang="zh-CN" altLang="en-US" b="1" dirty="0">
                <a:solidFill>
                  <a:schemeClr val="tx1"/>
                </a:solidFill>
                <a:latin typeface="微软雅黑" panose="020B0503020204020204" charset="-122"/>
                <a:ea typeface="微软雅黑" panose="020B0503020204020204" charset="-122"/>
              </a:rPr>
              <a:t>onstruction and </a:t>
            </a:r>
            <a:r>
              <a:rPr lang="en-US" altLang="zh-CN" b="1" dirty="0">
                <a:solidFill>
                  <a:schemeClr val="tx1"/>
                </a:solidFill>
                <a:latin typeface="微软雅黑" panose="020B0503020204020204" charset="-122"/>
                <a:ea typeface="微软雅黑" panose="020B0503020204020204" charset="-122"/>
              </a:rPr>
              <a:t>M</a:t>
            </a:r>
            <a:r>
              <a:rPr lang="zh-CN" altLang="en-US" b="1" dirty="0">
                <a:solidFill>
                  <a:schemeClr val="tx1"/>
                </a:solidFill>
                <a:latin typeface="微软雅黑" panose="020B0503020204020204" charset="-122"/>
                <a:ea typeface="微软雅黑" panose="020B0503020204020204" charset="-122"/>
              </a:rPr>
              <a:t>anagement</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连接符 31"/>
          <p:cNvCxnSpPr/>
          <p:nvPr>
            <p:custDataLst>
              <p:tags r:id="rId1"/>
            </p:custDataLst>
          </p:nvPr>
        </p:nvCxnSpPr>
        <p:spPr>
          <a:xfrm>
            <a:off x="6256867" y="3100917"/>
            <a:ext cx="412221" cy="0"/>
          </a:xfrm>
          <a:prstGeom prst="line">
            <a:avLst/>
          </a:prstGeom>
          <a:ln>
            <a:solidFill>
              <a:schemeClr val="bg1"/>
            </a:solidFill>
            <a:headEnd type="none" w="med" len="med"/>
            <a:tailEnd type="none" w="med" len="med"/>
          </a:ln>
        </p:spPr>
        <p:style>
          <a:lnRef idx="3">
            <a:schemeClr val="accent1"/>
          </a:lnRef>
          <a:fillRef idx="0">
            <a:srgbClr val="FFFFFF"/>
          </a:fillRef>
          <a:effectRef idx="0">
            <a:srgbClr val="FFFFFF"/>
          </a:effectRef>
          <a:fontRef idx="minor">
            <a:schemeClr val="tx1"/>
          </a:fontRef>
        </p:style>
      </p:cxnSp>
      <p:cxnSp>
        <p:nvCxnSpPr>
          <p:cNvPr id="29" name="肘形连接符 28"/>
          <p:cNvCxnSpPr/>
          <p:nvPr>
            <p:custDataLst>
              <p:tags r:id="rId2"/>
            </p:custDataLst>
          </p:nvPr>
        </p:nvCxnSpPr>
        <p:spPr>
          <a:xfrm flipV="1">
            <a:off x="3093508" y="1175279"/>
            <a:ext cx="818092" cy="23283"/>
          </a:xfrm>
          <a:prstGeom prst="bentConnector3">
            <a:avLst>
              <a:gd name="adj1" fmla="val 95472"/>
            </a:avLst>
          </a:prstGeom>
          <a:solidFill>
            <a:schemeClr val="accent1"/>
          </a:solidFill>
          <a:ln w="19050" cap="flat" cmpd="sng" algn="ctr">
            <a:solidFill>
              <a:schemeClr val="tx2">
                <a:lumMod val="20000"/>
                <a:lumOff val="80000"/>
              </a:schemeClr>
            </a:solidFill>
            <a:prstDash val="solid"/>
            <a:round/>
            <a:headEnd type="none" w="med" len="med"/>
            <a:tailEnd type="none" w="med" len="med"/>
          </a:ln>
        </p:spPr>
      </p:cxnSp>
      <p:sp>
        <p:nvSpPr>
          <p:cNvPr id="3" name="灯片编号占位符 2"/>
          <p:cNvSpPr>
            <a:spLocks noGrp="1"/>
          </p:cNvSpPr>
          <p:nvPr>
            <p:ph type="sldNum" sz="quarter" idx="12"/>
          </p:nvPr>
        </p:nvSpPr>
        <p:spPr/>
        <p:txBody>
          <a:bodyPr/>
          <a:lstStyle/>
          <a:p>
            <a:pPr algn="r"/>
            <a:fld id="{9851E2F2-A8FF-4CB4-AB50-B1472E075708}" type="slidenum">
              <a:rPr lang="zh-CN" altLang="en-US"/>
              <a:t>11</a:t>
            </a:fld>
            <a:endParaRPr lang="zh-CN" altLang="en-US" sz="1500">
              <a:solidFill>
                <a:schemeClr val="tx1"/>
              </a:solidFill>
            </a:endParaRPr>
          </a:p>
        </p:txBody>
      </p:sp>
      <p:pic>
        <p:nvPicPr>
          <p:cNvPr id="4" name="图片 3"/>
          <p:cNvPicPr>
            <a:picLocks noChangeAspect="1"/>
          </p:cNvPicPr>
          <p:nvPr/>
        </p:nvPicPr>
        <p:blipFill>
          <a:blip r:embed="rId30"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rcRect/>
          <a:stretch>
            <a:fillRect/>
          </a:stretch>
        </p:blipFill>
        <p:spPr>
          <a:xfrm>
            <a:off x="709613" y="15876"/>
            <a:ext cx="7602538" cy="5585354"/>
          </a:xfrm>
          <a:prstGeom prst="rect">
            <a:avLst/>
          </a:prstGeom>
        </p:spPr>
      </p:pic>
      <p:sp>
        <p:nvSpPr>
          <p:cNvPr id="5" name="标题 4"/>
          <p:cNvSpPr>
            <a:spLocks noGrp="1"/>
          </p:cNvSpPr>
          <p:nvPr>
            <p:ph type="title"/>
            <p:custDataLst>
              <p:tags r:id="rId3"/>
            </p:custDataLst>
          </p:nvPr>
        </p:nvSpPr>
        <p:spPr>
          <a:xfrm>
            <a:off x="-120793" y="33867"/>
            <a:ext cx="8763000" cy="560917"/>
          </a:xfrm>
        </p:spPr>
        <p:txBody>
          <a:bodyPr>
            <a:normAutofit fontScale="90000"/>
          </a:bodyPr>
          <a:lstStyle/>
          <a:p>
            <a:pPr algn="l"/>
            <a:r>
              <a:rPr lang="en-US" altLang="zh-CN" sz="3333" b="1" dirty="0">
                <a:latin typeface="Arial" panose="020B0604020202020204" pitchFamily="34" charset="0"/>
                <a:ea typeface="微软雅黑" panose="020B0503020204020204" charset="-122"/>
                <a:cs typeface="Arial" panose="020B0604020202020204" pitchFamily="34" charset="0"/>
              </a:rPr>
              <a:t>Large Science Facilities</a:t>
            </a:r>
            <a:r>
              <a:rPr lang="zh-CN" altLang="en-US" sz="3333" b="1" dirty="0">
                <a:latin typeface="Arial" panose="020B0604020202020204" pitchFamily="34" charset="0"/>
                <a:ea typeface="微软雅黑" panose="020B0503020204020204" charset="-122"/>
                <a:cs typeface="Arial" panose="020B0604020202020204" pitchFamily="34" charset="0"/>
              </a:rPr>
              <a:t> </a:t>
            </a:r>
            <a:r>
              <a:rPr lang="en-US" altLang="zh-CN" sz="3333" b="1" dirty="0">
                <a:latin typeface="Arial" panose="020B0604020202020204" pitchFamily="34" charset="0"/>
                <a:ea typeface="微软雅黑" panose="020B0503020204020204" charset="-122"/>
                <a:cs typeface="Arial" panose="020B0604020202020204" pitchFamily="34" charset="0"/>
              </a:rPr>
              <a:t>at IHEP</a:t>
            </a:r>
          </a:p>
        </p:txBody>
      </p:sp>
      <p:cxnSp>
        <p:nvCxnSpPr>
          <p:cNvPr id="7" name="直接箭头连接符 6"/>
          <p:cNvCxnSpPr/>
          <p:nvPr/>
        </p:nvCxnSpPr>
        <p:spPr>
          <a:xfrm>
            <a:off x="5983817" y="2045229"/>
            <a:ext cx="1987021" cy="8467"/>
          </a:xfrm>
          <a:prstGeom prst="straightConnector1">
            <a:avLst/>
          </a:prstGeom>
          <a:ln>
            <a:solidFill>
              <a:schemeClr val="tx2">
                <a:lumMod val="20000"/>
                <a:lumOff val="80000"/>
              </a:schemeClr>
            </a:solidFill>
            <a:headEnd type="none" w="med" len="med"/>
            <a:tailEnd type="arrow" w="med" len="med"/>
          </a:ln>
        </p:spPr>
        <p:style>
          <a:lnRef idx="3">
            <a:schemeClr val="accent1"/>
          </a:lnRef>
          <a:fillRef idx="0">
            <a:srgbClr val="FFFFFF"/>
          </a:fillRef>
          <a:effectRef idx="0">
            <a:srgbClr val="FFFFFF"/>
          </a:effectRef>
          <a:fontRef idx="minor">
            <a:schemeClr val="tx1"/>
          </a:fontRef>
        </p:style>
      </p:cxnSp>
      <p:sp>
        <p:nvSpPr>
          <p:cNvPr id="8" name="矩形 7"/>
          <p:cNvSpPr/>
          <p:nvPr>
            <p:custDataLst>
              <p:tags r:id="rId4"/>
            </p:custDataLst>
          </p:nvPr>
        </p:nvSpPr>
        <p:spPr>
          <a:xfrm>
            <a:off x="7175500" y="1844146"/>
            <a:ext cx="2544233" cy="418042"/>
          </a:xfrm>
          <a:prstGeom prst="rect">
            <a:avLst/>
          </a:prstGeom>
          <a:solidFill>
            <a:srgbClr val="C00000"/>
          </a:solidFill>
          <a:ln w="9525" cap="flat" cmpd="sng" algn="ctr">
            <a:noFill/>
            <a:prstDash val="solid"/>
            <a:round/>
            <a:headEnd type="none" w="med" len="med"/>
            <a:tailEnd type="none" w="med" len="med"/>
          </a:ln>
        </p:spPr>
        <p:txBody>
          <a:bodyPr vert="horz" wrap="square" lIns="76200" tIns="38100" rIns="76200" bIns="38100" numCol="1" anchor="ctr" anchorCtr="0" compatLnSpc="1"/>
          <a:lstStyle/>
          <a:p>
            <a:pPr defTabSz="761970" eaLnBrk="1" hangingPunct="1"/>
            <a:r>
              <a:rPr lang="en-US" altLang="zh-CN" sz="1000">
                <a:solidFill>
                  <a:schemeClr val="bg1"/>
                </a:solidFill>
              </a:rPr>
              <a:t>Huairou Campus</a:t>
            </a:r>
            <a:endParaRPr lang="zh-CN" altLang="en-US" sz="1000">
              <a:solidFill>
                <a:schemeClr val="bg1"/>
              </a:solidFill>
            </a:endParaRPr>
          </a:p>
          <a:p>
            <a:pPr defTabSz="761970" eaLnBrk="1" hangingPunct="1"/>
            <a:r>
              <a:rPr lang="zh-CN" altLang="en-US" sz="1000">
                <a:solidFill>
                  <a:schemeClr val="bg1"/>
                </a:solidFill>
              </a:rPr>
              <a:t>High Energy Photon Source (HEPS)</a:t>
            </a:r>
            <a:endParaRPr lang="en-US" altLang="zh-CN" sz="1000">
              <a:solidFill>
                <a:schemeClr val="bg1"/>
              </a:solidFill>
            </a:endParaRPr>
          </a:p>
        </p:txBody>
      </p:sp>
      <p:cxnSp>
        <p:nvCxnSpPr>
          <p:cNvPr id="9" name="直接箭头连接符 8"/>
          <p:cNvCxnSpPr/>
          <p:nvPr>
            <p:custDataLst>
              <p:tags r:id="rId5"/>
            </p:custDataLst>
          </p:nvPr>
        </p:nvCxnSpPr>
        <p:spPr>
          <a:xfrm>
            <a:off x="5305955" y="2596092"/>
            <a:ext cx="2447396" cy="8467"/>
          </a:xfrm>
          <a:prstGeom prst="straightConnector1">
            <a:avLst/>
          </a:prstGeom>
          <a:ln>
            <a:solidFill>
              <a:schemeClr val="tx2">
                <a:lumMod val="20000"/>
                <a:lumOff val="80000"/>
              </a:schemeClr>
            </a:solidFill>
            <a:headEnd type="none" w="med" len="med"/>
            <a:tailEnd type="arrow" w="med" len="med"/>
          </a:ln>
        </p:spPr>
        <p:style>
          <a:lnRef idx="3">
            <a:schemeClr val="accent1"/>
          </a:lnRef>
          <a:fillRef idx="0">
            <a:srgbClr val="FFFFFF"/>
          </a:fillRef>
          <a:effectRef idx="0">
            <a:srgbClr val="FFFFFF"/>
          </a:effectRef>
          <a:fontRef idx="minor">
            <a:schemeClr val="tx1"/>
          </a:fontRef>
        </p:style>
      </p:cxnSp>
      <p:sp>
        <p:nvSpPr>
          <p:cNvPr id="100" name="文本框 99"/>
          <p:cNvSpPr txBox="1"/>
          <p:nvPr>
            <p:custDataLst>
              <p:tags r:id="rId6"/>
            </p:custDataLst>
          </p:nvPr>
        </p:nvSpPr>
        <p:spPr>
          <a:xfrm>
            <a:off x="7175500" y="2420938"/>
            <a:ext cx="2544763" cy="400110"/>
          </a:xfrm>
          <a:prstGeom prst="rect">
            <a:avLst/>
          </a:prstGeom>
          <a:solidFill>
            <a:srgbClr val="C00000"/>
          </a:solidFill>
          <a:ln w="9525">
            <a:noFill/>
          </a:ln>
        </p:spPr>
        <p:txBody>
          <a:bodyPr wrap="square">
            <a:spAutoFit/>
          </a:bodyPr>
          <a:lstStyle/>
          <a:p>
            <a:r>
              <a:rPr lang="en-US" sz="1000">
                <a:solidFill>
                  <a:schemeClr val="bg1"/>
                </a:solidFill>
                <a:cs typeface="Arial" panose="020B0604020202020204" pitchFamily="34" charset="0"/>
              </a:rPr>
              <a:t>IHEP</a:t>
            </a:r>
            <a:r>
              <a:rPr lang="zh-CN" altLang="en-US" sz="1000">
                <a:solidFill>
                  <a:schemeClr val="bg1"/>
                </a:solidFill>
                <a:cs typeface="Arial" panose="020B0604020202020204" pitchFamily="34" charset="0"/>
              </a:rPr>
              <a:t>，</a:t>
            </a:r>
            <a:r>
              <a:rPr lang="en-US" altLang="zh-CN" sz="1000">
                <a:solidFill>
                  <a:schemeClr val="bg1"/>
                </a:solidFill>
                <a:cs typeface="Arial" panose="020B0604020202020204" pitchFamily="34" charset="0"/>
              </a:rPr>
              <a:t>Beijing Campus</a:t>
            </a:r>
            <a:endParaRPr lang="en-US" sz="1000">
              <a:solidFill>
                <a:schemeClr val="bg1"/>
              </a:solidFill>
              <a:cs typeface="Arial" panose="020B0604020202020204" pitchFamily="34" charset="0"/>
            </a:endParaRPr>
          </a:p>
          <a:p>
            <a:r>
              <a:rPr lang="en-US" sz="1000">
                <a:solidFill>
                  <a:schemeClr val="bg1"/>
                </a:solidFill>
                <a:cs typeface="Arial" panose="020B0604020202020204" pitchFamily="34" charset="0"/>
              </a:rPr>
              <a:t>Beijing Electron-Positron Collider (BEPC)</a:t>
            </a:r>
            <a:endParaRPr lang="en-US" altLang="en-US" sz="1000">
              <a:solidFill>
                <a:schemeClr val="bg1"/>
              </a:solidFill>
              <a:cs typeface="Arial" panose="020B0604020202020204" pitchFamily="34" charset="0"/>
            </a:endParaRPr>
          </a:p>
        </p:txBody>
      </p:sp>
      <p:pic>
        <p:nvPicPr>
          <p:cNvPr id="10" name="图片 9" descr="BEPCII鸟瞰图"/>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4684713" y="2287588"/>
            <a:ext cx="766233" cy="575733"/>
          </a:xfrm>
          <a:prstGeom prst="rect">
            <a:avLst/>
          </a:prstGeom>
          <a:ln w="19050">
            <a:solidFill>
              <a:schemeClr val="tx2">
                <a:lumMod val="20000"/>
                <a:lumOff val="80000"/>
              </a:schemeClr>
            </a:solidFill>
          </a:ln>
        </p:spPr>
      </p:pic>
      <p:cxnSp>
        <p:nvCxnSpPr>
          <p:cNvPr id="11" name="直接箭头连接符 10"/>
          <p:cNvCxnSpPr/>
          <p:nvPr>
            <p:custDataLst>
              <p:tags r:id="rId7"/>
            </p:custDataLst>
          </p:nvPr>
        </p:nvCxnSpPr>
        <p:spPr>
          <a:xfrm flipH="1">
            <a:off x="346604" y="3054879"/>
            <a:ext cx="1138767" cy="7938"/>
          </a:xfrm>
          <a:prstGeom prst="straightConnector1">
            <a:avLst/>
          </a:prstGeom>
          <a:ln>
            <a:solidFill>
              <a:schemeClr val="tx2">
                <a:lumMod val="20000"/>
                <a:lumOff val="80000"/>
              </a:schemeClr>
            </a:solidFill>
            <a:headEnd type="none" w="med" len="med"/>
            <a:tailEnd type="arrow" w="med" len="med"/>
          </a:ln>
        </p:spPr>
        <p:style>
          <a:lnRef idx="3">
            <a:schemeClr val="accent1"/>
          </a:lnRef>
          <a:fillRef idx="0">
            <a:srgbClr val="FFFFFF"/>
          </a:fillRef>
          <a:effectRef idx="0">
            <a:srgbClr val="FFFFFF"/>
          </a:effectRef>
          <a:fontRef idx="minor">
            <a:schemeClr val="tx1"/>
          </a:fontRef>
        </p:style>
      </p:cxnSp>
      <p:pic>
        <p:nvPicPr>
          <p:cNvPr id="90" name="图片 89" descr="羊八井国际宇宙线观测站"/>
          <p:cNvPicPr>
            <a:picLocks noChangeAspect="1"/>
          </p:cNvPicPr>
          <p:nvPr>
            <p:custDataLst>
              <p:tags r:id="rId8"/>
            </p:custDataLst>
          </p:nvPr>
        </p:nvPicPr>
        <p:blipFill>
          <a:blip r:embed="rId32" cstate="screen"/>
          <a:srcRect/>
          <a:stretch>
            <a:fillRect/>
          </a:stretch>
        </p:blipFill>
        <p:spPr>
          <a:xfrm>
            <a:off x="1417109" y="2751667"/>
            <a:ext cx="799571" cy="598488"/>
          </a:xfrm>
          <a:prstGeom prst="rect">
            <a:avLst/>
          </a:prstGeom>
          <a:ln>
            <a:solidFill>
              <a:schemeClr val="tx2">
                <a:lumMod val="20000"/>
                <a:lumOff val="80000"/>
              </a:schemeClr>
            </a:solidFill>
          </a:ln>
          <a:effectLst/>
        </p:spPr>
      </p:pic>
      <p:sp>
        <p:nvSpPr>
          <p:cNvPr id="12" name="文本框 11"/>
          <p:cNvSpPr txBox="1"/>
          <p:nvPr>
            <p:custDataLst>
              <p:tags r:id="rId9"/>
            </p:custDataLst>
          </p:nvPr>
        </p:nvSpPr>
        <p:spPr>
          <a:xfrm>
            <a:off x="-49212" y="2863321"/>
            <a:ext cx="1398058" cy="476862"/>
          </a:xfrm>
          <a:prstGeom prst="rect">
            <a:avLst/>
          </a:prstGeom>
          <a:solidFill>
            <a:schemeClr val="bg1">
              <a:lumMod val="85000"/>
            </a:schemeClr>
          </a:solidFill>
        </p:spPr>
        <p:txBody>
          <a:bodyPr wrap="square" rtlCol="0" anchor="t">
            <a:spAutoFit/>
          </a:bodyPr>
          <a:lstStyle/>
          <a:p>
            <a:r>
              <a:rPr sz="833"/>
              <a:t>YBJ International Cosmic Ray Observatory (</a:t>
            </a:r>
            <a:r>
              <a:rPr sz="833">
                <a:sym typeface="+mn-ea"/>
              </a:rPr>
              <a:t>retirement</a:t>
            </a:r>
            <a:r>
              <a:rPr sz="833"/>
              <a:t>)</a:t>
            </a:r>
          </a:p>
        </p:txBody>
      </p:sp>
      <p:cxnSp>
        <p:nvCxnSpPr>
          <p:cNvPr id="15" name="肘形连接符 14"/>
          <p:cNvCxnSpPr/>
          <p:nvPr/>
        </p:nvCxnSpPr>
        <p:spPr>
          <a:xfrm flipV="1">
            <a:off x="2979737" y="3628496"/>
            <a:ext cx="767292" cy="758825"/>
          </a:xfrm>
          <a:prstGeom prst="bentConnector3">
            <a:avLst>
              <a:gd name="adj1" fmla="val 50069"/>
            </a:avLst>
          </a:prstGeom>
          <a:solidFill>
            <a:schemeClr val="accent1"/>
          </a:solidFill>
          <a:ln w="19050" cap="flat" cmpd="sng" algn="ctr">
            <a:solidFill>
              <a:schemeClr val="tx2">
                <a:lumMod val="20000"/>
                <a:lumOff val="80000"/>
              </a:schemeClr>
            </a:solidFill>
            <a:prstDash val="solid"/>
            <a:round/>
            <a:headEnd type="none" w="med" len="med"/>
            <a:tailEnd type="none" w="med" len="med"/>
          </a:ln>
        </p:spPr>
      </p:cxnSp>
      <p:pic>
        <p:nvPicPr>
          <p:cNvPr id="91" name="图片 90" descr="高海拔宇宙线观测站"/>
          <p:cNvPicPr>
            <a:picLocks noChangeAspect="1"/>
          </p:cNvPicPr>
          <p:nvPr>
            <p:custDataLst>
              <p:tags r:id="rId10"/>
            </p:custDataLst>
          </p:nvPr>
        </p:nvPicPr>
        <p:blipFill>
          <a:blip r:embed="rId33" cstate="screen"/>
          <a:srcRect/>
          <a:stretch>
            <a:fillRect/>
          </a:stretch>
        </p:blipFill>
        <p:spPr>
          <a:xfrm>
            <a:off x="3503613" y="3242205"/>
            <a:ext cx="797983" cy="613304"/>
          </a:xfrm>
          <a:prstGeom prst="rect">
            <a:avLst/>
          </a:prstGeom>
          <a:ln w="12700">
            <a:solidFill>
              <a:schemeClr val="tx2">
                <a:lumMod val="20000"/>
                <a:lumOff val="80000"/>
              </a:schemeClr>
            </a:solidFill>
          </a:ln>
          <a:effectLst/>
        </p:spPr>
      </p:pic>
      <p:sp>
        <p:nvSpPr>
          <p:cNvPr id="14" name="文本框 13"/>
          <p:cNvSpPr txBox="1"/>
          <p:nvPr>
            <p:custDataLst>
              <p:tags r:id="rId11"/>
            </p:custDataLst>
          </p:nvPr>
        </p:nvSpPr>
        <p:spPr>
          <a:xfrm>
            <a:off x="0" y="4285192"/>
            <a:ext cx="3070754" cy="342900"/>
          </a:xfrm>
          <a:prstGeom prst="rect">
            <a:avLst/>
          </a:prstGeom>
          <a:solidFill>
            <a:srgbClr val="3B5686"/>
          </a:solidFill>
          <a:ln w="9525">
            <a:noFill/>
          </a:ln>
        </p:spPr>
        <p:txBody>
          <a:bodyPr wrap="square" anchor="ctr" anchorCtr="0">
            <a:noAutofit/>
          </a:bodyPr>
          <a:lstStyle/>
          <a:p>
            <a:r>
              <a:rPr lang="en-US" sz="1000">
                <a:solidFill>
                  <a:schemeClr val="bg1"/>
                </a:solidFill>
                <a:latin typeface="Times New Roman" panose="02020603050405020304" pitchFamily="18" charset="0"/>
              </a:rPr>
              <a:t>Large High-Altitude Air Shower Observatory (LHAASO)</a:t>
            </a:r>
            <a:endParaRPr lang="en-US" altLang="en-US" sz="1000">
              <a:solidFill>
                <a:schemeClr val="bg1"/>
              </a:solidFill>
              <a:latin typeface="Times New Roman" panose="02020603050405020304" pitchFamily="18" charset="0"/>
            </a:endParaRPr>
          </a:p>
        </p:txBody>
      </p:sp>
      <p:cxnSp>
        <p:nvCxnSpPr>
          <p:cNvPr id="16" name="肘形连接符 15"/>
          <p:cNvCxnSpPr/>
          <p:nvPr>
            <p:custDataLst>
              <p:tags r:id="rId12"/>
            </p:custDataLst>
          </p:nvPr>
        </p:nvCxnSpPr>
        <p:spPr>
          <a:xfrm flipV="1">
            <a:off x="1630892" y="3526367"/>
            <a:ext cx="776288" cy="538163"/>
          </a:xfrm>
          <a:prstGeom prst="bentConnector3">
            <a:avLst>
              <a:gd name="adj1" fmla="val 50034"/>
            </a:avLst>
          </a:prstGeom>
          <a:solidFill>
            <a:schemeClr val="accent1"/>
          </a:solidFill>
          <a:ln w="19050" cap="flat" cmpd="sng" algn="ctr">
            <a:solidFill>
              <a:schemeClr val="tx2">
                <a:lumMod val="20000"/>
                <a:lumOff val="80000"/>
              </a:schemeClr>
            </a:solidFill>
            <a:prstDash val="solid"/>
            <a:round/>
            <a:headEnd type="none" w="med" len="med"/>
            <a:tailEnd type="none" w="med" len="med"/>
          </a:ln>
        </p:spPr>
      </p:cxnSp>
      <p:pic>
        <p:nvPicPr>
          <p:cNvPr id="89" name="图片 88" descr="阿里"/>
          <p:cNvPicPr>
            <a:picLocks noChangeAspect="1"/>
          </p:cNvPicPr>
          <p:nvPr>
            <p:custDataLst>
              <p:tags r:id="rId13"/>
            </p:custDataLst>
          </p:nvPr>
        </p:nvPicPr>
        <p:blipFill>
          <a:blip r:embed="rId34" cstate="screen"/>
          <a:srcRect/>
          <a:stretch>
            <a:fillRect/>
          </a:stretch>
        </p:blipFill>
        <p:spPr>
          <a:xfrm>
            <a:off x="2284942" y="3242205"/>
            <a:ext cx="800100" cy="599546"/>
          </a:xfrm>
          <a:prstGeom prst="rect">
            <a:avLst/>
          </a:prstGeom>
          <a:ln w="12700">
            <a:solidFill>
              <a:schemeClr val="tx2">
                <a:lumMod val="20000"/>
                <a:lumOff val="80000"/>
              </a:schemeClr>
            </a:solidFill>
          </a:ln>
          <a:effectLst/>
        </p:spPr>
      </p:pic>
      <p:sp>
        <p:nvSpPr>
          <p:cNvPr id="13" name="文本框 12"/>
          <p:cNvSpPr txBox="1"/>
          <p:nvPr>
            <p:custDataLst>
              <p:tags r:id="rId14"/>
            </p:custDataLst>
          </p:nvPr>
        </p:nvSpPr>
        <p:spPr>
          <a:xfrm>
            <a:off x="0" y="3817938"/>
            <a:ext cx="2561166" cy="358775"/>
          </a:xfrm>
          <a:prstGeom prst="rect">
            <a:avLst/>
          </a:prstGeom>
          <a:solidFill>
            <a:srgbClr val="3B5686"/>
          </a:solidFill>
          <a:ln w="9525">
            <a:noFill/>
          </a:ln>
        </p:spPr>
        <p:txBody>
          <a:bodyPr wrap="square" anchor="ctr" anchorCtr="0">
            <a:noAutofit/>
          </a:bodyPr>
          <a:lstStyle/>
          <a:p>
            <a:r>
              <a:rPr lang="en-US" sz="1000" dirty="0">
                <a:solidFill>
                  <a:schemeClr val="bg1"/>
                </a:solidFill>
                <a:latin typeface="Times New Roman" panose="02020603050405020304" pitchFamily="18" charset="0"/>
              </a:rPr>
              <a:t> Ali CMB Polarization Telescope (AliCPT-1)</a:t>
            </a:r>
            <a:endParaRPr lang="en-US" altLang="en-US" sz="1000" dirty="0">
              <a:solidFill>
                <a:schemeClr val="bg1"/>
              </a:solidFill>
              <a:latin typeface="Times New Roman" panose="02020603050405020304" pitchFamily="18" charset="0"/>
            </a:endParaRPr>
          </a:p>
        </p:txBody>
      </p:sp>
      <p:cxnSp>
        <p:nvCxnSpPr>
          <p:cNvPr id="21" name="肘形连接符 20"/>
          <p:cNvCxnSpPr/>
          <p:nvPr>
            <p:custDataLst>
              <p:tags r:id="rId15"/>
            </p:custDataLst>
          </p:nvPr>
        </p:nvCxnSpPr>
        <p:spPr>
          <a:xfrm rot="10800000">
            <a:off x="5396442" y="4541309"/>
            <a:ext cx="1007004" cy="669396"/>
          </a:xfrm>
          <a:prstGeom prst="bentConnector3">
            <a:avLst>
              <a:gd name="adj1" fmla="val 90909"/>
            </a:avLst>
          </a:prstGeom>
          <a:solidFill>
            <a:schemeClr val="accent1"/>
          </a:solidFill>
          <a:ln w="19050" cap="flat" cmpd="sng" algn="ctr">
            <a:solidFill>
              <a:schemeClr val="tx2">
                <a:lumMod val="20000"/>
                <a:lumOff val="80000"/>
              </a:schemeClr>
            </a:solidFill>
            <a:prstDash val="solid"/>
            <a:round/>
            <a:headEnd type="none" w="med" len="med"/>
            <a:tailEnd type="none" w="med" len="med"/>
          </a:ln>
        </p:spPr>
      </p:cxnSp>
      <p:cxnSp>
        <p:nvCxnSpPr>
          <p:cNvPr id="22" name="直接箭头连接符 21"/>
          <p:cNvCxnSpPr/>
          <p:nvPr>
            <p:custDataLst>
              <p:tags r:id="rId16"/>
            </p:custDataLst>
          </p:nvPr>
        </p:nvCxnSpPr>
        <p:spPr>
          <a:xfrm>
            <a:off x="6048375" y="4532842"/>
            <a:ext cx="541338" cy="0"/>
          </a:xfrm>
          <a:prstGeom prst="straightConnector1">
            <a:avLst/>
          </a:prstGeom>
          <a:ln>
            <a:solidFill>
              <a:schemeClr val="tx2">
                <a:lumMod val="20000"/>
                <a:lumOff val="80000"/>
              </a:schemeClr>
            </a:solidFill>
            <a:headEnd type="none" w="med" len="med"/>
            <a:tailEnd type="arrow" w="med" len="med"/>
          </a:ln>
        </p:spPr>
        <p:style>
          <a:lnRef idx="3">
            <a:schemeClr val="accent1"/>
          </a:lnRef>
          <a:fillRef idx="0">
            <a:srgbClr val="FFFFFF"/>
          </a:fillRef>
          <a:effectRef idx="0">
            <a:srgbClr val="FFFFFF"/>
          </a:effectRef>
          <a:fontRef idx="minor">
            <a:schemeClr val="tx1"/>
          </a:fontRef>
        </p:style>
      </p:cxnSp>
      <p:sp>
        <p:nvSpPr>
          <p:cNvPr id="18" name="文本框 17"/>
          <p:cNvSpPr txBox="1"/>
          <p:nvPr>
            <p:custDataLst>
              <p:tags r:id="rId17"/>
            </p:custDataLst>
          </p:nvPr>
        </p:nvSpPr>
        <p:spPr>
          <a:xfrm>
            <a:off x="6391275" y="4271434"/>
            <a:ext cx="2949046" cy="356658"/>
          </a:xfrm>
          <a:prstGeom prst="rect">
            <a:avLst/>
          </a:prstGeom>
          <a:solidFill>
            <a:srgbClr val="3B5686"/>
          </a:solidFill>
          <a:ln w="9525">
            <a:noFill/>
          </a:ln>
        </p:spPr>
        <p:txBody>
          <a:bodyPr wrap="square" anchor="ctr" anchorCtr="0">
            <a:noAutofit/>
          </a:bodyPr>
          <a:lstStyle/>
          <a:p>
            <a:r>
              <a:rPr lang="en-US" sz="1000">
                <a:solidFill>
                  <a:schemeClr val="bg1"/>
                </a:solidFill>
                <a:latin typeface="Times New Roman" panose="02020603050405020304" pitchFamily="18" charset="0"/>
              </a:rPr>
              <a:t>Jiangmen Underground Neutrino Observatory (JUNO)</a:t>
            </a:r>
            <a:endParaRPr lang="en-US" altLang="en-US" sz="1000">
              <a:solidFill>
                <a:schemeClr val="bg1"/>
              </a:solidFill>
              <a:latin typeface="Times New Roman" panose="02020603050405020304" pitchFamily="18" charset="0"/>
            </a:endParaRPr>
          </a:p>
        </p:txBody>
      </p:sp>
      <p:cxnSp>
        <p:nvCxnSpPr>
          <p:cNvPr id="23" name="肘形连接符 22"/>
          <p:cNvCxnSpPr/>
          <p:nvPr>
            <p:custDataLst>
              <p:tags r:id="rId18"/>
            </p:custDataLst>
          </p:nvPr>
        </p:nvCxnSpPr>
        <p:spPr>
          <a:xfrm flipV="1">
            <a:off x="3867679" y="5069417"/>
            <a:ext cx="865188" cy="8467"/>
          </a:xfrm>
          <a:prstGeom prst="bentConnector3">
            <a:avLst>
              <a:gd name="adj1" fmla="val 50031"/>
            </a:avLst>
          </a:prstGeom>
          <a:solidFill>
            <a:schemeClr val="accent1"/>
          </a:solidFill>
          <a:ln w="19050" cap="flat" cmpd="sng" algn="ctr">
            <a:solidFill>
              <a:schemeClr val="tx2">
                <a:lumMod val="20000"/>
                <a:lumOff val="80000"/>
              </a:schemeClr>
            </a:solidFill>
            <a:prstDash val="solid"/>
            <a:round/>
            <a:headEnd type="none" w="med" len="med"/>
            <a:tailEnd type="none" w="med" len="med"/>
          </a:ln>
        </p:spPr>
      </p:cxnSp>
      <p:sp>
        <p:nvSpPr>
          <p:cNvPr id="17" name="文本框 16"/>
          <p:cNvSpPr txBox="1"/>
          <p:nvPr>
            <p:custDataLst>
              <p:tags r:id="rId19"/>
            </p:custDataLst>
          </p:nvPr>
        </p:nvSpPr>
        <p:spPr>
          <a:xfrm>
            <a:off x="2407180" y="4931833"/>
            <a:ext cx="2190221" cy="310092"/>
          </a:xfrm>
          <a:prstGeom prst="rect">
            <a:avLst/>
          </a:prstGeom>
          <a:solidFill>
            <a:schemeClr val="bg1">
              <a:lumMod val="85000"/>
            </a:schemeClr>
          </a:solidFill>
        </p:spPr>
        <p:txBody>
          <a:bodyPr wrap="square" rtlCol="0" anchor="ctr" anchorCtr="0">
            <a:noAutofit/>
          </a:bodyPr>
          <a:lstStyle/>
          <a:p>
            <a:r>
              <a:rPr lang="zh-CN" altLang="en-US" sz="833"/>
              <a:t>Daya Bay Neutrino Experiment</a:t>
            </a:r>
            <a:r>
              <a:rPr lang="en-US" altLang="zh-CN" sz="833"/>
              <a:t>(Daya Bay)</a:t>
            </a:r>
          </a:p>
          <a:p>
            <a:r>
              <a:rPr sz="833">
                <a:sym typeface="+mn-ea"/>
              </a:rPr>
              <a:t> (retirement)</a:t>
            </a:r>
            <a:endParaRPr lang="en-US" altLang="zh-CN" sz="833"/>
          </a:p>
        </p:txBody>
      </p:sp>
      <p:pic>
        <p:nvPicPr>
          <p:cNvPr id="72" name="图片 71" descr="大亚湾中微子实验"/>
          <p:cNvPicPr>
            <a:picLocks noChangeAspect="1"/>
          </p:cNvPicPr>
          <p:nvPr>
            <p:custDataLst>
              <p:tags r:id="rId20"/>
            </p:custDataLst>
          </p:nvPr>
        </p:nvPicPr>
        <p:blipFill>
          <a:blip r:embed="rId35" cstate="screen"/>
          <a:srcRect/>
          <a:stretch>
            <a:fillRect/>
          </a:stretch>
        </p:blipFill>
        <p:spPr>
          <a:xfrm>
            <a:off x="4676246" y="4757738"/>
            <a:ext cx="771525" cy="577321"/>
          </a:xfrm>
          <a:prstGeom prst="rect">
            <a:avLst/>
          </a:prstGeom>
          <a:ln>
            <a:solidFill>
              <a:schemeClr val="tx2">
                <a:lumMod val="20000"/>
                <a:lumOff val="80000"/>
              </a:schemeClr>
            </a:solidFill>
          </a:ln>
          <a:effectLst/>
        </p:spPr>
      </p:pic>
      <p:sp>
        <p:nvSpPr>
          <p:cNvPr id="27" name="文本框 26"/>
          <p:cNvSpPr txBox="1"/>
          <p:nvPr/>
        </p:nvSpPr>
        <p:spPr>
          <a:xfrm>
            <a:off x="464079" y="1011238"/>
            <a:ext cx="2811463" cy="392113"/>
          </a:xfrm>
          <a:prstGeom prst="rect">
            <a:avLst/>
          </a:prstGeom>
          <a:solidFill>
            <a:srgbClr val="3B5686"/>
          </a:solidFill>
          <a:ln w="9525">
            <a:noFill/>
          </a:ln>
        </p:spPr>
        <p:txBody>
          <a:bodyPr anchor="ctr" anchorCtr="0">
            <a:noAutofit/>
          </a:bodyPr>
          <a:lstStyle/>
          <a:p>
            <a:r>
              <a:rPr lang="en-US" sz="1000">
                <a:solidFill>
                  <a:schemeClr val="bg1"/>
                </a:solidFill>
                <a:latin typeface="Times New Roman" panose="02020603050405020304" pitchFamily="18" charset="0"/>
              </a:rPr>
              <a:t>Insight Hard X-ray Modulation Telescope (HXMT)</a:t>
            </a:r>
            <a:endParaRPr lang="en-US" altLang="en-US" sz="1000">
              <a:solidFill>
                <a:schemeClr val="bg1"/>
              </a:solidFill>
              <a:latin typeface="Times New Roman" panose="02020603050405020304" pitchFamily="18" charset="0"/>
            </a:endParaRPr>
          </a:p>
        </p:txBody>
      </p:sp>
      <p:pic>
        <p:nvPicPr>
          <p:cNvPr id="25" name="图片 24"/>
          <p:cNvPicPr>
            <a:picLocks noChangeAspect="1"/>
          </p:cNvPicPr>
          <p:nvPr>
            <p:custDataLst>
              <p:tags r:id="rId21"/>
            </p:custDataLst>
          </p:nvPr>
        </p:nvPicPr>
        <p:blipFill>
          <a:blip r:embed="rId36" cstate="print">
            <a:extLst>
              <a:ext uri="{28A0092B-C50C-407E-A947-70E740481C1C}">
                <a14:useLocalDpi xmlns:a14="http://schemas.microsoft.com/office/drawing/2010/main"/>
              </a:ext>
            </a:extLst>
          </a:blip>
          <a:stretch>
            <a:fillRect/>
          </a:stretch>
        </p:blipFill>
        <p:spPr>
          <a:xfrm>
            <a:off x="3386667" y="820737"/>
            <a:ext cx="1031875" cy="773642"/>
          </a:xfrm>
          <a:prstGeom prst="rect">
            <a:avLst/>
          </a:prstGeom>
        </p:spPr>
      </p:pic>
      <p:cxnSp>
        <p:nvCxnSpPr>
          <p:cNvPr id="30" name="直接连接符 29"/>
          <p:cNvCxnSpPr>
            <a:endCxn id="28" idx="1"/>
          </p:cNvCxnSpPr>
          <p:nvPr/>
        </p:nvCxnSpPr>
        <p:spPr>
          <a:xfrm>
            <a:off x="4867805" y="898525"/>
            <a:ext cx="2381779" cy="53259"/>
          </a:xfrm>
          <a:prstGeom prst="line">
            <a:avLst/>
          </a:prstGeom>
          <a:ln>
            <a:solidFill>
              <a:schemeClr val="bg1"/>
            </a:solidFill>
            <a:headEnd type="none" w="med" len="med"/>
            <a:tailEnd type="none" w="med" len="med"/>
          </a:ln>
        </p:spPr>
        <p:style>
          <a:lnRef idx="3">
            <a:schemeClr val="accent1"/>
          </a:lnRef>
          <a:fillRef idx="0">
            <a:srgbClr val="FFFFFF"/>
          </a:fillRef>
          <a:effectRef idx="0">
            <a:srgbClr val="FFFFFF"/>
          </a:effectRef>
          <a:fontRef idx="minor">
            <a:schemeClr val="tx1"/>
          </a:fontRef>
        </p:style>
      </p:cxnSp>
      <p:sp>
        <p:nvSpPr>
          <p:cNvPr id="28" name="文本框 27"/>
          <p:cNvSpPr txBox="1"/>
          <p:nvPr/>
        </p:nvSpPr>
        <p:spPr>
          <a:xfrm>
            <a:off x="7249584" y="726017"/>
            <a:ext cx="2819929" cy="451534"/>
          </a:xfrm>
          <a:prstGeom prst="rect">
            <a:avLst/>
          </a:prstGeom>
          <a:solidFill>
            <a:srgbClr val="3B5686"/>
          </a:solidFill>
          <a:ln w="9525">
            <a:noFill/>
          </a:ln>
        </p:spPr>
        <p:txBody>
          <a:bodyPr wrap="square">
            <a:spAutoFit/>
          </a:bodyPr>
          <a:lstStyle/>
          <a:p>
            <a:r>
              <a:rPr lang="en-US" sz="1167">
                <a:solidFill>
                  <a:schemeClr val="bg1"/>
                </a:solidFill>
                <a:latin typeface="Times New Roman" panose="02020603050405020304" pitchFamily="18" charset="0"/>
              </a:rPr>
              <a:t>Gravitational wave Electromagnetic Counterpart All-sky Monitor (GECAM)</a:t>
            </a:r>
            <a:endParaRPr lang="en-US" altLang="en-US" sz="1167">
              <a:solidFill>
                <a:schemeClr val="bg1"/>
              </a:solidFill>
              <a:latin typeface="Times New Roman" panose="02020603050405020304" pitchFamily="18" charset="0"/>
            </a:endParaRPr>
          </a:p>
        </p:txBody>
      </p:sp>
      <p:pic>
        <p:nvPicPr>
          <p:cNvPr id="40" name="图片 39"/>
          <p:cNvPicPr>
            <a:picLocks noChangeAspect="1"/>
          </p:cNvPicPr>
          <p:nvPr>
            <p:custDataLst>
              <p:tags r:id="rId22"/>
            </p:custDataLst>
          </p:nvPr>
        </p:nvPicPr>
        <p:blipFill>
          <a:blip r:embed="rId37" cstate="print">
            <a:extLst>
              <a:ext uri="{28A0092B-C50C-407E-A947-70E740481C1C}">
                <a14:useLocalDpi xmlns:a14="http://schemas.microsoft.com/office/drawing/2010/main"/>
              </a:ext>
            </a:extLst>
          </a:blip>
          <a:stretch>
            <a:fillRect/>
          </a:stretch>
        </p:blipFill>
        <p:spPr>
          <a:xfrm>
            <a:off x="5683250" y="2730500"/>
            <a:ext cx="827617" cy="579438"/>
          </a:xfrm>
          <a:prstGeom prst="rect">
            <a:avLst/>
          </a:prstGeom>
          <a:ln>
            <a:solidFill>
              <a:schemeClr val="bg1"/>
            </a:solidFill>
          </a:ln>
        </p:spPr>
      </p:pic>
      <p:sp>
        <p:nvSpPr>
          <p:cNvPr id="31" name="文本框 30"/>
          <p:cNvSpPr txBox="1"/>
          <p:nvPr>
            <p:custDataLst>
              <p:tags r:id="rId23"/>
            </p:custDataLst>
          </p:nvPr>
        </p:nvSpPr>
        <p:spPr>
          <a:xfrm>
            <a:off x="6589712" y="2937933"/>
            <a:ext cx="1018117" cy="374650"/>
          </a:xfrm>
          <a:prstGeom prst="rect">
            <a:avLst/>
          </a:prstGeom>
          <a:solidFill>
            <a:srgbClr val="C00000"/>
          </a:solidFill>
          <a:ln w="9525">
            <a:noFill/>
          </a:ln>
        </p:spPr>
        <p:txBody>
          <a:bodyPr wrap="square" anchor="ctr" anchorCtr="0">
            <a:noAutofit/>
          </a:bodyPr>
          <a:lstStyle/>
          <a:p>
            <a:pPr fontAlgn="ctr"/>
            <a:r>
              <a:rPr lang="en-US" sz="1000">
                <a:solidFill>
                  <a:schemeClr val="bg1"/>
                </a:solidFill>
                <a:cs typeface="Arial" panose="020B0604020202020204" pitchFamily="34" charset="0"/>
              </a:rPr>
              <a:t>Jinan Branch</a:t>
            </a:r>
            <a:endParaRPr lang="en-US" altLang="en-US" sz="1000">
              <a:solidFill>
                <a:schemeClr val="bg1"/>
              </a:solidFill>
              <a:cs typeface="Arial" panose="020B0604020202020204" pitchFamily="34" charset="0"/>
            </a:endParaRPr>
          </a:p>
        </p:txBody>
      </p:sp>
      <p:sp>
        <p:nvSpPr>
          <p:cNvPr id="19" name="文本框 18"/>
          <p:cNvSpPr txBox="1"/>
          <p:nvPr>
            <p:custDataLst>
              <p:tags r:id="rId24"/>
            </p:custDataLst>
          </p:nvPr>
        </p:nvSpPr>
        <p:spPr>
          <a:xfrm>
            <a:off x="5983817" y="5002742"/>
            <a:ext cx="2511954" cy="385763"/>
          </a:xfrm>
          <a:prstGeom prst="rect">
            <a:avLst/>
          </a:prstGeom>
          <a:solidFill>
            <a:srgbClr val="C00000"/>
          </a:solidFill>
          <a:ln w="9525">
            <a:noFill/>
          </a:ln>
        </p:spPr>
        <p:txBody>
          <a:bodyPr wrap="square" anchor="ctr" anchorCtr="0">
            <a:noAutofit/>
          </a:bodyPr>
          <a:lstStyle/>
          <a:p>
            <a:pPr fontAlgn="ctr"/>
            <a:r>
              <a:rPr lang="en-US" sz="1000">
                <a:solidFill>
                  <a:schemeClr val="bg1"/>
                </a:solidFill>
                <a:cs typeface="Arial" panose="020B0604020202020204" pitchFamily="34" charset="0"/>
              </a:rPr>
              <a:t>Dongguan Branch</a:t>
            </a:r>
          </a:p>
          <a:p>
            <a:pPr fontAlgn="ctr"/>
            <a:r>
              <a:rPr lang="en-US" altLang="en-US" sz="1000">
                <a:solidFill>
                  <a:schemeClr val="bg1"/>
                </a:solidFill>
                <a:cs typeface="Arial" panose="020B0604020202020204" pitchFamily="34" charset="0"/>
              </a:rPr>
              <a:t>China Spallation Neutron Source (CSNS)</a:t>
            </a:r>
          </a:p>
        </p:txBody>
      </p:sp>
      <p:pic>
        <p:nvPicPr>
          <p:cNvPr id="26" name="图片 25"/>
          <p:cNvPicPr>
            <a:picLocks noChangeAspect="1"/>
          </p:cNvPicPr>
          <p:nvPr>
            <p:custDataLst>
              <p:tags r:id="rId25"/>
            </p:custDataLst>
          </p:nvPr>
        </p:nvPicPr>
        <p:blipFill>
          <a:blip r:embed="rId38" cstate="print">
            <a:extLst>
              <a:ext uri="{28A0092B-C50C-407E-A947-70E740481C1C}">
                <a14:useLocalDpi xmlns:a14="http://schemas.microsoft.com/office/drawing/2010/main"/>
              </a:ext>
            </a:extLst>
          </a:blip>
          <a:stretch>
            <a:fillRect/>
          </a:stretch>
        </p:blipFill>
        <p:spPr>
          <a:xfrm>
            <a:off x="3867679" y="413279"/>
            <a:ext cx="1649413" cy="990071"/>
          </a:xfrm>
          <a:prstGeom prst="rect">
            <a:avLst/>
          </a:prstGeom>
        </p:spPr>
      </p:pic>
      <p:pic>
        <p:nvPicPr>
          <p:cNvPr id="33" name="图片 32"/>
          <p:cNvPicPr>
            <a:picLocks noChangeAspect="1"/>
          </p:cNvPicPr>
          <p:nvPr/>
        </p:nvPicPr>
        <p:blipFill rotWithShape="1">
          <a:blip r:embed="rId39" cstate="print">
            <a:extLst>
              <a:ext uri="{28A0092B-C50C-407E-A947-70E740481C1C}">
                <a14:useLocalDpi xmlns:a14="http://schemas.microsoft.com/office/drawing/2010/main"/>
              </a:ext>
            </a:extLst>
          </a:blip>
          <a:srcRect/>
          <a:stretch>
            <a:fillRect/>
          </a:stretch>
        </p:blipFill>
        <p:spPr>
          <a:xfrm>
            <a:off x="5153025" y="1472142"/>
            <a:ext cx="895350" cy="628121"/>
          </a:xfrm>
          <a:prstGeom prst="rect">
            <a:avLst/>
          </a:prstGeom>
          <a:ln w="12700" cmpd="sng">
            <a:solidFill>
              <a:schemeClr val="bg1"/>
            </a:solidFill>
            <a:prstDash val="solid"/>
          </a:ln>
        </p:spPr>
      </p:pic>
      <p:pic>
        <p:nvPicPr>
          <p:cNvPr id="34" name="图片 33"/>
          <p:cNvPicPr>
            <a:picLocks noChangeAspect="1"/>
          </p:cNvPicPr>
          <p:nvPr>
            <p:custDataLst>
              <p:tags r:id="rId26"/>
            </p:custDataLst>
          </p:nvPr>
        </p:nvPicPr>
        <p:blipFill>
          <a:blip r:embed="rId40" cstate="print">
            <a:extLst>
              <a:ext uri="{28A0092B-C50C-407E-A947-70E740481C1C}">
                <a14:useLocalDpi xmlns:a14="http://schemas.microsoft.com/office/drawing/2010/main"/>
              </a:ext>
            </a:extLst>
          </a:blip>
          <a:stretch>
            <a:fillRect/>
          </a:stretch>
        </p:blipFill>
        <p:spPr>
          <a:xfrm>
            <a:off x="5517092" y="4068234"/>
            <a:ext cx="873654" cy="634471"/>
          </a:xfrm>
          <a:prstGeom prst="rect">
            <a:avLst/>
          </a:prstGeom>
          <a:ln>
            <a:solidFill>
              <a:schemeClr val="bg1"/>
            </a:solidFill>
          </a:ln>
        </p:spPr>
      </p:pic>
      <p:pic>
        <p:nvPicPr>
          <p:cNvPr id="35" name="Picture 1"/>
          <p:cNvPicPr>
            <a:picLocks noChangeAspect="1"/>
          </p:cNvPicPr>
          <p:nvPr>
            <p:custDataLst>
              <p:tags r:id="rId27"/>
            </p:custDataLst>
          </p:nvPr>
        </p:nvPicPr>
        <p:blipFill>
          <a:blip r:embed="rId41" cstate="print">
            <a:extLst>
              <a:ext uri="{28A0092B-C50C-407E-A947-70E740481C1C}">
                <a14:useLocalDpi xmlns:a14="http://schemas.microsoft.com/office/drawing/2010/main"/>
              </a:ext>
            </a:extLst>
          </a:blip>
          <a:stretch>
            <a:fillRect/>
          </a:stretch>
        </p:blipFill>
        <p:spPr>
          <a:xfrm>
            <a:off x="4675717" y="4069821"/>
            <a:ext cx="771525" cy="616479"/>
          </a:xfrm>
          <a:prstGeom prst="rect">
            <a:avLst/>
          </a:prstGeom>
          <a:ln>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par>
                                <p:cTn id="9" presetID="1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6" presetClass="emph" presetSubtype="0" fill="hold" nodeType="clickEffect">
                                  <p:stCondLst>
                                    <p:cond delay="0"/>
                                  </p:stCondLst>
                                  <p:childTnLst>
                                    <p:animScale>
                                      <p:cBhvr>
                                        <p:cTn id="17" dur="1000" fill="hold"/>
                                        <p:tgtEl>
                                          <p:spTgt spid="33"/>
                                        </p:tgtEl>
                                      </p:cBhvr>
                                      <p:by x="400000" y="400000"/>
                                    </p:animScale>
                                  </p:childTnLst>
                                </p:cTn>
                              </p:par>
                            </p:childTnLst>
                          </p:cTn>
                        </p:par>
                      </p:childTnLst>
                    </p:cTn>
                  </p:par>
                </p:childTnLst>
              </p:cTn>
              <p:nextCondLst>
                <p:cond evt="onClick" delay="0">
                  <p:tgtEl>
                    <p:spTgt spid="3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DFF48E7A-AFA6-389E-E3BC-32DCAA1D73FB}"/>
              </a:ext>
            </a:extLst>
          </p:cNvPr>
          <p:cNvSpPr>
            <a:spLocks noGrp="1"/>
          </p:cNvSpPr>
          <p:nvPr>
            <p:ph idx="1"/>
          </p:nvPr>
        </p:nvSpPr>
        <p:spPr/>
        <p:txBody>
          <a:bodyPr/>
          <a:lstStyle/>
          <a:p>
            <a:endParaRPr lang="zh-CN" altLang="en-US"/>
          </a:p>
        </p:txBody>
      </p:sp>
      <p:sp>
        <p:nvSpPr>
          <p:cNvPr id="2" name="标题 1"/>
          <p:cNvSpPr>
            <a:spLocks noGrp="1"/>
          </p:cNvSpPr>
          <p:nvPr>
            <p:ph type="title"/>
          </p:nvPr>
        </p:nvSpPr>
        <p:spPr>
          <a:xfrm>
            <a:off x="508000" y="145304"/>
            <a:ext cx="8100392" cy="479948"/>
          </a:xfrm>
        </p:spPr>
        <p:txBody>
          <a:bodyPr>
            <a:normAutofit fontScale="90000"/>
          </a:bodyPr>
          <a:lstStyle/>
          <a:p>
            <a:r>
              <a:rPr lang="en-US" altLang="zh-CN" dirty="0">
                <a:solidFill>
                  <a:srgbClr val="002060"/>
                </a:solidFill>
                <a:latin typeface="Arial" panose="020B0604020202020204" pitchFamily="34" charset="0"/>
                <a:cs typeface="Arial" panose="020B0604020202020204" pitchFamily="34" charset="0"/>
              </a:rPr>
              <a:t>IHEP Campus Development and Improvement</a:t>
            </a:r>
          </a:p>
        </p:txBody>
      </p:sp>
      <p:sp>
        <p:nvSpPr>
          <p:cNvPr id="9" name="矩形 8"/>
          <p:cNvSpPr/>
          <p:nvPr/>
        </p:nvSpPr>
        <p:spPr>
          <a:xfrm>
            <a:off x="307446" y="2821517"/>
            <a:ext cx="3647546" cy="271934"/>
          </a:xfrm>
          <a:prstGeom prst="rect">
            <a:avLst/>
          </a:prstGeom>
          <a:solidFill>
            <a:srgbClr val="364F7A"/>
          </a:solidFill>
        </p:spPr>
        <p:txBody>
          <a:bodyPr wrap="square">
            <a:spAutoFit/>
          </a:bodyPr>
          <a:lstStyle/>
          <a:p>
            <a:pPr algn="ctr" defTabSz="761970" eaLnBrk="1" hangingPunct="1">
              <a:defRPr/>
            </a:pPr>
            <a:r>
              <a:rPr lang="en-US" altLang="zh-CN" sz="1167" dirty="0">
                <a:solidFill>
                  <a:schemeClr val="bg1"/>
                </a:solidFill>
                <a:latin typeface="Times New Roman" panose="02020603050405020304" pitchFamily="18" charset="0"/>
                <a:ea typeface="微软雅黑" panose="020B0503020204020204" charset="-122"/>
                <a:cs typeface="Times New Roman" panose="02020603050405020304" pitchFamily="18" charset="0"/>
              </a:rPr>
              <a:t> IHEP </a:t>
            </a:r>
            <a:r>
              <a:rPr lang="en-US" altLang="zh-CN" sz="1167" dirty="0" err="1">
                <a:solidFill>
                  <a:schemeClr val="bg1"/>
                </a:solidFill>
                <a:latin typeface="Times New Roman" panose="02020603050405020304" pitchFamily="18" charset="0"/>
                <a:ea typeface="微软雅黑" panose="020B0503020204020204" charset="-122"/>
                <a:cs typeface="Times New Roman" panose="02020603050405020304" pitchFamily="18" charset="0"/>
              </a:rPr>
              <a:t>Yuquan</a:t>
            </a:r>
            <a:r>
              <a:rPr lang="en-US" altLang="zh-CN" sz="1167" dirty="0">
                <a:solidFill>
                  <a:schemeClr val="bg1"/>
                </a:solidFill>
                <a:latin typeface="Times New Roman" panose="02020603050405020304" pitchFamily="18" charset="0"/>
                <a:ea typeface="微软雅黑" panose="020B0503020204020204" charset="-122"/>
                <a:cs typeface="Times New Roman" panose="02020603050405020304" pitchFamily="18" charset="0"/>
              </a:rPr>
              <a:t> Campus, Beijing City</a:t>
            </a:r>
          </a:p>
        </p:txBody>
      </p:sp>
      <p:pic>
        <p:nvPicPr>
          <p:cNvPr id="4" name="图片 3"/>
          <p:cNvPicPr>
            <a:picLocks noChangeAspect="1"/>
          </p:cNvPicPr>
          <p:nvPr>
            <p:custDataLst>
              <p:tags r:id="rId1"/>
            </p:custDataLst>
          </p:nvPr>
        </p:nvPicPr>
        <p:blipFill>
          <a:blip r:embed="rId10" cstate="print">
            <a:extLst>
              <a:ext uri="{28A0092B-C50C-407E-A947-70E740481C1C}">
                <a14:useLocalDpi xmlns:a14="http://schemas.microsoft.com/office/drawing/2010/main"/>
              </a:ext>
            </a:extLst>
          </a:blip>
          <a:stretch>
            <a:fillRect/>
          </a:stretch>
        </p:blipFill>
        <p:spPr>
          <a:xfrm>
            <a:off x="306917" y="922338"/>
            <a:ext cx="3648075" cy="1899179"/>
          </a:xfrm>
          <a:prstGeom prst="rect">
            <a:avLst/>
          </a:prstGeom>
        </p:spPr>
      </p:pic>
      <p:grpSp>
        <p:nvGrpSpPr>
          <p:cNvPr id="18" name="组合 17"/>
          <p:cNvGrpSpPr/>
          <p:nvPr/>
        </p:nvGrpSpPr>
        <p:grpSpPr>
          <a:xfrm>
            <a:off x="4196821" y="3271838"/>
            <a:ext cx="5857346" cy="2171171"/>
            <a:chOff x="8028" y="1563"/>
            <a:chExt cx="11069" cy="4103"/>
          </a:xfrm>
        </p:grpSpPr>
        <p:pic>
          <p:nvPicPr>
            <p:cNvPr id="5" name="图片 4"/>
            <p:cNvPicPr>
              <a:picLocks noChangeAspect="1"/>
            </p:cNvPicPr>
            <p:nvPr>
              <p:custDataLst>
                <p:tags r:id="rId7"/>
              </p:custDataLst>
            </p:nvPr>
          </p:nvPicPr>
          <p:blipFill rotWithShape="1">
            <a:blip r:embed="rId11" cstate="print">
              <a:extLst>
                <a:ext uri="{28A0092B-C50C-407E-A947-70E740481C1C}">
                  <a14:useLocalDpi xmlns:a14="http://schemas.microsoft.com/office/drawing/2010/main"/>
                </a:ext>
              </a:extLst>
            </a:blip>
            <a:srcRect/>
            <a:stretch>
              <a:fillRect/>
            </a:stretch>
          </p:blipFill>
          <p:spPr>
            <a:xfrm>
              <a:off x="8028" y="1563"/>
              <a:ext cx="5675" cy="3589"/>
            </a:xfrm>
            <a:prstGeom prst="rect">
              <a:avLst/>
            </a:prstGeom>
          </p:spPr>
        </p:pic>
        <p:sp>
          <p:nvSpPr>
            <p:cNvPr id="13" name="矩形 12"/>
            <p:cNvSpPr/>
            <p:nvPr/>
          </p:nvSpPr>
          <p:spPr>
            <a:xfrm>
              <a:off x="8028" y="5152"/>
              <a:ext cx="11069" cy="514"/>
            </a:xfrm>
            <a:prstGeom prst="rect">
              <a:avLst/>
            </a:prstGeom>
            <a:solidFill>
              <a:srgbClr val="364F7A"/>
            </a:solidFill>
          </p:spPr>
          <p:txBody>
            <a:bodyPr wrap="square">
              <a:spAutoFit/>
            </a:bodyPr>
            <a:lstStyle/>
            <a:p>
              <a:pPr algn="ctr" defTabSz="761970" eaLnBrk="1" hangingPunct="1">
                <a:defRPr/>
              </a:pPr>
              <a:r>
                <a:rPr lang="en-US" altLang="zh-CN" sz="1167" dirty="0">
                  <a:solidFill>
                    <a:schemeClr val="bg1"/>
                  </a:solidFill>
                  <a:latin typeface="Times New Roman" panose="02020603050405020304" pitchFamily="18" charset="0"/>
                  <a:ea typeface="微软雅黑" panose="020B0503020204020204" charset="-122"/>
                  <a:cs typeface="Times New Roman" panose="02020603050405020304" pitchFamily="18" charset="0"/>
                </a:rPr>
                <a:t>HEPS &amp; PAPS, Huairou Campus, Beijng City</a:t>
              </a:r>
            </a:p>
          </p:txBody>
        </p:sp>
        <p:pic>
          <p:nvPicPr>
            <p:cNvPr id="32" name="图片 31"/>
            <p:cNvPicPr>
              <a:picLocks noChangeAspect="1"/>
            </p:cNvPicPr>
            <p:nvPr>
              <p:custDataLst>
                <p:tags r:id="rId8"/>
              </p:custDataLst>
            </p:nvPr>
          </p:nvPicPr>
          <p:blipFill rotWithShape="1">
            <a:blip r:embed="rId12" cstate="print">
              <a:extLst>
                <a:ext uri="{28A0092B-C50C-407E-A947-70E740481C1C}">
                  <a14:useLocalDpi xmlns:a14="http://schemas.microsoft.com/office/drawing/2010/main"/>
                </a:ext>
              </a:extLst>
            </a:blip>
            <a:srcRect/>
            <a:stretch>
              <a:fillRect/>
            </a:stretch>
          </p:blipFill>
          <p:spPr>
            <a:xfrm>
              <a:off x="13703" y="1563"/>
              <a:ext cx="5393" cy="3592"/>
            </a:xfrm>
            <a:prstGeom prst="rect">
              <a:avLst/>
            </a:prstGeom>
          </p:spPr>
        </p:pic>
      </p:grpSp>
      <p:pic>
        <p:nvPicPr>
          <p:cNvPr id="40" name="图片 39"/>
          <p:cNvPicPr>
            <a:picLocks noChangeAspect="1"/>
          </p:cNvPicPr>
          <p:nvPr>
            <p:custDataLst>
              <p:tags r:id="rId2"/>
            </p:custDataLst>
          </p:nvPr>
        </p:nvPicPr>
        <p:blipFill>
          <a:blip r:embed="rId13" cstate="print">
            <a:extLst>
              <a:ext uri="{28A0092B-C50C-407E-A947-70E740481C1C}">
                <a14:useLocalDpi xmlns:a14="http://schemas.microsoft.com/office/drawing/2010/main"/>
              </a:ext>
            </a:extLst>
          </a:blip>
          <a:stretch>
            <a:fillRect/>
          </a:stretch>
        </p:blipFill>
        <p:spPr>
          <a:xfrm>
            <a:off x="306917" y="3280834"/>
            <a:ext cx="3648075" cy="1902883"/>
          </a:xfrm>
          <a:prstGeom prst="rect">
            <a:avLst/>
          </a:prstGeom>
        </p:spPr>
      </p:pic>
      <p:sp>
        <p:nvSpPr>
          <p:cNvPr id="6" name="矩形 5"/>
          <p:cNvSpPr/>
          <p:nvPr>
            <p:custDataLst>
              <p:tags r:id="rId3"/>
            </p:custDataLst>
          </p:nvPr>
        </p:nvSpPr>
        <p:spPr>
          <a:xfrm>
            <a:off x="307446" y="5171017"/>
            <a:ext cx="3647546" cy="271934"/>
          </a:xfrm>
          <a:prstGeom prst="rect">
            <a:avLst/>
          </a:prstGeom>
          <a:solidFill>
            <a:srgbClr val="364F7A"/>
          </a:solidFill>
        </p:spPr>
        <p:txBody>
          <a:bodyPr wrap="square">
            <a:spAutoFit/>
          </a:bodyPr>
          <a:lstStyle/>
          <a:p>
            <a:pPr algn="ctr" defTabSz="761970" eaLnBrk="1" hangingPunct="1">
              <a:defRPr/>
            </a:pPr>
            <a:r>
              <a:rPr lang="en-US" altLang="zh-CN" sz="1167" dirty="0">
                <a:solidFill>
                  <a:schemeClr val="bg1"/>
                </a:solidFill>
                <a:latin typeface="Times New Roman" panose="02020603050405020304" pitchFamily="18" charset="0"/>
                <a:ea typeface="微软雅黑" panose="020B0503020204020204" charset="-122"/>
                <a:cs typeface="Times New Roman" panose="02020603050405020304" pitchFamily="18" charset="0"/>
              </a:rPr>
              <a:t> Jinan Campus, Shandong Province</a:t>
            </a:r>
          </a:p>
        </p:txBody>
      </p:sp>
      <p:grpSp>
        <p:nvGrpSpPr>
          <p:cNvPr id="17" name="组合 16"/>
          <p:cNvGrpSpPr/>
          <p:nvPr/>
        </p:nvGrpSpPr>
        <p:grpSpPr>
          <a:xfrm>
            <a:off x="4191000" y="922338"/>
            <a:ext cx="5863167" cy="2171171"/>
            <a:chOff x="8027" y="5763"/>
            <a:chExt cx="11080" cy="4103"/>
          </a:xfrm>
        </p:grpSpPr>
        <p:pic>
          <p:nvPicPr>
            <p:cNvPr id="15" name="图片 14"/>
            <p:cNvPicPr>
              <a:picLocks noChangeAspect="1"/>
            </p:cNvPicPr>
            <p:nvPr>
              <p:custDataLst>
                <p:tags r:id="rId4"/>
              </p:custDataLst>
            </p:nvPr>
          </p:nvPicPr>
          <p:blipFill>
            <a:blip r:embed="rId14"/>
            <a:stretch>
              <a:fillRect/>
            </a:stretch>
          </p:blipFill>
          <p:spPr>
            <a:xfrm>
              <a:off x="8028" y="5763"/>
              <a:ext cx="5806" cy="3590"/>
            </a:xfrm>
            <a:prstGeom prst="rect">
              <a:avLst/>
            </a:prstGeom>
          </p:spPr>
        </p:pic>
        <p:pic>
          <p:nvPicPr>
            <p:cNvPr id="25" name="图片 24"/>
            <p:cNvPicPr/>
            <p:nvPr>
              <p:custDataLst>
                <p:tags r:id="rId5"/>
              </p:custDataLst>
            </p:nvPr>
          </p:nvPicPr>
          <p:blipFill>
            <a:blip r:embed="rId15" cstate="print">
              <a:extLst>
                <a:ext uri="{28A0092B-C50C-407E-A947-70E740481C1C}">
                  <a14:useLocalDpi xmlns:a14="http://schemas.microsoft.com/office/drawing/2010/main"/>
                </a:ext>
              </a:extLst>
            </a:blip>
            <a:srcRect/>
            <a:stretch>
              <a:fillRect/>
            </a:stretch>
          </p:blipFill>
          <p:spPr bwMode="auto">
            <a:xfrm>
              <a:off x="13833" y="5763"/>
              <a:ext cx="5263" cy="3590"/>
            </a:xfrm>
            <a:prstGeom prst="rect">
              <a:avLst/>
            </a:prstGeom>
            <a:noFill/>
            <a:ln>
              <a:noFill/>
            </a:ln>
          </p:spPr>
        </p:pic>
        <p:sp>
          <p:nvSpPr>
            <p:cNvPr id="16" name="矩形 15"/>
            <p:cNvSpPr/>
            <p:nvPr>
              <p:custDataLst>
                <p:tags r:id="rId6"/>
              </p:custDataLst>
            </p:nvPr>
          </p:nvSpPr>
          <p:spPr>
            <a:xfrm>
              <a:off x="8027" y="9352"/>
              <a:ext cx="11080" cy="514"/>
            </a:xfrm>
            <a:prstGeom prst="rect">
              <a:avLst/>
            </a:prstGeom>
            <a:solidFill>
              <a:srgbClr val="364F7A"/>
            </a:solidFill>
          </p:spPr>
          <p:txBody>
            <a:bodyPr wrap="square">
              <a:spAutoFit/>
            </a:bodyPr>
            <a:lstStyle/>
            <a:p>
              <a:pPr algn="ctr" defTabSz="761970" eaLnBrk="1" hangingPunct="1">
                <a:defRPr/>
              </a:pPr>
              <a:r>
                <a:rPr lang="en-US" altLang="zh-CN" sz="1167" dirty="0">
                  <a:solidFill>
                    <a:schemeClr val="bg1"/>
                  </a:solidFill>
                  <a:latin typeface="Times New Roman" panose="02020603050405020304" pitchFamily="18" charset="0"/>
                  <a:ea typeface="微软雅黑" panose="020B0503020204020204" charset="-122"/>
                  <a:cs typeface="Times New Roman" panose="02020603050405020304" pitchFamily="18" charset="0"/>
                </a:rPr>
                <a:t>CSNS &amp; SAPS Pre-Research, Dongguan Campus, Guangdong Province</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26385" y="769268"/>
            <a:ext cx="4024313" cy="2387600"/>
          </a:xfrm>
          <a:prstGeom prst="rect">
            <a:avLst/>
          </a:prstGeom>
          <a:ln>
            <a:solidFill>
              <a:srgbClr val="FFC000"/>
            </a:solidFill>
          </a:ln>
        </p:spPr>
      </p:pic>
      <p:sp>
        <p:nvSpPr>
          <p:cNvPr id="12" name="内容占位符 11">
            <a:extLst>
              <a:ext uri="{FF2B5EF4-FFF2-40B4-BE49-F238E27FC236}">
                <a16:creationId xmlns:a16="http://schemas.microsoft.com/office/drawing/2014/main" id="{4D02B946-99F3-623B-BB6D-0E79E391C8B6}"/>
              </a:ext>
            </a:extLst>
          </p:cNvPr>
          <p:cNvSpPr>
            <a:spLocks noGrp="1"/>
          </p:cNvSpPr>
          <p:nvPr>
            <p:ph idx="1"/>
          </p:nvPr>
        </p:nvSpPr>
        <p:spPr/>
        <p:txBody>
          <a:bodyPr/>
          <a:lstStyle/>
          <a:p>
            <a:endParaRPr lang="zh-CN" altLang="en-US"/>
          </a:p>
        </p:txBody>
      </p:sp>
      <p:sp>
        <p:nvSpPr>
          <p:cNvPr id="10" name="标题 9">
            <a:extLst>
              <a:ext uri="{FF2B5EF4-FFF2-40B4-BE49-F238E27FC236}">
                <a16:creationId xmlns:a16="http://schemas.microsoft.com/office/drawing/2014/main" id="{00C67F32-5795-2DF3-10BF-2BF62539119D}"/>
              </a:ext>
            </a:extLst>
          </p:cNvPr>
          <p:cNvSpPr>
            <a:spLocks noGrp="1"/>
          </p:cNvSpPr>
          <p:nvPr>
            <p:ph type="title"/>
          </p:nvPr>
        </p:nvSpPr>
        <p:spPr/>
        <p:txBody>
          <a:bodyPr/>
          <a:lstStyle/>
          <a:p>
            <a:r>
              <a:rPr lang="en-US" altLang="zh-CN" dirty="0">
                <a:solidFill>
                  <a:srgbClr val="002060"/>
                </a:solidFill>
                <a:cs typeface="Arial" panose="020B0604020202020204" pitchFamily="34" charset="0"/>
              </a:rPr>
              <a:t>IHEP Campus</a:t>
            </a:r>
            <a:endParaRPr lang="zh-CN" altLang="en-US" dirty="0"/>
          </a:p>
        </p:txBody>
      </p:sp>
      <p:sp>
        <p:nvSpPr>
          <p:cNvPr id="2" name="文本框 1"/>
          <p:cNvSpPr txBox="1"/>
          <p:nvPr/>
        </p:nvSpPr>
        <p:spPr>
          <a:xfrm>
            <a:off x="615504" y="2940541"/>
            <a:ext cx="4047067" cy="276999"/>
          </a:xfrm>
          <a:prstGeom prst="rect">
            <a:avLst/>
          </a:prstGeom>
          <a:solidFill>
            <a:schemeClr val="bg2"/>
          </a:solidFill>
        </p:spPr>
        <p:txBody>
          <a:bodyPr wrap="square" rtlCol="0" anchor="t">
            <a:spAutoFit/>
          </a:bodyPr>
          <a:lstStyle/>
          <a:p>
            <a:pPr algn="ctr"/>
            <a:r>
              <a:rPr lang="en-US" altLang="zh-CN" sz="1200" dirty="0">
                <a:solidFill>
                  <a:srgbClr val="0819F6"/>
                </a:solidFill>
                <a:latin typeface="Times New Roman" panose="02020603050405020304" pitchFamily="18" charset="0"/>
                <a:ea typeface="微软雅黑" panose="020B0503020204020204" charset="-122"/>
                <a:cs typeface="Times New Roman" panose="02020603050405020304" pitchFamily="18" charset="0"/>
              </a:rPr>
              <a:t>TIANFU Cosmic Ray Research Center, Chengdu, Sichuan</a:t>
            </a:r>
          </a:p>
        </p:txBody>
      </p:sp>
      <p:pic>
        <p:nvPicPr>
          <p:cNvPr id="5" name="图片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30247" y="752335"/>
            <a:ext cx="4203700" cy="2404533"/>
          </a:xfrm>
          <a:prstGeom prst="rect">
            <a:avLst/>
          </a:prstGeom>
          <a:ln>
            <a:solidFill>
              <a:srgbClr val="FFC000"/>
            </a:solidFill>
          </a:ln>
        </p:spPr>
      </p:pic>
      <p:sp>
        <p:nvSpPr>
          <p:cNvPr id="6" name="文本框 5"/>
          <p:cNvSpPr txBox="1"/>
          <p:nvPr/>
        </p:nvSpPr>
        <p:spPr>
          <a:xfrm>
            <a:off x="4945861" y="2945606"/>
            <a:ext cx="4203700" cy="271934"/>
          </a:xfrm>
          <a:prstGeom prst="rect">
            <a:avLst/>
          </a:prstGeom>
          <a:solidFill>
            <a:schemeClr val="bg2"/>
          </a:solidFill>
        </p:spPr>
        <p:txBody>
          <a:bodyPr wrap="square" rtlCol="0" anchor="t">
            <a:spAutoFit/>
          </a:bodyPr>
          <a:lstStyle/>
          <a:p>
            <a:pPr algn="ctr"/>
            <a:r>
              <a:rPr lang="en-US" altLang="zh-CN" sz="1167" dirty="0">
                <a:solidFill>
                  <a:srgbClr val="0819F6"/>
                </a:solidFill>
                <a:latin typeface="Times New Roman" panose="02020603050405020304" pitchFamily="18" charset="0"/>
                <a:ea typeface="微软雅黑" panose="020B0503020204020204" charset="-122"/>
                <a:cs typeface="Times New Roman" panose="02020603050405020304" pitchFamily="18" charset="0"/>
              </a:rPr>
              <a:t>LHAASO measurement and control base</a:t>
            </a:r>
          </a:p>
        </p:txBody>
      </p:sp>
      <p:pic>
        <p:nvPicPr>
          <p:cNvPr id="7" name="图片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6385" y="3335151"/>
            <a:ext cx="4038600" cy="2271713"/>
          </a:xfrm>
          <a:prstGeom prst="rect">
            <a:avLst/>
          </a:prstGeom>
          <a:ln>
            <a:solidFill>
              <a:srgbClr val="FFC000"/>
            </a:solidFill>
          </a:ln>
        </p:spPr>
      </p:pic>
      <p:sp>
        <p:nvSpPr>
          <p:cNvPr id="8" name="文本框 7"/>
          <p:cNvSpPr txBox="1"/>
          <p:nvPr>
            <p:custDataLst>
              <p:tags r:id="rId1"/>
            </p:custDataLst>
          </p:nvPr>
        </p:nvSpPr>
        <p:spPr>
          <a:xfrm>
            <a:off x="626385" y="5393878"/>
            <a:ext cx="4036186" cy="271934"/>
          </a:xfrm>
          <a:prstGeom prst="rect">
            <a:avLst/>
          </a:prstGeom>
          <a:solidFill>
            <a:schemeClr val="bg2"/>
          </a:solidFill>
        </p:spPr>
        <p:txBody>
          <a:bodyPr wrap="square" rtlCol="0" anchor="t">
            <a:spAutoFit/>
          </a:bodyPr>
          <a:lstStyle/>
          <a:p>
            <a:pPr algn="ctr">
              <a:buClrTx/>
              <a:buSzTx/>
              <a:buFontTx/>
            </a:pPr>
            <a:r>
              <a:rPr lang="en-US" altLang="zh-CN" sz="1167" dirty="0">
                <a:solidFill>
                  <a:srgbClr val="0819F6"/>
                </a:solidFill>
                <a:latin typeface="Times New Roman" panose="02020603050405020304" pitchFamily="18" charset="0"/>
                <a:ea typeface="微软雅黑" panose="020B0503020204020204" charset="-122"/>
                <a:cs typeface="Times New Roman" panose="02020603050405020304" pitchFamily="18" charset="0"/>
              </a:rPr>
              <a:t>JUNO Experiment Campus</a:t>
            </a:r>
          </a:p>
        </p:txBody>
      </p:sp>
      <p:pic>
        <p:nvPicPr>
          <p:cNvPr id="9" name="图片 8"/>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4929718" y="3347632"/>
            <a:ext cx="4204229" cy="2271713"/>
          </a:xfrm>
          <a:prstGeom prst="rect">
            <a:avLst/>
          </a:prstGeom>
          <a:ln>
            <a:solidFill>
              <a:srgbClr val="FFC000"/>
            </a:solidFill>
          </a:ln>
        </p:spPr>
      </p:pic>
      <p:sp>
        <p:nvSpPr>
          <p:cNvPr id="11" name="文本框 10"/>
          <p:cNvSpPr txBox="1"/>
          <p:nvPr>
            <p:custDataLst>
              <p:tags r:id="rId2"/>
            </p:custDataLst>
          </p:nvPr>
        </p:nvSpPr>
        <p:spPr>
          <a:xfrm>
            <a:off x="4929717" y="5393878"/>
            <a:ext cx="4219843" cy="271934"/>
          </a:xfrm>
          <a:prstGeom prst="rect">
            <a:avLst/>
          </a:prstGeom>
          <a:solidFill>
            <a:schemeClr val="bg2"/>
          </a:solidFill>
        </p:spPr>
        <p:txBody>
          <a:bodyPr wrap="square" rtlCol="0" anchor="t">
            <a:spAutoFit/>
          </a:bodyPr>
          <a:lstStyle/>
          <a:p>
            <a:pPr algn="ctr">
              <a:buClrTx/>
              <a:buSzTx/>
              <a:buFontTx/>
            </a:pPr>
            <a:r>
              <a:rPr lang="en-US" altLang="zh-CN" sz="1167" dirty="0">
                <a:solidFill>
                  <a:srgbClr val="0819F6"/>
                </a:solidFill>
                <a:latin typeface="Times New Roman" panose="02020603050405020304" pitchFamily="18" charset="0"/>
                <a:ea typeface="微软雅黑" panose="020B0503020204020204" charset="-122"/>
                <a:cs typeface="Times New Roman" panose="02020603050405020304" pitchFamily="18" charset="0"/>
                <a:sym typeface="+mn-ea"/>
              </a:rPr>
              <a:t>AliCPT-1</a:t>
            </a:r>
            <a:r>
              <a:rPr lang="en-US" altLang="zh-CN" sz="1167" dirty="0">
                <a:solidFill>
                  <a:srgbClr val="0819F6"/>
                </a:solidFill>
                <a:latin typeface="Times New Roman" panose="02020603050405020304" pitchFamily="18" charset="0"/>
                <a:ea typeface="微软雅黑" panose="020B0503020204020204" charset="-122"/>
                <a:cs typeface="Times New Roman" panose="02020603050405020304" pitchFamily="18" charset="0"/>
              </a:rPr>
              <a:t> Experiment Campus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B361D-AEA3-8A60-F09E-7CED7A21A8FF}"/>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53786B8D-E7D4-5D37-B5EB-F97C1118DC92}"/>
              </a:ext>
            </a:extLst>
          </p:cNvPr>
          <p:cNvSpPr/>
          <p:nvPr/>
        </p:nvSpPr>
        <p:spPr>
          <a:xfrm flipV="1">
            <a:off x="0" y="891649"/>
            <a:ext cx="101600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a:extLst>
              <a:ext uri="{FF2B5EF4-FFF2-40B4-BE49-F238E27FC236}">
                <a16:creationId xmlns:a16="http://schemas.microsoft.com/office/drawing/2014/main" id="{487D9EB7-9C78-E17E-23B1-94FFA8019128}"/>
              </a:ext>
            </a:extLst>
          </p:cNvPr>
          <p:cNvSpPr/>
          <p:nvPr/>
        </p:nvSpPr>
        <p:spPr>
          <a:xfrm>
            <a:off x="655467"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圆角矩形 95">
            <a:extLst>
              <a:ext uri="{FF2B5EF4-FFF2-40B4-BE49-F238E27FC236}">
                <a16:creationId xmlns:a16="http://schemas.microsoft.com/office/drawing/2014/main" id="{D357FF5B-E599-B158-7E29-71A71D0AFB89}"/>
              </a:ext>
            </a:extLst>
          </p:cNvPr>
          <p:cNvSpPr/>
          <p:nvPr/>
        </p:nvSpPr>
        <p:spPr>
          <a:xfrm>
            <a:off x="553620" y="208474"/>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文本框 4">
            <a:extLst>
              <a:ext uri="{FF2B5EF4-FFF2-40B4-BE49-F238E27FC236}">
                <a16:creationId xmlns:a16="http://schemas.microsoft.com/office/drawing/2014/main" id="{10DAC728-E665-9524-B9E7-41CCF23BB711}"/>
              </a:ext>
            </a:extLst>
          </p:cNvPr>
          <p:cNvSpPr txBox="1"/>
          <p:nvPr/>
        </p:nvSpPr>
        <p:spPr>
          <a:xfrm>
            <a:off x="1335584" y="222643"/>
            <a:ext cx="1984375" cy="553934"/>
          </a:xfrm>
          <a:prstGeom prst="rect">
            <a:avLst/>
          </a:prstGeom>
          <a:noFill/>
        </p:spPr>
        <p:txBody>
          <a:bodyPr>
            <a:spAutoFit/>
            <a:scene3d>
              <a:camera prst="orthographicFront"/>
              <a:lightRig rig="threePt" dir="t"/>
            </a:scene3d>
          </a:bodyPr>
          <a:lstStyle/>
          <a:p>
            <a:pPr marL="0" marR="0" lvl="0" indent="0" algn="l" defTabSz="762000" rtl="0" eaLnBrk="1" fontAlgn="auto" latinLnBrk="0" hangingPunct="1">
              <a:lnSpc>
                <a:spcPct val="90000"/>
              </a:lnSpc>
              <a:spcBef>
                <a:spcPct val="0"/>
              </a:spcBef>
              <a:spcAft>
                <a:spcPts val="0"/>
              </a:spcAft>
              <a:buClrTx/>
              <a:buSzTx/>
              <a:buFontTx/>
              <a:buNone/>
              <a:tabLst/>
              <a:defRPr/>
            </a:pPr>
            <a:r>
              <a:rPr kumimoji="1" lang="en-US" altLang="zh-CN" sz="3335" b="1" i="0" u="none" strike="noStrike" kern="1200" cap="none" spc="0" normalizeH="0" baseline="0" noProof="0" dirty="0">
                <a:ln>
                  <a:noFill/>
                </a:ln>
                <a:solidFill>
                  <a:srgbClr val="005DA2"/>
                </a:solidFill>
                <a:effectLst/>
                <a:uLnTx/>
                <a:uFillTx/>
                <a:latin typeface="Arial" panose="020B0604020202020204" pitchFamily="34" charset="0"/>
                <a:ea typeface="微软雅黑" panose="020B0503020204020204" pitchFamily="34" charset="-122"/>
                <a:cs typeface="+mn-cs"/>
              </a:rPr>
              <a:t>Outline</a:t>
            </a:r>
            <a:endParaRPr kumimoji="1" lang="zh-CN" altLang="en-US" sz="3335" b="1" i="0" u="none" strike="noStrike" kern="1200" cap="none" spc="0" normalizeH="0" baseline="0" noProof="0" dirty="0">
              <a:ln>
                <a:noFill/>
              </a:ln>
              <a:solidFill>
                <a:srgbClr val="005DA2"/>
              </a:solidFill>
              <a:effectLst/>
              <a:uLnTx/>
              <a:uFillTx/>
              <a:latin typeface="Arial" panose="020B0604020202020204" pitchFamily="34" charset="0"/>
              <a:ea typeface="微软雅黑" panose="020B0503020204020204" pitchFamily="34" charset="-122"/>
              <a:cs typeface="+mn-cs"/>
            </a:endParaRPr>
          </a:p>
        </p:txBody>
      </p:sp>
      <p:pic>
        <p:nvPicPr>
          <p:cNvPr id="39" name="图片 18" descr="图片1副本">
            <a:extLst>
              <a:ext uri="{FF2B5EF4-FFF2-40B4-BE49-F238E27FC236}">
                <a16:creationId xmlns:a16="http://schemas.microsoft.com/office/drawing/2014/main" id="{8900EB25-A8DE-CFAA-7BA8-EFB0B15FFD88}"/>
              </a:ext>
            </a:extLst>
          </p:cNvPr>
          <p:cNvPicPr>
            <a:picLocks noChangeAspect="1"/>
          </p:cNvPicPr>
          <p:nvPr/>
        </p:nvPicPr>
        <p:blipFill>
          <a:blip r:embed="rId4" cstate="print"/>
          <a:srcRect/>
          <a:stretch>
            <a:fillRect/>
          </a:stretch>
        </p:blipFill>
        <p:spPr bwMode="auto">
          <a:xfrm>
            <a:off x="8610545" y="185897"/>
            <a:ext cx="1106000" cy="552878"/>
          </a:xfrm>
          <a:prstGeom prst="rect">
            <a:avLst/>
          </a:prstGeom>
          <a:noFill/>
          <a:ln w="9525">
            <a:noFill/>
            <a:miter lim="800000"/>
            <a:headEnd/>
            <a:tailEnd/>
          </a:ln>
        </p:spPr>
      </p:pic>
      <p:sp>
        <p:nvSpPr>
          <p:cNvPr id="4" name="TextBox 11">
            <a:extLst>
              <a:ext uri="{FF2B5EF4-FFF2-40B4-BE49-F238E27FC236}">
                <a16:creationId xmlns:a16="http://schemas.microsoft.com/office/drawing/2014/main" id="{B6ABFB44-C185-7295-3EDB-7F73109C0307}"/>
              </a:ext>
            </a:extLst>
          </p:cNvPr>
          <p:cNvSpPr txBox="1">
            <a:spLocks noChangeArrowheads="1"/>
          </p:cNvSpPr>
          <p:nvPr/>
        </p:nvSpPr>
        <p:spPr bwMode="auto">
          <a:xfrm>
            <a:off x="732369" y="842747"/>
            <a:ext cx="8869737" cy="4171078"/>
          </a:xfrm>
          <a:prstGeom prst="rect">
            <a:avLst/>
          </a:prstGeom>
          <a:noFill/>
          <a:ln w="9525">
            <a:noFill/>
            <a:miter lim="800000"/>
          </a:ln>
        </p:spPr>
        <p:txBody>
          <a:bodyPr wrap="square" lIns="0" tIns="0" rIns="0" bIns="0" anchor="ctr">
            <a:spAutoFit/>
          </a:bodyPr>
          <a:lstStyle/>
          <a:p>
            <a:pPr marL="589280" marR="0" lvl="0" indent="-589280" algn="l" defTabSz="704215" rtl="0" eaLnBrk="1" fontAlgn="base" latinLnBrk="0" hangingPunct="1">
              <a:lnSpc>
                <a:spcPct val="150000"/>
              </a:lnSpc>
              <a:spcBef>
                <a:spcPct val="0"/>
              </a:spcBef>
              <a:spcAft>
                <a:spcPct val="0"/>
              </a:spcAft>
              <a:buClr>
                <a:schemeClr val="bg1">
                  <a:lumMod val="85000"/>
                </a:schemeClr>
              </a:buClr>
              <a:buSzTx/>
              <a:buFont typeface="+mj-lt"/>
              <a:buAutoNum type="romanUcPeriod"/>
              <a:tabLst/>
              <a:defRPr/>
            </a:pPr>
            <a:r>
              <a:rPr kumimoji="0" lang="en-US" altLang="zh-CN" sz="3200" b="1" i="0" u="none" strike="noStrike" kern="1200" cap="none" spc="0" normalizeH="0" baseline="0" noProof="0" dirty="0">
                <a:ln>
                  <a:noFill/>
                </a:ln>
                <a:solidFill>
                  <a:schemeClr val="bg1">
                    <a:lumMod val="8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A brief introduction to IHEP</a:t>
            </a:r>
          </a:p>
          <a:p>
            <a:pPr marL="589280" indent="-589280" defTabSz="704215" eaLnBrk="1" hangingPunct="1">
              <a:lnSpc>
                <a:spcPct val="150000"/>
              </a:lnSpc>
              <a:buClr>
                <a:srgbClr val="1F497D"/>
              </a:buClr>
              <a:buFont typeface="+mj-lt"/>
              <a:buAutoNum type="romanUcPeriod"/>
            </a:pPr>
            <a:r>
              <a:rPr lang="en-US" altLang="zh-CN" sz="3200" b="1" dirty="0">
                <a:solidFill>
                  <a:srgbClr val="1F497D">
                    <a:lumMod val="75000"/>
                  </a:srgbClr>
                </a:solidFill>
                <a:latin typeface="Times New Roman" panose="02020603050405020304" pitchFamily="18" charset="0"/>
                <a:cs typeface="Times New Roman" panose="02020603050405020304" pitchFamily="18" charset="0"/>
              </a:rPr>
              <a:t>The status of CSNS</a:t>
            </a:r>
          </a:p>
          <a:p>
            <a:pPr marL="476250" marR="0" lvl="0" indent="-476250" algn="l" defTabSz="704215" rtl="0" eaLnBrk="1" fontAlgn="base" latinLnBrk="0" hangingPunct="1">
              <a:lnSpc>
                <a:spcPct val="150000"/>
              </a:lnSpc>
              <a:spcBef>
                <a:spcPct val="0"/>
              </a:spcBef>
              <a:spcAft>
                <a:spcPct val="0"/>
              </a:spcAft>
              <a:buClr>
                <a:prstClr val="white">
                  <a:lumMod val="85000"/>
                </a:prstClr>
              </a:buClr>
              <a:buSzTx/>
              <a:buFont typeface="+mj-lt"/>
              <a:buAutoNum type="romanUcPeriod"/>
              <a:tabLst/>
              <a:defRPr/>
            </a:pPr>
            <a:r>
              <a:rPr kumimoji="0" lang="zh-CN" altLang="en-US"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The Upgrade project CSNS-II</a:t>
            </a:r>
          </a:p>
          <a:p>
            <a:pPr marL="476250" marR="0" lvl="0" indent="-476250" algn="l" defTabSz="704215" rtl="0" eaLnBrk="1" fontAlgn="base" latinLnBrk="0" hangingPunct="1">
              <a:lnSpc>
                <a:spcPct val="150000"/>
              </a:lnSpc>
              <a:spcBef>
                <a:spcPct val="0"/>
              </a:spcBef>
              <a:spcAft>
                <a:spcPct val="0"/>
              </a:spcAft>
              <a:buClr>
                <a:prstClr val="white">
                  <a:lumMod val="85000"/>
                </a:prstClr>
              </a:buClr>
              <a:buSzTx/>
              <a:buFont typeface="+mj-lt"/>
              <a:buAutoNum type="romanUcPeriod"/>
              <a:tabLst/>
              <a:defRPr/>
            </a:pPr>
            <a:r>
              <a:rPr kumimoji="0" lang="en-US" altLang="zh-CN"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Tech. transferring and proton beam utilization</a:t>
            </a:r>
          </a:p>
          <a:p>
            <a:pPr marL="627380" marR="0" lvl="0" indent="-627380" algn="l" defTabSz="704215" rtl="0" eaLnBrk="0" fontAlgn="base" latinLnBrk="0" hangingPunct="0">
              <a:lnSpc>
                <a:spcPct val="150000"/>
              </a:lnSpc>
              <a:spcBef>
                <a:spcPct val="0"/>
              </a:spcBef>
              <a:spcAft>
                <a:spcPct val="0"/>
              </a:spcAft>
              <a:buClr>
                <a:prstClr val="white">
                  <a:lumMod val="85000"/>
                </a:prstClr>
              </a:buClr>
              <a:buSzTx/>
              <a:buFont typeface="+mj-lt"/>
              <a:buAutoNum type="romanUcPeriod"/>
              <a:tabLst/>
              <a:defRPr/>
            </a:pPr>
            <a:r>
              <a:rPr kumimoji="0" lang="en-US" altLang="zh-CN"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Summary</a:t>
            </a:r>
          </a:p>
          <a:p>
            <a:pPr marL="0" marR="0" lvl="0" indent="0" algn="l" defTabSz="704215" rtl="0" eaLnBrk="0" fontAlgn="base" latinLnBrk="0" hangingPunct="0">
              <a:lnSpc>
                <a:spcPct val="130000"/>
              </a:lnSpc>
              <a:spcBef>
                <a:spcPct val="0"/>
              </a:spcBef>
              <a:spcAft>
                <a:spcPct val="0"/>
              </a:spcAft>
              <a:buClrTx/>
              <a:buSzTx/>
              <a:buFontTx/>
              <a:buNone/>
              <a:tabLst/>
              <a:defRPr/>
            </a:pPr>
            <a:endParaRPr kumimoji="0" lang="en-US" altLang="zh-CN" sz="2665"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420600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1AC421-F359-064E-A166-A03B03A5F27C}"/>
              </a:ext>
            </a:extLst>
          </p:cNvPr>
          <p:cNvSpPr>
            <a:spLocks noGrp="1"/>
          </p:cNvSpPr>
          <p:nvPr>
            <p:ph type="title"/>
          </p:nvPr>
        </p:nvSpPr>
        <p:spPr/>
        <p:txBody>
          <a:bodyPr/>
          <a:lstStyle/>
          <a:p>
            <a:r>
              <a:rPr kumimoji="1" lang="en-US" altLang="zh-CN" dirty="0"/>
              <a:t>CSNS campus</a:t>
            </a:r>
            <a:endParaRPr kumimoji="1" lang="zh-CN" altLang="en-US" dirty="0"/>
          </a:p>
        </p:txBody>
      </p:sp>
      <p:grpSp>
        <p:nvGrpSpPr>
          <p:cNvPr id="11" name="组合 10">
            <a:extLst>
              <a:ext uri="{FF2B5EF4-FFF2-40B4-BE49-F238E27FC236}">
                <a16:creationId xmlns:a16="http://schemas.microsoft.com/office/drawing/2014/main" id="{54D4C4B7-939D-5F27-EC67-6EBE0F5114E4}"/>
              </a:ext>
            </a:extLst>
          </p:cNvPr>
          <p:cNvGrpSpPr/>
          <p:nvPr/>
        </p:nvGrpSpPr>
        <p:grpSpPr>
          <a:xfrm>
            <a:off x="50338" y="1760550"/>
            <a:ext cx="9847410" cy="2790464"/>
            <a:chOff x="0" y="1273324"/>
            <a:chExt cx="9847410" cy="2790464"/>
          </a:xfrm>
        </p:grpSpPr>
        <p:pic>
          <p:nvPicPr>
            <p:cNvPr id="5" name="Picture 4" descr="01、中国散裂中子源（水平村）装置地（A拍摄点）副本">
              <a:extLst>
                <a:ext uri="{FF2B5EF4-FFF2-40B4-BE49-F238E27FC236}">
                  <a16:creationId xmlns:a16="http://schemas.microsoft.com/office/drawing/2014/main" id="{EAAA9E75-7E76-1658-55A2-EA37490F00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3324"/>
              <a:ext cx="9847410" cy="2790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文本框 6">
              <a:extLst>
                <a:ext uri="{FF2B5EF4-FFF2-40B4-BE49-F238E27FC236}">
                  <a16:creationId xmlns:a16="http://schemas.microsoft.com/office/drawing/2014/main" id="{5E40D865-6AFF-5432-E87F-910371223FB3}"/>
                </a:ext>
              </a:extLst>
            </p:cNvPr>
            <p:cNvSpPr txBox="1"/>
            <p:nvPr/>
          </p:nvSpPr>
          <p:spPr bwMode="auto">
            <a:xfrm>
              <a:off x="3006623" y="1417340"/>
              <a:ext cx="5125154" cy="369332"/>
            </a:xfrm>
            <a:prstGeom prst="rect">
              <a:avLst/>
            </a:prstGeom>
            <a:noFill/>
            <a:ln w="9525">
              <a:noFill/>
              <a:miter lim="800000"/>
            </a:ln>
          </p:spPr>
          <p:txBody>
            <a:bodyPr wrap="square">
              <a:spAutoFit/>
            </a:bodyPr>
            <a:lstStyle/>
            <a:p>
              <a:pPr>
                <a:spcBef>
                  <a:spcPct val="50000"/>
                </a:spcBef>
              </a:pPr>
              <a:r>
                <a:rPr lang="en-US" altLang="zh-CN" sz="1800" dirty="0">
                  <a:solidFill>
                    <a:srgbClr val="FF0000"/>
                  </a:solidFill>
                  <a:ea typeface="SimSun" charset="0"/>
                  <a:cs typeface="SimSun" charset="0"/>
                </a:rPr>
                <a:t>Before ground breaking, May 9, 2009</a:t>
              </a:r>
            </a:p>
          </p:txBody>
        </p:sp>
      </p:grpSp>
      <p:grpSp>
        <p:nvGrpSpPr>
          <p:cNvPr id="12" name="组合 11">
            <a:extLst>
              <a:ext uri="{FF2B5EF4-FFF2-40B4-BE49-F238E27FC236}">
                <a16:creationId xmlns:a16="http://schemas.microsoft.com/office/drawing/2014/main" id="{E29F8E5E-D332-CADC-62F1-7D69B8370599}"/>
              </a:ext>
            </a:extLst>
          </p:cNvPr>
          <p:cNvGrpSpPr/>
          <p:nvPr/>
        </p:nvGrpSpPr>
        <p:grpSpPr>
          <a:xfrm>
            <a:off x="43206" y="861907"/>
            <a:ext cx="10153728" cy="4888843"/>
            <a:chOff x="-8337" y="985292"/>
            <a:chExt cx="10153728" cy="4888843"/>
          </a:xfrm>
        </p:grpSpPr>
        <p:pic>
          <p:nvPicPr>
            <p:cNvPr id="13" name="Picture 2" descr="E:\photo\2：20170215-20171230\张玮\201708精选\DJI_0030_副本BEST.jpg">
              <a:extLst>
                <a:ext uri="{FF2B5EF4-FFF2-40B4-BE49-F238E27FC236}">
                  <a16:creationId xmlns:a16="http://schemas.microsoft.com/office/drawing/2014/main" id="{67F2461C-D2E4-8CF0-C7AC-DD64E3BA3B5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84"/>
            <a:stretch/>
          </p:blipFill>
          <p:spPr bwMode="auto">
            <a:xfrm>
              <a:off x="-8337" y="985292"/>
              <a:ext cx="10153728" cy="4888843"/>
            </a:xfrm>
            <a:prstGeom prst="rect">
              <a:avLst/>
            </a:prstGeom>
            <a:noFill/>
          </p:spPr>
        </p:pic>
        <p:sp>
          <p:nvSpPr>
            <p:cNvPr id="14" name="文本框 13">
              <a:extLst>
                <a:ext uri="{FF2B5EF4-FFF2-40B4-BE49-F238E27FC236}">
                  <a16:creationId xmlns:a16="http://schemas.microsoft.com/office/drawing/2014/main" id="{B2A2BA99-6BCF-3713-2EDB-CF3EDEFB2EA1}"/>
                </a:ext>
              </a:extLst>
            </p:cNvPr>
            <p:cNvSpPr txBox="1"/>
            <p:nvPr/>
          </p:nvSpPr>
          <p:spPr bwMode="auto">
            <a:xfrm>
              <a:off x="3864440" y="1392992"/>
              <a:ext cx="5125154" cy="369332"/>
            </a:xfrm>
            <a:prstGeom prst="rect">
              <a:avLst/>
            </a:prstGeom>
            <a:noFill/>
            <a:ln w="9525">
              <a:noFill/>
              <a:miter lim="800000"/>
            </a:ln>
          </p:spPr>
          <p:txBody>
            <a:bodyPr wrap="square">
              <a:spAutoFit/>
            </a:bodyPr>
            <a:lstStyle/>
            <a:p>
              <a:pPr>
                <a:spcBef>
                  <a:spcPct val="50000"/>
                </a:spcBef>
              </a:pPr>
              <a:r>
                <a:rPr lang="en-US" altLang="zh-CN" dirty="0">
                  <a:solidFill>
                    <a:srgbClr val="FF0000"/>
                  </a:solidFill>
                  <a:ea typeface="SimSun" charset="0"/>
                  <a:cs typeface="SimSun" charset="0"/>
                </a:rPr>
                <a:t>Aug. 28, 2017</a:t>
              </a:r>
              <a:endParaRPr lang="en-US" altLang="zh-CN" sz="1800" dirty="0">
                <a:solidFill>
                  <a:srgbClr val="FF0000"/>
                </a:solidFill>
                <a:ea typeface="SimSun" charset="0"/>
                <a:cs typeface="SimSun" charset="0"/>
              </a:endParaRPr>
            </a:p>
          </p:txBody>
        </p:sp>
      </p:grpSp>
      <p:grpSp>
        <p:nvGrpSpPr>
          <p:cNvPr id="17" name="组合 16">
            <a:extLst>
              <a:ext uri="{FF2B5EF4-FFF2-40B4-BE49-F238E27FC236}">
                <a16:creationId xmlns:a16="http://schemas.microsoft.com/office/drawing/2014/main" id="{97EADAD4-06E4-E675-F90A-EE3030C266F2}"/>
              </a:ext>
            </a:extLst>
          </p:cNvPr>
          <p:cNvGrpSpPr/>
          <p:nvPr/>
        </p:nvGrpSpPr>
        <p:grpSpPr>
          <a:xfrm>
            <a:off x="39440" y="791651"/>
            <a:ext cx="10178463" cy="4966651"/>
            <a:chOff x="-256059" y="646171"/>
            <a:chExt cx="10178463" cy="4966651"/>
          </a:xfrm>
        </p:grpSpPr>
        <p:pic>
          <p:nvPicPr>
            <p:cNvPr id="15" name="图片 14">
              <a:extLst>
                <a:ext uri="{FF2B5EF4-FFF2-40B4-BE49-F238E27FC236}">
                  <a16:creationId xmlns:a16="http://schemas.microsoft.com/office/drawing/2014/main" id="{32F03321-F7C0-B3CC-12EB-438029B6637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112"/>
            <a:stretch>
              <a:fillRect/>
            </a:stretch>
          </p:blipFill>
          <p:spPr>
            <a:xfrm>
              <a:off x="-256059" y="646171"/>
              <a:ext cx="10178463" cy="4966651"/>
            </a:xfrm>
            <a:prstGeom prst="rect">
              <a:avLst/>
            </a:prstGeom>
          </p:spPr>
        </p:pic>
        <p:sp>
          <p:nvSpPr>
            <p:cNvPr id="16" name="Text Box 14">
              <a:extLst>
                <a:ext uri="{FF2B5EF4-FFF2-40B4-BE49-F238E27FC236}">
                  <a16:creationId xmlns:a16="http://schemas.microsoft.com/office/drawing/2014/main" id="{B65BB8C8-CE92-4130-18D7-F02133B26823}"/>
                </a:ext>
              </a:extLst>
            </p:cNvPr>
            <p:cNvSpPr txBox="1">
              <a:spLocks noChangeArrowheads="1"/>
            </p:cNvSpPr>
            <p:nvPr/>
          </p:nvSpPr>
          <p:spPr bwMode="auto">
            <a:xfrm>
              <a:off x="2684802" y="1048528"/>
              <a:ext cx="40809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b="1">
                  <a:solidFill>
                    <a:srgbClr val="1679BA"/>
                  </a:solidFill>
                  <a:latin typeface="Times New Roman" charset="0"/>
                  <a:ea typeface="宋体" charset="0"/>
                  <a:cs typeface="宋体" charset="0"/>
                </a:defRPr>
              </a:lvl1pPr>
              <a:lvl2pPr marL="742950" indent="-285750">
                <a:defRPr sz="2800" b="1">
                  <a:solidFill>
                    <a:srgbClr val="1679BA"/>
                  </a:solidFill>
                  <a:latin typeface="Times New Roman" charset="0"/>
                  <a:ea typeface="宋体" charset="0"/>
                </a:defRPr>
              </a:lvl2pPr>
              <a:lvl3pPr marL="1143000" indent="-228600">
                <a:defRPr sz="2800" b="1">
                  <a:solidFill>
                    <a:srgbClr val="1679BA"/>
                  </a:solidFill>
                  <a:latin typeface="Times New Roman" charset="0"/>
                  <a:ea typeface="宋体" charset="0"/>
                </a:defRPr>
              </a:lvl3pPr>
              <a:lvl4pPr marL="1600200" indent="-228600">
                <a:defRPr sz="2800" b="1">
                  <a:solidFill>
                    <a:srgbClr val="1679BA"/>
                  </a:solidFill>
                  <a:latin typeface="Times New Roman" charset="0"/>
                  <a:ea typeface="宋体" charset="0"/>
                </a:defRPr>
              </a:lvl4pPr>
              <a:lvl5pPr marL="2057400" indent="-228600">
                <a:defRPr sz="2800" b="1">
                  <a:solidFill>
                    <a:srgbClr val="1679BA"/>
                  </a:solidFill>
                  <a:latin typeface="Times New Roman" charset="0"/>
                  <a:ea typeface="宋体" charset="0"/>
                </a:defRPr>
              </a:lvl5pPr>
              <a:lvl6pPr marL="2514600" indent="-228600" eaLnBrk="0" fontAlgn="base" hangingPunct="0">
                <a:spcBef>
                  <a:spcPct val="0"/>
                </a:spcBef>
                <a:spcAft>
                  <a:spcPct val="0"/>
                </a:spcAft>
                <a:defRPr sz="2800" b="1">
                  <a:solidFill>
                    <a:srgbClr val="1679BA"/>
                  </a:solidFill>
                  <a:latin typeface="Times New Roman" charset="0"/>
                  <a:ea typeface="宋体" charset="0"/>
                </a:defRPr>
              </a:lvl6pPr>
              <a:lvl7pPr marL="2971800" indent="-228600" eaLnBrk="0" fontAlgn="base" hangingPunct="0">
                <a:spcBef>
                  <a:spcPct val="0"/>
                </a:spcBef>
                <a:spcAft>
                  <a:spcPct val="0"/>
                </a:spcAft>
                <a:defRPr sz="2800" b="1">
                  <a:solidFill>
                    <a:srgbClr val="1679BA"/>
                  </a:solidFill>
                  <a:latin typeface="Times New Roman" charset="0"/>
                  <a:ea typeface="宋体" charset="0"/>
                </a:defRPr>
              </a:lvl7pPr>
              <a:lvl8pPr marL="3429000" indent="-228600" eaLnBrk="0" fontAlgn="base" hangingPunct="0">
                <a:spcBef>
                  <a:spcPct val="0"/>
                </a:spcBef>
                <a:spcAft>
                  <a:spcPct val="0"/>
                </a:spcAft>
                <a:defRPr sz="2800" b="1">
                  <a:solidFill>
                    <a:srgbClr val="1679BA"/>
                  </a:solidFill>
                  <a:latin typeface="Times New Roman" charset="0"/>
                  <a:ea typeface="宋体" charset="0"/>
                </a:defRPr>
              </a:lvl8pPr>
              <a:lvl9pPr marL="3886200" indent="-228600" eaLnBrk="0" fontAlgn="base" hangingPunct="0">
                <a:spcBef>
                  <a:spcPct val="0"/>
                </a:spcBef>
                <a:spcAft>
                  <a:spcPct val="0"/>
                </a:spcAft>
                <a:defRPr sz="2800" b="1">
                  <a:solidFill>
                    <a:srgbClr val="1679BA"/>
                  </a:solidFill>
                  <a:latin typeface="Times New Roman" charset="0"/>
                  <a:ea typeface="宋体" charset="0"/>
                </a:defRPr>
              </a:lvl9pPr>
            </a:lstStyle>
            <a:p>
              <a:pPr>
                <a:spcBef>
                  <a:spcPct val="50000"/>
                </a:spcBef>
              </a:pPr>
              <a:r>
                <a:rPr lang="en-US" altLang="zh-CN" sz="2000" dirty="0">
                  <a:solidFill>
                    <a:srgbClr val="FF0000"/>
                  </a:solidFill>
                  <a:ea typeface="SimSun" charset="0"/>
                  <a:cs typeface="SimSun" charset="0"/>
                </a:rPr>
                <a:t>Aug. 2024</a:t>
              </a:r>
            </a:p>
          </p:txBody>
        </p:sp>
      </p:grpSp>
      <p:sp>
        <p:nvSpPr>
          <p:cNvPr id="21" name="文本框 20">
            <a:extLst>
              <a:ext uri="{FF2B5EF4-FFF2-40B4-BE49-F238E27FC236}">
                <a16:creationId xmlns:a16="http://schemas.microsoft.com/office/drawing/2014/main" id="{933D12F7-5F00-1596-1A8A-428F14EACFDB}"/>
              </a:ext>
            </a:extLst>
          </p:cNvPr>
          <p:cNvSpPr txBox="1"/>
          <p:nvPr>
            <p:custDataLst>
              <p:tags r:id="rId1"/>
            </p:custDataLst>
          </p:nvPr>
        </p:nvSpPr>
        <p:spPr>
          <a:xfrm>
            <a:off x="5574345" y="883849"/>
            <a:ext cx="4561210" cy="4478021"/>
          </a:xfrm>
          <a:prstGeom prst="rect">
            <a:avLst/>
          </a:prstGeom>
          <a:solidFill>
            <a:schemeClr val="bg1"/>
          </a:solidFill>
        </p:spPr>
        <p:txBody>
          <a:bodyPr wrap="square" rtlCol="0">
            <a:spAutoFit/>
          </a:bodyPr>
          <a:lstStyle/>
          <a:p>
            <a:pPr marL="381000" indent="-381000" defTabSz="762000">
              <a:lnSpc>
                <a:spcPct val="110000"/>
              </a:lnSpc>
              <a:spcAft>
                <a:spcPts val="445"/>
              </a:spcAft>
              <a:buClr>
                <a:prstClr val="black"/>
              </a:buClr>
              <a:buFont typeface="Wingdings" panose="05000000000000000000" pitchFamily="2" charset="2"/>
              <a:buChar char="u"/>
              <a:defRPr/>
            </a:pPr>
            <a:r>
              <a:rPr lang="en-US" altLang="zh-CN" sz="2200" b="1" dirty="0">
                <a:solidFill>
                  <a:prstClr val="black"/>
                </a:solidFill>
                <a:latin typeface="Calibri" panose="020F0502020204030204"/>
                <a:ea typeface="微软雅黑" panose="020B0503020204020204" pitchFamily="34" charset="-122"/>
              </a:rPr>
              <a:t>Proposed at year of 2000</a:t>
            </a:r>
          </a:p>
          <a:p>
            <a:pPr marL="381000" indent="-381000" defTabSz="762000">
              <a:lnSpc>
                <a:spcPct val="110000"/>
              </a:lnSpc>
              <a:spcAft>
                <a:spcPts val="445"/>
              </a:spcAft>
              <a:buClr>
                <a:prstClr val="black"/>
              </a:buClr>
              <a:buFont typeface="Wingdings" panose="05000000000000000000" pitchFamily="2" charset="2"/>
              <a:buChar char="u"/>
              <a:defRPr/>
            </a:pPr>
            <a:r>
              <a:rPr lang="en-US" altLang="zh-CN" sz="2200" b="1" dirty="0">
                <a:solidFill>
                  <a:prstClr val="black"/>
                </a:solidFill>
                <a:latin typeface="Calibri" panose="020F0502020204030204"/>
                <a:ea typeface="微软雅黑" panose="020B0503020204020204" pitchFamily="34" charset="-122"/>
              </a:rPr>
              <a:t>Budget: about 2.2 B CNY</a:t>
            </a:r>
          </a:p>
          <a:p>
            <a:pPr marL="381000" indent="-381000" defTabSz="762000">
              <a:lnSpc>
                <a:spcPct val="110000"/>
              </a:lnSpc>
              <a:spcAft>
                <a:spcPts val="445"/>
              </a:spcAft>
              <a:buClr>
                <a:prstClr val="black"/>
              </a:buClr>
              <a:buFont typeface="Wingdings" panose="05000000000000000000" pitchFamily="2" charset="2"/>
              <a:buChar char="u"/>
              <a:defRPr/>
            </a:pPr>
            <a:r>
              <a:rPr lang="en-US" altLang="zh-CN" sz="2200" b="1" dirty="0">
                <a:solidFill>
                  <a:prstClr val="black"/>
                </a:solidFill>
                <a:latin typeface="Calibri" panose="020F0502020204030204"/>
                <a:ea typeface="微软雅黑" panose="020B0503020204020204" pitchFamily="34" charset="-122"/>
              </a:rPr>
              <a:t>Construction</a:t>
            </a:r>
            <a:r>
              <a:rPr lang="zh-CN" altLang="en-US" sz="2200" b="1" dirty="0">
                <a:solidFill>
                  <a:prstClr val="black"/>
                </a:solidFill>
                <a:latin typeface="Calibri" panose="020F0502020204030204"/>
                <a:ea typeface="微软雅黑" panose="020B0503020204020204" pitchFamily="34" charset="-122"/>
              </a:rPr>
              <a:t> </a:t>
            </a:r>
            <a:r>
              <a:rPr lang="en-US" altLang="zh-CN" sz="2200" b="1" dirty="0">
                <a:solidFill>
                  <a:prstClr val="black"/>
                </a:solidFill>
                <a:latin typeface="Calibri" panose="020F0502020204030204"/>
                <a:ea typeface="微软雅黑" panose="020B0503020204020204" pitchFamily="34" charset="-122"/>
              </a:rPr>
              <a:t>started at Sep. 2011, and finished at Mar. 2018</a:t>
            </a:r>
          </a:p>
          <a:p>
            <a:pPr marL="381000" indent="-381000" defTabSz="762000">
              <a:lnSpc>
                <a:spcPct val="110000"/>
              </a:lnSpc>
              <a:spcAft>
                <a:spcPts val="445"/>
              </a:spcAft>
              <a:buClr>
                <a:prstClr val="black"/>
              </a:buClr>
              <a:buFont typeface="Wingdings" panose="05000000000000000000" pitchFamily="2" charset="2"/>
              <a:buChar char="u"/>
              <a:defRPr/>
            </a:pPr>
            <a:r>
              <a:rPr lang="en-US" altLang="zh-CN" sz="2200" b="1" dirty="0">
                <a:solidFill>
                  <a:prstClr val="black"/>
                </a:solidFill>
                <a:latin typeface="Calibri" panose="020F0502020204030204"/>
                <a:ea typeface="微软雅黑" panose="020B0503020204020204" pitchFamily="34" charset="-122"/>
              </a:rPr>
              <a:t>User program started in Oct. 2018</a:t>
            </a:r>
          </a:p>
          <a:p>
            <a:pPr marL="381000" indent="-381000" defTabSz="762000">
              <a:lnSpc>
                <a:spcPct val="110000"/>
              </a:lnSpc>
              <a:spcAft>
                <a:spcPts val="445"/>
              </a:spcAft>
              <a:buClr>
                <a:prstClr val="black"/>
              </a:buClr>
              <a:buFont typeface="Wingdings" panose="05000000000000000000" pitchFamily="2" charset="2"/>
              <a:buChar char="u"/>
              <a:defRPr/>
            </a:pPr>
            <a:r>
              <a:rPr lang="en-US" altLang="zh-CN" sz="2200" b="1" dirty="0">
                <a:solidFill>
                  <a:prstClr val="black"/>
                </a:solidFill>
                <a:latin typeface="Calibri" panose="020F0502020204030204"/>
                <a:ea typeface="微软雅黑" panose="020B0503020204020204" pitchFamily="34" charset="-122"/>
              </a:rPr>
              <a:t>Beam power increased from </a:t>
            </a:r>
            <a:r>
              <a:rPr lang="en-US" altLang="zh-CN" sz="2200" b="1" dirty="0">
                <a:solidFill>
                  <a:srgbClr val="FF0000"/>
                </a:solidFill>
                <a:latin typeface="Calibri" panose="020F0502020204030204"/>
                <a:ea typeface="微软雅黑" panose="020B0503020204020204" pitchFamily="34" charset="-122"/>
              </a:rPr>
              <a:t>20kW </a:t>
            </a:r>
            <a:r>
              <a:rPr lang="en-US" altLang="zh-CN" sz="2200" b="1" dirty="0">
                <a:solidFill>
                  <a:prstClr val="black"/>
                </a:solidFill>
                <a:latin typeface="Calibri" panose="020F0502020204030204"/>
                <a:ea typeface="微软雅黑" panose="020B0503020204020204" pitchFamily="34" charset="-122"/>
              </a:rPr>
              <a:t>to </a:t>
            </a:r>
            <a:r>
              <a:rPr lang="en-US" altLang="zh-CN" sz="2200" b="1" dirty="0">
                <a:solidFill>
                  <a:srgbClr val="FF0000"/>
                </a:solidFill>
                <a:latin typeface="Calibri" panose="020F0502020204030204"/>
                <a:ea typeface="微软雅黑" panose="020B0503020204020204" pitchFamily="34" charset="-122"/>
              </a:rPr>
              <a:t>170kW</a:t>
            </a:r>
            <a:endParaRPr lang="en-US" altLang="zh-CN" sz="2200" b="1" dirty="0">
              <a:solidFill>
                <a:prstClr val="black"/>
              </a:solidFill>
              <a:latin typeface="Calibri" panose="020F0502020204030204"/>
              <a:ea typeface="微软雅黑" panose="020B0503020204020204" pitchFamily="34" charset="-122"/>
            </a:endParaRPr>
          </a:p>
          <a:p>
            <a:pPr marL="381000" indent="-381000" defTabSz="762000">
              <a:lnSpc>
                <a:spcPct val="110000"/>
              </a:lnSpc>
              <a:spcAft>
                <a:spcPts val="445"/>
              </a:spcAft>
              <a:buClr>
                <a:prstClr val="black"/>
              </a:buClr>
              <a:buFont typeface="Wingdings" panose="05000000000000000000" pitchFamily="2" charset="2"/>
              <a:buChar char="u"/>
              <a:defRPr/>
            </a:pPr>
            <a:r>
              <a:rPr lang="en-US" altLang="zh-CN" sz="2200" b="1" dirty="0">
                <a:solidFill>
                  <a:prstClr val="black"/>
                </a:solidFill>
                <a:latin typeface="Calibri" panose="020F0502020204030204"/>
                <a:ea typeface="微软雅黑" panose="020B0503020204020204" pitchFamily="34" charset="-122"/>
              </a:rPr>
              <a:t>Operation with long user hours</a:t>
            </a:r>
            <a:r>
              <a:rPr lang="zh-CN" altLang="en-US" sz="2200" b="1" dirty="0">
                <a:solidFill>
                  <a:prstClr val="black"/>
                </a:solidFill>
                <a:latin typeface="Calibri" panose="020F0502020204030204"/>
                <a:ea typeface="微软雅黑" panose="020B0503020204020204" pitchFamily="34" charset="-122"/>
              </a:rPr>
              <a:t> </a:t>
            </a:r>
            <a:r>
              <a:rPr lang="en-US" altLang="zh-CN" sz="2200" b="1" dirty="0">
                <a:solidFill>
                  <a:prstClr val="black"/>
                </a:solidFill>
                <a:latin typeface="Calibri" panose="020F0502020204030204"/>
                <a:ea typeface="微软雅黑" panose="020B0503020204020204" pitchFamily="34" charset="-122"/>
              </a:rPr>
              <a:t>and high availability</a:t>
            </a:r>
            <a:r>
              <a:rPr lang="zh-CN" altLang="en-US" sz="2200" b="1" dirty="0">
                <a:solidFill>
                  <a:prstClr val="black"/>
                </a:solidFill>
                <a:latin typeface="Calibri" panose="020F0502020204030204"/>
                <a:ea typeface="微软雅黑" panose="020B0503020204020204" pitchFamily="34" charset="-122"/>
              </a:rPr>
              <a:t> </a:t>
            </a:r>
            <a:endParaRPr lang="en-US" altLang="zh-CN" sz="2200" b="1" dirty="0">
              <a:solidFill>
                <a:prstClr val="black"/>
              </a:solidFill>
              <a:latin typeface="Calibri" panose="020F0502020204030204"/>
              <a:ea typeface="微软雅黑" panose="020B0503020204020204" pitchFamily="34" charset="-122"/>
            </a:endParaRPr>
          </a:p>
          <a:p>
            <a:pPr marL="381000" indent="-381000" defTabSz="762000">
              <a:lnSpc>
                <a:spcPct val="110000"/>
              </a:lnSpc>
              <a:spcAft>
                <a:spcPts val="445"/>
              </a:spcAft>
              <a:buClr>
                <a:prstClr val="black"/>
              </a:buClr>
              <a:buFont typeface="Wingdings" panose="05000000000000000000" pitchFamily="2" charset="2"/>
              <a:buChar char="u"/>
              <a:defRPr/>
            </a:pPr>
            <a:r>
              <a:rPr lang="en-US" altLang="zh-CN" sz="2200" b="1" dirty="0">
                <a:solidFill>
                  <a:srgbClr val="FF0000"/>
                </a:solidFill>
                <a:latin typeface="Calibri" panose="020F0502020204030204"/>
                <a:ea typeface="微软雅黑" panose="020B0503020204020204" pitchFamily="34" charset="-122"/>
              </a:rPr>
              <a:t>11 </a:t>
            </a:r>
            <a:r>
              <a:rPr lang="en-US" altLang="zh-CN" sz="2200" b="1" dirty="0">
                <a:solidFill>
                  <a:prstClr val="black"/>
                </a:solidFill>
                <a:latin typeface="Calibri" panose="020F0502020204030204"/>
                <a:ea typeface="微软雅黑" panose="020B0503020204020204" pitchFamily="34" charset="-122"/>
              </a:rPr>
              <a:t>neutron instruments</a:t>
            </a:r>
            <a:r>
              <a:rPr lang="zh-CN" altLang="en-US" sz="2200" b="1" dirty="0">
                <a:solidFill>
                  <a:prstClr val="black"/>
                </a:solidFill>
                <a:latin typeface="Calibri" panose="020F0502020204030204"/>
                <a:ea typeface="微软雅黑" panose="020B0503020204020204" pitchFamily="34" charset="-122"/>
              </a:rPr>
              <a:t> </a:t>
            </a:r>
            <a:r>
              <a:rPr lang="en-US" altLang="zh-CN" sz="2200" b="1" dirty="0">
                <a:solidFill>
                  <a:prstClr val="black"/>
                </a:solidFill>
                <a:latin typeface="Calibri" panose="020F0502020204030204"/>
                <a:ea typeface="微软雅黑" panose="020B0503020204020204" pitchFamily="34" charset="-122"/>
              </a:rPr>
              <a:t>and in user program</a:t>
            </a:r>
          </a:p>
        </p:txBody>
      </p:sp>
    </p:spTree>
    <p:extLst>
      <p:ext uri="{BB962C8B-B14F-4D97-AF65-F5344CB8AC3E}">
        <p14:creationId xmlns:p14="http://schemas.microsoft.com/office/powerpoint/2010/main" val="20997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buSzPct val="70000"/>
              <a:buFont typeface="Wingdings" panose="05000000000000000000" pitchFamily="2" charset="2"/>
            </a:pPr>
            <a:r>
              <a:rPr kumimoji="1" lang="en-US" altLang="zh-CN" sz="2800" dirty="0">
                <a:solidFill>
                  <a:srgbClr val="0070C0"/>
                </a:solidFill>
              </a:rPr>
              <a:t>CSNS Facility</a:t>
            </a:r>
          </a:p>
        </p:txBody>
      </p:sp>
      <p:pic>
        <p:nvPicPr>
          <p:cNvPr id="6" name="图片 5"/>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85067" y="921279"/>
            <a:ext cx="6874933" cy="4719108"/>
          </a:xfrm>
          <a:prstGeom prst="rect">
            <a:avLst/>
          </a:prstGeom>
        </p:spPr>
      </p:pic>
      <p:pic>
        <p:nvPicPr>
          <p:cNvPr id="15" name="图片 14"/>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a:xfrm>
            <a:off x="8343416" y="2758447"/>
            <a:ext cx="1614423" cy="922012"/>
          </a:xfrm>
          <a:prstGeom prst="rect">
            <a:avLst/>
          </a:prstGeom>
        </p:spPr>
      </p:pic>
      <p:sp>
        <p:nvSpPr>
          <p:cNvPr id="10" name="矩形: 圆角 9"/>
          <p:cNvSpPr/>
          <p:nvPr>
            <p:custDataLst>
              <p:tags r:id="rId1"/>
            </p:custDataLst>
          </p:nvPr>
        </p:nvSpPr>
        <p:spPr>
          <a:xfrm>
            <a:off x="7010400" y="1110192"/>
            <a:ext cx="679450" cy="359833"/>
          </a:xfrm>
          <a:prstGeom prst="roundRect">
            <a:avLst/>
          </a:prstGeom>
          <a:solidFill>
            <a:srgbClr val="2E8D7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DTL</a:t>
            </a:r>
            <a:endParaRPr lang="zh-CN" altLang="en-US"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矩形: 圆角 10"/>
          <p:cNvSpPr/>
          <p:nvPr>
            <p:custDataLst>
              <p:tags r:id="rId2"/>
            </p:custDataLst>
          </p:nvPr>
        </p:nvSpPr>
        <p:spPr>
          <a:xfrm>
            <a:off x="5575300" y="1110192"/>
            <a:ext cx="613833" cy="359833"/>
          </a:xfrm>
          <a:prstGeom prst="roundRect">
            <a:avLst/>
          </a:prstGeom>
          <a:solidFill>
            <a:srgbClr val="FA8C73"/>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RFQ</a:t>
            </a:r>
            <a:endParaRPr lang="zh-CN" altLang="en-US"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矩形: 圆角 11"/>
          <p:cNvSpPr/>
          <p:nvPr>
            <p:custDataLst>
              <p:tags r:id="rId3"/>
            </p:custDataLst>
          </p:nvPr>
        </p:nvSpPr>
        <p:spPr>
          <a:xfrm>
            <a:off x="3871913" y="1104958"/>
            <a:ext cx="1002938" cy="360000"/>
          </a:xfrm>
          <a:prstGeom prst="roundRect">
            <a:avLst/>
          </a:prstGeom>
          <a:solidFill>
            <a:srgbClr val="4564B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Ion Source</a:t>
            </a:r>
            <a:endParaRPr lang="zh-CN" altLang="en-US"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矩形: 圆角 12"/>
          <p:cNvSpPr/>
          <p:nvPr/>
        </p:nvSpPr>
        <p:spPr>
          <a:xfrm>
            <a:off x="8343415" y="2648131"/>
            <a:ext cx="1614423" cy="270000"/>
          </a:xfrm>
          <a:prstGeom prst="roundRect">
            <a:avLst/>
          </a:prstGeom>
          <a:solidFill>
            <a:srgbClr val="E4483B"/>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1.6 GeV   RCS</a:t>
            </a:r>
            <a:endParaRPr lang="zh-CN" altLang="en-US"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图片 2"/>
          <p:cNvPicPr>
            <a:picLocks noChangeAspect="1"/>
          </p:cNvPicPr>
          <p:nvPr>
            <p:custDataLst>
              <p:tags r:id="rId4"/>
            </p:custDataLst>
          </p:nvPr>
        </p:nvPicPr>
        <p:blipFill>
          <a:blip r:embed="rId20" cstate="print">
            <a:extLst>
              <a:ext uri="{28A0092B-C50C-407E-A947-70E740481C1C}">
                <a14:useLocalDpi xmlns:a14="http://schemas.microsoft.com/office/drawing/2010/main"/>
              </a:ext>
            </a:extLst>
          </a:blip>
          <a:srcRect/>
          <a:stretch>
            <a:fillRect/>
          </a:stretch>
        </p:blipFill>
        <p:spPr>
          <a:xfrm>
            <a:off x="4473575" y="2052637"/>
            <a:ext cx="1275821" cy="941917"/>
          </a:xfrm>
          <a:prstGeom prst="rect">
            <a:avLst/>
          </a:prstGeom>
        </p:spPr>
      </p:pic>
      <p:pic>
        <p:nvPicPr>
          <p:cNvPr id="14" name="图片 13"/>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468688" y="2052637"/>
            <a:ext cx="1004888" cy="941917"/>
          </a:xfrm>
          <a:prstGeom prst="rect">
            <a:avLst/>
          </a:prstGeom>
        </p:spPr>
      </p:pic>
      <p:pic>
        <p:nvPicPr>
          <p:cNvPr id="21" name="图片 20"/>
          <p:cNvPicPr>
            <a:picLocks noChangeAspect="1"/>
          </p:cNvPicPr>
          <p:nvPr>
            <p:custDataLst>
              <p:tags r:id="rId5"/>
            </p:custDataLst>
          </p:nvPr>
        </p:nvPicPr>
        <p:blipFill>
          <a:blip r:embed="rId22" cstate="print">
            <a:extLst>
              <a:ext uri="{28A0092B-C50C-407E-A947-70E740481C1C}">
                <a14:useLocalDpi xmlns:a14="http://schemas.microsoft.com/office/drawing/2010/main"/>
              </a:ext>
            </a:extLst>
          </a:blip>
          <a:srcRect/>
          <a:stretch>
            <a:fillRect/>
          </a:stretch>
        </p:blipFill>
        <p:spPr>
          <a:xfrm>
            <a:off x="5749396" y="2052108"/>
            <a:ext cx="1285875" cy="941917"/>
          </a:xfrm>
          <a:prstGeom prst="rect">
            <a:avLst/>
          </a:prstGeom>
        </p:spPr>
      </p:pic>
      <p:pic>
        <p:nvPicPr>
          <p:cNvPr id="18" name="图片 17"/>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453846" y="4327964"/>
            <a:ext cx="1304719" cy="870900"/>
          </a:xfrm>
          <a:prstGeom prst="rect">
            <a:avLst/>
          </a:prstGeom>
        </p:spPr>
      </p:pic>
      <p:sp>
        <p:nvSpPr>
          <p:cNvPr id="19" name="矩形: 圆角 18"/>
          <p:cNvSpPr/>
          <p:nvPr/>
        </p:nvSpPr>
        <p:spPr>
          <a:xfrm>
            <a:off x="4453846" y="4112103"/>
            <a:ext cx="1304719" cy="270000"/>
          </a:xfrm>
          <a:prstGeom prst="roundRect">
            <a:avLst/>
          </a:prstGeom>
          <a:solidFill>
            <a:srgbClr val="39AAC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Target</a:t>
            </a:r>
            <a:endParaRPr lang="zh-CN" altLang="en-US"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30" name="直接箭头连接符 29"/>
          <p:cNvCxnSpPr/>
          <p:nvPr>
            <p:custDataLst>
              <p:tags r:id="rId6"/>
            </p:custDataLst>
          </p:nvPr>
        </p:nvCxnSpPr>
        <p:spPr>
          <a:xfrm>
            <a:off x="4870618" y="1009715"/>
            <a:ext cx="0" cy="12000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文本框 30"/>
          <p:cNvSpPr txBox="1"/>
          <p:nvPr>
            <p:custDataLst>
              <p:tags r:id="rId7"/>
            </p:custDataLst>
          </p:nvPr>
        </p:nvSpPr>
        <p:spPr>
          <a:xfrm>
            <a:off x="4518473" y="775765"/>
            <a:ext cx="729687" cy="246221"/>
          </a:xfrm>
          <a:prstGeom prst="rect">
            <a:avLst/>
          </a:prstGeom>
          <a:noFill/>
        </p:spPr>
        <p:txBody>
          <a:bodyPr wrap="none" rtlCol="0">
            <a:spAutoFit/>
          </a:bodyPr>
          <a:lstStyle/>
          <a:p>
            <a:pPr algn="ctr"/>
            <a:r>
              <a:rPr lang="en-US" altLang="zh-CN" sz="1000" b="1" dirty="0">
                <a:ea typeface="黑体" panose="02010609060101010101" pitchFamily="49" charset="-122"/>
                <a:cs typeface="Arial" panose="020B0604020202020204" pitchFamily="34" charset="0"/>
              </a:rPr>
              <a:t>0.05 MeV</a:t>
            </a:r>
            <a:endParaRPr lang="zh-CN" altLang="en-US" sz="1000" b="1" dirty="0">
              <a:ea typeface="黑体" panose="02010609060101010101" pitchFamily="49" charset="-122"/>
              <a:cs typeface="Arial" panose="020B0604020202020204" pitchFamily="34" charset="0"/>
            </a:endParaRPr>
          </a:p>
        </p:txBody>
      </p:sp>
      <p:cxnSp>
        <p:nvCxnSpPr>
          <p:cNvPr id="33" name="直接箭头连接符 32"/>
          <p:cNvCxnSpPr/>
          <p:nvPr>
            <p:custDataLst>
              <p:tags r:id="rId8"/>
            </p:custDataLst>
          </p:nvPr>
        </p:nvCxnSpPr>
        <p:spPr>
          <a:xfrm>
            <a:off x="6196684" y="990136"/>
            <a:ext cx="0" cy="12000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9"/>
            </p:custDataLst>
          </p:nvPr>
        </p:nvSpPr>
        <p:spPr>
          <a:xfrm>
            <a:off x="5948052" y="779999"/>
            <a:ext cx="553358" cy="246221"/>
          </a:xfrm>
          <a:prstGeom prst="rect">
            <a:avLst/>
          </a:prstGeom>
          <a:noFill/>
        </p:spPr>
        <p:txBody>
          <a:bodyPr wrap="none" rtlCol="0">
            <a:spAutoFit/>
          </a:bodyPr>
          <a:lstStyle/>
          <a:p>
            <a:pPr algn="ctr"/>
            <a:r>
              <a:rPr lang="en-US" altLang="zh-CN" sz="1000" b="1" dirty="0">
                <a:ea typeface="黑体" panose="02010609060101010101" pitchFamily="49" charset="-122"/>
                <a:cs typeface="Arial" panose="020B0604020202020204" pitchFamily="34" charset="0"/>
              </a:rPr>
              <a:t>3 MeV</a:t>
            </a:r>
            <a:endParaRPr lang="zh-CN" altLang="en-US" sz="1000" b="1" dirty="0">
              <a:ea typeface="黑体" panose="02010609060101010101" pitchFamily="49" charset="-122"/>
              <a:cs typeface="Arial" panose="020B0604020202020204" pitchFamily="34" charset="0"/>
            </a:endParaRPr>
          </a:p>
        </p:txBody>
      </p:sp>
      <p:cxnSp>
        <p:nvCxnSpPr>
          <p:cNvPr id="35" name="直接箭头连接符 34"/>
          <p:cNvCxnSpPr/>
          <p:nvPr>
            <p:custDataLst>
              <p:tags r:id="rId10"/>
            </p:custDataLst>
          </p:nvPr>
        </p:nvCxnSpPr>
        <p:spPr>
          <a:xfrm>
            <a:off x="7699871" y="990136"/>
            <a:ext cx="0" cy="12000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文本框 35"/>
          <p:cNvSpPr txBox="1"/>
          <p:nvPr>
            <p:custDataLst>
              <p:tags r:id="rId11"/>
            </p:custDataLst>
          </p:nvPr>
        </p:nvSpPr>
        <p:spPr>
          <a:xfrm>
            <a:off x="7377872" y="775765"/>
            <a:ext cx="623890" cy="246221"/>
          </a:xfrm>
          <a:prstGeom prst="rect">
            <a:avLst/>
          </a:prstGeom>
          <a:noFill/>
        </p:spPr>
        <p:txBody>
          <a:bodyPr wrap="none" rtlCol="0">
            <a:spAutoFit/>
          </a:bodyPr>
          <a:lstStyle/>
          <a:p>
            <a:pPr algn="ctr"/>
            <a:r>
              <a:rPr lang="en-US" altLang="zh-CN" sz="1000" b="1" dirty="0">
                <a:ea typeface="黑体" panose="02010609060101010101" pitchFamily="49" charset="-122"/>
                <a:cs typeface="Arial" panose="020B0604020202020204" pitchFamily="34" charset="0"/>
              </a:rPr>
              <a:t>80 MeV</a:t>
            </a:r>
            <a:endParaRPr lang="zh-CN" altLang="en-US" sz="1000" b="1" dirty="0">
              <a:ea typeface="黑体" panose="02010609060101010101" pitchFamily="49" charset="-122"/>
              <a:cs typeface="Arial" panose="020B0604020202020204" pitchFamily="34" charset="0"/>
            </a:endParaRPr>
          </a:p>
        </p:txBody>
      </p:sp>
      <p:sp>
        <p:nvSpPr>
          <p:cNvPr id="5" name="矩形: 圆角 11"/>
          <p:cNvSpPr/>
          <p:nvPr>
            <p:custDataLst>
              <p:tags r:id="rId12"/>
            </p:custDataLst>
          </p:nvPr>
        </p:nvSpPr>
        <p:spPr>
          <a:xfrm>
            <a:off x="4881880" y="1109980"/>
            <a:ext cx="809625" cy="360045"/>
          </a:xfrm>
          <a:prstGeom prst="roundRect">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LEBT</a:t>
            </a:r>
            <a:endParaRPr lang="zh-CN" altLang="en-US"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矩形: 圆角 10"/>
          <p:cNvSpPr/>
          <p:nvPr>
            <p:custDataLst>
              <p:tags r:id="rId13"/>
            </p:custDataLst>
          </p:nvPr>
        </p:nvSpPr>
        <p:spPr>
          <a:xfrm>
            <a:off x="6219825" y="1111779"/>
            <a:ext cx="752475" cy="359833"/>
          </a:xfrm>
          <a:prstGeom prst="roundRect">
            <a:avLst/>
          </a:prstGeom>
          <a:solidFill>
            <a:schemeClr val="tx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MEBT</a:t>
            </a:r>
            <a:endParaRPr lang="zh-CN" altLang="en-US"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矩形: 圆角 10"/>
          <p:cNvSpPr/>
          <p:nvPr>
            <p:custDataLst>
              <p:tags r:id="rId14"/>
            </p:custDataLst>
          </p:nvPr>
        </p:nvSpPr>
        <p:spPr>
          <a:xfrm>
            <a:off x="7727950" y="1111779"/>
            <a:ext cx="745596" cy="359833"/>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LRBT</a:t>
            </a:r>
            <a:endParaRPr lang="zh-CN" altLang="en-US"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custDataLst>
              <p:tags r:id="rId15"/>
            </p:custDataLst>
          </p:nvPr>
        </p:nvPicPr>
        <p:blipFill>
          <a:blip r:embed="rId24" cstate="print">
            <a:extLst>
              <a:ext uri="{28A0092B-C50C-407E-A947-70E740481C1C}">
                <a14:useLocalDpi xmlns:a14="http://schemas.microsoft.com/office/drawing/2010/main"/>
              </a:ext>
            </a:extLst>
          </a:blip>
          <a:stretch>
            <a:fillRect/>
          </a:stretch>
        </p:blipFill>
        <p:spPr>
          <a:xfrm>
            <a:off x="7035271" y="2052109"/>
            <a:ext cx="1336146" cy="941388"/>
          </a:xfrm>
          <a:prstGeom prst="rect">
            <a:avLst/>
          </a:prstGeom>
        </p:spPr>
      </p:pic>
      <p:sp>
        <p:nvSpPr>
          <p:cNvPr id="22" name="矩形: 圆角 10"/>
          <p:cNvSpPr/>
          <p:nvPr>
            <p:custDataLst>
              <p:tags r:id="rId16"/>
            </p:custDataLst>
          </p:nvPr>
        </p:nvSpPr>
        <p:spPr>
          <a:xfrm>
            <a:off x="6709305" y="3320521"/>
            <a:ext cx="745596" cy="359833"/>
          </a:xfrm>
          <a:prstGeom prst="round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RTBT</a:t>
            </a:r>
            <a:endParaRPr lang="zh-CN" altLang="en-US" sz="1335"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nvGraphicFramePr>
        <p:xfrm>
          <a:off x="55744" y="2052108"/>
          <a:ext cx="3313113" cy="3400646"/>
        </p:xfrm>
        <a:graphic>
          <a:graphicData uri="http://schemas.openxmlformats.org/drawingml/2006/table">
            <a:tbl>
              <a:tblPr bandRow="1">
                <a:tableStyleId>{5C22544A-7EE6-4342-B048-85BDC9FD1C3A}</a:tableStyleId>
              </a:tblPr>
              <a:tblGrid>
                <a:gridCol w="2634192">
                  <a:extLst>
                    <a:ext uri="{9D8B030D-6E8A-4147-A177-3AD203B41FA5}">
                      <a16:colId xmlns:a16="http://schemas.microsoft.com/office/drawing/2014/main" val="20000"/>
                    </a:ext>
                  </a:extLst>
                </a:gridCol>
                <a:gridCol w="678921">
                  <a:extLst>
                    <a:ext uri="{9D8B030D-6E8A-4147-A177-3AD203B41FA5}">
                      <a16:colId xmlns:a16="http://schemas.microsoft.com/office/drawing/2014/main" val="20001"/>
                    </a:ext>
                  </a:extLst>
                </a:gridCol>
              </a:tblGrid>
              <a:tr h="335867">
                <a:tc>
                  <a:txBody>
                    <a:bodyPr/>
                    <a:lstStyle/>
                    <a:p>
                      <a:pPr algn="l"/>
                      <a:r>
                        <a:rPr lang="en-US" altLang="zh-CN" sz="1500" b="1" dirty="0"/>
                        <a:t>Beam Power on target [kW]</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a:r>
                        <a:rPr lang="en-US" altLang="zh-CN" sz="1500" b="1" dirty="0"/>
                        <a:t>100</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340531">
                <a:tc>
                  <a:txBody>
                    <a:bodyPr/>
                    <a:lstStyle/>
                    <a:p>
                      <a:pPr algn="l"/>
                      <a:r>
                        <a:rPr lang="en-US" altLang="zh-CN" sz="1500" b="1" dirty="0"/>
                        <a:t>Proton energy [GeV]</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500" b="1" dirty="0"/>
                        <a:t>1.6</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40531">
                <a:tc>
                  <a:txBody>
                    <a:bodyPr/>
                    <a:lstStyle/>
                    <a:p>
                      <a:pPr algn="l"/>
                      <a:r>
                        <a:rPr lang="en-US" altLang="zh-CN" sz="1500" b="1" dirty="0"/>
                        <a:t>Average beam current [</a:t>
                      </a:r>
                      <a:r>
                        <a:rPr lang="en-US" altLang="zh-CN" sz="1500" b="1" dirty="0" err="1"/>
                        <a:t>uA</a:t>
                      </a:r>
                      <a:r>
                        <a:rPr lang="en-US" altLang="zh-CN" sz="1500" b="1" dirty="0"/>
                        <a:t>]</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500" b="1" dirty="0"/>
                        <a:t>62.5</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40531">
                <a:tc>
                  <a:txBody>
                    <a:bodyPr/>
                    <a:lstStyle/>
                    <a:p>
                      <a:pPr algn="l"/>
                      <a:r>
                        <a:rPr lang="en-US" altLang="zh-CN" sz="1500" b="1" dirty="0"/>
                        <a:t>Pulse repetition rate [Hz]</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500" b="1" dirty="0"/>
                        <a:t>25</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40531">
                <a:tc>
                  <a:txBody>
                    <a:bodyPr/>
                    <a:lstStyle/>
                    <a:p>
                      <a:pPr algn="l"/>
                      <a:r>
                        <a:rPr lang="en-US" altLang="zh-CN" sz="1500" b="1" dirty="0"/>
                        <a:t>Linac energy [MeV]</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500" b="1" dirty="0"/>
                        <a:t>80</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40531">
                <a:tc>
                  <a:txBody>
                    <a:bodyPr/>
                    <a:lstStyle/>
                    <a:p>
                      <a:pPr algn="l"/>
                      <a:r>
                        <a:rPr lang="en-US" altLang="zh-CN" sz="1500" b="1" dirty="0"/>
                        <a:t>Linac type</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500" b="1" dirty="0"/>
                        <a:t>NC</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40531">
                <a:tc>
                  <a:txBody>
                    <a:bodyPr/>
                    <a:lstStyle/>
                    <a:p>
                      <a:pPr algn="l"/>
                      <a:r>
                        <a:rPr lang="en-US" altLang="zh-CN" sz="1500" b="1" dirty="0"/>
                        <a:t>Linac RF frequency [MHz]</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500" b="1" dirty="0"/>
                        <a:t>324</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40531">
                <a:tc>
                  <a:txBody>
                    <a:bodyPr/>
                    <a:lstStyle/>
                    <a:p>
                      <a:pPr algn="l"/>
                      <a:r>
                        <a:rPr lang="en-US" altLang="zh-CN" sz="1500" b="1" dirty="0" err="1"/>
                        <a:t>Macropulse</a:t>
                      </a:r>
                      <a:r>
                        <a:rPr lang="en-US" altLang="zh-CN" sz="1500" b="1" dirty="0"/>
                        <a:t> duty factor</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500" b="1" dirty="0"/>
                        <a:t>1.05</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0531">
                <a:tc>
                  <a:txBody>
                    <a:bodyPr/>
                    <a:lstStyle/>
                    <a:p>
                      <a:pPr algn="l"/>
                      <a:r>
                        <a:rPr lang="en-US" altLang="zh-CN" sz="1500" b="1" dirty="0"/>
                        <a:t>RCS circumference [m]</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500" b="1" dirty="0"/>
                        <a:t>228</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40531">
                <a:tc>
                  <a:txBody>
                    <a:bodyPr/>
                    <a:lstStyle/>
                    <a:p>
                      <a:pPr algn="l"/>
                      <a:r>
                        <a:rPr lang="en-US" altLang="zh-CN" sz="1500" b="1" dirty="0"/>
                        <a:t>RCS harmonic number</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zh-CN" sz="1500" b="1" dirty="0"/>
                        <a:t>2</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pic>
        <p:nvPicPr>
          <p:cNvPr id="7" name="图片 6"/>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68299" y="867839"/>
            <a:ext cx="2006071" cy="109960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buSzPct val="70000"/>
              <a:buFont typeface="Wingdings" panose="05000000000000000000" pitchFamily="2" charset="2"/>
            </a:pPr>
            <a:r>
              <a:rPr kumimoji="1" lang="en-US" altLang="zh-CN" sz="2800" dirty="0">
                <a:solidFill>
                  <a:srgbClr val="0070C0"/>
                </a:solidFill>
              </a:rPr>
              <a:t>Back-n White neutron source</a:t>
            </a:r>
            <a:endParaRPr kumimoji="1" lang="zh-CN" altLang="en-US" sz="2800" dirty="0">
              <a:solidFill>
                <a:srgbClr val="0070C0"/>
              </a:solidFill>
            </a:endParaRPr>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4989" y="778114"/>
            <a:ext cx="6663933" cy="213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247742" y="1141288"/>
            <a:ext cx="2300630" cy="369332"/>
          </a:xfrm>
          <a:prstGeom prst="rect">
            <a:avLst/>
          </a:prstGeom>
          <a:noFill/>
        </p:spPr>
        <p:txBody>
          <a:bodyPr wrap="none" rtlCol="0">
            <a:spAutoFit/>
          </a:bodyPr>
          <a:lstStyle/>
          <a:p>
            <a:r>
              <a:rPr lang="en-US" altLang="zh-CN" i="1" dirty="0"/>
              <a:t>Layout of the Back-n</a:t>
            </a:r>
            <a:endParaRPr lang="zh-CN" altLang="en-US" i="1" dirty="0"/>
          </a:p>
        </p:txBody>
      </p:sp>
      <p:sp>
        <p:nvSpPr>
          <p:cNvPr id="12" name="箭头: 右 11"/>
          <p:cNvSpPr/>
          <p:nvPr/>
        </p:nvSpPr>
        <p:spPr>
          <a:xfrm>
            <a:off x="653731" y="1616456"/>
            <a:ext cx="1080977" cy="31268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1335" dirty="0"/>
              <a:t>neutron</a:t>
            </a:r>
            <a:endParaRPr lang="zh-CN" altLang="en-US" sz="1335" dirty="0"/>
          </a:p>
        </p:txBody>
      </p:sp>
      <p:sp>
        <p:nvSpPr>
          <p:cNvPr id="14" name="文本框 13"/>
          <p:cNvSpPr txBox="1"/>
          <p:nvPr/>
        </p:nvSpPr>
        <p:spPr>
          <a:xfrm>
            <a:off x="5907640" y="2917006"/>
            <a:ext cx="4252359" cy="2308324"/>
          </a:xfrm>
          <a:prstGeom prst="rect">
            <a:avLst/>
          </a:prstGeom>
          <a:noFill/>
        </p:spPr>
        <p:txBody>
          <a:bodyPr wrap="square">
            <a:spAutoFit/>
          </a:bodyPr>
          <a:lstStyle/>
          <a:p>
            <a:pPr marL="285750" indent="-285750">
              <a:buFont typeface="Wingdings" pitchFamily="2" charset="2"/>
              <a:buChar char="p"/>
            </a:pPr>
            <a:r>
              <a:rPr lang="en-US" altLang="zh-CN" sz="1600" b="1" dirty="0">
                <a:solidFill>
                  <a:srgbClr val="5B9BD5"/>
                </a:solidFill>
              </a:rPr>
              <a:t>The back-streaming neutrons are leading to the Back-n tunnel</a:t>
            </a:r>
          </a:p>
          <a:p>
            <a:pPr marL="285750" indent="-285750">
              <a:buFont typeface="Wingdings" pitchFamily="2" charset="2"/>
              <a:buChar char="p"/>
            </a:pPr>
            <a:r>
              <a:rPr lang="en-US" altLang="zh-CN" sz="1600" b="1" dirty="0">
                <a:solidFill>
                  <a:srgbClr val="5B9BD5"/>
                </a:solidFill>
              </a:rPr>
              <a:t>The ES#1: 55m</a:t>
            </a:r>
          </a:p>
          <a:p>
            <a:pPr marL="285750" indent="-285750">
              <a:buFont typeface="Wingdings" pitchFamily="2" charset="2"/>
              <a:buChar char="p"/>
            </a:pPr>
            <a:r>
              <a:rPr lang="en-US" altLang="zh-CN" sz="1600" b="1" dirty="0">
                <a:solidFill>
                  <a:srgbClr val="5B9BD5"/>
                </a:solidFill>
              </a:rPr>
              <a:t>ES#2: 70m</a:t>
            </a:r>
          </a:p>
          <a:p>
            <a:pPr marL="285750" indent="-285750">
              <a:buFont typeface="Wingdings" pitchFamily="2" charset="2"/>
              <a:buChar char="p"/>
            </a:pPr>
            <a:r>
              <a:rPr lang="en-US" altLang="zh-CN" sz="1600" b="1" dirty="0">
                <a:solidFill>
                  <a:srgbClr val="5B9BD5"/>
                </a:solidFill>
              </a:rPr>
              <a:t>Thermal neutrons to 300 MeV. </a:t>
            </a:r>
          </a:p>
          <a:p>
            <a:pPr marL="285750" indent="-285750">
              <a:buFont typeface="Wingdings" pitchFamily="2" charset="2"/>
              <a:buChar char="p"/>
            </a:pPr>
            <a:r>
              <a:rPr lang="en-US" altLang="zh-CN" sz="1600" b="1" dirty="0">
                <a:solidFill>
                  <a:srgbClr val="5B9BD5"/>
                </a:solidFill>
              </a:rPr>
              <a:t>The highest neutron flux: 1E7 n/cm</a:t>
            </a:r>
            <a:r>
              <a:rPr lang="en-US" altLang="zh-CN" sz="1600" b="1" baseline="30000" dirty="0">
                <a:solidFill>
                  <a:srgbClr val="5B9BD5"/>
                </a:solidFill>
              </a:rPr>
              <a:t>2</a:t>
            </a:r>
            <a:r>
              <a:rPr lang="en-US" altLang="zh-CN" sz="1600" b="1" dirty="0">
                <a:solidFill>
                  <a:srgbClr val="5B9BD5"/>
                </a:solidFill>
              </a:rPr>
              <a:t>/s.</a:t>
            </a:r>
          </a:p>
          <a:p>
            <a:pPr marL="285750" indent="-285750">
              <a:buFont typeface="Wingdings" pitchFamily="2" charset="2"/>
              <a:buChar char="p"/>
            </a:pPr>
            <a:r>
              <a:rPr lang="en-US" altLang="zh-CN" sz="1600" b="1" dirty="0">
                <a:solidFill>
                  <a:srgbClr val="5B9BD5"/>
                </a:solidFill>
              </a:rPr>
              <a:t>different neutron beam spots and fluxes can be obtained by using different collimator</a:t>
            </a:r>
          </a:p>
        </p:txBody>
      </p:sp>
      <p:pic>
        <p:nvPicPr>
          <p:cNvPr id="7" name="Picture 2" descr="Fig. 7"/>
          <p:cNvPicPr>
            <a:picLocks noGrp="1" noChangeAspect="1" noChangeArrowheads="1"/>
          </p:cNvPicPr>
          <p:nvPr>
            <p:ph idx="1"/>
          </p:nvPr>
        </p:nvPicPr>
        <p:blipFill>
          <a:blip r:embed="rId4" cstate="print">
            <a:extLst>
              <a:ext uri="{28A0092B-C50C-407E-A947-70E740481C1C}">
                <a14:useLocalDpi xmlns:a14="http://schemas.microsoft.com/office/drawing/2010/main"/>
              </a:ext>
            </a:extLst>
          </a:blip>
          <a:srcRect/>
          <a:stretch>
            <a:fillRect/>
          </a:stretch>
        </p:blipFill>
        <p:spPr bwMode="auto">
          <a:xfrm>
            <a:off x="544924" y="2976740"/>
            <a:ext cx="2715103" cy="1835364"/>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28300" y="2875747"/>
            <a:ext cx="2367963" cy="2221306"/>
          </a:xfrm>
          <a:prstGeom prst="rect">
            <a:avLst/>
          </a:prstGeom>
        </p:spPr>
      </p:pic>
      <p:sp>
        <p:nvSpPr>
          <p:cNvPr id="15" name="文本框 14"/>
          <p:cNvSpPr txBox="1"/>
          <p:nvPr/>
        </p:nvSpPr>
        <p:spPr>
          <a:xfrm>
            <a:off x="953655" y="4146037"/>
            <a:ext cx="2787943" cy="369332"/>
          </a:xfrm>
          <a:prstGeom prst="rect">
            <a:avLst/>
          </a:prstGeom>
          <a:noFill/>
        </p:spPr>
        <p:txBody>
          <a:bodyPr wrap="none" rtlCol="0">
            <a:spAutoFit/>
          </a:bodyPr>
          <a:lstStyle/>
          <a:p>
            <a:r>
              <a:rPr lang="en-US" altLang="zh-CN" dirty="0"/>
              <a:t>Neutron energy spectrum</a:t>
            </a:r>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615628" y="121304"/>
            <a:ext cx="9765767" cy="508000"/>
          </a:xfrm>
          <a:prstGeom prst="rect">
            <a:avLst/>
          </a:prstGeom>
        </p:spPr>
        <p:txBody>
          <a:bodyPr tIns="0" bIns="0"/>
          <a:lstStyle/>
          <a:p>
            <a:pPr defTabSz="762000" eaLnBrk="1" fontAlgn="auto" hangingPunct="1">
              <a:lnSpc>
                <a:spcPct val="90000"/>
              </a:lnSpc>
              <a:spcAft>
                <a:spcPts val="0"/>
              </a:spcAft>
            </a:pPr>
            <a:r>
              <a:rPr lang="en-US" altLang="zh-CN" sz="3335" b="1" dirty="0">
                <a:solidFill>
                  <a:srgbClr val="005DA2"/>
                </a:solidFill>
                <a:latin typeface="Times New Roman" panose="02020603050405020304" pitchFamily="18" charset="0"/>
                <a:ea typeface="微软雅黑" panose="020B0503020204020204" pitchFamily="34" charset="-122"/>
                <a:cs typeface="Times New Roman" panose="02020603050405020304" pitchFamily="18" charset="0"/>
              </a:rPr>
              <a:t>CSNS Beam</a:t>
            </a:r>
            <a:r>
              <a:rPr lang="zh-CN" altLang="en-US" sz="3335" b="1" dirty="0">
                <a:solidFill>
                  <a:srgbClr val="005DA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335" b="1" dirty="0">
                <a:solidFill>
                  <a:srgbClr val="005DA2"/>
                </a:solidFill>
                <a:latin typeface="Times New Roman" panose="02020603050405020304" pitchFamily="18" charset="0"/>
                <a:ea typeface="微软雅黑" panose="020B0503020204020204" pitchFamily="34" charset="-122"/>
                <a:cs typeface="Times New Roman" panose="02020603050405020304" pitchFamily="18" charset="0"/>
              </a:rPr>
              <a:t>Power History</a:t>
            </a:r>
            <a:endParaRPr lang="zh-CN" altLang="en-US" sz="3335" b="1" dirty="0">
              <a:solidFill>
                <a:srgbClr val="005DA2"/>
              </a:solidFill>
              <a:latin typeface="Times New Roman" panose="02020603050405020304" pitchFamily="18" charset="0"/>
              <a:ea typeface="微软雅黑" panose="020B0503020204020204" pitchFamily="34" charset="-122"/>
              <a:cs typeface="Times New Roman" panose="02020603050405020304" pitchFamily="18" charset="0"/>
            </a:endParaRPr>
          </a:p>
          <a:p>
            <a:pPr defTabSz="762000" fontAlgn="auto">
              <a:spcBef>
                <a:spcPts val="0"/>
              </a:spcBef>
              <a:spcAft>
                <a:spcPts val="0"/>
              </a:spcAft>
              <a:defRPr/>
            </a:pPr>
            <a:endParaRPr lang="en-US" altLang="zh-CN" sz="355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 name="组合 2">
            <a:extLst>
              <a:ext uri="{FF2B5EF4-FFF2-40B4-BE49-F238E27FC236}">
                <a16:creationId xmlns:a16="http://schemas.microsoft.com/office/drawing/2014/main" id="{F6A6C8CA-4BAA-DEAD-B1BD-CF19F0727A2C}"/>
              </a:ext>
            </a:extLst>
          </p:cNvPr>
          <p:cNvGrpSpPr/>
          <p:nvPr/>
        </p:nvGrpSpPr>
        <p:grpSpPr>
          <a:xfrm>
            <a:off x="0" y="697260"/>
            <a:ext cx="10160000" cy="2572281"/>
            <a:chOff x="0" y="903120"/>
            <a:chExt cx="9450490" cy="1956662"/>
          </a:xfrm>
        </p:grpSpPr>
        <p:pic>
          <p:nvPicPr>
            <p:cNvPr id="10" name="Picture 2">
              <a:extLst>
                <a:ext uri="{FF2B5EF4-FFF2-40B4-BE49-F238E27FC236}">
                  <a16:creationId xmlns:a16="http://schemas.microsoft.com/office/drawing/2014/main" id="{238BC9E4-DB49-5344-999F-314D8EC726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37053"/>
              <a:ext cx="9108504" cy="192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组合 11">
              <a:extLst>
                <a:ext uri="{FF2B5EF4-FFF2-40B4-BE49-F238E27FC236}">
                  <a16:creationId xmlns:a16="http://schemas.microsoft.com/office/drawing/2014/main" id="{E65EF0AD-0F5A-E6E1-CD30-AF855C8EF7BA}"/>
                </a:ext>
              </a:extLst>
            </p:cNvPr>
            <p:cNvGrpSpPr/>
            <p:nvPr/>
          </p:nvGrpSpPr>
          <p:grpSpPr>
            <a:xfrm>
              <a:off x="2291511" y="937053"/>
              <a:ext cx="6427851" cy="1064918"/>
              <a:chOff x="3101264" y="2142101"/>
              <a:chExt cx="6729959" cy="1502043"/>
            </a:xfrm>
          </p:grpSpPr>
          <p:sp>
            <p:nvSpPr>
              <p:cNvPr id="18" name="文本框 4">
                <a:extLst>
                  <a:ext uri="{FF2B5EF4-FFF2-40B4-BE49-F238E27FC236}">
                    <a16:creationId xmlns:a16="http://schemas.microsoft.com/office/drawing/2014/main" id="{7F0FBD5C-3580-05B3-8418-E98116BF051F}"/>
                  </a:ext>
                </a:extLst>
              </p:cNvPr>
              <p:cNvSpPr txBox="1"/>
              <p:nvPr/>
            </p:nvSpPr>
            <p:spPr>
              <a:xfrm>
                <a:off x="3713977" y="2878644"/>
                <a:ext cx="1652033" cy="477523"/>
              </a:xfrm>
              <a:prstGeom prst="rect">
                <a:avLst/>
              </a:prstGeom>
              <a:noFill/>
            </p:spPr>
            <p:txBody>
              <a:bodyPr wrap="square" rtlCol="0">
                <a:spAutoFit/>
              </a:bodyPr>
              <a:lstStyle/>
              <a:p>
                <a:r>
                  <a:rPr kumimoji="1" lang="en-US" altLang="zh-CN" sz="1600" dirty="0">
                    <a:solidFill>
                      <a:srgbClr val="CC6600"/>
                    </a:solidFill>
                  </a:rPr>
                  <a:t>100kW</a:t>
                </a:r>
              </a:p>
            </p:txBody>
          </p:sp>
          <p:sp>
            <p:nvSpPr>
              <p:cNvPr id="19" name="文本框 4">
                <a:extLst>
                  <a:ext uri="{FF2B5EF4-FFF2-40B4-BE49-F238E27FC236}">
                    <a16:creationId xmlns:a16="http://schemas.microsoft.com/office/drawing/2014/main" id="{33D7BF3A-0244-083E-582E-E811B69120CA}"/>
                  </a:ext>
                </a:extLst>
              </p:cNvPr>
              <p:cNvSpPr txBox="1"/>
              <p:nvPr/>
            </p:nvSpPr>
            <p:spPr>
              <a:xfrm>
                <a:off x="5856837" y="2576844"/>
                <a:ext cx="1335409" cy="477523"/>
              </a:xfrm>
              <a:prstGeom prst="rect">
                <a:avLst/>
              </a:prstGeom>
              <a:noFill/>
            </p:spPr>
            <p:txBody>
              <a:bodyPr wrap="square" rtlCol="0">
                <a:spAutoFit/>
              </a:bodyPr>
              <a:lstStyle/>
              <a:p>
                <a:r>
                  <a:rPr kumimoji="1" lang="en-US" altLang="zh-CN" sz="1600" dirty="0">
                    <a:solidFill>
                      <a:srgbClr val="CC6600"/>
                    </a:solidFill>
                  </a:rPr>
                  <a:t>125kW</a:t>
                </a:r>
              </a:p>
            </p:txBody>
          </p:sp>
          <p:sp>
            <p:nvSpPr>
              <p:cNvPr id="20" name="文本框 4">
                <a:extLst>
                  <a:ext uri="{FF2B5EF4-FFF2-40B4-BE49-F238E27FC236}">
                    <a16:creationId xmlns:a16="http://schemas.microsoft.com/office/drawing/2014/main" id="{4EE37EFB-4734-0E5E-CFD2-4F0C408B1A95}"/>
                  </a:ext>
                </a:extLst>
              </p:cNvPr>
              <p:cNvSpPr txBox="1"/>
              <p:nvPr/>
            </p:nvSpPr>
            <p:spPr>
              <a:xfrm>
                <a:off x="6801070" y="2403806"/>
                <a:ext cx="1778950" cy="477523"/>
              </a:xfrm>
              <a:prstGeom prst="rect">
                <a:avLst/>
              </a:prstGeom>
              <a:noFill/>
            </p:spPr>
            <p:txBody>
              <a:bodyPr wrap="square" rtlCol="0">
                <a:spAutoFit/>
              </a:bodyPr>
              <a:lstStyle/>
              <a:p>
                <a:r>
                  <a:rPr kumimoji="1" lang="en-US" altLang="zh-CN" sz="1600" dirty="0">
                    <a:solidFill>
                      <a:srgbClr val="CC6600"/>
                    </a:solidFill>
                  </a:rPr>
                  <a:t>140kW</a:t>
                </a:r>
              </a:p>
            </p:txBody>
          </p:sp>
          <p:sp>
            <p:nvSpPr>
              <p:cNvPr id="21" name="文本框 4">
                <a:extLst>
                  <a:ext uri="{FF2B5EF4-FFF2-40B4-BE49-F238E27FC236}">
                    <a16:creationId xmlns:a16="http://schemas.microsoft.com/office/drawing/2014/main" id="{E481F653-7C9E-8BC5-1B45-E059F9E2CB2D}"/>
                  </a:ext>
                </a:extLst>
              </p:cNvPr>
              <p:cNvSpPr txBox="1"/>
              <p:nvPr/>
            </p:nvSpPr>
            <p:spPr>
              <a:xfrm>
                <a:off x="3101264" y="3166620"/>
                <a:ext cx="2312279" cy="477524"/>
              </a:xfrm>
              <a:prstGeom prst="rect">
                <a:avLst/>
              </a:prstGeom>
              <a:noFill/>
            </p:spPr>
            <p:txBody>
              <a:bodyPr wrap="square" rtlCol="0">
                <a:spAutoFit/>
              </a:bodyPr>
              <a:lstStyle/>
              <a:p>
                <a:r>
                  <a:rPr kumimoji="1" lang="en-US" altLang="zh-CN" sz="1600" dirty="0">
                    <a:solidFill>
                      <a:srgbClr val="CC6600"/>
                    </a:solidFill>
                  </a:rPr>
                  <a:t>80kW</a:t>
                </a:r>
              </a:p>
            </p:txBody>
          </p:sp>
          <p:sp>
            <p:nvSpPr>
              <p:cNvPr id="22" name="文本框 4">
                <a:extLst>
                  <a:ext uri="{FF2B5EF4-FFF2-40B4-BE49-F238E27FC236}">
                    <a16:creationId xmlns:a16="http://schemas.microsoft.com/office/drawing/2014/main" id="{B11AD4A2-D541-DADE-CF26-18CEE9CE948E}"/>
                  </a:ext>
                </a:extLst>
              </p:cNvPr>
              <p:cNvSpPr txBox="1"/>
              <p:nvPr/>
            </p:nvSpPr>
            <p:spPr>
              <a:xfrm>
                <a:off x="8052273" y="2142101"/>
                <a:ext cx="1778950" cy="477523"/>
              </a:xfrm>
              <a:prstGeom prst="rect">
                <a:avLst/>
              </a:prstGeom>
              <a:noFill/>
            </p:spPr>
            <p:txBody>
              <a:bodyPr wrap="square" rtlCol="0">
                <a:spAutoFit/>
              </a:bodyPr>
              <a:lstStyle/>
              <a:p>
                <a:r>
                  <a:rPr kumimoji="1" lang="en-US" altLang="zh-CN" sz="1600" dirty="0">
                    <a:solidFill>
                      <a:srgbClr val="CC6600"/>
                    </a:solidFill>
                  </a:rPr>
                  <a:t>160kW</a:t>
                </a:r>
              </a:p>
            </p:txBody>
          </p:sp>
        </p:grpSp>
        <p:sp>
          <p:nvSpPr>
            <p:cNvPr id="17" name="文本框 16">
              <a:extLst>
                <a:ext uri="{FF2B5EF4-FFF2-40B4-BE49-F238E27FC236}">
                  <a16:creationId xmlns:a16="http://schemas.microsoft.com/office/drawing/2014/main" id="{F0D3AA46-C292-ACC4-F369-DDDB2489AF3B}"/>
                </a:ext>
              </a:extLst>
            </p:cNvPr>
            <p:cNvSpPr txBox="1"/>
            <p:nvPr/>
          </p:nvSpPr>
          <p:spPr>
            <a:xfrm>
              <a:off x="7751400" y="903120"/>
              <a:ext cx="1699090" cy="338554"/>
            </a:xfrm>
            <a:prstGeom prst="rect">
              <a:avLst/>
            </a:prstGeom>
            <a:noFill/>
          </p:spPr>
          <p:txBody>
            <a:bodyPr wrap="square" rtlCol="0">
              <a:spAutoFit/>
            </a:bodyPr>
            <a:lstStyle/>
            <a:p>
              <a:r>
                <a:rPr kumimoji="1" lang="en-US" altLang="zh-CN" sz="1600" dirty="0">
                  <a:solidFill>
                    <a:srgbClr val="CC6600"/>
                  </a:solidFill>
                </a:rPr>
                <a:t>170kW</a:t>
              </a:r>
            </a:p>
          </p:txBody>
        </p:sp>
      </p:grpSp>
      <p:graphicFrame>
        <p:nvGraphicFramePr>
          <p:cNvPr id="23" name="图表 22">
            <a:extLst>
              <a:ext uri="{FF2B5EF4-FFF2-40B4-BE49-F238E27FC236}">
                <a16:creationId xmlns:a16="http://schemas.microsoft.com/office/drawing/2014/main" id="{97BA1996-CB09-0311-6C1F-0E29E5228B65}"/>
              </a:ext>
            </a:extLst>
          </p:cNvPr>
          <p:cNvGraphicFramePr/>
          <p:nvPr>
            <p:extLst>
              <p:ext uri="{D42A27DB-BD31-4B8C-83A1-F6EECF244321}">
                <p14:modId xmlns:p14="http://schemas.microsoft.com/office/powerpoint/2010/main" val="2283898633"/>
              </p:ext>
            </p:extLst>
          </p:nvPr>
        </p:nvGraphicFramePr>
        <p:xfrm>
          <a:off x="543496" y="3269539"/>
          <a:ext cx="9417579" cy="244799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39484" y="137198"/>
            <a:ext cx="10160000" cy="508000"/>
          </a:xfrm>
          <a:prstGeom prst="rect">
            <a:avLst/>
          </a:prstGeom>
          <a:noFill/>
          <a:ln w="9525">
            <a:noFill/>
            <a:miter lim="800000"/>
          </a:ln>
        </p:spPr>
        <p:txBody>
          <a:bodyPr vert="horz" wrap="square" lIns="101600" tIns="50800" rIns="101600" bIns="5080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defTabSz="914400" eaLnBrk="1" hangingPunct="1">
              <a:spcBef>
                <a:spcPct val="50000"/>
              </a:spcBef>
              <a:defRPr/>
            </a:pPr>
            <a:endParaRPr lang="en-US" altLang="zh-CN" sz="3555" b="1" dirty="0">
              <a:solidFill>
                <a:srgbClr val="0432FF"/>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2"/>
          <p:cNvPicPr>
            <a:picLocks noChangeAspect="1" noChangeArrowheads="1"/>
          </p:cNvPicPr>
          <p:nvPr/>
        </p:nvPicPr>
        <p:blipFill>
          <a:blip r:embed="rId3" cstate="print"/>
          <a:srcRect/>
          <a:stretch>
            <a:fillRect/>
          </a:stretch>
        </p:blipFill>
        <p:spPr bwMode="auto">
          <a:xfrm>
            <a:off x="1319584" y="764735"/>
            <a:ext cx="5787026" cy="4493032"/>
          </a:xfrm>
          <a:prstGeom prst="rect">
            <a:avLst/>
          </a:prstGeom>
          <a:noFill/>
          <a:ln w="9525">
            <a:noFill/>
            <a:miter lim="800000"/>
            <a:headEnd/>
            <a:tailEnd/>
          </a:ln>
        </p:spPr>
      </p:pic>
      <p:sp>
        <p:nvSpPr>
          <p:cNvPr id="6" name="矩形 8"/>
          <p:cNvSpPr>
            <a:spLocks noChangeArrowheads="1"/>
          </p:cNvSpPr>
          <p:nvPr/>
        </p:nvSpPr>
        <p:spPr bwMode="auto">
          <a:xfrm>
            <a:off x="-6490" y="1815706"/>
            <a:ext cx="8109748"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defTabSz="914400">
              <a:spcAft>
                <a:spcPts val="665"/>
              </a:spcAft>
              <a:buClr>
                <a:srgbClr val="000000"/>
              </a:buClr>
              <a:defRPr/>
            </a:pPr>
            <a:r>
              <a:rPr lang="en-US" altLang="zh-CN" sz="1555" b="1" dirty="0">
                <a:solidFill>
                  <a:srgbClr val="0432FF"/>
                </a:solidFill>
                <a:latin typeface="+mn-lt"/>
                <a:cs typeface="+mn-lt"/>
              </a:rPr>
              <a:t>BL05:</a:t>
            </a:r>
            <a:r>
              <a:rPr lang="zh-CN" altLang="en-US" sz="1555" b="1" dirty="0">
                <a:solidFill>
                  <a:srgbClr val="0432FF"/>
                </a:solidFill>
                <a:latin typeface="+mn-lt"/>
                <a:cs typeface="+mn-lt"/>
              </a:rPr>
              <a:t> </a:t>
            </a:r>
            <a:r>
              <a:rPr lang="en-US" altLang="zh-CN" sz="1555" b="1" dirty="0">
                <a:solidFill>
                  <a:srgbClr val="0432FF"/>
                </a:solidFill>
                <a:latin typeface="+mn-lt"/>
                <a:cs typeface="+mn-lt"/>
              </a:rPr>
              <a:t>High</a:t>
            </a:r>
            <a:r>
              <a:rPr lang="zh-CN" altLang="en-US" sz="1555" b="1" dirty="0">
                <a:solidFill>
                  <a:srgbClr val="0432FF"/>
                </a:solidFill>
                <a:latin typeface="+mn-lt"/>
                <a:cs typeface="+mn-lt"/>
              </a:rPr>
              <a:t> </a:t>
            </a:r>
            <a:r>
              <a:rPr lang="en-US" altLang="zh-CN" sz="1555" b="1" dirty="0">
                <a:solidFill>
                  <a:srgbClr val="0432FF"/>
                </a:solidFill>
                <a:latin typeface="+mn-lt"/>
                <a:cs typeface="+mn-lt"/>
              </a:rPr>
              <a:t>energy</a:t>
            </a:r>
            <a:r>
              <a:rPr lang="zh-CN" altLang="en-US" sz="1555" b="1" dirty="0">
                <a:solidFill>
                  <a:srgbClr val="0432FF"/>
                </a:solidFill>
                <a:latin typeface="+mn-lt"/>
                <a:cs typeface="+mn-lt"/>
              </a:rPr>
              <a:t> </a:t>
            </a:r>
            <a:r>
              <a:rPr lang="en-US" altLang="zh-CN" sz="1555" b="1" dirty="0">
                <a:solidFill>
                  <a:srgbClr val="0432FF"/>
                </a:solidFill>
                <a:latin typeface="+mn-lt"/>
                <a:cs typeface="+mn-lt"/>
              </a:rPr>
              <a:t>inelastic</a:t>
            </a:r>
            <a:r>
              <a:rPr lang="zh-CN" altLang="en-US" sz="1555" b="1" dirty="0">
                <a:solidFill>
                  <a:srgbClr val="0432FF"/>
                </a:solidFill>
                <a:latin typeface="+mn-lt"/>
                <a:cs typeface="+mn-lt"/>
              </a:rPr>
              <a:t> </a:t>
            </a:r>
            <a:r>
              <a:rPr lang="en-US" altLang="zh-CN" sz="1555" b="1" dirty="0">
                <a:solidFill>
                  <a:srgbClr val="0432FF"/>
                </a:solidFill>
                <a:latin typeface="+mn-lt"/>
                <a:cs typeface="+mn-lt"/>
              </a:rPr>
              <a:t>spectrometer</a:t>
            </a:r>
          </a:p>
          <a:p>
            <a:pPr marL="0" indent="0" defTabSz="914400">
              <a:spcAft>
                <a:spcPts val="665"/>
              </a:spcAft>
              <a:buClr>
                <a:srgbClr val="000000"/>
              </a:buClr>
              <a:defRPr/>
            </a:pPr>
            <a:endParaRPr lang="en-US" altLang="zh-CN" sz="1780" b="1" dirty="0">
              <a:solidFill>
                <a:srgbClr val="0432FF"/>
              </a:solidFill>
              <a:latin typeface="+mn-lt"/>
              <a:cs typeface="+mn-lt"/>
            </a:endParaRPr>
          </a:p>
          <a:p>
            <a:pPr marL="0" indent="0" defTabSz="914400">
              <a:spcAft>
                <a:spcPts val="665"/>
              </a:spcAft>
              <a:buClr>
                <a:srgbClr val="000000"/>
              </a:buClr>
              <a:defRPr/>
            </a:pPr>
            <a:r>
              <a:rPr lang="zh-CN" altLang="en-US" sz="1335" b="1" dirty="0">
                <a:solidFill>
                  <a:srgbClr val="0432FF"/>
                </a:solidFill>
                <a:latin typeface="+mn-lt"/>
                <a:cs typeface="+mn-lt"/>
              </a:rPr>
              <a:t> </a:t>
            </a:r>
            <a:endParaRPr lang="en-US" altLang="zh-CN" sz="1335" b="1" dirty="0">
              <a:solidFill>
                <a:srgbClr val="0432FF"/>
              </a:solidFill>
              <a:latin typeface="+mn-lt"/>
              <a:cs typeface="+mn-lt"/>
            </a:endParaRPr>
          </a:p>
          <a:p>
            <a:pPr marL="0" indent="0" defTabSz="914400">
              <a:spcAft>
                <a:spcPts val="665"/>
              </a:spcAft>
              <a:buClr>
                <a:srgbClr val="000000"/>
              </a:buClr>
              <a:defRPr/>
            </a:pPr>
            <a:endParaRPr lang="en-US" altLang="zh-CN" sz="1780" b="1" dirty="0">
              <a:solidFill>
                <a:srgbClr val="0432FF"/>
              </a:solidFill>
              <a:latin typeface="+mn-lt"/>
              <a:cs typeface="+mn-lt"/>
            </a:endParaRPr>
          </a:p>
          <a:p>
            <a:pPr marL="0" indent="0" defTabSz="914400">
              <a:spcAft>
                <a:spcPts val="665"/>
              </a:spcAft>
              <a:buClr>
                <a:srgbClr val="000000"/>
              </a:buClr>
              <a:defRPr/>
            </a:pPr>
            <a:endParaRPr lang="en-US" altLang="zh-CN" sz="1780" b="1" dirty="0">
              <a:solidFill>
                <a:srgbClr val="0432FF"/>
              </a:solidFill>
              <a:latin typeface="+mn-lt"/>
              <a:cs typeface="+mn-lt"/>
            </a:endParaRPr>
          </a:p>
          <a:p>
            <a:pPr marL="0" indent="0" defTabSz="914400">
              <a:spcAft>
                <a:spcPts val="665"/>
              </a:spcAft>
              <a:buClr>
                <a:srgbClr val="000000"/>
              </a:buClr>
              <a:defRPr/>
            </a:pPr>
            <a:r>
              <a:rPr lang="en-US" altLang="zh-CN" sz="1555" b="1" dirty="0">
                <a:solidFill>
                  <a:srgbClr val="0432FF"/>
                </a:solidFill>
                <a:latin typeface="+mn-lt"/>
                <a:cs typeface="+mn-lt"/>
              </a:rPr>
              <a:t>BL08:</a:t>
            </a:r>
            <a:r>
              <a:rPr lang="zh-CN" altLang="en-US" sz="1555" b="1" dirty="0">
                <a:solidFill>
                  <a:srgbClr val="0432FF"/>
                </a:solidFill>
                <a:latin typeface="+mn-lt"/>
                <a:cs typeface="+mn-lt"/>
              </a:rPr>
              <a:t> </a:t>
            </a:r>
            <a:r>
              <a:rPr lang="en-US" altLang="zh-CN" sz="1555" b="1" dirty="0">
                <a:solidFill>
                  <a:srgbClr val="0432FF"/>
                </a:solidFill>
                <a:latin typeface="+mn-lt"/>
                <a:cs typeface="+mn-lt"/>
              </a:rPr>
              <a:t>Engineering Material</a:t>
            </a:r>
            <a:r>
              <a:rPr lang="zh-CN" altLang="en-US" sz="1555" b="1" dirty="0">
                <a:solidFill>
                  <a:srgbClr val="0432FF"/>
                </a:solidFill>
                <a:latin typeface="+mn-lt"/>
                <a:cs typeface="+mn-lt"/>
              </a:rPr>
              <a:t> </a:t>
            </a:r>
            <a:r>
              <a:rPr lang="en-US" altLang="zh-CN" sz="1555" b="1" dirty="0">
                <a:solidFill>
                  <a:srgbClr val="0432FF"/>
                </a:solidFill>
                <a:latin typeface="+mn-lt"/>
                <a:cs typeface="+mn-lt"/>
              </a:rPr>
              <a:t>Diffractometer </a:t>
            </a:r>
          </a:p>
          <a:p>
            <a:pPr marL="0" indent="0" defTabSz="914400">
              <a:spcAft>
                <a:spcPts val="665"/>
              </a:spcAft>
              <a:buClr>
                <a:srgbClr val="000000"/>
              </a:buClr>
              <a:defRPr/>
            </a:pPr>
            <a:endParaRPr lang="en-US" altLang="zh-CN" sz="1555" dirty="0">
              <a:solidFill>
                <a:srgbClr val="0432FF"/>
              </a:solidFill>
              <a:latin typeface="+mn-lt"/>
              <a:cs typeface="+mn-lt"/>
            </a:endParaRPr>
          </a:p>
          <a:p>
            <a:pPr marL="0" indent="0" defTabSz="914400">
              <a:spcAft>
                <a:spcPts val="665"/>
              </a:spcAft>
              <a:buClr>
                <a:srgbClr val="000000"/>
              </a:buClr>
              <a:defRPr/>
            </a:pPr>
            <a:endParaRPr lang="en-US" altLang="zh-CN" sz="1555" dirty="0">
              <a:solidFill>
                <a:srgbClr val="0432FF"/>
              </a:solidFill>
              <a:latin typeface="+mn-lt"/>
              <a:cs typeface="+mn-lt"/>
            </a:endParaRPr>
          </a:p>
          <a:p>
            <a:pPr marL="0" indent="0" defTabSz="914400">
              <a:spcAft>
                <a:spcPts val="665"/>
              </a:spcAft>
              <a:buClr>
                <a:srgbClr val="000000"/>
              </a:buClr>
              <a:defRPr/>
            </a:pPr>
            <a:r>
              <a:rPr lang="en-US" altLang="zh-CN" sz="1555" b="1" dirty="0">
                <a:solidFill>
                  <a:prstClr val="black"/>
                </a:solidFill>
                <a:latin typeface="+mn-lt"/>
                <a:cs typeface="+mn-lt"/>
              </a:rPr>
              <a:t>BL09:</a:t>
            </a:r>
            <a:r>
              <a:rPr lang="zh-CN" altLang="en-US" sz="1555" b="1" dirty="0">
                <a:solidFill>
                  <a:prstClr val="black"/>
                </a:solidFill>
                <a:latin typeface="+mn-lt"/>
                <a:cs typeface="+mn-lt"/>
              </a:rPr>
              <a:t> </a:t>
            </a:r>
            <a:r>
              <a:rPr lang="en-US" altLang="zh-CN" sz="1555" b="1" dirty="0">
                <a:solidFill>
                  <a:prstClr val="black"/>
                </a:solidFill>
                <a:latin typeface="+mn-lt"/>
                <a:cs typeface="+mn-lt"/>
              </a:rPr>
              <a:t>High resolution Diffractometer</a:t>
            </a:r>
          </a:p>
          <a:p>
            <a:pPr marL="355600" indent="-355600" defTabSz="914400">
              <a:spcAft>
                <a:spcPts val="665"/>
              </a:spcAft>
              <a:buClr>
                <a:srgbClr val="000000"/>
              </a:buClr>
              <a:buFont typeface="Wingdings" panose="05000000000000000000" pitchFamily="2" charset="2"/>
              <a:buChar char="l"/>
              <a:defRPr/>
            </a:pPr>
            <a:endParaRPr lang="en-US" altLang="zh-CN" sz="2220" b="1" dirty="0">
              <a:solidFill>
                <a:srgbClr val="005CE7"/>
              </a:solidFill>
              <a:latin typeface="+mn-lt"/>
              <a:cs typeface="+mn-lt"/>
            </a:endParaRPr>
          </a:p>
        </p:txBody>
      </p:sp>
      <p:sp>
        <p:nvSpPr>
          <p:cNvPr id="7" name="矩形 8"/>
          <p:cNvSpPr>
            <a:spLocks noChangeArrowheads="1"/>
          </p:cNvSpPr>
          <p:nvPr/>
        </p:nvSpPr>
        <p:spPr bwMode="auto">
          <a:xfrm>
            <a:off x="6160120" y="1503955"/>
            <a:ext cx="4260473" cy="253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defTabSz="914400">
              <a:spcAft>
                <a:spcPts val="665"/>
              </a:spcAft>
              <a:buClr>
                <a:srgbClr val="000000"/>
              </a:buClr>
              <a:defRPr/>
            </a:pPr>
            <a:r>
              <a:rPr lang="zh-CN" altLang="en-US" sz="1500" b="1" dirty="0">
                <a:solidFill>
                  <a:srgbClr val="C00000"/>
                </a:solidFill>
                <a:latin typeface="Times New Roman" panose="02020603050405020304" pitchFamily="18" charset="0"/>
                <a:cs typeface="Times New Roman" panose="02020603050405020304" pitchFamily="18" charset="0"/>
              </a:rPr>
              <a:t>     </a:t>
            </a:r>
            <a:r>
              <a:rPr lang="en-US" altLang="zh-CN" sz="1500" b="1" dirty="0">
                <a:solidFill>
                  <a:srgbClr val="C00000"/>
                </a:solidFill>
                <a:latin typeface="+mj-lt"/>
                <a:cs typeface="+mj-lt"/>
              </a:rPr>
              <a:t>BL16:</a:t>
            </a:r>
            <a:r>
              <a:rPr lang="zh-CN" altLang="en-US" sz="1500" b="1" dirty="0">
                <a:solidFill>
                  <a:srgbClr val="C00000"/>
                </a:solidFill>
                <a:latin typeface="+mj-lt"/>
                <a:cs typeface="+mj-lt"/>
              </a:rPr>
              <a:t> </a:t>
            </a:r>
            <a:r>
              <a:rPr lang="en-US" altLang="zh-CN" sz="1500" b="1" dirty="0">
                <a:solidFill>
                  <a:srgbClr val="C00000"/>
                </a:solidFill>
                <a:latin typeface="+mj-lt"/>
                <a:cs typeface="+mj-lt"/>
              </a:rPr>
              <a:t>Multiple Physics Instrument</a:t>
            </a:r>
          </a:p>
          <a:p>
            <a:pPr marL="0" indent="0" defTabSz="914400">
              <a:spcAft>
                <a:spcPts val="665"/>
              </a:spcAft>
              <a:buClr>
                <a:srgbClr val="000000"/>
              </a:buClr>
              <a:defRPr/>
            </a:pPr>
            <a:r>
              <a:rPr lang="zh-CN" altLang="en-US" sz="1500" b="1" dirty="0">
                <a:solidFill>
                  <a:prstClr val="black"/>
                </a:solidFill>
                <a:latin typeface="+mj-lt"/>
                <a:cs typeface="+mj-lt"/>
              </a:rPr>
              <a:t>     </a:t>
            </a:r>
            <a:r>
              <a:rPr lang="en-US" altLang="zh-CN" sz="1500" b="1" dirty="0">
                <a:solidFill>
                  <a:prstClr val="black"/>
                </a:solidFill>
                <a:latin typeface="+mj-lt"/>
                <a:cs typeface="+mj-lt"/>
              </a:rPr>
              <a:t>BL15:</a:t>
            </a:r>
            <a:r>
              <a:rPr lang="zh-CN" altLang="en-US" sz="1500" b="1" dirty="0">
                <a:solidFill>
                  <a:prstClr val="black"/>
                </a:solidFill>
                <a:latin typeface="+mj-lt"/>
                <a:cs typeface="+mj-lt"/>
              </a:rPr>
              <a:t> </a:t>
            </a:r>
            <a:r>
              <a:rPr lang="en-US" altLang="zh-CN" sz="1500" b="1" dirty="0">
                <a:solidFill>
                  <a:prstClr val="black"/>
                </a:solidFill>
                <a:latin typeface="+mj-lt"/>
                <a:cs typeface="+mj-lt"/>
              </a:rPr>
              <a:t>High Pressure Diffractometer </a:t>
            </a:r>
          </a:p>
          <a:p>
            <a:pPr marL="0" indent="0" defTabSz="914400">
              <a:spcAft>
                <a:spcPts val="665"/>
              </a:spcAft>
              <a:buClr>
                <a:srgbClr val="000000"/>
              </a:buClr>
              <a:defRPr/>
            </a:pPr>
            <a:r>
              <a:rPr lang="en-US" altLang="zh-CN" sz="1500" b="1" dirty="0">
                <a:solidFill>
                  <a:srgbClr val="C00000"/>
                </a:solidFill>
                <a:latin typeface="+mj-lt"/>
                <a:cs typeface="+mj-lt"/>
              </a:rPr>
              <a:t>BL14:</a:t>
            </a:r>
            <a:r>
              <a:rPr lang="zh-CN" altLang="en-US" sz="1500" b="1" dirty="0">
                <a:solidFill>
                  <a:srgbClr val="C00000"/>
                </a:solidFill>
                <a:latin typeface="+mj-lt"/>
                <a:cs typeface="+mj-lt"/>
              </a:rPr>
              <a:t> </a:t>
            </a:r>
            <a:r>
              <a:rPr lang="en-US" altLang="zh-CN" sz="1500" b="1" dirty="0">
                <a:solidFill>
                  <a:srgbClr val="C00000"/>
                </a:solidFill>
                <a:latin typeface="+mj-lt"/>
                <a:cs typeface="+mj-lt"/>
              </a:rPr>
              <a:t>Very small angle neutron scattering</a:t>
            </a:r>
          </a:p>
          <a:p>
            <a:pPr marL="0" indent="0" defTabSz="914400">
              <a:spcAft>
                <a:spcPts val="665"/>
              </a:spcAft>
              <a:buClr>
                <a:srgbClr val="000000"/>
              </a:buClr>
              <a:defRPr/>
            </a:pPr>
            <a:r>
              <a:rPr lang="zh-CN" altLang="en-US" sz="1500" b="1" dirty="0">
                <a:solidFill>
                  <a:srgbClr val="C00000"/>
                </a:solidFill>
                <a:latin typeface="+mj-lt"/>
                <a:cs typeface="+mj-lt"/>
              </a:rPr>
              <a:t>  </a:t>
            </a:r>
            <a:r>
              <a:rPr lang="en-US" altLang="zh-CN" sz="1500" b="1" dirty="0">
                <a:solidFill>
                  <a:srgbClr val="C00000"/>
                </a:solidFill>
                <a:latin typeface="+mj-lt"/>
                <a:cs typeface="+mj-lt"/>
              </a:rPr>
              <a:t>BL13:</a:t>
            </a:r>
            <a:r>
              <a:rPr lang="zh-CN" altLang="en-US" sz="1500" b="1" dirty="0">
                <a:solidFill>
                  <a:srgbClr val="C00000"/>
                </a:solidFill>
                <a:latin typeface="+mj-lt"/>
                <a:cs typeface="+mj-lt"/>
              </a:rPr>
              <a:t> </a:t>
            </a:r>
            <a:r>
              <a:rPr lang="en-US" altLang="zh-CN" sz="1500" b="1" dirty="0">
                <a:solidFill>
                  <a:srgbClr val="C00000"/>
                </a:solidFill>
                <a:latin typeface="+mj-lt"/>
                <a:cs typeface="+mj-lt"/>
              </a:rPr>
              <a:t>Energy resolved neutron imaging</a:t>
            </a:r>
            <a:endParaRPr lang="zh-CN" altLang="en-US" sz="1500" b="1" dirty="0">
              <a:solidFill>
                <a:srgbClr val="C00000"/>
              </a:solidFill>
              <a:latin typeface="+mj-lt"/>
              <a:cs typeface="+mj-lt"/>
            </a:endParaRPr>
          </a:p>
          <a:p>
            <a:pPr marL="0" indent="0" defTabSz="914400">
              <a:spcAft>
                <a:spcPts val="665"/>
              </a:spcAft>
              <a:buClr>
                <a:srgbClr val="000000"/>
              </a:buClr>
              <a:defRPr/>
            </a:pPr>
            <a:endParaRPr lang="en-US" altLang="zh-CN" sz="1500" dirty="0">
              <a:solidFill>
                <a:srgbClr val="0432FF"/>
              </a:solidFill>
              <a:latin typeface="+mj-lt"/>
              <a:cs typeface="+mj-lt"/>
            </a:endParaRPr>
          </a:p>
          <a:p>
            <a:pPr marL="0" indent="0" defTabSz="914400">
              <a:spcAft>
                <a:spcPts val="665"/>
              </a:spcAft>
              <a:buClr>
                <a:srgbClr val="000000"/>
              </a:buClr>
              <a:defRPr/>
            </a:pPr>
            <a:endParaRPr lang="en-US" altLang="zh-CN" sz="1500" b="1" dirty="0">
              <a:solidFill>
                <a:srgbClr val="0432FF"/>
              </a:solidFill>
              <a:latin typeface="+mj-lt"/>
              <a:cs typeface="+mj-lt"/>
            </a:endParaRPr>
          </a:p>
          <a:p>
            <a:pPr marL="0" indent="0" defTabSz="914400">
              <a:spcAft>
                <a:spcPts val="665"/>
              </a:spcAft>
              <a:buClr>
                <a:srgbClr val="000000"/>
              </a:buClr>
              <a:defRPr/>
            </a:pPr>
            <a:r>
              <a:rPr lang="en-US" altLang="zh-CN" sz="1500" b="1" dirty="0">
                <a:solidFill>
                  <a:srgbClr val="0819F6"/>
                </a:solidFill>
                <a:latin typeface="+mj-lt"/>
                <a:cs typeface="+mj-lt"/>
              </a:rPr>
              <a:t>BL11:</a:t>
            </a:r>
            <a:r>
              <a:rPr lang="zh-CN" altLang="en-US" sz="1500" b="1" dirty="0">
                <a:solidFill>
                  <a:srgbClr val="0819F6"/>
                </a:solidFill>
                <a:latin typeface="+mj-lt"/>
                <a:cs typeface="+mj-lt"/>
              </a:rPr>
              <a:t> </a:t>
            </a:r>
            <a:r>
              <a:rPr lang="en-US" altLang="zh-CN" sz="1500" b="1" dirty="0">
                <a:solidFill>
                  <a:srgbClr val="0819F6"/>
                </a:solidFill>
                <a:latin typeface="+mj-lt"/>
                <a:cs typeface="+mj-lt"/>
              </a:rPr>
              <a:t>Atmosphere Neutron Irradiation</a:t>
            </a:r>
          </a:p>
          <a:p>
            <a:pPr marL="355600" indent="-355600" defTabSz="914400">
              <a:spcAft>
                <a:spcPts val="665"/>
              </a:spcAft>
              <a:buClr>
                <a:srgbClr val="000000"/>
              </a:buClr>
              <a:buFont typeface="Wingdings" panose="05000000000000000000" pitchFamily="2" charset="2"/>
              <a:buChar char="l"/>
              <a:defRPr/>
            </a:pPr>
            <a:endParaRPr lang="en-US" altLang="zh-CN" sz="1500" b="1" dirty="0">
              <a:solidFill>
                <a:srgbClr val="0819F6"/>
              </a:solidFill>
              <a:latin typeface="+mj-lt"/>
              <a:cs typeface="+mj-lt"/>
            </a:endParaRPr>
          </a:p>
        </p:txBody>
      </p:sp>
      <p:sp>
        <p:nvSpPr>
          <p:cNvPr id="3" name="标题 2"/>
          <p:cNvSpPr>
            <a:spLocks noGrp="1"/>
          </p:cNvSpPr>
          <p:nvPr>
            <p:ph type="title"/>
          </p:nvPr>
        </p:nvSpPr>
        <p:spPr>
          <a:xfrm>
            <a:off x="508000" y="126000"/>
            <a:ext cx="7646473" cy="479948"/>
          </a:xfrm>
        </p:spPr>
        <p:txBody>
          <a:bodyPr anchor="ctr"/>
          <a:lstStyle/>
          <a:p>
            <a:r>
              <a:rPr lang="en-US" altLang="zh-CN" sz="3335" dirty="0">
                <a:solidFill>
                  <a:srgbClr val="005DA2"/>
                </a:solidFill>
                <a:latin typeface="Times New Roman" panose="02020603050405020304" pitchFamily="18" charset="0"/>
                <a:cs typeface="Times New Roman" panose="02020603050405020304" pitchFamily="18" charset="0"/>
              </a:rPr>
              <a:t>Neutron Instruments</a:t>
            </a:r>
          </a:p>
        </p:txBody>
      </p:sp>
      <p:sp>
        <p:nvSpPr>
          <p:cNvPr id="26" name="Rectangle 3"/>
          <p:cNvSpPr txBox="1">
            <a:spLocks noChangeArrowheads="1"/>
          </p:cNvSpPr>
          <p:nvPr>
            <p:custDataLst>
              <p:tags r:id="rId1"/>
            </p:custDataLst>
          </p:nvPr>
        </p:nvSpPr>
        <p:spPr>
          <a:xfrm>
            <a:off x="4521781" y="4296539"/>
            <a:ext cx="4318635" cy="1562556"/>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2960">
              <a:spcBef>
                <a:spcPts val="0"/>
              </a:spcBef>
              <a:buFont typeface="Wingdings" panose="05000000000000000000" pitchFamily="2" charset="2"/>
              <a:buChar char="Ø"/>
              <a:defRPr/>
            </a:pPr>
            <a:r>
              <a:rPr lang="en-US" altLang="zh-CN"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3</a:t>
            </a:r>
            <a:r>
              <a:rPr lang="zh-CN" altLang="en-US"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phase-I</a:t>
            </a:r>
            <a:r>
              <a:rPr lang="zh-CN" altLang="en-US"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instruments</a:t>
            </a:r>
          </a:p>
          <a:p>
            <a:pPr defTabSz="822960">
              <a:spcBef>
                <a:spcPts val="0"/>
              </a:spcBef>
              <a:buFont typeface="Wingdings" panose="05000000000000000000" pitchFamily="2" charset="2"/>
              <a:buChar char="Ø"/>
              <a:defRPr/>
            </a:pPr>
            <a:r>
              <a:rPr lang="en-US" altLang="zh-CN"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8</a:t>
            </a:r>
            <a:r>
              <a:rPr lang="zh-CN" altLang="en-US"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cooperative</a:t>
            </a:r>
            <a:r>
              <a:rPr lang="zh-CN" altLang="en-US"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neutron</a:t>
            </a:r>
            <a:r>
              <a:rPr lang="zh-CN" altLang="en-US"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instruments</a:t>
            </a:r>
          </a:p>
          <a:p>
            <a:pPr marL="763905" indent="-440055" defTabSz="822960">
              <a:spcBef>
                <a:spcPts val="0"/>
              </a:spcBef>
              <a:buFont typeface="Wingdings" panose="05000000000000000000" pitchFamily="2" charset="2"/>
              <a:buChar char="l"/>
              <a:defRPr/>
            </a:pPr>
            <a:r>
              <a:rPr lang="en-US" altLang="zh-CN"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5</a:t>
            </a:r>
            <a:r>
              <a:rPr lang="zh-CN" alt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in user program</a:t>
            </a:r>
          </a:p>
          <a:p>
            <a:pPr marL="763905" indent="-440055" defTabSz="822960">
              <a:spcBef>
                <a:spcPts val="0"/>
              </a:spcBef>
              <a:buFont typeface="Wingdings" panose="05000000000000000000" pitchFamily="2" charset="2"/>
              <a:buChar char="l"/>
              <a:defRPr/>
            </a:pPr>
            <a:r>
              <a:rPr lang="en-US" altLang="zh-CN"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 in trail user operation</a:t>
            </a:r>
            <a:endPar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AF6EFE1-EFCF-C811-51C2-7B40683AA4FC}"/>
              </a:ext>
            </a:extLst>
          </p:cNvPr>
          <p:cNvSpPr>
            <a:spLocks noGrp="1"/>
          </p:cNvSpPr>
          <p:nvPr>
            <p:ph type="title"/>
          </p:nvPr>
        </p:nvSpPr>
        <p:spPr/>
        <p:txBody>
          <a:bodyPr/>
          <a:lstStyle/>
          <a:p>
            <a:r>
              <a:rPr lang="en-US" altLang="zh-CN" sz="3200" kern="0" dirty="0">
                <a:solidFill>
                  <a:srgbClr val="005DA2"/>
                </a:solidFill>
                <a:latin typeface="Times New Roman" panose="02020603050405020304" pitchFamily="18" charset="0"/>
              </a:rPr>
              <a:t>20</a:t>
            </a:r>
            <a:r>
              <a:rPr lang="zh-CN" altLang="en-US" sz="3200" kern="0" dirty="0">
                <a:solidFill>
                  <a:srgbClr val="005DA2"/>
                </a:solidFill>
                <a:latin typeface="Times New Roman" panose="02020603050405020304" pitchFamily="18" charset="0"/>
              </a:rPr>
              <a:t> </a:t>
            </a:r>
            <a:r>
              <a:rPr lang="en-US" altLang="zh-CN" sz="3200" kern="0" dirty="0">
                <a:solidFill>
                  <a:srgbClr val="005DA2"/>
                </a:solidFill>
                <a:latin typeface="Times New Roman" panose="02020603050405020304" pitchFamily="18" charset="0"/>
              </a:rPr>
              <a:t>years</a:t>
            </a:r>
            <a:r>
              <a:rPr lang="zh-CN" altLang="en-US" sz="3200" kern="0" dirty="0">
                <a:solidFill>
                  <a:srgbClr val="005DA2"/>
                </a:solidFill>
                <a:latin typeface="Times New Roman" panose="02020603050405020304" pitchFamily="18" charset="0"/>
              </a:rPr>
              <a:t> </a:t>
            </a:r>
            <a:r>
              <a:rPr lang="en-US" altLang="zh-CN" sz="3200" kern="0" dirty="0">
                <a:solidFill>
                  <a:srgbClr val="005DA2"/>
                </a:solidFill>
                <a:latin typeface="Times New Roman" panose="02020603050405020304" pitchFamily="18" charset="0"/>
              </a:rPr>
              <a:t>ago</a:t>
            </a:r>
            <a:r>
              <a:rPr lang="zh-CN" altLang="en-US" sz="3200" kern="0" dirty="0">
                <a:solidFill>
                  <a:srgbClr val="005DA2"/>
                </a:solidFill>
                <a:latin typeface="Times New Roman" panose="02020603050405020304" pitchFamily="18" charset="0"/>
              </a:rPr>
              <a:t> </a:t>
            </a:r>
            <a:r>
              <a:rPr lang="en-US" altLang="zh-CN" sz="3200" kern="0" dirty="0">
                <a:solidFill>
                  <a:srgbClr val="005DA2"/>
                </a:solidFill>
                <a:latin typeface="Times New Roman" panose="02020603050405020304" pitchFamily="18" charset="0"/>
              </a:rPr>
              <a:t>…</a:t>
            </a:r>
            <a:endParaRPr lang="zh-CN" altLang="en-US" sz="3200" kern="0" dirty="0">
              <a:solidFill>
                <a:srgbClr val="005DA2"/>
              </a:solidFill>
              <a:latin typeface="Times New Roman" panose="02020603050405020304" pitchFamily="18" charset="0"/>
            </a:endParaRPr>
          </a:p>
        </p:txBody>
      </p:sp>
      <p:pic>
        <p:nvPicPr>
          <p:cNvPr id="6" name="图片 5">
            <a:extLst>
              <a:ext uri="{FF2B5EF4-FFF2-40B4-BE49-F238E27FC236}">
                <a16:creationId xmlns:a16="http://schemas.microsoft.com/office/drawing/2014/main" id="{31928431-0C86-82CF-FB92-8EF18B6A508A}"/>
              </a:ext>
            </a:extLst>
          </p:cNvPr>
          <p:cNvPicPr>
            <a:picLocks noChangeAspect="1"/>
          </p:cNvPicPr>
          <p:nvPr/>
        </p:nvPicPr>
        <p:blipFill>
          <a:blip r:embed="rId2"/>
          <a:stretch>
            <a:fillRect/>
          </a:stretch>
        </p:blipFill>
        <p:spPr>
          <a:xfrm>
            <a:off x="723418" y="707443"/>
            <a:ext cx="8565336" cy="4775443"/>
          </a:xfrm>
          <a:prstGeom prst="rect">
            <a:avLst/>
          </a:prstGeom>
        </p:spPr>
      </p:pic>
    </p:spTree>
    <p:extLst>
      <p:ext uri="{BB962C8B-B14F-4D97-AF65-F5344CB8AC3E}">
        <p14:creationId xmlns:p14="http://schemas.microsoft.com/office/powerpoint/2010/main" val="788567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p:cNvSpPr/>
          <p:nvPr/>
        </p:nvSpPr>
        <p:spPr>
          <a:xfrm>
            <a:off x="9640509" y="5417785"/>
            <a:ext cx="383538" cy="320036"/>
          </a:xfrm>
          <a:prstGeom prst="rect">
            <a:avLst/>
          </a:prstGeom>
          <a:noFill/>
          <a:ln w="9525" cap="flat" cmpd="sng">
            <a:noFill/>
            <a:prstDash val="solid"/>
            <a:miter/>
          </a:ln>
        </p:spPr>
        <p:txBody>
          <a:bodyPr vert="horz" wrap="square" lIns="101596" tIns="50797" rIns="101596" bIns="50797" anchor="t" anchorCtr="0"/>
          <a:lstStyle/>
          <a:p>
            <a:pPr algn="r" defTabSz="762000" eaLnBrk="1" fontAlgn="auto" hangingPunct="1">
              <a:spcBef>
                <a:spcPts val="0"/>
              </a:spcBef>
              <a:spcAft>
                <a:spcPts val="0"/>
              </a:spcAft>
            </a:pPr>
            <a:fld id="{CAD2D6BD-DE1B-4B5F-8B41-2702339687B9}" type="slidenum">
              <a:rPr lang="en-US" altLang="zh-CN" sz="1000">
                <a:solidFill>
                  <a:srgbClr val="4D5E68"/>
                </a:solidFill>
                <a:latin typeface="Impact" panose="020B0806030902050204" pitchFamily="34" charset="0"/>
                <a:ea typeface="微软雅黑" panose="020B0503020204020204" pitchFamily="34" charset="-122"/>
                <a:cs typeface="Calibri" panose="020F0502020204030204" pitchFamily="34" charset="0"/>
              </a:rPr>
              <a:t>20</a:t>
            </a:fld>
            <a:endParaRPr lang="zh-CN" altLang="en-US" sz="10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15" name="Rectangle 2"/>
          <p:cNvSpPr txBox="1">
            <a:spLocks noChangeArrowheads="1"/>
          </p:cNvSpPr>
          <p:nvPr/>
        </p:nvSpPr>
        <p:spPr>
          <a:xfrm>
            <a:off x="615504" y="201884"/>
            <a:ext cx="9792661" cy="508000"/>
          </a:xfrm>
          <a:prstGeom prst="rect">
            <a:avLst/>
          </a:prstGeom>
        </p:spPr>
        <p:txBody>
          <a:bodyPr tIns="0" bIns="0"/>
          <a:lstStyle/>
          <a:p>
            <a:pPr defTabSz="762000" eaLnBrk="1" fontAlgn="auto" hangingPunct="1">
              <a:lnSpc>
                <a:spcPct val="90000"/>
              </a:lnSpc>
              <a:spcAft>
                <a:spcPts val="0"/>
              </a:spcAft>
              <a:defRPr/>
            </a:pPr>
            <a:r>
              <a:rPr lang="en-US" altLang="zh-CN" sz="3335" b="1" dirty="0">
                <a:solidFill>
                  <a:srgbClr val="005DA2"/>
                </a:solidFill>
                <a:latin typeface="+mn-lt"/>
                <a:ea typeface="微软雅黑" panose="020B0503020204020204" pitchFamily="34" charset="-122"/>
                <a:cs typeface="+mn-lt"/>
              </a:rPr>
              <a:t>User</a:t>
            </a:r>
            <a:r>
              <a:rPr lang="zh-CN" altLang="en-US" sz="3335" b="1" dirty="0">
                <a:solidFill>
                  <a:srgbClr val="005DA2"/>
                </a:solidFill>
                <a:latin typeface="+mn-lt"/>
                <a:ea typeface="微软雅黑" panose="020B0503020204020204" pitchFamily="34" charset="-122"/>
                <a:cs typeface="+mn-lt"/>
              </a:rPr>
              <a:t> </a:t>
            </a:r>
            <a:r>
              <a:rPr lang="en-US" altLang="zh-CN" sz="3335" b="1" dirty="0">
                <a:solidFill>
                  <a:srgbClr val="005DA2"/>
                </a:solidFill>
                <a:latin typeface="+mn-lt"/>
                <a:ea typeface="微软雅黑" panose="020B0503020204020204" pitchFamily="34" charset="-122"/>
                <a:cs typeface="+mn-lt"/>
              </a:rPr>
              <a:t>Program</a:t>
            </a:r>
          </a:p>
        </p:txBody>
      </p:sp>
      <p:sp>
        <p:nvSpPr>
          <p:cNvPr id="7" name="Rectangle 8"/>
          <p:cNvSpPr txBox="1">
            <a:spLocks noChangeArrowheads="1"/>
          </p:cNvSpPr>
          <p:nvPr/>
        </p:nvSpPr>
        <p:spPr bwMode="auto">
          <a:xfrm>
            <a:off x="529779" y="709884"/>
            <a:ext cx="9100441" cy="416279"/>
          </a:xfrm>
          <a:prstGeom prst="rect">
            <a:avLst/>
          </a:prstGeom>
          <a:noFill/>
          <a:ln>
            <a:noFill/>
          </a:ln>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285750" indent="-285750" defTabSz="762000" eaLnBrk="1" fontAlgn="auto" hangingPunct="1">
              <a:lnSpc>
                <a:spcPct val="130000"/>
              </a:lnSpc>
              <a:spcBef>
                <a:spcPct val="0"/>
              </a:spcBef>
              <a:spcAft>
                <a:spcPts val="0"/>
              </a:spcAft>
              <a:buNone/>
            </a:pPr>
            <a:r>
              <a:rPr kumimoji="1" lang="en-US" altLang="zh-CN" sz="2665"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hlinkClick r:id="rId3"/>
              </a:rPr>
              <a:t>https://user.csns.ihep.ac.cn</a:t>
            </a:r>
            <a:r>
              <a:rPr kumimoji="1" lang="en-US" altLang="zh-CN" sz="2665"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22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in both Chinese and English</a:t>
            </a:r>
            <a:r>
              <a:rPr kumimoji="1" lang="zh-CN" altLang="en-US" sz="2665"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8" name="TextBox 37"/>
          <p:cNvSpPr txBox="1"/>
          <p:nvPr/>
        </p:nvSpPr>
        <p:spPr>
          <a:xfrm>
            <a:off x="306889" y="1167219"/>
            <a:ext cx="9313126" cy="2279947"/>
          </a:xfrm>
          <a:prstGeom prst="rect">
            <a:avLst/>
          </a:prstGeom>
          <a:noFill/>
        </p:spPr>
        <p:txBody>
          <a:bodyPr wrap="square">
            <a:noAutofit/>
          </a:bodyPr>
          <a:lstStyle/>
          <a:p>
            <a:pPr marL="381000" indent="-381000" algn="just" defTabSz="762000" eaLnBrk="1" fontAlgn="auto" hangingPunct="1">
              <a:spcBef>
                <a:spcPts val="0"/>
              </a:spcBef>
              <a:spcAft>
                <a:spcPts val="445"/>
              </a:spcAft>
              <a:buClr>
                <a:srgbClr val="000000"/>
              </a:buClr>
              <a:buFont typeface="Wingdings" panose="05000000000000000000" pitchFamily="2" charset="2"/>
              <a:buChar char="l"/>
              <a:defRPr/>
            </a:pPr>
            <a:r>
              <a:rPr lang="en-US" altLang="zh-CN" sz="2400" dirty="0">
                <a:solidFill>
                  <a:srgbClr val="000000"/>
                </a:solidFill>
                <a:latin typeface="+mn-lt"/>
                <a:ea typeface="微软雅黑" panose="020B0503020204020204" pitchFamily="34" charset="-122"/>
                <a:cs typeface="+mn-lt"/>
                <a:sym typeface="+mn-ea"/>
              </a:rPr>
              <a:t>Registration user: </a:t>
            </a:r>
            <a:r>
              <a:rPr lang="en-US" altLang="zh-CN" sz="2400" dirty="0">
                <a:solidFill>
                  <a:srgbClr val="0819F6"/>
                </a:solidFill>
                <a:latin typeface="+mn-lt"/>
                <a:ea typeface="微软雅黑" panose="020B0503020204020204" pitchFamily="34" charset="-122"/>
                <a:cs typeface="+mn-lt"/>
                <a:sym typeface="+mn-ea"/>
              </a:rPr>
              <a:t>8000+</a:t>
            </a:r>
            <a:r>
              <a:rPr lang="en-US" altLang="zh-CN" sz="2400" dirty="0">
                <a:solidFill>
                  <a:srgbClr val="000000"/>
                </a:solidFill>
                <a:latin typeface="+mn-lt"/>
                <a:ea typeface="微软雅黑" panose="020B0503020204020204" pitchFamily="34" charset="-122"/>
                <a:cs typeface="+mn-lt"/>
                <a:sym typeface="+mn-ea"/>
              </a:rPr>
              <a:t> (130+</a:t>
            </a:r>
            <a:r>
              <a:rPr lang="zh-CN" altLang="en-US" sz="2400" dirty="0">
                <a:solidFill>
                  <a:srgbClr val="000000"/>
                </a:solidFill>
                <a:latin typeface="+mn-lt"/>
                <a:ea typeface="微软雅黑" panose="020B0503020204020204" pitchFamily="34" charset="-122"/>
                <a:cs typeface="+mn-lt"/>
                <a:sym typeface="+mn-ea"/>
              </a:rPr>
              <a:t> </a:t>
            </a:r>
            <a:r>
              <a:rPr lang="en-US" altLang="zh-CN" sz="2400" dirty="0">
                <a:solidFill>
                  <a:srgbClr val="000000"/>
                </a:solidFill>
                <a:latin typeface="+mn-lt"/>
                <a:ea typeface="微软雅黑" panose="020B0503020204020204" pitchFamily="34" charset="-122"/>
                <a:cs typeface="+mn-lt"/>
                <a:sym typeface="+mn-ea"/>
              </a:rPr>
              <a:t>abroad)</a:t>
            </a:r>
          </a:p>
          <a:p>
            <a:pPr marL="381000" indent="-381000" algn="just" defTabSz="762000" eaLnBrk="1" fontAlgn="auto" hangingPunct="1">
              <a:spcBef>
                <a:spcPts val="0"/>
              </a:spcBef>
              <a:spcAft>
                <a:spcPts val="445"/>
              </a:spcAft>
              <a:buClr>
                <a:srgbClr val="000000"/>
              </a:buClr>
              <a:buFont typeface="Wingdings" panose="05000000000000000000" pitchFamily="2" charset="2"/>
              <a:buChar char="l"/>
              <a:defRPr/>
            </a:pPr>
            <a:r>
              <a:rPr lang="en-GB" altLang="zh-CN" sz="2400" dirty="0">
                <a:solidFill>
                  <a:srgbClr val="000000"/>
                </a:solidFill>
                <a:latin typeface="+mn-lt"/>
                <a:ea typeface="微软雅黑" panose="020B0503020204020204" pitchFamily="34" charset="-122"/>
                <a:cs typeface="+mn-lt"/>
              </a:rPr>
              <a:t>A total of over 2,000 projects from ~240 units were completed, with industry users comprising approximately 10% of the total.</a:t>
            </a:r>
          </a:p>
          <a:p>
            <a:pPr marL="381000" indent="-381000" algn="just" defTabSz="762000" eaLnBrk="1" fontAlgn="auto" hangingPunct="1">
              <a:spcBef>
                <a:spcPts val="0"/>
              </a:spcBef>
              <a:spcAft>
                <a:spcPts val="445"/>
              </a:spcAft>
              <a:buClr>
                <a:srgbClr val="000000"/>
              </a:buClr>
              <a:buFont typeface="Wingdings" panose="05000000000000000000" pitchFamily="2" charset="2"/>
              <a:buChar char="l"/>
              <a:defRPr/>
            </a:pPr>
            <a:r>
              <a:rPr lang="en-US" altLang="zh-CN" sz="2400" dirty="0">
                <a:solidFill>
                  <a:srgbClr val="000000"/>
                </a:solidFill>
                <a:latin typeface="+mn-lt"/>
                <a:ea typeface="微软雅黑" panose="020B0503020204020204" pitchFamily="34" charset="-122"/>
                <a:cs typeface="+mn-lt"/>
                <a:sym typeface="+mn-ea"/>
              </a:rPr>
              <a:t>Two rounds of proposal calls each year</a:t>
            </a:r>
          </a:p>
        </p:txBody>
      </p:sp>
      <p:sp>
        <p:nvSpPr>
          <p:cNvPr id="12" name="TextBox 3"/>
          <p:cNvSpPr txBox="1"/>
          <p:nvPr/>
        </p:nvSpPr>
        <p:spPr bwMode="auto">
          <a:xfrm>
            <a:off x="7096125" y="5233670"/>
            <a:ext cx="1871345" cy="330835"/>
          </a:xfrm>
          <a:prstGeom prst="rect">
            <a:avLst/>
          </a:prstGeom>
          <a:noFill/>
          <a:ln w="9525">
            <a:noFill/>
            <a:miter lim="800000"/>
          </a:ln>
        </p:spPr>
        <p:txBody>
          <a:bodyPr wrap="square">
            <a:spAutoFit/>
          </a:bodyPr>
          <a:lstStyle/>
          <a:p>
            <a:pPr defTabSz="1016000"/>
            <a:r>
              <a:rPr lang="en-US" altLang="zh-CN" sz="1555" dirty="0">
                <a:solidFill>
                  <a:prstClr val="black"/>
                </a:solidFill>
                <a:latin typeface="+mn-lt"/>
                <a:cs typeface="+mn-lt"/>
              </a:rPr>
              <a:t>User</a:t>
            </a:r>
            <a:r>
              <a:rPr lang="zh-CN" altLang="en-US" sz="1555" dirty="0">
                <a:solidFill>
                  <a:prstClr val="black"/>
                </a:solidFill>
                <a:latin typeface="+mn-lt"/>
                <a:cs typeface="+mn-lt"/>
              </a:rPr>
              <a:t> </a:t>
            </a:r>
            <a:r>
              <a:rPr lang="en-US" altLang="zh-CN" sz="1555" dirty="0">
                <a:solidFill>
                  <a:prstClr val="black"/>
                </a:solidFill>
                <a:latin typeface="+mn-lt"/>
                <a:cs typeface="+mn-lt"/>
              </a:rPr>
              <a:t>publication</a:t>
            </a:r>
            <a:endParaRPr lang="en-US" sz="1555" dirty="0">
              <a:solidFill>
                <a:prstClr val="black"/>
              </a:solidFill>
              <a:latin typeface="+mn-lt"/>
              <a:cs typeface="+mn-lt"/>
            </a:endParaRPr>
          </a:p>
        </p:txBody>
      </p:sp>
      <p:graphicFrame>
        <p:nvGraphicFramePr>
          <p:cNvPr id="9" name="Chart 4"/>
          <p:cNvGraphicFramePr/>
          <p:nvPr/>
        </p:nvGraphicFramePr>
        <p:xfrm>
          <a:off x="5656198" y="2874263"/>
          <a:ext cx="4032744" cy="2418304"/>
        </p:xfrm>
        <a:graphic>
          <a:graphicData uri="http://schemas.openxmlformats.org/drawingml/2006/chart">
            <c:chart xmlns:c="http://schemas.openxmlformats.org/drawingml/2006/chart" xmlns:r="http://schemas.openxmlformats.org/officeDocument/2006/relationships" r:id="rId4"/>
          </a:graphicData>
        </a:graphic>
      </p:graphicFrame>
      <p:sp>
        <p:nvSpPr>
          <p:cNvPr id="2" name="文本框 1"/>
          <p:cNvSpPr txBox="1"/>
          <p:nvPr/>
        </p:nvSpPr>
        <p:spPr>
          <a:xfrm>
            <a:off x="1261745" y="5233670"/>
            <a:ext cx="3762375" cy="330835"/>
          </a:xfrm>
          <a:prstGeom prst="rect">
            <a:avLst/>
          </a:prstGeom>
          <a:noFill/>
        </p:spPr>
        <p:txBody>
          <a:bodyPr wrap="square" rtlCol="0" anchor="t">
            <a:spAutoFit/>
          </a:bodyPr>
          <a:lstStyle/>
          <a:p>
            <a:r>
              <a:rPr lang="en-US" altLang="zh-CN" sz="1555" dirty="0">
                <a:solidFill>
                  <a:prstClr val="black"/>
                </a:solidFill>
                <a:latin typeface="+mn-lt"/>
                <a:cs typeface="+mn-lt"/>
                <a:sym typeface="+mn-ea"/>
              </a:rPr>
              <a:t>User</a:t>
            </a:r>
            <a:r>
              <a:rPr lang="zh-CN" altLang="en-US" sz="1555" dirty="0">
                <a:solidFill>
                  <a:prstClr val="black"/>
                </a:solidFill>
                <a:latin typeface="+mn-lt"/>
                <a:cs typeface="+mn-lt"/>
                <a:sym typeface="+mn-ea"/>
              </a:rPr>
              <a:t> </a:t>
            </a:r>
            <a:r>
              <a:rPr lang="en-US" altLang="zh-CN" sz="1555" dirty="0">
                <a:solidFill>
                  <a:prstClr val="black"/>
                </a:solidFill>
                <a:latin typeface="+mn-lt"/>
                <a:cs typeface="+mn-lt"/>
                <a:sym typeface="+mn-ea"/>
              </a:rPr>
              <a:t>p</a:t>
            </a:r>
            <a:r>
              <a:rPr lang="en-US" sz="1555" dirty="0">
                <a:solidFill>
                  <a:prstClr val="black"/>
                </a:solidFill>
                <a:latin typeface="+mn-lt"/>
                <a:cs typeface="+mn-lt"/>
                <a:sym typeface="+mn-ea"/>
              </a:rPr>
              <a:t>roposal </a:t>
            </a:r>
            <a:r>
              <a:rPr lang="en-US" altLang="zh-CN" sz="1555" dirty="0">
                <a:solidFill>
                  <a:prstClr val="black"/>
                </a:solidFill>
                <a:latin typeface="+mn-lt"/>
                <a:cs typeface="+mn-lt"/>
                <a:sym typeface="+mn-ea"/>
              </a:rPr>
              <a:t>VS. Proposal</a:t>
            </a:r>
            <a:r>
              <a:rPr lang="zh-CN" altLang="en-US" sz="1555" dirty="0">
                <a:solidFill>
                  <a:prstClr val="black"/>
                </a:solidFill>
                <a:latin typeface="+mn-lt"/>
                <a:cs typeface="+mn-lt"/>
                <a:sym typeface="+mn-ea"/>
              </a:rPr>
              <a:t> </a:t>
            </a:r>
            <a:r>
              <a:rPr lang="en-US" altLang="zh-CN" sz="1555" dirty="0">
                <a:solidFill>
                  <a:prstClr val="black"/>
                </a:solidFill>
                <a:latin typeface="+mn-lt"/>
                <a:cs typeface="+mn-lt"/>
                <a:sym typeface="+mn-ea"/>
              </a:rPr>
              <a:t>proved</a:t>
            </a:r>
            <a:r>
              <a:rPr lang="zh-CN" altLang="en-US" sz="1555" dirty="0">
                <a:solidFill>
                  <a:prstClr val="black"/>
                </a:solidFill>
                <a:latin typeface="+mn-lt"/>
                <a:cs typeface="+mn-lt"/>
                <a:sym typeface="+mn-ea"/>
              </a:rPr>
              <a:t>     </a:t>
            </a:r>
          </a:p>
        </p:txBody>
      </p:sp>
      <p:graphicFrame>
        <p:nvGraphicFramePr>
          <p:cNvPr id="3" name="图表 2"/>
          <p:cNvGraphicFramePr/>
          <p:nvPr/>
        </p:nvGraphicFramePr>
        <p:xfrm>
          <a:off x="598805" y="2874010"/>
          <a:ext cx="4826000" cy="23939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53185" y="221361"/>
            <a:ext cx="7832870" cy="508000"/>
          </a:xfrm>
          <a:prstGeom prst="rect">
            <a:avLst/>
          </a:prstGeom>
        </p:spPr>
        <p:txBody>
          <a:bodyPr tIns="0" bIns="0"/>
          <a:lstStyle/>
          <a:p>
            <a:pPr defTabSz="762000" eaLnBrk="1" fontAlgn="auto" hangingPunct="1">
              <a:lnSpc>
                <a:spcPct val="90000"/>
              </a:lnSpc>
              <a:spcAft>
                <a:spcPts val="0"/>
              </a:spcAft>
              <a:defRPr/>
            </a:pPr>
            <a:r>
              <a:rPr lang="en-US" altLang="zh-CN" sz="3335" b="1" dirty="0">
                <a:solidFill>
                  <a:srgbClr val="005DA2"/>
                </a:solidFill>
                <a:ea typeface="微软雅黑" panose="020B0503020204020204" pitchFamily="34" charset="-122"/>
              </a:rPr>
              <a:t>Research Areas</a:t>
            </a:r>
          </a:p>
        </p:txBody>
      </p:sp>
      <p:graphicFrame>
        <p:nvGraphicFramePr>
          <p:cNvPr id="2" name="Chart 1"/>
          <p:cNvGraphicFramePr/>
          <p:nvPr/>
        </p:nvGraphicFramePr>
        <p:xfrm>
          <a:off x="346474" y="770643"/>
          <a:ext cx="9121013" cy="4944358"/>
        </p:xfrm>
        <a:graphic>
          <a:graphicData uri="http://schemas.openxmlformats.org/drawingml/2006/chart">
            <c:chart xmlns:c="http://schemas.openxmlformats.org/drawingml/2006/chart" xmlns:r="http://schemas.openxmlformats.org/officeDocument/2006/relationships" r:id="rId3"/>
          </a:graphicData>
        </a:graphic>
      </p:graphicFrame>
      <p:sp>
        <p:nvSpPr>
          <p:cNvPr id="3" name="文本框 2"/>
          <p:cNvSpPr txBox="1"/>
          <p:nvPr/>
        </p:nvSpPr>
        <p:spPr>
          <a:xfrm>
            <a:off x="6723963" y="853208"/>
            <a:ext cx="3462807" cy="1246495"/>
          </a:xfrm>
          <a:prstGeom prst="rect">
            <a:avLst/>
          </a:prstGeom>
          <a:noFill/>
        </p:spPr>
        <p:txBody>
          <a:bodyPr wrap="none" rtlCol="0">
            <a:spAutoFit/>
          </a:bodyPr>
          <a:lstStyle/>
          <a:p>
            <a:pPr defTabSz="762000" eaLnBrk="1" fontAlgn="auto" hangingPunct="1">
              <a:spcBef>
                <a:spcPts val="0"/>
              </a:spcBef>
              <a:spcAft>
                <a:spcPts val="0"/>
              </a:spcAft>
            </a:pPr>
            <a:r>
              <a:rPr kumimoji="1" lang="en-US" altLang="zh-CN" sz="2000" dirty="0">
                <a:solidFill>
                  <a:srgbClr val="005DA2"/>
                </a:solidFill>
                <a:latin typeface="Arial" panose="020B0604020202020204"/>
                <a:ea typeface="微软雅黑" panose="020B0503020204020204" pitchFamily="34" charset="-122"/>
              </a:rPr>
              <a:t>University</a:t>
            </a:r>
            <a:r>
              <a:rPr kumimoji="1" lang="zh-CN" altLang="en-US" sz="2000" dirty="0">
                <a:solidFill>
                  <a:srgbClr val="005DA2"/>
                </a:solidFill>
                <a:latin typeface="Arial" panose="020B0604020202020204"/>
                <a:ea typeface="微软雅黑" panose="020B0503020204020204" pitchFamily="34" charset="-122"/>
              </a:rPr>
              <a:t>：～</a:t>
            </a:r>
            <a:r>
              <a:rPr kumimoji="1" lang="en-US" altLang="zh-CN" sz="2000" dirty="0">
                <a:solidFill>
                  <a:srgbClr val="005DA2"/>
                </a:solidFill>
                <a:latin typeface="Arial" panose="020B0604020202020204"/>
                <a:ea typeface="微软雅黑" panose="020B0503020204020204" pitchFamily="34" charset="-122"/>
              </a:rPr>
              <a:t>45%</a:t>
            </a:r>
          </a:p>
          <a:p>
            <a:pPr defTabSz="762000" eaLnBrk="1" fontAlgn="auto" hangingPunct="1">
              <a:spcBef>
                <a:spcPts val="0"/>
              </a:spcBef>
              <a:spcAft>
                <a:spcPts val="0"/>
              </a:spcAft>
            </a:pPr>
            <a:r>
              <a:rPr kumimoji="1" lang="en-GB" altLang="zh-CN" sz="2000" dirty="0">
                <a:solidFill>
                  <a:srgbClr val="005DA2"/>
                </a:solidFill>
                <a:latin typeface="Arial" panose="020B0604020202020204"/>
                <a:ea typeface="微软雅黑" panose="020B0503020204020204" pitchFamily="34" charset="-122"/>
              </a:rPr>
              <a:t>Research institution</a:t>
            </a:r>
            <a:r>
              <a:rPr kumimoji="1" lang="zh-CN" altLang="en-US" sz="2000" dirty="0">
                <a:solidFill>
                  <a:srgbClr val="005DA2"/>
                </a:solidFill>
                <a:latin typeface="Arial" panose="020B0604020202020204"/>
                <a:ea typeface="微软雅黑" panose="020B0503020204020204" pitchFamily="34" charset="-122"/>
              </a:rPr>
              <a:t>：～</a:t>
            </a:r>
            <a:r>
              <a:rPr kumimoji="1" lang="en-US" altLang="zh-CN" sz="2000" dirty="0">
                <a:solidFill>
                  <a:srgbClr val="005DA2"/>
                </a:solidFill>
                <a:latin typeface="Arial" panose="020B0604020202020204"/>
                <a:ea typeface="微软雅黑" panose="020B0503020204020204" pitchFamily="34" charset="-122"/>
              </a:rPr>
              <a:t>49%</a:t>
            </a:r>
          </a:p>
          <a:p>
            <a:pPr defTabSz="762000" eaLnBrk="1" fontAlgn="auto" hangingPunct="1">
              <a:spcBef>
                <a:spcPts val="0"/>
              </a:spcBef>
              <a:spcAft>
                <a:spcPts val="0"/>
              </a:spcAft>
            </a:pPr>
            <a:r>
              <a:rPr kumimoji="1" lang="en-GB" altLang="zh-CN" sz="2000" dirty="0">
                <a:solidFill>
                  <a:srgbClr val="005DA2"/>
                </a:solidFill>
                <a:latin typeface="Arial" panose="020B0604020202020204"/>
                <a:ea typeface="微软雅黑" panose="020B0503020204020204" pitchFamily="34" charset="-122"/>
              </a:rPr>
              <a:t>Enterprise</a:t>
            </a:r>
            <a:r>
              <a:rPr kumimoji="1" lang="zh-CN" altLang="en-US" sz="2000" dirty="0">
                <a:solidFill>
                  <a:srgbClr val="005DA2"/>
                </a:solidFill>
                <a:latin typeface="Arial" panose="020B0604020202020204"/>
                <a:ea typeface="微软雅黑" panose="020B0503020204020204" pitchFamily="34" charset="-122"/>
              </a:rPr>
              <a:t>：～</a:t>
            </a:r>
            <a:r>
              <a:rPr kumimoji="1" lang="en-US" altLang="zh-CN" sz="2000" dirty="0">
                <a:solidFill>
                  <a:srgbClr val="005DA2"/>
                </a:solidFill>
                <a:latin typeface="Arial" panose="020B0604020202020204"/>
                <a:ea typeface="微软雅黑" panose="020B0503020204020204" pitchFamily="34" charset="-122"/>
              </a:rPr>
              <a:t>6%</a:t>
            </a:r>
          </a:p>
          <a:p>
            <a:pPr defTabSz="762000" eaLnBrk="1" fontAlgn="auto" hangingPunct="1">
              <a:spcBef>
                <a:spcPts val="0"/>
              </a:spcBef>
              <a:spcAft>
                <a:spcPts val="0"/>
              </a:spcAft>
            </a:pPr>
            <a:endParaRPr kumimoji="1" lang="zh-CN" altLang="en-US" sz="1500" dirty="0">
              <a:solidFill>
                <a:srgbClr val="000000"/>
              </a:solidFill>
              <a:latin typeface="Arial" panose="020B0604020202020204"/>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421424" y="192263"/>
            <a:ext cx="9570702" cy="508000"/>
          </a:xfrm>
          <a:prstGeom prst="rect">
            <a:avLst/>
          </a:prstGeom>
        </p:spPr>
        <p:txBody>
          <a:bodyPr tIns="0" bIns="0"/>
          <a:lstStyle/>
          <a:p>
            <a:pPr defTabSz="761970" eaLnBrk="1" fontAlgn="auto" hangingPunct="1">
              <a:lnSpc>
                <a:spcPct val="90000"/>
              </a:lnSpc>
              <a:spcAft>
                <a:spcPts val="0"/>
              </a:spcAft>
              <a:defRPr/>
            </a:pPr>
            <a:r>
              <a:rPr lang="en-US" altLang="zh-CN" sz="3000" b="1" dirty="0">
                <a:solidFill>
                  <a:srgbClr val="005DA2"/>
                </a:solidFill>
                <a:ea typeface="微软雅黑" panose="020B0503020204020204" charset="-122"/>
              </a:rPr>
              <a:t>International Collaborations</a:t>
            </a:r>
          </a:p>
        </p:txBody>
      </p:sp>
      <p:sp>
        <p:nvSpPr>
          <p:cNvPr id="3" name="矩形 2"/>
          <p:cNvSpPr/>
          <p:nvPr>
            <p:custDataLst>
              <p:tags r:id="rId1"/>
            </p:custDataLst>
          </p:nvPr>
        </p:nvSpPr>
        <p:spPr>
          <a:xfrm>
            <a:off x="199595" y="700263"/>
            <a:ext cx="10014361" cy="496996"/>
          </a:xfrm>
          <a:prstGeom prst="rect">
            <a:avLst/>
          </a:prstGeom>
        </p:spPr>
        <p:txBody>
          <a:bodyPr wrap="square">
            <a:spAutoFit/>
          </a:bodyPr>
          <a:lstStyle/>
          <a:p>
            <a:pPr marL="317487" indent="-317487" defTabSz="761970" eaLnBrk="1" fontAlgn="auto" hangingPunct="1">
              <a:lnSpc>
                <a:spcPct val="150000"/>
              </a:lnSpc>
              <a:spcBef>
                <a:spcPts val="0"/>
              </a:spcBef>
              <a:spcAft>
                <a:spcPts val="0"/>
              </a:spcAft>
              <a:buFont typeface="Arial" panose="020B0604020202020204" pitchFamily="34" charset="0"/>
              <a:buChar char="•"/>
            </a:pPr>
            <a:r>
              <a:rPr lang="en-US" altLang="zh-CN" sz="2000" b="1">
                <a:solidFill>
                  <a:srgbClr val="005DA2"/>
                </a:solidFill>
                <a:latin typeface="Arial"/>
                <a:ea typeface="微软雅黑"/>
              </a:rPr>
              <a:t>Signed collaboration agreements with 11 institutions</a:t>
            </a:r>
            <a:endParaRPr lang="en-US" sz="2000" b="1" dirty="0">
              <a:solidFill>
                <a:srgbClr val="005DA2"/>
              </a:solidFill>
              <a:latin typeface="Arial"/>
              <a:ea typeface="微软雅黑"/>
            </a:endParaRPr>
          </a:p>
        </p:txBody>
      </p:sp>
      <p:sp>
        <p:nvSpPr>
          <p:cNvPr id="4" name="文本框 3"/>
          <p:cNvSpPr txBox="1"/>
          <p:nvPr/>
        </p:nvSpPr>
        <p:spPr>
          <a:xfrm>
            <a:off x="536378" y="1321212"/>
            <a:ext cx="5150556" cy="2144561"/>
          </a:xfrm>
          <a:prstGeom prst="rect">
            <a:avLst/>
          </a:prstGeom>
          <a:noFill/>
          <a:ln w="9525">
            <a:noFill/>
            <a:miter lim="800000"/>
          </a:ln>
        </p:spPr>
        <p:txBody>
          <a:bodyPr wrap="square" anchor="t">
            <a:spAutoFit/>
          </a:bodyPr>
          <a:lstStyle/>
          <a:p>
            <a:pPr defTabSz="761970" eaLnBrk="1" fontAlgn="auto" hangingPunct="1">
              <a:spcBef>
                <a:spcPts val="500"/>
              </a:spcBef>
              <a:spcAft>
                <a:spcPts val="500"/>
              </a:spcAft>
            </a:pPr>
            <a:r>
              <a:rPr lang="en-US" altLang="zh-CN" sz="1667" i="1" dirty="0">
                <a:solidFill>
                  <a:srgbClr val="000000"/>
                </a:solidFill>
                <a:latin typeface="Arial"/>
                <a:ea typeface="微软雅黑"/>
                <a:sym typeface="+mn-ea"/>
              </a:rPr>
              <a:t>Helmholtz-</a:t>
            </a:r>
            <a:r>
              <a:rPr lang="en-US" altLang="zh-CN" sz="1667" i="1" dirty="0" err="1">
                <a:solidFill>
                  <a:srgbClr val="000000"/>
                </a:solidFill>
                <a:latin typeface="Arial"/>
                <a:ea typeface="微软雅黑"/>
                <a:sym typeface="+mn-ea"/>
              </a:rPr>
              <a:t>Zentrum</a:t>
            </a:r>
            <a:r>
              <a:rPr lang="zh-CN" altLang="en-US" sz="1667" i="1" dirty="0">
                <a:solidFill>
                  <a:srgbClr val="000000"/>
                </a:solidFill>
                <a:latin typeface="Arial"/>
                <a:ea typeface="微软雅黑"/>
                <a:sym typeface="+mn-ea"/>
              </a:rPr>
              <a:t> </a:t>
            </a:r>
            <a:r>
              <a:rPr lang="en-US" altLang="zh-CN" sz="1667" i="1" dirty="0">
                <a:solidFill>
                  <a:srgbClr val="000000"/>
                </a:solidFill>
                <a:latin typeface="Arial"/>
                <a:ea typeface="微软雅黑"/>
                <a:sym typeface="+mn-ea"/>
              </a:rPr>
              <a:t>Berlin</a:t>
            </a:r>
            <a:r>
              <a:rPr lang="zh-CN" altLang="en-US" sz="1667" i="1" dirty="0">
                <a:solidFill>
                  <a:srgbClr val="000000"/>
                </a:solidFill>
                <a:latin typeface="Arial"/>
                <a:ea typeface="微软雅黑"/>
                <a:sym typeface="+mn-ea"/>
              </a:rPr>
              <a:t> </a:t>
            </a:r>
            <a:r>
              <a:rPr lang="en-US" altLang="zh-CN" sz="1667" i="1" dirty="0">
                <a:solidFill>
                  <a:srgbClr val="000000"/>
                </a:solidFill>
                <a:latin typeface="Arial"/>
                <a:ea typeface="微软雅黑"/>
                <a:sym typeface="+mn-ea"/>
              </a:rPr>
              <a:t>(Germany)</a:t>
            </a:r>
          </a:p>
          <a:p>
            <a:pPr defTabSz="761970" eaLnBrk="1" fontAlgn="auto" hangingPunct="1">
              <a:spcBef>
                <a:spcPts val="500"/>
              </a:spcBef>
              <a:spcAft>
                <a:spcPts val="500"/>
              </a:spcAft>
            </a:pPr>
            <a:r>
              <a:rPr lang="en-US" altLang="zh-CN" sz="1667" i="1" dirty="0">
                <a:solidFill>
                  <a:srgbClr val="000000"/>
                </a:solidFill>
                <a:latin typeface="Arial"/>
                <a:ea typeface="微软雅黑"/>
                <a:sym typeface="+mn-ea"/>
              </a:rPr>
              <a:t>ISIS Neutron and Muon Source (UK)</a:t>
            </a:r>
          </a:p>
          <a:p>
            <a:pPr defTabSz="761970" eaLnBrk="1" fontAlgn="auto" hangingPunct="1">
              <a:spcBef>
                <a:spcPts val="500"/>
              </a:spcBef>
              <a:spcAft>
                <a:spcPts val="500"/>
              </a:spcAft>
            </a:pPr>
            <a:r>
              <a:rPr lang="en-US" altLang="zh-CN" sz="1667" i="1" dirty="0">
                <a:solidFill>
                  <a:srgbClr val="000000"/>
                </a:solidFill>
                <a:latin typeface="Arial"/>
                <a:ea typeface="微软雅黑"/>
                <a:sym typeface="+mn-ea"/>
              </a:rPr>
              <a:t>European Spallation Source (Sweden)</a:t>
            </a:r>
          </a:p>
          <a:p>
            <a:pPr defTabSz="761970" eaLnBrk="1" fontAlgn="auto" hangingPunct="1">
              <a:spcBef>
                <a:spcPts val="500"/>
              </a:spcBef>
              <a:spcAft>
                <a:spcPts val="500"/>
              </a:spcAft>
            </a:pPr>
            <a:r>
              <a:rPr lang="en-US" altLang="zh-CN" sz="1667" i="1" dirty="0">
                <a:solidFill>
                  <a:srgbClr val="000000"/>
                </a:solidFill>
                <a:latin typeface="Arial"/>
                <a:ea typeface="微软雅黑"/>
                <a:sym typeface="+mn-ea"/>
              </a:rPr>
              <a:t>Paul Scherrer Institute (Switzerland)</a:t>
            </a:r>
          </a:p>
          <a:p>
            <a:pPr defTabSz="761970" eaLnBrk="1" fontAlgn="auto" hangingPunct="1">
              <a:spcBef>
                <a:spcPts val="500"/>
              </a:spcBef>
              <a:spcAft>
                <a:spcPts val="500"/>
              </a:spcAft>
            </a:pPr>
            <a:r>
              <a:rPr lang="en-US" altLang="zh-CN" sz="1667" i="1" dirty="0">
                <a:solidFill>
                  <a:srgbClr val="000000"/>
                </a:solidFill>
                <a:latin typeface="Arial"/>
                <a:ea typeface="微软雅黑"/>
                <a:sym typeface="+mn-ea"/>
              </a:rPr>
              <a:t>Australian Nuclear Science and Technology Organization (Australia) ...</a:t>
            </a:r>
          </a:p>
        </p:txBody>
      </p:sp>
      <p:pic>
        <p:nvPicPr>
          <p:cNvPr id="6" name="图片 5"/>
          <p:cNvPicPr>
            <a:picLocks noChangeAspect="1"/>
          </p:cNvPicPr>
          <p:nvPr>
            <p:custDataLst>
              <p:tags r:id="rId2"/>
            </p:custDataLst>
          </p:nvPr>
        </p:nvPicPr>
        <p:blipFill>
          <a:blip r:embed="rId5" cstate="print">
            <a:extLst>
              <a:ext uri="{28A0092B-C50C-407E-A947-70E740481C1C}">
                <a14:useLocalDpi xmlns:a14="http://schemas.microsoft.com/office/drawing/2010/main"/>
              </a:ext>
            </a:extLst>
          </a:blip>
          <a:stretch>
            <a:fillRect/>
          </a:stretch>
        </p:blipFill>
        <p:spPr>
          <a:xfrm>
            <a:off x="5700651" y="1210281"/>
            <a:ext cx="3872179" cy="2164424"/>
          </a:xfrm>
          <a:prstGeom prst="rect">
            <a:avLst/>
          </a:prstGeom>
        </p:spPr>
      </p:pic>
      <p:sp>
        <p:nvSpPr>
          <p:cNvPr id="8" name="矩形 7"/>
          <p:cNvSpPr/>
          <p:nvPr>
            <p:custDataLst>
              <p:tags r:id="rId3"/>
            </p:custDataLst>
          </p:nvPr>
        </p:nvSpPr>
        <p:spPr>
          <a:xfrm>
            <a:off x="199596" y="3479028"/>
            <a:ext cx="10128833" cy="496996"/>
          </a:xfrm>
          <a:prstGeom prst="rect">
            <a:avLst/>
          </a:prstGeom>
        </p:spPr>
        <p:txBody>
          <a:bodyPr wrap="square">
            <a:spAutoFit/>
          </a:bodyPr>
          <a:lstStyle/>
          <a:p>
            <a:pPr marL="285739" indent="-285739" defTabSz="761970" eaLnBrk="1" fontAlgn="auto" hangingPunct="1">
              <a:lnSpc>
                <a:spcPct val="150000"/>
              </a:lnSpc>
              <a:spcBef>
                <a:spcPts val="0"/>
              </a:spcBef>
              <a:spcAft>
                <a:spcPts val="0"/>
              </a:spcAft>
              <a:buFont typeface="Arial" panose="020B0604020202020204" pitchFamily="34" charset="0"/>
              <a:buChar char="•"/>
            </a:pPr>
            <a:r>
              <a:rPr lang="en-US" altLang="zh-CN" sz="2000" b="1" dirty="0">
                <a:solidFill>
                  <a:srgbClr val="005DA2"/>
                </a:solidFill>
                <a:latin typeface="Arial"/>
                <a:ea typeface="微软雅黑"/>
              </a:rPr>
              <a:t>Accepted 86 oversea user proposals</a:t>
            </a:r>
            <a:endParaRPr lang="zh-CN" altLang="en-US" sz="2000" b="1" dirty="0">
              <a:solidFill>
                <a:srgbClr val="005DA2"/>
              </a:solidFill>
              <a:latin typeface="Arial"/>
              <a:ea typeface="微软雅黑"/>
            </a:endParaRPr>
          </a:p>
        </p:txBody>
      </p:sp>
      <p:sp>
        <p:nvSpPr>
          <p:cNvPr id="9" name="文本框 8"/>
          <p:cNvSpPr txBox="1"/>
          <p:nvPr/>
        </p:nvSpPr>
        <p:spPr>
          <a:xfrm>
            <a:off x="536378" y="4051215"/>
            <a:ext cx="5340776" cy="1503232"/>
          </a:xfrm>
          <a:prstGeom prst="rect">
            <a:avLst/>
          </a:prstGeom>
          <a:noFill/>
          <a:ln w="9525">
            <a:noFill/>
            <a:miter lim="800000"/>
          </a:ln>
        </p:spPr>
        <p:txBody>
          <a:bodyPr wrap="square" anchor="t">
            <a:spAutoFit/>
          </a:bodyPr>
          <a:lstStyle/>
          <a:p>
            <a:pPr defTabSz="761970" eaLnBrk="1" fontAlgn="auto" hangingPunct="1">
              <a:spcBef>
                <a:spcPts val="500"/>
              </a:spcBef>
              <a:spcAft>
                <a:spcPts val="500"/>
              </a:spcAft>
            </a:pPr>
            <a:r>
              <a:rPr lang="en-US" altLang="zh-CN" sz="1667" i="1" dirty="0">
                <a:solidFill>
                  <a:srgbClr val="000000"/>
                </a:solidFill>
                <a:latin typeface="Arial"/>
                <a:ea typeface="微软雅黑"/>
                <a:sym typeface="+mn-ea"/>
              </a:rPr>
              <a:t>Oxford University (UK)</a:t>
            </a:r>
          </a:p>
          <a:p>
            <a:pPr defTabSz="761970" eaLnBrk="1" fontAlgn="auto" hangingPunct="1">
              <a:spcBef>
                <a:spcPts val="500"/>
              </a:spcBef>
              <a:spcAft>
                <a:spcPts val="500"/>
              </a:spcAft>
            </a:pPr>
            <a:r>
              <a:rPr lang="en-US" altLang="zh-CN" sz="1667" i="1" dirty="0">
                <a:solidFill>
                  <a:srgbClr val="000000"/>
                </a:solidFill>
                <a:latin typeface="Arial"/>
                <a:ea typeface="微软雅黑"/>
                <a:sym typeface="+mn-ea"/>
              </a:rPr>
              <a:t>University of Texas at Arlington (US</a:t>
            </a:r>
            <a:r>
              <a:rPr lang="en-US" altLang="zh-CN" sz="1667" i="1">
                <a:solidFill>
                  <a:srgbClr val="000000"/>
                </a:solidFill>
                <a:latin typeface="Arial"/>
                <a:ea typeface="微软雅黑"/>
                <a:sym typeface="+mn-ea"/>
              </a:rPr>
              <a:t>) </a:t>
            </a:r>
          </a:p>
          <a:p>
            <a:pPr defTabSz="761970" eaLnBrk="1" fontAlgn="auto" hangingPunct="1">
              <a:spcBef>
                <a:spcPts val="500"/>
              </a:spcBef>
              <a:spcAft>
                <a:spcPts val="500"/>
              </a:spcAft>
            </a:pPr>
            <a:r>
              <a:rPr lang="en-US" altLang="zh-CN" sz="1667" i="1">
                <a:solidFill>
                  <a:srgbClr val="000000"/>
                </a:solidFill>
                <a:latin typeface="Arial"/>
                <a:ea typeface="微软雅黑"/>
                <a:sym typeface="+mn-ea"/>
              </a:rPr>
              <a:t>Linköping </a:t>
            </a:r>
            <a:r>
              <a:rPr lang="en-US" altLang="zh-CN" sz="1667" i="1" dirty="0">
                <a:solidFill>
                  <a:srgbClr val="000000"/>
                </a:solidFill>
                <a:latin typeface="Arial"/>
                <a:ea typeface="微软雅黑"/>
                <a:sym typeface="+mn-ea"/>
              </a:rPr>
              <a:t>University (Sweden)</a:t>
            </a:r>
          </a:p>
          <a:p>
            <a:pPr defTabSz="761970" eaLnBrk="1" fontAlgn="auto" hangingPunct="1">
              <a:spcBef>
                <a:spcPts val="500"/>
              </a:spcBef>
              <a:spcAft>
                <a:spcPts val="500"/>
              </a:spcAft>
            </a:pPr>
            <a:r>
              <a:rPr lang="en-US" altLang="zh-CN" sz="1667" i="1" dirty="0">
                <a:solidFill>
                  <a:srgbClr val="000000"/>
                </a:solidFill>
                <a:latin typeface="Arial"/>
                <a:ea typeface="微软雅黑"/>
                <a:sym typeface="+mn-ea"/>
              </a:rPr>
              <a:t>Western University (Canada</a:t>
            </a:r>
            <a:r>
              <a:rPr lang="en-US" altLang="zh-CN" sz="1667" i="1">
                <a:solidFill>
                  <a:srgbClr val="000000"/>
                </a:solidFill>
                <a:latin typeface="Arial"/>
                <a:ea typeface="微软雅黑"/>
                <a:sym typeface="+mn-ea"/>
              </a:rPr>
              <a:t>), etc</a:t>
            </a:r>
            <a:endParaRPr lang="en-US" altLang="zh-CN" sz="1667" i="1" dirty="0">
              <a:solidFill>
                <a:srgbClr val="000000"/>
              </a:solidFill>
              <a:latin typeface="Arial"/>
              <a:ea typeface="微软雅黑"/>
              <a:sym typeface="+mn-ea"/>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5686933" y="3403180"/>
            <a:ext cx="3872180" cy="2266696"/>
          </a:xfrm>
          <a:prstGeom prst="rect">
            <a:avLst/>
          </a:prstGeom>
        </p:spPr>
      </p:pic>
      <p:sp>
        <p:nvSpPr>
          <p:cNvPr id="12" name="灯片编号占位符 11">
            <a:extLst>
              <a:ext uri="{FF2B5EF4-FFF2-40B4-BE49-F238E27FC236}">
                <a16:creationId xmlns:a16="http://schemas.microsoft.com/office/drawing/2014/main" id="{C313E6FF-7279-464A-9519-9DDBE3053DDC}"/>
              </a:ext>
            </a:extLst>
          </p:cNvPr>
          <p:cNvSpPr>
            <a:spLocks noGrp="1"/>
          </p:cNvSpPr>
          <p:nvPr>
            <p:ph type="sldNum" sz="quarter" idx="12"/>
          </p:nvPr>
        </p:nvSpPr>
        <p:spPr/>
        <p:txBody>
          <a:bodyPr/>
          <a:lstStyle/>
          <a:p>
            <a:pPr defTabSz="761970" eaLnBrk="1" fontAlgn="auto" hangingPunct="1">
              <a:spcBef>
                <a:spcPts val="0"/>
              </a:spcBef>
              <a:spcAft>
                <a:spcPts val="0"/>
              </a:spcAft>
            </a:pPr>
            <a:endParaRPr lang="zh-CN" altLang="en-US" dirty="0">
              <a:solidFill>
                <a:srgbClr val="000000">
                  <a:tint val="75000"/>
                </a:srgbClr>
              </a:solidFill>
              <a:latin typeface="Arial"/>
              <a:ea typeface="微软雅黑"/>
            </a:endParaRPr>
          </a:p>
        </p:txBody>
      </p:sp>
      <p:sp>
        <p:nvSpPr>
          <p:cNvPr id="7" name="文本框 6">
            <a:extLst>
              <a:ext uri="{FF2B5EF4-FFF2-40B4-BE49-F238E27FC236}">
                <a16:creationId xmlns:a16="http://schemas.microsoft.com/office/drawing/2014/main" id="{7B002F79-487A-D9D0-4811-13C49933FAD2}"/>
              </a:ext>
            </a:extLst>
          </p:cNvPr>
          <p:cNvSpPr txBox="1"/>
          <p:nvPr/>
        </p:nvSpPr>
        <p:spPr>
          <a:xfrm>
            <a:off x="9623622" y="5300544"/>
            <a:ext cx="5238204" cy="369332"/>
          </a:xfrm>
          <a:prstGeom prst="rect">
            <a:avLst/>
          </a:prstGeom>
          <a:noFill/>
        </p:spPr>
        <p:txBody>
          <a:bodyPr wrap="square">
            <a:spAutoFit/>
          </a:bodyPr>
          <a:lstStyle/>
          <a:p>
            <a:pPr defTabSz="761970" eaLnBrk="1" fontAlgn="auto" hangingPunct="1">
              <a:spcBef>
                <a:spcPts val="0"/>
              </a:spcBef>
              <a:spcAft>
                <a:spcPts val="0"/>
              </a:spcAft>
            </a:pPr>
            <a:fld id="{D258C1D7-C87B-43EA-91A0-AE85DC065765}" type="slidenum">
              <a:rPr lang="zh-CN" altLang="en-US" smtClean="0">
                <a:solidFill>
                  <a:srgbClr val="000000">
                    <a:tint val="75000"/>
                  </a:srgbClr>
                </a:solidFill>
                <a:latin typeface="Arial"/>
                <a:ea typeface="微软雅黑"/>
              </a:rPr>
              <a:pPr defTabSz="761970" eaLnBrk="1" fontAlgn="auto" hangingPunct="1">
                <a:spcBef>
                  <a:spcPts val="0"/>
                </a:spcBef>
                <a:spcAft>
                  <a:spcPts val="0"/>
                </a:spcAft>
              </a:pPr>
              <a:t>22</a:t>
            </a:fld>
            <a:endParaRPr lang="zh-CN" altLang="en-US" dirty="0">
              <a:solidFill>
                <a:srgbClr val="000000">
                  <a:tint val="75000"/>
                </a:srgbClr>
              </a:solidFill>
              <a:latin typeface="Arial"/>
              <a:ea typeface="微软雅黑"/>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extLst>
            <a:ext uri="{909E8E84-426E-40DD-AFC4-6F175D3DCCD1}">
              <a14:hiddenFill xmlns:a14="http://schemas.microsoft.com/office/drawing/2010/main">
                <a:solidFill>
                  <a:schemeClr val="accent2"/>
                </a:solidFill>
              </a14:hiddenFill>
            </a:ext>
          </a:extLst>
        </p:spPr>
        <p:txBody>
          <a:bodyPr/>
          <a:lstStyle/>
          <a:p>
            <a:r>
              <a:rPr lang="en" altLang="zh-CN" sz="2667" dirty="0"/>
              <a:t>Examples of Industry</a:t>
            </a:r>
            <a:r>
              <a:rPr lang="zh-CN" altLang="en-US" sz="2667" dirty="0"/>
              <a:t> </a:t>
            </a:r>
            <a:r>
              <a:rPr lang="en-US" altLang="zh-CN" sz="2667" dirty="0"/>
              <a:t>Application</a:t>
            </a:r>
            <a:endParaRPr lang="x-none" altLang="zh-CN" sz="2667"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77235" y="1854682"/>
            <a:ext cx="1166537" cy="1128414"/>
          </a:xfrm>
          <a:prstGeom prst="rect">
            <a:avLst/>
          </a:prstGeom>
        </p:spPr>
      </p:pic>
      <p:pic>
        <p:nvPicPr>
          <p:cNvPr id="11" name="图片 10">
            <a:extLst>
              <a:ext uri="{FF2B5EF4-FFF2-40B4-BE49-F238E27FC236}">
                <a16:creationId xmlns:a16="http://schemas.microsoft.com/office/drawing/2014/main" id="{C1C64790-411C-D447-94DE-4B6845A7F65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167598" y="722813"/>
            <a:ext cx="2956016" cy="2217012"/>
          </a:xfrm>
          <a:prstGeom prst="rect">
            <a:avLst/>
          </a:prstGeom>
        </p:spPr>
      </p:pic>
      <p:pic>
        <p:nvPicPr>
          <p:cNvPr id="14" name="图片 13" descr="图形用户界面, 应用程序&#10;&#10;描述已自动生成">
            <a:extLst>
              <a:ext uri="{FF2B5EF4-FFF2-40B4-BE49-F238E27FC236}">
                <a16:creationId xmlns:a16="http://schemas.microsoft.com/office/drawing/2014/main" id="{55919885-EBBE-C344-A3FF-209F145EF73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34567" y="1709237"/>
            <a:ext cx="2377184" cy="1470558"/>
          </a:xfrm>
          <a:prstGeom prst="rect">
            <a:avLst/>
          </a:prstGeom>
        </p:spPr>
      </p:pic>
      <p:pic>
        <p:nvPicPr>
          <p:cNvPr id="15" name="图片 14" descr="图形用户界面&#10;&#10;低可信度描述已自动生成">
            <a:extLst>
              <a:ext uri="{FF2B5EF4-FFF2-40B4-BE49-F238E27FC236}">
                <a16:creationId xmlns:a16="http://schemas.microsoft.com/office/drawing/2014/main" id="{51944C5C-5D96-A14F-9F0E-70992CCC05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52965" y="715707"/>
            <a:ext cx="2358786" cy="1310783"/>
          </a:xfrm>
          <a:prstGeom prst="rect">
            <a:avLst/>
          </a:prstGeom>
        </p:spPr>
      </p:pic>
      <p:pic>
        <p:nvPicPr>
          <p:cNvPr id="5" name="Picture 1">
            <a:extLst>
              <a:ext uri="{FF2B5EF4-FFF2-40B4-BE49-F238E27FC236}">
                <a16:creationId xmlns:a16="http://schemas.microsoft.com/office/drawing/2014/main" id="{E1B932AF-7D30-C001-18B6-CC8584A0C8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30628" y="722655"/>
            <a:ext cx="1283759" cy="1195058"/>
          </a:xfrm>
          <a:prstGeom prst="rect">
            <a:avLst/>
          </a:prstGeom>
        </p:spPr>
      </p:pic>
      <p:sp>
        <p:nvSpPr>
          <p:cNvPr id="8" name="文本框 7">
            <a:extLst>
              <a:ext uri="{FF2B5EF4-FFF2-40B4-BE49-F238E27FC236}">
                <a16:creationId xmlns:a16="http://schemas.microsoft.com/office/drawing/2014/main" id="{078CE748-A1C5-EC6F-759A-40CA5AFC98A9}"/>
              </a:ext>
            </a:extLst>
          </p:cNvPr>
          <p:cNvSpPr txBox="1"/>
          <p:nvPr/>
        </p:nvSpPr>
        <p:spPr>
          <a:xfrm>
            <a:off x="8587779" y="979569"/>
            <a:ext cx="1436309" cy="707886"/>
          </a:xfrm>
          <a:prstGeom prst="rect">
            <a:avLst/>
          </a:prstGeom>
          <a:noFill/>
        </p:spPr>
        <p:txBody>
          <a:bodyPr wrap="square">
            <a:spAutoFit/>
          </a:bodyPr>
          <a:lstStyle/>
          <a:p>
            <a:pPr defTabSz="1015990"/>
            <a:r>
              <a:rPr lang="zh-CN" altLang="en-US" sz="2000" dirty="0">
                <a:solidFill>
                  <a:prstClr val="black"/>
                </a:solidFill>
              </a:rPr>
              <a:t>Before service</a:t>
            </a:r>
          </a:p>
        </p:txBody>
      </p:sp>
      <p:sp>
        <p:nvSpPr>
          <p:cNvPr id="9" name="文本框 8">
            <a:extLst>
              <a:ext uri="{FF2B5EF4-FFF2-40B4-BE49-F238E27FC236}">
                <a16:creationId xmlns:a16="http://schemas.microsoft.com/office/drawing/2014/main" id="{64A1EF8A-24A7-0D1B-581B-690A861B6B10}"/>
              </a:ext>
            </a:extLst>
          </p:cNvPr>
          <p:cNvSpPr txBox="1"/>
          <p:nvPr/>
        </p:nvSpPr>
        <p:spPr>
          <a:xfrm>
            <a:off x="8629185" y="2175943"/>
            <a:ext cx="1232376" cy="707886"/>
          </a:xfrm>
          <a:prstGeom prst="rect">
            <a:avLst/>
          </a:prstGeom>
          <a:noFill/>
        </p:spPr>
        <p:txBody>
          <a:bodyPr wrap="square">
            <a:spAutoFit/>
          </a:bodyPr>
          <a:lstStyle/>
          <a:p>
            <a:pPr defTabSz="1015990"/>
            <a:r>
              <a:rPr lang="en-US" altLang="zh-CN" sz="2000" dirty="0">
                <a:solidFill>
                  <a:prstClr val="black"/>
                </a:solidFill>
              </a:rPr>
              <a:t>After</a:t>
            </a:r>
            <a:r>
              <a:rPr lang="zh-CN" altLang="en-US" sz="2000" dirty="0">
                <a:solidFill>
                  <a:prstClr val="black"/>
                </a:solidFill>
              </a:rPr>
              <a:t> service</a:t>
            </a:r>
          </a:p>
        </p:txBody>
      </p:sp>
      <p:pic>
        <p:nvPicPr>
          <p:cNvPr id="16" name="Picture 3">
            <a:extLst>
              <a:ext uri="{FF2B5EF4-FFF2-40B4-BE49-F238E27FC236}">
                <a16:creationId xmlns:a16="http://schemas.microsoft.com/office/drawing/2014/main" id="{3D1E787C-695F-A00D-B3F3-60BA004E5EC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67598" y="3315859"/>
            <a:ext cx="1548059" cy="2019104"/>
          </a:xfrm>
          <a:prstGeom prst="rect">
            <a:avLst/>
          </a:prstGeom>
        </p:spPr>
      </p:pic>
      <p:pic>
        <p:nvPicPr>
          <p:cNvPr id="17" name="图片 8">
            <a:extLst>
              <a:ext uri="{FF2B5EF4-FFF2-40B4-BE49-F238E27FC236}">
                <a16:creationId xmlns:a16="http://schemas.microsoft.com/office/drawing/2014/main" id="{420A46DA-E4FF-8E6B-ED34-F8A697B6E50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43723" y="3326854"/>
            <a:ext cx="2381137" cy="2061568"/>
          </a:xfrm>
          <a:prstGeom prst="rect">
            <a:avLst/>
          </a:prstGeom>
        </p:spPr>
      </p:pic>
      <p:pic>
        <p:nvPicPr>
          <p:cNvPr id="18" name="图片 1">
            <a:extLst>
              <a:ext uri="{FF2B5EF4-FFF2-40B4-BE49-F238E27FC236}">
                <a16:creationId xmlns:a16="http://schemas.microsoft.com/office/drawing/2014/main" id="{237CC43D-54BE-8E34-F03A-5EAD967BEB04}"/>
              </a:ext>
            </a:extLst>
          </p:cNvPr>
          <p:cNvPicPr>
            <a:picLocks/>
          </p:cNvPicPr>
          <p:nvPr/>
        </p:nvPicPr>
        <p:blipFill>
          <a:blip r:embed="rId10"/>
          <a:stretch>
            <a:fillRect/>
          </a:stretch>
        </p:blipFill>
        <p:spPr>
          <a:xfrm>
            <a:off x="7074042" y="3177536"/>
            <a:ext cx="2806492" cy="2334689"/>
          </a:xfrm>
          <a:prstGeom prst="rect">
            <a:avLst/>
          </a:prstGeom>
        </p:spPr>
      </p:pic>
      <p:pic>
        <p:nvPicPr>
          <p:cNvPr id="22" name="Picture 2">
            <a:extLst>
              <a:ext uri="{FF2B5EF4-FFF2-40B4-BE49-F238E27FC236}">
                <a16:creationId xmlns:a16="http://schemas.microsoft.com/office/drawing/2014/main" id="{8B25C8A7-CD2B-A2D2-945F-FDE14256F02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912887" y="3339254"/>
            <a:ext cx="1604587" cy="2019104"/>
          </a:xfrm>
          <a:prstGeom prst="rect">
            <a:avLst/>
          </a:prstGeom>
        </p:spPr>
      </p:pic>
      <p:sp>
        <p:nvSpPr>
          <p:cNvPr id="21" name="TextBox 1">
            <a:extLst>
              <a:ext uri="{FF2B5EF4-FFF2-40B4-BE49-F238E27FC236}">
                <a16:creationId xmlns:a16="http://schemas.microsoft.com/office/drawing/2014/main" id="{9B9BCD8A-8D13-9241-AD9B-2DA37E155FF8}"/>
              </a:ext>
            </a:extLst>
          </p:cNvPr>
          <p:cNvSpPr txBox="1"/>
          <p:nvPr/>
        </p:nvSpPr>
        <p:spPr bwMode="auto">
          <a:xfrm>
            <a:off x="2392615" y="2919203"/>
            <a:ext cx="6852758" cy="434093"/>
          </a:xfrm>
          <a:prstGeom prst="rect">
            <a:avLst/>
          </a:prstGeom>
          <a:noFill/>
          <a:ln w="9525">
            <a:noFill/>
            <a:miter lim="800000"/>
          </a:ln>
        </p:spPr>
        <p:txBody>
          <a:bodyPr wrap="square">
            <a:spAutoFit/>
          </a:bodyPr>
          <a:lstStyle/>
          <a:p>
            <a:pPr defTabSz="761992" eaLnBrk="1" fontAlgn="auto" hangingPunct="1">
              <a:spcBef>
                <a:spcPts val="500"/>
              </a:spcBef>
              <a:spcAft>
                <a:spcPts val="0"/>
              </a:spcAft>
              <a:tabLst>
                <a:tab pos="1341424" algn="l"/>
              </a:tabLst>
            </a:pPr>
            <a:r>
              <a:rPr lang="en-US" altLang="zh-CN" sz="2221" kern="0" dirty="0">
                <a:solidFill>
                  <a:prstClr val="black"/>
                </a:solidFill>
                <a:latin typeface="Times New Roman" panose="02020603050405020304" pitchFamily="18" charset="0"/>
                <a:ea typeface="微软雅黑" panose="020B0503020204020204" charset="-122"/>
              </a:rPr>
              <a:t>Residual</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stress</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of</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high-speed</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train</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wheels</a:t>
            </a:r>
          </a:p>
        </p:txBody>
      </p:sp>
      <p:sp>
        <p:nvSpPr>
          <p:cNvPr id="23" name="TextBox 1">
            <a:extLst>
              <a:ext uri="{FF2B5EF4-FFF2-40B4-BE49-F238E27FC236}">
                <a16:creationId xmlns:a16="http://schemas.microsoft.com/office/drawing/2014/main" id="{CD45B309-DEAC-9D49-8971-C93B7CCF3B9C}"/>
              </a:ext>
            </a:extLst>
          </p:cNvPr>
          <p:cNvSpPr txBox="1"/>
          <p:nvPr/>
        </p:nvSpPr>
        <p:spPr bwMode="auto">
          <a:xfrm>
            <a:off x="1167598" y="5305772"/>
            <a:ext cx="8118376" cy="434093"/>
          </a:xfrm>
          <a:prstGeom prst="rect">
            <a:avLst/>
          </a:prstGeom>
          <a:noFill/>
          <a:ln w="9525">
            <a:noFill/>
            <a:miter lim="800000"/>
          </a:ln>
        </p:spPr>
        <p:txBody>
          <a:bodyPr wrap="square">
            <a:spAutoFit/>
          </a:bodyPr>
          <a:lstStyle/>
          <a:p>
            <a:pPr defTabSz="761992" eaLnBrk="1" fontAlgn="auto" hangingPunct="1">
              <a:spcBef>
                <a:spcPts val="500"/>
              </a:spcBef>
              <a:spcAft>
                <a:spcPts val="0"/>
              </a:spcAft>
              <a:tabLst>
                <a:tab pos="1341424" algn="l"/>
              </a:tabLst>
            </a:pPr>
            <a:r>
              <a:rPr lang="en-US" altLang="zh-CN" sz="2221" kern="0" dirty="0">
                <a:solidFill>
                  <a:prstClr val="black"/>
                </a:solidFill>
                <a:latin typeface="Times New Roman" panose="02020603050405020304" pitchFamily="18" charset="0"/>
                <a:ea typeface="微软雅黑" panose="020B0503020204020204" charset="-122"/>
              </a:rPr>
              <a:t>Vehicle</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battery:</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inhomogeneity</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exists</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during</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charge</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and</a:t>
            </a:r>
            <a:r>
              <a:rPr lang="zh-CN" altLang="en-US" sz="2221" kern="0" dirty="0">
                <a:solidFill>
                  <a:prstClr val="black"/>
                </a:solidFill>
                <a:latin typeface="Times New Roman" panose="02020603050405020304" pitchFamily="18" charset="0"/>
                <a:ea typeface="微软雅黑" panose="020B0503020204020204" charset="-122"/>
              </a:rPr>
              <a:t> </a:t>
            </a:r>
            <a:r>
              <a:rPr lang="en-US" altLang="zh-CN" sz="2221" kern="0" dirty="0">
                <a:solidFill>
                  <a:prstClr val="black"/>
                </a:solidFill>
                <a:latin typeface="Times New Roman" panose="02020603050405020304" pitchFamily="18" charset="0"/>
                <a:ea typeface="微软雅黑" panose="020B0503020204020204" charset="-122"/>
              </a:rPr>
              <a:t>dis-charge</a:t>
            </a:r>
          </a:p>
        </p:txBody>
      </p:sp>
      <p:sp>
        <p:nvSpPr>
          <p:cNvPr id="24" name="矩形">
            <a:extLst>
              <a:ext uri="{FF2B5EF4-FFF2-40B4-BE49-F238E27FC236}">
                <a16:creationId xmlns:a16="http://schemas.microsoft.com/office/drawing/2014/main" id="{2B8E0B35-5E7A-8F4D-B4A1-DD762AAD5810}"/>
              </a:ext>
            </a:extLst>
          </p:cNvPr>
          <p:cNvSpPr/>
          <p:nvPr/>
        </p:nvSpPr>
        <p:spPr>
          <a:xfrm>
            <a:off x="9640508" y="5417784"/>
            <a:ext cx="383538" cy="320036"/>
          </a:xfrm>
          <a:prstGeom prst="rect">
            <a:avLst/>
          </a:prstGeom>
          <a:noFill/>
          <a:ln w="9525" cap="flat" cmpd="sng">
            <a:noFill/>
            <a:prstDash val="solid"/>
            <a:miter/>
          </a:ln>
        </p:spPr>
        <p:txBody>
          <a:bodyPr vert="horz" wrap="square" lIns="101596" tIns="50797" rIns="101596" bIns="50797" anchor="t" anchorCtr="0"/>
          <a:lstStyle/>
          <a:p>
            <a:pPr algn="r" defTabSz="1015990" eaLnBrk="1" hangingPunct="1">
              <a:spcBef>
                <a:spcPts val="0"/>
              </a:spcBef>
              <a:spcAft>
                <a:spcPts val="0"/>
              </a:spcAft>
            </a:pPr>
            <a:fld id="{CAD2D6BD-DE1B-4B5F-8B41-2702339687B9}" type="slidenum">
              <a:rPr lang="en-US" altLang="zh-CN" sz="1000">
                <a:solidFill>
                  <a:srgbClr val="4D5E68"/>
                </a:solidFill>
                <a:latin typeface="Impact" panose="020B0806030902050204" pitchFamily="34" charset="0"/>
                <a:cs typeface="Calibri" panose="020F0502020204030204" pitchFamily="34" charset="0"/>
              </a:rPr>
              <a:pPr algn="r" defTabSz="1015990" eaLnBrk="1" hangingPunct="1">
                <a:spcBef>
                  <a:spcPts val="0"/>
                </a:spcBef>
                <a:spcAft>
                  <a:spcPts val="0"/>
                </a:spcAft>
              </a:pPr>
              <a:t>23</a:t>
            </a:fld>
            <a:endParaRPr lang="zh-CN" altLang="en-US" sz="10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384374222"/>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a:spLocks noGrp="1"/>
          </p:cNvSpPr>
          <p:nvPr>
            <p:ph type="title"/>
          </p:nvPr>
        </p:nvSpPr>
        <p:spPr>
          <a:xfrm>
            <a:off x="163762" y="121809"/>
            <a:ext cx="9145016" cy="479948"/>
          </a:xfrm>
          <a:noFill/>
          <a:extLst>
            <a:ext uri="{909E8E84-426E-40DD-AFC4-6F175D3DCCD1}">
              <a14:hiddenFill xmlns:a14="http://schemas.microsoft.com/office/drawing/2010/main">
                <a:solidFill>
                  <a:schemeClr val="tx2">
                    <a:lumMod val="50000"/>
                    <a:lumOff val="50000"/>
                  </a:schemeClr>
                </a:solidFill>
              </a14:hiddenFill>
            </a:ext>
          </a:extLst>
        </p:spPr>
        <p:txBody>
          <a:bodyPr/>
          <a:lstStyle/>
          <a:p>
            <a:r>
              <a:rPr lang="en" altLang="zh-CN" sz="2667" dirty="0">
                <a:latin typeface="Times New Roman" panose="02020603050405020304" pitchFamily="18" charset="0"/>
                <a:cs typeface="Times New Roman" panose="02020603050405020304" pitchFamily="18" charset="0"/>
              </a:rPr>
              <a:t>Examples</a:t>
            </a:r>
            <a:r>
              <a:rPr lang="zh-CN" altLang="en-US" sz="2667" dirty="0">
                <a:latin typeface="Times New Roman" panose="02020603050405020304" pitchFamily="18" charset="0"/>
                <a:cs typeface="Times New Roman" panose="02020603050405020304" pitchFamily="18" charset="0"/>
              </a:rPr>
              <a:t> </a:t>
            </a:r>
            <a:r>
              <a:rPr lang="en-US" altLang="zh-CN" sz="2667" dirty="0">
                <a:latin typeface="Times New Roman" panose="02020603050405020304" pitchFamily="18" charset="0"/>
                <a:cs typeface="Times New Roman" panose="02020603050405020304" pitchFamily="18" charset="0"/>
              </a:rPr>
              <a:t>of</a:t>
            </a:r>
            <a:r>
              <a:rPr lang="zh-CN" altLang="en-US" sz="2667" dirty="0">
                <a:latin typeface="Times New Roman" panose="02020603050405020304" pitchFamily="18" charset="0"/>
                <a:cs typeface="Times New Roman" panose="02020603050405020304" pitchFamily="18" charset="0"/>
              </a:rPr>
              <a:t> </a:t>
            </a:r>
            <a:r>
              <a:rPr lang="en" altLang="zh-CN" sz="2667" dirty="0">
                <a:latin typeface="Times New Roman" panose="02020603050405020304" pitchFamily="18" charset="0"/>
                <a:cs typeface="Times New Roman" panose="02020603050405020304" pitchFamily="18" charset="0"/>
              </a:rPr>
              <a:t>Cutting-edge Fundamental Scientific Research</a:t>
            </a:r>
            <a:endParaRPr lang="zh-CN" altLang="en-US" sz="2667" dirty="0">
              <a:latin typeface="Times New Roman" panose="02020603050405020304" pitchFamily="18" charset="0"/>
              <a:cs typeface="Times New Roman" panose="02020603050405020304" pitchFamily="18" charset="0"/>
            </a:endParaRPr>
          </a:p>
        </p:txBody>
      </p:sp>
      <p:sp>
        <p:nvSpPr>
          <p:cNvPr id="16" name="Rectangle 7"/>
          <p:cNvSpPr>
            <a:spLocks noChangeArrowheads="1"/>
          </p:cNvSpPr>
          <p:nvPr/>
        </p:nvSpPr>
        <p:spPr bwMode="auto">
          <a:xfrm>
            <a:off x="163762" y="792102"/>
            <a:ext cx="10069219" cy="1565309"/>
          </a:xfrm>
          <a:prstGeom prst="rect">
            <a:avLst/>
          </a:prstGeom>
          <a:noFill/>
          <a:ln w="9525">
            <a:noFill/>
            <a:miter lim="800000"/>
          </a:ln>
        </p:spPr>
        <p:txBody>
          <a:bodyPr/>
          <a:lstStyle/>
          <a:p>
            <a:pPr marL="238105" indent="-238105" defTabSz="761970" eaLnBrk="1" fontAlgn="auto" hangingPunct="1">
              <a:lnSpc>
                <a:spcPct val="133000"/>
              </a:lnSpc>
              <a:spcBef>
                <a:spcPts val="0"/>
              </a:spcBef>
              <a:spcAft>
                <a:spcPts val="0"/>
              </a:spcAft>
              <a:buFont typeface="Wingdings" panose="05000000000000000000" pitchFamily="2" charset="2"/>
              <a:buChar char="n"/>
            </a:pPr>
            <a:r>
              <a:rPr lang="en" altLang="zh-CN" b="1" dirty="0" err="1">
                <a:solidFill>
                  <a:srgbClr val="0819F6"/>
                </a:solidFill>
                <a:latin typeface="Times New Roman" panose="02020603050405020304" pitchFamily="18" charset="0"/>
                <a:ea typeface="微软雅黑" panose="020B0503020204020204" pitchFamily="34" charset="-122"/>
                <a:cs typeface="Times New Roman" panose="02020603050405020304" pitchFamily="18" charset="0"/>
              </a:rPr>
              <a:t>Ultrastrong</a:t>
            </a:r>
            <a:r>
              <a:rPr lang="en" altLang="zh-CN" b="1" dirty="0">
                <a:solidFill>
                  <a:srgbClr val="0819F6"/>
                </a:solidFill>
                <a:latin typeface="Times New Roman" panose="02020603050405020304" pitchFamily="18" charset="0"/>
                <a:ea typeface="微软雅黑" panose="020B0503020204020204" pitchFamily="34" charset="-122"/>
                <a:cs typeface="Times New Roman" panose="02020603050405020304" pitchFamily="18" charset="0"/>
              </a:rPr>
              <a:t> steel alloy with high fracture toughness</a:t>
            </a:r>
            <a:r>
              <a:rPr lang="zh-CN" altLang="en-US" b="1" dirty="0">
                <a:solidFill>
                  <a:srgbClr val="0819F6"/>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0819F6"/>
                </a:solidFill>
                <a:latin typeface="Times New Roman" panose="02020603050405020304" pitchFamily="18" charset="0"/>
                <a:ea typeface="微软雅黑" panose="020B0503020204020204" pitchFamily="34" charset="-122"/>
                <a:cs typeface="Times New Roman" panose="02020603050405020304" pitchFamily="18" charset="0"/>
              </a:rPr>
              <a:t>Science  2020</a:t>
            </a:r>
            <a:r>
              <a:rPr lang="zh-CN" altLang="en-US" b="1" dirty="0">
                <a:solidFill>
                  <a:srgbClr val="0819F6"/>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0819F6"/>
                </a:solidFill>
                <a:latin typeface="Times New Roman" panose="02020603050405020304" pitchFamily="18" charset="0"/>
                <a:ea typeface="微软雅黑" panose="020B0503020204020204" pitchFamily="34" charset="-122"/>
                <a:cs typeface="Times New Roman" panose="02020603050405020304" pitchFamily="18" charset="0"/>
              </a:rPr>
              <a:t>368, 1347-1352</a:t>
            </a:r>
          </a:p>
          <a:p>
            <a:pPr marL="238105" indent="-238105" defTabSz="761970" eaLnBrk="1" fontAlgn="auto" hangingPunct="1">
              <a:lnSpc>
                <a:spcPct val="133000"/>
              </a:lnSpc>
              <a:spcBef>
                <a:spcPts val="0"/>
              </a:spcBef>
              <a:spcAft>
                <a:spcPts val="0"/>
              </a:spcAft>
              <a:buFont typeface="Wingdings" panose="05000000000000000000" pitchFamily="2" charset="2"/>
              <a:buChar char="n"/>
            </a:pPr>
            <a:r>
              <a:rPr lang="en" altLang="zh-CN"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Carbon dioxide capture molecular sieve</a:t>
            </a:r>
            <a:r>
              <a:rPr lang="zh-CN" altLang="en-US"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Science,</a:t>
            </a:r>
            <a:r>
              <a:rPr lang="zh-CN" altLang="en-US"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2021,373,315-320</a:t>
            </a:r>
          </a:p>
          <a:p>
            <a:pPr marL="238105" indent="-238105" defTabSz="761970" eaLnBrk="1" fontAlgn="auto" hangingPunct="1">
              <a:lnSpc>
                <a:spcPct val="133000"/>
              </a:lnSpc>
              <a:spcBef>
                <a:spcPts val="0"/>
              </a:spcBef>
              <a:spcAft>
                <a:spcPts val="0"/>
              </a:spcAft>
              <a:buFont typeface="Wingdings" panose="05000000000000000000" pitchFamily="2" charset="2"/>
              <a:buChar char="n"/>
            </a:pPr>
            <a:r>
              <a:rPr lang="en" altLang="zh-CN" b="1" dirty="0">
                <a:solidFill>
                  <a:srgbClr val="F57E1B"/>
                </a:solidFill>
                <a:latin typeface="Times New Roman" panose="02020603050405020304" pitchFamily="18" charset="0"/>
                <a:ea typeface="微软雅黑" panose="020B0503020204020204" pitchFamily="34" charset="-122"/>
                <a:cs typeface="Times New Roman" panose="02020603050405020304" pitchFamily="18" charset="0"/>
              </a:rPr>
              <a:t>long-range ordered porous carbon crystals </a:t>
            </a:r>
            <a:r>
              <a:rPr lang="en-US" altLang="zh-CN" b="1" dirty="0">
                <a:solidFill>
                  <a:srgbClr val="F57E1B"/>
                </a:solidFill>
                <a:latin typeface="Times New Roman" panose="02020603050405020304" pitchFamily="18" charset="0"/>
                <a:ea typeface="微软雅黑" panose="020B0503020204020204" pitchFamily="34" charset="-122"/>
                <a:cs typeface="Times New Roman" panose="02020603050405020304" pitchFamily="18" charset="0"/>
              </a:rPr>
              <a:t>produced from C60</a:t>
            </a:r>
            <a:r>
              <a:rPr lang="zh-CN" altLang="en-US" b="1" dirty="0">
                <a:solidFill>
                  <a:srgbClr val="F57E1B"/>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F57E1B"/>
                </a:solidFill>
                <a:latin typeface="Times New Roman" panose="02020603050405020304" pitchFamily="18" charset="0"/>
                <a:ea typeface="微软雅黑" panose="020B0503020204020204" pitchFamily="34" charset="-122"/>
                <a:cs typeface="Times New Roman" panose="02020603050405020304" pitchFamily="18" charset="0"/>
              </a:rPr>
              <a:t>Nature 2023, 614, 95</a:t>
            </a:r>
          </a:p>
          <a:p>
            <a:pPr marL="238105" indent="-238105" defTabSz="761970" eaLnBrk="1" fontAlgn="auto" hangingPunct="1">
              <a:lnSpc>
                <a:spcPct val="133000"/>
              </a:lnSpc>
              <a:spcBef>
                <a:spcPts val="0"/>
              </a:spcBef>
              <a:spcAft>
                <a:spcPts val="0"/>
              </a:spcAft>
              <a:buFont typeface="Wingdings" panose="05000000000000000000" pitchFamily="2" charset="2"/>
              <a:buChar char="n"/>
            </a:pPr>
            <a:r>
              <a:rPr lang="en-US" altLang="zh-CN" b="1" dirty="0">
                <a:solidFill>
                  <a:srgbClr val="040D86"/>
                </a:solidFill>
                <a:latin typeface="Times New Roman" panose="02020603050405020304" pitchFamily="18" charset="0"/>
                <a:cs typeface="Times New Roman" panose="02020603050405020304" pitchFamily="18" charset="0"/>
              </a:rPr>
              <a:t>Decoupling the air sensitivity of Na-layered oxides</a:t>
            </a:r>
            <a:r>
              <a:rPr lang="zh-CN" altLang="en-US" b="1" dirty="0">
                <a:solidFill>
                  <a:srgbClr val="040D86"/>
                </a:solidFill>
                <a:latin typeface="Times New Roman" panose="02020603050405020304" pitchFamily="18" charset="0"/>
                <a:cs typeface="Times New Roman" panose="02020603050405020304" pitchFamily="18" charset="0"/>
              </a:rPr>
              <a:t>， </a:t>
            </a:r>
            <a:r>
              <a:rPr lang="en-US" altLang="zh-CN" b="1" dirty="0">
                <a:solidFill>
                  <a:srgbClr val="040D86"/>
                </a:solidFill>
                <a:latin typeface="Times New Roman" panose="02020603050405020304" pitchFamily="18" charset="0"/>
                <a:cs typeface="Times New Roman" panose="02020603050405020304" pitchFamily="18" charset="0"/>
              </a:rPr>
              <a:t>Science 2024, 385, 744</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38105" indent="-238105" defTabSz="761970" eaLnBrk="1" fontAlgn="auto" hangingPunct="1">
              <a:lnSpc>
                <a:spcPct val="133000"/>
              </a:lnSpc>
              <a:spcBef>
                <a:spcPts val="0"/>
              </a:spcBef>
              <a:spcAft>
                <a:spcPts val="0"/>
              </a:spcAft>
              <a:buFont typeface="Wingdings" panose="05000000000000000000" pitchFamily="2" charset="2"/>
              <a:buChar char="n"/>
            </a:pPr>
            <a:endParaRPr lang="x-none" altLang="zh-CN" sz="1600" b="1" dirty="0">
              <a:latin typeface="微软雅黑" panose="020B0503020204020204" pitchFamily="34" charset="-122"/>
              <a:ea typeface="微软雅黑" panose="020B0503020204020204" pitchFamily="34" charset="-122"/>
              <a:cs typeface="Arial" panose="020B0604020202020204" pitchFamily="34" charset="0"/>
            </a:endParaRPr>
          </a:p>
          <a:p>
            <a:pPr marL="238105" indent="-238105" defTabSz="761970" eaLnBrk="1" fontAlgn="auto" hangingPunct="1">
              <a:lnSpc>
                <a:spcPct val="133000"/>
              </a:lnSpc>
              <a:spcBef>
                <a:spcPts val="0"/>
              </a:spcBef>
              <a:spcAft>
                <a:spcPts val="0"/>
              </a:spcAft>
              <a:buFont typeface="Wingdings" panose="05000000000000000000" pitchFamily="2" charset="2"/>
              <a:buChar char="n"/>
            </a:pPr>
            <a:endParaRPr lang="zh-CN" altLang="en-US" sz="20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238105" indent="-238105" defTabSz="761970" eaLnBrk="1" fontAlgn="auto" hangingPunct="1">
              <a:lnSpc>
                <a:spcPct val="133000"/>
              </a:lnSpc>
              <a:spcBef>
                <a:spcPts val="0"/>
              </a:spcBef>
              <a:spcAft>
                <a:spcPts val="0"/>
              </a:spcAft>
              <a:buFont typeface="Wingdings" panose="05000000000000000000" pitchFamily="2" charset="2"/>
              <a:buChar char="n"/>
            </a:pPr>
            <a:endParaRPr lang="zh-CN" altLang="en-US" sz="20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矩形"/>
          <p:cNvSpPr/>
          <p:nvPr/>
        </p:nvSpPr>
        <p:spPr>
          <a:xfrm>
            <a:off x="9699010" y="5417785"/>
            <a:ext cx="325053" cy="320036"/>
          </a:xfrm>
          <a:prstGeom prst="rect">
            <a:avLst/>
          </a:prstGeom>
          <a:noFill/>
          <a:ln w="9525" cap="flat" cmpd="sng">
            <a:noFill/>
            <a:prstDash val="solid"/>
            <a:miter/>
          </a:ln>
        </p:spPr>
        <p:txBody>
          <a:bodyPr vert="horz" wrap="square" lIns="101600" tIns="50800" rIns="101600" bIns="50800" anchor="t" anchorCtr="0"/>
          <a:lstStyle/>
          <a:p>
            <a:pPr algn="r" defTabSz="761970" eaLnBrk="1" fontAlgn="auto" hangingPunct="1">
              <a:spcBef>
                <a:spcPts val="0"/>
              </a:spcBef>
              <a:spcAft>
                <a:spcPts val="0"/>
              </a:spcAft>
            </a:pPr>
            <a:fld id="{CAD2D6BD-DE1B-4B5F-8B41-2702339687B9}" type="slidenum">
              <a:rPr lang="en-US" altLang="zh-CN" sz="1000">
                <a:solidFill>
                  <a:srgbClr val="4D5E68"/>
                </a:solidFill>
                <a:latin typeface="Impact" panose="020B0806030902050204" pitchFamily="34" charset="0"/>
                <a:ea typeface="微软雅黑"/>
                <a:cs typeface="Calibri" panose="020F0502020204030204" charset="0"/>
              </a:rPr>
              <a:pPr algn="r" defTabSz="761970" eaLnBrk="1" fontAlgn="auto" hangingPunct="1">
                <a:spcBef>
                  <a:spcPts val="0"/>
                </a:spcBef>
                <a:spcAft>
                  <a:spcPts val="0"/>
                </a:spcAft>
              </a:pPr>
              <a:t>24</a:t>
            </a:fld>
            <a:endParaRPr lang="zh-CN" altLang="en-US" sz="1000" dirty="0">
              <a:solidFill>
                <a:srgbClr val="4D5E68"/>
              </a:solidFill>
              <a:latin typeface="Impact" panose="020B0806030902050204" pitchFamily="34" charset="0"/>
              <a:ea typeface="Arial Unicode MS" panose="020B0604020202020204" charset="-122"/>
              <a:cs typeface="Arial Unicode MS" panose="020B0604020202020204" charset="-122"/>
            </a:endParaRPr>
          </a:p>
        </p:txBody>
      </p:sp>
      <p:pic>
        <p:nvPicPr>
          <p:cNvPr id="2" name="图片 1">
            <a:extLst>
              <a:ext uri="{FF2B5EF4-FFF2-40B4-BE49-F238E27FC236}">
                <a16:creationId xmlns:a16="http://schemas.microsoft.com/office/drawing/2014/main" id="{C7FB3F7B-CAFD-9869-DA47-DDA03B793F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5" t="1011" r="7816" b="441"/>
          <a:stretch/>
        </p:blipFill>
        <p:spPr>
          <a:xfrm>
            <a:off x="6043771" y="2624571"/>
            <a:ext cx="3817765" cy="2910145"/>
          </a:xfrm>
          <a:prstGeom prst="rect">
            <a:avLst/>
          </a:prstGeom>
        </p:spPr>
      </p:pic>
      <p:sp>
        <p:nvSpPr>
          <p:cNvPr id="3" name="文本框 2">
            <a:extLst>
              <a:ext uri="{FF2B5EF4-FFF2-40B4-BE49-F238E27FC236}">
                <a16:creationId xmlns:a16="http://schemas.microsoft.com/office/drawing/2014/main" id="{9BA22D0B-F539-C98C-9B0A-3DC4DDCC8144}"/>
              </a:ext>
            </a:extLst>
          </p:cNvPr>
          <p:cNvSpPr txBox="1"/>
          <p:nvPr/>
        </p:nvSpPr>
        <p:spPr>
          <a:xfrm>
            <a:off x="22627" y="2413291"/>
            <a:ext cx="6162642" cy="1328569"/>
          </a:xfrm>
          <a:prstGeom prst="rect">
            <a:avLst/>
          </a:prstGeom>
          <a:noFill/>
        </p:spPr>
        <p:txBody>
          <a:bodyPr wrap="square" rtlCol="0">
            <a:spAutoFit/>
          </a:bodyPr>
          <a:lstStyle/>
          <a:p>
            <a:pPr defTabSz="761970" eaLnBrk="1" fontAlgn="auto" hangingPunct="1">
              <a:spcBef>
                <a:spcPts val="0"/>
              </a:spcBef>
              <a:spcAft>
                <a:spcPts val="0"/>
              </a:spcAft>
            </a:pPr>
            <a:r>
              <a:rPr lang="en-US" altLang="zh-CN" b="1" dirty="0">
                <a:solidFill>
                  <a:srgbClr val="000000"/>
                </a:solidFill>
                <a:ea typeface="微软雅黑"/>
                <a:cs typeface="Arial" panose="020B0604020202020204" pitchFamily="34" charset="0"/>
              </a:rPr>
              <a:t>CSNS Back-n beamline for nuclear data measurement: </a:t>
            </a:r>
          </a:p>
          <a:p>
            <a:pPr marL="238115" indent="-238115" defTabSz="761970" eaLnBrk="1" fontAlgn="auto" hangingPunct="1">
              <a:spcBef>
                <a:spcPts val="500"/>
              </a:spcBef>
              <a:spcAft>
                <a:spcPts val="0"/>
              </a:spcAft>
              <a:buFont typeface="Wingdings" panose="05000000000000000000" pitchFamily="2" charset="2"/>
              <a:buChar char="Ø"/>
            </a:pPr>
            <a:r>
              <a:rPr lang="en-US" altLang="zh-CN" b="1" dirty="0">
                <a:solidFill>
                  <a:srgbClr val="000000"/>
                </a:solidFill>
                <a:ea typeface="微软雅黑"/>
                <a:cs typeface="Arial" panose="020B0604020202020204" pitchFamily="34" charset="0"/>
              </a:rPr>
              <a:t>Neutron cross section (fission, capture, etc.) measurement </a:t>
            </a:r>
          </a:p>
          <a:p>
            <a:pPr marL="238115" indent="-238115" defTabSz="761970" eaLnBrk="1" fontAlgn="auto" hangingPunct="1">
              <a:spcBef>
                <a:spcPts val="500"/>
              </a:spcBef>
              <a:spcAft>
                <a:spcPts val="0"/>
              </a:spcAft>
              <a:buFont typeface="Wingdings" panose="05000000000000000000" pitchFamily="2" charset="2"/>
              <a:buChar char="Ø"/>
            </a:pPr>
            <a:r>
              <a:rPr lang="en-US" altLang="zh-CN" b="1" dirty="0">
                <a:solidFill>
                  <a:srgbClr val="000000"/>
                </a:solidFill>
                <a:ea typeface="微软雅黑"/>
                <a:cs typeface="Arial" panose="020B0604020202020204" pitchFamily="34" charset="0"/>
              </a:rPr>
              <a:t>~55 nuclei have been measured</a:t>
            </a:r>
          </a:p>
        </p:txBody>
      </p:sp>
      <p:sp>
        <p:nvSpPr>
          <p:cNvPr id="4" name="文本框 3">
            <a:extLst>
              <a:ext uri="{FF2B5EF4-FFF2-40B4-BE49-F238E27FC236}">
                <a16:creationId xmlns:a16="http://schemas.microsoft.com/office/drawing/2014/main" id="{CE721555-ACF5-36DF-1316-2C703B7305FD}"/>
              </a:ext>
            </a:extLst>
          </p:cNvPr>
          <p:cNvSpPr txBox="1"/>
          <p:nvPr/>
        </p:nvSpPr>
        <p:spPr>
          <a:xfrm>
            <a:off x="85609" y="3743638"/>
            <a:ext cx="6083909" cy="987450"/>
          </a:xfrm>
          <a:prstGeom prst="rect">
            <a:avLst/>
          </a:prstGeom>
          <a:noFill/>
        </p:spPr>
        <p:txBody>
          <a:bodyPr wrap="square" rtlCol="0">
            <a:spAutoFit/>
          </a:bodyPr>
          <a:lstStyle/>
          <a:p>
            <a:pPr marL="285750" indent="-285750" defTabSz="761970" eaLnBrk="1" fontAlgn="auto" hangingPunct="1">
              <a:spcBef>
                <a:spcPts val="500"/>
              </a:spcBef>
              <a:spcAft>
                <a:spcPts val="0"/>
              </a:spcAft>
              <a:buSzPct val="100000"/>
              <a:buFont typeface="Arial" panose="020B0604020202020204" pitchFamily="34" charset="0"/>
              <a:buChar char="•"/>
            </a:pPr>
            <a:r>
              <a:rPr lang="en-US" altLang="zh-CN" b="1" baseline="30000" dirty="0">
                <a:latin typeface="Times New Roman" panose="02020603050405020304" pitchFamily="18" charset="0"/>
                <a:ea typeface="微软雅黑"/>
                <a:cs typeface="Times New Roman" panose="02020603050405020304" pitchFamily="18" charset="0"/>
              </a:rPr>
              <a:t>232</a:t>
            </a:r>
            <a:r>
              <a:rPr lang="en-US" altLang="zh-CN" b="1" dirty="0">
                <a:latin typeface="Times New Roman" panose="02020603050405020304" pitchFamily="18" charset="0"/>
                <a:ea typeface="微软雅黑"/>
                <a:cs typeface="Times New Roman" panose="02020603050405020304" pitchFamily="18" charset="0"/>
              </a:rPr>
              <a:t>Th(n, f) cross section in 1-300 MeV</a:t>
            </a:r>
          </a:p>
          <a:p>
            <a:pPr marL="285750" indent="-285750" defTabSz="761970" eaLnBrk="1" fontAlgn="auto" hangingPunct="1">
              <a:spcBef>
                <a:spcPts val="500"/>
              </a:spcBef>
              <a:spcAft>
                <a:spcPts val="0"/>
              </a:spcAft>
              <a:buSzPct val="100000"/>
              <a:buFont typeface="Arial" panose="020B0604020202020204" pitchFamily="34" charset="0"/>
              <a:buChar char="•"/>
            </a:pPr>
            <a:r>
              <a:rPr lang="en-US" altLang="zh-CN" b="1" dirty="0">
                <a:latin typeface="Times New Roman" panose="02020603050405020304" pitchFamily="18" charset="0"/>
                <a:ea typeface="微软雅黑"/>
                <a:cs typeface="Times New Roman" panose="02020603050405020304" pitchFamily="18" charset="0"/>
              </a:rPr>
              <a:t>Key cross sections for Thorium Molten Salt Reactor and ADS</a:t>
            </a:r>
          </a:p>
        </p:txBody>
      </p:sp>
      <p:sp>
        <p:nvSpPr>
          <p:cNvPr id="5" name="矩形 4">
            <a:extLst>
              <a:ext uri="{FF2B5EF4-FFF2-40B4-BE49-F238E27FC236}">
                <a16:creationId xmlns:a16="http://schemas.microsoft.com/office/drawing/2014/main" id="{38115937-9E92-4828-BB8E-166BB810BEBC}"/>
              </a:ext>
            </a:extLst>
          </p:cNvPr>
          <p:cNvSpPr/>
          <p:nvPr/>
        </p:nvSpPr>
        <p:spPr>
          <a:xfrm>
            <a:off x="217269" y="4771454"/>
            <a:ext cx="5651115" cy="646331"/>
          </a:xfrm>
          <a:prstGeom prst="rect">
            <a:avLst/>
          </a:prstGeom>
        </p:spPr>
        <p:txBody>
          <a:bodyPr wrap="square">
            <a:spAutoFit/>
          </a:bodyPr>
          <a:lstStyle/>
          <a:p>
            <a:pPr algn="ctr" defTabSz="761970" eaLnBrk="1" fontAlgn="auto" hangingPunct="1">
              <a:spcBef>
                <a:spcPts val="500"/>
              </a:spcBef>
              <a:spcAft>
                <a:spcPts val="0"/>
              </a:spcAft>
              <a:buClr>
                <a:srgbClr val="FF0000"/>
              </a:buClr>
              <a:buSzPct val="100000"/>
            </a:pPr>
            <a:r>
              <a:rPr lang="en-US" altLang="zh-CN" b="1" dirty="0">
                <a:solidFill>
                  <a:srgbClr val="C00000"/>
                </a:solidFill>
                <a:latin typeface="Times New Roman" panose="02020603050405020304" pitchFamily="18" charset="0"/>
                <a:ea typeface="微软雅黑"/>
                <a:cs typeface="Times New Roman" panose="02020603050405020304" pitchFamily="18" charset="0"/>
              </a:rPr>
              <a:t>The highest energy region of the experimental nuclear reaction database EXFOR.</a:t>
            </a:r>
          </a:p>
        </p:txBody>
      </p:sp>
    </p:spTree>
    <p:extLst>
      <p:ext uri="{BB962C8B-B14F-4D97-AF65-F5344CB8AC3E}">
        <p14:creationId xmlns:p14="http://schemas.microsoft.com/office/powerpoint/2010/main" val="364566034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8C1DD-4F5B-83A5-A913-AE0AACBE2C6B}"/>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04B915E1-921B-ACA1-6523-2FA807458CAD}"/>
              </a:ext>
            </a:extLst>
          </p:cNvPr>
          <p:cNvSpPr/>
          <p:nvPr/>
        </p:nvSpPr>
        <p:spPr>
          <a:xfrm flipV="1">
            <a:off x="0" y="891649"/>
            <a:ext cx="101600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a:extLst>
              <a:ext uri="{FF2B5EF4-FFF2-40B4-BE49-F238E27FC236}">
                <a16:creationId xmlns:a16="http://schemas.microsoft.com/office/drawing/2014/main" id="{0A7929E7-8649-8437-5E8D-01D483428855}"/>
              </a:ext>
            </a:extLst>
          </p:cNvPr>
          <p:cNvSpPr/>
          <p:nvPr/>
        </p:nvSpPr>
        <p:spPr>
          <a:xfrm>
            <a:off x="655467"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圆角矩形 95">
            <a:extLst>
              <a:ext uri="{FF2B5EF4-FFF2-40B4-BE49-F238E27FC236}">
                <a16:creationId xmlns:a16="http://schemas.microsoft.com/office/drawing/2014/main" id="{439F3E90-BD4E-AF14-2117-E0EBE58C2A6A}"/>
              </a:ext>
            </a:extLst>
          </p:cNvPr>
          <p:cNvSpPr/>
          <p:nvPr/>
        </p:nvSpPr>
        <p:spPr>
          <a:xfrm>
            <a:off x="553620" y="208474"/>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文本框 4">
            <a:extLst>
              <a:ext uri="{FF2B5EF4-FFF2-40B4-BE49-F238E27FC236}">
                <a16:creationId xmlns:a16="http://schemas.microsoft.com/office/drawing/2014/main" id="{ED388183-23B1-5853-AFEA-4262E147E4EA}"/>
              </a:ext>
            </a:extLst>
          </p:cNvPr>
          <p:cNvSpPr txBox="1"/>
          <p:nvPr/>
        </p:nvSpPr>
        <p:spPr>
          <a:xfrm>
            <a:off x="1335584" y="222643"/>
            <a:ext cx="1984375" cy="553934"/>
          </a:xfrm>
          <a:prstGeom prst="rect">
            <a:avLst/>
          </a:prstGeom>
          <a:noFill/>
        </p:spPr>
        <p:txBody>
          <a:bodyPr>
            <a:spAutoFit/>
            <a:scene3d>
              <a:camera prst="orthographicFront"/>
              <a:lightRig rig="threePt" dir="t"/>
            </a:scene3d>
          </a:bodyPr>
          <a:lstStyle/>
          <a:p>
            <a:pPr marL="0" marR="0" lvl="0" indent="0" algn="l" defTabSz="762000" rtl="0" eaLnBrk="1" fontAlgn="auto" latinLnBrk="0" hangingPunct="1">
              <a:lnSpc>
                <a:spcPct val="90000"/>
              </a:lnSpc>
              <a:spcBef>
                <a:spcPct val="0"/>
              </a:spcBef>
              <a:spcAft>
                <a:spcPts val="0"/>
              </a:spcAft>
              <a:buClrTx/>
              <a:buSzTx/>
              <a:buFontTx/>
              <a:buNone/>
              <a:tabLst/>
              <a:defRPr/>
            </a:pPr>
            <a:r>
              <a:rPr kumimoji="1" lang="en-US" altLang="zh-CN" sz="3335" b="1" i="0" u="none" strike="noStrike" kern="1200" cap="none" spc="0" normalizeH="0" baseline="0" noProof="0" dirty="0">
                <a:ln>
                  <a:noFill/>
                </a:ln>
                <a:solidFill>
                  <a:srgbClr val="005DA2"/>
                </a:solidFill>
                <a:effectLst/>
                <a:uLnTx/>
                <a:uFillTx/>
                <a:latin typeface="Arial" panose="020B0604020202020204" pitchFamily="34" charset="0"/>
                <a:ea typeface="微软雅黑" panose="020B0503020204020204" pitchFamily="34" charset="-122"/>
                <a:cs typeface="+mn-cs"/>
              </a:rPr>
              <a:t>Outline</a:t>
            </a:r>
            <a:endParaRPr kumimoji="1" lang="zh-CN" altLang="en-US" sz="3335" b="1" i="0" u="none" strike="noStrike" kern="1200" cap="none" spc="0" normalizeH="0" baseline="0" noProof="0" dirty="0">
              <a:ln>
                <a:noFill/>
              </a:ln>
              <a:solidFill>
                <a:srgbClr val="005DA2"/>
              </a:solidFill>
              <a:effectLst/>
              <a:uLnTx/>
              <a:uFillTx/>
              <a:latin typeface="Arial" panose="020B0604020202020204" pitchFamily="34" charset="0"/>
              <a:ea typeface="微软雅黑" panose="020B0503020204020204" pitchFamily="34" charset="-122"/>
              <a:cs typeface="+mn-cs"/>
            </a:endParaRPr>
          </a:p>
        </p:txBody>
      </p:sp>
      <p:pic>
        <p:nvPicPr>
          <p:cNvPr id="39" name="图片 18" descr="图片1副本">
            <a:extLst>
              <a:ext uri="{FF2B5EF4-FFF2-40B4-BE49-F238E27FC236}">
                <a16:creationId xmlns:a16="http://schemas.microsoft.com/office/drawing/2014/main" id="{199ACE14-8A96-19F8-75BF-DD845DE36625}"/>
              </a:ext>
            </a:extLst>
          </p:cNvPr>
          <p:cNvPicPr>
            <a:picLocks noChangeAspect="1"/>
          </p:cNvPicPr>
          <p:nvPr/>
        </p:nvPicPr>
        <p:blipFill>
          <a:blip r:embed="rId4" cstate="print"/>
          <a:srcRect/>
          <a:stretch>
            <a:fillRect/>
          </a:stretch>
        </p:blipFill>
        <p:spPr bwMode="auto">
          <a:xfrm>
            <a:off x="8610545" y="185897"/>
            <a:ext cx="1106000" cy="552878"/>
          </a:xfrm>
          <a:prstGeom prst="rect">
            <a:avLst/>
          </a:prstGeom>
          <a:noFill/>
          <a:ln w="9525">
            <a:noFill/>
            <a:miter lim="800000"/>
            <a:headEnd/>
            <a:tailEnd/>
          </a:ln>
        </p:spPr>
      </p:pic>
      <p:sp>
        <p:nvSpPr>
          <p:cNvPr id="4" name="TextBox 11">
            <a:extLst>
              <a:ext uri="{FF2B5EF4-FFF2-40B4-BE49-F238E27FC236}">
                <a16:creationId xmlns:a16="http://schemas.microsoft.com/office/drawing/2014/main" id="{7EA0493A-C3FF-C7BF-4B3F-86DA220B23F1}"/>
              </a:ext>
            </a:extLst>
          </p:cNvPr>
          <p:cNvSpPr txBox="1">
            <a:spLocks noChangeArrowheads="1"/>
          </p:cNvSpPr>
          <p:nvPr/>
        </p:nvSpPr>
        <p:spPr bwMode="auto">
          <a:xfrm>
            <a:off x="732369" y="842747"/>
            <a:ext cx="8869737" cy="4171078"/>
          </a:xfrm>
          <a:prstGeom prst="rect">
            <a:avLst/>
          </a:prstGeom>
          <a:noFill/>
          <a:ln w="9525">
            <a:noFill/>
            <a:miter lim="800000"/>
          </a:ln>
        </p:spPr>
        <p:txBody>
          <a:bodyPr wrap="square" lIns="0" tIns="0" rIns="0" bIns="0" anchor="ctr">
            <a:spAutoFit/>
          </a:bodyPr>
          <a:lstStyle/>
          <a:p>
            <a:pPr marL="589280" marR="0" lvl="0" indent="-589280" algn="l" defTabSz="704215" rtl="0" eaLnBrk="1" fontAlgn="base" latinLnBrk="0" hangingPunct="1">
              <a:lnSpc>
                <a:spcPct val="150000"/>
              </a:lnSpc>
              <a:spcBef>
                <a:spcPct val="0"/>
              </a:spcBef>
              <a:spcAft>
                <a:spcPct val="0"/>
              </a:spcAft>
              <a:buClr>
                <a:schemeClr val="bg1">
                  <a:lumMod val="85000"/>
                </a:schemeClr>
              </a:buClr>
              <a:buSzTx/>
              <a:buFont typeface="+mj-lt"/>
              <a:buAutoNum type="romanUcPeriod"/>
              <a:tabLst/>
              <a:defRPr/>
            </a:pPr>
            <a:r>
              <a:rPr kumimoji="0" lang="en-US" altLang="zh-CN" sz="3200" b="1" i="0" u="none" strike="noStrike" kern="1200" cap="none" spc="0" normalizeH="0" baseline="0" noProof="0" dirty="0">
                <a:ln>
                  <a:noFill/>
                </a:ln>
                <a:solidFill>
                  <a:schemeClr val="bg1">
                    <a:lumMod val="8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A brief introduction to IHEP</a:t>
            </a:r>
          </a:p>
          <a:p>
            <a:pPr marL="589280" marR="0" lvl="0" indent="-589280" algn="l" defTabSz="704215" rtl="0" eaLnBrk="1" fontAlgn="base" latinLnBrk="0" hangingPunct="1">
              <a:lnSpc>
                <a:spcPct val="150000"/>
              </a:lnSpc>
              <a:spcBef>
                <a:spcPct val="0"/>
              </a:spcBef>
              <a:spcAft>
                <a:spcPct val="0"/>
              </a:spcAft>
              <a:buClr>
                <a:prstClr val="white">
                  <a:lumMod val="85000"/>
                </a:prstClr>
              </a:buClr>
              <a:buSzTx/>
              <a:buFont typeface="+mj-lt"/>
              <a:buAutoNum type="romanUcPeriod"/>
              <a:tabLst/>
              <a:defRPr/>
            </a:pPr>
            <a:r>
              <a:rPr kumimoji="0" lang="en-US" altLang="zh-CN"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status of CSNS</a:t>
            </a:r>
          </a:p>
          <a:p>
            <a:pPr marL="476250" marR="0" lvl="0" indent="-476250" algn="l" defTabSz="704215" rtl="0" eaLnBrk="1" fontAlgn="base" latinLnBrk="0" hangingPunct="1">
              <a:lnSpc>
                <a:spcPct val="150000"/>
              </a:lnSpc>
              <a:spcBef>
                <a:spcPct val="0"/>
              </a:spcBef>
              <a:spcAft>
                <a:spcPct val="0"/>
              </a:spcAft>
              <a:buClr>
                <a:schemeClr val="tx2"/>
              </a:buClr>
              <a:buSzTx/>
              <a:buFont typeface="+mj-lt"/>
              <a:buAutoNum type="romanUcPeriod"/>
              <a:tabLst/>
              <a:defRPr/>
            </a:pPr>
            <a:r>
              <a:rPr kumimoji="0" lang="zh-CN" altLang="en-US"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b="1" dirty="0">
                <a:solidFill>
                  <a:srgbClr val="1F497D">
                    <a:lumMod val="75000"/>
                  </a:srgbClr>
                </a:solidFill>
                <a:latin typeface="Times New Roman" panose="02020603050405020304" pitchFamily="18" charset="0"/>
                <a:cs typeface="Times New Roman" panose="02020603050405020304" pitchFamily="18" charset="0"/>
              </a:rPr>
              <a:t>The Upgrade project CSNS-II</a:t>
            </a:r>
          </a:p>
          <a:p>
            <a:pPr marL="627380" marR="0" lvl="0" indent="-627380" algn="l" defTabSz="704215" rtl="0" eaLnBrk="0" fontAlgn="base" latinLnBrk="0" hangingPunct="0">
              <a:lnSpc>
                <a:spcPct val="150000"/>
              </a:lnSpc>
              <a:spcBef>
                <a:spcPct val="0"/>
              </a:spcBef>
              <a:spcAft>
                <a:spcPct val="0"/>
              </a:spcAft>
              <a:buClr>
                <a:prstClr val="white">
                  <a:lumMod val="85000"/>
                </a:prstClr>
              </a:buClr>
              <a:buSzTx/>
              <a:buFont typeface="+mj-lt"/>
              <a:buAutoNum type="romanUcPeriod"/>
              <a:tabLst/>
              <a:defRPr/>
            </a:pPr>
            <a:r>
              <a:rPr kumimoji="0" lang="en-US" altLang="zh-CN"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Tech. transferring and proton beam utilization</a:t>
            </a:r>
          </a:p>
          <a:p>
            <a:pPr marL="627380" marR="0" lvl="0" indent="-627380" algn="l" defTabSz="704215" rtl="0" eaLnBrk="0" fontAlgn="base" latinLnBrk="0" hangingPunct="0">
              <a:lnSpc>
                <a:spcPct val="150000"/>
              </a:lnSpc>
              <a:spcBef>
                <a:spcPct val="0"/>
              </a:spcBef>
              <a:spcAft>
                <a:spcPct val="0"/>
              </a:spcAft>
              <a:buClr>
                <a:prstClr val="white">
                  <a:lumMod val="85000"/>
                </a:prstClr>
              </a:buClr>
              <a:buSzTx/>
              <a:buFont typeface="+mj-lt"/>
              <a:buAutoNum type="romanUcPeriod"/>
              <a:tabLst/>
              <a:defRPr/>
            </a:pPr>
            <a:r>
              <a:rPr kumimoji="0" lang="en-US" altLang="zh-CN"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Summary</a:t>
            </a:r>
          </a:p>
          <a:p>
            <a:pPr marL="0" marR="0" lvl="0" indent="0" algn="l" defTabSz="704215" rtl="0" eaLnBrk="0" fontAlgn="base" latinLnBrk="0" hangingPunct="0">
              <a:lnSpc>
                <a:spcPct val="130000"/>
              </a:lnSpc>
              <a:spcBef>
                <a:spcPct val="0"/>
              </a:spcBef>
              <a:spcAft>
                <a:spcPct val="0"/>
              </a:spcAft>
              <a:buClrTx/>
              <a:buSzTx/>
              <a:buFontTx/>
              <a:buNone/>
              <a:tabLst/>
              <a:defRPr/>
            </a:pPr>
            <a:endParaRPr kumimoji="0" lang="en-US" altLang="zh-CN" sz="2665"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162818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
          <p:cNvSpPr txBox="1"/>
          <p:nvPr/>
        </p:nvSpPr>
        <p:spPr>
          <a:xfrm>
            <a:off x="496500" y="129911"/>
            <a:ext cx="7232998" cy="507831"/>
          </a:xfrm>
          <a:prstGeom prst="rect">
            <a:avLst/>
          </a:prstGeom>
          <a:noFill/>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2000">
              <a:lnSpc>
                <a:spcPct val="90000"/>
              </a:lnSpc>
              <a:defRPr/>
            </a:pPr>
            <a:r>
              <a:rPr lang="en-US" altLang="zh-CN" sz="3000" b="1" kern="0" dirty="0">
                <a:solidFill>
                  <a:srgbClr val="005DA2"/>
                </a:solidFill>
                <a:latin typeface="Arial" panose="020B0604020202020204" pitchFamily="34" charset="0"/>
                <a:ea typeface="微软雅黑" panose="020B0503020204020204" pitchFamily="34" charset="-122"/>
              </a:rPr>
              <a:t>China Spallation Neutron Source-II</a:t>
            </a:r>
            <a:endParaRPr lang="zh-CN" altLang="en-US" sz="3000" b="1" kern="0" dirty="0">
              <a:solidFill>
                <a:srgbClr val="005DA2"/>
              </a:solidFill>
              <a:latin typeface="Arial" panose="020B0604020202020204" pitchFamily="34" charset="0"/>
              <a:ea typeface="微软雅黑" panose="020B0503020204020204" pitchFamily="34" charset="-122"/>
            </a:endParaRPr>
          </a:p>
        </p:txBody>
      </p:sp>
      <p:pic>
        <p:nvPicPr>
          <p:cNvPr id="7" name="Picture 2"/>
          <p:cNvPicPr>
            <a:picLocks noChangeAspect="1" noChangeArrowheads="1"/>
          </p:cNvPicPr>
          <p:nvPr/>
        </p:nvPicPr>
        <p:blipFill>
          <a:blip r:embed="rId3" cstate="print"/>
          <a:srcRect/>
          <a:stretch>
            <a:fillRect/>
          </a:stretch>
        </p:blipFill>
        <p:spPr bwMode="auto">
          <a:xfrm>
            <a:off x="53127" y="744543"/>
            <a:ext cx="6048527" cy="4318000"/>
          </a:xfrm>
          <a:prstGeom prst="rect">
            <a:avLst/>
          </a:prstGeom>
          <a:noFill/>
        </p:spPr>
      </p:pic>
      <p:sp>
        <p:nvSpPr>
          <p:cNvPr id="8" name="TextBox 19"/>
          <p:cNvSpPr txBox="1"/>
          <p:nvPr/>
        </p:nvSpPr>
        <p:spPr bwMode="auto">
          <a:xfrm>
            <a:off x="1430834" y="878580"/>
            <a:ext cx="1920213" cy="323165"/>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0" indent="-381000" algn="ctr" defTabSz="762000" eaLnBrk="0" fontAlgn="auto" hangingPunct="0">
              <a:spcBef>
                <a:spcPts val="665"/>
              </a:spcBef>
              <a:spcAft>
                <a:spcPts val="0"/>
              </a:spcAft>
              <a:buClr>
                <a:prstClr val="black"/>
              </a:buClr>
              <a:defRPr/>
            </a:pPr>
            <a:r>
              <a:rPr lang="en-US" altLang="zh-CN" sz="1500" b="1" dirty="0" err="1">
                <a:solidFill>
                  <a:srgbClr val="002060"/>
                </a:solidFill>
                <a:latin typeface="微软雅黑" panose="020B0503020204020204" pitchFamily="34" charset="-122"/>
                <a:ea typeface="微软雅黑" panose="020B0503020204020204" pitchFamily="34" charset="-122"/>
              </a:rPr>
              <a:t>Linac</a:t>
            </a:r>
            <a:endParaRPr lang="zh-CN" altLang="en-US" sz="1500" b="1" dirty="0">
              <a:solidFill>
                <a:srgbClr val="002060"/>
              </a:solidFill>
              <a:latin typeface="微软雅黑" panose="020B0503020204020204" pitchFamily="34" charset="-122"/>
              <a:ea typeface="微软雅黑" panose="020B0503020204020204" pitchFamily="34" charset="-122"/>
            </a:endParaRPr>
          </a:p>
        </p:txBody>
      </p:sp>
      <p:sp>
        <p:nvSpPr>
          <p:cNvPr id="9" name="文本框 1"/>
          <p:cNvSpPr txBox="1"/>
          <p:nvPr/>
        </p:nvSpPr>
        <p:spPr>
          <a:xfrm>
            <a:off x="496500" y="1488321"/>
            <a:ext cx="4089325" cy="3315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2000" fontAlgn="auto">
              <a:spcBef>
                <a:spcPts val="0"/>
              </a:spcBef>
              <a:spcAft>
                <a:spcPts val="0"/>
              </a:spcAft>
              <a:defRPr/>
            </a:pPr>
            <a:r>
              <a:rPr kumimoji="1" lang="en-US" altLang="zh-CN" sz="1555" b="1" dirty="0" err="1">
                <a:solidFill>
                  <a:srgbClr val="3366FF"/>
                </a:solidFill>
                <a:latin typeface="微软雅黑" panose="020B0503020204020204" pitchFamily="34" charset="-122"/>
                <a:ea typeface="微软雅黑" panose="020B0503020204020204" pitchFamily="34" charset="-122"/>
              </a:rPr>
              <a:t>Linac</a:t>
            </a:r>
            <a:r>
              <a:rPr kumimoji="1" lang="en-US" altLang="zh-CN" sz="1555" b="1" dirty="0">
                <a:solidFill>
                  <a:srgbClr val="3366FF"/>
                </a:solidFill>
                <a:latin typeface="微软雅黑" panose="020B0503020204020204" pitchFamily="34" charset="-122"/>
                <a:ea typeface="微软雅黑" panose="020B0503020204020204" pitchFamily="34" charset="-122"/>
              </a:rPr>
              <a:t> upgrade from 80MeV to </a:t>
            </a:r>
            <a:r>
              <a:rPr kumimoji="1" lang="en-US" altLang="zh-CN" sz="1555" b="1" dirty="0">
                <a:solidFill>
                  <a:srgbClr val="C00000"/>
                </a:solidFill>
                <a:latin typeface="微软雅黑" panose="020B0503020204020204" pitchFamily="34" charset="-122"/>
                <a:ea typeface="微软雅黑" panose="020B0503020204020204" pitchFamily="34" charset="-122"/>
              </a:rPr>
              <a:t>300MeV</a:t>
            </a:r>
            <a:endParaRPr kumimoji="1" lang="zh-CN" altLang="en-US" sz="1555" b="1" dirty="0">
              <a:solidFill>
                <a:srgbClr val="C00000"/>
              </a:solidFill>
              <a:latin typeface="微软雅黑" panose="020B0503020204020204" pitchFamily="34" charset="-122"/>
              <a:ea typeface="微软雅黑" panose="020B0503020204020204" pitchFamily="34" charset="-122"/>
            </a:endParaRPr>
          </a:p>
        </p:txBody>
      </p:sp>
      <p:sp>
        <p:nvSpPr>
          <p:cNvPr id="10" name="文本框 2"/>
          <p:cNvSpPr txBox="1"/>
          <p:nvPr/>
        </p:nvSpPr>
        <p:spPr>
          <a:xfrm>
            <a:off x="1279630" y="2205354"/>
            <a:ext cx="3703466" cy="3315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2000" fontAlgn="auto">
              <a:spcBef>
                <a:spcPts val="0"/>
              </a:spcBef>
              <a:spcAft>
                <a:spcPts val="0"/>
              </a:spcAft>
              <a:defRPr/>
            </a:pPr>
            <a:r>
              <a:rPr kumimoji="1" lang="en-US" altLang="zh-CN" sz="1555" b="1" dirty="0">
                <a:solidFill>
                  <a:srgbClr val="3366FF"/>
                </a:solidFill>
                <a:latin typeface="微软雅黑" panose="020B0503020204020204" pitchFamily="34" charset="-122"/>
                <a:ea typeface="微软雅黑" panose="020B0503020204020204" pitchFamily="34" charset="-122"/>
              </a:rPr>
              <a:t>Beam power upgrade to </a:t>
            </a:r>
            <a:r>
              <a:rPr kumimoji="1" lang="en-US" altLang="zh-CN" sz="1555" b="1" dirty="0">
                <a:solidFill>
                  <a:srgbClr val="C00000"/>
                </a:solidFill>
                <a:latin typeface="微软雅黑" panose="020B0503020204020204" pitchFamily="34" charset="-122"/>
                <a:ea typeface="微软雅黑" panose="020B0503020204020204" pitchFamily="34" charset="-122"/>
              </a:rPr>
              <a:t>500kW</a:t>
            </a:r>
            <a:endParaRPr kumimoji="1" lang="zh-CN" altLang="en-US" sz="1555" b="1" dirty="0">
              <a:solidFill>
                <a:srgbClr val="C00000"/>
              </a:solidFill>
              <a:latin typeface="微软雅黑" panose="020B0503020204020204" pitchFamily="34" charset="-122"/>
              <a:ea typeface="微软雅黑" panose="020B0503020204020204" pitchFamily="34" charset="-122"/>
            </a:endParaRPr>
          </a:p>
        </p:txBody>
      </p:sp>
      <p:sp>
        <p:nvSpPr>
          <p:cNvPr id="11" name="TextBox 20"/>
          <p:cNvSpPr txBox="1"/>
          <p:nvPr/>
        </p:nvSpPr>
        <p:spPr bwMode="auto">
          <a:xfrm>
            <a:off x="4375880" y="2109468"/>
            <a:ext cx="1821623" cy="1130887"/>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0" indent="-381000" algn="ctr" defTabSz="762000" eaLnBrk="0" fontAlgn="auto" hangingPunct="0">
              <a:spcBef>
                <a:spcPts val="665"/>
              </a:spcBef>
              <a:spcAft>
                <a:spcPts val="0"/>
              </a:spcAft>
              <a:buClr>
                <a:prstClr val="black"/>
              </a:buClr>
              <a:defRPr/>
            </a:pPr>
            <a:r>
              <a:rPr lang="en-US" altLang="zh-CN" sz="1335" b="1" dirty="0">
                <a:solidFill>
                  <a:srgbClr val="002060"/>
                </a:solidFill>
                <a:latin typeface="微软雅黑" panose="020B0503020204020204" pitchFamily="34" charset="-122"/>
                <a:ea typeface="微软雅黑" panose="020B0503020204020204" pitchFamily="34" charset="-122"/>
              </a:rPr>
              <a:t>Rapid Cycling </a:t>
            </a:r>
          </a:p>
          <a:p>
            <a:pPr marL="381000" indent="-381000" algn="ctr" defTabSz="762000" eaLnBrk="0" fontAlgn="auto" hangingPunct="0">
              <a:spcBef>
                <a:spcPts val="665"/>
              </a:spcBef>
              <a:spcAft>
                <a:spcPts val="0"/>
              </a:spcAft>
              <a:buClr>
                <a:prstClr val="black"/>
              </a:buClr>
              <a:defRPr/>
            </a:pPr>
            <a:r>
              <a:rPr lang="en-US" altLang="zh-CN" sz="1335" b="1" dirty="0">
                <a:solidFill>
                  <a:srgbClr val="002060"/>
                </a:solidFill>
                <a:latin typeface="微软雅黑" panose="020B0503020204020204" pitchFamily="34" charset="-122"/>
                <a:ea typeface="微软雅黑" panose="020B0503020204020204" pitchFamily="34" charset="-122"/>
              </a:rPr>
              <a:t>Synchrotron</a:t>
            </a:r>
          </a:p>
          <a:p>
            <a:pPr marL="381000" indent="-381000" algn="ctr" defTabSz="762000" eaLnBrk="0" fontAlgn="auto" hangingPunct="0">
              <a:spcBef>
                <a:spcPts val="665"/>
              </a:spcBef>
              <a:spcAft>
                <a:spcPts val="0"/>
              </a:spcAft>
              <a:buClr>
                <a:prstClr val="black"/>
              </a:buClr>
              <a:defRPr/>
            </a:pPr>
            <a:r>
              <a:rPr lang="en-US" altLang="zh-CN" sz="1335" b="1" dirty="0">
                <a:solidFill>
                  <a:srgbClr val="002060"/>
                </a:solidFill>
                <a:latin typeface="微软雅黑" panose="020B0503020204020204" pitchFamily="34" charset="-122"/>
                <a:ea typeface="微软雅黑" panose="020B0503020204020204" pitchFamily="34" charset="-122"/>
              </a:rPr>
              <a:t>(25Hz)</a:t>
            </a:r>
          </a:p>
          <a:p>
            <a:pPr marL="381000" indent="-381000" algn="ctr" defTabSz="762000" eaLnBrk="0" fontAlgn="auto" hangingPunct="0">
              <a:spcBef>
                <a:spcPts val="665"/>
              </a:spcBef>
              <a:spcAft>
                <a:spcPts val="0"/>
              </a:spcAft>
              <a:buClr>
                <a:prstClr val="black"/>
              </a:buClr>
              <a:defRPr/>
            </a:pPr>
            <a:endParaRPr lang="zh-CN" altLang="en-US" sz="1000" b="1" dirty="0">
              <a:solidFill>
                <a:prstClr val="black"/>
              </a:solidFill>
              <a:latin typeface="等线 Light" panose="02010600030101010101" pitchFamily="2" charset="-122"/>
              <a:ea typeface="等线 Light" panose="02010600030101010101" pitchFamily="2" charset="-122"/>
            </a:endParaRPr>
          </a:p>
        </p:txBody>
      </p:sp>
      <p:sp>
        <p:nvSpPr>
          <p:cNvPr id="12" name="TextBox 23"/>
          <p:cNvSpPr txBox="1"/>
          <p:nvPr/>
        </p:nvSpPr>
        <p:spPr bwMode="auto">
          <a:xfrm>
            <a:off x="3848801" y="4676317"/>
            <a:ext cx="2252853" cy="553998"/>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0" indent="-381000" algn="ctr" defTabSz="762000" eaLnBrk="0" fontAlgn="auto" hangingPunct="0">
              <a:spcBef>
                <a:spcPts val="0"/>
              </a:spcBef>
              <a:spcAft>
                <a:spcPts val="0"/>
              </a:spcAft>
              <a:buClr>
                <a:prstClr val="black"/>
              </a:buClr>
              <a:defRPr/>
            </a:pPr>
            <a:r>
              <a:rPr lang="en-US" altLang="zh-CN" sz="1500" b="1" dirty="0">
                <a:solidFill>
                  <a:srgbClr val="0000FF"/>
                </a:solidFill>
                <a:latin typeface="微软雅黑" panose="020B0503020204020204" pitchFamily="34" charset="-122"/>
                <a:ea typeface="微软雅黑" panose="020B0503020204020204" pitchFamily="34" charset="-122"/>
              </a:rPr>
              <a:t>Proton</a:t>
            </a:r>
            <a:r>
              <a:rPr lang="zh-CN" altLang="en-US" sz="1500" b="1" dirty="0">
                <a:solidFill>
                  <a:srgbClr val="0000FF"/>
                </a:solidFill>
                <a:latin typeface="微软雅黑" panose="020B0503020204020204" pitchFamily="34" charset="-122"/>
                <a:ea typeface="微软雅黑" panose="020B0503020204020204" pitchFamily="34" charset="-122"/>
              </a:rPr>
              <a:t> </a:t>
            </a:r>
            <a:r>
              <a:rPr lang="en-US" altLang="zh-CN" sz="1500" b="1" dirty="0">
                <a:solidFill>
                  <a:srgbClr val="0000FF"/>
                </a:solidFill>
                <a:latin typeface="微软雅黑" panose="020B0503020204020204" pitchFamily="34" charset="-122"/>
                <a:ea typeface="微软雅黑" panose="020B0503020204020204" pitchFamily="34" charset="-122"/>
              </a:rPr>
              <a:t>&amp;</a:t>
            </a:r>
            <a:r>
              <a:rPr lang="zh-CN" altLang="en-US" sz="1500" b="1" dirty="0">
                <a:solidFill>
                  <a:srgbClr val="0000FF"/>
                </a:solidFill>
                <a:latin typeface="微软雅黑" panose="020B0503020204020204" pitchFamily="34" charset="-122"/>
                <a:ea typeface="微软雅黑" panose="020B0503020204020204" pitchFamily="34" charset="-122"/>
              </a:rPr>
              <a:t> </a:t>
            </a:r>
            <a:r>
              <a:rPr lang="en-US" altLang="zh-CN" sz="1500" b="1" dirty="0">
                <a:solidFill>
                  <a:srgbClr val="0000FF"/>
                </a:solidFill>
                <a:latin typeface="微软雅黑" panose="020B0503020204020204" pitchFamily="34" charset="-122"/>
                <a:ea typeface="微软雅黑" panose="020B0503020204020204" pitchFamily="34" charset="-122"/>
              </a:rPr>
              <a:t>muon</a:t>
            </a:r>
          </a:p>
          <a:p>
            <a:pPr marL="381000" indent="-381000" algn="ctr" defTabSz="762000" eaLnBrk="0" fontAlgn="auto" hangingPunct="0">
              <a:spcBef>
                <a:spcPts val="0"/>
              </a:spcBef>
              <a:spcAft>
                <a:spcPts val="0"/>
              </a:spcAft>
              <a:buClr>
                <a:prstClr val="black"/>
              </a:buClr>
              <a:defRPr/>
            </a:pPr>
            <a:r>
              <a:rPr lang="en-GB" altLang="zh-CN" sz="1500" b="1" dirty="0">
                <a:solidFill>
                  <a:srgbClr val="0000FF"/>
                </a:solidFill>
                <a:latin typeface="微软雅黑" panose="020B0503020204020204" pitchFamily="34" charset="-122"/>
                <a:ea typeface="微软雅黑" panose="020B0503020204020204" pitchFamily="34" charset="-122"/>
              </a:rPr>
              <a:t>Experimental station</a:t>
            </a:r>
            <a:r>
              <a:rPr lang="zh-CN" altLang="en-US" sz="1500" b="1" dirty="0">
                <a:solidFill>
                  <a:srgbClr val="0000FF"/>
                </a:solidFill>
                <a:latin typeface="微软雅黑" panose="020B0503020204020204" pitchFamily="34" charset="-122"/>
                <a:ea typeface="微软雅黑" panose="020B0503020204020204" pitchFamily="34" charset="-122"/>
              </a:rPr>
              <a:t> </a:t>
            </a:r>
          </a:p>
        </p:txBody>
      </p:sp>
      <p:sp>
        <p:nvSpPr>
          <p:cNvPr id="15" name="TextBox 21"/>
          <p:cNvSpPr txBox="1"/>
          <p:nvPr/>
        </p:nvSpPr>
        <p:spPr bwMode="auto">
          <a:xfrm>
            <a:off x="801424" y="3145574"/>
            <a:ext cx="1920213" cy="246221"/>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0" indent="-381000" algn="ctr" defTabSz="762000" eaLnBrk="0" fontAlgn="auto" hangingPunct="0">
              <a:spcBef>
                <a:spcPts val="665"/>
              </a:spcBef>
              <a:spcAft>
                <a:spcPts val="0"/>
              </a:spcAft>
              <a:buClr>
                <a:prstClr val="black"/>
              </a:buClr>
              <a:defRPr/>
            </a:pPr>
            <a:r>
              <a:rPr lang="zh-CN" altLang="en-US" sz="1000" b="1" dirty="0">
                <a:solidFill>
                  <a:prstClr val="black"/>
                </a:solidFill>
                <a:latin typeface="等线 Light" panose="02010600030101010101" pitchFamily="2" charset="-122"/>
                <a:ea typeface="等线 Light" panose="02010600030101010101" pitchFamily="2" charset="-122"/>
              </a:rPr>
              <a:t>靶站</a:t>
            </a:r>
          </a:p>
        </p:txBody>
      </p:sp>
      <p:sp>
        <p:nvSpPr>
          <p:cNvPr id="16" name="TextBox 22"/>
          <p:cNvSpPr txBox="1"/>
          <p:nvPr/>
        </p:nvSpPr>
        <p:spPr bwMode="auto">
          <a:xfrm>
            <a:off x="1262146" y="4064990"/>
            <a:ext cx="1920213" cy="246221"/>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0" indent="-381000" algn="ctr" defTabSz="762000" eaLnBrk="0" fontAlgn="auto" hangingPunct="0">
              <a:spcBef>
                <a:spcPts val="665"/>
              </a:spcBef>
              <a:spcAft>
                <a:spcPts val="0"/>
              </a:spcAft>
              <a:buClr>
                <a:prstClr val="black"/>
              </a:buClr>
              <a:defRPr/>
            </a:pPr>
            <a:r>
              <a:rPr lang="zh-CN" altLang="en-US" sz="1000" b="1" dirty="0">
                <a:solidFill>
                  <a:prstClr val="black"/>
                </a:solidFill>
                <a:latin typeface="等线 Light" panose="02010600030101010101" pitchFamily="2" charset="-122"/>
                <a:ea typeface="等线 Light" panose="02010600030101010101" pitchFamily="2" charset="-122"/>
              </a:rPr>
              <a:t>谱仪</a:t>
            </a:r>
          </a:p>
        </p:txBody>
      </p:sp>
      <p:pic>
        <p:nvPicPr>
          <p:cNvPr id="17" name="table"/>
          <p:cNvPicPr>
            <a:picLocks noChangeAspect="1"/>
          </p:cNvPicPr>
          <p:nvPr/>
        </p:nvPicPr>
        <p:blipFill>
          <a:blip r:embed="rId4"/>
          <a:stretch>
            <a:fillRect/>
          </a:stretch>
        </p:blipFill>
        <p:spPr>
          <a:xfrm>
            <a:off x="6190758" y="776546"/>
            <a:ext cx="3909369" cy="4323351"/>
          </a:xfrm>
          <a:prstGeom prst="rect">
            <a:avLst/>
          </a:prstGeom>
        </p:spPr>
      </p:pic>
      <p:sp>
        <p:nvSpPr>
          <p:cNvPr id="18" name="文本框 2"/>
          <p:cNvSpPr txBox="1"/>
          <p:nvPr/>
        </p:nvSpPr>
        <p:spPr>
          <a:xfrm>
            <a:off x="53128" y="3784514"/>
            <a:ext cx="2693633" cy="5706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2000" fontAlgn="auto">
              <a:spcBef>
                <a:spcPts val="0"/>
              </a:spcBef>
              <a:spcAft>
                <a:spcPts val="0"/>
              </a:spcAft>
              <a:defRPr/>
            </a:pPr>
            <a:r>
              <a:rPr kumimoji="1" lang="en-US" altLang="zh-CN" sz="1555" b="1" dirty="0">
                <a:solidFill>
                  <a:srgbClr val="3366FF"/>
                </a:solidFill>
                <a:latin typeface="微软雅黑" panose="020B0503020204020204" pitchFamily="34" charset="-122"/>
                <a:ea typeface="微软雅黑" panose="020B0503020204020204" pitchFamily="34" charset="-122"/>
              </a:rPr>
              <a:t>Replacement of Target for 500kW proton </a:t>
            </a:r>
            <a:endParaRPr kumimoji="1" lang="zh-CN" altLang="en-US" sz="1555" b="1" dirty="0">
              <a:solidFill>
                <a:srgbClr val="FF0000"/>
              </a:solidFill>
              <a:latin typeface="微软雅黑" panose="020B0503020204020204" pitchFamily="34" charset="-122"/>
              <a:ea typeface="微软雅黑" panose="020B0503020204020204" pitchFamily="34" charset="-122"/>
            </a:endParaRPr>
          </a:p>
        </p:txBody>
      </p:sp>
      <p:sp>
        <p:nvSpPr>
          <p:cNvPr id="19" name="文本框 2"/>
          <p:cNvSpPr txBox="1"/>
          <p:nvPr/>
        </p:nvSpPr>
        <p:spPr>
          <a:xfrm>
            <a:off x="753187" y="4571146"/>
            <a:ext cx="2938131" cy="3315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2000" fontAlgn="auto">
              <a:spcBef>
                <a:spcPts val="0"/>
              </a:spcBef>
              <a:spcAft>
                <a:spcPts val="0"/>
              </a:spcAft>
              <a:defRPr/>
            </a:pPr>
            <a:r>
              <a:rPr kumimoji="1" lang="en-US" sz="1555" b="1" dirty="0">
                <a:solidFill>
                  <a:srgbClr val="C00000"/>
                </a:solidFill>
                <a:latin typeface="微软雅黑" panose="020B0503020204020204" pitchFamily="34" charset="-122"/>
                <a:ea typeface="微软雅黑" panose="020B0503020204020204" pitchFamily="34" charset="-122"/>
              </a:rPr>
              <a:t>9 </a:t>
            </a:r>
            <a:r>
              <a:rPr kumimoji="1" lang="en-US" sz="1555" b="1" dirty="0">
                <a:solidFill>
                  <a:srgbClr val="3366FF"/>
                </a:solidFill>
                <a:latin typeface="微软雅黑" panose="020B0503020204020204" pitchFamily="34" charset="-122"/>
                <a:ea typeface="微软雅黑" panose="020B0503020204020204" pitchFamily="34" charset="-122"/>
              </a:rPr>
              <a:t>new neutron instruments</a:t>
            </a:r>
          </a:p>
        </p:txBody>
      </p:sp>
      <p:sp>
        <p:nvSpPr>
          <p:cNvPr id="5" name="文本框 4"/>
          <p:cNvSpPr txBox="1"/>
          <p:nvPr/>
        </p:nvSpPr>
        <p:spPr>
          <a:xfrm>
            <a:off x="9254613" y="4587238"/>
            <a:ext cx="763156" cy="323165"/>
          </a:xfrm>
          <a:prstGeom prst="rect">
            <a:avLst/>
          </a:prstGeom>
          <a:solidFill>
            <a:schemeClr val="bg2"/>
          </a:solidFill>
        </p:spPr>
        <p:txBody>
          <a:bodyPr wrap="square" rtlCol="0">
            <a:spAutoFit/>
          </a:bodyPr>
          <a:lstStyle/>
          <a:p>
            <a:pPr defTabSz="762000" eaLnBrk="1" fontAlgn="auto" hangingPunct="1">
              <a:spcBef>
                <a:spcPts val="0"/>
              </a:spcBef>
              <a:spcAft>
                <a:spcPts val="0"/>
              </a:spcAft>
            </a:pPr>
            <a:r>
              <a:rPr kumimoji="1" lang="en-US" altLang="zh-CN" sz="15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11+</a:t>
            </a:r>
            <a:r>
              <a:rPr kumimoji="1" lang="en-US" altLang="zh-CN" sz="1500" dirty="0">
                <a:solidFill>
                  <a:srgbClr val="005DA2"/>
                </a:solidFill>
                <a:latin typeface="Times New Roman" panose="02020603050405020304" pitchFamily="18" charset="0"/>
                <a:ea typeface="微软雅黑" panose="020B0503020204020204" pitchFamily="34" charset="-122"/>
                <a:cs typeface="Times New Roman" panose="02020603050405020304" pitchFamily="18" charset="0"/>
              </a:rPr>
              <a:t>9</a:t>
            </a:r>
            <a:endParaRPr kumimoji="1" lang="zh-CN" altLang="en-US" sz="1500" dirty="0">
              <a:solidFill>
                <a:srgbClr val="005DA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p:cNvSpPr txBox="1"/>
          <p:nvPr/>
        </p:nvSpPr>
        <p:spPr>
          <a:xfrm>
            <a:off x="6234179" y="1897577"/>
            <a:ext cx="1656013" cy="323165"/>
          </a:xfrm>
          <a:prstGeom prst="rect">
            <a:avLst/>
          </a:prstGeom>
          <a:solidFill>
            <a:schemeClr val="bg2"/>
          </a:solidFill>
        </p:spPr>
        <p:txBody>
          <a:bodyPr wrap="square" rtlCol="0">
            <a:spAutoFit/>
          </a:bodyPr>
          <a:lstStyle/>
          <a:p>
            <a:pPr defTabSz="762000" eaLnBrk="1" fontAlgn="auto" hangingPunct="1">
              <a:spcBef>
                <a:spcPts val="0"/>
              </a:spcBef>
              <a:spcAft>
                <a:spcPts val="0"/>
              </a:spcAft>
            </a:pPr>
            <a:r>
              <a:rPr kumimoji="1" lang="en-US" altLang="zh-CN" sz="15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Rep. rate (Hz)</a:t>
            </a:r>
            <a:endParaRPr kumimoji="1" lang="zh-CN" altLang="en-US" sz="15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nvSpPr>
        <p:spPr>
          <a:xfrm>
            <a:off x="6050280" y="777240"/>
            <a:ext cx="4058285" cy="4474845"/>
          </a:xfrm>
          <a:prstGeom prst="rect">
            <a:avLst/>
          </a:prstGeom>
          <a:solidFill>
            <a:schemeClr val="bg2"/>
          </a:solidFill>
        </p:spPr>
        <p:txBody>
          <a:bodyPr wrap="square" rtlCol="0">
            <a:noAutofit/>
          </a:bodyPr>
          <a:lstStyle/>
          <a:p>
            <a:pPr marL="285750" indent="-285750" defTabSz="762000" eaLnBrk="1" fontAlgn="auto" hangingPunct="1">
              <a:lnSpc>
                <a:spcPct val="150000"/>
              </a:lnSpc>
              <a:spcBef>
                <a:spcPts val="0"/>
              </a:spcBef>
              <a:spcAft>
                <a:spcPts val="0"/>
              </a:spcAft>
              <a:buFont typeface="Wingdings" panose="05000000000000000000" pitchFamily="2" charset="2"/>
              <a:buChar char="Ø"/>
            </a:pPr>
            <a:r>
              <a:rPr kumimoji="1" lang="en-US" altLang="zh-CN" sz="2000" dirty="0">
                <a:solidFill>
                  <a:srgbClr val="FF0000"/>
                </a:solidFill>
                <a:latin typeface="Arial" panose="020B0604020202020204"/>
                <a:ea typeface="微软雅黑" panose="020B0503020204020204" pitchFamily="34" charset="-122"/>
              </a:rPr>
              <a:t>Project Budget: 2.9 B CNY</a:t>
            </a:r>
          </a:p>
          <a:p>
            <a:pPr marL="285750" indent="-285750" defTabSz="762000" eaLnBrk="1" fontAlgn="auto" hangingPunct="1">
              <a:lnSpc>
                <a:spcPct val="150000"/>
              </a:lnSpc>
              <a:spcBef>
                <a:spcPts val="0"/>
              </a:spcBef>
              <a:spcAft>
                <a:spcPts val="0"/>
              </a:spcAft>
              <a:buFont typeface="Wingdings" panose="05000000000000000000" pitchFamily="2" charset="2"/>
              <a:buChar char="Ø"/>
            </a:pPr>
            <a:r>
              <a:rPr kumimoji="1" lang="en-US" altLang="zh-CN" sz="2000" dirty="0">
                <a:solidFill>
                  <a:srgbClr val="FF0000"/>
                </a:solidFill>
                <a:latin typeface="Arial" panose="020B0604020202020204"/>
                <a:ea typeface="微软雅黑" panose="020B0503020204020204" pitchFamily="34" charset="-122"/>
              </a:rPr>
              <a:t>Funded by central and Guangdong local government</a:t>
            </a:r>
          </a:p>
          <a:p>
            <a:pPr marL="285750" indent="-285750" defTabSz="762000" eaLnBrk="1" fontAlgn="auto" hangingPunct="1">
              <a:lnSpc>
                <a:spcPct val="150000"/>
              </a:lnSpc>
              <a:spcBef>
                <a:spcPts val="0"/>
              </a:spcBef>
              <a:spcAft>
                <a:spcPts val="0"/>
              </a:spcAft>
              <a:buFont typeface="Wingdings" panose="05000000000000000000" pitchFamily="2" charset="2"/>
              <a:buChar char="Ø"/>
            </a:pPr>
            <a:r>
              <a:rPr kumimoji="1" lang="en-US" altLang="zh-CN" sz="2000" dirty="0">
                <a:solidFill>
                  <a:srgbClr val="FF0000"/>
                </a:solidFill>
                <a:latin typeface="Arial" panose="020B0604020202020204"/>
                <a:ea typeface="微软雅黑" panose="020B0503020204020204" pitchFamily="34" charset="-122"/>
              </a:rPr>
              <a:t>Design and R&amp;D completed</a:t>
            </a:r>
          </a:p>
          <a:p>
            <a:pPr marL="285750" indent="-285750" defTabSz="762000" eaLnBrk="1" fontAlgn="auto" hangingPunct="1">
              <a:lnSpc>
                <a:spcPct val="150000"/>
              </a:lnSpc>
              <a:spcBef>
                <a:spcPts val="0"/>
              </a:spcBef>
              <a:spcAft>
                <a:spcPts val="0"/>
              </a:spcAft>
              <a:buFont typeface="Wingdings" panose="05000000000000000000" pitchFamily="2" charset="2"/>
              <a:buChar char="Ø"/>
            </a:pPr>
            <a:r>
              <a:rPr kumimoji="1" lang="en-US" altLang="zh-CN" sz="2000" dirty="0">
                <a:solidFill>
                  <a:srgbClr val="FF0000"/>
                </a:solidFill>
                <a:latin typeface="Arial" panose="020B0604020202020204"/>
                <a:ea typeface="微软雅黑" panose="020B0503020204020204" pitchFamily="34" charset="-122"/>
              </a:rPr>
              <a:t>Construction: 2024.1~2029.10</a:t>
            </a:r>
          </a:p>
          <a:p>
            <a:pPr defTabSz="762000" eaLnBrk="1" fontAlgn="auto" hangingPunct="1">
              <a:lnSpc>
                <a:spcPct val="150000"/>
              </a:lnSpc>
              <a:spcBef>
                <a:spcPts val="0"/>
              </a:spcBef>
              <a:spcAft>
                <a:spcPts val="0"/>
              </a:spcAft>
            </a:pPr>
            <a:r>
              <a:rPr kumimoji="1" lang="zh-CN" altLang="en-US" sz="2000" dirty="0">
                <a:solidFill>
                  <a:srgbClr val="FF0000"/>
                </a:solidFill>
                <a:latin typeface="Arial" panose="020B0604020202020204"/>
                <a:ea typeface="微软雅黑" panose="020B0503020204020204" pitchFamily="34" charset="-122"/>
              </a:rPr>
              <a:t>           （</a:t>
            </a:r>
            <a:r>
              <a:rPr kumimoji="1" lang="en-US" altLang="zh-CN" sz="2000" dirty="0">
                <a:solidFill>
                  <a:srgbClr val="FF0000"/>
                </a:solidFill>
                <a:latin typeface="Arial" panose="020B0604020202020204"/>
                <a:ea typeface="微软雅黑" panose="020B0503020204020204" pitchFamily="34" charset="-122"/>
              </a:rPr>
              <a:t>5</a:t>
            </a:r>
            <a:r>
              <a:rPr kumimoji="1" lang="zh-CN" altLang="en-US" sz="2000" dirty="0">
                <a:solidFill>
                  <a:srgbClr val="FF0000"/>
                </a:solidFill>
                <a:latin typeface="Arial" panose="020B0604020202020204"/>
                <a:ea typeface="微软雅黑" panose="020B0503020204020204" pitchFamily="34" charset="-122"/>
              </a:rPr>
              <a:t> </a:t>
            </a:r>
            <a:r>
              <a:rPr kumimoji="1" lang="en-US" altLang="zh-CN" sz="2000" dirty="0">
                <a:solidFill>
                  <a:srgbClr val="FF0000"/>
                </a:solidFill>
                <a:latin typeface="Arial" panose="020B0604020202020204"/>
                <a:ea typeface="微软雅黑" panose="020B0503020204020204" pitchFamily="34" charset="-122"/>
              </a:rPr>
              <a:t>years</a:t>
            </a:r>
            <a:r>
              <a:rPr kumimoji="1" lang="zh-CN" altLang="en-US" sz="2000" dirty="0">
                <a:solidFill>
                  <a:srgbClr val="FF0000"/>
                </a:solidFill>
                <a:latin typeface="Arial" panose="020B0604020202020204"/>
                <a:ea typeface="微软雅黑" panose="020B0503020204020204" pitchFamily="34" charset="-122"/>
              </a:rPr>
              <a:t> </a:t>
            </a:r>
            <a:r>
              <a:rPr kumimoji="1" lang="en-US" altLang="zh-CN" sz="2000" dirty="0">
                <a:solidFill>
                  <a:srgbClr val="FF0000"/>
                </a:solidFill>
                <a:latin typeface="Arial" panose="020B0604020202020204"/>
                <a:ea typeface="微软雅黑" panose="020B0503020204020204" pitchFamily="34" charset="-122"/>
              </a:rPr>
              <a:t>and 9</a:t>
            </a:r>
            <a:r>
              <a:rPr kumimoji="1" lang="zh-CN" altLang="en-US" sz="2000" dirty="0">
                <a:solidFill>
                  <a:srgbClr val="FF0000"/>
                </a:solidFill>
                <a:latin typeface="Arial" panose="020B0604020202020204"/>
                <a:ea typeface="微软雅黑" panose="020B0503020204020204" pitchFamily="34" charset="-122"/>
              </a:rPr>
              <a:t> </a:t>
            </a:r>
            <a:r>
              <a:rPr kumimoji="1" lang="en-US" altLang="zh-CN" sz="2000" dirty="0">
                <a:solidFill>
                  <a:srgbClr val="FF0000"/>
                </a:solidFill>
                <a:latin typeface="Arial" panose="020B0604020202020204"/>
                <a:ea typeface="微软雅黑" panose="020B0503020204020204" pitchFamily="34" charset="-122"/>
              </a:rPr>
              <a:t>months</a:t>
            </a:r>
            <a:r>
              <a:rPr kumimoji="1" lang="zh-CN" altLang="en-US" sz="2000" dirty="0">
                <a:solidFill>
                  <a:srgbClr val="FF0000"/>
                </a:solidFill>
                <a:latin typeface="Arial" panose="020B0604020202020204"/>
                <a:ea typeface="微软雅黑" panose="020B0503020204020204" pitchFamily="34" charset="-122"/>
              </a:rPr>
              <a:t>）</a:t>
            </a:r>
            <a:endParaRPr kumimoji="1" lang="en-US" altLang="zh-CN" sz="2000" dirty="0">
              <a:solidFill>
                <a:srgbClr val="FF0000"/>
              </a:solidFill>
              <a:latin typeface="Arial" panose="020B0604020202020204"/>
              <a:ea typeface="微软雅黑" panose="020B0503020204020204" pitchFamily="34" charset="-122"/>
            </a:endParaRPr>
          </a:p>
          <a:p>
            <a:pPr defTabSz="762000" eaLnBrk="1" fontAlgn="auto" hangingPunct="1">
              <a:lnSpc>
                <a:spcPct val="150000"/>
              </a:lnSpc>
              <a:spcBef>
                <a:spcPts val="0"/>
              </a:spcBef>
              <a:spcAft>
                <a:spcPts val="0"/>
              </a:spcAft>
            </a:pPr>
            <a:endParaRPr kumimoji="1" lang="en-US" altLang="zh-CN" sz="2000" dirty="0">
              <a:solidFill>
                <a:srgbClr val="FF0000"/>
              </a:solidFill>
              <a:latin typeface="Arial" panose="020B0604020202020204"/>
              <a:ea typeface="微软雅黑" panose="020B0503020204020204" pitchFamily="34" charset="-122"/>
            </a:endParaRPr>
          </a:p>
          <a:p>
            <a:pPr defTabSz="762000" eaLnBrk="1" fontAlgn="auto" hangingPunct="1">
              <a:lnSpc>
                <a:spcPct val="150000"/>
              </a:lnSpc>
              <a:spcBef>
                <a:spcPts val="0"/>
              </a:spcBef>
              <a:spcAft>
                <a:spcPts val="0"/>
              </a:spcAft>
            </a:pPr>
            <a:endParaRPr kumimoji="1" lang="en-US" altLang="zh-CN" sz="2000" dirty="0">
              <a:solidFill>
                <a:srgbClr val="FF0000"/>
              </a:solidFill>
              <a:latin typeface="Arial" panose="020B0604020202020204"/>
              <a:ea typeface="微软雅黑" panose="020B0503020204020204" pitchFamily="34" charset="-122"/>
            </a:endParaRPr>
          </a:p>
          <a:p>
            <a:pPr defTabSz="762000" eaLnBrk="1" fontAlgn="auto" hangingPunct="1">
              <a:lnSpc>
                <a:spcPct val="150000"/>
              </a:lnSpc>
              <a:spcBef>
                <a:spcPts val="0"/>
              </a:spcBef>
              <a:spcAft>
                <a:spcPts val="0"/>
              </a:spcAft>
            </a:pPr>
            <a:endParaRPr kumimoji="1" lang="en-US" altLang="zh-CN" sz="2000" dirty="0">
              <a:solidFill>
                <a:srgbClr val="FF0000"/>
              </a:solidFill>
              <a:latin typeface="Arial" panose="020B0604020202020204"/>
              <a:ea typeface="微软雅黑" panose="020B0503020204020204" pitchFamily="34" charset="-122"/>
            </a:endParaRPr>
          </a:p>
          <a:p>
            <a:pPr marL="285750" indent="-285750" defTabSz="762000" eaLnBrk="1" fontAlgn="auto" hangingPunct="1">
              <a:spcBef>
                <a:spcPts val="0"/>
              </a:spcBef>
              <a:spcAft>
                <a:spcPts val="0"/>
              </a:spcAft>
              <a:buFont typeface="Arial" panose="020B0604020202020204" pitchFamily="34" charset="0"/>
              <a:buChar char="•"/>
            </a:pPr>
            <a:endParaRPr kumimoji="1" lang="zh-CN" altLang="en-US" sz="2000" dirty="0">
              <a:solidFill>
                <a:srgbClr val="000000"/>
              </a:solidFill>
              <a:latin typeface="Arial" panose="020B0604020202020204"/>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noFill/>
          <a:ln w="9525">
            <a:noFill/>
            <a:miter lim="800000"/>
          </a:ln>
        </p:spPr>
        <p:txBody>
          <a:bodyPr vert="horz" wrap="square" lIns="91440" tIns="45720" rIns="91440" bIns="45720" numCol="1" anchor="ctr" anchorCtr="0" compatLnSpc="1"/>
          <a:lstStyle/>
          <a:p>
            <a:pPr>
              <a:lnSpc>
                <a:spcPct val="90000"/>
              </a:lnSpc>
              <a:buSzPct val="60000"/>
            </a:pPr>
            <a:r>
              <a:rPr lang="en-US" altLang="zh-CN" sz="3335" kern="1200" dirty="0">
                <a:solidFill>
                  <a:srgbClr val="0070C0"/>
                </a:solidFill>
                <a:latin typeface="Times New Roman" panose="02020603050405020304" pitchFamily="18" charset="0"/>
                <a:cs typeface="Times New Roman" panose="02020603050405020304" pitchFamily="18" charset="0"/>
              </a:rPr>
              <a:t>Beam Power Upgrade</a:t>
            </a:r>
            <a:r>
              <a:rPr lang="zh-CN" altLang="en-US" sz="3335" kern="1200" dirty="0">
                <a:solidFill>
                  <a:srgbClr val="0070C0"/>
                </a:solidFill>
                <a:latin typeface="Times New Roman" panose="02020603050405020304" pitchFamily="18" charset="0"/>
                <a:cs typeface="Times New Roman" panose="02020603050405020304" pitchFamily="18" charset="0"/>
              </a:rPr>
              <a:t> （</a:t>
            </a:r>
            <a:r>
              <a:rPr lang="en-US" altLang="zh-CN" sz="3335" kern="1200" dirty="0">
                <a:solidFill>
                  <a:srgbClr val="0070C0"/>
                </a:solidFill>
                <a:latin typeface="Times New Roman" panose="02020603050405020304" pitchFamily="18" charset="0"/>
                <a:cs typeface="Times New Roman" panose="02020603050405020304" pitchFamily="18" charset="0"/>
              </a:rPr>
              <a:t>two-step</a:t>
            </a:r>
            <a:r>
              <a:rPr lang="zh-CN" altLang="en-US" sz="3335" kern="1200" dirty="0">
                <a:solidFill>
                  <a:srgbClr val="0070C0"/>
                </a:solidFill>
                <a:latin typeface="Times New Roman" panose="02020603050405020304" pitchFamily="18" charset="0"/>
                <a:cs typeface="Times New Roman" panose="02020603050405020304" pitchFamily="18" charset="0"/>
              </a:rPr>
              <a:t>）</a:t>
            </a:r>
          </a:p>
        </p:txBody>
      </p:sp>
      <p:sp>
        <p:nvSpPr>
          <p:cNvPr id="4" name="灯片编号占位符 3"/>
          <p:cNvSpPr txBox="1">
            <a:spLocks noGrp="1"/>
          </p:cNvSpPr>
          <p:nvPr/>
        </p:nvSpPr>
        <p:spPr bwMode="auto">
          <a:xfrm>
            <a:off x="9112449" y="5287133"/>
            <a:ext cx="757107" cy="318300"/>
          </a:xfrm>
          <a:prstGeom prst="rect">
            <a:avLst/>
          </a:prstGeom>
          <a:noFill/>
          <a:ln w="9525">
            <a:noFill/>
            <a:miter lim="800000"/>
          </a:ln>
        </p:spPr>
        <p:txBody>
          <a:bodyPr/>
          <a:lstStyle/>
          <a:p>
            <a:pPr algn="r" defTabSz="1016000" eaLnBrk="1" hangingPunct="1"/>
            <a:fld id="{D46E5C8B-4D44-458B-83B4-8741D0B78E09}" type="slidenum">
              <a:rPr lang="en-US" altLang="zh-CN" sz="900">
                <a:solidFill>
                  <a:srgbClr val="4D5E68"/>
                </a:solidFill>
                <a:latin typeface="Impact" panose="020B0806030902050204" pitchFamily="34" charset="0"/>
              </a:rPr>
              <a:t>27</a:t>
            </a:fld>
            <a:endParaRPr lang="en-US" altLang="zh-CN" sz="9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8" name="Rectangle 3"/>
          <p:cNvSpPr txBox="1">
            <a:spLocks noChangeArrowheads="1"/>
          </p:cNvSpPr>
          <p:nvPr/>
        </p:nvSpPr>
        <p:spPr bwMode="auto">
          <a:xfrm>
            <a:off x="290444" y="857279"/>
            <a:ext cx="9869557" cy="5470228"/>
          </a:xfrm>
          <a:prstGeom prst="rect">
            <a:avLst/>
          </a:prstGeom>
          <a:noFill/>
          <a:ln w="9525">
            <a:noFill/>
            <a:miter lim="800000"/>
          </a:ln>
        </p:spPr>
        <p:txBody>
          <a:bodyPr vert="horz" wrap="square" lIns="121920" tIns="60960" rIns="121920" bIns="60960" numCol="1" anchor="t" anchorCtr="0" compatLnSpc="1">
            <a:normAutofit/>
          </a:bodyPr>
          <a:lstStyle>
            <a:lvl1pPr marL="317500" indent="-317500" algn="l" rtl="0" eaLnBrk="0" fontAlgn="base" hangingPunct="0">
              <a:spcBef>
                <a:spcPct val="20000"/>
              </a:spcBef>
              <a:spcAft>
                <a:spcPct val="0"/>
              </a:spcAft>
              <a:buFont typeface="Arial" panose="020B0604020202020204" pitchFamily="34" charset="0"/>
              <a:buChar char="•"/>
              <a:defRPr sz="2965" kern="1200">
                <a:solidFill>
                  <a:schemeClr val="tx1"/>
                </a:solidFill>
                <a:latin typeface="+mn-lt"/>
                <a:ea typeface="+mn-ea"/>
                <a:cs typeface="+mn-cs"/>
              </a:defRPr>
            </a:lvl1pPr>
            <a:lvl2pPr marL="687705" indent="-264795" algn="l" rtl="0" eaLnBrk="0" fontAlgn="base" hangingPunct="0">
              <a:spcBef>
                <a:spcPct val="20000"/>
              </a:spcBef>
              <a:spcAft>
                <a:spcPct val="0"/>
              </a:spcAft>
              <a:buFont typeface="Arial" panose="020B0604020202020204" pitchFamily="34" charset="0"/>
              <a:buChar char="–"/>
              <a:defRPr sz="2590" kern="1200">
                <a:solidFill>
                  <a:schemeClr val="tx1"/>
                </a:solidFill>
                <a:latin typeface="+mn-lt"/>
                <a:ea typeface="+mn-ea"/>
                <a:cs typeface="+mn-cs"/>
              </a:defRPr>
            </a:lvl2pPr>
            <a:lvl3pPr marL="1058545" indent="-211455" algn="l" rtl="0" eaLnBrk="0" fontAlgn="base" hangingPunct="0">
              <a:spcBef>
                <a:spcPct val="20000"/>
              </a:spcBef>
              <a:spcAft>
                <a:spcPct val="0"/>
              </a:spcAft>
              <a:buFont typeface="Arial" panose="020B0604020202020204" pitchFamily="34" charset="0"/>
              <a:buChar char="•"/>
              <a:defRPr sz="2220" kern="1200">
                <a:solidFill>
                  <a:schemeClr val="tx1"/>
                </a:solidFill>
                <a:latin typeface="+mn-lt"/>
                <a:ea typeface="+mn-ea"/>
                <a:cs typeface="+mn-cs"/>
              </a:defRPr>
            </a:lvl3pPr>
            <a:lvl4pPr marL="1481455" indent="-211455" algn="l" rtl="0" eaLnBrk="0" fontAlgn="base" hangingPunct="0">
              <a:spcBef>
                <a:spcPct val="20000"/>
              </a:spcBef>
              <a:spcAft>
                <a:spcPct val="0"/>
              </a:spcAft>
              <a:buFont typeface="Arial" panose="020B0604020202020204" pitchFamily="34" charset="0"/>
              <a:buChar char="–"/>
              <a:defRPr sz="1850" kern="1200">
                <a:solidFill>
                  <a:schemeClr val="tx1"/>
                </a:solidFill>
                <a:latin typeface="+mn-lt"/>
                <a:ea typeface="+mn-ea"/>
                <a:cs typeface="+mn-cs"/>
              </a:defRPr>
            </a:lvl4pPr>
            <a:lvl5pPr marL="1905000" indent="-211455" algn="l" rtl="0" eaLnBrk="0" fontAlgn="base" hangingPunct="0">
              <a:spcBef>
                <a:spcPct val="20000"/>
              </a:spcBef>
              <a:spcAft>
                <a:spcPct val="0"/>
              </a:spcAft>
              <a:buFont typeface="Arial" panose="020B0604020202020204" pitchFamily="34" charset="0"/>
              <a:buChar char="»"/>
              <a:defRPr sz="1850" kern="1200">
                <a:solidFill>
                  <a:schemeClr val="tx1"/>
                </a:solidFill>
                <a:latin typeface="+mn-lt"/>
                <a:ea typeface="+mn-ea"/>
                <a:cs typeface="+mn-cs"/>
              </a:defRPr>
            </a:lvl5pPr>
            <a:lvl6pPr marL="232791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6pPr>
            <a:lvl7pPr marL="2751455"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7pPr>
            <a:lvl8pPr marL="317500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8pPr>
            <a:lvl9pPr marL="359791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9pPr>
          </a:lstStyle>
          <a:p>
            <a:pPr marL="121920" indent="0" defTabSz="1219200">
              <a:lnSpc>
                <a:spcPct val="130000"/>
              </a:lnSpc>
              <a:buNone/>
            </a:pPr>
            <a:r>
              <a:rPr lang="en-US" altLang="zh-CN" sz="2220" b="1" dirty="0">
                <a:solidFill>
                  <a:srgbClr val="0070C0"/>
                </a:solidFill>
                <a:latin typeface="微软雅黑" panose="020B0503020204020204" pitchFamily="34" charset="-122"/>
                <a:ea typeface="微软雅黑" panose="020B0503020204020204" pitchFamily="34" charset="-122"/>
                <a:cs typeface="Times New Roman" panose="02020603050405020304"/>
              </a:rPr>
              <a:t>1.  </a:t>
            </a:r>
            <a:r>
              <a:rPr lang="en-US" altLang="zh-CN" sz="2220" b="1" dirty="0" err="1">
                <a:solidFill>
                  <a:prstClr val="black"/>
                </a:solidFill>
                <a:latin typeface="微软雅黑" panose="020B0503020204020204" pitchFamily="34" charset="-122"/>
                <a:ea typeface="微软雅黑" panose="020B0503020204020204" pitchFamily="34" charset="-122"/>
                <a:cs typeface="Times New Roman" panose="02020603050405020304"/>
              </a:rPr>
              <a:t>Linac</a:t>
            </a:r>
            <a:r>
              <a:rPr lang="zh-CN" altLang="zh-CN" sz="2220" b="1" dirty="0">
                <a:solidFill>
                  <a:prstClr val="black"/>
                </a:solidFill>
                <a:latin typeface="微软雅黑" panose="020B0503020204020204" pitchFamily="34" charset="-122"/>
                <a:ea typeface="微软雅黑" panose="020B0503020204020204" pitchFamily="34" charset="-122"/>
                <a:cs typeface="Times New Roman" panose="02020603050405020304"/>
              </a:rPr>
              <a:t>（</a:t>
            </a:r>
            <a:r>
              <a:rPr lang="en-US" altLang="zh-CN" sz="2220" b="1" dirty="0">
                <a:solidFill>
                  <a:prstClr val="black"/>
                </a:solidFill>
                <a:latin typeface="微软雅黑" panose="020B0503020204020204" pitchFamily="34" charset="-122"/>
                <a:ea typeface="微软雅黑" panose="020B0503020204020204" pitchFamily="34" charset="-122"/>
                <a:cs typeface="Times New Roman" panose="02020603050405020304"/>
              </a:rPr>
              <a:t>80MeV</a:t>
            </a:r>
            <a:r>
              <a:rPr lang="zh-CN" altLang="en-US" sz="2220" b="1" dirty="0">
                <a:solidFill>
                  <a:prstClr val="black"/>
                </a:solidFill>
                <a:latin typeface="微软雅黑" panose="020B0503020204020204" pitchFamily="34" charset="-122"/>
                <a:ea typeface="微软雅黑" panose="020B0503020204020204" pitchFamily="34" charset="-122"/>
                <a:cs typeface="Times New Roman" panose="02020603050405020304"/>
              </a:rPr>
              <a:t>）</a:t>
            </a:r>
            <a:r>
              <a:rPr lang="en-US" altLang="zh-CN" sz="2220" b="1" dirty="0">
                <a:solidFill>
                  <a:srgbClr val="0070C0"/>
                </a:solidFill>
                <a:latin typeface="微软雅黑" panose="020B0503020204020204" pitchFamily="34" charset="-122"/>
                <a:ea typeface="微软雅黑" panose="020B0503020204020204" pitchFamily="34" charset="-122"/>
                <a:cs typeface="Times New Roman" panose="02020603050405020304"/>
              </a:rPr>
              <a:t>+ RCS upgrade</a:t>
            </a:r>
            <a:r>
              <a:rPr lang="zh-CN" altLang="en-US" sz="2220" b="1" dirty="0">
                <a:solidFill>
                  <a:srgbClr val="0070C0"/>
                </a:solidFill>
                <a:latin typeface="微软雅黑" panose="020B0503020204020204" pitchFamily="34" charset="-122"/>
                <a:ea typeface="微软雅黑" panose="020B0503020204020204" pitchFamily="34" charset="-122"/>
                <a:cs typeface="Times New Roman" panose="02020603050405020304"/>
              </a:rPr>
              <a:t>      </a:t>
            </a:r>
            <a:r>
              <a:rPr lang="en-US" altLang="zh-CN" sz="2220" b="1" dirty="0">
                <a:solidFill>
                  <a:srgbClr val="0070C0"/>
                </a:solidFill>
                <a:latin typeface="微软雅黑" panose="020B0503020204020204" pitchFamily="34" charset="-122"/>
                <a:ea typeface="微软雅黑" panose="020B0503020204020204" pitchFamily="34" charset="-122"/>
                <a:cs typeface="Times New Roman" panose="02020603050405020304"/>
              </a:rPr>
              <a:t>150~200kW</a:t>
            </a:r>
            <a:r>
              <a:rPr lang="zh-CN" altLang="zh-CN" sz="2220" b="1" dirty="0">
                <a:solidFill>
                  <a:srgbClr val="C00000"/>
                </a:solidFill>
                <a:latin typeface="微软雅黑" panose="020B0503020204020204" pitchFamily="34" charset="-122"/>
                <a:ea typeface="微软雅黑" panose="020B0503020204020204" pitchFamily="34" charset="-122"/>
                <a:cs typeface="Times New Roman" panose="02020603050405020304"/>
              </a:rPr>
              <a:t>（</a:t>
            </a:r>
            <a:r>
              <a:rPr lang="en-US" altLang="zh-CN" sz="2220" b="1" dirty="0">
                <a:solidFill>
                  <a:srgbClr val="C00000"/>
                </a:solidFill>
                <a:latin typeface="微软雅黑" panose="020B0503020204020204" pitchFamily="34" charset="-122"/>
                <a:ea typeface="微软雅黑" panose="020B0503020204020204" pitchFamily="34" charset="-122"/>
                <a:cs typeface="Times New Roman" panose="02020603050405020304"/>
              </a:rPr>
              <a:t>the first step</a:t>
            </a:r>
            <a:r>
              <a:rPr lang="zh-CN" altLang="en-US" sz="2220" b="1" dirty="0">
                <a:solidFill>
                  <a:srgbClr val="C00000"/>
                </a:solidFill>
                <a:latin typeface="微软雅黑" panose="020B0503020204020204" pitchFamily="34" charset="-122"/>
                <a:ea typeface="微软雅黑" panose="020B0503020204020204" pitchFamily="34" charset="-122"/>
                <a:cs typeface="Times New Roman" panose="02020603050405020304"/>
              </a:rPr>
              <a:t>）</a:t>
            </a:r>
            <a:endParaRPr lang="en-US" altLang="zh-CN" sz="2220" b="1" dirty="0">
              <a:solidFill>
                <a:srgbClr val="C00000"/>
              </a:solidFill>
              <a:latin typeface="微软雅黑" panose="020B0503020204020204" pitchFamily="34" charset="-122"/>
              <a:ea typeface="微软雅黑" panose="020B0503020204020204" pitchFamily="34" charset="-122"/>
              <a:cs typeface="Times New Roman" panose="02020603050405020304"/>
            </a:endParaRPr>
          </a:p>
          <a:p>
            <a:pPr marL="1073785" lvl="1" indent="-508000" defTabSz="1219200">
              <a:lnSpc>
                <a:spcPct val="130000"/>
              </a:lnSpc>
              <a:spcBef>
                <a:spcPts val="800"/>
              </a:spcBef>
              <a:spcAft>
                <a:spcPts val="800"/>
              </a:spcAft>
              <a:buFont typeface="Wingdings" panose="05000000000000000000" pitchFamily="2" charset="2"/>
              <a:buChar char="ü"/>
            </a:pPr>
            <a:r>
              <a:rPr lang="en-GB" altLang="zh-CN" sz="2220" b="1" dirty="0">
                <a:solidFill>
                  <a:prstClr val="black"/>
                </a:solidFill>
                <a:latin typeface="微软雅黑" panose="020B0503020204020204" pitchFamily="34" charset="-122"/>
                <a:ea typeface="微软雅黑" panose="020B0503020204020204" pitchFamily="34" charset="-122"/>
                <a:cs typeface="Times New Roman" panose="02020603050405020304"/>
              </a:rPr>
              <a:t>New dual harmonic RF system</a:t>
            </a:r>
          </a:p>
          <a:p>
            <a:pPr marL="1073785" lvl="1" indent="-508000" defTabSz="1219200">
              <a:lnSpc>
                <a:spcPct val="130000"/>
              </a:lnSpc>
              <a:spcBef>
                <a:spcPts val="800"/>
              </a:spcBef>
              <a:spcAft>
                <a:spcPts val="800"/>
              </a:spcAft>
              <a:buFont typeface="Wingdings" panose="05000000000000000000" pitchFamily="2" charset="2"/>
              <a:buChar char="ü"/>
            </a:pPr>
            <a:r>
              <a:rPr lang="en-GB" altLang="zh-CN" sz="2220" b="1" dirty="0">
                <a:solidFill>
                  <a:prstClr val="black"/>
                </a:solidFill>
                <a:latin typeface="微软雅黑" panose="020B0503020204020204" pitchFamily="34" charset="-122"/>
                <a:ea typeface="微软雅黑" panose="020B0503020204020204" pitchFamily="34" charset="-122"/>
                <a:cs typeface="Times New Roman" panose="02020603050405020304"/>
              </a:rPr>
              <a:t>Adding AC trim quadrupoles, </a:t>
            </a:r>
            <a:r>
              <a:rPr lang="en-GB" altLang="zh-CN" sz="2220" b="1" dirty="0" err="1">
                <a:solidFill>
                  <a:prstClr val="black"/>
                </a:solidFill>
                <a:latin typeface="微软雅黑" panose="020B0503020204020204" pitchFamily="34" charset="-122"/>
                <a:ea typeface="微软雅黑" panose="020B0503020204020204" pitchFamily="34" charset="-122"/>
                <a:cs typeface="Times New Roman" panose="02020603050405020304"/>
              </a:rPr>
              <a:t>sextupoles</a:t>
            </a:r>
            <a:r>
              <a:rPr lang="en-GB" altLang="zh-CN" sz="2220" b="1" dirty="0">
                <a:solidFill>
                  <a:prstClr val="black"/>
                </a:solidFill>
                <a:latin typeface="微软雅黑" panose="020B0503020204020204" pitchFamily="34" charset="-122"/>
                <a:ea typeface="微软雅黑" panose="020B0503020204020204" pitchFamily="34" charset="-122"/>
                <a:cs typeface="Times New Roman" panose="02020603050405020304"/>
              </a:rPr>
              <a:t> and octupoles</a:t>
            </a:r>
          </a:p>
          <a:p>
            <a:pPr marL="1073785" lvl="1" indent="-508000" defTabSz="1219200">
              <a:lnSpc>
                <a:spcPct val="130000"/>
              </a:lnSpc>
              <a:spcBef>
                <a:spcPts val="800"/>
              </a:spcBef>
              <a:spcAft>
                <a:spcPts val="800"/>
              </a:spcAft>
              <a:buFont typeface="Wingdings" panose="05000000000000000000" pitchFamily="2" charset="2"/>
              <a:buChar char="ü"/>
            </a:pPr>
            <a:r>
              <a:rPr lang="en-GB" altLang="zh-CN" sz="2220" b="1" dirty="0">
                <a:solidFill>
                  <a:prstClr val="black"/>
                </a:solidFill>
                <a:latin typeface="微软雅黑" panose="020B0503020204020204" pitchFamily="34" charset="-122"/>
                <a:ea typeface="微软雅黑" panose="020B0503020204020204" pitchFamily="34" charset="-122"/>
                <a:cs typeface="Times New Roman" panose="02020603050405020304"/>
              </a:rPr>
              <a:t>New injection region</a:t>
            </a:r>
          </a:p>
          <a:p>
            <a:pPr marL="121920" indent="0" defTabSz="1219200">
              <a:lnSpc>
                <a:spcPct val="130000"/>
              </a:lnSpc>
              <a:buNone/>
            </a:pPr>
            <a:r>
              <a:rPr lang="en-US" altLang="zh-CN" sz="2220" b="1" dirty="0">
                <a:solidFill>
                  <a:srgbClr val="0070C0"/>
                </a:solidFill>
                <a:latin typeface="微软雅黑" panose="020B0503020204020204" pitchFamily="34" charset="-122"/>
                <a:ea typeface="微软雅黑" panose="020B0503020204020204" pitchFamily="34" charset="-122"/>
                <a:cs typeface="Times New Roman" panose="02020603050405020304"/>
              </a:rPr>
              <a:t>2.  </a:t>
            </a:r>
            <a:r>
              <a:rPr lang="en-US" altLang="zh-CN" sz="2220" b="1" dirty="0" err="1">
                <a:solidFill>
                  <a:srgbClr val="0070C0"/>
                </a:solidFill>
                <a:latin typeface="微软雅黑" panose="020B0503020204020204" pitchFamily="34" charset="-122"/>
                <a:ea typeface="微软雅黑" panose="020B0503020204020204" pitchFamily="34" charset="-122"/>
                <a:cs typeface="Times New Roman" panose="02020603050405020304"/>
              </a:rPr>
              <a:t>Linac</a:t>
            </a:r>
            <a:r>
              <a:rPr lang="en-US" altLang="zh-CN" sz="2220" b="1" dirty="0">
                <a:solidFill>
                  <a:srgbClr val="0070C0"/>
                </a:solidFill>
                <a:latin typeface="微软雅黑" panose="020B0503020204020204" pitchFamily="34" charset="-122"/>
                <a:ea typeface="微软雅黑" panose="020B0503020204020204" pitchFamily="34" charset="-122"/>
                <a:cs typeface="Times New Roman" panose="02020603050405020304"/>
              </a:rPr>
              <a:t> </a:t>
            </a:r>
            <a:r>
              <a:rPr lang="zh-CN" altLang="en-US" sz="2220" b="1" dirty="0">
                <a:solidFill>
                  <a:srgbClr val="0070C0"/>
                </a:solidFill>
                <a:latin typeface="微软雅黑" panose="020B0503020204020204" pitchFamily="34" charset="-122"/>
                <a:ea typeface="微软雅黑" panose="020B0503020204020204" pitchFamily="34" charset="-122"/>
                <a:cs typeface="Times New Roman" panose="02020603050405020304"/>
              </a:rPr>
              <a:t>（</a:t>
            </a:r>
            <a:r>
              <a:rPr lang="en-US" altLang="zh-CN" sz="2220" b="1" dirty="0">
                <a:solidFill>
                  <a:srgbClr val="0070C0"/>
                </a:solidFill>
                <a:latin typeface="微软雅黑" panose="020B0503020204020204" pitchFamily="34" charset="-122"/>
                <a:ea typeface="微软雅黑" panose="020B0503020204020204" pitchFamily="34" charset="-122"/>
                <a:cs typeface="Times New Roman" panose="02020603050405020304"/>
              </a:rPr>
              <a:t>300MeV+</a:t>
            </a:r>
            <a:r>
              <a:rPr lang="zh-CN" altLang="en-US" sz="2220" b="1" dirty="0">
                <a:solidFill>
                  <a:srgbClr val="0070C0"/>
                </a:solidFill>
                <a:latin typeface="微软雅黑" panose="020B0503020204020204" pitchFamily="34" charset="-122"/>
                <a:ea typeface="微软雅黑" panose="020B0503020204020204" pitchFamily="34" charset="-122"/>
                <a:cs typeface="Times New Roman" panose="02020603050405020304"/>
              </a:rPr>
              <a:t>）</a:t>
            </a:r>
            <a:r>
              <a:rPr lang="en-US" altLang="zh-CN" sz="2220" b="1" dirty="0">
                <a:solidFill>
                  <a:prstClr val="black"/>
                </a:solidFill>
                <a:latin typeface="微软雅黑" panose="020B0503020204020204" pitchFamily="34" charset="-122"/>
                <a:ea typeface="微软雅黑" panose="020B0503020204020204" pitchFamily="34" charset="-122"/>
                <a:cs typeface="Times New Roman" panose="02020603050405020304"/>
              </a:rPr>
              <a:t>+ upgraded RCS</a:t>
            </a:r>
            <a:r>
              <a:rPr lang="zh-CN" altLang="en-US" sz="2220" b="1" dirty="0">
                <a:solidFill>
                  <a:prstClr val="black"/>
                </a:solidFill>
                <a:latin typeface="微软雅黑" panose="020B0503020204020204" pitchFamily="34" charset="-122"/>
                <a:ea typeface="微软雅黑" panose="020B0503020204020204" pitchFamily="34" charset="-122"/>
                <a:cs typeface="Times New Roman" panose="02020603050405020304"/>
              </a:rPr>
              <a:t> </a:t>
            </a:r>
            <a:r>
              <a:rPr lang="zh-CN" altLang="en-US" sz="2220" b="1" dirty="0">
                <a:solidFill>
                  <a:srgbClr val="0070C0"/>
                </a:solidFill>
                <a:latin typeface="微软雅黑" panose="020B0503020204020204" pitchFamily="34" charset="-122"/>
                <a:ea typeface="微软雅黑" panose="020B0503020204020204" pitchFamily="34" charset="-122"/>
                <a:cs typeface="Times New Roman" panose="02020603050405020304"/>
              </a:rPr>
              <a:t>   </a:t>
            </a:r>
            <a:r>
              <a:rPr lang="en-US" altLang="zh-CN" sz="2220" b="1" dirty="0">
                <a:solidFill>
                  <a:srgbClr val="0070C0"/>
                </a:solidFill>
                <a:latin typeface="微软雅黑" panose="020B0503020204020204" pitchFamily="34" charset="-122"/>
                <a:ea typeface="微软雅黑" panose="020B0503020204020204" pitchFamily="34" charset="-122"/>
                <a:cs typeface="Times New Roman" panose="02020603050405020304"/>
              </a:rPr>
              <a:t>500kW </a:t>
            </a:r>
            <a:r>
              <a:rPr lang="en-US" altLang="zh-CN" sz="2220" b="1" dirty="0">
                <a:solidFill>
                  <a:srgbClr val="C00000"/>
                </a:solidFill>
                <a:latin typeface="微软雅黑" panose="020B0503020204020204" pitchFamily="34" charset="-122"/>
                <a:ea typeface="微软雅黑" panose="020B0503020204020204" pitchFamily="34" charset="-122"/>
                <a:cs typeface="Times New Roman" panose="02020603050405020304"/>
              </a:rPr>
              <a:t>(the second step)</a:t>
            </a:r>
          </a:p>
          <a:p>
            <a:pPr marL="1073785" lvl="1" indent="-508000" defTabSz="1219200">
              <a:lnSpc>
                <a:spcPct val="130000"/>
              </a:lnSpc>
              <a:spcBef>
                <a:spcPts val="800"/>
              </a:spcBef>
              <a:spcAft>
                <a:spcPts val="800"/>
              </a:spcAft>
              <a:buFont typeface="Wingdings" panose="05000000000000000000" pitchFamily="2" charset="2"/>
              <a:buChar char="ü"/>
            </a:pPr>
            <a:r>
              <a:rPr lang="en-US" altLang="zh-CN" sz="2220" b="1" dirty="0">
                <a:solidFill>
                  <a:prstClr val="black"/>
                </a:solidFill>
                <a:latin typeface="微软雅黑" panose="020B0503020204020204" pitchFamily="34" charset="-122"/>
                <a:ea typeface="微软雅黑" panose="020B0503020204020204" pitchFamily="34" charset="-122"/>
                <a:cs typeface="Times New Roman" panose="02020603050405020304"/>
              </a:rPr>
              <a:t>SC </a:t>
            </a:r>
            <a:r>
              <a:rPr lang="en-US" altLang="zh-CN" sz="2220" b="1" dirty="0" err="1">
                <a:solidFill>
                  <a:prstClr val="black"/>
                </a:solidFill>
                <a:latin typeface="微软雅黑" panose="020B0503020204020204" pitchFamily="34" charset="-122"/>
                <a:ea typeface="微软雅黑" panose="020B0503020204020204" pitchFamily="34" charset="-122"/>
                <a:cs typeface="Times New Roman" panose="02020603050405020304"/>
              </a:rPr>
              <a:t>linac</a:t>
            </a:r>
            <a:r>
              <a:rPr lang="en-US" altLang="zh-CN" sz="2220" b="1" dirty="0">
                <a:solidFill>
                  <a:prstClr val="black"/>
                </a:solidFill>
                <a:latin typeface="微软雅黑" panose="020B0503020204020204" pitchFamily="34" charset="-122"/>
                <a:ea typeface="微软雅黑" panose="020B0503020204020204" pitchFamily="34" charset="-122"/>
                <a:cs typeface="Times New Roman" panose="02020603050405020304"/>
              </a:rPr>
              <a:t> to 300MeV  </a:t>
            </a:r>
          </a:p>
          <a:p>
            <a:pPr marL="1073785" lvl="1" indent="-508000" defTabSz="1219200">
              <a:lnSpc>
                <a:spcPct val="130000"/>
              </a:lnSpc>
              <a:spcBef>
                <a:spcPts val="800"/>
              </a:spcBef>
              <a:spcAft>
                <a:spcPts val="800"/>
              </a:spcAft>
              <a:buFont typeface="Wingdings" panose="05000000000000000000" pitchFamily="2" charset="2"/>
              <a:buChar char="ü"/>
            </a:pPr>
            <a:r>
              <a:rPr lang="en-US" altLang="zh-CN" sz="2220" b="1" dirty="0">
                <a:solidFill>
                  <a:prstClr val="black"/>
                </a:solidFill>
                <a:latin typeface="微软雅黑" panose="020B0503020204020204" pitchFamily="34" charset="-122"/>
                <a:ea typeface="微软雅黑" panose="020B0503020204020204" pitchFamily="34" charset="-122"/>
                <a:cs typeface="Times New Roman" panose="02020603050405020304"/>
              </a:rPr>
              <a:t>Upgrade the power supplies for main magnets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pPr/>
              <a:t>28</a:t>
            </a:fld>
            <a:endParaRPr lang="zh-CN" altLang="en-US" dirty="0"/>
          </a:p>
        </p:txBody>
      </p:sp>
      <p:sp>
        <p:nvSpPr>
          <p:cNvPr id="7" name="文本框 6"/>
          <p:cNvSpPr txBox="1"/>
          <p:nvPr/>
        </p:nvSpPr>
        <p:spPr>
          <a:xfrm>
            <a:off x="871412" y="3937620"/>
            <a:ext cx="8385052" cy="1392689"/>
          </a:xfrm>
          <a:prstGeom prst="rect">
            <a:avLst/>
          </a:prstGeom>
          <a:noFill/>
        </p:spPr>
        <p:txBody>
          <a:bodyPr wrap="none" rtlCol="0">
            <a:spAutoFit/>
          </a:bodyPr>
          <a:lstStyle/>
          <a:p>
            <a:pPr marL="238115" indent="-238115">
              <a:spcAft>
                <a:spcPts val="500"/>
              </a:spcAft>
              <a:buFont typeface="Wingdings" panose="05000000000000000000" pitchFamily="2" charset="2"/>
              <a:buChar char="l"/>
            </a:pPr>
            <a:r>
              <a:rPr lang="en-US" altLang="zh-CN" dirty="0">
                <a:latin typeface="Cambria" panose="02040503050406030204" pitchFamily="18" charset="0"/>
                <a:ea typeface="Cambria" panose="02040503050406030204" pitchFamily="18" charset="0"/>
              </a:rPr>
              <a:t>The LEBT has 3 solenoids, initially designed for the former penning ion source. </a:t>
            </a:r>
          </a:p>
          <a:p>
            <a:pPr marL="238115" indent="-238115">
              <a:spcAft>
                <a:spcPts val="500"/>
              </a:spcAft>
              <a:buFont typeface="Wingdings" panose="05000000000000000000" pitchFamily="2" charset="2"/>
              <a:buChar char="l"/>
            </a:pPr>
            <a:r>
              <a:rPr lang="en-US" altLang="zh-CN" dirty="0">
                <a:latin typeface="Cambria" panose="02040503050406030204" pitchFamily="18" charset="0"/>
                <a:ea typeface="Cambria" panose="02040503050406030204" pitchFamily="18" charset="0"/>
              </a:rPr>
              <a:t>The penning source has been replaced by RF-driven H</a:t>
            </a:r>
            <a:r>
              <a:rPr lang="en-US" altLang="zh-CN" baseline="30000" dirty="0">
                <a:latin typeface="Cambria" panose="02040503050406030204" pitchFamily="18" charset="0"/>
                <a:ea typeface="Cambria" panose="02040503050406030204" pitchFamily="18" charset="0"/>
              </a:rPr>
              <a:t>-</a:t>
            </a:r>
            <a:r>
              <a:rPr lang="en-US" altLang="zh-CN" dirty="0">
                <a:latin typeface="Cambria" panose="02040503050406030204" pitchFamily="18" charset="0"/>
                <a:ea typeface="Cambria" panose="02040503050406030204" pitchFamily="18" charset="0"/>
              </a:rPr>
              <a:t> ion source in Sep. of 2021.</a:t>
            </a:r>
          </a:p>
          <a:p>
            <a:pPr marL="238115" indent="-238115">
              <a:spcAft>
                <a:spcPts val="500"/>
              </a:spcAft>
              <a:buFont typeface="Wingdings" panose="05000000000000000000" pitchFamily="2" charset="2"/>
              <a:buChar char="l"/>
            </a:pPr>
            <a:r>
              <a:rPr lang="en-US" altLang="zh-CN" dirty="0">
                <a:latin typeface="Cambria" panose="02040503050406030204" pitchFamily="18" charset="0"/>
              </a:rPr>
              <a:t>The ion source current is up to 60mA, and throttled to the required value.</a:t>
            </a:r>
          </a:p>
          <a:p>
            <a:pPr marL="238115" indent="-238115">
              <a:spcAft>
                <a:spcPts val="500"/>
              </a:spcAft>
              <a:buFont typeface="Wingdings" panose="05000000000000000000" pitchFamily="2" charset="2"/>
              <a:buChar char="l"/>
            </a:pPr>
            <a:r>
              <a:rPr lang="en-US" altLang="zh-CN" dirty="0">
                <a:solidFill>
                  <a:srgbClr val="C00000"/>
                </a:solidFill>
                <a:latin typeface="Cambria" panose="02040503050406030204" pitchFamily="18" charset="0"/>
              </a:rPr>
              <a:t>New LEBT and new RFQ</a:t>
            </a:r>
            <a:r>
              <a:rPr lang="en-US" altLang="zh-CN" dirty="0">
                <a:latin typeface="Cambria" panose="02040503050406030204" pitchFamily="18" charset="0"/>
              </a:rPr>
              <a:t> for CSNS-II is under construction and test in the lab.</a:t>
            </a:r>
            <a:endParaRPr lang="zh-CN" altLang="en-US" dirty="0">
              <a:latin typeface="Cambria" panose="02040503050406030204" pitchFamily="18" charset="0"/>
            </a:endParaRPr>
          </a:p>
        </p:txBody>
      </p:sp>
      <p:sp>
        <p:nvSpPr>
          <p:cNvPr id="15" name="标题 1">
            <a:extLst>
              <a:ext uri="{FF2B5EF4-FFF2-40B4-BE49-F238E27FC236}">
                <a16:creationId xmlns:a16="http://schemas.microsoft.com/office/drawing/2014/main" id="{4D70D61F-CCB8-4EF1-AD27-22E02E20251B}"/>
              </a:ext>
            </a:extLst>
          </p:cNvPr>
          <p:cNvSpPr>
            <a:spLocks noGrp="1"/>
          </p:cNvSpPr>
          <p:nvPr>
            <p:ph type="title"/>
          </p:nvPr>
        </p:nvSpPr>
        <p:spPr>
          <a:xfrm>
            <a:off x="474477" y="157428"/>
            <a:ext cx="8602056" cy="620448"/>
          </a:xfrm>
        </p:spPr>
        <p:txBody>
          <a:bodyPr>
            <a:normAutofit/>
          </a:bodyPr>
          <a:lstStyle/>
          <a:p>
            <a:pPr>
              <a:lnSpc>
                <a:spcPct val="90000"/>
              </a:lnSpc>
              <a:buSzPct val="60000"/>
            </a:pPr>
            <a:r>
              <a:rPr lang="en-US" altLang="zh-CN" sz="3335" dirty="0">
                <a:solidFill>
                  <a:srgbClr val="0070C0"/>
                </a:solidFill>
                <a:latin typeface="Times New Roman" panose="02020603050405020304" pitchFamily="18" charset="0"/>
                <a:cs typeface="Times New Roman" panose="02020603050405020304" pitchFamily="18" charset="0"/>
              </a:rPr>
              <a:t>The</a:t>
            </a:r>
            <a:r>
              <a:rPr lang="zh-CN" altLang="en-US" sz="3335" dirty="0">
                <a:solidFill>
                  <a:srgbClr val="0070C0"/>
                </a:solidFill>
                <a:latin typeface="Times New Roman" panose="02020603050405020304" pitchFamily="18" charset="0"/>
                <a:cs typeface="Times New Roman" panose="02020603050405020304" pitchFamily="18" charset="0"/>
              </a:rPr>
              <a:t> </a:t>
            </a:r>
            <a:r>
              <a:rPr lang="en-US" altLang="zh-CN" sz="3335" dirty="0">
                <a:solidFill>
                  <a:srgbClr val="0070C0"/>
                </a:solidFill>
                <a:latin typeface="Times New Roman" panose="02020603050405020304" pitchFamily="18" charset="0"/>
                <a:cs typeface="Times New Roman" panose="02020603050405020304" pitchFamily="18" charset="0"/>
              </a:rPr>
              <a:t>Front End</a:t>
            </a:r>
            <a:r>
              <a:rPr lang="zh-CN" altLang="en-US" sz="3335" dirty="0">
                <a:solidFill>
                  <a:srgbClr val="0070C0"/>
                </a:solidFill>
                <a:latin typeface="Times New Roman" panose="02020603050405020304" pitchFamily="18" charset="0"/>
                <a:cs typeface="Times New Roman" panose="02020603050405020304" pitchFamily="18" charset="0"/>
              </a:rPr>
              <a:t>  </a:t>
            </a:r>
            <a:r>
              <a:rPr lang="en-US" altLang="zh-CN" sz="3335" dirty="0">
                <a:solidFill>
                  <a:srgbClr val="0070C0"/>
                </a:solidFill>
                <a:latin typeface="Times New Roman" panose="02020603050405020304" pitchFamily="18" charset="0"/>
                <a:cs typeface="Times New Roman" panose="02020603050405020304" pitchFamily="18" charset="0"/>
              </a:rPr>
              <a:t>of CSNS Accelerator</a:t>
            </a:r>
            <a:endParaRPr lang="zh-CN" altLang="en-US" sz="3335" dirty="0">
              <a:solidFill>
                <a:srgbClr val="0070C0"/>
              </a:solidFill>
              <a:latin typeface="Times New Roman" panose="02020603050405020304" pitchFamily="18" charset="0"/>
              <a:cs typeface="Times New Roman" panose="02020603050405020304" pitchFamily="18" charset="0"/>
            </a:endParaRPr>
          </a:p>
        </p:txBody>
      </p:sp>
      <p:grpSp>
        <p:nvGrpSpPr>
          <p:cNvPr id="5" name="组合 4">
            <a:extLst>
              <a:ext uri="{FF2B5EF4-FFF2-40B4-BE49-F238E27FC236}">
                <a16:creationId xmlns:a16="http://schemas.microsoft.com/office/drawing/2014/main" id="{DB9D1CBF-AB08-8602-DB93-29F545D1EAF0}"/>
              </a:ext>
            </a:extLst>
          </p:cNvPr>
          <p:cNvGrpSpPr/>
          <p:nvPr/>
        </p:nvGrpSpPr>
        <p:grpSpPr>
          <a:xfrm>
            <a:off x="667502" y="1103662"/>
            <a:ext cx="8588962" cy="2761950"/>
            <a:chOff x="391472" y="1477347"/>
            <a:chExt cx="8588962" cy="2761950"/>
          </a:xfrm>
        </p:grpSpPr>
        <p:grpSp>
          <p:nvGrpSpPr>
            <p:cNvPr id="2" name="组合 1"/>
            <p:cNvGrpSpPr/>
            <p:nvPr/>
          </p:nvGrpSpPr>
          <p:grpSpPr>
            <a:xfrm>
              <a:off x="391472" y="1477347"/>
              <a:ext cx="8588962" cy="2263968"/>
              <a:chOff x="253742" y="1903674"/>
              <a:chExt cx="10522778" cy="2773703"/>
            </a:xfrm>
          </p:grpSpPr>
          <p:grpSp>
            <p:nvGrpSpPr>
              <p:cNvPr id="13" name="组合 12"/>
              <p:cNvGrpSpPr/>
              <p:nvPr/>
            </p:nvGrpSpPr>
            <p:grpSpPr>
              <a:xfrm>
                <a:off x="583747" y="1903674"/>
                <a:ext cx="10192773" cy="2637213"/>
                <a:chOff x="484657" y="2067695"/>
                <a:chExt cx="8968518" cy="2320457"/>
              </a:xfrm>
            </p:grpSpPr>
            <p:pic>
              <p:nvPicPr>
                <p:cNvPr id="8" name="图片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4657" y="2067695"/>
                  <a:ext cx="8968518" cy="2320457"/>
                </a:xfrm>
                <a:prstGeom prst="rect">
                  <a:avLst/>
                </a:prstGeom>
              </p:spPr>
            </p:pic>
            <p:sp>
              <p:nvSpPr>
                <p:cNvPr id="9" name="文本框 8"/>
                <p:cNvSpPr txBox="1"/>
                <p:nvPr/>
              </p:nvSpPr>
              <p:spPr>
                <a:xfrm>
                  <a:off x="1189253" y="2079272"/>
                  <a:ext cx="959404" cy="486753"/>
                </a:xfrm>
                <a:prstGeom prst="rect">
                  <a:avLst/>
                </a:prstGeom>
                <a:noFill/>
              </p:spPr>
              <p:txBody>
                <a:bodyPr wrap="none" rtlCol="0">
                  <a:spAutoFit/>
                </a:bodyPr>
                <a:lstStyle/>
                <a:p>
                  <a:r>
                    <a:rPr lang="en-US" altLang="zh-CN" sz="1167" dirty="0">
                      <a:latin typeface="Cambria" panose="02040503050406030204" pitchFamily="18" charset="0"/>
                      <a:ea typeface="Cambria" panose="02040503050406030204" pitchFamily="18" charset="0"/>
                      <a:cs typeface="Arial" panose="020B0604020202020204" pitchFamily="34" charset="0"/>
                    </a:rPr>
                    <a:t>Double-slit</a:t>
                  </a:r>
                </a:p>
                <a:p>
                  <a:r>
                    <a:rPr lang="en-US" altLang="zh-CN" sz="1167" dirty="0">
                      <a:latin typeface="Cambria" panose="02040503050406030204" pitchFamily="18" charset="0"/>
                      <a:ea typeface="Cambria" panose="02040503050406030204" pitchFamily="18" charset="0"/>
                      <a:cs typeface="Arial" panose="020B0604020202020204" pitchFamily="34" charset="0"/>
                    </a:rPr>
                    <a:t>scanner</a:t>
                  </a:r>
                  <a:endParaRPr lang="zh-CN" altLang="en-US" sz="1167" dirty="0">
                    <a:latin typeface="Cambria" panose="02040503050406030204" pitchFamily="18" charset="0"/>
                    <a:cs typeface="Arial" panose="020B0604020202020204" pitchFamily="34" charset="0"/>
                  </a:endParaRPr>
                </a:p>
              </p:txBody>
            </p:sp>
          </p:grpSp>
          <p:sp>
            <p:nvSpPr>
              <p:cNvPr id="10" name="文本框 9"/>
              <p:cNvSpPr txBox="1"/>
              <p:nvPr/>
            </p:nvSpPr>
            <p:spPr>
              <a:xfrm>
                <a:off x="2342253" y="4344217"/>
                <a:ext cx="1638304" cy="333160"/>
              </a:xfrm>
              <a:prstGeom prst="rect">
                <a:avLst/>
              </a:prstGeom>
              <a:solidFill>
                <a:schemeClr val="bg1"/>
              </a:solidFill>
            </p:spPr>
            <p:txBody>
              <a:bodyPr wrap="none" rtlCol="0">
                <a:spAutoFit/>
              </a:bodyPr>
              <a:lstStyle/>
              <a:p>
                <a:r>
                  <a:rPr lang="en-US" altLang="zh-CN" sz="1167" dirty="0">
                    <a:latin typeface="Cambria" panose="02040503050406030204" pitchFamily="18" charset="0"/>
                    <a:ea typeface="Cambria" panose="02040503050406030204" pitchFamily="18" charset="0"/>
                    <a:cs typeface="Arial" panose="020B0604020202020204" pitchFamily="34" charset="0"/>
                  </a:rPr>
                  <a:t>Focusing solenoid</a:t>
                </a:r>
                <a:endParaRPr lang="zh-CN" altLang="en-US" sz="1167" dirty="0">
                  <a:latin typeface="Cambria" panose="02040503050406030204" pitchFamily="18" charset="0"/>
                  <a:cs typeface="Arial" panose="020B0604020202020204" pitchFamily="34" charset="0"/>
                </a:endParaRPr>
              </a:p>
            </p:txBody>
          </p:sp>
          <p:sp>
            <p:nvSpPr>
              <p:cNvPr id="11" name="文本框 10"/>
              <p:cNvSpPr txBox="1"/>
              <p:nvPr/>
            </p:nvSpPr>
            <p:spPr>
              <a:xfrm>
                <a:off x="253742" y="2361766"/>
                <a:ext cx="1239626" cy="333160"/>
              </a:xfrm>
              <a:prstGeom prst="rect">
                <a:avLst/>
              </a:prstGeom>
              <a:solidFill>
                <a:schemeClr val="bg1"/>
              </a:solidFill>
            </p:spPr>
            <p:txBody>
              <a:bodyPr wrap="none" rtlCol="0">
                <a:spAutoFit/>
              </a:bodyPr>
              <a:lstStyle/>
              <a:p>
                <a:r>
                  <a:rPr lang="en-US" altLang="zh-CN" sz="1167" dirty="0">
                    <a:latin typeface="Cambria" panose="02040503050406030204" pitchFamily="18" charset="0"/>
                    <a:ea typeface="Cambria" panose="02040503050406030204" pitchFamily="18" charset="0"/>
                    <a:cs typeface="Arial" panose="020B0604020202020204" pitchFamily="34" charset="0"/>
                  </a:rPr>
                  <a:t>H</a:t>
                </a:r>
                <a:r>
                  <a:rPr lang="en-US" altLang="zh-CN" sz="1167" baseline="30000" dirty="0">
                    <a:latin typeface="Cambria" panose="02040503050406030204" pitchFamily="18" charset="0"/>
                    <a:ea typeface="Cambria" panose="02040503050406030204" pitchFamily="18" charset="0"/>
                    <a:cs typeface="Arial" panose="020B0604020202020204" pitchFamily="34" charset="0"/>
                  </a:rPr>
                  <a:t>- </a:t>
                </a:r>
                <a:r>
                  <a:rPr lang="en-US" altLang="zh-CN" sz="1167" dirty="0">
                    <a:latin typeface="Cambria" panose="02040503050406030204" pitchFamily="18" charset="0"/>
                    <a:ea typeface="Cambria" panose="02040503050406030204" pitchFamily="18" charset="0"/>
                    <a:cs typeface="Arial" panose="020B0604020202020204" pitchFamily="34" charset="0"/>
                  </a:rPr>
                  <a:t>ion source</a:t>
                </a:r>
                <a:endParaRPr lang="zh-CN" altLang="en-US" sz="1167" dirty="0">
                  <a:latin typeface="Cambria" panose="02040503050406030204" pitchFamily="18" charset="0"/>
                  <a:cs typeface="Arial" panose="020B0604020202020204" pitchFamily="34" charset="0"/>
                </a:endParaRPr>
              </a:p>
            </p:txBody>
          </p:sp>
          <p:sp>
            <p:nvSpPr>
              <p:cNvPr id="12" name="文本框 11"/>
              <p:cNvSpPr txBox="1"/>
              <p:nvPr/>
            </p:nvSpPr>
            <p:spPr>
              <a:xfrm>
                <a:off x="6138633" y="2132274"/>
                <a:ext cx="1485117" cy="333160"/>
              </a:xfrm>
              <a:prstGeom prst="rect">
                <a:avLst/>
              </a:prstGeom>
              <a:solidFill>
                <a:schemeClr val="bg1"/>
              </a:solidFill>
            </p:spPr>
            <p:txBody>
              <a:bodyPr wrap="none" rtlCol="0">
                <a:spAutoFit/>
              </a:bodyPr>
              <a:lstStyle/>
              <a:p>
                <a:r>
                  <a:rPr lang="en-US" altLang="zh-CN" sz="1167" dirty="0">
                    <a:latin typeface="Cambria" panose="02040503050406030204" pitchFamily="18" charset="0"/>
                    <a:ea typeface="Cambria" panose="02040503050406030204" pitchFamily="18" charset="0"/>
                    <a:cs typeface="Arial" panose="020B0604020202020204" pitchFamily="34" charset="0"/>
                  </a:rPr>
                  <a:t>RFQ accelerator</a:t>
                </a:r>
                <a:endParaRPr lang="zh-CN" altLang="en-US" sz="1167" dirty="0">
                  <a:latin typeface="Cambria" panose="02040503050406030204" pitchFamily="18" charset="0"/>
                  <a:cs typeface="Arial" panose="020B0604020202020204" pitchFamily="34" charset="0"/>
                </a:endParaRPr>
              </a:p>
            </p:txBody>
          </p:sp>
        </p:grpSp>
        <p:sp>
          <p:nvSpPr>
            <p:cNvPr id="4" name="文本框 3">
              <a:extLst>
                <a:ext uri="{FF2B5EF4-FFF2-40B4-BE49-F238E27FC236}">
                  <a16:creationId xmlns:a16="http://schemas.microsoft.com/office/drawing/2014/main" id="{FB526BF5-41ED-4979-9C9A-E06A68C2E2EF}"/>
                </a:ext>
              </a:extLst>
            </p:cNvPr>
            <p:cNvSpPr txBox="1"/>
            <p:nvPr/>
          </p:nvSpPr>
          <p:spPr>
            <a:xfrm>
              <a:off x="400526" y="3839187"/>
              <a:ext cx="4112921" cy="400110"/>
            </a:xfrm>
            <a:prstGeom prst="rect">
              <a:avLst/>
            </a:prstGeom>
            <a:noFill/>
          </p:spPr>
          <p:txBody>
            <a:bodyPr wrap="none" rtlCol="0">
              <a:spAutoFit/>
            </a:bodyPr>
            <a:lstStyle/>
            <a:p>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H- ion source, LEBT, chopper, RFQ</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grpSp>
      <p:pic>
        <p:nvPicPr>
          <p:cNvPr id="14" name="Picture 2">
            <a:extLst>
              <a:ext uri="{FF2B5EF4-FFF2-40B4-BE49-F238E27FC236}">
                <a16:creationId xmlns:a16="http://schemas.microsoft.com/office/drawing/2014/main" id="{3B727A0C-5F5B-0B37-1B0F-2868FAA1A0E4}"/>
              </a:ext>
            </a:extLst>
          </p:cNvPr>
          <p:cNvPicPr>
            <a:picLocks noChangeAspect="1" noChangeArrowheads="1"/>
          </p:cNvPicPr>
          <p:nvPr/>
        </p:nvPicPr>
        <p:blipFill>
          <a:blip r:embed="rId3" cstate="print"/>
          <a:srcRect/>
          <a:stretch>
            <a:fillRect/>
          </a:stretch>
        </p:blipFill>
        <p:spPr bwMode="auto">
          <a:xfrm>
            <a:off x="6246131" y="889996"/>
            <a:ext cx="3663948" cy="2724399"/>
          </a:xfrm>
          <a:prstGeom prst="rect">
            <a:avLst/>
          </a:prstGeom>
          <a:noFill/>
          <a:ln w="9525">
            <a:noFill/>
            <a:miter lim="800000"/>
            <a:headEnd/>
            <a:tailEnd/>
          </a:ln>
          <a:effectLst/>
        </p:spPr>
      </p:pic>
    </p:spTree>
    <p:extLst>
      <p:ext uri="{BB962C8B-B14F-4D97-AF65-F5344CB8AC3E}">
        <p14:creationId xmlns:p14="http://schemas.microsoft.com/office/powerpoint/2010/main" val="243302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DFBE97F-E921-4DA0-8107-BC8D14BAFF1C}"/>
              </a:ext>
            </a:extLst>
          </p:cNvPr>
          <p:cNvSpPr>
            <a:spLocks noGrp="1"/>
          </p:cNvSpPr>
          <p:nvPr>
            <p:ph type="sldNum" sz="quarter" idx="12"/>
          </p:nvPr>
        </p:nvSpPr>
        <p:spPr/>
        <p:txBody>
          <a:bodyPr/>
          <a:lstStyle/>
          <a:p>
            <a:fld id="{0C913308-F349-4B6D-A68A-DD1791B4A57B}" type="slidenum">
              <a:rPr lang="zh-CN" altLang="en-US" smtClean="0"/>
              <a:pPr/>
              <a:t>29</a:t>
            </a:fld>
            <a:endParaRPr lang="zh-CN" altLang="en-US" dirty="0"/>
          </a:p>
        </p:txBody>
      </p:sp>
      <p:graphicFrame>
        <p:nvGraphicFramePr>
          <p:cNvPr id="5" name="表格 5">
            <a:extLst>
              <a:ext uri="{FF2B5EF4-FFF2-40B4-BE49-F238E27FC236}">
                <a16:creationId xmlns:a16="http://schemas.microsoft.com/office/drawing/2014/main" id="{7883387F-5A0D-4B06-9690-62B81BC71CBA}"/>
              </a:ext>
            </a:extLst>
          </p:cNvPr>
          <p:cNvGraphicFramePr>
            <a:graphicFrameLocks noGrp="1"/>
          </p:cNvGraphicFramePr>
          <p:nvPr>
            <p:extLst>
              <p:ext uri="{D42A27DB-BD31-4B8C-83A1-F6EECF244321}">
                <p14:modId xmlns:p14="http://schemas.microsoft.com/office/powerpoint/2010/main" val="296080295"/>
              </p:ext>
            </p:extLst>
          </p:nvPr>
        </p:nvGraphicFramePr>
        <p:xfrm>
          <a:off x="329320" y="1404625"/>
          <a:ext cx="4740527" cy="3420373"/>
        </p:xfrm>
        <a:graphic>
          <a:graphicData uri="http://schemas.openxmlformats.org/drawingml/2006/table">
            <a:tbl>
              <a:tblPr firstRow="1" bandRow="1">
                <a:tableStyleId>{5C22544A-7EE6-4342-B048-85BDC9FD1C3A}</a:tableStyleId>
              </a:tblPr>
              <a:tblGrid>
                <a:gridCol w="1732203">
                  <a:extLst>
                    <a:ext uri="{9D8B030D-6E8A-4147-A177-3AD203B41FA5}">
                      <a16:colId xmlns:a16="http://schemas.microsoft.com/office/drawing/2014/main" val="1354207317"/>
                    </a:ext>
                  </a:extLst>
                </a:gridCol>
                <a:gridCol w="1388144">
                  <a:extLst>
                    <a:ext uri="{9D8B030D-6E8A-4147-A177-3AD203B41FA5}">
                      <a16:colId xmlns:a16="http://schemas.microsoft.com/office/drawing/2014/main" val="156388657"/>
                    </a:ext>
                  </a:extLst>
                </a:gridCol>
                <a:gridCol w="1620180">
                  <a:extLst>
                    <a:ext uri="{9D8B030D-6E8A-4147-A177-3AD203B41FA5}">
                      <a16:colId xmlns:a16="http://schemas.microsoft.com/office/drawing/2014/main" val="2167231996"/>
                    </a:ext>
                  </a:extLst>
                </a:gridCol>
              </a:tblGrid>
              <a:tr h="310943">
                <a:tc>
                  <a:txBody>
                    <a:bodyPr/>
                    <a:lstStyle/>
                    <a:p>
                      <a:pPr marL="0" algn="l" rtl="0" eaLnBrk="1" fontAlgn="ctr" latinLnBrk="0" hangingPunct="1"/>
                      <a:r>
                        <a:rPr kumimoji="0" lang="zh-CN" altLang="en-US" sz="1500" b="0" i="0" u="none" strike="noStrike" kern="1200" dirty="0">
                          <a:solidFill>
                            <a:srgbClr val="000000"/>
                          </a:solidFill>
                          <a:effectLst/>
                          <a:latin typeface="Cambria" panose="02040503050406030204" pitchFamily="18" charset="0"/>
                          <a:ea typeface="宋体" panose="02010600030101010101" pitchFamily="2" charset="-122"/>
                          <a:cs typeface="+mn-cs"/>
                        </a:rPr>
                        <a:t>　</a:t>
                      </a:r>
                    </a:p>
                  </a:txBody>
                  <a:tcPr marL="3969" marR="3969" marT="3969" marB="0" anchor="ctr"/>
                </a:tc>
                <a:tc>
                  <a:txBody>
                    <a:bodyPr/>
                    <a:lstStyle/>
                    <a:p>
                      <a:pPr marL="0" algn="l" rtl="0" eaLnBrk="1" fontAlgn="ctr" latinLnBrk="0" hangingPunct="1"/>
                      <a:r>
                        <a:rPr kumimoji="0" lang="en-US" sz="1500" b="0" i="0" u="none" strike="noStrike" kern="1200" dirty="0">
                          <a:solidFill>
                            <a:srgbClr val="000000"/>
                          </a:solidFill>
                          <a:effectLst/>
                          <a:latin typeface="Cambria" panose="02040503050406030204" pitchFamily="18" charset="0"/>
                          <a:ea typeface="Cambria" panose="02040503050406030204" pitchFamily="18" charset="0"/>
                          <a:cs typeface="+mn-cs"/>
                        </a:rPr>
                        <a:t>CSNS service</a:t>
                      </a:r>
                    </a:p>
                  </a:txBody>
                  <a:tcPr marL="3969" marR="3969" marT="3969" marB="0" anchor="ctr"/>
                </a:tc>
                <a:tc>
                  <a:txBody>
                    <a:bodyPr/>
                    <a:lstStyle/>
                    <a:p>
                      <a:pPr marL="0" algn="l" rtl="0" eaLnBrk="1" fontAlgn="ctr" latinLnBrk="0" hangingPunct="1"/>
                      <a:r>
                        <a:rPr kumimoji="0" lang="en-US" sz="1500" b="0" i="0" u="none" strike="noStrike" kern="1200" dirty="0">
                          <a:solidFill>
                            <a:srgbClr val="000000"/>
                          </a:solidFill>
                          <a:effectLst/>
                          <a:latin typeface="Cambria" panose="02040503050406030204" pitchFamily="18" charset="0"/>
                          <a:ea typeface="Cambria" panose="02040503050406030204" pitchFamily="18" charset="0"/>
                          <a:cs typeface="+mn-cs"/>
                        </a:rPr>
                        <a:t>Test bench study</a:t>
                      </a:r>
                    </a:p>
                  </a:txBody>
                  <a:tcPr marL="3969" marR="3969" marT="3969" marB="0" anchor="ctr"/>
                </a:tc>
                <a:extLst>
                  <a:ext uri="{0D108BD9-81ED-4DB2-BD59-A6C34878D82A}">
                    <a16:rowId xmlns:a16="http://schemas.microsoft.com/office/drawing/2014/main" val="1566259458"/>
                  </a:ext>
                </a:extLst>
              </a:tr>
              <a:tr h="310943">
                <a:tc>
                  <a:txBody>
                    <a:bodyPr/>
                    <a:lstStyle/>
                    <a:p>
                      <a:pPr algn="l" fontAlgn="ctr"/>
                      <a:r>
                        <a:rPr lang="en-US" sz="1500" b="0" i="0" u="none" strike="noStrike" dirty="0">
                          <a:solidFill>
                            <a:srgbClr val="000000"/>
                          </a:solidFill>
                          <a:effectLst/>
                          <a:latin typeface="Cambria" panose="02040503050406030204" pitchFamily="18" charset="0"/>
                          <a:ea typeface="Cambria" panose="02040503050406030204" pitchFamily="18" charset="0"/>
                        </a:rPr>
                        <a:t>Peak RF-power</a:t>
                      </a:r>
                    </a:p>
                  </a:txBody>
                  <a:tcPr marL="3969" marR="3969" marT="3969" marB="0" anchor="ctr"/>
                </a:tc>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31 kW</a:t>
                      </a:r>
                    </a:p>
                  </a:txBody>
                  <a:tcPr marL="3969" marR="3969" marT="3969" marB="0" anchor="ctr"/>
                </a:tc>
                <a:tc>
                  <a:txBody>
                    <a:bodyPr/>
                    <a:lstStyle/>
                    <a:p>
                      <a:pPr algn="l" fontAlgn="ctr"/>
                      <a:r>
                        <a:rPr lang="en-US" sz="1500" b="0" i="0" u="none" strike="noStrike" dirty="0">
                          <a:solidFill>
                            <a:srgbClr val="000000"/>
                          </a:solidFill>
                          <a:effectLst/>
                          <a:latin typeface="Cambria" panose="02040503050406030204" pitchFamily="18" charset="0"/>
                          <a:ea typeface="Cambria" panose="02040503050406030204" pitchFamily="18" charset="0"/>
                        </a:rPr>
                        <a:t>25~40kW</a:t>
                      </a:r>
                    </a:p>
                  </a:txBody>
                  <a:tcPr marL="3969" marR="3969" marT="3969" marB="0" anchor="ctr"/>
                </a:tc>
                <a:extLst>
                  <a:ext uri="{0D108BD9-81ED-4DB2-BD59-A6C34878D82A}">
                    <a16:rowId xmlns:a16="http://schemas.microsoft.com/office/drawing/2014/main" val="3208305715"/>
                  </a:ext>
                </a:extLst>
              </a:tr>
              <a:tr h="310943">
                <a:tc>
                  <a:txBody>
                    <a:bodyPr/>
                    <a:lstStyle/>
                    <a:p>
                      <a:pPr algn="l" fontAlgn="ctr"/>
                      <a:r>
                        <a:rPr lang="en-US" sz="1500" b="0" i="0" u="none" strike="noStrike" dirty="0">
                          <a:solidFill>
                            <a:srgbClr val="000000"/>
                          </a:solidFill>
                          <a:effectLst/>
                          <a:latin typeface="Cambria" panose="02040503050406030204" pitchFamily="18" charset="0"/>
                          <a:ea typeface="Cambria" panose="02040503050406030204" pitchFamily="18" charset="0"/>
                        </a:rPr>
                        <a:t>H2 flow rate</a:t>
                      </a:r>
                    </a:p>
                  </a:txBody>
                  <a:tcPr marL="3969" marR="3969" marT="3969" marB="0" anchor="ctr"/>
                </a:tc>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21 SCCM</a:t>
                      </a:r>
                    </a:p>
                  </a:txBody>
                  <a:tcPr marL="3969" marR="3969" marT="3969" marB="0" anchor="ctr"/>
                </a:tc>
                <a:tc>
                  <a:txBody>
                    <a:bodyPr/>
                    <a:lstStyle/>
                    <a:p>
                      <a:pPr algn="l" fontAlgn="ctr"/>
                      <a:r>
                        <a:rPr lang="en-US" sz="1500" b="0" i="0" u="none" strike="noStrike" dirty="0">
                          <a:solidFill>
                            <a:srgbClr val="000000"/>
                          </a:solidFill>
                          <a:effectLst/>
                          <a:latin typeface="Cambria" panose="02040503050406030204" pitchFamily="18" charset="0"/>
                          <a:ea typeface="Cambria" panose="02040503050406030204" pitchFamily="18" charset="0"/>
                        </a:rPr>
                        <a:t>18~24 SCCM</a:t>
                      </a:r>
                    </a:p>
                  </a:txBody>
                  <a:tcPr marL="3969" marR="3969" marT="3969" marB="0" anchor="ctr"/>
                </a:tc>
                <a:extLst>
                  <a:ext uri="{0D108BD9-81ED-4DB2-BD59-A6C34878D82A}">
                    <a16:rowId xmlns:a16="http://schemas.microsoft.com/office/drawing/2014/main" val="3100525869"/>
                  </a:ext>
                </a:extLst>
              </a:tr>
              <a:tr h="310943">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Repetition rate</a:t>
                      </a:r>
                    </a:p>
                  </a:txBody>
                  <a:tcPr marL="3969" marR="3969" marT="3969" marB="0" anchor="ctr"/>
                </a:tc>
                <a:tc>
                  <a:txBody>
                    <a:bodyPr/>
                    <a:lstStyle/>
                    <a:p>
                      <a:pPr algn="l" fontAlgn="ctr"/>
                      <a:r>
                        <a:rPr lang="en-US" sz="1500" b="0" i="0" u="none" strike="noStrike" dirty="0">
                          <a:solidFill>
                            <a:srgbClr val="000000"/>
                          </a:solidFill>
                          <a:effectLst/>
                          <a:latin typeface="Cambria" panose="02040503050406030204" pitchFamily="18" charset="0"/>
                          <a:ea typeface="Cambria" panose="02040503050406030204" pitchFamily="18" charset="0"/>
                        </a:rPr>
                        <a:t>25 Hz</a:t>
                      </a:r>
                    </a:p>
                  </a:txBody>
                  <a:tcPr marL="3969" marR="3969" marT="3969" marB="0" anchor="ctr"/>
                </a:tc>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25 Hz</a:t>
                      </a:r>
                    </a:p>
                  </a:txBody>
                  <a:tcPr marL="3969" marR="3969" marT="3969" marB="0" anchor="ctr"/>
                </a:tc>
                <a:extLst>
                  <a:ext uri="{0D108BD9-81ED-4DB2-BD59-A6C34878D82A}">
                    <a16:rowId xmlns:a16="http://schemas.microsoft.com/office/drawing/2014/main" val="382705596"/>
                  </a:ext>
                </a:extLst>
              </a:tr>
              <a:tr h="310943">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Plasma pulse width</a:t>
                      </a:r>
                    </a:p>
                  </a:txBody>
                  <a:tcPr marL="3969" marR="3969" marT="3969" marB="0" anchor="ctr"/>
                </a:tc>
                <a:tc>
                  <a:txBody>
                    <a:bodyPr/>
                    <a:lstStyle/>
                    <a:p>
                      <a:pPr algn="l" fontAlgn="ctr"/>
                      <a:r>
                        <a:rPr lang="el-GR" sz="1500" b="0" i="0" u="none" strike="noStrike">
                          <a:solidFill>
                            <a:srgbClr val="000000"/>
                          </a:solidFill>
                          <a:effectLst/>
                          <a:latin typeface="Cambria" panose="02040503050406030204" pitchFamily="18" charset="0"/>
                          <a:ea typeface="Cambria" panose="02040503050406030204" pitchFamily="18" charset="0"/>
                        </a:rPr>
                        <a:t>680 μ</a:t>
                      </a:r>
                      <a:r>
                        <a:rPr lang="en-US" sz="1500" b="0" i="0" u="none" strike="noStrike">
                          <a:solidFill>
                            <a:srgbClr val="000000"/>
                          </a:solidFill>
                          <a:effectLst/>
                          <a:latin typeface="Cambria" panose="02040503050406030204" pitchFamily="18" charset="0"/>
                          <a:ea typeface="Cambria" panose="02040503050406030204" pitchFamily="18" charset="0"/>
                        </a:rPr>
                        <a:t>s</a:t>
                      </a:r>
                    </a:p>
                  </a:txBody>
                  <a:tcPr marL="3969" marR="3969" marT="3969" marB="0" anchor="ctr"/>
                </a:tc>
                <a:tc>
                  <a:txBody>
                    <a:bodyPr/>
                    <a:lstStyle/>
                    <a:p>
                      <a:pPr algn="l" fontAlgn="ctr"/>
                      <a:r>
                        <a:rPr lang="el-GR" sz="1500" b="0" i="0" u="none" strike="noStrike" dirty="0">
                          <a:solidFill>
                            <a:srgbClr val="000000"/>
                          </a:solidFill>
                          <a:effectLst/>
                          <a:latin typeface="Cambria" panose="02040503050406030204" pitchFamily="18" charset="0"/>
                          <a:ea typeface="Cambria" panose="02040503050406030204" pitchFamily="18" charset="0"/>
                        </a:rPr>
                        <a:t>500~1000μ</a:t>
                      </a:r>
                      <a:r>
                        <a:rPr lang="en-US" sz="1500" b="0" i="0" u="none" strike="noStrike" dirty="0">
                          <a:solidFill>
                            <a:srgbClr val="000000"/>
                          </a:solidFill>
                          <a:effectLst/>
                          <a:latin typeface="Cambria" panose="02040503050406030204" pitchFamily="18" charset="0"/>
                          <a:ea typeface="Cambria" panose="02040503050406030204" pitchFamily="18" charset="0"/>
                        </a:rPr>
                        <a:t>s</a:t>
                      </a:r>
                    </a:p>
                  </a:txBody>
                  <a:tcPr marL="3969" marR="3969" marT="3969" marB="0" anchor="ctr"/>
                </a:tc>
                <a:extLst>
                  <a:ext uri="{0D108BD9-81ED-4DB2-BD59-A6C34878D82A}">
                    <a16:rowId xmlns:a16="http://schemas.microsoft.com/office/drawing/2014/main" val="833379166"/>
                  </a:ext>
                </a:extLst>
              </a:tr>
              <a:tr h="310943">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Beam pulse width</a:t>
                      </a:r>
                    </a:p>
                  </a:txBody>
                  <a:tcPr marL="3969" marR="3969" marT="3969" marB="0" anchor="ctr"/>
                </a:tc>
                <a:tc>
                  <a:txBody>
                    <a:bodyPr/>
                    <a:lstStyle/>
                    <a:p>
                      <a:pPr algn="l" fontAlgn="ctr"/>
                      <a:r>
                        <a:rPr lang="el-GR" sz="1500" b="0" i="0" u="none" strike="noStrike">
                          <a:solidFill>
                            <a:srgbClr val="000000"/>
                          </a:solidFill>
                          <a:effectLst/>
                          <a:latin typeface="Cambria" panose="02040503050406030204" pitchFamily="18" charset="0"/>
                          <a:ea typeface="Cambria" panose="02040503050406030204" pitchFamily="18" charset="0"/>
                        </a:rPr>
                        <a:t>498 μ</a:t>
                      </a:r>
                      <a:r>
                        <a:rPr lang="en-US" sz="1500" b="0" i="0" u="none" strike="noStrike">
                          <a:solidFill>
                            <a:srgbClr val="000000"/>
                          </a:solidFill>
                          <a:effectLst/>
                          <a:latin typeface="Cambria" panose="02040503050406030204" pitchFamily="18" charset="0"/>
                          <a:ea typeface="Cambria" panose="02040503050406030204" pitchFamily="18" charset="0"/>
                        </a:rPr>
                        <a:t>s</a:t>
                      </a:r>
                    </a:p>
                  </a:txBody>
                  <a:tcPr marL="3969" marR="3969" marT="3969" marB="0" anchor="ctr"/>
                </a:tc>
                <a:tc>
                  <a:txBody>
                    <a:bodyPr/>
                    <a:lstStyle/>
                    <a:p>
                      <a:pPr algn="l" fontAlgn="ctr"/>
                      <a:r>
                        <a:rPr lang="el-GR" sz="1500" b="0" i="0" u="none" strike="noStrike">
                          <a:solidFill>
                            <a:srgbClr val="000000"/>
                          </a:solidFill>
                          <a:effectLst/>
                          <a:latin typeface="Cambria" panose="02040503050406030204" pitchFamily="18" charset="0"/>
                          <a:ea typeface="Cambria" panose="02040503050406030204" pitchFamily="18" charset="0"/>
                        </a:rPr>
                        <a:t>100~600 μ</a:t>
                      </a:r>
                      <a:r>
                        <a:rPr lang="en-US" sz="1500" b="0" i="0" u="none" strike="noStrike">
                          <a:solidFill>
                            <a:srgbClr val="000000"/>
                          </a:solidFill>
                          <a:effectLst/>
                          <a:latin typeface="Cambria" panose="02040503050406030204" pitchFamily="18" charset="0"/>
                          <a:ea typeface="Cambria" panose="02040503050406030204" pitchFamily="18" charset="0"/>
                        </a:rPr>
                        <a:t>s</a:t>
                      </a:r>
                    </a:p>
                  </a:txBody>
                  <a:tcPr marL="3969" marR="3969" marT="3969" marB="0" anchor="ctr"/>
                </a:tc>
                <a:extLst>
                  <a:ext uri="{0D108BD9-81ED-4DB2-BD59-A6C34878D82A}">
                    <a16:rowId xmlns:a16="http://schemas.microsoft.com/office/drawing/2014/main" val="3681767093"/>
                  </a:ext>
                </a:extLst>
              </a:tr>
              <a:tr h="310943">
                <a:tc>
                  <a:txBody>
                    <a:bodyPr/>
                    <a:lstStyle/>
                    <a:p>
                      <a:pPr algn="l" fontAlgn="ctr"/>
                      <a:r>
                        <a:rPr lang="en-US" sz="1500" b="0" i="0" u="none" strike="noStrike">
                          <a:solidFill>
                            <a:srgbClr val="FF0000"/>
                          </a:solidFill>
                          <a:effectLst/>
                          <a:latin typeface="Cambria" panose="02040503050406030204" pitchFamily="18" charset="0"/>
                          <a:ea typeface="Cambria" panose="02040503050406030204" pitchFamily="18" charset="0"/>
                        </a:rPr>
                        <a:t>H- peak current</a:t>
                      </a:r>
                    </a:p>
                  </a:txBody>
                  <a:tcPr marL="3969" marR="3969" marT="3969" marB="0" anchor="ctr"/>
                </a:tc>
                <a:tc>
                  <a:txBody>
                    <a:bodyPr/>
                    <a:lstStyle/>
                    <a:p>
                      <a:pPr algn="l" fontAlgn="ctr"/>
                      <a:r>
                        <a:rPr lang="en-US" sz="1500" b="0" i="0" u="none" strike="noStrike" dirty="0">
                          <a:solidFill>
                            <a:srgbClr val="FF0000"/>
                          </a:solidFill>
                          <a:effectLst/>
                          <a:latin typeface="Cambria" panose="02040503050406030204" pitchFamily="18" charset="0"/>
                          <a:ea typeface="Cambria" panose="02040503050406030204" pitchFamily="18" charset="0"/>
                        </a:rPr>
                        <a:t>37 mA</a:t>
                      </a:r>
                    </a:p>
                  </a:txBody>
                  <a:tcPr marL="3969" marR="3969" marT="3969" marB="0" anchor="ctr"/>
                </a:tc>
                <a:tc>
                  <a:txBody>
                    <a:bodyPr/>
                    <a:lstStyle/>
                    <a:p>
                      <a:pPr algn="l" fontAlgn="ctr"/>
                      <a:r>
                        <a:rPr lang="en-US" sz="1500" b="0" i="0" u="none" strike="noStrike" dirty="0">
                          <a:solidFill>
                            <a:srgbClr val="FF0000"/>
                          </a:solidFill>
                          <a:effectLst/>
                          <a:latin typeface="Cambria" panose="02040503050406030204" pitchFamily="18" charset="0"/>
                          <a:ea typeface="Cambria" panose="02040503050406030204" pitchFamily="18" charset="0"/>
                        </a:rPr>
                        <a:t>50~60mA</a:t>
                      </a:r>
                    </a:p>
                  </a:txBody>
                  <a:tcPr marL="3969" marR="3969" marT="3969" marB="0" anchor="ctr"/>
                </a:tc>
                <a:extLst>
                  <a:ext uri="{0D108BD9-81ED-4DB2-BD59-A6C34878D82A}">
                    <a16:rowId xmlns:a16="http://schemas.microsoft.com/office/drawing/2014/main" val="3772981703"/>
                  </a:ext>
                </a:extLst>
              </a:tr>
              <a:tr h="310943">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Cs reservoir temp</a:t>
                      </a:r>
                    </a:p>
                  </a:txBody>
                  <a:tcPr marL="3969" marR="3969" marT="3969" marB="0" anchor="ctr"/>
                </a:tc>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80~87C</a:t>
                      </a:r>
                    </a:p>
                  </a:txBody>
                  <a:tcPr marL="3969" marR="3969" marT="3969" marB="0" anchor="ctr"/>
                </a:tc>
                <a:tc>
                  <a:txBody>
                    <a:bodyPr/>
                    <a:lstStyle/>
                    <a:p>
                      <a:pPr algn="l" fontAlgn="ctr"/>
                      <a:r>
                        <a:rPr lang="en-US" altLang="zh-CN" sz="1500" b="0" i="0" u="none" strike="noStrike">
                          <a:solidFill>
                            <a:srgbClr val="000000"/>
                          </a:solidFill>
                          <a:effectLst/>
                          <a:latin typeface="Cambria" panose="02040503050406030204" pitchFamily="18" charset="0"/>
                          <a:ea typeface="Cambria" panose="02040503050406030204" pitchFamily="18" charset="0"/>
                        </a:rPr>
                        <a:t>77~120℃</a:t>
                      </a:r>
                    </a:p>
                  </a:txBody>
                  <a:tcPr marL="3969" marR="3969" marT="3969" marB="0" anchor="ctr"/>
                </a:tc>
                <a:extLst>
                  <a:ext uri="{0D108BD9-81ED-4DB2-BD59-A6C34878D82A}">
                    <a16:rowId xmlns:a16="http://schemas.microsoft.com/office/drawing/2014/main" val="3455665515"/>
                  </a:ext>
                </a:extLst>
              </a:tr>
              <a:tr h="310943">
                <a:tc>
                  <a:txBody>
                    <a:bodyPr/>
                    <a:lstStyle/>
                    <a:p>
                      <a:pPr algn="l" fontAlgn="ctr"/>
                      <a:r>
                        <a:rPr lang="en-US" sz="1500" b="0" i="0" u="none" strike="noStrike">
                          <a:solidFill>
                            <a:srgbClr val="FF0000"/>
                          </a:solidFill>
                          <a:effectLst/>
                          <a:latin typeface="Cambria" panose="02040503050406030204" pitchFamily="18" charset="0"/>
                          <a:ea typeface="Cambria" panose="02040503050406030204" pitchFamily="18" charset="0"/>
                        </a:rPr>
                        <a:t>Service cycle</a:t>
                      </a:r>
                    </a:p>
                  </a:txBody>
                  <a:tcPr marL="3969" marR="3969" marT="3969" marB="0" anchor="ctr"/>
                </a:tc>
                <a:tc>
                  <a:txBody>
                    <a:bodyPr/>
                    <a:lstStyle/>
                    <a:p>
                      <a:pPr algn="l" fontAlgn="ctr"/>
                      <a:r>
                        <a:rPr lang="en-US" sz="1500" b="0" i="0" u="none" strike="noStrike" dirty="0">
                          <a:solidFill>
                            <a:srgbClr val="FF0000"/>
                          </a:solidFill>
                          <a:effectLst/>
                          <a:latin typeface="Cambria" panose="02040503050406030204" pitchFamily="18" charset="0"/>
                          <a:ea typeface="Cambria" panose="02040503050406030204" pitchFamily="18" charset="0"/>
                        </a:rPr>
                        <a:t>&gt;330days</a:t>
                      </a:r>
                    </a:p>
                  </a:txBody>
                  <a:tcPr marL="3969" marR="3969" marT="3969" marB="0" anchor="ctr"/>
                </a:tc>
                <a:tc>
                  <a:txBody>
                    <a:bodyPr/>
                    <a:lstStyle/>
                    <a:p>
                      <a:pPr algn="l" fontAlgn="ctr"/>
                      <a:r>
                        <a:rPr lang="zh-CN" altLang="en-US" sz="1500" b="0" i="0" u="none" strike="noStrike" dirty="0">
                          <a:solidFill>
                            <a:srgbClr val="000000"/>
                          </a:solidFill>
                          <a:effectLst/>
                          <a:latin typeface="Cambria" panose="02040503050406030204" pitchFamily="18" charset="0"/>
                          <a:ea typeface="宋体" panose="02010600030101010101" pitchFamily="2" charset="-122"/>
                        </a:rPr>
                        <a:t>　</a:t>
                      </a:r>
                    </a:p>
                  </a:txBody>
                  <a:tcPr marL="3969" marR="3969" marT="3969" marB="0" anchor="ctr"/>
                </a:tc>
                <a:extLst>
                  <a:ext uri="{0D108BD9-81ED-4DB2-BD59-A6C34878D82A}">
                    <a16:rowId xmlns:a16="http://schemas.microsoft.com/office/drawing/2014/main" val="4013716947"/>
                  </a:ext>
                </a:extLst>
              </a:tr>
              <a:tr h="310943">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Beam energy</a:t>
                      </a:r>
                    </a:p>
                  </a:txBody>
                  <a:tcPr marL="3969" marR="3969" marT="3969" marB="0" anchor="ctr"/>
                </a:tc>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50 keV</a:t>
                      </a:r>
                    </a:p>
                  </a:txBody>
                  <a:tcPr marL="3969" marR="3969" marT="3969" marB="0" anchor="ctr"/>
                </a:tc>
                <a:tc>
                  <a:txBody>
                    <a:bodyPr/>
                    <a:lstStyle/>
                    <a:p>
                      <a:pPr algn="l" fontAlgn="ctr"/>
                      <a:r>
                        <a:rPr lang="en-US" sz="1500" b="0" i="0" u="none" strike="noStrike">
                          <a:solidFill>
                            <a:srgbClr val="000000"/>
                          </a:solidFill>
                          <a:effectLst/>
                          <a:latin typeface="Cambria" panose="02040503050406030204" pitchFamily="18" charset="0"/>
                          <a:ea typeface="Cambria" panose="02040503050406030204" pitchFamily="18" charset="0"/>
                        </a:rPr>
                        <a:t>50 keV</a:t>
                      </a:r>
                    </a:p>
                  </a:txBody>
                  <a:tcPr marL="3969" marR="3969" marT="3969" marB="0" anchor="ctr"/>
                </a:tc>
                <a:extLst>
                  <a:ext uri="{0D108BD9-81ED-4DB2-BD59-A6C34878D82A}">
                    <a16:rowId xmlns:a16="http://schemas.microsoft.com/office/drawing/2014/main" val="2623498826"/>
                  </a:ext>
                </a:extLst>
              </a:tr>
              <a:tr h="310943">
                <a:tc>
                  <a:txBody>
                    <a:bodyPr/>
                    <a:lstStyle/>
                    <a:p>
                      <a:pPr algn="l" fontAlgn="ctr"/>
                      <a:r>
                        <a:rPr lang="en-US" sz="1500" b="0" i="0" u="none" strike="noStrike" dirty="0">
                          <a:solidFill>
                            <a:srgbClr val="000000"/>
                          </a:solidFill>
                          <a:effectLst/>
                          <a:latin typeface="Cambria" panose="02040503050406030204" pitchFamily="18" charset="0"/>
                          <a:ea typeface="Cambria" panose="02040503050406030204" pitchFamily="18" charset="0"/>
                        </a:rPr>
                        <a:t>Norm. RMS </a:t>
                      </a:r>
                      <a:r>
                        <a:rPr lang="en-US" sz="1500" b="0" i="0" u="none" strike="noStrike" dirty="0" err="1">
                          <a:solidFill>
                            <a:srgbClr val="000000"/>
                          </a:solidFill>
                          <a:effectLst/>
                          <a:latin typeface="Cambria" panose="02040503050406030204" pitchFamily="18" charset="0"/>
                          <a:ea typeface="Cambria" panose="02040503050406030204" pitchFamily="18" charset="0"/>
                        </a:rPr>
                        <a:t>emitt</a:t>
                      </a:r>
                      <a:r>
                        <a:rPr lang="en-US" sz="1500" b="0" i="0" u="none" strike="noStrike" dirty="0">
                          <a:solidFill>
                            <a:srgbClr val="000000"/>
                          </a:solidFill>
                          <a:effectLst/>
                          <a:latin typeface="Cambria" panose="02040503050406030204" pitchFamily="18" charset="0"/>
                          <a:ea typeface="Cambria" panose="02040503050406030204" pitchFamily="18" charset="0"/>
                        </a:rPr>
                        <a:t>.</a:t>
                      </a:r>
                    </a:p>
                  </a:txBody>
                  <a:tcPr marL="3969" marR="3969" marT="3969" marB="0" anchor="ctr"/>
                </a:tc>
                <a:tc>
                  <a:txBody>
                    <a:bodyPr/>
                    <a:lstStyle/>
                    <a:p>
                      <a:pPr algn="l" fontAlgn="ctr"/>
                      <a:r>
                        <a:rPr lang="en-US" sz="1500" b="0" i="0" u="none" strike="noStrike" dirty="0">
                          <a:solidFill>
                            <a:srgbClr val="000000"/>
                          </a:solidFill>
                          <a:effectLst/>
                          <a:latin typeface="Cambria" panose="02040503050406030204" pitchFamily="18" charset="0"/>
                          <a:ea typeface="Cambria" panose="02040503050406030204" pitchFamily="18" charset="0"/>
                        </a:rPr>
                        <a:t>Not measured</a:t>
                      </a:r>
                    </a:p>
                  </a:txBody>
                  <a:tcPr marL="3969" marR="3969" marT="3969" marB="0" anchor="ctr"/>
                </a:tc>
                <a:tc>
                  <a:txBody>
                    <a:bodyPr/>
                    <a:lstStyle/>
                    <a:p>
                      <a:pPr algn="l" fontAlgn="ctr"/>
                      <a:r>
                        <a:rPr lang="el-GR" sz="1500" b="0" i="0" u="none" strike="noStrike" dirty="0">
                          <a:solidFill>
                            <a:srgbClr val="000000"/>
                          </a:solidFill>
                          <a:effectLst/>
                          <a:latin typeface="Cambria" panose="02040503050406030204" pitchFamily="18" charset="0"/>
                          <a:ea typeface="Cambria" panose="02040503050406030204" pitchFamily="18" charset="0"/>
                        </a:rPr>
                        <a:t>0.31π</a:t>
                      </a:r>
                      <a:r>
                        <a:rPr lang="en-US" sz="1500" b="0" i="0" u="none" strike="noStrike" dirty="0">
                          <a:solidFill>
                            <a:srgbClr val="000000"/>
                          </a:solidFill>
                          <a:effectLst/>
                          <a:latin typeface="Cambria" panose="02040503050406030204" pitchFamily="18" charset="0"/>
                          <a:ea typeface="Cambria" panose="02040503050406030204" pitchFamily="18" charset="0"/>
                        </a:rPr>
                        <a:t>@60mA</a:t>
                      </a:r>
                    </a:p>
                  </a:txBody>
                  <a:tcPr marL="3969" marR="3969" marT="3969" marB="0" anchor="ctr"/>
                </a:tc>
                <a:extLst>
                  <a:ext uri="{0D108BD9-81ED-4DB2-BD59-A6C34878D82A}">
                    <a16:rowId xmlns:a16="http://schemas.microsoft.com/office/drawing/2014/main" val="1730025013"/>
                  </a:ext>
                </a:extLst>
              </a:tr>
            </a:tbl>
          </a:graphicData>
        </a:graphic>
      </p:graphicFrame>
      <p:sp>
        <p:nvSpPr>
          <p:cNvPr id="7" name="文本框 6">
            <a:extLst>
              <a:ext uri="{FF2B5EF4-FFF2-40B4-BE49-F238E27FC236}">
                <a16:creationId xmlns:a16="http://schemas.microsoft.com/office/drawing/2014/main" id="{5146F137-1740-4F1B-B4AB-A358259E8A62}"/>
              </a:ext>
            </a:extLst>
          </p:cNvPr>
          <p:cNvSpPr txBox="1"/>
          <p:nvPr/>
        </p:nvSpPr>
        <p:spPr>
          <a:xfrm>
            <a:off x="561389" y="890002"/>
            <a:ext cx="4020447" cy="400110"/>
          </a:xfrm>
          <a:prstGeom prst="rect">
            <a:avLst/>
          </a:prstGeom>
          <a:noFill/>
        </p:spPr>
        <p:txBody>
          <a:bodyPr wrap="square" rtlCol="0">
            <a:spAutoFit/>
          </a:bodyPr>
          <a:lstStyle/>
          <a:p>
            <a:r>
              <a:rPr lang="en-US" altLang="zh-CN" sz="2000" b="1" dirty="0">
                <a:solidFill>
                  <a:srgbClr val="040D86"/>
                </a:solidFill>
                <a:latin typeface="Times New Roman" panose="02020603050405020304" pitchFamily="18" charset="0"/>
                <a:ea typeface="Cambria" panose="02040503050406030204" pitchFamily="18" charset="0"/>
                <a:cs typeface="Times New Roman" panose="02020603050405020304" pitchFamily="18" charset="0"/>
              </a:rPr>
              <a:t>Typical operation parameter</a:t>
            </a:r>
            <a:endParaRPr lang="zh-CN" altLang="en-US" sz="2000" b="1" dirty="0">
              <a:solidFill>
                <a:srgbClr val="040D86"/>
              </a:solidFill>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41167889-615B-4A42-9BA3-CF3CD64138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8032" y="1421163"/>
            <a:ext cx="4558477" cy="3418857"/>
          </a:xfrm>
          <a:prstGeom prst="rect">
            <a:avLst/>
          </a:prstGeom>
        </p:spPr>
      </p:pic>
      <p:sp>
        <p:nvSpPr>
          <p:cNvPr id="8" name="文本框 7">
            <a:extLst>
              <a:ext uri="{FF2B5EF4-FFF2-40B4-BE49-F238E27FC236}">
                <a16:creationId xmlns:a16="http://schemas.microsoft.com/office/drawing/2014/main" id="{5789118B-56D8-46BD-BB47-001CDF703472}"/>
              </a:ext>
            </a:extLst>
          </p:cNvPr>
          <p:cNvSpPr txBox="1"/>
          <p:nvPr/>
        </p:nvSpPr>
        <p:spPr>
          <a:xfrm>
            <a:off x="5343308" y="922030"/>
            <a:ext cx="4740527" cy="400110"/>
          </a:xfrm>
          <a:prstGeom prst="rect">
            <a:avLst/>
          </a:prstGeom>
          <a:noFill/>
        </p:spPr>
        <p:txBody>
          <a:bodyPr wrap="square" rtlCol="0">
            <a:spAutoFit/>
          </a:bodyPr>
          <a:lstStyle>
            <a:defPPr>
              <a:defRPr lang="zh-CN"/>
            </a:defPPr>
            <a:lvl1pPr>
              <a:defRPr sz="2000" b="1" i="1">
                <a:solidFill>
                  <a:srgbClr val="0000FF"/>
                </a:solidFill>
                <a:latin typeface="Cambria" panose="02040503050406030204" pitchFamily="18" charset="0"/>
                <a:ea typeface="Cambria" panose="02040503050406030204" pitchFamily="18" charset="0"/>
              </a:defRPr>
            </a:lvl1pPr>
          </a:lstStyle>
          <a:p>
            <a:r>
              <a:rPr lang="en-US" altLang="zh-CN" i="0" dirty="0">
                <a:solidFill>
                  <a:srgbClr val="040D86"/>
                </a:solidFill>
                <a:latin typeface="Times New Roman" panose="02020603050405020304" pitchFamily="18" charset="0"/>
                <a:cs typeface="Times New Roman" panose="02020603050405020304" pitchFamily="18" charset="0"/>
              </a:rPr>
              <a:t>The RF ion source installed in the tunnel</a:t>
            </a:r>
          </a:p>
        </p:txBody>
      </p:sp>
      <p:sp>
        <p:nvSpPr>
          <p:cNvPr id="9" name="标题 1">
            <a:extLst>
              <a:ext uri="{FF2B5EF4-FFF2-40B4-BE49-F238E27FC236}">
                <a16:creationId xmlns:a16="http://schemas.microsoft.com/office/drawing/2014/main" id="{FC6BC31E-7455-4CB8-A3FD-7FB899C5EE60}"/>
              </a:ext>
            </a:extLst>
          </p:cNvPr>
          <p:cNvSpPr>
            <a:spLocks noGrp="1"/>
          </p:cNvSpPr>
          <p:nvPr>
            <p:ph type="title"/>
          </p:nvPr>
        </p:nvSpPr>
        <p:spPr>
          <a:xfrm>
            <a:off x="511050" y="83557"/>
            <a:ext cx="7921625" cy="620448"/>
          </a:xfrm>
        </p:spPr>
        <p:txBody>
          <a:bodyPr>
            <a:normAutofit/>
          </a:bodyPr>
          <a:lstStyle/>
          <a:p>
            <a:r>
              <a:rPr lang="en-US" altLang="zh-CN" sz="3335" dirty="0">
                <a:solidFill>
                  <a:srgbClr val="0070C0"/>
                </a:solidFill>
                <a:latin typeface="Times New Roman" panose="02020603050405020304" pitchFamily="18" charset="0"/>
                <a:cs typeface="Times New Roman" panose="02020603050405020304" pitchFamily="18" charset="0"/>
              </a:rPr>
              <a:t>RF Driven H- Ion Source</a:t>
            </a:r>
            <a:endParaRPr lang="zh-CN" altLang="en-US" sz="3335"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54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cstate="print"/>
          <a:stretch>
            <a:fillRect/>
          </a:stretch>
        </p:blipFill>
        <p:spPr>
          <a:xfrm>
            <a:off x="179387" y="1459971"/>
            <a:ext cx="4701117" cy="3525838"/>
          </a:xfrm>
          <a:prstGeom prst="rect">
            <a:avLst/>
          </a:prstGeom>
        </p:spPr>
      </p:pic>
      <p:grpSp>
        <p:nvGrpSpPr>
          <p:cNvPr id="22" name="组合 21"/>
          <p:cNvGrpSpPr/>
          <p:nvPr/>
        </p:nvGrpSpPr>
        <p:grpSpPr>
          <a:xfrm>
            <a:off x="-14802255" y="883585"/>
            <a:ext cx="24707594" cy="258176"/>
            <a:chOff x="-8775889" y="432485"/>
            <a:chExt cx="26451263" cy="543697"/>
          </a:xfrm>
          <a:solidFill>
            <a:schemeClr val="bg1">
              <a:lumMod val="75000"/>
            </a:schemeClr>
          </a:solidFill>
        </p:grpSpPr>
        <p:sp>
          <p:nvSpPr>
            <p:cNvPr id="23" name="矩形 22"/>
            <p:cNvSpPr/>
            <p:nvPr/>
          </p:nvSpPr>
          <p:spPr>
            <a:xfrm>
              <a:off x="14907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4" name="矩形 23"/>
            <p:cNvSpPr/>
            <p:nvPr/>
          </p:nvSpPr>
          <p:spPr>
            <a:xfrm>
              <a:off x="89282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5" name="矩形 24"/>
            <p:cNvSpPr/>
            <p:nvPr/>
          </p:nvSpPr>
          <p:spPr>
            <a:xfrm>
              <a:off x="163656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6" name="矩形 25"/>
            <p:cNvSpPr/>
            <p:nvPr/>
          </p:nvSpPr>
          <p:spPr>
            <a:xfrm>
              <a:off x="238031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7" name="矩形 26"/>
            <p:cNvSpPr/>
            <p:nvPr/>
          </p:nvSpPr>
          <p:spPr>
            <a:xfrm>
              <a:off x="312406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8" name="矩形 27"/>
            <p:cNvSpPr/>
            <p:nvPr/>
          </p:nvSpPr>
          <p:spPr>
            <a:xfrm>
              <a:off x="386781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9" name="矩形 28"/>
            <p:cNvSpPr/>
            <p:nvPr/>
          </p:nvSpPr>
          <p:spPr>
            <a:xfrm>
              <a:off x="461155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0" name="矩形 29"/>
            <p:cNvSpPr/>
            <p:nvPr/>
          </p:nvSpPr>
          <p:spPr>
            <a:xfrm>
              <a:off x="535530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1" name="矩形 30"/>
            <p:cNvSpPr/>
            <p:nvPr/>
          </p:nvSpPr>
          <p:spPr>
            <a:xfrm>
              <a:off x="609905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2" name="矩形 31"/>
            <p:cNvSpPr/>
            <p:nvPr/>
          </p:nvSpPr>
          <p:spPr>
            <a:xfrm>
              <a:off x="684279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3" name="矩形 32"/>
            <p:cNvSpPr/>
            <p:nvPr/>
          </p:nvSpPr>
          <p:spPr>
            <a:xfrm>
              <a:off x="758654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4" name="矩形 33"/>
            <p:cNvSpPr/>
            <p:nvPr/>
          </p:nvSpPr>
          <p:spPr>
            <a:xfrm>
              <a:off x="833029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5" name="矩形 34"/>
            <p:cNvSpPr/>
            <p:nvPr/>
          </p:nvSpPr>
          <p:spPr>
            <a:xfrm>
              <a:off x="907403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6" name="矩形 35"/>
            <p:cNvSpPr/>
            <p:nvPr/>
          </p:nvSpPr>
          <p:spPr>
            <a:xfrm>
              <a:off x="981778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7" name="矩形 36"/>
            <p:cNvSpPr/>
            <p:nvPr/>
          </p:nvSpPr>
          <p:spPr>
            <a:xfrm>
              <a:off x="1056153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8" name="矩形 37"/>
            <p:cNvSpPr/>
            <p:nvPr/>
          </p:nvSpPr>
          <p:spPr>
            <a:xfrm>
              <a:off x="1130528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9" name="矩形 38"/>
            <p:cNvSpPr/>
            <p:nvPr/>
          </p:nvSpPr>
          <p:spPr>
            <a:xfrm>
              <a:off x="1204902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0" name="矩形 39"/>
            <p:cNvSpPr/>
            <p:nvPr/>
          </p:nvSpPr>
          <p:spPr>
            <a:xfrm>
              <a:off x="1279277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1" name="矩形 40"/>
            <p:cNvSpPr/>
            <p:nvPr/>
          </p:nvSpPr>
          <p:spPr>
            <a:xfrm>
              <a:off x="1353652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2" name="矩形 41"/>
            <p:cNvSpPr/>
            <p:nvPr/>
          </p:nvSpPr>
          <p:spPr>
            <a:xfrm>
              <a:off x="1428026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3" name="矩形 42"/>
            <p:cNvSpPr/>
            <p:nvPr/>
          </p:nvSpPr>
          <p:spPr>
            <a:xfrm>
              <a:off x="1502401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4" name="矩形 43"/>
            <p:cNvSpPr/>
            <p:nvPr/>
          </p:nvSpPr>
          <p:spPr>
            <a:xfrm>
              <a:off x="-59467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5" name="矩形 44"/>
            <p:cNvSpPr/>
            <p:nvPr/>
          </p:nvSpPr>
          <p:spPr>
            <a:xfrm>
              <a:off x="-133841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6" name="矩形 45"/>
            <p:cNvSpPr/>
            <p:nvPr/>
          </p:nvSpPr>
          <p:spPr>
            <a:xfrm>
              <a:off x="-208216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7" name="矩形 46"/>
            <p:cNvSpPr/>
            <p:nvPr/>
          </p:nvSpPr>
          <p:spPr>
            <a:xfrm>
              <a:off x="-282591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8" name="矩形 47"/>
            <p:cNvSpPr/>
            <p:nvPr/>
          </p:nvSpPr>
          <p:spPr>
            <a:xfrm>
              <a:off x="-356966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9" name="矩形 48"/>
            <p:cNvSpPr/>
            <p:nvPr/>
          </p:nvSpPr>
          <p:spPr>
            <a:xfrm>
              <a:off x="-431340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0" name="矩形 49"/>
            <p:cNvSpPr/>
            <p:nvPr/>
          </p:nvSpPr>
          <p:spPr>
            <a:xfrm>
              <a:off x="-505715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1" name="矩形 50"/>
            <p:cNvSpPr/>
            <p:nvPr/>
          </p:nvSpPr>
          <p:spPr>
            <a:xfrm>
              <a:off x="-580090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2" name="矩形 51"/>
            <p:cNvSpPr/>
            <p:nvPr/>
          </p:nvSpPr>
          <p:spPr>
            <a:xfrm>
              <a:off x="-654464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3" name="矩形 52"/>
            <p:cNvSpPr/>
            <p:nvPr/>
          </p:nvSpPr>
          <p:spPr>
            <a:xfrm>
              <a:off x="-728839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4" name="矩形 53"/>
            <p:cNvSpPr/>
            <p:nvPr/>
          </p:nvSpPr>
          <p:spPr>
            <a:xfrm>
              <a:off x="-803214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5" name="矩形 54"/>
            <p:cNvSpPr/>
            <p:nvPr/>
          </p:nvSpPr>
          <p:spPr>
            <a:xfrm>
              <a:off x="-877588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6" name="矩形 55"/>
            <p:cNvSpPr/>
            <p:nvPr/>
          </p:nvSpPr>
          <p:spPr>
            <a:xfrm>
              <a:off x="1576776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7" name="矩形 56"/>
            <p:cNvSpPr/>
            <p:nvPr/>
          </p:nvSpPr>
          <p:spPr>
            <a:xfrm>
              <a:off x="1651150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8" name="矩形 57"/>
            <p:cNvSpPr/>
            <p:nvPr/>
          </p:nvSpPr>
          <p:spPr>
            <a:xfrm>
              <a:off x="1725524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grpSp>
      <p:grpSp>
        <p:nvGrpSpPr>
          <p:cNvPr id="59" name="组合 58"/>
          <p:cNvGrpSpPr/>
          <p:nvPr/>
        </p:nvGrpSpPr>
        <p:grpSpPr>
          <a:xfrm>
            <a:off x="-15651461" y="5149160"/>
            <a:ext cx="25521381" cy="262291"/>
            <a:chOff x="-8807911" y="4164226"/>
            <a:chExt cx="26451263" cy="543697"/>
          </a:xfrm>
          <a:solidFill>
            <a:schemeClr val="bg1">
              <a:lumMod val="75000"/>
            </a:schemeClr>
          </a:solidFill>
        </p:grpSpPr>
        <p:sp>
          <p:nvSpPr>
            <p:cNvPr id="60" name="矩形 59"/>
            <p:cNvSpPr/>
            <p:nvPr/>
          </p:nvSpPr>
          <p:spPr>
            <a:xfrm>
              <a:off x="11705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1" name="矩形 60"/>
            <p:cNvSpPr/>
            <p:nvPr/>
          </p:nvSpPr>
          <p:spPr>
            <a:xfrm>
              <a:off x="86080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2" name="矩形 61"/>
            <p:cNvSpPr/>
            <p:nvPr/>
          </p:nvSpPr>
          <p:spPr>
            <a:xfrm>
              <a:off x="160454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3" name="矩形 62"/>
            <p:cNvSpPr/>
            <p:nvPr/>
          </p:nvSpPr>
          <p:spPr>
            <a:xfrm>
              <a:off x="234829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4" name="矩形 63"/>
            <p:cNvSpPr/>
            <p:nvPr/>
          </p:nvSpPr>
          <p:spPr>
            <a:xfrm>
              <a:off x="309204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5" name="矩形 64"/>
            <p:cNvSpPr/>
            <p:nvPr/>
          </p:nvSpPr>
          <p:spPr>
            <a:xfrm>
              <a:off x="383578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6" name="矩形 65"/>
            <p:cNvSpPr/>
            <p:nvPr/>
          </p:nvSpPr>
          <p:spPr>
            <a:xfrm>
              <a:off x="457953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7" name="矩形 66"/>
            <p:cNvSpPr/>
            <p:nvPr/>
          </p:nvSpPr>
          <p:spPr>
            <a:xfrm>
              <a:off x="532328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8" name="矩形 67"/>
            <p:cNvSpPr/>
            <p:nvPr/>
          </p:nvSpPr>
          <p:spPr>
            <a:xfrm>
              <a:off x="606702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9" name="矩形 68"/>
            <p:cNvSpPr/>
            <p:nvPr/>
          </p:nvSpPr>
          <p:spPr>
            <a:xfrm>
              <a:off x="681077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0" name="矩形 69"/>
            <p:cNvSpPr/>
            <p:nvPr/>
          </p:nvSpPr>
          <p:spPr>
            <a:xfrm>
              <a:off x="755452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1" name="矩形 70"/>
            <p:cNvSpPr/>
            <p:nvPr/>
          </p:nvSpPr>
          <p:spPr>
            <a:xfrm>
              <a:off x="829827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2" name="矩形 71"/>
            <p:cNvSpPr/>
            <p:nvPr/>
          </p:nvSpPr>
          <p:spPr>
            <a:xfrm>
              <a:off x="904201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3" name="矩形 72"/>
            <p:cNvSpPr/>
            <p:nvPr/>
          </p:nvSpPr>
          <p:spPr>
            <a:xfrm>
              <a:off x="978576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4" name="矩形 73"/>
            <p:cNvSpPr/>
            <p:nvPr/>
          </p:nvSpPr>
          <p:spPr>
            <a:xfrm>
              <a:off x="1052951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5" name="矩形 74"/>
            <p:cNvSpPr/>
            <p:nvPr/>
          </p:nvSpPr>
          <p:spPr>
            <a:xfrm>
              <a:off x="1127325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6" name="矩形 75"/>
            <p:cNvSpPr/>
            <p:nvPr/>
          </p:nvSpPr>
          <p:spPr>
            <a:xfrm>
              <a:off x="1201700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7" name="矩形 76"/>
            <p:cNvSpPr/>
            <p:nvPr/>
          </p:nvSpPr>
          <p:spPr>
            <a:xfrm>
              <a:off x="1276075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8" name="矩形 77"/>
            <p:cNvSpPr/>
            <p:nvPr/>
          </p:nvSpPr>
          <p:spPr>
            <a:xfrm>
              <a:off x="1350449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9" name="矩形 78"/>
            <p:cNvSpPr/>
            <p:nvPr/>
          </p:nvSpPr>
          <p:spPr>
            <a:xfrm>
              <a:off x="1424824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0" name="矩形 79"/>
            <p:cNvSpPr/>
            <p:nvPr/>
          </p:nvSpPr>
          <p:spPr>
            <a:xfrm>
              <a:off x="1499199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1" name="矩形 80"/>
            <p:cNvSpPr/>
            <p:nvPr/>
          </p:nvSpPr>
          <p:spPr>
            <a:xfrm>
              <a:off x="-62669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2" name="矩形 81"/>
            <p:cNvSpPr/>
            <p:nvPr/>
          </p:nvSpPr>
          <p:spPr>
            <a:xfrm>
              <a:off x="-137044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3" name="矩形 82"/>
            <p:cNvSpPr/>
            <p:nvPr/>
          </p:nvSpPr>
          <p:spPr>
            <a:xfrm>
              <a:off x="-211418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4" name="矩形 83"/>
            <p:cNvSpPr/>
            <p:nvPr/>
          </p:nvSpPr>
          <p:spPr>
            <a:xfrm>
              <a:off x="-285793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5" name="矩形 84"/>
            <p:cNvSpPr/>
            <p:nvPr/>
          </p:nvSpPr>
          <p:spPr>
            <a:xfrm>
              <a:off x="-360168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6" name="矩形 85"/>
            <p:cNvSpPr/>
            <p:nvPr/>
          </p:nvSpPr>
          <p:spPr>
            <a:xfrm>
              <a:off x="-434542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7" name="矩形 86"/>
            <p:cNvSpPr/>
            <p:nvPr/>
          </p:nvSpPr>
          <p:spPr>
            <a:xfrm>
              <a:off x="-508917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8" name="矩形 87"/>
            <p:cNvSpPr/>
            <p:nvPr/>
          </p:nvSpPr>
          <p:spPr>
            <a:xfrm>
              <a:off x="-583292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9" name="矩形 88"/>
            <p:cNvSpPr/>
            <p:nvPr/>
          </p:nvSpPr>
          <p:spPr>
            <a:xfrm>
              <a:off x="-657667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0" name="矩形 89"/>
            <p:cNvSpPr/>
            <p:nvPr/>
          </p:nvSpPr>
          <p:spPr>
            <a:xfrm>
              <a:off x="-732041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1" name="矩形 90"/>
            <p:cNvSpPr/>
            <p:nvPr/>
          </p:nvSpPr>
          <p:spPr>
            <a:xfrm>
              <a:off x="-806416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2" name="矩形 91"/>
            <p:cNvSpPr/>
            <p:nvPr/>
          </p:nvSpPr>
          <p:spPr>
            <a:xfrm>
              <a:off x="-880791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3" name="矩形 92"/>
            <p:cNvSpPr/>
            <p:nvPr/>
          </p:nvSpPr>
          <p:spPr>
            <a:xfrm>
              <a:off x="1573574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4" name="矩形 93"/>
            <p:cNvSpPr/>
            <p:nvPr/>
          </p:nvSpPr>
          <p:spPr>
            <a:xfrm>
              <a:off x="1647948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5" name="矩形 94"/>
            <p:cNvSpPr/>
            <p:nvPr/>
          </p:nvSpPr>
          <p:spPr>
            <a:xfrm>
              <a:off x="1722322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grpSp>
      <p:sp>
        <p:nvSpPr>
          <p:cNvPr id="97" name="标题 2"/>
          <p:cNvSpPr>
            <a:spLocks noGrp="1"/>
          </p:cNvSpPr>
          <p:nvPr>
            <p:ph type="title"/>
          </p:nvPr>
        </p:nvSpPr>
        <p:spPr>
          <a:xfrm>
            <a:off x="399480" y="140233"/>
            <a:ext cx="7646473" cy="479948"/>
          </a:xfrm>
        </p:spPr>
        <p:txBody>
          <a:bodyPr/>
          <a:lstStyle/>
          <a:p>
            <a:r>
              <a:rPr lang="en-US" altLang="zh-CN" sz="3200" kern="0" dirty="0">
                <a:solidFill>
                  <a:srgbClr val="005DA2"/>
                </a:solidFill>
                <a:latin typeface="Times New Roman" panose="02020603050405020304" pitchFamily="18" charset="0"/>
              </a:rPr>
              <a:t>Cherished Memories</a:t>
            </a:r>
            <a:endParaRPr lang="zh-CN" altLang="en-US" sz="3200" kern="0" dirty="0">
              <a:solidFill>
                <a:srgbClr val="005DA2"/>
              </a:solidFill>
              <a:latin typeface="Times New Roman" panose="02020603050405020304" pitchFamily="18" charset="0"/>
            </a:endParaRPr>
          </a:p>
        </p:txBody>
      </p:sp>
      <p:pic>
        <p:nvPicPr>
          <p:cNvPr id="108" name="图片 107"/>
          <p:cNvPicPr>
            <a:picLocks noChangeAspect="1"/>
          </p:cNvPicPr>
          <p:nvPr/>
        </p:nvPicPr>
        <p:blipFill>
          <a:blip r:embed="rId4" cstate="print"/>
          <a:stretch>
            <a:fillRect/>
          </a:stretch>
        </p:blipFill>
        <p:spPr>
          <a:xfrm>
            <a:off x="5075560" y="1460033"/>
            <a:ext cx="4847197" cy="35506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5F33F9B4-6F6E-4102-BB8C-49305924A445}"/>
              </a:ext>
            </a:extLst>
          </p:cNvPr>
          <p:cNvSpPr>
            <a:spLocks noGrp="1"/>
          </p:cNvSpPr>
          <p:nvPr>
            <p:ph type="sldNum" sz="quarter" idx="12"/>
          </p:nvPr>
        </p:nvSpPr>
        <p:spPr/>
        <p:txBody>
          <a:bodyPr/>
          <a:lstStyle/>
          <a:p>
            <a:fld id="{0C913308-F349-4B6D-A68A-DD1791B4A57B}" type="slidenum">
              <a:rPr lang="zh-CN" altLang="en-US" smtClean="0"/>
              <a:pPr/>
              <a:t>30</a:t>
            </a:fld>
            <a:endParaRPr lang="zh-CN" altLang="en-US" dirty="0"/>
          </a:p>
        </p:txBody>
      </p:sp>
      <p:sp>
        <p:nvSpPr>
          <p:cNvPr id="5" name="标题 1">
            <a:extLst>
              <a:ext uri="{FF2B5EF4-FFF2-40B4-BE49-F238E27FC236}">
                <a16:creationId xmlns:a16="http://schemas.microsoft.com/office/drawing/2014/main" id="{D6DC5EA1-4E33-4A9D-BF97-F3E324B8F0CB}"/>
              </a:ext>
            </a:extLst>
          </p:cNvPr>
          <p:cNvSpPr txBox="1">
            <a:spLocks/>
          </p:cNvSpPr>
          <p:nvPr/>
        </p:nvSpPr>
        <p:spPr>
          <a:xfrm>
            <a:off x="1248409" y="121131"/>
            <a:ext cx="7920880" cy="620976"/>
          </a:xfrm>
          <a:prstGeom prst="rect">
            <a:avLst/>
          </a:prstGeom>
        </p:spPr>
        <p:txBody>
          <a:bodyPr bIns="76200" anchor="b" anchorCtr="0">
            <a:normAutofit/>
          </a:bodyPr>
          <a:lstStyle>
            <a:lvl1pPr algn="l" rtl="0" eaLnBrk="1" latinLnBrk="0" hangingPunct="1">
              <a:spcBef>
                <a:spcPct val="0"/>
              </a:spcBef>
              <a:buNone/>
              <a:defRPr kumimoji="0" sz="2800" b="0" kern="1200">
                <a:solidFill>
                  <a:srgbClr val="0033CC"/>
                </a:solidFill>
                <a:latin typeface="Arial" panose="020B0604020202020204" pitchFamily="34" charset="0"/>
                <a:ea typeface="黑体" panose="02010609060101010101" pitchFamily="49" charset="-122"/>
                <a:cs typeface="Arial" panose="020B0604020202020204" pitchFamily="34" charset="0"/>
              </a:defRPr>
            </a:lvl1pPr>
          </a:lstStyle>
          <a:p>
            <a:endParaRPr lang="zh-CN" altLang="en-US" sz="2333" dirty="0"/>
          </a:p>
        </p:txBody>
      </p:sp>
      <p:pic>
        <p:nvPicPr>
          <p:cNvPr id="6" name="图片 5">
            <a:extLst>
              <a:ext uri="{FF2B5EF4-FFF2-40B4-BE49-F238E27FC236}">
                <a16:creationId xmlns:a16="http://schemas.microsoft.com/office/drawing/2014/main" id="{D5FA868D-83C6-4FBD-8D86-32A5F323A4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467" y="1227768"/>
            <a:ext cx="7860873" cy="3789972"/>
          </a:xfrm>
          <a:prstGeom prst="rect">
            <a:avLst/>
          </a:prstGeom>
        </p:spPr>
      </p:pic>
      <p:sp>
        <p:nvSpPr>
          <p:cNvPr id="7" name="文本框 6">
            <a:extLst>
              <a:ext uri="{FF2B5EF4-FFF2-40B4-BE49-F238E27FC236}">
                <a16:creationId xmlns:a16="http://schemas.microsoft.com/office/drawing/2014/main" id="{D3EE29B9-F1FF-4225-BF55-06D5F3ABA829}"/>
              </a:ext>
            </a:extLst>
          </p:cNvPr>
          <p:cNvSpPr txBox="1"/>
          <p:nvPr/>
        </p:nvSpPr>
        <p:spPr>
          <a:xfrm>
            <a:off x="4255496" y="1110986"/>
            <a:ext cx="874234" cy="553998"/>
          </a:xfrm>
          <a:prstGeom prst="rect">
            <a:avLst/>
          </a:prstGeom>
          <a:solidFill>
            <a:srgbClr val="FFFF00"/>
          </a:solidFill>
          <a:ln>
            <a:solidFill>
              <a:schemeClr val="tx1"/>
            </a:solidFill>
          </a:ln>
        </p:spPr>
        <p:txBody>
          <a:bodyPr wrap="square" rtlCol="0">
            <a:spAutoFit/>
          </a:bodyPr>
          <a:lstStyle/>
          <a:p>
            <a:r>
              <a:rPr lang="en-US" altLang="zh-CN" sz="1000" dirty="0">
                <a:latin typeface="Cambria" panose="02040503050406030204" pitchFamily="18" charset="0"/>
                <a:ea typeface="Cambria" panose="02040503050406030204" pitchFamily="18" charset="0"/>
              </a:rPr>
              <a:t>Summer</a:t>
            </a:r>
          </a:p>
          <a:p>
            <a:r>
              <a:rPr lang="en-US" altLang="zh-CN" sz="1000" dirty="0">
                <a:latin typeface="Cambria" panose="02040503050406030204" pitchFamily="18" charset="0"/>
                <a:ea typeface="Cambria" panose="02040503050406030204" pitchFamily="18" charset="0"/>
              </a:rPr>
              <a:t>Maintenance</a:t>
            </a:r>
            <a:endParaRPr lang="zh-CN" altLang="en-US" sz="1000" dirty="0">
              <a:latin typeface="Cambria" panose="02040503050406030204" pitchFamily="18" charset="0"/>
            </a:endParaRPr>
          </a:p>
        </p:txBody>
      </p:sp>
      <p:sp>
        <p:nvSpPr>
          <p:cNvPr id="8" name="文本框 7">
            <a:extLst>
              <a:ext uri="{FF2B5EF4-FFF2-40B4-BE49-F238E27FC236}">
                <a16:creationId xmlns:a16="http://schemas.microsoft.com/office/drawing/2014/main" id="{BD47ECA0-CC86-4D95-9956-41F4A36FBB2F}"/>
              </a:ext>
            </a:extLst>
          </p:cNvPr>
          <p:cNvSpPr txBox="1"/>
          <p:nvPr/>
        </p:nvSpPr>
        <p:spPr>
          <a:xfrm>
            <a:off x="2324986" y="1110986"/>
            <a:ext cx="891064" cy="553998"/>
          </a:xfrm>
          <a:prstGeom prst="rect">
            <a:avLst/>
          </a:prstGeom>
          <a:solidFill>
            <a:srgbClr val="FFFF00"/>
          </a:solidFill>
          <a:ln>
            <a:solidFill>
              <a:schemeClr val="tx1"/>
            </a:solidFill>
          </a:ln>
        </p:spPr>
        <p:txBody>
          <a:bodyPr wrap="square" rtlCol="0">
            <a:spAutoFit/>
          </a:bodyPr>
          <a:lstStyle/>
          <a:p>
            <a:r>
              <a:rPr lang="en-US" altLang="zh-CN" sz="1000" dirty="0">
                <a:latin typeface="Cambria" panose="02040503050406030204" pitchFamily="18" charset="0"/>
                <a:ea typeface="Cambria" panose="02040503050406030204" pitchFamily="18" charset="0"/>
              </a:rPr>
              <a:t>CN New year</a:t>
            </a:r>
          </a:p>
          <a:p>
            <a:r>
              <a:rPr lang="en-US" altLang="zh-CN" sz="1000" dirty="0">
                <a:latin typeface="Cambria" panose="02040503050406030204" pitchFamily="18" charset="0"/>
                <a:ea typeface="Cambria" panose="02040503050406030204" pitchFamily="18" charset="0"/>
              </a:rPr>
              <a:t>Vacuum kept</a:t>
            </a:r>
            <a:endParaRPr lang="zh-CN" altLang="en-US" sz="1000" dirty="0">
              <a:latin typeface="Cambria" panose="02040503050406030204" pitchFamily="18" charset="0"/>
            </a:endParaRPr>
          </a:p>
        </p:txBody>
      </p:sp>
      <p:sp>
        <p:nvSpPr>
          <p:cNvPr id="9" name="文本框 8">
            <a:extLst>
              <a:ext uri="{FF2B5EF4-FFF2-40B4-BE49-F238E27FC236}">
                <a16:creationId xmlns:a16="http://schemas.microsoft.com/office/drawing/2014/main" id="{77333E99-6E45-4626-91ED-8175D599443B}"/>
              </a:ext>
            </a:extLst>
          </p:cNvPr>
          <p:cNvSpPr txBox="1"/>
          <p:nvPr/>
        </p:nvSpPr>
        <p:spPr>
          <a:xfrm>
            <a:off x="6171012" y="1100713"/>
            <a:ext cx="880172" cy="707886"/>
          </a:xfrm>
          <a:prstGeom prst="rect">
            <a:avLst/>
          </a:prstGeom>
          <a:solidFill>
            <a:srgbClr val="FFFF00"/>
          </a:solidFill>
          <a:ln>
            <a:solidFill>
              <a:schemeClr val="tx1"/>
            </a:solidFill>
          </a:ln>
        </p:spPr>
        <p:txBody>
          <a:bodyPr wrap="square" rtlCol="0">
            <a:spAutoFit/>
          </a:bodyPr>
          <a:lstStyle/>
          <a:p>
            <a:r>
              <a:rPr lang="en-US" altLang="zh-CN" sz="1000" dirty="0">
                <a:latin typeface="Cambria" panose="02040503050406030204" pitchFamily="18" charset="0"/>
                <a:ea typeface="Cambria" panose="02040503050406030204" pitchFamily="18" charset="0"/>
              </a:rPr>
              <a:t>CN New year</a:t>
            </a:r>
          </a:p>
          <a:p>
            <a:r>
              <a:rPr lang="en-US" altLang="zh-CN" sz="1000" dirty="0">
                <a:latin typeface="Cambria" panose="02040503050406030204" pitchFamily="18" charset="0"/>
                <a:ea typeface="Cambria" panose="02040503050406030204" pitchFamily="18" charset="0"/>
              </a:rPr>
              <a:t>Vacuum kept</a:t>
            </a:r>
            <a:endParaRPr lang="zh-CN" altLang="en-US" sz="1000" dirty="0">
              <a:latin typeface="Cambria" panose="02040503050406030204" pitchFamily="18" charset="0"/>
            </a:endParaRPr>
          </a:p>
        </p:txBody>
      </p:sp>
      <p:cxnSp>
        <p:nvCxnSpPr>
          <p:cNvPr id="10" name="直接连接符 9">
            <a:extLst>
              <a:ext uri="{FF2B5EF4-FFF2-40B4-BE49-F238E27FC236}">
                <a16:creationId xmlns:a16="http://schemas.microsoft.com/office/drawing/2014/main" id="{E63CAF07-0F86-4494-BC7A-8EC508711051}"/>
              </a:ext>
            </a:extLst>
          </p:cNvPr>
          <p:cNvCxnSpPr>
            <a:cxnSpLocks/>
          </p:cNvCxnSpPr>
          <p:nvPr/>
        </p:nvCxnSpPr>
        <p:spPr>
          <a:xfrm>
            <a:off x="2324985" y="1437478"/>
            <a:ext cx="0" cy="336037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48BB851-B788-4404-A910-CF5CFA9C1062}"/>
              </a:ext>
            </a:extLst>
          </p:cNvPr>
          <p:cNvCxnSpPr>
            <a:cxnSpLocks/>
          </p:cNvCxnSpPr>
          <p:nvPr/>
        </p:nvCxnSpPr>
        <p:spPr>
          <a:xfrm>
            <a:off x="4243648" y="997294"/>
            <a:ext cx="0" cy="38005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60C2A2FB-FCB5-46F1-8996-976FF2F6C45E}"/>
              </a:ext>
            </a:extLst>
          </p:cNvPr>
          <p:cNvCxnSpPr>
            <a:cxnSpLocks/>
          </p:cNvCxnSpPr>
          <p:nvPr/>
        </p:nvCxnSpPr>
        <p:spPr>
          <a:xfrm>
            <a:off x="6162622" y="1437478"/>
            <a:ext cx="0" cy="336037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FFFFAA7-6914-4E8F-94F4-5A213686E48F}"/>
              </a:ext>
            </a:extLst>
          </p:cNvPr>
          <p:cNvSpPr txBox="1"/>
          <p:nvPr/>
        </p:nvSpPr>
        <p:spPr>
          <a:xfrm>
            <a:off x="8094349" y="1099716"/>
            <a:ext cx="870323" cy="553998"/>
          </a:xfrm>
          <a:prstGeom prst="rect">
            <a:avLst/>
          </a:prstGeom>
          <a:solidFill>
            <a:srgbClr val="FFFF00"/>
          </a:solidFill>
          <a:ln>
            <a:solidFill>
              <a:schemeClr val="tx1"/>
            </a:solidFill>
          </a:ln>
        </p:spPr>
        <p:txBody>
          <a:bodyPr wrap="square" rtlCol="0">
            <a:spAutoFit/>
          </a:bodyPr>
          <a:lstStyle/>
          <a:p>
            <a:r>
              <a:rPr lang="en-US" altLang="zh-CN" sz="1000" dirty="0">
                <a:latin typeface="Cambria" panose="02040503050406030204" pitchFamily="18" charset="0"/>
                <a:ea typeface="Cambria" panose="02040503050406030204" pitchFamily="18" charset="0"/>
              </a:rPr>
              <a:t>Summer</a:t>
            </a:r>
          </a:p>
          <a:p>
            <a:r>
              <a:rPr lang="en-US" altLang="zh-CN" sz="1000" dirty="0">
                <a:latin typeface="Cambria" panose="02040503050406030204" pitchFamily="18" charset="0"/>
                <a:ea typeface="Cambria" panose="02040503050406030204" pitchFamily="18" charset="0"/>
              </a:rPr>
              <a:t>Maintenance</a:t>
            </a:r>
            <a:endParaRPr lang="zh-CN" altLang="en-US" sz="1000" dirty="0">
              <a:latin typeface="Cambria" panose="02040503050406030204" pitchFamily="18" charset="0"/>
            </a:endParaRPr>
          </a:p>
        </p:txBody>
      </p:sp>
      <p:cxnSp>
        <p:nvCxnSpPr>
          <p:cNvPr id="14" name="直接连接符 13">
            <a:extLst>
              <a:ext uri="{FF2B5EF4-FFF2-40B4-BE49-F238E27FC236}">
                <a16:creationId xmlns:a16="http://schemas.microsoft.com/office/drawing/2014/main" id="{562ADA07-D84B-4196-B013-73C0F0F31982}"/>
              </a:ext>
            </a:extLst>
          </p:cNvPr>
          <p:cNvCxnSpPr>
            <a:cxnSpLocks/>
          </p:cNvCxnSpPr>
          <p:nvPr/>
        </p:nvCxnSpPr>
        <p:spPr>
          <a:xfrm>
            <a:off x="8084075" y="997294"/>
            <a:ext cx="0" cy="38005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4A9EAF8-1253-4EDD-A265-23130EAD69E4}"/>
              </a:ext>
            </a:extLst>
          </p:cNvPr>
          <p:cNvCxnSpPr>
            <a:cxnSpLocks/>
          </p:cNvCxnSpPr>
          <p:nvPr/>
        </p:nvCxnSpPr>
        <p:spPr>
          <a:xfrm>
            <a:off x="820023" y="5102428"/>
            <a:ext cx="3423626" cy="0"/>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D4F08415-B8EC-4EF0-BE55-DEB638FE07D2}"/>
              </a:ext>
            </a:extLst>
          </p:cNvPr>
          <p:cNvCxnSpPr>
            <a:cxnSpLocks/>
          </p:cNvCxnSpPr>
          <p:nvPr/>
        </p:nvCxnSpPr>
        <p:spPr>
          <a:xfrm>
            <a:off x="804147" y="4537687"/>
            <a:ext cx="0" cy="780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451F1F9D-671E-43D9-9DF7-BF5BE042710C}"/>
              </a:ext>
            </a:extLst>
          </p:cNvPr>
          <p:cNvCxnSpPr>
            <a:cxnSpLocks/>
          </p:cNvCxnSpPr>
          <p:nvPr/>
        </p:nvCxnSpPr>
        <p:spPr>
          <a:xfrm>
            <a:off x="4243648" y="4657700"/>
            <a:ext cx="0" cy="6600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F5C10A1D-8AC3-4013-9899-069547E31AA9}"/>
              </a:ext>
            </a:extLst>
          </p:cNvPr>
          <p:cNvSpPr txBox="1"/>
          <p:nvPr/>
        </p:nvSpPr>
        <p:spPr>
          <a:xfrm>
            <a:off x="1077687" y="4957734"/>
            <a:ext cx="2823209" cy="451534"/>
          </a:xfrm>
          <a:prstGeom prst="rect">
            <a:avLst/>
          </a:prstGeom>
          <a:solidFill>
            <a:schemeClr val="bg1"/>
          </a:solidFill>
          <a:ln w="19050">
            <a:noFill/>
          </a:ln>
        </p:spPr>
        <p:txBody>
          <a:bodyPr wrap="none" rtlCol="0">
            <a:spAutoFit/>
          </a:bodyPr>
          <a:lstStyle/>
          <a:p>
            <a:pPr algn="ctr"/>
            <a:r>
              <a:rPr lang="en-US" altLang="zh-CN" sz="1167" dirty="0">
                <a:latin typeface="Cambria" panose="02040503050406030204" pitchFamily="18" charset="0"/>
                <a:ea typeface="Cambria" panose="02040503050406030204" pitchFamily="18" charset="0"/>
              </a:rPr>
              <a:t>Ion source, 2021.9-2022.7 run cycle,</a:t>
            </a:r>
          </a:p>
          <a:p>
            <a:pPr algn="ctr"/>
            <a:r>
              <a:rPr lang="en-US" altLang="zh-CN" sz="1167" b="1" dirty="0">
                <a:latin typeface="Cambria" panose="02040503050406030204" pitchFamily="18" charset="0"/>
                <a:ea typeface="Cambria" panose="02040503050406030204" pitchFamily="18" charset="0"/>
              </a:rPr>
              <a:t>310 </a:t>
            </a:r>
            <a:r>
              <a:rPr lang="en-US" altLang="zh-CN" sz="1167" dirty="0">
                <a:latin typeface="Cambria" panose="02040503050406030204" pitchFamily="18" charset="0"/>
                <a:ea typeface="Cambria" panose="02040503050406030204" pitchFamily="18" charset="0"/>
              </a:rPr>
              <a:t>days accumulated, 100% availability</a:t>
            </a:r>
            <a:endParaRPr lang="zh-CN" altLang="en-US" sz="1167" dirty="0">
              <a:latin typeface="Cambria" panose="02040503050406030204" pitchFamily="18" charset="0"/>
            </a:endParaRPr>
          </a:p>
        </p:txBody>
      </p:sp>
      <p:cxnSp>
        <p:nvCxnSpPr>
          <p:cNvPr id="19" name="直接连接符 18">
            <a:extLst>
              <a:ext uri="{FF2B5EF4-FFF2-40B4-BE49-F238E27FC236}">
                <a16:creationId xmlns:a16="http://schemas.microsoft.com/office/drawing/2014/main" id="{48541E61-F020-43D9-97FC-82111AEE1710}"/>
              </a:ext>
            </a:extLst>
          </p:cNvPr>
          <p:cNvCxnSpPr>
            <a:cxnSpLocks/>
          </p:cNvCxnSpPr>
          <p:nvPr/>
        </p:nvCxnSpPr>
        <p:spPr>
          <a:xfrm>
            <a:off x="4566895" y="5102428"/>
            <a:ext cx="3517181" cy="0"/>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7DF71496-F0A0-43C2-B4EB-B0F7BE59AE17}"/>
              </a:ext>
            </a:extLst>
          </p:cNvPr>
          <p:cNvCxnSpPr>
            <a:cxnSpLocks/>
          </p:cNvCxnSpPr>
          <p:nvPr/>
        </p:nvCxnSpPr>
        <p:spPr>
          <a:xfrm>
            <a:off x="4551019" y="4537687"/>
            <a:ext cx="0" cy="780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AB793E79-4011-4DB0-84EF-8700FF6B0695}"/>
              </a:ext>
            </a:extLst>
          </p:cNvPr>
          <p:cNvCxnSpPr>
            <a:cxnSpLocks/>
          </p:cNvCxnSpPr>
          <p:nvPr/>
        </p:nvCxnSpPr>
        <p:spPr>
          <a:xfrm>
            <a:off x="8084075" y="4657700"/>
            <a:ext cx="0" cy="6600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D2B3D616-3D6E-41E8-AF7A-278D87384CF7}"/>
              </a:ext>
            </a:extLst>
          </p:cNvPr>
          <p:cNvSpPr txBox="1"/>
          <p:nvPr/>
        </p:nvSpPr>
        <p:spPr>
          <a:xfrm>
            <a:off x="4824559" y="4957734"/>
            <a:ext cx="2823209" cy="451534"/>
          </a:xfrm>
          <a:prstGeom prst="rect">
            <a:avLst/>
          </a:prstGeom>
          <a:solidFill>
            <a:schemeClr val="bg1"/>
          </a:solidFill>
          <a:ln w="19050">
            <a:noFill/>
          </a:ln>
        </p:spPr>
        <p:txBody>
          <a:bodyPr wrap="none" rtlCol="0">
            <a:spAutoFit/>
          </a:bodyPr>
          <a:lstStyle/>
          <a:p>
            <a:pPr algn="ctr"/>
            <a:r>
              <a:rPr lang="en-US" altLang="zh-CN" sz="1167" dirty="0">
                <a:latin typeface="Cambria" panose="02040503050406030204" pitchFamily="18" charset="0"/>
                <a:ea typeface="Cambria" panose="02040503050406030204" pitchFamily="18" charset="0"/>
              </a:rPr>
              <a:t>Ion source, 2022.8-2023.07 run cycle,</a:t>
            </a:r>
          </a:p>
          <a:p>
            <a:pPr algn="ctr"/>
            <a:r>
              <a:rPr lang="en-US" altLang="zh-CN" sz="1167" b="1" dirty="0">
                <a:latin typeface="Cambria" panose="02040503050406030204" pitchFamily="18" charset="0"/>
                <a:ea typeface="Cambria" panose="02040503050406030204" pitchFamily="18" charset="0"/>
              </a:rPr>
              <a:t>323</a:t>
            </a:r>
            <a:r>
              <a:rPr lang="en-US" altLang="zh-CN" sz="1167" dirty="0">
                <a:latin typeface="Cambria" panose="02040503050406030204" pitchFamily="18" charset="0"/>
                <a:ea typeface="Cambria" panose="02040503050406030204" pitchFamily="18" charset="0"/>
              </a:rPr>
              <a:t> days accumulated, 100% availability</a:t>
            </a:r>
            <a:endParaRPr lang="zh-CN" altLang="en-US" sz="1167" dirty="0">
              <a:latin typeface="Cambria" panose="02040503050406030204" pitchFamily="18" charset="0"/>
            </a:endParaRPr>
          </a:p>
        </p:txBody>
      </p:sp>
      <p:sp>
        <p:nvSpPr>
          <p:cNvPr id="23" name="对话气泡: 圆角矩形 22">
            <a:extLst>
              <a:ext uri="{FF2B5EF4-FFF2-40B4-BE49-F238E27FC236}">
                <a16:creationId xmlns:a16="http://schemas.microsoft.com/office/drawing/2014/main" id="{F1B74361-6F82-49D9-8AD8-08830AC4EEE0}"/>
              </a:ext>
            </a:extLst>
          </p:cNvPr>
          <p:cNvSpPr/>
          <p:nvPr/>
        </p:nvSpPr>
        <p:spPr>
          <a:xfrm>
            <a:off x="3494101" y="2999923"/>
            <a:ext cx="1260140" cy="397638"/>
          </a:xfrm>
          <a:prstGeom prst="wedgeRoundRectCallout">
            <a:avLst>
              <a:gd name="adj1" fmla="val 24392"/>
              <a:gd name="adj2" fmla="val 33865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latin typeface="Cambria" panose="02040503050406030204" pitchFamily="18" charset="0"/>
                <a:ea typeface="Cambria" panose="02040503050406030204" pitchFamily="18" charset="0"/>
              </a:rPr>
              <a:t>No part  changed,</a:t>
            </a:r>
          </a:p>
          <a:p>
            <a:pPr algn="ctr"/>
            <a:r>
              <a:rPr lang="en-US" altLang="zh-CN" sz="1000" dirty="0">
                <a:solidFill>
                  <a:schemeClr val="tx1"/>
                </a:solidFill>
                <a:latin typeface="Cambria" panose="02040503050406030204" pitchFamily="18" charset="0"/>
                <a:ea typeface="Cambria" panose="02040503050406030204" pitchFamily="18" charset="0"/>
              </a:rPr>
              <a:t>Rinse, re-assemble</a:t>
            </a:r>
            <a:endParaRPr lang="zh-CN" altLang="en-US" sz="1000" dirty="0">
              <a:solidFill>
                <a:schemeClr val="tx1"/>
              </a:solidFill>
              <a:latin typeface="Cambria" panose="02040503050406030204" pitchFamily="18" charset="0"/>
            </a:endParaRPr>
          </a:p>
        </p:txBody>
      </p:sp>
      <p:sp>
        <p:nvSpPr>
          <p:cNvPr id="24" name="文本框 23">
            <a:extLst>
              <a:ext uri="{FF2B5EF4-FFF2-40B4-BE49-F238E27FC236}">
                <a16:creationId xmlns:a16="http://schemas.microsoft.com/office/drawing/2014/main" id="{B459843C-31C9-4070-B804-40B3829BE011}"/>
              </a:ext>
            </a:extLst>
          </p:cNvPr>
          <p:cNvSpPr txBox="1"/>
          <p:nvPr/>
        </p:nvSpPr>
        <p:spPr>
          <a:xfrm>
            <a:off x="8106645" y="1996973"/>
            <a:ext cx="954107" cy="400110"/>
          </a:xfrm>
          <a:prstGeom prst="rect">
            <a:avLst/>
          </a:prstGeom>
          <a:noFill/>
        </p:spPr>
        <p:txBody>
          <a:bodyPr wrap="none" rtlCol="0">
            <a:spAutoFit/>
          </a:bodyPr>
          <a:lstStyle/>
          <a:p>
            <a:r>
              <a:rPr lang="en-US" altLang="zh-CN" sz="1000" dirty="0">
                <a:solidFill>
                  <a:srgbClr val="FF0000"/>
                </a:solidFill>
                <a:latin typeface="Cambria" panose="02040503050406030204" pitchFamily="18" charset="0"/>
                <a:ea typeface="Cambria" panose="02040503050406030204" pitchFamily="18" charset="0"/>
              </a:rPr>
              <a:t>Target power</a:t>
            </a:r>
          </a:p>
          <a:p>
            <a:r>
              <a:rPr lang="en-US" altLang="zh-CN" sz="1000" dirty="0">
                <a:solidFill>
                  <a:srgbClr val="FF0000"/>
                </a:solidFill>
                <a:latin typeface="Cambria" panose="02040503050406030204" pitchFamily="18" charset="0"/>
                <a:ea typeface="Cambria" panose="02040503050406030204" pitchFamily="18" charset="0"/>
              </a:rPr>
              <a:t>1 sample/min</a:t>
            </a:r>
            <a:endParaRPr lang="zh-CN" altLang="en-US" sz="1000" dirty="0">
              <a:solidFill>
                <a:srgbClr val="FF0000"/>
              </a:solidFill>
              <a:latin typeface="Cambria" panose="02040503050406030204" pitchFamily="18" charset="0"/>
            </a:endParaRPr>
          </a:p>
        </p:txBody>
      </p:sp>
      <p:sp>
        <p:nvSpPr>
          <p:cNvPr id="25" name="文本框 24">
            <a:extLst>
              <a:ext uri="{FF2B5EF4-FFF2-40B4-BE49-F238E27FC236}">
                <a16:creationId xmlns:a16="http://schemas.microsoft.com/office/drawing/2014/main" id="{B431A7D4-122B-415A-8F8C-21982EC555A3}"/>
              </a:ext>
            </a:extLst>
          </p:cNvPr>
          <p:cNvSpPr txBox="1"/>
          <p:nvPr/>
        </p:nvSpPr>
        <p:spPr>
          <a:xfrm>
            <a:off x="8080334" y="3993466"/>
            <a:ext cx="901209" cy="400110"/>
          </a:xfrm>
          <a:prstGeom prst="rect">
            <a:avLst/>
          </a:prstGeom>
          <a:noFill/>
        </p:spPr>
        <p:txBody>
          <a:bodyPr wrap="none" rtlCol="0">
            <a:spAutoFit/>
          </a:bodyPr>
          <a:lstStyle/>
          <a:p>
            <a:r>
              <a:rPr lang="en-US" altLang="zh-CN" sz="1000" dirty="0">
                <a:solidFill>
                  <a:srgbClr val="0000FF"/>
                </a:solidFill>
                <a:latin typeface="Cambria" panose="02040503050406030204" pitchFamily="18" charset="0"/>
                <a:ea typeface="Cambria" panose="02040503050406030204" pitchFamily="18" charset="0"/>
              </a:rPr>
              <a:t>I.S. RF power</a:t>
            </a:r>
          </a:p>
          <a:p>
            <a:r>
              <a:rPr lang="en-US" altLang="zh-CN" sz="1000" dirty="0">
                <a:solidFill>
                  <a:srgbClr val="0000FF"/>
                </a:solidFill>
                <a:latin typeface="Cambria" panose="02040503050406030204" pitchFamily="18" charset="0"/>
                <a:ea typeface="Cambria" panose="02040503050406030204" pitchFamily="18" charset="0"/>
              </a:rPr>
              <a:t>1 sample/s</a:t>
            </a:r>
            <a:endParaRPr lang="zh-CN" altLang="en-US" sz="1000" dirty="0">
              <a:solidFill>
                <a:srgbClr val="0000FF"/>
              </a:solidFill>
              <a:latin typeface="Cambria" panose="02040503050406030204" pitchFamily="18" charset="0"/>
            </a:endParaRPr>
          </a:p>
        </p:txBody>
      </p:sp>
      <p:cxnSp>
        <p:nvCxnSpPr>
          <p:cNvPr id="26" name="直接箭头连接符 25">
            <a:extLst>
              <a:ext uri="{FF2B5EF4-FFF2-40B4-BE49-F238E27FC236}">
                <a16:creationId xmlns:a16="http://schemas.microsoft.com/office/drawing/2014/main" id="{9EE1DD5E-9833-41EA-A71E-E7EE509AA8A9}"/>
              </a:ext>
            </a:extLst>
          </p:cNvPr>
          <p:cNvCxnSpPr>
            <a:cxnSpLocks/>
          </p:cNvCxnSpPr>
          <p:nvPr/>
        </p:nvCxnSpPr>
        <p:spPr>
          <a:xfrm flipH="1">
            <a:off x="5075442" y="3157533"/>
            <a:ext cx="60006" cy="240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5144A098-31CD-4D4A-A653-17D85C331E4A}"/>
              </a:ext>
            </a:extLst>
          </p:cNvPr>
          <p:cNvSpPr txBox="1"/>
          <p:nvPr/>
        </p:nvSpPr>
        <p:spPr>
          <a:xfrm rot="16200000">
            <a:off x="4728794" y="3882118"/>
            <a:ext cx="622286" cy="246221"/>
          </a:xfrm>
          <a:prstGeom prst="rect">
            <a:avLst/>
          </a:prstGeom>
          <a:noFill/>
        </p:spPr>
        <p:txBody>
          <a:bodyPr wrap="none" rtlCol="0">
            <a:spAutoFit/>
          </a:bodyPr>
          <a:lstStyle/>
          <a:p>
            <a:r>
              <a:rPr lang="en-US" altLang="zh-CN" sz="1000" dirty="0">
                <a:solidFill>
                  <a:srgbClr val="0000FF"/>
                </a:solidFill>
                <a:latin typeface="Cambria" panose="02040503050406030204" pitchFamily="18" charset="0"/>
                <a:ea typeface="Cambria" panose="02040503050406030204" pitchFamily="18" charset="0"/>
              </a:rPr>
              <a:t>IS study</a:t>
            </a:r>
            <a:endParaRPr lang="zh-CN" altLang="en-US" sz="1000" dirty="0">
              <a:solidFill>
                <a:srgbClr val="0000FF"/>
              </a:solidFill>
              <a:latin typeface="Cambria" panose="02040503050406030204" pitchFamily="18" charset="0"/>
            </a:endParaRPr>
          </a:p>
        </p:txBody>
      </p:sp>
      <p:sp>
        <p:nvSpPr>
          <p:cNvPr id="28" name="文本框 27">
            <a:extLst>
              <a:ext uri="{FF2B5EF4-FFF2-40B4-BE49-F238E27FC236}">
                <a16:creationId xmlns:a16="http://schemas.microsoft.com/office/drawing/2014/main" id="{91DDA73F-A6A5-4A88-9ED3-940F576EA1A7}"/>
              </a:ext>
            </a:extLst>
          </p:cNvPr>
          <p:cNvSpPr txBox="1"/>
          <p:nvPr/>
        </p:nvSpPr>
        <p:spPr>
          <a:xfrm>
            <a:off x="8568478" y="4927730"/>
            <a:ext cx="1591523" cy="451534"/>
          </a:xfrm>
          <a:prstGeom prst="rect">
            <a:avLst/>
          </a:prstGeom>
          <a:noFill/>
        </p:spPr>
        <p:txBody>
          <a:bodyPr wrap="square" rtlCol="0">
            <a:spAutoFit/>
          </a:bodyPr>
          <a:lstStyle/>
          <a:p>
            <a:r>
              <a:rPr lang="en-US" altLang="zh-CN" sz="1167" dirty="0">
                <a:solidFill>
                  <a:srgbClr val="0000FF"/>
                </a:solidFill>
                <a:latin typeface="Cambria" panose="02040503050406030204" pitchFamily="18" charset="0"/>
                <a:ea typeface="Cambria" panose="02040503050406030204" pitchFamily="18" charset="0"/>
              </a:rPr>
              <a:t>~330 days in</a:t>
            </a:r>
          </a:p>
          <a:p>
            <a:r>
              <a:rPr lang="en-US" altLang="zh-CN" sz="1167" dirty="0">
                <a:solidFill>
                  <a:srgbClr val="0000FF"/>
                </a:solidFill>
                <a:latin typeface="Cambria" panose="02040503050406030204" pitchFamily="18" charset="0"/>
                <a:ea typeface="Cambria" panose="02040503050406030204" pitchFamily="18" charset="0"/>
              </a:rPr>
              <a:t>2023-2024 run cycle</a:t>
            </a:r>
            <a:endParaRPr lang="zh-CN" altLang="en-US" sz="1167" dirty="0">
              <a:solidFill>
                <a:srgbClr val="0000FF"/>
              </a:solidFill>
              <a:latin typeface="Cambria" panose="02040503050406030204" pitchFamily="18" charset="0"/>
            </a:endParaRPr>
          </a:p>
        </p:txBody>
      </p:sp>
      <p:sp>
        <p:nvSpPr>
          <p:cNvPr id="29" name="箭头: 右 28">
            <a:extLst>
              <a:ext uri="{FF2B5EF4-FFF2-40B4-BE49-F238E27FC236}">
                <a16:creationId xmlns:a16="http://schemas.microsoft.com/office/drawing/2014/main" id="{CF988568-AF03-4F24-BE8E-1229E393CE52}"/>
              </a:ext>
            </a:extLst>
          </p:cNvPr>
          <p:cNvSpPr/>
          <p:nvPr/>
        </p:nvSpPr>
        <p:spPr>
          <a:xfrm>
            <a:off x="8205277" y="5067541"/>
            <a:ext cx="341983" cy="1902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标题 1">
            <a:extLst>
              <a:ext uri="{FF2B5EF4-FFF2-40B4-BE49-F238E27FC236}">
                <a16:creationId xmlns:a16="http://schemas.microsoft.com/office/drawing/2014/main" id="{102EC77B-DE8F-49F5-9E94-DECDAE80625A}"/>
              </a:ext>
            </a:extLst>
          </p:cNvPr>
          <p:cNvSpPr>
            <a:spLocks noGrp="1"/>
          </p:cNvSpPr>
          <p:nvPr>
            <p:ph type="title"/>
          </p:nvPr>
        </p:nvSpPr>
        <p:spPr>
          <a:xfrm>
            <a:off x="543505" y="157428"/>
            <a:ext cx="8533028" cy="620448"/>
          </a:xfrm>
        </p:spPr>
        <p:txBody>
          <a:bodyPr>
            <a:normAutofit/>
          </a:bodyPr>
          <a:lstStyle/>
          <a:p>
            <a:r>
              <a:rPr lang="en-US" altLang="zh-CN" sz="3335"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Operational Status of RF H- Source</a:t>
            </a:r>
            <a:endParaRPr lang="zh-CN" altLang="en-US" sz="3335"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631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94">
            <a:extLst>
              <a:ext uri="{FF2B5EF4-FFF2-40B4-BE49-F238E27FC236}">
                <a16:creationId xmlns:a16="http://schemas.microsoft.com/office/drawing/2014/main" id="{9222335F-B66D-4BF8-9F73-3FD9DD95FC17}"/>
              </a:ext>
            </a:extLst>
          </p:cNvPr>
          <p:cNvGraphicFramePr>
            <a:graphicFrameLocks noGrp="1"/>
          </p:cNvGraphicFramePr>
          <p:nvPr>
            <p:extLst>
              <p:ext uri="{D42A27DB-BD31-4B8C-83A1-F6EECF244321}">
                <p14:modId xmlns:p14="http://schemas.microsoft.com/office/powerpoint/2010/main" val="746764023"/>
              </p:ext>
            </p:extLst>
          </p:nvPr>
        </p:nvGraphicFramePr>
        <p:xfrm>
          <a:off x="5152008" y="932005"/>
          <a:ext cx="4500501" cy="4669228"/>
        </p:xfrm>
        <a:graphic>
          <a:graphicData uri="http://schemas.openxmlformats.org/drawingml/2006/table">
            <a:tbl>
              <a:tblPr firstRow="1" bandRow="1">
                <a:tableStyleId>{5C22544A-7EE6-4342-B048-85BDC9FD1C3A}</a:tableStyleId>
              </a:tblPr>
              <a:tblGrid>
                <a:gridCol w="1500167">
                  <a:extLst>
                    <a:ext uri="{9D8B030D-6E8A-4147-A177-3AD203B41FA5}">
                      <a16:colId xmlns:a16="http://schemas.microsoft.com/office/drawing/2014/main" val="3779975389"/>
                    </a:ext>
                  </a:extLst>
                </a:gridCol>
                <a:gridCol w="1500167">
                  <a:extLst>
                    <a:ext uri="{9D8B030D-6E8A-4147-A177-3AD203B41FA5}">
                      <a16:colId xmlns:a16="http://schemas.microsoft.com/office/drawing/2014/main" val="1077378"/>
                    </a:ext>
                  </a:extLst>
                </a:gridCol>
                <a:gridCol w="1500167">
                  <a:extLst>
                    <a:ext uri="{9D8B030D-6E8A-4147-A177-3AD203B41FA5}">
                      <a16:colId xmlns:a16="http://schemas.microsoft.com/office/drawing/2014/main" val="2290685183"/>
                    </a:ext>
                  </a:extLst>
                </a:gridCol>
              </a:tblGrid>
              <a:tr h="315976">
                <a:tc>
                  <a:txBody>
                    <a:bodyPr/>
                    <a:lstStyle/>
                    <a:p>
                      <a:r>
                        <a:rPr lang="en-US" altLang="zh-CN" sz="1600" dirty="0">
                          <a:latin typeface="Cambria" panose="02040503050406030204" pitchFamily="18" charset="0"/>
                          <a:ea typeface="Cambria" panose="02040503050406030204" pitchFamily="18" charset="0"/>
                        </a:rPr>
                        <a:t>Parameters</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CSNS LEBT</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Cambria" panose="02040503050406030204" pitchFamily="18" charset="0"/>
                          <a:ea typeface="Cambria" panose="02040503050406030204" pitchFamily="18" charset="0"/>
                        </a:rPr>
                        <a:t>CSNS-II LEBT</a:t>
                      </a:r>
                      <a:endParaRPr lang="zh-CN" altLang="en-US" sz="16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2726877109"/>
                  </a:ext>
                </a:extLst>
              </a:tr>
              <a:tr h="325828">
                <a:tc>
                  <a:txBody>
                    <a:bodyPr/>
                    <a:lstStyle/>
                    <a:p>
                      <a:r>
                        <a:rPr lang="en-US" altLang="zh-CN" sz="1600" dirty="0">
                          <a:latin typeface="Cambria" panose="02040503050406030204" pitchFamily="18" charset="0"/>
                          <a:ea typeface="Cambria" panose="02040503050406030204" pitchFamily="18" charset="0"/>
                        </a:rPr>
                        <a:t>Length</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solidFill>
                            <a:srgbClr val="C00000"/>
                          </a:solidFill>
                          <a:latin typeface="Cambria" panose="02040503050406030204" pitchFamily="18" charset="0"/>
                          <a:ea typeface="Cambria" panose="02040503050406030204" pitchFamily="18" charset="0"/>
                        </a:rPr>
                        <a:t>1668mm</a:t>
                      </a:r>
                      <a:endParaRPr lang="zh-CN" altLang="en-US" sz="1600" dirty="0">
                        <a:solidFill>
                          <a:srgbClr val="C00000"/>
                        </a:solidFill>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solidFill>
                            <a:srgbClr val="C00000"/>
                          </a:solidFill>
                          <a:latin typeface="Cambria" panose="02040503050406030204" pitchFamily="18" charset="0"/>
                          <a:ea typeface="Cambria" panose="02040503050406030204" pitchFamily="18" charset="0"/>
                        </a:rPr>
                        <a:t>738mm</a:t>
                      </a:r>
                      <a:endParaRPr lang="zh-CN" altLang="en-US" sz="1600" dirty="0">
                        <a:solidFill>
                          <a:srgbClr val="C00000"/>
                        </a:solidFill>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1461321065"/>
                  </a:ext>
                </a:extLst>
              </a:tr>
              <a:tr h="228600">
                <a:tc>
                  <a:txBody>
                    <a:bodyPr/>
                    <a:lstStyle/>
                    <a:p>
                      <a:r>
                        <a:rPr lang="en-US" altLang="zh-CN" sz="1600" dirty="0">
                          <a:latin typeface="Cambria" panose="02040503050406030204" pitchFamily="18" charset="0"/>
                          <a:ea typeface="Cambria" panose="02040503050406030204" pitchFamily="18" charset="0"/>
                        </a:rPr>
                        <a:t>Inner diameter</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138mm</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64mm</a:t>
                      </a:r>
                      <a:endParaRPr lang="zh-CN" altLang="en-US" sz="16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3212883418"/>
                  </a:ext>
                </a:extLst>
              </a:tr>
              <a:tr h="228600">
                <a:tc>
                  <a:txBody>
                    <a:bodyPr/>
                    <a:lstStyle/>
                    <a:p>
                      <a:r>
                        <a:rPr lang="en-US" altLang="zh-CN" sz="1600" dirty="0">
                          <a:latin typeface="Cambria" panose="02040503050406030204" pitchFamily="18" charset="0"/>
                          <a:ea typeface="Cambria" panose="02040503050406030204" pitchFamily="18" charset="0"/>
                        </a:rPr>
                        <a:t>RFQ inlet current</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~40mA</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60mA</a:t>
                      </a:r>
                      <a:endParaRPr lang="zh-CN" altLang="en-US" sz="16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2857856463"/>
                  </a:ext>
                </a:extLst>
              </a:tr>
              <a:tr h="325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Cambria" panose="02040503050406030204" pitchFamily="18" charset="0"/>
                          <a:ea typeface="Cambria" panose="02040503050406030204" pitchFamily="18" charset="0"/>
                        </a:rPr>
                        <a:t>RMS </a:t>
                      </a:r>
                      <a:r>
                        <a:rPr lang="en-US" altLang="zh-CN" sz="1600" dirty="0" err="1">
                          <a:latin typeface="Cambria" panose="02040503050406030204" pitchFamily="18" charset="0"/>
                          <a:ea typeface="Cambria" panose="02040503050406030204" pitchFamily="18" charset="0"/>
                        </a:rPr>
                        <a:t>Emitt</a:t>
                      </a:r>
                      <a:r>
                        <a:rPr lang="en-US" altLang="zh-CN" sz="1600" dirty="0">
                          <a:latin typeface="Cambria" panose="02040503050406030204" pitchFamily="18" charset="0"/>
                          <a:ea typeface="Cambria" panose="02040503050406030204" pitchFamily="18" charset="0"/>
                        </a:rPr>
                        <a:t>. @RFQ inlet</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0.307@37mA</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0.24@52mA</a:t>
                      </a:r>
                      <a:endParaRPr lang="zh-CN" altLang="en-US" sz="16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2640577272"/>
                  </a:ext>
                </a:extLst>
              </a:tr>
              <a:tr h="228600">
                <a:tc>
                  <a:txBody>
                    <a:bodyPr/>
                    <a:lstStyle/>
                    <a:p>
                      <a:r>
                        <a:rPr lang="en-US" altLang="zh-CN" sz="1600" dirty="0">
                          <a:latin typeface="Cambria" panose="02040503050406030204" pitchFamily="18" charset="0"/>
                          <a:ea typeface="华文宋体" panose="02010600040101010101" pitchFamily="2" charset="-122"/>
                        </a:rPr>
                        <a:t>Num. of solenoids</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3</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2</a:t>
                      </a:r>
                      <a:endParaRPr lang="zh-CN" altLang="en-US" sz="16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1418123895"/>
                  </a:ext>
                </a:extLst>
              </a:tr>
              <a:tr h="228600">
                <a:tc>
                  <a:txBody>
                    <a:bodyPr/>
                    <a:lstStyle/>
                    <a:p>
                      <a:r>
                        <a:rPr lang="en-US" altLang="zh-CN" sz="1600" dirty="0">
                          <a:latin typeface="Cambria" panose="02040503050406030204" pitchFamily="18" charset="0"/>
                          <a:ea typeface="华文宋体" panose="02010600040101010101" pitchFamily="2" charset="-122"/>
                        </a:rPr>
                        <a:t>Length of solenoids</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240mm</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127mm</a:t>
                      </a:r>
                      <a:endParaRPr lang="zh-CN" altLang="en-US" sz="16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1157258401"/>
                  </a:ext>
                </a:extLst>
              </a:tr>
              <a:tr h="316164">
                <a:tc>
                  <a:txBody>
                    <a:bodyPr/>
                    <a:lstStyle/>
                    <a:p>
                      <a:r>
                        <a:rPr lang="en-US" altLang="zh-CN" sz="1600" dirty="0">
                          <a:latin typeface="Cambria" panose="02040503050406030204" pitchFamily="18" charset="0"/>
                          <a:ea typeface="华文宋体" panose="02010600040101010101" pitchFamily="2" charset="-122"/>
                        </a:rPr>
                        <a:t>Stripped proton removal</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华文宋体" panose="02010600040101010101" pitchFamily="2" charset="-122"/>
                        </a:rPr>
                        <a:t>No</a:t>
                      </a:r>
                      <a:r>
                        <a:rPr lang="zh-CN" altLang="en-US" sz="1600" dirty="0">
                          <a:latin typeface="Cambria" panose="02040503050406030204" pitchFamily="18" charset="0"/>
                          <a:ea typeface="华文宋体" panose="02010600040101010101" pitchFamily="2" charset="-122"/>
                        </a:rPr>
                        <a:t> </a:t>
                      </a:r>
                      <a:r>
                        <a:rPr lang="en-US" altLang="zh-CN" sz="1600" dirty="0">
                          <a:latin typeface="Cambria" panose="02040503050406030204" pitchFamily="18" charset="0"/>
                          <a:ea typeface="华文宋体" panose="02010600040101010101" pitchFamily="2" charset="-122"/>
                        </a:rPr>
                        <a:t>deflection</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1.8 degree</a:t>
                      </a:r>
                      <a:r>
                        <a:rPr lang="zh-CN" altLang="en-US" sz="1600" dirty="0">
                          <a:latin typeface="Cambria" panose="02040503050406030204" pitchFamily="18" charset="0"/>
                          <a:ea typeface="华文宋体" panose="02010600040101010101" pitchFamily="2" charset="-122"/>
                        </a:rPr>
                        <a:t>（</a:t>
                      </a:r>
                      <a:r>
                        <a:rPr lang="en-US" altLang="zh-CN" sz="1600" dirty="0">
                          <a:latin typeface="Cambria" panose="02040503050406030204" pitchFamily="18" charset="0"/>
                          <a:ea typeface="Cambria" panose="02040503050406030204" pitchFamily="18" charset="0"/>
                        </a:rPr>
                        <a:t>3.6 to H-</a:t>
                      </a:r>
                      <a:r>
                        <a:rPr lang="zh-CN" altLang="en-US" sz="1600" dirty="0">
                          <a:latin typeface="Cambria" panose="02040503050406030204" pitchFamily="18" charset="0"/>
                          <a:ea typeface="华文宋体" panose="02010600040101010101" pitchFamily="2" charset="-122"/>
                        </a:rPr>
                        <a:t>）</a:t>
                      </a:r>
                    </a:p>
                  </a:txBody>
                  <a:tcPr marL="76200" marR="76200" marT="38100" marB="38100"/>
                </a:tc>
                <a:extLst>
                  <a:ext uri="{0D108BD9-81ED-4DB2-BD59-A6C34878D82A}">
                    <a16:rowId xmlns:a16="http://schemas.microsoft.com/office/drawing/2014/main" val="3763679684"/>
                  </a:ext>
                </a:extLst>
              </a:tr>
              <a:tr h="228600">
                <a:tc>
                  <a:txBody>
                    <a:bodyPr/>
                    <a:lstStyle/>
                    <a:p>
                      <a:r>
                        <a:rPr lang="en-US" altLang="zh-CN" sz="1600" dirty="0">
                          <a:latin typeface="Cambria" panose="02040503050406030204" pitchFamily="18" charset="0"/>
                          <a:ea typeface="华文宋体" panose="02010600040101010101" pitchFamily="2" charset="-122"/>
                        </a:rPr>
                        <a:t>Chopper length</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50mm</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27mm</a:t>
                      </a:r>
                      <a:endParaRPr lang="zh-CN" altLang="en-US" sz="16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1377070086"/>
                  </a:ext>
                </a:extLst>
              </a:tr>
              <a:tr h="228600">
                <a:tc>
                  <a:txBody>
                    <a:bodyPr/>
                    <a:lstStyle/>
                    <a:p>
                      <a:r>
                        <a:rPr lang="en-US" altLang="zh-CN" sz="1600" dirty="0">
                          <a:latin typeface="Cambria" panose="02040503050406030204" pitchFamily="18" charset="0"/>
                          <a:ea typeface="华文宋体" panose="02010600040101010101" pitchFamily="2" charset="-122"/>
                        </a:rPr>
                        <a:t>Chopper voltage</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3.8~5kV</a:t>
                      </a:r>
                      <a:endParaRPr lang="zh-CN" altLang="en-US" sz="16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600" dirty="0">
                          <a:latin typeface="Cambria" panose="02040503050406030204" pitchFamily="18" charset="0"/>
                          <a:ea typeface="Cambria" panose="02040503050406030204" pitchFamily="18" charset="0"/>
                        </a:rPr>
                        <a:t>6~8kV</a:t>
                      </a:r>
                      <a:endParaRPr lang="zh-CN" altLang="en-US" sz="16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1322905276"/>
                  </a:ext>
                </a:extLst>
              </a:tr>
            </a:tbl>
          </a:graphicData>
        </a:graphic>
      </p:graphicFrame>
      <p:sp>
        <p:nvSpPr>
          <p:cNvPr id="3" name="灯片编号占位符 2"/>
          <p:cNvSpPr>
            <a:spLocks noGrp="1"/>
          </p:cNvSpPr>
          <p:nvPr>
            <p:ph type="sldNum" sz="quarter" idx="12"/>
          </p:nvPr>
        </p:nvSpPr>
        <p:spPr>
          <a:xfrm>
            <a:off x="7605877" y="5289533"/>
            <a:ext cx="2370667" cy="304271"/>
          </a:xfrm>
        </p:spPr>
        <p:txBody>
          <a:bodyPr/>
          <a:lstStyle/>
          <a:p>
            <a:fld id="{0C913308-F349-4B6D-A68A-DD1791B4A57B}" type="slidenum">
              <a:rPr lang="zh-CN" altLang="en-US" smtClean="0"/>
              <a:pPr/>
              <a:t>31</a:t>
            </a:fld>
            <a:endParaRPr lang="zh-CN" altLang="en-US" dirty="0"/>
          </a:p>
        </p:txBody>
      </p:sp>
      <p:sp>
        <p:nvSpPr>
          <p:cNvPr id="10" name="标题 1">
            <a:extLst>
              <a:ext uri="{FF2B5EF4-FFF2-40B4-BE49-F238E27FC236}">
                <a16:creationId xmlns:a16="http://schemas.microsoft.com/office/drawing/2014/main" id="{4FE4FC11-30DD-44E3-9C64-F8E508B1CEBF}"/>
              </a:ext>
            </a:extLst>
          </p:cNvPr>
          <p:cNvSpPr>
            <a:spLocks noGrp="1"/>
          </p:cNvSpPr>
          <p:nvPr>
            <p:ph type="title"/>
          </p:nvPr>
        </p:nvSpPr>
        <p:spPr>
          <a:xfrm>
            <a:off x="454412" y="113767"/>
            <a:ext cx="7921625" cy="620448"/>
          </a:xfrm>
        </p:spPr>
        <p:txBody>
          <a:bodyPr>
            <a:normAutofit/>
          </a:bodyPr>
          <a:lstStyle/>
          <a:p>
            <a:pPr>
              <a:lnSpc>
                <a:spcPct val="90000"/>
              </a:lnSpc>
              <a:buSzPct val="60000"/>
            </a:pPr>
            <a:r>
              <a:rPr lang="en-US" altLang="zh-CN" sz="3335" dirty="0">
                <a:solidFill>
                  <a:srgbClr val="0070C0"/>
                </a:solidFill>
                <a:latin typeface="Times New Roman" panose="02020603050405020304" pitchFamily="18" charset="0"/>
                <a:cs typeface="Times New Roman" panose="02020603050405020304" pitchFamily="18" charset="0"/>
              </a:rPr>
              <a:t>New LEBT for CSNS-II</a:t>
            </a:r>
            <a:endParaRPr lang="zh-CN" altLang="en-US" sz="3335" dirty="0">
              <a:solidFill>
                <a:srgbClr val="0070C0"/>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1502C29F-D4E3-423A-B480-0C2DABF94E4E}"/>
              </a:ext>
            </a:extLst>
          </p:cNvPr>
          <p:cNvPicPr>
            <a:picLocks noChangeAspect="1"/>
          </p:cNvPicPr>
          <p:nvPr/>
        </p:nvPicPr>
        <p:blipFill>
          <a:blip r:embed="rId3"/>
          <a:stretch>
            <a:fillRect/>
          </a:stretch>
        </p:blipFill>
        <p:spPr>
          <a:xfrm>
            <a:off x="339473" y="966847"/>
            <a:ext cx="4953226" cy="4410933"/>
          </a:xfrm>
          <a:prstGeom prst="rect">
            <a:avLst/>
          </a:prstGeom>
        </p:spPr>
      </p:pic>
    </p:spTree>
    <p:extLst>
      <p:ext uri="{BB962C8B-B14F-4D97-AF65-F5344CB8AC3E}">
        <p14:creationId xmlns:p14="http://schemas.microsoft.com/office/powerpoint/2010/main" val="963558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37975A-623B-D11D-4B03-021ACAE18CD2}"/>
              </a:ext>
            </a:extLst>
          </p:cNvPr>
          <p:cNvPicPr>
            <a:picLocks noChangeAspect="1"/>
          </p:cNvPicPr>
          <p:nvPr/>
        </p:nvPicPr>
        <p:blipFill>
          <a:blip r:embed="rId4"/>
          <a:stretch>
            <a:fillRect/>
          </a:stretch>
        </p:blipFill>
        <p:spPr>
          <a:xfrm>
            <a:off x="543496" y="913284"/>
            <a:ext cx="7204064" cy="1661304"/>
          </a:xfrm>
          <a:prstGeom prst="rect">
            <a:avLst/>
          </a:prstGeom>
        </p:spPr>
      </p:pic>
      <p:sp>
        <p:nvSpPr>
          <p:cNvPr id="5" name="文本框 4">
            <a:extLst>
              <a:ext uri="{FF2B5EF4-FFF2-40B4-BE49-F238E27FC236}">
                <a16:creationId xmlns:a16="http://schemas.microsoft.com/office/drawing/2014/main" id="{8C0C5F71-3486-63A1-6F9A-A2DAE8668AB2}"/>
              </a:ext>
            </a:extLst>
          </p:cNvPr>
          <p:cNvSpPr txBox="1"/>
          <p:nvPr/>
        </p:nvSpPr>
        <p:spPr>
          <a:xfrm>
            <a:off x="267633" y="1743936"/>
            <a:ext cx="3372207" cy="605422"/>
          </a:xfrm>
          <a:prstGeom prst="rect">
            <a:avLst/>
          </a:prstGeom>
          <a:noFill/>
        </p:spPr>
        <p:txBody>
          <a:bodyPr wrap="square" rtlCol="0">
            <a:spAutoFit/>
          </a:bodyPr>
          <a:lstStyle/>
          <a:p>
            <a:pPr marL="380985" indent="-380985">
              <a:buFont typeface="Wingdings" panose="05000000000000000000" pitchFamily="2" charset="2"/>
              <a:buChar char="Ø"/>
            </a:pPr>
            <a:r>
              <a:rPr lang="en-US" altLang="zh-CN" sz="1667" dirty="0"/>
              <a:t>The tunnel reserved is 92m.</a:t>
            </a:r>
          </a:p>
          <a:p>
            <a:pPr marL="380985" indent="-380985">
              <a:buFont typeface="Wingdings" panose="05000000000000000000" pitchFamily="2" charset="2"/>
              <a:buChar char="Ø"/>
            </a:pPr>
            <a:r>
              <a:rPr lang="en" altLang="zh-CN" sz="1667" dirty="0"/>
              <a:t>The energy gain &gt;2.4MeV/m</a:t>
            </a:r>
            <a:endParaRPr lang="zh-CN" altLang="en-US" sz="2333" dirty="0"/>
          </a:p>
        </p:txBody>
      </p:sp>
      <p:sp>
        <p:nvSpPr>
          <p:cNvPr id="6" name="文本框 5">
            <a:extLst>
              <a:ext uri="{FF2B5EF4-FFF2-40B4-BE49-F238E27FC236}">
                <a16:creationId xmlns:a16="http://schemas.microsoft.com/office/drawing/2014/main" id="{0FB4E602-8120-06A0-2D98-E7C512E39CA6}"/>
              </a:ext>
            </a:extLst>
          </p:cNvPr>
          <p:cNvSpPr txBox="1"/>
          <p:nvPr/>
        </p:nvSpPr>
        <p:spPr>
          <a:xfrm>
            <a:off x="5584056" y="3577580"/>
            <a:ext cx="3685120" cy="1558760"/>
          </a:xfrm>
          <a:prstGeom prst="rect">
            <a:avLst/>
          </a:prstGeom>
          <a:noFill/>
        </p:spPr>
        <p:txBody>
          <a:bodyPr wrap="square">
            <a:spAutoFit/>
          </a:bodyPr>
          <a:lstStyle/>
          <a:p>
            <a:r>
              <a:rPr lang="en-US" altLang="zh-CN" sz="2000" b="1" dirty="0">
                <a:effectLst>
                  <a:outerShdw blurRad="38100" dist="38100" dir="2700000" algn="tl">
                    <a:srgbClr val="000000">
                      <a:alpha val="43137"/>
                    </a:srgbClr>
                  </a:outerShdw>
                </a:effectLst>
                <a:cs typeface="Times New Roman" pitchFamily="18" charset="0"/>
              </a:rPr>
              <a:t>Special requirements;</a:t>
            </a:r>
          </a:p>
          <a:p>
            <a:pPr marL="380985" indent="-380985">
              <a:lnSpc>
                <a:spcPct val="130000"/>
              </a:lnSpc>
              <a:buFont typeface="Wingdings" charset="2"/>
              <a:buChar char="²"/>
            </a:pPr>
            <a:r>
              <a:rPr kumimoji="1" lang="en-US" altLang="zh-CN" sz="2000" dirty="0"/>
              <a:t>Energy jitter  </a:t>
            </a:r>
            <a:r>
              <a:rPr lang="en-US" altLang="zh-CN" sz="2000" dirty="0">
                <a:latin typeface="Times New Roman" charset="0"/>
                <a:ea typeface="宋体" charset="0"/>
                <a:cs typeface="宋体" charset="0"/>
              </a:rPr>
              <a:t>&lt;0.04%</a:t>
            </a:r>
          </a:p>
          <a:p>
            <a:pPr marL="380985" indent="-380985">
              <a:lnSpc>
                <a:spcPct val="130000"/>
              </a:lnSpc>
              <a:buFont typeface="Wingdings" charset="2"/>
              <a:buChar char="²"/>
            </a:pPr>
            <a:r>
              <a:rPr kumimoji="1" lang="en-US" altLang="zh-CN" sz="2000" dirty="0"/>
              <a:t>Energy spread:</a:t>
            </a:r>
            <a:r>
              <a:rPr kumimoji="1" lang="zh-CN" altLang="en-US" sz="2000" dirty="0"/>
              <a:t> </a:t>
            </a:r>
            <a:r>
              <a:rPr lang="en-US" altLang="zh-CN" sz="2000">
                <a:latin typeface="Times New Roman" charset="0"/>
                <a:ea typeface="宋体" charset="0"/>
                <a:cs typeface="宋体" charset="0"/>
              </a:rPr>
              <a:t>&lt;0.03%</a:t>
            </a:r>
            <a:endParaRPr kumimoji="1" lang="en-US" altLang="zh-CN" sz="2000" dirty="0"/>
          </a:p>
          <a:p>
            <a:pPr marL="380985" indent="-380985">
              <a:lnSpc>
                <a:spcPct val="130000"/>
              </a:lnSpc>
              <a:buFont typeface="Wingdings" charset="2"/>
              <a:buChar char="²"/>
            </a:pPr>
            <a:r>
              <a:rPr kumimoji="1" lang="en-US" altLang="zh-CN" sz="2000" dirty="0"/>
              <a:t>High availability (&gt;97%)</a:t>
            </a:r>
          </a:p>
        </p:txBody>
      </p:sp>
      <p:sp>
        <p:nvSpPr>
          <p:cNvPr id="7" name="标题 1">
            <a:extLst>
              <a:ext uri="{FF2B5EF4-FFF2-40B4-BE49-F238E27FC236}">
                <a16:creationId xmlns:a16="http://schemas.microsoft.com/office/drawing/2014/main" id="{DDF64717-06F7-DA64-C9C3-36B49D83BB1C}"/>
              </a:ext>
            </a:extLst>
          </p:cNvPr>
          <p:cNvSpPr txBox="1">
            <a:spLocks/>
          </p:cNvSpPr>
          <p:nvPr/>
        </p:nvSpPr>
        <p:spPr>
          <a:xfrm>
            <a:off x="3483354" y="279213"/>
            <a:ext cx="6789373" cy="768428"/>
          </a:xfrm>
          <a:prstGeom prst="rect">
            <a:avLst/>
          </a:prstGeom>
        </p:spPr>
        <p:txBody>
          <a:bodyPr vert="horz" lIns="76200" tIns="38100" rIns="76200" bIns="38100" rtlCol="0" anchor="ctr">
            <a:normAutofit/>
          </a:bodyPr>
          <a:lstStyle>
            <a:lvl1pPr algn="l" defTabSz="914400" rtl="0" eaLnBrk="1" latinLnBrk="0" hangingPunct="1">
              <a:lnSpc>
                <a:spcPct val="90000"/>
              </a:lnSpc>
              <a:spcBef>
                <a:spcPct val="0"/>
              </a:spcBef>
              <a:buNone/>
              <a:defRPr sz="3200" kern="1200">
                <a:solidFill>
                  <a:schemeClr val="bg1"/>
                </a:solidFill>
                <a:latin typeface="Arial Black" panose="020B0A04020102020204" pitchFamily="34" charset="0"/>
                <a:ea typeface="+mj-ea"/>
                <a:cs typeface="+mj-cs"/>
              </a:defRPr>
            </a:lvl1pPr>
          </a:lstStyle>
          <a:p>
            <a:endParaRPr lang="zh-CN" altLang="en-US" sz="3333" b="1" dirty="0">
              <a:solidFill>
                <a:prstClr val="black"/>
              </a:solidFill>
              <a:latin typeface="Calibri Light" panose="020F0302020204030204"/>
              <a:ea typeface="等线 Light" panose="02010600030101010101" pitchFamily="2" charset="-122"/>
              <a:cs typeface="Times New Roman" panose="02020603050405020304" pitchFamily="18" charset="0"/>
            </a:endParaRPr>
          </a:p>
        </p:txBody>
      </p:sp>
      <p:sp>
        <p:nvSpPr>
          <p:cNvPr id="2" name="标题 1">
            <a:extLst>
              <a:ext uri="{FF2B5EF4-FFF2-40B4-BE49-F238E27FC236}">
                <a16:creationId xmlns:a16="http://schemas.microsoft.com/office/drawing/2014/main" id="{ABC5DC1E-661C-4664-459E-37568E96DF33}"/>
              </a:ext>
            </a:extLst>
          </p:cNvPr>
          <p:cNvSpPr>
            <a:spLocks noGrp="1"/>
          </p:cNvSpPr>
          <p:nvPr>
            <p:ph type="title"/>
          </p:nvPr>
        </p:nvSpPr>
        <p:spPr/>
        <p:txBody>
          <a:bodyPr/>
          <a:lstStyle/>
          <a:p>
            <a:r>
              <a:rPr lang="en" altLang="zh-CN" sz="3335" dirty="0">
                <a:solidFill>
                  <a:srgbClr val="0070C0"/>
                </a:solidFill>
                <a:latin typeface="Times New Roman" panose="02020603050405020304" pitchFamily="18" charset="0"/>
                <a:cs typeface="Times New Roman" panose="02020603050405020304" pitchFamily="18" charset="0"/>
              </a:rPr>
              <a:t>Linac Upgrade</a:t>
            </a:r>
            <a:endParaRPr lang="zh-CN" altLang="en-US" sz="3335" dirty="0">
              <a:solidFill>
                <a:srgbClr val="0070C0"/>
              </a:solidFill>
              <a:latin typeface="Times New Roman" panose="02020603050405020304" pitchFamily="18" charset="0"/>
              <a:cs typeface="Times New Roman" panose="02020603050405020304" pitchFamily="18" charset="0"/>
            </a:endParaRPr>
          </a:p>
        </p:txBody>
      </p:sp>
      <p:graphicFrame>
        <p:nvGraphicFramePr>
          <p:cNvPr id="8" name="Group 7">
            <a:extLst>
              <a:ext uri="{FF2B5EF4-FFF2-40B4-BE49-F238E27FC236}">
                <a16:creationId xmlns:a16="http://schemas.microsoft.com/office/drawing/2014/main" id="{53A620AB-8A83-4258-F173-4A5624ABC671}"/>
              </a:ext>
            </a:extLst>
          </p:cNvPr>
          <p:cNvGraphicFramePr>
            <a:graphicFrameLocks noGrp="1"/>
          </p:cNvGraphicFramePr>
          <p:nvPr>
            <p:custDataLst>
              <p:tags r:id="rId1"/>
            </p:custDataLst>
            <p:extLst>
              <p:ext uri="{D42A27DB-BD31-4B8C-83A1-F6EECF244321}">
                <p14:modId xmlns:p14="http://schemas.microsoft.com/office/powerpoint/2010/main" val="1683966650"/>
              </p:ext>
            </p:extLst>
          </p:nvPr>
        </p:nvGraphicFramePr>
        <p:xfrm>
          <a:off x="654226" y="2522907"/>
          <a:ext cx="4703146" cy="3107887"/>
        </p:xfrm>
        <a:graphic>
          <a:graphicData uri="http://schemas.openxmlformats.org/drawingml/2006/table">
            <a:tbl>
              <a:tblPr/>
              <a:tblGrid>
                <a:gridCol w="2638436">
                  <a:extLst>
                    <a:ext uri="{9D8B030D-6E8A-4147-A177-3AD203B41FA5}">
                      <a16:colId xmlns:a16="http://schemas.microsoft.com/office/drawing/2014/main" val="20000"/>
                    </a:ext>
                  </a:extLst>
                </a:gridCol>
                <a:gridCol w="946203">
                  <a:extLst>
                    <a:ext uri="{9D8B030D-6E8A-4147-A177-3AD203B41FA5}">
                      <a16:colId xmlns:a16="http://schemas.microsoft.com/office/drawing/2014/main" val="20001"/>
                    </a:ext>
                  </a:extLst>
                </a:gridCol>
                <a:gridCol w="1118507">
                  <a:extLst>
                    <a:ext uri="{9D8B030D-6E8A-4147-A177-3AD203B41FA5}">
                      <a16:colId xmlns:a16="http://schemas.microsoft.com/office/drawing/2014/main" val="20002"/>
                    </a:ext>
                  </a:extLst>
                </a:gridCol>
              </a:tblGrid>
              <a:tr h="360040">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marR="0" lvl="0" indent="0" algn="ctr" defTabSz="914400" rtl="0" eaLnBrk="0" fontAlgn="base" latinLnBrk="0" hangingPunct="0">
                        <a:lnSpc>
                          <a:spcPct val="120000"/>
                        </a:lnSpc>
                        <a:spcBef>
                          <a:spcPct val="30000"/>
                        </a:spcBef>
                        <a:spcAft>
                          <a:spcPct val="20000"/>
                        </a:spcAft>
                        <a:buClr>
                          <a:schemeClr val="tx1"/>
                        </a:buClr>
                        <a:buSzTx/>
                        <a:buFontTx/>
                        <a:buNone/>
                      </a:pPr>
                      <a:endParaRPr kumimoji="0" lang="zh-CN" altLang="zh-CN" sz="1800" b="1" i="0" u="none" strike="noStrike" cap="none" normalizeH="0" baseline="0" dirty="0">
                        <a:ln>
                          <a:noFill/>
                        </a:ln>
                        <a:solidFill>
                          <a:srgbClr val="1679BA"/>
                        </a:solidFill>
                        <a:effectLst/>
                        <a:latin typeface="Calibri" panose="020F0502020204030204" pitchFamily="34" charset="0"/>
                        <a:ea typeface="微软雅黑" panose="020B0503020204020204" charset="-122"/>
                        <a:cs typeface="Calibri" panose="020F050202020403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CSNS</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CSNS-Ⅱ</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707">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Particle species</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a:t>
                      </a:r>
                      <a:r>
                        <a:rPr kumimoji="0" lang="en-US" altLang="zh-CN" sz="1800" b="1"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a:t>
                      </a:r>
                      <a:r>
                        <a:rPr kumimoji="0" lang="en-US" altLang="zh-CN" sz="1800" b="1"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2030">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Pulse </a:t>
                      </a:r>
                      <a:r>
                        <a:rPr kumimoji="0" lang="zh-CN" altLang="en-US" sz="1800" b="1" i="0" u="none" strike="noStrike" cap="none" normalizeH="0" baseline="0" dirty="0">
                          <a:ln>
                            <a:noFill/>
                          </a:ln>
                          <a:solidFill>
                            <a:schemeClr val="tx1"/>
                          </a:solidFill>
                          <a:effectLst/>
                          <a:latin typeface="Calibri" panose="020F0502020204030204" pitchFamily="34" charset="0"/>
                          <a:ea typeface="微软雅黑" panose="020B0503020204020204" charset="-122"/>
                          <a:cs typeface="Calibri" panose="020F0502020204030204" pitchFamily="34" charset="0"/>
                        </a:rPr>
                        <a:t> </a:t>
                      </a: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repitition frequency(Hz)</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25+25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2179">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Linac beam energy (MeV)</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80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300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9707">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Average current(</a:t>
                      </a: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a:t>
                      </a:r>
                      <a:endPar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62.5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625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00754090"/>
                  </a:ext>
                </a:extLst>
              </a:tr>
              <a:tr h="445707">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Peak current (mA)</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50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9988">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Pulse width(</a:t>
                      </a: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kumimoji="0" lang="en-US" altLang="zh-CN"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500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800" b="1"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500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9" name="图片 8">
            <a:extLst>
              <a:ext uri="{FF2B5EF4-FFF2-40B4-BE49-F238E27FC236}">
                <a16:creationId xmlns:a16="http://schemas.microsoft.com/office/drawing/2014/main" id="{69CDB30D-D9E2-C9DE-A2A2-208D066B88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4480" y="825277"/>
            <a:ext cx="2258810" cy="1075216"/>
          </a:xfrm>
          <a:prstGeom prst="rect">
            <a:avLst/>
          </a:prstGeom>
        </p:spPr>
      </p:pic>
      <p:pic>
        <p:nvPicPr>
          <p:cNvPr id="10" name="图片 9">
            <a:extLst>
              <a:ext uri="{FF2B5EF4-FFF2-40B4-BE49-F238E27FC236}">
                <a16:creationId xmlns:a16="http://schemas.microsoft.com/office/drawing/2014/main" id="{8B0D1EFE-07CF-EEFD-E4C9-D7257CC0D91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896" y="1877655"/>
            <a:ext cx="2513523" cy="1087355"/>
          </a:xfrm>
          <a:prstGeom prst="rect">
            <a:avLst/>
          </a:prstGeom>
        </p:spPr>
      </p:pic>
    </p:spTree>
    <p:extLst>
      <p:ext uri="{BB962C8B-B14F-4D97-AF65-F5344CB8AC3E}">
        <p14:creationId xmlns:p14="http://schemas.microsoft.com/office/powerpoint/2010/main" val="180209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2746" y="3824429"/>
            <a:ext cx="9882808" cy="1906740"/>
          </a:xfrm>
          <a:prstGeom prst="rect">
            <a:avLst/>
          </a:prstGeom>
          <a:noFill/>
        </p:spPr>
        <p:txBody>
          <a:bodyPr wrap="square" rtlCol="0">
            <a:spAutoFit/>
          </a:bodyPr>
          <a:lstStyle/>
          <a:p>
            <a:pPr marL="285739" indent="-285739" defTabSz="914363">
              <a:lnSpc>
                <a:spcPct val="120000"/>
              </a:lnSpc>
              <a:buFont typeface="Wingdings" panose="05000000000000000000" pitchFamily="2" charset="2"/>
              <a:buChar char="ü"/>
            </a:pP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The successful integration of the cryostat and the completion of the high-power conditioning process for the couplers mark significant milestones.</a:t>
            </a:r>
          </a:p>
          <a:p>
            <a:pPr marL="285739" indent="-285739" defTabSz="914363">
              <a:lnSpc>
                <a:spcPct val="120000"/>
              </a:lnSpc>
              <a:buFont typeface="Wingdings" panose="05000000000000000000" pitchFamily="2" charset="2"/>
              <a:buChar char="ü"/>
            </a:pP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Horizontal testing yielded promising results with a maximum gradient of 15.2 MV/m and a static heat load of 16.3 W.</a:t>
            </a:r>
          </a:p>
          <a:p>
            <a:pPr marL="285739" indent="-285739" defTabSz="914363">
              <a:lnSpc>
                <a:spcPct val="120000"/>
              </a:lnSpc>
              <a:buFont typeface="Wingdings" panose="05000000000000000000" pitchFamily="2" charset="2"/>
              <a:buChar char="ü"/>
            </a:pP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Further measurements are required to accurately determine the dynamic heat load.</a:t>
            </a:r>
          </a:p>
        </p:txBody>
      </p:sp>
      <p:sp>
        <p:nvSpPr>
          <p:cNvPr id="14" name="内容占位符 3"/>
          <p:cNvSpPr txBox="1"/>
          <p:nvPr/>
        </p:nvSpPr>
        <p:spPr>
          <a:xfrm>
            <a:off x="542907" y="29358"/>
            <a:ext cx="6819823" cy="1102738"/>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rtlCol="0" anchor="ctr" anchorCtr="0" compatLnSpc="1">
            <a:spAutoFit/>
          </a:bodyPr>
          <a:lstStyle>
            <a:defPPr>
              <a:defRPr lang="zh-CN"/>
            </a:defPPr>
            <a:lvl1pPr fontAlgn="base">
              <a:spcBef>
                <a:spcPct val="0"/>
              </a:spcBef>
              <a:spcAft>
                <a:spcPct val="0"/>
              </a:spcAft>
              <a:defRPr sz="2400" b="1">
                <a:latin typeface="Times New Roman" panose="02020603050405020304" pitchFamily="18" charset="0"/>
                <a:ea typeface="微软雅黑" panose="020B0503020204020204" charset="-122"/>
                <a:cs typeface="Times New Roman" panose="02020603050405020304" pitchFamily="18" charset="0"/>
              </a:defRPr>
            </a:lvl1pPr>
            <a:lvl2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lvl="0" algn="l">
              <a:buClrTx/>
              <a:buSzTx/>
              <a:buFontTx/>
            </a:pPr>
            <a:r>
              <a:rPr lang="en-US" altLang="zh-CN" sz="3333" dirty="0">
                <a:solidFill>
                  <a:srgbClr val="0070C0"/>
                </a:solidFill>
                <a:ea typeface="+mn-ea"/>
                <a:sym typeface="+mn-ea"/>
              </a:rPr>
              <a:t>Horizontal testing</a:t>
            </a:r>
          </a:p>
          <a:p>
            <a:pPr lvl="0" algn="l">
              <a:buClrTx/>
              <a:buSzTx/>
              <a:buFontTx/>
            </a:pPr>
            <a:endParaRPr lang="en-US" altLang="zh-CN" sz="3333" dirty="0">
              <a:solidFill>
                <a:srgbClr val="0000FF"/>
              </a:solidFill>
              <a:ea typeface="+mn-ea"/>
              <a:sym typeface="+mn-ea"/>
            </a:endParaRPr>
          </a:p>
        </p:txBody>
      </p:sp>
      <p:sp>
        <p:nvSpPr>
          <p:cNvPr id="15" name="灯片编号占位符 1"/>
          <p:cNvSpPr txBox="1">
            <a:spLocks noChangeArrowheads="1"/>
          </p:cNvSpPr>
          <p:nvPr/>
        </p:nvSpPr>
        <p:spPr bwMode="auto">
          <a:xfrm>
            <a:off x="9243219" y="5437188"/>
            <a:ext cx="33734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750" b="0">
                <a:solidFill>
                  <a:srgbClr val="4D5E68"/>
                </a:solidFill>
                <a:latin typeface="Impact" panose="020B0806030902050204" pitchFamily="34" charset="0"/>
                <a:sym typeface="Impact" panose="020B0806030902050204" pitchFamily="34" charset="0"/>
              </a:rPr>
              <a:t>33</a:t>
            </a:fld>
            <a:endParaRPr lang="zh-CN" altLang="en-US" sz="750" b="0">
              <a:solidFill>
                <a:srgbClr val="4D5E68"/>
              </a:solidFill>
              <a:latin typeface="Impact" panose="020B0806030902050204" pitchFamily="34" charset="0"/>
              <a:sym typeface="Impact" panose="020B0806030902050204" pitchFamily="34" charset="0"/>
            </a:endParaRPr>
          </a:p>
        </p:txBody>
      </p:sp>
      <p:grpSp>
        <p:nvGrpSpPr>
          <p:cNvPr id="27" name="组合 26"/>
          <p:cNvGrpSpPr/>
          <p:nvPr/>
        </p:nvGrpSpPr>
        <p:grpSpPr>
          <a:xfrm>
            <a:off x="102129" y="699699"/>
            <a:ext cx="5168605" cy="3094083"/>
            <a:chOff x="269735" y="1424990"/>
            <a:chExt cx="5839945" cy="3275144"/>
          </a:xfrm>
        </p:grpSpPr>
        <p:pic>
          <p:nvPicPr>
            <p:cNvPr id="11" name="图片 10"/>
            <p:cNvPicPr>
              <a:picLocks noChangeAspect="1"/>
            </p:cNvPicPr>
            <p:nvPr/>
          </p:nvPicPr>
          <p:blipFill>
            <a:blip r:embed="rId3" cstate="screen"/>
            <a:stretch>
              <a:fillRect/>
            </a:stretch>
          </p:blipFill>
          <p:spPr>
            <a:xfrm>
              <a:off x="4213703" y="3188131"/>
              <a:ext cx="228543" cy="173886"/>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735" y="1424990"/>
              <a:ext cx="5839945" cy="3275144"/>
            </a:xfrm>
            <a:prstGeom prst="rect">
              <a:avLst/>
            </a:prstGeom>
          </p:spPr>
        </p:pic>
        <p:sp>
          <p:nvSpPr>
            <p:cNvPr id="19" name="对话气泡: 圆角矩形 18"/>
            <p:cNvSpPr/>
            <p:nvPr/>
          </p:nvSpPr>
          <p:spPr bwMode="auto">
            <a:xfrm>
              <a:off x="385342" y="3906211"/>
              <a:ext cx="714795" cy="365136"/>
            </a:xfrm>
            <a:prstGeom prst="wedgeRoundRectCallout">
              <a:avLst>
                <a:gd name="adj1" fmla="val 76862"/>
                <a:gd name="adj2" fmla="val -229570"/>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76200" tIns="38100" rIns="76200" bIns="38100" numCol="1" rtlCol="0" anchor="ctr" anchorCtr="0" compatLnSpc="1"/>
            <a:lstStyle/>
            <a:p>
              <a:pPr algn="ctr" defTabSz="761970" eaLnBrk="1" hangingPunct="1"/>
              <a:r>
                <a:rPr lang="en-US" altLang="zh-CN" sz="1000" dirty="0"/>
                <a:t>Valve</a:t>
              </a:r>
              <a:r>
                <a:rPr lang="zh-CN" altLang="en-US" sz="1000" dirty="0"/>
                <a:t> </a:t>
              </a:r>
              <a:r>
                <a:rPr lang="en-US" altLang="zh-CN" sz="1000" dirty="0"/>
                <a:t>box</a:t>
              </a:r>
              <a:endParaRPr lang="zh-CN" altLang="en-US" sz="1000" dirty="0"/>
            </a:p>
          </p:txBody>
        </p:sp>
        <p:sp>
          <p:nvSpPr>
            <p:cNvPr id="20" name="对话气泡: 圆角矩形 19"/>
            <p:cNvSpPr/>
            <p:nvPr/>
          </p:nvSpPr>
          <p:spPr bwMode="auto">
            <a:xfrm>
              <a:off x="4422311" y="1428796"/>
              <a:ext cx="701292" cy="365136"/>
            </a:xfrm>
            <a:prstGeom prst="wedgeRoundRectCallout">
              <a:avLst>
                <a:gd name="adj1" fmla="val -104002"/>
                <a:gd name="adj2" fmla="val 179985"/>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76200" tIns="38100" rIns="76200" bIns="38100" numCol="1" rtlCol="0" anchor="ctr" anchorCtr="0" compatLnSpc="1"/>
            <a:lstStyle/>
            <a:p>
              <a:pPr algn="ctr" defTabSz="761970" eaLnBrk="1" hangingPunct="1"/>
              <a:r>
                <a:rPr lang="en-US" altLang="zh-CN" sz="1000" dirty="0"/>
                <a:t>cryostat</a:t>
              </a:r>
              <a:endParaRPr lang="zh-CN" altLang="en-US" sz="1000" dirty="0"/>
            </a:p>
          </p:txBody>
        </p:sp>
        <p:sp>
          <p:nvSpPr>
            <p:cNvPr id="22" name="对话气泡: 圆角矩形 21"/>
            <p:cNvSpPr/>
            <p:nvPr/>
          </p:nvSpPr>
          <p:spPr bwMode="auto">
            <a:xfrm>
              <a:off x="5338046" y="2256234"/>
              <a:ext cx="757954" cy="476334"/>
            </a:xfrm>
            <a:prstGeom prst="wedgeRoundRectCallout">
              <a:avLst>
                <a:gd name="adj1" fmla="val -115354"/>
                <a:gd name="adj2" fmla="val 118495"/>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76200" tIns="38100" rIns="76200" bIns="38100" numCol="1" rtlCol="0" anchor="ctr" anchorCtr="0" compatLnSpc="1"/>
            <a:lstStyle/>
            <a:p>
              <a:pPr algn="ctr" defTabSz="761970" eaLnBrk="1" hangingPunct="1"/>
              <a:r>
                <a:rPr lang="en-US" altLang="zh-CN" sz="1000" dirty="0"/>
                <a:t>Alignment </a:t>
              </a:r>
            </a:p>
            <a:p>
              <a:pPr algn="ctr" defTabSz="761970" eaLnBrk="1" hangingPunct="1"/>
              <a:r>
                <a:rPr lang="en-US" altLang="zh-CN" sz="1000" dirty="0"/>
                <a:t>system</a:t>
              </a:r>
              <a:endParaRPr lang="zh-CN" altLang="en-US" sz="1000" dirty="0"/>
            </a:p>
          </p:txBody>
        </p:sp>
        <p:sp>
          <p:nvSpPr>
            <p:cNvPr id="23" name="对话气泡: 圆角矩形 22"/>
            <p:cNvSpPr/>
            <p:nvPr/>
          </p:nvSpPr>
          <p:spPr bwMode="auto">
            <a:xfrm>
              <a:off x="1314398" y="3507659"/>
              <a:ext cx="731135" cy="365136"/>
            </a:xfrm>
            <a:prstGeom prst="wedgeRoundRectCallout">
              <a:avLst>
                <a:gd name="adj1" fmla="val 154077"/>
                <a:gd name="adj2" fmla="val -229944"/>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76200" tIns="38100" rIns="76200" bIns="38100" numCol="1" rtlCol="0"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1970"/>
              <a:r>
                <a:rPr lang="en-US" altLang="zh-CN" sz="1000" dirty="0">
                  <a:latin typeface="Arial" panose="020B0604020202020204" pitchFamily="34" charset="0"/>
                  <a:ea typeface="宋体" panose="02010600030101010101" pitchFamily="2" charset="-122"/>
                </a:rPr>
                <a:t>coupler</a:t>
              </a:r>
              <a:endParaRPr lang="zh-CN" altLang="en-US" sz="1000" dirty="0">
                <a:latin typeface="Arial" panose="020B0604020202020204" pitchFamily="34" charset="0"/>
                <a:ea typeface="宋体" panose="02010600030101010101" pitchFamily="2" charset="-122"/>
              </a:endParaRPr>
            </a:p>
          </p:txBody>
        </p:sp>
        <p:sp>
          <p:nvSpPr>
            <p:cNvPr id="24" name="对话气泡: 圆角矩形 23"/>
            <p:cNvSpPr/>
            <p:nvPr/>
          </p:nvSpPr>
          <p:spPr bwMode="auto">
            <a:xfrm>
              <a:off x="5352382" y="1444283"/>
              <a:ext cx="600706" cy="470183"/>
            </a:xfrm>
            <a:prstGeom prst="wedgeRoundRectCallout">
              <a:avLst>
                <a:gd name="adj1" fmla="val -218460"/>
                <a:gd name="adj2" fmla="val 308710"/>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76200" tIns="38100" rIns="76200" bIns="38100" numCol="1" rtlCol="0"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1970"/>
              <a:r>
                <a:rPr lang="en-US" altLang="zh-CN" sz="1000" dirty="0" err="1">
                  <a:latin typeface="Arial" panose="020B0604020202020204" pitchFamily="34" charset="0"/>
                  <a:ea typeface="宋体" panose="02010600030101010101" pitchFamily="2" charset="-122"/>
                </a:rPr>
                <a:t>Vaccum</a:t>
              </a:r>
              <a:r>
                <a:rPr lang="en-US" altLang="zh-CN" sz="1000" dirty="0">
                  <a:latin typeface="Arial" panose="020B0604020202020204" pitchFamily="34" charset="0"/>
                  <a:ea typeface="宋体" panose="02010600030101010101" pitchFamily="2" charset="-122"/>
                </a:rPr>
                <a:t> </a:t>
              </a:r>
            </a:p>
            <a:p>
              <a:pPr algn="ctr" defTabSz="761970"/>
              <a:r>
                <a:rPr lang="en-US" altLang="zh-CN" sz="1000" dirty="0">
                  <a:latin typeface="Arial" panose="020B0604020202020204" pitchFamily="34" charset="0"/>
                  <a:ea typeface="宋体" panose="02010600030101010101" pitchFamily="2" charset="-122"/>
                </a:rPr>
                <a:t>system</a:t>
              </a:r>
              <a:endParaRPr lang="zh-CN" altLang="en-US" sz="1000" dirty="0">
                <a:latin typeface="Arial" panose="020B0604020202020204" pitchFamily="34" charset="0"/>
                <a:ea typeface="宋体" panose="02010600030101010101" pitchFamily="2" charset="-122"/>
              </a:endParaRPr>
            </a:p>
          </p:txBody>
        </p:sp>
      </p:grpSp>
      <p:pic>
        <p:nvPicPr>
          <p:cNvPr id="32" name="图片 3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34623" y="598321"/>
            <a:ext cx="4795558" cy="1428414"/>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64371" y="2147355"/>
            <a:ext cx="3255627" cy="1726934"/>
          </a:xfrm>
          <a:prstGeom prst="rect">
            <a:avLst/>
          </a:prstGeom>
        </p:spPr>
      </p:pic>
      <p:sp>
        <p:nvSpPr>
          <p:cNvPr id="41" name="文本框 40"/>
          <p:cNvSpPr txBox="1"/>
          <p:nvPr/>
        </p:nvSpPr>
        <p:spPr>
          <a:xfrm>
            <a:off x="8627370" y="2577798"/>
            <a:ext cx="1328183" cy="1477328"/>
          </a:xfrm>
          <a:prstGeom prst="rect">
            <a:avLst/>
          </a:prstGeom>
          <a:noFill/>
        </p:spPr>
        <p:txBody>
          <a:bodyPr wrap="square" rtlCol="0">
            <a:spAutoFit/>
          </a:bodyPr>
          <a:lstStyle/>
          <a:p>
            <a:r>
              <a:rPr lang="en-US" altLang="zh-CN" dirty="0" err="1"/>
              <a:t>Eacc</a:t>
            </a:r>
            <a:r>
              <a:rPr lang="en-US" altLang="zh-CN" dirty="0"/>
              <a:t>:</a:t>
            </a:r>
          </a:p>
          <a:p>
            <a:r>
              <a:rPr lang="en-US" altLang="zh-CN" dirty="0"/>
              <a:t>1# </a:t>
            </a:r>
            <a:r>
              <a:rPr lang="en-US" altLang="zh-CN" dirty="0" err="1"/>
              <a:t>12.8MV</a:t>
            </a:r>
            <a:r>
              <a:rPr lang="en-US" altLang="zh-CN" dirty="0"/>
              <a:t>/m</a:t>
            </a:r>
          </a:p>
          <a:p>
            <a:r>
              <a:rPr lang="en-US" altLang="zh-CN" dirty="0"/>
              <a:t>2# </a:t>
            </a:r>
            <a:r>
              <a:rPr lang="en-US" altLang="zh-CN" dirty="0" err="1"/>
              <a:t>15.2MV</a:t>
            </a:r>
            <a:r>
              <a:rPr lang="en-US" altLang="zh-CN" dirty="0"/>
              <a:t>/m</a:t>
            </a:r>
            <a:endParaRPr lang="zh-CN" altLang="en-US" dirty="0"/>
          </a:p>
        </p:txBody>
      </p:sp>
      <p:sp>
        <p:nvSpPr>
          <p:cNvPr id="2" name="文本框 1">
            <a:extLst>
              <a:ext uri="{FF2B5EF4-FFF2-40B4-BE49-F238E27FC236}">
                <a16:creationId xmlns:a16="http://schemas.microsoft.com/office/drawing/2014/main" id="{725C8211-B4DB-0CCF-AB14-19CC194E6E29}"/>
              </a:ext>
            </a:extLst>
          </p:cNvPr>
          <p:cNvSpPr txBox="1"/>
          <p:nvPr/>
        </p:nvSpPr>
        <p:spPr>
          <a:xfrm>
            <a:off x="6191153" y="167434"/>
            <a:ext cx="3766248" cy="430887"/>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See</a:t>
            </a:r>
            <a:r>
              <a:rPr kumimoji="1" lang="zh-CN" altLang="en-US"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  </a:t>
            </a:r>
            <a:r>
              <a:rPr kumimoji="1" lang="en-US" altLang="zh-CN" sz="2200" b="1" i="0" u="none" strike="noStrike" kern="0" cap="none" spc="0" normalizeH="0" baseline="0" noProof="0" dirty="0" err="1">
                <a:ln>
                  <a:noFill/>
                </a:ln>
                <a:solidFill>
                  <a:prstClr val="black"/>
                </a:solidFill>
                <a:effectLst/>
                <a:uLnTx/>
                <a:uFillTx/>
                <a:ea typeface="微软雅黑" panose="020B0503020204020204" pitchFamily="34" charset="-122"/>
                <a:cs typeface="Arial" panose="020B0604020202020204" pitchFamily="34" charset="0"/>
              </a:rPr>
              <a:t>Huachang’s</a:t>
            </a:r>
            <a:r>
              <a:rPr kumimoji="1" lang="en-US" altLang="zh-CN"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 report</a:t>
            </a:r>
            <a:endParaRPr kumimoji="1" lang="zh-CN" altLang="en-US"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242000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a:spLocks noChangeArrowheads="1"/>
          </p:cNvSpPr>
          <p:nvPr/>
        </p:nvSpPr>
        <p:spPr bwMode="auto">
          <a:xfrm>
            <a:off x="471488" y="118315"/>
            <a:ext cx="6786033" cy="589841"/>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rtlCol="0" anchor="ctr" anchorCtr="0" compatLnSpc="1">
            <a:spAutoFit/>
          </a:bodyPr>
          <a:lstStyle>
            <a:defPPr>
              <a:defRPr lang="zh-CN"/>
            </a:defPPr>
            <a:lvl1pPr fontAlgn="base">
              <a:spcBef>
                <a:spcPct val="0"/>
              </a:spcBef>
              <a:spcAft>
                <a:spcPct val="0"/>
              </a:spcAft>
              <a:defRPr sz="2400" b="1">
                <a:latin typeface="Times New Roman" panose="02020603050405020304" pitchFamily="18" charset="0"/>
                <a:ea typeface="微软雅黑" panose="020B0503020204020204" charset="-122"/>
                <a:cs typeface="Times New Roman" panose="02020603050405020304" pitchFamily="18" charset="0"/>
              </a:defRPr>
            </a:lvl1pPr>
            <a:lvl2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lvl="0" algn="l">
              <a:buClrTx/>
              <a:buSzTx/>
              <a:buFontTx/>
            </a:pPr>
            <a:r>
              <a:rPr lang="en-US" altLang="zh-CN" sz="3333" dirty="0">
                <a:solidFill>
                  <a:srgbClr val="0070C0"/>
                </a:solidFill>
                <a:ea typeface="+mn-ea"/>
                <a:sym typeface="+mn-ea"/>
              </a:rPr>
              <a:t>6-cell Elliptical cavity</a:t>
            </a:r>
          </a:p>
        </p:txBody>
      </p:sp>
      <p:sp>
        <p:nvSpPr>
          <p:cNvPr id="3" name="内容占位符 3"/>
          <p:cNvSpPr txBox="1"/>
          <p:nvPr/>
        </p:nvSpPr>
        <p:spPr>
          <a:xfrm>
            <a:off x="34053" y="806473"/>
            <a:ext cx="2646169" cy="274133"/>
          </a:xfrm>
          <a:prstGeom prst="rect">
            <a:avLst/>
          </a:prstGeom>
        </p:spPr>
        <p:txBody>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Georgia" panose="02040502050405020303" pitchFamily="18" charset="0"/>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Georgia" panose="02040502050405020303" pitchFamily="18" charset="0"/>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Georgia" panose="02040502050405020303" pitchFamily="18" charset="0"/>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Georgia" panose="02040502050405020303" pitchFamily="18" charset="0"/>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r>
              <a:rPr lang="en-US" altLang="zh-CN" sz="1333" dirty="0">
                <a:latin typeface="Times New Roman" panose="02020603050405020304" pitchFamily="18" charset="0"/>
                <a:cs typeface="Times New Roman" panose="02020603050405020304" pitchFamily="18" charset="0"/>
              </a:rPr>
              <a:t>648 MHz 6-cell Elliptical Cavity</a:t>
            </a:r>
          </a:p>
          <a:p>
            <a:endParaRPr lang="zh-CN" altLang="en-US" sz="2333" dirty="0">
              <a:latin typeface="Times New Roman" panose="02020603050405020304" pitchFamily="18" charset="0"/>
              <a:cs typeface="Times New Roman" panose="02020603050405020304" pitchFamily="18" charset="0"/>
            </a:endParaRPr>
          </a:p>
        </p:txBody>
      </p:sp>
      <p:graphicFrame>
        <p:nvGraphicFramePr>
          <p:cNvPr id="4" name="表格 6"/>
          <p:cNvGraphicFramePr>
            <a:graphicFrameLocks noGrp="1"/>
          </p:cNvGraphicFramePr>
          <p:nvPr>
            <p:custDataLst>
              <p:tags r:id="rId1"/>
            </p:custDataLst>
          </p:nvPr>
        </p:nvGraphicFramePr>
        <p:xfrm>
          <a:off x="97674" y="1138541"/>
          <a:ext cx="2392326" cy="4264475"/>
        </p:xfrm>
        <a:graphic>
          <a:graphicData uri="http://schemas.openxmlformats.org/drawingml/2006/table">
            <a:tbl>
              <a:tblPr firstRow="1" bandRow="1"/>
              <a:tblGrid>
                <a:gridCol w="1606488">
                  <a:extLst>
                    <a:ext uri="{9D8B030D-6E8A-4147-A177-3AD203B41FA5}">
                      <a16:colId xmlns:a16="http://schemas.microsoft.com/office/drawing/2014/main" val="20000"/>
                    </a:ext>
                  </a:extLst>
                </a:gridCol>
                <a:gridCol w="785838">
                  <a:extLst>
                    <a:ext uri="{9D8B030D-6E8A-4147-A177-3AD203B41FA5}">
                      <a16:colId xmlns:a16="http://schemas.microsoft.com/office/drawing/2014/main" val="20001"/>
                    </a:ext>
                  </a:extLst>
                </a:gridCol>
              </a:tblGrid>
              <a:tr h="36037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1016000" rtl="0" eaLnBrk="1" latinLnBrk="0" hangingPunct="1"/>
                      <a:r>
                        <a:rPr lang="en-US" altLang="zh-CN" sz="1200" b="0" kern="100" dirty="0">
                          <a:solidFill>
                            <a:schemeClr val="lt1"/>
                          </a:solidFill>
                          <a:effectLst/>
                          <a:latin typeface="微软雅黑" panose="020B0503020204020204" charset="-122"/>
                          <a:ea typeface="微软雅黑" panose="020B0503020204020204" charset="-122"/>
                          <a:cs typeface="+mn-cs"/>
                        </a:rPr>
                        <a:t>parameter</a:t>
                      </a:r>
                      <a:endParaRPr lang="zh-CN" altLang="en-US" sz="1200" b="0" kern="100" dirty="0">
                        <a:solidFill>
                          <a:schemeClr val="lt1"/>
                        </a:solidFill>
                        <a:effectLst/>
                        <a:latin typeface="微软雅黑" panose="020B0503020204020204" charset="-122"/>
                        <a:ea typeface="微软雅黑" panose="020B0503020204020204" charset="-122"/>
                        <a:cs typeface="+mn-cs"/>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1016000" rtl="0" eaLnBrk="1" latinLnBrk="0" hangingPunct="1"/>
                      <a:r>
                        <a:rPr lang="en-US" altLang="zh-CN" sz="1200" b="0" kern="100" dirty="0">
                          <a:solidFill>
                            <a:schemeClr val="lt1"/>
                          </a:solidFill>
                          <a:effectLst/>
                          <a:latin typeface="微软雅黑" panose="020B0503020204020204" charset="-122"/>
                          <a:ea typeface="微软雅黑" panose="020B0503020204020204" charset="-122"/>
                          <a:cs typeface="+mn-cs"/>
                        </a:rPr>
                        <a:t>design</a:t>
                      </a:r>
                      <a:endParaRPr lang="zh-CN" altLang="en-US" sz="1200" b="0" kern="100" dirty="0">
                        <a:solidFill>
                          <a:schemeClr val="lt1"/>
                        </a:solidFill>
                        <a:effectLst/>
                        <a:latin typeface="微软雅黑" panose="020B0503020204020204" charset="-122"/>
                        <a:ea typeface="微软雅黑" panose="020B0503020204020204" charset="-122"/>
                        <a:cs typeface="+mn-cs"/>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280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Frequency(MHz)</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648</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216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TTF@</a:t>
                      </a:r>
                      <a:r>
                        <a:rPr lang="el-GR"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β</a:t>
                      </a:r>
                      <a:r>
                        <a:rPr lang="en-US" altLang="zh-CN"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rPr>
                        <a:t>g</a:t>
                      </a:r>
                      <a:endParaRPr lang="zh-CN" altLang="en-US"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0.7</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280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l-GR"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β</a:t>
                      </a:r>
                      <a:r>
                        <a:rPr lang="en-US" altLang="zh-CN"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rPr>
                        <a:t>g</a:t>
                      </a:r>
                      <a:endParaRPr lang="zh-CN" altLang="en-US"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0.62</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4158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E</a:t>
                      </a:r>
                      <a:r>
                        <a:rPr lang="en-US" altLang="zh-CN"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rPr>
                        <a:t>p</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E</a:t>
                      </a:r>
                      <a:r>
                        <a:rPr lang="en-US" altLang="zh-CN" sz="1200" b="0" kern="100" baseline="-250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acc</a:t>
                      </a:r>
                      <a:endParaRPr lang="zh-CN" altLang="en-US"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2.53</a:t>
                      </a: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67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B</a:t>
                      </a:r>
                      <a:r>
                        <a:rPr lang="en-US" altLang="zh-CN"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rPr>
                        <a:t>p</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E</a:t>
                      </a:r>
                      <a:r>
                        <a:rPr lang="en-US" altLang="zh-CN" sz="1200" b="0" kern="100" baseline="-250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acc</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mT</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/(MV/m)2</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5.45</a:t>
                      </a: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460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R/Q</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Ω</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309</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33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G</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Ω</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177</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5593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Beam tube diameter</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mm)</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105/120</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4318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Cell-cell coupling</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1.35</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8043">
                <a:tc>
                  <a:txBody>
                    <a:bodyPr/>
                    <a:lstStyle/>
                    <a:p>
                      <a:pPr marL="0" algn="ctr" defTabSz="1016000" rtl="0" eaLnBrk="1" latinLnBrk="0" hangingPunct="1"/>
                      <a:r>
                        <a:rPr lang="en-US" altLang="zh-CN" sz="1200" b="0" kern="1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E</a:t>
                      </a:r>
                      <a:r>
                        <a:rPr lang="en-US" altLang="zh-CN" sz="1200" b="0" kern="100" baseline="-250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acc</a:t>
                      </a:r>
                      <a:r>
                        <a:rPr lang="en-US" altLang="zh-CN" sz="1200" b="0" kern="100" baseline="0" dirty="0">
                          <a:solidFill>
                            <a:schemeClr val="tx1"/>
                          </a:solidFill>
                          <a:effectLst/>
                          <a:latin typeface="微软雅黑" panose="020B0503020204020204" charset="-122"/>
                          <a:ea typeface="微软雅黑" panose="020B0503020204020204" charset="-122"/>
                          <a:cs typeface="Times New Roman" panose="02020603050405020304" pitchFamily="18" charset="0"/>
                        </a:rPr>
                        <a:t>(MV/m)</a:t>
                      </a:r>
                      <a:endParaRPr lang="zh-CN" altLang="en-US" sz="1200" b="0" kern="100" baseline="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14</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0"/>
                  </a:ext>
                </a:extLst>
              </a:tr>
            </a:tbl>
          </a:graphicData>
        </a:graphic>
      </p:graphicFrame>
      <p:sp>
        <p:nvSpPr>
          <p:cNvPr id="14" name="文本框 13"/>
          <p:cNvSpPr txBox="1"/>
          <p:nvPr/>
        </p:nvSpPr>
        <p:spPr>
          <a:xfrm>
            <a:off x="2756758" y="2835199"/>
            <a:ext cx="3986981" cy="297454"/>
          </a:xfrm>
          <a:prstGeom prst="rect">
            <a:avLst/>
          </a:prstGeom>
          <a:noFill/>
        </p:spPr>
        <p:txBody>
          <a:bodyPr wrap="square" rtlCol="0">
            <a:spAutoFit/>
          </a:bodyPr>
          <a:lstStyle/>
          <a:p>
            <a:r>
              <a:rPr lang="en-US" altLang="zh-CN" sz="1333" dirty="0">
                <a:solidFill>
                  <a:srgbClr val="2A2B2E"/>
                </a:solidFill>
                <a:latin typeface="Times New Roman" panose="02020603050405020304" pitchFamily="18" charset="0"/>
                <a:cs typeface="Times New Roman" panose="02020603050405020304" pitchFamily="18" charset="0"/>
              </a:rPr>
              <a:t>mechanical structure of prototype ellipsoidal cavity</a:t>
            </a:r>
            <a:endParaRPr lang="zh-CN" altLang="en-US" sz="1333" dirty="0">
              <a:solidFill>
                <a:srgbClr val="2A2B2E"/>
              </a:solidFill>
              <a:latin typeface="Times New Roman" panose="02020603050405020304" pitchFamily="18" charset="0"/>
              <a:cs typeface="Times New Roman" panose="02020603050405020304" pitchFamily="18" charset="0"/>
            </a:endParaRPr>
          </a:p>
        </p:txBody>
      </p:sp>
      <p:sp>
        <p:nvSpPr>
          <p:cNvPr id="17" name="灯片编号占位符 1"/>
          <p:cNvSpPr txBox="1">
            <a:spLocks noChangeArrowheads="1"/>
          </p:cNvSpPr>
          <p:nvPr/>
        </p:nvSpPr>
        <p:spPr bwMode="auto">
          <a:xfrm>
            <a:off x="9243219" y="5437188"/>
            <a:ext cx="33734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750" b="0">
                <a:solidFill>
                  <a:srgbClr val="4D5E68"/>
                </a:solidFill>
                <a:latin typeface="Impact" panose="020B0806030902050204" pitchFamily="34" charset="0"/>
                <a:sym typeface="Impact" panose="020B0806030902050204" pitchFamily="34" charset="0"/>
              </a:rPr>
              <a:t>34</a:t>
            </a:fld>
            <a:endParaRPr lang="zh-CN" altLang="en-US" sz="750" b="0">
              <a:solidFill>
                <a:srgbClr val="4D5E68"/>
              </a:solidFill>
              <a:latin typeface="Impact" panose="020B0806030902050204" pitchFamily="34" charset="0"/>
              <a:sym typeface="Impact" panose="020B0806030902050204" pitchFamily="34"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2733541" y="786233"/>
            <a:ext cx="3778941" cy="1985965"/>
          </a:xfrm>
          <a:prstGeom prst="rect">
            <a:avLst/>
          </a:prstGeom>
        </p:spPr>
      </p:pic>
      <p:pic>
        <p:nvPicPr>
          <p:cNvPr id="20" name="图片 19"/>
          <p:cNvPicPr>
            <a:picLocks noChangeAspect="1"/>
          </p:cNvPicPr>
          <p:nvPr/>
        </p:nvPicPr>
        <p:blipFill>
          <a:blip r:embed="rId5"/>
          <a:stretch>
            <a:fillRect/>
          </a:stretch>
        </p:blipFill>
        <p:spPr>
          <a:xfrm>
            <a:off x="2700405" y="3203805"/>
            <a:ext cx="3753161" cy="1972416"/>
          </a:xfrm>
          <a:prstGeom prst="rect">
            <a:avLst/>
          </a:prstGeom>
        </p:spPr>
      </p:pic>
      <p:pic>
        <p:nvPicPr>
          <p:cNvPr id="21" name="图片 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76874" y="790132"/>
            <a:ext cx="1489635" cy="198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7"/>
          <a:stretch>
            <a:fillRect/>
          </a:stretch>
        </p:blipFill>
        <p:spPr>
          <a:xfrm>
            <a:off x="6743739" y="3203805"/>
            <a:ext cx="3329531" cy="1972416"/>
          </a:xfrm>
          <a:prstGeom prst="rect">
            <a:avLst/>
          </a:prstGeom>
        </p:spPr>
      </p:pic>
      <p:pic>
        <p:nvPicPr>
          <p:cNvPr id="23" name="图片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08504" y="786233"/>
            <a:ext cx="1488532" cy="1985965"/>
          </a:xfrm>
          <a:prstGeom prst="rect">
            <a:avLst/>
          </a:prstGeom>
        </p:spPr>
      </p:pic>
      <p:sp>
        <p:nvSpPr>
          <p:cNvPr id="24" name="文本框 23"/>
          <p:cNvSpPr txBox="1"/>
          <p:nvPr/>
        </p:nvSpPr>
        <p:spPr>
          <a:xfrm>
            <a:off x="7814966" y="2835349"/>
            <a:ext cx="3986981" cy="297454"/>
          </a:xfrm>
          <a:prstGeom prst="rect">
            <a:avLst/>
          </a:prstGeom>
          <a:noFill/>
        </p:spPr>
        <p:txBody>
          <a:bodyPr wrap="square" rtlCol="0">
            <a:spAutoFit/>
          </a:bodyPr>
          <a:lstStyle/>
          <a:p>
            <a:r>
              <a:rPr lang="en-US" altLang="zh-CN" sz="1333" dirty="0" err="1">
                <a:solidFill>
                  <a:srgbClr val="2A2B2E"/>
                </a:solidFill>
                <a:latin typeface="Times New Roman" panose="02020603050405020304" pitchFamily="18" charset="0"/>
                <a:cs typeface="Times New Roman" panose="02020603050405020304" pitchFamily="18" charset="0"/>
              </a:rPr>
              <a:t>BCP</a:t>
            </a:r>
            <a:r>
              <a:rPr lang="en-US" altLang="zh-CN" sz="1333" dirty="0">
                <a:solidFill>
                  <a:srgbClr val="2A2B2E"/>
                </a:solidFill>
                <a:latin typeface="Times New Roman" panose="02020603050405020304" pitchFamily="18" charset="0"/>
                <a:cs typeface="Times New Roman" panose="02020603050405020304" pitchFamily="18" charset="0"/>
              </a:rPr>
              <a:t> and </a:t>
            </a:r>
            <a:r>
              <a:rPr lang="en-US" altLang="zh-CN" sz="1333" dirty="0" err="1">
                <a:solidFill>
                  <a:srgbClr val="2A2B2E"/>
                </a:solidFill>
                <a:latin typeface="Times New Roman" panose="02020603050405020304" pitchFamily="18" charset="0"/>
                <a:cs typeface="Times New Roman" panose="02020603050405020304" pitchFamily="18" charset="0"/>
              </a:rPr>
              <a:t>HPR</a:t>
            </a:r>
            <a:endParaRPr lang="zh-CN" altLang="en-US" sz="1333" dirty="0">
              <a:solidFill>
                <a:srgbClr val="2A2B2E"/>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2953137" y="5192230"/>
            <a:ext cx="3275771" cy="297454"/>
          </a:xfrm>
          <a:prstGeom prst="rect">
            <a:avLst/>
          </a:prstGeom>
          <a:noFill/>
        </p:spPr>
        <p:txBody>
          <a:bodyPr wrap="square">
            <a:spAutoFit/>
          </a:bodyPr>
          <a:lstStyle/>
          <a:p>
            <a:r>
              <a:rPr lang="en-US" altLang="zh-CN" sz="1333" dirty="0">
                <a:solidFill>
                  <a:srgbClr val="2A2B2E"/>
                </a:solidFill>
                <a:latin typeface="Times New Roman" panose="02020603050405020304" pitchFamily="18" charset="0"/>
                <a:cs typeface="Times New Roman" panose="02020603050405020304" pitchFamily="18" charset="0"/>
              </a:rPr>
              <a:t>The flatness of the electric field is 97.9%.</a:t>
            </a:r>
            <a:endParaRPr lang="zh-CN" altLang="en-US" sz="1333" dirty="0">
              <a:solidFill>
                <a:srgbClr val="2A2B2E"/>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D49D580-2BFD-CA58-608E-AE1746CCA374}"/>
              </a:ext>
            </a:extLst>
          </p:cNvPr>
          <p:cNvSpPr txBox="1"/>
          <p:nvPr/>
        </p:nvSpPr>
        <p:spPr bwMode="auto">
          <a:xfrm>
            <a:off x="6520127" y="5114022"/>
            <a:ext cx="3492763" cy="646331"/>
          </a:xfrm>
          <a:prstGeom prst="rect">
            <a:avLst/>
          </a:prstGeom>
          <a:noFill/>
          <a:ln w="9525">
            <a:noFill/>
            <a:miter lim="800000"/>
          </a:ln>
        </p:spPr>
        <p:txBody>
          <a:bodyPr wrap="square">
            <a:spAutoFit/>
          </a:bodyPr>
          <a:lstStyle/>
          <a:p>
            <a:r>
              <a:rPr lang="en-US" altLang="zh-CN" sz="1800" dirty="0">
                <a:solidFill>
                  <a:srgbClr val="000000"/>
                </a:solidFill>
                <a:latin typeface="Times New Roman" panose="02020603050405020304"/>
              </a:rPr>
              <a:t>During testing, the highest gradient reaches 21.7 MV/m</a:t>
            </a:r>
            <a:endParaRPr lang="zh-CN" altLang="en-US" dirty="0"/>
          </a:p>
        </p:txBody>
      </p:sp>
    </p:spTree>
    <p:extLst>
      <p:ext uri="{BB962C8B-B14F-4D97-AF65-F5344CB8AC3E}">
        <p14:creationId xmlns:p14="http://schemas.microsoft.com/office/powerpoint/2010/main" val="2376646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DC2DF-BD63-F552-7523-9DD6C6760518}"/>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B1EBF7F7-5CB1-1F57-B03F-DD457155065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42201" y="1096722"/>
            <a:ext cx="3453843" cy="3320952"/>
          </a:xfrm>
          <a:prstGeom prst="rect">
            <a:avLst/>
          </a:prstGeom>
        </p:spPr>
      </p:pic>
      <p:pic>
        <p:nvPicPr>
          <p:cNvPr id="3" name="图片 2">
            <a:extLst>
              <a:ext uri="{FF2B5EF4-FFF2-40B4-BE49-F238E27FC236}">
                <a16:creationId xmlns:a16="http://schemas.microsoft.com/office/drawing/2014/main" id="{B4ED9533-C8E3-42E7-F07A-917AF3A86F8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41857" y="1031731"/>
            <a:ext cx="3518023" cy="3805989"/>
          </a:xfrm>
          <a:prstGeom prst="rect">
            <a:avLst/>
          </a:prstGeom>
        </p:spPr>
      </p:pic>
      <p:sp>
        <p:nvSpPr>
          <p:cNvPr id="12" name="文本框 11">
            <a:extLst>
              <a:ext uri="{FF2B5EF4-FFF2-40B4-BE49-F238E27FC236}">
                <a16:creationId xmlns:a16="http://schemas.microsoft.com/office/drawing/2014/main" id="{92598BAF-5728-2E43-36E5-607EAE547A61}"/>
              </a:ext>
            </a:extLst>
          </p:cNvPr>
          <p:cNvSpPr txBox="1"/>
          <p:nvPr/>
        </p:nvSpPr>
        <p:spPr>
          <a:xfrm>
            <a:off x="8332284" y="805896"/>
            <a:ext cx="2230098" cy="646331"/>
          </a:xfrm>
          <a:prstGeom prst="rect">
            <a:avLst/>
          </a:prstGeom>
          <a:noFill/>
        </p:spPr>
        <p:txBody>
          <a:bodyPr wrap="none" rtlCol="0">
            <a:spAutoFit/>
          </a:bodyPr>
          <a:lstStyle/>
          <a:p>
            <a:r>
              <a:rPr lang="en-US" altLang="zh-CN" b="1" i="0" u="none" strike="noStrike" baseline="0" dirty="0">
                <a:latin typeface="Times New Roman" panose="02020603050405020304" pitchFamily="18" charset="0"/>
                <a:cs typeface="Times New Roman" panose="02020603050405020304" pitchFamily="18" charset="0"/>
              </a:rPr>
              <a:t>6-1/8” Coaxial cable </a:t>
            </a:r>
          </a:p>
          <a:p>
            <a:r>
              <a:rPr lang="en-US" altLang="zh-CN" b="1" dirty="0">
                <a:latin typeface="Times New Roman" panose="02020603050405020304" pitchFamily="18" charset="0"/>
                <a:cs typeface="Times New Roman" panose="02020603050405020304" pitchFamily="18" charset="0"/>
              </a:rPr>
              <a:t>RF output 300kW</a:t>
            </a:r>
            <a:endParaRPr lang="zh-CN" altLang="en-US" b="1"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F623D2BB-3DA4-1C19-C668-814A3889556D}"/>
              </a:ext>
            </a:extLst>
          </p:cNvPr>
          <p:cNvSpPr txBox="1"/>
          <p:nvPr/>
        </p:nvSpPr>
        <p:spPr>
          <a:xfrm>
            <a:off x="15212" y="1556273"/>
            <a:ext cx="2389763" cy="923330"/>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PA modules:</a:t>
            </a:r>
          </a:p>
          <a:p>
            <a:r>
              <a:rPr lang="en-US" altLang="zh-CN" b="1" dirty="0">
                <a:latin typeface="Times New Roman" panose="02020603050405020304" pitchFamily="18" charset="0"/>
                <a:cs typeface="Times New Roman" panose="02020603050405020304" pitchFamily="18" charset="0"/>
              </a:rPr>
              <a:t>32*12kW</a:t>
            </a:r>
          </a:p>
          <a:p>
            <a:r>
              <a:rPr lang="en-US" altLang="zh-CN" b="1" dirty="0">
                <a:latin typeface="Times New Roman" panose="02020603050405020304" pitchFamily="18" charset="0"/>
                <a:cs typeface="Times New Roman" panose="02020603050405020304" pitchFamily="18" charset="0"/>
              </a:rPr>
              <a:t>Quick-plug</a:t>
            </a:r>
            <a:endParaRPr lang="zh-CN" altLang="en-US" b="1"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D5F67AFA-5098-AC5E-F3E4-9AD16A9A24A1}"/>
              </a:ext>
            </a:extLst>
          </p:cNvPr>
          <p:cNvSpPr txBox="1"/>
          <p:nvPr/>
        </p:nvSpPr>
        <p:spPr>
          <a:xfrm>
            <a:off x="91755" y="3334886"/>
            <a:ext cx="1146169" cy="1754326"/>
          </a:xfrm>
          <a:prstGeom prst="rect">
            <a:avLst/>
          </a:prstGeom>
          <a:noFill/>
        </p:spPr>
        <p:txBody>
          <a:bodyPr wrap="square">
            <a:spAutoFit/>
          </a:bodyPr>
          <a:lstStyle/>
          <a:p>
            <a:r>
              <a:rPr lang="en-US" altLang="zh-CN" b="1" i="0" u="none" strike="noStrike" baseline="0" dirty="0">
                <a:latin typeface="Times New Roman" panose="02020603050405020304" pitchFamily="18" charset="0"/>
                <a:cs typeface="Times New Roman" panose="02020603050405020304" pitchFamily="18" charset="0"/>
              </a:rPr>
              <a:t>DC power supply</a:t>
            </a:r>
          </a:p>
          <a:p>
            <a:r>
              <a:rPr lang="en-US" altLang="zh-CN" b="1" dirty="0">
                <a:latin typeface="Times New Roman" panose="02020603050405020304" pitchFamily="18" charset="0"/>
                <a:cs typeface="Times New Roman" panose="02020603050405020304" pitchFamily="18" charset="0"/>
              </a:rPr>
              <a:t>Quick-plug</a:t>
            </a:r>
            <a:endParaRPr lang="zh-CN" altLang="en-US" b="1" dirty="0">
              <a:latin typeface="Times New Roman" panose="02020603050405020304" pitchFamily="18" charset="0"/>
              <a:cs typeface="Times New Roman" panose="02020603050405020304" pitchFamily="18" charset="0"/>
            </a:endParaRPr>
          </a:p>
          <a:p>
            <a:endParaRPr lang="zh-CN" altLang="en-US" b="1"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DAC0745C-A0A2-4668-A3A2-692BC229E60B}"/>
              </a:ext>
            </a:extLst>
          </p:cNvPr>
          <p:cNvSpPr txBox="1"/>
          <p:nvPr/>
        </p:nvSpPr>
        <p:spPr>
          <a:xfrm>
            <a:off x="4338773" y="1864665"/>
            <a:ext cx="1641328" cy="600164"/>
          </a:xfrm>
          <a:prstGeom prst="rect">
            <a:avLst/>
          </a:prstGeom>
          <a:noFill/>
        </p:spPr>
        <p:txBody>
          <a:bodyPr wrap="square">
            <a:spAutoFit/>
          </a:bodyPr>
          <a:lstStyle/>
          <a:p>
            <a:r>
              <a:rPr lang="en-US" altLang="zh-CN" sz="1500" b="1" dirty="0">
                <a:latin typeface="Segoe UI" panose="020B0502040204020203" pitchFamily="34" charset="0"/>
              </a:rPr>
              <a:t>Pre-driver</a:t>
            </a:r>
          </a:p>
          <a:p>
            <a:endParaRPr lang="zh-CN" altLang="en-US" b="1" dirty="0"/>
          </a:p>
        </p:txBody>
      </p:sp>
      <p:sp>
        <p:nvSpPr>
          <p:cNvPr id="19" name="文本框 18">
            <a:extLst>
              <a:ext uri="{FF2B5EF4-FFF2-40B4-BE49-F238E27FC236}">
                <a16:creationId xmlns:a16="http://schemas.microsoft.com/office/drawing/2014/main" id="{040EE364-740F-4698-C109-51FD77D23C99}"/>
              </a:ext>
            </a:extLst>
          </p:cNvPr>
          <p:cNvSpPr txBox="1"/>
          <p:nvPr/>
        </p:nvSpPr>
        <p:spPr>
          <a:xfrm>
            <a:off x="4199345" y="2496113"/>
            <a:ext cx="1780756" cy="553998"/>
          </a:xfrm>
          <a:prstGeom prst="rect">
            <a:avLst/>
          </a:prstGeom>
          <a:noFill/>
        </p:spPr>
        <p:txBody>
          <a:bodyPr wrap="square">
            <a:spAutoFit/>
          </a:bodyPr>
          <a:lstStyle/>
          <a:p>
            <a:r>
              <a:rPr lang="en-US" altLang="zh-CN" sz="1500" b="1" dirty="0">
                <a:latin typeface="Segoe UI" panose="020B0502040204020203" pitchFamily="34" charset="0"/>
              </a:rPr>
              <a:t>Power –splitter</a:t>
            </a:r>
          </a:p>
          <a:p>
            <a:r>
              <a:rPr lang="en-US" altLang="zh-CN" sz="1500" b="1" dirty="0">
                <a:latin typeface="Segoe UI" panose="020B0502040204020203" pitchFamily="34" charset="0"/>
              </a:rPr>
              <a:t>1:8</a:t>
            </a:r>
            <a:endParaRPr lang="zh-CN" altLang="en-US" b="1" dirty="0"/>
          </a:p>
        </p:txBody>
      </p:sp>
      <p:sp>
        <p:nvSpPr>
          <p:cNvPr id="20" name="文本框 19">
            <a:extLst>
              <a:ext uri="{FF2B5EF4-FFF2-40B4-BE49-F238E27FC236}">
                <a16:creationId xmlns:a16="http://schemas.microsoft.com/office/drawing/2014/main" id="{021EE347-6BCA-DEAF-191A-4565863FB636}"/>
              </a:ext>
            </a:extLst>
          </p:cNvPr>
          <p:cNvSpPr txBox="1"/>
          <p:nvPr/>
        </p:nvSpPr>
        <p:spPr>
          <a:xfrm>
            <a:off x="4170180" y="3084120"/>
            <a:ext cx="1613221" cy="830997"/>
          </a:xfrm>
          <a:prstGeom prst="rect">
            <a:avLst/>
          </a:prstGeom>
          <a:noFill/>
        </p:spPr>
        <p:txBody>
          <a:bodyPr wrap="square">
            <a:spAutoFit/>
          </a:bodyPr>
          <a:lstStyle/>
          <a:p>
            <a:r>
              <a:rPr lang="en-US" altLang="zh-CN" sz="1500" b="1" dirty="0">
                <a:latin typeface="Segoe UI" panose="020B0502040204020203" pitchFamily="34" charset="0"/>
              </a:rPr>
              <a:t>Monitoring and </a:t>
            </a:r>
          </a:p>
          <a:p>
            <a:r>
              <a:rPr lang="en-US" altLang="zh-CN" sz="1500" b="1" dirty="0">
                <a:latin typeface="Segoe UI" panose="020B0502040204020203" pitchFamily="34" charset="0"/>
              </a:rPr>
              <a:t>control system</a:t>
            </a:r>
          </a:p>
          <a:p>
            <a:endParaRPr lang="zh-CN" altLang="en-US" b="1" dirty="0"/>
          </a:p>
        </p:txBody>
      </p:sp>
      <p:sp>
        <p:nvSpPr>
          <p:cNvPr id="22" name="文本框 21">
            <a:extLst>
              <a:ext uri="{FF2B5EF4-FFF2-40B4-BE49-F238E27FC236}">
                <a16:creationId xmlns:a16="http://schemas.microsoft.com/office/drawing/2014/main" id="{414D5943-A95C-02F1-8936-12D0D8FDB8E6}"/>
              </a:ext>
            </a:extLst>
          </p:cNvPr>
          <p:cNvSpPr txBox="1"/>
          <p:nvPr/>
        </p:nvSpPr>
        <p:spPr>
          <a:xfrm>
            <a:off x="9069335" y="3083613"/>
            <a:ext cx="1031879" cy="553998"/>
          </a:xfrm>
          <a:prstGeom prst="rect">
            <a:avLst/>
          </a:prstGeom>
          <a:noFill/>
        </p:spPr>
        <p:txBody>
          <a:bodyPr wrap="square">
            <a:spAutoFit/>
          </a:bodyPr>
          <a:lstStyle/>
          <a:p>
            <a:r>
              <a:rPr lang="en-US" altLang="zh-CN" sz="1500" b="1" dirty="0">
                <a:latin typeface="Times New Roman" panose="02020603050405020304" pitchFamily="18" charset="0"/>
                <a:cs typeface="Times New Roman" panose="02020603050405020304" pitchFamily="18" charset="0"/>
              </a:rPr>
              <a:t>Combiner 8:1</a:t>
            </a:r>
            <a:endParaRPr lang="zh-CN" altLang="en-US" b="1"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A4449DA8-D22B-C1FE-17DC-16DFA16375F1}"/>
              </a:ext>
            </a:extLst>
          </p:cNvPr>
          <p:cNvSpPr txBox="1"/>
          <p:nvPr/>
        </p:nvSpPr>
        <p:spPr>
          <a:xfrm>
            <a:off x="9017224" y="2283542"/>
            <a:ext cx="1173476" cy="553998"/>
          </a:xfrm>
          <a:prstGeom prst="rect">
            <a:avLst/>
          </a:prstGeom>
          <a:noFill/>
        </p:spPr>
        <p:txBody>
          <a:bodyPr wrap="square">
            <a:spAutoFit/>
          </a:bodyPr>
          <a:lstStyle/>
          <a:p>
            <a:r>
              <a:rPr lang="en-US" altLang="zh-CN" sz="1500" b="1" dirty="0">
                <a:latin typeface="Times New Roman" panose="02020603050405020304" pitchFamily="18" charset="0"/>
                <a:cs typeface="Times New Roman" panose="02020603050405020304" pitchFamily="18" charset="0"/>
              </a:rPr>
              <a:t>Combiner 2:1</a:t>
            </a:r>
            <a:endParaRPr lang="zh-CN" altLang="en-US" b="1"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9237887C-B660-44F7-EFA1-C7C73B6FDDE1}"/>
              </a:ext>
            </a:extLst>
          </p:cNvPr>
          <p:cNvSpPr txBox="1"/>
          <p:nvPr/>
        </p:nvSpPr>
        <p:spPr>
          <a:xfrm>
            <a:off x="6035192" y="717942"/>
            <a:ext cx="1398102" cy="323165"/>
          </a:xfrm>
          <a:prstGeom prst="rect">
            <a:avLst/>
          </a:prstGeom>
          <a:noFill/>
        </p:spPr>
        <p:txBody>
          <a:bodyPr wrap="square">
            <a:spAutoFit/>
          </a:bodyPr>
          <a:lstStyle/>
          <a:p>
            <a:r>
              <a:rPr lang="en-US" altLang="zh-CN" sz="1500" b="1" dirty="0">
                <a:latin typeface="Times New Roman" panose="02020603050405020304" pitchFamily="18" charset="0"/>
                <a:cs typeface="Times New Roman" panose="02020603050405020304" pitchFamily="18" charset="0"/>
              </a:rPr>
              <a:t>Combiner 2:1</a:t>
            </a:r>
            <a:endParaRPr lang="zh-CN" altLang="en-US" b="1"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13FD7E4A-D3CA-F2BD-ED25-1B95E6959E1D}"/>
              </a:ext>
            </a:extLst>
          </p:cNvPr>
          <p:cNvSpPr txBox="1"/>
          <p:nvPr/>
        </p:nvSpPr>
        <p:spPr>
          <a:xfrm>
            <a:off x="5763639" y="4719158"/>
            <a:ext cx="2650787" cy="646331"/>
          </a:xfrm>
          <a:prstGeom prst="rect">
            <a:avLst/>
          </a:prstGeom>
          <a:solidFill>
            <a:schemeClr val="bg2"/>
          </a:solidFill>
        </p:spPr>
        <p:txBody>
          <a:bodyPr wrap="square">
            <a:spAutoFit/>
          </a:bodyPr>
          <a:lstStyle/>
          <a:p>
            <a:r>
              <a:rPr lang="en-US" altLang="zh-CN" b="1" dirty="0"/>
              <a:t>300kW</a:t>
            </a:r>
          </a:p>
          <a:p>
            <a:r>
              <a:rPr lang="en-US" altLang="zh-CN" b="1" dirty="0"/>
              <a:t>Total foot print: 3m</a:t>
            </a:r>
            <a:r>
              <a:rPr lang="en-US" altLang="zh-CN" b="1" baseline="30000" dirty="0"/>
              <a:t>2</a:t>
            </a:r>
            <a:endParaRPr lang="zh-CN" altLang="en-US" b="1" baseline="30000" dirty="0"/>
          </a:p>
        </p:txBody>
      </p:sp>
      <p:cxnSp>
        <p:nvCxnSpPr>
          <p:cNvPr id="8" name="直接箭头连接符 7">
            <a:extLst>
              <a:ext uri="{FF2B5EF4-FFF2-40B4-BE49-F238E27FC236}">
                <a16:creationId xmlns:a16="http://schemas.microsoft.com/office/drawing/2014/main" id="{A15030ED-3B20-BFF5-1338-71E88E6A1615}"/>
              </a:ext>
            </a:extLst>
          </p:cNvPr>
          <p:cNvCxnSpPr>
            <a:cxnSpLocks/>
          </p:cNvCxnSpPr>
          <p:nvPr/>
        </p:nvCxnSpPr>
        <p:spPr>
          <a:xfrm>
            <a:off x="915173" y="1940994"/>
            <a:ext cx="448065" cy="11478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932019FB-CB2A-ED80-080C-2207DC20995D}"/>
              </a:ext>
            </a:extLst>
          </p:cNvPr>
          <p:cNvCxnSpPr>
            <a:cxnSpLocks/>
          </p:cNvCxnSpPr>
          <p:nvPr/>
        </p:nvCxnSpPr>
        <p:spPr>
          <a:xfrm flipV="1">
            <a:off x="915173" y="3604189"/>
            <a:ext cx="448065" cy="1854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42884883-EB0D-F46F-23CB-4047496F5093}"/>
              </a:ext>
            </a:extLst>
          </p:cNvPr>
          <p:cNvCxnSpPr>
            <a:cxnSpLocks/>
          </p:cNvCxnSpPr>
          <p:nvPr/>
        </p:nvCxnSpPr>
        <p:spPr>
          <a:xfrm flipH="1">
            <a:off x="3408342" y="2128714"/>
            <a:ext cx="1503112" cy="13029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318440DA-8D45-857B-B04F-3E817DE968AA}"/>
              </a:ext>
            </a:extLst>
          </p:cNvPr>
          <p:cNvCxnSpPr>
            <a:cxnSpLocks/>
          </p:cNvCxnSpPr>
          <p:nvPr/>
        </p:nvCxnSpPr>
        <p:spPr>
          <a:xfrm flipH="1" flipV="1">
            <a:off x="3339093" y="2671563"/>
            <a:ext cx="1056951" cy="8276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D2DBFE48-B7F4-118C-CE02-BBEB3D6AC9A0}"/>
              </a:ext>
            </a:extLst>
          </p:cNvPr>
          <p:cNvCxnSpPr>
            <a:cxnSpLocks/>
          </p:cNvCxnSpPr>
          <p:nvPr/>
        </p:nvCxnSpPr>
        <p:spPr>
          <a:xfrm flipH="1" flipV="1">
            <a:off x="3406825" y="3238403"/>
            <a:ext cx="1056951" cy="15240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3BFA8298-6E37-8D40-64D0-1DA8FF292EA1}"/>
              </a:ext>
            </a:extLst>
          </p:cNvPr>
          <p:cNvCxnSpPr>
            <a:cxnSpLocks/>
          </p:cNvCxnSpPr>
          <p:nvPr/>
        </p:nvCxnSpPr>
        <p:spPr>
          <a:xfrm flipH="1">
            <a:off x="7790235" y="2552846"/>
            <a:ext cx="1369646" cy="22952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F9312410-85D6-8633-BE1B-56A0BF7889A1}"/>
              </a:ext>
            </a:extLst>
          </p:cNvPr>
          <p:cNvCxnSpPr>
            <a:cxnSpLocks/>
          </p:cNvCxnSpPr>
          <p:nvPr/>
        </p:nvCxnSpPr>
        <p:spPr>
          <a:xfrm flipH="1" flipV="1">
            <a:off x="8128001" y="3195928"/>
            <a:ext cx="1031879" cy="9715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507F51AE-2D18-CE1A-F926-225154F34A3C}"/>
              </a:ext>
            </a:extLst>
          </p:cNvPr>
          <p:cNvCxnSpPr>
            <a:cxnSpLocks/>
          </p:cNvCxnSpPr>
          <p:nvPr/>
        </p:nvCxnSpPr>
        <p:spPr>
          <a:xfrm flipH="1">
            <a:off x="7633233" y="1121296"/>
            <a:ext cx="943320" cy="35248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135BFB97-B05B-54D5-27E3-5D72129704D3}"/>
              </a:ext>
            </a:extLst>
          </p:cNvPr>
          <p:cNvCxnSpPr>
            <a:cxnSpLocks/>
          </p:cNvCxnSpPr>
          <p:nvPr/>
        </p:nvCxnSpPr>
        <p:spPr>
          <a:xfrm>
            <a:off x="6958720" y="997993"/>
            <a:ext cx="442148" cy="58236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标题 1"/>
          <p:cNvSpPr txBox="1">
            <a:spLocks noChangeArrowheads="1"/>
          </p:cNvSpPr>
          <p:nvPr/>
        </p:nvSpPr>
        <p:spPr>
          <a:xfrm>
            <a:off x="543160" y="61074"/>
            <a:ext cx="6636634" cy="473355"/>
          </a:xfrm>
          <a:prstGeom prst="rect">
            <a:avLst/>
          </a:prstGeom>
        </p:spPr>
        <p:txBody>
          <a:bodyPr/>
          <a:lstStyle>
            <a:lvl1pPr algn="l" rtl="0" eaLnBrk="0" fontAlgn="base" hangingPunct="0">
              <a:spcBef>
                <a:spcPct val="0"/>
              </a:spcBef>
              <a:spcAft>
                <a:spcPct val="0"/>
              </a:spcAft>
              <a:defRPr lang="zh-CN" altLang="en-US" sz="3200" b="0" kern="1200" dirty="0">
                <a:solidFill>
                  <a:srgbClr val="002060"/>
                </a:solidFill>
                <a:latin typeface="Arial Black" panose="020B0A04020102020204" pitchFamily="34" charset="0"/>
                <a:ea typeface="Microsoft YaHei" panose="020B0503020204020204" pitchFamily="34" charset="-122"/>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en-US" altLang="zh-CN" sz="3335"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324MHz SSPA for Spoke Cavity</a:t>
            </a:r>
            <a:endParaRPr lang="zh-CN" altLang="en-US" sz="3335"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7682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41836" y="898137"/>
            <a:ext cx="4089400" cy="2768600"/>
          </a:xfrm>
        </p:spPr>
      </p:pic>
      <p:sp>
        <p:nvSpPr>
          <p:cNvPr id="4" name="灯片编号占位符 3"/>
          <p:cNvSpPr>
            <a:spLocks noGrp="1"/>
          </p:cNvSpPr>
          <p:nvPr>
            <p:ph type="sldNum" sz="quarter" idx="4294967295"/>
          </p:nvPr>
        </p:nvSpPr>
        <p:spPr>
          <a:xfrm>
            <a:off x="7416800" y="6394450"/>
            <a:ext cx="2743200" cy="365125"/>
          </a:xfrm>
          <a:prstGeom prst="rect">
            <a:avLst/>
          </a:prstGeom>
        </p:spPr>
        <p:txBody>
          <a:bodyPr/>
          <a:lstStyle>
            <a:defPPr>
              <a:defRPr lang="zh-CN"/>
            </a:defPPr>
            <a:lvl1pPr algn="r" rtl="0" eaLnBrk="0" fontAlgn="base" hangingPunct="0">
              <a:spcBef>
                <a:spcPct val="0"/>
              </a:spcBef>
              <a:spcAft>
                <a:spcPct val="0"/>
              </a:spcAft>
              <a:defRPr lang="zh-CN" altLang="en-US" sz="1200" kern="1200" smtClean="0">
                <a:solidFill>
                  <a:schemeClr val="bg1">
                    <a:lumMod val="50000"/>
                  </a:schemeClr>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fld id="{E2E7AEB9-C407-4735-841A-920775021C51}" type="slidenum">
              <a:rPr lang="en-US" altLang="zh-CN" smtClean="0"/>
              <a:pPr/>
              <a:t>36</a:t>
            </a:fld>
            <a:endParaRPr lang="en-US" altLang="zh-CN"/>
          </a:p>
        </p:txBody>
      </p:sp>
      <p:sp>
        <p:nvSpPr>
          <p:cNvPr id="6" name="标题 1"/>
          <p:cNvSpPr txBox="1">
            <a:spLocks/>
          </p:cNvSpPr>
          <p:nvPr/>
        </p:nvSpPr>
        <p:spPr bwMode="auto">
          <a:xfrm>
            <a:off x="508000" y="135564"/>
            <a:ext cx="9144000" cy="556113"/>
          </a:xfrm>
          <a:prstGeom prst="rect">
            <a:avLst/>
          </a:prstGeom>
          <a:noFill/>
          <a:ln w="9525">
            <a:noFill/>
            <a:miter lim="800000"/>
            <a:headEnd/>
            <a:tailEnd/>
          </a:ln>
        </p:spPr>
        <p:txBody>
          <a:bodyPr vert="horz" wrap="square" lIns="76200" tIns="38100" rIns="76200" bIns="38100" numCol="1" anchor="ctr" anchorCtr="0" compatLnSpc="1">
            <a:prstTxWarp prst="textNoShape">
              <a:avLst/>
            </a:prstTxWarp>
          </a:bodyPr>
          <a:lstStyle>
            <a:lvl1pPr algn="l" rtl="0" eaLnBrk="0" fontAlgn="base" hangingPunct="0">
              <a:spcBef>
                <a:spcPct val="0"/>
              </a:spcBef>
              <a:spcAft>
                <a:spcPct val="0"/>
              </a:spcAft>
              <a:defRPr lang="zh-CN" altLang="en-US" sz="3200" b="0" kern="1200" dirty="0">
                <a:solidFill>
                  <a:srgbClr val="002060"/>
                </a:solidFill>
                <a:latin typeface="Arial Black" panose="020B0A04020102020204" pitchFamily="34" charset="0"/>
                <a:ea typeface="Microsoft YaHei" panose="020B0503020204020204" pitchFamily="34" charset="-122"/>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en-US" altLang="zh-CN" sz="3335"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Prototype of Solid-state Modulator</a:t>
            </a:r>
            <a:endParaRPr lang="zh-CN" altLang="en-US" sz="3335"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4421" y="3334859"/>
            <a:ext cx="3036114" cy="2135188"/>
          </a:xfrm>
          <a:prstGeom prst="rect">
            <a:avLst/>
          </a:prstGeom>
          <a:noFill/>
          <a:ln w="9525">
            <a:noFill/>
          </a:ln>
        </p:spPr>
      </p:pic>
      <p:pic>
        <p:nvPicPr>
          <p:cNvPr id="9" name="图片 8"/>
          <p:cNvPicPr>
            <a:picLocks noChangeAspect="1"/>
          </p:cNvPicPr>
          <p:nvPr/>
        </p:nvPicPr>
        <p:blipFill>
          <a:blip r:embed="rId4"/>
          <a:stretch>
            <a:fillRect/>
          </a:stretch>
        </p:blipFill>
        <p:spPr>
          <a:xfrm>
            <a:off x="430920" y="3334859"/>
            <a:ext cx="6367167" cy="2135188"/>
          </a:xfrm>
          <a:prstGeom prst="rect">
            <a:avLst/>
          </a:prstGeom>
        </p:spPr>
      </p:pic>
      <p:pic>
        <p:nvPicPr>
          <p:cNvPr id="10" name="图片 9"/>
          <p:cNvPicPr>
            <a:picLocks noChangeAspect="1"/>
          </p:cNvPicPr>
          <p:nvPr/>
        </p:nvPicPr>
        <p:blipFill>
          <a:blip r:embed="rId5"/>
          <a:stretch>
            <a:fillRect/>
          </a:stretch>
        </p:blipFill>
        <p:spPr>
          <a:xfrm>
            <a:off x="6844420" y="888906"/>
            <a:ext cx="3036114" cy="2300083"/>
          </a:xfrm>
          <a:prstGeom prst="rect">
            <a:avLst/>
          </a:prstGeom>
        </p:spPr>
      </p:pic>
      <p:pic>
        <p:nvPicPr>
          <p:cNvPr id="11" name="图片 10"/>
          <p:cNvPicPr>
            <a:picLocks noChangeAspect="1"/>
          </p:cNvPicPr>
          <p:nvPr/>
        </p:nvPicPr>
        <p:blipFill>
          <a:blip r:embed="rId6"/>
          <a:stretch>
            <a:fillRect/>
          </a:stretch>
        </p:blipFill>
        <p:spPr>
          <a:xfrm>
            <a:off x="3955984" y="898137"/>
            <a:ext cx="2795371" cy="2290852"/>
          </a:xfrm>
          <a:prstGeom prst="rect">
            <a:avLst/>
          </a:prstGeom>
        </p:spPr>
      </p:pic>
    </p:spTree>
    <p:extLst>
      <p:ext uri="{BB962C8B-B14F-4D97-AF65-F5344CB8AC3E}">
        <p14:creationId xmlns:p14="http://schemas.microsoft.com/office/powerpoint/2010/main" val="2679587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973742EE-A927-47F0-8C6F-13CEA9EFBA92}" type="slidenum">
              <a:rPr lang="en-US" altLang="zh-CN" smtClean="0"/>
              <a:pPr>
                <a:defRPr/>
              </a:pPr>
              <a:t>37</a:t>
            </a:fld>
            <a:endParaRPr lang="en-US" altLang="zh-CN" dirty="0"/>
          </a:p>
        </p:txBody>
      </p:sp>
      <p:sp>
        <p:nvSpPr>
          <p:cNvPr id="2" name="标题 1"/>
          <p:cNvSpPr>
            <a:spLocks noGrp="1"/>
          </p:cNvSpPr>
          <p:nvPr>
            <p:ph type="title"/>
          </p:nvPr>
        </p:nvSpPr>
        <p:spPr/>
        <p:txBody>
          <a:bodyPr/>
          <a:lstStyle/>
          <a:p>
            <a:r>
              <a:rPr lang="en-US" altLang="zh-CN" sz="3335" dirty="0">
                <a:solidFill>
                  <a:srgbClr val="0070C0"/>
                </a:solidFill>
                <a:latin typeface="Times New Roman" panose="02020603050405020304" pitchFamily="18" charset="0"/>
                <a:cs typeface="Times New Roman" panose="02020603050405020304" pitchFamily="18" charset="0"/>
              </a:rPr>
              <a:t>648MHz Klystron</a:t>
            </a:r>
            <a:endParaRPr lang="zh-CN" altLang="en-US" sz="3335" dirty="0">
              <a:solidFill>
                <a:srgbClr val="0070C0"/>
              </a:solidFill>
              <a:latin typeface="Times New Roman" panose="02020603050405020304" pitchFamily="18" charset="0"/>
              <a:cs typeface="Times New Roman" panose="02020603050405020304" pitchFamily="18" charset="0"/>
            </a:endParaRPr>
          </a:p>
        </p:txBody>
      </p:sp>
      <p:sp>
        <p:nvSpPr>
          <p:cNvPr id="4" name="Line 4"/>
          <p:cNvSpPr>
            <a:spLocks noChangeShapeType="1"/>
          </p:cNvSpPr>
          <p:nvPr/>
        </p:nvSpPr>
        <p:spPr bwMode="auto">
          <a:xfrm>
            <a:off x="581347" y="1508639"/>
            <a:ext cx="4378640" cy="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b="1">
              <a:latin typeface="Times New Roman" panose="02020603050405020304" pitchFamily="18" charset="0"/>
              <a:cs typeface="Times New Roman" panose="02020603050405020304" pitchFamily="18" charset="0"/>
            </a:endParaRPr>
          </a:p>
        </p:txBody>
      </p:sp>
      <p:sp>
        <p:nvSpPr>
          <p:cNvPr id="5" name="Line 5"/>
          <p:cNvSpPr>
            <a:spLocks noChangeShapeType="1"/>
          </p:cNvSpPr>
          <p:nvPr/>
        </p:nvSpPr>
        <p:spPr bwMode="auto">
          <a:xfrm flipH="1">
            <a:off x="3268430" y="1508640"/>
            <a:ext cx="2191" cy="34668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b="1">
              <a:latin typeface="Times New Roman" panose="02020603050405020304" pitchFamily="18" charset="0"/>
              <a:cs typeface="Times New Roman" panose="02020603050405020304" pitchFamily="18" charset="0"/>
            </a:endParaRPr>
          </a:p>
        </p:txBody>
      </p:sp>
      <p:sp>
        <p:nvSpPr>
          <p:cNvPr id="6" name="Text Box 6"/>
          <p:cNvSpPr txBox="1">
            <a:spLocks noChangeArrowheads="1"/>
          </p:cNvSpPr>
          <p:nvPr/>
        </p:nvSpPr>
        <p:spPr bwMode="auto">
          <a:xfrm>
            <a:off x="3388444" y="1597360"/>
            <a:ext cx="1422503"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35000"/>
              </a:spcBef>
              <a:buFontTx/>
              <a:buNone/>
            </a:pP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648MHz</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±0.5MHz</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&gt;</a:t>
            </a: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1.2MW</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1.2ms</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50 Hz</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&gt;50%</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&gt;45dB</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&lt;105kV</a:t>
            </a:r>
          </a:p>
        </p:txBody>
      </p:sp>
      <p:sp>
        <p:nvSpPr>
          <p:cNvPr id="7" name="Text Box 7"/>
          <p:cNvSpPr txBox="1">
            <a:spLocks noChangeArrowheads="1"/>
          </p:cNvSpPr>
          <p:nvPr/>
        </p:nvSpPr>
        <p:spPr bwMode="auto">
          <a:xfrm>
            <a:off x="581347" y="1595448"/>
            <a:ext cx="3082693"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Operating Frequency</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Band Width(1dB)</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Peak Power</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RF Pulse Width</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Repetition Rate</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Efficiency</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Gain</a:t>
            </a:r>
          </a:p>
          <a:p>
            <a:pPr>
              <a:lnSpc>
                <a:spcPct val="100000"/>
              </a:lnSpc>
              <a:spcBef>
                <a:spcPct val="35000"/>
              </a:spcBef>
              <a:buFontTx/>
              <a:buNone/>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Cathode Voltage</a:t>
            </a:r>
          </a:p>
        </p:txBody>
      </p:sp>
      <p:sp>
        <p:nvSpPr>
          <p:cNvPr id="8" name="文本框 9"/>
          <p:cNvSpPr txBox="1">
            <a:spLocks noChangeArrowheads="1"/>
          </p:cNvSpPr>
          <p:nvPr/>
        </p:nvSpPr>
        <p:spPr bwMode="auto">
          <a:xfrm>
            <a:off x="159454" y="937287"/>
            <a:ext cx="5995996"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2333" b="1" dirty="0">
                <a:latin typeface="Times New Roman" panose="02020603050405020304" pitchFamily="18" charset="0"/>
                <a:ea typeface="宋体" panose="02010600030101010101" pitchFamily="2" charset="-122"/>
                <a:cs typeface="Times New Roman" panose="02020603050405020304" pitchFamily="18" charset="0"/>
              </a:rPr>
              <a:t>648MHz Klystron Specifications</a:t>
            </a:r>
            <a:endParaRPr lang="zh-CN" altLang="en-US" sz="2333" b="1"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60020" y="1135042"/>
            <a:ext cx="4539211" cy="3751249"/>
          </a:xfrm>
          <a:prstGeom prst="rect">
            <a:avLst/>
          </a:prstGeom>
        </p:spPr>
      </p:pic>
    </p:spTree>
    <p:extLst>
      <p:ext uri="{BB962C8B-B14F-4D97-AF65-F5344CB8AC3E}">
        <p14:creationId xmlns:p14="http://schemas.microsoft.com/office/powerpoint/2010/main" val="4129271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3"/>
          <p:cNvSpPr>
            <a:spLocks noGrp="1"/>
          </p:cNvSpPr>
          <p:nvPr>
            <p:ph type="sldNum" sz="quarter" idx="12"/>
          </p:nvPr>
        </p:nvSpPr>
        <p:spPr/>
        <p:txBody>
          <a:bodyPr/>
          <a:lstStyle/>
          <a:p>
            <a:pPr fontAlgn="base">
              <a:defRPr/>
            </a:pPr>
            <a:fld id="{BA50C2CE-4A43-4E43-A115-046FC99452C4}" type="slidenum">
              <a:rPr lang="en-US" altLang="zh-CN" strike="noStrike" noProof="1">
                <a:solidFill>
                  <a:srgbClr val="000000"/>
                </a:solidFill>
                <a:latin typeface="Arial" panose="020B0604020202020204" pitchFamily="34" charset="0"/>
                <a:ea typeface="宋体" panose="02010600030101010101" pitchFamily="2" charset="-122"/>
                <a:cs typeface="+mn-cs"/>
              </a:rPr>
              <a:t>38</a:t>
            </a:fld>
            <a:endParaRPr lang="en-US" altLang="zh-CN" strike="noStrike" noProof="1">
              <a:solidFill>
                <a:srgbClr val="000000"/>
              </a:solidFill>
            </a:endParaRPr>
          </a:p>
        </p:txBody>
      </p:sp>
      <p:sp>
        <p:nvSpPr>
          <p:cNvPr id="3" name="标题 2">
            <a:extLst>
              <a:ext uri="{FF2B5EF4-FFF2-40B4-BE49-F238E27FC236}">
                <a16:creationId xmlns:a16="http://schemas.microsoft.com/office/drawing/2014/main" id="{30A915F9-EA5D-81B5-6518-02EA4B4B0432}"/>
              </a:ext>
            </a:extLst>
          </p:cNvPr>
          <p:cNvSpPr>
            <a:spLocks noGrp="1"/>
          </p:cNvSpPr>
          <p:nvPr>
            <p:ph type="title"/>
          </p:nvPr>
        </p:nvSpPr>
        <p:spPr>
          <a:xfrm>
            <a:off x="508000" y="130082"/>
            <a:ext cx="7646473" cy="479948"/>
          </a:xfrm>
        </p:spPr>
        <p:txBody>
          <a:bodyPr/>
          <a:lstStyle/>
          <a:p>
            <a:r>
              <a:rPr lang="en-US" altLang="zh-CN" sz="3335" dirty="0" err="1">
                <a:solidFill>
                  <a:srgbClr val="0070C0"/>
                </a:solidFill>
                <a:latin typeface="Times New Roman" panose="02020603050405020304" pitchFamily="18" charset="0"/>
                <a:cs typeface="Times New Roman" panose="02020603050405020304" pitchFamily="18" charset="0"/>
                <a:sym typeface="+mn-ea"/>
              </a:rPr>
              <a:t>Debuncher</a:t>
            </a:r>
            <a:r>
              <a:rPr lang="en-US" altLang="zh-CN" sz="3335" dirty="0">
                <a:solidFill>
                  <a:srgbClr val="0070C0"/>
                </a:solidFill>
                <a:latin typeface="Times New Roman" panose="02020603050405020304" pitchFamily="18" charset="0"/>
                <a:cs typeface="Times New Roman" panose="02020603050405020304" pitchFamily="18" charset="0"/>
                <a:sym typeface="+mn-ea"/>
              </a:rPr>
              <a:t> System</a:t>
            </a:r>
            <a:endParaRPr lang="zh-CN" altLang="en-US" sz="3335" dirty="0">
              <a:solidFill>
                <a:srgbClr val="0070C0"/>
              </a:solidFill>
              <a:latin typeface="Times New Roman" panose="02020603050405020304" pitchFamily="18" charset="0"/>
              <a:cs typeface="Times New Roman" panose="02020603050405020304" pitchFamily="18" charset="0"/>
            </a:endParaRPr>
          </a:p>
        </p:txBody>
      </p:sp>
      <p:sp>
        <p:nvSpPr>
          <p:cNvPr id="12" name="圆角矩形 4"/>
          <p:cNvSpPr/>
          <p:nvPr/>
        </p:nvSpPr>
        <p:spPr bwMode="auto">
          <a:xfrm>
            <a:off x="508000" y="767336"/>
            <a:ext cx="3175016" cy="2261658"/>
          </a:xfrm>
          <a:prstGeom prst="rect">
            <a:avLst/>
          </a:prstGeom>
          <a:noFill/>
        </p:spPr>
        <p:style>
          <a:lnRef idx="0">
            <a:scrgbClr r="0" g="0" b="0"/>
          </a:lnRef>
          <a:fillRef idx="0">
            <a:scrgbClr r="0" g="0" b="0"/>
          </a:fillRef>
          <a:effectRef idx="0">
            <a:scrgbClr r="0" g="0" b="0"/>
          </a:effectRef>
          <a:fontRef idx="minor">
            <a:schemeClr val="lt1"/>
          </a:fontRef>
        </p:style>
        <p:txBody>
          <a:bodyPr lIns="50800" tIns="50800" rIns="50800" bIns="50800" spcCol="1270" anchor="ctr"/>
          <a:lstStyle/>
          <a:p>
            <a:pPr defTabSz="592643" eaLnBrk="1" hangingPunct="1">
              <a:lnSpc>
                <a:spcPct val="150000"/>
              </a:lnSpc>
              <a:spcAft>
                <a:spcPts val="1200"/>
              </a:spcAft>
              <a:defRPr/>
            </a:pPr>
            <a:r>
              <a:rPr lang="en-US" altLang="zh-CN" sz="1667"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Two </a:t>
            </a:r>
            <a:r>
              <a:rPr lang="en-US" altLang="zh-CN" sz="1667"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Debuncher</a:t>
            </a:r>
            <a:r>
              <a:rPr lang="en-US" altLang="zh-CN" sz="1667"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cavities: </a:t>
            </a:r>
          </a:p>
          <a:p>
            <a:pPr marL="285739" indent="-285739" defTabSz="592643" eaLnBrk="1" hangingPunct="1">
              <a:spcAft>
                <a:spcPts val="0"/>
              </a:spcAft>
              <a:buSzPct val="70000"/>
              <a:buFont typeface="Wingdings" pitchFamily="2" charset="2"/>
              <a:buChar char="p"/>
              <a:defRPr/>
            </a:pPr>
            <a:r>
              <a:rPr lang="en-US" altLang="zh-CN" sz="2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DBUNCH-1 reduces beam energy jitter </a:t>
            </a:r>
          </a:p>
          <a:p>
            <a:pPr marL="285739" indent="-285739" defTabSz="592643" eaLnBrk="1" hangingPunct="1">
              <a:spcAft>
                <a:spcPts val="0"/>
              </a:spcAft>
              <a:buSzPct val="70000"/>
              <a:buFont typeface="Wingdings" pitchFamily="2" charset="2"/>
              <a:buChar char="p"/>
              <a:defRPr/>
            </a:pPr>
            <a:r>
              <a:rPr lang="en-US" altLang="zh-CN" sz="2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DBUNCH-2 controls energy spread</a:t>
            </a:r>
          </a:p>
          <a:p>
            <a:pPr defTabSz="592643" eaLnBrk="1" hangingPunct="1">
              <a:lnSpc>
                <a:spcPct val="150000"/>
              </a:lnSpc>
              <a:spcAft>
                <a:spcPts val="0"/>
              </a:spcAft>
              <a:defRPr/>
            </a:pPr>
            <a:endParaRPr lang="en-US" altLang="zh-CN" sz="1667"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4" name="表格 13"/>
          <p:cNvGraphicFramePr>
            <a:graphicFrameLocks noGrp="1"/>
          </p:cNvGraphicFramePr>
          <p:nvPr>
            <p:custDataLst>
              <p:tags r:id="rId1"/>
            </p:custDataLst>
          </p:nvPr>
        </p:nvGraphicFramePr>
        <p:xfrm>
          <a:off x="5723452" y="977636"/>
          <a:ext cx="4303713" cy="3759732"/>
        </p:xfrm>
        <a:graphic>
          <a:graphicData uri="http://schemas.openxmlformats.org/drawingml/2006/table">
            <a:tbl>
              <a:tblPr firstRow="1" bandRow="1">
                <a:tableStyleId>{21E4AEA4-8DFA-4A89-87EB-49C32662AFE0}</a:tableStyleId>
              </a:tblPr>
              <a:tblGrid>
                <a:gridCol w="3208867">
                  <a:extLst>
                    <a:ext uri="{9D8B030D-6E8A-4147-A177-3AD203B41FA5}">
                      <a16:colId xmlns:a16="http://schemas.microsoft.com/office/drawing/2014/main" val="20000"/>
                    </a:ext>
                  </a:extLst>
                </a:gridCol>
                <a:gridCol w="1094846">
                  <a:extLst>
                    <a:ext uri="{9D8B030D-6E8A-4147-A177-3AD203B41FA5}">
                      <a16:colId xmlns:a16="http://schemas.microsoft.com/office/drawing/2014/main" val="20001"/>
                    </a:ext>
                  </a:extLst>
                </a:gridCol>
              </a:tblGrid>
              <a:tr h="307446">
                <a:tc>
                  <a:txBody>
                    <a:bodyPr/>
                    <a:lstStyle/>
                    <a:p>
                      <a:pPr algn="ctr"/>
                      <a:r>
                        <a:rPr lang="en-US" altLang="zh-CN" sz="1300" dirty="0">
                          <a:latin typeface="Times New Roman" panose="02020603050405020304" pitchFamily="18" charset="0"/>
                          <a:cs typeface="Times New Roman" panose="02020603050405020304" pitchFamily="18" charset="0"/>
                        </a:rPr>
                        <a:t>Parameters</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Value</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00"/>
                  </a:ext>
                </a:extLst>
              </a:tr>
              <a:tr h="34554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300" dirty="0">
                          <a:latin typeface="Times New Roman" panose="02020603050405020304" pitchFamily="18" charset="0"/>
                          <a:cs typeface="Times New Roman" panose="02020603050405020304" pitchFamily="18" charset="0"/>
                        </a:rPr>
                        <a:t>Beam Energy at the End of SC </a:t>
                      </a:r>
                      <a:r>
                        <a:rPr lang="en-US" altLang="zh-CN" sz="1300" dirty="0" err="1">
                          <a:latin typeface="Times New Roman" panose="02020603050405020304" pitchFamily="18" charset="0"/>
                          <a:cs typeface="Times New Roman" panose="02020603050405020304" pitchFamily="18" charset="0"/>
                        </a:rPr>
                        <a:t>Linac</a:t>
                      </a:r>
                      <a:endParaRPr lang="en-US" altLang="zh-CN" sz="1300" dirty="0" err="1">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300 MeV</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01"/>
                  </a:ext>
                </a:extLst>
              </a:tr>
              <a:tr h="34501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300" dirty="0">
                          <a:latin typeface="Times New Roman" panose="02020603050405020304" pitchFamily="18" charset="0"/>
                          <a:cs typeface="Times New Roman" panose="02020603050405020304" pitchFamily="18" charset="0"/>
                        </a:rPr>
                        <a:t>Repetition Frequency</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50Hz</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02"/>
                  </a:ext>
                </a:extLst>
              </a:tr>
              <a:tr h="345546">
                <a:tc>
                  <a:txBody>
                    <a:bodyPr/>
                    <a:lstStyle/>
                    <a:p>
                      <a:pPr algn="ctr"/>
                      <a:r>
                        <a:rPr lang="en-US" altLang="zh-CN" sz="1300" dirty="0" err="1">
                          <a:latin typeface="Times New Roman" panose="02020603050405020304" pitchFamily="18" charset="0"/>
                          <a:cs typeface="Times New Roman" panose="02020603050405020304" pitchFamily="18" charset="0"/>
                        </a:rPr>
                        <a:t>Debuncher</a:t>
                      </a:r>
                      <a:r>
                        <a:rPr lang="en-US" altLang="zh-CN" sz="1300" dirty="0">
                          <a:latin typeface="Times New Roman" panose="02020603050405020304" pitchFamily="18" charset="0"/>
                          <a:cs typeface="Times New Roman" panose="02020603050405020304" pitchFamily="18" charset="0"/>
                        </a:rPr>
                        <a:t> Cavity-1 Frequency</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648 MHz</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03"/>
                  </a:ext>
                </a:extLst>
              </a:tr>
              <a:tr h="345017">
                <a:tc>
                  <a:txBody>
                    <a:bodyPr/>
                    <a:lstStyle/>
                    <a:p>
                      <a:pPr algn="ctr"/>
                      <a:r>
                        <a:rPr lang="en-US" altLang="zh-CN" sz="1300" dirty="0" err="1">
                          <a:latin typeface="Times New Roman" panose="02020603050405020304" pitchFamily="18" charset="0"/>
                          <a:cs typeface="Times New Roman" panose="02020603050405020304" pitchFamily="18" charset="0"/>
                        </a:rPr>
                        <a:t>Debuncher</a:t>
                      </a:r>
                      <a:r>
                        <a:rPr lang="en-US" altLang="zh-CN" sz="1300" dirty="0">
                          <a:latin typeface="Times New Roman" panose="02020603050405020304" pitchFamily="18" charset="0"/>
                          <a:cs typeface="Times New Roman" panose="02020603050405020304" pitchFamily="18" charset="0"/>
                        </a:rPr>
                        <a:t> Cavity-1 Aperture</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70 mm</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04"/>
                  </a:ext>
                </a:extLst>
              </a:tr>
              <a:tr h="34554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300" dirty="0" err="1">
                          <a:latin typeface="Times New Roman" panose="02020603050405020304" pitchFamily="18" charset="0"/>
                          <a:cs typeface="Times New Roman" panose="02020603050405020304" pitchFamily="18" charset="0"/>
                        </a:rPr>
                        <a:t>Debuncher</a:t>
                      </a:r>
                      <a:r>
                        <a:rPr lang="en-US" altLang="zh-CN" sz="1300" dirty="0">
                          <a:latin typeface="Times New Roman" panose="02020603050405020304" pitchFamily="18" charset="0"/>
                          <a:cs typeface="Times New Roman" panose="02020603050405020304" pitchFamily="18" charset="0"/>
                        </a:rPr>
                        <a:t> Cavity-1 ETL</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3.3 MV</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05"/>
                  </a:ext>
                </a:extLst>
              </a:tr>
              <a:tr h="345017">
                <a:tc>
                  <a:txBody>
                    <a:bodyPr/>
                    <a:lstStyle/>
                    <a:p>
                      <a:pPr algn="ctr"/>
                      <a:r>
                        <a:rPr lang="en-US" altLang="zh-CN" sz="1300" dirty="0" err="1">
                          <a:latin typeface="Times New Roman" panose="02020603050405020304" pitchFamily="18" charset="0"/>
                          <a:cs typeface="Times New Roman" panose="02020603050405020304" pitchFamily="18" charset="0"/>
                        </a:rPr>
                        <a:t>Debuncher</a:t>
                      </a:r>
                      <a:r>
                        <a:rPr lang="en-US" altLang="zh-CN" sz="1300" dirty="0">
                          <a:latin typeface="Times New Roman" panose="02020603050405020304" pitchFamily="18" charset="0"/>
                          <a:cs typeface="Times New Roman" panose="02020603050405020304" pitchFamily="18" charset="0"/>
                        </a:rPr>
                        <a:t> Cavity-2 Frequency</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648 MHz</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06"/>
                  </a:ext>
                </a:extLst>
              </a:tr>
              <a:tr h="345017">
                <a:tc>
                  <a:txBody>
                    <a:bodyPr/>
                    <a:lstStyle/>
                    <a:p>
                      <a:pPr algn="ctr"/>
                      <a:r>
                        <a:rPr lang="en-US" altLang="zh-CN" sz="1300" dirty="0" err="1">
                          <a:latin typeface="Times New Roman" panose="02020603050405020304" pitchFamily="18" charset="0"/>
                          <a:cs typeface="Times New Roman" panose="02020603050405020304" pitchFamily="18" charset="0"/>
                        </a:rPr>
                        <a:t>Debuncher</a:t>
                      </a:r>
                      <a:r>
                        <a:rPr lang="en-US" altLang="zh-CN" sz="1300" dirty="0">
                          <a:latin typeface="Times New Roman" panose="02020603050405020304" pitchFamily="18" charset="0"/>
                          <a:cs typeface="Times New Roman" panose="02020603050405020304" pitchFamily="18" charset="0"/>
                        </a:rPr>
                        <a:t> Cavity-2 Aperture</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70 mm</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07"/>
                  </a:ext>
                </a:extLst>
              </a:tr>
              <a:tr h="34501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300" dirty="0">
                          <a:latin typeface="Times New Roman" panose="02020603050405020304" pitchFamily="18" charset="0"/>
                          <a:cs typeface="Times New Roman" panose="02020603050405020304" pitchFamily="18" charset="0"/>
                        </a:rPr>
                        <a:t>Debuncher-Cavity-2 ETL</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1.0 MV</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08"/>
                  </a:ext>
                </a:extLst>
              </a:tr>
              <a:tr h="34554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300" dirty="0">
                          <a:latin typeface="Times New Roman" panose="02020603050405020304" pitchFamily="18" charset="0"/>
                          <a:cs typeface="Times New Roman" panose="02020603050405020304" pitchFamily="18" charset="0"/>
                        </a:rPr>
                        <a:t>Reducing Ratio of Momentum Jitter</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77.3%</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09"/>
                  </a:ext>
                </a:extLst>
              </a:tr>
              <a:tr h="345017">
                <a:tc>
                  <a:txBody>
                    <a:bodyPr/>
                    <a:lstStyle/>
                    <a:p>
                      <a:pPr algn="ctr"/>
                      <a:r>
                        <a:rPr lang="en-US" altLang="zh-CN" sz="1300" kern="1200" dirty="0">
                          <a:effectLst/>
                          <a:latin typeface="Times New Roman" panose="02020603050405020304" pitchFamily="18" charset="0"/>
                          <a:cs typeface="Times New Roman" panose="02020603050405020304" pitchFamily="18" charset="0"/>
                        </a:rPr>
                        <a:t>Minimum ∆P/P at the end of </a:t>
                      </a:r>
                      <a:r>
                        <a:rPr lang="en-US" altLang="zh-CN" sz="1300" kern="1200" dirty="0" err="1">
                          <a:effectLst/>
                          <a:latin typeface="Times New Roman" panose="02020603050405020304" pitchFamily="18" charset="0"/>
                          <a:cs typeface="Times New Roman" panose="02020603050405020304" pitchFamily="18" charset="0"/>
                        </a:rPr>
                        <a:t>Linac</a:t>
                      </a:r>
                      <a:r>
                        <a:rPr lang="en-US" altLang="zh-CN" sz="1300" dirty="0">
                          <a:latin typeface="Times New Roman" panose="02020603050405020304" pitchFamily="18" charset="0"/>
                          <a:cs typeface="Times New Roman" panose="02020603050405020304" pitchFamily="18" charset="0"/>
                        </a:rPr>
                        <a:t> (99.5%)</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tc>
                  <a:txBody>
                    <a:bodyPr/>
                    <a:lstStyle/>
                    <a:p>
                      <a:pPr algn="ctr"/>
                      <a:r>
                        <a:rPr lang="en-US" altLang="zh-CN" sz="1300" dirty="0">
                          <a:latin typeface="Times New Roman" panose="02020603050405020304" pitchFamily="18" charset="0"/>
                          <a:cs typeface="Times New Roman" panose="02020603050405020304" pitchFamily="18" charset="0"/>
                        </a:rPr>
                        <a:t>0.35‰</a:t>
                      </a:r>
                      <a:endParaRPr lang="en-US" altLang="zh-CN" sz="1300" dirty="0">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38098" marB="38098" anchor="ctr"/>
                </a:tc>
                <a:extLst>
                  <a:ext uri="{0D108BD9-81ED-4DB2-BD59-A6C34878D82A}">
                    <a16:rowId xmlns:a16="http://schemas.microsoft.com/office/drawing/2014/main" val="10010"/>
                  </a:ext>
                </a:extLst>
              </a:tr>
            </a:tbl>
          </a:graphicData>
        </a:graphic>
      </p:graphicFrame>
      <p:pic>
        <p:nvPicPr>
          <p:cNvPr id="13" name="图片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7635" y="2896400"/>
            <a:ext cx="5340350" cy="212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8BD7157E-99F3-8BB0-E0B4-B674F1B98296}"/>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3901565" y="977636"/>
            <a:ext cx="1696420" cy="18410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214999" y="3742669"/>
            <a:ext cx="3060340" cy="1593850"/>
            <a:chOff x="11331" y="6428"/>
            <a:chExt cx="5450" cy="3956"/>
          </a:xfrm>
        </p:grpSpPr>
        <p:pic>
          <p:nvPicPr>
            <p:cNvPr id="12" name="图片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31" y="6428"/>
              <a:ext cx="5450" cy="3957"/>
            </a:xfrm>
            <a:prstGeom prst="rect">
              <a:avLst/>
            </a:prstGeom>
          </p:spPr>
        </p:pic>
        <p:sp>
          <p:nvSpPr>
            <p:cNvPr id="18" name="椭圆 17"/>
            <p:cNvSpPr/>
            <p:nvPr/>
          </p:nvSpPr>
          <p:spPr>
            <a:xfrm>
              <a:off x="13636" y="7001"/>
              <a:ext cx="1349" cy="1993"/>
            </a:xfrm>
            <a:prstGeom prst="ellipse">
              <a:avLst/>
            </a:prstGeom>
            <a:noFill/>
            <a:ln w="19050">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p:txBody>
          <a:bodyPr/>
          <a:lstStyle/>
          <a:p>
            <a:r>
              <a:rPr lang="en-US" altLang="zh-CN" sz="3335" dirty="0">
                <a:solidFill>
                  <a:srgbClr val="0070C0"/>
                </a:solidFill>
                <a:ea typeface="微软雅黑" panose="020B0503020204020204" pitchFamily="34" charset="-122"/>
                <a:sym typeface="+mn-ea"/>
              </a:rPr>
              <a:t>Challenges</a:t>
            </a:r>
            <a:r>
              <a:rPr lang="zh-CN" altLang="en-US" sz="3335" dirty="0">
                <a:solidFill>
                  <a:srgbClr val="0070C0"/>
                </a:solidFill>
                <a:ea typeface="微软雅黑" panose="020B0503020204020204" pitchFamily="34" charset="-122"/>
                <a:sym typeface="+mn-ea"/>
              </a:rPr>
              <a:t> of  LINAC SRF LLRF</a:t>
            </a:r>
            <a:endParaRPr lang="zh-CN" altLang="en-US" sz="3335" dirty="0">
              <a:solidFill>
                <a:srgbClr val="0070C0"/>
              </a:solidFill>
              <a:ea typeface="微软雅黑" panose="020B0503020204020204" pitchFamily="34" charset="-122"/>
            </a:endParaRPr>
          </a:p>
        </p:txBody>
      </p:sp>
      <p:sp>
        <p:nvSpPr>
          <p:cNvPr id="4" name="内容占位符 3"/>
          <p:cNvSpPr>
            <a:spLocks noGrp="1"/>
          </p:cNvSpPr>
          <p:nvPr>
            <p:ph sz="half" idx="2"/>
          </p:nvPr>
        </p:nvSpPr>
        <p:spPr>
          <a:xfrm>
            <a:off x="366183" y="885296"/>
            <a:ext cx="5421842" cy="2857373"/>
          </a:xfrm>
        </p:spPr>
        <p:txBody>
          <a:bodyPr>
            <a:normAutofit lnSpcReduction="10000"/>
          </a:bodyPr>
          <a:lstStyle/>
          <a:p>
            <a:r>
              <a:rPr lang="en-US" altLang="zh-CN" sz="1667" b="1" dirty="0">
                <a:solidFill>
                  <a:srgbClr val="005DA2"/>
                </a:solidFill>
                <a:sym typeface="+mn-ea"/>
              </a:rPr>
              <a:t>Challenges at CSNS-II LINAC LLRF</a:t>
            </a:r>
          </a:p>
          <a:p>
            <a:pPr lvl="1"/>
            <a:r>
              <a:rPr lang="en-US" altLang="zh-CN" sz="1667" b="1" dirty="0">
                <a:solidFill>
                  <a:srgbClr val="005DA2"/>
                </a:solidFill>
                <a:sym typeface="+mn-ea"/>
              </a:rPr>
              <a:t>Higher Amp/phase stability requirement: </a:t>
            </a:r>
            <a:r>
              <a:rPr lang="en-US" altLang="zh-CN" sz="1667" dirty="0">
                <a:solidFill>
                  <a:srgbClr val="005DA2"/>
                </a:solidFill>
                <a:sym typeface="+mn-ea"/>
              </a:rPr>
              <a:t>±0.3%, ±0.3° compared to ±1%, ±1° at CSNS</a:t>
            </a:r>
          </a:p>
          <a:p>
            <a:pPr lvl="1"/>
            <a:r>
              <a:rPr lang="en-US" altLang="zh-CN" sz="1667" b="1" dirty="0">
                <a:solidFill>
                  <a:srgbClr val="005DA2"/>
                </a:solidFill>
                <a:sym typeface="+mn-ea"/>
              </a:rPr>
              <a:t>Higher beam loading effects</a:t>
            </a:r>
            <a:r>
              <a:rPr lang="en-US" altLang="zh-CN" sz="1667" dirty="0">
                <a:solidFill>
                  <a:srgbClr val="005DA2"/>
                </a:solidFill>
                <a:sym typeface="+mn-ea"/>
              </a:rPr>
              <a:t>(&gt;30mA)</a:t>
            </a:r>
          </a:p>
          <a:p>
            <a:pPr lvl="1"/>
            <a:r>
              <a:rPr lang="en-US" altLang="zh-CN" sz="1667" b="1" dirty="0">
                <a:solidFill>
                  <a:srgbClr val="005DA2"/>
                </a:solidFill>
                <a:sym typeface="+mn-ea"/>
              </a:rPr>
              <a:t>Large </a:t>
            </a:r>
            <a:r>
              <a:rPr lang="en-US" altLang="zh-CN" sz="1667" b="1" dirty="0" err="1">
                <a:solidFill>
                  <a:srgbClr val="005DA2"/>
                </a:solidFill>
                <a:sym typeface="+mn-ea"/>
              </a:rPr>
              <a:t>quantity:</a:t>
            </a:r>
            <a:r>
              <a:rPr lang="en-US" altLang="zh-CN" sz="1667" dirty="0" err="1">
                <a:solidFill>
                  <a:srgbClr val="005DA2"/>
                </a:solidFill>
                <a:sym typeface="+mn-ea"/>
              </a:rPr>
              <a:t>Several</a:t>
            </a:r>
            <a:r>
              <a:rPr lang="en-US" altLang="zh-CN" sz="1667" dirty="0">
                <a:solidFill>
                  <a:srgbClr val="005DA2"/>
                </a:solidFill>
                <a:sym typeface="+mn-ea"/>
              </a:rPr>
              <a:t> tens of LLRFs, several hundred of hardware, and several thousand parameters </a:t>
            </a:r>
            <a:endParaRPr lang="en-US" altLang="zh-CN" sz="1667" dirty="0">
              <a:solidFill>
                <a:srgbClr val="005DA2"/>
              </a:solidFill>
            </a:endParaRPr>
          </a:p>
          <a:p>
            <a:pPr lvl="1"/>
            <a:r>
              <a:rPr lang="en-US" altLang="zh-CN" sz="1667" b="1" dirty="0">
                <a:solidFill>
                  <a:srgbClr val="005DA2"/>
                </a:solidFill>
                <a:sym typeface="+mn-ea"/>
              </a:rPr>
              <a:t>Disturbances from ripple in high voltage</a:t>
            </a:r>
            <a:endParaRPr lang="en-US" altLang="zh-CN" sz="1667" b="1" dirty="0">
              <a:solidFill>
                <a:srgbClr val="005DA2"/>
              </a:solidFill>
            </a:endParaRPr>
          </a:p>
          <a:p>
            <a:pPr lvl="1"/>
            <a:r>
              <a:rPr lang="en-US" altLang="zh-CN" sz="1667" b="1" dirty="0">
                <a:solidFill>
                  <a:srgbClr val="005DA2"/>
                </a:solidFill>
                <a:sym typeface="+mn-ea"/>
              </a:rPr>
              <a:t>Long-term stable running is required</a:t>
            </a:r>
          </a:p>
          <a:p>
            <a:endParaRPr lang="en-US" altLang="zh-CN" sz="1667" dirty="0"/>
          </a:p>
          <a:p>
            <a:endParaRPr lang="en-US" altLang="zh-CN" sz="1667" dirty="0"/>
          </a:p>
        </p:txBody>
      </p:sp>
      <p:pic>
        <p:nvPicPr>
          <p:cNvPr id="10" name="内容占位符 9"/>
          <p:cNvPicPr>
            <a:picLocks noGrp="1" noChangeAspect="1"/>
          </p:cNvPicPr>
          <p:nvPr>
            <p:ph sz="quarter" idx="4"/>
          </p:nvPr>
        </p:nvPicPr>
        <p:blipFill>
          <a:blip r:embed="rId3" cstate="print">
            <a:extLst>
              <a:ext uri="{28A0092B-C50C-407E-A947-70E740481C1C}">
                <a14:useLocalDpi xmlns:a14="http://schemas.microsoft.com/office/drawing/2010/main"/>
              </a:ext>
            </a:extLst>
          </a:blip>
          <a:srcRect/>
          <a:stretch>
            <a:fillRect/>
          </a:stretch>
        </p:blipFill>
        <p:spPr>
          <a:xfrm>
            <a:off x="5957887" y="885295"/>
            <a:ext cx="3656542" cy="1700213"/>
          </a:xfrm>
          <a:prstGeom prst="rect">
            <a:avLst/>
          </a:prstGeom>
        </p:spPr>
      </p:pic>
      <p:sp>
        <p:nvSpPr>
          <p:cNvPr id="11" name="文本框 10"/>
          <p:cNvSpPr txBox="1"/>
          <p:nvPr/>
        </p:nvSpPr>
        <p:spPr>
          <a:xfrm>
            <a:off x="5788025" y="2633663"/>
            <a:ext cx="4156075" cy="625877"/>
          </a:xfrm>
          <a:prstGeom prst="rect">
            <a:avLst/>
          </a:prstGeom>
          <a:noFill/>
        </p:spPr>
        <p:txBody>
          <a:bodyPr wrap="square" rtlCol="0">
            <a:spAutoFit/>
          </a:bodyPr>
          <a:lstStyle/>
          <a:p>
            <a:pPr algn="ctr"/>
            <a:r>
              <a:rPr lang="en-US" altLang="zh-CN" sz="1667" b="1" dirty="0"/>
              <a:t> Ri</a:t>
            </a:r>
            <a:r>
              <a:rPr lang="en-US" altLang="zh-CN" sz="1667" b="1" dirty="0">
                <a:sym typeface="+mn-ea"/>
              </a:rPr>
              <a:t>pple from  HV at </a:t>
            </a:r>
            <a:r>
              <a:rPr lang="en-US" altLang="zh-CN" sz="1667" b="1" dirty="0" err="1"/>
              <a:t>Debuncher</a:t>
            </a:r>
            <a:r>
              <a:rPr lang="en-US" altLang="zh-CN" sz="1667" b="1" dirty="0"/>
              <a:t> phase</a:t>
            </a:r>
          </a:p>
          <a:p>
            <a:pPr algn="ctr"/>
            <a:r>
              <a:rPr lang="en-US" altLang="zh-CN" sz="1667" b="1" dirty="0"/>
              <a:t> </a:t>
            </a:r>
            <a:r>
              <a:rPr lang="en-US" altLang="zh-CN" b="1" dirty="0"/>
              <a:t>(&gt;</a:t>
            </a:r>
            <a:r>
              <a:rPr lang="zh-CN" altLang="en-US" b="1" dirty="0"/>
              <a:t>±</a:t>
            </a:r>
            <a:r>
              <a:rPr lang="en-US" altLang="zh-CN" b="1" dirty="0"/>
              <a:t>2</a:t>
            </a:r>
            <a:r>
              <a:rPr lang="zh-CN" altLang="en-US" b="1" dirty="0"/>
              <a:t>°，</a:t>
            </a:r>
            <a:r>
              <a:rPr lang="en-US" altLang="zh-CN" b="1" dirty="0"/>
              <a:t>PI Feedback on)</a:t>
            </a:r>
          </a:p>
        </p:txBody>
      </p:sp>
      <p:pic>
        <p:nvPicPr>
          <p:cNvPr id="14" name="图片 1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57888" y="3254391"/>
            <a:ext cx="3650249" cy="1907713"/>
          </a:xfrm>
          <a:prstGeom prst="rect">
            <a:avLst/>
          </a:prstGeom>
        </p:spPr>
      </p:pic>
      <p:sp>
        <p:nvSpPr>
          <p:cNvPr id="16" name="文本框 15"/>
          <p:cNvSpPr txBox="1"/>
          <p:nvPr/>
        </p:nvSpPr>
        <p:spPr>
          <a:xfrm>
            <a:off x="6280134" y="5270500"/>
            <a:ext cx="3334296" cy="348878"/>
          </a:xfrm>
          <a:prstGeom prst="rect">
            <a:avLst/>
          </a:prstGeom>
          <a:noFill/>
        </p:spPr>
        <p:txBody>
          <a:bodyPr wrap="square" rtlCol="0" anchor="t">
            <a:spAutoFit/>
          </a:bodyPr>
          <a:lstStyle/>
          <a:p>
            <a:r>
              <a:rPr lang="en-US" altLang="zh-CN" sz="1667" b="1" dirty="0">
                <a:sym typeface="+mn-ea"/>
              </a:rPr>
              <a:t>Ripple of high voltage</a:t>
            </a:r>
          </a:p>
        </p:txBody>
      </p:sp>
      <p:sp>
        <p:nvSpPr>
          <p:cNvPr id="17" name="文本框 16"/>
          <p:cNvSpPr txBox="1"/>
          <p:nvPr/>
        </p:nvSpPr>
        <p:spPr>
          <a:xfrm>
            <a:off x="1539607" y="5336922"/>
            <a:ext cx="2100233" cy="348878"/>
          </a:xfrm>
          <a:prstGeom prst="rect">
            <a:avLst/>
          </a:prstGeom>
          <a:solidFill>
            <a:schemeClr val="bg2"/>
          </a:solidFill>
        </p:spPr>
        <p:txBody>
          <a:bodyPr wrap="square" rtlCol="0" anchor="t">
            <a:spAutoFit/>
          </a:bodyPr>
          <a:lstStyle/>
          <a:p>
            <a:r>
              <a:rPr lang="en-US" altLang="zh-CN" sz="1667" b="1" dirty="0">
                <a:sym typeface="+mn-ea"/>
              </a:rPr>
              <a:t>High beam loading</a:t>
            </a:r>
          </a:p>
        </p:txBody>
      </p:sp>
    </p:spTree>
    <p:extLst>
      <p:ext uri="{BB962C8B-B14F-4D97-AF65-F5344CB8AC3E}">
        <p14:creationId xmlns:p14="http://schemas.microsoft.com/office/powerpoint/2010/main" val="1994039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图片 20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5858" y="2106613"/>
            <a:ext cx="3403600" cy="2553229"/>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996" y="2106612"/>
            <a:ext cx="3108854" cy="2332567"/>
          </a:xfrm>
          <a:prstGeom prst="rect">
            <a:avLst/>
          </a:prstGeom>
        </p:spPr>
      </p:pic>
      <p:grpSp>
        <p:nvGrpSpPr>
          <p:cNvPr id="22" name="组合 21"/>
          <p:cNvGrpSpPr/>
          <p:nvPr/>
        </p:nvGrpSpPr>
        <p:grpSpPr>
          <a:xfrm>
            <a:off x="-14802255" y="883585"/>
            <a:ext cx="24707594" cy="258176"/>
            <a:chOff x="-8775889" y="432485"/>
            <a:chExt cx="26451263" cy="543697"/>
          </a:xfrm>
          <a:solidFill>
            <a:schemeClr val="bg1">
              <a:lumMod val="75000"/>
            </a:schemeClr>
          </a:solidFill>
        </p:grpSpPr>
        <p:sp>
          <p:nvSpPr>
            <p:cNvPr id="23" name="矩形 22"/>
            <p:cNvSpPr/>
            <p:nvPr/>
          </p:nvSpPr>
          <p:spPr>
            <a:xfrm>
              <a:off x="14907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4" name="矩形 23"/>
            <p:cNvSpPr/>
            <p:nvPr/>
          </p:nvSpPr>
          <p:spPr>
            <a:xfrm>
              <a:off x="89282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5" name="矩形 24"/>
            <p:cNvSpPr/>
            <p:nvPr/>
          </p:nvSpPr>
          <p:spPr>
            <a:xfrm>
              <a:off x="163656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6" name="矩形 25"/>
            <p:cNvSpPr/>
            <p:nvPr/>
          </p:nvSpPr>
          <p:spPr>
            <a:xfrm>
              <a:off x="238031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7" name="矩形 26"/>
            <p:cNvSpPr/>
            <p:nvPr/>
          </p:nvSpPr>
          <p:spPr>
            <a:xfrm>
              <a:off x="312406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8" name="矩形 27"/>
            <p:cNvSpPr/>
            <p:nvPr/>
          </p:nvSpPr>
          <p:spPr>
            <a:xfrm>
              <a:off x="386781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9" name="矩形 28"/>
            <p:cNvSpPr/>
            <p:nvPr/>
          </p:nvSpPr>
          <p:spPr>
            <a:xfrm>
              <a:off x="461155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0" name="矩形 29"/>
            <p:cNvSpPr/>
            <p:nvPr/>
          </p:nvSpPr>
          <p:spPr>
            <a:xfrm>
              <a:off x="535530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1" name="矩形 30"/>
            <p:cNvSpPr/>
            <p:nvPr/>
          </p:nvSpPr>
          <p:spPr>
            <a:xfrm>
              <a:off x="609905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2" name="矩形 31"/>
            <p:cNvSpPr/>
            <p:nvPr/>
          </p:nvSpPr>
          <p:spPr>
            <a:xfrm>
              <a:off x="684279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3" name="矩形 32"/>
            <p:cNvSpPr/>
            <p:nvPr/>
          </p:nvSpPr>
          <p:spPr>
            <a:xfrm>
              <a:off x="758654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4" name="矩形 33"/>
            <p:cNvSpPr/>
            <p:nvPr/>
          </p:nvSpPr>
          <p:spPr>
            <a:xfrm>
              <a:off x="833029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5" name="矩形 34"/>
            <p:cNvSpPr/>
            <p:nvPr/>
          </p:nvSpPr>
          <p:spPr>
            <a:xfrm>
              <a:off x="907403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6" name="矩形 35"/>
            <p:cNvSpPr/>
            <p:nvPr/>
          </p:nvSpPr>
          <p:spPr>
            <a:xfrm>
              <a:off x="981778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7" name="矩形 36"/>
            <p:cNvSpPr/>
            <p:nvPr/>
          </p:nvSpPr>
          <p:spPr>
            <a:xfrm>
              <a:off x="1056153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8" name="矩形 37"/>
            <p:cNvSpPr/>
            <p:nvPr/>
          </p:nvSpPr>
          <p:spPr>
            <a:xfrm>
              <a:off x="1130528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9" name="矩形 38"/>
            <p:cNvSpPr/>
            <p:nvPr/>
          </p:nvSpPr>
          <p:spPr>
            <a:xfrm>
              <a:off x="1204902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0" name="矩形 39"/>
            <p:cNvSpPr/>
            <p:nvPr/>
          </p:nvSpPr>
          <p:spPr>
            <a:xfrm>
              <a:off x="1279277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1" name="矩形 40"/>
            <p:cNvSpPr/>
            <p:nvPr/>
          </p:nvSpPr>
          <p:spPr>
            <a:xfrm>
              <a:off x="1353652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2" name="矩形 41"/>
            <p:cNvSpPr/>
            <p:nvPr/>
          </p:nvSpPr>
          <p:spPr>
            <a:xfrm>
              <a:off x="1428026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3" name="矩形 42"/>
            <p:cNvSpPr/>
            <p:nvPr/>
          </p:nvSpPr>
          <p:spPr>
            <a:xfrm>
              <a:off x="1502401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4" name="矩形 43"/>
            <p:cNvSpPr/>
            <p:nvPr/>
          </p:nvSpPr>
          <p:spPr>
            <a:xfrm>
              <a:off x="-59467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5" name="矩形 44"/>
            <p:cNvSpPr/>
            <p:nvPr/>
          </p:nvSpPr>
          <p:spPr>
            <a:xfrm>
              <a:off x="-133841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6" name="矩形 45"/>
            <p:cNvSpPr/>
            <p:nvPr/>
          </p:nvSpPr>
          <p:spPr>
            <a:xfrm>
              <a:off x="-208216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7" name="矩形 46"/>
            <p:cNvSpPr/>
            <p:nvPr/>
          </p:nvSpPr>
          <p:spPr>
            <a:xfrm>
              <a:off x="-282591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8" name="矩形 47"/>
            <p:cNvSpPr/>
            <p:nvPr/>
          </p:nvSpPr>
          <p:spPr>
            <a:xfrm>
              <a:off x="-356966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9" name="矩形 48"/>
            <p:cNvSpPr/>
            <p:nvPr/>
          </p:nvSpPr>
          <p:spPr>
            <a:xfrm>
              <a:off x="-431340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0" name="矩形 49"/>
            <p:cNvSpPr/>
            <p:nvPr/>
          </p:nvSpPr>
          <p:spPr>
            <a:xfrm>
              <a:off x="-505715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1" name="矩形 50"/>
            <p:cNvSpPr/>
            <p:nvPr/>
          </p:nvSpPr>
          <p:spPr>
            <a:xfrm>
              <a:off x="-580090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2" name="矩形 51"/>
            <p:cNvSpPr/>
            <p:nvPr/>
          </p:nvSpPr>
          <p:spPr>
            <a:xfrm>
              <a:off x="-654464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3" name="矩形 52"/>
            <p:cNvSpPr/>
            <p:nvPr/>
          </p:nvSpPr>
          <p:spPr>
            <a:xfrm>
              <a:off x="-728839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4" name="矩形 53"/>
            <p:cNvSpPr/>
            <p:nvPr/>
          </p:nvSpPr>
          <p:spPr>
            <a:xfrm>
              <a:off x="-803214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5" name="矩形 54"/>
            <p:cNvSpPr/>
            <p:nvPr/>
          </p:nvSpPr>
          <p:spPr>
            <a:xfrm>
              <a:off x="-877588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6" name="矩形 55"/>
            <p:cNvSpPr/>
            <p:nvPr/>
          </p:nvSpPr>
          <p:spPr>
            <a:xfrm>
              <a:off x="1576776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7" name="矩形 56"/>
            <p:cNvSpPr/>
            <p:nvPr/>
          </p:nvSpPr>
          <p:spPr>
            <a:xfrm>
              <a:off x="1651150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8" name="矩形 57"/>
            <p:cNvSpPr/>
            <p:nvPr/>
          </p:nvSpPr>
          <p:spPr>
            <a:xfrm>
              <a:off x="1725524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grpSp>
      <p:grpSp>
        <p:nvGrpSpPr>
          <p:cNvPr id="59" name="组合 58"/>
          <p:cNvGrpSpPr/>
          <p:nvPr/>
        </p:nvGrpSpPr>
        <p:grpSpPr>
          <a:xfrm>
            <a:off x="-15651461" y="5149160"/>
            <a:ext cx="25521381" cy="262291"/>
            <a:chOff x="-8807911" y="4164226"/>
            <a:chExt cx="26451263" cy="543697"/>
          </a:xfrm>
          <a:solidFill>
            <a:schemeClr val="bg1">
              <a:lumMod val="75000"/>
            </a:schemeClr>
          </a:solidFill>
        </p:grpSpPr>
        <p:sp>
          <p:nvSpPr>
            <p:cNvPr id="60" name="矩形 59"/>
            <p:cNvSpPr/>
            <p:nvPr/>
          </p:nvSpPr>
          <p:spPr>
            <a:xfrm>
              <a:off x="11705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1" name="矩形 60"/>
            <p:cNvSpPr/>
            <p:nvPr/>
          </p:nvSpPr>
          <p:spPr>
            <a:xfrm>
              <a:off x="86080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2" name="矩形 61"/>
            <p:cNvSpPr/>
            <p:nvPr/>
          </p:nvSpPr>
          <p:spPr>
            <a:xfrm>
              <a:off x="160454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3" name="矩形 62"/>
            <p:cNvSpPr/>
            <p:nvPr/>
          </p:nvSpPr>
          <p:spPr>
            <a:xfrm>
              <a:off x="234829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4" name="矩形 63"/>
            <p:cNvSpPr/>
            <p:nvPr/>
          </p:nvSpPr>
          <p:spPr>
            <a:xfrm>
              <a:off x="309204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5" name="矩形 64"/>
            <p:cNvSpPr/>
            <p:nvPr/>
          </p:nvSpPr>
          <p:spPr>
            <a:xfrm>
              <a:off x="383578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6" name="矩形 65"/>
            <p:cNvSpPr/>
            <p:nvPr/>
          </p:nvSpPr>
          <p:spPr>
            <a:xfrm>
              <a:off x="457953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7" name="矩形 66"/>
            <p:cNvSpPr/>
            <p:nvPr/>
          </p:nvSpPr>
          <p:spPr>
            <a:xfrm>
              <a:off x="532328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8" name="矩形 67"/>
            <p:cNvSpPr/>
            <p:nvPr/>
          </p:nvSpPr>
          <p:spPr>
            <a:xfrm>
              <a:off x="606702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9" name="矩形 68"/>
            <p:cNvSpPr/>
            <p:nvPr/>
          </p:nvSpPr>
          <p:spPr>
            <a:xfrm>
              <a:off x="681077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0" name="矩形 69"/>
            <p:cNvSpPr/>
            <p:nvPr/>
          </p:nvSpPr>
          <p:spPr>
            <a:xfrm>
              <a:off x="755452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1" name="矩形 70"/>
            <p:cNvSpPr/>
            <p:nvPr/>
          </p:nvSpPr>
          <p:spPr>
            <a:xfrm>
              <a:off x="829827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2" name="矩形 71"/>
            <p:cNvSpPr/>
            <p:nvPr/>
          </p:nvSpPr>
          <p:spPr>
            <a:xfrm>
              <a:off x="904201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3" name="矩形 72"/>
            <p:cNvSpPr/>
            <p:nvPr/>
          </p:nvSpPr>
          <p:spPr>
            <a:xfrm>
              <a:off x="978576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4" name="矩形 73"/>
            <p:cNvSpPr/>
            <p:nvPr/>
          </p:nvSpPr>
          <p:spPr>
            <a:xfrm>
              <a:off x="1052951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5" name="矩形 74"/>
            <p:cNvSpPr/>
            <p:nvPr/>
          </p:nvSpPr>
          <p:spPr>
            <a:xfrm>
              <a:off x="1127325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6" name="矩形 75"/>
            <p:cNvSpPr/>
            <p:nvPr/>
          </p:nvSpPr>
          <p:spPr>
            <a:xfrm>
              <a:off x="1201700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7" name="矩形 76"/>
            <p:cNvSpPr/>
            <p:nvPr/>
          </p:nvSpPr>
          <p:spPr>
            <a:xfrm>
              <a:off x="1276075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8" name="矩形 77"/>
            <p:cNvSpPr/>
            <p:nvPr/>
          </p:nvSpPr>
          <p:spPr>
            <a:xfrm>
              <a:off x="1350449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9" name="矩形 78"/>
            <p:cNvSpPr/>
            <p:nvPr/>
          </p:nvSpPr>
          <p:spPr>
            <a:xfrm>
              <a:off x="1424824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0" name="矩形 79"/>
            <p:cNvSpPr/>
            <p:nvPr/>
          </p:nvSpPr>
          <p:spPr>
            <a:xfrm>
              <a:off x="1499199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1" name="矩形 80"/>
            <p:cNvSpPr/>
            <p:nvPr/>
          </p:nvSpPr>
          <p:spPr>
            <a:xfrm>
              <a:off x="-62669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2" name="矩形 81"/>
            <p:cNvSpPr/>
            <p:nvPr/>
          </p:nvSpPr>
          <p:spPr>
            <a:xfrm>
              <a:off x="-137044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3" name="矩形 82"/>
            <p:cNvSpPr/>
            <p:nvPr/>
          </p:nvSpPr>
          <p:spPr>
            <a:xfrm>
              <a:off x="-211418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4" name="矩形 83"/>
            <p:cNvSpPr/>
            <p:nvPr/>
          </p:nvSpPr>
          <p:spPr>
            <a:xfrm>
              <a:off x="-285793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5" name="矩形 84"/>
            <p:cNvSpPr/>
            <p:nvPr/>
          </p:nvSpPr>
          <p:spPr>
            <a:xfrm>
              <a:off x="-360168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6" name="矩形 85"/>
            <p:cNvSpPr/>
            <p:nvPr/>
          </p:nvSpPr>
          <p:spPr>
            <a:xfrm>
              <a:off x="-434542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7" name="矩形 86"/>
            <p:cNvSpPr/>
            <p:nvPr/>
          </p:nvSpPr>
          <p:spPr>
            <a:xfrm>
              <a:off x="-508917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8" name="矩形 87"/>
            <p:cNvSpPr/>
            <p:nvPr/>
          </p:nvSpPr>
          <p:spPr>
            <a:xfrm>
              <a:off x="-583292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9" name="矩形 88"/>
            <p:cNvSpPr/>
            <p:nvPr/>
          </p:nvSpPr>
          <p:spPr>
            <a:xfrm>
              <a:off x="-657667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0" name="矩形 89"/>
            <p:cNvSpPr/>
            <p:nvPr/>
          </p:nvSpPr>
          <p:spPr>
            <a:xfrm>
              <a:off x="-732041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1" name="矩形 90"/>
            <p:cNvSpPr/>
            <p:nvPr/>
          </p:nvSpPr>
          <p:spPr>
            <a:xfrm>
              <a:off x="-806416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2" name="矩形 91"/>
            <p:cNvSpPr/>
            <p:nvPr/>
          </p:nvSpPr>
          <p:spPr>
            <a:xfrm>
              <a:off x="-880791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3" name="矩形 92"/>
            <p:cNvSpPr/>
            <p:nvPr/>
          </p:nvSpPr>
          <p:spPr>
            <a:xfrm>
              <a:off x="1573574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4" name="矩形 93"/>
            <p:cNvSpPr/>
            <p:nvPr/>
          </p:nvSpPr>
          <p:spPr>
            <a:xfrm>
              <a:off x="1647948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5" name="矩形 94"/>
            <p:cNvSpPr/>
            <p:nvPr/>
          </p:nvSpPr>
          <p:spPr>
            <a:xfrm>
              <a:off x="1722322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grpSp>
      <p:pic>
        <p:nvPicPr>
          <p:cNvPr id="208" name="图片 20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9571" y="1371071"/>
            <a:ext cx="3254375" cy="2441575"/>
          </a:xfrm>
          <a:prstGeom prst="rect">
            <a:avLst/>
          </a:prstGeom>
        </p:spPr>
      </p:pic>
      <p:sp>
        <p:nvSpPr>
          <p:cNvPr id="3" name="标题 2"/>
          <p:cNvSpPr>
            <a:spLocks noGrp="1"/>
          </p:cNvSpPr>
          <p:nvPr>
            <p:ph type="title"/>
          </p:nvPr>
        </p:nvSpPr>
        <p:spPr>
          <a:xfrm>
            <a:off x="399480" y="140233"/>
            <a:ext cx="7646473" cy="479948"/>
          </a:xfrm>
        </p:spPr>
        <p:txBody>
          <a:bodyPr/>
          <a:lstStyle/>
          <a:p>
            <a:r>
              <a:rPr lang="en-US" altLang="zh-CN" sz="3200" kern="0" dirty="0">
                <a:solidFill>
                  <a:srgbClr val="005DA2"/>
                </a:solidFill>
                <a:latin typeface="Times New Roman" panose="02020603050405020304" pitchFamily="18" charset="0"/>
              </a:rPr>
              <a:t>Cherished Memories</a:t>
            </a:r>
            <a:endParaRPr lang="zh-CN" altLang="en-US" sz="3200" kern="0" dirty="0">
              <a:solidFill>
                <a:srgbClr val="005DA2"/>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页脚占位符 4">
            <a:extLst>
              <a:ext uri="{FF2B5EF4-FFF2-40B4-BE49-F238E27FC236}">
                <a16:creationId xmlns:a16="http://schemas.microsoft.com/office/drawing/2014/main" id="{B3A40E44-21FD-0848-A106-A7D03159BFC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33" b="1">
                <a:solidFill>
                  <a:srgbClr val="1679BA"/>
                </a:solidFill>
                <a:latin typeface="Times New Roman" panose="02020603050405020304" pitchFamily="18" charset="0"/>
                <a:ea typeface="宋体" panose="02010600030101010101" pitchFamily="2" charset="-122"/>
              </a:defRPr>
            </a:lvl1pPr>
            <a:lvl2pPr marL="619100" indent="-238115">
              <a:defRPr sz="2333" b="1">
                <a:solidFill>
                  <a:srgbClr val="1679BA"/>
                </a:solidFill>
                <a:latin typeface="Times New Roman" panose="02020603050405020304" pitchFamily="18" charset="0"/>
                <a:ea typeface="宋体" panose="02010600030101010101" pitchFamily="2" charset="-122"/>
              </a:defRPr>
            </a:lvl2pPr>
            <a:lvl3pPr marL="952462" indent="-190492">
              <a:defRPr sz="2333" b="1">
                <a:solidFill>
                  <a:srgbClr val="1679BA"/>
                </a:solidFill>
                <a:latin typeface="Times New Roman" panose="02020603050405020304" pitchFamily="18" charset="0"/>
                <a:ea typeface="宋体" panose="02010600030101010101" pitchFamily="2" charset="-122"/>
              </a:defRPr>
            </a:lvl3pPr>
            <a:lvl4pPr marL="1333447" indent="-190492">
              <a:defRPr sz="2333" b="1">
                <a:solidFill>
                  <a:srgbClr val="1679BA"/>
                </a:solidFill>
                <a:latin typeface="Times New Roman" panose="02020603050405020304" pitchFamily="18" charset="0"/>
                <a:ea typeface="宋体" panose="02010600030101010101" pitchFamily="2" charset="-122"/>
              </a:defRPr>
            </a:lvl4pPr>
            <a:lvl5pPr marL="1714431" indent="-190492">
              <a:defRPr sz="2333" b="1">
                <a:solidFill>
                  <a:srgbClr val="1679BA"/>
                </a:solidFill>
                <a:latin typeface="Times New Roman" panose="02020603050405020304" pitchFamily="18" charset="0"/>
                <a:ea typeface="宋体" panose="02010600030101010101" pitchFamily="2" charset="-122"/>
              </a:defRPr>
            </a:lvl5pPr>
            <a:lvl6pPr marL="2095416" indent="-190492" fontAlgn="base">
              <a:spcBef>
                <a:spcPct val="0"/>
              </a:spcBef>
              <a:spcAft>
                <a:spcPct val="0"/>
              </a:spcAft>
              <a:defRPr sz="2333" b="1">
                <a:solidFill>
                  <a:srgbClr val="1679BA"/>
                </a:solidFill>
                <a:latin typeface="Times New Roman" panose="02020603050405020304" pitchFamily="18" charset="0"/>
                <a:ea typeface="宋体" panose="02010600030101010101" pitchFamily="2" charset="-122"/>
              </a:defRPr>
            </a:lvl6pPr>
            <a:lvl7pPr marL="2476401" indent="-190492" fontAlgn="base">
              <a:spcBef>
                <a:spcPct val="0"/>
              </a:spcBef>
              <a:spcAft>
                <a:spcPct val="0"/>
              </a:spcAft>
              <a:defRPr sz="2333" b="1">
                <a:solidFill>
                  <a:srgbClr val="1679BA"/>
                </a:solidFill>
                <a:latin typeface="Times New Roman" panose="02020603050405020304" pitchFamily="18" charset="0"/>
                <a:ea typeface="宋体" panose="02010600030101010101" pitchFamily="2" charset="-122"/>
              </a:defRPr>
            </a:lvl7pPr>
            <a:lvl8pPr marL="2857386" indent="-190492" fontAlgn="base">
              <a:spcBef>
                <a:spcPct val="0"/>
              </a:spcBef>
              <a:spcAft>
                <a:spcPct val="0"/>
              </a:spcAft>
              <a:defRPr sz="2333" b="1">
                <a:solidFill>
                  <a:srgbClr val="1679BA"/>
                </a:solidFill>
                <a:latin typeface="Times New Roman" panose="02020603050405020304" pitchFamily="18" charset="0"/>
                <a:ea typeface="宋体" panose="02010600030101010101" pitchFamily="2" charset="-122"/>
              </a:defRPr>
            </a:lvl8pPr>
            <a:lvl9pPr marL="3238370" indent="-190492" fontAlgn="base">
              <a:spcBef>
                <a:spcPct val="0"/>
              </a:spcBef>
              <a:spcAft>
                <a:spcPct val="0"/>
              </a:spcAft>
              <a:defRPr sz="2333" b="1">
                <a:solidFill>
                  <a:srgbClr val="1679BA"/>
                </a:solidFill>
                <a:latin typeface="Times New Roman" panose="02020603050405020304" pitchFamily="18" charset="0"/>
                <a:ea typeface="宋体" panose="02010600030101010101" pitchFamily="2" charset="-122"/>
              </a:defRPr>
            </a:lvl9pPr>
          </a:lstStyle>
          <a:p>
            <a:fld id="{765C8215-D590-AD4A-BFBF-A095EFB0AB57}" type="slidenum">
              <a:rPr lang="en-US" altLang="zh-CN" sz="1000">
                <a:solidFill>
                  <a:srgbClr val="2578AB"/>
                </a:solidFill>
              </a:rPr>
              <a:pPr/>
              <a:t>40</a:t>
            </a:fld>
            <a:endParaRPr lang="en-US" altLang="zh-CN" sz="1000">
              <a:solidFill>
                <a:srgbClr val="2578AB"/>
              </a:solidFill>
            </a:endParaRPr>
          </a:p>
        </p:txBody>
      </p:sp>
      <p:sp>
        <p:nvSpPr>
          <p:cNvPr id="9" name="灯片编号占位符 5">
            <a:extLst>
              <a:ext uri="{FF2B5EF4-FFF2-40B4-BE49-F238E27FC236}">
                <a16:creationId xmlns:a16="http://schemas.microsoft.com/office/drawing/2014/main" id="{238ABF35-CFAE-514C-900D-1EE13BDA5E8D}"/>
              </a:ext>
            </a:extLst>
          </p:cNvPr>
          <p:cNvSpPr>
            <a:spLocks noGrp="1"/>
          </p:cNvSpPr>
          <p:nvPr>
            <p:ph type="sldNum" sz="quarter" idx="12"/>
          </p:nvPr>
        </p:nvSpPr>
        <p:spPr/>
        <p:txBody>
          <a:bodyPr/>
          <a:lstStyle/>
          <a:p>
            <a:pPr>
              <a:defRPr/>
            </a:pPr>
            <a:endParaRPr lang="en-US" altLang="zh-CN"/>
          </a:p>
        </p:txBody>
      </p:sp>
      <p:sp>
        <p:nvSpPr>
          <p:cNvPr id="58371" name="Rectangle 2">
            <a:extLst>
              <a:ext uri="{FF2B5EF4-FFF2-40B4-BE49-F238E27FC236}">
                <a16:creationId xmlns:a16="http://schemas.microsoft.com/office/drawing/2014/main" id="{7212AB11-4F03-6944-A0CE-F4A77FEDA949}"/>
              </a:ext>
            </a:extLst>
          </p:cNvPr>
          <p:cNvSpPr>
            <a:spLocks noGrp="1" noChangeArrowheads="1"/>
          </p:cNvSpPr>
          <p:nvPr>
            <p:ph type="title"/>
          </p:nvPr>
        </p:nvSpPr>
        <p:spPr>
          <a:xfrm>
            <a:off x="759520" y="175430"/>
            <a:ext cx="5207000" cy="381000"/>
          </a:xfrm>
        </p:spPr>
        <p:txBody>
          <a:bodyPr/>
          <a:lstStyle/>
          <a:p>
            <a:pPr eaLnBrk="1" hangingPunct="1"/>
            <a:r>
              <a:rPr lang="en-US" altLang="zh-CN" dirty="0"/>
              <a:t>RCS Design</a:t>
            </a:r>
          </a:p>
        </p:txBody>
      </p:sp>
      <p:pic>
        <p:nvPicPr>
          <p:cNvPr id="58372" name="Picture 3">
            <a:extLst>
              <a:ext uri="{FF2B5EF4-FFF2-40B4-BE49-F238E27FC236}">
                <a16:creationId xmlns:a16="http://schemas.microsoft.com/office/drawing/2014/main" id="{F139F081-97CD-A741-A7D7-92629A2B6C54}"/>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080000" y="1034256"/>
            <a:ext cx="4147343" cy="4127500"/>
          </a:xfrm>
          <a:noFill/>
        </p:spPr>
      </p:pic>
      <p:sp>
        <p:nvSpPr>
          <p:cNvPr id="58374" name="Rectangle 5">
            <a:extLst>
              <a:ext uri="{FF2B5EF4-FFF2-40B4-BE49-F238E27FC236}">
                <a16:creationId xmlns:a16="http://schemas.microsoft.com/office/drawing/2014/main" id="{CF9812CE-974E-2240-AC35-C449BF623649}"/>
              </a:ext>
            </a:extLst>
          </p:cNvPr>
          <p:cNvSpPr>
            <a:spLocks noChangeArrowheads="1"/>
          </p:cNvSpPr>
          <p:nvPr/>
        </p:nvSpPr>
        <p:spPr bwMode="auto">
          <a:xfrm>
            <a:off x="4770071" y="2424172"/>
            <a:ext cx="4320646" cy="185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38365" rIns="180000" bIns="38365"/>
          <a:lstStyle>
            <a:lvl1pPr marL="342900" indent="-342900">
              <a:defRPr sz="2800" b="1">
                <a:solidFill>
                  <a:srgbClr val="1679BA"/>
                </a:solidFill>
                <a:latin typeface="Times New Roman" panose="02020603050405020304" pitchFamily="18" charset="0"/>
                <a:ea typeface="宋体" panose="02010600030101010101" pitchFamily="2" charset="-122"/>
              </a:defRPr>
            </a:lvl1pPr>
            <a:lvl2pPr>
              <a:defRPr sz="2800" b="1">
                <a:solidFill>
                  <a:srgbClr val="1679BA"/>
                </a:solidFill>
                <a:latin typeface="Times New Roman" panose="02020603050405020304" pitchFamily="18" charset="0"/>
                <a:ea typeface="宋体" panose="02010600030101010101" pitchFamily="2" charset="-122"/>
              </a:defRPr>
            </a:lvl2pPr>
            <a:lvl3pPr marL="1143000" indent="-228600">
              <a:defRPr sz="2800" b="1">
                <a:solidFill>
                  <a:srgbClr val="1679BA"/>
                </a:solidFill>
                <a:latin typeface="Times New Roman" panose="02020603050405020304" pitchFamily="18" charset="0"/>
                <a:ea typeface="宋体" panose="02010600030101010101" pitchFamily="2" charset="-122"/>
              </a:defRPr>
            </a:lvl3pPr>
            <a:lvl4pPr marL="1600200" indent="-228600">
              <a:defRPr sz="2800" b="1">
                <a:solidFill>
                  <a:srgbClr val="1679BA"/>
                </a:solidFill>
                <a:latin typeface="Times New Roman" panose="02020603050405020304" pitchFamily="18" charset="0"/>
                <a:ea typeface="宋体" panose="02010600030101010101" pitchFamily="2" charset="-122"/>
              </a:defRPr>
            </a:lvl4pPr>
            <a:lvl5pPr marL="2057400" indent="-228600">
              <a:defRPr sz="2800" b="1">
                <a:solidFill>
                  <a:srgbClr val="1679BA"/>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800" b="1">
                <a:solidFill>
                  <a:srgbClr val="1679BA"/>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800" b="1">
                <a:solidFill>
                  <a:srgbClr val="1679BA"/>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800" b="1">
                <a:solidFill>
                  <a:srgbClr val="1679BA"/>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800" b="1">
                <a:solidFill>
                  <a:srgbClr val="1679BA"/>
                </a:solidFill>
                <a:latin typeface="Times New Roman" panose="02020603050405020304" pitchFamily="18" charset="0"/>
                <a:ea typeface="宋体" panose="02010600030101010101" pitchFamily="2" charset="-122"/>
              </a:defRPr>
            </a:lvl9pPr>
          </a:lstStyle>
          <a:p>
            <a:pPr lvl="1">
              <a:spcBef>
                <a:spcPct val="20000"/>
              </a:spcBef>
              <a:buClr>
                <a:schemeClr val="folHlink"/>
              </a:buClr>
              <a:buSzPct val="85000"/>
              <a:buFont typeface="Wingdings 2" pitchFamily="2" charset="2"/>
              <a:buChar char="¡"/>
            </a:pPr>
            <a:r>
              <a:rPr lang="en-US" altLang="zh-CN" sz="1333" dirty="0">
                <a:solidFill>
                  <a:srgbClr val="0033CC"/>
                </a:solidFill>
                <a:latin typeface="Arial" panose="020B0604020202020204" pitchFamily="34" charset="0"/>
              </a:rPr>
              <a:t>Arcs:</a:t>
            </a:r>
            <a:r>
              <a:rPr lang="en-US" altLang="zh-CN" sz="1333" dirty="0">
                <a:solidFill>
                  <a:srgbClr val="FF0066"/>
                </a:solidFill>
                <a:latin typeface="Arial" panose="020B0604020202020204" pitchFamily="34" charset="0"/>
              </a:rPr>
              <a:t> Triplet cells as achromatic insertion</a:t>
            </a:r>
          </a:p>
          <a:p>
            <a:pPr lvl="1">
              <a:spcBef>
                <a:spcPct val="20000"/>
              </a:spcBef>
              <a:buClr>
                <a:schemeClr val="folHlink"/>
              </a:buClr>
              <a:buSzPct val="85000"/>
              <a:buFont typeface="Wingdings 2" pitchFamily="2" charset="2"/>
              <a:buChar char="¡"/>
            </a:pPr>
            <a:r>
              <a:rPr lang="en-US" altLang="zh-CN" sz="1333" dirty="0">
                <a:solidFill>
                  <a:srgbClr val="0033CC"/>
                </a:solidFill>
                <a:latin typeface="Arial" panose="020B0604020202020204" pitchFamily="34" charset="0"/>
              </a:rPr>
              <a:t>Straights:</a:t>
            </a:r>
            <a:r>
              <a:rPr lang="en-US" altLang="zh-CN" sz="1333" dirty="0">
                <a:solidFill>
                  <a:srgbClr val="FF0066"/>
                </a:solidFill>
                <a:latin typeface="Arial" panose="020B0604020202020204" pitchFamily="34" charset="0"/>
              </a:rPr>
              <a:t> Triplet, 3.85×2+11 m long drifts at each straight</a:t>
            </a:r>
          </a:p>
          <a:p>
            <a:pPr lvl="1">
              <a:spcBef>
                <a:spcPct val="20000"/>
              </a:spcBef>
              <a:buClr>
                <a:schemeClr val="folHlink"/>
              </a:buClr>
              <a:buSzPct val="85000"/>
              <a:buFont typeface="Wingdings 2" pitchFamily="2" charset="2"/>
              <a:buChar char="¡"/>
            </a:pPr>
            <a:r>
              <a:rPr lang="fr-FR" altLang="zh-CN" sz="1333" dirty="0">
                <a:solidFill>
                  <a:srgbClr val="0033CC"/>
                </a:solidFill>
                <a:latin typeface="Arial" panose="020B0604020202020204" pitchFamily="34" charset="0"/>
              </a:rPr>
              <a:t>Gap of </a:t>
            </a:r>
            <a:r>
              <a:rPr lang="fr-FR" altLang="zh-CN" sz="1333" dirty="0" err="1">
                <a:solidFill>
                  <a:srgbClr val="0033CC"/>
                </a:solidFill>
                <a:latin typeface="Arial" panose="020B0604020202020204" pitchFamily="34" charset="0"/>
              </a:rPr>
              <a:t>Dipole</a:t>
            </a:r>
            <a:r>
              <a:rPr lang="fr-FR" altLang="zh-CN" sz="1333" dirty="0">
                <a:solidFill>
                  <a:srgbClr val="0033CC"/>
                </a:solidFill>
                <a:latin typeface="Arial" panose="020B0604020202020204" pitchFamily="34" charset="0"/>
              </a:rPr>
              <a:t> :</a:t>
            </a:r>
            <a:r>
              <a:rPr lang="fr-FR" altLang="zh-CN" sz="1333" dirty="0">
                <a:solidFill>
                  <a:srgbClr val="FF0066"/>
                </a:solidFill>
                <a:latin typeface="Arial" panose="020B0604020202020204" pitchFamily="34" charset="0"/>
              </a:rPr>
              <a:t> 160mm</a:t>
            </a:r>
          </a:p>
          <a:p>
            <a:pPr lvl="1">
              <a:spcBef>
                <a:spcPct val="20000"/>
              </a:spcBef>
              <a:buClr>
                <a:schemeClr val="folHlink"/>
              </a:buClr>
              <a:buSzPct val="85000"/>
              <a:buFont typeface="Wingdings 2" pitchFamily="2" charset="2"/>
              <a:buChar char="¡"/>
            </a:pPr>
            <a:r>
              <a:rPr lang="fr-FR" altLang="zh-CN" sz="1333" dirty="0">
                <a:solidFill>
                  <a:srgbClr val="0033CC"/>
                </a:solidFill>
                <a:latin typeface="Arial" panose="020B0604020202020204" pitchFamily="34" charset="0"/>
              </a:rPr>
              <a:t>Max. </a:t>
            </a:r>
            <a:r>
              <a:rPr lang="fr-FR" altLang="zh-CN" sz="1333" dirty="0" err="1">
                <a:solidFill>
                  <a:srgbClr val="0033CC"/>
                </a:solidFill>
                <a:latin typeface="Arial" panose="020B0604020202020204" pitchFamily="34" charset="0"/>
              </a:rPr>
              <a:t>Aper</a:t>
            </a:r>
            <a:r>
              <a:rPr lang="fr-FR" altLang="zh-CN" sz="1333" dirty="0">
                <a:solidFill>
                  <a:srgbClr val="0033CC"/>
                </a:solidFill>
                <a:latin typeface="Arial" panose="020B0604020202020204" pitchFamily="34" charset="0"/>
              </a:rPr>
              <a:t>. Of Quadrupoles: </a:t>
            </a:r>
            <a:r>
              <a:rPr lang="fr-FR" altLang="zh-CN" sz="1333" dirty="0">
                <a:solidFill>
                  <a:srgbClr val="FF0066"/>
                </a:solidFill>
                <a:latin typeface="Arial" panose="020B0604020202020204" pitchFamily="34" charset="0"/>
              </a:rPr>
              <a:t>265mm</a:t>
            </a:r>
            <a:endParaRPr lang="en-US" altLang="zh-CN" sz="1333" b="0" dirty="0">
              <a:solidFill>
                <a:srgbClr val="FF0066"/>
              </a:solidFill>
              <a:latin typeface="Arial" panose="020B0604020202020204" pitchFamily="34" charset="0"/>
            </a:endParaRPr>
          </a:p>
        </p:txBody>
      </p:sp>
      <p:pic>
        <p:nvPicPr>
          <p:cNvPr id="447494" name="Picture 6">
            <a:extLst>
              <a:ext uri="{FF2B5EF4-FFF2-40B4-BE49-F238E27FC236}">
                <a16:creationId xmlns:a16="http://schemas.microsoft.com/office/drawing/2014/main" id="{548AC9E6-4245-F24A-A8D9-6C408142D6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50335" y="1592562"/>
            <a:ext cx="4079875" cy="334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D1D54DAE-68BD-4E7F-7C7E-28357604E80A}"/>
              </a:ext>
            </a:extLst>
          </p:cNvPr>
          <p:cNvPicPr>
            <a:picLocks noChangeAspect="1" noChangeArrowheads="1"/>
          </p:cNvPicPr>
          <p:nvPr/>
        </p:nvPicPr>
        <p:blipFill>
          <a:blip r:embed="rId5" cstate="print"/>
          <a:srcRect/>
          <a:stretch>
            <a:fillRect/>
          </a:stretch>
        </p:blipFill>
        <p:spPr bwMode="auto">
          <a:xfrm>
            <a:off x="427088" y="952104"/>
            <a:ext cx="4342983" cy="4454315"/>
          </a:xfrm>
          <a:prstGeom prst="rect">
            <a:avLst/>
          </a:prstGeom>
          <a:noFill/>
          <a:ln w="9525">
            <a:noFill/>
            <a:miter lim="800000"/>
            <a:headEnd/>
            <a:tailEnd/>
          </a:ln>
        </p:spPr>
      </p:pic>
    </p:spTree>
    <p:extLst>
      <p:ext uri="{BB962C8B-B14F-4D97-AF65-F5344CB8AC3E}">
        <p14:creationId xmlns:p14="http://schemas.microsoft.com/office/powerpoint/2010/main" val="1829079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4"/>
                                        </p:tgtEl>
                                        <p:attrNameLst>
                                          <p:attrName>style.visibility</p:attrName>
                                        </p:attrNameLst>
                                      </p:cBhvr>
                                      <p:to>
                                        <p:strVal val="visible"/>
                                      </p:to>
                                    </p:set>
                                    <p:anim calcmode="lin" valueType="num">
                                      <p:cBhvr additive="base">
                                        <p:cTn id="7" dur="500" fill="hold"/>
                                        <p:tgtEl>
                                          <p:spTgt spid="58374"/>
                                        </p:tgtEl>
                                        <p:attrNameLst>
                                          <p:attrName>ppt_x</p:attrName>
                                        </p:attrNameLst>
                                      </p:cBhvr>
                                      <p:tavLst>
                                        <p:tav tm="0">
                                          <p:val>
                                            <p:strVal val="#ppt_x"/>
                                          </p:val>
                                        </p:tav>
                                        <p:tav tm="100000">
                                          <p:val>
                                            <p:strVal val="#ppt_x"/>
                                          </p:val>
                                        </p:tav>
                                      </p:tavLst>
                                    </p:anim>
                                    <p:anim calcmode="lin" valueType="num">
                                      <p:cBhvr additive="base">
                                        <p:cTn id="8" dur="500" fill="hold"/>
                                        <p:tgtEl>
                                          <p:spTgt spid="583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372"/>
                                        </p:tgtEl>
                                        <p:attrNameLst>
                                          <p:attrName>style.visibility</p:attrName>
                                        </p:attrNameLst>
                                      </p:cBhvr>
                                      <p:to>
                                        <p:strVal val="visible"/>
                                      </p:to>
                                    </p:set>
                                    <p:anim calcmode="lin" valueType="num">
                                      <p:cBhvr additive="base">
                                        <p:cTn id="11" dur="500" fill="hold"/>
                                        <p:tgtEl>
                                          <p:spTgt spid="58372"/>
                                        </p:tgtEl>
                                        <p:attrNameLst>
                                          <p:attrName>ppt_x</p:attrName>
                                        </p:attrNameLst>
                                      </p:cBhvr>
                                      <p:tavLst>
                                        <p:tav tm="0">
                                          <p:val>
                                            <p:strVal val="#ppt_x"/>
                                          </p:val>
                                        </p:tav>
                                        <p:tav tm="100000">
                                          <p:val>
                                            <p:strVal val="#ppt_x"/>
                                          </p:val>
                                        </p:tav>
                                      </p:tavLst>
                                    </p:anim>
                                    <p:anim calcmode="lin" valueType="num">
                                      <p:cBhvr additive="base">
                                        <p:cTn id="12"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47494"/>
                                        </p:tgtEl>
                                        <p:attrNameLst>
                                          <p:attrName>style.visibility</p:attrName>
                                        </p:attrNameLst>
                                      </p:cBhvr>
                                      <p:to>
                                        <p:strVal val="visible"/>
                                      </p:to>
                                    </p:set>
                                    <p:animEffect transition="in" filter="circle(in)">
                                      <p:cBhvr>
                                        <p:cTn id="17" dur="2000"/>
                                        <p:tgtEl>
                                          <p:spTgt spid="447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4">
            <a:extLst>
              <a:ext uri="{FF2B5EF4-FFF2-40B4-BE49-F238E27FC236}">
                <a16:creationId xmlns:a16="http://schemas.microsoft.com/office/drawing/2014/main" id="{F73F4336-4BF0-554E-B625-063C17A0FE84}"/>
              </a:ext>
            </a:extLst>
          </p:cNvPr>
          <p:cNvSpPr>
            <a:spLocks noGrp="1"/>
          </p:cNvSpPr>
          <p:nvPr>
            <p:ph type="ftr" sz="quarter" idx="11"/>
          </p:nvPr>
        </p:nvSpPr>
        <p:spPr/>
        <p:txBody>
          <a:bodyPr/>
          <a:lstStyle/>
          <a:p>
            <a:fld id="{6EBFBE6B-4654-6D49-AACE-B0FF7BE4C89B}" type="slidenum">
              <a:rPr lang="en-US" altLang="zh-CN"/>
              <a:pPr/>
              <a:t>41</a:t>
            </a:fld>
            <a:endParaRPr lang="en-US" altLang="zh-CN"/>
          </a:p>
        </p:txBody>
      </p:sp>
      <p:pic>
        <p:nvPicPr>
          <p:cNvPr id="328706" name="Picture 2">
            <a:extLst>
              <a:ext uri="{FF2B5EF4-FFF2-40B4-BE49-F238E27FC236}">
                <a16:creationId xmlns:a16="http://schemas.microsoft.com/office/drawing/2014/main" id="{DE58BA91-FB05-9C43-B2F0-E48195673A6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335584" y="703221"/>
            <a:ext cx="6865177" cy="4194217"/>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8707" name="Rectangle 3">
            <a:extLst>
              <a:ext uri="{FF2B5EF4-FFF2-40B4-BE49-F238E27FC236}">
                <a16:creationId xmlns:a16="http://schemas.microsoft.com/office/drawing/2014/main" id="{760FAE19-FDFF-1C48-9094-BE91333752E4}"/>
              </a:ext>
            </a:extLst>
          </p:cNvPr>
          <p:cNvSpPr>
            <a:spLocks noGrp="1" noChangeArrowheads="1"/>
          </p:cNvSpPr>
          <p:nvPr>
            <p:ph type="title"/>
          </p:nvPr>
        </p:nvSpPr>
        <p:spPr/>
        <p:txBody>
          <a:bodyPr/>
          <a:lstStyle/>
          <a:p>
            <a:r>
              <a:rPr lang="en-US" altLang="zh-CN" dirty="0"/>
              <a:t>RCS</a:t>
            </a:r>
            <a:r>
              <a:rPr lang="zh-CN" altLang="en-US" dirty="0"/>
              <a:t> </a:t>
            </a:r>
            <a:r>
              <a:rPr lang="en-US" altLang="zh-CN" dirty="0"/>
              <a:t>Injection</a:t>
            </a:r>
          </a:p>
        </p:txBody>
      </p:sp>
      <p:sp>
        <p:nvSpPr>
          <p:cNvPr id="328708" name="Text Box 4">
            <a:extLst>
              <a:ext uri="{FF2B5EF4-FFF2-40B4-BE49-F238E27FC236}">
                <a16:creationId xmlns:a16="http://schemas.microsoft.com/office/drawing/2014/main" id="{F5C6152E-229F-3F40-9DB4-4D92FBBF9EFC}"/>
              </a:ext>
            </a:extLst>
          </p:cNvPr>
          <p:cNvSpPr txBox="1">
            <a:spLocks noChangeArrowheads="1"/>
          </p:cNvSpPr>
          <p:nvPr/>
        </p:nvSpPr>
        <p:spPr bwMode="auto">
          <a:xfrm>
            <a:off x="1544605" y="4537605"/>
            <a:ext cx="6865177" cy="86196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667" dirty="0"/>
              <a:t>Injection component layout. BC1~BC4</a:t>
            </a:r>
            <a:r>
              <a:rPr lang="zh-CN" altLang="en-US" sz="1667" dirty="0"/>
              <a:t>：</a:t>
            </a:r>
            <a:r>
              <a:rPr lang="en-US" altLang="zh-CN" sz="1667" dirty="0"/>
              <a:t>Fixed orbit bump magnets</a:t>
            </a:r>
            <a:r>
              <a:rPr lang="zh-CN" altLang="en-US" sz="1667" dirty="0"/>
              <a:t>，</a:t>
            </a:r>
            <a:r>
              <a:rPr lang="en-US" altLang="zh-CN" sz="1667" dirty="0"/>
              <a:t>BH1~BH4</a:t>
            </a:r>
            <a:r>
              <a:rPr lang="zh-CN" altLang="en-US" sz="1667" dirty="0"/>
              <a:t>：</a:t>
            </a:r>
            <a:r>
              <a:rPr lang="en-US" altLang="zh-CN" sz="1667" dirty="0"/>
              <a:t>horizontal painting bumpers</a:t>
            </a:r>
            <a:r>
              <a:rPr lang="zh-CN" altLang="en-US" sz="1667" dirty="0"/>
              <a:t>，</a:t>
            </a:r>
            <a:r>
              <a:rPr lang="en-US" altLang="zh-CN" sz="1667" dirty="0"/>
              <a:t>BV1~BV4</a:t>
            </a:r>
            <a:r>
              <a:rPr lang="zh-CN" altLang="en-US" sz="1667" dirty="0"/>
              <a:t>：</a:t>
            </a:r>
            <a:r>
              <a:rPr lang="en-US" altLang="zh-CN" sz="1667" dirty="0"/>
              <a:t>vertical painting bumpers</a:t>
            </a:r>
            <a:r>
              <a:rPr lang="zh-CN" altLang="en-US" sz="1667" dirty="0"/>
              <a:t>，</a:t>
            </a:r>
            <a:r>
              <a:rPr lang="en-US" altLang="zh-CN" sz="1667" dirty="0"/>
              <a:t>ISEP1&amp;2: septum</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noChangeArrowheads="1"/>
          </p:cNvSpPr>
          <p:nvPr>
            <p:ph type="title"/>
          </p:nvPr>
        </p:nvSpPr>
        <p:spPr>
          <a:xfrm>
            <a:off x="471488" y="121196"/>
            <a:ext cx="6696744" cy="479948"/>
          </a:xfrm>
        </p:spPr>
        <p:txBody>
          <a:bodyPr/>
          <a:lstStyle/>
          <a:p>
            <a:pPr defTabSz="762000" eaLnBrk="1" fontAlgn="auto" hangingPunct="1"/>
            <a:r>
              <a:rPr lang="en-US" altLang="zh-CN" sz="2900" kern="0" dirty="0">
                <a:solidFill>
                  <a:srgbClr val="0069B8"/>
                </a:solidFill>
                <a:latin typeface="Times New Roman" panose="02020603050405020304" pitchFamily="18" charset="0"/>
                <a:ea typeface="等线" panose="02010600030101010101" pitchFamily="2" charset="-122"/>
                <a:cs typeface="Times New Roman" panose="02020603050405020304" pitchFamily="18" charset="0"/>
              </a:rPr>
              <a:t>Accelerator physics design for CSNS-II</a:t>
            </a:r>
          </a:p>
        </p:txBody>
      </p:sp>
      <p:sp>
        <p:nvSpPr>
          <p:cNvPr id="9" name="内容占位符 2"/>
          <p:cNvSpPr>
            <a:spLocks noGrp="1" noChangeArrowheads="1"/>
          </p:cNvSpPr>
          <p:nvPr>
            <p:ph sz="quarter" idx="4294967295"/>
          </p:nvPr>
        </p:nvSpPr>
        <p:spPr>
          <a:xfrm>
            <a:off x="5287963" y="755650"/>
            <a:ext cx="4872037" cy="1803400"/>
          </a:xfrm>
        </p:spPr>
        <p:txBody>
          <a:bodyPr/>
          <a:lstStyle/>
          <a:p>
            <a:pPr algn="just">
              <a:lnSpc>
                <a:spcPct val="140000"/>
              </a:lnSpc>
              <a:spcAft>
                <a:spcPts val="0"/>
              </a:spcAft>
            </a:pPr>
            <a:r>
              <a:rPr lang="en-US" altLang="zh-CN" sz="1585" u="sng" dirty="0">
                <a:solidFill>
                  <a:srgbClr val="C00000"/>
                </a:solidFill>
              </a:rPr>
              <a:t>New idea</a:t>
            </a:r>
            <a:r>
              <a:rPr lang="en-US" altLang="zh-CN" sz="1585" b="0" u="sng" dirty="0">
                <a:solidFill>
                  <a:srgbClr val="C00000"/>
                </a:solidFill>
              </a:rPr>
              <a:t>:</a:t>
            </a:r>
            <a:r>
              <a:rPr lang="en-US" altLang="zh-CN" sz="1585" b="0" dirty="0">
                <a:solidFill>
                  <a:schemeClr val="tx1"/>
                </a:solidFill>
              </a:rPr>
              <a:t> chicane bump and horizontal painting bump are combined into one bump which make the chicane bump "move“. The horizontal painting is performed by using the position and angle scanning at the same time. </a:t>
            </a:r>
            <a:endParaRPr sz="1585" b="0" dirty="0">
              <a:solidFill>
                <a:schemeClr val="tx1"/>
              </a:solidFill>
            </a:endParaRPr>
          </a:p>
          <a:p>
            <a:pPr algn="just" eaLnBrk="1" hangingPunct="1">
              <a:lnSpc>
                <a:spcPct val="140000"/>
              </a:lnSpc>
              <a:buNone/>
            </a:pPr>
            <a:endParaRPr sz="1585" b="0" dirty="0">
              <a:solidFill>
                <a:schemeClr val="tx1"/>
              </a:solidFill>
            </a:endParaRPr>
          </a:p>
        </p:txBody>
      </p:sp>
      <p:pic>
        <p:nvPicPr>
          <p:cNvPr id="8" name="Picture 2"/>
          <p:cNvPicPr>
            <a:picLocks noChangeAspect="1" noChangeArrowheads="1"/>
          </p:cNvPicPr>
          <p:nvPr/>
        </p:nvPicPr>
        <p:blipFill>
          <a:blip r:embed="rId2"/>
          <a:srcRect/>
          <a:stretch>
            <a:fillRect/>
          </a:stretch>
        </p:blipFill>
        <p:spPr bwMode="auto">
          <a:xfrm>
            <a:off x="145885" y="797467"/>
            <a:ext cx="5222147" cy="3068011"/>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235003" y="4012735"/>
            <a:ext cx="5061021" cy="1562449"/>
          </a:xfrm>
          <a:prstGeom prst="rect">
            <a:avLst/>
          </a:prstGeom>
          <a:noFill/>
          <a:ln w="9525">
            <a:noFill/>
            <a:miter lim="800000"/>
            <a:headEnd/>
            <a:tailEnd/>
          </a:ln>
          <a:effectLst/>
        </p:spPr>
      </p:pic>
      <p:sp>
        <p:nvSpPr>
          <p:cNvPr id="10" name="内容占位符 2"/>
          <p:cNvSpPr txBox="1"/>
          <p:nvPr/>
        </p:nvSpPr>
        <p:spPr bwMode="auto">
          <a:xfrm>
            <a:off x="5557707" y="3215899"/>
            <a:ext cx="4602293" cy="2499101"/>
          </a:xfrm>
          <a:prstGeom prst="rect">
            <a:avLst/>
          </a:prstGeom>
          <a:noFill/>
          <a:ln w="9525">
            <a:noFill/>
            <a:miter lim="800000"/>
          </a:ln>
        </p:spPr>
        <p:txBody>
          <a:bodyPr vert="horz" wrap="square" lIns="101598" tIns="50798" rIns="101598" bIns="50798" numCol="1" anchor="t" anchorCtr="0" compatLnSpc="1">
            <a:noAutofit/>
          </a:bodyPr>
          <a:lstStyle/>
          <a:p>
            <a:pPr algn="just">
              <a:lnSpc>
                <a:spcPct val="125000"/>
              </a:lnSpc>
              <a:spcAft>
                <a:spcPts val="1000"/>
              </a:spcAft>
              <a:buClr>
                <a:srgbClr val="C00000"/>
              </a:buClr>
              <a:buSzPct val="70000"/>
              <a:buFont typeface="Wingdings" panose="05000000000000000000" pitchFamily="2" charset="2"/>
              <a:buChar char="u"/>
              <a:defRPr/>
            </a:pPr>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Peak temperature of the stripping foil can be greatly reduced. </a:t>
            </a:r>
          </a:p>
          <a:p>
            <a:pPr algn="just">
              <a:lnSpc>
                <a:spcPct val="125000"/>
              </a:lnSpc>
              <a:spcAft>
                <a:spcPts val="1000"/>
              </a:spcAft>
              <a:buClr>
                <a:srgbClr val="C00000"/>
              </a:buClr>
              <a:buSzPct val="70000"/>
              <a:buFont typeface="Wingdings" panose="05000000000000000000" pitchFamily="2" charset="2"/>
              <a:buChar char="u"/>
              <a:defRPr/>
            </a:pPr>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Both correlated and anti-correlated painting can be performed.</a:t>
            </a:r>
          </a:p>
          <a:p>
            <a:pPr algn="just">
              <a:lnSpc>
                <a:spcPct val="125000"/>
              </a:lnSpc>
              <a:spcAft>
                <a:spcPts val="1000"/>
              </a:spcAft>
              <a:buClr>
                <a:srgbClr val="C00000"/>
              </a:buClr>
              <a:buSzPct val="70000"/>
              <a:buFont typeface="Wingdings" panose="05000000000000000000" pitchFamily="2" charset="2"/>
              <a:buChar char="u"/>
              <a:defRPr/>
            </a:pPr>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The edge focusing effect of bump magnets is greatly reduced</a:t>
            </a:r>
          </a:p>
          <a:p>
            <a:pPr algn="just">
              <a:lnSpc>
                <a:spcPct val="125000"/>
              </a:lnSpc>
              <a:spcAft>
                <a:spcPts val="1000"/>
              </a:spcAft>
              <a:buClr>
                <a:srgbClr val="C00000"/>
              </a:buClr>
              <a:buSzPct val="70000"/>
              <a:buFont typeface="Wingdings" panose="05000000000000000000" pitchFamily="2" charset="2"/>
              <a:buChar char="u"/>
              <a:defRPr/>
            </a:pPr>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The difficulty of large aperture of the injection port and transport line required by angular scanning is solved. </a:t>
            </a:r>
          </a:p>
          <a:p>
            <a:pPr algn="just">
              <a:lnSpc>
                <a:spcPct val="125000"/>
              </a:lnSpc>
              <a:spcAft>
                <a:spcPts val="1000"/>
              </a:spcAft>
              <a:buClr>
                <a:srgbClr val="C00000"/>
              </a:buClr>
              <a:buSzPct val="70000"/>
              <a:buFont typeface="Wingdings" panose="05000000000000000000" pitchFamily="2" charset="2"/>
              <a:buChar char="u"/>
              <a:defRPr/>
            </a:pPr>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It saves a set of bump magnets and is easier to optimize the layout of the injection system.</a:t>
            </a:r>
          </a:p>
        </p:txBody>
      </p:sp>
      <p:sp>
        <p:nvSpPr>
          <p:cNvPr id="11" name="左大括号 10"/>
          <p:cNvSpPr/>
          <p:nvPr/>
        </p:nvSpPr>
        <p:spPr bwMode="auto">
          <a:xfrm>
            <a:off x="5405346" y="3170696"/>
            <a:ext cx="251536" cy="2440983"/>
          </a:xfrm>
          <a:prstGeom prst="leftBrace">
            <a:avLst/>
          </a:prstGeom>
          <a:noFill/>
          <a:ln w="25400" cap="flat" cmpd="sng" algn="ctr">
            <a:solidFill>
              <a:srgbClr val="C00000"/>
            </a:solidFill>
            <a:prstDash val="solid"/>
            <a:round/>
            <a:headEnd type="none" w="med" len="med"/>
            <a:tailEnd type="none" w="med" len="med"/>
          </a:ln>
        </p:spPr>
        <p:txBody>
          <a:bodyPr vert="horz" wrap="square" lIns="101598" tIns="50798" rIns="101598" bIns="50798" numCol="1" rtlCol="0" anchor="t" anchorCtr="0" compatLnSpc="1"/>
          <a:lstStyle/>
          <a:p>
            <a:pPr defTabSz="1016000"/>
            <a:endParaRPr lang="zh-CN" altLang="en-US" sz="2000" dirty="0">
              <a:solidFill>
                <a:srgbClr val="C00000"/>
              </a:solidFill>
              <a:effectLst>
                <a:outerShdw blurRad="38100" dist="38100" dir="2700000" algn="tl">
                  <a:srgbClr val="000000">
                    <a:alpha val="43137"/>
                  </a:srgbClr>
                </a:outerShdw>
              </a:effectLst>
            </a:endParaRPr>
          </a:p>
        </p:txBody>
      </p:sp>
      <p:sp>
        <p:nvSpPr>
          <p:cNvPr id="13" name="内容占位符 2"/>
          <p:cNvSpPr txBox="1">
            <a:spLocks noChangeArrowheads="1"/>
          </p:cNvSpPr>
          <p:nvPr/>
        </p:nvSpPr>
        <p:spPr>
          <a:xfrm>
            <a:off x="5194183" y="2684537"/>
            <a:ext cx="2635542" cy="426440"/>
          </a:xfrm>
          <a:prstGeom prst="rect">
            <a:avLst/>
          </a:prstGeom>
        </p:spPr>
        <p:txBody>
          <a:bodyPr lIns="101598" tIns="50798" rIns="101598" bIns="50798"/>
          <a:lstStyle/>
          <a:p>
            <a:pPr marL="381000" indent="-381000" algn="just">
              <a:lnSpc>
                <a:spcPct val="140000"/>
              </a:lnSpc>
              <a:buSzPct val="70000"/>
              <a:buFont typeface="Wingdings" panose="05000000000000000000" pitchFamily="2" charset="2"/>
              <a:buChar char="u"/>
            </a:pPr>
            <a:r>
              <a:rPr lang="en-US" altLang="zh-CN" sz="1585" b="1" u="sng"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Advantages:</a:t>
            </a:r>
            <a:endParaRPr lang="zh-CN" altLang="en-US" sz="1585" b="1" u="sng"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ACB6-6B35-43A3-FF2E-6F2B89CCD968}"/>
            </a:ext>
          </a:extLst>
        </p:cNvPr>
        <p:cNvGrpSpPr/>
        <p:nvPr/>
      </p:nvGrpSpPr>
      <p:grpSpPr>
        <a:xfrm>
          <a:off x="0" y="0"/>
          <a:ext cx="0" cy="0"/>
          <a:chOff x="0" y="0"/>
          <a:chExt cx="0" cy="0"/>
        </a:xfrm>
      </p:grpSpPr>
      <p:sp>
        <p:nvSpPr>
          <p:cNvPr id="28" name="标题 27">
            <a:extLst>
              <a:ext uri="{FF2B5EF4-FFF2-40B4-BE49-F238E27FC236}">
                <a16:creationId xmlns:a16="http://schemas.microsoft.com/office/drawing/2014/main" id="{9EF1A5BB-E295-0CE6-A670-83865128DD4D}"/>
              </a:ext>
            </a:extLst>
          </p:cNvPr>
          <p:cNvSpPr>
            <a:spLocks noGrp="1"/>
          </p:cNvSpPr>
          <p:nvPr>
            <p:ph type="title"/>
          </p:nvPr>
        </p:nvSpPr>
        <p:spPr/>
        <p:txBody>
          <a:bodyPr/>
          <a:lstStyle/>
          <a:p>
            <a:pPr defTabSz="762000" eaLnBrk="1" fontAlgn="auto" hangingPunct="1"/>
            <a:r>
              <a:rPr lang="en-US" altLang="zh-CN" sz="2900" kern="0" dirty="0">
                <a:solidFill>
                  <a:srgbClr val="0069B8"/>
                </a:solidFill>
                <a:latin typeface="Times New Roman" panose="02020603050405020304" pitchFamily="18" charset="0"/>
                <a:ea typeface="等线" panose="02010600030101010101" pitchFamily="2" charset="-122"/>
                <a:cs typeface="Times New Roman" panose="02020603050405020304" pitchFamily="18" charset="0"/>
              </a:rPr>
              <a:t>Upgrade of RCS Injection System</a:t>
            </a:r>
            <a:endParaRPr lang="zh-CN" altLang="en-US" sz="2900" kern="0" dirty="0">
              <a:solidFill>
                <a:srgbClr val="0069B8"/>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0" name="Picture 3">
            <a:extLst>
              <a:ext uri="{FF2B5EF4-FFF2-40B4-BE49-F238E27FC236}">
                <a16:creationId xmlns:a16="http://schemas.microsoft.com/office/drawing/2014/main" id="{3EEF556C-699F-EC20-17A9-0099ECBEBAA2}"/>
              </a:ext>
            </a:extLst>
          </p:cNvPr>
          <p:cNvPicPr>
            <a:picLocks noChangeAspect="1" noChangeArrowheads="1"/>
          </p:cNvPicPr>
          <p:nvPr>
            <p:custDataLst>
              <p:tags r:id="rId1"/>
            </p:custDataLst>
          </p:nvPr>
        </p:nvPicPr>
        <p:blipFill>
          <a:blip r:embed="rId19" cstate="print">
            <a:extLst>
              <a:ext uri="{28A0092B-C50C-407E-A947-70E740481C1C}">
                <a14:useLocalDpi xmlns:a14="http://schemas.microsoft.com/office/drawing/2010/main"/>
              </a:ext>
            </a:extLst>
          </a:blip>
          <a:srcRect/>
          <a:stretch>
            <a:fillRect/>
          </a:stretch>
        </p:blipFill>
        <p:spPr bwMode="auto">
          <a:xfrm>
            <a:off x="142875" y="1848909"/>
            <a:ext cx="3235854" cy="212830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接连接符 31">
            <a:extLst>
              <a:ext uri="{FF2B5EF4-FFF2-40B4-BE49-F238E27FC236}">
                <a16:creationId xmlns:a16="http://schemas.microsoft.com/office/drawing/2014/main" id="{A4BDD6D5-95FA-EC2B-339C-6C531755A929}"/>
              </a:ext>
            </a:extLst>
          </p:cNvPr>
          <p:cNvCxnSpPr/>
          <p:nvPr>
            <p:custDataLst>
              <p:tags r:id="rId2"/>
            </p:custDataLst>
          </p:nvPr>
        </p:nvCxnSpPr>
        <p:spPr>
          <a:xfrm>
            <a:off x="0" y="5230283"/>
            <a:ext cx="10160000" cy="0"/>
          </a:xfrm>
          <a:prstGeom prst="line">
            <a:avLst/>
          </a:prstGeom>
          <a:ln w="12700">
            <a:solidFill>
              <a:schemeClr val="tx1">
                <a:lumMod val="50000"/>
                <a:lumOff val="50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B3253B1F-B0EF-431D-9AC0-825A99BA2D46}"/>
              </a:ext>
            </a:extLst>
          </p:cNvPr>
          <p:cNvCxnSpPr/>
          <p:nvPr>
            <p:custDataLst>
              <p:tags r:id="rId3"/>
            </p:custDataLst>
          </p:nvPr>
        </p:nvCxnSpPr>
        <p:spPr>
          <a:xfrm flipH="1" flipV="1">
            <a:off x="2979210" y="4579910"/>
            <a:ext cx="3704" cy="599546"/>
          </a:xfrm>
          <a:prstGeom prst="line">
            <a:avLst/>
          </a:prstGeom>
          <a:ln w="12700">
            <a:solidFill>
              <a:schemeClr val="tx1">
                <a:lumMod val="50000"/>
                <a:lumOff val="50000"/>
                <a:alpha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4" name="直角三角形 33">
            <a:extLst>
              <a:ext uri="{FF2B5EF4-FFF2-40B4-BE49-F238E27FC236}">
                <a16:creationId xmlns:a16="http://schemas.microsoft.com/office/drawing/2014/main" id="{1099A6CC-E8B8-5413-E7B5-6A615FDBBCCA}"/>
              </a:ext>
            </a:extLst>
          </p:cNvPr>
          <p:cNvSpPr/>
          <p:nvPr>
            <p:custDataLst>
              <p:tags r:id="rId4"/>
            </p:custDataLst>
          </p:nvPr>
        </p:nvSpPr>
        <p:spPr>
          <a:xfrm flipV="1">
            <a:off x="2979209" y="4481513"/>
            <a:ext cx="285029" cy="124468"/>
          </a:xfrm>
          <a:prstGeom prst="rtTriangl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eaLnBrk="1" fontAlgn="auto" hangingPunct="1">
              <a:spcBef>
                <a:spcPts val="0"/>
              </a:spcBef>
              <a:spcAft>
                <a:spcPts val="0"/>
              </a:spcAft>
            </a:pPr>
            <a:endParaRPr lang="zh-CN" altLang="en-US" sz="1500">
              <a:solidFill>
                <a:prstClr val="white"/>
              </a:solidFill>
              <a:latin typeface="Calibri"/>
              <a:ea typeface="宋体" panose="02010600030101010101" pitchFamily="2" charset="-122"/>
            </a:endParaRPr>
          </a:p>
        </p:txBody>
      </p:sp>
      <p:sp>
        <p:nvSpPr>
          <p:cNvPr id="35" name="椭圆 34">
            <a:extLst>
              <a:ext uri="{FF2B5EF4-FFF2-40B4-BE49-F238E27FC236}">
                <a16:creationId xmlns:a16="http://schemas.microsoft.com/office/drawing/2014/main" id="{95C2D1C6-C2B9-EBF0-A568-4E55BA2F6BAC}"/>
              </a:ext>
            </a:extLst>
          </p:cNvPr>
          <p:cNvSpPr/>
          <p:nvPr>
            <p:custDataLst>
              <p:tags r:id="rId5"/>
            </p:custDataLst>
          </p:nvPr>
        </p:nvSpPr>
        <p:spPr>
          <a:xfrm>
            <a:off x="2927350" y="5184246"/>
            <a:ext cx="101133" cy="10113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eaLnBrk="1" fontAlgn="auto" hangingPunct="1">
              <a:spcBef>
                <a:spcPts val="0"/>
              </a:spcBef>
              <a:spcAft>
                <a:spcPts val="0"/>
              </a:spcAft>
            </a:pPr>
            <a:endParaRPr lang="zh-CN" altLang="en-US" sz="1500">
              <a:solidFill>
                <a:prstClr val="white"/>
              </a:solidFill>
              <a:latin typeface="Calibri"/>
              <a:ea typeface="宋体" panose="02010600030101010101" pitchFamily="2" charset="-122"/>
            </a:endParaRPr>
          </a:p>
        </p:txBody>
      </p:sp>
      <p:sp>
        <p:nvSpPr>
          <p:cNvPr id="36" name="矩形 35">
            <a:extLst>
              <a:ext uri="{FF2B5EF4-FFF2-40B4-BE49-F238E27FC236}">
                <a16:creationId xmlns:a16="http://schemas.microsoft.com/office/drawing/2014/main" id="{7EA484EA-895E-2836-D2C9-B1747F16CCCB}"/>
              </a:ext>
            </a:extLst>
          </p:cNvPr>
          <p:cNvSpPr/>
          <p:nvPr>
            <p:custDataLst>
              <p:tags r:id="rId6"/>
            </p:custDataLst>
          </p:nvPr>
        </p:nvSpPr>
        <p:spPr>
          <a:xfrm>
            <a:off x="485054" y="4238090"/>
            <a:ext cx="2075654" cy="357348"/>
          </a:xfrm>
          <a:prstGeom prst="rect">
            <a:avLst/>
          </a:prstGeom>
          <a:gradFill>
            <a:gsLst>
              <a:gs pos="0">
                <a:schemeClr val="accent1">
                  <a:lumMod val="60000"/>
                  <a:lumOff val="40000"/>
                  <a:alpha val="100000"/>
                </a:schemeClr>
              </a:gs>
              <a:gs pos="74000">
                <a:schemeClr val="accent1">
                  <a:alpha val="100000"/>
                </a:schemeClr>
              </a:gs>
              <a:gs pos="83000">
                <a:schemeClr val="accent1">
                  <a:alpha val="100000"/>
                </a:schemeClr>
              </a:gs>
              <a:gs pos="100000">
                <a:schemeClr val="accent1">
                  <a:alpha val="100000"/>
                </a:schemeClr>
              </a:gs>
            </a:gsLst>
            <a:lin ang="189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lIns="120000" rtlCol="0" anchor="ctr"/>
          <a:lstStyle/>
          <a:p>
            <a:pPr algn="ctr" defTabSz="761970" eaLnBrk="1" fontAlgn="auto" hangingPunct="1">
              <a:spcBef>
                <a:spcPts val="0"/>
              </a:spcBef>
              <a:spcAft>
                <a:spcPts val="0"/>
              </a:spcAft>
            </a:pPr>
            <a:r>
              <a:rPr lang="en-US" altLang="zh-CN" sz="2000" b="1" spc="83" dirty="0">
                <a:solidFill>
                  <a:srgbClr val="FFFFFF"/>
                </a:solidFill>
                <a:latin typeface="Calibri"/>
                <a:ea typeface="宋体" panose="02010600030101010101" pitchFamily="2" charset="-122"/>
              </a:rPr>
              <a:t>CSNS Injection</a:t>
            </a:r>
            <a:endParaRPr lang="zh-CN" altLang="en-US" sz="2000" b="1" spc="83" dirty="0">
              <a:solidFill>
                <a:srgbClr val="FFFFFF"/>
              </a:solidFill>
              <a:latin typeface="Calibri"/>
              <a:ea typeface="宋体" panose="02010600030101010101" pitchFamily="2" charset="-122"/>
            </a:endParaRPr>
          </a:p>
        </p:txBody>
      </p:sp>
      <p:cxnSp>
        <p:nvCxnSpPr>
          <p:cNvPr id="38" name="直接连接符 37">
            <a:extLst>
              <a:ext uri="{FF2B5EF4-FFF2-40B4-BE49-F238E27FC236}">
                <a16:creationId xmlns:a16="http://schemas.microsoft.com/office/drawing/2014/main" id="{87E11322-1322-B3F4-3538-6D093D15F214}"/>
              </a:ext>
            </a:extLst>
          </p:cNvPr>
          <p:cNvCxnSpPr>
            <a:cxnSpLocks/>
          </p:cNvCxnSpPr>
          <p:nvPr>
            <p:custDataLst>
              <p:tags r:id="rId7"/>
            </p:custDataLst>
          </p:nvPr>
        </p:nvCxnSpPr>
        <p:spPr>
          <a:xfrm flipH="1" flipV="1">
            <a:off x="5755218" y="4327686"/>
            <a:ext cx="3704" cy="851769"/>
          </a:xfrm>
          <a:prstGeom prst="line">
            <a:avLst/>
          </a:prstGeom>
          <a:ln w="12700">
            <a:solidFill>
              <a:schemeClr val="tx1">
                <a:lumMod val="50000"/>
                <a:lumOff val="50000"/>
                <a:alpha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8A9D3F52-6617-0634-0BA9-BB3D93DA7049}"/>
              </a:ext>
            </a:extLst>
          </p:cNvPr>
          <p:cNvSpPr/>
          <p:nvPr>
            <p:custDataLst>
              <p:tags r:id="rId8"/>
            </p:custDataLst>
          </p:nvPr>
        </p:nvSpPr>
        <p:spPr>
          <a:xfrm>
            <a:off x="5707063" y="5179484"/>
            <a:ext cx="101133" cy="10113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eaLnBrk="1" fontAlgn="auto" hangingPunct="1">
              <a:spcBef>
                <a:spcPts val="0"/>
              </a:spcBef>
              <a:spcAft>
                <a:spcPts val="0"/>
              </a:spcAft>
            </a:pPr>
            <a:endParaRPr lang="zh-CN" altLang="en-US" sz="1500">
              <a:solidFill>
                <a:prstClr val="white"/>
              </a:solidFill>
              <a:latin typeface="Calibri"/>
              <a:ea typeface="宋体" panose="02010600030101010101" pitchFamily="2" charset="-122"/>
            </a:endParaRPr>
          </a:p>
        </p:txBody>
      </p:sp>
      <p:sp>
        <p:nvSpPr>
          <p:cNvPr id="40" name="矩形 39">
            <a:extLst>
              <a:ext uri="{FF2B5EF4-FFF2-40B4-BE49-F238E27FC236}">
                <a16:creationId xmlns:a16="http://schemas.microsoft.com/office/drawing/2014/main" id="{51AF9AD8-A523-CCBA-C312-E45669064829}"/>
              </a:ext>
            </a:extLst>
          </p:cNvPr>
          <p:cNvSpPr/>
          <p:nvPr>
            <p:custDataLst>
              <p:tags r:id="rId9"/>
            </p:custDataLst>
          </p:nvPr>
        </p:nvSpPr>
        <p:spPr>
          <a:xfrm>
            <a:off x="3967692" y="3613150"/>
            <a:ext cx="2075654" cy="357348"/>
          </a:xfrm>
          <a:prstGeom prst="rect">
            <a:avLst/>
          </a:prstGeom>
          <a:gradFill>
            <a:gsLst>
              <a:gs pos="0">
                <a:schemeClr val="accent2">
                  <a:lumMod val="60000"/>
                  <a:lumOff val="40000"/>
                  <a:alpha val="100000"/>
                </a:schemeClr>
              </a:gs>
              <a:gs pos="74000">
                <a:schemeClr val="accent2">
                  <a:alpha val="100000"/>
                </a:schemeClr>
              </a:gs>
              <a:gs pos="83000">
                <a:schemeClr val="accent2">
                  <a:alpha val="100000"/>
                </a:schemeClr>
              </a:gs>
              <a:gs pos="100000">
                <a:schemeClr val="accent2">
                  <a:alpha val="100000"/>
                </a:schemeClr>
              </a:gs>
            </a:gsLst>
            <a:lin ang="189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lIns="120000" rtlCol="0" anchor="ctr"/>
          <a:lstStyle/>
          <a:p>
            <a:pPr algn="ctr" defTabSz="761970" eaLnBrk="1" fontAlgn="auto" hangingPunct="1">
              <a:spcBef>
                <a:spcPts val="0"/>
              </a:spcBef>
              <a:spcAft>
                <a:spcPts val="0"/>
              </a:spcAft>
            </a:pPr>
            <a:r>
              <a:rPr lang="en-US" altLang="zh-CN" sz="2000" b="1" spc="83" dirty="0">
                <a:solidFill>
                  <a:srgbClr val="FFFFFF"/>
                </a:solidFill>
                <a:latin typeface="Calibri"/>
                <a:ea typeface="宋体" panose="02010600030101010101" pitchFamily="2" charset="-122"/>
              </a:rPr>
              <a:t>dismantling</a:t>
            </a:r>
            <a:endParaRPr lang="zh-CN" altLang="en-US" sz="2000" b="1" spc="83" dirty="0">
              <a:solidFill>
                <a:srgbClr val="FFFFFF"/>
              </a:solidFill>
              <a:latin typeface="Calibri"/>
              <a:ea typeface="宋体" panose="02010600030101010101" pitchFamily="2" charset="-122"/>
            </a:endParaRPr>
          </a:p>
        </p:txBody>
      </p:sp>
      <p:sp>
        <p:nvSpPr>
          <p:cNvPr id="41" name="直角三角形 40">
            <a:extLst>
              <a:ext uri="{FF2B5EF4-FFF2-40B4-BE49-F238E27FC236}">
                <a16:creationId xmlns:a16="http://schemas.microsoft.com/office/drawing/2014/main" id="{D1A89140-1826-78C0-C8E4-D1C16C30A8A3}"/>
              </a:ext>
            </a:extLst>
          </p:cNvPr>
          <p:cNvSpPr/>
          <p:nvPr>
            <p:custDataLst>
              <p:tags r:id="rId10"/>
            </p:custDataLst>
          </p:nvPr>
        </p:nvSpPr>
        <p:spPr>
          <a:xfrm flipV="1">
            <a:off x="5757334" y="4173192"/>
            <a:ext cx="285029" cy="124468"/>
          </a:xfrm>
          <a:prstGeom prst="rtTriangl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eaLnBrk="1" fontAlgn="auto" hangingPunct="1">
              <a:spcBef>
                <a:spcPts val="0"/>
              </a:spcBef>
              <a:spcAft>
                <a:spcPts val="0"/>
              </a:spcAft>
            </a:pPr>
            <a:endParaRPr lang="zh-CN" altLang="en-US" sz="1500">
              <a:solidFill>
                <a:prstClr val="white"/>
              </a:solidFill>
              <a:latin typeface="Calibri"/>
              <a:ea typeface="宋体" panose="02010600030101010101" pitchFamily="2" charset="-122"/>
            </a:endParaRPr>
          </a:p>
        </p:txBody>
      </p:sp>
      <p:cxnSp>
        <p:nvCxnSpPr>
          <p:cNvPr id="43" name="直接连接符 42">
            <a:extLst>
              <a:ext uri="{FF2B5EF4-FFF2-40B4-BE49-F238E27FC236}">
                <a16:creationId xmlns:a16="http://schemas.microsoft.com/office/drawing/2014/main" id="{361137F6-3C6E-BAF1-468B-C9E5BD3CCD87}"/>
              </a:ext>
            </a:extLst>
          </p:cNvPr>
          <p:cNvCxnSpPr>
            <a:cxnSpLocks/>
          </p:cNvCxnSpPr>
          <p:nvPr>
            <p:custDataLst>
              <p:tags r:id="rId11"/>
            </p:custDataLst>
          </p:nvPr>
        </p:nvCxnSpPr>
        <p:spPr>
          <a:xfrm flipV="1">
            <a:off x="8954559" y="3977217"/>
            <a:ext cx="529" cy="1276322"/>
          </a:xfrm>
          <a:prstGeom prst="line">
            <a:avLst/>
          </a:prstGeom>
          <a:ln w="12700">
            <a:solidFill>
              <a:schemeClr val="tx1">
                <a:lumMod val="50000"/>
                <a:lumOff val="50000"/>
                <a:alpha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44" name="直角三角形 43">
            <a:extLst>
              <a:ext uri="{FF2B5EF4-FFF2-40B4-BE49-F238E27FC236}">
                <a16:creationId xmlns:a16="http://schemas.microsoft.com/office/drawing/2014/main" id="{D068908D-41D0-B02D-4056-0B8CB49C6884}"/>
              </a:ext>
            </a:extLst>
          </p:cNvPr>
          <p:cNvSpPr/>
          <p:nvPr>
            <p:custDataLst>
              <p:tags r:id="rId12"/>
            </p:custDataLst>
          </p:nvPr>
        </p:nvSpPr>
        <p:spPr>
          <a:xfrm flipV="1">
            <a:off x="8956146" y="3885160"/>
            <a:ext cx="285029" cy="124468"/>
          </a:xfrm>
          <a:prstGeom prst="rtTriangl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eaLnBrk="1" fontAlgn="auto" hangingPunct="1">
              <a:spcBef>
                <a:spcPts val="0"/>
              </a:spcBef>
              <a:spcAft>
                <a:spcPts val="0"/>
              </a:spcAft>
            </a:pPr>
            <a:endParaRPr lang="zh-CN" altLang="en-US" sz="1500">
              <a:solidFill>
                <a:prstClr val="white"/>
              </a:solidFill>
              <a:latin typeface="Calibri"/>
              <a:ea typeface="宋体" panose="02010600030101010101" pitchFamily="2" charset="-122"/>
            </a:endParaRPr>
          </a:p>
        </p:txBody>
      </p:sp>
      <p:sp>
        <p:nvSpPr>
          <p:cNvPr id="45" name="椭圆 44">
            <a:extLst>
              <a:ext uri="{FF2B5EF4-FFF2-40B4-BE49-F238E27FC236}">
                <a16:creationId xmlns:a16="http://schemas.microsoft.com/office/drawing/2014/main" id="{BCF8541E-8BE1-BE83-616B-86D5651D35AF}"/>
              </a:ext>
            </a:extLst>
          </p:cNvPr>
          <p:cNvSpPr/>
          <p:nvPr>
            <p:custDataLst>
              <p:tags r:id="rId13"/>
            </p:custDataLst>
          </p:nvPr>
        </p:nvSpPr>
        <p:spPr>
          <a:xfrm>
            <a:off x="8906404" y="5179484"/>
            <a:ext cx="101133" cy="10113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eaLnBrk="1" fontAlgn="auto" hangingPunct="1">
              <a:spcBef>
                <a:spcPts val="0"/>
              </a:spcBef>
              <a:spcAft>
                <a:spcPts val="0"/>
              </a:spcAft>
            </a:pPr>
            <a:endParaRPr lang="zh-CN" altLang="en-US" sz="1500">
              <a:solidFill>
                <a:prstClr val="white"/>
              </a:solidFill>
              <a:latin typeface="Calibri"/>
              <a:ea typeface="宋体" panose="02010600030101010101" pitchFamily="2" charset="-122"/>
            </a:endParaRPr>
          </a:p>
        </p:txBody>
      </p:sp>
      <p:sp>
        <p:nvSpPr>
          <p:cNvPr id="46" name="矩形 45">
            <a:extLst>
              <a:ext uri="{FF2B5EF4-FFF2-40B4-BE49-F238E27FC236}">
                <a16:creationId xmlns:a16="http://schemas.microsoft.com/office/drawing/2014/main" id="{06475F10-A3DA-775C-8029-992264EB5AD2}"/>
              </a:ext>
            </a:extLst>
          </p:cNvPr>
          <p:cNvSpPr/>
          <p:nvPr>
            <p:custDataLst>
              <p:tags r:id="rId14"/>
            </p:custDataLst>
          </p:nvPr>
        </p:nvSpPr>
        <p:spPr>
          <a:xfrm>
            <a:off x="7167033" y="3212570"/>
            <a:ext cx="2799287" cy="617489"/>
          </a:xfrm>
          <a:prstGeom prst="rect">
            <a:avLst/>
          </a:prstGeom>
          <a:gradFill>
            <a:gsLst>
              <a:gs pos="0">
                <a:schemeClr val="accent1">
                  <a:lumMod val="60000"/>
                  <a:lumOff val="40000"/>
                  <a:alpha val="100000"/>
                </a:schemeClr>
              </a:gs>
              <a:gs pos="74000">
                <a:schemeClr val="accent1">
                  <a:alpha val="100000"/>
                </a:schemeClr>
              </a:gs>
              <a:gs pos="83000">
                <a:schemeClr val="accent1">
                  <a:alpha val="100000"/>
                </a:schemeClr>
              </a:gs>
              <a:gs pos="100000">
                <a:schemeClr val="accent1">
                  <a:alpha val="100000"/>
                </a:schemeClr>
              </a:gs>
            </a:gsLst>
            <a:lin ang="189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lIns="120000" rtlCol="0" anchor="ctr"/>
          <a:lstStyle/>
          <a:p>
            <a:pPr algn="ctr" defTabSz="761970" eaLnBrk="1" fontAlgn="auto" hangingPunct="1">
              <a:spcBef>
                <a:spcPts val="0"/>
              </a:spcBef>
              <a:spcAft>
                <a:spcPts val="0"/>
              </a:spcAft>
            </a:pPr>
            <a:r>
              <a:rPr lang="en-US" altLang="zh-CN" sz="2000" b="1" spc="83" dirty="0">
                <a:solidFill>
                  <a:srgbClr val="FFFFFF"/>
                </a:solidFill>
                <a:latin typeface="Calibri"/>
                <a:ea typeface="宋体" panose="02010600030101010101" pitchFamily="2" charset="-122"/>
              </a:rPr>
              <a:t>CSNS-II Injection</a:t>
            </a:r>
          </a:p>
          <a:p>
            <a:pPr algn="ctr" defTabSz="761970" eaLnBrk="1" fontAlgn="auto" hangingPunct="1">
              <a:spcBef>
                <a:spcPts val="0"/>
              </a:spcBef>
              <a:spcAft>
                <a:spcPts val="0"/>
              </a:spcAft>
            </a:pPr>
            <a:r>
              <a:rPr lang="en-US" altLang="zh-CN" sz="2000" b="1" spc="83" dirty="0">
                <a:solidFill>
                  <a:srgbClr val="FFFFFF"/>
                </a:solidFill>
                <a:latin typeface="Calibri"/>
                <a:ea typeface="宋体" panose="02010600030101010101" pitchFamily="2" charset="-122"/>
              </a:rPr>
              <a:t>Installing…</a:t>
            </a:r>
            <a:endParaRPr lang="zh-CN" altLang="en-US" sz="2000" b="1" spc="83" dirty="0">
              <a:solidFill>
                <a:srgbClr val="FFFFFF"/>
              </a:solidFill>
              <a:latin typeface="Calibri"/>
              <a:ea typeface="宋体" panose="02010600030101010101" pitchFamily="2" charset="-122"/>
            </a:endParaRPr>
          </a:p>
        </p:txBody>
      </p:sp>
      <p:pic>
        <p:nvPicPr>
          <p:cNvPr id="50" name="Picture 3">
            <a:extLst>
              <a:ext uri="{FF2B5EF4-FFF2-40B4-BE49-F238E27FC236}">
                <a16:creationId xmlns:a16="http://schemas.microsoft.com/office/drawing/2014/main" id="{D4EC1284-05B4-3057-C63C-7D1B5B533D9B}"/>
              </a:ext>
            </a:extLst>
          </p:cNvPr>
          <p:cNvPicPr>
            <a:picLocks noChangeAspect="1" noChangeArrowheads="1"/>
          </p:cNvPicPr>
          <p:nvPr>
            <p:custDataLst>
              <p:tags r:id="rId15"/>
            </p:custDataLst>
          </p:nvPr>
        </p:nvPicPr>
        <p:blipFill>
          <a:blip r:embed="rId20" cstate="print">
            <a:extLst>
              <a:ext uri="{28A0092B-C50C-407E-A947-70E740481C1C}">
                <a14:useLocalDpi xmlns:a14="http://schemas.microsoft.com/office/drawing/2010/main"/>
              </a:ext>
            </a:extLst>
          </a:blip>
          <a:srcRect/>
          <a:stretch>
            <a:fillRect/>
          </a:stretch>
        </p:blipFill>
        <p:spPr bwMode="auto">
          <a:xfrm>
            <a:off x="6872288" y="881592"/>
            <a:ext cx="3108325" cy="2252133"/>
          </a:xfrm>
          <a:prstGeom prst="rect">
            <a:avLst/>
          </a:prstGeom>
          <a:noFill/>
          <a:extLst>
            <a:ext uri="{909E8E84-426E-40DD-AFC4-6F175D3DCCD1}">
              <a14:hiddenFill xmlns:a14="http://schemas.microsoft.com/office/drawing/2010/main">
                <a:solidFill>
                  <a:srgbClr val="FFFFFF"/>
                </a:solidFill>
              </a14:hiddenFill>
            </a:ext>
          </a:extLst>
        </p:spPr>
      </p:pic>
      <p:pic>
        <p:nvPicPr>
          <p:cNvPr id="51" name="图片 50">
            <a:extLst>
              <a:ext uri="{FF2B5EF4-FFF2-40B4-BE49-F238E27FC236}">
                <a16:creationId xmlns:a16="http://schemas.microsoft.com/office/drawing/2014/main" id="{C687AD40-48FA-347B-39E2-FDC02535D545}"/>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590396" y="1227138"/>
            <a:ext cx="3070225" cy="2302933"/>
          </a:xfrm>
          <a:prstGeom prst="rect">
            <a:avLst/>
          </a:prstGeom>
        </p:spPr>
      </p:pic>
      <p:sp>
        <p:nvSpPr>
          <p:cNvPr id="5" name="矩形 4">
            <a:extLst>
              <a:ext uri="{FF2B5EF4-FFF2-40B4-BE49-F238E27FC236}">
                <a16:creationId xmlns:a16="http://schemas.microsoft.com/office/drawing/2014/main" id="{F91B1C54-6BD6-6A91-8CA9-5DECA83BC79E}"/>
              </a:ext>
            </a:extLst>
          </p:cNvPr>
          <p:cNvSpPr/>
          <p:nvPr>
            <p:custDataLst>
              <p:tags r:id="rId16"/>
            </p:custDataLst>
          </p:nvPr>
        </p:nvSpPr>
        <p:spPr>
          <a:xfrm>
            <a:off x="4084466" y="5325090"/>
            <a:ext cx="2075654" cy="357348"/>
          </a:xfrm>
          <a:prstGeom prst="rect">
            <a:avLst/>
          </a:prstGeom>
          <a:gradFill>
            <a:gsLst>
              <a:gs pos="0">
                <a:schemeClr val="accent1">
                  <a:lumMod val="60000"/>
                  <a:lumOff val="40000"/>
                  <a:alpha val="100000"/>
                </a:schemeClr>
              </a:gs>
              <a:gs pos="74000">
                <a:schemeClr val="accent1">
                  <a:alpha val="100000"/>
                </a:schemeClr>
              </a:gs>
              <a:gs pos="83000">
                <a:schemeClr val="accent1">
                  <a:alpha val="100000"/>
                </a:schemeClr>
              </a:gs>
              <a:gs pos="100000">
                <a:schemeClr val="accent1">
                  <a:alpha val="100000"/>
                </a:schemeClr>
              </a:gs>
            </a:gsLst>
            <a:lin ang="189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lIns="120000" rtlCol="0" anchor="ctr"/>
          <a:lstStyle/>
          <a:p>
            <a:pPr algn="ctr" defTabSz="761970" eaLnBrk="1" fontAlgn="auto" hangingPunct="1">
              <a:spcBef>
                <a:spcPts val="0"/>
              </a:spcBef>
              <a:spcAft>
                <a:spcPts val="0"/>
              </a:spcAft>
            </a:pPr>
            <a:r>
              <a:rPr lang="en-US" altLang="zh-CN" sz="2000" b="1" spc="83" dirty="0">
                <a:solidFill>
                  <a:srgbClr val="FFFFFF"/>
                </a:solidFill>
                <a:latin typeface="Calibri"/>
                <a:ea typeface="宋体" panose="02010600030101010101" pitchFamily="2" charset="-122"/>
              </a:rPr>
              <a:t>Jun. 20-</a:t>
            </a:r>
            <a:r>
              <a:rPr lang="zh-CN" altLang="en-US" sz="2000" b="1" spc="83" dirty="0">
                <a:solidFill>
                  <a:srgbClr val="FFFFFF"/>
                </a:solidFill>
                <a:latin typeface="Calibri"/>
                <a:ea typeface="宋体" panose="02010600030101010101" pitchFamily="2" charset="-122"/>
              </a:rPr>
              <a:t> </a:t>
            </a:r>
            <a:r>
              <a:rPr lang="en-US" altLang="zh-CN" sz="2000" b="1" spc="83" dirty="0">
                <a:solidFill>
                  <a:srgbClr val="FFFFFF"/>
                </a:solidFill>
                <a:latin typeface="Calibri"/>
                <a:ea typeface="宋体" panose="02010600030101010101" pitchFamily="2" charset="-122"/>
              </a:rPr>
              <a:t>Aug.31</a:t>
            </a:r>
            <a:endParaRPr lang="zh-CN" altLang="en-US" sz="2000" b="1" spc="83" dirty="0">
              <a:solidFill>
                <a:srgbClr val="FFFFFF"/>
              </a:solidFill>
              <a:latin typeface="Calibri"/>
              <a:ea typeface="宋体" panose="02010600030101010101" pitchFamily="2" charset="-122"/>
            </a:endParaRPr>
          </a:p>
        </p:txBody>
      </p:sp>
    </p:spTree>
    <p:extLst>
      <p:ext uri="{BB962C8B-B14F-4D97-AF65-F5344CB8AC3E}">
        <p14:creationId xmlns:p14="http://schemas.microsoft.com/office/powerpoint/2010/main" val="120162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0-#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0-#ppt_w/2"/>
                                          </p:val>
                                        </p:tav>
                                        <p:tav tm="100000">
                                          <p:val>
                                            <p:strVal val="#ppt_x"/>
                                          </p:val>
                                        </p:tav>
                                      </p:tavLst>
                                    </p:anim>
                                    <p:anim calcmode="lin" valueType="num">
                                      <p:cBhvr additive="base">
                                        <p:cTn id="24" dur="500" fill="hold"/>
                                        <p:tgtEl>
                                          <p:spTgt spid="3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0-#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25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0-#ppt_w/2"/>
                                          </p:val>
                                        </p:tav>
                                        <p:tav tm="100000">
                                          <p:val>
                                            <p:strVal val="#ppt_x"/>
                                          </p:val>
                                        </p:tav>
                                      </p:tavLst>
                                    </p:anim>
                                    <p:anim calcmode="lin" valueType="num">
                                      <p:cBhvr additive="base">
                                        <p:cTn id="32" dur="500" fill="hold"/>
                                        <p:tgtEl>
                                          <p:spTgt spid="3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125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0-#ppt_w/2"/>
                                          </p:val>
                                        </p:tav>
                                        <p:tav tm="100000">
                                          <p:val>
                                            <p:strVal val="#ppt_x"/>
                                          </p:val>
                                        </p:tav>
                                      </p:tavLst>
                                    </p:anim>
                                    <p:anim calcmode="lin" valueType="num">
                                      <p:cBhvr additive="base">
                                        <p:cTn id="36" dur="500" fill="hold"/>
                                        <p:tgtEl>
                                          <p:spTgt spid="40"/>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25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0-#ppt_w/2"/>
                                          </p:val>
                                        </p:tav>
                                        <p:tav tm="100000">
                                          <p:val>
                                            <p:strVal val="#ppt_x"/>
                                          </p:val>
                                        </p:tav>
                                      </p:tavLst>
                                    </p:anim>
                                    <p:anim calcmode="lin" valueType="num">
                                      <p:cBhvr additive="base">
                                        <p:cTn id="40" dur="500" fill="hold"/>
                                        <p:tgtEl>
                                          <p:spTgt spid="4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125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0-#ppt_w/2"/>
                                          </p:val>
                                        </p:tav>
                                        <p:tav tm="100000">
                                          <p:val>
                                            <p:strVal val="#ppt_x"/>
                                          </p:val>
                                        </p:tav>
                                      </p:tavLst>
                                    </p:anim>
                                    <p:anim calcmode="lin" valueType="num">
                                      <p:cBhvr additive="base">
                                        <p:cTn id="44" dur="500" fill="hold"/>
                                        <p:tgtEl>
                                          <p:spTgt spid="51"/>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225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0-#ppt_w/2"/>
                                          </p:val>
                                        </p:tav>
                                        <p:tav tm="100000">
                                          <p:val>
                                            <p:strVal val="#ppt_x"/>
                                          </p:val>
                                        </p:tav>
                                      </p:tavLst>
                                    </p:anim>
                                    <p:anim calcmode="lin" valueType="num">
                                      <p:cBhvr additive="base">
                                        <p:cTn id="48" dur="500" fill="hold"/>
                                        <p:tgtEl>
                                          <p:spTgt spid="4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225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0-#ppt_w/2"/>
                                          </p:val>
                                        </p:tav>
                                        <p:tav tm="100000">
                                          <p:val>
                                            <p:strVal val="#ppt_x"/>
                                          </p:val>
                                        </p:tav>
                                      </p:tavLst>
                                    </p:anim>
                                    <p:anim calcmode="lin" valueType="num">
                                      <p:cBhvr additive="base">
                                        <p:cTn id="52" dur="500" fill="hold"/>
                                        <p:tgtEl>
                                          <p:spTgt spid="4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225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0-#ppt_w/2"/>
                                          </p:val>
                                        </p:tav>
                                        <p:tav tm="100000">
                                          <p:val>
                                            <p:strVal val="#ppt_x"/>
                                          </p:val>
                                        </p:tav>
                                      </p:tavLst>
                                    </p:anim>
                                    <p:anim calcmode="lin" valueType="num">
                                      <p:cBhvr additive="base">
                                        <p:cTn id="56" dur="500" fill="hold"/>
                                        <p:tgtEl>
                                          <p:spTgt spid="4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225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0-#ppt_w/2"/>
                                          </p:val>
                                        </p:tav>
                                        <p:tav tm="100000">
                                          <p:val>
                                            <p:strVal val="#ppt_x"/>
                                          </p:val>
                                        </p:tav>
                                      </p:tavLst>
                                    </p:anim>
                                    <p:anim calcmode="lin" valueType="num">
                                      <p:cBhvr additive="base">
                                        <p:cTn id="60" dur="500" fill="hold"/>
                                        <p:tgtEl>
                                          <p:spTgt spid="46"/>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225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500" fill="hold"/>
                                        <p:tgtEl>
                                          <p:spTgt spid="50"/>
                                        </p:tgtEl>
                                        <p:attrNameLst>
                                          <p:attrName>ppt_x</p:attrName>
                                        </p:attrNameLst>
                                      </p:cBhvr>
                                      <p:tavLst>
                                        <p:tav tm="0">
                                          <p:val>
                                            <p:strVal val="0-#ppt_w/2"/>
                                          </p:val>
                                        </p:tav>
                                        <p:tav tm="100000">
                                          <p:val>
                                            <p:strVal val="#ppt_x"/>
                                          </p:val>
                                        </p:tav>
                                      </p:tavLst>
                                    </p:anim>
                                    <p:anim calcmode="lin" valueType="num">
                                      <p:cBhvr additive="base">
                                        <p:cTn id="64" dur="500" fill="hold"/>
                                        <p:tgtEl>
                                          <p:spTgt spid="50"/>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0-#ppt_w/2"/>
                                          </p:val>
                                        </p:tav>
                                        <p:tav tm="100000">
                                          <p:val>
                                            <p:strVal val="#ppt_x"/>
                                          </p:val>
                                        </p:tav>
                                      </p:tavLst>
                                    </p:anim>
                                    <p:anim calcmode="lin" valueType="num">
                                      <p:cBhvr additive="base">
                                        <p:cTn id="6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P spid="39" grpId="0" animBg="1"/>
      <p:bldP spid="39" grpId="1" animBg="1"/>
      <p:bldP spid="40" grpId="0" animBg="1"/>
      <p:bldP spid="40" grpId="1" animBg="1"/>
      <p:bldP spid="41" grpId="0" animBg="1"/>
      <p:bldP spid="41" grpId="1" animBg="1"/>
      <p:bldP spid="44" grpId="0" bldLvl="0" animBg="1"/>
      <p:bldP spid="44" grpId="1" animBg="1"/>
      <p:bldP spid="45" grpId="0" bldLvl="0" animBg="1"/>
      <p:bldP spid="45" grpId="1" animBg="1"/>
      <p:bldP spid="46" grpId="0" bldLvl="0" animBg="1"/>
      <p:bldP spid="46" grpId="1" animBg="1"/>
      <p:bldP spid="5" grpId="0" animBg="1"/>
      <p:bldP spid="5"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B0ACD90-3709-0BB5-A2C1-8E79F475D537}"/>
              </a:ext>
            </a:extLst>
          </p:cNvPr>
          <p:cNvSpPr>
            <a:spLocks noGrp="1"/>
          </p:cNvSpPr>
          <p:nvPr>
            <p:ph idx="1"/>
          </p:nvPr>
        </p:nvSpPr>
        <p:spPr>
          <a:xfrm>
            <a:off x="154460" y="864974"/>
            <a:ext cx="10005541" cy="4704723"/>
          </a:xfrm>
        </p:spPr>
        <p:txBody>
          <a:bodyPr/>
          <a:lstStyle/>
          <a:p>
            <a:pPr>
              <a:lnSpc>
                <a:spcPct val="120000"/>
              </a:lnSpc>
              <a:spcBef>
                <a:spcPts val="500"/>
              </a:spcBef>
            </a:pPr>
            <a:r>
              <a:rPr kumimoji="1" lang="en-US" altLang="zh-CN" sz="2000" b="1" dirty="0">
                <a:latin typeface="Microsoft YaHei" panose="020B0503020204020204" pitchFamily="34" charset="-122"/>
                <a:ea typeface="Microsoft YaHei" panose="020B0503020204020204" pitchFamily="34" charset="-122"/>
              </a:rPr>
              <a:t>1.8m</a:t>
            </a:r>
            <a:r>
              <a:rPr kumimoji="1" lang="zh-CN" altLang="en-US" sz="2000" b="1" dirty="0">
                <a:latin typeface="Microsoft YaHei" panose="020B0503020204020204" pitchFamily="34" charset="-122"/>
                <a:ea typeface="Microsoft YaHei" panose="020B0503020204020204" pitchFamily="34" charset="-122"/>
              </a:rPr>
              <a:t> </a:t>
            </a:r>
            <a:r>
              <a:rPr kumimoji="1" lang="en-US" altLang="zh-CN" sz="2000" b="1" dirty="0">
                <a:latin typeface="Microsoft YaHei" panose="020B0503020204020204" pitchFamily="34" charset="-122"/>
                <a:ea typeface="Microsoft YaHei" panose="020B0503020204020204" pitchFamily="34" charset="-122"/>
              </a:rPr>
              <a:t>3 gaps</a:t>
            </a:r>
            <a:r>
              <a:rPr kumimoji="1" lang="zh-CN" altLang="en-US" sz="2000" b="1" dirty="0">
                <a:latin typeface="Microsoft YaHei" panose="020B0503020204020204" pitchFamily="34" charset="-122"/>
                <a:ea typeface="Microsoft YaHei" panose="020B0503020204020204" pitchFamily="34" charset="-122"/>
              </a:rPr>
              <a:t> </a:t>
            </a:r>
            <a:r>
              <a:rPr kumimoji="1" lang="en-US" altLang="zh-CN" sz="2000" b="1" dirty="0">
                <a:latin typeface="Microsoft YaHei" panose="020B0503020204020204" pitchFamily="34" charset="-122"/>
                <a:ea typeface="Microsoft YaHei" panose="020B0503020204020204" pitchFamily="34" charset="-122"/>
              </a:rPr>
              <a:t>water-cooling</a:t>
            </a:r>
            <a:r>
              <a:rPr kumimoji="1" lang="zh-CN" altLang="en-US" sz="2000" b="1" dirty="0">
                <a:latin typeface="Microsoft YaHei" panose="020B0503020204020204" pitchFamily="34" charset="-122"/>
                <a:ea typeface="Microsoft YaHei" panose="020B0503020204020204" pitchFamily="34" charset="-122"/>
              </a:rPr>
              <a:t> </a:t>
            </a:r>
            <a:r>
              <a:rPr kumimoji="1" lang="en-US" altLang="zh-CN" sz="2000" b="1" dirty="0">
                <a:latin typeface="Microsoft YaHei" panose="020B0503020204020204" pitchFamily="34" charset="-122"/>
                <a:ea typeface="Microsoft YaHei" panose="020B0503020204020204" pitchFamily="34" charset="-122"/>
              </a:rPr>
              <a:t>cavity with external diameter 850mm MA rings</a:t>
            </a:r>
          </a:p>
          <a:p>
            <a:pPr>
              <a:lnSpc>
                <a:spcPct val="120000"/>
              </a:lnSpc>
              <a:spcBef>
                <a:spcPts val="500"/>
              </a:spcBef>
            </a:pPr>
            <a:r>
              <a:rPr kumimoji="1" lang="en-US" altLang="zh-CN" sz="2000" b="1" dirty="0">
                <a:latin typeface="Microsoft YaHei" panose="020B0503020204020204" pitchFamily="34" charset="-122"/>
                <a:ea typeface="Microsoft YaHei" panose="020B0503020204020204" pitchFamily="34" charset="-122"/>
              </a:rPr>
              <a:t>2 cavity were put into operation in 2022 and 2023</a:t>
            </a:r>
          </a:p>
          <a:p>
            <a:pPr>
              <a:lnSpc>
                <a:spcPct val="120000"/>
              </a:lnSpc>
              <a:spcBef>
                <a:spcPts val="500"/>
              </a:spcBef>
            </a:pPr>
            <a:r>
              <a:rPr kumimoji="1" lang="en-US" altLang="zh-CN" sz="2000" b="1" dirty="0">
                <a:latin typeface="Microsoft YaHei" panose="020B0503020204020204" pitchFamily="34" charset="-122"/>
                <a:ea typeface="Microsoft YaHei" panose="020B0503020204020204" pitchFamily="34" charset="-122"/>
              </a:rPr>
              <a:t>Gradient</a:t>
            </a:r>
            <a:r>
              <a:rPr kumimoji="1" lang="zh-CN" altLang="en-US" sz="2000" b="1" dirty="0">
                <a:latin typeface="Microsoft YaHei" panose="020B0503020204020204" pitchFamily="34" charset="-122"/>
                <a:ea typeface="Microsoft YaHei" panose="020B0503020204020204" pitchFamily="34" charset="-122"/>
              </a:rPr>
              <a:t> </a:t>
            </a:r>
            <a:r>
              <a:rPr kumimoji="1" lang="en-US" altLang="zh-CN" sz="2000" b="1" dirty="0">
                <a:latin typeface="Microsoft YaHei" panose="020B0503020204020204" pitchFamily="34" charset="-122"/>
                <a:ea typeface="Microsoft YaHei" panose="020B0503020204020204" pitchFamily="34" charset="-122"/>
              </a:rPr>
              <a:t>&gt;</a:t>
            </a:r>
            <a:r>
              <a:rPr kumimoji="1" lang="en-US" altLang="zh-CN" sz="2000" b="1" dirty="0">
                <a:solidFill>
                  <a:srgbClr val="FF0000"/>
                </a:solidFill>
                <a:latin typeface="Microsoft YaHei" panose="020B0503020204020204" pitchFamily="34" charset="-122"/>
                <a:ea typeface="Microsoft YaHei" panose="020B0503020204020204" pitchFamily="34" charset="-122"/>
              </a:rPr>
              <a:t>50kV/m</a:t>
            </a:r>
            <a:r>
              <a:rPr kumimoji="1" lang="en-US" altLang="zh-CN" sz="2000" b="1" dirty="0">
                <a:latin typeface="Microsoft YaHei" panose="020B0503020204020204" pitchFamily="34" charset="-122"/>
                <a:ea typeface="Microsoft YaHei" panose="020B0503020204020204" pitchFamily="34" charset="-122"/>
              </a:rPr>
              <a:t> on second hormonic mode ( 15% duty factor )</a:t>
            </a:r>
          </a:p>
          <a:p>
            <a:pPr>
              <a:lnSpc>
                <a:spcPct val="120000"/>
              </a:lnSpc>
              <a:spcBef>
                <a:spcPts val="500"/>
              </a:spcBef>
            </a:pPr>
            <a:r>
              <a:rPr kumimoji="1" lang="en-US" altLang="zh-CN" sz="2000" b="1" dirty="0">
                <a:latin typeface="Microsoft YaHei" panose="020B0503020204020204" pitchFamily="34" charset="-122"/>
                <a:ea typeface="Microsoft YaHei" panose="020B0503020204020204" pitchFamily="34" charset="-122"/>
              </a:rPr>
              <a:t>Gradient</a:t>
            </a:r>
            <a:r>
              <a:rPr kumimoji="1" lang="zh-CN" altLang="en-US" sz="2000" b="1" dirty="0">
                <a:latin typeface="Microsoft YaHei" panose="020B0503020204020204" pitchFamily="34" charset="-122"/>
                <a:ea typeface="Microsoft YaHei" panose="020B0503020204020204" pitchFamily="34" charset="-122"/>
              </a:rPr>
              <a:t> </a:t>
            </a:r>
            <a:r>
              <a:rPr kumimoji="1" lang="en-US" altLang="zh-CN" sz="2000" b="1" dirty="0">
                <a:latin typeface="Microsoft YaHei" panose="020B0503020204020204" pitchFamily="34" charset="-122"/>
                <a:ea typeface="Microsoft YaHei" panose="020B0503020204020204" pitchFamily="34" charset="-122"/>
              </a:rPr>
              <a:t>&gt;</a:t>
            </a:r>
            <a:r>
              <a:rPr kumimoji="1" lang="en-US" altLang="zh-CN" sz="2000" b="1" dirty="0">
                <a:solidFill>
                  <a:srgbClr val="FF0000"/>
                </a:solidFill>
                <a:latin typeface="Microsoft YaHei" panose="020B0503020204020204" pitchFamily="34" charset="-122"/>
                <a:ea typeface="Microsoft YaHei" panose="020B0503020204020204" pitchFamily="34" charset="-122"/>
              </a:rPr>
              <a:t>25kV/m</a:t>
            </a:r>
            <a:r>
              <a:rPr kumimoji="1" lang="en-US" altLang="zh-CN" sz="2000" b="1" dirty="0">
                <a:latin typeface="Microsoft YaHei" panose="020B0503020204020204" pitchFamily="34" charset="-122"/>
                <a:ea typeface="Microsoft YaHei" panose="020B0503020204020204" pitchFamily="34" charset="-122"/>
              </a:rPr>
              <a:t> on fundamental hormonic mode ( 50% duty factor )</a:t>
            </a:r>
          </a:p>
          <a:p>
            <a:pPr>
              <a:lnSpc>
                <a:spcPct val="120000"/>
              </a:lnSpc>
              <a:spcBef>
                <a:spcPts val="500"/>
              </a:spcBef>
            </a:pPr>
            <a:r>
              <a:rPr kumimoji="1" lang="en-US" altLang="zh-CN" sz="2000" b="1" dirty="0">
                <a:latin typeface="Microsoft YaHei" panose="020B0503020204020204" pitchFamily="34" charset="-122"/>
                <a:ea typeface="Microsoft YaHei" panose="020B0503020204020204" pitchFamily="34" charset="-122"/>
              </a:rPr>
              <a:t>Cavity impedance is stable after long-term operation ( </a:t>
            </a:r>
            <a:r>
              <a:rPr kumimoji="1" lang="en-US" altLang="zh-CN" sz="2000" b="1" dirty="0">
                <a:solidFill>
                  <a:srgbClr val="FF0000"/>
                </a:solidFill>
                <a:latin typeface="Microsoft YaHei" panose="020B0503020204020204" pitchFamily="34" charset="-122"/>
                <a:ea typeface="Microsoft YaHei" panose="020B0503020204020204" pitchFamily="34" charset="-122"/>
              </a:rPr>
              <a:t>variation &lt; 3% </a:t>
            </a:r>
            <a:r>
              <a:rPr kumimoji="1" lang="en-US" altLang="zh-CN" sz="2000" b="1" dirty="0">
                <a:latin typeface="Microsoft YaHei" panose="020B0503020204020204" pitchFamily="34" charset="-122"/>
                <a:ea typeface="Microsoft YaHei" panose="020B0503020204020204" pitchFamily="34" charset="-122"/>
              </a:rPr>
              <a:t>)</a:t>
            </a:r>
          </a:p>
        </p:txBody>
      </p:sp>
      <p:sp>
        <p:nvSpPr>
          <p:cNvPr id="3" name="标题 2">
            <a:extLst>
              <a:ext uri="{FF2B5EF4-FFF2-40B4-BE49-F238E27FC236}">
                <a16:creationId xmlns:a16="http://schemas.microsoft.com/office/drawing/2014/main" id="{52B99317-8DD0-E1BD-5C4F-252D85429052}"/>
              </a:ext>
            </a:extLst>
          </p:cNvPr>
          <p:cNvSpPr>
            <a:spLocks noGrp="1"/>
          </p:cNvSpPr>
          <p:nvPr>
            <p:ph type="title"/>
          </p:nvPr>
        </p:nvSpPr>
        <p:spPr/>
        <p:txBody>
          <a:bodyPr/>
          <a:lstStyle/>
          <a:p>
            <a:r>
              <a:rPr lang="en-US" altLang="zh-CN" sz="3333" dirty="0">
                <a:solidFill>
                  <a:srgbClr val="0070C0"/>
                </a:solidFill>
                <a:latin typeface="Times New Roman" panose="02020603050405020304" pitchFamily="18" charset="0"/>
                <a:ea typeface="+mn-ea"/>
                <a:cs typeface="Times New Roman" panose="02020603050405020304" pitchFamily="18" charset="0"/>
              </a:rPr>
              <a:t>MA</a:t>
            </a:r>
            <a:r>
              <a:rPr lang="zh-CN" altLang="en-US" sz="3333" dirty="0">
                <a:solidFill>
                  <a:srgbClr val="0070C0"/>
                </a:solidFill>
                <a:latin typeface="Times New Roman" panose="02020603050405020304" pitchFamily="18" charset="0"/>
                <a:ea typeface="+mn-ea"/>
                <a:cs typeface="Times New Roman" panose="02020603050405020304" pitchFamily="18" charset="0"/>
              </a:rPr>
              <a:t> </a:t>
            </a:r>
            <a:r>
              <a:rPr lang="en-US" altLang="zh-CN" sz="3333" dirty="0">
                <a:solidFill>
                  <a:srgbClr val="0070C0"/>
                </a:solidFill>
                <a:latin typeface="Times New Roman" panose="02020603050405020304" pitchFamily="18" charset="0"/>
                <a:ea typeface="+mn-ea"/>
                <a:cs typeface="Times New Roman" panose="02020603050405020304" pitchFamily="18" charset="0"/>
              </a:rPr>
              <a:t>Cavity</a:t>
            </a:r>
            <a:endParaRPr lang="zh-CN" altLang="en-US" sz="3333" dirty="0">
              <a:solidFill>
                <a:srgbClr val="0070C0"/>
              </a:solidFill>
              <a:latin typeface="Times New Roman" panose="02020603050405020304" pitchFamily="18" charset="0"/>
              <a:ea typeface="+mn-ea"/>
              <a:cs typeface="Times New Roman" panose="02020603050405020304" pitchFamily="18" charset="0"/>
            </a:endParaRPr>
          </a:p>
        </p:txBody>
      </p:sp>
      <p:pic>
        <p:nvPicPr>
          <p:cNvPr id="12" name="图片 11" descr="upload_586665775">
            <a:extLst>
              <a:ext uri="{FF2B5EF4-FFF2-40B4-BE49-F238E27FC236}">
                <a16:creationId xmlns:a16="http://schemas.microsoft.com/office/drawing/2014/main" id="{4BBB582F-5167-9AD6-D39B-83FA952C0545}"/>
              </a:ext>
            </a:extLst>
          </p:cNvPr>
          <p:cNvPicPr>
            <a:picLocks noChangeAspect="1"/>
          </p:cNvPicPr>
          <p:nvPr/>
        </p:nvPicPr>
        <p:blipFill>
          <a:blip r:embed="rId3" cstate="print">
            <a:extLst>
              <a:ext uri="{28A0092B-C50C-407E-A947-70E740481C1C}">
                <a14:useLocalDpi xmlns:a14="http://schemas.microsoft.com/office/drawing/2010/main"/>
              </a:ext>
            </a:extLst>
          </a:blip>
          <a:srcRect l="-60"/>
          <a:stretch/>
        </p:blipFill>
        <p:spPr>
          <a:xfrm>
            <a:off x="154459" y="3217336"/>
            <a:ext cx="3202783" cy="2400000"/>
          </a:xfrm>
          <a:prstGeom prst="rect">
            <a:avLst/>
          </a:prstGeom>
        </p:spPr>
      </p:pic>
      <p:sp>
        <p:nvSpPr>
          <p:cNvPr id="19" name="文本框 18">
            <a:extLst>
              <a:ext uri="{FF2B5EF4-FFF2-40B4-BE49-F238E27FC236}">
                <a16:creationId xmlns:a16="http://schemas.microsoft.com/office/drawing/2014/main" id="{AFCD9174-BBD9-730C-38E7-7C737C5C2728}"/>
              </a:ext>
            </a:extLst>
          </p:cNvPr>
          <p:cNvSpPr txBox="1"/>
          <p:nvPr/>
        </p:nvSpPr>
        <p:spPr bwMode="auto">
          <a:xfrm>
            <a:off x="2217453" y="5285741"/>
            <a:ext cx="1217020" cy="323165"/>
          </a:xfrm>
          <a:prstGeom prst="rect">
            <a:avLst/>
          </a:prstGeom>
          <a:noFill/>
          <a:ln w="9525">
            <a:noFill/>
            <a:miter lim="800000"/>
            <a:headEnd/>
            <a:tailEnd/>
          </a:ln>
        </p:spPr>
        <p:txBody>
          <a:bodyPr wrap="square">
            <a:spAutoFit/>
          </a:bodyPr>
          <a:lstStyle/>
          <a:p>
            <a:pPr algn="ctr" defTabSz="914363"/>
            <a:r>
              <a:rPr kumimoji="1" lang="en-US" altLang="zh-CN" sz="1500" b="1" dirty="0">
                <a:solidFill>
                  <a:prstClr val="white"/>
                </a:solidFill>
                <a:latin typeface="Microsoft YaHei" panose="020B0503020204020204" pitchFamily="34" charset="-122"/>
                <a:ea typeface="Microsoft YaHei" panose="020B0503020204020204" pitchFamily="34" charset="-122"/>
              </a:rPr>
              <a:t>2022.09</a:t>
            </a:r>
          </a:p>
        </p:txBody>
      </p:sp>
      <p:pic>
        <p:nvPicPr>
          <p:cNvPr id="5" name="图片 4">
            <a:extLst>
              <a:ext uri="{FF2B5EF4-FFF2-40B4-BE49-F238E27FC236}">
                <a16:creationId xmlns:a16="http://schemas.microsoft.com/office/drawing/2014/main" id="{73C1B0C9-97FC-2637-B761-05258A578D31}"/>
              </a:ext>
            </a:extLst>
          </p:cNvPr>
          <p:cNvPicPr>
            <a:picLocks noChangeAspect="1"/>
          </p:cNvPicPr>
          <p:nvPr/>
        </p:nvPicPr>
        <p:blipFill>
          <a:blip r:embed="rId4" cstate="print">
            <a:extLst>
              <a:ext uri="{28A0092B-C50C-407E-A947-70E740481C1C}">
                <a14:useLocalDpi xmlns:a14="http://schemas.microsoft.com/office/drawing/2010/main"/>
              </a:ext>
            </a:extLst>
          </a:blip>
          <a:srcRect l="-252"/>
          <a:stretch/>
        </p:blipFill>
        <p:spPr>
          <a:xfrm>
            <a:off x="6802759" y="3217336"/>
            <a:ext cx="3202783" cy="2400000"/>
          </a:xfrm>
          <a:prstGeom prst="rect">
            <a:avLst/>
          </a:prstGeom>
        </p:spPr>
      </p:pic>
      <p:sp>
        <p:nvSpPr>
          <p:cNvPr id="7" name="文本框 6">
            <a:extLst>
              <a:ext uri="{FF2B5EF4-FFF2-40B4-BE49-F238E27FC236}">
                <a16:creationId xmlns:a16="http://schemas.microsoft.com/office/drawing/2014/main" id="{50BDD28D-E46F-AE90-A242-424FF06A986B}"/>
              </a:ext>
            </a:extLst>
          </p:cNvPr>
          <p:cNvSpPr txBox="1"/>
          <p:nvPr/>
        </p:nvSpPr>
        <p:spPr bwMode="auto">
          <a:xfrm>
            <a:off x="6725528" y="5285741"/>
            <a:ext cx="1217020" cy="323165"/>
          </a:xfrm>
          <a:prstGeom prst="rect">
            <a:avLst/>
          </a:prstGeom>
          <a:noFill/>
          <a:ln w="9525">
            <a:noFill/>
            <a:miter lim="800000"/>
            <a:headEnd/>
            <a:tailEnd/>
          </a:ln>
        </p:spPr>
        <p:txBody>
          <a:bodyPr wrap="square">
            <a:spAutoFit/>
          </a:bodyPr>
          <a:lstStyle/>
          <a:p>
            <a:pPr algn="ctr" defTabSz="914363"/>
            <a:r>
              <a:rPr kumimoji="1" lang="en-US" altLang="zh-CN" sz="1500" b="1" dirty="0">
                <a:solidFill>
                  <a:prstClr val="white"/>
                </a:solidFill>
                <a:latin typeface="Microsoft YaHei" panose="020B0503020204020204" pitchFamily="34" charset="-122"/>
                <a:ea typeface="Microsoft YaHei" panose="020B0503020204020204" pitchFamily="34" charset="-122"/>
              </a:rPr>
              <a:t>2023.08</a:t>
            </a:r>
          </a:p>
        </p:txBody>
      </p:sp>
      <p:pic>
        <p:nvPicPr>
          <p:cNvPr id="8" name="图片 7">
            <a:extLst>
              <a:ext uri="{FF2B5EF4-FFF2-40B4-BE49-F238E27FC236}">
                <a16:creationId xmlns:a16="http://schemas.microsoft.com/office/drawing/2014/main" id="{F367B3D5-4389-F7C3-F50C-96371FE735AE}"/>
              </a:ext>
            </a:extLst>
          </p:cNvPr>
          <p:cNvPicPr>
            <a:picLocks noChangeAspect="1"/>
          </p:cNvPicPr>
          <p:nvPr/>
        </p:nvPicPr>
        <p:blipFill>
          <a:blip r:embed="rId5" cstate="print">
            <a:extLst>
              <a:ext uri="{28A0092B-C50C-407E-A947-70E740481C1C}">
                <a14:useLocalDpi xmlns:a14="http://schemas.microsoft.com/office/drawing/2010/main"/>
              </a:ext>
            </a:extLst>
          </a:blip>
          <a:srcRect l="15616" t="6150" r="1106" b="5343"/>
          <a:stretch/>
        </p:blipFill>
        <p:spPr>
          <a:xfrm>
            <a:off x="3273427" y="3216000"/>
            <a:ext cx="3613148" cy="2400000"/>
          </a:xfrm>
          <a:prstGeom prst="rect">
            <a:avLst/>
          </a:prstGeom>
        </p:spPr>
      </p:pic>
      <p:cxnSp>
        <p:nvCxnSpPr>
          <p:cNvPr id="9" name="直接箭头连接符 9">
            <a:extLst>
              <a:ext uri="{FF2B5EF4-FFF2-40B4-BE49-F238E27FC236}">
                <a16:creationId xmlns:a16="http://schemas.microsoft.com/office/drawing/2014/main" id="{734D06C6-74D4-6ADE-3F65-F9358D6E0973}"/>
              </a:ext>
            </a:extLst>
          </p:cNvPr>
          <p:cNvCxnSpPr>
            <a:cxnSpLocks/>
          </p:cNvCxnSpPr>
          <p:nvPr/>
        </p:nvCxnSpPr>
        <p:spPr>
          <a:xfrm>
            <a:off x="4850789" y="4227000"/>
            <a:ext cx="0" cy="730250"/>
          </a:xfrm>
          <a:prstGeom prst="straightConnector1">
            <a:avLst/>
          </a:prstGeom>
          <a:ln w="222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59CF028B-3406-7B53-1CF3-A59EF2BD72D4}"/>
              </a:ext>
            </a:extLst>
          </p:cNvPr>
          <p:cNvSpPr/>
          <p:nvPr/>
        </p:nvSpPr>
        <p:spPr>
          <a:xfrm>
            <a:off x="4771947" y="4762452"/>
            <a:ext cx="1451038" cy="553998"/>
          </a:xfrm>
          <a:prstGeom prst="rect">
            <a:avLst/>
          </a:prstGeom>
        </p:spPr>
        <p:txBody>
          <a:bodyPr wrap="none">
            <a:spAutoFit/>
          </a:bodyPr>
          <a:lstStyle/>
          <a:p>
            <a:pPr algn="ctr" defTabSz="761970" eaLnBrk="1" fontAlgn="auto" hangingPunct="1">
              <a:spcBef>
                <a:spcPts val="0"/>
              </a:spcBef>
              <a:spcAft>
                <a:spcPts val="0"/>
              </a:spcAft>
            </a:pPr>
            <a:r>
              <a:rPr kumimoji="1" lang="en-US" altLang="zh-CN" sz="1500" b="1" dirty="0">
                <a:solidFill>
                  <a:srgbClr val="FF0000"/>
                </a:solidFill>
                <a:latin typeface="Microsoft YaHei" panose="020B0503020204020204" pitchFamily="34" charset="-122"/>
                <a:ea typeface="Microsoft YaHei" panose="020B0503020204020204" pitchFamily="34" charset="-122"/>
              </a:rPr>
              <a:t>30kV/gap</a:t>
            </a:r>
          </a:p>
          <a:p>
            <a:pPr algn="ctr" defTabSz="761970" eaLnBrk="1" fontAlgn="auto" hangingPunct="1">
              <a:spcBef>
                <a:spcPts val="0"/>
              </a:spcBef>
              <a:spcAft>
                <a:spcPts val="0"/>
              </a:spcAft>
            </a:pPr>
            <a:r>
              <a:rPr kumimoji="1" lang="en-US" altLang="zh-CN" sz="1500" b="1" dirty="0">
                <a:solidFill>
                  <a:srgbClr val="FF0000"/>
                </a:solidFill>
                <a:latin typeface="Microsoft YaHei" panose="020B0503020204020204" pitchFamily="34" charset="-122"/>
                <a:ea typeface="Microsoft YaHei" panose="020B0503020204020204" pitchFamily="34" charset="-122"/>
              </a:rPr>
              <a:t>90kV / cavity</a:t>
            </a:r>
            <a:endParaRPr kumimoji="1" lang="zh-CN" altLang="en-US" sz="1500" b="1" dirty="0">
              <a:solidFill>
                <a:srgbClr val="FF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06332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4"/>
          <a:stretch>
            <a:fillRect/>
          </a:stretch>
        </p:blipFill>
        <p:spPr>
          <a:xfrm>
            <a:off x="39688" y="1066448"/>
            <a:ext cx="5293783" cy="4597400"/>
          </a:xfrm>
          <a:prstGeom prst="rect">
            <a:avLst/>
          </a:prstGeom>
        </p:spPr>
      </p:pic>
      <p:sp>
        <p:nvSpPr>
          <p:cNvPr id="3" name="标题 2"/>
          <p:cNvSpPr>
            <a:spLocks noGrp="1"/>
          </p:cNvSpPr>
          <p:nvPr>
            <p:ph type="title"/>
          </p:nvPr>
        </p:nvSpPr>
        <p:spPr>
          <a:xfrm>
            <a:off x="471488" y="47892"/>
            <a:ext cx="7646473" cy="480031"/>
          </a:xfrm>
        </p:spPr>
        <p:txBody>
          <a:bodyPr/>
          <a:lstStyle/>
          <a:p>
            <a:r>
              <a:rPr lang="en-US" altLang="zh-CN" sz="3200" dirty="0">
                <a:latin typeface="Times New Roman" panose="02020603050405020304" pitchFamily="18" charset="0"/>
                <a:cs typeface="Times New Roman" panose="02020603050405020304" pitchFamily="18" charset="0"/>
              </a:rPr>
              <a:t>Neutron</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Instruments</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for</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CSNS-II</a:t>
            </a:r>
          </a:p>
        </p:txBody>
      </p:sp>
      <p:graphicFrame>
        <p:nvGraphicFramePr>
          <p:cNvPr id="5" name="表格 4"/>
          <p:cNvGraphicFramePr/>
          <p:nvPr>
            <p:custDataLst>
              <p:tags r:id="rId1"/>
            </p:custDataLst>
          </p:nvPr>
        </p:nvGraphicFramePr>
        <p:xfrm>
          <a:off x="5522384" y="806450"/>
          <a:ext cx="4430183" cy="4783149"/>
        </p:xfrm>
        <a:graphic>
          <a:graphicData uri="http://schemas.openxmlformats.org/drawingml/2006/table">
            <a:tbl>
              <a:tblPr/>
              <a:tblGrid>
                <a:gridCol w="679450">
                  <a:extLst>
                    <a:ext uri="{9D8B030D-6E8A-4147-A177-3AD203B41FA5}">
                      <a16:colId xmlns:a16="http://schemas.microsoft.com/office/drawing/2014/main" val="20000"/>
                    </a:ext>
                  </a:extLst>
                </a:gridCol>
                <a:gridCol w="3750733">
                  <a:extLst>
                    <a:ext uri="{9D8B030D-6E8A-4147-A177-3AD203B41FA5}">
                      <a16:colId xmlns:a16="http://schemas.microsoft.com/office/drawing/2014/main" val="20001"/>
                    </a:ext>
                  </a:extLst>
                </a:gridCol>
              </a:tblGrid>
              <a:tr h="207963">
                <a:tc>
                  <a:txBody>
                    <a:bodyPr/>
                    <a:lstStyle/>
                    <a:p>
                      <a:pPr algn="ctr" fontAlgn="ctr"/>
                      <a:r>
                        <a:rPr lang="en-US" altLang="zh-CN" sz="13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Location</a:t>
                      </a:r>
                    </a:p>
                  </a:txBody>
                  <a:tcPr marL="4585" marR="4585" marT="4585" marB="0" anchor="ctr">
                    <a:lnL>
                      <a:noFill/>
                    </a:lnL>
                    <a:lnR>
                      <a:noFill/>
                    </a:lnR>
                    <a:lnT>
                      <a:noFill/>
                    </a:lnT>
                    <a:lnB>
                      <a:noFill/>
                    </a:lnB>
                    <a:noFill/>
                  </a:tcPr>
                </a:tc>
                <a:tc>
                  <a:txBody>
                    <a:bodyPr/>
                    <a:lstStyle/>
                    <a:p>
                      <a:pPr algn="ctr" fontAlgn="ctr"/>
                      <a:r>
                        <a:rPr lang="en-US" altLang="zh-CN" sz="13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Instrument </a:t>
                      </a:r>
                    </a:p>
                  </a:txBody>
                  <a:tcPr marL="4585" marR="4585" marT="4585" marB="0" anchor="ctr">
                    <a:lnL>
                      <a:noFill/>
                    </a:lnL>
                    <a:lnR>
                      <a:noFill/>
                    </a:lnR>
                    <a:lnT>
                      <a:noFill/>
                    </a:lnT>
                    <a:lnB>
                      <a:noFill/>
                    </a:lnB>
                    <a:noFill/>
                  </a:tcPr>
                </a:tc>
                <a:extLst>
                  <a:ext uri="{0D108BD9-81ED-4DB2-BD59-A6C34878D82A}">
                    <a16:rowId xmlns:a16="http://schemas.microsoft.com/office/drawing/2014/main" val="10000"/>
                  </a:ext>
                </a:extLst>
              </a:tr>
              <a:tr h="207963">
                <a:tc>
                  <a:txBody>
                    <a:bodyPr/>
                    <a:lstStyle/>
                    <a:p>
                      <a:pPr marL="71755" indent="0" algn="l" fontAlgn="ctr"/>
                      <a:r>
                        <a:rPr lang="en-US" altLang="zh-CN" sz="1300" b="0" i="0">
                          <a:solidFill>
                            <a:srgbClr val="1D41D5"/>
                          </a:solidFill>
                          <a:latin typeface="Times New Roman" panose="02020603050405020304" pitchFamily="18" charset="0"/>
                          <a:ea typeface="宋体" panose="02010600030101010101" pitchFamily="2" charset="-122"/>
                          <a:cs typeface="Times New Roman" panose="02020603050405020304" pitchFamily="18" charset="0"/>
                        </a:rPr>
                        <a:t>BL01</a:t>
                      </a:r>
                    </a:p>
                  </a:txBody>
                  <a:tcPr marL="4585" marR="4585" marT="4585" marB="0" anchor="ctr">
                    <a:lnL>
                      <a:noFill/>
                    </a:lnL>
                    <a:lnR>
                      <a:noFill/>
                    </a:lnR>
                    <a:lnT>
                      <a:noFill/>
                    </a:lnT>
                    <a:lnB>
                      <a:noFill/>
                    </a:lnB>
                    <a:noFill/>
                  </a:tcPr>
                </a:tc>
                <a:tc>
                  <a:txBody>
                    <a:bodyPr/>
                    <a:lstStyle/>
                    <a:p>
                      <a:pPr algn="l" fontAlgn="ctr"/>
                      <a:r>
                        <a:rPr lang="en-US" altLang="zh-CN" sz="1300" b="0" i="0" dirty="0">
                          <a:solidFill>
                            <a:srgbClr val="1D41D5"/>
                          </a:solidFill>
                          <a:latin typeface="Times New Roman" panose="02020603050405020304" pitchFamily="18" charset="0"/>
                          <a:ea typeface="宋体" panose="02010600030101010101" pitchFamily="2" charset="-122"/>
                          <a:cs typeface="Times New Roman" panose="02020603050405020304" pitchFamily="18" charset="0"/>
                        </a:rPr>
                        <a:t>Small Angle Neutron Scattering</a:t>
                      </a:r>
                    </a:p>
                  </a:txBody>
                  <a:tcPr marL="4585" marR="4585" marT="4585" marB="0" anchor="ctr">
                    <a:lnL>
                      <a:noFill/>
                    </a:lnL>
                    <a:lnR>
                      <a:noFill/>
                    </a:lnR>
                    <a:lnT>
                      <a:noFill/>
                    </a:lnT>
                    <a:lnB>
                      <a:noFill/>
                    </a:lnB>
                    <a:noFill/>
                  </a:tcPr>
                </a:tc>
                <a:extLst>
                  <a:ext uri="{0D108BD9-81ED-4DB2-BD59-A6C34878D82A}">
                    <a16:rowId xmlns:a16="http://schemas.microsoft.com/office/drawing/2014/main" val="10001"/>
                  </a:ext>
                </a:extLst>
              </a:tr>
              <a:tr h="207963">
                <a:tc>
                  <a:txBody>
                    <a:bodyPr/>
                    <a:lstStyle/>
                    <a:p>
                      <a:pPr marL="71755" indent="0" algn="l" fontAlgn="ctr"/>
                      <a:r>
                        <a:rPr lang="en-US" altLang="zh-CN" sz="1300" b="0" i="0">
                          <a:solidFill>
                            <a:srgbClr val="1D41D5"/>
                          </a:solidFill>
                          <a:latin typeface="Times New Roman" panose="02020603050405020304" pitchFamily="18" charset="0"/>
                          <a:ea typeface="宋体" panose="02010600030101010101" pitchFamily="2" charset="-122"/>
                          <a:cs typeface="Times New Roman" panose="02020603050405020304" pitchFamily="18" charset="0"/>
                        </a:rPr>
                        <a:t>BL02</a:t>
                      </a:r>
                    </a:p>
                  </a:txBody>
                  <a:tcPr marL="4585" marR="4585" marT="4585" marB="0" anchor="ctr">
                    <a:lnL>
                      <a:noFill/>
                    </a:lnL>
                    <a:lnR>
                      <a:noFill/>
                    </a:lnR>
                    <a:lnT>
                      <a:noFill/>
                    </a:lnT>
                    <a:lnB>
                      <a:noFill/>
                    </a:lnB>
                    <a:noFill/>
                  </a:tcPr>
                </a:tc>
                <a:tc>
                  <a:txBody>
                    <a:bodyPr/>
                    <a:lstStyle/>
                    <a:p>
                      <a:pPr algn="l" fontAlgn="ctr"/>
                      <a:r>
                        <a:rPr lang="en-US" altLang="zh-CN" sz="1300" b="0" i="0">
                          <a:solidFill>
                            <a:srgbClr val="1D41D5"/>
                          </a:solidFill>
                          <a:latin typeface="Times New Roman" panose="02020603050405020304" pitchFamily="18" charset="0"/>
                          <a:ea typeface="宋体" panose="02010600030101010101" pitchFamily="2" charset="-122"/>
                          <a:cs typeface="Times New Roman" panose="02020603050405020304" pitchFamily="18" charset="0"/>
                        </a:rPr>
                        <a:t>Multiple Purpose Reflectometer</a:t>
                      </a:r>
                    </a:p>
                  </a:txBody>
                  <a:tcPr marL="4585" marR="4585" marT="4585" marB="0" anchor="ctr">
                    <a:lnL>
                      <a:noFill/>
                    </a:lnL>
                    <a:lnR>
                      <a:noFill/>
                    </a:lnR>
                    <a:lnT>
                      <a:noFill/>
                    </a:lnT>
                    <a:lnB>
                      <a:noFill/>
                    </a:lnB>
                    <a:noFill/>
                  </a:tcPr>
                </a:tc>
                <a:extLst>
                  <a:ext uri="{0D108BD9-81ED-4DB2-BD59-A6C34878D82A}">
                    <a16:rowId xmlns:a16="http://schemas.microsoft.com/office/drawing/2014/main" val="10002"/>
                  </a:ext>
                </a:extLst>
              </a:tr>
              <a:tr h="207963">
                <a:tc>
                  <a:txBody>
                    <a:bodyPr/>
                    <a:lstStyle/>
                    <a:p>
                      <a:pPr marL="71755" indent="0"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BL03</a:t>
                      </a:r>
                    </a:p>
                  </a:txBody>
                  <a:tcPr marL="4585" marR="4585" marT="4585" marB="0" anchor="ctr">
                    <a:lnL>
                      <a:noFill/>
                    </a:lnL>
                    <a:lnR>
                      <a:noFill/>
                    </a:lnR>
                    <a:lnT>
                      <a:noFill/>
                    </a:lnT>
                    <a:lnB>
                      <a:noFill/>
                    </a:lnB>
                    <a:noFill/>
                  </a:tcPr>
                </a:tc>
                <a:tc>
                  <a:txBody>
                    <a:bodyPr/>
                    <a:lstStyle/>
                    <a:p>
                      <a:pPr algn="l" fontAlgn="ctr"/>
                      <a:r>
                        <a:rPr lang="en-US" altLang="zh-CN" sz="1300" b="0" i="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Liquids Neutron Reflectometer</a:t>
                      </a:r>
                    </a:p>
                  </a:txBody>
                  <a:tcPr marL="4585" marR="4585" marT="4585" marB="0" anchor="ctr">
                    <a:lnL>
                      <a:noFill/>
                    </a:lnL>
                    <a:lnR>
                      <a:noFill/>
                    </a:lnR>
                    <a:lnT>
                      <a:noFill/>
                    </a:lnT>
                    <a:lnB>
                      <a:noFill/>
                    </a:lnB>
                    <a:noFill/>
                  </a:tcPr>
                </a:tc>
                <a:extLst>
                  <a:ext uri="{0D108BD9-81ED-4DB2-BD59-A6C34878D82A}">
                    <a16:rowId xmlns:a16="http://schemas.microsoft.com/office/drawing/2014/main" val="10003"/>
                  </a:ext>
                </a:extLst>
              </a:tr>
              <a:tr h="207963">
                <a:tc>
                  <a:txBody>
                    <a:bodyPr/>
                    <a:lstStyle/>
                    <a:p>
                      <a:pPr marL="71755" indent="0"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BL04</a:t>
                      </a:r>
                    </a:p>
                  </a:txBody>
                  <a:tcPr marL="4585" marR="4585" marT="4585" marB="0" anchor="ctr">
                    <a:lnL>
                      <a:noFill/>
                    </a:lnL>
                    <a:lnR>
                      <a:noFill/>
                    </a:lnR>
                    <a:lnT>
                      <a:noFill/>
                    </a:lnT>
                    <a:lnB>
                      <a:noFill/>
                    </a:lnB>
                    <a:noFill/>
                  </a:tcPr>
                </a:tc>
                <a:tc>
                  <a:txBody>
                    <a:bodyPr/>
                    <a:lstStyle/>
                    <a:p>
                      <a:pPr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Cold Neutron Inelastic Spectrometer</a:t>
                      </a:r>
                    </a:p>
                  </a:txBody>
                  <a:tcPr marL="4585" marR="4585" marT="4585" marB="0" anchor="ctr">
                    <a:lnL>
                      <a:noFill/>
                    </a:lnL>
                    <a:lnR>
                      <a:noFill/>
                    </a:lnR>
                    <a:lnT>
                      <a:noFill/>
                    </a:lnT>
                    <a:lnB>
                      <a:noFill/>
                    </a:lnB>
                    <a:noFill/>
                  </a:tcPr>
                </a:tc>
                <a:extLst>
                  <a:ext uri="{0D108BD9-81ED-4DB2-BD59-A6C34878D82A}">
                    <a16:rowId xmlns:a16="http://schemas.microsoft.com/office/drawing/2014/main" val="10004"/>
                  </a:ext>
                </a:extLst>
              </a:tr>
              <a:tr h="207963">
                <a:tc>
                  <a:txBody>
                    <a:bodyPr/>
                    <a:lstStyle/>
                    <a:p>
                      <a:pPr marL="71755" indent="0"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BL05</a:t>
                      </a:r>
                    </a:p>
                  </a:txBody>
                  <a:tcPr marL="4585" marR="4585" marT="4585" marB="0" anchor="ctr">
                    <a:lnL>
                      <a:noFill/>
                    </a:lnL>
                    <a:lnR>
                      <a:noFill/>
                    </a:lnR>
                    <a:lnT>
                      <a:noFill/>
                    </a:lnT>
                    <a:lnB>
                      <a:noFill/>
                    </a:lnB>
                    <a:noFill/>
                  </a:tcPr>
                </a:tc>
                <a:tc>
                  <a:txBody>
                    <a:bodyPr/>
                    <a:lstStyle/>
                    <a:p>
                      <a:pPr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High Energy Direct Geometery Inelastic Spectrometer</a:t>
                      </a:r>
                    </a:p>
                  </a:txBody>
                  <a:tcPr marL="4585" marR="4585" marT="4585" marB="0" anchor="ctr">
                    <a:lnL>
                      <a:noFill/>
                    </a:lnL>
                    <a:lnR>
                      <a:noFill/>
                    </a:lnR>
                    <a:lnT>
                      <a:noFill/>
                    </a:lnT>
                    <a:lnB>
                      <a:noFill/>
                    </a:lnB>
                    <a:noFill/>
                  </a:tcPr>
                </a:tc>
                <a:extLst>
                  <a:ext uri="{0D108BD9-81ED-4DB2-BD59-A6C34878D82A}">
                    <a16:rowId xmlns:a16="http://schemas.microsoft.com/office/drawing/2014/main" val="10005"/>
                  </a:ext>
                </a:extLst>
              </a:tr>
              <a:tr h="207963">
                <a:tc>
                  <a:txBody>
                    <a:bodyPr/>
                    <a:lstStyle/>
                    <a:p>
                      <a:pPr marL="71755" indent="0"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BL06</a:t>
                      </a:r>
                    </a:p>
                  </a:txBody>
                  <a:tcPr marL="4585" marR="4585" marT="4585" marB="0" anchor="ctr">
                    <a:lnL>
                      <a:noFill/>
                    </a:lnL>
                    <a:lnR>
                      <a:noFill/>
                    </a:lnR>
                    <a:lnT>
                      <a:noFill/>
                    </a:lnT>
                    <a:lnB>
                      <a:noFill/>
                    </a:lnB>
                    <a:noFill/>
                  </a:tcPr>
                </a:tc>
                <a:tc>
                  <a:txBody>
                    <a:bodyPr/>
                    <a:lstStyle/>
                    <a:p>
                      <a:pPr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Molecular Vibrational Spectrometer</a:t>
                      </a:r>
                    </a:p>
                  </a:txBody>
                  <a:tcPr marL="4585" marR="4585" marT="4585" marB="0" anchor="ctr">
                    <a:lnL>
                      <a:noFill/>
                    </a:lnL>
                    <a:lnR>
                      <a:noFill/>
                    </a:lnR>
                    <a:lnT>
                      <a:noFill/>
                    </a:lnT>
                    <a:lnB>
                      <a:noFill/>
                    </a:lnB>
                    <a:noFill/>
                  </a:tcPr>
                </a:tc>
                <a:extLst>
                  <a:ext uri="{0D108BD9-81ED-4DB2-BD59-A6C34878D82A}">
                    <a16:rowId xmlns:a16="http://schemas.microsoft.com/office/drawing/2014/main" val="10006"/>
                  </a:ext>
                </a:extLst>
              </a:tr>
              <a:tr h="207963">
                <a:tc>
                  <a:txBody>
                    <a:bodyPr/>
                    <a:lstStyle/>
                    <a:p>
                      <a:pPr marL="71755" indent="0" algn="l" fontAlgn="ctr">
                        <a:buNone/>
                      </a:pPr>
                      <a:r>
                        <a:rPr lang="en-US" altLang="zh-CN" sz="1300" b="0" i="0">
                          <a:solidFill>
                            <a:srgbClr val="E42CE6"/>
                          </a:solidFill>
                          <a:latin typeface="Times New Roman" panose="02020603050405020304" pitchFamily="18" charset="0"/>
                          <a:ea typeface="宋体" panose="02010600030101010101" pitchFamily="2" charset="-122"/>
                          <a:cs typeface="Times New Roman" panose="02020603050405020304" pitchFamily="18" charset="0"/>
                        </a:rPr>
                        <a:t>BL07</a:t>
                      </a:r>
                    </a:p>
                  </a:txBody>
                  <a:tcPr marL="4585" marR="4585" marT="4585" marB="0" anchor="ctr">
                    <a:lnL>
                      <a:noFill/>
                    </a:lnL>
                    <a:lnR>
                      <a:noFill/>
                    </a:lnR>
                    <a:lnT>
                      <a:noFill/>
                    </a:lnT>
                    <a:lnB>
                      <a:noFill/>
                    </a:lnB>
                    <a:noFill/>
                  </a:tcPr>
                </a:tc>
                <a:tc>
                  <a:txBody>
                    <a:bodyPr/>
                    <a:lstStyle/>
                    <a:p>
                      <a:pPr algn="l" fontAlgn="ctr">
                        <a:buNone/>
                      </a:pPr>
                      <a:r>
                        <a:rPr lang="en-US" altLang="zh-CN" sz="1300" b="0" dirty="0">
                          <a:solidFill>
                            <a:srgbClr val="E42CE6"/>
                          </a:solidFill>
                          <a:latin typeface="Times New Roman" panose="02020603050405020304" pitchFamily="18" charset="0"/>
                          <a:ea typeface="宋体" panose="02010600030101010101" pitchFamily="2" charset="-122"/>
                          <a:cs typeface="Times New Roman" panose="02020603050405020304" pitchFamily="18" charset="0"/>
                          <a:sym typeface="+mn-ea"/>
                        </a:rPr>
                        <a:t>Reserved</a:t>
                      </a:r>
                      <a:endParaRPr lang="en-US" altLang="zh-CN" sz="1300" b="0" i="0" dirty="0">
                        <a:solidFill>
                          <a:srgbClr val="E42CE6"/>
                        </a:solidFill>
                        <a:latin typeface="Times New Roman" panose="02020603050405020304" pitchFamily="18" charset="0"/>
                        <a:ea typeface="宋体" panose="02010600030101010101" pitchFamily="2" charset="-122"/>
                        <a:cs typeface="Times New Roman" panose="02020603050405020304" pitchFamily="18" charset="0"/>
                        <a:sym typeface="+mn-ea"/>
                      </a:endParaRPr>
                    </a:p>
                  </a:txBody>
                  <a:tcPr marL="4585" marR="4585" marT="4585" marB="0" anchor="ctr">
                    <a:lnL>
                      <a:noFill/>
                    </a:lnL>
                    <a:lnR>
                      <a:noFill/>
                    </a:lnR>
                    <a:lnT>
                      <a:noFill/>
                    </a:lnT>
                    <a:lnB>
                      <a:noFill/>
                    </a:lnB>
                    <a:noFill/>
                  </a:tcPr>
                </a:tc>
                <a:extLst>
                  <a:ext uri="{0D108BD9-81ED-4DB2-BD59-A6C34878D82A}">
                    <a16:rowId xmlns:a16="http://schemas.microsoft.com/office/drawing/2014/main" val="10007"/>
                  </a:ext>
                </a:extLst>
              </a:tr>
              <a:tr h="207963">
                <a:tc>
                  <a:txBody>
                    <a:bodyPr/>
                    <a:lstStyle/>
                    <a:p>
                      <a:pPr marL="71755" indent="0"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BL08</a:t>
                      </a:r>
                    </a:p>
                  </a:txBody>
                  <a:tcPr marL="4585" marR="4585" marT="4585" marB="0" anchor="ctr">
                    <a:lnL>
                      <a:noFill/>
                    </a:lnL>
                    <a:lnR>
                      <a:noFill/>
                    </a:lnR>
                    <a:lnT>
                      <a:noFill/>
                    </a:lnT>
                    <a:lnB>
                      <a:noFill/>
                    </a:lnB>
                    <a:noFill/>
                  </a:tcPr>
                </a:tc>
                <a:tc>
                  <a:txBody>
                    <a:bodyPr/>
                    <a:lstStyle/>
                    <a:p>
                      <a:pPr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Engineering Material Diffracmeter</a:t>
                      </a:r>
                    </a:p>
                  </a:txBody>
                  <a:tcPr marL="4585" marR="4585" marT="4585" marB="0" anchor="ctr">
                    <a:lnL>
                      <a:noFill/>
                    </a:lnL>
                    <a:lnR>
                      <a:noFill/>
                    </a:lnR>
                    <a:lnT>
                      <a:noFill/>
                    </a:lnT>
                    <a:lnB>
                      <a:noFill/>
                    </a:lnB>
                    <a:noFill/>
                  </a:tcPr>
                </a:tc>
                <a:extLst>
                  <a:ext uri="{0D108BD9-81ED-4DB2-BD59-A6C34878D82A}">
                    <a16:rowId xmlns:a16="http://schemas.microsoft.com/office/drawing/2014/main" val="10008"/>
                  </a:ext>
                </a:extLst>
              </a:tr>
              <a:tr h="207963">
                <a:tc>
                  <a:txBody>
                    <a:bodyPr/>
                    <a:lstStyle/>
                    <a:p>
                      <a:pPr marL="71755" indent="0"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BL08A</a:t>
                      </a:r>
                    </a:p>
                  </a:txBody>
                  <a:tcPr marL="4585" marR="4585" marT="4585" marB="0" anchor="ctr">
                    <a:lnL>
                      <a:noFill/>
                    </a:lnL>
                    <a:lnR>
                      <a:noFill/>
                    </a:lnR>
                    <a:lnT>
                      <a:noFill/>
                    </a:lnT>
                    <a:lnB>
                      <a:noFill/>
                    </a:lnB>
                    <a:noFill/>
                  </a:tcPr>
                </a:tc>
                <a:tc>
                  <a:txBody>
                    <a:bodyPr/>
                    <a:lstStyle/>
                    <a:p>
                      <a:pPr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Neutron Technology Testing Station</a:t>
                      </a:r>
                    </a:p>
                  </a:txBody>
                  <a:tcPr marL="4585" marR="4585" marT="4585" marB="0" anchor="ctr">
                    <a:lnL>
                      <a:noFill/>
                    </a:lnL>
                    <a:lnR>
                      <a:noFill/>
                    </a:lnR>
                    <a:lnT>
                      <a:noFill/>
                    </a:lnT>
                    <a:lnB>
                      <a:noFill/>
                    </a:lnB>
                    <a:noFill/>
                  </a:tcPr>
                </a:tc>
                <a:extLst>
                  <a:ext uri="{0D108BD9-81ED-4DB2-BD59-A6C34878D82A}">
                    <a16:rowId xmlns:a16="http://schemas.microsoft.com/office/drawing/2014/main" val="10009"/>
                  </a:ext>
                </a:extLst>
              </a:tr>
              <a:tr h="207963">
                <a:tc>
                  <a:txBody>
                    <a:bodyPr/>
                    <a:lstStyle/>
                    <a:p>
                      <a:pPr marL="71755" indent="0"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BL09</a:t>
                      </a:r>
                    </a:p>
                  </a:txBody>
                  <a:tcPr marL="4585" marR="4585" marT="4585" marB="0" anchor="ctr">
                    <a:lnL>
                      <a:noFill/>
                    </a:lnL>
                    <a:lnR>
                      <a:noFill/>
                    </a:lnR>
                    <a:lnT>
                      <a:noFill/>
                    </a:lnT>
                    <a:lnB>
                      <a:noFill/>
                    </a:lnB>
                    <a:noFill/>
                  </a:tcPr>
                </a:tc>
                <a:tc>
                  <a:txBody>
                    <a:bodyPr/>
                    <a:lstStyle/>
                    <a:p>
                      <a:pPr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High-resolution Neutron Powder Diffractometer</a:t>
                      </a:r>
                    </a:p>
                  </a:txBody>
                  <a:tcPr marL="4585" marR="4585" marT="4585" marB="0" anchor="ctr">
                    <a:lnL>
                      <a:noFill/>
                    </a:lnL>
                    <a:lnR>
                      <a:noFill/>
                    </a:lnR>
                    <a:lnT>
                      <a:noFill/>
                    </a:lnT>
                    <a:lnB>
                      <a:noFill/>
                    </a:lnB>
                    <a:noFill/>
                  </a:tcPr>
                </a:tc>
                <a:extLst>
                  <a:ext uri="{0D108BD9-81ED-4DB2-BD59-A6C34878D82A}">
                    <a16:rowId xmlns:a16="http://schemas.microsoft.com/office/drawing/2014/main" val="10010"/>
                  </a:ext>
                </a:extLst>
              </a:tr>
              <a:tr h="207963">
                <a:tc>
                  <a:txBody>
                    <a:bodyPr/>
                    <a:lstStyle/>
                    <a:p>
                      <a:pPr marL="71755" indent="0"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BL10</a:t>
                      </a:r>
                    </a:p>
                  </a:txBody>
                  <a:tcPr marL="4585" marR="4585" marT="4585" marB="0" anchor="ctr">
                    <a:lnL>
                      <a:noFill/>
                    </a:lnL>
                    <a:lnR>
                      <a:noFill/>
                    </a:lnR>
                    <a:lnT>
                      <a:noFill/>
                    </a:lnT>
                    <a:lnB>
                      <a:noFill/>
                    </a:lnB>
                    <a:noFill/>
                  </a:tcPr>
                </a:tc>
                <a:tc>
                  <a:txBody>
                    <a:bodyPr/>
                    <a:lstStyle/>
                    <a:p>
                      <a:pPr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Neutron Backscattering Spectrometer</a:t>
                      </a:r>
                    </a:p>
                  </a:txBody>
                  <a:tcPr marL="4585" marR="4585" marT="4585" marB="0" anchor="ctr">
                    <a:lnL>
                      <a:noFill/>
                    </a:lnL>
                    <a:lnR>
                      <a:noFill/>
                    </a:lnR>
                    <a:lnT>
                      <a:noFill/>
                    </a:lnT>
                    <a:lnB>
                      <a:noFill/>
                    </a:lnB>
                    <a:noFill/>
                  </a:tcPr>
                </a:tc>
                <a:extLst>
                  <a:ext uri="{0D108BD9-81ED-4DB2-BD59-A6C34878D82A}">
                    <a16:rowId xmlns:a16="http://schemas.microsoft.com/office/drawing/2014/main" val="10011"/>
                  </a:ext>
                </a:extLst>
              </a:tr>
              <a:tr h="207963">
                <a:tc>
                  <a:txBody>
                    <a:bodyPr/>
                    <a:lstStyle/>
                    <a:p>
                      <a:pPr marL="71755" indent="0" algn="l" fontAlgn="ctr"/>
                      <a:r>
                        <a:rPr lang="en-US" altLang="zh-CN" sz="1300" b="0" i="0">
                          <a:solidFill>
                            <a:srgbClr val="E42CE6"/>
                          </a:solidFill>
                          <a:latin typeface="Times New Roman" panose="02020603050405020304" pitchFamily="18" charset="0"/>
                          <a:ea typeface="宋体" panose="02010600030101010101" pitchFamily="2" charset="-122"/>
                          <a:cs typeface="Times New Roman" panose="02020603050405020304" pitchFamily="18" charset="0"/>
                        </a:rPr>
                        <a:t>BL10A</a:t>
                      </a:r>
                    </a:p>
                  </a:txBody>
                  <a:tcPr marL="4585" marR="4585" marT="4585" marB="0" anchor="ctr">
                    <a:lnL>
                      <a:noFill/>
                    </a:lnL>
                    <a:lnR>
                      <a:noFill/>
                    </a:lnR>
                    <a:lnT>
                      <a:noFill/>
                    </a:lnT>
                    <a:lnB>
                      <a:noFill/>
                    </a:lnB>
                    <a:noFill/>
                  </a:tcPr>
                </a:tc>
                <a:tc>
                  <a:txBody>
                    <a:bodyPr/>
                    <a:lstStyle/>
                    <a:p>
                      <a:pPr algn="l" fontAlgn="ctr"/>
                      <a:r>
                        <a:rPr lang="en-US" altLang="zh-CN" sz="1300" b="0" i="0" dirty="0">
                          <a:solidFill>
                            <a:srgbClr val="E42CE6"/>
                          </a:solidFill>
                          <a:latin typeface="Times New Roman" panose="02020603050405020304" pitchFamily="18" charset="0"/>
                          <a:ea typeface="宋体" panose="02010600030101010101" pitchFamily="2" charset="-122"/>
                          <a:cs typeface="Times New Roman" panose="02020603050405020304" pitchFamily="18" charset="0"/>
                        </a:rPr>
                        <a:t>Reserved</a:t>
                      </a:r>
                    </a:p>
                  </a:txBody>
                  <a:tcPr marL="4585" marR="4585" marT="4585" marB="0" anchor="ctr">
                    <a:lnL>
                      <a:noFill/>
                    </a:lnL>
                    <a:lnR>
                      <a:noFill/>
                    </a:lnR>
                    <a:lnT>
                      <a:noFill/>
                    </a:lnT>
                    <a:lnB>
                      <a:noFill/>
                    </a:lnB>
                    <a:noFill/>
                  </a:tcPr>
                </a:tc>
                <a:extLst>
                  <a:ext uri="{0D108BD9-81ED-4DB2-BD59-A6C34878D82A}">
                    <a16:rowId xmlns:a16="http://schemas.microsoft.com/office/drawing/2014/main" val="10012"/>
                  </a:ext>
                </a:extLst>
              </a:tr>
              <a:tr h="207963">
                <a:tc>
                  <a:txBody>
                    <a:bodyPr/>
                    <a:lstStyle/>
                    <a:p>
                      <a:pPr marL="71755" indent="0"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BL11</a:t>
                      </a:r>
                    </a:p>
                  </a:txBody>
                  <a:tcPr marL="4585" marR="4585" marT="4585" marB="0" anchor="ctr">
                    <a:lnL>
                      <a:noFill/>
                    </a:lnL>
                    <a:lnR>
                      <a:noFill/>
                    </a:lnR>
                    <a:lnT>
                      <a:noFill/>
                    </a:lnT>
                    <a:lnB>
                      <a:noFill/>
                    </a:lnB>
                    <a:noFill/>
                  </a:tcPr>
                </a:tc>
                <a:tc>
                  <a:txBody>
                    <a:bodyPr/>
                    <a:lstStyle/>
                    <a:p>
                      <a:pPr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Atmosphere Neutron lrradiation Spectrometer</a:t>
                      </a:r>
                    </a:p>
                  </a:txBody>
                  <a:tcPr marL="4585" marR="4585" marT="4585" marB="0" anchor="ctr">
                    <a:lnL>
                      <a:noFill/>
                    </a:lnL>
                    <a:lnR>
                      <a:noFill/>
                    </a:lnR>
                    <a:lnT>
                      <a:noFill/>
                    </a:lnT>
                    <a:lnB>
                      <a:noFill/>
                    </a:lnB>
                    <a:noFill/>
                  </a:tcPr>
                </a:tc>
                <a:extLst>
                  <a:ext uri="{0D108BD9-81ED-4DB2-BD59-A6C34878D82A}">
                    <a16:rowId xmlns:a16="http://schemas.microsoft.com/office/drawing/2014/main" val="10013"/>
                  </a:ext>
                </a:extLst>
              </a:tr>
              <a:tr h="207963">
                <a:tc>
                  <a:txBody>
                    <a:bodyPr/>
                    <a:lstStyle/>
                    <a:p>
                      <a:pPr marL="71755" indent="0"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BL12</a:t>
                      </a:r>
                    </a:p>
                  </a:txBody>
                  <a:tcPr marL="4585" marR="4585" marT="4585" marB="0" anchor="ctr">
                    <a:lnL>
                      <a:noFill/>
                    </a:lnL>
                    <a:lnR>
                      <a:noFill/>
                    </a:lnR>
                    <a:lnT>
                      <a:noFill/>
                    </a:lnT>
                    <a:lnB>
                      <a:noFill/>
                    </a:lnB>
                    <a:noFill/>
                  </a:tcPr>
                </a:tc>
                <a:tc>
                  <a:txBody>
                    <a:bodyPr/>
                    <a:lstStyle/>
                    <a:p>
                      <a:pPr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Neutron Physics and Application Instrument</a:t>
                      </a:r>
                    </a:p>
                  </a:txBody>
                  <a:tcPr marL="4585" marR="4585" marT="4585" marB="0" anchor="ctr">
                    <a:lnL>
                      <a:noFill/>
                    </a:lnL>
                    <a:lnR>
                      <a:noFill/>
                    </a:lnR>
                    <a:lnT>
                      <a:noFill/>
                    </a:lnT>
                    <a:lnB>
                      <a:noFill/>
                    </a:lnB>
                    <a:noFill/>
                  </a:tcPr>
                </a:tc>
                <a:extLst>
                  <a:ext uri="{0D108BD9-81ED-4DB2-BD59-A6C34878D82A}">
                    <a16:rowId xmlns:a16="http://schemas.microsoft.com/office/drawing/2014/main" val="10014"/>
                  </a:ext>
                </a:extLst>
              </a:tr>
              <a:tr h="207963">
                <a:tc>
                  <a:txBody>
                    <a:bodyPr/>
                    <a:lstStyle/>
                    <a:p>
                      <a:pPr marL="71755" indent="0"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BL13</a:t>
                      </a:r>
                    </a:p>
                  </a:txBody>
                  <a:tcPr marL="4585" marR="4585" marT="4585" marB="0" anchor="ctr">
                    <a:lnL>
                      <a:noFill/>
                    </a:lnL>
                    <a:lnR>
                      <a:noFill/>
                    </a:lnR>
                    <a:lnT>
                      <a:noFill/>
                    </a:lnT>
                    <a:lnB>
                      <a:noFill/>
                    </a:lnB>
                    <a:noFill/>
                  </a:tcPr>
                </a:tc>
                <a:tc>
                  <a:txBody>
                    <a:bodyPr/>
                    <a:lstStyle/>
                    <a:p>
                      <a:pPr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Energy-resolved Neutron lmaging Instrument</a:t>
                      </a:r>
                    </a:p>
                  </a:txBody>
                  <a:tcPr marL="4585" marR="4585" marT="4585" marB="0" anchor="ctr">
                    <a:lnL>
                      <a:noFill/>
                    </a:lnL>
                    <a:lnR>
                      <a:noFill/>
                    </a:lnR>
                    <a:lnT>
                      <a:noFill/>
                    </a:lnT>
                    <a:lnB>
                      <a:noFill/>
                    </a:lnB>
                    <a:noFill/>
                  </a:tcPr>
                </a:tc>
                <a:extLst>
                  <a:ext uri="{0D108BD9-81ED-4DB2-BD59-A6C34878D82A}">
                    <a16:rowId xmlns:a16="http://schemas.microsoft.com/office/drawing/2014/main" val="10015"/>
                  </a:ext>
                </a:extLst>
              </a:tr>
              <a:tr h="207963">
                <a:tc>
                  <a:txBody>
                    <a:bodyPr/>
                    <a:lstStyle/>
                    <a:p>
                      <a:pPr marL="71755" indent="0"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BL14</a:t>
                      </a:r>
                    </a:p>
                  </a:txBody>
                  <a:tcPr marL="4585" marR="4585" marT="4585" marB="0" anchor="ctr">
                    <a:lnL>
                      <a:noFill/>
                    </a:lnL>
                    <a:lnR>
                      <a:noFill/>
                    </a:lnR>
                    <a:lnT>
                      <a:noFill/>
                    </a:lnT>
                    <a:lnB>
                      <a:noFill/>
                    </a:lnB>
                    <a:noFill/>
                  </a:tcPr>
                </a:tc>
                <a:tc>
                  <a:txBody>
                    <a:bodyPr/>
                    <a:lstStyle/>
                    <a:p>
                      <a:pPr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Very Small Angle Neutron Scattering Instrument</a:t>
                      </a:r>
                    </a:p>
                  </a:txBody>
                  <a:tcPr marL="4585" marR="4585" marT="4585" marB="0" anchor="ctr">
                    <a:lnL>
                      <a:noFill/>
                    </a:lnL>
                    <a:lnR>
                      <a:noFill/>
                    </a:lnR>
                    <a:lnT>
                      <a:noFill/>
                    </a:lnT>
                    <a:lnB>
                      <a:noFill/>
                    </a:lnB>
                    <a:noFill/>
                  </a:tcPr>
                </a:tc>
                <a:extLst>
                  <a:ext uri="{0D108BD9-81ED-4DB2-BD59-A6C34878D82A}">
                    <a16:rowId xmlns:a16="http://schemas.microsoft.com/office/drawing/2014/main" val="10016"/>
                  </a:ext>
                </a:extLst>
              </a:tr>
              <a:tr h="207963">
                <a:tc>
                  <a:txBody>
                    <a:bodyPr/>
                    <a:lstStyle/>
                    <a:p>
                      <a:pPr marL="71755" indent="0"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BL15</a:t>
                      </a:r>
                    </a:p>
                  </a:txBody>
                  <a:tcPr marL="4585" marR="4585" marT="4585" marB="0" anchor="ctr">
                    <a:lnL>
                      <a:noFill/>
                    </a:lnL>
                    <a:lnR>
                      <a:noFill/>
                    </a:lnR>
                    <a:lnT>
                      <a:noFill/>
                    </a:lnT>
                    <a:lnB>
                      <a:noFill/>
                    </a:lnB>
                    <a:noFill/>
                  </a:tcPr>
                </a:tc>
                <a:tc>
                  <a:txBody>
                    <a:bodyPr/>
                    <a:lstStyle/>
                    <a:p>
                      <a:pPr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High Pressure Neutron Diffractometer</a:t>
                      </a:r>
                    </a:p>
                  </a:txBody>
                  <a:tcPr marL="4585" marR="4585" marT="4585" marB="0" anchor="ctr">
                    <a:lnL>
                      <a:noFill/>
                    </a:lnL>
                    <a:lnR>
                      <a:noFill/>
                    </a:lnR>
                    <a:lnT>
                      <a:noFill/>
                    </a:lnT>
                    <a:lnB>
                      <a:noFill/>
                    </a:lnB>
                    <a:noFill/>
                  </a:tcPr>
                </a:tc>
                <a:extLst>
                  <a:ext uri="{0D108BD9-81ED-4DB2-BD59-A6C34878D82A}">
                    <a16:rowId xmlns:a16="http://schemas.microsoft.com/office/drawing/2014/main" val="10017"/>
                  </a:ext>
                </a:extLst>
              </a:tr>
              <a:tr h="207963">
                <a:tc>
                  <a:txBody>
                    <a:bodyPr/>
                    <a:lstStyle/>
                    <a:p>
                      <a:pPr marL="71755" indent="0"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BL16</a:t>
                      </a:r>
                    </a:p>
                  </a:txBody>
                  <a:tcPr marL="4585" marR="4585" marT="4585" marB="0" anchor="ctr">
                    <a:lnL>
                      <a:noFill/>
                    </a:lnL>
                    <a:lnR>
                      <a:noFill/>
                    </a:lnR>
                    <a:lnT>
                      <a:noFill/>
                    </a:lnT>
                    <a:lnB>
                      <a:noFill/>
                    </a:lnB>
                    <a:noFill/>
                  </a:tcPr>
                </a:tc>
                <a:tc>
                  <a:txBody>
                    <a:bodyPr/>
                    <a:lstStyle/>
                    <a:p>
                      <a:pPr algn="l" fontAlgn="ctr"/>
                      <a:r>
                        <a:rPr lang="en-US" altLang="zh-CN" sz="1300" b="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Multi-Physics Instrument</a:t>
                      </a:r>
                    </a:p>
                  </a:txBody>
                  <a:tcPr marL="4585" marR="4585" marT="4585" marB="0" anchor="ctr">
                    <a:lnL>
                      <a:noFill/>
                    </a:lnL>
                    <a:lnR>
                      <a:noFill/>
                    </a:lnR>
                    <a:lnT>
                      <a:noFill/>
                    </a:lnT>
                    <a:lnB>
                      <a:noFill/>
                    </a:lnB>
                    <a:noFill/>
                  </a:tcPr>
                </a:tc>
                <a:extLst>
                  <a:ext uri="{0D108BD9-81ED-4DB2-BD59-A6C34878D82A}">
                    <a16:rowId xmlns:a16="http://schemas.microsoft.com/office/drawing/2014/main" val="10018"/>
                  </a:ext>
                </a:extLst>
              </a:tr>
              <a:tr h="207963">
                <a:tc>
                  <a:txBody>
                    <a:bodyPr/>
                    <a:lstStyle/>
                    <a:p>
                      <a:pPr marL="71755" indent="0"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BL17</a:t>
                      </a:r>
                    </a:p>
                  </a:txBody>
                  <a:tcPr marL="4585" marR="4585" marT="4585" marB="0" anchor="ctr">
                    <a:lnL>
                      <a:noFill/>
                    </a:lnL>
                    <a:lnR>
                      <a:noFill/>
                    </a:lnR>
                    <a:lnT>
                      <a:noFill/>
                    </a:lnT>
                    <a:lnB>
                      <a:noFill/>
                    </a:lnB>
                    <a:noFill/>
                  </a:tcPr>
                </a:tc>
                <a:tc>
                  <a:txBody>
                    <a:bodyPr/>
                    <a:lstStyle/>
                    <a:p>
                      <a:pPr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Elastic Diffuse Scatting Spectrometer</a:t>
                      </a:r>
                    </a:p>
                  </a:txBody>
                  <a:tcPr marL="4585" marR="4585" marT="4585" marB="0" anchor="ctr">
                    <a:lnL>
                      <a:noFill/>
                    </a:lnL>
                    <a:lnR>
                      <a:noFill/>
                    </a:lnR>
                    <a:lnT>
                      <a:noFill/>
                    </a:lnT>
                    <a:lnB>
                      <a:noFill/>
                    </a:lnB>
                    <a:noFill/>
                  </a:tcPr>
                </a:tc>
                <a:extLst>
                  <a:ext uri="{0D108BD9-81ED-4DB2-BD59-A6C34878D82A}">
                    <a16:rowId xmlns:a16="http://schemas.microsoft.com/office/drawing/2014/main" val="10019"/>
                  </a:ext>
                </a:extLst>
              </a:tr>
              <a:tr h="207963">
                <a:tc>
                  <a:txBody>
                    <a:bodyPr/>
                    <a:lstStyle/>
                    <a:p>
                      <a:pPr marL="71755" indent="0" algn="l" fontAlgn="ctr"/>
                      <a:r>
                        <a:rPr lang="en-US" altLang="zh-CN" sz="1300" b="0" i="0">
                          <a:solidFill>
                            <a:srgbClr val="1D41D5"/>
                          </a:solidFill>
                          <a:latin typeface="Times New Roman" panose="02020603050405020304" pitchFamily="18" charset="0"/>
                          <a:ea typeface="宋体" panose="02010600030101010101" pitchFamily="2" charset="-122"/>
                          <a:cs typeface="Times New Roman" panose="02020603050405020304" pitchFamily="18" charset="0"/>
                        </a:rPr>
                        <a:t>BL18</a:t>
                      </a:r>
                    </a:p>
                  </a:txBody>
                  <a:tcPr marL="4585" marR="4585" marT="4585" marB="0" anchor="ctr">
                    <a:lnL>
                      <a:noFill/>
                    </a:lnL>
                    <a:lnR>
                      <a:noFill/>
                    </a:lnR>
                    <a:lnT>
                      <a:noFill/>
                    </a:lnT>
                    <a:lnB>
                      <a:noFill/>
                    </a:lnB>
                    <a:noFill/>
                  </a:tcPr>
                </a:tc>
                <a:tc>
                  <a:txBody>
                    <a:bodyPr/>
                    <a:lstStyle/>
                    <a:p>
                      <a:pPr algn="l" fontAlgn="ctr"/>
                      <a:r>
                        <a:rPr lang="en-US" altLang="zh-CN" sz="1300" b="0" i="0">
                          <a:solidFill>
                            <a:srgbClr val="1D41D5"/>
                          </a:solidFill>
                          <a:latin typeface="Times New Roman" panose="02020603050405020304" pitchFamily="18" charset="0"/>
                          <a:ea typeface="宋体" panose="02010600030101010101" pitchFamily="2" charset="-122"/>
                          <a:cs typeface="Times New Roman" panose="02020603050405020304" pitchFamily="18" charset="0"/>
                        </a:rPr>
                        <a:t>General Purpose Powder Diffractometer</a:t>
                      </a:r>
                    </a:p>
                  </a:txBody>
                  <a:tcPr marL="4585" marR="4585" marT="4585" marB="0" anchor="ctr">
                    <a:lnL>
                      <a:noFill/>
                    </a:lnL>
                    <a:lnR>
                      <a:noFill/>
                    </a:lnR>
                    <a:lnT>
                      <a:noFill/>
                    </a:lnT>
                    <a:lnB>
                      <a:noFill/>
                    </a:lnB>
                    <a:noFill/>
                  </a:tcPr>
                </a:tc>
                <a:extLst>
                  <a:ext uri="{0D108BD9-81ED-4DB2-BD59-A6C34878D82A}">
                    <a16:rowId xmlns:a16="http://schemas.microsoft.com/office/drawing/2014/main" val="10020"/>
                  </a:ext>
                </a:extLst>
              </a:tr>
              <a:tr h="207963">
                <a:tc>
                  <a:txBody>
                    <a:bodyPr/>
                    <a:lstStyle/>
                    <a:p>
                      <a:pPr marL="71755" indent="0"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BL19</a:t>
                      </a:r>
                    </a:p>
                  </a:txBody>
                  <a:tcPr marL="4585" marR="4585" marT="4585" marB="0" anchor="ctr">
                    <a:lnL>
                      <a:noFill/>
                    </a:lnL>
                    <a:lnR>
                      <a:noFill/>
                    </a:lnR>
                    <a:lnT>
                      <a:noFill/>
                    </a:lnT>
                    <a:lnB>
                      <a:noFill/>
                    </a:lnB>
                    <a:noFill/>
                  </a:tcPr>
                </a:tc>
                <a:tc>
                  <a:txBody>
                    <a:bodyPr/>
                    <a:lstStyle/>
                    <a:p>
                      <a:pPr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Single Crystal Neutron Diffractometer</a:t>
                      </a:r>
                    </a:p>
                  </a:txBody>
                  <a:tcPr marL="4585" marR="4585" marT="4585" marB="0" anchor="ctr">
                    <a:lnL>
                      <a:noFill/>
                    </a:lnL>
                    <a:lnR>
                      <a:noFill/>
                    </a:lnR>
                    <a:lnT>
                      <a:noFill/>
                    </a:lnT>
                    <a:lnB>
                      <a:noFill/>
                    </a:lnB>
                    <a:noFill/>
                  </a:tcPr>
                </a:tc>
                <a:extLst>
                  <a:ext uri="{0D108BD9-81ED-4DB2-BD59-A6C34878D82A}">
                    <a16:rowId xmlns:a16="http://schemas.microsoft.com/office/drawing/2014/main" val="10021"/>
                  </a:ext>
                </a:extLst>
              </a:tr>
              <a:tr h="207963">
                <a:tc>
                  <a:txBody>
                    <a:bodyPr/>
                    <a:lstStyle/>
                    <a:p>
                      <a:pPr marL="71755" indent="0" algn="l" fontAlgn="ctr"/>
                      <a:r>
                        <a:rPr lang="en-US" altLang="zh-CN" sz="1300" b="0" i="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BL20</a:t>
                      </a:r>
                    </a:p>
                  </a:txBody>
                  <a:tcPr marL="4585" marR="4585" marT="4585" marB="0" anchor="ctr">
                    <a:lnL>
                      <a:noFill/>
                    </a:lnL>
                    <a:lnR>
                      <a:noFill/>
                    </a:lnR>
                    <a:lnT>
                      <a:noFill/>
                    </a:lnT>
                    <a:lnB>
                      <a:noFill/>
                    </a:lnB>
                    <a:noFill/>
                  </a:tcPr>
                </a:tc>
                <a:tc>
                  <a:txBody>
                    <a:bodyPr/>
                    <a:lstStyle/>
                    <a:p>
                      <a:pPr algn="l" fontAlgn="ctr"/>
                      <a:r>
                        <a:rPr lang="en-US" altLang="zh-CN" sz="1300" b="0" i="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PolArized</a:t>
                      </a:r>
                      <a:r>
                        <a:rPr lang="en-US" altLang="zh-CN" sz="1300" b="0" i="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Chopper Spectrometer</a:t>
                      </a:r>
                    </a:p>
                  </a:txBody>
                  <a:tcPr marL="4585" marR="4585" marT="4585" marB="0" anchor="ctr">
                    <a:lnL>
                      <a:noFill/>
                    </a:lnL>
                    <a:lnR>
                      <a:noFill/>
                    </a:lnR>
                    <a:lnT>
                      <a:noFill/>
                    </a:lnT>
                    <a:lnB>
                      <a:noFill/>
                    </a:lnB>
                    <a:noFill/>
                  </a:tcPr>
                </a:tc>
                <a:extLst>
                  <a:ext uri="{0D108BD9-81ED-4DB2-BD59-A6C34878D82A}">
                    <a16:rowId xmlns:a16="http://schemas.microsoft.com/office/drawing/2014/main" val="10022"/>
                  </a:ext>
                </a:extLst>
              </a:tr>
            </a:tbl>
          </a:graphicData>
        </a:graphic>
      </p:graphicFrame>
      <p:sp>
        <p:nvSpPr>
          <p:cNvPr id="2" name="矩形 1"/>
          <p:cNvSpPr/>
          <p:nvPr/>
        </p:nvSpPr>
        <p:spPr>
          <a:xfrm>
            <a:off x="5459942" y="753004"/>
            <a:ext cx="4532842" cy="4910667"/>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下箭头 5"/>
          <p:cNvSpPr/>
          <p:nvPr/>
        </p:nvSpPr>
        <p:spPr>
          <a:xfrm>
            <a:off x="3249612" y="845079"/>
            <a:ext cx="110067" cy="1072092"/>
          </a:xfrm>
          <a:prstGeom prst="downArrow">
            <a:avLst>
              <a:gd name="adj1" fmla="val 50000"/>
              <a:gd name="adj2" fmla="val 121634"/>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p:cNvSpPr txBox="1"/>
          <p:nvPr/>
        </p:nvSpPr>
        <p:spPr>
          <a:xfrm>
            <a:off x="2495021" y="768056"/>
            <a:ext cx="1509183" cy="646331"/>
          </a:xfrm>
          <a:prstGeom prst="rect">
            <a:avLst/>
          </a:prstGeom>
          <a:noFill/>
        </p:spPr>
        <p:txBody>
          <a:bodyPr wrap="square" rtlCol="0" anchor="t">
            <a:spAutoFit/>
          </a:bodyPr>
          <a:lstStyle/>
          <a:p>
            <a:r>
              <a:rPr lang="zh-CN" altLang="en-US" b="1" dirty="0">
                <a:latin typeface="Times New Roman" panose="02020603050405020304" pitchFamily="18" charset="0"/>
                <a:cs typeface="Times New Roman" panose="02020603050405020304" pitchFamily="18" charset="0"/>
              </a:rPr>
              <a:t>1.6 GeV  </a:t>
            </a:r>
            <a:r>
              <a:rPr lang="en-US" altLang="zh-CN" b="1" dirty="0">
                <a:latin typeface="Times New Roman" panose="02020603050405020304" pitchFamily="18" charset="0"/>
                <a:cs typeface="Times New Roman" panose="02020603050405020304" pitchFamily="18" charset="0"/>
              </a:rPr>
              <a:t> </a:t>
            </a:r>
            <a:r>
              <a:rPr lang="zh-CN" altLang="en-US" b="1" dirty="0">
                <a:latin typeface="Times New Roman" panose="02020603050405020304" pitchFamily="18" charset="0"/>
                <a:cs typeface="Times New Roman" panose="02020603050405020304" pitchFamily="18" charset="0"/>
              </a:rPr>
              <a:t>proton</a:t>
            </a:r>
          </a:p>
        </p:txBody>
      </p:sp>
      <p:sp>
        <p:nvSpPr>
          <p:cNvPr id="10" name="文本框 9"/>
          <p:cNvSpPr txBox="1"/>
          <p:nvPr/>
        </p:nvSpPr>
        <p:spPr>
          <a:xfrm>
            <a:off x="1981754" y="4186204"/>
            <a:ext cx="3351717" cy="2031325"/>
          </a:xfrm>
          <a:prstGeom prst="rect">
            <a:avLst/>
          </a:prstGeom>
          <a:noFill/>
        </p:spPr>
        <p:txBody>
          <a:bodyPr wrap="square">
            <a:spAutoFit/>
          </a:bodyPr>
          <a:lstStyle/>
          <a:p>
            <a:r>
              <a:rPr lang="zh-CN" altLang="en-US" dirty="0">
                <a:solidFill>
                  <a:srgbClr val="0D3CB3"/>
                </a:solidFill>
                <a:latin typeface="Times New Roman" panose="02020603050405020304" pitchFamily="18" charset="0"/>
                <a:cs typeface="Times New Roman" panose="02020603050405020304" pitchFamily="18" charset="0"/>
              </a:rPr>
              <a:t>BLUE——Day-one Instruments</a:t>
            </a:r>
          </a:p>
          <a:p>
            <a:r>
              <a:rPr lang="zh-CN" altLang="en-US" dirty="0">
                <a:latin typeface="Times New Roman" panose="02020603050405020304" pitchFamily="18" charset="0"/>
                <a:cs typeface="Times New Roman" panose="02020603050405020304" pitchFamily="18" charset="0"/>
              </a:rPr>
              <a:t>BLACK——Cooperative Instruments</a:t>
            </a:r>
          </a:p>
          <a:p>
            <a:r>
              <a:rPr lang="zh-CN" altLang="en-US" dirty="0">
                <a:solidFill>
                  <a:srgbClr val="C00000"/>
                </a:solidFill>
                <a:latin typeface="Times New Roman" panose="02020603050405020304" pitchFamily="18" charset="0"/>
                <a:cs typeface="Times New Roman" panose="02020603050405020304" pitchFamily="18" charset="0"/>
              </a:rPr>
              <a:t>RED——CSNS-II Instruments</a:t>
            </a:r>
            <a:endParaRPr lang="en-US" altLang="zh-CN" dirty="0">
              <a:solidFill>
                <a:srgbClr val="C00000"/>
              </a:solidFill>
              <a:latin typeface="Times New Roman" panose="02020603050405020304" pitchFamily="18" charset="0"/>
              <a:cs typeface="Times New Roman" panose="02020603050405020304" pitchFamily="18" charset="0"/>
            </a:endParaRPr>
          </a:p>
          <a:p>
            <a:r>
              <a:rPr lang="en-US" altLang="zh-CN" dirty="0">
                <a:solidFill>
                  <a:srgbClr val="E42CE6"/>
                </a:solidFill>
                <a:latin typeface="Times New Roman" panose="02020603050405020304" pitchFamily="18" charset="0"/>
                <a:ea typeface="宋体" panose="02010600030101010101" pitchFamily="2" charset="-122"/>
                <a:cs typeface="Times New Roman" panose="02020603050405020304" pitchFamily="18" charset="0"/>
              </a:rPr>
              <a:t>PINK——</a:t>
            </a:r>
            <a:r>
              <a:rPr lang="en-US" altLang="zh-CN" sz="1500" dirty="0">
                <a:solidFill>
                  <a:srgbClr val="E42CE6"/>
                </a:solidFill>
                <a:latin typeface="Times New Roman" panose="02020603050405020304" pitchFamily="18" charset="0"/>
                <a:cs typeface="Times New Roman" panose="02020603050405020304" pitchFamily="18" charset="0"/>
              </a:rPr>
              <a:t>Reserved</a:t>
            </a:r>
          </a:p>
          <a:p>
            <a:endParaRPr lang="en-US" altLang="zh-CN" dirty="0">
              <a:solidFill>
                <a:srgbClr val="C00000"/>
              </a:solidFill>
              <a:latin typeface="Times New Roman" panose="02020603050405020304" pitchFamily="18" charset="0"/>
              <a:cs typeface="Times New Roman" panose="02020603050405020304" pitchFamily="18" charset="0"/>
            </a:endParaRPr>
          </a:p>
          <a:p>
            <a:endParaRPr lang="zh-CN" altLang="en-US"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8"/>
          <p:cNvSpPr txBox="1">
            <a:spLocks noChangeArrowheads="1"/>
          </p:cNvSpPr>
          <p:nvPr/>
        </p:nvSpPr>
        <p:spPr bwMode="auto">
          <a:xfrm>
            <a:off x="7061134" y="5432045"/>
            <a:ext cx="702436" cy="348878"/>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665" dirty="0">
                <a:solidFill>
                  <a:prstClr val="black"/>
                </a:solidFill>
                <a:latin typeface="Calibri" panose="020F0502020204030204"/>
                <a:ea typeface="MS PGothic" panose="020B0600070205080204" pitchFamily="34" charset="-128"/>
                <a:cs typeface="Times New Roman" panose="02020603050405020304" pitchFamily="18" charset="0"/>
              </a:rPr>
              <a:t>(</a:t>
            </a:r>
            <a:r>
              <a:rPr lang="en-US" altLang="ja-JP" sz="1665"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nm</a:t>
            </a:r>
            <a:r>
              <a:rPr lang="en-US" altLang="ja-JP" sz="1665" baseline="30000" dirty="0">
                <a:solidFill>
                  <a:prstClr val="black"/>
                </a:solidFill>
                <a:latin typeface="Calibri" panose="020F0502020204030204"/>
                <a:ea typeface="MS PGothic" panose="020B0600070205080204" pitchFamily="34" charset="-128"/>
                <a:cs typeface="Times New Roman" panose="02020603050405020304" pitchFamily="18" charset="0"/>
              </a:rPr>
              <a:t>-1</a:t>
            </a:r>
            <a:r>
              <a:rPr lang="en-US" altLang="ja-JP" sz="1665" dirty="0">
                <a:solidFill>
                  <a:prstClr val="black"/>
                </a:solidFill>
                <a:latin typeface="Calibri" panose="020F0502020204030204"/>
                <a:ea typeface="MS PGothic" panose="020B0600070205080204" pitchFamily="34" charset="-128"/>
                <a:cs typeface="Times New Roman" panose="02020603050405020304" pitchFamily="18" charset="0"/>
              </a:rPr>
              <a:t>)</a:t>
            </a:r>
          </a:p>
        </p:txBody>
      </p:sp>
      <p:sp>
        <p:nvSpPr>
          <p:cNvPr id="2" name="Title 1"/>
          <p:cNvSpPr>
            <a:spLocks noGrp="1"/>
          </p:cNvSpPr>
          <p:nvPr>
            <p:ph type="title"/>
          </p:nvPr>
        </p:nvSpPr>
        <p:spPr>
          <a:xfrm>
            <a:off x="508000" y="126000"/>
            <a:ext cx="7646473" cy="479948"/>
          </a:xfrm>
        </p:spPr>
        <p:txBody>
          <a:bodyPr/>
          <a:lstStyle/>
          <a:p>
            <a:r>
              <a:rPr lang="en-US" dirty="0">
                <a:latin typeface="Times New Roman" panose="02020603050405020304" pitchFamily="18" charset="0"/>
              </a:rPr>
              <a:t>Application</a:t>
            </a:r>
            <a:r>
              <a:rPr lang="zh-CN" altLang="en-US" dirty="0">
                <a:latin typeface="Times New Roman" panose="02020603050405020304" pitchFamily="18" charset="0"/>
              </a:rPr>
              <a:t> </a:t>
            </a:r>
            <a:r>
              <a:rPr lang="en-US" dirty="0">
                <a:latin typeface="Times New Roman" panose="02020603050405020304" pitchFamily="18" charset="0"/>
              </a:rPr>
              <a:t>Area</a:t>
            </a:r>
            <a:r>
              <a:rPr lang="zh-CN" altLang="en-US" dirty="0">
                <a:latin typeface="Times New Roman" panose="02020603050405020304" pitchFamily="18" charset="0"/>
              </a:rPr>
              <a:t> </a:t>
            </a:r>
            <a:r>
              <a:rPr lang="en-US" altLang="zh-CN" dirty="0">
                <a:latin typeface="Times New Roman" panose="02020603050405020304" pitchFamily="18" charset="0"/>
              </a:rPr>
              <a:t>of</a:t>
            </a:r>
            <a:r>
              <a:rPr lang="zh-CN" altLang="en-US" dirty="0">
                <a:latin typeface="Times New Roman" panose="02020603050405020304" pitchFamily="18" charset="0"/>
              </a:rPr>
              <a:t> </a:t>
            </a:r>
            <a:r>
              <a:rPr lang="en-US" altLang="zh-CN" dirty="0">
                <a:latin typeface="Times New Roman" panose="02020603050405020304" pitchFamily="18" charset="0"/>
              </a:rPr>
              <a:t>CSNS-II</a:t>
            </a:r>
            <a:endParaRPr lang="en-US" dirty="0">
              <a:latin typeface="Times New Roman" panose="02020603050405020304" pitchFamily="18" charset="0"/>
            </a:endParaRPr>
          </a:p>
        </p:txBody>
      </p:sp>
      <p:grpSp>
        <p:nvGrpSpPr>
          <p:cNvPr id="71" name="组合 70"/>
          <p:cNvGrpSpPr/>
          <p:nvPr/>
        </p:nvGrpSpPr>
        <p:grpSpPr>
          <a:xfrm>
            <a:off x="4227925" y="759460"/>
            <a:ext cx="5914930" cy="4823326"/>
            <a:chOff x="6658" y="1196"/>
            <a:chExt cx="9473" cy="7759"/>
          </a:xfrm>
        </p:grpSpPr>
        <p:sp>
          <p:nvSpPr>
            <p:cNvPr id="3" name="Rectangle 2"/>
            <p:cNvSpPr>
              <a:spLocks noChangeArrowheads="1"/>
            </p:cNvSpPr>
            <p:nvPr/>
          </p:nvSpPr>
          <p:spPr bwMode="auto">
            <a:xfrm>
              <a:off x="7802" y="4939"/>
              <a:ext cx="7341" cy="3686"/>
            </a:xfrm>
            <a:prstGeom prst="rect">
              <a:avLst/>
            </a:prstGeom>
            <a:solidFill>
              <a:schemeClr val="bg2">
                <a:lumMod val="85000"/>
              </a:schemeClr>
            </a:solidFill>
            <a:ln w="9525">
              <a:solidFill>
                <a:schemeClr val="tx1"/>
              </a:solidFill>
              <a:miter lim="800000"/>
            </a:ln>
            <a:effectLst/>
          </p:spPr>
          <p:txBody>
            <a:bodyPr wrap="none" anchor="ctr"/>
            <a:lstStyle/>
            <a:p>
              <a:pPr algn="ctr" defTabSz="762000" eaLnBrk="1" fontAlgn="auto" hangingPunct="1">
                <a:spcBef>
                  <a:spcPts val="0"/>
                </a:spcBef>
                <a:spcAft>
                  <a:spcPts val="0"/>
                </a:spcAft>
              </a:pPr>
              <a:endParaRPr lang="en-US" sz="1500" dirty="0">
                <a:solidFill>
                  <a:prstClr val="black"/>
                </a:solidFill>
                <a:latin typeface="+mn-lt"/>
                <a:ea typeface="+mn-ea"/>
                <a:cs typeface="+mn-lt"/>
              </a:endParaRPr>
            </a:p>
          </p:txBody>
        </p:sp>
        <p:sp>
          <p:nvSpPr>
            <p:cNvPr id="4" name="Rectangle 3"/>
            <p:cNvSpPr>
              <a:spLocks noChangeArrowheads="1"/>
            </p:cNvSpPr>
            <p:nvPr/>
          </p:nvSpPr>
          <p:spPr bwMode="auto">
            <a:xfrm>
              <a:off x="7794" y="1215"/>
              <a:ext cx="7341" cy="3667"/>
            </a:xfrm>
            <a:prstGeom prst="rect">
              <a:avLst/>
            </a:prstGeom>
            <a:solidFill>
              <a:srgbClr val="FFFFCC"/>
            </a:solidFill>
            <a:ln w="9525">
              <a:solidFill>
                <a:schemeClr val="tx1"/>
              </a:solidFill>
              <a:miter lim="800000"/>
            </a:ln>
            <a:effectLst/>
          </p:spPr>
          <p:txBody>
            <a:bodyPr wrap="none" anchor="ctr"/>
            <a:lstStyle/>
            <a:p>
              <a:pPr algn="ctr" defTabSz="762000" eaLnBrk="1" fontAlgn="auto" hangingPunct="1">
                <a:spcBef>
                  <a:spcPts val="0"/>
                </a:spcBef>
                <a:spcAft>
                  <a:spcPts val="0"/>
                </a:spcAft>
              </a:pPr>
              <a:endParaRPr lang="en-US" sz="835" dirty="0">
                <a:solidFill>
                  <a:prstClr val="black"/>
                </a:solidFill>
                <a:latin typeface="+mn-lt"/>
                <a:ea typeface="+mn-ea"/>
                <a:cs typeface="+mn-lt"/>
              </a:endParaRPr>
            </a:p>
          </p:txBody>
        </p:sp>
        <p:sp>
          <p:nvSpPr>
            <p:cNvPr id="5" name="Line 10"/>
            <p:cNvSpPr>
              <a:spLocks noChangeShapeType="1"/>
            </p:cNvSpPr>
            <p:nvPr/>
          </p:nvSpPr>
          <p:spPr bwMode="auto">
            <a:xfrm>
              <a:off x="13308" y="8442"/>
              <a:ext cx="0" cy="92"/>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335">
                <a:solidFill>
                  <a:prstClr val="black"/>
                </a:solidFill>
                <a:latin typeface="Calibri" panose="020F0502020204030204"/>
                <a:ea typeface="+mn-ea"/>
                <a:cs typeface="Times New Roman" panose="02020603050405020304" pitchFamily="18" charset="0"/>
              </a:endParaRPr>
            </a:p>
          </p:txBody>
        </p:sp>
        <p:sp>
          <p:nvSpPr>
            <p:cNvPr id="6" name="Line 11"/>
            <p:cNvSpPr>
              <a:spLocks noChangeShapeType="1"/>
            </p:cNvSpPr>
            <p:nvPr/>
          </p:nvSpPr>
          <p:spPr bwMode="auto">
            <a:xfrm>
              <a:off x="14339" y="8442"/>
              <a:ext cx="0" cy="92"/>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335">
                <a:solidFill>
                  <a:prstClr val="black"/>
                </a:solidFill>
                <a:latin typeface="Calibri" panose="020F0502020204030204"/>
                <a:ea typeface="+mn-ea"/>
                <a:cs typeface="Times New Roman" panose="02020603050405020304" pitchFamily="18" charset="0"/>
              </a:endParaRPr>
            </a:p>
          </p:txBody>
        </p:sp>
        <p:sp>
          <p:nvSpPr>
            <p:cNvPr id="7" name="Text Box 12"/>
            <p:cNvSpPr txBox="1">
              <a:spLocks noChangeArrowheads="1"/>
            </p:cNvSpPr>
            <p:nvPr/>
          </p:nvSpPr>
          <p:spPr bwMode="auto">
            <a:xfrm>
              <a:off x="14049" y="8477"/>
              <a:ext cx="654" cy="478"/>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335">
                  <a:solidFill>
                    <a:prstClr val="black"/>
                  </a:solidFill>
                  <a:latin typeface="+mn-lt"/>
                  <a:ea typeface="MS PGothic" panose="020B0600070205080204" pitchFamily="34" charset="-128"/>
                  <a:cs typeface="+mn-lt"/>
                </a:rPr>
                <a:t>10</a:t>
              </a:r>
              <a:r>
                <a:rPr lang="en-US" altLang="ja-JP" sz="1335" baseline="30000">
                  <a:solidFill>
                    <a:prstClr val="black"/>
                  </a:solidFill>
                  <a:latin typeface="+mn-lt"/>
                  <a:cs typeface="+mn-lt"/>
                </a:rPr>
                <a:t>2</a:t>
              </a:r>
            </a:p>
          </p:txBody>
        </p:sp>
        <p:sp>
          <p:nvSpPr>
            <p:cNvPr id="8" name="Text Box 13"/>
            <p:cNvSpPr txBox="1">
              <a:spLocks noChangeArrowheads="1"/>
            </p:cNvSpPr>
            <p:nvPr/>
          </p:nvSpPr>
          <p:spPr bwMode="auto">
            <a:xfrm>
              <a:off x="13149" y="8477"/>
              <a:ext cx="654" cy="478"/>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335">
                  <a:solidFill>
                    <a:prstClr val="black"/>
                  </a:solidFill>
                  <a:latin typeface="+mn-lt"/>
                  <a:ea typeface="MS PGothic" panose="020B0600070205080204" pitchFamily="34" charset="-128"/>
                  <a:cs typeface="+mn-lt"/>
                </a:rPr>
                <a:t>10</a:t>
              </a:r>
              <a:r>
                <a:rPr lang="en-US" altLang="ja-JP" sz="1335" baseline="30000">
                  <a:solidFill>
                    <a:prstClr val="black"/>
                  </a:solidFill>
                  <a:latin typeface="+mn-lt"/>
                  <a:ea typeface="MS PGothic" panose="020B0600070205080204" pitchFamily="34" charset="-128"/>
                  <a:cs typeface="+mn-lt"/>
                </a:rPr>
                <a:t>1</a:t>
              </a:r>
            </a:p>
          </p:txBody>
        </p:sp>
        <p:sp>
          <p:nvSpPr>
            <p:cNvPr id="9" name="Text Box 14"/>
            <p:cNvSpPr txBox="1">
              <a:spLocks noChangeArrowheads="1"/>
            </p:cNvSpPr>
            <p:nvPr/>
          </p:nvSpPr>
          <p:spPr bwMode="auto">
            <a:xfrm>
              <a:off x="12091" y="8477"/>
              <a:ext cx="427" cy="478"/>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335">
                  <a:solidFill>
                    <a:prstClr val="black"/>
                  </a:solidFill>
                  <a:latin typeface="+mn-lt"/>
                  <a:ea typeface="MS PGothic" panose="020B0600070205080204" pitchFamily="34" charset="-128"/>
                  <a:cs typeface="+mn-lt"/>
                </a:rPr>
                <a:t>1</a:t>
              </a:r>
              <a:endParaRPr lang="en-US" altLang="ja-JP" sz="1335" baseline="30000">
                <a:solidFill>
                  <a:prstClr val="black"/>
                </a:solidFill>
                <a:latin typeface="+mn-lt"/>
                <a:ea typeface="MS PGothic" panose="020B0600070205080204" pitchFamily="34" charset="-128"/>
                <a:cs typeface="+mn-lt"/>
              </a:endParaRPr>
            </a:p>
          </p:txBody>
        </p:sp>
        <p:sp>
          <p:nvSpPr>
            <p:cNvPr id="10" name="Text Box 15"/>
            <p:cNvSpPr txBox="1">
              <a:spLocks noChangeArrowheads="1"/>
            </p:cNvSpPr>
            <p:nvPr/>
          </p:nvSpPr>
          <p:spPr bwMode="auto">
            <a:xfrm>
              <a:off x="11058" y="8477"/>
              <a:ext cx="710" cy="478"/>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335" dirty="0">
                  <a:solidFill>
                    <a:prstClr val="black"/>
                  </a:solidFill>
                  <a:latin typeface="+mn-lt"/>
                  <a:ea typeface="MS PGothic" panose="020B0600070205080204" pitchFamily="34" charset="-128"/>
                  <a:cs typeface="+mn-lt"/>
                </a:rPr>
                <a:t>10</a:t>
              </a:r>
              <a:r>
                <a:rPr lang="en-US" altLang="ja-JP" sz="1335" baseline="30000" dirty="0">
                  <a:solidFill>
                    <a:prstClr val="black"/>
                  </a:solidFill>
                  <a:latin typeface="+mn-lt"/>
                  <a:ea typeface="MS PGothic" panose="020B0600070205080204" pitchFamily="34" charset="-128"/>
                  <a:cs typeface="+mn-lt"/>
                </a:rPr>
                <a:t>-1</a:t>
              </a:r>
            </a:p>
          </p:txBody>
        </p:sp>
        <p:sp>
          <p:nvSpPr>
            <p:cNvPr id="11" name="Text Box 16"/>
            <p:cNvSpPr txBox="1">
              <a:spLocks noChangeArrowheads="1"/>
            </p:cNvSpPr>
            <p:nvPr/>
          </p:nvSpPr>
          <p:spPr bwMode="auto">
            <a:xfrm>
              <a:off x="9958" y="8477"/>
              <a:ext cx="710" cy="478"/>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335">
                  <a:solidFill>
                    <a:prstClr val="black"/>
                  </a:solidFill>
                  <a:latin typeface="+mn-lt"/>
                  <a:ea typeface="MS PGothic" panose="020B0600070205080204" pitchFamily="34" charset="-128"/>
                  <a:cs typeface="+mn-lt"/>
                </a:rPr>
                <a:t>10</a:t>
              </a:r>
              <a:r>
                <a:rPr lang="en-US" altLang="ja-JP" sz="1335" baseline="30000">
                  <a:solidFill>
                    <a:prstClr val="black"/>
                  </a:solidFill>
                  <a:latin typeface="+mn-lt"/>
                  <a:ea typeface="MS PGothic" panose="020B0600070205080204" pitchFamily="34" charset="-128"/>
                  <a:cs typeface="+mn-lt"/>
                </a:rPr>
                <a:t>-2</a:t>
              </a:r>
            </a:p>
          </p:txBody>
        </p:sp>
        <p:sp>
          <p:nvSpPr>
            <p:cNvPr id="12" name="Text Box 17"/>
            <p:cNvSpPr txBox="1">
              <a:spLocks noChangeArrowheads="1"/>
            </p:cNvSpPr>
            <p:nvPr/>
          </p:nvSpPr>
          <p:spPr bwMode="auto">
            <a:xfrm>
              <a:off x="8937" y="8473"/>
              <a:ext cx="710" cy="478"/>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335">
                  <a:solidFill>
                    <a:prstClr val="black"/>
                  </a:solidFill>
                  <a:latin typeface="+mn-lt"/>
                  <a:ea typeface="MS PGothic" panose="020B0600070205080204" pitchFamily="34" charset="-128"/>
                  <a:cs typeface="+mn-lt"/>
                </a:rPr>
                <a:t>10</a:t>
              </a:r>
              <a:r>
                <a:rPr lang="en-US" altLang="ja-JP" sz="1335" baseline="30000">
                  <a:solidFill>
                    <a:prstClr val="black"/>
                  </a:solidFill>
                  <a:latin typeface="+mn-lt"/>
                  <a:ea typeface="MS PGothic" panose="020B0600070205080204" pitchFamily="34" charset="-128"/>
                  <a:cs typeface="+mn-lt"/>
                </a:rPr>
                <a:t>-3</a:t>
              </a:r>
            </a:p>
          </p:txBody>
        </p:sp>
        <p:sp>
          <p:nvSpPr>
            <p:cNvPr id="14" name="Line 19"/>
            <p:cNvSpPr>
              <a:spLocks noChangeShapeType="1"/>
            </p:cNvSpPr>
            <p:nvPr/>
          </p:nvSpPr>
          <p:spPr bwMode="auto">
            <a:xfrm rot="16200000">
              <a:off x="15099" y="3912"/>
              <a:ext cx="0" cy="1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cs typeface="Times New Roman" panose="02020603050405020304" pitchFamily="18" charset="0"/>
              </a:endParaRPr>
            </a:p>
          </p:txBody>
        </p:sp>
        <p:sp>
          <p:nvSpPr>
            <p:cNvPr id="15" name="Line 20"/>
            <p:cNvSpPr>
              <a:spLocks noChangeShapeType="1"/>
            </p:cNvSpPr>
            <p:nvPr/>
          </p:nvSpPr>
          <p:spPr bwMode="auto">
            <a:xfrm rot="16200000">
              <a:off x="15099" y="3371"/>
              <a:ext cx="0" cy="1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cs typeface="Times New Roman" panose="02020603050405020304" pitchFamily="18" charset="0"/>
              </a:endParaRPr>
            </a:p>
          </p:txBody>
        </p:sp>
        <p:sp>
          <p:nvSpPr>
            <p:cNvPr id="16" name="Line 21"/>
            <p:cNvSpPr>
              <a:spLocks noChangeShapeType="1"/>
            </p:cNvSpPr>
            <p:nvPr/>
          </p:nvSpPr>
          <p:spPr bwMode="auto">
            <a:xfrm rot="16200000">
              <a:off x="15099" y="2900"/>
              <a:ext cx="0" cy="1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cs typeface="Times New Roman" panose="02020603050405020304" pitchFamily="18" charset="0"/>
              </a:endParaRPr>
            </a:p>
          </p:txBody>
        </p:sp>
        <p:sp>
          <p:nvSpPr>
            <p:cNvPr id="17" name="Line 22"/>
            <p:cNvSpPr>
              <a:spLocks noChangeShapeType="1"/>
            </p:cNvSpPr>
            <p:nvPr/>
          </p:nvSpPr>
          <p:spPr bwMode="auto">
            <a:xfrm rot="16200000">
              <a:off x="15099" y="1850"/>
              <a:ext cx="0" cy="1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cs typeface="Times New Roman" panose="02020603050405020304" pitchFamily="18" charset="0"/>
              </a:endParaRPr>
            </a:p>
          </p:txBody>
        </p:sp>
        <p:sp>
          <p:nvSpPr>
            <p:cNvPr id="18" name="Line 23"/>
            <p:cNvSpPr>
              <a:spLocks noChangeShapeType="1"/>
            </p:cNvSpPr>
            <p:nvPr/>
          </p:nvSpPr>
          <p:spPr bwMode="auto">
            <a:xfrm rot="16200000">
              <a:off x="15099" y="1308"/>
              <a:ext cx="0" cy="1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cs typeface="Times New Roman" panose="02020603050405020304" pitchFamily="18" charset="0"/>
              </a:endParaRPr>
            </a:p>
          </p:txBody>
        </p:sp>
        <p:sp>
          <p:nvSpPr>
            <p:cNvPr id="19" name="Text Box 24"/>
            <p:cNvSpPr txBox="1">
              <a:spLocks noChangeArrowheads="1"/>
            </p:cNvSpPr>
            <p:nvPr/>
          </p:nvSpPr>
          <p:spPr bwMode="auto">
            <a:xfrm>
              <a:off x="15045" y="2775"/>
              <a:ext cx="849" cy="435"/>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165">
                  <a:solidFill>
                    <a:prstClr val="black"/>
                  </a:solidFill>
                  <a:latin typeface="+mn-lt"/>
                  <a:ea typeface="MS PGothic" panose="020B0600070205080204" pitchFamily="34" charset="-128"/>
                  <a:cs typeface="+mn-lt"/>
                </a:rPr>
                <a:t>1meV</a:t>
              </a:r>
            </a:p>
          </p:txBody>
        </p:sp>
        <p:sp>
          <p:nvSpPr>
            <p:cNvPr id="20" name="Text Box 25"/>
            <p:cNvSpPr txBox="1">
              <a:spLocks noChangeArrowheads="1"/>
            </p:cNvSpPr>
            <p:nvPr/>
          </p:nvSpPr>
          <p:spPr bwMode="auto">
            <a:xfrm>
              <a:off x="15070" y="3787"/>
              <a:ext cx="914" cy="435"/>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165">
                  <a:solidFill>
                    <a:prstClr val="black"/>
                  </a:solidFill>
                  <a:latin typeface="+mn-lt"/>
                  <a:ea typeface="MS PGothic" panose="020B0600070205080204" pitchFamily="34" charset="-128"/>
                  <a:cs typeface="+mn-lt"/>
                </a:rPr>
                <a:t>10meV</a:t>
              </a:r>
            </a:p>
          </p:txBody>
        </p:sp>
        <p:sp>
          <p:nvSpPr>
            <p:cNvPr id="21" name="Text Box 26"/>
            <p:cNvSpPr txBox="1">
              <a:spLocks noChangeArrowheads="1"/>
            </p:cNvSpPr>
            <p:nvPr/>
          </p:nvSpPr>
          <p:spPr bwMode="auto">
            <a:xfrm>
              <a:off x="15070" y="3271"/>
              <a:ext cx="1033" cy="435"/>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165">
                  <a:solidFill>
                    <a:prstClr val="black"/>
                  </a:solidFill>
                  <a:latin typeface="+mn-lt"/>
                  <a:ea typeface="MS PGothic" panose="020B0600070205080204" pitchFamily="34" charset="-128"/>
                  <a:cs typeface="+mn-lt"/>
                </a:rPr>
                <a:t>100meV</a:t>
              </a:r>
            </a:p>
          </p:txBody>
        </p:sp>
        <p:sp>
          <p:nvSpPr>
            <p:cNvPr id="22" name="Line 27"/>
            <p:cNvSpPr>
              <a:spLocks noChangeShapeType="1"/>
            </p:cNvSpPr>
            <p:nvPr/>
          </p:nvSpPr>
          <p:spPr bwMode="auto">
            <a:xfrm rot="16200000">
              <a:off x="15099" y="2396"/>
              <a:ext cx="0" cy="1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cs typeface="Times New Roman" panose="02020603050405020304" pitchFamily="18" charset="0"/>
              </a:endParaRPr>
            </a:p>
          </p:txBody>
        </p:sp>
        <p:sp>
          <p:nvSpPr>
            <p:cNvPr id="23" name="Text Box 28"/>
            <p:cNvSpPr txBox="1">
              <a:spLocks noChangeArrowheads="1"/>
            </p:cNvSpPr>
            <p:nvPr/>
          </p:nvSpPr>
          <p:spPr bwMode="auto">
            <a:xfrm>
              <a:off x="15045" y="2283"/>
              <a:ext cx="967" cy="435"/>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165">
                  <a:solidFill>
                    <a:prstClr val="black"/>
                  </a:solidFill>
                  <a:latin typeface="+mn-lt"/>
                  <a:ea typeface="MS PGothic" panose="020B0600070205080204" pitchFamily="34" charset="-128"/>
                  <a:cs typeface="+mn-lt"/>
                </a:rPr>
                <a:t>10meV</a:t>
              </a:r>
            </a:p>
          </p:txBody>
        </p:sp>
        <p:sp>
          <p:nvSpPr>
            <p:cNvPr id="24" name="Text Box 29"/>
            <p:cNvSpPr txBox="1">
              <a:spLocks noChangeArrowheads="1"/>
            </p:cNvSpPr>
            <p:nvPr/>
          </p:nvSpPr>
          <p:spPr bwMode="auto">
            <a:xfrm>
              <a:off x="15045" y="1744"/>
              <a:ext cx="1086" cy="435"/>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165">
                  <a:solidFill>
                    <a:prstClr val="black"/>
                  </a:solidFill>
                  <a:latin typeface="+mn-lt"/>
                  <a:ea typeface="MS PGothic" panose="020B0600070205080204" pitchFamily="34" charset="-128"/>
                  <a:cs typeface="+mn-lt"/>
                </a:rPr>
                <a:t>100meV</a:t>
              </a:r>
            </a:p>
          </p:txBody>
        </p:sp>
        <p:sp>
          <p:nvSpPr>
            <p:cNvPr id="25" name="Text Box 30"/>
            <p:cNvSpPr txBox="1">
              <a:spLocks noChangeArrowheads="1"/>
            </p:cNvSpPr>
            <p:nvPr/>
          </p:nvSpPr>
          <p:spPr bwMode="auto">
            <a:xfrm>
              <a:off x="15070" y="1196"/>
              <a:ext cx="659" cy="435"/>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165">
                  <a:solidFill>
                    <a:prstClr val="black"/>
                  </a:solidFill>
                  <a:latin typeface="+mn-lt"/>
                  <a:ea typeface="MS PGothic" panose="020B0600070205080204" pitchFamily="34" charset="-128"/>
                  <a:cs typeface="+mn-lt"/>
                </a:rPr>
                <a:t>1eV</a:t>
              </a:r>
            </a:p>
          </p:txBody>
        </p:sp>
        <p:sp>
          <p:nvSpPr>
            <p:cNvPr id="26" name="Text Box 39"/>
            <p:cNvSpPr txBox="1">
              <a:spLocks noChangeArrowheads="1"/>
            </p:cNvSpPr>
            <p:nvPr/>
          </p:nvSpPr>
          <p:spPr bwMode="auto">
            <a:xfrm>
              <a:off x="13085" y="7016"/>
              <a:ext cx="1454" cy="518"/>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powder</a:t>
              </a:r>
            </a:p>
          </p:txBody>
        </p:sp>
        <p:sp>
          <p:nvSpPr>
            <p:cNvPr id="27" name="Line 47"/>
            <p:cNvSpPr>
              <a:spLocks noChangeShapeType="1"/>
            </p:cNvSpPr>
            <p:nvPr/>
          </p:nvSpPr>
          <p:spPr bwMode="auto">
            <a:xfrm rot="16200000">
              <a:off x="15099" y="4417"/>
              <a:ext cx="0" cy="1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cs typeface="Times New Roman" panose="02020603050405020304" pitchFamily="18" charset="0"/>
              </a:endParaRPr>
            </a:p>
          </p:txBody>
        </p:sp>
        <p:sp>
          <p:nvSpPr>
            <p:cNvPr id="28" name="Text Box 48"/>
            <p:cNvSpPr txBox="1">
              <a:spLocks noChangeArrowheads="1"/>
            </p:cNvSpPr>
            <p:nvPr/>
          </p:nvSpPr>
          <p:spPr bwMode="auto">
            <a:xfrm>
              <a:off x="15114" y="4283"/>
              <a:ext cx="796" cy="435"/>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165">
                  <a:solidFill>
                    <a:prstClr val="black"/>
                  </a:solidFill>
                  <a:latin typeface="+mn-lt"/>
                  <a:ea typeface="MS PGothic" panose="020B0600070205080204" pitchFamily="34" charset="-128"/>
                  <a:cs typeface="+mn-lt"/>
                </a:rPr>
                <a:t>1meV</a:t>
              </a:r>
            </a:p>
          </p:txBody>
        </p:sp>
        <p:sp>
          <p:nvSpPr>
            <p:cNvPr id="29" name="Line 54"/>
            <p:cNvSpPr>
              <a:spLocks noChangeShapeType="1"/>
            </p:cNvSpPr>
            <p:nvPr/>
          </p:nvSpPr>
          <p:spPr bwMode="auto">
            <a:xfrm>
              <a:off x="12277" y="8442"/>
              <a:ext cx="0" cy="92"/>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335">
                <a:solidFill>
                  <a:prstClr val="black"/>
                </a:solidFill>
                <a:latin typeface="Calibri" panose="020F0502020204030204"/>
                <a:ea typeface="+mn-ea"/>
                <a:cs typeface="Times New Roman" panose="02020603050405020304" pitchFamily="18" charset="0"/>
              </a:endParaRPr>
            </a:p>
          </p:txBody>
        </p:sp>
        <p:sp>
          <p:nvSpPr>
            <p:cNvPr id="30" name="Line 55"/>
            <p:cNvSpPr>
              <a:spLocks noChangeShapeType="1"/>
            </p:cNvSpPr>
            <p:nvPr/>
          </p:nvSpPr>
          <p:spPr bwMode="auto">
            <a:xfrm>
              <a:off x="11239" y="8442"/>
              <a:ext cx="0" cy="92"/>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335">
                <a:solidFill>
                  <a:prstClr val="black"/>
                </a:solidFill>
                <a:latin typeface="Calibri" panose="020F0502020204030204"/>
                <a:ea typeface="+mn-ea"/>
                <a:cs typeface="Times New Roman" panose="02020603050405020304" pitchFamily="18" charset="0"/>
              </a:endParaRPr>
            </a:p>
          </p:txBody>
        </p:sp>
        <p:sp>
          <p:nvSpPr>
            <p:cNvPr id="31" name="Line 56"/>
            <p:cNvSpPr>
              <a:spLocks noChangeShapeType="1"/>
            </p:cNvSpPr>
            <p:nvPr/>
          </p:nvSpPr>
          <p:spPr bwMode="auto">
            <a:xfrm>
              <a:off x="10202" y="8525"/>
              <a:ext cx="0" cy="92"/>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500">
                <a:solidFill>
                  <a:prstClr val="black"/>
                </a:solidFill>
                <a:latin typeface="Calibri" panose="020F0502020204030204"/>
                <a:ea typeface="+mn-ea"/>
                <a:cs typeface="Times New Roman" panose="02020603050405020304" pitchFamily="18" charset="0"/>
              </a:endParaRPr>
            </a:p>
          </p:txBody>
        </p:sp>
        <p:sp>
          <p:nvSpPr>
            <p:cNvPr id="32" name="Line 57"/>
            <p:cNvSpPr>
              <a:spLocks noChangeShapeType="1"/>
            </p:cNvSpPr>
            <p:nvPr/>
          </p:nvSpPr>
          <p:spPr bwMode="auto">
            <a:xfrm>
              <a:off x="9164" y="8525"/>
              <a:ext cx="0" cy="92"/>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500">
                <a:solidFill>
                  <a:prstClr val="black"/>
                </a:solidFill>
                <a:latin typeface="Calibri" panose="020F0502020204030204"/>
                <a:ea typeface="+mn-ea"/>
                <a:cs typeface="Times New Roman" panose="02020603050405020304" pitchFamily="18" charset="0"/>
              </a:endParaRPr>
            </a:p>
          </p:txBody>
        </p:sp>
        <p:sp>
          <p:nvSpPr>
            <p:cNvPr id="33" name="Line 58"/>
            <p:cNvSpPr>
              <a:spLocks noChangeShapeType="1"/>
            </p:cNvSpPr>
            <p:nvPr/>
          </p:nvSpPr>
          <p:spPr bwMode="auto">
            <a:xfrm>
              <a:off x="8127" y="8521"/>
              <a:ext cx="0" cy="92"/>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500">
                <a:solidFill>
                  <a:prstClr val="black"/>
                </a:solidFill>
                <a:latin typeface="Calibri" panose="020F0502020204030204"/>
                <a:ea typeface="+mn-ea"/>
                <a:cs typeface="Times New Roman" panose="02020603050405020304" pitchFamily="18" charset="0"/>
              </a:endParaRPr>
            </a:p>
          </p:txBody>
        </p:sp>
        <p:sp>
          <p:nvSpPr>
            <p:cNvPr id="34" name="Text Box 59"/>
            <p:cNvSpPr txBox="1">
              <a:spLocks noChangeArrowheads="1"/>
            </p:cNvSpPr>
            <p:nvPr/>
          </p:nvSpPr>
          <p:spPr bwMode="auto">
            <a:xfrm>
              <a:off x="7895" y="8473"/>
              <a:ext cx="710" cy="478"/>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335">
                  <a:solidFill>
                    <a:prstClr val="black"/>
                  </a:solidFill>
                  <a:latin typeface="+mn-lt"/>
                  <a:ea typeface="MS PGothic" panose="020B0600070205080204" pitchFamily="34" charset="-128"/>
                  <a:cs typeface="+mn-lt"/>
                </a:rPr>
                <a:t>10</a:t>
              </a:r>
              <a:r>
                <a:rPr lang="en-US" altLang="ja-JP" sz="1335" baseline="30000">
                  <a:solidFill>
                    <a:prstClr val="black"/>
                  </a:solidFill>
                  <a:latin typeface="+mn-lt"/>
                  <a:ea typeface="MS PGothic" panose="020B0600070205080204" pitchFamily="34" charset="-128"/>
                  <a:cs typeface="+mn-lt"/>
                </a:rPr>
                <a:t>-4</a:t>
              </a:r>
            </a:p>
          </p:txBody>
        </p:sp>
        <p:sp>
          <p:nvSpPr>
            <p:cNvPr id="35" name="Text Box 62"/>
            <p:cNvSpPr txBox="1">
              <a:spLocks noChangeArrowheads="1"/>
            </p:cNvSpPr>
            <p:nvPr/>
          </p:nvSpPr>
          <p:spPr bwMode="auto">
            <a:xfrm>
              <a:off x="11473" y="6297"/>
              <a:ext cx="1045" cy="518"/>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alloy</a:t>
              </a:r>
            </a:p>
          </p:txBody>
        </p:sp>
        <p:sp>
          <p:nvSpPr>
            <p:cNvPr id="36" name="Oval 63"/>
            <p:cNvSpPr>
              <a:spLocks noChangeArrowheads="1"/>
            </p:cNvSpPr>
            <p:nvPr/>
          </p:nvSpPr>
          <p:spPr bwMode="auto">
            <a:xfrm rot="5400000">
              <a:off x="11332" y="5022"/>
              <a:ext cx="917" cy="3485"/>
            </a:xfrm>
            <a:prstGeom prst="ellipse">
              <a:avLst/>
            </a:prstGeom>
            <a:noFill/>
            <a:ln w="25400">
              <a:solidFill>
                <a:srgbClr val="FF0000"/>
              </a:solidFill>
              <a:round/>
            </a:ln>
            <a:effectLst/>
          </p:spPr>
          <p:txBody>
            <a:bodyPr wrap="none" anchor="ctr"/>
            <a:lstStyle/>
            <a:p>
              <a:pPr defTabSz="762000" eaLnBrk="1" fontAlgn="auto" hangingPunct="1">
                <a:spcBef>
                  <a:spcPts val="0"/>
                </a:spcBef>
                <a:spcAft>
                  <a:spcPts val="0"/>
                </a:spcAft>
              </a:pPr>
              <a:endParaRPr lang="en-US" sz="1500" dirty="0">
                <a:solidFill>
                  <a:prstClr val="black"/>
                </a:solidFill>
                <a:latin typeface="+mn-lt"/>
                <a:ea typeface="+mn-ea"/>
                <a:cs typeface="+mn-lt"/>
              </a:endParaRPr>
            </a:p>
          </p:txBody>
        </p:sp>
        <p:sp>
          <p:nvSpPr>
            <p:cNvPr id="37" name="Oval 70"/>
            <p:cNvSpPr>
              <a:spLocks noChangeArrowheads="1"/>
            </p:cNvSpPr>
            <p:nvPr/>
          </p:nvSpPr>
          <p:spPr bwMode="auto">
            <a:xfrm>
              <a:off x="10379" y="7273"/>
              <a:ext cx="1629" cy="1083"/>
            </a:xfrm>
            <a:prstGeom prst="ellipse">
              <a:avLst/>
            </a:prstGeom>
            <a:noFill/>
            <a:ln w="25400">
              <a:solidFill>
                <a:srgbClr val="FF000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mn-lt"/>
                <a:ea typeface="+mn-ea"/>
                <a:cs typeface="+mn-lt"/>
              </a:endParaRPr>
            </a:p>
          </p:txBody>
        </p:sp>
        <p:sp>
          <p:nvSpPr>
            <p:cNvPr id="38" name="Text Box 74"/>
            <p:cNvSpPr txBox="1">
              <a:spLocks noChangeArrowheads="1"/>
            </p:cNvSpPr>
            <p:nvPr/>
          </p:nvSpPr>
          <p:spPr bwMode="auto">
            <a:xfrm>
              <a:off x="11262" y="6733"/>
              <a:ext cx="1189" cy="518"/>
            </a:xfrm>
            <a:prstGeom prst="rect">
              <a:avLst/>
            </a:prstGeom>
            <a:noFill/>
            <a:ln>
              <a:noFill/>
            </a:ln>
            <a:effectLst/>
          </p:spPr>
          <p:txBody>
            <a:bodyPr wrap="square">
              <a:spAutoFit/>
            </a:bodyPr>
            <a:lstStyle/>
            <a:p>
              <a:pPr algn="ct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protein</a:t>
              </a:r>
            </a:p>
          </p:txBody>
        </p:sp>
        <p:sp>
          <p:nvSpPr>
            <p:cNvPr id="39" name="Rectangle 42"/>
            <p:cNvSpPr>
              <a:spLocks noChangeArrowheads="1"/>
            </p:cNvSpPr>
            <p:nvPr/>
          </p:nvSpPr>
          <p:spPr bwMode="auto">
            <a:xfrm>
              <a:off x="10479" y="7508"/>
              <a:ext cx="1529" cy="890"/>
            </a:xfrm>
            <a:prstGeom prst="rect">
              <a:avLst/>
            </a:prstGeom>
            <a:noFill/>
            <a:ln>
              <a:noFill/>
            </a:ln>
            <a:effectLst/>
          </p:spPr>
          <p:txBody>
            <a:bodyPr wrap="square">
              <a:spAutoFit/>
            </a:bodyPr>
            <a:lstStyle/>
            <a:p>
              <a:pPr algn="ct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Magnetic</a:t>
              </a:r>
            </a:p>
            <a:p>
              <a:pPr algn="ct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Film</a:t>
              </a:r>
              <a:endParaRPr lang="en-US" altLang="ja-JP" sz="1500" dirty="0">
                <a:solidFill>
                  <a:prstClr val="black"/>
                </a:solidFill>
                <a:latin typeface="+mn-lt"/>
                <a:ea typeface="MS PGothic" panose="020B0600070205080204" pitchFamily="34" charset="-128"/>
                <a:cs typeface="+mn-lt"/>
              </a:endParaRPr>
            </a:p>
          </p:txBody>
        </p:sp>
        <p:sp>
          <p:nvSpPr>
            <p:cNvPr id="40" name="Oval 65"/>
            <p:cNvSpPr>
              <a:spLocks noChangeArrowheads="1"/>
            </p:cNvSpPr>
            <p:nvPr/>
          </p:nvSpPr>
          <p:spPr bwMode="auto">
            <a:xfrm rot="5400000">
              <a:off x="13492" y="6316"/>
              <a:ext cx="661" cy="2004"/>
            </a:xfrm>
            <a:prstGeom prst="ellipse">
              <a:avLst/>
            </a:prstGeom>
            <a:noFill/>
            <a:ln w="25400">
              <a:solidFill>
                <a:srgbClr val="FF0000"/>
              </a:solidFill>
              <a:round/>
            </a:ln>
            <a:effectLst/>
          </p:spPr>
          <p:txBody>
            <a:bodyPr wrap="none" anchor="ctr"/>
            <a:lstStyle/>
            <a:p>
              <a:pPr defTabSz="762000" eaLnBrk="1" fontAlgn="auto" hangingPunct="1">
                <a:spcBef>
                  <a:spcPts val="0"/>
                </a:spcBef>
                <a:spcAft>
                  <a:spcPts val="0"/>
                </a:spcAft>
              </a:pPr>
              <a:endParaRPr lang="en-US" sz="1500" dirty="0">
                <a:solidFill>
                  <a:prstClr val="black"/>
                </a:solidFill>
                <a:latin typeface="+mn-lt"/>
                <a:ea typeface="+mn-ea"/>
                <a:cs typeface="+mn-lt"/>
              </a:endParaRPr>
            </a:p>
          </p:txBody>
        </p:sp>
        <p:grpSp>
          <p:nvGrpSpPr>
            <p:cNvPr id="41" name="Group 40"/>
            <p:cNvGrpSpPr/>
            <p:nvPr/>
          </p:nvGrpSpPr>
          <p:grpSpPr>
            <a:xfrm>
              <a:off x="8331" y="5019"/>
              <a:ext cx="6683" cy="2162"/>
              <a:chOff x="3452882" y="3316276"/>
              <a:chExt cx="5092302" cy="1796415"/>
            </a:xfrm>
          </p:grpSpPr>
          <p:sp>
            <p:nvSpPr>
              <p:cNvPr id="42" name="Oval 41"/>
              <p:cNvSpPr>
                <a:spLocks noChangeArrowheads="1"/>
              </p:cNvSpPr>
              <p:nvPr/>
            </p:nvSpPr>
            <p:spPr bwMode="auto">
              <a:xfrm rot="5400000">
                <a:off x="6595734" y="2154226"/>
                <a:ext cx="787400" cy="3111500"/>
              </a:xfrm>
              <a:prstGeom prst="ellipse">
                <a:avLst/>
              </a:prstGeom>
              <a:noFill/>
              <a:ln w="19050">
                <a:solidFill>
                  <a:srgbClr val="00206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mn-lt"/>
                  <a:ea typeface="+mn-ea"/>
                  <a:cs typeface="+mn-lt"/>
                </a:endParaRPr>
              </a:p>
            </p:txBody>
          </p:sp>
          <p:sp>
            <p:nvSpPr>
              <p:cNvPr id="43" name="Oval 42"/>
              <p:cNvSpPr>
                <a:spLocks noChangeArrowheads="1"/>
              </p:cNvSpPr>
              <p:nvPr/>
            </p:nvSpPr>
            <p:spPr bwMode="auto">
              <a:xfrm rot="5400000">
                <a:off x="7112465" y="3715533"/>
                <a:ext cx="484188" cy="1057275"/>
              </a:xfrm>
              <a:prstGeom prst="ellipse">
                <a:avLst/>
              </a:prstGeom>
              <a:noFill/>
              <a:ln w="19050">
                <a:solidFill>
                  <a:srgbClr val="00206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mn-lt"/>
                  <a:ea typeface="+mn-ea"/>
                  <a:cs typeface="+mn-lt"/>
                </a:endParaRPr>
              </a:p>
            </p:txBody>
          </p:sp>
          <p:sp>
            <p:nvSpPr>
              <p:cNvPr id="45" name="Text Box 60"/>
              <p:cNvSpPr txBox="1">
                <a:spLocks noChangeArrowheads="1"/>
              </p:cNvSpPr>
              <p:nvPr/>
            </p:nvSpPr>
            <p:spPr bwMode="auto">
              <a:xfrm>
                <a:off x="6361182" y="3495729"/>
                <a:ext cx="1503791"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Amorphous</a:t>
                </a:r>
              </a:p>
            </p:txBody>
          </p:sp>
          <p:sp>
            <p:nvSpPr>
              <p:cNvPr id="46" name="Text Box 78"/>
              <p:cNvSpPr txBox="1">
                <a:spLocks noChangeArrowheads="1"/>
              </p:cNvSpPr>
              <p:nvPr/>
            </p:nvSpPr>
            <p:spPr bwMode="auto">
              <a:xfrm>
                <a:off x="3647480" y="4619829"/>
                <a:ext cx="931085"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MOF</a:t>
                </a:r>
              </a:p>
            </p:txBody>
          </p:sp>
          <p:sp>
            <p:nvSpPr>
              <p:cNvPr id="47" name="Text Box 88"/>
              <p:cNvSpPr txBox="1">
                <a:spLocks noChangeArrowheads="1"/>
              </p:cNvSpPr>
              <p:nvPr/>
            </p:nvSpPr>
            <p:spPr bwMode="auto">
              <a:xfrm>
                <a:off x="6511933" y="4113140"/>
                <a:ext cx="1990581"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Residual</a:t>
                </a:r>
                <a:r>
                  <a:rPr lang="zh-CN" altLang="en-US" sz="1500" dirty="0">
                    <a:solidFill>
                      <a:prstClr val="black"/>
                    </a:solidFill>
                    <a:latin typeface="+mn-lt"/>
                    <a:ea typeface="微软雅黑" panose="020B0503020204020204" pitchFamily="34" charset="-122"/>
                    <a:cs typeface="+mn-lt"/>
                  </a:rPr>
                  <a:t> </a:t>
                </a:r>
                <a:r>
                  <a:rPr lang="en-US" altLang="zh-CN" sz="1500" dirty="0">
                    <a:solidFill>
                      <a:prstClr val="black"/>
                    </a:solidFill>
                    <a:latin typeface="+mn-lt"/>
                    <a:ea typeface="微软雅黑" panose="020B0503020204020204" pitchFamily="34" charset="-122"/>
                    <a:cs typeface="+mn-lt"/>
                  </a:rPr>
                  <a:t>Stress</a:t>
                </a:r>
                <a:endParaRPr lang="en-US" altLang="ja-JP" sz="1500" dirty="0">
                  <a:solidFill>
                    <a:prstClr val="black"/>
                  </a:solidFill>
                  <a:latin typeface="+mn-lt"/>
                  <a:ea typeface="MS PGothic" panose="020B0600070205080204" pitchFamily="34" charset="-128"/>
                  <a:cs typeface="+mn-lt"/>
                </a:endParaRPr>
              </a:p>
            </p:txBody>
          </p:sp>
          <p:sp>
            <p:nvSpPr>
              <p:cNvPr id="48" name="Oval 65"/>
              <p:cNvSpPr>
                <a:spLocks noChangeArrowheads="1"/>
              </p:cNvSpPr>
              <p:nvPr/>
            </p:nvSpPr>
            <p:spPr bwMode="auto">
              <a:xfrm rot="5400000">
                <a:off x="4121814" y="3808759"/>
                <a:ext cx="635000" cy="1972864"/>
              </a:xfrm>
              <a:prstGeom prst="ellipse">
                <a:avLst/>
              </a:prstGeom>
              <a:noFill/>
              <a:ln w="19050">
                <a:solidFill>
                  <a:srgbClr val="002060"/>
                </a:solidFill>
                <a:round/>
              </a:ln>
              <a:effectLst/>
            </p:spPr>
            <p:txBody>
              <a:bodyPr wrap="none" anchor="ctr"/>
              <a:lstStyle/>
              <a:p>
                <a:pPr defTabSz="762000" eaLnBrk="1" fontAlgn="auto" hangingPunct="1">
                  <a:spcBef>
                    <a:spcPts val="0"/>
                  </a:spcBef>
                  <a:spcAft>
                    <a:spcPts val="0"/>
                  </a:spcAft>
                </a:pPr>
                <a:endParaRPr lang="en-US" sz="1500" dirty="0">
                  <a:solidFill>
                    <a:prstClr val="black"/>
                  </a:solidFill>
                  <a:latin typeface="+mn-lt"/>
                  <a:ea typeface="+mn-ea"/>
                  <a:cs typeface="+mn-lt"/>
                </a:endParaRPr>
              </a:p>
            </p:txBody>
          </p:sp>
          <p:sp>
            <p:nvSpPr>
              <p:cNvPr id="49" name="Text Box 69"/>
              <p:cNvSpPr txBox="1">
                <a:spLocks noChangeArrowheads="1"/>
              </p:cNvSpPr>
              <p:nvPr/>
            </p:nvSpPr>
            <p:spPr bwMode="auto">
              <a:xfrm>
                <a:off x="4364836" y="4622074"/>
                <a:ext cx="1002582"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polymer</a:t>
                </a:r>
              </a:p>
            </p:txBody>
          </p:sp>
        </p:grpSp>
        <p:grpSp>
          <p:nvGrpSpPr>
            <p:cNvPr id="50" name="Group 49"/>
            <p:cNvGrpSpPr/>
            <p:nvPr/>
          </p:nvGrpSpPr>
          <p:grpSpPr>
            <a:xfrm>
              <a:off x="9065" y="1438"/>
              <a:ext cx="6191" cy="6775"/>
              <a:chOff x="4011955" y="344476"/>
              <a:chExt cx="4717734" cy="5630137"/>
            </a:xfrm>
          </p:grpSpPr>
          <p:sp>
            <p:nvSpPr>
              <p:cNvPr id="51" name="Text Box 37"/>
              <p:cNvSpPr txBox="1">
                <a:spLocks noChangeArrowheads="1"/>
              </p:cNvSpPr>
              <p:nvPr/>
            </p:nvSpPr>
            <p:spPr bwMode="auto">
              <a:xfrm>
                <a:off x="7485230" y="420027"/>
                <a:ext cx="1152252" cy="672344"/>
              </a:xfrm>
              <a:prstGeom prst="rect">
                <a:avLst/>
              </a:prstGeom>
              <a:noFill/>
              <a:ln>
                <a:noFill/>
              </a:ln>
              <a:effectLst/>
            </p:spPr>
            <p:txBody>
              <a:bodyPr wrap="square">
                <a:spAutoFit/>
              </a:bodyPr>
              <a:lstStyle/>
              <a:p>
                <a:pPr algn="ctr" defTabSz="762000" eaLnBrk="1" fontAlgn="auto" hangingPunct="1">
                  <a:spcBef>
                    <a:spcPts val="0"/>
                  </a:spcBef>
                  <a:spcAft>
                    <a:spcPts val="0"/>
                  </a:spcAft>
                </a:pPr>
                <a:r>
                  <a:rPr lang="en-US" altLang="zh-CN" sz="1335" dirty="0">
                    <a:solidFill>
                      <a:prstClr val="black"/>
                    </a:solidFill>
                    <a:latin typeface="+mn-lt"/>
                    <a:ea typeface="微软雅黑" panose="020B0503020204020204" pitchFamily="34" charset="-122"/>
                    <a:cs typeface="+mn-lt"/>
                  </a:rPr>
                  <a:t>Molecule</a:t>
                </a:r>
              </a:p>
              <a:p>
                <a:pPr algn="ctr" defTabSz="762000" eaLnBrk="1" fontAlgn="auto" hangingPunct="1">
                  <a:spcBef>
                    <a:spcPts val="0"/>
                  </a:spcBef>
                  <a:spcAft>
                    <a:spcPts val="0"/>
                  </a:spcAft>
                </a:pPr>
                <a:r>
                  <a:rPr lang="en-US" altLang="ja-JP" sz="1335" dirty="0">
                    <a:solidFill>
                      <a:prstClr val="black"/>
                    </a:solidFill>
                    <a:latin typeface="+mn-lt"/>
                    <a:ea typeface="MS PGothic" panose="020B0600070205080204" pitchFamily="34" charset="-128"/>
                    <a:cs typeface="+mn-lt"/>
                  </a:rPr>
                  <a:t>Vibration</a:t>
                </a:r>
              </a:p>
            </p:txBody>
          </p:sp>
          <p:sp>
            <p:nvSpPr>
              <p:cNvPr id="52" name="Text Box 89"/>
              <p:cNvSpPr txBox="1">
                <a:spLocks noChangeArrowheads="1"/>
              </p:cNvSpPr>
              <p:nvPr/>
            </p:nvSpPr>
            <p:spPr bwMode="auto">
              <a:xfrm>
                <a:off x="6881892" y="5500812"/>
                <a:ext cx="1438550" cy="430402"/>
              </a:xfrm>
              <a:prstGeom prst="rect">
                <a:avLst/>
              </a:prstGeom>
              <a:noFill/>
              <a:ln>
                <a:noFill/>
              </a:ln>
              <a:effectLst/>
            </p:spPr>
            <p:txBody>
              <a:bodyPr wrap="square">
                <a:spAutoFit/>
              </a:bodyPr>
              <a:lstStyle/>
              <a:p>
                <a:pPr algn="ct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Single</a:t>
                </a:r>
                <a:r>
                  <a:rPr lang="zh-CN" altLang="en-US" sz="1500" dirty="0">
                    <a:solidFill>
                      <a:prstClr val="black"/>
                    </a:solidFill>
                    <a:latin typeface="+mn-lt"/>
                    <a:ea typeface="微软雅黑" panose="020B0503020204020204" pitchFamily="34" charset="-122"/>
                    <a:cs typeface="+mn-lt"/>
                  </a:rPr>
                  <a:t> </a:t>
                </a:r>
                <a:r>
                  <a:rPr lang="en-US" altLang="zh-CN" sz="1500" dirty="0">
                    <a:solidFill>
                      <a:prstClr val="black"/>
                    </a:solidFill>
                    <a:latin typeface="+mn-lt"/>
                    <a:ea typeface="微软雅黑" panose="020B0503020204020204" pitchFamily="34" charset="-122"/>
                    <a:cs typeface="+mn-lt"/>
                  </a:rPr>
                  <a:t>crystal</a:t>
                </a:r>
                <a:endParaRPr lang="en-US" altLang="ja-JP" sz="1500" dirty="0">
                  <a:solidFill>
                    <a:prstClr val="black"/>
                  </a:solidFill>
                  <a:latin typeface="+mn-lt"/>
                  <a:ea typeface="MS PGothic" panose="020B0600070205080204" pitchFamily="34" charset="-128"/>
                  <a:cs typeface="+mn-lt"/>
                </a:endParaRPr>
              </a:p>
            </p:txBody>
          </p:sp>
          <p:grpSp>
            <p:nvGrpSpPr>
              <p:cNvPr id="53" name="Group 52"/>
              <p:cNvGrpSpPr/>
              <p:nvPr/>
            </p:nvGrpSpPr>
            <p:grpSpPr>
              <a:xfrm>
                <a:off x="4011955" y="344476"/>
                <a:ext cx="4717734" cy="5630137"/>
                <a:chOff x="4011955" y="344476"/>
                <a:chExt cx="4717734" cy="5630137"/>
              </a:xfrm>
            </p:grpSpPr>
            <p:sp>
              <p:nvSpPr>
                <p:cNvPr id="54" name="Oval 53"/>
                <p:cNvSpPr>
                  <a:spLocks noChangeArrowheads="1"/>
                </p:cNvSpPr>
                <p:nvPr/>
              </p:nvSpPr>
              <p:spPr bwMode="auto">
                <a:xfrm rot="2887293">
                  <a:off x="6266329" y="631021"/>
                  <a:ext cx="1373187" cy="1717675"/>
                </a:xfrm>
                <a:prstGeom prst="ellipse">
                  <a:avLst/>
                </a:prstGeom>
                <a:noFill/>
                <a:ln w="19050">
                  <a:solidFill>
                    <a:srgbClr val="00008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mn-lt"/>
                    <a:ea typeface="+mn-ea"/>
                    <a:cs typeface="+mn-lt"/>
                  </a:endParaRPr>
                </a:p>
              </p:txBody>
            </p:sp>
            <p:sp>
              <p:nvSpPr>
                <p:cNvPr id="55" name="Oval 54"/>
                <p:cNvSpPr>
                  <a:spLocks noChangeArrowheads="1"/>
                </p:cNvSpPr>
                <p:nvPr/>
              </p:nvSpPr>
              <p:spPr bwMode="auto">
                <a:xfrm rot="2040000">
                  <a:off x="6049635" y="866764"/>
                  <a:ext cx="1595437" cy="1947862"/>
                </a:xfrm>
                <a:prstGeom prst="ellipse">
                  <a:avLst/>
                </a:prstGeom>
                <a:noFill/>
                <a:ln w="19050">
                  <a:solidFill>
                    <a:srgbClr val="000080"/>
                  </a:solidFill>
                  <a:round/>
                </a:ln>
                <a:effectLst/>
              </p:spPr>
              <p:txBody>
                <a:bodyPr wrap="none" anchor="ctr"/>
                <a:lstStyle/>
                <a:p>
                  <a:pPr algn="ctr" defTabSz="762000" eaLnBrk="1" fontAlgn="auto" hangingPunct="1">
                    <a:spcBef>
                      <a:spcPts val="0"/>
                    </a:spcBef>
                    <a:spcAft>
                      <a:spcPts val="0"/>
                    </a:spcAft>
                  </a:pPr>
                  <a:endParaRPr lang="en-US" sz="750">
                    <a:solidFill>
                      <a:prstClr val="black"/>
                    </a:solidFill>
                    <a:latin typeface="+mn-lt"/>
                    <a:ea typeface="+mn-ea"/>
                    <a:cs typeface="+mn-lt"/>
                  </a:endParaRPr>
                </a:p>
              </p:txBody>
            </p:sp>
            <p:sp>
              <p:nvSpPr>
                <p:cNvPr id="56" name="Oval 64"/>
                <p:cNvSpPr>
                  <a:spLocks noChangeArrowheads="1"/>
                </p:cNvSpPr>
                <p:nvPr/>
              </p:nvSpPr>
              <p:spPr bwMode="auto">
                <a:xfrm>
                  <a:off x="7508546" y="344476"/>
                  <a:ext cx="946150" cy="704850"/>
                </a:xfrm>
                <a:prstGeom prst="ellipse">
                  <a:avLst/>
                </a:prstGeom>
                <a:noFill/>
                <a:ln w="25400">
                  <a:solidFill>
                    <a:srgbClr val="00206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mn-lt"/>
                    <a:ea typeface="+mn-ea"/>
                    <a:cs typeface="+mn-lt"/>
                  </a:endParaRPr>
                </a:p>
              </p:txBody>
            </p:sp>
            <p:sp>
              <p:nvSpPr>
                <p:cNvPr id="57" name="Oval 65"/>
                <p:cNvSpPr>
                  <a:spLocks noChangeArrowheads="1"/>
                </p:cNvSpPr>
                <p:nvPr/>
              </p:nvSpPr>
              <p:spPr bwMode="auto">
                <a:xfrm rot="5400000">
                  <a:off x="7279946" y="4831613"/>
                  <a:ext cx="635000" cy="1651000"/>
                </a:xfrm>
                <a:prstGeom prst="ellipse">
                  <a:avLst/>
                </a:prstGeom>
                <a:noFill/>
                <a:ln w="19050">
                  <a:solidFill>
                    <a:srgbClr val="00008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mn-lt"/>
                    <a:ea typeface="+mn-ea"/>
                    <a:cs typeface="+mn-lt"/>
                  </a:endParaRPr>
                </a:p>
              </p:txBody>
            </p:sp>
            <p:sp>
              <p:nvSpPr>
                <p:cNvPr id="58" name="Text Box 79"/>
                <p:cNvSpPr txBox="1">
                  <a:spLocks noChangeArrowheads="1"/>
                </p:cNvSpPr>
                <p:nvPr/>
              </p:nvSpPr>
              <p:spPr bwMode="auto">
                <a:xfrm>
                  <a:off x="6255938" y="1230857"/>
                  <a:ext cx="1665998"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500" dirty="0">
                      <a:solidFill>
                        <a:prstClr val="black"/>
                      </a:solidFill>
                      <a:latin typeface="+mn-lt"/>
                      <a:ea typeface="MS PGothic" panose="020B0600070205080204" pitchFamily="34" charset="-128"/>
                      <a:cs typeface="+mn-lt"/>
                    </a:rPr>
                    <a:t>Spin wave</a:t>
                  </a:r>
                </a:p>
              </p:txBody>
            </p:sp>
            <p:sp>
              <p:nvSpPr>
                <p:cNvPr id="59" name="Text Box 80"/>
                <p:cNvSpPr txBox="1">
                  <a:spLocks noChangeArrowheads="1"/>
                </p:cNvSpPr>
                <p:nvPr/>
              </p:nvSpPr>
              <p:spPr bwMode="auto">
                <a:xfrm>
                  <a:off x="4929831" y="2746781"/>
                  <a:ext cx="2051680"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Biology</a:t>
                  </a:r>
                  <a:r>
                    <a:rPr lang="zh-CN" altLang="en-US" sz="1500" dirty="0">
                      <a:solidFill>
                        <a:prstClr val="black"/>
                      </a:solidFill>
                      <a:latin typeface="+mn-lt"/>
                      <a:ea typeface="微软雅黑" panose="020B0503020204020204" pitchFamily="34" charset="-122"/>
                      <a:cs typeface="+mn-lt"/>
                    </a:rPr>
                    <a:t> </a:t>
                  </a:r>
                  <a:r>
                    <a:rPr lang="en-US" altLang="zh-CN" sz="1500" dirty="0">
                      <a:solidFill>
                        <a:prstClr val="black"/>
                      </a:solidFill>
                      <a:latin typeface="+mn-lt"/>
                      <a:ea typeface="微软雅黑" panose="020B0503020204020204" pitchFamily="34" charset="-122"/>
                      <a:cs typeface="+mn-lt"/>
                    </a:rPr>
                    <a:t>Diffusion</a:t>
                  </a:r>
                  <a:endParaRPr lang="en-US" altLang="ja-JP" sz="1500" dirty="0">
                    <a:solidFill>
                      <a:prstClr val="black"/>
                    </a:solidFill>
                    <a:latin typeface="+mn-lt"/>
                    <a:ea typeface="MS PGothic" panose="020B0600070205080204" pitchFamily="34" charset="-128"/>
                    <a:cs typeface="+mn-lt"/>
                  </a:endParaRPr>
                </a:p>
              </p:txBody>
            </p:sp>
            <p:sp>
              <p:nvSpPr>
                <p:cNvPr id="60" name="Text Box 81"/>
                <p:cNvSpPr txBox="1">
                  <a:spLocks noChangeArrowheads="1"/>
                </p:cNvSpPr>
                <p:nvPr/>
              </p:nvSpPr>
              <p:spPr bwMode="auto">
                <a:xfrm>
                  <a:off x="6317861" y="884289"/>
                  <a:ext cx="2243279"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ja-JP" sz="1500" dirty="0">
                      <a:solidFill>
                        <a:prstClr val="black"/>
                      </a:solidFill>
                      <a:latin typeface="+mn-lt"/>
                      <a:ea typeface="MS PGothic" panose="020B0600070205080204" pitchFamily="34" charset="-128"/>
                      <a:cs typeface="+mn-lt"/>
                    </a:rPr>
                    <a:t>Crystal field</a:t>
                  </a:r>
                </a:p>
              </p:txBody>
            </p:sp>
            <p:sp>
              <p:nvSpPr>
                <p:cNvPr id="61" name="Oval 85"/>
                <p:cNvSpPr>
                  <a:spLocks noChangeArrowheads="1"/>
                </p:cNvSpPr>
                <p:nvPr/>
              </p:nvSpPr>
              <p:spPr bwMode="auto">
                <a:xfrm>
                  <a:off x="5994072" y="2312977"/>
                  <a:ext cx="1616075" cy="708025"/>
                </a:xfrm>
                <a:prstGeom prst="ellipse">
                  <a:avLst/>
                </a:prstGeom>
                <a:noFill/>
                <a:ln w="25400">
                  <a:solidFill>
                    <a:srgbClr val="00206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mn-lt"/>
                    <a:ea typeface="+mn-ea"/>
                    <a:cs typeface="+mn-lt"/>
                  </a:endParaRPr>
                </a:p>
              </p:txBody>
            </p:sp>
            <p:sp>
              <p:nvSpPr>
                <p:cNvPr id="62" name="Text Box 94"/>
                <p:cNvSpPr txBox="1">
                  <a:spLocks noChangeArrowheads="1"/>
                </p:cNvSpPr>
                <p:nvPr/>
              </p:nvSpPr>
              <p:spPr bwMode="auto">
                <a:xfrm>
                  <a:off x="4430571" y="2246385"/>
                  <a:ext cx="1829731"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Molecule</a:t>
                  </a:r>
                  <a:r>
                    <a:rPr lang="zh-CN" altLang="en-US" sz="1500" dirty="0">
                      <a:solidFill>
                        <a:prstClr val="black"/>
                      </a:solidFill>
                      <a:latin typeface="+mn-lt"/>
                      <a:ea typeface="微软雅黑" panose="020B0503020204020204" pitchFamily="34" charset="-122"/>
                      <a:cs typeface="+mn-lt"/>
                    </a:rPr>
                    <a:t> </a:t>
                  </a:r>
                  <a:r>
                    <a:rPr lang="en-US" altLang="zh-CN" sz="1500" dirty="0">
                      <a:solidFill>
                        <a:prstClr val="black"/>
                      </a:solidFill>
                      <a:latin typeface="+mn-lt"/>
                      <a:ea typeface="微软雅黑" panose="020B0503020204020204" pitchFamily="34" charset="-122"/>
                      <a:cs typeface="+mn-lt"/>
                    </a:rPr>
                    <a:t>motion</a:t>
                  </a:r>
                  <a:endParaRPr lang="en-US" altLang="ja-JP" sz="1500" dirty="0">
                    <a:solidFill>
                      <a:prstClr val="black"/>
                    </a:solidFill>
                    <a:latin typeface="+mn-lt"/>
                    <a:ea typeface="MS PGothic" panose="020B0600070205080204" pitchFamily="34" charset="-128"/>
                    <a:cs typeface="+mn-lt"/>
                  </a:endParaRPr>
                </a:p>
              </p:txBody>
            </p:sp>
            <p:sp>
              <p:nvSpPr>
                <p:cNvPr id="63" name="Text Box 99"/>
                <p:cNvSpPr txBox="1">
                  <a:spLocks noChangeArrowheads="1"/>
                </p:cNvSpPr>
                <p:nvPr/>
              </p:nvSpPr>
              <p:spPr bwMode="auto">
                <a:xfrm>
                  <a:off x="5422082" y="1545544"/>
                  <a:ext cx="1823170"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Liquid motion</a:t>
                  </a:r>
                </a:p>
              </p:txBody>
            </p:sp>
            <p:sp>
              <p:nvSpPr>
                <p:cNvPr id="64" name="Arc 107"/>
                <p:cNvSpPr/>
                <p:nvPr/>
              </p:nvSpPr>
              <p:spPr bwMode="auto">
                <a:xfrm rot="16200000">
                  <a:off x="5705940" y="1955909"/>
                  <a:ext cx="914400" cy="1811338"/>
                </a:xfrm>
                <a:custGeom>
                  <a:avLst/>
                  <a:gdLst>
                    <a:gd name="G0" fmla="+- 0 0 0"/>
                    <a:gd name="G1" fmla="+- 21345 0 0"/>
                    <a:gd name="G2" fmla="+- 21600 0 0"/>
                    <a:gd name="T0" fmla="*/ 3311 w 21600"/>
                    <a:gd name="T1" fmla="*/ 0 h 42802"/>
                    <a:gd name="T2" fmla="*/ 2481 w 21600"/>
                    <a:gd name="T3" fmla="*/ 42802 h 42802"/>
                    <a:gd name="T4" fmla="*/ 0 w 21600"/>
                    <a:gd name="T5" fmla="*/ 21345 h 42802"/>
                  </a:gdLst>
                  <a:ahLst/>
                  <a:cxnLst>
                    <a:cxn ang="0">
                      <a:pos x="T0" y="T1"/>
                    </a:cxn>
                    <a:cxn ang="0">
                      <a:pos x="T2" y="T3"/>
                    </a:cxn>
                    <a:cxn ang="0">
                      <a:pos x="T4" y="T5"/>
                    </a:cxn>
                  </a:cxnLst>
                  <a:rect l="0" t="0" r="r" b="b"/>
                  <a:pathLst>
                    <a:path w="21600" h="42802" fill="none" extrusionOk="0">
                      <a:moveTo>
                        <a:pt x="3310" y="0"/>
                      </a:moveTo>
                      <a:cubicBezTo>
                        <a:pt x="13836" y="1632"/>
                        <a:pt x="21600" y="10694"/>
                        <a:pt x="21600" y="21345"/>
                      </a:cubicBezTo>
                      <a:cubicBezTo>
                        <a:pt x="21600" y="32314"/>
                        <a:pt x="13377" y="41542"/>
                        <a:pt x="2481" y="42802"/>
                      </a:cubicBezTo>
                    </a:path>
                    <a:path w="21600" h="42802" stroke="0" extrusionOk="0">
                      <a:moveTo>
                        <a:pt x="3310" y="0"/>
                      </a:moveTo>
                      <a:cubicBezTo>
                        <a:pt x="13836" y="1632"/>
                        <a:pt x="21600" y="10694"/>
                        <a:pt x="21600" y="21345"/>
                      </a:cubicBezTo>
                      <a:cubicBezTo>
                        <a:pt x="21600" y="32314"/>
                        <a:pt x="13377" y="41542"/>
                        <a:pt x="2481" y="42802"/>
                      </a:cubicBezTo>
                      <a:lnTo>
                        <a:pt x="0" y="21345"/>
                      </a:lnTo>
                      <a:close/>
                    </a:path>
                  </a:pathLst>
                </a:custGeom>
                <a:noFill/>
                <a:ln w="25400">
                  <a:solidFill>
                    <a:srgbClr val="002060"/>
                  </a:solidFill>
                  <a:round/>
                </a:ln>
                <a:effectLst/>
              </p:spPr>
              <p:txBody>
                <a:bodyPr wrap="none" anchor="ctr"/>
                <a:lstStyle/>
                <a:p>
                  <a:pPr defTabSz="762000" eaLnBrk="1" fontAlgn="auto" hangingPunct="1">
                    <a:spcBef>
                      <a:spcPts val="0"/>
                    </a:spcBef>
                    <a:spcAft>
                      <a:spcPts val="0"/>
                    </a:spcAft>
                  </a:pPr>
                  <a:endParaRPr lang="en-US" sz="1500" dirty="0">
                    <a:solidFill>
                      <a:prstClr val="black"/>
                    </a:solidFill>
                    <a:latin typeface="+mn-lt"/>
                    <a:ea typeface="+mn-ea"/>
                    <a:cs typeface="+mn-lt"/>
                  </a:endParaRPr>
                </a:p>
              </p:txBody>
            </p:sp>
            <p:sp>
              <p:nvSpPr>
                <p:cNvPr id="65" name="Text Box 108"/>
                <p:cNvSpPr txBox="1">
                  <a:spLocks noChangeArrowheads="1"/>
                </p:cNvSpPr>
                <p:nvPr/>
              </p:nvSpPr>
              <p:spPr bwMode="auto">
                <a:xfrm>
                  <a:off x="6807807" y="1498072"/>
                  <a:ext cx="1390551" cy="739409"/>
                </a:xfrm>
                <a:prstGeom prst="rect">
                  <a:avLst/>
                </a:prstGeom>
                <a:noFill/>
                <a:ln>
                  <a:noFill/>
                </a:ln>
                <a:effectLst/>
              </p:spPr>
              <p:txBody>
                <a:bodyPr wrap="square">
                  <a:spAutoFit/>
                </a:bodyPr>
                <a:lstStyle/>
                <a:p>
                  <a:pPr algn="ct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Lattice</a:t>
                  </a:r>
                </a:p>
                <a:p>
                  <a:pPr algn="ct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vibration</a:t>
                  </a:r>
                  <a:endParaRPr lang="en-US" altLang="ja-JP" sz="1500" dirty="0">
                    <a:solidFill>
                      <a:prstClr val="black"/>
                    </a:solidFill>
                    <a:latin typeface="+mn-lt"/>
                    <a:ea typeface="MS PGothic" panose="020B0600070205080204" pitchFamily="34" charset="-128"/>
                    <a:cs typeface="+mn-lt"/>
                  </a:endParaRPr>
                </a:p>
              </p:txBody>
            </p:sp>
            <p:sp>
              <p:nvSpPr>
                <p:cNvPr id="66" name="Rectangle 42"/>
                <p:cNvSpPr>
                  <a:spLocks noChangeArrowheads="1"/>
                </p:cNvSpPr>
                <p:nvPr/>
              </p:nvSpPr>
              <p:spPr bwMode="auto">
                <a:xfrm>
                  <a:off x="4011955" y="5316146"/>
                  <a:ext cx="1252651" cy="430402"/>
                </a:xfrm>
                <a:prstGeom prst="rect">
                  <a:avLst/>
                </a:prstGeom>
                <a:noFill/>
                <a:ln>
                  <a:noFill/>
                </a:ln>
                <a:effectLst/>
              </p:spPr>
              <p:txBody>
                <a:bodyPr wrap="square">
                  <a:spAutoFit/>
                </a:bodyPr>
                <a:lstStyle/>
                <a:p>
                  <a:pPr algn="ct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Liquid</a:t>
                  </a:r>
                  <a:r>
                    <a:rPr lang="zh-CN" altLang="en-US" sz="1500" dirty="0">
                      <a:solidFill>
                        <a:prstClr val="black"/>
                      </a:solidFill>
                      <a:latin typeface="+mn-lt"/>
                      <a:ea typeface="微软雅黑" panose="020B0503020204020204" pitchFamily="34" charset="-122"/>
                      <a:cs typeface="+mn-lt"/>
                    </a:rPr>
                    <a:t> </a:t>
                  </a:r>
                  <a:r>
                    <a:rPr lang="en-US" altLang="zh-CN" sz="1500" dirty="0">
                      <a:solidFill>
                        <a:prstClr val="black"/>
                      </a:solidFill>
                      <a:latin typeface="+mn-lt"/>
                      <a:ea typeface="微软雅黑" panose="020B0503020204020204" pitchFamily="34" charset="-122"/>
                      <a:cs typeface="+mn-lt"/>
                    </a:rPr>
                    <a:t>Film</a:t>
                  </a:r>
                  <a:endParaRPr lang="en-US" altLang="ja-JP" sz="1500" dirty="0">
                    <a:solidFill>
                      <a:prstClr val="black"/>
                    </a:solidFill>
                    <a:latin typeface="+mn-lt"/>
                    <a:ea typeface="MS PGothic" panose="020B0600070205080204" pitchFamily="34" charset="-128"/>
                    <a:cs typeface="+mn-lt"/>
                  </a:endParaRPr>
                </a:p>
              </p:txBody>
            </p:sp>
            <p:sp>
              <p:nvSpPr>
                <p:cNvPr id="67" name="Oval 65"/>
                <p:cNvSpPr>
                  <a:spLocks noChangeArrowheads="1"/>
                </p:cNvSpPr>
                <p:nvPr/>
              </p:nvSpPr>
              <p:spPr bwMode="auto">
                <a:xfrm rot="5400000">
                  <a:off x="4456854" y="4731488"/>
                  <a:ext cx="848653" cy="1602298"/>
                </a:xfrm>
                <a:prstGeom prst="ellipse">
                  <a:avLst/>
                </a:prstGeom>
                <a:noFill/>
                <a:ln w="19050">
                  <a:solidFill>
                    <a:srgbClr val="00008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mn-lt"/>
                    <a:ea typeface="+mn-ea"/>
                    <a:cs typeface="+mn-lt"/>
                  </a:endParaRPr>
                </a:p>
              </p:txBody>
            </p:sp>
            <p:sp>
              <p:nvSpPr>
                <p:cNvPr id="68" name="Text Box 108"/>
                <p:cNvSpPr txBox="1">
                  <a:spLocks noChangeArrowheads="1"/>
                </p:cNvSpPr>
                <p:nvPr/>
              </p:nvSpPr>
              <p:spPr bwMode="auto">
                <a:xfrm>
                  <a:off x="5757227" y="1997132"/>
                  <a:ext cx="2622257"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Election-phonon</a:t>
                  </a:r>
                  <a:r>
                    <a:rPr lang="zh-CN" altLang="en-US" sz="1500" dirty="0">
                      <a:solidFill>
                        <a:prstClr val="black"/>
                      </a:solidFill>
                      <a:latin typeface="+mn-lt"/>
                      <a:ea typeface="微软雅黑" panose="020B0503020204020204" pitchFamily="34" charset="-122"/>
                      <a:cs typeface="+mn-lt"/>
                    </a:rPr>
                    <a:t> </a:t>
                  </a:r>
                  <a:r>
                    <a:rPr lang="en-US" altLang="zh-CN" sz="1500" dirty="0">
                      <a:solidFill>
                        <a:prstClr val="black"/>
                      </a:solidFill>
                      <a:latin typeface="+mn-lt"/>
                      <a:ea typeface="微软雅黑" panose="020B0503020204020204" pitchFamily="34" charset="-122"/>
                      <a:cs typeface="+mn-lt"/>
                    </a:rPr>
                    <a:t>coupling</a:t>
                  </a:r>
                  <a:endParaRPr lang="en-US" altLang="ja-JP" sz="1500" dirty="0">
                    <a:solidFill>
                      <a:prstClr val="black"/>
                    </a:solidFill>
                    <a:latin typeface="+mn-lt"/>
                    <a:ea typeface="MS PGothic" panose="020B0600070205080204" pitchFamily="34" charset="-128"/>
                    <a:cs typeface="+mn-lt"/>
                  </a:endParaRPr>
                </a:p>
              </p:txBody>
            </p:sp>
            <p:sp>
              <p:nvSpPr>
                <p:cNvPr id="69" name="Text Box 94"/>
                <p:cNvSpPr txBox="1">
                  <a:spLocks noChangeArrowheads="1"/>
                </p:cNvSpPr>
                <p:nvPr/>
              </p:nvSpPr>
              <p:spPr bwMode="auto">
                <a:xfrm>
                  <a:off x="6676819" y="2612627"/>
                  <a:ext cx="2052870" cy="430402"/>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mn-lt"/>
                      <a:ea typeface="微软雅黑" panose="020B0503020204020204" pitchFamily="34" charset="-122"/>
                      <a:cs typeface="+mn-lt"/>
                    </a:rPr>
                    <a:t>Critical</a:t>
                  </a:r>
                  <a:r>
                    <a:rPr lang="zh-CN" altLang="en-US" sz="1500" dirty="0">
                      <a:solidFill>
                        <a:prstClr val="black"/>
                      </a:solidFill>
                      <a:latin typeface="+mn-lt"/>
                      <a:ea typeface="微软雅黑" panose="020B0503020204020204" pitchFamily="34" charset="-122"/>
                      <a:cs typeface="+mn-lt"/>
                    </a:rPr>
                    <a:t> </a:t>
                  </a:r>
                  <a:r>
                    <a:rPr lang="en-US" altLang="zh-CN" sz="1500" dirty="0">
                      <a:solidFill>
                        <a:prstClr val="black"/>
                      </a:solidFill>
                      <a:latin typeface="+mn-lt"/>
                      <a:ea typeface="微软雅黑" panose="020B0503020204020204" pitchFamily="34" charset="-122"/>
                      <a:cs typeface="+mn-lt"/>
                    </a:rPr>
                    <a:t>phenomena</a:t>
                  </a:r>
                  <a:endParaRPr lang="en-US" altLang="ja-JP" sz="1500" dirty="0">
                    <a:solidFill>
                      <a:prstClr val="black"/>
                    </a:solidFill>
                    <a:latin typeface="+mn-lt"/>
                    <a:ea typeface="MS PGothic" panose="020B0600070205080204" pitchFamily="34" charset="-128"/>
                    <a:cs typeface="+mn-lt"/>
                  </a:endParaRPr>
                </a:p>
              </p:txBody>
            </p:sp>
          </p:grpSp>
        </p:grpSp>
        <p:sp>
          <p:nvSpPr>
            <p:cNvPr id="44" name="TextBox 43"/>
            <p:cNvSpPr txBox="1"/>
            <p:nvPr/>
          </p:nvSpPr>
          <p:spPr>
            <a:xfrm rot="16200000">
              <a:off x="6293" y="6128"/>
              <a:ext cx="1882" cy="1132"/>
            </a:xfrm>
            <a:prstGeom prst="rect">
              <a:avLst/>
            </a:prstGeom>
            <a:noFill/>
          </p:spPr>
          <p:txBody>
            <a:bodyPr wrap="square" rtlCol="0">
              <a:spAutoFit/>
            </a:bodyPr>
            <a:lstStyle/>
            <a:p>
              <a:pPr defTabSz="762000" eaLnBrk="1" fontAlgn="auto" hangingPunct="1">
                <a:spcBef>
                  <a:spcPts val="0"/>
                </a:spcBef>
                <a:spcAft>
                  <a:spcPts val="0"/>
                </a:spcAft>
              </a:pPr>
              <a:r>
                <a:rPr lang="en-US" altLang="zh-CN" sz="2000" dirty="0">
                  <a:solidFill>
                    <a:srgbClr val="C00000"/>
                  </a:solidFill>
                  <a:latin typeface="+mn-lt"/>
                  <a:ea typeface="微软雅黑" panose="020B0503020204020204" pitchFamily="34" charset="-122"/>
                  <a:cs typeface="+mn-lt"/>
                </a:rPr>
                <a:t>Structure</a:t>
              </a:r>
            </a:p>
            <a:p>
              <a:pPr defTabSz="762000" eaLnBrk="1" fontAlgn="auto" hangingPunct="1">
                <a:spcBef>
                  <a:spcPts val="0"/>
                </a:spcBef>
                <a:spcAft>
                  <a:spcPts val="0"/>
                </a:spcAft>
              </a:pPr>
              <a:r>
                <a:rPr lang="en-US" sz="2000" dirty="0">
                  <a:solidFill>
                    <a:prstClr val="black"/>
                  </a:solidFill>
                  <a:latin typeface="+mn-lt"/>
                  <a:ea typeface="+mn-ea"/>
                  <a:cs typeface="+mn-lt"/>
                </a:rPr>
                <a:t>(Elastic)</a:t>
              </a:r>
            </a:p>
          </p:txBody>
        </p:sp>
        <p:sp>
          <p:nvSpPr>
            <p:cNvPr id="70" name="TextBox 69"/>
            <p:cNvSpPr txBox="1"/>
            <p:nvPr/>
          </p:nvSpPr>
          <p:spPr>
            <a:xfrm rot="16200000">
              <a:off x="6044" y="2366"/>
              <a:ext cx="2359" cy="1132"/>
            </a:xfrm>
            <a:prstGeom prst="rect">
              <a:avLst/>
            </a:prstGeom>
            <a:noFill/>
          </p:spPr>
          <p:txBody>
            <a:bodyPr wrap="square" rtlCol="0">
              <a:spAutoFit/>
            </a:bodyPr>
            <a:lstStyle/>
            <a:p>
              <a:pPr defTabSz="762000" eaLnBrk="1" fontAlgn="auto" hangingPunct="1">
                <a:spcBef>
                  <a:spcPts val="0"/>
                </a:spcBef>
                <a:spcAft>
                  <a:spcPts val="0"/>
                </a:spcAft>
              </a:pPr>
              <a:r>
                <a:rPr lang="en-US" altLang="zh-CN" sz="2000" dirty="0">
                  <a:solidFill>
                    <a:srgbClr val="C00000"/>
                  </a:solidFill>
                  <a:latin typeface="+mn-lt"/>
                  <a:ea typeface="微软雅黑" panose="020B0503020204020204" pitchFamily="34" charset="-122"/>
                  <a:cs typeface="+mn-lt"/>
                </a:rPr>
                <a:t>Dynamics</a:t>
              </a:r>
            </a:p>
            <a:p>
              <a:pPr defTabSz="762000" eaLnBrk="1" fontAlgn="auto" hangingPunct="1">
                <a:spcBef>
                  <a:spcPts val="0"/>
                </a:spcBef>
                <a:spcAft>
                  <a:spcPts val="0"/>
                </a:spcAft>
              </a:pPr>
              <a:r>
                <a:rPr lang="en-US" altLang="zh-CN" sz="2000" dirty="0">
                  <a:solidFill>
                    <a:srgbClr val="24292F"/>
                  </a:solidFill>
                  <a:latin typeface="+mn-lt"/>
                  <a:ea typeface="微软雅黑" panose="020B0503020204020204" pitchFamily="34" charset="-122"/>
                  <a:cs typeface="+mn-lt"/>
                </a:rPr>
                <a:t>(I</a:t>
              </a:r>
              <a:r>
                <a:rPr lang="en-GB" altLang="zh-CN" sz="2000" dirty="0" err="1">
                  <a:solidFill>
                    <a:srgbClr val="24292F"/>
                  </a:solidFill>
                  <a:latin typeface="+mn-lt"/>
                  <a:ea typeface="微软雅黑" panose="020B0503020204020204" pitchFamily="34" charset="-122"/>
                  <a:cs typeface="+mn-lt"/>
                </a:rPr>
                <a:t>nelastic</a:t>
              </a:r>
              <a:r>
                <a:rPr lang="en-GB" altLang="zh-CN" sz="2000" dirty="0">
                  <a:solidFill>
                    <a:srgbClr val="24292F"/>
                  </a:solidFill>
                  <a:latin typeface="+mn-lt"/>
                  <a:ea typeface="微软雅黑" panose="020B0503020204020204" pitchFamily="34" charset="-122"/>
                  <a:cs typeface="+mn-lt"/>
                </a:rPr>
                <a:t>)</a:t>
              </a:r>
              <a:endParaRPr lang="en-US" sz="2000" dirty="0">
                <a:solidFill>
                  <a:srgbClr val="C00000"/>
                </a:solidFill>
                <a:latin typeface="+mn-lt"/>
                <a:ea typeface="+mn-ea"/>
                <a:cs typeface="+mn-lt"/>
              </a:endParaRPr>
            </a:p>
          </p:txBody>
        </p:sp>
      </p:grpSp>
      <p:sp>
        <p:nvSpPr>
          <p:cNvPr id="72" name="Oval 8"/>
          <p:cNvSpPr/>
          <p:nvPr/>
        </p:nvSpPr>
        <p:spPr>
          <a:xfrm>
            <a:off x="249083" y="4563527"/>
            <a:ext cx="600067" cy="288541"/>
          </a:xfrm>
          <a:prstGeom prst="ellipse">
            <a:avLst/>
          </a:prstGeom>
          <a:noFill/>
          <a:ln>
            <a:solidFill>
              <a:srgbClr val="FF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lIns="135459" tIns="67729" rIns="135459" bIns="67729" rtlCol="0" anchor="ctr"/>
          <a:lstStyle/>
          <a:p>
            <a:pPr algn="ctr" defTabSz="1354455" eaLnBrk="1" fontAlgn="auto" hangingPunct="1">
              <a:spcBef>
                <a:spcPts val="0"/>
              </a:spcBef>
              <a:spcAft>
                <a:spcPts val="0"/>
              </a:spcAft>
            </a:pPr>
            <a:endParaRPr lang="en-US" sz="2110" b="1"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3" name="TextBox 10"/>
          <p:cNvSpPr txBox="1"/>
          <p:nvPr/>
        </p:nvSpPr>
        <p:spPr>
          <a:xfrm>
            <a:off x="962962" y="4435757"/>
            <a:ext cx="2643062" cy="416311"/>
          </a:xfrm>
          <a:prstGeom prst="rect">
            <a:avLst/>
          </a:prstGeom>
          <a:noFill/>
        </p:spPr>
        <p:txBody>
          <a:bodyPr wrap="square" lIns="135459" tIns="67729" rIns="135459" bIns="67729">
            <a:noAutofit/>
          </a:bodyPr>
          <a:lstStyle/>
          <a:p>
            <a:pPr defTabSz="1354455" eaLnBrk="1" fontAlgn="auto" hangingPunct="1">
              <a:spcBef>
                <a:spcPts val="0"/>
              </a:spcBef>
              <a:spcAft>
                <a:spcPts val="0"/>
              </a:spcAft>
            </a:pPr>
            <a:r>
              <a:rPr lang="en-US" altLang="zh-CN" sz="2110" b="1" dirty="0">
                <a:solidFill>
                  <a:srgbClr val="002060"/>
                </a:solidFill>
                <a:latin typeface="+mn-lt"/>
                <a:ea typeface="微软雅黑" panose="020B0503020204020204" pitchFamily="34" charset="-122"/>
                <a:cs typeface="+mn-lt"/>
              </a:rPr>
              <a:t>CSNS</a:t>
            </a:r>
            <a:r>
              <a:rPr lang="zh-CN" altLang="en-US" sz="2110" b="1" dirty="0">
                <a:solidFill>
                  <a:srgbClr val="002060"/>
                </a:solidFill>
                <a:latin typeface="+mn-lt"/>
                <a:ea typeface="微软雅黑" panose="020B0503020204020204" pitchFamily="34" charset="-122"/>
                <a:cs typeface="+mn-lt"/>
              </a:rPr>
              <a:t> </a:t>
            </a:r>
            <a:r>
              <a:rPr lang="en-US" altLang="zh-CN" sz="2110" b="1" dirty="0">
                <a:solidFill>
                  <a:srgbClr val="002060"/>
                </a:solidFill>
                <a:latin typeface="+mn-lt"/>
                <a:ea typeface="微软雅黑" panose="020B0503020204020204" pitchFamily="34" charset="-122"/>
                <a:cs typeface="+mn-lt"/>
              </a:rPr>
              <a:t>phase-1</a:t>
            </a:r>
            <a:r>
              <a:rPr lang="zh-CN" altLang="en-US" sz="2110" b="1" dirty="0">
                <a:solidFill>
                  <a:srgbClr val="002060"/>
                </a:solidFill>
                <a:latin typeface="+mn-lt"/>
                <a:ea typeface="微软雅黑" panose="020B0503020204020204" pitchFamily="34" charset="-122"/>
                <a:cs typeface="+mn-lt"/>
              </a:rPr>
              <a:t> </a:t>
            </a:r>
            <a:r>
              <a:rPr lang="en-US" altLang="zh-CN" sz="2110" b="1" dirty="0">
                <a:solidFill>
                  <a:srgbClr val="002060"/>
                </a:solidFill>
                <a:latin typeface="+mn-lt"/>
                <a:ea typeface="微软雅黑" panose="020B0503020204020204" pitchFamily="34" charset="-122"/>
                <a:cs typeface="+mn-lt"/>
              </a:rPr>
              <a:t>Inst.</a:t>
            </a:r>
            <a:endParaRPr lang="zh-CN" altLang="en-US" sz="2110" b="1" dirty="0">
              <a:solidFill>
                <a:srgbClr val="002060"/>
              </a:solidFill>
              <a:latin typeface="+mn-lt"/>
              <a:ea typeface="微软雅黑" panose="020B0503020204020204" pitchFamily="34" charset="-122"/>
              <a:cs typeface="+mn-lt"/>
            </a:endParaRPr>
          </a:p>
        </p:txBody>
      </p:sp>
      <p:sp>
        <p:nvSpPr>
          <p:cNvPr id="74" name="Oval 14"/>
          <p:cNvSpPr/>
          <p:nvPr/>
        </p:nvSpPr>
        <p:spPr>
          <a:xfrm>
            <a:off x="249083" y="4946295"/>
            <a:ext cx="600067" cy="288541"/>
          </a:xfrm>
          <a:prstGeom prst="ellipse">
            <a:avLst/>
          </a:prstGeom>
          <a:noFill/>
          <a:ln>
            <a:solidFill>
              <a:srgbClr val="92D05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lIns="135459" tIns="67729" rIns="135459" bIns="67729" rtlCol="0" anchor="ctr"/>
          <a:lstStyle/>
          <a:p>
            <a:pPr algn="ctr" defTabSz="1354455" eaLnBrk="1" fontAlgn="auto" hangingPunct="1">
              <a:spcBef>
                <a:spcPts val="0"/>
              </a:spcBef>
              <a:spcAft>
                <a:spcPts val="0"/>
              </a:spcAft>
            </a:pPr>
            <a:endParaRPr lang="en-US" sz="2110" b="1" dirty="0">
              <a:solidFill>
                <a:srgbClr val="70AD4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5" name="TextBox 39"/>
          <p:cNvSpPr txBox="1"/>
          <p:nvPr/>
        </p:nvSpPr>
        <p:spPr>
          <a:xfrm>
            <a:off x="976337" y="4844223"/>
            <a:ext cx="3455591" cy="739552"/>
          </a:xfrm>
          <a:prstGeom prst="rect">
            <a:avLst/>
          </a:prstGeom>
          <a:noFill/>
        </p:spPr>
        <p:txBody>
          <a:bodyPr wrap="square" lIns="135459" tIns="67729" rIns="135459" bIns="67729">
            <a:noAutofit/>
          </a:bodyPr>
          <a:lstStyle/>
          <a:p>
            <a:pPr defTabSz="1354455" eaLnBrk="1" fontAlgn="auto" hangingPunct="1">
              <a:spcBef>
                <a:spcPts val="0"/>
              </a:spcBef>
              <a:spcAft>
                <a:spcPts val="0"/>
              </a:spcAft>
            </a:pPr>
            <a:r>
              <a:rPr lang="en-US" altLang="zh-CN" sz="2110" b="1" dirty="0" err="1">
                <a:solidFill>
                  <a:srgbClr val="002060"/>
                </a:solidFill>
                <a:latin typeface="+mn-lt"/>
                <a:ea typeface="微软雅黑" panose="020B0503020204020204" pitchFamily="34" charset="-122"/>
                <a:cs typeface="+mn-lt"/>
              </a:rPr>
              <a:t>Cooperation&amp;CSNS-II</a:t>
            </a:r>
            <a:r>
              <a:rPr lang="zh-CN" altLang="en-US" sz="2110" b="1" dirty="0">
                <a:solidFill>
                  <a:srgbClr val="002060"/>
                </a:solidFill>
                <a:latin typeface="+mn-lt"/>
                <a:ea typeface="微软雅黑" panose="020B0503020204020204" pitchFamily="34" charset="-122"/>
                <a:cs typeface="+mn-lt"/>
              </a:rPr>
              <a:t> </a:t>
            </a:r>
            <a:r>
              <a:rPr lang="en-US" altLang="zh-CN" sz="2110" b="1" dirty="0">
                <a:solidFill>
                  <a:srgbClr val="002060"/>
                </a:solidFill>
                <a:latin typeface="+mn-lt"/>
                <a:ea typeface="微软雅黑" panose="020B0503020204020204" pitchFamily="34" charset="-122"/>
                <a:cs typeface="+mn-lt"/>
              </a:rPr>
              <a:t>inst.</a:t>
            </a:r>
            <a:endParaRPr lang="zh-CN" altLang="en-US" sz="2110" b="1" dirty="0">
              <a:solidFill>
                <a:srgbClr val="002060"/>
              </a:solidFill>
              <a:latin typeface="+mn-lt"/>
              <a:ea typeface="微软雅黑" panose="020B0503020204020204" pitchFamily="34" charset="-122"/>
              <a:cs typeface="+mn-lt"/>
            </a:endParaRPr>
          </a:p>
        </p:txBody>
      </p:sp>
      <p:sp>
        <p:nvSpPr>
          <p:cNvPr id="76" name="TextBox 33"/>
          <p:cNvSpPr txBox="1"/>
          <p:nvPr/>
        </p:nvSpPr>
        <p:spPr>
          <a:xfrm>
            <a:off x="23" y="710228"/>
            <a:ext cx="4296557" cy="3598088"/>
          </a:xfrm>
          <a:prstGeom prst="rect">
            <a:avLst/>
          </a:prstGeom>
          <a:noFill/>
        </p:spPr>
        <p:txBody>
          <a:bodyPr wrap="square" lIns="135459" tIns="67729" rIns="135459" bIns="67729">
            <a:noAutofit/>
          </a:bodyPr>
          <a:lstStyle/>
          <a:p>
            <a:pPr marL="383540" indent="-290830" defTabSz="1354455" eaLnBrk="1" fontAlgn="auto" hangingPunct="1">
              <a:lnSpc>
                <a:spcPts val="3405"/>
              </a:lnSpc>
              <a:spcBef>
                <a:spcPts val="555"/>
              </a:spcBef>
              <a:spcAft>
                <a:spcPts val="0"/>
              </a:spcAft>
              <a:buClr>
                <a:prstClr val="black"/>
              </a:buClr>
              <a:buFont typeface="Wingdings" panose="05000000000000000000" pitchFamily="2" charset="2"/>
              <a:buChar char="p"/>
            </a:pPr>
            <a:r>
              <a:rPr lang="en-GB" altLang="zh-CN" sz="2000" b="1" dirty="0">
                <a:solidFill>
                  <a:srgbClr val="24292F"/>
                </a:solidFill>
                <a:latin typeface="Times New Roman" panose="02020603050405020304" pitchFamily="18" charset="0"/>
                <a:ea typeface="微软雅黑" panose="020B0503020204020204" pitchFamily="34" charset="-122"/>
                <a:cs typeface="Times New Roman" panose="02020603050405020304" pitchFamily="18" charset="0"/>
              </a:rPr>
              <a:t>The existing instruments cover some structural applications</a:t>
            </a:r>
          </a:p>
          <a:p>
            <a:pPr marL="383540" indent="-290830" defTabSz="1354455" eaLnBrk="1" fontAlgn="auto" hangingPunct="1">
              <a:lnSpc>
                <a:spcPts val="3405"/>
              </a:lnSpc>
              <a:spcBef>
                <a:spcPts val="555"/>
              </a:spcBef>
              <a:spcAft>
                <a:spcPts val="0"/>
              </a:spcAft>
              <a:buClr>
                <a:prstClr val="black"/>
              </a:buClr>
              <a:buFont typeface="Wingdings" panose="05000000000000000000" pitchFamily="2" charset="2"/>
              <a:buChar char="p"/>
            </a:pPr>
            <a:r>
              <a:rPr lang="en-GB" altLang="zh-CN" sz="2000" b="1" dirty="0">
                <a:solidFill>
                  <a:srgbClr val="24292F"/>
                </a:solidFill>
                <a:latin typeface="Times New Roman" panose="02020603050405020304" pitchFamily="18" charset="0"/>
                <a:ea typeface="微软雅黑" panose="020B0503020204020204" pitchFamily="34" charset="-122"/>
                <a:cs typeface="Times New Roman" panose="02020603050405020304" pitchFamily="18" charset="0"/>
              </a:rPr>
              <a:t>The Phase II spectrometers will cover the majority of user demands in various fields, enabling characterization of structures and dynamic measurements.</a:t>
            </a:r>
            <a:endParaRPr lang="en-US" altLang="zh-CN" sz="2000" b="1" dirty="0">
              <a:solidFill>
                <a:srgbClr val="5B9BD5">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819" y="1319164"/>
            <a:ext cx="4881734" cy="3280364"/>
          </a:xfrm>
          <a:prstGeom prst="rect">
            <a:avLst/>
          </a:prstGeom>
        </p:spPr>
      </p:pic>
      <p:sp>
        <p:nvSpPr>
          <p:cNvPr id="3" name="标题 2"/>
          <p:cNvSpPr>
            <a:spLocks noGrp="1"/>
          </p:cNvSpPr>
          <p:nvPr>
            <p:ph type="title"/>
          </p:nvPr>
        </p:nvSpPr>
        <p:spPr>
          <a:xfrm>
            <a:off x="508000" y="145304"/>
            <a:ext cx="8100392" cy="479948"/>
          </a:xfrm>
        </p:spPr>
        <p:txBody>
          <a:bodyPr/>
          <a:lstStyle/>
          <a:p>
            <a:r>
              <a:rPr lang="en-US" altLang="zh-CN" dirty="0"/>
              <a:t>Utilization of High Energy Proton beam</a:t>
            </a:r>
            <a:endParaRPr lang="zh-CN" altLang="en-US" dirty="0"/>
          </a:p>
        </p:txBody>
      </p:sp>
      <p:sp>
        <p:nvSpPr>
          <p:cNvPr id="4" name="灯片编号占位符 3"/>
          <p:cNvSpPr>
            <a:spLocks noGrp="1"/>
          </p:cNvSpPr>
          <p:nvPr>
            <p:ph type="sldNum" sz="quarter" idx="12"/>
          </p:nvPr>
        </p:nvSpPr>
        <p:spPr/>
        <p:txBody>
          <a:bodyPr/>
          <a:lstStyle/>
          <a:p>
            <a:pPr>
              <a:defRPr/>
            </a:pPr>
            <a:fld id="{F22E5DDF-294A-47C7-9938-98EB7AF5D866}" type="slidenum">
              <a:rPr lang="en-US" altLang="zh-CN" smtClean="0"/>
              <a:t>47</a:t>
            </a:fld>
            <a:endParaRPr lang="en-US" altLang="zh-CN" dirty="0"/>
          </a:p>
        </p:txBody>
      </p:sp>
      <p:sp>
        <p:nvSpPr>
          <p:cNvPr id="8" name="内容占位符 1"/>
          <p:cNvSpPr txBox="1"/>
          <p:nvPr/>
        </p:nvSpPr>
        <p:spPr bwMode="auto">
          <a:xfrm>
            <a:off x="5144449" y="857278"/>
            <a:ext cx="4707753" cy="2861698"/>
          </a:xfrm>
          <a:prstGeom prst="rect">
            <a:avLst/>
          </a:prstGeom>
          <a:noFill/>
          <a:ln w="9525">
            <a:noFill/>
            <a:miter lim="800000"/>
          </a:ln>
        </p:spPr>
        <p:txBody>
          <a:bodyPr vert="horz" wrap="square" lIns="101600" tIns="50800" rIns="101600" bIns="50800" numCol="1" anchor="t" anchorCtr="0" compatLnSpc="1"/>
          <a:lstStyle>
            <a:lvl1pPr marL="285750" indent="-285750" algn="l" rtl="0" eaLnBrk="0" fontAlgn="base" hangingPunct="0">
              <a:spcBef>
                <a:spcPct val="20000"/>
              </a:spcBef>
              <a:spcAft>
                <a:spcPct val="0"/>
              </a:spcAft>
              <a:buFont typeface="Arial" panose="020B0604020202020204" pitchFamily="34" charset="0"/>
              <a:buChar char="•"/>
              <a:defRPr sz="2665" kern="1200">
                <a:solidFill>
                  <a:schemeClr val="tx1"/>
                </a:solidFill>
                <a:latin typeface="+mn-lt"/>
                <a:ea typeface="+mn-ea"/>
                <a:cs typeface="+mn-cs"/>
              </a:defRPr>
            </a:lvl1pPr>
            <a:lvl2pPr marL="619125" indent="-238125" algn="l" rtl="0" eaLnBrk="0" fontAlgn="base" hangingPunct="0">
              <a:spcBef>
                <a:spcPct val="20000"/>
              </a:spcBef>
              <a:spcAft>
                <a:spcPct val="0"/>
              </a:spcAft>
              <a:buFont typeface="Arial" panose="020B0604020202020204" pitchFamily="34" charset="0"/>
              <a:buChar char="–"/>
              <a:defRPr sz="2335" kern="1200">
                <a:solidFill>
                  <a:schemeClr val="tx1"/>
                </a:solidFill>
                <a:latin typeface="+mn-lt"/>
                <a:ea typeface="+mn-ea"/>
                <a:cs typeface="+mn-cs"/>
              </a:defRPr>
            </a:lvl2pPr>
            <a:lvl3pPr marL="952500" indent="-1905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500" indent="-190500" algn="l" rtl="0" eaLnBrk="0" fontAlgn="base" hangingPunct="0">
              <a:spcBef>
                <a:spcPct val="20000"/>
              </a:spcBef>
              <a:spcAft>
                <a:spcPct val="0"/>
              </a:spcAft>
              <a:buFont typeface="Arial" panose="020B0604020202020204" pitchFamily="34" charset="0"/>
              <a:buChar char="–"/>
              <a:defRPr sz="1665" kern="1200">
                <a:solidFill>
                  <a:schemeClr val="tx1"/>
                </a:solidFill>
                <a:latin typeface="+mn-lt"/>
                <a:ea typeface="+mn-ea"/>
                <a:cs typeface="+mn-cs"/>
              </a:defRPr>
            </a:lvl4pPr>
            <a:lvl5pPr marL="1714500" indent="-190500" algn="l" rtl="0" eaLnBrk="0" fontAlgn="base" hangingPunct="0">
              <a:spcBef>
                <a:spcPct val="20000"/>
              </a:spcBef>
              <a:spcAft>
                <a:spcPct val="0"/>
              </a:spcAft>
              <a:buFont typeface="Arial" panose="020B0604020202020204" pitchFamily="34" charset="0"/>
              <a:buChar char="»"/>
              <a:defRPr sz="1665" kern="1200">
                <a:solidFill>
                  <a:schemeClr val="tx1"/>
                </a:solidFill>
                <a:latin typeface="+mn-lt"/>
                <a:ea typeface="+mn-ea"/>
                <a:cs typeface="+mn-cs"/>
              </a:defRPr>
            </a:lvl5pPr>
            <a:lvl6pPr marL="2095500" indent="-190500" algn="l" defTabSz="762000" rtl="0" eaLnBrk="1" latinLnBrk="0" hangingPunct="1">
              <a:spcBef>
                <a:spcPct val="20000"/>
              </a:spcBef>
              <a:buFont typeface="Arial" panose="020B0604020202020204" pitchFamily="34" charset="0"/>
              <a:buChar char="•"/>
              <a:defRPr sz="1665" kern="1200">
                <a:solidFill>
                  <a:schemeClr val="tx1"/>
                </a:solidFill>
                <a:latin typeface="+mn-lt"/>
                <a:ea typeface="+mn-ea"/>
                <a:cs typeface="+mn-cs"/>
              </a:defRPr>
            </a:lvl6pPr>
            <a:lvl7pPr marL="2476500" indent="-190500" algn="l" defTabSz="762000" rtl="0" eaLnBrk="1" latinLnBrk="0" hangingPunct="1">
              <a:spcBef>
                <a:spcPct val="20000"/>
              </a:spcBef>
              <a:buFont typeface="Arial" panose="020B0604020202020204" pitchFamily="34" charset="0"/>
              <a:buChar char="•"/>
              <a:defRPr sz="1665" kern="1200">
                <a:solidFill>
                  <a:schemeClr val="tx1"/>
                </a:solidFill>
                <a:latin typeface="+mn-lt"/>
                <a:ea typeface="+mn-ea"/>
                <a:cs typeface="+mn-cs"/>
              </a:defRPr>
            </a:lvl7pPr>
            <a:lvl8pPr marL="2857500" indent="-190500" algn="l" defTabSz="762000" rtl="0" eaLnBrk="1" latinLnBrk="0" hangingPunct="1">
              <a:spcBef>
                <a:spcPct val="20000"/>
              </a:spcBef>
              <a:buFont typeface="Arial" panose="020B0604020202020204" pitchFamily="34" charset="0"/>
              <a:buChar char="•"/>
              <a:defRPr sz="1665" kern="1200">
                <a:solidFill>
                  <a:schemeClr val="tx1"/>
                </a:solidFill>
                <a:latin typeface="+mn-lt"/>
                <a:ea typeface="+mn-ea"/>
                <a:cs typeface="+mn-cs"/>
              </a:defRPr>
            </a:lvl8pPr>
            <a:lvl9pPr marL="3238500" indent="-190500" algn="l" defTabSz="762000" rtl="0" eaLnBrk="1" latinLnBrk="0" hangingPunct="1">
              <a:spcBef>
                <a:spcPct val="20000"/>
              </a:spcBef>
              <a:buFont typeface="Arial" panose="020B0604020202020204" pitchFamily="34" charset="0"/>
              <a:buChar char="•"/>
              <a:defRPr sz="1665" kern="1200">
                <a:solidFill>
                  <a:schemeClr val="tx1"/>
                </a:solidFill>
                <a:latin typeface="+mn-lt"/>
                <a:ea typeface="+mn-ea"/>
                <a:cs typeface="+mn-cs"/>
              </a:defRPr>
            </a:lvl9pPr>
          </a:lstStyle>
          <a:p>
            <a:r>
              <a:rPr lang="en-US" altLang="zh-CN" sz="1780" dirty="0"/>
              <a:t>A rotated scatter is used to extract the proton beam from RCS before main beam extraction. A energy degrader in beamline is used to adjust the proton energy in 0.8-1.6 GeV.</a:t>
            </a:r>
            <a:r>
              <a:rPr lang="zh-CN" altLang="en-US" sz="1780" dirty="0"/>
              <a:t> </a:t>
            </a:r>
            <a:endParaRPr lang="en-US" altLang="zh-CN" sz="1780" dirty="0"/>
          </a:p>
          <a:p>
            <a:r>
              <a:rPr lang="en-US" altLang="zh-CN" sz="1780" dirty="0"/>
              <a:t>Two test terminals, a control room and detector test area will be constructed in hall.</a:t>
            </a:r>
          </a:p>
          <a:p>
            <a:r>
              <a:rPr lang="en-US" altLang="zh-CN" sz="1780" dirty="0"/>
              <a:t>Five advanced measurement devices for measurements of proton energy,  position, T0 signal and beam-spot and flux monitor.</a:t>
            </a:r>
            <a:endParaRPr lang="zh-CN" altLang="en-US" sz="1780" dirty="0"/>
          </a:p>
        </p:txBody>
      </p:sp>
      <p:sp>
        <p:nvSpPr>
          <p:cNvPr id="2" name="文本框 1"/>
          <p:cNvSpPr txBox="1"/>
          <p:nvPr/>
        </p:nvSpPr>
        <p:spPr bwMode="auto">
          <a:xfrm>
            <a:off x="3753682" y="1682495"/>
            <a:ext cx="832216" cy="365934"/>
          </a:xfrm>
          <a:prstGeom prst="rect">
            <a:avLst/>
          </a:prstGeom>
          <a:noFill/>
          <a:ln w="9525">
            <a:noFill/>
            <a:miter lim="800000"/>
          </a:ln>
        </p:spPr>
        <p:txBody>
          <a:bodyPr wrap="none" rtlCol="0">
            <a:spAutoFit/>
          </a:bodyPr>
          <a:lstStyle/>
          <a:p>
            <a:pPr marL="381000" indent="-381000" algn="ctr">
              <a:spcBef>
                <a:spcPts val="665"/>
              </a:spcBef>
              <a:buClr>
                <a:schemeClr val="tx1"/>
              </a:buClr>
            </a:pPr>
            <a:r>
              <a:rPr lang="en-US" altLang="zh-CN" sz="1780" dirty="0">
                <a:solidFill>
                  <a:srgbClr val="FF0000"/>
                </a:solidFill>
                <a:latin typeface="+mn-lt"/>
                <a:ea typeface="+mn-ea"/>
              </a:rPr>
              <a:t>Scatter</a:t>
            </a:r>
            <a:endParaRPr lang="zh-CN" altLang="en-US" sz="1780" dirty="0">
              <a:solidFill>
                <a:srgbClr val="FF0000"/>
              </a:solidFill>
              <a:latin typeface="+mn-lt"/>
              <a:ea typeface="+mn-ea"/>
            </a:endParaRPr>
          </a:p>
        </p:txBody>
      </p:sp>
      <p:graphicFrame>
        <p:nvGraphicFramePr>
          <p:cNvPr id="20" name="表格 19"/>
          <p:cNvGraphicFramePr>
            <a:graphicFrameLocks noGrp="1"/>
          </p:cNvGraphicFramePr>
          <p:nvPr>
            <p:extLst>
              <p:ext uri="{D42A27DB-BD31-4B8C-83A1-F6EECF244321}">
                <p14:modId xmlns:p14="http://schemas.microsoft.com/office/powerpoint/2010/main" val="1897684359"/>
              </p:ext>
            </p:extLst>
          </p:nvPr>
        </p:nvGraphicFramePr>
        <p:xfrm>
          <a:off x="4556493" y="3554922"/>
          <a:ext cx="5324042" cy="2107566"/>
        </p:xfrm>
        <a:graphic>
          <a:graphicData uri="http://schemas.openxmlformats.org/drawingml/2006/table">
            <a:tbl>
              <a:tblPr firstRow="1" firstCol="1" bandRow="1">
                <a:tableStyleId>{5C22544A-7EE6-4342-B048-85BDC9FD1C3A}</a:tableStyleId>
              </a:tblPr>
              <a:tblGrid>
                <a:gridCol w="1883659">
                  <a:extLst>
                    <a:ext uri="{9D8B030D-6E8A-4147-A177-3AD203B41FA5}">
                      <a16:colId xmlns:a16="http://schemas.microsoft.com/office/drawing/2014/main" val="20000"/>
                    </a:ext>
                  </a:extLst>
                </a:gridCol>
                <a:gridCol w="1760196">
                  <a:extLst>
                    <a:ext uri="{9D8B030D-6E8A-4147-A177-3AD203B41FA5}">
                      <a16:colId xmlns:a16="http://schemas.microsoft.com/office/drawing/2014/main" val="20001"/>
                    </a:ext>
                  </a:extLst>
                </a:gridCol>
                <a:gridCol w="1680187">
                  <a:extLst>
                    <a:ext uri="{9D8B030D-6E8A-4147-A177-3AD203B41FA5}">
                      <a16:colId xmlns:a16="http://schemas.microsoft.com/office/drawing/2014/main" val="20002"/>
                    </a:ext>
                  </a:extLst>
                </a:gridCol>
              </a:tblGrid>
              <a:tr h="234174">
                <a:tc>
                  <a:txBody>
                    <a:bodyPr/>
                    <a:lstStyle/>
                    <a:p>
                      <a:pPr algn="ctr">
                        <a:lnSpc>
                          <a:spcPct val="125000"/>
                        </a:lnSpc>
                        <a:spcBef>
                          <a:spcPts val="120"/>
                        </a:spcBef>
                        <a:spcAft>
                          <a:spcPts val="12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Detector</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Parameter name</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altLang="zh-CN" sz="1300" kern="0" dirty="0">
                          <a:effectLst/>
                        </a:rPr>
                        <a:t>Value</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extLst>
                  <a:ext uri="{0D108BD9-81ED-4DB2-BD59-A6C34878D82A}">
                    <a16:rowId xmlns:a16="http://schemas.microsoft.com/office/drawing/2014/main" val="10000"/>
                  </a:ext>
                </a:extLst>
              </a:tr>
              <a:tr h="234174">
                <a:tc>
                  <a:txBody>
                    <a:bodyPr/>
                    <a:lstStyle/>
                    <a:p>
                      <a:pPr algn="ctr">
                        <a:lnSpc>
                          <a:spcPct val="125000"/>
                        </a:lnSpc>
                        <a:spcBef>
                          <a:spcPts val="120"/>
                        </a:spcBef>
                        <a:spcAft>
                          <a:spcPts val="120"/>
                        </a:spcAft>
                      </a:pPr>
                      <a:r>
                        <a:rPr lang="en-US" altLang="zh-CN" sz="1300" kern="100" dirty="0">
                          <a:effectLst/>
                        </a:rPr>
                        <a:t>T0 Trigger </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altLang="zh-CN" sz="1300" kern="100" dirty="0">
                          <a:effectLst/>
                        </a:rPr>
                        <a:t>Time resolution</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zh-CN" sz="1300" kern="0">
                          <a:effectLst/>
                        </a:rPr>
                        <a:t>≤</a:t>
                      </a:r>
                      <a:r>
                        <a:rPr lang="en-US" sz="1300" kern="0">
                          <a:effectLst/>
                        </a:rPr>
                        <a:t>1ns</a:t>
                      </a:r>
                      <a:endParaRPr lang="zh-CN" sz="13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extLst>
                  <a:ext uri="{0D108BD9-81ED-4DB2-BD59-A6C34878D82A}">
                    <a16:rowId xmlns:a16="http://schemas.microsoft.com/office/drawing/2014/main" val="10001"/>
                  </a:ext>
                </a:extLst>
              </a:tr>
              <a:tr h="234174">
                <a:tc rowSpan="2">
                  <a:txBody>
                    <a:bodyPr/>
                    <a:lstStyle/>
                    <a:p>
                      <a:pPr algn="ctr">
                        <a:lnSpc>
                          <a:spcPct val="125000"/>
                        </a:lnSpc>
                        <a:spcBef>
                          <a:spcPts val="120"/>
                        </a:spcBef>
                        <a:spcAft>
                          <a:spcPts val="120"/>
                        </a:spcAft>
                      </a:pPr>
                      <a:r>
                        <a:rPr lang="en-US" altLang="zh-CN" sz="1300" kern="100" dirty="0">
                          <a:effectLst/>
                        </a:rPr>
                        <a:t>Telescope device</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altLang="zh-CN" sz="1300" kern="100" dirty="0">
                          <a:effectLst/>
                        </a:rPr>
                        <a:t>Layer number</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sz="1300" kern="0">
                          <a:effectLst/>
                        </a:rPr>
                        <a:t>6</a:t>
                      </a:r>
                      <a:endParaRPr lang="zh-CN" sz="13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extLst>
                  <a:ext uri="{0D108BD9-81ED-4DB2-BD59-A6C34878D82A}">
                    <a16:rowId xmlns:a16="http://schemas.microsoft.com/office/drawing/2014/main" val="10002"/>
                  </a:ext>
                </a:extLst>
              </a:tr>
              <a:tr h="234174">
                <a:tc vMerge="1">
                  <a:txBody>
                    <a:bodyPr/>
                    <a:lstStyle/>
                    <a:p>
                      <a:endParaRPr lang="zh-CN"/>
                    </a:p>
                  </a:txBody>
                  <a:tcPr/>
                </a:tc>
                <a:tc>
                  <a:txBody>
                    <a:bodyPr/>
                    <a:lstStyle/>
                    <a:p>
                      <a:pPr algn="ctr">
                        <a:lnSpc>
                          <a:spcPct val="125000"/>
                        </a:lnSpc>
                        <a:spcBef>
                          <a:spcPts val="120"/>
                        </a:spcBef>
                        <a:spcAft>
                          <a:spcPts val="120"/>
                        </a:spcAft>
                      </a:pPr>
                      <a:r>
                        <a:rPr lang="en-US" altLang="zh-CN" sz="1300" kern="100" dirty="0">
                          <a:effectLst/>
                        </a:rPr>
                        <a:t>Pos. resolution</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zh-CN" sz="1300" kern="0" dirty="0">
                          <a:effectLst/>
                        </a:rPr>
                        <a:t>≤</a:t>
                      </a:r>
                      <a:r>
                        <a:rPr lang="en-US" sz="1300" kern="0" dirty="0">
                          <a:effectLst/>
                        </a:rPr>
                        <a:t> 10μm</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extLst>
                  <a:ext uri="{0D108BD9-81ED-4DB2-BD59-A6C34878D82A}">
                    <a16:rowId xmlns:a16="http://schemas.microsoft.com/office/drawing/2014/main" val="10003"/>
                  </a:ext>
                </a:extLst>
              </a:tr>
              <a:tr h="234174">
                <a:tc rowSpan="2">
                  <a:txBody>
                    <a:bodyPr/>
                    <a:lstStyle/>
                    <a:p>
                      <a:pPr algn="ctr">
                        <a:lnSpc>
                          <a:spcPct val="125000"/>
                        </a:lnSpc>
                        <a:spcBef>
                          <a:spcPts val="120"/>
                        </a:spcBef>
                        <a:spcAft>
                          <a:spcPts val="120"/>
                        </a:spcAft>
                      </a:pPr>
                      <a:r>
                        <a:rPr lang="en-US" altLang="zh-CN" sz="1300" kern="100" dirty="0">
                          <a:effectLst/>
                        </a:rPr>
                        <a:t>Energy measurement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altLang="zh-CN" sz="1300" kern="100" dirty="0">
                          <a:effectLst/>
                        </a:rPr>
                        <a:t>Det. size</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sz="1300" kern="0">
                          <a:effectLst/>
                        </a:rPr>
                        <a:t>2cm*2cm</a:t>
                      </a:r>
                      <a:endParaRPr lang="zh-CN" sz="13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extLst>
                  <a:ext uri="{0D108BD9-81ED-4DB2-BD59-A6C34878D82A}">
                    <a16:rowId xmlns:a16="http://schemas.microsoft.com/office/drawing/2014/main" val="10004"/>
                  </a:ext>
                </a:extLst>
              </a:tr>
              <a:tr h="234174">
                <a:tc vMerge="1">
                  <a:txBody>
                    <a:bodyPr/>
                    <a:lstStyle/>
                    <a:p>
                      <a:endParaRPr lang="zh-CN"/>
                    </a:p>
                  </a:txBody>
                  <a:tcPr/>
                </a:tc>
                <a:tc>
                  <a:txBody>
                    <a:bodyPr/>
                    <a:lstStyle/>
                    <a:p>
                      <a:pPr algn="ctr">
                        <a:lnSpc>
                          <a:spcPct val="125000"/>
                        </a:lnSpc>
                        <a:spcBef>
                          <a:spcPts val="120"/>
                        </a:spcBef>
                        <a:spcAft>
                          <a:spcPts val="120"/>
                        </a:spcAft>
                      </a:pPr>
                      <a:r>
                        <a:rPr lang="en-US" altLang="zh-CN" sz="1300" kern="100" dirty="0">
                          <a:effectLst/>
                        </a:rPr>
                        <a:t>Energy range</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sz="1300" kern="0">
                          <a:effectLst/>
                        </a:rPr>
                        <a:t>0.8~1.6GeV</a:t>
                      </a:r>
                      <a:endParaRPr lang="zh-CN" sz="13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extLst>
                  <a:ext uri="{0D108BD9-81ED-4DB2-BD59-A6C34878D82A}">
                    <a16:rowId xmlns:a16="http://schemas.microsoft.com/office/drawing/2014/main" val="10005"/>
                  </a:ext>
                </a:extLst>
              </a:tr>
              <a:tr h="234174">
                <a:tc>
                  <a:txBody>
                    <a:bodyPr/>
                    <a:lstStyle/>
                    <a:p>
                      <a:pPr algn="ctr">
                        <a:lnSpc>
                          <a:spcPct val="125000"/>
                        </a:lnSpc>
                        <a:spcBef>
                          <a:spcPts val="120"/>
                        </a:spcBef>
                        <a:spcAft>
                          <a:spcPts val="120"/>
                        </a:spcAft>
                      </a:pPr>
                      <a:r>
                        <a:rPr lang="en-US" altLang="zh-CN" sz="1300" kern="100" dirty="0">
                          <a:effectLst/>
                        </a:rPr>
                        <a:t>Beam spot measurement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altLang="zh-CN" sz="1300" kern="100" dirty="0">
                          <a:effectLst/>
                        </a:rPr>
                        <a:t>Pos. resolution</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sz="1300" kern="0">
                          <a:effectLst/>
                        </a:rPr>
                        <a:t>150μm</a:t>
                      </a:r>
                      <a:endParaRPr lang="zh-CN" sz="13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extLst>
                  <a:ext uri="{0D108BD9-81ED-4DB2-BD59-A6C34878D82A}">
                    <a16:rowId xmlns:a16="http://schemas.microsoft.com/office/drawing/2014/main" val="10006"/>
                  </a:ext>
                </a:extLst>
              </a:tr>
              <a:tr h="234174">
                <a:tc rowSpan="2">
                  <a:txBody>
                    <a:bodyPr/>
                    <a:lstStyle/>
                    <a:p>
                      <a:pPr algn="ctr">
                        <a:lnSpc>
                          <a:spcPct val="125000"/>
                        </a:lnSpc>
                        <a:spcBef>
                          <a:spcPts val="120"/>
                        </a:spcBef>
                        <a:spcAft>
                          <a:spcPts val="120"/>
                        </a:spcAft>
                      </a:pPr>
                      <a:r>
                        <a:rPr lang="en-US" altLang="zh-CN" sz="1300" kern="100" dirty="0">
                          <a:effectLst/>
                        </a:rPr>
                        <a:t>Flux measurement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altLang="zh-CN" sz="1300" kern="100" dirty="0">
                          <a:effectLst/>
                        </a:rPr>
                        <a:t>Det. size</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zh-CN" sz="1300" kern="0" dirty="0">
                          <a:effectLst/>
                        </a:rPr>
                        <a:t>≥</a:t>
                      </a:r>
                      <a:r>
                        <a:rPr lang="en-US" sz="1300" kern="0" dirty="0">
                          <a:effectLst/>
                        </a:rPr>
                        <a:t>10mm</a:t>
                      </a:r>
                      <a:r>
                        <a:rPr lang="zh-CN" sz="1300" kern="0" dirty="0">
                          <a:effectLst/>
                        </a:rPr>
                        <a:t>×</a:t>
                      </a:r>
                      <a:r>
                        <a:rPr lang="en-US" sz="1300" kern="0" dirty="0">
                          <a:effectLst/>
                        </a:rPr>
                        <a:t>10mm</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extLst>
                  <a:ext uri="{0D108BD9-81ED-4DB2-BD59-A6C34878D82A}">
                    <a16:rowId xmlns:a16="http://schemas.microsoft.com/office/drawing/2014/main" val="10007"/>
                  </a:ext>
                </a:extLst>
              </a:tr>
              <a:tr h="234174">
                <a:tc vMerge="1">
                  <a:txBody>
                    <a:bodyPr/>
                    <a:lstStyle/>
                    <a:p>
                      <a:endParaRPr lang="zh-CN"/>
                    </a:p>
                  </a:txBody>
                  <a:tcPr/>
                </a:tc>
                <a:tc>
                  <a:txBody>
                    <a:bodyPr/>
                    <a:lstStyle/>
                    <a:p>
                      <a:pPr algn="ctr">
                        <a:lnSpc>
                          <a:spcPct val="125000"/>
                        </a:lnSpc>
                        <a:spcBef>
                          <a:spcPts val="120"/>
                        </a:spcBef>
                        <a:spcAft>
                          <a:spcPts val="12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Range</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tc>
                  <a:txBody>
                    <a:bodyPr/>
                    <a:lstStyle/>
                    <a:p>
                      <a:pPr algn="ctr">
                        <a:lnSpc>
                          <a:spcPct val="125000"/>
                        </a:lnSpc>
                        <a:spcBef>
                          <a:spcPts val="120"/>
                        </a:spcBef>
                        <a:spcAft>
                          <a:spcPts val="120"/>
                        </a:spcAft>
                      </a:pPr>
                      <a:r>
                        <a:rPr lang="en-US" sz="1300" kern="0" dirty="0">
                          <a:effectLst/>
                        </a:rPr>
                        <a:t>1-10000</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0" marR="76200" marT="0" marB="0" anchor="ctr"/>
                </a:tc>
                <a:extLst>
                  <a:ext uri="{0D108BD9-81ED-4DB2-BD59-A6C34878D82A}">
                    <a16:rowId xmlns:a16="http://schemas.microsoft.com/office/drawing/2014/main" val="10008"/>
                  </a:ext>
                </a:extLst>
              </a:tr>
            </a:tbl>
          </a:graphicData>
        </a:graphic>
      </p:graphicFrame>
      <p:cxnSp>
        <p:nvCxnSpPr>
          <p:cNvPr id="9" name="直接箭头连接符 8"/>
          <p:cNvCxnSpPr/>
          <p:nvPr/>
        </p:nvCxnSpPr>
        <p:spPr>
          <a:xfrm flipH="1" flipV="1">
            <a:off x="3590451" y="1577358"/>
            <a:ext cx="320036" cy="2400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270000" y="847482"/>
            <a:ext cx="7620000" cy="4530298"/>
          </a:xfrm>
          <a:prstGeom prst="rect">
            <a:avLst/>
          </a:prstGeom>
        </p:spPr>
      </p:pic>
      <p:sp>
        <p:nvSpPr>
          <p:cNvPr id="25605" name="灯片编号占位符 1"/>
          <p:cNvSpPr>
            <a:spLocks noGrp="1"/>
          </p:cNvSpPr>
          <p:nvPr>
            <p:ph type="sldNum" sz="quarter" idx="12"/>
          </p:nvPr>
        </p:nvSpPr>
        <p:spPr bwMode="auto">
          <a:xfrm>
            <a:off x="8128000" y="5437188"/>
            <a:ext cx="372380" cy="183843"/>
          </a:xfrm>
          <a:noFill/>
        </p:spPr>
        <p:txBody>
          <a:bodyPr/>
          <a:lstStyle>
            <a:lvl1pPr>
              <a:defRPr kumimoji="1" sz="20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619125" indent="-238125">
              <a:defRPr kumimoji="1" sz="2000">
                <a:solidFill>
                  <a:schemeClr val="tx1"/>
                </a:solidFill>
                <a:latin typeface="Arial" panose="020B0604020202020204" pitchFamily="34" charset="0"/>
                <a:ea typeface="宋体" panose="02010600030101010101" pitchFamily="2" charset="-122"/>
              </a:defRPr>
            </a:lvl2pPr>
            <a:lvl3pPr marL="952500" indent="-190500">
              <a:defRPr kumimoji="1" sz="2000">
                <a:solidFill>
                  <a:schemeClr val="tx1"/>
                </a:solidFill>
                <a:latin typeface="Arial" panose="020B0604020202020204" pitchFamily="34" charset="0"/>
                <a:ea typeface="宋体" panose="02010600030101010101" pitchFamily="2" charset="-122"/>
              </a:defRPr>
            </a:lvl3pPr>
            <a:lvl4pPr marL="1333500" indent="-190500">
              <a:defRPr kumimoji="1" sz="2000">
                <a:solidFill>
                  <a:schemeClr val="tx1"/>
                </a:solidFill>
                <a:latin typeface="Arial" panose="020B0604020202020204" pitchFamily="34" charset="0"/>
                <a:ea typeface="宋体" panose="02010600030101010101" pitchFamily="2" charset="-122"/>
              </a:defRPr>
            </a:lvl4pPr>
            <a:lvl5pPr marL="1714500" indent="-190500">
              <a:defRPr kumimoji="1" sz="2000">
                <a:solidFill>
                  <a:schemeClr val="tx1"/>
                </a:solidFill>
                <a:latin typeface="Arial" panose="020B0604020202020204" pitchFamily="34" charset="0"/>
                <a:ea typeface="宋体" panose="02010600030101010101" pitchFamily="2" charset="-122"/>
              </a:defRPr>
            </a:lvl5pPr>
            <a:lvl6pPr marL="2095500" indent="-190500" fontAlgn="base">
              <a:spcBef>
                <a:spcPct val="0"/>
              </a:spcBef>
              <a:spcAft>
                <a:spcPct val="0"/>
              </a:spcAft>
              <a:defRPr kumimoji="1" sz="2000">
                <a:solidFill>
                  <a:schemeClr val="tx1"/>
                </a:solidFill>
                <a:latin typeface="Arial" panose="020B0604020202020204" pitchFamily="34" charset="0"/>
                <a:ea typeface="宋体" panose="02010600030101010101" pitchFamily="2" charset="-122"/>
              </a:defRPr>
            </a:lvl6pPr>
            <a:lvl7pPr marL="2476500" indent="-190500" fontAlgn="base">
              <a:spcBef>
                <a:spcPct val="0"/>
              </a:spcBef>
              <a:spcAft>
                <a:spcPct val="0"/>
              </a:spcAft>
              <a:defRPr kumimoji="1" sz="2000">
                <a:solidFill>
                  <a:schemeClr val="tx1"/>
                </a:solidFill>
                <a:latin typeface="Arial" panose="020B0604020202020204" pitchFamily="34" charset="0"/>
                <a:ea typeface="宋体" panose="02010600030101010101" pitchFamily="2" charset="-122"/>
              </a:defRPr>
            </a:lvl7pPr>
            <a:lvl8pPr marL="2857500" indent="-190500" fontAlgn="base">
              <a:spcBef>
                <a:spcPct val="0"/>
              </a:spcBef>
              <a:spcAft>
                <a:spcPct val="0"/>
              </a:spcAft>
              <a:defRPr kumimoji="1" sz="2000">
                <a:solidFill>
                  <a:schemeClr val="tx1"/>
                </a:solidFill>
                <a:latin typeface="Arial" panose="020B0604020202020204" pitchFamily="34" charset="0"/>
                <a:ea typeface="宋体" panose="02010600030101010101" pitchFamily="2" charset="-122"/>
              </a:defRPr>
            </a:lvl8pPr>
            <a:lvl9pPr marL="3238500" indent="-190500" fontAlgn="base">
              <a:spcBef>
                <a:spcPct val="0"/>
              </a:spcBef>
              <a:spcAft>
                <a:spcPct val="0"/>
              </a:spcAft>
              <a:defRPr kumimoji="1" sz="2000">
                <a:solidFill>
                  <a:schemeClr val="tx1"/>
                </a:solidFill>
                <a:latin typeface="Arial" panose="020B0604020202020204" pitchFamily="34" charset="0"/>
                <a:ea typeface="宋体" panose="02010600030101010101" pitchFamily="2" charset="-122"/>
              </a:defRPr>
            </a:lvl9pPr>
          </a:lstStyle>
          <a:p>
            <a:pPr algn="l"/>
            <a:fld id="{28703CA2-3F05-064F-A158-E0661BECFC9B}" type="slidenum">
              <a:rPr kumimoji="0" lang="en-US" altLang="zh-CN" sz="750">
                <a:solidFill>
                  <a:srgbClr val="4D5E68"/>
                </a:solidFill>
                <a:latin typeface="Impact" panose="020B0806030902050204" pitchFamily="34" charset="0"/>
              </a:rPr>
              <a:t>48</a:t>
            </a:fld>
            <a:endParaRPr kumimoji="0" lang="en-US" altLang="zh-CN" sz="750" dirty="0">
              <a:solidFill>
                <a:srgbClr val="4D5E68"/>
              </a:solidFill>
              <a:latin typeface="Impact" panose="020B0806030902050204" pitchFamily="34" charset="0"/>
            </a:endParaRPr>
          </a:p>
        </p:txBody>
      </p:sp>
      <p:sp>
        <p:nvSpPr>
          <p:cNvPr id="2" name="文本框 1"/>
          <p:cNvSpPr txBox="1"/>
          <p:nvPr/>
        </p:nvSpPr>
        <p:spPr>
          <a:xfrm>
            <a:off x="6844632" y="6309895"/>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500"/>
              </a:spcAft>
              <a:buClr>
                <a:schemeClr val="tx1"/>
              </a:buClr>
            </a:pPr>
            <a:endParaRPr kumimoji="1" lang="zh-CN" altLang="en-US" sz="16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8"/>
          <p:cNvSpPr txBox="1">
            <a:spLocks noChangeArrowheads="1"/>
          </p:cNvSpPr>
          <p:nvPr/>
        </p:nvSpPr>
        <p:spPr bwMode="auto">
          <a:xfrm>
            <a:off x="452161" y="179901"/>
            <a:ext cx="7091892" cy="416983"/>
          </a:xfrm>
          <a:prstGeom prst="rect">
            <a:avLst/>
          </a:prstGeom>
          <a:noFill/>
          <a:ln w="9525">
            <a:noFill/>
            <a:miter lim="800000"/>
          </a:ln>
        </p:spPr>
        <p:txBody>
          <a:bodyPr anchor="ctr"/>
          <a:lstStyle/>
          <a:p>
            <a:r>
              <a:rPr kumimoji="1" lang="en-US" altLang="zh-CN" sz="2665"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Muon</a:t>
            </a:r>
            <a:r>
              <a:rPr kumimoji="1" lang="zh-CN" altLang="en-US" sz="2665"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2665"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Experimental</a:t>
            </a:r>
            <a:r>
              <a:rPr kumimoji="1" lang="zh-CN" altLang="en-US" sz="2665"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2665"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Station</a:t>
            </a:r>
            <a:endParaRPr kumimoji="1" lang="zh-CN" altLang="en-US" sz="2665"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3" name="文本框 2"/>
          <p:cNvSpPr txBox="1"/>
          <p:nvPr/>
        </p:nvSpPr>
        <p:spPr>
          <a:xfrm>
            <a:off x="10785523" y="3411940"/>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500"/>
              </a:spcAft>
              <a:buClr>
                <a:schemeClr val="tx1"/>
              </a:buClr>
            </a:pPr>
            <a:endParaRPr kumimoji="1" lang="zh-CN" altLang="en-US" sz="16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nvSpPr>
        <p:spPr>
          <a:xfrm>
            <a:off x="6880200" y="3171621"/>
            <a:ext cx="780087" cy="300033"/>
          </a:xfrm>
          <a:prstGeom prst="rect">
            <a:avLst/>
          </a:prstGeom>
          <a:noFill/>
        </p:spPr>
        <p:txBody>
          <a:bodyPr wrap="square" rtlCol="0">
            <a:noAutofit/>
          </a:bodyPr>
          <a:lstStyle/>
          <a:p>
            <a:pPr algn="just">
              <a:lnSpc>
                <a:spcPct val="110000"/>
              </a:lnSpc>
              <a:spcBef>
                <a:spcPts val="0"/>
              </a:spcBef>
              <a:spcAft>
                <a:spcPts val="500"/>
              </a:spcAft>
              <a:buClr>
                <a:schemeClr val="tx1"/>
              </a:buClr>
            </a:pPr>
            <a:r>
              <a:rPr kumimoji="1" lang="en-US" altLang="zh-CN" sz="1665"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SMT1</a:t>
            </a:r>
            <a:endParaRPr kumimoji="1" lang="zh-CN" altLang="en-US" sz="1665"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p:cNvSpPr txBox="1"/>
          <p:nvPr/>
        </p:nvSpPr>
        <p:spPr>
          <a:xfrm>
            <a:off x="7720293" y="1657367"/>
            <a:ext cx="780087" cy="300033"/>
          </a:xfrm>
          <a:prstGeom prst="rect">
            <a:avLst/>
          </a:prstGeom>
          <a:noFill/>
        </p:spPr>
        <p:txBody>
          <a:bodyPr wrap="square" rtlCol="0">
            <a:noAutofit/>
          </a:bodyPr>
          <a:lstStyle/>
          <a:p>
            <a:pPr algn="just">
              <a:lnSpc>
                <a:spcPct val="110000"/>
              </a:lnSpc>
              <a:spcBef>
                <a:spcPts val="0"/>
              </a:spcBef>
              <a:spcAft>
                <a:spcPts val="500"/>
              </a:spcAft>
              <a:buClr>
                <a:schemeClr val="tx1"/>
              </a:buClr>
            </a:pPr>
            <a:r>
              <a:rPr kumimoji="1" lang="en-US" altLang="zh-CN" sz="1665"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SMT2</a:t>
            </a:r>
            <a:endParaRPr kumimoji="1" lang="zh-CN" altLang="en-US" sz="1665"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p:cNvSpPr txBox="1"/>
          <p:nvPr/>
        </p:nvSpPr>
        <p:spPr>
          <a:xfrm>
            <a:off x="2439707" y="4417674"/>
            <a:ext cx="911421" cy="300033"/>
          </a:xfrm>
          <a:prstGeom prst="rect">
            <a:avLst/>
          </a:prstGeom>
          <a:noFill/>
        </p:spPr>
        <p:txBody>
          <a:bodyPr wrap="square" rtlCol="0">
            <a:noAutofit/>
          </a:bodyPr>
          <a:lstStyle/>
          <a:p>
            <a:pPr algn="just">
              <a:lnSpc>
                <a:spcPct val="110000"/>
              </a:lnSpc>
              <a:spcBef>
                <a:spcPts val="0"/>
              </a:spcBef>
              <a:spcAft>
                <a:spcPts val="500"/>
              </a:spcAft>
              <a:buClr>
                <a:schemeClr val="tx1"/>
              </a:buClr>
            </a:pPr>
            <a:r>
              <a:rPr kumimoji="1" lang="en-US" altLang="zh-CN"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DMT1 </a:t>
            </a:r>
            <a:r>
              <a:rPr kumimoji="1" lang="en-US" altLang="zh-CN" sz="11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Reserved</a:t>
            </a:r>
            <a:endParaRPr kumimoji="1" lang="zh-CN" altLang="en-US"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p:cNvSpPr txBox="1"/>
          <p:nvPr/>
        </p:nvSpPr>
        <p:spPr>
          <a:xfrm>
            <a:off x="5920093" y="3055792"/>
            <a:ext cx="780087" cy="300033"/>
          </a:xfrm>
          <a:prstGeom prst="rect">
            <a:avLst/>
          </a:prstGeom>
          <a:noFill/>
        </p:spPr>
        <p:txBody>
          <a:bodyPr wrap="square" rtlCol="0">
            <a:noAutofit/>
          </a:bodyPr>
          <a:lstStyle/>
          <a:p>
            <a:pPr algn="just">
              <a:lnSpc>
                <a:spcPct val="110000"/>
              </a:lnSpc>
              <a:spcBef>
                <a:spcPts val="0"/>
              </a:spcBef>
              <a:spcAft>
                <a:spcPts val="500"/>
              </a:spcAft>
              <a:buClr>
                <a:schemeClr val="tx1"/>
              </a:buClr>
            </a:pPr>
            <a:r>
              <a:rPr kumimoji="1" lang="en-US" altLang="zh-CN"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NMT</a:t>
            </a:r>
          </a:p>
          <a:p>
            <a:pPr algn="just">
              <a:lnSpc>
                <a:spcPct val="110000"/>
              </a:lnSpc>
              <a:spcBef>
                <a:spcPts val="0"/>
              </a:spcBef>
              <a:spcAft>
                <a:spcPts val="500"/>
              </a:spcAft>
              <a:buClr>
                <a:schemeClr val="tx1"/>
              </a:buClr>
            </a:pPr>
            <a:r>
              <a:rPr kumimoji="1" lang="en-US" altLang="zh-CN" sz="11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Reserved</a:t>
            </a:r>
            <a:endParaRPr kumimoji="1" lang="zh-CN" altLang="en-US"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p:cNvSpPr txBox="1"/>
          <p:nvPr/>
        </p:nvSpPr>
        <p:spPr>
          <a:xfrm>
            <a:off x="1501232" y="4417674"/>
            <a:ext cx="911421" cy="300033"/>
          </a:xfrm>
          <a:prstGeom prst="rect">
            <a:avLst/>
          </a:prstGeom>
          <a:noFill/>
        </p:spPr>
        <p:txBody>
          <a:bodyPr wrap="square" rtlCol="0">
            <a:noAutofit/>
          </a:bodyPr>
          <a:lstStyle/>
          <a:p>
            <a:pPr algn="just">
              <a:lnSpc>
                <a:spcPct val="110000"/>
              </a:lnSpc>
              <a:spcBef>
                <a:spcPts val="0"/>
              </a:spcBef>
              <a:spcAft>
                <a:spcPts val="500"/>
              </a:spcAft>
              <a:buClr>
                <a:schemeClr val="tx1"/>
              </a:buClr>
            </a:pPr>
            <a:r>
              <a:rPr kumimoji="1" lang="en-US" altLang="zh-CN"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DMT2</a:t>
            </a:r>
            <a:r>
              <a:rPr kumimoji="1" lang="zh-CN" altLang="en-US"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1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Reserved</a:t>
            </a:r>
            <a:endParaRPr kumimoji="1" lang="zh-CN" altLang="en-US"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p:cNvSpPr txBox="1"/>
          <p:nvPr/>
        </p:nvSpPr>
        <p:spPr>
          <a:xfrm>
            <a:off x="5078677" y="4074170"/>
            <a:ext cx="1321470" cy="456866"/>
          </a:xfrm>
          <a:prstGeom prst="rect">
            <a:avLst/>
          </a:prstGeom>
          <a:noFill/>
          <a:ln>
            <a:noFill/>
          </a:ln>
        </p:spPr>
        <p:txBody>
          <a:bodyPr wrap="square" rtlCol="0">
            <a:noAutofit/>
          </a:bodyPr>
          <a:lstStyle/>
          <a:p>
            <a:pPr algn="just">
              <a:lnSpc>
                <a:spcPct val="110000"/>
              </a:lnSpc>
              <a:spcBef>
                <a:spcPts val="0"/>
              </a:spcBef>
              <a:spcAft>
                <a:spcPts val="500"/>
              </a:spcAft>
              <a:buClr>
                <a:schemeClr val="tx1"/>
              </a:buClr>
            </a:pPr>
            <a:r>
              <a:rPr kumimoji="1" lang="en-US" altLang="zh-CN"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Water</a:t>
            </a:r>
            <a:r>
              <a:rPr kumimoji="1" lang="zh-CN" altLang="en-US"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Cooling</a:t>
            </a:r>
            <a:r>
              <a:rPr kumimoji="1" lang="zh-CN" altLang="en-US"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system</a:t>
            </a:r>
            <a:r>
              <a:rPr kumimoji="1" lang="zh-CN" altLang="en-US"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335" b="1" dirty="0">
                <a:latin typeface="Times New Roman" panose="02020603050405020304" pitchFamily="18" charset="0"/>
                <a:ea typeface="微软雅黑" panose="020B0503020204020204" pitchFamily="34" charset="-122"/>
                <a:cs typeface="Times New Roman" panose="02020603050405020304" pitchFamily="18" charset="0"/>
              </a:rPr>
              <a:t>(underground)</a:t>
            </a:r>
            <a:endParaRPr kumimoji="1" lang="zh-CN" altLang="en-US" sz="1335"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文本框 19"/>
          <p:cNvSpPr txBox="1"/>
          <p:nvPr/>
        </p:nvSpPr>
        <p:spPr>
          <a:xfrm>
            <a:off x="4296541" y="4432149"/>
            <a:ext cx="1080120" cy="456866"/>
          </a:xfrm>
          <a:prstGeom prst="rect">
            <a:avLst/>
          </a:prstGeom>
          <a:noFill/>
          <a:ln>
            <a:noFill/>
          </a:ln>
        </p:spPr>
        <p:txBody>
          <a:bodyPr wrap="square" rtlCol="0">
            <a:noAutofit/>
          </a:bodyPr>
          <a:lstStyle/>
          <a:p>
            <a:pPr algn="just">
              <a:lnSpc>
                <a:spcPct val="110000"/>
              </a:lnSpc>
              <a:spcBef>
                <a:spcPts val="0"/>
              </a:spcBef>
              <a:spcAft>
                <a:spcPts val="500"/>
              </a:spcAft>
              <a:buClr>
                <a:schemeClr val="tx1"/>
              </a:buClr>
            </a:pPr>
            <a:r>
              <a:rPr kumimoji="1" lang="en-US" altLang="zh-CN"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Sampling</a:t>
            </a:r>
            <a:r>
              <a:rPr kumimoji="1" lang="zh-CN" altLang="en-US"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room</a:t>
            </a:r>
            <a:endParaRPr kumimoji="1" lang="zh-CN" altLang="en-US"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p:cNvSpPr txBox="1"/>
          <p:nvPr/>
        </p:nvSpPr>
        <p:spPr>
          <a:xfrm>
            <a:off x="7737956" y="3845737"/>
            <a:ext cx="780087" cy="456866"/>
          </a:xfrm>
          <a:prstGeom prst="rect">
            <a:avLst/>
          </a:prstGeom>
          <a:noFill/>
          <a:ln>
            <a:noFill/>
          </a:ln>
        </p:spPr>
        <p:txBody>
          <a:bodyPr wrap="square" rtlCol="0">
            <a:noAutofit/>
          </a:bodyPr>
          <a:lstStyle/>
          <a:p>
            <a:pPr algn="just">
              <a:lnSpc>
                <a:spcPct val="110000"/>
              </a:lnSpc>
              <a:spcBef>
                <a:spcPts val="0"/>
              </a:spcBef>
              <a:spcAft>
                <a:spcPts val="500"/>
              </a:spcAft>
              <a:buClr>
                <a:schemeClr val="tx1"/>
              </a:buClr>
            </a:pPr>
            <a:r>
              <a:rPr kumimoji="1" lang="en-US" altLang="zh-CN"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Control</a:t>
            </a:r>
            <a:r>
              <a:rPr kumimoji="1" lang="zh-CN" altLang="en-US"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room</a:t>
            </a:r>
            <a:endParaRPr kumimoji="1" lang="zh-CN" altLang="en-US" sz="1335"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7" name="直线箭头连接符 16"/>
          <p:cNvCxnSpPr/>
          <p:nvPr/>
        </p:nvCxnSpPr>
        <p:spPr>
          <a:xfrm>
            <a:off x="3939873" y="763268"/>
            <a:ext cx="180020" cy="14941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rot="20957164">
            <a:off x="2826702" y="1136415"/>
            <a:ext cx="1080120" cy="456866"/>
          </a:xfrm>
          <a:prstGeom prst="rect">
            <a:avLst/>
          </a:prstGeom>
          <a:noFill/>
          <a:ln>
            <a:noFill/>
          </a:ln>
        </p:spPr>
        <p:txBody>
          <a:bodyPr wrap="square" rtlCol="0">
            <a:noAutofit/>
          </a:bodyPr>
          <a:lstStyle/>
          <a:p>
            <a:pPr algn="r">
              <a:lnSpc>
                <a:spcPct val="110000"/>
              </a:lnSpc>
              <a:spcBef>
                <a:spcPts val="0"/>
              </a:spcBef>
              <a:spcAft>
                <a:spcPts val="500"/>
              </a:spcAft>
              <a:buClr>
                <a:schemeClr val="tx1"/>
              </a:buClr>
            </a:pPr>
            <a:r>
              <a:rPr kumimoji="1" lang="en-US" altLang="zh-CN" sz="1335"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Proton</a:t>
            </a:r>
            <a:r>
              <a:rPr kumimoji="1" lang="zh-CN" altLang="en-US" sz="1335"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335"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Beam</a:t>
            </a:r>
            <a:endParaRPr kumimoji="1" lang="zh-CN" altLang="en-US" sz="1335"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26"/>
          <p:cNvSpPr txBox="1"/>
          <p:nvPr/>
        </p:nvSpPr>
        <p:spPr>
          <a:xfrm rot="18496524">
            <a:off x="4523560" y="2943187"/>
            <a:ext cx="1172703" cy="456866"/>
          </a:xfrm>
          <a:prstGeom prst="rect">
            <a:avLst/>
          </a:prstGeom>
          <a:noFill/>
          <a:ln>
            <a:noFill/>
          </a:ln>
        </p:spPr>
        <p:txBody>
          <a:bodyPr wrap="square" rtlCol="0">
            <a:noAutofit/>
          </a:bodyPr>
          <a:lstStyle/>
          <a:p>
            <a:pPr algn="just">
              <a:lnSpc>
                <a:spcPct val="110000"/>
              </a:lnSpc>
              <a:spcBef>
                <a:spcPts val="0"/>
              </a:spcBef>
              <a:spcAft>
                <a:spcPts val="500"/>
              </a:spcAft>
              <a:buClr>
                <a:schemeClr val="tx1"/>
              </a:buClr>
            </a:pPr>
            <a:r>
              <a:rPr kumimoji="1" lang="en-US" altLang="zh-CN" sz="1000" b="1" dirty="0">
                <a:latin typeface="Times New Roman" panose="02020603050405020304" pitchFamily="18" charset="0"/>
                <a:ea typeface="微软雅黑" panose="020B0503020204020204" pitchFamily="34" charset="-122"/>
                <a:cs typeface="Times New Roman" panose="02020603050405020304" pitchFamily="18" charset="0"/>
              </a:rPr>
              <a:t>Waste</a:t>
            </a:r>
            <a:r>
              <a:rPr kumimoji="1" lang="zh-CN" altLang="en-US" sz="10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000" b="1" dirty="0">
                <a:latin typeface="Times New Roman" panose="02020603050405020304" pitchFamily="18" charset="0"/>
                <a:ea typeface="微软雅黑" panose="020B0503020204020204" pitchFamily="34" charset="-122"/>
                <a:cs typeface="Times New Roman" panose="02020603050405020304" pitchFamily="18" charset="0"/>
              </a:rPr>
              <a:t>Target</a:t>
            </a:r>
            <a:endParaRPr kumimoji="1" lang="zh-CN" altLang="en-US" sz="1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2"/>
          <p:cNvSpPr txBox="1"/>
          <p:nvPr/>
        </p:nvSpPr>
        <p:spPr>
          <a:xfrm>
            <a:off x="4951685" y="1403887"/>
            <a:ext cx="968408" cy="300033"/>
          </a:xfrm>
          <a:prstGeom prst="rect">
            <a:avLst/>
          </a:prstGeom>
          <a:noFill/>
        </p:spPr>
        <p:txBody>
          <a:bodyPr wrap="square" rtlCol="0">
            <a:noAutofit/>
          </a:bodyPr>
          <a:lstStyle/>
          <a:p>
            <a:pPr algn="just">
              <a:lnSpc>
                <a:spcPct val="110000"/>
              </a:lnSpc>
              <a:spcBef>
                <a:spcPts val="0"/>
              </a:spcBef>
              <a:spcAft>
                <a:spcPts val="500"/>
              </a:spcAft>
              <a:buClr>
                <a:schemeClr val="tx1"/>
              </a:buClr>
            </a:pPr>
            <a:r>
              <a:rPr kumimoji="1" lang="en-US" altLang="zh-CN" sz="1665"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SMBT</a:t>
            </a:r>
            <a:endParaRPr kumimoji="1" lang="zh-CN" altLang="en-US" sz="1665"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rot="1511197">
            <a:off x="5127685" y="2232526"/>
            <a:ext cx="900098" cy="300033"/>
          </a:xfrm>
          <a:prstGeom prst="rect">
            <a:avLst/>
          </a:prstGeom>
          <a:noFill/>
        </p:spPr>
        <p:txBody>
          <a:bodyPr wrap="square" rtlCol="0">
            <a:noAutofit/>
          </a:bodyPr>
          <a:lstStyle/>
          <a:p>
            <a:pPr algn="just">
              <a:lnSpc>
                <a:spcPct val="110000"/>
              </a:lnSpc>
              <a:spcBef>
                <a:spcPts val="0"/>
              </a:spcBef>
              <a:spcAft>
                <a:spcPts val="500"/>
              </a:spcAft>
              <a:buClr>
                <a:schemeClr val="tx1"/>
              </a:buClr>
            </a:pPr>
            <a:r>
              <a:rPr kumimoji="1" lang="en-US" altLang="zh-CN"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NMBT</a:t>
            </a:r>
            <a:endParaRPr kumimoji="1" lang="zh-CN" altLang="en-US"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4"/>
          <p:cNvSpPr txBox="1"/>
          <p:nvPr/>
        </p:nvSpPr>
        <p:spPr>
          <a:xfrm rot="19525897">
            <a:off x="1946810" y="2676907"/>
            <a:ext cx="900098" cy="300033"/>
          </a:xfrm>
          <a:prstGeom prst="rect">
            <a:avLst/>
          </a:prstGeom>
          <a:noFill/>
        </p:spPr>
        <p:txBody>
          <a:bodyPr wrap="square" rtlCol="0">
            <a:noAutofit/>
          </a:bodyPr>
          <a:lstStyle/>
          <a:p>
            <a:pPr algn="just">
              <a:lnSpc>
                <a:spcPct val="110000"/>
              </a:lnSpc>
              <a:spcBef>
                <a:spcPts val="0"/>
              </a:spcBef>
              <a:spcAft>
                <a:spcPts val="500"/>
              </a:spcAft>
              <a:buClr>
                <a:schemeClr val="tx1"/>
              </a:buClr>
            </a:pPr>
            <a:r>
              <a:rPr kumimoji="1" lang="en-US" altLang="zh-CN"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DMBT</a:t>
            </a:r>
            <a:endParaRPr kumimoji="1" lang="zh-CN" altLang="en-US" sz="1665"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7E81E87-7D88-287A-8A05-BFC660F2E968}"/>
              </a:ext>
            </a:extLst>
          </p:cNvPr>
          <p:cNvSpPr>
            <a:spLocks noGrp="1"/>
          </p:cNvSpPr>
          <p:nvPr>
            <p:ph type="title"/>
          </p:nvPr>
        </p:nvSpPr>
        <p:spPr/>
        <p:txBody>
          <a:bodyPr/>
          <a:lstStyle/>
          <a:p>
            <a:r>
              <a:rPr kumimoji="1" lang="en-US" altLang="zh-CN" sz="2665" dirty="0">
                <a:solidFill>
                  <a:srgbClr val="0070C0"/>
                </a:solidFill>
                <a:effectLst>
                  <a:outerShdw blurRad="38100" dist="38100" dir="2700000" algn="tl">
                    <a:srgbClr val="C0C0C0"/>
                  </a:outerShdw>
                </a:effectLst>
              </a:rPr>
              <a:t>Progress in Target development</a:t>
            </a:r>
            <a:endParaRPr kumimoji="1" lang="zh-CN" altLang="en-US" sz="2665" dirty="0">
              <a:solidFill>
                <a:srgbClr val="0070C0"/>
              </a:solidFill>
              <a:effectLst>
                <a:outerShdw blurRad="38100" dist="38100" dir="2700000" algn="tl">
                  <a:srgbClr val="C0C0C0"/>
                </a:outerShdw>
              </a:effectLst>
            </a:endParaRPr>
          </a:p>
        </p:txBody>
      </p:sp>
      <p:sp>
        <p:nvSpPr>
          <p:cNvPr id="4" name="矩形 3">
            <a:extLst>
              <a:ext uri="{FF2B5EF4-FFF2-40B4-BE49-F238E27FC236}">
                <a16:creationId xmlns:a16="http://schemas.microsoft.com/office/drawing/2014/main" id="{FE3F2B12-5FE5-465C-ABCE-0F3897C8A222}"/>
              </a:ext>
            </a:extLst>
          </p:cNvPr>
          <p:cNvSpPr/>
          <p:nvPr/>
        </p:nvSpPr>
        <p:spPr>
          <a:xfrm>
            <a:off x="356829" y="807932"/>
            <a:ext cx="9607228" cy="4679294"/>
          </a:xfrm>
          <a:prstGeom prst="rect">
            <a:avLst/>
          </a:prstGeom>
        </p:spPr>
        <p:txBody>
          <a:bodyPr wrap="square">
            <a:spAutoFit/>
          </a:bodyPr>
          <a:lstStyle/>
          <a:p>
            <a:pPr marL="301613" indent="-301613" algn="just" defTabSz="761970" eaLnBrk="1" fontAlgn="auto" hangingPunct="1">
              <a:spcBef>
                <a:spcPts val="0"/>
              </a:spcBef>
              <a:spcAft>
                <a:spcPts val="0"/>
              </a:spcAft>
              <a:buFont typeface="Wingdings" panose="05000000000000000000" pitchFamily="2" charset="2"/>
              <a:buChar char="Ø"/>
            </a:pPr>
            <a:r>
              <a:rPr kumimoji="1" lang="en-US" altLang="zh-CN" sz="18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The neutronics performance of the Target-Moderator-Reflector (TMR) assembly has been analyzed. The TMR  are optimized for the high neutron efficiency of the target station. The abnormal cases (loss of the coolant accident, unexpected power outage..) are evaluated under 500kW.</a:t>
            </a:r>
          </a:p>
          <a:p>
            <a:pPr marL="301613" indent="-301613" algn="just" defTabSz="761970" eaLnBrk="1" fontAlgn="auto" hangingPunct="1">
              <a:spcBef>
                <a:spcPts val="0"/>
              </a:spcBef>
              <a:spcAft>
                <a:spcPts val="0"/>
              </a:spcAft>
              <a:buFont typeface="Wingdings" panose="05000000000000000000" pitchFamily="2" charset="2"/>
              <a:buChar char="Ø"/>
            </a:pPr>
            <a:r>
              <a:rPr kumimoji="1" lang="zh-CN" altLang="en-US" sz="18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The target system has completed the development of  zirconium coated tungsten target </a:t>
            </a:r>
            <a:r>
              <a:rPr kumimoji="1" lang="en-US" altLang="zh-CN" sz="18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plate and operated in CSNS.</a:t>
            </a:r>
          </a:p>
          <a:p>
            <a:pPr marL="301613" indent="-301613" algn="just" defTabSz="761970" eaLnBrk="1" fontAlgn="auto" hangingPunct="1">
              <a:spcBef>
                <a:spcPts val="0"/>
              </a:spcBef>
              <a:spcAft>
                <a:spcPts val="0"/>
              </a:spcAft>
              <a:buFont typeface="Wingdings" panose="05000000000000000000" pitchFamily="2" charset="2"/>
              <a:buChar char="Ø"/>
            </a:pPr>
            <a:r>
              <a:rPr kumimoji="1" lang="en-US" altLang="zh-CN" sz="18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The moderator and the reflector are about to complete the manufacturing process review, and will move on to the product manufacturing stage.</a:t>
            </a:r>
          </a:p>
          <a:p>
            <a:pPr marL="301613" indent="-301613" algn="just" defTabSz="761970" eaLnBrk="1" fontAlgn="auto" hangingPunct="1">
              <a:spcBef>
                <a:spcPts val="0"/>
              </a:spcBef>
              <a:spcAft>
                <a:spcPts val="0"/>
              </a:spcAft>
              <a:buFont typeface="Wingdings" panose="05000000000000000000" pitchFamily="2" charset="2"/>
              <a:buChar char="Ø"/>
            </a:pPr>
            <a:r>
              <a:rPr kumimoji="1" lang="en-US" altLang="zh-CN" sz="18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The engineering design of cooling water system has basically completed. The deuteration platform is being constructed to evaluate the efficiency of the deuteration efficiency of resin. </a:t>
            </a:r>
          </a:p>
          <a:p>
            <a:pPr marL="301613" indent="-301613" algn="just" defTabSz="761970" eaLnBrk="1" fontAlgn="auto" hangingPunct="1">
              <a:spcBef>
                <a:spcPts val="0"/>
              </a:spcBef>
              <a:spcAft>
                <a:spcPts val="0"/>
              </a:spcAft>
              <a:buFont typeface="Wingdings" panose="05000000000000000000" pitchFamily="2" charset="2"/>
              <a:buChar char="Ø"/>
            </a:pPr>
            <a:r>
              <a:rPr kumimoji="1" lang="en-US" altLang="zh-CN" sz="18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The cryogenic system has completed the bidding process for the 3 kW@20 K helium refrigerator. Performance and stability tests of the test cold box were successfully carried out.</a:t>
            </a:r>
          </a:p>
          <a:p>
            <a:pPr marL="301613" indent="-301613" algn="just" defTabSz="761970" eaLnBrk="1" fontAlgn="auto" hangingPunct="1">
              <a:spcBef>
                <a:spcPts val="0"/>
              </a:spcBef>
              <a:spcAft>
                <a:spcPts val="0"/>
              </a:spcAft>
              <a:buFont typeface="Wingdings" panose="05000000000000000000" pitchFamily="2" charset="2"/>
              <a:buChar char="Ø"/>
            </a:pPr>
            <a:r>
              <a:rPr kumimoji="1" lang="en-US" altLang="zh-CN" sz="18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Physics design of Muon Source has been reviewed by the International Review Committee and the engineering design has been finished.</a:t>
            </a:r>
          </a:p>
          <a:p>
            <a:pPr algn="just" defTabSz="761970" eaLnBrk="1" fontAlgn="auto" hangingPunct="1">
              <a:lnSpc>
                <a:spcPct val="130000"/>
              </a:lnSpc>
              <a:spcBef>
                <a:spcPts val="0"/>
              </a:spcBef>
              <a:spcAft>
                <a:spcPts val="0"/>
              </a:spcAft>
              <a:defRPr/>
            </a:pPr>
            <a:endParaRPr lang="en-US" altLang="zh-CN" sz="2000" b="1" dirty="0">
              <a:solidFill>
                <a:srgbClr val="C00000"/>
              </a:solidFill>
              <a:latin typeface="Century Gothic" panose="020B0502020202020204" pitchFamily="34" charset="0"/>
              <a:ea typeface="微软雅黑" panose="020B0503020204020204" pitchFamily="34" charset="-122"/>
              <a:cs typeface="Times New Roman" panose="02020603050405020304" pitchFamily="18" charset="0"/>
              <a:sym typeface="+mn-ea"/>
            </a:endParaRPr>
          </a:p>
        </p:txBody>
      </p:sp>
    </p:spTree>
    <p:extLst>
      <p:ext uri="{BB962C8B-B14F-4D97-AF65-F5344CB8AC3E}">
        <p14:creationId xmlns:p14="http://schemas.microsoft.com/office/powerpoint/2010/main" val="3376508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图片 210"/>
          <p:cNvPicPr>
            <a:picLocks noChangeAspect="1"/>
          </p:cNvPicPr>
          <p:nvPr/>
        </p:nvPicPr>
        <p:blipFill>
          <a:blip r:embed="rId3" cstate="print"/>
          <a:stretch>
            <a:fillRect/>
          </a:stretch>
        </p:blipFill>
        <p:spPr>
          <a:xfrm>
            <a:off x="5075767" y="1459971"/>
            <a:ext cx="4712229" cy="3533775"/>
          </a:xfrm>
          <a:prstGeom prst="rect">
            <a:avLst/>
          </a:prstGeom>
        </p:spPr>
      </p:pic>
      <p:pic>
        <p:nvPicPr>
          <p:cNvPr id="210" name="图片 209"/>
          <p:cNvPicPr>
            <a:picLocks noChangeAspect="1"/>
          </p:cNvPicPr>
          <p:nvPr/>
        </p:nvPicPr>
        <p:blipFill>
          <a:blip r:embed="rId4" cstate="print"/>
          <a:stretch>
            <a:fillRect/>
          </a:stretch>
        </p:blipFill>
        <p:spPr>
          <a:xfrm>
            <a:off x="179388" y="1459971"/>
            <a:ext cx="4715404" cy="3536421"/>
          </a:xfrm>
          <a:prstGeom prst="rect">
            <a:avLst/>
          </a:prstGeom>
        </p:spPr>
      </p:pic>
      <p:grpSp>
        <p:nvGrpSpPr>
          <p:cNvPr id="22" name="组合 21"/>
          <p:cNvGrpSpPr/>
          <p:nvPr/>
        </p:nvGrpSpPr>
        <p:grpSpPr>
          <a:xfrm>
            <a:off x="-14802255" y="883585"/>
            <a:ext cx="24707594" cy="258176"/>
            <a:chOff x="-8775889" y="432485"/>
            <a:chExt cx="26451263" cy="543697"/>
          </a:xfrm>
          <a:solidFill>
            <a:schemeClr val="bg1">
              <a:lumMod val="75000"/>
            </a:schemeClr>
          </a:solidFill>
        </p:grpSpPr>
        <p:sp>
          <p:nvSpPr>
            <p:cNvPr id="23" name="矩形 22"/>
            <p:cNvSpPr/>
            <p:nvPr/>
          </p:nvSpPr>
          <p:spPr>
            <a:xfrm>
              <a:off x="14907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4" name="矩形 23"/>
            <p:cNvSpPr/>
            <p:nvPr/>
          </p:nvSpPr>
          <p:spPr>
            <a:xfrm>
              <a:off x="89282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5" name="矩形 24"/>
            <p:cNvSpPr/>
            <p:nvPr/>
          </p:nvSpPr>
          <p:spPr>
            <a:xfrm>
              <a:off x="163656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6" name="矩形 25"/>
            <p:cNvSpPr/>
            <p:nvPr/>
          </p:nvSpPr>
          <p:spPr>
            <a:xfrm>
              <a:off x="238031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7" name="矩形 26"/>
            <p:cNvSpPr/>
            <p:nvPr/>
          </p:nvSpPr>
          <p:spPr>
            <a:xfrm>
              <a:off x="312406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8" name="矩形 27"/>
            <p:cNvSpPr/>
            <p:nvPr/>
          </p:nvSpPr>
          <p:spPr>
            <a:xfrm>
              <a:off x="386781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9" name="矩形 28"/>
            <p:cNvSpPr/>
            <p:nvPr/>
          </p:nvSpPr>
          <p:spPr>
            <a:xfrm>
              <a:off x="461155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0" name="矩形 29"/>
            <p:cNvSpPr/>
            <p:nvPr/>
          </p:nvSpPr>
          <p:spPr>
            <a:xfrm>
              <a:off x="535530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1" name="矩形 30"/>
            <p:cNvSpPr/>
            <p:nvPr/>
          </p:nvSpPr>
          <p:spPr>
            <a:xfrm>
              <a:off x="609905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2" name="矩形 31"/>
            <p:cNvSpPr/>
            <p:nvPr/>
          </p:nvSpPr>
          <p:spPr>
            <a:xfrm>
              <a:off x="684279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3" name="矩形 32"/>
            <p:cNvSpPr/>
            <p:nvPr/>
          </p:nvSpPr>
          <p:spPr>
            <a:xfrm>
              <a:off x="758654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4" name="矩形 33"/>
            <p:cNvSpPr/>
            <p:nvPr/>
          </p:nvSpPr>
          <p:spPr>
            <a:xfrm>
              <a:off x="833029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5" name="矩形 34"/>
            <p:cNvSpPr/>
            <p:nvPr/>
          </p:nvSpPr>
          <p:spPr>
            <a:xfrm>
              <a:off x="907403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6" name="矩形 35"/>
            <p:cNvSpPr/>
            <p:nvPr/>
          </p:nvSpPr>
          <p:spPr>
            <a:xfrm>
              <a:off x="981778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7" name="矩形 36"/>
            <p:cNvSpPr/>
            <p:nvPr/>
          </p:nvSpPr>
          <p:spPr>
            <a:xfrm>
              <a:off x="1056153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8" name="矩形 37"/>
            <p:cNvSpPr/>
            <p:nvPr/>
          </p:nvSpPr>
          <p:spPr>
            <a:xfrm>
              <a:off x="1130528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9" name="矩形 38"/>
            <p:cNvSpPr/>
            <p:nvPr/>
          </p:nvSpPr>
          <p:spPr>
            <a:xfrm>
              <a:off x="1204902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0" name="矩形 39"/>
            <p:cNvSpPr/>
            <p:nvPr/>
          </p:nvSpPr>
          <p:spPr>
            <a:xfrm>
              <a:off x="1279277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1" name="矩形 40"/>
            <p:cNvSpPr/>
            <p:nvPr/>
          </p:nvSpPr>
          <p:spPr>
            <a:xfrm>
              <a:off x="1353652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2" name="矩形 41"/>
            <p:cNvSpPr/>
            <p:nvPr/>
          </p:nvSpPr>
          <p:spPr>
            <a:xfrm>
              <a:off x="1428026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3" name="矩形 42"/>
            <p:cNvSpPr/>
            <p:nvPr/>
          </p:nvSpPr>
          <p:spPr>
            <a:xfrm>
              <a:off x="1502401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4" name="矩形 43"/>
            <p:cNvSpPr/>
            <p:nvPr/>
          </p:nvSpPr>
          <p:spPr>
            <a:xfrm>
              <a:off x="-59467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5" name="矩形 44"/>
            <p:cNvSpPr/>
            <p:nvPr/>
          </p:nvSpPr>
          <p:spPr>
            <a:xfrm>
              <a:off x="-133841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6" name="矩形 45"/>
            <p:cNvSpPr/>
            <p:nvPr/>
          </p:nvSpPr>
          <p:spPr>
            <a:xfrm>
              <a:off x="-208216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7" name="矩形 46"/>
            <p:cNvSpPr/>
            <p:nvPr/>
          </p:nvSpPr>
          <p:spPr>
            <a:xfrm>
              <a:off x="-282591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8" name="矩形 47"/>
            <p:cNvSpPr/>
            <p:nvPr/>
          </p:nvSpPr>
          <p:spPr>
            <a:xfrm>
              <a:off x="-356966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9" name="矩形 48"/>
            <p:cNvSpPr/>
            <p:nvPr/>
          </p:nvSpPr>
          <p:spPr>
            <a:xfrm>
              <a:off x="-431340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0" name="矩形 49"/>
            <p:cNvSpPr/>
            <p:nvPr/>
          </p:nvSpPr>
          <p:spPr>
            <a:xfrm>
              <a:off x="-505715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1" name="矩形 50"/>
            <p:cNvSpPr/>
            <p:nvPr/>
          </p:nvSpPr>
          <p:spPr>
            <a:xfrm>
              <a:off x="-580090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2" name="矩形 51"/>
            <p:cNvSpPr/>
            <p:nvPr/>
          </p:nvSpPr>
          <p:spPr>
            <a:xfrm>
              <a:off x="-654464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3" name="矩形 52"/>
            <p:cNvSpPr/>
            <p:nvPr/>
          </p:nvSpPr>
          <p:spPr>
            <a:xfrm>
              <a:off x="-728839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4" name="矩形 53"/>
            <p:cNvSpPr/>
            <p:nvPr/>
          </p:nvSpPr>
          <p:spPr>
            <a:xfrm>
              <a:off x="-803214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5" name="矩形 54"/>
            <p:cNvSpPr/>
            <p:nvPr/>
          </p:nvSpPr>
          <p:spPr>
            <a:xfrm>
              <a:off x="-877588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6" name="矩形 55"/>
            <p:cNvSpPr/>
            <p:nvPr/>
          </p:nvSpPr>
          <p:spPr>
            <a:xfrm>
              <a:off x="1576776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7" name="矩形 56"/>
            <p:cNvSpPr/>
            <p:nvPr/>
          </p:nvSpPr>
          <p:spPr>
            <a:xfrm>
              <a:off x="1651150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8" name="矩形 57"/>
            <p:cNvSpPr/>
            <p:nvPr/>
          </p:nvSpPr>
          <p:spPr>
            <a:xfrm>
              <a:off x="1725524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grpSp>
      <p:grpSp>
        <p:nvGrpSpPr>
          <p:cNvPr id="59" name="组合 58"/>
          <p:cNvGrpSpPr/>
          <p:nvPr/>
        </p:nvGrpSpPr>
        <p:grpSpPr>
          <a:xfrm>
            <a:off x="-15651461" y="5149160"/>
            <a:ext cx="25521381" cy="262291"/>
            <a:chOff x="-8807911" y="4164226"/>
            <a:chExt cx="26451263" cy="543697"/>
          </a:xfrm>
          <a:solidFill>
            <a:schemeClr val="bg1">
              <a:lumMod val="75000"/>
            </a:schemeClr>
          </a:solidFill>
        </p:grpSpPr>
        <p:sp>
          <p:nvSpPr>
            <p:cNvPr id="60" name="矩形 59"/>
            <p:cNvSpPr/>
            <p:nvPr/>
          </p:nvSpPr>
          <p:spPr>
            <a:xfrm>
              <a:off x="11705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1" name="矩形 60"/>
            <p:cNvSpPr/>
            <p:nvPr/>
          </p:nvSpPr>
          <p:spPr>
            <a:xfrm>
              <a:off x="86080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2" name="矩形 61"/>
            <p:cNvSpPr/>
            <p:nvPr/>
          </p:nvSpPr>
          <p:spPr>
            <a:xfrm>
              <a:off x="160454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3" name="矩形 62"/>
            <p:cNvSpPr/>
            <p:nvPr/>
          </p:nvSpPr>
          <p:spPr>
            <a:xfrm>
              <a:off x="234829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4" name="矩形 63"/>
            <p:cNvSpPr/>
            <p:nvPr/>
          </p:nvSpPr>
          <p:spPr>
            <a:xfrm>
              <a:off x="309204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5" name="矩形 64"/>
            <p:cNvSpPr/>
            <p:nvPr/>
          </p:nvSpPr>
          <p:spPr>
            <a:xfrm>
              <a:off x="383578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6" name="矩形 65"/>
            <p:cNvSpPr/>
            <p:nvPr/>
          </p:nvSpPr>
          <p:spPr>
            <a:xfrm>
              <a:off x="457953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7" name="矩形 66"/>
            <p:cNvSpPr/>
            <p:nvPr/>
          </p:nvSpPr>
          <p:spPr>
            <a:xfrm>
              <a:off x="532328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8" name="矩形 67"/>
            <p:cNvSpPr/>
            <p:nvPr/>
          </p:nvSpPr>
          <p:spPr>
            <a:xfrm>
              <a:off x="606702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9" name="矩形 68"/>
            <p:cNvSpPr/>
            <p:nvPr/>
          </p:nvSpPr>
          <p:spPr>
            <a:xfrm>
              <a:off x="681077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0" name="矩形 69"/>
            <p:cNvSpPr/>
            <p:nvPr/>
          </p:nvSpPr>
          <p:spPr>
            <a:xfrm>
              <a:off x="755452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1" name="矩形 70"/>
            <p:cNvSpPr/>
            <p:nvPr/>
          </p:nvSpPr>
          <p:spPr>
            <a:xfrm>
              <a:off x="829827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2" name="矩形 71"/>
            <p:cNvSpPr/>
            <p:nvPr/>
          </p:nvSpPr>
          <p:spPr>
            <a:xfrm>
              <a:off x="904201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3" name="矩形 72"/>
            <p:cNvSpPr/>
            <p:nvPr/>
          </p:nvSpPr>
          <p:spPr>
            <a:xfrm>
              <a:off x="978576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4" name="矩形 73"/>
            <p:cNvSpPr/>
            <p:nvPr/>
          </p:nvSpPr>
          <p:spPr>
            <a:xfrm>
              <a:off x="1052951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5" name="矩形 74"/>
            <p:cNvSpPr/>
            <p:nvPr/>
          </p:nvSpPr>
          <p:spPr>
            <a:xfrm>
              <a:off x="1127325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6" name="矩形 75"/>
            <p:cNvSpPr/>
            <p:nvPr/>
          </p:nvSpPr>
          <p:spPr>
            <a:xfrm>
              <a:off x="1201700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7" name="矩形 76"/>
            <p:cNvSpPr/>
            <p:nvPr/>
          </p:nvSpPr>
          <p:spPr>
            <a:xfrm>
              <a:off x="1276075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8" name="矩形 77"/>
            <p:cNvSpPr/>
            <p:nvPr/>
          </p:nvSpPr>
          <p:spPr>
            <a:xfrm>
              <a:off x="1350449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9" name="矩形 78"/>
            <p:cNvSpPr/>
            <p:nvPr/>
          </p:nvSpPr>
          <p:spPr>
            <a:xfrm>
              <a:off x="1424824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0" name="矩形 79"/>
            <p:cNvSpPr/>
            <p:nvPr/>
          </p:nvSpPr>
          <p:spPr>
            <a:xfrm>
              <a:off x="1499199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1" name="矩形 80"/>
            <p:cNvSpPr/>
            <p:nvPr/>
          </p:nvSpPr>
          <p:spPr>
            <a:xfrm>
              <a:off x="-62669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2" name="矩形 81"/>
            <p:cNvSpPr/>
            <p:nvPr/>
          </p:nvSpPr>
          <p:spPr>
            <a:xfrm>
              <a:off x="-137044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3" name="矩形 82"/>
            <p:cNvSpPr/>
            <p:nvPr/>
          </p:nvSpPr>
          <p:spPr>
            <a:xfrm>
              <a:off x="-211418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4" name="矩形 83"/>
            <p:cNvSpPr/>
            <p:nvPr/>
          </p:nvSpPr>
          <p:spPr>
            <a:xfrm>
              <a:off x="-285793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5" name="矩形 84"/>
            <p:cNvSpPr/>
            <p:nvPr/>
          </p:nvSpPr>
          <p:spPr>
            <a:xfrm>
              <a:off x="-360168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6" name="矩形 85"/>
            <p:cNvSpPr/>
            <p:nvPr/>
          </p:nvSpPr>
          <p:spPr>
            <a:xfrm>
              <a:off x="-434542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7" name="矩形 86"/>
            <p:cNvSpPr/>
            <p:nvPr/>
          </p:nvSpPr>
          <p:spPr>
            <a:xfrm>
              <a:off x="-508917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8" name="矩形 87"/>
            <p:cNvSpPr/>
            <p:nvPr/>
          </p:nvSpPr>
          <p:spPr>
            <a:xfrm>
              <a:off x="-583292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9" name="矩形 88"/>
            <p:cNvSpPr/>
            <p:nvPr/>
          </p:nvSpPr>
          <p:spPr>
            <a:xfrm>
              <a:off x="-657667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0" name="矩形 89"/>
            <p:cNvSpPr/>
            <p:nvPr/>
          </p:nvSpPr>
          <p:spPr>
            <a:xfrm>
              <a:off x="-732041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1" name="矩形 90"/>
            <p:cNvSpPr/>
            <p:nvPr/>
          </p:nvSpPr>
          <p:spPr>
            <a:xfrm>
              <a:off x="-806416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2" name="矩形 91"/>
            <p:cNvSpPr/>
            <p:nvPr/>
          </p:nvSpPr>
          <p:spPr>
            <a:xfrm>
              <a:off x="-880791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3" name="矩形 92"/>
            <p:cNvSpPr/>
            <p:nvPr/>
          </p:nvSpPr>
          <p:spPr>
            <a:xfrm>
              <a:off x="1573574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4" name="矩形 93"/>
            <p:cNvSpPr/>
            <p:nvPr/>
          </p:nvSpPr>
          <p:spPr>
            <a:xfrm>
              <a:off x="1647948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5" name="矩形 94"/>
            <p:cNvSpPr/>
            <p:nvPr/>
          </p:nvSpPr>
          <p:spPr>
            <a:xfrm>
              <a:off x="1722322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grpSp>
      <p:sp>
        <p:nvSpPr>
          <p:cNvPr id="3" name="标题 2"/>
          <p:cNvSpPr>
            <a:spLocks noGrp="1"/>
          </p:cNvSpPr>
          <p:nvPr>
            <p:ph type="title"/>
          </p:nvPr>
        </p:nvSpPr>
        <p:spPr>
          <a:xfrm>
            <a:off x="399480" y="140233"/>
            <a:ext cx="7646473" cy="479948"/>
          </a:xfrm>
        </p:spPr>
        <p:txBody>
          <a:bodyPr/>
          <a:lstStyle/>
          <a:p>
            <a:r>
              <a:rPr lang="en-US" altLang="zh-CN" sz="3200" kern="0" dirty="0">
                <a:solidFill>
                  <a:srgbClr val="005DA2"/>
                </a:solidFill>
                <a:latin typeface="Times New Roman" panose="02020603050405020304" pitchFamily="18" charset="0"/>
              </a:rPr>
              <a:t>Cherished Memories</a:t>
            </a:r>
            <a:endParaRPr lang="zh-CN" altLang="en-US" sz="3200" kern="0" dirty="0">
              <a:solidFill>
                <a:srgbClr val="005DA2"/>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88A6770-A1C7-4BF4-8DF5-CB526A5E10D9}"/>
              </a:ext>
            </a:extLst>
          </p:cNvPr>
          <p:cNvPicPr>
            <a:picLocks noChangeAspect="1"/>
          </p:cNvPicPr>
          <p:nvPr/>
        </p:nvPicPr>
        <p:blipFill>
          <a:blip r:embed="rId3"/>
          <a:stretch>
            <a:fillRect/>
          </a:stretch>
        </p:blipFill>
        <p:spPr>
          <a:xfrm>
            <a:off x="6684436" y="1896141"/>
            <a:ext cx="3097442" cy="1611644"/>
          </a:xfrm>
          <a:prstGeom prst="rect">
            <a:avLst/>
          </a:prstGeom>
        </p:spPr>
      </p:pic>
      <p:sp>
        <p:nvSpPr>
          <p:cNvPr id="9" name="标题 2">
            <a:extLst>
              <a:ext uri="{FF2B5EF4-FFF2-40B4-BE49-F238E27FC236}">
                <a16:creationId xmlns:a16="http://schemas.microsoft.com/office/drawing/2014/main" id="{FC7C4776-EB42-4D8E-9FBA-291B41B810A2}"/>
              </a:ext>
            </a:extLst>
          </p:cNvPr>
          <p:cNvSpPr>
            <a:spLocks noGrp="1"/>
          </p:cNvSpPr>
          <p:nvPr>
            <p:ph type="title"/>
          </p:nvPr>
        </p:nvSpPr>
        <p:spPr>
          <a:xfrm>
            <a:off x="508000" y="145304"/>
            <a:ext cx="7646473" cy="479948"/>
          </a:xfrm>
        </p:spPr>
        <p:txBody>
          <a:bodyPr/>
          <a:lstStyle/>
          <a:p>
            <a:r>
              <a:rPr kumimoji="1" lang="en-US" altLang="zh-CN" sz="2665"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Progress in Target development</a:t>
            </a:r>
            <a:endParaRPr kumimoji="1" lang="zh-CN" altLang="en-US" dirty="0">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99A5DCD2-5EFC-4C8E-BBC4-66755CAD3A73}"/>
              </a:ext>
            </a:extLst>
          </p:cNvPr>
          <p:cNvSpPr/>
          <p:nvPr/>
        </p:nvSpPr>
        <p:spPr>
          <a:xfrm>
            <a:off x="44311" y="752804"/>
            <a:ext cx="9697333" cy="1349344"/>
          </a:xfrm>
          <a:prstGeom prst="rect">
            <a:avLst/>
          </a:prstGeom>
        </p:spPr>
        <p:txBody>
          <a:bodyPr wrap="square">
            <a:spAutoFit/>
          </a:bodyPr>
          <a:lstStyle/>
          <a:p>
            <a:pPr marL="238115" indent="-238115" algn="just" defTabSz="761970" eaLnBrk="1" fontAlgn="auto" hangingPunct="1">
              <a:spcBef>
                <a:spcPts val="0"/>
              </a:spcBef>
              <a:spcAft>
                <a:spcPts val="0"/>
              </a:spcAft>
              <a:buFont typeface="Wingdings" panose="05000000000000000000" pitchFamily="2" charset="2"/>
              <a:buChar char="Ø"/>
            </a:pPr>
            <a:r>
              <a:rPr lang="en-US" altLang="zh-CN" sz="1667" b="1" dirty="0">
                <a:solidFill>
                  <a:prstClr val="black"/>
                </a:solidFill>
                <a:latin typeface="Times New Roman" panose="02020603050405020304" pitchFamily="18" charset="0"/>
                <a:cs typeface="Times New Roman" panose="02020603050405020304" pitchFamily="18" charset="0"/>
              </a:rPr>
              <a:t>The W-Ta-</a:t>
            </a:r>
            <a:r>
              <a:rPr lang="en-US" altLang="zh-CN" sz="1667" b="1" dirty="0" err="1">
                <a:solidFill>
                  <a:prstClr val="black"/>
                </a:solidFill>
                <a:latin typeface="Times New Roman" panose="02020603050405020304" pitchFamily="18" charset="0"/>
                <a:cs typeface="Times New Roman" panose="02020603050405020304" pitchFamily="18" charset="0"/>
              </a:rPr>
              <a:t>Zr</a:t>
            </a:r>
            <a:r>
              <a:rPr lang="en-US" altLang="zh-CN" sz="1667" b="1" dirty="0">
                <a:solidFill>
                  <a:prstClr val="black"/>
                </a:solidFill>
                <a:latin typeface="Times New Roman" panose="02020603050405020304" pitchFamily="18" charset="0"/>
                <a:cs typeface="Times New Roman" panose="02020603050405020304" pitchFamily="18" charset="0"/>
              </a:rPr>
              <a:t> coating techniques have been developed and this sandwich structure plates have been operated in CSNS TS successfully.</a:t>
            </a:r>
          </a:p>
          <a:p>
            <a:pPr marL="238115" indent="-238115" algn="just" defTabSz="761970" eaLnBrk="1" fontAlgn="auto" hangingPunct="1">
              <a:spcBef>
                <a:spcPts val="0"/>
              </a:spcBef>
              <a:spcAft>
                <a:spcPts val="0"/>
              </a:spcAft>
              <a:buFont typeface="Wingdings" panose="05000000000000000000" pitchFamily="2" charset="2"/>
              <a:buChar char="Ø"/>
            </a:pPr>
            <a:r>
              <a:rPr lang="en-US" altLang="zh-CN" sz="1667" b="1" dirty="0">
                <a:solidFill>
                  <a:prstClr val="black"/>
                </a:solidFill>
                <a:latin typeface="Times New Roman" panose="02020603050405020304" pitchFamily="18" charset="0"/>
                <a:cs typeface="Times New Roman" panose="02020603050405020304" pitchFamily="18" charset="0"/>
              </a:rPr>
              <a:t>Optimize the welding parameters of the moderator and reflector vessels. The </a:t>
            </a:r>
            <a:r>
              <a:rPr kumimoji="1" lang="en-US" altLang="zh-CN" sz="1667"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manufacturing process review will be completed in this month.</a:t>
            </a:r>
            <a:endParaRPr lang="en-US" altLang="zh-CN" sz="1667" b="1" dirty="0">
              <a:solidFill>
                <a:prstClr val="black"/>
              </a:solidFill>
              <a:latin typeface="Times New Roman" panose="02020603050405020304" pitchFamily="18" charset="0"/>
              <a:cs typeface="Times New Roman" panose="02020603050405020304" pitchFamily="18" charset="0"/>
            </a:endParaRPr>
          </a:p>
          <a:p>
            <a:pPr algn="just" defTabSz="761970" eaLnBrk="1" fontAlgn="auto" hangingPunct="1">
              <a:spcBef>
                <a:spcPts val="0"/>
              </a:spcBef>
              <a:spcAft>
                <a:spcPts val="0"/>
              </a:spcAft>
            </a:pPr>
            <a:endParaRPr lang="zh-CN" altLang="en-US" sz="1500" dirty="0">
              <a:solidFill>
                <a:prstClr val="black"/>
              </a:solidFill>
              <a:latin typeface="Calibri"/>
            </a:endParaRPr>
          </a:p>
        </p:txBody>
      </p:sp>
      <p:pic>
        <p:nvPicPr>
          <p:cNvPr id="7" name="图片 6">
            <a:extLst>
              <a:ext uri="{FF2B5EF4-FFF2-40B4-BE49-F238E27FC236}">
                <a16:creationId xmlns:a16="http://schemas.microsoft.com/office/drawing/2014/main" id="{C174C14A-E1D7-4C43-90D9-6397511B1DAD}"/>
              </a:ext>
            </a:extLst>
          </p:cNvPr>
          <p:cNvPicPr>
            <a:picLocks noChangeAspect="1"/>
          </p:cNvPicPr>
          <p:nvPr/>
        </p:nvPicPr>
        <p:blipFill>
          <a:blip r:embed="rId4"/>
          <a:stretch>
            <a:fillRect/>
          </a:stretch>
        </p:blipFill>
        <p:spPr>
          <a:xfrm>
            <a:off x="3685319" y="2039058"/>
            <a:ext cx="2824737" cy="3184135"/>
          </a:xfrm>
          <a:prstGeom prst="rect">
            <a:avLst/>
          </a:prstGeom>
        </p:spPr>
      </p:pic>
      <p:pic>
        <p:nvPicPr>
          <p:cNvPr id="12" name="图片 11">
            <a:extLst>
              <a:ext uri="{FF2B5EF4-FFF2-40B4-BE49-F238E27FC236}">
                <a16:creationId xmlns:a16="http://schemas.microsoft.com/office/drawing/2014/main" id="{CC76F253-0A74-4284-9B0B-4897AF1B7912}"/>
              </a:ext>
            </a:extLst>
          </p:cNvPr>
          <p:cNvPicPr>
            <a:picLocks noChangeAspect="1"/>
          </p:cNvPicPr>
          <p:nvPr/>
        </p:nvPicPr>
        <p:blipFill>
          <a:blip r:embed="rId5"/>
          <a:stretch>
            <a:fillRect/>
          </a:stretch>
        </p:blipFill>
        <p:spPr>
          <a:xfrm>
            <a:off x="220768" y="1896141"/>
            <a:ext cx="3233105" cy="3271793"/>
          </a:xfrm>
          <a:prstGeom prst="rect">
            <a:avLst/>
          </a:prstGeom>
        </p:spPr>
      </p:pic>
      <p:sp>
        <p:nvSpPr>
          <p:cNvPr id="14" name="文本框 13">
            <a:extLst>
              <a:ext uri="{FF2B5EF4-FFF2-40B4-BE49-F238E27FC236}">
                <a16:creationId xmlns:a16="http://schemas.microsoft.com/office/drawing/2014/main" id="{B784D093-5F2A-4BC6-AECD-3C4E7D81F210}"/>
              </a:ext>
            </a:extLst>
          </p:cNvPr>
          <p:cNvSpPr txBox="1"/>
          <p:nvPr/>
        </p:nvSpPr>
        <p:spPr>
          <a:xfrm>
            <a:off x="44310" y="5256054"/>
            <a:ext cx="3759544" cy="297454"/>
          </a:xfrm>
          <a:prstGeom prst="rect">
            <a:avLst/>
          </a:prstGeom>
          <a:noFill/>
        </p:spPr>
        <p:txBody>
          <a:bodyPr wrap="square" rtlCol="0">
            <a:spAutoFit/>
          </a:bodyPr>
          <a:lstStyle/>
          <a:p>
            <a:pPr defTabSz="761970" eaLnBrk="1" fontAlgn="auto" hangingPunct="1">
              <a:spcBef>
                <a:spcPts val="0"/>
              </a:spcBef>
              <a:spcAft>
                <a:spcPts val="0"/>
              </a:spcAft>
            </a:pPr>
            <a:r>
              <a:rPr lang="en-US" altLang="zh-CN" sz="1333" b="1" dirty="0">
                <a:solidFill>
                  <a:prstClr val="black"/>
                </a:solidFill>
                <a:latin typeface="Times New Roman" panose="02020603050405020304" pitchFamily="18" charset="0"/>
                <a:cs typeface="Times New Roman" panose="02020603050405020304" pitchFamily="18" charset="0"/>
              </a:rPr>
              <a:t>TMR design for the high neutron efficiency of TS</a:t>
            </a:r>
            <a:endParaRPr lang="zh-CN" altLang="en-US" sz="1333" b="1" dirty="0">
              <a:solidFill>
                <a:prstClr val="black"/>
              </a:solidFill>
              <a:latin typeface="Times New Roman" panose="02020603050405020304" pitchFamily="18" charset="0"/>
              <a:cs typeface="Times New Roman" panose="02020603050405020304" pitchFamily="18" charset="0"/>
            </a:endParaRPr>
          </a:p>
        </p:txBody>
      </p:sp>
      <p:pic>
        <p:nvPicPr>
          <p:cNvPr id="16" name="图片 15">
            <a:extLst>
              <a:ext uri="{FF2B5EF4-FFF2-40B4-BE49-F238E27FC236}">
                <a16:creationId xmlns:a16="http://schemas.microsoft.com/office/drawing/2014/main" id="{B6025A67-922F-46C7-9EB1-C58498EBA81D}"/>
              </a:ext>
            </a:extLst>
          </p:cNvPr>
          <p:cNvPicPr>
            <a:picLocks noChangeAspect="1"/>
          </p:cNvPicPr>
          <p:nvPr/>
        </p:nvPicPr>
        <p:blipFill>
          <a:blip r:embed="rId6"/>
          <a:stretch>
            <a:fillRect/>
          </a:stretch>
        </p:blipFill>
        <p:spPr>
          <a:xfrm>
            <a:off x="7069334" y="3644411"/>
            <a:ext cx="2466553" cy="1528365"/>
          </a:xfrm>
          <a:prstGeom prst="rect">
            <a:avLst/>
          </a:prstGeom>
        </p:spPr>
      </p:pic>
      <p:sp>
        <p:nvSpPr>
          <p:cNvPr id="17" name="文本框 16">
            <a:extLst>
              <a:ext uri="{FF2B5EF4-FFF2-40B4-BE49-F238E27FC236}">
                <a16:creationId xmlns:a16="http://schemas.microsoft.com/office/drawing/2014/main" id="{25BEF795-0EB6-4099-A705-56C88ABAFB6D}"/>
              </a:ext>
            </a:extLst>
          </p:cNvPr>
          <p:cNvSpPr txBox="1"/>
          <p:nvPr/>
        </p:nvSpPr>
        <p:spPr>
          <a:xfrm>
            <a:off x="3933096" y="5256054"/>
            <a:ext cx="2600954" cy="297454"/>
          </a:xfrm>
          <a:prstGeom prst="rect">
            <a:avLst/>
          </a:prstGeom>
          <a:noFill/>
        </p:spPr>
        <p:txBody>
          <a:bodyPr wrap="square" rtlCol="0">
            <a:spAutoFit/>
          </a:bodyPr>
          <a:lstStyle/>
          <a:p>
            <a:pPr defTabSz="761970" eaLnBrk="1" fontAlgn="auto" hangingPunct="1">
              <a:spcBef>
                <a:spcPts val="0"/>
              </a:spcBef>
              <a:spcAft>
                <a:spcPts val="0"/>
              </a:spcAft>
            </a:pPr>
            <a:r>
              <a:rPr lang="en-US" altLang="zh-CN" sz="1333" b="1" dirty="0">
                <a:solidFill>
                  <a:prstClr val="black"/>
                </a:solidFill>
                <a:latin typeface="Times New Roman" panose="02020603050405020304" pitchFamily="18" charset="0"/>
                <a:cs typeface="Times New Roman" panose="02020603050405020304" pitchFamily="18" charset="0"/>
              </a:rPr>
              <a:t>W-</a:t>
            </a:r>
            <a:r>
              <a:rPr lang="en-US" altLang="zh-CN" sz="1333" b="1" dirty="0" err="1">
                <a:solidFill>
                  <a:prstClr val="black"/>
                </a:solidFill>
                <a:latin typeface="Times New Roman" panose="02020603050405020304" pitchFamily="18" charset="0"/>
                <a:cs typeface="Times New Roman" panose="02020603050405020304" pitchFamily="18" charset="0"/>
              </a:rPr>
              <a:t>Zr</a:t>
            </a:r>
            <a:r>
              <a:rPr lang="en-US" altLang="zh-CN" sz="1333" b="1" dirty="0">
                <a:solidFill>
                  <a:prstClr val="black"/>
                </a:solidFill>
                <a:latin typeface="Times New Roman" panose="02020603050405020304" pitchFamily="18" charset="0"/>
                <a:cs typeface="Times New Roman" panose="02020603050405020304" pitchFamily="18" charset="0"/>
              </a:rPr>
              <a:t> and W-Ta-</a:t>
            </a:r>
            <a:r>
              <a:rPr lang="en-US" altLang="zh-CN" sz="1333" b="1" dirty="0" err="1">
                <a:solidFill>
                  <a:prstClr val="black"/>
                </a:solidFill>
                <a:latin typeface="Times New Roman" panose="02020603050405020304" pitchFamily="18" charset="0"/>
                <a:cs typeface="Times New Roman" panose="02020603050405020304" pitchFamily="18" charset="0"/>
              </a:rPr>
              <a:t>Zr</a:t>
            </a:r>
            <a:r>
              <a:rPr lang="en-US" altLang="zh-CN" sz="1333" b="1" dirty="0">
                <a:solidFill>
                  <a:prstClr val="black"/>
                </a:solidFill>
                <a:latin typeface="Times New Roman" panose="02020603050405020304" pitchFamily="18" charset="0"/>
                <a:cs typeface="Times New Roman" panose="02020603050405020304" pitchFamily="18" charset="0"/>
              </a:rPr>
              <a:t> target plates</a:t>
            </a:r>
            <a:endParaRPr lang="zh-CN" altLang="en-US" sz="1333" b="1" dirty="0">
              <a:solidFill>
                <a:prstClr val="black"/>
              </a:solidFill>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4E1EF264-B8BD-4A4E-8DA9-48BB7571B90E}"/>
              </a:ext>
            </a:extLst>
          </p:cNvPr>
          <p:cNvSpPr/>
          <p:nvPr/>
        </p:nvSpPr>
        <p:spPr>
          <a:xfrm>
            <a:off x="6940091" y="5223192"/>
            <a:ext cx="2801553" cy="363176"/>
          </a:xfrm>
          <a:prstGeom prst="rect">
            <a:avLst/>
          </a:prstGeom>
        </p:spPr>
        <p:txBody>
          <a:bodyPr wrap="square">
            <a:spAutoFit/>
          </a:bodyPr>
          <a:lstStyle/>
          <a:p>
            <a:pPr algn="ctr" defTabSz="761970" eaLnBrk="1" fontAlgn="auto" hangingPunct="1">
              <a:lnSpc>
                <a:spcPct val="150000"/>
              </a:lnSpc>
              <a:spcBef>
                <a:spcPts val="0"/>
              </a:spcBef>
              <a:spcAft>
                <a:spcPts val="0"/>
              </a:spcAft>
            </a:pPr>
            <a:r>
              <a:rPr lang="en-US" altLang="zh-CN" sz="1333" b="1" dirty="0">
                <a:solidFill>
                  <a:prstClr val="black"/>
                </a:solidFill>
                <a:latin typeface="Times New Roman" panose="02020603050405020304" pitchFamily="18" charset="0"/>
                <a:cs typeface="Times New Roman" panose="02020603050405020304" pitchFamily="18" charset="0"/>
              </a:rPr>
              <a:t> TIG Welding for reflector vessel  </a:t>
            </a:r>
          </a:p>
        </p:txBody>
      </p:sp>
    </p:spTree>
    <p:extLst>
      <p:ext uri="{BB962C8B-B14F-4D97-AF65-F5344CB8AC3E}">
        <p14:creationId xmlns:p14="http://schemas.microsoft.com/office/powerpoint/2010/main" val="2766323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2EC587-EF10-112A-8C0C-7B361A5CD695}"/>
              </a:ext>
            </a:extLst>
          </p:cNvPr>
          <p:cNvSpPr>
            <a:spLocks noGrp="1"/>
          </p:cNvSpPr>
          <p:nvPr>
            <p:ph type="title"/>
          </p:nvPr>
        </p:nvSpPr>
        <p:spPr>
          <a:xfrm>
            <a:off x="508000" y="145304"/>
            <a:ext cx="8388424" cy="479948"/>
          </a:xfrm>
        </p:spPr>
        <p:txBody>
          <a:bodyPr/>
          <a:lstStyle/>
          <a:p>
            <a:r>
              <a:rPr lang="en-US" altLang="zh-CN" sz="3200" kern="0" dirty="0">
                <a:solidFill>
                  <a:srgbClr val="005DA2"/>
                </a:solidFill>
                <a:latin typeface="Times New Roman" panose="02020603050405020304" pitchFamily="18" charset="0"/>
              </a:rPr>
              <a:t>Progress in Spectrometer Development</a:t>
            </a:r>
            <a:endParaRPr lang="en-CN" sz="3200" kern="0" dirty="0">
              <a:solidFill>
                <a:srgbClr val="005DA2"/>
              </a:solidFill>
              <a:latin typeface="Times New Roman" panose="02020603050405020304" pitchFamily="18" charset="0"/>
            </a:endParaRPr>
          </a:p>
        </p:txBody>
      </p:sp>
      <p:pic>
        <p:nvPicPr>
          <p:cNvPr id="4" name="Picture 26">
            <a:extLst>
              <a:ext uri="{FF2B5EF4-FFF2-40B4-BE49-F238E27FC236}">
                <a16:creationId xmlns:a16="http://schemas.microsoft.com/office/drawing/2014/main" id="{3F16003C-D2E9-C3DA-83C5-6362064B841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780851" y="867307"/>
            <a:ext cx="5195448" cy="1567614"/>
          </a:xfrm>
          <a:prstGeom prst="rect">
            <a:avLst/>
          </a:prstGeom>
          <a:noFill/>
        </p:spPr>
      </p:pic>
      <p:sp>
        <p:nvSpPr>
          <p:cNvPr id="6" name="TextBox 5">
            <a:extLst>
              <a:ext uri="{FF2B5EF4-FFF2-40B4-BE49-F238E27FC236}">
                <a16:creationId xmlns:a16="http://schemas.microsoft.com/office/drawing/2014/main" id="{AA3C41D7-5FFB-B55A-0E2D-72F0442BFCCF}"/>
              </a:ext>
            </a:extLst>
          </p:cNvPr>
          <p:cNvSpPr txBox="1"/>
          <p:nvPr/>
        </p:nvSpPr>
        <p:spPr bwMode="auto">
          <a:xfrm>
            <a:off x="694161" y="867307"/>
            <a:ext cx="2954658" cy="2080506"/>
          </a:xfrm>
          <a:prstGeom prst="rect">
            <a:avLst/>
          </a:prstGeom>
          <a:noFill/>
          <a:ln w="9525">
            <a:noFill/>
            <a:miter lim="800000"/>
          </a:ln>
        </p:spPr>
        <p:txBody>
          <a:bodyPr wrap="square">
            <a:spAutoFit/>
          </a:bodyPr>
          <a:lstStyle/>
          <a:p>
            <a:pPr defTabSz="685773">
              <a:spcAft>
                <a:spcPts val="500"/>
              </a:spcAft>
              <a:buClr>
                <a:srgbClr val="000000"/>
              </a:buClr>
              <a:defRPr/>
            </a:pPr>
            <a:r>
              <a:rPr lang="en-US" altLang="zh-CN" sz="1667" b="1" dirty="0">
                <a:solidFill>
                  <a:srgbClr val="0070C0"/>
                </a:solidFill>
              </a:rPr>
              <a:t>Physical Design have been completed, and Neutron devices under development.</a:t>
            </a:r>
          </a:p>
          <a:p>
            <a:pPr marL="285739" indent="-285739" defTabSz="685773">
              <a:spcAft>
                <a:spcPts val="500"/>
              </a:spcAft>
              <a:buClr>
                <a:srgbClr val="000000"/>
              </a:buClr>
              <a:buFont typeface="Wingdings" pitchFamily="2" charset="2"/>
              <a:buChar char="§"/>
              <a:defRPr/>
            </a:pPr>
            <a:r>
              <a:rPr lang="en-US" altLang="zh-CN" sz="1667" b="1" dirty="0"/>
              <a:t>9 Neutron Instruments</a:t>
            </a:r>
          </a:p>
          <a:p>
            <a:pPr marL="285739" indent="-285739" defTabSz="685773">
              <a:spcAft>
                <a:spcPts val="500"/>
              </a:spcAft>
              <a:buClr>
                <a:srgbClr val="000000"/>
              </a:buClr>
              <a:buFont typeface="Wingdings" pitchFamily="2" charset="2"/>
              <a:buChar char="§"/>
              <a:defRPr/>
            </a:pPr>
            <a:r>
              <a:rPr lang="en-US" altLang="zh-CN" sz="1667" b="1" dirty="0"/>
              <a:t>1 Muon station</a:t>
            </a:r>
          </a:p>
          <a:p>
            <a:pPr marL="285739" indent="-285739" defTabSz="685773">
              <a:spcAft>
                <a:spcPts val="500"/>
              </a:spcAft>
              <a:buClr>
                <a:srgbClr val="000000"/>
              </a:buClr>
              <a:buFont typeface="Wingdings" pitchFamily="2" charset="2"/>
              <a:buChar char="§"/>
              <a:defRPr/>
            </a:pPr>
            <a:r>
              <a:rPr lang="en-US" altLang="zh-CN" sz="1667" b="1" dirty="0"/>
              <a:t>1 Proton station</a:t>
            </a:r>
          </a:p>
        </p:txBody>
      </p:sp>
      <p:pic>
        <p:nvPicPr>
          <p:cNvPr id="8" name="图片 7">
            <a:extLst>
              <a:ext uri="{FF2B5EF4-FFF2-40B4-BE49-F238E27FC236}">
                <a16:creationId xmlns:a16="http://schemas.microsoft.com/office/drawing/2014/main" id="{58A87D66-1448-6A13-A23F-15DB42E5C1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6531" y="4123643"/>
            <a:ext cx="2438218" cy="1470161"/>
          </a:xfrm>
          <a:prstGeom prst="rect">
            <a:avLst/>
          </a:prstGeom>
        </p:spPr>
      </p:pic>
      <p:sp>
        <p:nvSpPr>
          <p:cNvPr id="14" name="TextBox 13">
            <a:extLst>
              <a:ext uri="{FF2B5EF4-FFF2-40B4-BE49-F238E27FC236}">
                <a16:creationId xmlns:a16="http://schemas.microsoft.com/office/drawing/2014/main" id="{6215D0A8-FBB3-CEDF-963C-008AF037240D}"/>
              </a:ext>
            </a:extLst>
          </p:cNvPr>
          <p:cNvSpPr txBox="1"/>
          <p:nvPr/>
        </p:nvSpPr>
        <p:spPr bwMode="auto">
          <a:xfrm>
            <a:off x="632917" y="2917549"/>
            <a:ext cx="3077148" cy="1477328"/>
          </a:xfrm>
          <a:prstGeom prst="rect">
            <a:avLst/>
          </a:prstGeom>
          <a:noFill/>
          <a:ln w="9525">
            <a:noFill/>
            <a:miter lim="800000"/>
          </a:ln>
        </p:spPr>
        <p:txBody>
          <a:bodyPr wrap="square">
            <a:spAutoFit/>
          </a:bodyPr>
          <a:lstStyle/>
          <a:p>
            <a:r>
              <a:rPr lang="en-US" altLang="zh-CN" dirty="0">
                <a:solidFill>
                  <a:srgbClr val="0070C0"/>
                </a:solidFill>
                <a:latin typeface="Arial" panose="020B0604020202020204" pitchFamily="34" charset="0"/>
                <a:ea typeface="宋体" panose="02010600030101010101" pitchFamily="2" charset="-122"/>
                <a:cs typeface="+mn-cs"/>
              </a:rPr>
              <a:t>Neutron</a:t>
            </a:r>
            <a:r>
              <a:rPr lang="zh-CN" altLang="en-US" dirty="0">
                <a:solidFill>
                  <a:srgbClr val="0070C0"/>
                </a:solidFill>
                <a:latin typeface="Arial" panose="020B0604020202020204" pitchFamily="34" charset="0"/>
                <a:ea typeface="宋体" panose="02010600030101010101" pitchFamily="2" charset="-122"/>
                <a:cs typeface="+mn-cs"/>
              </a:rPr>
              <a:t> </a:t>
            </a:r>
            <a:r>
              <a:rPr lang="en-US" altLang="zh-CN" dirty="0">
                <a:solidFill>
                  <a:srgbClr val="0070C0"/>
                </a:solidFill>
                <a:latin typeface="Arial" panose="020B0604020202020204" pitchFamily="34" charset="0"/>
                <a:ea typeface="宋体" panose="02010600030101010101" pitchFamily="2" charset="-122"/>
                <a:cs typeface="+mn-cs"/>
              </a:rPr>
              <a:t>Detector</a:t>
            </a:r>
          </a:p>
          <a:p>
            <a:r>
              <a:rPr lang="en-US" dirty="0"/>
              <a:t>3He PSD array, Scintillator, Ceramic GEM, </a:t>
            </a:r>
            <a:r>
              <a:rPr lang="en-US" dirty="0" err="1"/>
              <a:t>nMCP</a:t>
            </a:r>
            <a:r>
              <a:rPr lang="en-US" dirty="0"/>
              <a:t> and Imaging detector coupled with Timepix4 camera. </a:t>
            </a:r>
            <a:endParaRPr lang="en-CN" dirty="0"/>
          </a:p>
        </p:txBody>
      </p:sp>
      <p:pic>
        <p:nvPicPr>
          <p:cNvPr id="15" name="内容占位符 4">
            <a:extLst>
              <a:ext uri="{FF2B5EF4-FFF2-40B4-BE49-F238E27FC236}">
                <a16:creationId xmlns:a16="http://schemas.microsoft.com/office/drawing/2014/main" id="{B0FA5F82-4704-A955-3A94-FDA2A69E6B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15933" y="4027194"/>
            <a:ext cx="1973390" cy="1553798"/>
          </a:xfrm>
          <a:prstGeom prst="rect">
            <a:avLst/>
          </a:prstGeom>
        </p:spPr>
      </p:pic>
      <p:sp>
        <p:nvSpPr>
          <p:cNvPr id="18" name="TextBox 17">
            <a:extLst>
              <a:ext uri="{FF2B5EF4-FFF2-40B4-BE49-F238E27FC236}">
                <a16:creationId xmlns:a16="http://schemas.microsoft.com/office/drawing/2014/main" id="{21DBF24C-C438-0B7A-743A-D6F4F0E55DE5}"/>
              </a:ext>
            </a:extLst>
          </p:cNvPr>
          <p:cNvSpPr txBox="1"/>
          <p:nvPr/>
        </p:nvSpPr>
        <p:spPr bwMode="auto">
          <a:xfrm>
            <a:off x="7014842" y="2917548"/>
            <a:ext cx="2542082" cy="1107996"/>
          </a:xfrm>
          <a:prstGeom prst="rect">
            <a:avLst/>
          </a:prstGeom>
          <a:noFill/>
          <a:ln w="9525">
            <a:noFill/>
            <a:miter lim="800000"/>
          </a:ln>
        </p:spPr>
        <p:txBody>
          <a:bodyPr wrap="square">
            <a:spAutoFit/>
          </a:bodyPr>
          <a:lstStyle/>
          <a:p>
            <a:r>
              <a:rPr lang="en-US" altLang="zh-CN" dirty="0">
                <a:solidFill>
                  <a:srgbClr val="0070C0"/>
                </a:solidFill>
                <a:latin typeface="Arial" panose="020B0604020202020204" pitchFamily="34" charset="0"/>
                <a:ea typeface="宋体" panose="02010600030101010101" pitchFamily="2" charset="-122"/>
                <a:cs typeface="+mn-cs"/>
              </a:rPr>
              <a:t>Chopper</a:t>
            </a:r>
          </a:p>
          <a:p>
            <a:r>
              <a:rPr lang="en-US" altLang="zh-CN" sz="1500" dirty="0">
                <a:ea typeface="微软雅黑" panose="020B0503020204020204" pitchFamily="34" charset="-122"/>
                <a:cs typeface="Times New Roman" panose="02020603050405020304" pitchFamily="18" charset="0"/>
                <a:sym typeface="+mn-ea"/>
              </a:rPr>
              <a:t>T0 chopper</a:t>
            </a:r>
            <a:r>
              <a:rPr lang="en-US" altLang="zh-CN" dirty="0">
                <a:ea typeface="微软雅黑" panose="020B0503020204020204" pitchFamily="34" charset="-122"/>
                <a:cs typeface="Times New Roman" panose="02020603050405020304" pitchFamily="18" charset="0"/>
                <a:sym typeface="+mn-ea"/>
              </a:rPr>
              <a:t>, </a:t>
            </a:r>
            <a:r>
              <a:rPr lang="en-US" altLang="zh-CN" sz="1500" dirty="0">
                <a:ea typeface="微软雅黑" panose="020B0503020204020204" pitchFamily="34" charset="-122"/>
                <a:cs typeface="Times New Roman" panose="02020603050405020304" pitchFamily="18" charset="0"/>
                <a:sym typeface="+mn-ea"/>
              </a:rPr>
              <a:t>Disk chopper and P</a:t>
            </a:r>
            <a:r>
              <a:rPr lang="zh-CN" altLang="en-US" sz="1500" dirty="0">
                <a:ea typeface="微软雅黑" panose="020B0503020204020204" pitchFamily="34" charset="-122"/>
                <a:cs typeface="Times New Roman" panose="02020603050405020304" pitchFamily="18" charset="0"/>
                <a:sym typeface="+mn-ea"/>
              </a:rPr>
              <a:t>ulse </a:t>
            </a:r>
            <a:r>
              <a:rPr lang="en-US" altLang="zh-CN" sz="1500" dirty="0">
                <a:ea typeface="微软雅黑" panose="020B0503020204020204" pitchFamily="34" charset="-122"/>
                <a:cs typeface="Times New Roman" panose="02020603050405020304" pitchFamily="18" charset="0"/>
                <a:sym typeface="+mn-ea"/>
              </a:rPr>
              <a:t>sharping </a:t>
            </a:r>
            <a:r>
              <a:rPr lang="zh-CN" altLang="en-US" sz="1500" dirty="0">
                <a:ea typeface="微软雅黑" panose="020B0503020204020204" pitchFamily="34" charset="-122"/>
                <a:cs typeface="Times New Roman" panose="02020603050405020304" pitchFamily="18" charset="0"/>
                <a:sym typeface="+mn-ea"/>
              </a:rPr>
              <a:t>chopper</a:t>
            </a:r>
            <a:endParaRPr lang="en-CN" dirty="0"/>
          </a:p>
        </p:txBody>
      </p:sp>
      <p:pic>
        <p:nvPicPr>
          <p:cNvPr id="19" name="图片 23">
            <a:extLst>
              <a:ext uri="{FF2B5EF4-FFF2-40B4-BE49-F238E27FC236}">
                <a16:creationId xmlns:a16="http://schemas.microsoft.com/office/drawing/2014/main" id="{1E60F04D-EB78-FA28-D16B-BA03F5C3871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184973" y="4049568"/>
            <a:ext cx="1409388" cy="1449090"/>
          </a:xfrm>
          <a:prstGeom prst="rect">
            <a:avLst/>
          </a:prstGeom>
        </p:spPr>
      </p:pic>
      <p:sp>
        <p:nvSpPr>
          <p:cNvPr id="21" name="TextBox 20">
            <a:extLst>
              <a:ext uri="{FF2B5EF4-FFF2-40B4-BE49-F238E27FC236}">
                <a16:creationId xmlns:a16="http://schemas.microsoft.com/office/drawing/2014/main" id="{0EB55451-9441-0D1C-BD10-428832948022}"/>
              </a:ext>
            </a:extLst>
          </p:cNvPr>
          <p:cNvSpPr txBox="1"/>
          <p:nvPr/>
        </p:nvSpPr>
        <p:spPr bwMode="auto">
          <a:xfrm>
            <a:off x="3971351" y="2917549"/>
            <a:ext cx="2542082" cy="1477328"/>
          </a:xfrm>
          <a:prstGeom prst="rect">
            <a:avLst/>
          </a:prstGeom>
          <a:noFill/>
          <a:ln w="9525">
            <a:noFill/>
            <a:miter lim="800000"/>
          </a:ln>
        </p:spPr>
        <p:txBody>
          <a:bodyPr wrap="square">
            <a:spAutoFit/>
          </a:bodyPr>
          <a:lstStyle/>
          <a:p>
            <a:r>
              <a:rPr lang="en-US" altLang="zh-CN" dirty="0">
                <a:solidFill>
                  <a:srgbClr val="0070C0"/>
                </a:solidFill>
                <a:latin typeface="Arial" panose="020B0604020202020204" pitchFamily="34" charset="0"/>
                <a:ea typeface="宋体" panose="02010600030101010101" pitchFamily="2" charset="-122"/>
                <a:cs typeface="+mn-cs"/>
              </a:rPr>
              <a:t>Neutron optics</a:t>
            </a:r>
          </a:p>
          <a:p>
            <a:r>
              <a:rPr lang="en-US" dirty="0"/>
              <a:t>neutron guide, bulk insert system, secondary shutter, nonmagnetic slit</a:t>
            </a:r>
          </a:p>
        </p:txBody>
      </p:sp>
    </p:spTree>
    <p:extLst>
      <p:ext uri="{BB962C8B-B14F-4D97-AF65-F5344CB8AC3E}">
        <p14:creationId xmlns:p14="http://schemas.microsoft.com/office/powerpoint/2010/main" val="3289856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54940" y="778933"/>
            <a:ext cx="9628923" cy="4779433"/>
            <a:chOff x="209" y="1102"/>
            <a:chExt cx="14830" cy="8584"/>
          </a:xfrm>
        </p:grpSpPr>
        <p:pic>
          <p:nvPicPr>
            <p:cNvPr id="4" name="picture 2"/>
            <p:cNvPicPr>
              <a:picLocks noChangeAspect="1"/>
            </p:cNvPicPr>
            <p:nvPr>
              <p:custDataLst>
                <p:tags r:id="rId2"/>
              </p:custDataLst>
            </p:nvPr>
          </p:nvPicPr>
          <p:blipFill>
            <a:blip r:embed="rId27"/>
            <a:stretch>
              <a:fillRect/>
            </a:stretch>
          </p:blipFill>
          <p:spPr>
            <a:xfrm rot="21600000">
              <a:off x="209" y="1102"/>
              <a:ext cx="14830" cy="8584"/>
            </a:xfrm>
            <a:prstGeom prst="rect">
              <a:avLst/>
            </a:prstGeom>
          </p:spPr>
        </p:pic>
        <p:pic>
          <p:nvPicPr>
            <p:cNvPr id="5" name="picture 4"/>
            <p:cNvPicPr>
              <a:picLocks noChangeAspect="1"/>
            </p:cNvPicPr>
            <p:nvPr>
              <p:custDataLst>
                <p:tags r:id="rId3"/>
              </p:custDataLst>
            </p:nvPr>
          </p:nvPicPr>
          <p:blipFill>
            <a:blip r:embed="rId28"/>
            <a:stretch>
              <a:fillRect/>
            </a:stretch>
          </p:blipFill>
          <p:spPr>
            <a:xfrm rot="21600000">
              <a:off x="6528" y="4099"/>
              <a:ext cx="1284" cy="416"/>
            </a:xfrm>
            <a:prstGeom prst="rect">
              <a:avLst/>
            </a:prstGeom>
          </p:spPr>
        </p:pic>
        <p:sp>
          <p:nvSpPr>
            <p:cNvPr id="6" name="path"/>
            <p:cNvSpPr/>
            <p:nvPr>
              <p:custDataLst>
                <p:tags r:id="rId4"/>
              </p:custDataLst>
            </p:nvPr>
          </p:nvSpPr>
          <p:spPr>
            <a:xfrm>
              <a:off x="3655" y="2165"/>
              <a:ext cx="2896" cy="2162"/>
            </a:xfrm>
            <a:custGeom>
              <a:avLst/>
              <a:gdLst/>
              <a:ahLst/>
              <a:cxnLst/>
              <a:rect l="0" t="0" r="0" b="0"/>
              <a:pathLst>
                <a:path w="4514" h="3369">
                  <a:moveTo>
                    <a:pt x="0" y="30"/>
                  </a:moveTo>
                  <a:lnTo>
                    <a:pt x="3187" y="30"/>
                  </a:lnTo>
                  <a:lnTo>
                    <a:pt x="3187" y="3339"/>
                  </a:lnTo>
                  <a:lnTo>
                    <a:pt x="4514" y="3339"/>
                  </a:lnTo>
                </a:path>
              </a:pathLst>
            </a:custGeom>
            <a:noFill/>
            <a:ln w="38100" cap="flat">
              <a:solidFill>
                <a:srgbClr val="D0121B">
                  <a:alpha val="100000"/>
                </a:srgbClr>
              </a:solidFill>
              <a:prstDash val="solid"/>
              <a:miter lim="400000"/>
            </a:ln>
          </p:spPr>
          <p:txBody>
            <a:bodyPr rtlCol="0"/>
            <a:lstStyle/>
            <a:p>
              <a:pPr algn="ctr"/>
              <a:endParaRPr lang="zh-CN" altLang="en-US" sz="1285">
                <a:latin typeface="Times New Roman" panose="02020603050405020304" pitchFamily="18" charset="0"/>
                <a:cs typeface="Times New Roman" panose="02020603050405020304" pitchFamily="18" charset="0"/>
              </a:endParaRPr>
            </a:p>
          </p:txBody>
        </p:sp>
        <p:sp>
          <p:nvSpPr>
            <p:cNvPr id="8" name="textbox 8"/>
            <p:cNvSpPr/>
            <p:nvPr>
              <p:custDataLst>
                <p:tags r:id="rId5"/>
              </p:custDataLst>
            </p:nvPr>
          </p:nvSpPr>
          <p:spPr>
            <a:xfrm>
              <a:off x="11564" y="1457"/>
              <a:ext cx="3473" cy="1618"/>
            </a:xfrm>
            <a:prstGeom prst="rect">
              <a:avLst/>
            </a:prstGeom>
            <a:solidFill>
              <a:schemeClr val="tx2">
                <a:lumMod val="40000"/>
                <a:lumOff val="60000"/>
              </a:schemeClr>
            </a:solidFill>
          </p:spPr>
          <p:txBody>
            <a:bodyPr vert="horz" wrap="square" lIns="0" tIns="0" rIns="0" bIns="0"/>
            <a:lstStyle/>
            <a:p>
              <a:pPr algn="l" rtl="0" eaLnBrk="0">
                <a:lnSpc>
                  <a:spcPct val="124000"/>
                </a:lnSpc>
              </a:pPr>
              <a:endParaRPr lang="en-US" altLang="en-US" sz="710" dirty="0">
                <a:latin typeface="Times New Roman" panose="02020603050405020304" pitchFamily="18" charset="0"/>
                <a:cs typeface="Times New Roman" panose="02020603050405020304" pitchFamily="18" charset="0"/>
              </a:endParaRPr>
            </a:p>
            <a:p>
              <a:pPr algn="l" rtl="0" eaLnBrk="0">
                <a:lnSpc>
                  <a:spcPct val="124000"/>
                </a:lnSpc>
              </a:pPr>
              <a:endParaRPr lang="en-US" altLang="en-US" sz="710" dirty="0">
                <a:latin typeface="Times New Roman" panose="02020603050405020304" pitchFamily="18" charset="0"/>
                <a:cs typeface="Times New Roman" panose="02020603050405020304" pitchFamily="18" charset="0"/>
              </a:endParaRPr>
            </a:p>
            <a:p>
              <a:pPr algn="l" rtl="0" eaLnBrk="0">
                <a:lnSpc>
                  <a:spcPct val="6000"/>
                </a:lnSpc>
              </a:pPr>
              <a:endParaRPr lang="en-US" altLang="en-US" sz="110" dirty="0">
                <a:latin typeface="Times New Roman" panose="02020603050405020304" pitchFamily="18" charset="0"/>
                <a:cs typeface="Times New Roman" panose="02020603050405020304" pitchFamily="18" charset="0"/>
              </a:endParaRPr>
            </a:p>
            <a:p>
              <a:pPr marL="1332865" indent="-1150620" algn="l" rtl="0" eaLnBrk="0">
                <a:lnSpc>
                  <a:spcPct val="96000"/>
                </a:lnSpc>
              </a:pPr>
              <a:endParaRPr lang="en-US" altLang="en-US" sz="2140" dirty="0">
                <a:latin typeface="Times New Roman" panose="02020603050405020304" pitchFamily="18" charset="0"/>
                <a:cs typeface="Times New Roman" panose="02020603050405020304" pitchFamily="18" charset="0"/>
              </a:endParaRPr>
            </a:p>
          </p:txBody>
        </p:sp>
        <p:sp>
          <p:nvSpPr>
            <p:cNvPr id="10" name="textbox 10"/>
            <p:cNvSpPr/>
            <p:nvPr>
              <p:custDataLst>
                <p:tags r:id="rId6"/>
              </p:custDataLst>
            </p:nvPr>
          </p:nvSpPr>
          <p:spPr>
            <a:xfrm>
              <a:off x="209" y="1457"/>
              <a:ext cx="3446" cy="1249"/>
            </a:xfrm>
            <a:prstGeom prst="rect">
              <a:avLst/>
            </a:prstGeom>
            <a:solidFill>
              <a:schemeClr val="tx2">
                <a:lumMod val="40000"/>
                <a:lumOff val="60000"/>
              </a:schemeClr>
            </a:solidFill>
          </p:spPr>
          <p:txBody>
            <a:bodyPr vert="horz" wrap="square" lIns="0" tIns="0" rIns="0" bIns="0"/>
            <a:lstStyle/>
            <a:p>
              <a:pPr algn="l" rtl="0" eaLnBrk="0">
                <a:lnSpc>
                  <a:spcPct val="126000"/>
                </a:lnSpc>
              </a:pPr>
              <a:endParaRPr lang="en-US" altLang="en-US" sz="710" dirty="0">
                <a:latin typeface="Times New Roman" panose="02020603050405020304" pitchFamily="18" charset="0"/>
                <a:cs typeface="Times New Roman" panose="02020603050405020304" pitchFamily="18" charset="0"/>
              </a:endParaRPr>
            </a:p>
            <a:p>
              <a:pPr algn="l" rtl="0" eaLnBrk="0">
                <a:lnSpc>
                  <a:spcPct val="126000"/>
                </a:lnSpc>
              </a:pPr>
              <a:endParaRPr lang="en-US" altLang="en-US" sz="710" dirty="0">
                <a:latin typeface="Times New Roman" panose="02020603050405020304" pitchFamily="18" charset="0"/>
                <a:cs typeface="Times New Roman" panose="02020603050405020304" pitchFamily="18" charset="0"/>
              </a:endParaRPr>
            </a:p>
            <a:p>
              <a:pPr marL="572135" indent="-385445" algn="l" rtl="0" eaLnBrk="0">
                <a:lnSpc>
                  <a:spcPct val="97000"/>
                </a:lnSpc>
                <a:spcBef>
                  <a:spcPts val="5"/>
                </a:spcBef>
              </a:pPr>
              <a:endParaRPr lang="en-US" altLang="en-US" sz="2140" dirty="0">
                <a:latin typeface="Times New Roman" panose="02020603050405020304" pitchFamily="18" charset="0"/>
                <a:cs typeface="Times New Roman" panose="02020603050405020304" pitchFamily="18" charset="0"/>
              </a:endParaRPr>
            </a:p>
          </p:txBody>
        </p:sp>
        <p:sp>
          <p:nvSpPr>
            <p:cNvPr id="12" name="textbox 12"/>
            <p:cNvSpPr/>
            <p:nvPr>
              <p:custDataLst>
                <p:tags r:id="rId7"/>
              </p:custDataLst>
            </p:nvPr>
          </p:nvSpPr>
          <p:spPr>
            <a:xfrm>
              <a:off x="11564" y="7818"/>
              <a:ext cx="3473" cy="632"/>
            </a:xfrm>
            <a:prstGeom prst="rect">
              <a:avLst/>
            </a:prstGeom>
            <a:solidFill>
              <a:schemeClr val="tx2">
                <a:lumMod val="40000"/>
                <a:lumOff val="60000"/>
              </a:schemeClr>
            </a:solidFill>
          </p:spPr>
          <p:txBody>
            <a:bodyPr vert="horz" wrap="square" lIns="0" tIns="0" rIns="0" bIns="0"/>
            <a:lstStyle/>
            <a:p>
              <a:pPr algn="l" rtl="0" eaLnBrk="0">
                <a:lnSpc>
                  <a:spcPct val="100000"/>
                </a:lnSpc>
              </a:pPr>
              <a:endParaRPr lang="en-US" altLang="en-US" sz="710" dirty="0">
                <a:latin typeface="Times New Roman" panose="02020603050405020304" pitchFamily="18" charset="0"/>
                <a:cs typeface="Times New Roman" panose="02020603050405020304" pitchFamily="18" charset="0"/>
              </a:endParaRPr>
            </a:p>
            <a:p>
              <a:pPr algn="l" rtl="0" eaLnBrk="0">
                <a:lnSpc>
                  <a:spcPct val="100000"/>
                </a:lnSpc>
              </a:pPr>
              <a:endParaRPr lang="en-US" altLang="en-US" sz="710" dirty="0">
                <a:latin typeface="Times New Roman" panose="02020603050405020304" pitchFamily="18" charset="0"/>
                <a:cs typeface="Times New Roman" panose="02020603050405020304" pitchFamily="18" charset="0"/>
              </a:endParaRPr>
            </a:p>
            <a:p>
              <a:pPr algn="l" rtl="0" eaLnBrk="0">
                <a:lnSpc>
                  <a:spcPct val="100000"/>
                </a:lnSpc>
              </a:pPr>
              <a:endParaRPr lang="en-US" altLang="en-US" sz="710" dirty="0">
                <a:latin typeface="Times New Roman" panose="02020603050405020304" pitchFamily="18" charset="0"/>
                <a:cs typeface="Times New Roman" panose="02020603050405020304" pitchFamily="18" charset="0"/>
              </a:endParaRPr>
            </a:p>
            <a:p>
              <a:pPr algn="l" rtl="0" eaLnBrk="0">
                <a:lnSpc>
                  <a:spcPct val="101000"/>
                </a:lnSpc>
              </a:pPr>
              <a:endParaRPr lang="en-US" altLang="en-US" sz="710" dirty="0">
                <a:latin typeface="Times New Roman" panose="02020603050405020304" pitchFamily="18" charset="0"/>
                <a:cs typeface="Times New Roman" panose="02020603050405020304" pitchFamily="18" charset="0"/>
              </a:endParaRPr>
            </a:p>
            <a:p>
              <a:pPr marL="382905" algn="l" rtl="0" eaLnBrk="0">
                <a:lnSpc>
                  <a:spcPct val="91000"/>
                </a:lnSpc>
                <a:spcBef>
                  <a:spcPts val="5"/>
                </a:spcBef>
              </a:pPr>
              <a:endParaRPr lang="en-US" altLang="en-US" sz="2140" dirty="0">
                <a:latin typeface="Times New Roman" panose="02020603050405020304" pitchFamily="18" charset="0"/>
                <a:cs typeface="Times New Roman" panose="02020603050405020304" pitchFamily="18" charset="0"/>
              </a:endParaRPr>
            </a:p>
          </p:txBody>
        </p:sp>
        <p:sp>
          <p:nvSpPr>
            <p:cNvPr id="14" name="textbox 14"/>
            <p:cNvSpPr/>
            <p:nvPr>
              <p:custDataLst>
                <p:tags r:id="rId8"/>
              </p:custDataLst>
            </p:nvPr>
          </p:nvSpPr>
          <p:spPr>
            <a:xfrm>
              <a:off x="209" y="3289"/>
              <a:ext cx="3446" cy="1284"/>
            </a:xfrm>
            <a:prstGeom prst="rect">
              <a:avLst/>
            </a:prstGeom>
            <a:solidFill>
              <a:schemeClr val="tx2">
                <a:lumMod val="40000"/>
                <a:lumOff val="60000"/>
              </a:schemeClr>
            </a:solidFill>
          </p:spPr>
          <p:txBody>
            <a:bodyPr vert="horz" wrap="square" lIns="0" tIns="0" rIns="0" bIns="0"/>
            <a:lstStyle/>
            <a:p>
              <a:pPr algn="l" rtl="0" eaLnBrk="0">
                <a:lnSpc>
                  <a:spcPct val="107000"/>
                </a:lnSpc>
              </a:pPr>
              <a:endParaRPr lang="en-US" altLang="en-US" sz="710" dirty="0">
                <a:latin typeface="Times New Roman" panose="02020603050405020304" pitchFamily="18" charset="0"/>
                <a:cs typeface="Times New Roman" panose="02020603050405020304" pitchFamily="18" charset="0"/>
              </a:endParaRPr>
            </a:p>
            <a:p>
              <a:pPr algn="l" rtl="0" eaLnBrk="0">
                <a:lnSpc>
                  <a:spcPct val="107000"/>
                </a:lnSpc>
              </a:pPr>
              <a:endParaRPr lang="en-US" altLang="en-US" sz="710" dirty="0">
                <a:latin typeface="Times New Roman" panose="02020603050405020304" pitchFamily="18" charset="0"/>
                <a:cs typeface="Times New Roman" panose="02020603050405020304" pitchFamily="18" charset="0"/>
              </a:endParaRPr>
            </a:p>
            <a:p>
              <a:pPr algn="l" rtl="0" eaLnBrk="0">
                <a:lnSpc>
                  <a:spcPct val="107000"/>
                </a:lnSpc>
              </a:pPr>
              <a:endParaRPr lang="en-US" altLang="en-US" sz="710" dirty="0">
                <a:latin typeface="Times New Roman" panose="02020603050405020304" pitchFamily="18" charset="0"/>
                <a:cs typeface="Times New Roman" panose="02020603050405020304" pitchFamily="18" charset="0"/>
              </a:endParaRPr>
            </a:p>
            <a:p>
              <a:pPr algn="l" rtl="0" eaLnBrk="0">
                <a:lnSpc>
                  <a:spcPct val="108000"/>
                </a:lnSpc>
              </a:pPr>
              <a:endParaRPr lang="en-US" altLang="en-US" sz="710" dirty="0">
                <a:latin typeface="Times New Roman" panose="02020603050405020304" pitchFamily="18" charset="0"/>
                <a:cs typeface="Times New Roman" panose="02020603050405020304" pitchFamily="18" charset="0"/>
              </a:endParaRPr>
            </a:p>
            <a:p>
              <a:pPr marL="193675" algn="l" rtl="0" eaLnBrk="0">
                <a:lnSpc>
                  <a:spcPct val="91000"/>
                </a:lnSpc>
              </a:pPr>
              <a:endParaRPr lang="en-US" altLang="en-US" sz="2140" dirty="0">
                <a:latin typeface="Times New Roman" panose="02020603050405020304" pitchFamily="18" charset="0"/>
                <a:cs typeface="Times New Roman" panose="02020603050405020304" pitchFamily="18" charset="0"/>
              </a:endParaRPr>
            </a:p>
          </p:txBody>
        </p:sp>
        <p:sp>
          <p:nvSpPr>
            <p:cNvPr id="16" name="rect"/>
            <p:cNvSpPr/>
            <p:nvPr>
              <p:custDataLst>
                <p:tags r:id="rId9"/>
              </p:custDataLst>
            </p:nvPr>
          </p:nvSpPr>
          <p:spPr>
            <a:xfrm>
              <a:off x="209" y="7675"/>
              <a:ext cx="3446" cy="1618"/>
            </a:xfrm>
            <a:prstGeom prst="rect">
              <a:avLst/>
            </a:prstGeom>
            <a:solidFill>
              <a:schemeClr val="tx2">
                <a:lumMod val="40000"/>
                <a:lumOff val="60000"/>
              </a:schemeClr>
            </a:solidFill>
            <a:ln cap="flat">
              <a:noFill/>
              <a:prstDash val="solid"/>
              <a:miter lim="0"/>
            </a:ln>
          </p:spPr>
          <p:txBody>
            <a:bodyPr rtlCol="0"/>
            <a:lstStyle/>
            <a:p>
              <a:pPr algn="ctr"/>
              <a:endParaRPr lang="zh-CN" altLang="en-US" sz="1285">
                <a:latin typeface="Times New Roman" panose="02020603050405020304" pitchFamily="18" charset="0"/>
                <a:cs typeface="Times New Roman" panose="02020603050405020304" pitchFamily="18" charset="0"/>
              </a:endParaRPr>
            </a:p>
          </p:txBody>
        </p:sp>
        <p:sp>
          <p:nvSpPr>
            <p:cNvPr id="20" name="path"/>
            <p:cNvSpPr/>
            <p:nvPr>
              <p:custDataLst>
                <p:tags r:id="rId10"/>
              </p:custDataLst>
            </p:nvPr>
          </p:nvSpPr>
          <p:spPr>
            <a:xfrm>
              <a:off x="3654" y="8273"/>
              <a:ext cx="2236" cy="38"/>
            </a:xfrm>
            <a:custGeom>
              <a:avLst/>
              <a:gdLst/>
              <a:ahLst/>
              <a:cxnLst/>
              <a:rect l="0" t="0" r="0" b="0"/>
              <a:pathLst>
                <a:path w="3486" h="60">
                  <a:moveTo>
                    <a:pt x="3486" y="30"/>
                  </a:moveTo>
                  <a:lnTo>
                    <a:pt x="0" y="30"/>
                  </a:lnTo>
                </a:path>
              </a:pathLst>
            </a:custGeom>
            <a:noFill/>
            <a:ln w="38100" cap="flat">
              <a:solidFill>
                <a:srgbClr val="D0121B">
                  <a:alpha val="100000"/>
                </a:srgbClr>
              </a:solidFill>
              <a:prstDash val="solid"/>
              <a:miter lim="400000"/>
            </a:ln>
          </p:spPr>
          <p:txBody>
            <a:bodyPr rtlCol="0"/>
            <a:lstStyle/>
            <a:p>
              <a:pPr algn="ctr"/>
              <a:endParaRPr lang="zh-CN" altLang="en-US" sz="1285">
                <a:latin typeface="Times New Roman" panose="02020603050405020304" pitchFamily="18" charset="0"/>
                <a:cs typeface="Times New Roman" panose="02020603050405020304" pitchFamily="18" charset="0"/>
              </a:endParaRPr>
            </a:p>
          </p:txBody>
        </p:sp>
        <p:sp>
          <p:nvSpPr>
            <p:cNvPr id="22" name="path"/>
            <p:cNvSpPr/>
            <p:nvPr>
              <p:custDataLst>
                <p:tags r:id="rId11"/>
              </p:custDataLst>
            </p:nvPr>
          </p:nvSpPr>
          <p:spPr>
            <a:xfrm>
              <a:off x="3655" y="3929"/>
              <a:ext cx="1805" cy="892"/>
            </a:xfrm>
            <a:custGeom>
              <a:avLst/>
              <a:gdLst/>
              <a:ahLst/>
              <a:cxnLst/>
              <a:rect l="0" t="0" r="0" b="0"/>
              <a:pathLst>
                <a:path w="2813" h="1391">
                  <a:moveTo>
                    <a:pt x="2813" y="1361"/>
                  </a:moveTo>
                  <a:lnTo>
                    <a:pt x="1403" y="1361"/>
                  </a:lnTo>
                  <a:lnTo>
                    <a:pt x="1403" y="30"/>
                  </a:lnTo>
                  <a:lnTo>
                    <a:pt x="0" y="30"/>
                  </a:lnTo>
                </a:path>
              </a:pathLst>
            </a:custGeom>
            <a:noFill/>
            <a:ln w="38100" cap="flat">
              <a:solidFill>
                <a:srgbClr val="D0121B">
                  <a:alpha val="100000"/>
                </a:srgbClr>
              </a:solidFill>
              <a:prstDash val="solid"/>
              <a:miter lim="400000"/>
            </a:ln>
          </p:spPr>
          <p:txBody>
            <a:bodyPr rtlCol="0"/>
            <a:lstStyle/>
            <a:p>
              <a:pPr algn="ctr"/>
              <a:endParaRPr lang="zh-CN" altLang="en-US" sz="1285">
                <a:latin typeface="Times New Roman" panose="02020603050405020304" pitchFamily="18" charset="0"/>
                <a:cs typeface="Times New Roman" panose="02020603050405020304" pitchFamily="18" charset="0"/>
              </a:endParaRPr>
            </a:p>
          </p:txBody>
        </p:sp>
        <p:pic>
          <p:nvPicPr>
            <p:cNvPr id="24" name="picture 24"/>
            <p:cNvPicPr>
              <a:picLocks noChangeAspect="1"/>
            </p:cNvPicPr>
            <p:nvPr>
              <p:custDataLst>
                <p:tags r:id="rId12"/>
              </p:custDataLst>
            </p:nvPr>
          </p:nvPicPr>
          <p:blipFill>
            <a:blip r:embed="rId29"/>
            <a:stretch>
              <a:fillRect/>
            </a:stretch>
          </p:blipFill>
          <p:spPr>
            <a:xfrm rot="21600000">
              <a:off x="9192" y="5502"/>
              <a:ext cx="1555" cy="646"/>
            </a:xfrm>
            <a:prstGeom prst="rect">
              <a:avLst/>
            </a:prstGeom>
          </p:spPr>
        </p:pic>
        <p:pic>
          <p:nvPicPr>
            <p:cNvPr id="26" name="picture 26"/>
            <p:cNvPicPr>
              <a:picLocks noChangeAspect="1"/>
            </p:cNvPicPr>
            <p:nvPr>
              <p:custDataLst>
                <p:tags r:id="rId13"/>
              </p:custDataLst>
            </p:nvPr>
          </p:nvPicPr>
          <p:blipFill>
            <a:blip r:embed="rId30"/>
            <a:stretch>
              <a:fillRect/>
            </a:stretch>
          </p:blipFill>
          <p:spPr>
            <a:xfrm rot="21600000">
              <a:off x="7300" y="5075"/>
              <a:ext cx="1837" cy="518"/>
            </a:xfrm>
            <a:prstGeom prst="rect">
              <a:avLst/>
            </a:prstGeom>
          </p:spPr>
        </p:pic>
        <p:pic>
          <p:nvPicPr>
            <p:cNvPr id="28" name="picture 28"/>
            <p:cNvPicPr>
              <a:picLocks noChangeAspect="1"/>
            </p:cNvPicPr>
            <p:nvPr>
              <p:custDataLst>
                <p:tags r:id="rId14"/>
              </p:custDataLst>
            </p:nvPr>
          </p:nvPicPr>
          <p:blipFill>
            <a:blip r:embed="rId31"/>
            <a:stretch>
              <a:fillRect/>
            </a:stretch>
          </p:blipFill>
          <p:spPr>
            <a:xfrm rot="21600000">
              <a:off x="5891" y="5257"/>
              <a:ext cx="2046" cy="154"/>
            </a:xfrm>
            <a:prstGeom prst="rect">
              <a:avLst/>
            </a:prstGeom>
          </p:spPr>
        </p:pic>
        <p:pic>
          <p:nvPicPr>
            <p:cNvPr id="30" name="picture 30"/>
            <p:cNvPicPr>
              <a:picLocks noChangeAspect="1"/>
            </p:cNvPicPr>
            <p:nvPr>
              <p:custDataLst>
                <p:tags r:id="rId15"/>
              </p:custDataLst>
            </p:nvPr>
          </p:nvPicPr>
          <p:blipFill>
            <a:blip r:embed="rId32"/>
            <a:stretch>
              <a:fillRect/>
            </a:stretch>
          </p:blipFill>
          <p:spPr>
            <a:xfrm rot="21600000">
              <a:off x="5413" y="4595"/>
              <a:ext cx="603" cy="415"/>
            </a:xfrm>
            <a:prstGeom prst="rect">
              <a:avLst/>
            </a:prstGeom>
          </p:spPr>
        </p:pic>
        <p:sp>
          <p:nvSpPr>
            <p:cNvPr id="32" name="rect"/>
            <p:cNvSpPr/>
            <p:nvPr>
              <p:custDataLst>
                <p:tags r:id="rId16"/>
              </p:custDataLst>
            </p:nvPr>
          </p:nvSpPr>
          <p:spPr>
            <a:xfrm>
              <a:off x="10110" y="4122"/>
              <a:ext cx="553" cy="38"/>
            </a:xfrm>
            <a:prstGeom prst="rect">
              <a:avLst/>
            </a:prstGeom>
            <a:solidFill>
              <a:srgbClr val="D0121B">
                <a:alpha val="100000"/>
              </a:srgbClr>
            </a:solidFill>
            <a:ln cap="flat">
              <a:noFill/>
              <a:prstDash val="solid"/>
              <a:miter lim="0"/>
            </a:ln>
          </p:spPr>
          <p:txBody>
            <a:bodyPr rtlCol="0"/>
            <a:lstStyle/>
            <a:p>
              <a:pPr algn="ctr"/>
              <a:endParaRPr lang="zh-CN" altLang="en-US" sz="1285">
                <a:latin typeface="Times New Roman" panose="02020603050405020304" pitchFamily="18" charset="0"/>
                <a:cs typeface="Times New Roman" panose="02020603050405020304" pitchFamily="18" charset="0"/>
              </a:endParaRPr>
            </a:p>
          </p:txBody>
        </p:sp>
        <p:pic>
          <p:nvPicPr>
            <p:cNvPr id="34" name="picture 34"/>
            <p:cNvPicPr>
              <a:picLocks noChangeAspect="1"/>
            </p:cNvPicPr>
            <p:nvPr>
              <p:custDataLst>
                <p:tags r:id="rId17"/>
              </p:custDataLst>
            </p:nvPr>
          </p:nvPicPr>
          <p:blipFill>
            <a:blip r:embed="rId33"/>
            <a:stretch>
              <a:fillRect/>
            </a:stretch>
          </p:blipFill>
          <p:spPr>
            <a:xfrm rot="21600000">
              <a:off x="9322" y="4024"/>
              <a:ext cx="799" cy="234"/>
            </a:xfrm>
            <a:prstGeom prst="rect">
              <a:avLst/>
            </a:prstGeom>
          </p:spPr>
        </p:pic>
        <p:sp>
          <p:nvSpPr>
            <p:cNvPr id="36" name="rect"/>
            <p:cNvSpPr/>
            <p:nvPr>
              <p:custDataLst>
                <p:tags r:id="rId18"/>
              </p:custDataLst>
            </p:nvPr>
          </p:nvSpPr>
          <p:spPr>
            <a:xfrm>
              <a:off x="5872" y="5334"/>
              <a:ext cx="38" cy="2958"/>
            </a:xfrm>
            <a:prstGeom prst="rect">
              <a:avLst/>
            </a:prstGeom>
            <a:solidFill>
              <a:srgbClr val="D0121B">
                <a:alpha val="100000"/>
              </a:srgbClr>
            </a:solidFill>
            <a:ln cap="flat">
              <a:noFill/>
              <a:prstDash val="solid"/>
              <a:miter lim="0"/>
            </a:ln>
          </p:spPr>
          <p:txBody>
            <a:bodyPr rtlCol="0"/>
            <a:lstStyle/>
            <a:p>
              <a:pPr algn="ctr"/>
              <a:endParaRPr lang="zh-CN" altLang="en-US" sz="1285">
                <a:latin typeface="Times New Roman" panose="02020603050405020304" pitchFamily="18" charset="0"/>
                <a:cs typeface="Times New Roman" panose="02020603050405020304" pitchFamily="18" charset="0"/>
              </a:endParaRPr>
            </a:p>
          </p:txBody>
        </p:sp>
        <p:sp>
          <p:nvSpPr>
            <p:cNvPr id="38" name="rect"/>
            <p:cNvSpPr/>
            <p:nvPr>
              <p:custDataLst>
                <p:tags r:id="rId19"/>
              </p:custDataLst>
            </p:nvPr>
          </p:nvSpPr>
          <p:spPr>
            <a:xfrm>
              <a:off x="10056" y="6007"/>
              <a:ext cx="38" cy="2285"/>
            </a:xfrm>
            <a:prstGeom prst="rect">
              <a:avLst/>
            </a:prstGeom>
            <a:solidFill>
              <a:srgbClr val="D0121B">
                <a:alpha val="100000"/>
              </a:srgbClr>
            </a:solidFill>
            <a:ln cap="flat">
              <a:noFill/>
              <a:prstDash val="solid"/>
              <a:miter lim="0"/>
            </a:ln>
          </p:spPr>
          <p:txBody>
            <a:bodyPr rtlCol="0"/>
            <a:lstStyle/>
            <a:p>
              <a:pPr algn="ctr"/>
              <a:endParaRPr lang="zh-CN" altLang="en-US" sz="1285">
                <a:latin typeface="Times New Roman" panose="02020603050405020304" pitchFamily="18" charset="0"/>
                <a:cs typeface="Times New Roman" panose="02020603050405020304" pitchFamily="18" charset="0"/>
              </a:endParaRPr>
            </a:p>
          </p:txBody>
        </p:sp>
        <p:sp>
          <p:nvSpPr>
            <p:cNvPr id="40" name="rect"/>
            <p:cNvSpPr/>
            <p:nvPr>
              <p:custDataLst>
                <p:tags r:id="rId20"/>
              </p:custDataLst>
            </p:nvPr>
          </p:nvSpPr>
          <p:spPr>
            <a:xfrm>
              <a:off x="10643" y="1966"/>
              <a:ext cx="38" cy="2175"/>
            </a:xfrm>
            <a:prstGeom prst="rect">
              <a:avLst/>
            </a:prstGeom>
            <a:solidFill>
              <a:srgbClr val="D0121B">
                <a:alpha val="100000"/>
              </a:srgbClr>
            </a:solidFill>
            <a:ln cap="flat">
              <a:noFill/>
              <a:prstDash val="solid"/>
              <a:miter lim="0"/>
            </a:ln>
          </p:spPr>
          <p:txBody>
            <a:bodyPr rtlCol="0"/>
            <a:lstStyle/>
            <a:p>
              <a:pPr algn="ctr"/>
              <a:endParaRPr lang="zh-CN" altLang="en-US" sz="1285">
                <a:latin typeface="Times New Roman" panose="02020603050405020304" pitchFamily="18" charset="0"/>
                <a:cs typeface="Times New Roman" panose="02020603050405020304" pitchFamily="18" charset="0"/>
              </a:endParaRPr>
            </a:p>
          </p:txBody>
        </p:sp>
        <p:sp>
          <p:nvSpPr>
            <p:cNvPr id="42" name="rect"/>
            <p:cNvSpPr/>
            <p:nvPr>
              <p:custDataLst>
                <p:tags r:id="rId21"/>
              </p:custDataLst>
            </p:nvPr>
          </p:nvSpPr>
          <p:spPr>
            <a:xfrm>
              <a:off x="10075" y="8273"/>
              <a:ext cx="1489" cy="38"/>
            </a:xfrm>
            <a:prstGeom prst="rect">
              <a:avLst/>
            </a:prstGeom>
            <a:solidFill>
              <a:srgbClr val="D0121B">
                <a:alpha val="100000"/>
              </a:srgbClr>
            </a:solidFill>
            <a:ln cap="flat">
              <a:noFill/>
              <a:prstDash val="solid"/>
              <a:miter lim="0"/>
            </a:ln>
          </p:spPr>
          <p:txBody>
            <a:bodyPr rtlCol="0"/>
            <a:lstStyle/>
            <a:p>
              <a:pPr algn="ctr"/>
              <a:endParaRPr lang="zh-CN" altLang="en-US" sz="1285">
                <a:latin typeface="Times New Roman" panose="02020603050405020304" pitchFamily="18" charset="0"/>
                <a:cs typeface="Times New Roman" panose="02020603050405020304" pitchFamily="18" charset="0"/>
              </a:endParaRPr>
            </a:p>
          </p:txBody>
        </p:sp>
        <p:sp>
          <p:nvSpPr>
            <p:cNvPr id="44" name="rect"/>
            <p:cNvSpPr/>
            <p:nvPr>
              <p:custDataLst>
                <p:tags r:id="rId22"/>
              </p:custDataLst>
            </p:nvPr>
          </p:nvSpPr>
          <p:spPr>
            <a:xfrm>
              <a:off x="10662" y="1947"/>
              <a:ext cx="902" cy="38"/>
            </a:xfrm>
            <a:prstGeom prst="rect">
              <a:avLst/>
            </a:prstGeom>
            <a:solidFill>
              <a:srgbClr val="D0121B">
                <a:alpha val="100000"/>
              </a:srgbClr>
            </a:solidFill>
            <a:ln cap="flat">
              <a:noFill/>
              <a:prstDash val="solid"/>
              <a:miter lim="0"/>
            </a:ln>
          </p:spPr>
          <p:txBody>
            <a:bodyPr rtlCol="0"/>
            <a:lstStyle/>
            <a:p>
              <a:pPr algn="ctr"/>
              <a:endParaRPr lang="zh-CN" altLang="en-US" sz="1285">
                <a:latin typeface="Times New Roman" panose="02020603050405020304" pitchFamily="18" charset="0"/>
                <a:cs typeface="Times New Roman" panose="02020603050405020304" pitchFamily="18" charset="0"/>
              </a:endParaRPr>
            </a:p>
          </p:txBody>
        </p:sp>
        <p:pic>
          <p:nvPicPr>
            <p:cNvPr id="46" name="picture 46"/>
            <p:cNvPicPr>
              <a:picLocks noChangeAspect="1"/>
            </p:cNvPicPr>
            <p:nvPr>
              <p:custDataLst>
                <p:tags r:id="rId23"/>
              </p:custDataLst>
            </p:nvPr>
          </p:nvPicPr>
          <p:blipFill>
            <a:blip r:embed="rId34"/>
            <a:stretch>
              <a:fillRect/>
            </a:stretch>
          </p:blipFill>
          <p:spPr>
            <a:xfrm rot="21600000">
              <a:off x="6474" y="4230"/>
              <a:ext cx="154" cy="154"/>
            </a:xfrm>
            <a:prstGeom prst="rect">
              <a:avLst/>
            </a:prstGeom>
          </p:spPr>
        </p:pic>
        <p:pic>
          <p:nvPicPr>
            <p:cNvPr id="48" name="picture 48"/>
            <p:cNvPicPr>
              <a:picLocks noChangeAspect="1"/>
            </p:cNvPicPr>
            <p:nvPr>
              <p:custDataLst>
                <p:tags r:id="rId24"/>
              </p:custDataLst>
            </p:nvPr>
          </p:nvPicPr>
          <p:blipFill>
            <a:blip r:embed="rId35"/>
            <a:stretch>
              <a:fillRect/>
            </a:stretch>
          </p:blipFill>
          <p:spPr>
            <a:xfrm rot="21600000">
              <a:off x="9998" y="5930"/>
              <a:ext cx="154" cy="154"/>
            </a:xfrm>
            <a:prstGeom prst="rect">
              <a:avLst/>
            </a:prstGeom>
          </p:spPr>
        </p:pic>
      </p:grpSp>
      <p:sp>
        <p:nvSpPr>
          <p:cNvPr id="100" name="文本框 99"/>
          <p:cNvSpPr txBox="1"/>
          <p:nvPr/>
        </p:nvSpPr>
        <p:spPr>
          <a:xfrm>
            <a:off x="279400" y="4518378"/>
            <a:ext cx="2240844" cy="810260"/>
          </a:xfrm>
          <a:prstGeom prst="rect">
            <a:avLst/>
          </a:prstGeom>
          <a:noFill/>
          <a:ln w="9525">
            <a:noFill/>
          </a:ln>
        </p:spPr>
        <p:txBody>
          <a:bodyPr wrap="square">
            <a:spAutoFit/>
          </a:bodyPr>
          <a:lstStyle/>
          <a:p>
            <a:pPr marL="0" indent="0"/>
            <a:r>
              <a:rPr lang="en-US" sz="1555" b="1" dirty="0">
                <a:latin typeface="Times New Roman" panose="02020603050405020304" pitchFamily="18" charset="0"/>
                <a:cs typeface="Times New Roman" panose="02020603050405020304" pitchFamily="18" charset="0"/>
              </a:rPr>
              <a:t>Muon and High-energy Proton Beam Experimental Hall</a:t>
            </a:r>
            <a:endParaRPr lang="en-US" altLang="en-US" sz="1555"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7670094" y="4530372"/>
            <a:ext cx="2213328" cy="330835"/>
          </a:xfrm>
          <a:prstGeom prst="rect">
            <a:avLst/>
          </a:prstGeom>
          <a:noFill/>
          <a:ln w="9525">
            <a:noFill/>
          </a:ln>
        </p:spPr>
        <p:txBody>
          <a:bodyPr wrap="square">
            <a:spAutoFit/>
          </a:bodyPr>
          <a:lstStyle/>
          <a:p>
            <a:pPr marL="0" indent="0"/>
            <a:r>
              <a:rPr lang="en-US" sz="1555" b="1">
                <a:solidFill>
                  <a:srgbClr val="000000"/>
                </a:solidFill>
                <a:latin typeface="Times New Roman" panose="02020603050405020304" pitchFamily="18" charset="0"/>
                <a:cs typeface="Times New Roman" panose="02020603050405020304" pitchFamily="18" charset="0"/>
              </a:rPr>
              <a:t>User Laboratories Hall</a:t>
            </a:r>
            <a:endParaRPr lang="en-US" altLang="en-US" sz="1555" b="1">
              <a:solidFill>
                <a:srgbClr val="0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79400" y="2095500"/>
            <a:ext cx="2240844" cy="570865"/>
          </a:xfrm>
          <a:prstGeom prst="rect">
            <a:avLst/>
          </a:prstGeom>
          <a:noFill/>
          <a:ln w="9525">
            <a:noFill/>
          </a:ln>
        </p:spPr>
        <p:txBody>
          <a:bodyPr wrap="square">
            <a:spAutoFit/>
          </a:bodyPr>
          <a:lstStyle/>
          <a:p>
            <a:pPr marL="0" indent="0"/>
            <a:r>
              <a:rPr lang="en-US" sz="1555" b="1">
                <a:solidFill>
                  <a:srgbClr val="000000"/>
                </a:solidFill>
                <a:latin typeface="Times New Roman" panose="02020603050405020304" pitchFamily="18" charset="0"/>
                <a:cs typeface="Times New Roman" panose="02020603050405020304" pitchFamily="18" charset="0"/>
              </a:rPr>
              <a:t>Neutron Backscattering Spectrometer Hall</a:t>
            </a:r>
            <a:endParaRPr lang="en-US" altLang="en-US" sz="1555" b="1">
              <a:solidFill>
                <a:srgbClr val="000000"/>
              </a:solidFill>
              <a:latin typeface="Times New Roman" panose="02020603050405020304" pitchFamily="18" charset="0"/>
              <a:cs typeface="Times New Roman" panose="02020603050405020304" pitchFamily="18" charset="0"/>
            </a:endParaRPr>
          </a:p>
        </p:txBody>
      </p:sp>
      <p:sp>
        <p:nvSpPr>
          <p:cNvPr id="13" name="Title 2"/>
          <p:cNvSpPr>
            <a:spLocks noGrp="1"/>
          </p:cNvSpPr>
          <p:nvPr>
            <p:ph type="title"/>
            <p:custDataLst>
              <p:tags r:id="rId1"/>
            </p:custDataLst>
          </p:nvPr>
        </p:nvSpPr>
        <p:spPr>
          <a:xfrm>
            <a:off x="508000" y="145313"/>
            <a:ext cx="7646473" cy="479948"/>
          </a:xfrm>
        </p:spPr>
        <p:txBody>
          <a:bodyPr/>
          <a:lstStyle/>
          <a:p>
            <a:r>
              <a:rPr lang="en-US" altLang="zh-CN" sz="3200" kern="0" dirty="0">
                <a:solidFill>
                  <a:srgbClr val="005DA2"/>
                </a:solidFill>
                <a:uFillTx/>
                <a:latin typeface="Times New Roman" panose="02020603050405020304" pitchFamily="18" charset="0"/>
              </a:rPr>
              <a:t>CSNS-II New Buildings</a:t>
            </a:r>
          </a:p>
        </p:txBody>
      </p:sp>
      <p:sp>
        <p:nvSpPr>
          <p:cNvPr id="2" name="文本框 1"/>
          <p:cNvSpPr txBox="1"/>
          <p:nvPr/>
        </p:nvSpPr>
        <p:spPr>
          <a:xfrm>
            <a:off x="254706" y="1017411"/>
            <a:ext cx="2236611" cy="570865"/>
          </a:xfrm>
          <a:prstGeom prst="rect">
            <a:avLst/>
          </a:prstGeom>
          <a:noFill/>
          <a:ln w="9525">
            <a:noFill/>
            <a:miter lim="800000"/>
          </a:ln>
        </p:spPr>
        <p:txBody>
          <a:bodyPr wrap="square" anchor="t">
            <a:spAutoFit/>
          </a:bodyPr>
          <a:lstStyle/>
          <a:p>
            <a:pPr marL="0" indent="0" algn="ctr" latinLnBrk="0">
              <a:spcBef>
                <a:spcPts val="0"/>
              </a:spcBef>
              <a:buClr>
                <a:schemeClr val="tx1"/>
              </a:buClr>
            </a:pPr>
            <a:r>
              <a:rPr lang="zh-CN" altLang="en-US" sz="1555" b="1" dirty="0">
                <a:ln>
                  <a:noFill/>
                </a:ln>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Linac and </a:t>
            </a:r>
            <a:r>
              <a:rPr lang="en-US" altLang="zh-CN" sz="1555" b="1" dirty="0">
                <a:ln>
                  <a:noFill/>
                </a:ln>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a:t>
            </a:r>
            <a:r>
              <a:rPr lang="zh-CN" altLang="en-US" sz="1555" b="1" dirty="0">
                <a:ln>
                  <a:noFill/>
                </a:ln>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ryogenic </a:t>
            </a:r>
            <a:r>
              <a:rPr lang="en-US" altLang="zh-CN" sz="1555" b="1" dirty="0">
                <a:ln>
                  <a:noFill/>
                </a:ln>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B</a:t>
            </a:r>
            <a:r>
              <a:rPr lang="zh-CN" altLang="en-US" sz="1555" b="1" dirty="0">
                <a:ln>
                  <a:noFill/>
                </a:ln>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uilding（CSNS-II）</a:t>
            </a:r>
          </a:p>
        </p:txBody>
      </p:sp>
      <p:sp>
        <p:nvSpPr>
          <p:cNvPr id="15" name="文本框 14"/>
          <p:cNvSpPr txBox="1"/>
          <p:nvPr/>
        </p:nvSpPr>
        <p:spPr>
          <a:xfrm>
            <a:off x="7627761" y="1058333"/>
            <a:ext cx="2254956" cy="810260"/>
          </a:xfrm>
          <a:prstGeom prst="rect">
            <a:avLst/>
          </a:prstGeom>
          <a:noFill/>
          <a:ln w="9525">
            <a:noFill/>
            <a:miter lim="800000"/>
          </a:ln>
        </p:spPr>
        <p:txBody>
          <a:bodyPr wrap="square" anchor="t">
            <a:spAutoFit/>
          </a:bodyPr>
          <a:lstStyle/>
          <a:p>
            <a:pPr marL="0" indent="0" algn="ctr" latinLnBrk="0">
              <a:spcBef>
                <a:spcPts val="0"/>
              </a:spcBef>
              <a:buClr>
                <a:schemeClr val="tx1"/>
              </a:buClr>
            </a:pPr>
            <a:r>
              <a:rPr lang="zh-CN" altLang="en-US"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Temporary </a:t>
            </a:r>
            <a:r>
              <a:rPr lang="en-US" altLang="zh-CN"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S</a:t>
            </a:r>
            <a:r>
              <a:rPr lang="zh-CN" altLang="en-US"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torage </a:t>
            </a:r>
            <a:r>
              <a:rPr lang="en-US" altLang="zh-CN"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H</a:t>
            </a:r>
            <a:r>
              <a:rPr lang="zh-CN" altLang="en-US"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all for </a:t>
            </a:r>
            <a:r>
              <a:rPr lang="en-US" altLang="zh-CN"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S</a:t>
            </a:r>
            <a:r>
              <a:rPr lang="zh-CN" altLang="en-US"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olid </a:t>
            </a:r>
            <a:r>
              <a:rPr lang="en-US" altLang="zh-CN"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R</a:t>
            </a:r>
            <a:r>
              <a:rPr lang="zh-CN" altLang="en-US"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adioactive </a:t>
            </a:r>
            <a:r>
              <a:rPr lang="en-US" altLang="zh-CN"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W</a:t>
            </a:r>
            <a:r>
              <a:rPr lang="zh-CN" altLang="en-US" sz="1555" b="1" dirty="0">
                <a:ln>
                  <a:noFill/>
                </a:ln>
                <a:latin typeface="Times New Roman" panose="02020603050405020304" pitchFamily="18" charset="0"/>
                <a:ea typeface="微软雅黑" panose="020B0503020204020204" pitchFamily="34" charset="-122"/>
                <a:cs typeface="Times New Roman" panose="02020603050405020304" pitchFamily="18" charset="0"/>
                <a:sym typeface="+mn-ea"/>
              </a:rPr>
              <a:t>aste</a:t>
            </a:r>
            <a:endParaRPr lang="zh-CN" altLang="en-US" sz="1555" b="1" dirty="0">
              <a:ln>
                <a:noFill/>
              </a:ln>
              <a:solidFill>
                <a:srgbClr val="2433F8"/>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99480" y="140233"/>
            <a:ext cx="7646473" cy="479948"/>
          </a:xfrm>
        </p:spPr>
        <p:txBody>
          <a:bodyPr/>
          <a:lstStyle/>
          <a:p>
            <a:r>
              <a:rPr lang="en-US" altLang="zh-CN" sz="3200" kern="0" dirty="0">
                <a:solidFill>
                  <a:srgbClr val="005DA2"/>
                </a:solidFill>
                <a:latin typeface="Times New Roman" panose="02020603050405020304" pitchFamily="18" charset="0"/>
              </a:rPr>
              <a:t>Progress of Civil</a:t>
            </a:r>
            <a:r>
              <a:rPr lang="zh-CN" altLang="en-US" sz="3200" kern="0" dirty="0">
                <a:solidFill>
                  <a:srgbClr val="005DA2"/>
                </a:solidFill>
                <a:latin typeface="Times New Roman" panose="02020603050405020304" pitchFamily="18" charset="0"/>
              </a:rPr>
              <a:t> </a:t>
            </a:r>
            <a:r>
              <a:rPr lang="en-GB" altLang="zh-CN" sz="3200" kern="0" dirty="0">
                <a:solidFill>
                  <a:srgbClr val="005DA2"/>
                </a:solidFill>
                <a:latin typeface="Times New Roman" panose="02020603050405020304" pitchFamily="18" charset="0"/>
              </a:rPr>
              <a:t>Engineering</a:t>
            </a:r>
            <a:endParaRPr lang="zh-CN" altLang="en-US" sz="3200" kern="0" dirty="0">
              <a:solidFill>
                <a:srgbClr val="005DA2"/>
              </a:solidFill>
              <a:latin typeface="Times New Roman" panose="02020603050405020304"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1813" y="858838"/>
            <a:ext cx="4448704" cy="2478088"/>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93758" y="858838"/>
            <a:ext cx="4464050" cy="2478088"/>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425825" y="3455458"/>
            <a:ext cx="3338513" cy="2135717"/>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882342" y="3455459"/>
            <a:ext cx="2989792" cy="216376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06363" y="3455458"/>
            <a:ext cx="3201458" cy="2135717"/>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线形标注 1 4"/>
          <p:cNvSpPr/>
          <p:nvPr>
            <p:custDataLst>
              <p:tags r:id="rId1"/>
            </p:custDataLst>
          </p:nvPr>
        </p:nvSpPr>
        <p:spPr>
          <a:xfrm>
            <a:off x="467995" y="4369435"/>
            <a:ext cx="3135630" cy="544830"/>
          </a:xfrm>
          <a:prstGeom prst="borderCallout1">
            <a:avLst>
              <a:gd name="adj1" fmla="val -214438"/>
              <a:gd name="adj2" fmla="val 100365"/>
              <a:gd name="adj3" fmla="val -1048"/>
              <a:gd name="adj4" fmla="val 100335"/>
            </a:avLst>
          </a:prstGeom>
          <a:ln w="28575" cmpd="thickThin">
            <a:solidFill>
              <a:schemeClr val="accent3">
                <a:lumMod val="75000"/>
              </a:schemeClr>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From Jul to Sep every year(except 2028),</a:t>
            </a:r>
          </a:p>
          <a:p>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E</a:t>
            </a:r>
            <a:r>
              <a:rPr lang="zh-CN" altLang="en-US" sz="1335" dirty="0">
                <a:latin typeface="Times New Roman" panose="02020603050405020304" pitchFamily="18" charset="0"/>
                <a:ea typeface="微软雅黑" panose="020B0503020204020204" pitchFamily="34" charset="-122"/>
                <a:cs typeface="Times New Roman" panose="02020603050405020304" pitchFamily="18" charset="0"/>
              </a:rPr>
              <a:t>quipment </a:t>
            </a:r>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I</a:t>
            </a:r>
            <a:r>
              <a:rPr lang="zh-CN" altLang="en-US" sz="1335" dirty="0">
                <a:latin typeface="Times New Roman" panose="02020603050405020304" pitchFamily="18" charset="0"/>
                <a:ea typeface="微软雅黑" panose="020B0503020204020204" pitchFamily="34" charset="-122"/>
                <a:cs typeface="Times New Roman" panose="02020603050405020304" pitchFamily="18" charset="0"/>
              </a:rPr>
              <a:t>nstallation</a:t>
            </a:r>
          </a:p>
        </p:txBody>
      </p:sp>
      <p:sp>
        <p:nvSpPr>
          <p:cNvPr id="2" name="Title 2"/>
          <p:cNvSpPr>
            <a:spLocks noGrp="1"/>
          </p:cNvSpPr>
          <p:nvPr>
            <p:ph type="title"/>
          </p:nvPr>
        </p:nvSpPr>
        <p:spPr>
          <a:xfrm>
            <a:off x="508000" y="145313"/>
            <a:ext cx="7646473" cy="479948"/>
          </a:xfrm>
        </p:spPr>
        <p:txBody>
          <a:bodyPr/>
          <a:lstStyle/>
          <a:p>
            <a:r>
              <a:rPr lang="en-US" altLang="zh-CN" sz="3200" kern="0" dirty="0">
                <a:solidFill>
                  <a:srgbClr val="005DA2"/>
                </a:solidFill>
                <a:latin typeface="Times New Roman" panose="02020603050405020304" pitchFamily="18" charset="0"/>
              </a:rPr>
              <a:t>CSNS-II CPM</a:t>
            </a:r>
          </a:p>
        </p:txBody>
      </p:sp>
      <p:sp>
        <p:nvSpPr>
          <p:cNvPr id="4" name="TextBox 3"/>
          <p:cNvSpPr txBox="1"/>
          <p:nvPr/>
        </p:nvSpPr>
        <p:spPr>
          <a:xfrm>
            <a:off x="288744" y="763061"/>
            <a:ext cx="9515154" cy="1289009"/>
          </a:xfrm>
          <a:prstGeom prst="rect">
            <a:avLst/>
          </a:prstGeom>
          <a:noFill/>
        </p:spPr>
        <p:txBody>
          <a:bodyPr wrap="square" lIns="135458" tIns="67728" rIns="135458" bIns="67728">
            <a:noAutofit/>
          </a:bodyPr>
          <a:lstStyle/>
          <a:p>
            <a:pPr algn="just" defTabSz="762000">
              <a:lnSpc>
                <a:spcPts val="2085"/>
              </a:lnSpc>
              <a:buClr>
                <a:prstClr val="black"/>
              </a:buClr>
              <a:defRPr/>
            </a:pPr>
            <a:r>
              <a:rPr lang="en-GB" sz="20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During the construction period, the open operation is minimally impacted due to the implementation of a well-planned installation and commissioning </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plan</a:t>
            </a:r>
            <a:r>
              <a:rPr sz="20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p>
        </p:txBody>
      </p:sp>
      <p:sp>
        <p:nvSpPr>
          <p:cNvPr id="6" name="矩形"/>
          <p:cNvSpPr/>
          <p:nvPr/>
        </p:nvSpPr>
        <p:spPr>
          <a:xfrm>
            <a:off x="9640509" y="5417785"/>
            <a:ext cx="383538" cy="320036"/>
          </a:xfrm>
          <a:prstGeom prst="rect">
            <a:avLst/>
          </a:prstGeom>
          <a:noFill/>
          <a:ln w="9525" cap="flat" cmpd="sng">
            <a:noFill/>
            <a:prstDash val="solid"/>
            <a:miter/>
          </a:ln>
        </p:spPr>
        <p:txBody>
          <a:bodyPr vert="horz" wrap="square" lIns="101595" tIns="50796" rIns="101595" bIns="50796" anchor="t" anchorCtr="0"/>
          <a:lstStyle/>
          <a:p>
            <a:pPr algn="r" defTabSz="762000" eaLnBrk="1" hangingPunct="1">
              <a:spcBef>
                <a:spcPts val="0"/>
              </a:spcBef>
              <a:spcAft>
                <a:spcPts val="0"/>
              </a:spcAft>
              <a:defRPr/>
            </a:pPr>
            <a:fld id="{CAD2D6BD-DE1B-4B5F-8B41-2702339687B9}" type="slidenum">
              <a:rPr lang="en-US" altLang="zh-CN" sz="1000">
                <a:solidFill>
                  <a:srgbClr val="4D5E68"/>
                </a:solidFill>
                <a:latin typeface="Impact" panose="020B0806030902050204" pitchFamily="34" charset="0"/>
                <a:cs typeface="Calibri" panose="020F0502020204030204" pitchFamily="34" charset="0"/>
              </a:rPr>
              <a:t>54</a:t>
            </a:fld>
            <a:endParaRPr lang="zh-CN" altLang="en-US" sz="10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nvGrpSpPr>
          <p:cNvPr id="74" name="组合 73"/>
          <p:cNvGrpSpPr/>
          <p:nvPr/>
        </p:nvGrpSpPr>
        <p:grpSpPr>
          <a:xfrm>
            <a:off x="382308" y="1538909"/>
            <a:ext cx="9649147" cy="3374577"/>
            <a:chOff x="785" y="3492"/>
            <a:chExt cx="17894" cy="7029"/>
          </a:xfrm>
        </p:grpSpPr>
        <p:sp>
          <p:nvSpPr>
            <p:cNvPr id="78" name="线形标注 1 4"/>
            <p:cNvSpPr/>
            <p:nvPr>
              <p:custDataLst>
                <p:tags r:id="rId3"/>
              </p:custDataLst>
            </p:nvPr>
          </p:nvSpPr>
          <p:spPr>
            <a:xfrm>
              <a:off x="15543" y="7477"/>
              <a:ext cx="3136" cy="1135"/>
            </a:xfrm>
            <a:prstGeom prst="borderCallout1">
              <a:avLst>
                <a:gd name="adj1" fmla="val -66464"/>
                <a:gd name="adj2" fmla="val 4938"/>
                <a:gd name="adj3" fmla="val -2021"/>
                <a:gd name="adj4" fmla="val 5163"/>
              </a:avLst>
            </a:prstGeom>
            <a:ln w="28575" cmpd="thickThin">
              <a:solidFill>
                <a:schemeClr val="accent6">
                  <a:lumMod val="75000"/>
                </a:schemeClr>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2029.7</a:t>
              </a:r>
            </a:p>
            <a:p>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Beam Power=300kW</a:t>
              </a:r>
            </a:p>
          </p:txBody>
        </p:sp>
        <p:sp>
          <p:nvSpPr>
            <p:cNvPr id="80" name="左大括号 79"/>
            <p:cNvSpPr/>
            <p:nvPr>
              <p:custDataLst>
                <p:tags r:id="rId4"/>
              </p:custDataLst>
            </p:nvPr>
          </p:nvSpPr>
          <p:spPr>
            <a:xfrm rot="16200000">
              <a:off x="12025" y="6356"/>
              <a:ext cx="567" cy="1801"/>
            </a:xfrm>
            <a:prstGeom prst="leftBrace">
              <a:avLst>
                <a:gd name="adj1" fmla="val 8333"/>
                <a:gd name="adj2" fmla="val 49487"/>
              </a:avLst>
            </a:prstGeom>
            <a:ln w="28575">
              <a:solidFill>
                <a:schemeClr val="accent3"/>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35">
                <a:latin typeface="Times New Roman" panose="02020603050405020304" pitchFamily="18" charset="0"/>
                <a:cs typeface="Times New Roman" panose="02020603050405020304" pitchFamily="18" charset="0"/>
              </a:endParaRPr>
            </a:p>
          </p:txBody>
        </p:sp>
        <p:sp>
          <p:nvSpPr>
            <p:cNvPr id="81" name="线形标注 1 4"/>
            <p:cNvSpPr/>
            <p:nvPr>
              <p:custDataLst>
                <p:tags r:id="rId5"/>
              </p:custDataLst>
            </p:nvPr>
          </p:nvSpPr>
          <p:spPr>
            <a:xfrm>
              <a:off x="1157" y="7468"/>
              <a:ext cx="2358" cy="1135"/>
            </a:xfrm>
            <a:prstGeom prst="borderCallout1">
              <a:avLst>
                <a:gd name="adj1" fmla="val -43388"/>
                <a:gd name="adj2" fmla="val 98999"/>
                <a:gd name="adj3" fmla="val 821"/>
                <a:gd name="adj4" fmla="val 98702"/>
              </a:avLst>
            </a:prstGeom>
            <a:ln w="28575" cmpd="thickThin">
              <a:solidFill>
                <a:schemeClr val="accent6">
                  <a:lumMod val="75000"/>
                </a:schemeClr>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endParaRPr lang="zh-CN" altLang="en-US" sz="1335"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2" name="线形标注 1 4"/>
            <p:cNvSpPr/>
            <p:nvPr>
              <p:custDataLst>
                <p:tags r:id="rId6"/>
              </p:custDataLst>
            </p:nvPr>
          </p:nvSpPr>
          <p:spPr>
            <a:xfrm>
              <a:off x="7819" y="7468"/>
              <a:ext cx="3229" cy="1135"/>
            </a:xfrm>
            <a:prstGeom prst="borderCallout1">
              <a:avLst>
                <a:gd name="adj1" fmla="val -40021"/>
                <a:gd name="adj2" fmla="val -193"/>
                <a:gd name="adj3" fmla="val 1898"/>
                <a:gd name="adj4" fmla="val -356"/>
              </a:avLst>
            </a:prstGeom>
            <a:ln w="28575" cmpd="thickThin">
              <a:solidFill>
                <a:schemeClr val="accent6">
                  <a:lumMod val="75000"/>
                </a:schemeClr>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2025.12</a:t>
              </a:r>
            </a:p>
            <a:p>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sym typeface="+mn-ea"/>
                </a:rPr>
                <a:t>Beam Power=200kW</a:t>
              </a:r>
              <a:endParaRPr lang="zh-CN" altLang="en-US" sz="1335"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3" name="线形标注 1 4"/>
            <p:cNvSpPr/>
            <p:nvPr>
              <p:custDataLst>
                <p:tags r:id="rId7"/>
              </p:custDataLst>
            </p:nvPr>
          </p:nvSpPr>
          <p:spPr>
            <a:xfrm>
              <a:off x="3710" y="7468"/>
              <a:ext cx="3911" cy="1135"/>
            </a:xfrm>
            <a:prstGeom prst="borderCallout1">
              <a:avLst>
                <a:gd name="adj1" fmla="val -39244"/>
                <a:gd name="adj2" fmla="val 80079"/>
                <a:gd name="adj3" fmla="val -270"/>
                <a:gd name="adj4" fmla="val 79845"/>
              </a:avLst>
            </a:prstGeom>
            <a:ln w="28575" cmpd="thickThin">
              <a:solidFill>
                <a:schemeClr val="accent6">
                  <a:lumMod val="75000"/>
                </a:schemeClr>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2025.7</a:t>
              </a:r>
              <a:endParaRPr lang="zh-CN" altLang="en-US" sz="1335" dirty="0">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1335" dirty="0">
                  <a:latin typeface="Times New Roman" panose="02020603050405020304" pitchFamily="18" charset="0"/>
                  <a:ea typeface="微软雅黑" panose="020B0503020204020204" pitchFamily="34" charset="-122"/>
                  <a:cs typeface="Times New Roman" panose="02020603050405020304" pitchFamily="18" charset="0"/>
                </a:rPr>
                <a:t>Injection </a:t>
              </a:r>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device Installation </a:t>
              </a:r>
            </a:p>
          </p:txBody>
        </p:sp>
        <p:sp>
          <p:nvSpPr>
            <p:cNvPr id="84" name="右箭头 83"/>
            <p:cNvSpPr/>
            <p:nvPr>
              <p:custDataLst>
                <p:tags r:id="rId8"/>
              </p:custDataLst>
            </p:nvPr>
          </p:nvSpPr>
          <p:spPr>
            <a:xfrm>
              <a:off x="3311" y="5819"/>
              <a:ext cx="14832" cy="1566"/>
            </a:xfrm>
            <a:prstGeom prst="rightArrow">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Times New Roman" panose="02020603050405020304" pitchFamily="18" charset="0"/>
                <a:cs typeface="Times New Roman" panose="02020603050405020304" pitchFamily="18" charset="0"/>
              </a:endParaRPr>
            </a:p>
          </p:txBody>
        </p:sp>
        <p:sp>
          <p:nvSpPr>
            <p:cNvPr id="85" name="线形标注 1 84"/>
            <p:cNvSpPr/>
            <p:nvPr>
              <p:custDataLst>
                <p:tags r:id="rId9"/>
              </p:custDataLst>
            </p:nvPr>
          </p:nvSpPr>
          <p:spPr>
            <a:xfrm>
              <a:off x="785" y="4268"/>
              <a:ext cx="1809" cy="1134"/>
            </a:xfrm>
            <a:prstGeom prst="borderCallout1">
              <a:avLst>
                <a:gd name="adj1" fmla="val 97322"/>
                <a:gd name="adj2" fmla="val 99893"/>
                <a:gd name="adj3" fmla="val 168402"/>
                <a:gd name="adj4" fmla="val 214161"/>
              </a:avLst>
            </a:prstGeom>
            <a:ln w="28575" cmpd="thickThin">
              <a:solidFill>
                <a:srgbClr val="00B0F0"/>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335"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6" name="线形标注 1 85"/>
            <p:cNvSpPr/>
            <p:nvPr>
              <p:custDataLst>
                <p:tags r:id="rId10"/>
              </p:custDataLst>
            </p:nvPr>
          </p:nvSpPr>
          <p:spPr>
            <a:xfrm>
              <a:off x="2935" y="4268"/>
              <a:ext cx="2570" cy="1134"/>
            </a:xfrm>
            <a:prstGeom prst="borderCallout1">
              <a:avLst>
                <a:gd name="adj1" fmla="val 99424"/>
                <a:gd name="adj2" fmla="val 99305"/>
                <a:gd name="adj3" fmla="val 170502"/>
                <a:gd name="adj4" fmla="val 99182"/>
              </a:avLst>
            </a:prstGeom>
            <a:noFill/>
            <a:ln w="28575" cmpd="thickThin">
              <a:solidFill>
                <a:srgbClr val="00B0F0"/>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89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线形标注 1 5"/>
            <p:cNvSpPr/>
            <p:nvPr>
              <p:custDataLst>
                <p:tags r:id="rId11"/>
              </p:custDataLst>
            </p:nvPr>
          </p:nvSpPr>
          <p:spPr>
            <a:xfrm>
              <a:off x="7594" y="4247"/>
              <a:ext cx="2963" cy="1134"/>
            </a:xfrm>
            <a:prstGeom prst="borderCallout1">
              <a:avLst>
                <a:gd name="adj1" fmla="val 99128"/>
                <a:gd name="adj2" fmla="val -190"/>
                <a:gd name="adj3" fmla="val 172703"/>
                <a:gd name="adj4" fmla="val -256"/>
              </a:avLst>
            </a:prstGeom>
            <a:ln w="28575" cmpd="thickThin">
              <a:solidFill>
                <a:srgbClr val="00B0F0"/>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2025.11</a:t>
              </a:r>
            </a:p>
            <a:p>
              <a:pPr algn="l"/>
              <a:r>
                <a:rPr lang="zh-CN" altLang="en-US" sz="1110" dirty="0">
                  <a:latin typeface="Times New Roman" panose="02020603050405020304" pitchFamily="18" charset="0"/>
                  <a:ea typeface="微软雅黑" panose="020B0503020204020204" pitchFamily="34" charset="-122"/>
                  <a:cs typeface="Times New Roman" panose="02020603050405020304" pitchFamily="18" charset="0"/>
                </a:rPr>
                <a:t>Linac and Cryogenic Building completed</a:t>
              </a:r>
            </a:p>
          </p:txBody>
        </p:sp>
        <p:sp>
          <p:nvSpPr>
            <p:cNvPr id="89" name="线形标注 1 5"/>
            <p:cNvSpPr/>
            <p:nvPr>
              <p:custDataLst>
                <p:tags r:id="rId12"/>
              </p:custDataLst>
            </p:nvPr>
          </p:nvSpPr>
          <p:spPr>
            <a:xfrm>
              <a:off x="11751" y="4268"/>
              <a:ext cx="3178" cy="1135"/>
            </a:xfrm>
            <a:prstGeom prst="borderCallout1">
              <a:avLst>
                <a:gd name="adj1" fmla="val 99128"/>
                <a:gd name="adj2" fmla="val -190"/>
                <a:gd name="adj3" fmla="val 169018"/>
                <a:gd name="adj4" fmla="val -85262"/>
              </a:avLst>
            </a:prstGeom>
            <a:ln w="28575" cmpd="thickThin">
              <a:solidFill>
                <a:srgbClr val="00B0F0"/>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2026.7</a:t>
              </a:r>
            </a:p>
            <a:p>
              <a:pPr algn="l"/>
              <a:r>
                <a:rPr lang="zh-CN" altLang="en-US" sz="1000" dirty="0">
                  <a:latin typeface="Times New Roman" panose="02020603050405020304" pitchFamily="18" charset="0"/>
                  <a:ea typeface="微软雅黑" panose="020B0503020204020204" pitchFamily="34" charset="-122"/>
                  <a:cs typeface="Times New Roman" panose="02020603050405020304" pitchFamily="18" charset="0"/>
                </a:rPr>
                <a:t>High-energy Proton Beam Experimental Hall completed</a:t>
              </a:r>
            </a:p>
          </p:txBody>
        </p:sp>
        <p:sp>
          <p:nvSpPr>
            <p:cNvPr id="90" name="线形标注 1 4"/>
            <p:cNvSpPr/>
            <p:nvPr>
              <p:custDataLst>
                <p:tags r:id="rId13"/>
              </p:custDataLst>
            </p:nvPr>
          </p:nvSpPr>
          <p:spPr>
            <a:xfrm>
              <a:off x="10077" y="9386"/>
              <a:ext cx="4276" cy="1135"/>
            </a:xfrm>
            <a:prstGeom prst="borderCallout1">
              <a:avLst>
                <a:gd name="adj1" fmla="val -161358"/>
                <a:gd name="adj2" fmla="val 51812"/>
                <a:gd name="adj3" fmla="val -736"/>
                <a:gd name="adj4" fmla="val 51697"/>
              </a:avLst>
            </a:prstGeom>
            <a:ln w="28575" cmpd="thickThin">
              <a:solidFill>
                <a:schemeClr val="accent3">
                  <a:lumMod val="75000"/>
                </a:schemeClr>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2027.7~2028.4</a:t>
              </a:r>
            </a:p>
            <a:p>
              <a:pPr algn="l"/>
              <a:r>
                <a:rPr lang="en-US" sz="1335" dirty="0">
                  <a:latin typeface="Times New Roman" panose="02020603050405020304" pitchFamily="18" charset="0"/>
                  <a:ea typeface="微软雅黑" panose="020B0503020204020204" pitchFamily="34" charset="-122"/>
                  <a:cs typeface="Times New Roman" panose="02020603050405020304" pitchFamily="18" charset="0"/>
                </a:rPr>
                <a:t>Shut D</a:t>
              </a:r>
              <a:r>
                <a:rPr sz="1335" dirty="0">
                  <a:latin typeface="Times New Roman" panose="02020603050405020304" pitchFamily="18" charset="0"/>
                  <a:ea typeface="微软雅黑" panose="020B0503020204020204" pitchFamily="34" charset="-122"/>
                  <a:cs typeface="Times New Roman" panose="02020603050405020304" pitchFamily="18" charset="0"/>
                </a:rPr>
                <a:t>own</a:t>
              </a:r>
              <a:r>
                <a:rPr lang="en-US" sz="1335" dirty="0">
                  <a:latin typeface="Times New Roman" panose="02020603050405020304" pitchFamily="18" charset="0"/>
                  <a:ea typeface="微软雅黑" panose="020B0503020204020204" pitchFamily="34" charset="-122"/>
                  <a:cs typeface="Times New Roman" panose="02020603050405020304" pitchFamily="18" charset="0"/>
                </a:rPr>
                <a:t> </a:t>
              </a:r>
              <a:r>
                <a:rPr sz="1335" dirty="0">
                  <a:latin typeface="Times New Roman" panose="02020603050405020304" pitchFamily="18" charset="0"/>
                  <a:ea typeface="微软雅黑" panose="020B0503020204020204" pitchFamily="34" charset="-122"/>
                  <a:cs typeface="Times New Roman" panose="02020603050405020304" pitchFamily="18" charset="0"/>
                </a:rPr>
                <a:t>time for installation</a:t>
              </a:r>
            </a:p>
          </p:txBody>
        </p:sp>
        <p:sp>
          <p:nvSpPr>
            <p:cNvPr id="91" name="星形: 四角 28"/>
            <p:cNvSpPr/>
            <p:nvPr>
              <p:custDataLst>
                <p:tags r:id="rId14"/>
              </p:custDataLst>
            </p:nvPr>
          </p:nvSpPr>
          <p:spPr>
            <a:xfrm>
              <a:off x="15521" y="5685"/>
              <a:ext cx="617" cy="567"/>
            </a:xfrm>
            <a:prstGeom prst="star4">
              <a:avLst/>
            </a:prstGeom>
            <a:solidFill>
              <a:srgbClr val="FF000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Times New Roman" panose="02020603050405020304" pitchFamily="18" charset="0"/>
                <a:cs typeface="Times New Roman" panose="02020603050405020304" pitchFamily="18" charset="0"/>
              </a:endParaRPr>
            </a:p>
          </p:txBody>
        </p:sp>
        <p:sp>
          <p:nvSpPr>
            <p:cNvPr id="92" name="文本框 91"/>
            <p:cNvSpPr txBox="1"/>
            <p:nvPr>
              <p:custDataLst>
                <p:tags r:id="rId15"/>
              </p:custDataLst>
            </p:nvPr>
          </p:nvSpPr>
          <p:spPr>
            <a:xfrm>
              <a:off x="15477" y="3492"/>
              <a:ext cx="3012" cy="2473"/>
            </a:xfrm>
            <a:prstGeom prst="rect">
              <a:avLst/>
            </a:prstGeom>
            <a:noFill/>
            <a:ln w="9525">
              <a:noFill/>
            </a:ln>
            <a:effectLst/>
          </p:spPr>
          <p:txBody>
            <a:bodyPr wrap="square">
              <a:spAutoFit/>
            </a:bodyPr>
            <a:lstStyle/>
            <a:p>
              <a:pPr indent="254000"/>
              <a:endParaRPr lang="en-US" altLang="zh-CN" sz="1780" dirty="0">
                <a:latin typeface="Times New Roman" panose="02020603050405020304" pitchFamily="18" charset="0"/>
                <a:ea typeface="微软雅黑" panose="020B0503020204020204" pitchFamily="34" charset="-122"/>
                <a:cs typeface="Times New Roman" panose="02020603050405020304" pitchFamily="18" charset="0"/>
              </a:endParaRPr>
            </a:p>
            <a:p>
              <a:pPr indent="254000"/>
              <a:r>
                <a:rPr lang="en-US" altLang="zh-CN" sz="1780" dirty="0">
                  <a:latin typeface="Times New Roman" panose="02020603050405020304" pitchFamily="18" charset="0"/>
                  <a:ea typeface="微软雅黑" panose="020B0503020204020204" pitchFamily="34" charset="-122"/>
                  <a:cs typeface="Times New Roman" panose="02020603050405020304" pitchFamily="18" charset="0"/>
                </a:rPr>
                <a:t>2029.10</a:t>
              </a:r>
            </a:p>
            <a:p>
              <a:pPr algn="ctr"/>
              <a:r>
                <a:rPr lang="zh-CN" altLang="en-US" sz="1780" dirty="0">
                  <a:latin typeface="Times New Roman" panose="02020603050405020304" pitchFamily="18" charset="0"/>
                  <a:ea typeface="微软雅黑" panose="020B0503020204020204" pitchFamily="34" charset="-122"/>
                  <a:cs typeface="Times New Roman" panose="02020603050405020304" pitchFamily="18" charset="0"/>
                </a:rPr>
                <a:t>construction completion</a:t>
              </a:r>
            </a:p>
          </p:txBody>
        </p:sp>
        <p:sp>
          <p:nvSpPr>
            <p:cNvPr id="93" name="线形标注 1 4"/>
            <p:cNvSpPr/>
            <p:nvPr>
              <p:custDataLst>
                <p:tags r:id="rId16"/>
              </p:custDataLst>
            </p:nvPr>
          </p:nvSpPr>
          <p:spPr>
            <a:xfrm>
              <a:off x="14525" y="9351"/>
              <a:ext cx="3283" cy="1135"/>
            </a:xfrm>
            <a:prstGeom prst="borderCallout1">
              <a:avLst>
                <a:gd name="adj1" fmla="val -4191"/>
                <a:gd name="adj2" fmla="val 557"/>
                <a:gd name="adj3" fmla="val -204629"/>
                <a:gd name="adj4" fmla="val 159"/>
              </a:avLst>
            </a:prstGeom>
            <a:ln w="28575" cmpd="thickThin">
              <a:solidFill>
                <a:schemeClr val="accent3">
                  <a:lumMod val="75000"/>
                </a:schemeClr>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2028.12</a:t>
              </a:r>
            </a:p>
            <a:p>
              <a:r>
                <a:rPr lang="zh-CN" altLang="en-US" sz="1335" dirty="0">
                  <a:latin typeface="Times New Roman" panose="02020603050405020304" pitchFamily="18" charset="0"/>
                  <a:ea typeface="微软雅黑" panose="020B0503020204020204" pitchFamily="34" charset="-122"/>
                  <a:cs typeface="Times New Roman" panose="02020603050405020304" pitchFamily="18" charset="0"/>
                </a:rPr>
                <a:t>Complete  </a:t>
              </a:r>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I</a:t>
              </a:r>
              <a:r>
                <a:rPr lang="zh-CN" altLang="en-US" sz="1335" dirty="0">
                  <a:latin typeface="Times New Roman" panose="02020603050405020304" pitchFamily="18" charset="0"/>
                  <a:ea typeface="微软雅黑" panose="020B0503020204020204" pitchFamily="34" charset="-122"/>
                  <a:cs typeface="Times New Roman" panose="02020603050405020304" pitchFamily="18" charset="0"/>
                </a:rPr>
                <a:t>nstallation</a:t>
              </a:r>
            </a:p>
          </p:txBody>
        </p:sp>
        <p:sp>
          <p:nvSpPr>
            <p:cNvPr id="79" name="线形标注 1 4"/>
            <p:cNvSpPr/>
            <p:nvPr>
              <p:custDataLst>
                <p:tags r:id="rId17"/>
              </p:custDataLst>
            </p:nvPr>
          </p:nvSpPr>
          <p:spPr>
            <a:xfrm>
              <a:off x="12392" y="7478"/>
              <a:ext cx="2983" cy="1135"/>
            </a:xfrm>
            <a:prstGeom prst="borderCallout1">
              <a:avLst>
                <a:gd name="adj1" fmla="val -40037"/>
                <a:gd name="adj2" fmla="val 80270"/>
                <a:gd name="adj3" fmla="val 360"/>
                <a:gd name="adj4" fmla="val 80435"/>
              </a:avLst>
            </a:prstGeom>
            <a:ln w="28575" cmpd="thickThin">
              <a:solidFill>
                <a:schemeClr val="accent6">
                  <a:lumMod val="75000"/>
                </a:schemeClr>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rPr>
                <a:t>2029.1</a:t>
              </a:r>
            </a:p>
            <a:p>
              <a:r>
                <a:rPr lang="en-US" sz="1200" dirty="0">
                  <a:latin typeface="Times New Roman" panose="02020603050405020304" pitchFamily="18" charset="0"/>
                  <a:ea typeface="微软雅黑" panose="020B0503020204020204" pitchFamily="34" charset="-122"/>
                  <a:cs typeface="Times New Roman" panose="02020603050405020304" pitchFamily="18" charset="0"/>
                </a:rPr>
                <a:t>I</a:t>
              </a:r>
              <a:r>
                <a:rPr sz="1200" dirty="0">
                  <a:latin typeface="Times New Roman" panose="02020603050405020304" pitchFamily="18" charset="0"/>
                  <a:ea typeface="微软雅黑" panose="020B0503020204020204" pitchFamily="34" charset="-122"/>
                  <a:cs typeface="Times New Roman" panose="02020603050405020304" pitchFamily="18" charset="0"/>
                </a:rPr>
                <a:t>nstrument</a:t>
              </a:r>
              <a:r>
                <a:rPr lang="en-US" sz="1200" dirty="0">
                  <a:latin typeface="Times New Roman" panose="02020603050405020304" pitchFamily="18" charset="0"/>
                  <a:ea typeface="微软雅黑" panose="020B0503020204020204" pitchFamily="34" charset="-122"/>
                  <a:cs typeface="Times New Roman" panose="02020603050405020304" pitchFamily="18" charset="0"/>
                </a:rPr>
                <a:t>s commissioning</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aphicFrame>
        <p:nvGraphicFramePr>
          <p:cNvPr id="108" name="表格 107"/>
          <p:cNvGraphicFramePr/>
          <p:nvPr>
            <p:custDataLst>
              <p:tags r:id="rId2"/>
            </p:custDataLst>
          </p:nvPr>
        </p:nvGraphicFramePr>
        <p:xfrm>
          <a:off x="1743569" y="2827514"/>
          <a:ext cx="7213602" cy="406400"/>
        </p:xfrm>
        <a:graphic>
          <a:graphicData uri="http://schemas.openxmlformats.org/drawingml/2006/table">
            <a:tbl>
              <a:tblPr firstRow="1" bandRow="1">
                <a:tableStyleId>{5940675A-B579-460E-94D1-54222C63F5DA}</a:tableStyleId>
              </a:tblPr>
              <a:tblGrid>
                <a:gridCol w="1202267">
                  <a:extLst>
                    <a:ext uri="{9D8B030D-6E8A-4147-A177-3AD203B41FA5}">
                      <a16:colId xmlns:a16="http://schemas.microsoft.com/office/drawing/2014/main" val="20000"/>
                    </a:ext>
                  </a:extLst>
                </a:gridCol>
                <a:gridCol w="1202267">
                  <a:extLst>
                    <a:ext uri="{9D8B030D-6E8A-4147-A177-3AD203B41FA5}">
                      <a16:colId xmlns:a16="http://schemas.microsoft.com/office/drawing/2014/main" val="20001"/>
                    </a:ext>
                  </a:extLst>
                </a:gridCol>
                <a:gridCol w="1202267">
                  <a:extLst>
                    <a:ext uri="{9D8B030D-6E8A-4147-A177-3AD203B41FA5}">
                      <a16:colId xmlns:a16="http://schemas.microsoft.com/office/drawing/2014/main" val="20002"/>
                    </a:ext>
                  </a:extLst>
                </a:gridCol>
                <a:gridCol w="1202267">
                  <a:extLst>
                    <a:ext uri="{9D8B030D-6E8A-4147-A177-3AD203B41FA5}">
                      <a16:colId xmlns:a16="http://schemas.microsoft.com/office/drawing/2014/main" val="20003"/>
                    </a:ext>
                  </a:extLst>
                </a:gridCol>
                <a:gridCol w="1202267">
                  <a:extLst>
                    <a:ext uri="{9D8B030D-6E8A-4147-A177-3AD203B41FA5}">
                      <a16:colId xmlns:a16="http://schemas.microsoft.com/office/drawing/2014/main" val="20004"/>
                    </a:ext>
                  </a:extLst>
                </a:gridCol>
                <a:gridCol w="1202267">
                  <a:extLst>
                    <a:ext uri="{9D8B030D-6E8A-4147-A177-3AD203B41FA5}">
                      <a16:colId xmlns:a16="http://schemas.microsoft.com/office/drawing/2014/main" val="20005"/>
                    </a:ext>
                  </a:extLst>
                </a:gridCol>
              </a:tblGrid>
              <a:tr h="406400">
                <a:tc>
                  <a:txBody>
                    <a:bodyPr/>
                    <a:lstStyle/>
                    <a:p>
                      <a:pPr algn="ctr">
                        <a:buNone/>
                      </a:pPr>
                      <a:r>
                        <a:rPr lang="en-US" altLang="zh-CN" sz="2000" b="1" dirty="0">
                          <a:solidFill>
                            <a:schemeClr val="bg1"/>
                          </a:solidFill>
                          <a:latin typeface="Times New Roman" panose="02020603050405020304" pitchFamily="18" charset="0"/>
                          <a:cs typeface="Times New Roman" panose="02020603050405020304" pitchFamily="18" charset="0"/>
                        </a:rPr>
                        <a:t>2024</a:t>
                      </a:r>
                    </a:p>
                  </a:txBody>
                  <a:tcPr marL="101600" marR="101600" marT="50800" marB="50800" anchor="ctr"/>
                </a:tc>
                <a:tc>
                  <a:txBody>
                    <a:bodyPr/>
                    <a:lstStyle/>
                    <a:p>
                      <a:pPr algn="ctr">
                        <a:buNone/>
                      </a:pPr>
                      <a:r>
                        <a:rPr lang="en-US" altLang="zh-CN" sz="2000" b="1">
                          <a:solidFill>
                            <a:schemeClr val="bg1"/>
                          </a:solidFill>
                          <a:latin typeface="Times New Roman" panose="02020603050405020304" pitchFamily="18" charset="0"/>
                          <a:cs typeface="Times New Roman" panose="02020603050405020304" pitchFamily="18" charset="0"/>
                        </a:rPr>
                        <a:t>2025</a:t>
                      </a:r>
                    </a:p>
                  </a:txBody>
                  <a:tcPr marL="101600" marR="101600" marT="50800" marB="50800" anchor="ctr"/>
                </a:tc>
                <a:tc>
                  <a:txBody>
                    <a:bodyPr/>
                    <a:lstStyle/>
                    <a:p>
                      <a:pPr algn="ctr">
                        <a:buNone/>
                      </a:pPr>
                      <a:r>
                        <a:rPr lang="en-US" altLang="zh-CN" sz="2000" b="1" dirty="0">
                          <a:solidFill>
                            <a:schemeClr val="bg1"/>
                          </a:solidFill>
                          <a:latin typeface="Times New Roman" panose="02020603050405020304" pitchFamily="18" charset="0"/>
                          <a:cs typeface="Times New Roman" panose="02020603050405020304" pitchFamily="18" charset="0"/>
                        </a:rPr>
                        <a:t>2026</a:t>
                      </a:r>
                    </a:p>
                  </a:txBody>
                  <a:tcPr marL="101600" marR="101600" marT="50800" marB="50800" anchor="ctr"/>
                </a:tc>
                <a:tc>
                  <a:txBody>
                    <a:bodyPr/>
                    <a:lstStyle/>
                    <a:p>
                      <a:pPr algn="ctr">
                        <a:buNone/>
                      </a:pPr>
                      <a:r>
                        <a:rPr lang="en-US" altLang="zh-CN" sz="2000" b="1">
                          <a:solidFill>
                            <a:schemeClr val="bg1"/>
                          </a:solidFill>
                          <a:latin typeface="Times New Roman" panose="02020603050405020304" pitchFamily="18" charset="0"/>
                          <a:cs typeface="Times New Roman" panose="02020603050405020304" pitchFamily="18" charset="0"/>
                        </a:rPr>
                        <a:t>2027</a:t>
                      </a:r>
                    </a:p>
                  </a:txBody>
                  <a:tcPr marL="101600" marR="101600" marT="50800" marB="50800" anchor="ctr"/>
                </a:tc>
                <a:tc>
                  <a:txBody>
                    <a:bodyPr/>
                    <a:lstStyle/>
                    <a:p>
                      <a:pPr algn="ctr">
                        <a:buNone/>
                      </a:pPr>
                      <a:r>
                        <a:rPr lang="en-US" altLang="zh-CN" sz="2000" b="1">
                          <a:solidFill>
                            <a:schemeClr val="bg1"/>
                          </a:solidFill>
                          <a:latin typeface="Times New Roman" panose="02020603050405020304" pitchFamily="18" charset="0"/>
                          <a:cs typeface="Times New Roman" panose="02020603050405020304" pitchFamily="18" charset="0"/>
                        </a:rPr>
                        <a:t>2028</a:t>
                      </a:r>
                    </a:p>
                  </a:txBody>
                  <a:tcPr marL="101600" marR="101600" marT="50800" marB="50800" anchor="ctr"/>
                </a:tc>
                <a:tc>
                  <a:txBody>
                    <a:bodyPr/>
                    <a:lstStyle/>
                    <a:p>
                      <a:pPr algn="ctr">
                        <a:buNone/>
                      </a:pPr>
                      <a:r>
                        <a:rPr lang="en-US" altLang="zh-CN" sz="2000" b="1" dirty="0">
                          <a:solidFill>
                            <a:schemeClr val="bg1"/>
                          </a:solidFill>
                          <a:latin typeface="Times New Roman" panose="02020603050405020304" pitchFamily="18" charset="0"/>
                          <a:cs typeface="Times New Roman" panose="02020603050405020304" pitchFamily="18" charset="0"/>
                        </a:rPr>
                        <a:t>2029</a:t>
                      </a:r>
                    </a:p>
                  </a:txBody>
                  <a:tcPr marL="101600" marR="101600" marT="50800" marB="50800" anchor="ctr"/>
                </a:tc>
                <a:extLst>
                  <a:ext uri="{0D108BD9-81ED-4DB2-BD59-A6C34878D82A}">
                    <a16:rowId xmlns:a16="http://schemas.microsoft.com/office/drawing/2014/main" val="10000"/>
                  </a:ext>
                </a:extLst>
              </a:tr>
            </a:tbl>
          </a:graphicData>
        </a:graphic>
      </p:graphicFrame>
      <p:sp>
        <p:nvSpPr>
          <p:cNvPr id="3" name="文本框 2"/>
          <p:cNvSpPr txBox="1"/>
          <p:nvPr/>
        </p:nvSpPr>
        <p:spPr>
          <a:xfrm>
            <a:off x="654826" y="3488620"/>
            <a:ext cx="1346200" cy="502573"/>
          </a:xfrm>
          <a:prstGeom prst="rect">
            <a:avLst/>
          </a:prstGeom>
          <a:noFill/>
          <a:ln w="9525">
            <a:noFill/>
            <a:miter lim="800000"/>
          </a:ln>
        </p:spPr>
        <p:txBody>
          <a:bodyPr wrap="square" anchor="t">
            <a:spAutoFit/>
          </a:bodyPr>
          <a:lstStyle/>
          <a:p>
            <a:pPr indent="-285750">
              <a:spcBef>
                <a:spcPts val="0"/>
              </a:spcBef>
              <a:buClr>
                <a:schemeClr val="tx1"/>
              </a:buClr>
            </a:pPr>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sym typeface="+mn-ea"/>
              </a:rPr>
              <a:t>2024.1</a:t>
            </a:r>
            <a:endParaRPr lang="en-US" altLang="zh-CN" sz="1335" dirty="0">
              <a:latin typeface="Times New Roman" panose="02020603050405020304" pitchFamily="18" charset="0"/>
              <a:ea typeface="微软雅黑" panose="020B0503020204020204" pitchFamily="34" charset="-122"/>
              <a:cs typeface="Times New Roman" panose="02020603050405020304" pitchFamily="18" charset="0"/>
            </a:endParaRPr>
          </a:p>
          <a:p>
            <a:pPr indent="-285750">
              <a:spcBef>
                <a:spcPts val="0"/>
              </a:spcBef>
              <a:buClr>
                <a:schemeClr val="tx1"/>
              </a:buClr>
            </a:pPr>
            <a:r>
              <a:rPr lang="zh-CN" altLang="en-US" sz="1335" dirty="0">
                <a:latin typeface="Times New Roman" panose="02020603050405020304" pitchFamily="18" charset="0"/>
                <a:ea typeface="微软雅黑" panose="020B0503020204020204" pitchFamily="34" charset="-122"/>
                <a:cs typeface="Times New Roman" panose="02020603050405020304" pitchFamily="18" charset="0"/>
                <a:sym typeface="+mn-ea"/>
              </a:rPr>
              <a:t>Initial approval</a:t>
            </a:r>
            <a:endParaRPr lang="zh-CN" altLang="en-US" sz="1335" b="1" dirty="0">
              <a:ln>
                <a:solidFill>
                  <a:srgbClr val="FFFF00"/>
                </a:solidFill>
              </a:ln>
              <a:solidFill>
                <a:srgbClr val="2433F8"/>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382411" y="1872192"/>
            <a:ext cx="1099961" cy="638445"/>
          </a:xfrm>
          <a:prstGeom prst="rect">
            <a:avLst/>
          </a:prstGeom>
          <a:noFill/>
          <a:ln w="9525">
            <a:noFill/>
            <a:miter lim="800000"/>
          </a:ln>
        </p:spPr>
        <p:txBody>
          <a:bodyPr wrap="square" anchor="t">
            <a:spAutoFit/>
          </a:bodyPr>
          <a:lstStyle/>
          <a:p>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sym typeface="+mn-ea"/>
              </a:rPr>
              <a:t>2024.9</a:t>
            </a:r>
          </a:p>
          <a:p>
            <a:r>
              <a:rPr lang="en-US" altLang="zh-CN" sz="1110" dirty="0">
                <a:latin typeface="Times New Roman" panose="02020603050405020304" pitchFamily="18" charset="0"/>
                <a:ea typeface="微软雅黑" panose="020B0503020204020204" pitchFamily="34" charset="-122"/>
                <a:cs typeface="Times New Roman" panose="02020603050405020304" pitchFamily="18" charset="0"/>
                <a:sym typeface="+mn-ea"/>
              </a:rPr>
              <a:t>C</a:t>
            </a:r>
            <a:r>
              <a:rPr lang="zh-CN" altLang="en-US" sz="1110" dirty="0">
                <a:latin typeface="Times New Roman" panose="02020603050405020304" pitchFamily="18" charset="0"/>
                <a:ea typeface="微软雅黑" panose="020B0503020204020204" pitchFamily="34" charset="-122"/>
                <a:cs typeface="Times New Roman" panose="02020603050405020304" pitchFamily="18" charset="0"/>
                <a:sym typeface="+mn-ea"/>
              </a:rPr>
              <a:t>onstruction </a:t>
            </a:r>
          </a:p>
          <a:p>
            <a:r>
              <a:rPr lang="zh-CN" altLang="en-US" sz="1110" dirty="0">
                <a:latin typeface="Times New Roman" panose="02020603050405020304" pitchFamily="18" charset="0"/>
                <a:ea typeface="微软雅黑" panose="020B0503020204020204" pitchFamily="34" charset="-122"/>
                <a:cs typeface="Times New Roman" panose="02020603050405020304" pitchFamily="18" charset="0"/>
                <a:sym typeface="+mn-ea"/>
              </a:rPr>
              <a:t>started</a:t>
            </a:r>
            <a:endParaRPr lang="zh-CN" altLang="en-US" sz="1110" b="1" dirty="0">
              <a:ln>
                <a:solidFill>
                  <a:srgbClr val="FFFF00"/>
                </a:solidFill>
              </a:ln>
              <a:solidFill>
                <a:srgbClr val="2433F8"/>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7" name="文本框 6"/>
          <p:cNvSpPr txBox="1"/>
          <p:nvPr/>
        </p:nvSpPr>
        <p:spPr>
          <a:xfrm>
            <a:off x="1461206" y="1884186"/>
            <a:ext cx="1545872" cy="572016"/>
          </a:xfrm>
          <a:prstGeom prst="rect">
            <a:avLst/>
          </a:prstGeom>
          <a:noFill/>
          <a:ln w="9525">
            <a:noFill/>
            <a:miter lim="800000"/>
          </a:ln>
        </p:spPr>
        <p:txBody>
          <a:bodyPr wrap="square" anchor="t">
            <a:spAutoFit/>
          </a:bodyPr>
          <a:lstStyle/>
          <a:p>
            <a:pPr algn="l"/>
            <a:r>
              <a:rPr lang="en-US" altLang="zh-CN" sz="1335" dirty="0">
                <a:latin typeface="Times New Roman" panose="02020603050405020304" pitchFamily="18" charset="0"/>
                <a:ea typeface="微软雅黑" panose="020B0503020204020204" pitchFamily="34" charset="-122"/>
                <a:cs typeface="Times New Roman" panose="02020603050405020304" pitchFamily="18" charset="0"/>
                <a:sym typeface="+mn-ea"/>
              </a:rPr>
              <a:t>2024.12</a:t>
            </a:r>
            <a:endParaRPr lang="en-US" altLang="zh-CN" sz="1335" dirty="0">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sz="890" dirty="0">
                <a:latin typeface="Times New Roman" panose="02020603050405020304" pitchFamily="18" charset="0"/>
                <a:ea typeface="微软雅黑" panose="020B0503020204020204" pitchFamily="34" charset="-122"/>
                <a:cs typeface="Times New Roman" panose="02020603050405020304" pitchFamily="18" charset="0"/>
                <a:sym typeface="+mn-ea"/>
              </a:rPr>
              <a:t>Neutron Backscattering Spectrometer Hall completed</a:t>
            </a:r>
            <a:endParaRPr lang="zh-CN" altLang="en-US" sz="890" b="1" dirty="0">
              <a:ln>
                <a:solidFill>
                  <a:srgbClr val="FFFF00"/>
                </a:solidFill>
              </a:ln>
              <a:solidFill>
                <a:srgbClr val="2433F8"/>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Rectangle 3"/>
          <p:cNvSpPr/>
          <p:nvPr/>
        </p:nvSpPr>
        <p:spPr>
          <a:xfrm>
            <a:off x="133880" y="5185833"/>
            <a:ext cx="10026121" cy="400110"/>
          </a:xfrm>
          <a:prstGeom prst="rect">
            <a:avLst/>
          </a:prstGeom>
          <a:solidFill>
            <a:schemeClr val="bg2"/>
          </a:solidFill>
        </p:spPr>
        <p:txBody>
          <a:bodyPr wrap="square">
            <a:spAutoFit/>
          </a:bodyPr>
          <a:lstStyle/>
          <a:p>
            <a:pPr defTabSz="762000" eaLnBrk="1" fontAlgn="auto" hangingPunct="1">
              <a:spcBef>
                <a:spcPts val="1335"/>
              </a:spcBef>
              <a:spcAft>
                <a:spcPts val="0"/>
              </a:spcAft>
              <a:buClr>
                <a:srgbClr val="000000"/>
              </a:buClr>
              <a:defRPr/>
            </a:pPr>
            <a:r>
              <a:rPr lang="en-US" sz="2000" b="1" dirty="0">
                <a:solidFill>
                  <a:srgbClr val="FF0000"/>
                </a:solidFill>
                <a:latin typeface="Arial" panose="020B0604020202020204"/>
                <a:ea typeface="微软雅黑" panose="020B0503020204020204" pitchFamily="34" charset="-122"/>
              </a:rPr>
              <a:t>Plans to maintain user operation almost unaffected</a:t>
            </a:r>
            <a:r>
              <a:rPr lang="zh-CN" altLang="en-US" sz="2000" b="1" dirty="0">
                <a:solidFill>
                  <a:srgbClr val="FF0000"/>
                </a:solidFill>
                <a:latin typeface="Arial" panose="020B0604020202020204"/>
                <a:ea typeface="微软雅黑" panose="020B0503020204020204" pitchFamily="34" charset="-122"/>
              </a:rPr>
              <a:t> </a:t>
            </a:r>
            <a:r>
              <a:rPr lang="en-US" altLang="zh-CN" sz="2000" b="1" dirty="0">
                <a:solidFill>
                  <a:srgbClr val="FF0000"/>
                </a:solidFill>
                <a:latin typeface="Arial" panose="020B0604020202020204"/>
                <a:ea typeface="微软雅黑" panose="020B0503020204020204" pitchFamily="34" charset="-122"/>
              </a:rPr>
              <a:t>during</a:t>
            </a:r>
            <a:r>
              <a:rPr lang="zh-CN" altLang="en-US" sz="2000" b="1" dirty="0">
                <a:solidFill>
                  <a:srgbClr val="FF0000"/>
                </a:solidFill>
                <a:latin typeface="Arial" panose="020B0604020202020204"/>
                <a:ea typeface="微软雅黑" panose="020B0503020204020204" pitchFamily="34" charset="-122"/>
              </a:rPr>
              <a:t> </a:t>
            </a:r>
            <a:r>
              <a:rPr lang="en-US" altLang="zh-CN" sz="2000" b="1" dirty="0">
                <a:solidFill>
                  <a:srgbClr val="FF0000"/>
                </a:solidFill>
                <a:latin typeface="Arial" panose="020B0604020202020204"/>
                <a:ea typeface="微软雅黑" panose="020B0503020204020204" pitchFamily="34" charset="-122"/>
              </a:rPr>
              <a:t>CSNS II construction</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AED17-0F8D-4F4A-5E86-9967C3F8390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E0E897E7-C142-E9CF-D4D4-50067904129E}"/>
              </a:ext>
            </a:extLst>
          </p:cNvPr>
          <p:cNvSpPr/>
          <p:nvPr/>
        </p:nvSpPr>
        <p:spPr>
          <a:xfrm flipV="1">
            <a:off x="0" y="891649"/>
            <a:ext cx="101600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a:extLst>
              <a:ext uri="{FF2B5EF4-FFF2-40B4-BE49-F238E27FC236}">
                <a16:creationId xmlns:a16="http://schemas.microsoft.com/office/drawing/2014/main" id="{8635AB5F-3C12-2EA2-4461-F8B09319B2E9}"/>
              </a:ext>
            </a:extLst>
          </p:cNvPr>
          <p:cNvSpPr/>
          <p:nvPr/>
        </p:nvSpPr>
        <p:spPr>
          <a:xfrm>
            <a:off x="655467"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圆角矩形 95">
            <a:extLst>
              <a:ext uri="{FF2B5EF4-FFF2-40B4-BE49-F238E27FC236}">
                <a16:creationId xmlns:a16="http://schemas.microsoft.com/office/drawing/2014/main" id="{409CE960-F71C-DC6C-F65D-91886B06B4F3}"/>
              </a:ext>
            </a:extLst>
          </p:cNvPr>
          <p:cNvSpPr/>
          <p:nvPr/>
        </p:nvSpPr>
        <p:spPr>
          <a:xfrm>
            <a:off x="553620" y="208474"/>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文本框 4">
            <a:extLst>
              <a:ext uri="{FF2B5EF4-FFF2-40B4-BE49-F238E27FC236}">
                <a16:creationId xmlns:a16="http://schemas.microsoft.com/office/drawing/2014/main" id="{1B7E205B-CBFD-81B4-E234-7A081AC0372B}"/>
              </a:ext>
            </a:extLst>
          </p:cNvPr>
          <p:cNvSpPr txBox="1"/>
          <p:nvPr/>
        </p:nvSpPr>
        <p:spPr>
          <a:xfrm>
            <a:off x="1335584" y="222643"/>
            <a:ext cx="1984375" cy="553934"/>
          </a:xfrm>
          <a:prstGeom prst="rect">
            <a:avLst/>
          </a:prstGeom>
          <a:noFill/>
        </p:spPr>
        <p:txBody>
          <a:bodyPr>
            <a:spAutoFit/>
            <a:scene3d>
              <a:camera prst="orthographicFront"/>
              <a:lightRig rig="threePt" dir="t"/>
            </a:scene3d>
          </a:bodyPr>
          <a:lstStyle/>
          <a:p>
            <a:pPr marL="0" marR="0" lvl="0" indent="0" algn="l" defTabSz="762000" rtl="0" eaLnBrk="1" fontAlgn="auto" latinLnBrk="0" hangingPunct="1">
              <a:lnSpc>
                <a:spcPct val="90000"/>
              </a:lnSpc>
              <a:spcBef>
                <a:spcPct val="0"/>
              </a:spcBef>
              <a:spcAft>
                <a:spcPts val="0"/>
              </a:spcAft>
              <a:buClrTx/>
              <a:buSzTx/>
              <a:buFontTx/>
              <a:buNone/>
              <a:tabLst/>
              <a:defRPr/>
            </a:pPr>
            <a:r>
              <a:rPr kumimoji="1" lang="en-US" altLang="zh-CN" sz="3335" b="1" i="0" u="none" strike="noStrike" kern="1200" cap="none" spc="0" normalizeH="0" baseline="0" noProof="0" dirty="0">
                <a:ln>
                  <a:noFill/>
                </a:ln>
                <a:solidFill>
                  <a:srgbClr val="005DA2"/>
                </a:solidFill>
                <a:effectLst/>
                <a:uLnTx/>
                <a:uFillTx/>
                <a:latin typeface="Arial" panose="020B0604020202020204" pitchFamily="34" charset="0"/>
                <a:ea typeface="微软雅黑" panose="020B0503020204020204" pitchFamily="34" charset="-122"/>
                <a:cs typeface="+mn-cs"/>
              </a:rPr>
              <a:t>Outline</a:t>
            </a:r>
            <a:endParaRPr kumimoji="1" lang="zh-CN" altLang="en-US" sz="3335" b="1" i="0" u="none" strike="noStrike" kern="1200" cap="none" spc="0" normalizeH="0" baseline="0" noProof="0" dirty="0">
              <a:ln>
                <a:noFill/>
              </a:ln>
              <a:solidFill>
                <a:srgbClr val="005DA2"/>
              </a:solidFill>
              <a:effectLst/>
              <a:uLnTx/>
              <a:uFillTx/>
              <a:latin typeface="Arial" panose="020B0604020202020204" pitchFamily="34" charset="0"/>
              <a:ea typeface="微软雅黑" panose="020B0503020204020204" pitchFamily="34" charset="-122"/>
              <a:cs typeface="+mn-cs"/>
            </a:endParaRPr>
          </a:p>
        </p:txBody>
      </p:sp>
      <p:pic>
        <p:nvPicPr>
          <p:cNvPr id="39" name="图片 18" descr="图片1副本">
            <a:extLst>
              <a:ext uri="{FF2B5EF4-FFF2-40B4-BE49-F238E27FC236}">
                <a16:creationId xmlns:a16="http://schemas.microsoft.com/office/drawing/2014/main" id="{53C6AC05-6E85-FDBB-6849-91F787BA6A38}"/>
              </a:ext>
            </a:extLst>
          </p:cNvPr>
          <p:cNvPicPr>
            <a:picLocks noChangeAspect="1"/>
          </p:cNvPicPr>
          <p:nvPr/>
        </p:nvPicPr>
        <p:blipFill>
          <a:blip r:embed="rId4" cstate="print"/>
          <a:srcRect/>
          <a:stretch>
            <a:fillRect/>
          </a:stretch>
        </p:blipFill>
        <p:spPr bwMode="auto">
          <a:xfrm>
            <a:off x="8610545" y="185897"/>
            <a:ext cx="1106000" cy="552878"/>
          </a:xfrm>
          <a:prstGeom prst="rect">
            <a:avLst/>
          </a:prstGeom>
          <a:noFill/>
          <a:ln w="9525">
            <a:noFill/>
            <a:miter lim="800000"/>
            <a:headEnd/>
            <a:tailEnd/>
          </a:ln>
        </p:spPr>
      </p:pic>
      <p:sp>
        <p:nvSpPr>
          <p:cNvPr id="4" name="TextBox 11">
            <a:extLst>
              <a:ext uri="{FF2B5EF4-FFF2-40B4-BE49-F238E27FC236}">
                <a16:creationId xmlns:a16="http://schemas.microsoft.com/office/drawing/2014/main" id="{20FE7666-65CE-9B60-5D4D-AAAB2CE7E7BA}"/>
              </a:ext>
            </a:extLst>
          </p:cNvPr>
          <p:cNvSpPr txBox="1">
            <a:spLocks noChangeArrowheads="1"/>
          </p:cNvSpPr>
          <p:nvPr/>
        </p:nvSpPr>
        <p:spPr bwMode="auto">
          <a:xfrm>
            <a:off x="732369" y="842747"/>
            <a:ext cx="8869737" cy="4171078"/>
          </a:xfrm>
          <a:prstGeom prst="rect">
            <a:avLst/>
          </a:prstGeom>
          <a:noFill/>
          <a:ln w="9525">
            <a:noFill/>
            <a:miter lim="800000"/>
          </a:ln>
        </p:spPr>
        <p:txBody>
          <a:bodyPr wrap="square" lIns="0" tIns="0" rIns="0" bIns="0" anchor="ctr">
            <a:spAutoFit/>
          </a:bodyPr>
          <a:lstStyle/>
          <a:p>
            <a:pPr marL="589280" marR="0" lvl="0" indent="-589280" algn="l" defTabSz="704215" rtl="0" eaLnBrk="1" fontAlgn="base" latinLnBrk="0" hangingPunct="1">
              <a:lnSpc>
                <a:spcPct val="150000"/>
              </a:lnSpc>
              <a:spcBef>
                <a:spcPct val="0"/>
              </a:spcBef>
              <a:spcAft>
                <a:spcPct val="0"/>
              </a:spcAft>
              <a:buClr>
                <a:prstClr val="white">
                  <a:lumMod val="85000"/>
                </a:prstClr>
              </a:buClr>
              <a:buSzTx/>
              <a:buFont typeface="+mj-lt"/>
              <a:buAutoNum type="romanUcPeriod"/>
              <a:tabLst/>
              <a:defRPr/>
            </a:pPr>
            <a:r>
              <a:rPr kumimoji="0" lang="en-US" altLang="zh-CN"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A brief introduction to IHEP</a:t>
            </a:r>
          </a:p>
          <a:p>
            <a:pPr marL="589280" marR="0" lvl="0" indent="-589280" algn="l" defTabSz="704215" rtl="0" eaLnBrk="1" fontAlgn="base" latinLnBrk="0" hangingPunct="1">
              <a:lnSpc>
                <a:spcPct val="150000"/>
              </a:lnSpc>
              <a:spcBef>
                <a:spcPct val="0"/>
              </a:spcBef>
              <a:spcAft>
                <a:spcPct val="0"/>
              </a:spcAft>
              <a:buClr>
                <a:prstClr val="white">
                  <a:lumMod val="85000"/>
                </a:prstClr>
              </a:buClr>
              <a:buSzTx/>
              <a:buFont typeface="+mj-lt"/>
              <a:buAutoNum type="romanUcPeriod"/>
              <a:tabLst/>
              <a:defRPr/>
            </a:pPr>
            <a:r>
              <a:rPr kumimoji="0" lang="en-US" altLang="zh-CN"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status of CSNS</a:t>
            </a:r>
          </a:p>
          <a:p>
            <a:pPr marL="476250" marR="0" lvl="0" indent="-476250" algn="l" defTabSz="704215" rtl="0" eaLnBrk="1" fontAlgn="base" latinLnBrk="0" hangingPunct="1">
              <a:lnSpc>
                <a:spcPct val="150000"/>
              </a:lnSpc>
              <a:spcBef>
                <a:spcPct val="0"/>
              </a:spcBef>
              <a:spcAft>
                <a:spcPct val="0"/>
              </a:spcAft>
              <a:buClr>
                <a:schemeClr val="bg1">
                  <a:lumMod val="85000"/>
                </a:schemeClr>
              </a:buClr>
              <a:buSzTx/>
              <a:buFont typeface="+mj-lt"/>
              <a:buAutoNum type="romanUcPeriod"/>
              <a:tabLst/>
              <a:defRPr/>
            </a:pPr>
            <a:r>
              <a:rPr kumimoji="0" lang="zh-CN" altLang="en-US"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a:ln>
                  <a:noFill/>
                </a:ln>
                <a:solidFill>
                  <a:schemeClr val="bg1">
                    <a:lumMod val="8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The Upgrade project CSNS-II</a:t>
            </a:r>
          </a:p>
          <a:p>
            <a:pPr marL="627380" marR="0" lvl="0" indent="-627380" algn="l" defTabSz="704215" rtl="0" eaLnBrk="0" fontAlgn="base" latinLnBrk="0" hangingPunct="0">
              <a:lnSpc>
                <a:spcPct val="150000"/>
              </a:lnSpc>
              <a:spcBef>
                <a:spcPct val="0"/>
              </a:spcBef>
              <a:spcAft>
                <a:spcPct val="0"/>
              </a:spcAft>
              <a:buClr>
                <a:srgbClr val="002060"/>
              </a:buClr>
              <a:buSzTx/>
              <a:buFont typeface="+mj-lt"/>
              <a:buAutoNum type="romanUcPeriod"/>
              <a:tabLst/>
              <a:defRPr/>
            </a:pPr>
            <a:r>
              <a:rPr lang="en-US" altLang="zh-CN" sz="3200" b="1" dirty="0">
                <a:solidFill>
                  <a:srgbClr val="1F497D">
                    <a:lumMod val="75000"/>
                  </a:srgbClr>
                </a:solidFill>
                <a:latin typeface="Times New Roman" panose="02020603050405020304" pitchFamily="18" charset="0"/>
                <a:cs typeface="Times New Roman" panose="02020603050405020304" pitchFamily="18" charset="0"/>
              </a:rPr>
              <a:t>Tech. transferring and proton beam utilization</a:t>
            </a:r>
          </a:p>
          <a:p>
            <a:pPr marL="627380" marR="0" lvl="0" indent="-627380" algn="l" defTabSz="704215" rtl="0" eaLnBrk="0" fontAlgn="base" latinLnBrk="0" hangingPunct="0">
              <a:lnSpc>
                <a:spcPct val="150000"/>
              </a:lnSpc>
              <a:spcBef>
                <a:spcPct val="0"/>
              </a:spcBef>
              <a:spcAft>
                <a:spcPct val="0"/>
              </a:spcAft>
              <a:buClr>
                <a:prstClr val="white">
                  <a:lumMod val="85000"/>
                </a:prstClr>
              </a:buClr>
              <a:buSzTx/>
              <a:buFont typeface="+mj-lt"/>
              <a:buAutoNum type="romanUcPeriod"/>
              <a:tabLst/>
              <a:defRPr/>
            </a:pPr>
            <a:r>
              <a:rPr kumimoji="0" lang="en-US" altLang="zh-CN" sz="3200" b="1"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Summary</a:t>
            </a:r>
          </a:p>
          <a:p>
            <a:pPr marL="0" marR="0" lvl="0" indent="0" algn="l" defTabSz="704215" rtl="0" eaLnBrk="0" fontAlgn="base" latinLnBrk="0" hangingPunct="0">
              <a:lnSpc>
                <a:spcPct val="130000"/>
              </a:lnSpc>
              <a:spcBef>
                <a:spcPct val="0"/>
              </a:spcBef>
              <a:spcAft>
                <a:spcPct val="0"/>
              </a:spcAft>
              <a:buClrTx/>
              <a:buSzTx/>
              <a:buFontTx/>
              <a:buNone/>
              <a:tabLst/>
              <a:defRPr/>
            </a:pPr>
            <a:endParaRPr kumimoji="0" lang="en-US" altLang="zh-CN" sz="2665"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2087129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9"/>
          <p:cNvSpPr>
            <a:spLocks noChangeArrowheads="1"/>
          </p:cNvSpPr>
          <p:nvPr/>
        </p:nvSpPr>
        <p:spPr bwMode="auto">
          <a:xfrm>
            <a:off x="327472" y="66056"/>
            <a:ext cx="8580590" cy="595356"/>
          </a:xfrm>
          <a:prstGeom prst="rect">
            <a:avLst/>
          </a:prstGeom>
          <a:noFill/>
          <a:ln w="9525">
            <a:noFill/>
            <a:miter lim="800000"/>
          </a:ln>
        </p:spPr>
        <p:txBody>
          <a:bodyPr wrap="square">
            <a:spAutoFit/>
          </a:bodyPr>
          <a:lstStyle/>
          <a:p>
            <a:pPr defTabSz="761970" eaLnBrk="1" fontAlgn="auto" hangingPunct="1">
              <a:lnSpc>
                <a:spcPct val="120000"/>
              </a:lnSpc>
              <a:spcBef>
                <a:spcPts val="0"/>
              </a:spcBef>
              <a:spcAft>
                <a:spcPts val="0"/>
              </a:spcAft>
              <a:defRPr/>
            </a:pPr>
            <a:r>
              <a:rPr lang="en-US" altLang="zh-CN" sz="3000" b="1" kern="0" dirty="0">
                <a:solidFill>
                  <a:srgbClr val="005DA2"/>
                </a:solidFill>
                <a:ea typeface="微软雅黑" panose="020B0503020204020204" charset="-122"/>
                <a:sym typeface="+mn-ea"/>
              </a:rPr>
              <a:t>Technology Transfer: development of BNCT</a:t>
            </a:r>
            <a:endParaRPr lang="zh-CN" altLang="en-US" sz="3000" b="1" kern="0" dirty="0">
              <a:solidFill>
                <a:srgbClr val="005DA2"/>
              </a:solidFill>
              <a:ea typeface="微软雅黑" panose="020B0503020204020204" charset="-122"/>
              <a:sym typeface="+mn-ea"/>
            </a:endParaRPr>
          </a:p>
        </p:txBody>
      </p:sp>
      <p:sp>
        <p:nvSpPr>
          <p:cNvPr id="6" name="矩形 5"/>
          <p:cNvSpPr/>
          <p:nvPr/>
        </p:nvSpPr>
        <p:spPr>
          <a:xfrm>
            <a:off x="-15983" y="847910"/>
            <a:ext cx="6795908" cy="1758815"/>
          </a:xfrm>
          <a:prstGeom prst="rect">
            <a:avLst/>
          </a:prstGeom>
        </p:spPr>
        <p:txBody>
          <a:bodyPr wrap="square">
            <a:spAutoFit/>
          </a:bodyPr>
          <a:lstStyle/>
          <a:p>
            <a:pPr marL="378339" indent="-285739" defTabSz="1354612" fontAlgn="auto">
              <a:lnSpc>
                <a:spcPct val="110000"/>
              </a:lnSpc>
              <a:spcBef>
                <a:spcPts val="0"/>
              </a:spcBef>
              <a:spcAft>
                <a:spcPts val="0"/>
              </a:spcAft>
              <a:buClr>
                <a:prstClr val="black"/>
              </a:buClr>
              <a:buFont typeface="Arial" panose="020B0604020202020204" pitchFamily="34" charset="0"/>
              <a:buChar char="•"/>
              <a:defRPr/>
            </a:pPr>
            <a:r>
              <a:rPr lang="en-US" sz="2000" dirty="0">
                <a:solidFill>
                  <a:srgbClr val="24292F"/>
                </a:solidFill>
                <a:cs typeface="Arial" panose="020B0604020202020204" pitchFamily="34" charset="0"/>
              </a:rPr>
              <a:t>Accelerator based</a:t>
            </a:r>
            <a:r>
              <a:rPr lang="en-US" altLang="zh-CN" sz="2000" dirty="0">
                <a:solidFill>
                  <a:srgbClr val="24292F"/>
                </a:solidFill>
                <a:cs typeface="Arial" panose="020B0604020202020204" pitchFamily="34" charset="0"/>
              </a:rPr>
              <a:t> neutron source + boron-based drugs</a:t>
            </a:r>
            <a:endParaRPr lang="en-GB" altLang="zh-CN" sz="2000" dirty="0">
              <a:solidFill>
                <a:srgbClr val="24292F"/>
              </a:solidFill>
              <a:cs typeface="Arial" panose="020B0604020202020204" pitchFamily="34" charset="0"/>
            </a:endParaRPr>
          </a:p>
          <a:p>
            <a:pPr marL="378339" indent="-285739" defTabSz="1354612" fontAlgn="auto">
              <a:lnSpc>
                <a:spcPct val="110000"/>
              </a:lnSpc>
              <a:spcBef>
                <a:spcPts val="0"/>
              </a:spcBef>
              <a:spcAft>
                <a:spcPts val="0"/>
              </a:spcAft>
              <a:buClr>
                <a:prstClr val="black"/>
              </a:buClr>
              <a:buFont typeface="Arial" panose="020B0604020202020204" pitchFamily="34" charset="0"/>
              <a:buChar char="•"/>
              <a:defRPr/>
            </a:pPr>
            <a:r>
              <a:rPr lang="en-GB" altLang="zh-CN" sz="2000" dirty="0">
                <a:solidFill>
                  <a:srgbClr val="24292F"/>
                </a:solidFill>
                <a:cs typeface="Arial" panose="020B0604020202020204" pitchFamily="34" charset="0"/>
              </a:rPr>
              <a:t>Binary targeted and cell-level precision radiotherapy combined with drugs</a:t>
            </a:r>
            <a:endParaRPr lang="en-US" altLang="zh-CN" sz="2000" dirty="0">
              <a:solidFill>
                <a:srgbClr val="24292F"/>
              </a:solidFill>
              <a:cs typeface="Arial" panose="020B0604020202020204" pitchFamily="34" charset="0"/>
            </a:endParaRPr>
          </a:p>
          <a:p>
            <a:pPr marL="378339" indent="-285739" defTabSz="1354612" fontAlgn="auto">
              <a:lnSpc>
                <a:spcPct val="110000"/>
              </a:lnSpc>
              <a:spcBef>
                <a:spcPts val="0"/>
              </a:spcBef>
              <a:spcAft>
                <a:spcPts val="0"/>
              </a:spcAft>
              <a:buClr>
                <a:prstClr val="black"/>
              </a:buClr>
              <a:buFont typeface="Arial" panose="020B0604020202020204" pitchFamily="34" charset="0"/>
              <a:buChar char="•"/>
              <a:defRPr/>
            </a:pPr>
            <a:r>
              <a:rPr lang="en-US" altLang="zh-CN" sz="2000" dirty="0">
                <a:solidFill>
                  <a:srgbClr val="24292F"/>
                </a:solidFill>
                <a:cs typeface="Arial" panose="020B0604020202020204" pitchFamily="34" charset="0"/>
                <a:sym typeface="+mn-lt"/>
              </a:rPr>
              <a:t>Test facility: </a:t>
            </a:r>
            <a:r>
              <a:rPr lang="en-US" altLang="zh-CN" sz="2000" dirty="0" err="1">
                <a:solidFill>
                  <a:srgbClr val="24292F"/>
                </a:solidFill>
                <a:cs typeface="Arial" panose="020B0604020202020204" pitchFamily="34" charset="0"/>
                <a:sym typeface="+mn-lt"/>
              </a:rPr>
              <a:t>RFQ+Lithium</a:t>
            </a:r>
            <a:r>
              <a:rPr lang="en-US" altLang="zh-CN" sz="2000" dirty="0">
                <a:solidFill>
                  <a:srgbClr val="24292F"/>
                </a:solidFill>
                <a:cs typeface="Arial" panose="020B0604020202020204" pitchFamily="34" charset="0"/>
                <a:sym typeface="+mn-lt"/>
              </a:rPr>
              <a:t> target</a:t>
            </a:r>
            <a:r>
              <a:rPr lang="zh-CN" altLang="en-US" sz="2000" dirty="0">
                <a:solidFill>
                  <a:srgbClr val="24292F"/>
                </a:solidFill>
                <a:cs typeface="Arial" panose="020B0604020202020204" pitchFamily="34" charset="0"/>
                <a:sym typeface="+mn-lt"/>
              </a:rPr>
              <a:t>，</a:t>
            </a:r>
            <a:r>
              <a:rPr lang="en-US" altLang="zh-CN" sz="2000" dirty="0">
                <a:solidFill>
                  <a:srgbClr val="24292F"/>
                </a:solidFill>
                <a:cs typeface="Arial" panose="020B0604020202020204" pitchFamily="34" charset="0"/>
                <a:sym typeface="+mn-lt"/>
              </a:rPr>
              <a:t>developed at the CSNS campus, used for cell and animal test</a:t>
            </a:r>
          </a:p>
        </p:txBody>
      </p:sp>
      <p:grpSp>
        <p:nvGrpSpPr>
          <p:cNvPr id="17" name="组合 16"/>
          <p:cNvGrpSpPr/>
          <p:nvPr/>
        </p:nvGrpSpPr>
        <p:grpSpPr>
          <a:xfrm>
            <a:off x="6639317" y="653241"/>
            <a:ext cx="2840683" cy="2071579"/>
            <a:chOff x="7967180" y="783888"/>
            <a:chExt cx="3408820" cy="2485895"/>
          </a:xfrm>
        </p:grpSpPr>
        <p:pic>
          <p:nvPicPr>
            <p:cNvPr id="5" name="图片 4"/>
            <p:cNvPicPr>
              <a:picLocks noChangeAspect="1"/>
            </p:cNvPicPr>
            <p:nvPr/>
          </p:nvPicPr>
          <p:blipFill>
            <a:blip r:embed="rId3" cstate="print">
              <a:clrChange>
                <a:clrFrom>
                  <a:srgbClr val="C0D8ED"/>
                </a:clrFrom>
                <a:clrTo>
                  <a:srgbClr val="C0D8ED">
                    <a:alpha val="0"/>
                  </a:srgbClr>
                </a:clrTo>
              </a:clrChange>
              <a:extLst>
                <a:ext uri="{28A0092B-C50C-407E-A947-70E740481C1C}">
                  <a14:useLocalDpi xmlns:a14="http://schemas.microsoft.com/office/drawing/2010/main"/>
                </a:ext>
              </a:extLst>
            </a:blip>
            <a:stretch>
              <a:fillRect/>
            </a:stretch>
          </p:blipFill>
          <p:spPr>
            <a:xfrm>
              <a:off x="8051277" y="783888"/>
              <a:ext cx="3324723" cy="2485895"/>
            </a:xfrm>
            <a:prstGeom prst="rect">
              <a:avLst/>
            </a:prstGeom>
          </p:spPr>
        </p:pic>
        <p:sp>
          <p:nvSpPr>
            <p:cNvPr id="2" name="文本框 1"/>
            <p:cNvSpPr txBox="1"/>
            <p:nvPr/>
          </p:nvSpPr>
          <p:spPr>
            <a:xfrm>
              <a:off x="7967180" y="2173720"/>
              <a:ext cx="678869" cy="572234"/>
            </a:xfrm>
            <a:prstGeom prst="rect">
              <a:avLst/>
            </a:prstGeom>
            <a:solidFill>
              <a:schemeClr val="bg2"/>
            </a:solidFill>
          </p:spPr>
          <p:txBody>
            <a:bodyPr wrap="square" rtlCol="0">
              <a:spAutoFit/>
            </a:bodyPr>
            <a:lstStyle/>
            <a:p>
              <a:r>
                <a:rPr kumimoji="1" lang="en-US" altLang="zh-CN" sz="833" dirty="0">
                  <a:solidFill>
                    <a:schemeClr val="accent6">
                      <a:lumMod val="75000"/>
                    </a:schemeClr>
                  </a:solidFill>
                </a:rPr>
                <a:t>Thermal </a:t>
              </a:r>
            </a:p>
            <a:p>
              <a:r>
                <a:rPr kumimoji="1" lang="en-US" altLang="zh-CN" sz="833" dirty="0">
                  <a:solidFill>
                    <a:schemeClr val="accent6">
                      <a:lumMod val="75000"/>
                    </a:schemeClr>
                  </a:solidFill>
                </a:rPr>
                <a:t>neutron</a:t>
              </a:r>
              <a:endParaRPr kumimoji="1" lang="zh-CN" altLang="en-US" sz="833" dirty="0">
                <a:solidFill>
                  <a:schemeClr val="accent6">
                    <a:lumMod val="75000"/>
                  </a:schemeClr>
                </a:solidFill>
              </a:endParaRPr>
            </a:p>
          </p:txBody>
        </p:sp>
        <p:sp>
          <p:nvSpPr>
            <p:cNvPr id="3" name="文本框 2"/>
            <p:cNvSpPr txBox="1"/>
            <p:nvPr/>
          </p:nvSpPr>
          <p:spPr>
            <a:xfrm>
              <a:off x="10241717" y="1361768"/>
              <a:ext cx="1134283" cy="418422"/>
            </a:xfrm>
            <a:prstGeom prst="rect">
              <a:avLst/>
            </a:prstGeom>
            <a:solidFill>
              <a:schemeClr val="bg2"/>
            </a:solidFill>
          </p:spPr>
          <p:txBody>
            <a:bodyPr wrap="square" rtlCol="0">
              <a:spAutoFit/>
            </a:bodyPr>
            <a:lstStyle/>
            <a:p>
              <a:r>
                <a:rPr kumimoji="1" lang="en-US" altLang="zh-CN" sz="833" dirty="0">
                  <a:solidFill>
                    <a:schemeClr val="accent6">
                      <a:lumMod val="75000"/>
                    </a:schemeClr>
                  </a:solidFill>
                </a:rPr>
                <a:t>Thermal neutron</a:t>
              </a:r>
              <a:endParaRPr kumimoji="1" lang="zh-CN" altLang="en-US" sz="833" dirty="0">
                <a:solidFill>
                  <a:schemeClr val="accent6">
                    <a:lumMod val="75000"/>
                  </a:schemeClr>
                </a:solidFill>
              </a:endParaRPr>
            </a:p>
          </p:txBody>
        </p:sp>
        <p:sp>
          <p:nvSpPr>
            <p:cNvPr id="11" name="文本框 10"/>
            <p:cNvSpPr txBox="1"/>
            <p:nvPr/>
          </p:nvSpPr>
          <p:spPr>
            <a:xfrm>
              <a:off x="8785411" y="2875936"/>
              <a:ext cx="181608" cy="233988"/>
            </a:xfrm>
            <a:prstGeom prst="rect">
              <a:avLst/>
            </a:prstGeom>
            <a:solidFill>
              <a:schemeClr val="bg2"/>
            </a:solidFill>
          </p:spPr>
          <p:txBody>
            <a:bodyPr wrap="square" rtlCol="0">
              <a:spAutoFit/>
            </a:bodyPr>
            <a:lstStyle/>
            <a:p>
              <a:r>
                <a:rPr kumimoji="1" lang="en-US" altLang="zh-CN" sz="667" dirty="0">
                  <a:solidFill>
                    <a:schemeClr val="bg2"/>
                  </a:solidFill>
                </a:rPr>
                <a:t>t</a:t>
              </a:r>
              <a:endParaRPr kumimoji="1" lang="zh-CN" altLang="en-US" sz="667" dirty="0">
                <a:solidFill>
                  <a:schemeClr val="bg2"/>
                </a:solidFill>
              </a:endParaRPr>
            </a:p>
          </p:txBody>
        </p:sp>
        <p:sp>
          <p:nvSpPr>
            <p:cNvPr id="12" name="文本框 11"/>
            <p:cNvSpPr txBox="1"/>
            <p:nvPr/>
          </p:nvSpPr>
          <p:spPr>
            <a:xfrm>
              <a:off x="8163004" y="1084769"/>
              <a:ext cx="910827" cy="572234"/>
            </a:xfrm>
            <a:prstGeom prst="rect">
              <a:avLst/>
            </a:prstGeom>
            <a:solidFill>
              <a:schemeClr val="bg2"/>
            </a:solidFill>
          </p:spPr>
          <p:txBody>
            <a:bodyPr wrap="square" rtlCol="0">
              <a:spAutoFit/>
            </a:bodyPr>
            <a:lstStyle/>
            <a:p>
              <a:pPr algn="ctr"/>
              <a:r>
                <a:rPr kumimoji="1" lang="en-US" altLang="zh-CN" sz="833" dirty="0">
                  <a:solidFill>
                    <a:schemeClr val="accent6">
                      <a:lumMod val="75000"/>
                    </a:schemeClr>
                  </a:solidFill>
                </a:rPr>
                <a:t>boron-based drugs</a:t>
              </a:r>
              <a:endParaRPr kumimoji="1" lang="zh-CN" altLang="en-US" sz="833" dirty="0">
                <a:solidFill>
                  <a:schemeClr val="accent6">
                    <a:lumMod val="75000"/>
                  </a:schemeClr>
                </a:solidFill>
              </a:endParaRPr>
            </a:p>
          </p:txBody>
        </p:sp>
        <p:sp>
          <p:nvSpPr>
            <p:cNvPr id="16" name="文本框 15"/>
            <p:cNvSpPr txBox="1"/>
            <p:nvPr/>
          </p:nvSpPr>
          <p:spPr>
            <a:xfrm>
              <a:off x="10241717" y="1009748"/>
              <a:ext cx="1134282" cy="280154"/>
            </a:xfrm>
            <a:prstGeom prst="rect">
              <a:avLst/>
            </a:prstGeom>
            <a:solidFill>
              <a:schemeClr val="bg2"/>
            </a:solidFill>
          </p:spPr>
          <p:txBody>
            <a:bodyPr wrap="square" rtlCol="0">
              <a:spAutoFit/>
            </a:bodyPr>
            <a:lstStyle/>
            <a:p>
              <a:r>
                <a:rPr kumimoji="1" lang="en-US" altLang="zh-CN" sz="917" dirty="0">
                  <a:solidFill>
                    <a:schemeClr val="bg2"/>
                  </a:solidFill>
                </a:rPr>
                <a:t>t</a:t>
              </a:r>
              <a:endParaRPr kumimoji="1" lang="zh-CN" altLang="en-US" sz="917" dirty="0">
                <a:solidFill>
                  <a:schemeClr val="bg2"/>
                </a:solidFill>
              </a:endParaRPr>
            </a:p>
          </p:txBody>
        </p:sp>
      </p:grpSp>
      <p:pic>
        <p:nvPicPr>
          <p:cNvPr id="21" name="Picture 3" descr="C:\Users\Juan Li\Desktop\东莞实验室\实验数据2021\结晶紫20210722\IMG_2048.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721688" y="742444"/>
            <a:ext cx="3092291" cy="2050778"/>
          </a:xfrm>
          <a:prstGeom prst="rect">
            <a:avLst/>
          </a:prstGeom>
          <a:noFill/>
          <a:ln>
            <a:noFill/>
          </a:ln>
        </p:spPr>
      </p:pic>
      <p:pic>
        <p:nvPicPr>
          <p:cNvPr id="22" name="Picture 4" descr="D:\BNCT项目\合作项目\D-BNCT01安装照片\IMG_4206.JPG"/>
          <p:cNvPicPr>
            <a:picLocks noChangeAspect="1" noChangeArrowheads="1"/>
          </p:cNvPicPr>
          <p:nvPr/>
        </p:nvPicPr>
        <p:blipFill>
          <a:blip r:embed="rId6" cstate="print">
            <a:extLst>
              <a:ext uri="{28A0092B-C50C-407E-A947-70E740481C1C}">
                <a14:useLocalDpi xmlns:a14="http://schemas.microsoft.com/office/drawing/2010/main"/>
              </a:ext>
            </a:extLst>
          </a:blip>
          <a:srcRect r="-2848"/>
          <a:stretch>
            <a:fillRect/>
          </a:stretch>
        </p:blipFill>
        <p:spPr bwMode="auto">
          <a:xfrm>
            <a:off x="4736810" y="2793223"/>
            <a:ext cx="5550191" cy="284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057" y="2782669"/>
            <a:ext cx="4682753" cy="2858153"/>
          </a:xfrm>
          <a:prstGeom prst="rect">
            <a:avLst/>
          </a:prstGeom>
        </p:spPr>
      </p:pic>
      <p:sp>
        <p:nvSpPr>
          <p:cNvPr id="13" name="灯片编号占位符 12">
            <a:extLst>
              <a:ext uri="{FF2B5EF4-FFF2-40B4-BE49-F238E27FC236}">
                <a16:creationId xmlns:a16="http://schemas.microsoft.com/office/drawing/2014/main" id="{8F263E5B-1FB3-4367-953A-FD26CA2B460D}"/>
              </a:ext>
            </a:extLst>
          </p:cNvPr>
          <p:cNvSpPr>
            <a:spLocks noGrp="1"/>
          </p:cNvSpPr>
          <p:nvPr>
            <p:ph type="sldNum" sz="quarter" idx="12"/>
          </p:nvPr>
        </p:nvSpPr>
        <p:spPr>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58C1D7-C87B-43EA-91A0-AE85DC065765}" type="slidenum">
              <a:rPr lang="zh-CN" altLang="en-US" smtClean="0"/>
              <a:pPr/>
              <a:t>56</a:t>
            </a:fld>
            <a:endParaRPr lang="zh-CN" altLang="en-US"/>
          </a:p>
        </p:txBody>
      </p:sp>
    </p:spTree>
    <p:extLst>
      <p:ext uri="{BB962C8B-B14F-4D97-AF65-F5344CB8AC3E}">
        <p14:creationId xmlns:p14="http://schemas.microsoft.com/office/powerpoint/2010/main" val="3210214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p:cNvSpPr/>
          <p:nvPr/>
        </p:nvSpPr>
        <p:spPr>
          <a:xfrm>
            <a:off x="9640509" y="5417785"/>
            <a:ext cx="383538" cy="320036"/>
          </a:xfrm>
          <a:prstGeom prst="rect">
            <a:avLst/>
          </a:prstGeom>
          <a:noFill/>
          <a:ln w="9525" cap="flat" cmpd="sng">
            <a:noFill/>
            <a:prstDash val="solid"/>
            <a:miter/>
          </a:ln>
        </p:spPr>
        <p:txBody>
          <a:bodyPr vert="horz" wrap="square" lIns="101596" tIns="50797" rIns="101596" bIns="50797" anchor="t" anchorCtr="0"/>
          <a:lstStyle/>
          <a:p>
            <a:pPr algn="r" defTabSz="1015959" eaLnBrk="1" hangingPunct="1">
              <a:spcBef>
                <a:spcPts val="0"/>
              </a:spcBef>
              <a:spcAft>
                <a:spcPts val="0"/>
              </a:spcAft>
              <a:defRPr/>
            </a:pPr>
            <a:fld id="{CAD2D6BD-DE1B-4B5F-8B41-2702339687B9}" type="slidenum">
              <a:rPr lang="en-US" altLang="zh-CN" sz="1000">
                <a:solidFill>
                  <a:srgbClr val="4D5E68"/>
                </a:solidFill>
                <a:latin typeface="Impact" panose="020B0806030902050204" pitchFamily="34" charset="0"/>
                <a:cs typeface="Calibri" panose="020F0502020204030204" pitchFamily="34" charset="0"/>
              </a:rPr>
              <a:pPr algn="r" defTabSz="1015959" eaLnBrk="1" hangingPunct="1">
                <a:spcBef>
                  <a:spcPts val="0"/>
                </a:spcBef>
                <a:spcAft>
                  <a:spcPts val="0"/>
                </a:spcAft>
                <a:defRPr/>
              </a:pPr>
              <a:t>57</a:t>
            </a:fld>
            <a:endParaRPr lang="zh-CN" altLang="en-US" sz="1000" dirty="0">
              <a:solidFill>
                <a:srgbClr val="4D5E68"/>
              </a:solidFill>
              <a:latin typeface="Impact" panose="020B0806030902050204" pitchFamily="34" charset="0"/>
              <a:ea typeface="Arial Unicode MS" panose="020B0604020202020204" charset="-122"/>
              <a:cs typeface="Arial Unicode MS" panose="020B060402020202020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67" y="2414615"/>
            <a:ext cx="4150643" cy="330038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82793" y="2414615"/>
            <a:ext cx="2790783" cy="330038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3759" y="2406953"/>
            <a:ext cx="2632394" cy="3308048"/>
          </a:xfrm>
          <a:prstGeom prst="rect">
            <a:avLst/>
          </a:prstGeom>
        </p:spPr>
      </p:pic>
      <p:sp>
        <p:nvSpPr>
          <p:cNvPr id="8" name="灯片编号占位符 3"/>
          <p:cNvSpPr txBox="1">
            <a:spLocks noGrp="1" noChangeArrowheads="1"/>
          </p:cNvSpPr>
          <p:nvPr/>
        </p:nvSpPr>
        <p:spPr bwMode="auto">
          <a:xfrm>
            <a:off x="9756758" y="5490106"/>
            <a:ext cx="363803" cy="16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r" defTabSz="1015959">
              <a:spcBef>
                <a:spcPct val="0"/>
              </a:spcBef>
              <a:buNone/>
              <a:defRPr/>
            </a:pPr>
            <a:fld id="{0ECCEC72-426F-3E48-B448-8BC3E5F10A84}" type="slidenum">
              <a:rPr kumimoji="0" lang="en-US" altLang="zh-CN" sz="750">
                <a:solidFill>
                  <a:srgbClr val="4D5E68"/>
                </a:solidFill>
                <a:latin typeface="Impact" panose="020B0806030902050204" pitchFamily="34" charset="0"/>
              </a:rPr>
              <a:pPr algn="r" defTabSz="1015959">
                <a:spcBef>
                  <a:spcPct val="0"/>
                </a:spcBef>
                <a:buNone/>
                <a:defRPr/>
              </a:pPr>
              <a:t>57</a:t>
            </a:fld>
            <a:endParaRPr kumimoji="0" lang="en-US" altLang="zh-CN" sz="750">
              <a:solidFill>
                <a:srgbClr val="4D5E68"/>
              </a:solidFill>
              <a:latin typeface="Impact" panose="020B0806030902050204" pitchFamily="34" charset="0"/>
            </a:endParaRPr>
          </a:p>
        </p:txBody>
      </p:sp>
      <p:sp>
        <p:nvSpPr>
          <p:cNvPr id="9" name="Text Box 6"/>
          <p:cNvSpPr txBox="1">
            <a:spLocks noChangeArrowheads="1"/>
          </p:cNvSpPr>
          <p:nvPr/>
        </p:nvSpPr>
        <p:spPr bwMode="auto">
          <a:xfrm>
            <a:off x="543496" y="113767"/>
            <a:ext cx="9704437" cy="508000"/>
          </a:xfrm>
          <a:prstGeom prst="rect">
            <a:avLst/>
          </a:prstGeom>
          <a:noFill/>
          <a:ln w="9525">
            <a:noFill/>
            <a:miter lim="800000"/>
          </a:ln>
        </p:spPr>
        <p:txBody>
          <a:bodyPr vert="horz" wrap="square" lIns="101600" tIns="50800" rIns="101600" bIns="5080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defTabSz="761970" eaLnBrk="1" fontAlgn="auto" hangingPunct="1">
              <a:lnSpc>
                <a:spcPct val="120000"/>
              </a:lnSpc>
              <a:spcBef>
                <a:spcPts val="0"/>
              </a:spcBef>
              <a:spcAft>
                <a:spcPts val="0"/>
              </a:spcAft>
            </a:pPr>
            <a:r>
              <a:rPr lang="en-US" altLang="zh-CN" sz="3000" b="1" kern="0" dirty="0">
                <a:solidFill>
                  <a:srgbClr val="005DA2"/>
                </a:solidFill>
                <a:latin typeface="Arial" panose="020B0604020202020204" pitchFamily="34" charset="0"/>
                <a:ea typeface="微软雅黑" panose="020B0503020204020204" charset="-122"/>
                <a:cs typeface="+mn-cs"/>
              </a:rPr>
              <a:t>D-BNCT02</a:t>
            </a:r>
            <a:r>
              <a:rPr lang="zh-CN" altLang="en-US" sz="3000" b="1" kern="0" dirty="0">
                <a:solidFill>
                  <a:srgbClr val="005DA2"/>
                </a:solidFill>
                <a:latin typeface="Arial" panose="020B0604020202020204" pitchFamily="34" charset="0"/>
                <a:ea typeface="微软雅黑" panose="020B0503020204020204" charset="-122"/>
                <a:cs typeface="+mn-cs"/>
              </a:rPr>
              <a:t> </a:t>
            </a:r>
            <a:r>
              <a:rPr lang="en-US" altLang="zh-CN" sz="3000" b="1" kern="0" dirty="0">
                <a:solidFill>
                  <a:srgbClr val="005DA2"/>
                </a:solidFill>
                <a:latin typeface="Arial" panose="020B0604020202020204" pitchFamily="34" charset="0"/>
                <a:ea typeface="微软雅黑" panose="020B0503020204020204" charset="-122"/>
                <a:cs typeface="+mn-cs"/>
              </a:rPr>
              <a:t>Clinical</a:t>
            </a:r>
            <a:r>
              <a:rPr lang="zh-CN" altLang="en-US" sz="3000" b="1" kern="0" dirty="0">
                <a:solidFill>
                  <a:srgbClr val="005DA2"/>
                </a:solidFill>
                <a:latin typeface="Arial" panose="020B0604020202020204" pitchFamily="34" charset="0"/>
                <a:ea typeface="微软雅黑" panose="020B0503020204020204" charset="-122"/>
                <a:cs typeface="+mn-cs"/>
              </a:rPr>
              <a:t> </a:t>
            </a:r>
            <a:r>
              <a:rPr lang="en-US" altLang="zh-CN" sz="3000" b="1" kern="0" dirty="0">
                <a:solidFill>
                  <a:srgbClr val="005DA2"/>
                </a:solidFill>
                <a:latin typeface="Arial" panose="020B0604020202020204" pitchFamily="34" charset="0"/>
                <a:ea typeface="微软雅黑" panose="020B0503020204020204" charset="-122"/>
                <a:cs typeface="+mn-cs"/>
              </a:rPr>
              <a:t>Facility</a:t>
            </a:r>
          </a:p>
        </p:txBody>
      </p:sp>
      <p:sp>
        <p:nvSpPr>
          <p:cNvPr id="2" name="内容占位符 2"/>
          <p:cNvSpPr>
            <a:spLocks noGrp="1"/>
          </p:cNvSpPr>
          <p:nvPr>
            <p:ph idx="1"/>
          </p:nvPr>
        </p:nvSpPr>
        <p:spPr>
          <a:xfrm>
            <a:off x="399480" y="769268"/>
            <a:ext cx="9144000" cy="3771636"/>
          </a:xfrm>
        </p:spPr>
        <p:txBody>
          <a:bodyPr>
            <a:normAutofit/>
          </a:bodyPr>
          <a:lstStyle/>
          <a:p>
            <a:pPr>
              <a:lnSpc>
                <a:spcPct val="110000"/>
              </a:lnSpc>
              <a:buFont typeface="Arial" panose="020B0604020202020204" pitchFamily="34" charset="0"/>
              <a:buChar char="•"/>
            </a:pPr>
            <a:r>
              <a:rPr lang="en-US" altLang="zh-CN" sz="2000" b="0" dirty="0">
                <a:solidFill>
                  <a:schemeClr val="tx1"/>
                </a:solidFill>
                <a:latin typeface="+mn-lt"/>
                <a:cs typeface="Times New Roman" panose="02020603050405020304" pitchFamily="18" charset="0"/>
              </a:rPr>
              <a:t>Delivered to Dongguan People’s Hospital </a:t>
            </a:r>
          </a:p>
          <a:p>
            <a:pPr>
              <a:lnSpc>
                <a:spcPct val="110000"/>
              </a:lnSpc>
              <a:buFont typeface="Arial" panose="020B0604020202020204" pitchFamily="34" charset="0"/>
              <a:buChar char="•"/>
            </a:pPr>
            <a:r>
              <a:rPr lang="en-US" altLang="zh-CN" sz="2000" b="0" dirty="0">
                <a:solidFill>
                  <a:schemeClr val="tx1"/>
                </a:solidFill>
                <a:latin typeface="+mn-lt"/>
                <a:cs typeface="Times New Roman" panose="02020603050405020304" pitchFamily="18" charset="0"/>
              </a:rPr>
              <a:t>Installation and accelerator commissioning </a:t>
            </a:r>
            <a:r>
              <a:rPr lang="en-US" altLang="zh-CN" sz="2000" b="0" dirty="0" err="1">
                <a:solidFill>
                  <a:schemeClr val="tx1"/>
                </a:solidFill>
                <a:latin typeface="+mn-lt"/>
                <a:cs typeface="Times New Roman" panose="02020603050405020304" pitchFamily="18" charset="0"/>
              </a:rPr>
              <a:t>completed</a:t>
            </a:r>
            <a:endParaRPr lang="en-US" altLang="zh-CN" sz="2000" b="0" dirty="0">
              <a:solidFill>
                <a:schemeClr val="tx1"/>
              </a:solidFill>
              <a:latin typeface="+mn-lt"/>
              <a:cs typeface="Times New Roman" panose="02020603050405020304" pitchFamily="18" charset="0"/>
            </a:endParaRPr>
          </a:p>
          <a:p>
            <a:pPr>
              <a:lnSpc>
                <a:spcPct val="110000"/>
              </a:lnSpc>
              <a:buFont typeface="Arial" panose="020B0604020202020204" pitchFamily="34" charset="0"/>
              <a:buChar char="•"/>
            </a:pPr>
            <a:r>
              <a:rPr lang="en-GB" altLang="zh-CN" sz="2000" b="0" dirty="0">
                <a:solidFill>
                  <a:schemeClr val="tx1"/>
                </a:solidFill>
                <a:latin typeface="+mn-lt"/>
                <a:cs typeface="Times New Roman" panose="02020603050405020304" pitchFamily="18" charset="0"/>
              </a:rPr>
              <a:t>Clinical trials </a:t>
            </a:r>
            <a:r>
              <a:rPr lang="en-GB" altLang="zh-CN" sz="2000" dirty="0">
                <a:cs typeface="Times New Roman" panose="02020603050405020304" pitchFamily="18" charset="0"/>
              </a:rPr>
              <a:t>will</a:t>
            </a:r>
            <a:r>
              <a:rPr lang="zh-CN" altLang="en-US" sz="2000" dirty="0">
                <a:cs typeface="Times New Roman" panose="02020603050405020304" pitchFamily="18" charset="0"/>
              </a:rPr>
              <a:t> </a:t>
            </a:r>
            <a:r>
              <a:rPr lang="en-US" altLang="zh-CN" sz="2000" dirty="0">
                <a:cs typeface="Times New Roman" panose="02020603050405020304" pitchFamily="18" charset="0"/>
              </a:rPr>
              <a:t>start</a:t>
            </a:r>
            <a:r>
              <a:rPr lang="zh-CN" altLang="en-US" sz="2000" dirty="0">
                <a:cs typeface="Times New Roman" panose="02020603050405020304" pitchFamily="18" charset="0"/>
              </a:rPr>
              <a:t> </a:t>
            </a:r>
            <a:r>
              <a:rPr lang="en-US" altLang="zh-CN" sz="2000" dirty="0">
                <a:cs typeface="Times New Roman" panose="02020603050405020304" pitchFamily="18" charset="0"/>
              </a:rPr>
              <a:t>soon</a:t>
            </a:r>
          </a:p>
          <a:p>
            <a:pPr>
              <a:lnSpc>
                <a:spcPct val="110000"/>
              </a:lnSpc>
              <a:buFont typeface="Arial" panose="020B0604020202020204" pitchFamily="34" charset="0"/>
              <a:buChar char="•"/>
            </a:pPr>
            <a:r>
              <a:rPr lang="en-GB" altLang="zh-CN" sz="2000" b="0" dirty="0">
                <a:solidFill>
                  <a:schemeClr val="tx1"/>
                </a:solidFill>
                <a:latin typeface="+mn-lt"/>
                <a:cs typeface="Times New Roman" panose="02020603050405020304" pitchFamily="18" charset="0"/>
              </a:rPr>
              <a:t>Clinical treatment will start in </a:t>
            </a:r>
            <a:r>
              <a:rPr lang="en-US" altLang="zh-CN" sz="2000" b="0" dirty="0">
                <a:solidFill>
                  <a:schemeClr val="tx1"/>
                </a:solidFill>
                <a:latin typeface="+mn-lt"/>
                <a:cs typeface="Times New Roman" panose="02020603050405020304" pitchFamily="18" charset="0"/>
              </a:rPr>
              <a:t>2026</a:t>
            </a:r>
            <a:endParaRPr lang="zh-CN" altLang="en-US" sz="2000" b="0" dirty="0">
              <a:solidFill>
                <a:schemeClr val="tx1"/>
              </a:solidFill>
              <a:latin typeface="+mn-lt"/>
              <a:cs typeface="Times New Roman" panose="02020603050405020304" pitchFamily="18" charset="0"/>
            </a:endParaRPr>
          </a:p>
        </p:txBody>
      </p:sp>
      <p:sp>
        <p:nvSpPr>
          <p:cNvPr id="12" name="灯片编号占位符 11">
            <a:extLst>
              <a:ext uri="{FF2B5EF4-FFF2-40B4-BE49-F238E27FC236}">
                <a16:creationId xmlns:a16="http://schemas.microsoft.com/office/drawing/2014/main" id="{5047BCAF-74A6-47E0-A0CD-34813B1ACDA3}"/>
              </a:ext>
            </a:extLst>
          </p:cNvPr>
          <p:cNvSpPr>
            <a:spLocks noGrp="1"/>
          </p:cNvSpPr>
          <p:nvPr>
            <p:ph type="sldNum" sz="quarter" idx="12"/>
          </p:nvPr>
        </p:nvSpPr>
        <p:spPr>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58C1D7-C87B-43EA-91A0-AE85DC065765}" type="slidenum">
              <a:rPr lang="zh-CN" altLang="en-US" smtClean="0"/>
              <a:pPr/>
              <a:t>57</a:t>
            </a:fld>
            <a:endParaRPr lang="zh-CN" altLang="en-US"/>
          </a:p>
        </p:txBody>
      </p:sp>
    </p:spTree>
    <p:extLst>
      <p:ext uri="{BB962C8B-B14F-4D97-AF65-F5344CB8AC3E}">
        <p14:creationId xmlns:p14="http://schemas.microsoft.com/office/powerpoint/2010/main" val="8859112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93005E-FBAE-9789-F1D4-72D50A176EF9}"/>
              </a:ext>
            </a:extLst>
          </p:cNvPr>
          <p:cNvSpPr>
            <a:spLocks noGrp="1"/>
          </p:cNvSpPr>
          <p:nvPr>
            <p:ph type="sldNum" sz="quarter" idx="12"/>
          </p:nvPr>
        </p:nvSpPr>
        <p:spPr/>
        <p:txBody>
          <a:bodyPr/>
          <a:lstStyle/>
          <a:p>
            <a:pPr>
              <a:defRPr/>
            </a:pPr>
            <a:endParaRPr lang="en-US" altLang="zh-CN" dirty="0"/>
          </a:p>
        </p:txBody>
      </p:sp>
      <p:sp>
        <p:nvSpPr>
          <p:cNvPr id="3" name="标题 2">
            <a:extLst>
              <a:ext uri="{FF2B5EF4-FFF2-40B4-BE49-F238E27FC236}">
                <a16:creationId xmlns:a16="http://schemas.microsoft.com/office/drawing/2014/main" id="{E7A0A814-879D-2BD1-DACB-00BC9EEBFA7D}"/>
              </a:ext>
            </a:extLst>
          </p:cNvPr>
          <p:cNvSpPr>
            <a:spLocks noGrp="1"/>
          </p:cNvSpPr>
          <p:nvPr>
            <p:ph type="title"/>
          </p:nvPr>
        </p:nvSpPr>
        <p:spPr>
          <a:xfrm>
            <a:off x="506890" y="138843"/>
            <a:ext cx="7740352" cy="479948"/>
          </a:xfrm>
        </p:spPr>
        <p:txBody>
          <a:bodyPr/>
          <a:lstStyle/>
          <a:p>
            <a:pPr defTabSz="761970" eaLnBrk="1" fontAlgn="auto" hangingPunct="1">
              <a:lnSpc>
                <a:spcPct val="120000"/>
              </a:lnSpc>
              <a:spcBef>
                <a:spcPts val="0"/>
              </a:spcBef>
              <a:spcAft>
                <a:spcPts val="0"/>
              </a:spcAft>
            </a:pPr>
            <a:r>
              <a:rPr lang="el-GR" altLang="zh-CN" sz="2800" kern="0" dirty="0" err="1">
                <a:solidFill>
                  <a:srgbClr val="005DA2"/>
                </a:solidFill>
                <a:latin typeface="Arial" panose="020B0604020202020204" pitchFamily="34" charset="0"/>
                <a:ea typeface="微软雅黑" panose="020B0503020204020204" charset="-122"/>
                <a:cs typeface="+mn-cs"/>
                <a:sym typeface="+mn-ea"/>
              </a:rPr>
              <a:t>Production</a:t>
            </a:r>
            <a:r>
              <a:rPr lang="zh-CN" altLang="en-US" sz="2800" kern="0" dirty="0">
                <a:solidFill>
                  <a:srgbClr val="005DA2"/>
                </a:solidFill>
                <a:latin typeface="Arial" panose="020B0604020202020204" pitchFamily="34" charset="0"/>
                <a:ea typeface="微软雅黑" panose="020B0503020204020204" charset="-122"/>
                <a:cs typeface="+mn-cs"/>
                <a:sym typeface="+mn-ea"/>
              </a:rPr>
              <a:t> </a:t>
            </a:r>
            <a:r>
              <a:rPr lang="en-US" altLang="zh-CN" sz="2800" kern="0" dirty="0">
                <a:solidFill>
                  <a:srgbClr val="005DA2"/>
                </a:solidFill>
                <a:latin typeface="Arial" panose="020B0604020202020204" pitchFamily="34" charset="0"/>
                <a:ea typeface="微软雅黑" panose="020B0503020204020204" charset="-122"/>
                <a:cs typeface="+mn-cs"/>
                <a:sym typeface="+mn-ea"/>
              </a:rPr>
              <a:t>of </a:t>
            </a:r>
            <a:r>
              <a:rPr lang="el-GR" altLang="zh-CN" sz="2800" kern="0" dirty="0">
                <a:solidFill>
                  <a:srgbClr val="005DA2"/>
                </a:solidFill>
                <a:latin typeface="Arial" panose="020B0604020202020204" pitchFamily="34" charset="0"/>
                <a:ea typeface="微软雅黑" panose="020B0503020204020204" charset="-122"/>
                <a:cs typeface="+mn-cs"/>
                <a:sym typeface="+mn-ea"/>
              </a:rPr>
              <a:t>α</a:t>
            </a:r>
            <a:r>
              <a:rPr lang="zh-CN" altLang="en-US" sz="2800" kern="0" dirty="0">
                <a:solidFill>
                  <a:srgbClr val="005DA2"/>
                </a:solidFill>
                <a:latin typeface="Arial" panose="020B0604020202020204" pitchFamily="34" charset="0"/>
                <a:ea typeface="微软雅黑" panose="020B0503020204020204" charset="-122"/>
                <a:cs typeface="+mn-cs"/>
                <a:sym typeface="+mn-ea"/>
              </a:rPr>
              <a:t> </a:t>
            </a:r>
            <a:r>
              <a:rPr lang="el-GR" altLang="zh-CN" sz="2800" kern="0" dirty="0" err="1">
                <a:solidFill>
                  <a:srgbClr val="005DA2"/>
                </a:solidFill>
                <a:latin typeface="Arial" panose="020B0604020202020204" pitchFamily="34" charset="0"/>
                <a:ea typeface="微软雅黑" panose="020B0503020204020204" charset="-122"/>
                <a:cs typeface="+mn-cs"/>
                <a:sym typeface="+mn-ea"/>
              </a:rPr>
              <a:t>Isotopes</a:t>
            </a:r>
            <a:r>
              <a:rPr lang="zh-CN" altLang="en-US" sz="2800" kern="0" dirty="0">
                <a:solidFill>
                  <a:srgbClr val="005DA2"/>
                </a:solidFill>
                <a:latin typeface="Arial" panose="020B0604020202020204" pitchFamily="34" charset="0"/>
                <a:ea typeface="微软雅黑" panose="020B0503020204020204" charset="-122"/>
                <a:cs typeface="+mn-cs"/>
                <a:sym typeface="+mn-ea"/>
              </a:rPr>
              <a:t> </a:t>
            </a:r>
            <a:r>
              <a:rPr lang="en-US" altLang="zh-CN" sz="2800" kern="0" dirty="0">
                <a:solidFill>
                  <a:srgbClr val="005DA2"/>
                </a:solidFill>
                <a:latin typeface="Arial" panose="020B0604020202020204" pitchFamily="34" charset="0"/>
                <a:ea typeface="微软雅黑" panose="020B0503020204020204" charset="-122"/>
                <a:cs typeface="+mn-cs"/>
                <a:sym typeface="+mn-ea"/>
              </a:rPr>
              <a:t>using CSNS Linac</a:t>
            </a:r>
            <a:endParaRPr lang="zh-CN" altLang="en-US" sz="2800" kern="0" dirty="0">
              <a:solidFill>
                <a:srgbClr val="005DA2"/>
              </a:solidFill>
              <a:latin typeface="Arial" panose="020B0604020202020204" pitchFamily="34" charset="0"/>
              <a:ea typeface="微软雅黑" panose="020B0503020204020204" charset="-122"/>
              <a:cs typeface="+mn-cs"/>
            </a:endParaRPr>
          </a:p>
        </p:txBody>
      </p:sp>
      <p:sp>
        <p:nvSpPr>
          <p:cNvPr id="9" name="文本框 8">
            <a:extLst>
              <a:ext uri="{FF2B5EF4-FFF2-40B4-BE49-F238E27FC236}">
                <a16:creationId xmlns:a16="http://schemas.microsoft.com/office/drawing/2014/main" id="{78D15322-A976-6F09-979F-34FCCC047979}"/>
              </a:ext>
            </a:extLst>
          </p:cNvPr>
          <p:cNvSpPr txBox="1"/>
          <p:nvPr/>
        </p:nvSpPr>
        <p:spPr>
          <a:xfrm>
            <a:off x="6177967" y="4589831"/>
            <a:ext cx="3684682" cy="369332"/>
          </a:xfrm>
          <a:prstGeom prst="rect">
            <a:avLst/>
          </a:prstGeom>
          <a:noFill/>
        </p:spPr>
        <p:txBody>
          <a:bodyPr wrap="square">
            <a:spAutoFit/>
          </a:bodyPr>
          <a:lstStyle/>
          <a:p>
            <a:r>
              <a:rPr lang="en-US" altLang="zh-CN"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sym typeface="+mn-ea"/>
              </a:rPr>
              <a:t>Ra</a:t>
            </a:r>
            <a:r>
              <a:rPr lang="en-US" altLang="zh-CN" sz="18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sym typeface="+mn-ea"/>
              </a:rPr>
              <a:t>-223</a:t>
            </a:r>
            <a:r>
              <a:rPr lang="zh-CN" altLang="en-US" sz="18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sym typeface="+mn-ea"/>
              </a:rPr>
              <a:t>、</a:t>
            </a:r>
            <a:r>
              <a:rPr lang="en-US" altLang="zh-CN" sz="18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sym typeface="+mn-ea"/>
              </a:rPr>
              <a:t>A</a:t>
            </a:r>
            <a:r>
              <a:rPr lang="en-US" altLang="zh-CN"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sym typeface="+mn-ea"/>
              </a:rPr>
              <a:t>c</a:t>
            </a:r>
            <a:r>
              <a:rPr lang="en-US" altLang="zh-CN" sz="18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sym typeface="+mn-ea"/>
              </a:rPr>
              <a:t>-225</a:t>
            </a:r>
            <a:r>
              <a:rPr lang="zh-CN" altLang="en-US" sz="18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sym typeface="+mn-ea"/>
              </a:rPr>
              <a:t>、</a:t>
            </a:r>
            <a:r>
              <a:rPr lang="en-US" altLang="zh-CN" sz="18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sym typeface="+mn-ea"/>
              </a:rPr>
              <a:t>Pb-212</a:t>
            </a:r>
            <a:r>
              <a:rPr lang="zh-CN" altLang="en-US" sz="18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sym typeface="+mn-ea"/>
              </a:rPr>
              <a:t>，</a:t>
            </a:r>
            <a:r>
              <a:rPr lang="en-US" altLang="zh-CN" sz="1800" b="1" dirty="0" err="1">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sym typeface="+mn-ea"/>
              </a:rPr>
              <a:t>etc</a:t>
            </a:r>
            <a:endParaRPr lang="zh-CN" altLang="en-US" dirty="0"/>
          </a:p>
        </p:txBody>
      </p:sp>
      <p:sp>
        <p:nvSpPr>
          <p:cNvPr id="15" name="内容占位符 1">
            <a:extLst>
              <a:ext uri="{FF2B5EF4-FFF2-40B4-BE49-F238E27FC236}">
                <a16:creationId xmlns:a16="http://schemas.microsoft.com/office/drawing/2014/main" id="{51D5A32A-ED4E-2E9A-3538-A5A7F937C6A4}"/>
              </a:ext>
            </a:extLst>
          </p:cNvPr>
          <p:cNvSpPr txBox="1">
            <a:spLocks/>
          </p:cNvSpPr>
          <p:nvPr/>
        </p:nvSpPr>
        <p:spPr>
          <a:xfrm>
            <a:off x="6527371" y="891043"/>
            <a:ext cx="3346023" cy="3216662"/>
          </a:xfrm>
          <a:prstGeom prst="rect">
            <a:avLst/>
          </a:prstGeom>
        </p:spPr>
        <p:txBody>
          <a:bodyPr/>
          <a:lstStyle>
            <a:lvl1pPr marL="285739" indent="-285739" algn="l" defTabSz="761970" rtl="0" eaLnBrk="1" fontAlgn="auto" latinLnBrk="0" hangingPunct="1">
              <a:lnSpc>
                <a:spcPct val="130000"/>
              </a:lnSpc>
              <a:spcBef>
                <a:spcPts val="0"/>
              </a:spcBef>
              <a:spcAft>
                <a:spcPts val="833"/>
              </a:spcAft>
              <a:buFont typeface="Arial" panose="020B0604020202020204" pitchFamily="34" charset="0"/>
              <a:buChar char="•"/>
              <a:defRPr lang="zh-CN" altLang="en-US" sz="2000" b="1" u="none" strike="noStrike" kern="0" cap="none" spc="0" normalizeH="0" baseline="0" dirty="0">
                <a:solidFill>
                  <a:srgbClr val="005DA2"/>
                </a:solidFill>
                <a:uFillTx/>
                <a:latin typeface="Times New Roman" panose="02020603050405020304" pitchFamily="18" charset="0"/>
                <a:ea typeface="微软雅黑" panose="020B0503020204020204" charset="-122"/>
                <a:cs typeface="+mn-cs"/>
              </a:defRPr>
            </a:lvl1pPr>
            <a:lvl2pPr marL="645558" indent="-285739" algn="l" defTabSz="761970" rtl="0" eaLnBrk="1" fontAlgn="auto" latinLnBrk="0" hangingPunct="1">
              <a:lnSpc>
                <a:spcPct val="130000"/>
              </a:lnSpc>
              <a:spcBef>
                <a:spcPts val="0"/>
              </a:spcBef>
              <a:spcAft>
                <a:spcPts val="833"/>
              </a:spcAft>
              <a:buFont typeface="Arial" panose="020B0604020202020204" pitchFamily="34" charset="0"/>
              <a:buChar char="•"/>
              <a:tabLst>
                <a:tab pos="1341384" algn="l"/>
              </a:tabLst>
              <a:defRPr lang="zh-CN" altLang="en-US" sz="1667" u="none" strike="noStrike" kern="0" cap="none" spc="0" normalizeH="0" baseline="0" dirty="0">
                <a:solidFill>
                  <a:schemeClr val="tx1"/>
                </a:solidFill>
                <a:uFillTx/>
                <a:latin typeface="Times New Roman" panose="02020603050405020304" pitchFamily="18" charset="0"/>
                <a:ea typeface="微软雅黑" panose="020B0503020204020204" charset="-122"/>
                <a:cs typeface="+mn-cs"/>
              </a:defRPr>
            </a:lvl2pPr>
            <a:lvl3pPr marL="952462" indent="-190492" algn="l" defTabSz="761970" rtl="0" eaLnBrk="1" fontAlgn="auto" latinLnBrk="0" hangingPunct="1">
              <a:lnSpc>
                <a:spcPct val="130000"/>
              </a:lnSpc>
              <a:spcBef>
                <a:spcPts val="0"/>
              </a:spcBef>
              <a:spcAft>
                <a:spcPts val="833"/>
              </a:spcAft>
              <a:buFont typeface="Arial" panose="020B0604020202020204" pitchFamily="34" charset="0"/>
              <a:buChar char="•"/>
              <a:defRPr sz="1333"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3pPr>
            <a:lvl4pPr marL="1333447" indent="-190492" algn="l" defTabSz="761970" rtl="0" eaLnBrk="1" fontAlgn="auto" latinLnBrk="0" hangingPunct="1">
              <a:lnSpc>
                <a:spcPct val="130000"/>
              </a:lnSpc>
              <a:spcBef>
                <a:spcPts val="0"/>
              </a:spcBef>
              <a:spcAft>
                <a:spcPts val="833"/>
              </a:spcAft>
              <a:buFont typeface="Arial" panose="020B0604020202020204" pitchFamily="34" charset="0"/>
              <a:buChar char="•"/>
              <a:defRPr sz="1333"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4pPr>
            <a:lvl5pPr marL="1714431" indent="-190492" algn="l" defTabSz="761970" rtl="0" eaLnBrk="1" fontAlgn="auto" latinLnBrk="0" hangingPunct="1">
              <a:lnSpc>
                <a:spcPct val="130000"/>
              </a:lnSpc>
              <a:spcBef>
                <a:spcPts val="0"/>
              </a:spcBef>
              <a:spcAft>
                <a:spcPts val="833"/>
              </a:spcAft>
              <a:buFont typeface="Arial" panose="020B0604020202020204" pitchFamily="34" charset="0"/>
              <a:buChar char="•"/>
              <a:defRPr sz="1333"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a:lnSpc>
                <a:spcPct val="120000"/>
              </a:lnSpc>
              <a:spcBef>
                <a:spcPts val="500"/>
              </a:spcBef>
            </a:pPr>
            <a:r>
              <a:rPr kumimoji="1" lang="en-US" altLang="zh-CN" dirty="0">
                <a:latin typeface="Microsoft YaHei" panose="020B0503020204020204" pitchFamily="34" charset="-122"/>
                <a:ea typeface="Microsoft YaHei" panose="020B0503020204020204" pitchFamily="34" charset="-122"/>
              </a:rPr>
              <a:t>Rep. rate:</a:t>
            </a:r>
          </a:p>
          <a:p>
            <a:pPr marL="0" indent="0">
              <a:lnSpc>
                <a:spcPct val="120000"/>
              </a:lnSpc>
              <a:spcBef>
                <a:spcPts val="500"/>
              </a:spcBef>
              <a:buNone/>
            </a:pPr>
            <a:r>
              <a:rPr kumimoji="1" lang="en-US" altLang="zh-CN" dirty="0">
                <a:latin typeface="Microsoft YaHei" panose="020B0503020204020204" pitchFamily="34" charset="-122"/>
                <a:ea typeface="Microsoft YaHei" panose="020B0503020204020204" pitchFamily="34" charset="-122"/>
              </a:rPr>
              <a:t>        25        50Hz</a:t>
            </a:r>
          </a:p>
          <a:p>
            <a:pPr>
              <a:lnSpc>
                <a:spcPct val="120000"/>
              </a:lnSpc>
              <a:spcBef>
                <a:spcPts val="500"/>
              </a:spcBef>
            </a:pPr>
            <a:r>
              <a:rPr kumimoji="1" lang="en-US" altLang="zh-CN" dirty="0">
                <a:latin typeface="Microsoft YaHei" panose="020B0503020204020204" pitchFamily="34" charset="-122"/>
                <a:ea typeface="Microsoft YaHei" panose="020B0503020204020204" pitchFamily="34" charset="-122"/>
              </a:rPr>
              <a:t>Beam energy: </a:t>
            </a:r>
          </a:p>
          <a:p>
            <a:pPr marL="0" indent="0">
              <a:lnSpc>
                <a:spcPct val="120000"/>
              </a:lnSpc>
              <a:spcBef>
                <a:spcPts val="500"/>
              </a:spcBef>
              <a:buNone/>
            </a:pPr>
            <a:r>
              <a:rPr kumimoji="1" lang="en-US" altLang="zh-CN" dirty="0">
                <a:latin typeface="Microsoft YaHei" panose="020B0503020204020204" pitchFamily="34" charset="-122"/>
                <a:ea typeface="Microsoft YaHei" panose="020B0503020204020204" pitchFamily="34" charset="-122"/>
              </a:rPr>
              <a:t>        80         300MeV</a:t>
            </a:r>
          </a:p>
          <a:p>
            <a:pPr>
              <a:lnSpc>
                <a:spcPct val="120000"/>
              </a:lnSpc>
              <a:spcBef>
                <a:spcPts val="500"/>
              </a:spcBef>
            </a:pPr>
            <a:r>
              <a:rPr kumimoji="1" lang="en-US" altLang="zh-CN" dirty="0">
                <a:latin typeface="Microsoft YaHei" panose="020B0503020204020204" pitchFamily="34" charset="-122"/>
                <a:ea typeface="Microsoft YaHei" panose="020B0503020204020204" pitchFamily="34" charset="-122"/>
              </a:rPr>
              <a:t>Beam power:</a:t>
            </a:r>
          </a:p>
          <a:p>
            <a:pPr>
              <a:lnSpc>
                <a:spcPct val="120000"/>
              </a:lnSpc>
              <a:spcBef>
                <a:spcPts val="500"/>
              </a:spcBef>
            </a:pPr>
            <a:r>
              <a:rPr kumimoji="1" lang="en-US" altLang="zh-CN" dirty="0">
                <a:latin typeface="Microsoft YaHei" panose="020B0503020204020204" pitchFamily="34" charset="-122"/>
                <a:ea typeface="Microsoft YaHei" panose="020B0503020204020204" pitchFamily="34" charset="-122"/>
              </a:rPr>
              <a:t>    5       100kW@25Hz</a:t>
            </a:r>
          </a:p>
          <a:p>
            <a:pPr marL="0" indent="0">
              <a:lnSpc>
                <a:spcPct val="120000"/>
              </a:lnSpc>
              <a:spcBef>
                <a:spcPts val="500"/>
              </a:spcBef>
              <a:buNone/>
            </a:pPr>
            <a:endParaRPr kumimoji="1" lang="en-US" altLang="zh-CN" dirty="0">
              <a:latin typeface="Microsoft YaHei" panose="020B0503020204020204" pitchFamily="34" charset="-122"/>
              <a:ea typeface="Microsoft YaHei" panose="020B0503020204020204" pitchFamily="34" charset="-122"/>
            </a:endParaRPr>
          </a:p>
        </p:txBody>
      </p:sp>
      <p:grpSp>
        <p:nvGrpSpPr>
          <p:cNvPr id="20" name="组合 19">
            <a:extLst>
              <a:ext uri="{FF2B5EF4-FFF2-40B4-BE49-F238E27FC236}">
                <a16:creationId xmlns:a16="http://schemas.microsoft.com/office/drawing/2014/main" id="{D9D3D645-ADFC-02D0-7E96-93AA04CE5E25}"/>
              </a:ext>
            </a:extLst>
          </p:cNvPr>
          <p:cNvGrpSpPr/>
          <p:nvPr/>
        </p:nvGrpSpPr>
        <p:grpSpPr>
          <a:xfrm>
            <a:off x="183456" y="618791"/>
            <a:ext cx="8064896" cy="4769055"/>
            <a:chOff x="183456" y="618791"/>
            <a:chExt cx="8064896" cy="4769055"/>
          </a:xfrm>
        </p:grpSpPr>
        <p:grpSp>
          <p:nvGrpSpPr>
            <p:cNvPr id="14" name="组合 13">
              <a:extLst>
                <a:ext uri="{FF2B5EF4-FFF2-40B4-BE49-F238E27FC236}">
                  <a16:creationId xmlns:a16="http://schemas.microsoft.com/office/drawing/2014/main" id="{458759B3-FCAD-6E49-AD68-3CB8F7F988D3}"/>
                </a:ext>
              </a:extLst>
            </p:cNvPr>
            <p:cNvGrpSpPr/>
            <p:nvPr/>
          </p:nvGrpSpPr>
          <p:grpSpPr>
            <a:xfrm>
              <a:off x="183456" y="618791"/>
              <a:ext cx="6666776" cy="4714241"/>
              <a:chOff x="1175306" y="824935"/>
              <a:chExt cx="6666776" cy="4714241"/>
            </a:xfrm>
          </p:grpSpPr>
          <p:grpSp>
            <p:nvGrpSpPr>
              <p:cNvPr id="10" name="组合 9">
                <a:extLst>
                  <a:ext uri="{FF2B5EF4-FFF2-40B4-BE49-F238E27FC236}">
                    <a16:creationId xmlns:a16="http://schemas.microsoft.com/office/drawing/2014/main" id="{B446B8CB-6AB6-6642-A1B8-0F3D6F1BE88D}"/>
                  </a:ext>
                </a:extLst>
              </p:cNvPr>
              <p:cNvGrpSpPr/>
              <p:nvPr/>
            </p:nvGrpSpPr>
            <p:grpSpPr>
              <a:xfrm>
                <a:off x="1175306" y="1849388"/>
                <a:ext cx="6042743" cy="3689788"/>
                <a:chOff x="3933801" y="721368"/>
                <a:chExt cx="6042743" cy="3689788"/>
              </a:xfrm>
            </p:grpSpPr>
            <p:pic>
              <p:nvPicPr>
                <p:cNvPr id="11" name="图片 10">
                  <a:extLst>
                    <a:ext uri="{FF2B5EF4-FFF2-40B4-BE49-F238E27FC236}">
                      <a16:creationId xmlns:a16="http://schemas.microsoft.com/office/drawing/2014/main" id="{E8657F59-11E7-4DD1-C314-85607A1189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3801" y="721368"/>
                  <a:ext cx="6042743" cy="3689788"/>
                </a:xfrm>
                <a:prstGeom prst="rect">
                  <a:avLst/>
                </a:prstGeom>
              </p:spPr>
            </p:pic>
            <p:sp>
              <p:nvSpPr>
                <p:cNvPr id="12" name="文本框 11">
                  <a:extLst>
                    <a:ext uri="{FF2B5EF4-FFF2-40B4-BE49-F238E27FC236}">
                      <a16:creationId xmlns:a16="http://schemas.microsoft.com/office/drawing/2014/main" id="{91C9EEEE-509D-B7A9-7D4D-8B42B7032438}"/>
                    </a:ext>
                  </a:extLst>
                </p:cNvPr>
                <p:cNvSpPr txBox="1"/>
                <p:nvPr/>
              </p:nvSpPr>
              <p:spPr>
                <a:xfrm>
                  <a:off x="4653881" y="749636"/>
                  <a:ext cx="3624972" cy="348878"/>
                </a:xfrm>
                <a:prstGeom prst="rect">
                  <a:avLst/>
                </a:prstGeom>
                <a:noFill/>
              </p:spPr>
              <p:txBody>
                <a:bodyPr wrap="square" rtlCol="0">
                  <a:spAutoFit/>
                </a:bodyPr>
                <a:lstStyle/>
                <a:p>
                  <a:pPr defTabSz="761940"/>
                  <a:r>
                    <a:rPr kumimoji="1" lang="en-US" altLang="zh-CN" sz="1667" dirty="0">
                      <a:solidFill>
                        <a:srgbClr val="071F65"/>
                      </a:solidFill>
                      <a:latin typeface="Calibri"/>
                      <a:ea typeface="微软雅黑" panose="020B0503020204020204" pitchFamily="34" charset="-122"/>
                    </a:rPr>
                    <a:t>80 MeV H</a:t>
                  </a:r>
                  <a:r>
                    <a:rPr kumimoji="1" lang="en-US" altLang="zh-CN" sz="1667" baseline="30000" dirty="0">
                      <a:solidFill>
                        <a:srgbClr val="071F65"/>
                      </a:solidFill>
                      <a:latin typeface="Calibri"/>
                      <a:ea typeface="微软雅黑" panose="020B0503020204020204" pitchFamily="34" charset="-122"/>
                    </a:rPr>
                    <a:t>-</a:t>
                  </a:r>
                  <a:r>
                    <a:rPr kumimoji="1" lang="en-US" altLang="zh-CN" sz="1667" dirty="0">
                      <a:solidFill>
                        <a:srgbClr val="071F65"/>
                      </a:solidFill>
                      <a:latin typeface="Calibri"/>
                      <a:ea typeface="微软雅黑" panose="020B0503020204020204" pitchFamily="34" charset="-122"/>
                    </a:rPr>
                    <a:t> DTL+</a:t>
                  </a:r>
                  <a:r>
                    <a:rPr kumimoji="1" lang="en-US" altLang="zh-CN" sz="1667" dirty="0">
                      <a:solidFill>
                        <a:srgbClr val="C00000"/>
                      </a:solidFill>
                      <a:latin typeface="Calibri"/>
                      <a:ea typeface="微软雅黑" panose="020B0503020204020204" pitchFamily="34" charset="-122"/>
                    </a:rPr>
                    <a:t>SC</a:t>
                  </a:r>
                  <a:r>
                    <a:rPr kumimoji="1" lang="zh-CN" altLang="en-US" sz="1667" dirty="0">
                      <a:solidFill>
                        <a:srgbClr val="C00000"/>
                      </a:solidFill>
                      <a:latin typeface="Calibri"/>
                      <a:ea typeface="微软雅黑" panose="020B0503020204020204" pitchFamily="34" charset="-122"/>
                    </a:rPr>
                    <a:t> </a:t>
                  </a:r>
                  <a:r>
                    <a:rPr kumimoji="1" lang="en-US" altLang="zh-CN" sz="1667" dirty="0">
                      <a:solidFill>
                        <a:srgbClr val="C00000"/>
                      </a:solidFill>
                      <a:latin typeface="Calibri"/>
                      <a:ea typeface="微软雅黑" panose="020B0503020204020204" pitchFamily="34" charset="-122"/>
                    </a:rPr>
                    <a:t>LINAC</a:t>
                  </a:r>
                  <a:r>
                    <a:rPr kumimoji="1" lang="zh-CN" altLang="en-US" sz="1667" dirty="0">
                      <a:solidFill>
                        <a:srgbClr val="C00000"/>
                      </a:solidFill>
                      <a:latin typeface="Calibri"/>
                      <a:ea typeface="微软雅黑" panose="020B0503020204020204" pitchFamily="34" charset="-122"/>
                    </a:rPr>
                    <a:t> （</a:t>
                  </a:r>
                  <a:r>
                    <a:rPr kumimoji="1" lang="en-US" altLang="zh-CN" sz="1667" dirty="0">
                      <a:solidFill>
                        <a:srgbClr val="C00000"/>
                      </a:solidFill>
                      <a:latin typeface="Calibri"/>
                      <a:ea typeface="微软雅黑" panose="020B0503020204020204" pitchFamily="34" charset="-122"/>
                    </a:rPr>
                    <a:t>300MeV</a:t>
                  </a:r>
                  <a:r>
                    <a:rPr kumimoji="1" lang="zh-CN" altLang="en-US" sz="1667" dirty="0">
                      <a:solidFill>
                        <a:srgbClr val="C00000"/>
                      </a:solidFill>
                      <a:latin typeface="Calibri"/>
                      <a:ea typeface="微软雅黑" panose="020B0503020204020204" pitchFamily="34" charset="-122"/>
                    </a:rPr>
                    <a:t>）</a:t>
                  </a:r>
                </a:p>
              </p:txBody>
            </p:sp>
            <p:sp>
              <p:nvSpPr>
                <p:cNvPr id="13" name="文本框 12">
                  <a:extLst>
                    <a:ext uri="{FF2B5EF4-FFF2-40B4-BE49-F238E27FC236}">
                      <a16:creationId xmlns:a16="http://schemas.microsoft.com/office/drawing/2014/main" id="{8F84EAA4-F824-1369-F2E6-DA65ED2569C8}"/>
                    </a:ext>
                  </a:extLst>
                </p:cNvPr>
                <p:cNvSpPr txBox="1"/>
                <p:nvPr/>
              </p:nvSpPr>
              <p:spPr>
                <a:xfrm>
                  <a:off x="8788521" y="2018137"/>
                  <a:ext cx="926042" cy="646331"/>
                </a:xfrm>
                <a:prstGeom prst="rect">
                  <a:avLst/>
                </a:prstGeom>
                <a:solidFill>
                  <a:srgbClr val="F0F0F0"/>
                </a:solidFill>
              </p:spPr>
              <p:txBody>
                <a:bodyPr wrap="square" rtlCol="0">
                  <a:spAutoFit/>
                </a:bodyPr>
                <a:lstStyle/>
                <a:p>
                  <a:pPr defTabSz="761940"/>
                  <a:r>
                    <a:rPr kumimoji="1" lang="en-US" altLang="zh-CN" dirty="0">
                      <a:solidFill>
                        <a:srgbClr val="071F65"/>
                      </a:solidFill>
                      <a:latin typeface="Calibri"/>
                      <a:ea typeface="微软雅黑" panose="020B0503020204020204" pitchFamily="34" charset="-122"/>
                    </a:rPr>
                    <a:t>1.6 </a:t>
                  </a:r>
                  <a:r>
                    <a:rPr kumimoji="1" lang="en-US" altLang="zh-CN" dirty="0" err="1">
                      <a:solidFill>
                        <a:srgbClr val="071F65"/>
                      </a:solidFill>
                      <a:latin typeface="Calibri"/>
                      <a:ea typeface="微软雅黑" panose="020B0503020204020204" pitchFamily="34" charset="-122"/>
                    </a:rPr>
                    <a:t>GeV</a:t>
                  </a:r>
                  <a:endParaRPr kumimoji="1" lang="en-US" altLang="zh-CN" dirty="0">
                    <a:solidFill>
                      <a:srgbClr val="071F65"/>
                    </a:solidFill>
                    <a:latin typeface="Calibri"/>
                    <a:ea typeface="微软雅黑" panose="020B0503020204020204" pitchFamily="34" charset="-122"/>
                  </a:endParaRPr>
                </a:p>
                <a:p>
                  <a:pPr defTabSz="761940"/>
                  <a:r>
                    <a:rPr kumimoji="1" lang="en-US" altLang="zh-CN" dirty="0">
                      <a:solidFill>
                        <a:srgbClr val="071F65"/>
                      </a:solidFill>
                      <a:latin typeface="Calibri"/>
                      <a:ea typeface="微软雅黑" panose="020B0503020204020204" pitchFamily="34" charset="-122"/>
                    </a:rPr>
                    <a:t>25 Hz</a:t>
                  </a:r>
                </a:p>
              </p:txBody>
            </p:sp>
          </p:grpSp>
          <p:pic>
            <p:nvPicPr>
              <p:cNvPr id="7" name="图片 6">
                <a:extLst>
                  <a:ext uri="{FF2B5EF4-FFF2-40B4-BE49-F238E27FC236}">
                    <a16:creationId xmlns:a16="http://schemas.microsoft.com/office/drawing/2014/main" id="{E03E846F-3A8C-87DE-A1B5-084EAE490BFA}"/>
                  </a:ext>
                </a:extLst>
              </p:cNvPr>
              <p:cNvPicPr>
                <a:picLocks noChangeAspect="1"/>
              </p:cNvPicPr>
              <p:nvPr/>
            </p:nvPicPr>
            <p:blipFill>
              <a:blip r:embed="rId4"/>
              <a:stretch>
                <a:fillRect/>
              </a:stretch>
            </p:blipFill>
            <p:spPr>
              <a:xfrm>
                <a:off x="4743282" y="824935"/>
                <a:ext cx="3098800" cy="1943100"/>
              </a:xfrm>
              <a:prstGeom prst="rect">
                <a:avLst/>
              </a:prstGeom>
            </p:spPr>
          </p:pic>
        </p:grpSp>
        <p:cxnSp>
          <p:nvCxnSpPr>
            <p:cNvPr id="17" name="直线连接符 16">
              <a:extLst>
                <a:ext uri="{FF2B5EF4-FFF2-40B4-BE49-F238E27FC236}">
                  <a16:creationId xmlns:a16="http://schemas.microsoft.com/office/drawing/2014/main" id="{8C8E8D1D-54D3-31BE-3B1E-79E791BB7CF3}"/>
                </a:ext>
              </a:extLst>
            </p:cNvPr>
            <p:cNvCxnSpPr>
              <a:cxnSpLocks/>
            </p:cNvCxnSpPr>
            <p:nvPr/>
          </p:nvCxnSpPr>
          <p:spPr>
            <a:xfrm>
              <a:off x="7792265" y="2713484"/>
              <a:ext cx="456087" cy="0"/>
            </a:xfrm>
            <a:prstGeom prst="line">
              <a:avLst/>
            </a:prstGeom>
            <a:ln w="25400">
              <a:solidFill>
                <a:srgbClr val="2433F8"/>
              </a:solidFill>
            </a:ln>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a16="http://schemas.microsoft.com/office/drawing/2014/main" id="{42C0F2EA-7FE1-0DE6-27D9-0DFBF6FA2732}"/>
                </a:ext>
              </a:extLst>
            </p:cNvPr>
            <p:cNvCxnSpPr>
              <a:cxnSpLocks/>
            </p:cNvCxnSpPr>
            <p:nvPr/>
          </p:nvCxnSpPr>
          <p:spPr>
            <a:xfrm>
              <a:off x="7744296" y="1633364"/>
              <a:ext cx="456087" cy="0"/>
            </a:xfrm>
            <a:prstGeom prst="line">
              <a:avLst/>
            </a:prstGeom>
            <a:ln w="25400">
              <a:solidFill>
                <a:srgbClr val="2433F8"/>
              </a:solidFill>
            </a:ln>
          </p:spPr>
          <p:style>
            <a:lnRef idx="1">
              <a:schemeClr val="accent1"/>
            </a:lnRef>
            <a:fillRef idx="0">
              <a:schemeClr val="accent1"/>
            </a:fillRef>
            <a:effectRef idx="0">
              <a:schemeClr val="accent1"/>
            </a:effectRef>
            <a:fontRef idx="minor">
              <a:schemeClr val="tx1"/>
            </a:fontRef>
          </p:style>
        </p:cxnSp>
        <p:cxnSp>
          <p:nvCxnSpPr>
            <p:cNvPr id="22" name="直线连接符 21">
              <a:extLst>
                <a:ext uri="{FF2B5EF4-FFF2-40B4-BE49-F238E27FC236}">
                  <a16:creationId xmlns:a16="http://schemas.microsoft.com/office/drawing/2014/main" id="{DE5961D8-CF1D-A9D1-EFF3-CCBAEE278534}"/>
                </a:ext>
              </a:extLst>
            </p:cNvPr>
            <p:cNvCxnSpPr>
              <a:cxnSpLocks/>
            </p:cNvCxnSpPr>
            <p:nvPr/>
          </p:nvCxnSpPr>
          <p:spPr>
            <a:xfrm>
              <a:off x="7528272" y="3721596"/>
              <a:ext cx="456087" cy="0"/>
            </a:xfrm>
            <a:prstGeom prst="line">
              <a:avLst/>
            </a:prstGeom>
            <a:ln w="25400">
              <a:solidFill>
                <a:srgbClr val="2433F8"/>
              </a:solidFill>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57BC2D06-9CA7-7B35-C034-7F60E64480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5318" y="2951509"/>
              <a:ext cx="2725394" cy="2436337"/>
            </a:xfrm>
            <a:prstGeom prst="rect">
              <a:avLst/>
            </a:prstGeom>
          </p:spPr>
        </p:pic>
      </p:grpSp>
    </p:spTree>
    <p:extLst>
      <p:ext uri="{BB962C8B-B14F-4D97-AF65-F5344CB8AC3E}">
        <p14:creationId xmlns:p14="http://schemas.microsoft.com/office/powerpoint/2010/main" val="3755622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903E5-85D6-A109-5961-F7BC6B83D592}"/>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9771C5ED-6439-31D0-115C-D444EF37FFC4}"/>
              </a:ext>
            </a:extLst>
          </p:cNvPr>
          <p:cNvSpPr/>
          <p:nvPr/>
        </p:nvSpPr>
        <p:spPr>
          <a:xfrm flipV="1">
            <a:off x="0" y="891649"/>
            <a:ext cx="101600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圆角矩形 41">
            <a:extLst>
              <a:ext uri="{FF2B5EF4-FFF2-40B4-BE49-F238E27FC236}">
                <a16:creationId xmlns:a16="http://schemas.microsoft.com/office/drawing/2014/main" id="{993FD3ED-6353-D421-A271-60EAF488BD79}"/>
              </a:ext>
            </a:extLst>
          </p:cNvPr>
          <p:cNvSpPr/>
          <p:nvPr/>
        </p:nvSpPr>
        <p:spPr>
          <a:xfrm>
            <a:off x="655467"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96" name="圆角矩形 95">
            <a:extLst>
              <a:ext uri="{FF2B5EF4-FFF2-40B4-BE49-F238E27FC236}">
                <a16:creationId xmlns:a16="http://schemas.microsoft.com/office/drawing/2014/main" id="{B0AB9B58-2359-D120-34F2-D17135C3632F}"/>
              </a:ext>
            </a:extLst>
          </p:cNvPr>
          <p:cNvSpPr/>
          <p:nvPr/>
        </p:nvSpPr>
        <p:spPr>
          <a:xfrm>
            <a:off x="553620" y="208474"/>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5" name="文本框 4">
            <a:extLst>
              <a:ext uri="{FF2B5EF4-FFF2-40B4-BE49-F238E27FC236}">
                <a16:creationId xmlns:a16="http://schemas.microsoft.com/office/drawing/2014/main" id="{90FB3CC1-B86C-C976-12DB-2ED070A1A5EF}"/>
              </a:ext>
            </a:extLst>
          </p:cNvPr>
          <p:cNvSpPr txBox="1"/>
          <p:nvPr/>
        </p:nvSpPr>
        <p:spPr>
          <a:xfrm>
            <a:off x="1335584" y="222643"/>
            <a:ext cx="1984375" cy="553934"/>
          </a:xfrm>
          <a:prstGeom prst="rect">
            <a:avLst/>
          </a:prstGeom>
          <a:noFill/>
        </p:spPr>
        <p:txBody>
          <a:bodyPr>
            <a:spAutoFit/>
            <a:scene3d>
              <a:camera prst="orthographicFront"/>
              <a:lightRig rig="threePt" dir="t"/>
            </a:scene3d>
          </a:bodyPr>
          <a:lstStyle/>
          <a:p>
            <a:pPr defTabSz="762000" eaLnBrk="1" fontAlgn="auto" hangingPunct="1">
              <a:lnSpc>
                <a:spcPct val="90000"/>
              </a:lnSpc>
              <a:spcAft>
                <a:spcPts val="0"/>
              </a:spcAft>
              <a:defRPr/>
            </a:pPr>
            <a:r>
              <a:rPr kumimoji="1" lang="en-US" altLang="zh-CN" sz="3335" b="1" dirty="0">
                <a:solidFill>
                  <a:srgbClr val="005DA2"/>
                </a:solidFill>
                <a:ea typeface="微软雅黑" panose="020B0503020204020204" pitchFamily="34" charset="-122"/>
                <a:cs typeface="+mj-cs"/>
              </a:rPr>
              <a:t>Outline</a:t>
            </a:r>
            <a:endParaRPr kumimoji="1" lang="zh-CN" altLang="en-US" sz="3335" b="1" dirty="0">
              <a:solidFill>
                <a:srgbClr val="005DA2"/>
              </a:solidFill>
              <a:ea typeface="微软雅黑" panose="020B0503020204020204" pitchFamily="34" charset="-122"/>
              <a:cs typeface="+mj-cs"/>
            </a:endParaRPr>
          </a:p>
        </p:txBody>
      </p:sp>
      <p:pic>
        <p:nvPicPr>
          <p:cNvPr id="39" name="图片 18" descr="图片1副本">
            <a:extLst>
              <a:ext uri="{FF2B5EF4-FFF2-40B4-BE49-F238E27FC236}">
                <a16:creationId xmlns:a16="http://schemas.microsoft.com/office/drawing/2014/main" id="{8D4AB186-4AC0-5481-9028-FDD68C3D8BF7}"/>
              </a:ext>
            </a:extLst>
          </p:cNvPr>
          <p:cNvPicPr>
            <a:picLocks noChangeAspect="1"/>
          </p:cNvPicPr>
          <p:nvPr/>
        </p:nvPicPr>
        <p:blipFill>
          <a:blip r:embed="rId4" cstate="print"/>
          <a:srcRect/>
          <a:stretch>
            <a:fillRect/>
          </a:stretch>
        </p:blipFill>
        <p:spPr bwMode="auto">
          <a:xfrm>
            <a:off x="8610545" y="185897"/>
            <a:ext cx="1106000" cy="552878"/>
          </a:xfrm>
          <a:prstGeom prst="rect">
            <a:avLst/>
          </a:prstGeom>
          <a:noFill/>
          <a:ln w="9525">
            <a:noFill/>
            <a:miter lim="800000"/>
            <a:headEnd/>
            <a:tailEnd/>
          </a:ln>
        </p:spPr>
      </p:pic>
      <p:sp>
        <p:nvSpPr>
          <p:cNvPr id="4" name="TextBox 11">
            <a:extLst>
              <a:ext uri="{FF2B5EF4-FFF2-40B4-BE49-F238E27FC236}">
                <a16:creationId xmlns:a16="http://schemas.microsoft.com/office/drawing/2014/main" id="{97ECE7F2-8474-34D1-C87E-B1B30B00C909}"/>
              </a:ext>
            </a:extLst>
          </p:cNvPr>
          <p:cNvSpPr txBox="1">
            <a:spLocks noChangeArrowheads="1"/>
          </p:cNvSpPr>
          <p:nvPr/>
        </p:nvSpPr>
        <p:spPr bwMode="auto">
          <a:xfrm>
            <a:off x="704406" y="912914"/>
            <a:ext cx="8869737" cy="4909677"/>
          </a:xfrm>
          <a:prstGeom prst="rect">
            <a:avLst/>
          </a:prstGeom>
          <a:noFill/>
          <a:ln w="9525">
            <a:noFill/>
            <a:miter lim="800000"/>
          </a:ln>
        </p:spPr>
        <p:txBody>
          <a:bodyPr wrap="square" lIns="0" tIns="0" rIns="0" bIns="0" anchor="ctr">
            <a:spAutoFit/>
          </a:bodyPr>
          <a:lstStyle/>
          <a:p>
            <a:pPr marL="589280" indent="-589280" defTabSz="704215" eaLnBrk="1" hangingPunct="1">
              <a:lnSpc>
                <a:spcPct val="150000"/>
              </a:lnSpc>
              <a:buClr>
                <a:schemeClr val="tx2"/>
              </a:buClr>
              <a:buFont typeface="+mj-lt"/>
              <a:buAutoNum type="romanUcPeriod"/>
            </a:pPr>
            <a:r>
              <a:rPr lang="en-US" altLang="zh-CN" sz="3200" b="1" dirty="0">
                <a:solidFill>
                  <a:schemeClr val="bg1">
                    <a:lumMod val="85000"/>
                  </a:schemeClr>
                </a:solidFill>
                <a:latin typeface="Times New Roman" panose="02020603050405020304" pitchFamily="18" charset="0"/>
                <a:ea typeface="+mj-ea"/>
                <a:cs typeface="Times New Roman" panose="02020603050405020304" pitchFamily="18" charset="0"/>
              </a:rPr>
              <a:t>A brief introduction to IHEP</a:t>
            </a:r>
          </a:p>
          <a:p>
            <a:pPr marL="589280" indent="-589280" defTabSz="704215" eaLnBrk="1" hangingPunct="1">
              <a:lnSpc>
                <a:spcPct val="150000"/>
              </a:lnSpc>
              <a:buClr>
                <a:schemeClr val="tx2"/>
              </a:buClr>
              <a:buFont typeface="+mj-lt"/>
              <a:buAutoNum type="romanUcPeriod"/>
            </a:pPr>
            <a:r>
              <a:rPr lang="en-US" altLang="zh-CN" sz="3200" b="1" dirty="0">
                <a:solidFill>
                  <a:schemeClr val="bg1">
                    <a:lumMod val="85000"/>
                  </a:schemeClr>
                </a:solidFill>
                <a:latin typeface="Times New Roman" panose="02020603050405020304" pitchFamily="18" charset="0"/>
                <a:ea typeface="+mj-ea"/>
                <a:cs typeface="Times New Roman" panose="02020603050405020304" pitchFamily="18" charset="0"/>
              </a:rPr>
              <a:t>The status of CSNS</a:t>
            </a:r>
          </a:p>
          <a:p>
            <a:pPr marL="476250" indent="-476250" defTabSz="704215" eaLnBrk="1" hangingPunct="1">
              <a:lnSpc>
                <a:spcPct val="150000"/>
              </a:lnSpc>
              <a:buClr>
                <a:schemeClr val="tx2"/>
              </a:buClr>
              <a:buFont typeface="+mj-lt"/>
              <a:buAutoNum type="romanUcPeriod"/>
            </a:pPr>
            <a:r>
              <a:rPr lang="zh-CN" altLang="en-US" sz="3200" b="1" dirty="0">
                <a:solidFill>
                  <a:schemeClr val="bg1">
                    <a:lumMod val="85000"/>
                  </a:schemeClr>
                </a:solidFill>
                <a:latin typeface="Times New Roman" panose="02020603050405020304" pitchFamily="18" charset="0"/>
                <a:ea typeface="+mj-ea"/>
                <a:cs typeface="Times New Roman" panose="02020603050405020304" pitchFamily="18" charset="0"/>
              </a:rPr>
              <a:t> </a:t>
            </a:r>
            <a:r>
              <a:rPr lang="en-US" altLang="zh-CN" sz="3200" b="1" dirty="0">
                <a:solidFill>
                  <a:schemeClr val="bg1">
                    <a:lumMod val="85000"/>
                  </a:schemeClr>
                </a:solidFill>
                <a:latin typeface="Times New Roman" panose="02020603050405020304" pitchFamily="18" charset="0"/>
                <a:ea typeface="+mj-ea"/>
                <a:cs typeface="Times New Roman" panose="02020603050405020304" pitchFamily="18" charset="0"/>
              </a:rPr>
              <a:t>The Upgrade project CSNS-II</a:t>
            </a:r>
          </a:p>
          <a:p>
            <a:pPr marL="476250" indent="-476250" defTabSz="704215" eaLnBrk="1" hangingPunct="1">
              <a:lnSpc>
                <a:spcPct val="150000"/>
              </a:lnSpc>
              <a:buClr>
                <a:schemeClr val="tx2"/>
              </a:buClr>
              <a:buFont typeface="+mj-lt"/>
              <a:buAutoNum type="romanUcPeriod"/>
            </a:pPr>
            <a:r>
              <a:rPr lang="en-US" altLang="zh-CN" sz="3200" b="1" dirty="0">
                <a:solidFill>
                  <a:schemeClr val="bg1">
                    <a:lumMod val="85000"/>
                  </a:schemeClr>
                </a:solidFill>
                <a:latin typeface="Times New Roman" panose="02020603050405020304" pitchFamily="18" charset="0"/>
                <a:ea typeface="+mj-ea"/>
                <a:cs typeface="Times New Roman" panose="02020603050405020304" pitchFamily="18" charset="0"/>
              </a:rPr>
              <a:t> Tech. transferring and proton beam utilization</a:t>
            </a:r>
          </a:p>
          <a:p>
            <a:pPr marL="627380" indent="-627380" defTabSz="704215">
              <a:lnSpc>
                <a:spcPct val="150000"/>
              </a:lnSpc>
              <a:buClr>
                <a:schemeClr val="tx2"/>
              </a:buClr>
              <a:buFont typeface="+mj-lt"/>
              <a:buAutoNum type="romanUcPeriod"/>
            </a:pPr>
            <a:r>
              <a:rPr lang="en-US" altLang="zh-CN" sz="3200" b="1" dirty="0">
                <a:solidFill>
                  <a:schemeClr val="tx2">
                    <a:lumMod val="75000"/>
                  </a:schemeClr>
                </a:solidFill>
                <a:latin typeface="Times New Roman" panose="02020603050405020304" pitchFamily="18" charset="0"/>
                <a:ea typeface="+mj-ea"/>
                <a:cs typeface="Times New Roman" panose="02020603050405020304" pitchFamily="18" charset="0"/>
              </a:rPr>
              <a:t>Strategic Roadmap</a:t>
            </a:r>
          </a:p>
          <a:p>
            <a:pPr marL="627380" indent="-627380" defTabSz="704215">
              <a:lnSpc>
                <a:spcPct val="150000"/>
              </a:lnSpc>
              <a:buClr>
                <a:schemeClr val="tx2"/>
              </a:buClr>
              <a:buFont typeface="+mj-lt"/>
              <a:buAutoNum type="romanUcPeriod"/>
            </a:pPr>
            <a:r>
              <a:rPr lang="en-US" altLang="zh-CN" sz="3200" b="1" dirty="0">
                <a:solidFill>
                  <a:schemeClr val="bg1">
                    <a:lumMod val="85000"/>
                  </a:schemeClr>
                </a:solidFill>
                <a:latin typeface="Times New Roman" panose="02020603050405020304" pitchFamily="18" charset="0"/>
                <a:ea typeface="+mj-ea"/>
                <a:cs typeface="Times New Roman" panose="02020603050405020304" pitchFamily="18" charset="0"/>
              </a:rPr>
              <a:t>Summary</a:t>
            </a:r>
          </a:p>
          <a:p>
            <a:pPr defTabSz="704215">
              <a:lnSpc>
                <a:spcPct val="130000"/>
              </a:lnSpc>
            </a:pPr>
            <a:endParaRPr lang="en-US" altLang="zh-CN" sz="2665" b="1" dirty="0">
              <a:solidFill>
                <a:schemeClr val="tx2">
                  <a:lumMod val="75000"/>
                </a:schemeClr>
              </a:solidFill>
              <a:ea typeface="微软雅黑" panose="020B0503020204020204" pitchFamily="34" charset="-122"/>
            </a:endParaRPr>
          </a:p>
        </p:txBody>
      </p:sp>
    </p:spTree>
    <p:custDataLst>
      <p:tags r:id="rId1"/>
    </p:custDataLst>
    <p:extLst>
      <p:ext uri="{BB962C8B-B14F-4D97-AF65-F5344CB8AC3E}">
        <p14:creationId xmlns:p14="http://schemas.microsoft.com/office/powerpoint/2010/main" val="813787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stretch>
            <a:fillRect/>
          </a:stretch>
        </p:blipFill>
        <p:spPr>
          <a:xfrm>
            <a:off x="5075767" y="1459971"/>
            <a:ext cx="4687358" cy="3515783"/>
          </a:xfrm>
          <a:prstGeom prst="rect">
            <a:avLst/>
          </a:prstGeom>
        </p:spPr>
      </p:pic>
      <p:grpSp>
        <p:nvGrpSpPr>
          <p:cNvPr id="22" name="组合 21"/>
          <p:cNvGrpSpPr/>
          <p:nvPr/>
        </p:nvGrpSpPr>
        <p:grpSpPr>
          <a:xfrm>
            <a:off x="-14802255" y="883585"/>
            <a:ext cx="24707594" cy="258176"/>
            <a:chOff x="-8775889" y="432485"/>
            <a:chExt cx="26451263" cy="543697"/>
          </a:xfrm>
          <a:solidFill>
            <a:schemeClr val="bg1">
              <a:lumMod val="75000"/>
            </a:schemeClr>
          </a:solidFill>
        </p:grpSpPr>
        <p:sp>
          <p:nvSpPr>
            <p:cNvPr id="23" name="矩形 22"/>
            <p:cNvSpPr/>
            <p:nvPr/>
          </p:nvSpPr>
          <p:spPr>
            <a:xfrm>
              <a:off x="14907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4" name="矩形 23"/>
            <p:cNvSpPr/>
            <p:nvPr/>
          </p:nvSpPr>
          <p:spPr>
            <a:xfrm>
              <a:off x="89282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5" name="矩形 24"/>
            <p:cNvSpPr/>
            <p:nvPr/>
          </p:nvSpPr>
          <p:spPr>
            <a:xfrm>
              <a:off x="163656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6" name="矩形 25"/>
            <p:cNvSpPr/>
            <p:nvPr/>
          </p:nvSpPr>
          <p:spPr>
            <a:xfrm>
              <a:off x="238031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7" name="矩形 26"/>
            <p:cNvSpPr/>
            <p:nvPr/>
          </p:nvSpPr>
          <p:spPr>
            <a:xfrm>
              <a:off x="312406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8" name="矩形 27"/>
            <p:cNvSpPr/>
            <p:nvPr/>
          </p:nvSpPr>
          <p:spPr>
            <a:xfrm>
              <a:off x="386781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9" name="矩形 28"/>
            <p:cNvSpPr/>
            <p:nvPr/>
          </p:nvSpPr>
          <p:spPr>
            <a:xfrm>
              <a:off x="461155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0" name="矩形 29"/>
            <p:cNvSpPr/>
            <p:nvPr/>
          </p:nvSpPr>
          <p:spPr>
            <a:xfrm>
              <a:off x="535530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1" name="矩形 30"/>
            <p:cNvSpPr/>
            <p:nvPr/>
          </p:nvSpPr>
          <p:spPr>
            <a:xfrm>
              <a:off x="609905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2" name="矩形 31"/>
            <p:cNvSpPr/>
            <p:nvPr/>
          </p:nvSpPr>
          <p:spPr>
            <a:xfrm>
              <a:off x="684279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3" name="矩形 32"/>
            <p:cNvSpPr/>
            <p:nvPr/>
          </p:nvSpPr>
          <p:spPr>
            <a:xfrm>
              <a:off x="758654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4" name="矩形 33"/>
            <p:cNvSpPr/>
            <p:nvPr/>
          </p:nvSpPr>
          <p:spPr>
            <a:xfrm>
              <a:off x="833029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5" name="矩形 34"/>
            <p:cNvSpPr/>
            <p:nvPr/>
          </p:nvSpPr>
          <p:spPr>
            <a:xfrm>
              <a:off x="907403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6" name="矩形 35"/>
            <p:cNvSpPr/>
            <p:nvPr/>
          </p:nvSpPr>
          <p:spPr>
            <a:xfrm>
              <a:off x="981778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7" name="矩形 36"/>
            <p:cNvSpPr/>
            <p:nvPr/>
          </p:nvSpPr>
          <p:spPr>
            <a:xfrm>
              <a:off x="1056153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8" name="矩形 37"/>
            <p:cNvSpPr/>
            <p:nvPr/>
          </p:nvSpPr>
          <p:spPr>
            <a:xfrm>
              <a:off x="1130528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9" name="矩形 38"/>
            <p:cNvSpPr/>
            <p:nvPr/>
          </p:nvSpPr>
          <p:spPr>
            <a:xfrm>
              <a:off x="1204902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0" name="矩形 39"/>
            <p:cNvSpPr/>
            <p:nvPr/>
          </p:nvSpPr>
          <p:spPr>
            <a:xfrm>
              <a:off x="1279277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1" name="矩形 40"/>
            <p:cNvSpPr/>
            <p:nvPr/>
          </p:nvSpPr>
          <p:spPr>
            <a:xfrm>
              <a:off x="1353652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2" name="矩形 41"/>
            <p:cNvSpPr/>
            <p:nvPr/>
          </p:nvSpPr>
          <p:spPr>
            <a:xfrm>
              <a:off x="1428026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3" name="矩形 42"/>
            <p:cNvSpPr/>
            <p:nvPr/>
          </p:nvSpPr>
          <p:spPr>
            <a:xfrm>
              <a:off x="1502401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4" name="矩形 43"/>
            <p:cNvSpPr/>
            <p:nvPr/>
          </p:nvSpPr>
          <p:spPr>
            <a:xfrm>
              <a:off x="-59467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5" name="矩形 44"/>
            <p:cNvSpPr/>
            <p:nvPr/>
          </p:nvSpPr>
          <p:spPr>
            <a:xfrm>
              <a:off x="-133841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6" name="矩形 45"/>
            <p:cNvSpPr/>
            <p:nvPr/>
          </p:nvSpPr>
          <p:spPr>
            <a:xfrm>
              <a:off x="-208216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7" name="矩形 46"/>
            <p:cNvSpPr/>
            <p:nvPr/>
          </p:nvSpPr>
          <p:spPr>
            <a:xfrm>
              <a:off x="-282591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8" name="矩形 47"/>
            <p:cNvSpPr/>
            <p:nvPr/>
          </p:nvSpPr>
          <p:spPr>
            <a:xfrm>
              <a:off x="-356966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9" name="矩形 48"/>
            <p:cNvSpPr/>
            <p:nvPr/>
          </p:nvSpPr>
          <p:spPr>
            <a:xfrm>
              <a:off x="-431340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0" name="矩形 49"/>
            <p:cNvSpPr/>
            <p:nvPr/>
          </p:nvSpPr>
          <p:spPr>
            <a:xfrm>
              <a:off x="-505715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1" name="矩形 50"/>
            <p:cNvSpPr/>
            <p:nvPr/>
          </p:nvSpPr>
          <p:spPr>
            <a:xfrm>
              <a:off x="-580090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2" name="矩形 51"/>
            <p:cNvSpPr/>
            <p:nvPr/>
          </p:nvSpPr>
          <p:spPr>
            <a:xfrm>
              <a:off x="-654464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3" name="矩形 52"/>
            <p:cNvSpPr/>
            <p:nvPr/>
          </p:nvSpPr>
          <p:spPr>
            <a:xfrm>
              <a:off x="-728839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4" name="矩形 53"/>
            <p:cNvSpPr/>
            <p:nvPr/>
          </p:nvSpPr>
          <p:spPr>
            <a:xfrm>
              <a:off x="-803214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5" name="矩形 54"/>
            <p:cNvSpPr/>
            <p:nvPr/>
          </p:nvSpPr>
          <p:spPr>
            <a:xfrm>
              <a:off x="-877588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6" name="矩形 55"/>
            <p:cNvSpPr/>
            <p:nvPr/>
          </p:nvSpPr>
          <p:spPr>
            <a:xfrm>
              <a:off x="1576776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7" name="矩形 56"/>
            <p:cNvSpPr/>
            <p:nvPr/>
          </p:nvSpPr>
          <p:spPr>
            <a:xfrm>
              <a:off x="1651150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8" name="矩形 57"/>
            <p:cNvSpPr/>
            <p:nvPr/>
          </p:nvSpPr>
          <p:spPr>
            <a:xfrm>
              <a:off x="1725524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grpSp>
      <p:grpSp>
        <p:nvGrpSpPr>
          <p:cNvPr id="59" name="组合 58"/>
          <p:cNvGrpSpPr/>
          <p:nvPr/>
        </p:nvGrpSpPr>
        <p:grpSpPr>
          <a:xfrm>
            <a:off x="-15651461" y="5149160"/>
            <a:ext cx="25521381" cy="262291"/>
            <a:chOff x="-8807911" y="4164226"/>
            <a:chExt cx="26451263" cy="543697"/>
          </a:xfrm>
          <a:solidFill>
            <a:schemeClr val="bg1">
              <a:lumMod val="75000"/>
            </a:schemeClr>
          </a:solidFill>
        </p:grpSpPr>
        <p:sp>
          <p:nvSpPr>
            <p:cNvPr id="60" name="矩形 59"/>
            <p:cNvSpPr/>
            <p:nvPr/>
          </p:nvSpPr>
          <p:spPr>
            <a:xfrm>
              <a:off x="11705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1" name="矩形 60"/>
            <p:cNvSpPr/>
            <p:nvPr/>
          </p:nvSpPr>
          <p:spPr>
            <a:xfrm>
              <a:off x="86080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2" name="矩形 61"/>
            <p:cNvSpPr/>
            <p:nvPr/>
          </p:nvSpPr>
          <p:spPr>
            <a:xfrm>
              <a:off x="160454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3" name="矩形 62"/>
            <p:cNvSpPr/>
            <p:nvPr/>
          </p:nvSpPr>
          <p:spPr>
            <a:xfrm>
              <a:off x="234829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4" name="矩形 63"/>
            <p:cNvSpPr/>
            <p:nvPr/>
          </p:nvSpPr>
          <p:spPr>
            <a:xfrm>
              <a:off x="309204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5" name="矩形 64"/>
            <p:cNvSpPr/>
            <p:nvPr/>
          </p:nvSpPr>
          <p:spPr>
            <a:xfrm>
              <a:off x="383578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6" name="矩形 65"/>
            <p:cNvSpPr/>
            <p:nvPr/>
          </p:nvSpPr>
          <p:spPr>
            <a:xfrm>
              <a:off x="457953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7" name="矩形 66"/>
            <p:cNvSpPr/>
            <p:nvPr/>
          </p:nvSpPr>
          <p:spPr>
            <a:xfrm>
              <a:off x="532328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8" name="矩形 67"/>
            <p:cNvSpPr/>
            <p:nvPr/>
          </p:nvSpPr>
          <p:spPr>
            <a:xfrm>
              <a:off x="606702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9" name="矩形 68"/>
            <p:cNvSpPr/>
            <p:nvPr/>
          </p:nvSpPr>
          <p:spPr>
            <a:xfrm>
              <a:off x="681077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0" name="矩形 69"/>
            <p:cNvSpPr/>
            <p:nvPr/>
          </p:nvSpPr>
          <p:spPr>
            <a:xfrm>
              <a:off x="755452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1" name="矩形 70"/>
            <p:cNvSpPr/>
            <p:nvPr/>
          </p:nvSpPr>
          <p:spPr>
            <a:xfrm>
              <a:off x="829827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2" name="矩形 71"/>
            <p:cNvSpPr/>
            <p:nvPr/>
          </p:nvSpPr>
          <p:spPr>
            <a:xfrm>
              <a:off x="904201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3" name="矩形 72"/>
            <p:cNvSpPr/>
            <p:nvPr/>
          </p:nvSpPr>
          <p:spPr>
            <a:xfrm>
              <a:off x="978576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4" name="矩形 73"/>
            <p:cNvSpPr/>
            <p:nvPr/>
          </p:nvSpPr>
          <p:spPr>
            <a:xfrm>
              <a:off x="1052951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5" name="矩形 74"/>
            <p:cNvSpPr/>
            <p:nvPr/>
          </p:nvSpPr>
          <p:spPr>
            <a:xfrm>
              <a:off x="1127325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6" name="矩形 75"/>
            <p:cNvSpPr/>
            <p:nvPr/>
          </p:nvSpPr>
          <p:spPr>
            <a:xfrm>
              <a:off x="1201700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7" name="矩形 76"/>
            <p:cNvSpPr/>
            <p:nvPr/>
          </p:nvSpPr>
          <p:spPr>
            <a:xfrm>
              <a:off x="1276075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8" name="矩形 77"/>
            <p:cNvSpPr/>
            <p:nvPr/>
          </p:nvSpPr>
          <p:spPr>
            <a:xfrm>
              <a:off x="1350449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9" name="矩形 78"/>
            <p:cNvSpPr/>
            <p:nvPr/>
          </p:nvSpPr>
          <p:spPr>
            <a:xfrm>
              <a:off x="1424824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0" name="矩形 79"/>
            <p:cNvSpPr/>
            <p:nvPr/>
          </p:nvSpPr>
          <p:spPr>
            <a:xfrm>
              <a:off x="1499199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1" name="矩形 80"/>
            <p:cNvSpPr/>
            <p:nvPr/>
          </p:nvSpPr>
          <p:spPr>
            <a:xfrm>
              <a:off x="-62669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2" name="矩形 81"/>
            <p:cNvSpPr/>
            <p:nvPr/>
          </p:nvSpPr>
          <p:spPr>
            <a:xfrm>
              <a:off x="-137044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3" name="矩形 82"/>
            <p:cNvSpPr/>
            <p:nvPr/>
          </p:nvSpPr>
          <p:spPr>
            <a:xfrm>
              <a:off x="-211418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4" name="矩形 83"/>
            <p:cNvSpPr/>
            <p:nvPr/>
          </p:nvSpPr>
          <p:spPr>
            <a:xfrm>
              <a:off x="-285793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5" name="矩形 84"/>
            <p:cNvSpPr/>
            <p:nvPr/>
          </p:nvSpPr>
          <p:spPr>
            <a:xfrm>
              <a:off x="-360168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6" name="矩形 85"/>
            <p:cNvSpPr/>
            <p:nvPr/>
          </p:nvSpPr>
          <p:spPr>
            <a:xfrm>
              <a:off x="-434542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7" name="矩形 86"/>
            <p:cNvSpPr/>
            <p:nvPr/>
          </p:nvSpPr>
          <p:spPr>
            <a:xfrm>
              <a:off x="-508917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8" name="矩形 87"/>
            <p:cNvSpPr/>
            <p:nvPr/>
          </p:nvSpPr>
          <p:spPr>
            <a:xfrm>
              <a:off x="-583292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9" name="矩形 88"/>
            <p:cNvSpPr/>
            <p:nvPr/>
          </p:nvSpPr>
          <p:spPr>
            <a:xfrm>
              <a:off x="-657667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0" name="矩形 89"/>
            <p:cNvSpPr/>
            <p:nvPr/>
          </p:nvSpPr>
          <p:spPr>
            <a:xfrm>
              <a:off x="-732041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1" name="矩形 90"/>
            <p:cNvSpPr/>
            <p:nvPr/>
          </p:nvSpPr>
          <p:spPr>
            <a:xfrm>
              <a:off x="-806416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2" name="矩形 91"/>
            <p:cNvSpPr/>
            <p:nvPr/>
          </p:nvSpPr>
          <p:spPr>
            <a:xfrm>
              <a:off x="-880791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3" name="矩形 92"/>
            <p:cNvSpPr/>
            <p:nvPr/>
          </p:nvSpPr>
          <p:spPr>
            <a:xfrm>
              <a:off x="1573574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4" name="矩形 93"/>
            <p:cNvSpPr/>
            <p:nvPr/>
          </p:nvSpPr>
          <p:spPr>
            <a:xfrm>
              <a:off x="1647948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5" name="矩形 94"/>
            <p:cNvSpPr/>
            <p:nvPr/>
          </p:nvSpPr>
          <p:spPr>
            <a:xfrm>
              <a:off x="1722322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grpSp>
      <p:pic>
        <p:nvPicPr>
          <p:cNvPr id="114" name="图片 113"/>
          <p:cNvPicPr>
            <a:picLocks noChangeAspect="1"/>
          </p:cNvPicPr>
          <p:nvPr/>
        </p:nvPicPr>
        <p:blipFill>
          <a:blip r:embed="rId4" cstate="print"/>
          <a:stretch>
            <a:fillRect/>
          </a:stretch>
        </p:blipFill>
        <p:spPr>
          <a:xfrm>
            <a:off x="161186" y="1460033"/>
            <a:ext cx="4734244" cy="3550683"/>
          </a:xfrm>
          <a:prstGeom prst="rect">
            <a:avLst/>
          </a:prstGeom>
        </p:spPr>
      </p:pic>
      <p:sp>
        <p:nvSpPr>
          <p:cNvPr id="12" name="标题 2"/>
          <p:cNvSpPr>
            <a:spLocks noGrp="1"/>
          </p:cNvSpPr>
          <p:nvPr>
            <p:ph type="title"/>
          </p:nvPr>
        </p:nvSpPr>
        <p:spPr>
          <a:xfrm>
            <a:off x="399480" y="140233"/>
            <a:ext cx="7646473" cy="479948"/>
          </a:xfrm>
        </p:spPr>
        <p:txBody>
          <a:bodyPr/>
          <a:lstStyle/>
          <a:p>
            <a:r>
              <a:rPr lang="en-US" altLang="zh-CN" sz="3200" kern="0" dirty="0">
                <a:solidFill>
                  <a:srgbClr val="005DA2"/>
                </a:solidFill>
                <a:latin typeface="Times New Roman" panose="02020603050405020304" pitchFamily="18" charset="0"/>
              </a:rPr>
              <a:t>Cherished Memories</a:t>
            </a:r>
            <a:endParaRPr lang="zh-CN" altLang="en-US" sz="3200" kern="0" dirty="0">
              <a:solidFill>
                <a:srgbClr val="005DA2"/>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p:cNvSpPr/>
          <p:nvPr/>
        </p:nvSpPr>
        <p:spPr>
          <a:xfrm>
            <a:off x="9640509" y="5417785"/>
            <a:ext cx="383538" cy="320036"/>
          </a:xfrm>
          <a:prstGeom prst="rect">
            <a:avLst/>
          </a:prstGeom>
          <a:noFill/>
          <a:ln w="9525" cap="flat" cmpd="sng">
            <a:noFill/>
            <a:prstDash val="solid"/>
            <a:miter/>
          </a:ln>
        </p:spPr>
        <p:txBody>
          <a:bodyPr vert="horz" wrap="square" lIns="101596" tIns="50797" rIns="101596" bIns="50797" anchor="t" anchorCtr="0"/>
          <a:lstStyle/>
          <a:p>
            <a:pPr algn="r"/>
            <a:fld id="{CAD2D6BD-DE1B-4B5F-8B41-2702339687B9}" type="slidenum">
              <a:rPr lang="en-US" altLang="zh-CN" sz="1000">
                <a:solidFill>
                  <a:srgbClr val="4D5E68"/>
                </a:solidFill>
                <a:latin typeface="Impact" panose="020B0806030902050204" pitchFamily="34" charset="0"/>
                <a:ea typeface="微软雅黑" panose="020B0503020204020204" pitchFamily="34" charset="-122"/>
                <a:cs typeface="Calibri" panose="020F0502020204030204" pitchFamily="34" charset="0"/>
              </a:rPr>
              <a:pPr algn="r"/>
              <a:t>60</a:t>
            </a:fld>
            <a:endParaRPr lang="zh-CN" altLang="en-US" sz="10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15" name="Rectangle 2"/>
          <p:cNvSpPr txBox="1">
            <a:spLocks noChangeArrowheads="1"/>
          </p:cNvSpPr>
          <p:nvPr/>
        </p:nvSpPr>
        <p:spPr>
          <a:xfrm>
            <a:off x="478645" y="198589"/>
            <a:ext cx="9792661" cy="508000"/>
          </a:xfrm>
          <a:prstGeom prst="rect">
            <a:avLst/>
          </a:prstGeom>
        </p:spPr>
        <p:txBody>
          <a:bodyPr tIns="0" bIns="0"/>
          <a:lstStyle/>
          <a:p>
            <a:pPr defTabSz="761970" eaLnBrk="1" fontAlgn="auto" hangingPunct="1">
              <a:lnSpc>
                <a:spcPct val="120000"/>
              </a:lnSpc>
              <a:spcBef>
                <a:spcPts val="0"/>
              </a:spcBef>
              <a:spcAft>
                <a:spcPts val="0"/>
              </a:spcAft>
              <a:defRPr/>
            </a:pPr>
            <a:r>
              <a:rPr lang="en-US" altLang="zh-CN" sz="2800" b="1" kern="0" dirty="0">
                <a:solidFill>
                  <a:srgbClr val="005DA2"/>
                </a:solidFill>
                <a:ea typeface="微软雅黑" panose="020B0503020204020204" charset="-122"/>
                <a:sym typeface="+mn-ea"/>
              </a:rPr>
              <a:t>Southern Advanced Photon Source（SAPS） </a:t>
            </a:r>
          </a:p>
        </p:txBody>
      </p:sp>
      <p:sp>
        <p:nvSpPr>
          <p:cNvPr id="4" name="内容占位符 3"/>
          <p:cNvSpPr>
            <a:spLocks noGrp="1"/>
          </p:cNvSpPr>
          <p:nvPr>
            <p:custDataLst>
              <p:tags r:id="rId1"/>
            </p:custDataLst>
          </p:nvPr>
        </p:nvSpPr>
        <p:spPr>
          <a:xfrm>
            <a:off x="478645" y="752785"/>
            <a:ext cx="9399388" cy="4490756"/>
          </a:xfrm>
          <a:prstGeom prst="rect">
            <a:avLst/>
          </a:prstGeom>
          <a:noFill/>
          <a:ln w="9525">
            <a:noFill/>
            <a:miter lim="800000"/>
          </a:ln>
        </p:spPr>
        <p:txBody>
          <a:bodyPr vert="horz" wrap="square" lIns="90170" tIns="46990" rIns="90170" bIns="46990" numCol="1" rtlCol="0" anchor="t" anchorCtr="0" compatLnSpc="1">
            <a:normAutofit/>
          </a:bodyPr>
          <a:lstStyle>
            <a:lvl1pPr marL="240030" indent="-240030" algn="l" rtl="0" eaLnBrk="0" fontAlgn="base" hangingPunct="0">
              <a:lnSpc>
                <a:spcPct val="100000"/>
              </a:lnSpc>
              <a:spcBef>
                <a:spcPts val="500"/>
              </a:spcBef>
              <a:spcAft>
                <a:spcPts val="0"/>
              </a:spcAft>
              <a:buSzPct val="70000"/>
              <a:buFont typeface="Wingdings" panose="05000000000000000000" pitchFamily="2" charset="2"/>
              <a:buChar char="l"/>
              <a:defRPr sz="2000" b="1" kern="1200" baseline="0">
                <a:solidFill>
                  <a:srgbClr val="005DA2"/>
                </a:solidFill>
                <a:latin typeface="Times New Roman" panose="02020603050405020304" pitchFamily="18" charset="0"/>
                <a:ea typeface="微软雅黑" panose="020B0503020204020204" pitchFamily="34" charset="-122"/>
                <a:cs typeface="+mn-cs"/>
              </a:defRPr>
            </a:lvl1pPr>
            <a:lvl2pPr marL="600075" indent="-240030" algn="l" rtl="0" eaLnBrk="0" fontAlgn="base" hangingPunct="0">
              <a:lnSpc>
                <a:spcPct val="100000"/>
              </a:lnSpc>
              <a:spcBef>
                <a:spcPts val="500"/>
              </a:spcBef>
              <a:spcAft>
                <a:spcPts val="0"/>
              </a:spcAft>
              <a:buFont typeface="Arial" panose="020B0604020202020204" pitchFamily="34" charset="0"/>
              <a:buChar char="•"/>
              <a:defRPr sz="1665" kern="1200" baseline="0">
                <a:solidFill>
                  <a:schemeClr val="tx1"/>
                </a:solidFill>
                <a:latin typeface="Times New Roman" panose="02020603050405020304" pitchFamily="18" charset="0"/>
                <a:ea typeface="微软雅黑" panose="020B0503020204020204" pitchFamily="34" charset="-122"/>
                <a:cs typeface="+mn-cs"/>
              </a:defRPr>
            </a:lvl2pPr>
            <a:lvl3pPr marL="1058545" indent="-211455" algn="l" rtl="0" eaLnBrk="0" fontAlgn="base" hangingPunct="0">
              <a:spcBef>
                <a:spcPct val="20000"/>
              </a:spcBef>
              <a:spcAft>
                <a:spcPct val="0"/>
              </a:spcAft>
              <a:buFont typeface="Arial" panose="020B0604020202020204" pitchFamily="34" charset="0"/>
              <a:buChar char="•"/>
              <a:defRPr sz="2220" kern="1200">
                <a:solidFill>
                  <a:schemeClr val="tx1"/>
                </a:solidFill>
                <a:latin typeface="微软雅黑" panose="020B0503020204020204" pitchFamily="34" charset="-122"/>
                <a:ea typeface="微软雅黑" panose="020B0503020204020204" pitchFamily="34" charset="-122"/>
                <a:cs typeface="+mn-cs"/>
              </a:defRPr>
            </a:lvl3pPr>
            <a:lvl4pPr marL="1481455" indent="-211455" algn="l" rtl="0" eaLnBrk="0" fontAlgn="base" hangingPunct="0">
              <a:spcBef>
                <a:spcPct val="20000"/>
              </a:spcBef>
              <a:spcAft>
                <a:spcPct val="0"/>
              </a:spcAft>
              <a:buFont typeface="Arial" panose="020B0604020202020204" pitchFamily="34" charset="0"/>
              <a:buChar char="–"/>
              <a:defRPr sz="1850" kern="1200">
                <a:solidFill>
                  <a:schemeClr val="tx1"/>
                </a:solidFill>
                <a:latin typeface="微软雅黑" panose="020B0503020204020204" pitchFamily="34" charset="-122"/>
                <a:ea typeface="微软雅黑" panose="020B0503020204020204" pitchFamily="34" charset="-122"/>
                <a:cs typeface="+mn-cs"/>
              </a:defRPr>
            </a:lvl4pPr>
            <a:lvl5pPr marL="1905000" indent="-211455" algn="l" rtl="0" eaLnBrk="0" fontAlgn="base" hangingPunct="0">
              <a:spcBef>
                <a:spcPct val="20000"/>
              </a:spcBef>
              <a:spcAft>
                <a:spcPct val="0"/>
              </a:spcAft>
              <a:buFont typeface="Arial" panose="020B0604020202020204" pitchFamily="34" charset="0"/>
              <a:buChar char="»"/>
              <a:defRPr sz="1850" kern="1200">
                <a:solidFill>
                  <a:schemeClr val="tx1"/>
                </a:solidFill>
                <a:latin typeface="微软雅黑" panose="020B0503020204020204" pitchFamily="34" charset="-122"/>
                <a:ea typeface="微软雅黑" panose="020B0503020204020204" pitchFamily="34" charset="-122"/>
                <a:cs typeface="+mn-cs"/>
              </a:defRPr>
            </a:lvl5pPr>
            <a:lvl6pPr marL="232791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6pPr>
            <a:lvl7pPr marL="2751455"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7pPr>
            <a:lvl8pPr marL="317500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8pPr>
            <a:lvl9pPr marL="359791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9pPr>
          </a:lstStyle>
          <a:p>
            <a:pPr>
              <a:buFont typeface="Arial" panose="020B0604020202020204" pitchFamily="34" charset="0"/>
              <a:buChar char="•"/>
            </a:pPr>
            <a:r>
              <a:rPr lang="en-US" altLang="zh-CN" b="0" dirty="0">
                <a:solidFill>
                  <a:schemeClr val="tx1"/>
                </a:solidFill>
                <a:latin typeface="+mn-lt"/>
              </a:rPr>
              <a:t>The 4</a:t>
            </a:r>
            <a:r>
              <a:rPr lang="en-US" altLang="zh-CN" b="0" baseline="30000" dirty="0">
                <a:solidFill>
                  <a:schemeClr val="tx1"/>
                </a:solidFill>
                <a:latin typeface="+mn-lt"/>
              </a:rPr>
              <a:t>th</a:t>
            </a:r>
            <a:r>
              <a:rPr lang="en-US" altLang="zh-CN" b="0" dirty="0">
                <a:solidFill>
                  <a:schemeClr val="tx1"/>
                </a:solidFill>
                <a:latin typeface="+mn-lt"/>
              </a:rPr>
              <a:t> generation medium-energy</a:t>
            </a:r>
            <a:r>
              <a:rPr lang="zh-CN" altLang="zh-CN" b="0" dirty="0">
                <a:solidFill>
                  <a:schemeClr val="tx1"/>
                </a:solidFill>
                <a:latin typeface="+mn-lt"/>
              </a:rPr>
              <a:t> </a:t>
            </a:r>
            <a:r>
              <a:rPr lang="en-US" altLang="zh-CN" b="0" dirty="0">
                <a:solidFill>
                  <a:schemeClr val="tx1"/>
                </a:solidFill>
                <a:latin typeface="+mn-lt"/>
              </a:rPr>
              <a:t>(3.5GeV) </a:t>
            </a:r>
            <a:r>
              <a:rPr lang="en-GB" altLang="zh-CN" b="0" dirty="0">
                <a:solidFill>
                  <a:schemeClr val="tx1"/>
                </a:solidFill>
                <a:latin typeface="+mn-lt"/>
              </a:rPr>
              <a:t>diffraction-limited storage ring</a:t>
            </a:r>
            <a:endParaRPr lang="en-US" altLang="zh-CN" b="0" dirty="0">
              <a:solidFill>
                <a:schemeClr val="tx1"/>
              </a:solidFill>
              <a:latin typeface="+mn-lt"/>
            </a:endParaRPr>
          </a:p>
          <a:p>
            <a:pPr>
              <a:buFont typeface="Arial" panose="020B0604020202020204" pitchFamily="34" charset="0"/>
              <a:buChar char="•"/>
            </a:pPr>
            <a:r>
              <a:rPr lang="en-GB" altLang="zh-CN" b="0" dirty="0">
                <a:solidFill>
                  <a:schemeClr val="tx1"/>
                </a:solidFill>
                <a:latin typeface="+mn-lt"/>
              </a:rPr>
              <a:t>Attosecond coherent pulses</a:t>
            </a:r>
            <a:r>
              <a:rPr lang="zh-CN" altLang="en-US" b="0" dirty="0">
                <a:solidFill>
                  <a:schemeClr val="tx1"/>
                </a:solidFill>
                <a:latin typeface="+mn-lt"/>
              </a:rPr>
              <a:t> </a:t>
            </a:r>
            <a:r>
              <a:rPr lang="en-GB" altLang="zh-CN" b="0" dirty="0">
                <a:solidFill>
                  <a:schemeClr val="tx1"/>
                </a:solidFill>
                <a:latin typeface="+mn-lt"/>
              </a:rPr>
              <a:t>Embedded with SAPS</a:t>
            </a:r>
          </a:p>
          <a:p>
            <a:pPr>
              <a:buFont typeface="Arial" panose="020B0604020202020204" pitchFamily="34" charset="0"/>
              <a:buChar char="•"/>
            </a:pPr>
            <a:r>
              <a:rPr lang="en-GB" altLang="zh-CN" b="0" dirty="0">
                <a:solidFill>
                  <a:schemeClr val="tx1"/>
                </a:solidFill>
                <a:latin typeface="+mn-lt"/>
              </a:rPr>
              <a:t>SAPS will be located next to CSNS</a:t>
            </a:r>
            <a:r>
              <a:rPr lang="zh-CN" altLang="en-US" b="0" dirty="0">
                <a:solidFill>
                  <a:srgbClr val="C00000"/>
                </a:solidFill>
                <a:latin typeface="+mn-lt"/>
              </a:rPr>
              <a:t>（</a:t>
            </a:r>
            <a:r>
              <a:rPr lang="en-US" altLang="zh-CN" b="0" dirty="0">
                <a:solidFill>
                  <a:srgbClr val="C00000"/>
                </a:solidFill>
                <a:latin typeface="+mn-lt"/>
              </a:rPr>
              <a:t>Neutron</a:t>
            </a:r>
            <a:r>
              <a:rPr lang="zh-CN" altLang="en-US" b="0" dirty="0">
                <a:solidFill>
                  <a:srgbClr val="C00000"/>
                </a:solidFill>
                <a:latin typeface="+mn-lt"/>
              </a:rPr>
              <a:t> </a:t>
            </a:r>
            <a:r>
              <a:rPr lang="en-US" altLang="zh-CN" b="0" dirty="0">
                <a:solidFill>
                  <a:srgbClr val="C00000"/>
                </a:solidFill>
                <a:latin typeface="+mn-lt"/>
              </a:rPr>
              <a:t>technique</a:t>
            </a:r>
            <a:r>
              <a:rPr lang="zh-CN" altLang="en-US" b="0" dirty="0">
                <a:solidFill>
                  <a:srgbClr val="C00000"/>
                </a:solidFill>
                <a:latin typeface="+mn-lt"/>
              </a:rPr>
              <a:t> </a:t>
            </a:r>
            <a:r>
              <a:rPr lang="en-US" altLang="zh-CN" b="0" dirty="0">
                <a:solidFill>
                  <a:srgbClr val="C00000"/>
                </a:solidFill>
                <a:latin typeface="+mn-lt"/>
              </a:rPr>
              <a:t>+</a:t>
            </a:r>
            <a:r>
              <a:rPr lang="zh-CN" altLang="en-US" b="0" dirty="0">
                <a:solidFill>
                  <a:srgbClr val="C00000"/>
                </a:solidFill>
                <a:latin typeface="+mn-lt"/>
              </a:rPr>
              <a:t> </a:t>
            </a:r>
            <a:r>
              <a:rPr lang="en-US" altLang="zh-CN" b="0" dirty="0">
                <a:solidFill>
                  <a:srgbClr val="C00000"/>
                </a:solidFill>
                <a:latin typeface="+mn-lt"/>
              </a:rPr>
              <a:t>X-ray</a:t>
            </a:r>
            <a:r>
              <a:rPr lang="zh-CN" altLang="en-US" b="0" dirty="0">
                <a:solidFill>
                  <a:srgbClr val="C00000"/>
                </a:solidFill>
                <a:latin typeface="+mn-lt"/>
              </a:rPr>
              <a:t> </a:t>
            </a:r>
            <a:r>
              <a:rPr lang="en-US" altLang="zh-CN" b="0" dirty="0">
                <a:solidFill>
                  <a:srgbClr val="C00000"/>
                </a:solidFill>
                <a:latin typeface="+mn-lt"/>
              </a:rPr>
              <a:t>technique</a:t>
            </a:r>
            <a:r>
              <a:rPr lang="zh-CN" altLang="en-US" b="0" dirty="0">
                <a:solidFill>
                  <a:srgbClr val="C00000"/>
                </a:solidFill>
                <a:latin typeface="+mn-lt"/>
              </a:rPr>
              <a:t>）</a:t>
            </a:r>
            <a:endParaRPr lang="en-US" altLang="zh-CN" b="0" dirty="0">
              <a:solidFill>
                <a:srgbClr val="C00000"/>
              </a:solidFill>
              <a:latin typeface="+mn-lt"/>
            </a:endParaRPr>
          </a:p>
          <a:p>
            <a:pPr>
              <a:buFont typeface="Arial" panose="020B0604020202020204" pitchFamily="34" charset="0"/>
              <a:buChar char="•"/>
            </a:pPr>
            <a:r>
              <a:rPr lang="en-GB" altLang="zh-CN" b="0" dirty="0">
                <a:solidFill>
                  <a:schemeClr val="tx1"/>
                </a:solidFill>
                <a:latin typeface="+mn-lt"/>
              </a:rPr>
              <a:t>SAPS research and test platform</a:t>
            </a:r>
            <a:r>
              <a:rPr lang="zh-CN" altLang="en-US" b="0" dirty="0">
                <a:solidFill>
                  <a:schemeClr val="tx1"/>
                </a:solidFill>
                <a:latin typeface="+mn-lt"/>
              </a:rPr>
              <a:t> </a:t>
            </a:r>
            <a:r>
              <a:rPr lang="en-US" altLang="zh-CN" b="0" dirty="0">
                <a:solidFill>
                  <a:schemeClr val="tx1"/>
                </a:solidFill>
                <a:latin typeface="+mn-lt"/>
              </a:rPr>
              <a:t>finished</a:t>
            </a:r>
          </a:p>
          <a:p>
            <a:pPr>
              <a:buFont typeface="Arial" panose="020B0604020202020204" pitchFamily="34" charset="0"/>
              <a:buChar char="•"/>
            </a:pPr>
            <a:r>
              <a:rPr lang="en-US" altLang="en-GB" b="0" dirty="0">
                <a:solidFill>
                  <a:schemeClr val="tx1"/>
                </a:solidFill>
                <a:latin typeface="+mn-lt"/>
              </a:rPr>
              <a:t>R&amp;D on key techniques</a:t>
            </a:r>
            <a:endParaRPr lang="en-GB" altLang="zh-CN" b="0" dirty="0">
              <a:solidFill>
                <a:schemeClr val="tx1"/>
              </a:solidFill>
              <a:latin typeface="+mn-lt"/>
            </a:endParaRPr>
          </a:p>
          <a:p>
            <a:pPr>
              <a:buFont typeface="Arial" panose="020B0604020202020204" pitchFamily="34" charset="0"/>
              <a:buChar char="•"/>
            </a:pPr>
            <a:r>
              <a:rPr lang="en-GB" altLang="zh-CN" b="0" dirty="0">
                <a:solidFill>
                  <a:schemeClr val="tx1"/>
                </a:solidFill>
                <a:latin typeface="+mn-lt"/>
              </a:rPr>
              <a:t>Plan</a:t>
            </a:r>
            <a:r>
              <a:rPr lang="en-US" altLang="en-GB" b="0" dirty="0">
                <a:solidFill>
                  <a:schemeClr val="tx1"/>
                </a:solidFill>
                <a:latin typeface="+mn-lt"/>
              </a:rPr>
              <a:t>s</a:t>
            </a:r>
            <a:r>
              <a:rPr lang="en-GB" altLang="zh-CN" b="0" dirty="0">
                <a:solidFill>
                  <a:schemeClr val="tx1"/>
                </a:solidFill>
                <a:latin typeface="+mn-lt"/>
              </a:rPr>
              <a:t> to start construction during next 5 years</a:t>
            </a:r>
            <a:endParaRPr lang="zh-CN" altLang="en-US" b="0" dirty="0">
              <a:solidFill>
                <a:schemeClr val="tx1"/>
              </a:solidFill>
              <a:latin typeface="+mn-lt"/>
            </a:endParaRPr>
          </a:p>
          <a:p>
            <a:pPr marL="0" indent="0">
              <a:buNone/>
            </a:pPr>
            <a:endParaRPr lang="zh-CN" altLang="en-US" dirty="0"/>
          </a:p>
        </p:txBody>
      </p:sp>
      <p:grpSp>
        <p:nvGrpSpPr>
          <p:cNvPr id="5" name="组合 4"/>
          <p:cNvGrpSpPr/>
          <p:nvPr/>
        </p:nvGrpSpPr>
        <p:grpSpPr>
          <a:xfrm>
            <a:off x="281967" y="3097163"/>
            <a:ext cx="9596067" cy="2516908"/>
            <a:chOff x="445611" y="3470610"/>
            <a:chExt cx="6673755" cy="3334355"/>
          </a:xfrm>
        </p:grpSpPr>
        <p:pic>
          <p:nvPicPr>
            <p:cNvPr id="6" name="图片 10"/>
            <p:cNvPicPr>
              <a:picLocks noChangeAspect="1"/>
            </p:cNvPicPr>
            <p:nvPr>
              <p:custDataLst>
                <p:tags r:id="rId3"/>
              </p:custDataLst>
            </p:nvPr>
          </p:nvPicPr>
          <p:blipFill rotWithShape="1">
            <a:blip r:embed="rId8" cstate="hqprint"/>
            <a:srcRect/>
            <a:stretch>
              <a:fillRect/>
            </a:stretch>
          </p:blipFill>
          <p:spPr bwMode="auto">
            <a:xfrm>
              <a:off x="445611" y="3470610"/>
              <a:ext cx="6673755" cy="333435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p:cNvSpPr txBox="1"/>
            <p:nvPr>
              <p:custDataLst>
                <p:tags r:id="rId4"/>
              </p:custDataLst>
            </p:nvPr>
          </p:nvSpPr>
          <p:spPr>
            <a:xfrm>
              <a:off x="1050527" y="4586917"/>
              <a:ext cx="583283" cy="496420"/>
            </a:xfrm>
            <a:prstGeom prst="rect">
              <a:avLst/>
            </a:prstGeom>
            <a:noFill/>
            <a:ln>
              <a:noFill/>
            </a:ln>
          </p:spPr>
          <p:txBody>
            <a:bodyPr wrap="none" rtlCol="0">
              <a:spAutoFit/>
            </a:bodyPr>
            <a:lstStyle/>
            <a:p>
              <a:r>
                <a:rPr lang="en-US" altLang="zh-CN" sz="1835" b="1" dirty="0">
                  <a:solidFill>
                    <a:schemeClr val="bg1"/>
                  </a:solidFill>
                </a:rPr>
                <a:t>CSNS</a:t>
              </a:r>
              <a:endParaRPr lang="zh-CN" altLang="en-US" sz="1835" b="1" dirty="0">
                <a:solidFill>
                  <a:schemeClr val="bg1"/>
                </a:solidFill>
              </a:endParaRPr>
            </a:p>
          </p:txBody>
        </p:sp>
        <p:sp>
          <p:nvSpPr>
            <p:cNvPr id="8" name="文本框 7"/>
            <p:cNvSpPr txBox="1"/>
            <p:nvPr>
              <p:custDataLst>
                <p:tags r:id="rId5"/>
              </p:custDataLst>
            </p:nvPr>
          </p:nvSpPr>
          <p:spPr>
            <a:xfrm>
              <a:off x="3041373" y="4265999"/>
              <a:ext cx="1276711" cy="496420"/>
            </a:xfrm>
            <a:prstGeom prst="rect">
              <a:avLst/>
            </a:prstGeom>
            <a:noFill/>
            <a:ln>
              <a:noFill/>
            </a:ln>
          </p:spPr>
          <p:txBody>
            <a:bodyPr wrap="none" rtlCol="0">
              <a:spAutoFit/>
            </a:bodyPr>
            <a:lstStyle/>
            <a:p>
              <a:r>
                <a:rPr lang="en-US" altLang="zh-CN" sz="1835" b="1" dirty="0">
                  <a:solidFill>
                    <a:schemeClr val="bg1"/>
                  </a:solidFill>
                </a:rPr>
                <a:t>SAPS platform</a:t>
              </a:r>
              <a:endParaRPr lang="zh-CN" altLang="en-US" sz="1835" b="1" dirty="0">
                <a:solidFill>
                  <a:schemeClr val="bg1"/>
                </a:solidFill>
              </a:endParaRPr>
            </a:p>
          </p:txBody>
        </p:sp>
      </p:grpSp>
      <p:sp>
        <p:nvSpPr>
          <p:cNvPr id="2" name="文本框 1"/>
          <p:cNvSpPr txBox="1"/>
          <p:nvPr>
            <p:custDataLst>
              <p:tags r:id="rId2"/>
            </p:custDataLst>
          </p:nvPr>
        </p:nvSpPr>
        <p:spPr>
          <a:xfrm>
            <a:off x="5715000" y="3338483"/>
            <a:ext cx="2709163" cy="374718"/>
          </a:xfrm>
          <a:prstGeom prst="rect">
            <a:avLst/>
          </a:prstGeom>
          <a:noFill/>
          <a:ln>
            <a:noFill/>
          </a:ln>
        </p:spPr>
        <p:txBody>
          <a:bodyPr wrap="square" rtlCol="0">
            <a:spAutoFit/>
          </a:bodyPr>
          <a:lstStyle/>
          <a:p>
            <a:r>
              <a:rPr lang="en-US" altLang="zh-CN" sz="1835" b="1" dirty="0">
                <a:solidFill>
                  <a:schemeClr val="accent1">
                    <a:lumMod val="75000"/>
                  </a:schemeClr>
                </a:solidFill>
              </a:rPr>
              <a:t>The proposed SAPS</a:t>
            </a:r>
            <a:endParaRPr lang="zh-CN" altLang="en-US" sz="1835" b="1" dirty="0">
              <a:solidFill>
                <a:schemeClr val="accent1">
                  <a:lumMod val="75000"/>
                </a:schemeClr>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D6E2079-DFF4-EC4E-8DCC-4AF3A6194330}"/>
              </a:ext>
            </a:extLst>
          </p:cNvPr>
          <p:cNvSpPr>
            <a:spLocks noGrp="1"/>
          </p:cNvSpPr>
          <p:nvPr>
            <p:ph type="title"/>
          </p:nvPr>
        </p:nvSpPr>
        <p:spPr/>
        <p:txBody>
          <a:bodyPr/>
          <a:lstStyle/>
          <a:p>
            <a:r>
              <a:rPr lang="en" altLang="zh-CN" sz="2800" kern="0" dirty="0">
                <a:solidFill>
                  <a:srgbClr val="005DA2"/>
                </a:solidFill>
                <a:latin typeface="Arial" panose="020B0604020202020204" pitchFamily="34" charset="0"/>
                <a:ea typeface="微软雅黑" panose="020B0503020204020204" charset="-122"/>
                <a:cs typeface="+mn-cs"/>
              </a:rPr>
              <a:t>Post-CSNS-II Plan</a:t>
            </a:r>
            <a:endParaRPr lang="zh-CN" altLang="en-US" sz="2800" kern="0" dirty="0">
              <a:solidFill>
                <a:srgbClr val="005DA2"/>
              </a:solidFill>
              <a:latin typeface="Arial" panose="020B0604020202020204" pitchFamily="34" charset="0"/>
              <a:ea typeface="微软雅黑" panose="020B0503020204020204" charset="-122"/>
              <a:cs typeface="+mn-cs"/>
            </a:endParaRPr>
          </a:p>
        </p:txBody>
      </p:sp>
      <p:pic>
        <p:nvPicPr>
          <p:cNvPr id="4" name="图片 3">
            <a:extLst>
              <a:ext uri="{FF2B5EF4-FFF2-40B4-BE49-F238E27FC236}">
                <a16:creationId xmlns:a16="http://schemas.microsoft.com/office/drawing/2014/main" id="{7C108A45-8661-9D49-A9F3-B10E1F775F94}"/>
              </a:ext>
            </a:extLst>
          </p:cNvPr>
          <p:cNvPicPr>
            <a:picLocks noChangeAspect="1"/>
          </p:cNvPicPr>
          <p:nvPr/>
        </p:nvPicPr>
        <p:blipFill>
          <a:blip r:embed="rId2"/>
          <a:stretch>
            <a:fillRect/>
          </a:stretch>
        </p:blipFill>
        <p:spPr>
          <a:xfrm>
            <a:off x="1030536" y="825500"/>
            <a:ext cx="8132836" cy="4889500"/>
          </a:xfrm>
          <a:prstGeom prst="rect">
            <a:avLst/>
          </a:prstGeom>
        </p:spPr>
      </p:pic>
      <p:pic>
        <p:nvPicPr>
          <p:cNvPr id="197633" name="Picture 1" descr="page1image52031296">
            <a:extLst>
              <a:ext uri="{FF2B5EF4-FFF2-40B4-BE49-F238E27FC236}">
                <a16:creationId xmlns:a16="http://schemas.microsoft.com/office/drawing/2014/main" id="{6E67A6DC-1956-1C09-722B-E40E3FA95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455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97636" name="Picture 4" descr="page1image52035136">
            <a:extLst>
              <a:ext uri="{FF2B5EF4-FFF2-40B4-BE49-F238E27FC236}">
                <a16:creationId xmlns:a16="http://schemas.microsoft.com/office/drawing/2014/main" id="{FF9697B4-9776-19CA-5DE7-C7EDD259385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2368" y="-14170"/>
            <a:ext cx="698500"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97637" name="Picture 5" descr="page1image52033984">
            <a:extLst>
              <a:ext uri="{FF2B5EF4-FFF2-40B4-BE49-F238E27FC236}">
                <a16:creationId xmlns:a16="http://schemas.microsoft.com/office/drawing/2014/main" id="{F57C9BC3-A131-8C85-50E8-A7A4EDA98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7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97640" name="Picture 8" descr="page1image52029760">
            <a:extLst>
              <a:ext uri="{FF2B5EF4-FFF2-40B4-BE49-F238E27FC236}">
                <a16:creationId xmlns:a16="http://schemas.microsoft.com/office/drawing/2014/main" id="{D3D60060-8D87-5DBC-3CA9-5ECC27E529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1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97643" name="Picture 11" descr="page1image52027648">
            <a:extLst>
              <a:ext uri="{FF2B5EF4-FFF2-40B4-BE49-F238E27FC236}">
                <a16:creationId xmlns:a16="http://schemas.microsoft.com/office/drawing/2014/main" id="{7C061C3D-D543-2CC9-9536-475147C89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7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589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D1959EC-A00F-0046-9574-42AA3EF4FE18}"/>
              </a:ext>
            </a:extLst>
          </p:cNvPr>
          <p:cNvSpPr txBox="1">
            <a:spLocks noChangeArrowheads="1"/>
          </p:cNvSpPr>
          <p:nvPr/>
        </p:nvSpPr>
        <p:spPr>
          <a:xfrm>
            <a:off x="167941" y="697260"/>
            <a:ext cx="9824118" cy="4750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itchFamily="2" charset="2"/>
              <a:buChar char="ü"/>
            </a:pPr>
            <a:r>
              <a:rPr lang="en-GB" altLang="zh-CN" sz="2400" b="1" dirty="0">
                <a:latin typeface="Times New Roman" panose="02020603050405020304" pitchFamily="18" charset="0"/>
                <a:cs typeface="Times New Roman" panose="02020603050405020304" pitchFamily="18" charset="0"/>
              </a:rPr>
              <a:t>CSNS (China Spallation Neutron Source) opened to users in 2018.</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Currently, CSNS</a:t>
            </a:r>
            <a:r>
              <a:rPr lang="en-US" altLang="en-GB" sz="2400" b="1" dirty="0">
                <a:latin typeface="Times New Roman" panose="02020603050405020304" pitchFamily="18" charset="0"/>
                <a:cs typeface="Times New Roman" panose="02020603050405020304" pitchFamily="18" charset="0"/>
              </a:rPr>
              <a:t> operates</a:t>
            </a:r>
            <a:r>
              <a:rPr lang="en-GB" altLang="zh-CN" sz="2400" b="1" dirty="0">
                <a:latin typeface="Times New Roman" panose="02020603050405020304" pitchFamily="18" charset="0"/>
                <a:cs typeface="Times New Roman" panose="02020603050405020304" pitchFamily="18" charset="0"/>
              </a:rPr>
              <a:t> at 1</a:t>
            </a:r>
            <a:r>
              <a:rPr lang="en-US" altLang="zh-CN" sz="2400" b="1" dirty="0">
                <a:latin typeface="Times New Roman" panose="02020603050405020304" pitchFamily="18" charset="0"/>
                <a:cs typeface="Times New Roman" panose="02020603050405020304" pitchFamily="18" charset="0"/>
              </a:rPr>
              <a:t>7</a:t>
            </a:r>
            <a:r>
              <a:rPr lang="en-GB" altLang="zh-CN" sz="2400" b="1" dirty="0">
                <a:latin typeface="Times New Roman" panose="02020603050405020304" pitchFamily="18" charset="0"/>
                <a:cs typeface="Times New Roman" panose="02020603050405020304" pitchFamily="18" charset="0"/>
              </a:rPr>
              <a:t>0 kW </a:t>
            </a:r>
            <a:r>
              <a:rPr lang="en-US" altLang="en-GB" sz="2400" b="1" dirty="0">
                <a:latin typeface="Times New Roman" panose="02020603050405020304" pitchFamily="18" charset="0"/>
                <a:cs typeface="Times New Roman" panose="02020603050405020304" pitchFamily="18" charset="0"/>
              </a:rPr>
              <a:t>with </a:t>
            </a:r>
            <a:r>
              <a:rPr lang="en-GB" altLang="zh-CN" sz="2400" b="1" dirty="0">
                <a:latin typeface="Times New Roman" panose="02020603050405020304" pitchFamily="18" charset="0"/>
                <a:cs typeface="Times New Roman" panose="02020603050405020304" pitchFamily="18" charset="0"/>
              </a:rPr>
              <a:t>high availability, reliability</a:t>
            </a:r>
            <a:r>
              <a:rPr lang="en-US" altLang="en-GB" sz="2400" b="1" dirty="0">
                <a:latin typeface="Times New Roman" panose="02020603050405020304" pitchFamily="18" charset="0"/>
                <a:cs typeface="Times New Roman" panose="02020603050405020304" pitchFamily="18" charset="0"/>
              </a:rPr>
              <a:t>.</a:t>
            </a:r>
          </a:p>
          <a:p>
            <a:pPr>
              <a:lnSpc>
                <a:spcPct val="120000"/>
              </a:lnSpc>
              <a:buFont typeface="Wingdings" pitchFamily="2" charset="2"/>
              <a:buChar char="ü"/>
            </a:pPr>
            <a:r>
              <a:rPr lang="en-GB" altLang="zh-CN" sz="2400" b="1" dirty="0">
                <a:latin typeface="Times New Roman" panose="02020603050405020304" pitchFamily="18" charset="0"/>
                <a:cs typeface="Times New Roman" panose="02020603050405020304" pitchFamily="18" charset="0"/>
              </a:rPr>
              <a:t>Some nuclear physics experiments  were conducted utilizing Back-n</a:t>
            </a:r>
            <a:r>
              <a:rPr lang="en-US" altLang="zh-CN" sz="2400" b="1" dirty="0">
                <a:latin typeface="Times New Roman" panose="02020603050405020304" pitchFamily="18" charset="0"/>
                <a:cs typeface="Times New Roman" panose="02020603050405020304" pitchFamily="18" charset="0"/>
              </a:rPr>
              <a:t>.</a:t>
            </a:r>
            <a:endParaRPr lang="en-GB" altLang="zh-CN" sz="2400" b="1" dirty="0">
              <a:latin typeface="Times New Roman" panose="02020603050405020304" pitchFamily="18" charset="0"/>
              <a:cs typeface="Times New Roman" panose="02020603050405020304" pitchFamily="18" charset="0"/>
            </a:endParaRPr>
          </a:p>
          <a:p>
            <a:pPr>
              <a:lnSpc>
                <a:spcPct val="120000"/>
              </a:lnSpc>
              <a:buFont typeface="Wingdings" pitchFamily="2" charset="2"/>
              <a:buChar char="ü"/>
            </a:pPr>
            <a:r>
              <a:rPr lang="en-GB" altLang="zh-CN" sz="2400" b="1" dirty="0">
                <a:latin typeface="Times New Roman" panose="02020603050405020304" pitchFamily="18" charset="0"/>
                <a:cs typeface="Times New Roman" panose="02020603050405020304" pitchFamily="18" charset="0"/>
              </a:rPr>
              <a:t>CSNS-II has already begun construction, aiming to increase the beam power to 500 kW. It will also involve the development of more neutron spectrometers, as well as muon and high-energy proton experimental stations.</a:t>
            </a:r>
          </a:p>
          <a:p>
            <a:pPr>
              <a:lnSpc>
                <a:spcPct val="120000"/>
              </a:lnSpc>
              <a:buFont typeface="Wingdings" pitchFamily="2" charset="2"/>
              <a:buChar char="ü"/>
            </a:pPr>
            <a:r>
              <a:rPr lang="en-GB" altLang="zh-CN" sz="2400" b="1" dirty="0">
                <a:latin typeface="Times New Roman" panose="02020603050405020304" pitchFamily="18" charset="0"/>
                <a:cs typeface="Times New Roman" panose="02020603050405020304" pitchFamily="18" charset="0"/>
              </a:rPr>
              <a:t>In addition to neutron scattering applications, other beam </a:t>
            </a:r>
            <a:r>
              <a:rPr lang="en-US" altLang="zh-CN" sz="2400" b="1" dirty="0" err="1">
                <a:latin typeface="Times New Roman" panose="02020603050405020304" pitchFamily="18" charset="0"/>
                <a:cs typeface="Times New Roman" panose="02020603050405020304" pitchFamily="18" charset="0"/>
              </a:rPr>
              <a:t>utilizati</a:t>
            </a:r>
            <a:r>
              <a:rPr lang="en-GB" altLang="zh-CN" sz="2400" b="1" dirty="0" err="1">
                <a:latin typeface="Times New Roman" panose="02020603050405020304" pitchFamily="18" charset="0"/>
                <a:cs typeface="Times New Roman" panose="02020603050405020304" pitchFamily="18" charset="0"/>
              </a:rPr>
              <a:t>ons</a:t>
            </a:r>
            <a:r>
              <a:rPr lang="en-GB" altLang="zh-CN" sz="2400" b="1" dirty="0">
                <a:latin typeface="Times New Roman" panose="02020603050405020304" pitchFamily="18" charset="0"/>
                <a:cs typeface="Times New Roman" panose="02020603050405020304" pitchFamily="18" charset="0"/>
              </a:rPr>
              <a:t> based on the CSNS accelerator are currently underway or planned for development.</a:t>
            </a:r>
          </a:p>
        </p:txBody>
      </p:sp>
      <p:sp>
        <p:nvSpPr>
          <p:cNvPr id="5" name="标题 1">
            <a:extLst>
              <a:ext uri="{FF2B5EF4-FFF2-40B4-BE49-F238E27FC236}">
                <a16:creationId xmlns:a16="http://schemas.microsoft.com/office/drawing/2014/main" id="{CB05A2EF-1BFB-4CAC-B001-2B0A4BEB664B}"/>
              </a:ext>
            </a:extLst>
          </p:cNvPr>
          <p:cNvSpPr>
            <a:spLocks noGrp="1"/>
          </p:cNvSpPr>
          <p:nvPr>
            <p:ph type="title"/>
          </p:nvPr>
        </p:nvSpPr>
        <p:spPr>
          <a:xfrm>
            <a:off x="543496" y="73296"/>
            <a:ext cx="7646473" cy="479948"/>
          </a:xfrm>
        </p:spPr>
        <p:txBody>
          <a:bodyPr>
            <a:noAutofit/>
          </a:bodyPr>
          <a:lstStyle/>
          <a:p>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Summary</a:t>
            </a:r>
            <a:endParaRPr lang="zh-CN" altLang="en-US" sz="3200" b="1"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795825324"/>
      </p:ext>
    </p:extLst>
  </p:cSld>
  <p:clrMapOvr>
    <a:masterClrMapping/>
  </p:clrMapOvr>
  <mc:AlternateContent xmlns:mc="http://schemas.openxmlformats.org/markup-compatibility/2006" xmlns:p14="http://schemas.microsoft.com/office/powerpoint/2010/main">
    <mc:Choice Requires="p14">
      <p:transition spd="slow" p14:dur="2000" advTm="37500"/>
    </mc:Choice>
    <mc:Fallback xmlns="">
      <p:transition spd="slow" advTm="375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bwMode="auto">
          <a:xfrm>
            <a:off x="0" y="4414311"/>
            <a:ext cx="10160000" cy="1300689"/>
          </a:xfrm>
          <a:prstGeom prst="rect">
            <a:avLst/>
          </a:prstGeom>
          <a:solidFill>
            <a:srgbClr val="2433F8"/>
          </a:solidFill>
          <a:ln w="9525">
            <a:noFill/>
            <a:miter lim="800000"/>
          </a:ln>
        </p:spPr>
        <p:txBody>
          <a:bodyPr wrap="square" rtlCol="0">
            <a:spAutoFit/>
          </a:bodyPr>
          <a:lstStyle/>
          <a:p>
            <a:pPr marL="342900" indent="-342900" algn="ctr" eaLnBrk="0" hangingPunct="0">
              <a:spcBef>
                <a:spcPts val="600"/>
              </a:spcBef>
              <a:buClr>
                <a:schemeClr val="tx1"/>
              </a:buClr>
            </a:pPr>
            <a:endParaRPr kumimoji="1" lang="zh-CN" altLang="en-US" sz="2800" b="1" dirty="0">
              <a:ln>
                <a:solidFill>
                  <a:srgbClr val="FFFF00"/>
                </a:solidFill>
              </a:ln>
              <a:solidFill>
                <a:srgbClr val="2433F8"/>
              </a:solidFill>
              <a:latin typeface="Times New Roman" panose="02020603050405020304" pitchFamily="18" charset="0"/>
              <a:ea typeface="微软雅黑" panose="020B0503020204020204" pitchFamily="34" charset="-122"/>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t="-1112"/>
          <a:stretch>
            <a:fillRect/>
          </a:stretch>
        </p:blipFill>
        <p:spPr>
          <a:xfrm>
            <a:off x="-11078" y="-10190"/>
            <a:ext cx="10171078" cy="4424501"/>
          </a:xfrm>
          <a:prstGeom prst="rect">
            <a:avLst/>
          </a:prstGeom>
        </p:spPr>
      </p:pic>
      <p:sp>
        <p:nvSpPr>
          <p:cNvPr id="3" name="矩形 2"/>
          <p:cNvSpPr/>
          <p:nvPr/>
        </p:nvSpPr>
        <p:spPr>
          <a:xfrm>
            <a:off x="1263576" y="4710109"/>
            <a:ext cx="7412616" cy="709091"/>
          </a:xfrm>
          <a:prstGeom prst="rect">
            <a:avLst/>
          </a:prstGeom>
          <a:noFill/>
          <a:ln>
            <a:noFill/>
          </a:ln>
        </p:spPr>
        <p:txBody>
          <a:bodyPr wrap="square" rtlCol="0" anchor="t">
            <a:spAutoFit/>
          </a:bodyPr>
          <a:lstStyle/>
          <a:p>
            <a:pPr algn="ctr"/>
            <a:r>
              <a:rPr lang="en-US" altLang="zh-CN" sz="4000" b="1" dirty="0">
                <a:solidFill>
                  <a:srgbClr val="FFFF00"/>
                </a:solidFill>
                <a:effectLst>
                  <a:outerShdw blurRad="50800" dist="38100" dir="2700000" algn="tl" rotWithShape="0">
                    <a:prstClr val="black">
                      <a:alpha val="40000"/>
                    </a:prstClr>
                  </a:outerShdw>
                </a:effectLst>
              </a:rPr>
              <a:t>Thank you for your attention!</a:t>
            </a:r>
            <a:endParaRPr lang="zh-CN" altLang="en-US" sz="4000" b="1" dirty="0">
              <a:solidFill>
                <a:srgbClr val="FFFF00"/>
              </a:solidFill>
              <a:effectLst>
                <a:outerShdw blurRad="50800" dist="38100" dir="2700000" algn="tl" rotWithShape="0">
                  <a:prstClr val="black">
                    <a:alpha val="40000"/>
                  </a:prst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stretch>
            <a:fillRect/>
          </a:stretch>
        </p:blipFill>
        <p:spPr>
          <a:xfrm>
            <a:off x="5075767" y="1459971"/>
            <a:ext cx="4711171" cy="3533775"/>
          </a:xfrm>
          <a:prstGeom prst="rect">
            <a:avLst/>
          </a:prstGeom>
        </p:spPr>
      </p:pic>
      <p:grpSp>
        <p:nvGrpSpPr>
          <p:cNvPr id="22" name="组合 21"/>
          <p:cNvGrpSpPr/>
          <p:nvPr/>
        </p:nvGrpSpPr>
        <p:grpSpPr>
          <a:xfrm>
            <a:off x="-14802255" y="883585"/>
            <a:ext cx="24707594" cy="258176"/>
            <a:chOff x="-8775889" y="432485"/>
            <a:chExt cx="26451263" cy="543697"/>
          </a:xfrm>
          <a:solidFill>
            <a:schemeClr val="bg1">
              <a:lumMod val="75000"/>
            </a:schemeClr>
          </a:solidFill>
        </p:grpSpPr>
        <p:sp>
          <p:nvSpPr>
            <p:cNvPr id="23" name="矩形 22"/>
            <p:cNvSpPr/>
            <p:nvPr/>
          </p:nvSpPr>
          <p:spPr>
            <a:xfrm>
              <a:off x="14907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4" name="矩形 23"/>
            <p:cNvSpPr/>
            <p:nvPr/>
          </p:nvSpPr>
          <p:spPr>
            <a:xfrm>
              <a:off x="89282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5" name="矩形 24"/>
            <p:cNvSpPr/>
            <p:nvPr/>
          </p:nvSpPr>
          <p:spPr>
            <a:xfrm>
              <a:off x="163656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6" name="矩形 25"/>
            <p:cNvSpPr/>
            <p:nvPr/>
          </p:nvSpPr>
          <p:spPr>
            <a:xfrm>
              <a:off x="238031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7" name="矩形 26"/>
            <p:cNvSpPr/>
            <p:nvPr/>
          </p:nvSpPr>
          <p:spPr>
            <a:xfrm>
              <a:off x="312406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8" name="矩形 27"/>
            <p:cNvSpPr/>
            <p:nvPr/>
          </p:nvSpPr>
          <p:spPr>
            <a:xfrm>
              <a:off x="386781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29" name="矩形 28"/>
            <p:cNvSpPr/>
            <p:nvPr/>
          </p:nvSpPr>
          <p:spPr>
            <a:xfrm>
              <a:off x="461155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0" name="矩形 29"/>
            <p:cNvSpPr/>
            <p:nvPr/>
          </p:nvSpPr>
          <p:spPr>
            <a:xfrm>
              <a:off x="535530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1" name="矩形 30"/>
            <p:cNvSpPr/>
            <p:nvPr/>
          </p:nvSpPr>
          <p:spPr>
            <a:xfrm>
              <a:off x="609905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2" name="矩形 31"/>
            <p:cNvSpPr/>
            <p:nvPr/>
          </p:nvSpPr>
          <p:spPr>
            <a:xfrm>
              <a:off x="684279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3" name="矩形 32"/>
            <p:cNvSpPr/>
            <p:nvPr/>
          </p:nvSpPr>
          <p:spPr>
            <a:xfrm>
              <a:off x="758654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4" name="矩形 33"/>
            <p:cNvSpPr/>
            <p:nvPr/>
          </p:nvSpPr>
          <p:spPr>
            <a:xfrm>
              <a:off x="833029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5" name="矩形 34"/>
            <p:cNvSpPr/>
            <p:nvPr/>
          </p:nvSpPr>
          <p:spPr>
            <a:xfrm>
              <a:off x="907403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6" name="矩形 35"/>
            <p:cNvSpPr/>
            <p:nvPr/>
          </p:nvSpPr>
          <p:spPr>
            <a:xfrm>
              <a:off x="981778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7" name="矩形 36"/>
            <p:cNvSpPr/>
            <p:nvPr/>
          </p:nvSpPr>
          <p:spPr>
            <a:xfrm>
              <a:off x="1056153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8" name="矩形 37"/>
            <p:cNvSpPr/>
            <p:nvPr/>
          </p:nvSpPr>
          <p:spPr>
            <a:xfrm>
              <a:off x="1130528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39" name="矩形 38"/>
            <p:cNvSpPr/>
            <p:nvPr/>
          </p:nvSpPr>
          <p:spPr>
            <a:xfrm>
              <a:off x="1204902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0" name="矩形 39"/>
            <p:cNvSpPr/>
            <p:nvPr/>
          </p:nvSpPr>
          <p:spPr>
            <a:xfrm>
              <a:off x="1279277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1" name="矩形 40"/>
            <p:cNvSpPr/>
            <p:nvPr/>
          </p:nvSpPr>
          <p:spPr>
            <a:xfrm>
              <a:off x="1353652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2" name="矩形 41"/>
            <p:cNvSpPr/>
            <p:nvPr/>
          </p:nvSpPr>
          <p:spPr>
            <a:xfrm>
              <a:off x="1428026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3" name="矩形 42"/>
            <p:cNvSpPr/>
            <p:nvPr/>
          </p:nvSpPr>
          <p:spPr>
            <a:xfrm>
              <a:off x="1502401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4" name="矩形 43"/>
            <p:cNvSpPr/>
            <p:nvPr/>
          </p:nvSpPr>
          <p:spPr>
            <a:xfrm>
              <a:off x="-59467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5" name="矩形 44"/>
            <p:cNvSpPr/>
            <p:nvPr/>
          </p:nvSpPr>
          <p:spPr>
            <a:xfrm>
              <a:off x="-133841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6" name="矩形 45"/>
            <p:cNvSpPr/>
            <p:nvPr/>
          </p:nvSpPr>
          <p:spPr>
            <a:xfrm>
              <a:off x="-2082166"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7" name="矩形 46"/>
            <p:cNvSpPr/>
            <p:nvPr/>
          </p:nvSpPr>
          <p:spPr>
            <a:xfrm>
              <a:off x="-2825913"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8" name="矩形 47"/>
            <p:cNvSpPr/>
            <p:nvPr/>
          </p:nvSpPr>
          <p:spPr>
            <a:xfrm>
              <a:off x="-3569660"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49" name="矩形 48"/>
            <p:cNvSpPr/>
            <p:nvPr/>
          </p:nvSpPr>
          <p:spPr>
            <a:xfrm>
              <a:off x="-4313407"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0" name="矩形 49"/>
            <p:cNvSpPr/>
            <p:nvPr/>
          </p:nvSpPr>
          <p:spPr>
            <a:xfrm>
              <a:off x="-505715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1" name="矩形 50"/>
            <p:cNvSpPr/>
            <p:nvPr/>
          </p:nvSpPr>
          <p:spPr>
            <a:xfrm>
              <a:off x="-5800901"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2" name="矩形 51"/>
            <p:cNvSpPr/>
            <p:nvPr/>
          </p:nvSpPr>
          <p:spPr>
            <a:xfrm>
              <a:off x="-6544648"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3" name="矩形 52"/>
            <p:cNvSpPr/>
            <p:nvPr/>
          </p:nvSpPr>
          <p:spPr>
            <a:xfrm>
              <a:off x="-7288395"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4" name="矩形 53"/>
            <p:cNvSpPr/>
            <p:nvPr/>
          </p:nvSpPr>
          <p:spPr>
            <a:xfrm>
              <a:off x="-803214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5" name="矩形 54"/>
            <p:cNvSpPr/>
            <p:nvPr/>
          </p:nvSpPr>
          <p:spPr>
            <a:xfrm>
              <a:off x="-877588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6" name="矩形 55"/>
            <p:cNvSpPr/>
            <p:nvPr/>
          </p:nvSpPr>
          <p:spPr>
            <a:xfrm>
              <a:off x="15767762"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7" name="矩形 56"/>
            <p:cNvSpPr/>
            <p:nvPr/>
          </p:nvSpPr>
          <p:spPr>
            <a:xfrm>
              <a:off x="16511509"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58" name="矩形 57"/>
            <p:cNvSpPr/>
            <p:nvPr/>
          </p:nvSpPr>
          <p:spPr>
            <a:xfrm>
              <a:off x="17255244" y="432485"/>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grpSp>
      <p:grpSp>
        <p:nvGrpSpPr>
          <p:cNvPr id="59" name="组合 58"/>
          <p:cNvGrpSpPr/>
          <p:nvPr/>
        </p:nvGrpSpPr>
        <p:grpSpPr>
          <a:xfrm>
            <a:off x="-15651461" y="5149160"/>
            <a:ext cx="25521381" cy="262291"/>
            <a:chOff x="-8807911" y="4164226"/>
            <a:chExt cx="26451263" cy="543697"/>
          </a:xfrm>
          <a:solidFill>
            <a:schemeClr val="bg1">
              <a:lumMod val="75000"/>
            </a:schemeClr>
          </a:solidFill>
        </p:grpSpPr>
        <p:sp>
          <p:nvSpPr>
            <p:cNvPr id="60" name="矩形 59"/>
            <p:cNvSpPr/>
            <p:nvPr/>
          </p:nvSpPr>
          <p:spPr>
            <a:xfrm>
              <a:off x="11705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1" name="矩形 60"/>
            <p:cNvSpPr/>
            <p:nvPr/>
          </p:nvSpPr>
          <p:spPr>
            <a:xfrm>
              <a:off x="86080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2" name="矩形 61"/>
            <p:cNvSpPr/>
            <p:nvPr/>
          </p:nvSpPr>
          <p:spPr>
            <a:xfrm>
              <a:off x="160454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3" name="矩形 62"/>
            <p:cNvSpPr/>
            <p:nvPr/>
          </p:nvSpPr>
          <p:spPr>
            <a:xfrm>
              <a:off x="234829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4" name="矩形 63"/>
            <p:cNvSpPr/>
            <p:nvPr/>
          </p:nvSpPr>
          <p:spPr>
            <a:xfrm>
              <a:off x="309204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5" name="矩形 64"/>
            <p:cNvSpPr/>
            <p:nvPr/>
          </p:nvSpPr>
          <p:spPr>
            <a:xfrm>
              <a:off x="383578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6" name="矩形 65"/>
            <p:cNvSpPr/>
            <p:nvPr/>
          </p:nvSpPr>
          <p:spPr>
            <a:xfrm>
              <a:off x="457953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7" name="矩形 66"/>
            <p:cNvSpPr/>
            <p:nvPr/>
          </p:nvSpPr>
          <p:spPr>
            <a:xfrm>
              <a:off x="532328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8" name="矩形 67"/>
            <p:cNvSpPr/>
            <p:nvPr/>
          </p:nvSpPr>
          <p:spPr>
            <a:xfrm>
              <a:off x="606702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69" name="矩形 68"/>
            <p:cNvSpPr/>
            <p:nvPr/>
          </p:nvSpPr>
          <p:spPr>
            <a:xfrm>
              <a:off x="681077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0" name="矩形 69"/>
            <p:cNvSpPr/>
            <p:nvPr/>
          </p:nvSpPr>
          <p:spPr>
            <a:xfrm>
              <a:off x="755452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1" name="矩形 70"/>
            <p:cNvSpPr/>
            <p:nvPr/>
          </p:nvSpPr>
          <p:spPr>
            <a:xfrm>
              <a:off x="829827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2" name="矩形 71"/>
            <p:cNvSpPr/>
            <p:nvPr/>
          </p:nvSpPr>
          <p:spPr>
            <a:xfrm>
              <a:off x="904201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3" name="矩形 72"/>
            <p:cNvSpPr/>
            <p:nvPr/>
          </p:nvSpPr>
          <p:spPr>
            <a:xfrm>
              <a:off x="978576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4" name="矩形 73"/>
            <p:cNvSpPr/>
            <p:nvPr/>
          </p:nvSpPr>
          <p:spPr>
            <a:xfrm>
              <a:off x="1052951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5" name="矩形 74"/>
            <p:cNvSpPr/>
            <p:nvPr/>
          </p:nvSpPr>
          <p:spPr>
            <a:xfrm>
              <a:off x="1127325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6" name="矩形 75"/>
            <p:cNvSpPr/>
            <p:nvPr/>
          </p:nvSpPr>
          <p:spPr>
            <a:xfrm>
              <a:off x="1201700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7" name="矩形 76"/>
            <p:cNvSpPr/>
            <p:nvPr/>
          </p:nvSpPr>
          <p:spPr>
            <a:xfrm>
              <a:off x="1276075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8" name="矩形 77"/>
            <p:cNvSpPr/>
            <p:nvPr/>
          </p:nvSpPr>
          <p:spPr>
            <a:xfrm>
              <a:off x="1350449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79" name="矩形 78"/>
            <p:cNvSpPr/>
            <p:nvPr/>
          </p:nvSpPr>
          <p:spPr>
            <a:xfrm>
              <a:off x="1424824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0" name="矩形 79"/>
            <p:cNvSpPr/>
            <p:nvPr/>
          </p:nvSpPr>
          <p:spPr>
            <a:xfrm>
              <a:off x="1499199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1" name="矩形 80"/>
            <p:cNvSpPr/>
            <p:nvPr/>
          </p:nvSpPr>
          <p:spPr>
            <a:xfrm>
              <a:off x="-62669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2" name="矩形 81"/>
            <p:cNvSpPr/>
            <p:nvPr/>
          </p:nvSpPr>
          <p:spPr>
            <a:xfrm>
              <a:off x="-137044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3" name="矩形 82"/>
            <p:cNvSpPr/>
            <p:nvPr/>
          </p:nvSpPr>
          <p:spPr>
            <a:xfrm>
              <a:off x="-2114188"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4" name="矩形 83"/>
            <p:cNvSpPr/>
            <p:nvPr/>
          </p:nvSpPr>
          <p:spPr>
            <a:xfrm>
              <a:off x="-2857935"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5" name="矩形 84"/>
            <p:cNvSpPr/>
            <p:nvPr/>
          </p:nvSpPr>
          <p:spPr>
            <a:xfrm>
              <a:off x="-360168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6" name="矩形 85"/>
            <p:cNvSpPr/>
            <p:nvPr/>
          </p:nvSpPr>
          <p:spPr>
            <a:xfrm>
              <a:off x="-4345429"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7" name="矩形 86"/>
            <p:cNvSpPr/>
            <p:nvPr/>
          </p:nvSpPr>
          <p:spPr>
            <a:xfrm>
              <a:off x="-5089176"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8" name="矩形 87"/>
            <p:cNvSpPr/>
            <p:nvPr/>
          </p:nvSpPr>
          <p:spPr>
            <a:xfrm>
              <a:off x="-5832923"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89" name="矩形 88"/>
            <p:cNvSpPr/>
            <p:nvPr/>
          </p:nvSpPr>
          <p:spPr>
            <a:xfrm>
              <a:off x="-657667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0" name="矩形 89"/>
            <p:cNvSpPr/>
            <p:nvPr/>
          </p:nvSpPr>
          <p:spPr>
            <a:xfrm>
              <a:off x="-732041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1" name="矩形 90"/>
            <p:cNvSpPr/>
            <p:nvPr/>
          </p:nvSpPr>
          <p:spPr>
            <a:xfrm>
              <a:off x="-8064164"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2" name="矩形 91"/>
            <p:cNvSpPr/>
            <p:nvPr/>
          </p:nvSpPr>
          <p:spPr>
            <a:xfrm>
              <a:off x="-8807911"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3" name="矩形 92"/>
            <p:cNvSpPr/>
            <p:nvPr/>
          </p:nvSpPr>
          <p:spPr>
            <a:xfrm>
              <a:off x="15735740"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4" name="矩形 93"/>
            <p:cNvSpPr/>
            <p:nvPr/>
          </p:nvSpPr>
          <p:spPr>
            <a:xfrm>
              <a:off x="16479487"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sp>
          <p:nvSpPr>
            <p:cNvPr id="95" name="矩形 94"/>
            <p:cNvSpPr/>
            <p:nvPr/>
          </p:nvSpPr>
          <p:spPr>
            <a:xfrm>
              <a:off x="17223222" y="4164226"/>
              <a:ext cx="420130" cy="543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7100" eaLnBrk="1" fontAlgn="auto" hangingPunct="1">
                <a:spcBef>
                  <a:spcPts val="0"/>
                </a:spcBef>
                <a:spcAft>
                  <a:spcPts val="0"/>
                </a:spcAft>
              </a:pPr>
              <a:endParaRPr lang="zh-CN" altLang="en-US" sz="1933">
                <a:solidFill>
                  <a:prstClr val="white"/>
                </a:solidFill>
                <a:latin typeface="Calibri" panose="020F0502020204030204"/>
                <a:ea typeface="宋体" panose="02010600030101010101" pitchFamily="2" charset="-122"/>
              </a:endParaRPr>
            </a:p>
          </p:txBody>
        </p:sp>
      </p:grpSp>
      <p:sp>
        <p:nvSpPr>
          <p:cNvPr id="3" name="标题 2"/>
          <p:cNvSpPr>
            <a:spLocks noGrp="1"/>
          </p:cNvSpPr>
          <p:nvPr>
            <p:ph type="title"/>
          </p:nvPr>
        </p:nvSpPr>
        <p:spPr>
          <a:xfrm>
            <a:off x="399480" y="140233"/>
            <a:ext cx="7646473" cy="479948"/>
          </a:xfrm>
        </p:spPr>
        <p:txBody>
          <a:bodyPr/>
          <a:lstStyle/>
          <a:p>
            <a:r>
              <a:rPr lang="en-US" altLang="zh-CN" sz="3200" kern="0" dirty="0">
                <a:solidFill>
                  <a:srgbClr val="005DA2"/>
                </a:solidFill>
                <a:latin typeface="Times New Roman" panose="02020603050405020304" pitchFamily="18" charset="0"/>
              </a:rPr>
              <a:t>Cherished Memories</a:t>
            </a:r>
            <a:endParaRPr lang="zh-CN" altLang="en-US" sz="3200" kern="0" dirty="0">
              <a:solidFill>
                <a:srgbClr val="005DA2"/>
              </a:solidFill>
              <a:latin typeface="Times New Roman" panose="02020603050405020304" pitchFamily="18" charset="0"/>
            </a:endParaRPr>
          </a:p>
        </p:txBody>
      </p:sp>
      <p:pic>
        <p:nvPicPr>
          <p:cNvPr id="2" name="图片 1">
            <a:extLst>
              <a:ext uri="{FF2B5EF4-FFF2-40B4-BE49-F238E27FC236}">
                <a16:creationId xmlns:a16="http://schemas.microsoft.com/office/drawing/2014/main" id="{3BAB054E-B1FF-46E4-F53C-69A96ECB41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5420" y="1459971"/>
            <a:ext cx="4711699" cy="3533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flipV="1">
            <a:off x="0" y="891649"/>
            <a:ext cx="101600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圆角矩形 41"/>
          <p:cNvSpPr/>
          <p:nvPr/>
        </p:nvSpPr>
        <p:spPr>
          <a:xfrm>
            <a:off x="655467"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96" name="圆角矩形 95"/>
          <p:cNvSpPr/>
          <p:nvPr/>
        </p:nvSpPr>
        <p:spPr>
          <a:xfrm>
            <a:off x="553620" y="208474"/>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5" name="文本框 4"/>
          <p:cNvSpPr txBox="1"/>
          <p:nvPr/>
        </p:nvSpPr>
        <p:spPr>
          <a:xfrm>
            <a:off x="1335584" y="222643"/>
            <a:ext cx="1984375" cy="553934"/>
          </a:xfrm>
          <a:prstGeom prst="rect">
            <a:avLst/>
          </a:prstGeom>
          <a:noFill/>
        </p:spPr>
        <p:txBody>
          <a:bodyPr>
            <a:spAutoFit/>
            <a:scene3d>
              <a:camera prst="orthographicFront"/>
              <a:lightRig rig="threePt" dir="t"/>
            </a:scene3d>
          </a:bodyPr>
          <a:lstStyle/>
          <a:p>
            <a:pPr defTabSz="762000" eaLnBrk="1" fontAlgn="auto" hangingPunct="1">
              <a:lnSpc>
                <a:spcPct val="90000"/>
              </a:lnSpc>
              <a:spcAft>
                <a:spcPts val="0"/>
              </a:spcAft>
              <a:defRPr/>
            </a:pPr>
            <a:r>
              <a:rPr kumimoji="1" lang="en-US" altLang="zh-CN" sz="3335" b="1" dirty="0">
                <a:solidFill>
                  <a:srgbClr val="005DA2"/>
                </a:solidFill>
                <a:ea typeface="微软雅黑" panose="020B0503020204020204" pitchFamily="34" charset="-122"/>
                <a:cs typeface="+mj-cs"/>
              </a:rPr>
              <a:t>Outline</a:t>
            </a:r>
            <a:endParaRPr kumimoji="1" lang="zh-CN" altLang="en-US" sz="3335" b="1" dirty="0">
              <a:solidFill>
                <a:srgbClr val="005DA2"/>
              </a:solidFill>
              <a:ea typeface="微软雅黑" panose="020B0503020204020204" pitchFamily="34" charset="-122"/>
              <a:cs typeface="+mj-cs"/>
            </a:endParaRPr>
          </a:p>
        </p:txBody>
      </p:sp>
      <p:pic>
        <p:nvPicPr>
          <p:cNvPr id="39" name="图片 18" descr="图片1副本"/>
          <p:cNvPicPr>
            <a:picLocks noChangeAspect="1"/>
          </p:cNvPicPr>
          <p:nvPr/>
        </p:nvPicPr>
        <p:blipFill>
          <a:blip r:embed="rId4" cstate="print"/>
          <a:srcRect/>
          <a:stretch>
            <a:fillRect/>
          </a:stretch>
        </p:blipFill>
        <p:spPr bwMode="auto">
          <a:xfrm>
            <a:off x="8610545" y="185897"/>
            <a:ext cx="1106000" cy="552878"/>
          </a:xfrm>
          <a:prstGeom prst="rect">
            <a:avLst/>
          </a:prstGeom>
          <a:noFill/>
          <a:ln w="9525">
            <a:noFill/>
            <a:miter lim="800000"/>
            <a:headEnd/>
            <a:tailEnd/>
          </a:ln>
        </p:spPr>
      </p:pic>
      <p:sp>
        <p:nvSpPr>
          <p:cNvPr id="4" name="TextBox 11"/>
          <p:cNvSpPr txBox="1">
            <a:spLocks noChangeArrowheads="1"/>
          </p:cNvSpPr>
          <p:nvPr/>
        </p:nvSpPr>
        <p:spPr bwMode="auto">
          <a:xfrm>
            <a:off x="704406" y="912914"/>
            <a:ext cx="8869737" cy="4909677"/>
          </a:xfrm>
          <a:prstGeom prst="rect">
            <a:avLst/>
          </a:prstGeom>
          <a:noFill/>
          <a:ln w="9525">
            <a:noFill/>
            <a:miter lim="800000"/>
          </a:ln>
        </p:spPr>
        <p:txBody>
          <a:bodyPr wrap="square" lIns="0" tIns="0" rIns="0" bIns="0" anchor="ctr">
            <a:spAutoFit/>
          </a:bodyPr>
          <a:lstStyle/>
          <a:p>
            <a:pPr marL="589280" indent="-589280" defTabSz="704215" eaLnBrk="1" hangingPunct="1">
              <a:lnSpc>
                <a:spcPct val="150000"/>
              </a:lnSpc>
              <a:buClr>
                <a:schemeClr val="tx2"/>
              </a:buClr>
              <a:buFont typeface="+mj-lt"/>
              <a:buAutoNum type="romanUcPeriod"/>
            </a:pPr>
            <a:r>
              <a:rPr lang="en-US" altLang="zh-CN" sz="3200" b="1" dirty="0">
                <a:solidFill>
                  <a:schemeClr val="tx2">
                    <a:lumMod val="75000"/>
                  </a:schemeClr>
                </a:solidFill>
                <a:latin typeface="Times New Roman" panose="02020603050405020304" pitchFamily="18" charset="0"/>
                <a:ea typeface="+mj-ea"/>
                <a:cs typeface="Times New Roman" panose="02020603050405020304" pitchFamily="18" charset="0"/>
              </a:rPr>
              <a:t>A brief introduction to IHEP</a:t>
            </a:r>
          </a:p>
          <a:p>
            <a:pPr marL="589280" indent="-589280" defTabSz="704215" eaLnBrk="1" hangingPunct="1">
              <a:lnSpc>
                <a:spcPct val="150000"/>
              </a:lnSpc>
              <a:buClr>
                <a:schemeClr val="tx2"/>
              </a:buClr>
              <a:buFont typeface="+mj-lt"/>
              <a:buAutoNum type="romanUcPeriod"/>
            </a:pPr>
            <a:r>
              <a:rPr lang="en-US" altLang="zh-CN" sz="3200" b="1" dirty="0">
                <a:solidFill>
                  <a:schemeClr val="tx2">
                    <a:lumMod val="75000"/>
                  </a:schemeClr>
                </a:solidFill>
                <a:latin typeface="Times New Roman" panose="02020603050405020304" pitchFamily="18" charset="0"/>
                <a:ea typeface="+mj-ea"/>
                <a:cs typeface="Times New Roman" panose="02020603050405020304" pitchFamily="18" charset="0"/>
              </a:rPr>
              <a:t>The status of CSNS</a:t>
            </a:r>
          </a:p>
          <a:p>
            <a:pPr marL="476250" indent="-476250" defTabSz="704215" eaLnBrk="1" hangingPunct="1">
              <a:lnSpc>
                <a:spcPct val="150000"/>
              </a:lnSpc>
              <a:buClr>
                <a:schemeClr val="tx2"/>
              </a:buClr>
              <a:buFont typeface="+mj-lt"/>
              <a:buAutoNum type="romanUcPeriod"/>
            </a:pPr>
            <a:r>
              <a:rPr lang="zh-CN" altLang="en-US" sz="3200" b="1" dirty="0">
                <a:solidFill>
                  <a:schemeClr val="tx2">
                    <a:lumMod val="75000"/>
                  </a:schemeClr>
                </a:solidFill>
                <a:latin typeface="Times New Roman" panose="02020603050405020304" pitchFamily="18" charset="0"/>
                <a:ea typeface="+mj-ea"/>
                <a:cs typeface="Times New Roman" panose="02020603050405020304" pitchFamily="18" charset="0"/>
              </a:rPr>
              <a:t> </a:t>
            </a:r>
            <a:r>
              <a:rPr lang="en-US" altLang="zh-CN" sz="3200" b="1" dirty="0">
                <a:solidFill>
                  <a:schemeClr val="tx2">
                    <a:lumMod val="75000"/>
                  </a:schemeClr>
                </a:solidFill>
                <a:latin typeface="Times New Roman" panose="02020603050405020304" pitchFamily="18" charset="0"/>
                <a:ea typeface="+mj-ea"/>
                <a:cs typeface="Times New Roman" panose="02020603050405020304" pitchFamily="18" charset="0"/>
              </a:rPr>
              <a:t>The Upgrade project CSNS-II</a:t>
            </a:r>
          </a:p>
          <a:p>
            <a:pPr marL="476250" indent="-476250" defTabSz="704215" eaLnBrk="1" hangingPunct="1">
              <a:lnSpc>
                <a:spcPct val="150000"/>
              </a:lnSpc>
              <a:buClr>
                <a:schemeClr val="tx2"/>
              </a:buClr>
              <a:buFont typeface="+mj-lt"/>
              <a:buAutoNum type="romanUcPeriod"/>
            </a:pPr>
            <a:r>
              <a:rPr lang="en-US" altLang="zh-CN" sz="3200" b="1" dirty="0">
                <a:solidFill>
                  <a:schemeClr val="tx2">
                    <a:lumMod val="75000"/>
                  </a:schemeClr>
                </a:solidFill>
                <a:latin typeface="Times New Roman" panose="02020603050405020304" pitchFamily="18" charset="0"/>
                <a:ea typeface="+mj-ea"/>
                <a:cs typeface="Times New Roman" panose="02020603050405020304" pitchFamily="18" charset="0"/>
              </a:rPr>
              <a:t> Tech. transferring and proton beam utilization</a:t>
            </a:r>
          </a:p>
          <a:p>
            <a:pPr marL="627380" indent="-627380" defTabSz="704215">
              <a:lnSpc>
                <a:spcPct val="150000"/>
              </a:lnSpc>
              <a:buClr>
                <a:schemeClr val="tx2"/>
              </a:buClr>
              <a:buFont typeface="+mj-lt"/>
              <a:buAutoNum type="romanUcPeriod"/>
            </a:pPr>
            <a:r>
              <a:rPr lang="en-US" altLang="zh-CN" sz="3200" b="1" dirty="0">
                <a:solidFill>
                  <a:schemeClr val="tx2">
                    <a:lumMod val="75000"/>
                  </a:schemeClr>
                </a:solidFill>
                <a:latin typeface="Times New Roman" panose="02020603050405020304" pitchFamily="18" charset="0"/>
                <a:ea typeface="+mj-ea"/>
                <a:cs typeface="Times New Roman" panose="02020603050405020304" pitchFamily="18" charset="0"/>
              </a:rPr>
              <a:t>Strategic Roadmap</a:t>
            </a:r>
          </a:p>
          <a:p>
            <a:pPr marL="627380" indent="-627380" defTabSz="704215">
              <a:lnSpc>
                <a:spcPct val="150000"/>
              </a:lnSpc>
              <a:buClr>
                <a:schemeClr val="tx2"/>
              </a:buClr>
              <a:buFont typeface="+mj-lt"/>
              <a:buAutoNum type="romanUcPeriod"/>
            </a:pPr>
            <a:r>
              <a:rPr lang="en-US" altLang="zh-CN" sz="3200" b="1" dirty="0">
                <a:solidFill>
                  <a:schemeClr val="tx2">
                    <a:lumMod val="75000"/>
                  </a:schemeClr>
                </a:solidFill>
                <a:latin typeface="Times New Roman" panose="02020603050405020304" pitchFamily="18" charset="0"/>
                <a:ea typeface="+mj-ea"/>
                <a:cs typeface="Times New Roman" panose="02020603050405020304" pitchFamily="18" charset="0"/>
              </a:rPr>
              <a:t>Summary</a:t>
            </a:r>
          </a:p>
          <a:p>
            <a:pPr defTabSz="704215">
              <a:lnSpc>
                <a:spcPct val="130000"/>
              </a:lnSpc>
            </a:pPr>
            <a:endParaRPr lang="en-US" altLang="zh-CN" sz="2665" b="1" dirty="0">
              <a:solidFill>
                <a:schemeClr val="tx2">
                  <a:lumMod val="75000"/>
                </a:schemeClr>
              </a:solidFill>
              <a:ea typeface="微软雅黑" panose="020B0503020204020204" pitchFamily="34"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BB47B-8CB4-4744-C1B3-0D9EF6AA62A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7950EEFE-E0A1-D60E-EB2D-B0FA21620BFA}"/>
              </a:ext>
            </a:extLst>
          </p:cNvPr>
          <p:cNvSpPr/>
          <p:nvPr/>
        </p:nvSpPr>
        <p:spPr>
          <a:xfrm flipV="1">
            <a:off x="0" y="891649"/>
            <a:ext cx="101600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圆角矩形 41">
            <a:extLst>
              <a:ext uri="{FF2B5EF4-FFF2-40B4-BE49-F238E27FC236}">
                <a16:creationId xmlns:a16="http://schemas.microsoft.com/office/drawing/2014/main" id="{AC6DC381-8196-8F11-A625-4E972F880980}"/>
              </a:ext>
            </a:extLst>
          </p:cNvPr>
          <p:cNvSpPr/>
          <p:nvPr/>
        </p:nvSpPr>
        <p:spPr>
          <a:xfrm>
            <a:off x="655467"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96" name="圆角矩形 95">
            <a:extLst>
              <a:ext uri="{FF2B5EF4-FFF2-40B4-BE49-F238E27FC236}">
                <a16:creationId xmlns:a16="http://schemas.microsoft.com/office/drawing/2014/main" id="{4D710D1E-7EC4-AE82-08CC-F6AB5770DDE4}"/>
              </a:ext>
            </a:extLst>
          </p:cNvPr>
          <p:cNvSpPr/>
          <p:nvPr/>
        </p:nvSpPr>
        <p:spPr>
          <a:xfrm>
            <a:off x="553620" y="208474"/>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5" name="文本框 4">
            <a:extLst>
              <a:ext uri="{FF2B5EF4-FFF2-40B4-BE49-F238E27FC236}">
                <a16:creationId xmlns:a16="http://schemas.microsoft.com/office/drawing/2014/main" id="{93A3C462-A95E-E08F-343C-427C045136AD}"/>
              </a:ext>
            </a:extLst>
          </p:cNvPr>
          <p:cNvSpPr txBox="1"/>
          <p:nvPr/>
        </p:nvSpPr>
        <p:spPr>
          <a:xfrm>
            <a:off x="1335584" y="222643"/>
            <a:ext cx="1984375" cy="553934"/>
          </a:xfrm>
          <a:prstGeom prst="rect">
            <a:avLst/>
          </a:prstGeom>
          <a:noFill/>
        </p:spPr>
        <p:txBody>
          <a:bodyPr>
            <a:spAutoFit/>
            <a:scene3d>
              <a:camera prst="orthographicFront"/>
              <a:lightRig rig="threePt" dir="t"/>
            </a:scene3d>
          </a:bodyPr>
          <a:lstStyle/>
          <a:p>
            <a:pPr defTabSz="762000" eaLnBrk="1" fontAlgn="auto" hangingPunct="1">
              <a:lnSpc>
                <a:spcPct val="90000"/>
              </a:lnSpc>
              <a:spcAft>
                <a:spcPts val="0"/>
              </a:spcAft>
              <a:defRPr/>
            </a:pPr>
            <a:r>
              <a:rPr kumimoji="1" lang="en-US" altLang="zh-CN" sz="3335" b="1" dirty="0">
                <a:solidFill>
                  <a:srgbClr val="005DA2"/>
                </a:solidFill>
                <a:ea typeface="微软雅黑" panose="020B0503020204020204" pitchFamily="34" charset="-122"/>
                <a:cs typeface="+mj-cs"/>
              </a:rPr>
              <a:t>Outline</a:t>
            </a:r>
            <a:endParaRPr kumimoji="1" lang="zh-CN" altLang="en-US" sz="3335" b="1" dirty="0">
              <a:solidFill>
                <a:srgbClr val="005DA2"/>
              </a:solidFill>
              <a:ea typeface="微软雅黑" panose="020B0503020204020204" pitchFamily="34" charset="-122"/>
              <a:cs typeface="+mj-cs"/>
            </a:endParaRPr>
          </a:p>
        </p:txBody>
      </p:sp>
      <p:pic>
        <p:nvPicPr>
          <p:cNvPr id="39" name="图片 18" descr="图片1副本">
            <a:extLst>
              <a:ext uri="{FF2B5EF4-FFF2-40B4-BE49-F238E27FC236}">
                <a16:creationId xmlns:a16="http://schemas.microsoft.com/office/drawing/2014/main" id="{D9CCAF73-D109-4927-BC22-4C9CE297F982}"/>
              </a:ext>
            </a:extLst>
          </p:cNvPr>
          <p:cNvPicPr>
            <a:picLocks noChangeAspect="1"/>
          </p:cNvPicPr>
          <p:nvPr/>
        </p:nvPicPr>
        <p:blipFill>
          <a:blip r:embed="rId4" cstate="print"/>
          <a:srcRect/>
          <a:stretch>
            <a:fillRect/>
          </a:stretch>
        </p:blipFill>
        <p:spPr bwMode="auto">
          <a:xfrm>
            <a:off x="8610545" y="185897"/>
            <a:ext cx="1106000" cy="552878"/>
          </a:xfrm>
          <a:prstGeom prst="rect">
            <a:avLst/>
          </a:prstGeom>
          <a:noFill/>
          <a:ln w="9525">
            <a:noFill/>
            <a:miter lim="800000"/>
            <a:headEnd/>
            <a:tailEnd/>
          </a:ln>
        </p:spPr>
      </p:pic>
      <p:sp>
        <p:nvSpPr>
          <p:cNvPr id="4" name="TextBox 11">
            <a:extLst>
              <a:ext uri="{FF2B5EF4-FFF2-40B4-BE49-F238E27FC236}">
                <a16:creationId xmlns:a16="http://schemas.microsoft.com/office/drawing/2014/main" id="{5205F632-C025-7D98-A356-4EE73D12BD95}"/>
              </a:ext>
            </a:extLst>
          </p:cNvPr>
          <p:cNvSpPr txBox="1">
            <a:spLocks noChangeArrowheads="1"/>
          </p:cNvSpPr>
          <p:nvPr/>
        </p:nvSpPr>
        <p:spPr bwMode="auto">
          <a:xfrm>
            <a:off x="732369" y="842747"/>
            <a:ext cx="8869737" cy="4171078"/>
          </a:xfrm>
          <a:prstGeom prst="rect">
            <a:avLst/>
          </a:prstGeom>
          <a:noFill/>
          <a:ln w="9525">
            <a:noFill/>
            <a:miter lim="800000"/>
          </a:ln>
        </p:spPr>
        <p:txBody>
          <a:bodyPr wrap="square" lIns="0" tIns="0" rIns="0" bIns="0" anchor="ctr">
            <a:spAutoFit/>
          </a:bodyPr>
          <a:lstStyle/>
          <a:p>
            <a:pPr marL="589280" indent="-589280" defTabSz="704215" eaLnBrk="1" hangingPunct="1">
              <a:lnSpc>
                <a:spcPct val="150000"/>
              </a:lnSpc>
              <a:buClr>
                <a:schemeClr val="tx2"/>
              </a:buClr>
              <a:buFont typeface="+mj-lt"/>
              <a:buAutoNum type="romanUcPeriod"/>
            </a:pPr>
            <a:r>
              <a:rPr lang="en-US" altLang="zh-CN" sz="3200" b="1" dirty="0">
                <a:solidFill>
                  <a:schemeClr val="tx2">
                    <a:lumMod val="75000"/>
                  </a:schemeClr>
                </a:solidFill>
                <a:latin typeface="Times New Roman" panose="02020603050405020304" pitchFamily="18" charset="0"/>
                <a:ea typeface="+mj-ea"/>
                <a:cs typeface="Times New Roman" panose="02020603050405020304" pitchFamily="18" charset="0"/>
              </a:rPr>
              <a:t>A brief introduction to IHEP</a:t>
            </a:r>
          </a:p>
          <a:p>
            <a:pPr marL="589280" indent="-589280" defTabSz="704215" eaLnBrk="1" hangingPunct="1">
              <a:lnSpc>
                <a:spcPct val="150000"/>
              </a:lnSpc>
              <a:buClr>
                <a:schemeClr val="bg1">
                  <a:lumMod val="85000"/>
                </a:schemeClr>
              </a:buClr>
              <a:buFont typeface="+mj-lt"/>
              <a:buAutoNum type="romanUcPeriod"/>
            </a:pPr>
            <a:r>
              <a:rPr lang="en-US" altLang="zh-CN" sz="3200" b="1" dirty="0">
                <a:solidFill>
                  <a:schemeClr val="bg1">
                    <a:lumMod val="85000"/>
                  </a:schemeClr>
                </a:solidFill>
                <a:latin typeface="Times New Roman" panose="02020603050405020304" pitchFamily="18" charset="0"/>
                <a:ea typeface="+mj-ea"/>
                <a:cs typeface="Times New Roman" panose="02020603050405020304" pitchFamily="18" charset="0"/>
              </a:rPr>
              <a:t>The status of CSNS</a:t>
            </a:r>
          </a:p>
          <a:p>
            <a:pPr marL="476250" indent="-476250" defTabSz="704215" eaLnBrk="1" hangingPunct="1">
              <a:lnSpc>
                <a:spcPct val="150000"/>
              </a:lnSpc>
              <a:buClr>
                <a:schemeClr val="bg1">
                  <a:lumMod val="85000"/>
                </a:schemeClr>
              </a:buClr>
              <a:buFont typeface="+mj-lt"/>
              <a:buAutoNum type="romanUcPeriod"/>
            </a:pPr>
            <a:r>
              <a:rPr lang="zh-CN" altLang="en-US" sz="3200" b="1" dirty="0">
                <a:solidFill>
                  <a:schemeClr val="bg1">
                    <a:lumMod val="85000"/>
                  </a:schemeClr>
                </a:solidFill>
                <a:latin typeface="Times New Roman" panose="02020603050405020304" pitchFamily="18" charset="0"/>
                <a:ea typeface="+mj-ea"/>
                <a:cs typeface="Times New Roman" panose="02020603050405020304" pitchFamily="18" charset="0"/>
              </a:rPr>
              <a:t> </a:t>
            </a:r>
            <a:r>
              <a:rPr lang="en-US" altLang="zh-CN" sz="3200" b="1" dirty="0">
                <a:solidFill>
                  <a:schemeClr val="bg1">
                    <a:lumMod val="85000"/>
                  </a:schemeClr>
                </a:solidFill>
                <a:latin typeface="Times New Roman" panose="02020603050405020304" pitchFamily="18" charset="0"/>
                <a:ea typeface="+mj-ea"/>
                <a:cs typeface="Times New Roman" panose="02020603050405020304" pitchFamily="18" charset="0"/>
              </a:rPr>
              <a:t>The Upgrade project CSNS-II</a:t>
            </a:r>
          </a:p>
          <a:p>
            <a:pPr marL="476250" indent="-476250" defTabSz="704215" eaLnBrk="1" hangingPunct="1">
              <a:lnSpc>
                <a:spcPct val="150000"/>
              </a:lnSpc>
              <a:buClr>
                <a:schemeClr val="bg1">
                  <a:lumMod val="85000"/>
                </a:schemeClr>
              </a:buClr>
              <a:buFont typeface="+mj-lt"/>
              <a:buAutoNum type="romanUcPeriod"/>
            </a:pPr>
            <a:r>
              <a:rPr lang="en-US" altLang="zh-CN" sz="3200" b="1" dirty="0">
                <a:solidFill>
                  <a:schemeClr val="bg1">
                    <a:lumMod val="85000"/>
                  </a:schemeClr>
                </a:solidFill>
                <a:latin typeface="Times New Roman" panose="02020603050405020304" pitchFamily="18" charset="0"/>
                <a:ea typeface="+mj-ea"/>
                <a:cs typeface="Times New Roman" panose="02020603050405020304" pitchFamily="18" charset="0"/>
              </a:rPr>
              <a:t>Tech. transferring and proton beam utilization</a:t>
            </a:r>
          </a:p>
          <a:p>
            <a:pPr marL="627380" indent="-627380" defTabSz="704215">
              <a:lnSpc>
                <a:spcPct val="150000"/>
              </a:lnSpc>
              <a:buClr>
                <a:schemeClr val="bg1">
                  <a:lumMod val="85000"/>
                </a:schemeClr>
              </a:buClr>
              <a:buFont typeface="+mj-lt"/>
              <a:buAutoNum type="romanUcPeriod"/>
            </a:pPr>
            <a:r>
              <a:rPr lang="en-US" altLang="zh-CN" sz="3200" b="1" dirty="0">
                <a:solidFill>
                  <a:schemeClr val="bg1">
                    <a:lumMod val="85000"/>
                  </a:schemeClr>
                </a:solidFill>
                <a:latin typeface="Times New Roman" panose="02020603050405020304" pitchFamily="18" charset="0"/>
                <a:ea typeface="+mj-ea"/>
                <a:cs typeface="Times New Roman" panose="02020603050405020304" pitchFamily="18" charset="0"/>
              </a:rPr>
              <a:t>Summary</a:t>
            </a:r>
          </a:p>
          <a:p>
            <a:pPr defTabSz="704215">
              <a:lnSpc>
                <a:spcPct val="130000"/>
              </a:lnSpc>
            </a:pPr>
            <a:endParaRPr lang="en-US" altLang="zh-CN" sz="2665" b="1" dirty="0">
              <a:solidFill>
                <a:schemeClr val="tx2">
                  <a:lumMod val="75000"/>
                </a:schemeClr>
              </a:solidFill>
              <a:ea typeface="微软雅黑" panose="020B0503020204020204" pitchFamily="34" charset="-122"/>
            </a:endParaRPr>
          </a:p>
        </p:txBody>
      </p:sp>
    </p:spTree>
    <p:custDataLst>
      <p:tags r:id="rId1"/>
    </p:custDataLst>
    <p:extLst>
      <p:ext uri="{BB962C8B-B14F-4D97-AF65-F5344CB8AC3E}">
        <p14:creationId xmlns:p14="http://schemas.microsoft.com/office/powerpoint/2010/main" val="579271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4_1"/>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4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4_4"/>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4_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4_5"/>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4_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a*1_4_1"/>
  <p:tag name="KSO_WM_TEMPLATE_CATEGORY" val="diagram"/>
  <p:tag name="KSO_WM_TEMPLATE_INDEX" val="20213971"/>
  <p:tag name="KSO_WM_UNIT_LAYERLEVEL" val="1_1_1"/>
  <p:tag name="KSO_WM_TAG_VERSION" val="1.0"/>
  <p:tag name="KSO_WM_BEAUTIFY_FLAG" val="#wm#"/>
  <p:tag name="KSO_WM_UNIT_ISCONTENTSTITLE" val="0"/>
  <p:tag name="KSO_WM_UNIT_PRESET_TEXT" val="流程名称"/>
  <p:tag name="KSO_WM_UNIT_NOCLEAR" val="0"/>
  <p:tag name="KSO_WM_UNIT_VALUE" val="7"/>
  <p:tag name="KSO_WM_DIAGRAM_GROUP_CODE" val="m1-1"/>
  <p:tag name="KSO_WM_UNIT_TYPE" val="m_h_a"/>
  <p:tag name="KSO_WM_UNIT_INDEX" val="1_4_1"/>
  <p:tag name="KSO_WM_UNIT_ISNUMDGMTITLE" val="0"/>
  <p:tag name="KSO_WM_UNIT_TEXT_FILL_FORE_SCHEMECOLOR_INDEX_BRIGHTNESS" val="0"/>
  <p:tag name="KSO_WM_UNIT_TEXT_FILL_FORE_SCHEMECOLOR_INDEX" val="14"/>
  <p:tag name="KSO_WM_UNIT_TEXT_FILL_TYPE"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596,&quot;width&quot;:6894}"/>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596,&quot;width&quot;:6894}"/>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20,&quot;width&quot;:8296}"/>
</p:tagLst>
</file>

<file path=ppt/tags/tag151.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52.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53.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54.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55.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56.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57.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58.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59.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61.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62.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63.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64.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65.xml><?xml version="1.0" encoding="utf-8"?>
<p:tagLst xmlns:a="http://schemas.openxmlformats.org/drawingml/2006/main" xmlns:r="http://schemas.openxmlformats.org/officeDocument/2006/relationships" xmlns:p="http://schemas.openxmlformats.org/presentationml/2006/main">
  <p:tag name="KSO_WM_DIAGRAM_VIRTUALLY_FRAME" val="{&quot;height&quot;:174.7077952755905,&quot;left&quot;:82.84999999999998,&quot;top&quot;:61.083858267716536,&quot;width&quot;:755.45}"/>
</p:tagLst>
</file>

<file path=ppt/tags/tag166.xml><?xml version="1.0" encoding="utf-8"?>
<p:tagLst xmlns:a="http://schemas.openxmlformats.org/drawingml/2006/main" xmlns:r="http://schemas.openxmlformats.org/officeDocument/2006/relationships" xmlns:p="http://schemas.openxmlformats.org/presentationml/2006/main">
  <p:tag name="KSO_WM_DIAGRAM_VIRTUALLY_FRAME" val="{&quot;height&quot;:70.24937007874016,&quot;left&quot;:82.84999999999998,&quot;top&quot;:73.30062992125984,&quot;width&quot;:755.45}"/>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72.xml><?xml version="1.0" encoding="utf-8"?>
<p:tagLst xmlns:a="http://schemas.openxmlformats.org/drawingml/2006/main" xmlns:r="http://schemas.openxmlformats.org/officeDocument/2006/relationships" xmlns:p="http://schemas.openxmlformats.org/presentationml/2006/main">
  <p:tag name="TABLE_ENDDRAG_ORIGIN_RECT" val="356*383"/>
  <p:tag name="TABLE_ENDDRAG_RECT" val="579*117*356*383"/>
</p:tagLst>
</file>

<file path=ppt/tags/tag173.xml><?xml version="1.0" encoding="utf-8"?>
<p:tagLst xmlns:a="http://schemas.openxmlformats.org/drawingml/2006/main" xmlns:r="http://schemas.openxmlformats.org/officeDocument/2006/relationships" xmlns:p="http://schemas.openxmlformats.org/presentationml/2006/main">
  <p:tag name="KSO_WM_UNIT_TABLE_BEAUTIFY" val="smartTable{d47877c3-36ab-457c-95f7-4017d340db62}"/>
</p:tagLst>
</file>

<file path=ppt/tags/tag174.xml><?xml version="1.0" encoding="utf-8"?>
<p:tagLst xmlns:a="http://schemas.openxmlformats.org/drawingml/2006/main" xmlns:r="http://schemas.openxmlformats.org/officeDocument/2006/relationships" xmlns:p="http://schemas.openxmlformats.org/presentationml/2006/main">
  <p:tag name="TABLE_ENDDRAG_ORIGIN_RECT" val="406*356"/>
  <p:tag name="TABLE_ENDDRAG_RECT" val="543*126*406*356"/>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DIAGRAM_VIRTUALLY_FRAME" val="{&quot;height&quot;:501.4,&quot;left&quot;:29.25,&quot;top&quot;:25.4,&quot;width&quot;:1221.0500000000002}"/>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6926_1*m_i*1_1"/>
  <p:tag name="KSO_WM_TEMPLATE_CATEGORY" val="diagram"/>
  <p:tag name="KSO_WM_TEMPLATE_INDEX" val="20236926"/>
  <p:tag name="KSO_WM_UNIT_LAYERLEVEL" val="1_1"/>
  <p:tag name="KSO_WM_TAG_VERSION" val="3.0"/>
  <p:tag name="KSO_WM_BEAUTIFY_FLAG" val="#wm#"/>
  <p:tag name="KSO_WM_DIAGRAM_VERSION" val="3"/>
  <p:tag name="KSO_WM_DIAGRAM_COLOR_TRICK" val="1"/>
  <p:tag name="KSO_WM_DIAGRAM_COLOR_TEXT_CAN_REMOVE" val="n"/>
  <p:tag name="KSO_WM_UNIT_LINE_FORE_SCHEMECOLOR_INDEX" val="13"/>
  <p:tag name="KSO_WM_DIAGRAM_MAX_ITEMCNT" val="5"/>
  <p:tag name="KSO_WM_DIAGRAM_MIN_ITEMCNT" val="3"/>
  <p:tag name="KSO_WM_DIAGRAM_VIRTUALLY_FRAME" val="{&quot;height&quot;:354.50189208984375,&quot;left&quot;:0,&quot;top&quot;:151.39905395507813,&quot;width&quot;:960}"/>
  <p:tag name="KSO_WM_DIAGRAM_COLOR_MATCH_VALUE" val="{&quot;shape&quot;:{&quot;fill&quot;:{&quot;type&quot;:0},&quot;glow&quot;:{&quot;colorType&quot;:0},&quot;line&quot;:{&quot;solidLine&quot;:{&quot;brightness&quot;:0.5,&quot;colorType&quot;:1,&quot;foreColorIndex&quot;:13,&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78.xml><?xml version="1.0" encoding="utf-8"?>
<p:tagLst xmlns:a="http://schemas.openxmlformats.org/drawingml/2006/main" xmlns:r="http://schemas.openxmlformats.org/officeDocument/2006/relationships" xmlns:p="http://schemas.openxmlformats.org/presentationml/2006/main">
  <p:tag name="KSO_WM_DIAGRAM_VIRTUALLY_FRAME" val="{&quot;height&quot;:354.50189208984375,&quot;left&quot;:0,&quot;top&quot;:151.39905395507813,&quot;width&quot;:960}"/>
  <p:tag name="KSO_WM_UNIT_HIGHLIGHT" val="0"/>
  <p:tag name="KSO_WM_UNIT_COMPATIBLE" val="0"/>
  <p:tag name="KSO_WM_UNIT_DIAGRAM_ISNUMVISUAL" val="0"/>
  <p:tag name="KSO_WM_UNIT_DIAGRAM_ISREFERUNIT" val="0"/>
  <p:tag name="KSO_WM_DIAGRAM_GROUP_CODE" val="m1-1"/>
  <p:tag name="KSO_WM_UNIT_ID" val="diagram20236926_1*m_h_i*1_1_1"/>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LINE_FORE_SCHEMECOLOR_INDEX" val="13"/>
  <p:tag name="KSO_WM_DIAGRAM_MAX_ITEMCNT" val="5"/>
  <p:tag name="KSO_WM_DIAGRAM_MIN_ITEMCNT" val="3"/>
  <p:tag name="KSO_WM_DIAGRAM_COLOR_MATCH_VALUE" val="{&quot;shape&quot;:{&quot;fill&quot;:{&quot;type&quot;:0},&quot;glow&quot;:{&quot;colorType&quot;:0},&quot;line&quot;:{&quot;solidLine&quot;:{&quot;brightness&quot;:0.5,&quot;colorType&quot;:1,&quot;foreColorIndex&quot;:13,&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79.xml><?xml version="1.0" encoding="utf-8"?>
<p:tagLst xmlns:a="http://schemas.openxmlformats.org/drawingml/2006/main" xmlns:r="http://schemas.openxmlformats.org/officeDocument/2006/relationships" xmlns:p="http://schemas.openxmlformats.org/presentationml/2006/main">
  <p:tag name="KSO_WM_DIAGRAM_VIRTUALLY_FRAME" val="{&quot;height&quot;:354.50189208984375,&quot;left&quot;:0,&quot;top&quot;:151.39905395507813,&quot;width&quot;:960}"/>
  <p:tag name="KSO_WM_UNIT_HIGHLIGHT" val="0"/>
  <p:tag name="KSO_WM_UNIT_COMPATIBLE" val="0"/>
  <p:tag name="KSO_WM_UNIT_DIAGRAM_ISNUMVISUAL" val="0"/>
  <p:tag name="KSO_WM_UNIT_DIAGRAM_ISREFERUNIT" val="0"/>
  <p:tag name="KSO_WM_DIAGRAM_GROUP_CODE" val="m1-1"/>
  <p:tag name="KSO_WM_UNIT_ID" val="diagram20236926_1*m_h_i*1_1_3"/>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25"/>
  <p:tag name="KSO_WM_DIAGRAM_MAX_ITEMCNT" val="5"/>
  <p:tag name="KSO_WM_DIAGRAM_MIN_ITEMCNT" val="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6926_1*m_h_i*1_1_2"/>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5"/>
  <p:tag name="KSO_WM_DIAGRAM_MIN_ITEMCNT" val="3"/>
  <p:tag name="KSO_WM_DIAGRAM_VIRTUALLY_FRAME" val="{&quot;height&quot;:354.50189208984375,&quot;left&quot;:0,&quot;top&quot;:151.39905395507813,&quot;width&quot;:960}"/>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1.xml><?xml version="1.0" encoding="utf-8"?>
<p:tagLst xmlns:a="http://schemas.openxmlformats.org/drawingml/2006/main" xmlns:r="http://schemas.openxmlformats.org/officeDocument/2006/relationships" xmlns:p="http://schemas.openxmlformats.org/presentationml/2006/main">
  <p:tag name="KSO_WM_DIAGRAM_VIRTUALLY_FRAME" val="{&quot;height&quot;:354.50189208984375,&quot;left&quot;:0,&quot;top&quot;:151.39905395507813,&quot;width&quot;:960}"/>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ID" val="diagram20236926_1*m_h_a*1_1_1"/>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PRESET_TEXT" val="添加项标题"/>
  <p:tag name="KSO_WM_UNIT_FILL_TYPE" val="3"/>
  <p:tag name="KSO_WM_DIAGRAM_MAX_ITEMCNT" val="5"/>
  <p:tag name="KSO_WM_DIAGRAM_MIN_ITEMCNT" val="3"/>
  <p:tag name="KSO_WM_DIAGRAM_COLOR_MATCH_VALUE" val="{&quot;shape&quot;:{&quot;fill&quot;:{&quot;gradient&quot;:[{&quot;brightness&quot;:0.4000000059604645,&quot;colorType&quot;:1,&quot;foreColorIndex&quot;:5,&quot;pos&quot;:0,&quot;transparency&quot;:0},{&quot;brightness&quot;:0,&quot;colorType&quot;:1,&quot;foreColorIndex&quot;:5,&quot;pos&quot;:0.7400000095367432,&quot;transparency&quot;:0},{&quot;brightness&quot;:0,&quot;colorType&quot;:1,&quot;foreColorIndex&quot;:5,&quot;pos&quot;:0.8299999833106995,&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182.xml><?xml version="1.0" encoding="utf-8"?>
<p:tagLst xmlns:a="http://schemas.openxmlformats.org/drawingml/2006/main" xmlns:r="http://schemas.openxmlformats.org/officeDocument/2006/relationships" xmlns:p="http://schemas.openxmlformats.org/presentationml/2006/main">
  <p:tag name="KSO_WM_DIAGRAM_VIRTUALLY_FRAME" val="{&quot;height&quot;:354.50189208984375,&quot;left&quot;:0,&quot;top&quot;:151.39905395507813,&quot;width&quot;:960}"/>
  <p:tag name="KSO_WM_UNIT_HIGHLIGHT" val="0"/>
  <p:tag name="KSO_WM_UNIT_COMPATIBLE" val="0"/>
  <p:tag name="KSO_WM_UNIT_DIAGRAM_ISNUMVISUAL" val="0"/>
  <p:tag name="KSO_WM_UNIT_DIAGRAM_ISREFERUNIT" val="0"/>
  <p:tag name="KSO_WM_DIAGRAM_GROUP_CODE" val="m1-1"/>
  <p:tag name="KSO_WM_UNIT_ID" val="diagram20236926_1*m_h_i*1_2_1"/>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LINE_FORE_SCHEMECOLOR_INDEX" val="13"/>
  <p:tag name="KSO_WM_DIAGRAM_MAX_ITEMCNT" val="5"/>
  <p:tag name="KSO_WM_DIAGRAM_MIN_ITEMCNT" val="3"/>
  <p:tag name="KSO_WM_DIAGRAM_COLOR_MATCH_VALUE" val="{&quot;shape&quot;:{&quot;fill&quot;:{&quot;type&quot;:0},&quot;glow&quot;:{&quot;colorType&quot;:0},&quot;line&quot;:{&quot;solidLine&quot;:{&quot;brightness&quot;:0.5,&quot;colorType&quot;:1,&quot;foreColorIndex&quot;:13,&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6926_1*m_h_i*1_2_2"/>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5"/>
  <p:tag name="KSO_WM_DIAGRAM_MIN_ITEMCNT" val="3"/>
  <p:tag name="KSO_WM_DIAGRAM_VIRTUALLY_FRAME" val="{&quot;height&quot;:354.50189208984375,&quot;left&quot;:0,&quot;top&quot;:151.39905395507813,&quot;width&quot;:960}"/>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4.xml><?xml version="1.0" encoding="utf-8"?>
<p:tagLst xmlns:a="http://schemas.openxmlformats.org/drawingml/2006/main" xmlns:r="http://schemas.openxmlformats.org/officeDocument/2006/relationships" xmlns:p="http://schemas.openxmlformats.org/presentationml/2006/main">
  <p:tag name="KSO_WM_DIAGRAM_VIRTUALLY_FRAME" val="{&quot;height&quot;:354.50189208984375,&quot;left&quot;:0,&quot;top&quot;:151.39905395507813,&quot;width&quot;:960}"/>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ID" val="diagram20236926_1*m_h_a*1_2_1"/>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PRESET_TEXT" val="添加项标题"/>
  <p:tag name="KSO_WM_UNIT_FILL_TYPE" val="3"/>
  <p:tag name="KSO_WM_DIAGRAM_MAX_ITEMCNT" val="5"/>
  <p:tag name="KSO_WM_DIAGRAM_MIN_ITEMCNT" val="3"/>
  <p:tag name="KSO_WM_DIAGRAM_COLOR_MATCH_VALUE" val="{&quot;shape&quot;:{&quot;fill&quot;:{&quot;gradient&quot;:[{&quot;brightness&quot;:0.4000000059604645,&quot;colorType&quot;:1,&quot;foreColorIndex&quot;:5,&quot;pos&quot;:0,&quot;transparency&quot;:0},{&quot;brightness&quot;:0,&quot;colorType&quot;:1,&quot;foreColorIndex&quot;:5,&quot;pos&quot;:0.7400000095367432,&quot;transparency&quot;:0},{&quot;brightness&quot;:0,&quot;colorType&quot;:1,&quot;foreColorIndex&quot;:5,&quot;pos&quot;:0.8299999833106995,&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185.xml><?xml version="1.0" encoding="utf-8"?>
<p:tagLst xmlns:a="http://schemas.openxmlformats.org/drawingml/2006/main" xmlns:r="http://schemas.openxmlformats.org/officeDocument/2006/relationships" xmlns:p="http://schemas.openxmlformats.org/presentationml/2006/main">
  <p:tag name="KSO_WM_DIAGRAM_VIRTUALLY_FRAME" val="{&quot;height&quot;:354.50189208984375,&quot;left&quot;:0,&quot;top&quot;:151.39905395507813,&quot;width&quot;:960}"/>
  <p:tag name="KSO_WM_UNIT_HIGHLIGHT" val="0"/>
  <p:tag name="KSO_WM_UNIT_COMPATIBLE" val="0"/>
  <p:tag name="KSO_WM_UNIT_DIAGRAM_ISNUMVISUAL" val="0"/>
  <p:tag name="KSO_WM_UNIT_DIAGRAM_ISREFERUNIT" val="0"/>
  <p:tag name="KSO_WM_DIAGRAM_GROUP_CODE" val="m1-1"/>
  <p:tag name="KSO_WM_UNIT_ID" val="diagram20236926_1*m_h_i*1_2_3"/>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25"/>
  <p:tag name="KSO_WM_DIAGRAM_MAX_ITEMCNT" val="5"/>
  <p:tag name="KSO_WM_DIAGRAM_MIN_ITEMCNT" val="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6.xml><?xml version="1.0" encoding="utf-8"?>
<p:tagLst xmlns:a="http://schemas.openxmlformats.org/drawingml/2006/main" xmlns:r="http://schemas.openxmlformats.org/officeDocument/2006/relationships" xmlns:p="http://schemas.openxmlformats.org/presentationml/2006/main">
  <p:tag name="KSO_WM_DIAGRAM_VIRTUALLY_FRAME" val="{&quot;height&quot;:354.50189208984375,&quot;left&quot;:0,&quot;top&quot;:151.39905395507813,&quot;width&quot;:960}"/>
  <p:tag name="KSO_WM_UNIT_HIGHLIGHT" val="0"/>
  <p:tag name="KSO_WM_UNIT_COMPATIBLE" val="0"/>
  <p:tag name="KSO_WM_UNIT_DIAGRAM_ISNUMVISUAL" val="0"/>
  <p:tag name="KSO_WM_UNIT_DIAGRAM_ISREFERUNIT" val="0"/>
  <p:tag name="KSO_WM_DIAGRAM_GROUP_CODE" val="m1-1"/>
  <p:tag name="KSO_WM_UNIT_ID" val="diagram20236926_1*m_h_i*1_3_1"/>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LINE_FORE_SCHEMECOLOR_INDEX" val="13"/>
  <p:tag name="KSO_WM_DIAGRAM_MAX_ITEMCNT" val="5"/>
  <p:tag name="KSO_WM_DIAGRAM_MIN_ITEMCNT" val="3"/>
  <p:tag name="KSO_WM_DIAGRAM_COLOR_MATCH_VALUE" val="{&quot;shape&quot;:{&quot;fill&quot;:{&quot;type&quot;:0},&quot;glow&quot;:{&quot;colorType&quot;:0},&quot;line&quot;:{&quot;solidLine&quot;:{&quot;brightness&quot;:0.5,&quot;colorType&quot;:1,&quot;foreColorIndex&quot;:13,&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87.xml><?xml version="1.0" encoding="utf-8"?>
<p:tagLst xmlns:a="http://schemas.openxmlformats.org/drawingml/2006/main" xmlns:r="http://schemas.openxmlformats.org/officeDocument/2006/relationships" xmlns:p="http://schemas.openxmlformats.org/presentationml/2006/main">
  <p:tag name="KSO_WM_DIAGRAM_VIRTUALLY_FRAME" val="{&quot;height&quot;:354.50189208984375,&quot;left&quot;:0,&quot;top&quot;:151.39905395507813,&quot;width&quot;:960}"/>
  <p:tag name="KSO_WM_UNIT_HIGHLIGHT" val="0"/>
  <p:tag name="KSO_WM_UNIT_COMPATIBLE" val="0"/>
  <p:tag name="KSO_WM_UNIT_DIAGRAM_ISNUMVISUAL" val="0"/>
  <p:tag name="KSO_WM_UNIT_DIAGRAM_ISREFERUNIT" val="0"/>
  <p:tag name="KSO_WM_DIAGRAM_GROUP_CODE" val="m1-1"/>
  <p:tag name="KSO_WM_UNIT_ID" val="diagram20236926_1*m_h_i*1_3_3"/>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25"/>
  <p:tag name="KSO_WM_DIAGRAM_MAX_ITEMCNT" val="5"/>
  <p:tag name="KSO_WM_DIAGRAM_MIN_ITEMCNT" val="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6926_1*m_h_i*1_3_2"/>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5"/>
  <p:tag name="KSO_WM_DIAGRAM_MIN_ITEMCNT" val="3"/>
  <p:tag name="KSO_WM_DIAGRAM_VIRTUALLY_FRAME" val="{&quot;height&quot;:354.50189208984375,&quot;left&quot;:0,&quot;top&quot;:151.39905395507813,&quot;width&quot;:960}"/>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9.xml><?xml version="1.0" encoding="utf-8"?>
<p:tagLst xmlns:a="http://schemas.openxmlformats.org/drawingml/2006/main" xmlns:r="http://schemas.openxmlformats.org/officeDocument/2006/relationships" xmlns:p="http://schemas.openxmlformats.org/presentationml/2006/main">
  <p:tag name="KSO_WM_DIAGRAM_VIRTUALLY_FRAME" val="{&quot;height&quot;:354.50189208984375,&quot;left&quot;:0,&quot;top&quot;:151.39905395507813,&quot;width&quot;:960}"/>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ID" val="diagram20236926_1*m_h_a*1_3_1"/>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PRESET_TEXT" val="添加项标题"/>
  <p:tag name="KSO_WM_UNIT_FILL_TYPE" val="3"/>
  <p:tag name="KSO_WM_DIAGRAM_MAX_ITEMCNT" val="5"/>
  <p:tag name="KSO_WM_DIAGRAM_MIN_ITEMCNT" val="3"/>
  <p:tag name="KSO_WM_DIAGRAM_COLOR_MATCH_VALUE" val="{&quot;shape&quot;:{&quot;fill&quot;:{&quot;gradient&quot;:[{&quot;brightness&quot;:0.4000000059604645,&quot;colorType&quot;:1,&quot;foreColorIndex&quot;:5,&quot;pos&quot;:0,&quot;transparency&quot;:0},{&quot;brightness&quot;:0,&quot;colorType&quot;:1,&quot;foreColorIndex&quot;:5,&quot;pos&quot;:0.7400000095367432,&quot;transparency&quot;:0},{&quot;brightness&quot;:0,&quot;colorType&quot;:1,&quot;foreColorIndex&quot;:5,&quot;pos&quot;:0.8299999833106995,&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190.xml><?xml version="1.0" encoding="utf-8"?>
<p:tagLst xmlns:a="http://schemas.openxmlformats.org/drawingml/2006/main" xmlns:r="http://schemas.openxmlformats.org/officeDocument/2006/relationships" xmlns:p="http://schemas.openxmlformats.org/presentationml/2006/main">
  <p:tag name="KSO_WM_DIAGRAM_VIRTUALLY_FRAME" val="{&quot;height&quot;:501.4,&quot;left&quot;:29.25,&quot;top&quot;:25.4,&quot;width&quot;:1221.0500000000002}"/>
</p:tagLst>
</file>

<file path=ppt/tags/tag191.xml><?xml version="1.0" encoding="utf-8"?>
<p:tagLst xmlns:a="http://schemas.openxmlformats.org/drawingml/2006/main" xmlns:r="http://schemas.openxmlformats.org/officeDocument/2006/relationships" xmlns:p="http://schemas.openxmlformats.org/presentationml/2006/main">
  <p:tag name="KSO_WM_DIAGRAM_VIRTUALLY_FRAME" val="{&quot;height&quot;:354.50189208984375,&quot;left&quot;:0,&quot;top&quot;:151.39905395507813,&quot;width&quot;:960}"/>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ID" val="diagram20236926_1*m_h_a*1_1_1"/>
  <p:tag name="KSO_WM_TEMPLATE_CATEGORY" val="diagram"/>
  <p:tag name="KSO_WM_TEMPLATE_INDEX" val="20236926"/>
  <p:tag name="KSO_WM_UNIT_LAYERLEVEL" val="1_1_1"/>
  <p:tag name="KSO_WM_TAG_VERSION" val="3.0"/>
  <p:tag name="KSO_WM_DIAGRAM_VERSION" val="3"/>
  <p:tag name="KSO_WM_DIAGRAM_COLOR_TRICK" val="1"/>
  <p:tag name="KSO_WM_DIAGRAM_COLOR_TEXT_CAN_REMOVE" val="n"/>
  <p:tag name="KSO_WM_UNIT_PRESET_TEXT" val="添加项标题"/>
  <p:tag name="KSO_WM_UNIT_FILL_TYPE" val="3"/>
  <p:tag name="KSO_WM_DIAGRAM_MAX_ITEMCNT" val="5"/>
  <p:tag name="KSO_WM_DIAGRAM_MIN_ITEMCNT" val="3"/>
  <p:tag name="KSO_WM_DIAGRAM_COLOR_MATCH_VALUE" val="{&quot;shape&quot;:{&quot;fill&quot;:{&quot;gradient&quot;:[{&quot;brightness&quot;:0.4000000059604645,&quot;colorType&quot;:1,&quot;foreColorIndex&quot;:5,&quot;pos&quot;:0,&quot;transparency&quot;:0},{&quot;brightness&quot;:0,&quot;colorType&quot;:1,&quot;foreColorIndex&quot;:5,&quot;pos&quot;:0.7400000095367432,&quot;transparency&quot;:0},{&quot;brightness&quot;:0,&quot;colorType&quot;:1,&quot;foreColorIndex&quot;:5,&quot;pos&quot;:0.8299999833106995,&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192.xml><?xml version="1.0" encoding="utf-8"?>
<p:tagLst xmlns:a="http://schemas.openxmlformats.org/drawingml/2006/main" xmlns:r="http://schemas.openxmlformats.org/officeDocument/2006/relationships" xmlns:p="http://schemas.openxmlformats.org/presentationml/2006/main">
  <p:tag name="TABLE_ENDDRAG_ORIGIN_RECT" val="418*358"/>
  <p:tag name="TABLE_ENDDRAG_RECT" val="521*81*418*358"/>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TABLE_ENDDRAG_ORIGIN_RECT" val="595*28"/>
  <p:tag name="TABLE_ENDDRAG_RECT" val="42*225*595*28"/>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3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9527"/>
  <p:tag name="KSO_WM_SLIDE_ID" val="diagram20209527_1"/>
  <p:tag name="KSO_WM_TEMPLATE_SUBCATEGORY" val="21"/>
  <p:tag name="KSO_WM_TEMPLATE_MASTER_TYPE" val="0"/>
  <p:tag name="KSO_WM_TEMPLATE_COLOR_TYPE" val="1"/>
  <p:tag name="KSO_WM_SLIDE_TYPE" val="text"/>
  <p:tag name="KSO_WM_SLIDE_SUBTYPE" val="picTxt"/>
  <p:tag name="KSO_WM_SLIDE_ITEM_CNT" val="4"/>
  <p:tag name="KSO_WM_SLIDE_INDEX" val="1"/>
  <p:tag name="KSO_WM_TAG_VERSION" val="1.0"/>
  <p:tag name="KSO_WM_SLIDE_LAYOUT" val="d"/>
  <p:tag name="KSO_WM_SLIDE_LAYOUT_CNT" val="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3-08-24T09:33:27&quot;,&quot;maxSize&quot;:{&quot;size1&quot;:2.310280974926772},&quot;minSize&quot;:{&quot;size1&quot;:2.310280974926772},&quot;normalSize&quot;:{&quot;size1&quot;:2.310280974926772},&quot;subLayout&quot;:[{&quot;id&quot;:&quot;2023-08-24T09:33:27&quot;,&quot;type&quot;:0},{&quot;id&quot;:&quot;2023-08-24T09:33:27&quot;,&quot;margin&quot;:{&quot;bottom&quot;:1.6929999589920044,&quot;left&quot;:1.6929999589920044,&quot;right&quot;:1.6929999589920044,&quot;top&quot;:1.2699999809265137},&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05426f0b1077440ebd8848530286d431&quot;,&quot;fill_align&quot;:&quot;cm&quot;,&quot;chip_types&quot;:[&quot;diagram&quot;,&quot;pictext&quot;,&quot;text&quot;,&quot;picture&quot;,&quot;chart&quot;,&quot;table&quot;,&quot;video&quot;]}]]"/>
  <p:tag name="KSO_WM_SLIDE_SIZE" val="864*324"/>
  <p:tag name="KSO_WM_SLIDE_POSITION" val="47*107"/>
  <p:tag name="KSO_WM_CHIP_XID" val="5f20142fc4814ce96fb1281b"/>
  <p:tag name="KSO_WM_CHIP_DECFILLPROP" val="[]"/>
  <p:tag name="KSO_WM_CHIP_GROUPID" val="5f20142fc4814ce96fb1281a"/>
  <p:tag name="KSO_WM_SLIDE_BK_DARK_LIGHT" val="2"/>
  <p:tag name="KSO_WM_SLIDE_BACKGROUND_TYPE" val="general"/>
  <p:tag name="KSO_WM_SLIDE_SUPPORT_FEATURE_TYPE" val="3"/>
  <p:tag name="KSO_WM_TEMPLATE_ASSEMBLE_XID" val="60656e904054ed1e2fb7fb93"/>
  <p:tag name="KSO_WM_TEMPLATE_ASSEMBLE_GROUPID" val="60656e904054ed1e2fb7fb93"/>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1_1"/>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1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1_3"/>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1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1_4"/>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1_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1_5"/>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1_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1_6"/>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1_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f*1_1_1"/>
  <p:tag name="KSO_WM_TEMPLATE_CATEGORY" val="diagram"/>
  <p:tag name="KSO_WM_TEMPLATE_INDEX" val="20213971"/>
  <p:tag name="KSO_WM_UNIT_LAYERLEVEL" val="1_1_1"/>
  <p:tag name="KSO_WM_TAG_VERSION" val="1.0"/>
  <p:tag name="KSO_WM_BEAUTIFY_FLAG" val="#wm#"/>
  <p:tag name="KSO_WM_UNIT_PRESET_TEXT" val="点击此处添加正文，文字是您思想的提炼，请简要的阐述您的观点。"/>
  <p:tag name="KSO_WM_UNIT_NOCLEAR" val="0"/>
  <p:tag name="KSO_WM_UNIT_VALUE" val="36"/>
  <p:tag name="KSO_WM_DIAGRAM_GROUP_CODE" val="m1-1"/>
  <p:tag name="KSO_WM_UNIT_TYPE" val="m_h_f"/>
  <p:tag name="KSO_WM_UNIT_INDEX" val="1_1_1"/>
  <p:tag name="KSO_WM_UNIT_SUBTYPE" val="a"/>
  <p:tag name="KSO_WM_UNIT_TEXT_FILL_FORE_SCHEMECOLOR_INDEX_BRIGHTNESS" val="0.25"/>
  <p:tag name="KSO_WM_UNIT_TEXT_FILL_FORE_SCHEMECOLOR_INDEX" val="13"/>
  <p:tag name="KSO_WM_UNIT_TEXT_FILL_TYPE" val="1"/>
  <p:tag name="KSO_WM_UNIT_USESOURCEFORMAT_APPLY"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2_1"/>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2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2_3"/>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2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2_4"/>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2_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2_5"/>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2_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2_6"/>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2_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4_3"/>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4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3_1"/>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3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3_3"/>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3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3_4"/>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3_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3_5"/>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3_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4_6"/>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4_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4_7"/>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4_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f*1_2_1"/>
  <p:tag name="KSO_WM_TEMPLATE_CATEGORY" val="diagram"/>
  <p:tag name="KSO_WM_TEMPLATE_INDEX" val="20213971"/>
  <p:tag name="KSO_WM_UNIT_LAYERLEVEL" val="1_1_1"/>
  <p:tag name="KSO_WM_TAG_VERSION" val="1.0"/>
  <p:tag name="KSO_WM_BEAUTIFY_FLAG" val="#wm#"/>
  <p:tag name="KSO_WM_UNIT_PRESET_TEXT" val="点击此处添加正文，文字是您思想的提炼，请简要的阐述您的观点。"/>
  <p:tag name="KSO_WM_UNIT_NOCLEAR" val="0"/>
  <p:tag name="KSO_WM_UNIT_VALUE" val="36"/>
  <p:tag name="KSO_WM_DIAGRAM_GROUP_CODE" val="m1-1"/>
  <p:tag name="KSO_WM_UNIT_TYPE" val="m_h_f"/>
  <p:tag name="KSO_WM_UNIT_INDEX" val="1_2_1"/>
  <p:tag name="KSO_WM_UNIT_SUBTYPE" val="a"/>
  <p:tag name="KSO_WM_UNIT_TEXT_FILL_FORE_SCHEMECOLOR_INDEX_BRIGHTNESS" val="0.25"/>
  <p:tag name="KSO_WM_UNIT_TEXT_FILL_FORE_SCHEMECOLOR_INDEX" val="13"/>
  <p:tag name="KSO_WM_UNIT_TEXT_FILL_TYPE" val="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f*1_3_1"/>
  <p:tag name="KSO_WM_TEMPLATE_CATEGORY" val="diagram"/>
  <p:tag name="KSO_WM_TEMPLATE_INDEX" val="20213971"/>
  <p:tag name="KSO_WM_UNIT_LAYERLEVEL" val="1_1_1"/>
  <p:tag name="KSO_WM_TAG_VERSION" val="1.0"/>
  <p:tag name="KSO_WM_BEAUTIFY_FLAG" val="#wm#"/>
  <p:tag name="KSO_WM_UNIT_PRESET_TEXT" val="点击此处添加正文，文字是您思想的提炼，请简要的阐述您的观点。"/>
  <p:tag name="KSO_WM_UNIT_NOCLEAR" val="0"/>
  <p:tag name="KSO_WM_UNIT_VALUE" val="36"/>
  <p:tag name="KSO_WM_DIAGRAM_GROUP_CODE" val="m1-1"/>
  <p:tag name="KSO_WM_UNIT_TYPE" val="m_h_f"/>
  <p:tag name="KSO_WM_UNIT_INDEX" val="1_3_1"/>
  <p:tag name="KSO_WM_UNIT_SUBTYPE" val="a"/>
  <p:tag name="KSO_WM_UNIT_TEXT_FILL_FORE_SCHEMECOLOR_INDEX_BRIGHTNESS" val="0.25"/>
  <p:tag name="KSO_WM_UNIT_TEXT_FILL_FORE_SCHEMECOLOR_INDEX" val="13"/>
  <p:tag name="KSO_WM_UNIT_TEXT_FILL_TYPE" val="1"/>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f*1_4_1"/>
  <p:tag name="KSO_WM_TEMPLATE_CATEGORY" val="diagram"/>
  <p:tag name="KSO_WM_TEMPLATE_INDEX" val="20213971"/>
  <p:tag name="KSO_WM_UNIT_LAYERLEVEL" val="1_1_1"/>
  <p:tag name="KSO_WM_TAG_VERSION" val="1.0"/>
  <p:tag name="KSO_WM_BEAUTIFY_FLAG" val="#wm#"/>
  <p:tag name="KSO_WM_UNIT_PRESET_TEXT" val="点击此处添加正文，文字是您思想的提炼，请简要的阐述您的观点。"/>
  <p:tag name="KSO_WM_UNIT_NOCLEAR" val="0"/>
  <p:tag name="KSO_WM_UNIT_VALUE" val="36"/>
  <p:tag name="KSO_WM_DIAGRAM_GROUP_CODE" val="m1-1"/>
  <p:tag name="KSO_WM_UNIT_TYPE" val="m_h_f"/>
  <p:tag name="KSO_WM_UNIT_INDEX" val="1_4_1"/>
  <p:tag name="KSO_WM_UNIT_SUBTYPE" val="a"/>
  <p:tag name="KSO_WM_UNIT_TEXT_FILL_FORE_SCHEMECOLOR_INDEX_BRIGHTNESS" val="0.25"/>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1_7"/>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1_7"/>
  <p:tag name="KSO_WM_UNIT_LINE_FORE_SCHEMECOLOR_INDEX_BRIGHTNESS" val="-0.15"/>
  <p:tag name="KSO_WM_UNIT_LINE_FORE_SCHEMECOLOR_INDEX" val="14"/>
  <p:tag name="KSO_WM_UNIT_LINE_FILL_TYPE" val="2"/>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1_8"/>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1_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2_7"/>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2_7"/>
  <p:tag name="KSO_WM_UNIT_LINE_FORE_SCHEMECOLOR_INDEX_BRIGHTNESS" val="-0.15"/>
  <p:tag name="KSO_WM_UNIT_LINE_FORE_SCHEMECOLOR_INDEX" val="14"/>
  <p:tag name="KSO_WM_UNIT_LINE_FILL_TYPE" val="2"/>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2_8"/>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2_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3_6"/>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3_6"/>
  <p:tag name="KSO_WM_UNIT_LINE_FORE_SCHEMECOLOR_INDEX_BRIGHTNESS" val="-0.15"/>
  <p:tag name="KSO_WM_UNIT_LINE_FORE_SCHEMECOLOR_INDEX" val="14"/>
  <p:tag name="KSO_WM_UNIT_LINE_FILL_TYPE" val="2"/>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3_7"/>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3_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4_8"/>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4_8"/>
  <p:tag name="KSO_WM_UNIT_LINE_FORE_SCHEMECOLOR_INDEX_BRIGHTNESS" val="-0.15"/>
  <p:tag name="KSO_WM_UNIT_LINE_FORE_SCHEMECOLOR_INDEX" val="14"/>
  <p:tag name="KSO_WM_UNIT_LINE_FILL_TYPE" val="2"/>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i*1_4_9"/>
  <p:tag name="KSO_WM_TEMPLATE_CATEGORY" val="diagram"/>
  <p:tag name="KSO_WM_TEMPLATE_INDEX" val="20213971"/>
  <p:tag name="KSO_WM_UNIT_LAYERLEVEL" val="1_1_1"/>
  <p:tag name="KSO_WM_TAG_VERSION" val="1.0"/>
  <p:tag name="KSO_WM_BEAUTIFY_FLAG" val="#wm#"/>
  <p:tag name="KSO_WM_DIAGRAM_GROUP_CODE" val="m1-1"/>
  <p:tag name="KSO_WM_UNIT_TYPE" val="m_h_i"/>
  <p:tag name="KSO_WM_UNIT_INDEX" val="1_4_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a*1_2_1"/>
  <p:tag name="KSO_WM_TEMPLATE_CATEGORY" val="diagram"/>
  <p:tag name="KSO_WM_TEMPLATE_INDEX" val="20213971"/>
  <p:tag name="KSO_WM_UNIT_LAYERLEVEL" val="1_1_1"/>
  <p:tag name="KSO_WM_TAG_VERSION" val="1.0"/>
  <p:tag name="KSO_WM_BEAUTIFY_FLAG" val="#wm#"/>
  <p:tag name="KSO_WM_UNIT_ISCONTENTSTITLE" val="0"/>
  <p:tag name="KSO_WM_UNIT_PRESET_TEXT" val="流程名称"/>
  <p:tag name="KSO_WM_UNIT_NOCLEAR" val="0"/>
  <p:tag name="KSO_WM_UNIT_VALUE" val="7"/>
  <p:tag name="KSO_WM_DIAGRAM_GROUP_CODE" val="m1-1"/>
  <p:tag name="KSO_WM_UNIT_TYPE" val="m_h_a"/>
  <p:tag name="KSO_WM_UNIT_INDEX" val="1_2_1"/>
  <p:tag name="KSO_WM_UNIT_ISNUMDGMTITLE" val="0"/>
  <p:tag name="KSO_WM_UNIT_TEXT_FILL_FORE_SCHEMECOLOR_INDEX_BRIGHTNESS" val="0"/>
  <p:tag name="KSO_WM_UNIT_TEXT_FILL_FORE_SCHEMECOLOR_INDEX" val="14"/>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a*1_1_1"/>
  <p:tag name="KSO_WM_TEMPLATE_CATEGORY" val="diagram"/>
  <p:tag name="KSO_WM_TEMPLATE_INDEX" val="20213971"/>
  <p:tag name="KSO_WM_UNIT_LAYERLEVEL" val="1_1_1"/>
  <p:tag name="KSO_WM_TAG_VERSION" val="1.0"/>
  <p:tag name="KSO_WM_BEAUTIFY_FLAG" val="#wm#"/>
  <p:tag name="KSO_WM_UNIT_ISCONTENTSTITLE" val="0"/>
  <p:tag name="KSO_WM_UNIT_PRESET_TEXT" val="流程名称"/>
  <p:tag name="KSO_WM_UNIT_NOCLEAR" val="0"/>
  <p:tag name="KSO_WM_UNIT_VALUE" val="7"/>
  <p:tag name="KSO_WM_DIAGRAM_GROUP_CODE" val="m1-1"/>
  <p:tag name="KSO_WM_UNIT_TYPE" val="m_h_a"/>
  <p:tag name="KSO_WM_UNIT_INDEX" val="1_1_1"/>
  <p:tag name="KSO_WM_UNIT_ISNUMDGMTITLE" val="0"/>
  <p:tag name="KSO_WM_UNIT_TEXT_FILL_FORE_SCHEMECOLOR_INDEX_BRIGHTNESS" val="0"/>
  <p:tag name="KSO_WM_UNIT_TEXT_FILL_FORE_SCHEMECOLOR_INDEX" val="14"/>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971_3*m_h_a*1_3_1"/>
  <p:tag name="KSO_WM_TEMPLATE_CATEGORY" val="diagram"/>
  <p:tag name="KSO_WM_TEMPLATE_INDEX" val="20213971"/>
  <p:tag name="KSO_WM_UNIT_LAYERLEVEL" val="1_1_1"/>
  <p:tag name="KSO_WM_TAG_VERSION" val="1.0"/>
  <p:tag name="KSO_WM_BEAUTIFY_FLAG" val="#wm#"/>
  <p:tag name="KSO_WM_UNIT_ISCONTENTSTITLE" val="0"/>
  <p:tag name="KSO_WM_UNIT_PRESET_TEXT" val="流程名称"/>
  <p:tag name="KSO_WM_UNIT_NOCLEAR" val="0"/>
  <p:tag name="KSO_WM_UNIT_VALUE" val="7"/>
  <p:tag name="KSO_WM_DIAGRAM_GROUP_CODE" val="m1-1"/>
  <p:tag name="KSO_WM_UNIT_TYPE" val="m_h_a"/>
  <p:tag name="KSO_WM_UNIT_INDEX" val="1_3_1"/>
  <p:tag name="KSO_WM_UNIT_ISNUMDGMTITLE" val="0"/>
  <p:tag name="KSO_WM_UNIT_TEXT_FILL_FORE_SCHEMECOLOR_INDEX_BRIGHTNESS" val="0"/>
  <p:tag name="KSO_WM_UNIT_TEXT_FILL_FORE_SCHEMECOLOR_INDEX" val="14"/>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12D86"/>
            </a:gs>
            <a:gs pos="100000">
              <a:srgbClr val="0E2557"/>
            </a:gs>
          </a:gsLst>
          <a:lin scaled="0"/>
        </a:gradFill>
        <a:ln>
          <a:noFill/>
        </a:ln>
        <a:effectLst>
          <a:outerShdw blurRad="50800" dist="38100" dir="8100000" algn="tr" rotWithShape="0">
            <a:prstClr val="black">
              <a:alpha val="40000"/>
            </a:prstClr>
          </a:outerShdw>
        </a:effectLst>
        <a:scene3d>
          <a:camera prst="orthographicFront">
            <a:rot lat="0" lon="0" rev="10800000"/>
          </a:camera>
          <a:lightRig rig="threePt" dir="t"/>
        </a:scene3d>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txDef>
      <a:spPr bwMode="auto">
        <a:noFill/>
        <a:ln w="9525">
          <a:noFill/>
          <a:miter lim="800000"/>
        </a:ln>
      </a:spPr>
      <a:bodyPr/>
      <a:lstStyle>
        <a:defPPr marL="342900" indent="-342900" algn="ctr" eaLnBrk="0" hangingPunct="0">
          <a:spcBef>
            <a:spcPts val="600"/>
          </a:spcBef>
          <a:buClr>
            <a:schemeClr val="tx1"/>
          </a:buClr>
          <a:defRPr sz="2800" b="1" dirty="0" smtClean="0">
            <a:ln>
              <a:solidFill>
                <a:srgbClr val="FFFF00"/>
              </a:solidFill>
            </a:ln>
            <a:solidFill>
              <a:srgbClr val="2433F8"/>
            </a:solidFill>
            <a:latin typeface="Times New Roman" panose="02020603050405020304" pitchFamily="18"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12D86"/>
            </a:gs>
            <a:gs pos="100000">
              <a:srgbClr val="0E2557"/>
            </a:gs>
          </a:gsLst>
          <a:lin scaled="0"/>
        </a:gradFill>
        <a:ln>
          <a:noFill/>
        </a:ln>
        <a:effectLst>
          <a:outerShdw blurRad="50800" dist="38100" dir="8100000" algn="tr" rotWithShape="0">
            <a:prstClr val="black">
              <a:alpha val="40000"/>
            </a:prstClr>
          </a:outerShdw>
        </a:effectLst>
        <a:scene3d>
          <a:camera prst="orthographicFront">
            <a:rot lat="0" lon="0" rev="10800000"/>
          </a:camera>
          <a:lightRig rig="threePt" dir="t"/>
        </a:scene3d>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txDef>
      <a:spPr bwMode="auto">
        <a:noFill/>
        <a:ln w="9525">
          <a:noFill/>
          <a:miter lim="800000"/>
        </a:ln>
      </a:spPr>
      <a:bodyPr/>
      <a:lstStyle>
        <a:defPPr marL="342900" indent="-342900" algn="ctr" eaLnBrk="0" hangingPunct="0">
          <a:spcBef>
            <a:spcPts val="600"/>
          </a:spcBef>
          <a:buClr>
            <a:schemeClr val="tx1"/>
          </a:buClr>
          <a:defRPr sz="2800" b="1" dirty="0" smtClean="0">
            <a:ln>
              <a:solidFill>
                <a:srgbClr val="FFFF00"/>
              </a:solidFill>
            </a:ln>
            <a:solidFill>
              <a:srgbClr val="2433F8"/>
            </a:solidFill>
            <a:latin typeface="Times New Roman" panose="02020603050405020304" pitchFamily="18"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12D86"/>
            </a:gs>
            <a:gs pos="100000">
              <a:srgbClr val="0E2557"/>
            </a:gs>
          </a:gsLst>
          <a:lin scaled="0"/>
        </a:gradFill>
        <a:ln>
          <a:noFill/>
        </a:ln>
        <a:effectLst>
          <a:outerShdw blurRad="50800" dist="38100" dir="8100000" algn="tr" rotWithShape="0">
            <a:prstClr val="black">
              <a:alpha val="40000"/>
            </a:prstClr>
          </a:outerShdw>
        </a:effectLst>
        <a:scene3d>
          <a:camera prst="orthographicFront">
            <a:rot lat="0" lon="0" rev="10800000"/>
          </a:camera>
          <a:lightRig rig="threePt" dir="t"/>
        </a:scene3d>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txDef>
      <a:spPr bwMode="auto">
        <a:noFill/>
        <a:ln w="9525">
          <a:noFill/>
          <a:miter lim="800000"/>
        </a:ln>
      </a:spPr>
      <a:bodyPr/>
      <a:lstStyle>
        <a:defPPr marL="342900" indent="-342900" algn="ctr" eaLnBrk="0" hangingPunct="0">
          <a:spcBef>
            <a:spcPts val="600"/>
          </a:spcBef>
          <a:buClr>
            <a:schemeClr val="tx1"/>
          </a:buClr>
          <a:defRPr sz="2800" b="1" dirty="0" smtClean="0">
            <a:ln>
              <a:solidFill>
                <a:srgbClr val="FFFF00"/>
              </a:solidFill>
            </a:ln>
            <a:solidFill>
              <a:srgbClr val="2433F8"/>
            </a:solidFill>
            <a:latin typeface="Times New Roman" panose="02020603050405020304" pitchFamily="18"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6703</TotalTime>
  <Words>3587</Words>
  <Application>Microsoft Macintosh PowerPoint</Application>
  <PresentationFormat>自定义</PresentationFormat>
  <Paragraphs>880</Paragraphs>
  <Slides>63</Slides>
  <Notes>44</Notes>
  <HiddenSlides>0</HiddenSlides>
  <MMClips>0</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63</vt:i4>
      </vt:variant>
    </vt:vector>
  </HeadingPairs>
  <TitlesOfParts>
    <vt:vector size="86" baseType="lpstr">
      <vt:lpstr>等线</vt:lpstr>
      <vt:lpstr>等线 Light</vt:lpstr>
      <vt:lpstr>黑体</vt:lpstr>
      <vt:lpstr>思源黑体 CN Light</vt:lpstr>
      <vt:lpstr>宋体</vt:lpstr>
      <vt:lpstr>宋体</vt:lpstr>
      <vt:lpstr>Microsoft YaHei</vt:lpstr>
      <vt:lpstr>Microsoft YaHei</vt:lpstr>
      <vt:lpstr>Arial</vt:lpstr>
      <vt:lpstr>Arial Black</vt:lpstr>
      <vt:lpstr>Calibri</vt:lpstr>
      <vt:lpstr>Calibri Light</vt:lpstr>
      <vt:lpstr>Cambria</vt:lpstr>
      <vt:lpstr>Century Gothic</vt:lpstr>
      <vt:lpstr>Impact</vt:lpstr>
      <vt:lpstr>Segoe UI</vt:lpstr>
      <vt:lpstr>Times New Roman</vt:lpstr>
      <vt:lpstr>Wingdings</vt:lpstr>
      <vt:lpstr>Wingdings 2</vt:lpstr>
      <vt:lpstr>Office 主题</vt:lpstr>
      <vt:lpstr>6_Office 主题​​</vt:lpstr>
      <vt:lpstr>1_Office 主题</vt:lpstr>
      <vt:lpstr>2_Office 主题</vt:lpstr>
      <vt:lpstr>PowerPoint 演示文稿</vt:lpstr>
      <vt:lpstr>20 years ago …</vt:lpstr>
      <vt:lpstr>Cherished Memories</vt:lpstr>
      <vt:lpstr>Cherished Memories</vt:lpstr>
      <vt:lpstr>Cherished Memories</vt:lpstr>
      <vt:lpstr>Cherished Memories</vt:lpstr>
      <vt:lpstr>Cherished Memories</vt:lpstr>
      <vt:lpstr>PowerPoint 演示文稿</vt:lpstr>
      <vt:lpstr>PowerPoint 演示文稿</vt:lpstr>
      <vt:lpstr>PowerPoint 演示文稿</vt:lpstr>
      <vt:lpstr>Large Science Facilities at IHEP</vt:lpstr>
      <vt:lpstr>IHEP Campus Development and Improvement</vt:lpstr>
      <vt:lpstr>IHEP Campus</vt:lpstr>
      <vt:lpstr>PowerPoint 演示文稿</vt:lpstr>
      <vt:lpstr>CSNS campus</vt:lpstr>
      <vt:lpstr>CSNS Facility</vt:lpstr>
      <vt:lpstr>Back-n White neutron source</vt:lpstr>
      <vt:lpstr>PowerPoint 演示文稿</vt:lpstr>
      <vt:lpstr>Neutron Instruments</vt:lpstr>
      <vt:lpstr>PowerPoint 演示文稿</vt:lpstr>
      <vt:lpstr>PowerPoint 演示文稿</vt:lpstr>
      <vt:lpstr>PowerPoint 演示文稿</vt:lpstr>
      <vt:lpstr>Examples of Industry Application</vt:lpstr>
      <vt:lpstr>Examples of Cutting-edge Fundamental Scientific Research</vt:lpstr>
      <vt:lpstr>PowerPoint 演示文稿</vt:lpstr>
      <vt:lpstr>PowerPoint 演示文稿</vt:lpstr>
      <vt:lpstr>Beam Power Upgrade （two-step）</vt:lpstr>
      <vt:lpstr>The Front End  of CSNS Accelerator</vt:lpstr>
      <vt:lpstr>RF Driven H- Ion Source</vt:lpstr>
      <vt:lpstr>Operational Status of RF H- Source</vt:lpstr>
      <vt:lpstr>New LEBT for CSNS-II</vt:lpstr>
      <vt:lpstr>Linac Upgrade</vt:lpstr>
      <vt:lpstr>PowerPoint 演示文稿</vt:lpstr>
      <vt:lpstr>PowerPoint 演示文稿</vt:lpstr>
      <vt:lpstr>PowerPoint 演示文稿</vt:lpstr>
      <vt:lpstr>PowerPoint 演示文稿</vt:lpstr>
      <vt:lpstr>648MHz Klystron</vt:lpstr>
      <vt:lpstr>Debuncher System</vt:lpstr>
      <vt:lpstr>Challenges of  LINAC SRF LLRF</vt:lpstr>
      <vt:lpstr>RCS Design</vt:lpstr>
      <vt:lpstr>RCS Injection</vt:lpstr>
      <vt:lpstr>Accelerator physics design for CSNS-II</vt:lpstr>
      <vt:lpstr>Upgrade of RCS Injection System</vt:lpstr>
      <vt:lpstr>MA Cavity</vt:lpstr>
      <vt:lpstr>Neutron Instruments for CSNS-II</vt:lpstr>
      <vt:lpstr>Application Area of CSNS-II</vt:lpstr>
      <vt:lpstr>Utilization of High Energy Proton beam</vt:lpstr>
      <vt:lpstr>PowerPoint 演示文稿</vt:lpstr>
      <vt:lpstr>Progress in Target development</vt:lpstr>
      <vt:lpstr>Progress in Target development</vt:lpstr>
      <vt:lpstr>Progress in Spectrometer Development</vt:lpstr>
      <vt:lpstr>CSNS-II New Buildings</vt:lpstr>
      <vt:lpstr>Progress of Civil Engineering</vt:lpstr>
      <vt:lpstr>CSNS-II CPM</vt:lpstr>
      <vt:lpstr>PowerPoint 演示文稿</vt:lpstr>
      <vt:lpstr>PowerPoint 演示文稿</vt:lpstr>
      <vt:lpstr>PowerPoint 演示文稿</vt:lpstr>
      <vt:lpstr>Production of α Isotopes using CSNS Linac</vt:lpstr>
      <vt:lpstr>PowerPoint 演示文稿</vt:lpstr>
      <vt:lpstr>PowerPoint 演示文稿</vt:lpstr>
      <vt:lpstr>Post-CSNS-II Plan</vt:lpstr>
      <vt:lpstr>Summary</vt:lpstr>
      <vt:lpstr>PowerPoint 演示文稿</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Microsoft Office User</cp:lastModifiedBy>
  <cp:revision>7152</cp:revision>
  <dcterms:created xsi:type="dcterms:W3CDTF">2011-02-21T08:42:00Z</dcterms:created>
  <dcterms:modified xsi:type="dcterms:W3CDTF">2025-07-23T09:42:12Z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03851B3AA24244D3B64382CB1B21C64B_12</vt:lpwstr>
  </property>
  <property fmtid="{D5CDD505-2E9C-101B-9397-08002B2CF9AE}" pid="3" name="KSOProductBuildVer">
    <vt:lpwstr>2052-12.1.0.18912</vt:lpwstr>
  </property>
</Properties>
</file>