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60" r:id="rId5"/>
    <p:sldId id="263" r:id="rId6"/>
    <p:sldId id="288" r:id="rId7"/>
    <p:sldId id="271" r:id="rId8"/>
    <p:sldId id="274" r:id="rId9"/>
    <p:sldId id="289" r:id="rId10"/>
    <p:sldId id="291" r:id="rId11"/>
    <p:sldId id="295" r:id="rId12"/>
    <p:sldId id="297" r:id="rId13"/>
    <p:sldId id="285" r:id="rId14"/>
    <p:sldId id="268" r:id="rId15"/>
    <p:sldId id="286" r:id="rId16"/>
  </p:sldIdLst>
  <p:sldSz cx="1219200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AEA5"/>
    <a:srgbClr val="002D56"/>
    <a:srgbClr val="01E301"/>
    <a:srgbClr val="00DADA"/>
    <a:srgbClr val="00FF00"/>
    <a:srgbClr val="009B00"/>
    <a:srgbClr val="DD00DD"/>
    <a:srgbClr val="999900"/>
    <a:srgbClr val="00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4" autoAdjust="0"/>
    <p:restoredTop sz="80262" autoAdjust="0"/>
  </p:normalViewPr>
  <p:slideViewPr>
    <p:cSldViewPr snapToGrid="0">
      <p:cViewPr varScale="1">
        <p:scale>
          <a:sx n="90" d="100"/>
          <a:sy n="90" d="100"/>
        </p:scale>
        <p:origin x="11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5292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DF7693-3EAA-45F3-A6C8-7F7371909DF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1180AC-345B-4947-B874-4FB5CD8F2C10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Introduction and Motivation </a:t>
          </a:r>
        </a:p>
      </dgm:t>
    </dgm:pt>
    <dgm:pt modelId="{11C31287-66B8-4993-A366-461D8BB76F76}" type="parTrans" cxnId="{9D73F3F6-5FD2-404F-82A4-D017BF785F52}">
      <dgm:prSet/>
      <dgm:spPr/>
      <dgm:t>
        <a:bodyPr/>
        <a:lstStyle/>
        <a:p>
          <a:endParaRPr lang="en-US"/>
        </a:p>
      </dgm:t>
    </dgm:pt>
    <dgm:pt modelId="{7BC1C590-D95E-4B17-B47B-0D28903D8899}" type="sibTrans" cxnId="{9D73F3F6-5FD2-404F-82A4-D017BF785F52}">
      <dgm:prSet/>
      <dgm:spPr/>
      <dgm:t>
        <a:bodyPr/>
        <a:lstStyle/>
        <a:p>
          <a:endParaRPr lang="en-US"/>
        </a:p>
      </dgm:t>
    </dgm:pt>
    <dgm:pt modelId="{166E2E54-3FF7-4BE0-9134-A002C03FAA6E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err="1" smtClean="0"/>
            <a:t>Aluminium</a:t>
          </a:r>
          <a:r>
            <a:rPr lang="en-US" b="1" dirty="0" smtClean="0"/>
            <a:t> Oxide Foils</a:t>
          </a:r>
          <a:endParaRPr lang="en-US" b="1" dirty="0"/>
        </a:p>
      </dgm:t>
    </dgm:pt>
    <dgm:pt modelId="{A2B0B6B3-AF08-4143-A446-36B4B664E4C9}" type="parTrans" cxnId="{8D24F7AF-F64E-4E14-845D-FCA47F757645}">
      <dgm:prSet/>
      <dgm:spPr/>
      <dgm:t>
        <a:bodyPr/>
        <a:lstStyle/>
        <a:p>
          <a:endParaRPr lang="en-US"/>
        </a:p>
      </dgm:t>
    </dgm:pt>
    <dgm:pt modelId="{A7CD6782-CEBD-4E8A-980F-B7E0A43FB154}" type="sibTrans" cxnId="{8D24F7AF-F64E-4E14-845D-FCA47F757645}">
      <dgm:prSet/>
      <dgm:spPr/>
      <dgm:t>
        <a:bodyPr/>
        <a:lstStyle/>
        <a:p>
          <a:endParaRPr lang="en-US"/>
        </a:p>
      </dgm:t>
    </dgm:pt>
    <dgm:pt modelId="{40A89048-914A-4E53-BC45-0690D2574E49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Carbon Foils</a:t>
          </a:r>
          <a:endParaRPr lang="en-US" b="1" dirty="0"/>
        </a:p>
      </dgm:t>
    </dgm:pt>
    <dgm:pt modelId="{EEB7E69E-32C1-4883-85B6-F0DD535F27C9}" type="parTrans" cxnId="{85CC19B6-604A-4F1F-9207-F6CF3C7C7EFB}">
      <dgm:prSet/>
      <dgm:spPr/>
      <dgm:t>
        <a:bodyPr/>
        <a:lstStyle/>
        <a:p>
          <a:endParaRPr lang="en-US"/>
        </a:p>
      </dgm:t>
    </dgm:pt>
    <dgm:pt modelId="{6E1167D9-8D9C-4A4C-A4D9-202C1FC590E9}" type="sibTrans" cxnId="{85CC19B6-604A-4F1F-9207-F6CF3C7C7EFB}">
      <dgm:prSet/>
      <dgm:spPr/>
      <dgm:t>
        <a:bodyPr/>
        <a:lstStyle/>
        <a:p>
          <a:endParaRPr lang="en-US"/>
        </a:p>
      </dgm:t>
    </dgm:pt>
    <dgm:pt modelId="{ADBCD04E-3A90-4A49-BBE6-25DDA72CD271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Diamond Foils</a:t>
          </a:r>
          <a:endParaRPr lang="en-US" b="1" dirty="0"/>
        </a:p>
      </dgm:t>
    </dgm:pt>
    <dgm:pt modelId="{24B1EE2A-FE5A-473B-A195-154D8DDAEFC2}" type="parTrans" cxnId="{C0A19FD7-AFC3-47F2-A802-A53CC40126BB}">
      <dgm:prSet/>
      <dgm:spPr/>
      <dgm:t>
        <a:bodyPr/>
        <a:lstStyle/>
        <a:p>
          <a:endParaRPr lang="en-US"/>
        </a:p>
      </dgm:t>
    </dgm:pt>
    <dgm:pt modelId="{7C109FC3-0894-4D11-8CC5-AA2B7D98DFC3}" type="sibTrans" cxnId="{C0A19FD7-AFC3-47F2-A802-A53CC40126BB}">
      <dgm:prSet/>
      <dgm:spPr/>
      <dgm:t>
        <a:bodyPr/>
        <a:lstStyle/>
        <a:p>
          <a:endParaRPr lang="en-US"/>
        </a:p>
      </dgm:t>
    </dgm:pt>
    <dgm:pt modelId="{15A7EAFA-7AB4-40E1-BB42-693F0F862509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Future…</a:t>
          </a:r>
          <a:endParaRPr lang="en-US" b="1" dirty="0"/>
        </a:p>
      </dgm:t>
    </dgm:pt>
    <dgm:pt modelId="{432DD561-6BD8-4D2D-AA34-C1BA61207A0A}" type="parTrans" cxnId="{E46164E0-4819-48FD-8BB4-786D6717E38C}">
      <dgm:prSet/>
      <dgm:spPr/>
      <dgm:t>
        <a:bodyPr/>
        <a:lstStyle/>
        <a:p>
          <a:endParaRPr lang="en-US"/>
        </a:p>
      </dgm:t>
    </dgm:pt>
    <dgm:pt modelId="{5806E9A9-9CBF-4DFC-B51C-B2970034A416}" type="sibTrans" cxnId="{E46164E0-4819-48FD-8BB4-786D6717E38C}">
      <dgm:prSet/>
      <dgm:spPr/>
      <dgm:t>
        <a:bodyPr/>
        <a:lstStyle/>
        <a:p>
          <a:endParaRPr lang="en-US"/>
        </a:p>
      </dgm:t>
    </dgm:pt>
    <dgm:pt modelId="{3A455095-6C6E-4183-AEAF-63FF3C7DD00D}" type="pres">
      <dgm:prSet presAssocID="{D7DF7693-3EAA-45F3-A6C8-7F7371909D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C18AF-9209-46AE-9CA9-06F4B9C68452}" type="pres">
      <dgm:prSet presAssocID="{981180AC-345B-4947-B874-4FB5CD8F2C10}" presName="parentLin" presStyleCnt="0"/>
      <dgm:spPr/>
    </dgm:pt>
    <dgm:pt modelId="{A7EBE2D5-1C6E-452D-927C-2C80B143107A}" type="pres">
      <dgm:prSet presAssocID="{981180AC-345B-4947-B874-4FB5CD8F2C10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AB08D8F-8F53-4EE1-A9EB-209DFE2E97FE}" type="pres">
      <dgm:prSet presAssocID="{981180AC-345B-4947-B874-4FB5CD8F2C10}" presName="parentText" presStyleLbl="node1" presStyleIdx="0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EB1EA-E38F-4503-A93B-D0D633534757}" type="pres">
      <dgm:prSet presAssocID="{981180AC-345B-4947-B874-4FB5CD8F2C10}" presName="negativeSpace" presStyleCnt="0"/>
      <dgm:spPr/>
    </dgm:pt>
    <dgm:pt modelId="{D1F8D7B4-6249-48FE-925A-3A8FEC9DA82F}" type="pres">
      <dgm:prSet presAssocID="{981180AC-345B-4947-B874-4FB5CD8F2C10}" presName="childText" presStyleLbl="conFgAcc1" presStyleIdx="0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E80FCB0D-8E65-4E5D-9A16-52B9514E3F1D}" type="pres">
      <dgm:prSet presAssocID="{7BC1C590-D95E-4B17-B47B-0D28903D8899}" presName="spaceBetweenRectangles" presStyleCnt="0"/>
      <dgm:spPr/>
    </dgm:pt>
    <dgm:pt modelId="{72312927-5FA7-4F44-8F2E-4369D0F0064A}" type="pres">
      <dgm:prSet presAssocID="{166E2E54-3FF7-4BE0-9134-A002C03FAA6E}" presName="parentLin" presStyleCnt="0"/>
      <dgm:spPr/>
    </dgm:pt>
    <dgm:pt modelId="{B697EA24-CF3A-4F5E-B2A2-7517B4D2795B}" type="pres">
      <dgm:prSet presAssocID="{166E2E54-3FF7-4BE0-9134-A002C03FAA6E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282E530F-B716-4147-8E25-9BF5FCEDD506}" type="pres">
      <dgm:prSet presAssocID="{166E2E54-3FF7-4BE0-9134-A002C03FAA6E}" presName="parentText" presStyleLbl="node1" presStyleIdx="1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9FF94-878C-4284-8456-E2CDF0DF6F1E}" type="pres">
      <dgm:prSet presAssocID="{166E2E54-3FF7-4BE0-9134-A002C03FAA6E}" presName="negativeSpace" presStyleCnt="0"/>
      <dgm:spPr/>
    </dgm:pt>
    <dgm:pt modelId="{05844F73-4333-40DD-BF09-82A78CF326DF}" type="pres">
      <dgm:prSet presAssocID="{166E2E54-3FF7-4BE0-9134-A002C03FAA6E}" presName="childText" presStyleLbl="conFgAcc1" presStyleIdx="1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0BE81A68-DF50-4C09-A3BE-3E81778B52A4}" type="pres">
      <dgm:prSet presAssocID="{A7CD6782-CEBD-4E8A-980F-B7E0A43FB154}" presName="spaceBetweenRectangles" presStyleCnt="0"/>
      <dgm:spPr/>
    </dgm:pt>
    <dgm:pt modelId="{DDA16E51-96B0-4379-AA13-147C79BEE215}" type="pres">
      <dgm:prSet presAssocID="{40A89048-914A-4E53-BC45-0690D2574E49}" presName="parentLin" presStyleCnt="0"/>
      <dgm:spPr/>
    </dgm:pt>
    <dgm:pt modelId="{063C82BA-281A-41B1-B950-7F860F688849}" type="pres">
      <dgm:prSet presAssocID="{40A89048-914A-4E53-BC45-0690D2574E49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E49A2D94-92F3-4874-94FA-5088910DBB7C}" type="pres">
      <dgm:prSet presAssocID="{40A89048-914A-4E53-BC45-0690D2574E49}" presName="parentText" presStyleLbl="node1" presStyleIdx="2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27299-21F3-437B-8456-A1E970AFBA57}" type="pres">
      <dgm:prSet presAssocID="{40A89048-914A-4E53-BC45-0690D2574E49}" presName="negativeSpace" presStyleCnt="0"/>
      <dgm:spPr/>
    </dgm:pt>
    <dgm:pt modelId="{5ED27DDA-2F38-4D2D-B293-8FE2E80ADA4B}" type="pres">
      <dgm:prSet presAssocID="{40A89048-914A-4E53-BC45-0690D2574E49}" presName="childText" presStyleLbl="conFgAcc1" presStyleIdx="2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185EA344-92A3-4F51-AC9A-6609AB4E5625}" type="pres">
      <dgm:prSet presAssocID="{6E1167D9-8D9C-4A4C-A4D9-202C1FC590E9}" presName="spaceBetweenRectangles" presStyleCnt="0"/>
      <dgm:spPr/>
    </dgm:pt>
    <dgm:pt modelId="{966C380F-843D-42D2-912F-D1205FF76707}" type="pres">
      <dgm:prSet presAssocID="{ADBCD04E-3A90-4A49-BBE6-25DDA72CD271}" presName="parentLin" presStyleCnt="0"/>
      <dgm:spPr/>
    </dgm:pt>
    <dgm:pt modelId="{AE810B4E-AF68-4591-BDD9-60DBFDFEA865}" type="pres">
      <dgm:prSet presAssocID="{ADBCD04E-3A90-4A49-BBE6-25DDA72CD271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6FBFD5D9-E460-466F-B9F9-99F08855C88D}" type="pres">
      <dgm:prSet presAssocID="{ADBCD04E-3A90-4A49-BBE6-25DDA72CD271}" presName="parentText" presStyleLbl="node1" presStyleIdx="3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B8799-DA3A-4FEA-8BCA-ED9D347BFE4A}" type="pres">
      <dgm:prSet presAssocID="{ADBCD04E-3A90-4A49-BBE6-25DDA72CD271}" presName="negativeSpace" presStyleCnt="0"/>
      <dgm:spPr/>
    </dgm:pt>
    <dgm:pt modelId="{C7EBE9AE-AE90-47CD-B623-768A98B743F2}" type="pres">
      <dgm:prSet presAssocID="{ADBCD04E-3A90-4A49-BBE6-25DDA72CD271}" presName="childText" presStyleLbl="conFgAcc1" presStyleIdx="3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0CF9F0DC-18A4-4143-A5BD-9ECCACFD720A}" type="pres">
      <dgm:prSet presAssocID="{7C109FC3-0894-4D11-8CC5-AA2B7D98DFC3}" presName="spaceBetweenRectangles" presStyleCnt="0"/>
      <dgm:spPr/>
    </dgm:pt>
    <dgm:pt modelId="{328A2852-60CC-4AF3-97BE-85DDB098D0E1}" type="pres">
      <dgm:prSet presAssocID="{15A7EAFA-7AB4-40E1-BB42-693F0F862509}" presName="parentLin" presStyleCnt="0"/>
      <dgm:spPr/>
    </dgm:pt>
    <dgm:pt modelId="{5579384C-14A2-4FF9-9F79-2466079F4AA6}" type="pres">
      <dgm:prSet presAssocID="{15A7EAFA-7AB4-40E1-BB42-693F0F862509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223ED2B-E2B0-4C4D-B966-10D8A38E07B5}" type="pres">
      <dgm:prSet presAssocID="{15A7EAFA-7AB4-40E1-BB42-693F0F862509}" presName="parentText" presStyleLbl="node1" presStyleIdx="4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48B17-F6EA-4799-8652-E13AA3D05471}" type="pres">
      <dgm:prSet presAssocID="{15A7EAFA-7AB4-40E1-BB42-693F0F862509}" presName="negativeSpace" presStyleCnt="0"/>
      <dgm:spPr/>
    </dgm:pt>
    <dgm:pt modelId="{34B6E25A-1677-4F2A-AC81-474B1221639E}" type="pres">
      <dgm:prSet presAssocID="{15A7EAFA-7AB4-40E1-BB42-693F0F862509}" presName="childText" presStyleLbl="conFgAcc1" presStyleIdx="4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  <dgm:t>
        <a:bodyPr/>
        <a:lstStyle/>
        <a:p>
          <a:endParaRPr lang="en-US"/>
        </a:p>
      </dgm:t>
    </dgm:pt>
  </dgm:ptLst>
  <dgm:cxnLst>
    <dgm:cxn modelId="{1451C611-FDFA-477C-8506-4248CB5712CE}" type="presOf" srcId="{40A89048-914A-4E53-BC45-0690D2574E49}" destId="{063C82BA-281A-41B1-B950-7F860F688849}" srcOrd="0" destOrd="0" presId="urn:microsoft.com/office/officeart/2005/8/layout/list1"/>
    <dgm:cxn modelId="{181A2CB1-7476-4151-86E5-75DCDCE6980C}" type="presOf" srcId="{15A7EAFA-7AB4-40E1-BB42-693F0F862509}" destId="{1223ED2B-E2B0-4C4D-B966-10D8A38E07B5}" srcOrd="1" destOrd="0" presId="urn:microsoft.com/office/officeart/2005/8/layout/list1"/>
    <dgm:cxn modelId="{43E143A1-C2A9-4338-AD75-6F3987033941}" type="presOf" srcId="{15A7EAFA-7AB4-40E1-BB42-693F0F862509}" destId="{5579384C-14A2-4FF9-9F79-2466079F4AA6}" srcOrd="0" destOrd="0" presId="urn:microsoft.com/office/officeart/2005/8/layout/list1"/>
    <dgm:cxn modelId="{2C6CE9DB-9526-4F92-B483-8208848A1194}" type="presOf" srcId="{166E2E54-3FF7-4BE0-9134-A002C03FAA6E}" destId="{B697EA24-CF3A-4F5E-B2A2-7517B4D2795B}" srcOrd="0" destOrd="0" presId="urn:microsoft.com/office/officeart/2005/8/layout/list1"/>
    <dgm:cxn modelId="{E46164E0-4819-48FD-8BB4-786D6717E38C}" srcId="{D7DF7693-3EAA-45F3-A6C8-7F7371909DF2}" destId="{15A7EAFA-7AB4-40E1-BB42-693F0F862509}" srcOrd="4" destOrd="0" parTransId="{432DD561-6BD8-4D2D-AA34-C1BA61207A0A}" sibTransId="{5806E9A9-9CBF-4DFC-B51C-B2970034A416}"/>
    <dgm:cxn modelId="{85CC19B6-604A-4F1F-9207-F6CF3C7C7EFB}" srcId="{D7DF7693-3EAA-45F3-A6C8-7F7371909DF2}" destId="{40A89048-914A-4E53-BC45-0690D2574E49}" srcOrd="2" destOrd="0" parTransId="{EEB7E69E-32C1-4883-85B6-F0DD535F27C9}" sibTransId="{6E1167D9-8D9C-4A4C-A4D9-202C1FC590E9}"/>
    <dgm:cxn modelId="{B8D4B86A-B5D6-4F72-B63E-B10B7DC58881}" type="presOf" srcId="{ADBCD04E-3A90-4A49-BBE6-25DDA72CD271}" destId="{AE810B4E-AF68-4591-BDD9-60DBFDFEA865}" srcOrd="0" destOrd="0" presId="urn:microsoft.com/office/officeart/2005/8/layout/list1"/>
    <dgm:cxn modelId="{5B603047-50C3-446A-B281-A93F00B67EF4}" type="presOf" srcId="{981180AC-345B-4947-B874-4FB5CD8F2C10}" destId="{5AB08D8F-8F53-4EE1-A9EB-209DFE2E97FE}" srcOrd="1" destOrd="0" presId="urn:microsoft.com/office/officeart/2005/8/layout/list1"/>
    <dgm:cxn modelId="{D287F1B6-3775-4A6C-91C1-151CE4391614}" type="presOf" srcId="{D7DF7693-3EAA-45F3-A6C8-7F7371909DF2}" destId="{3A455095-6C6E-4183-AEAF-63FF3C7DD00D}" srcOrd="0" destOrd="0" presId="urn:microsoft.com/office/officeart/2005/8/layout/list1"/>
    <dgm:cxn modelId="{E51A561F-1567-4772-AD0C-4AE3ADFFC88D}" type="presOf" srcId="{ADBCD04E-3A90-4A49-BBE6-25DDA72CD271}" destId="{6FBFD5D9-E460-466F-B9F9-99F08855C88D}" srcOrd="1" destOrd="0" presId="urn:microsoft.com/office/officeart/2005/8/layout/list1"/>
    <dgm:cxn modelId="{652684AA-67F7-4E9A-B9E9-0FACB4A8A225}" type="presOf" srcId="{981180AC-345B-4947-B874-4FB5CD8F2C10}" destId="{A7EBE2D5-1C6E-452D-927C-2C80B143107A}" srcOrd="0" destOrd="0" presId="urn:microsoft.com/office/officeart/2005/8/layout/list1"/>
    <dgm:cxn modelId="{0574E05C-6BA0-4AF7-9AD6-6E224869C3B4}" type="presOf" srcId="{166E2E54-3FF7-4BE0-9134-A002C03FAA6E}" destId="{282E530F-B716-4147-8E25-9BF5FCEDD506}" srcOrd="1" destOrd="0" presId="urn:microsoft.com/office/officeart/2005/8/layout/list1"/>
    <dgm:cxn modelId="{8D24F7AF-F64E-4E14-845D-FCA47F757645}" srcId="{D7DF7693-3EAA-45F3-A6C8-7F7371909DF2}" destId="{166E2E54-3FF7-4BE0-9134-A002C03FAA6E}" srcOrd="1" destOrd="0" parTransId="{A2B0B6B3-AF08-4143-A446-36B4B664E4C9}" sibTransId="{A7CD6782-CEBD-4E8A-980F-B7E0A43FB154}"/>
    <dgm:cxn modelId="{90436EC2-C5B2-49F1-827F-EBA8062B2B58}" type="presOf" srcId="{40A89048-914A-4E53-BC45-0690D2574E49}" destId="{E49A2D94-92F3-4874-94FA-5088910DBB7C}" srcOrd="1" destOrd="0" presId="urn:microsoft.com/office/officeart/2005/8/layout/list1"/>
    <dgm:cxn modelId="{C0A19FD7-AFC3-47F2-A802-A53CC40126BB}" srcId="{D7DF7693-3EAA-45F3-A6C8-7F7371909DF2}" destId="{ADBCD04E-3A90-4A49-BBE6-25DDA72CD271}" srcOrd="3" destOrd="0" parTransId="{24B1EE2A-FE5A-473B-A195-154D8DDAEFC2}" sibTransId="{7C109FC3-0894-4D11-8CC5-AA2B7D98DFC3}"/>
    <dgm:cxn modelId="{9D73F3F6-5FD2-404F-82A4-D017BF785F52}" srcId="{D7DF7693-3EAA-45F3-A6C8-7F7371909DF2}" destId="{981180AC-345B-4947-B874-4FB5CD8F2C10}" srcOrd="0" destOrd="0" parTransId="{11C31287-66B8-4993-A366-461D8BB76F76}" sibTransId="{7BC1C590-D95E-4B17-B47B-0D28903D8899}"/>
    <dgm:cxn modelId="{FB9D7ACC-4E66-437D-89EF-565CF29503B2}" type="presParOf" srcId="{3A455095-6C6E-4183-AEAF-63FF3C7DD00D}" destId="{C00C18AF-9209-46AE-9CA9-06F4B9C68452}" srcOrd="0" destOrd="0" presId="urn:microsoft.com/office/officeart/2005/8/layout/list1"/>
    <dgm:cxn modelId="{2EE1C71E-15BA-4B43-BBC3-28F8CB52F15D}" type="presParOf" srcId="{C00C18AF-9209-46AE-9CA9-06F4B9C68452}" destId="{A7EBE2D5-1C6E-452D-927C-2C80B143107A}" srcOrd="0" destOrd="0" presId="urn:microsoft.com/office/officeart/2005/8/layout/list1"/>
    <dgm:cxn modelId="{93C32BBF-A42C-419E-8E3A-9EC1A2ED76F3}" type="presParOf" srcId="{C00C18AF-9209-46AE-9CA9-06F4B9C68452}" destId="{5AB08D8F-8F53-4EE1-A9EB-209DFE2E97FE}" srcOrd="1" destOrd="0" presId="urn:microsoft.com/office/officeart/2005/8/layout/list1"/>
    <dgm:cxn modelId="{6CDCEA64-03C9-4BF8-8B17-5DF7916F88C5}" type="presParOf" srcId="{3A455095-6C6E-4183-AEAF-63FF3C7DD00D}" destId="{6F3EB1EA-E38F-4503-A93B-D0D633534757}" srcOrd="1" destOrd="0" presId="urn:microsoft.com/office/officeart/2005/8/layout/list1"/>
    <dgm:cxn modelId="{B1281917-B4A2-42F7-A189-D96E79A29164}" type="presParOf" srcId="{3A455095-6C6E-4183-AEAF-63FF3C7DD00D}" destId="{D1F8D7B4-6249-48FE-925A-3A8FEC9DA82F}" srcOrd="2" destOrd="0" presId="urn:microsoft.com/office/officeart/2005/8/layout/list1"/>
    <dgm:cxn modelId="{2EC93312-4E79-4BC9-A4ED-422793AB1B17}" type="presParOf" srcId="{3A455095-6C6E-4183-AEAF-63FF3C7DD00D}" destId="{E80FCB0D-8E65-4E5D-9A16-52B9514E3F1D}" srcOrd="3" destOrd="0" presId="urn:microsoft.com/office/officeart/2005/8/layout/list1"/>
    <dgm:cxn modelId="{9F161ED7-D144-4219-BDD1-8841BA9FE162}" type="presParOf" srcId="{3A455095-6C6E-4183-AEAF-63FF3C7DD00D}" destId="{72312927-5FA7-4F44-8F2E-4369D0F0064A}" srcOrd="4" destOrd="0" presId="urn:microsoft.com/office/officeart/2005/8/layout/list1"/>
    <dgm:cxn modelId="{44B31093-7BC4-4E86-9329-417F29215283}" type="presParOf" srcId="{72312927-5FA7-4F44-8F2E-4369D0F0064A}" destId="{B697EA24-CF3A-4F5E-B2A2-7517B4D2795B}" srcOrd="0" destOrd="0" presId="urn:microsoft.com/office/officeart/2005/8/layout/list1"/>
    <dgm:cxn modelId="{5715E025-AC2F-4532-BC61-FA429EC4ED94}" type="presParOf" srcId="{72312927-5FA7-4F44-8F2E-4369D0F0064A}" destId="{282E530F-B716-4147-8E25-9BF5FCEDD506}" srcOrd="1" destOrd="0" presId="urn:microsoft.com/office/officeart/2005/8/layout/list1"/>
    <dgm:cxn modelId="{744471D6-C413-4C27-9C35-48408210DF78}" type="presParOf" srcId="{3A455095-6C6E-4183-AEAF-63FF3C7DD00D}" destId="{3829FF94-878C-4284-8456-E2CDF0DF6F1E}" srcOrd="5" destOrd="0" presId="urn:microsoft.com/office/officeart/2005/8/layout/list1"/>
    <dgm:cxn modelId="{D9385B87-F938-4CA5-9CEE-D72A6E7A4EBA}" type="presParOf" srcId="{3A455095-6C6E-4183-AEAF-63FF3C7DD00D}" destId="{05844F73-4333-40DD-BF09-82A78CF326DF}" srcOrd="6" destOrd="0" presId="urn:microsoft.com/office/officeart/2005/8/layout/list1"/>
    <dgm:cxn modelId="{42BD6FB2-F1ED-4101-8D14-C0608AD28A87}" type="presParOf" srcId="{3A455095-6C6E-4183-AEAF-63FF3C7DD00D}" destId="{0BE81A68-DF50-4C09-A3BE-3E81778B52A4}" srcOrd="7" destOrd="0" presId="urn:microsoft.com/office/officeart/2005/8/layout/list1"/>
    <dgm:cxn modelId="{903E8DA4-ACA8-497D-AE4D-83014229F780}" type="presParOf" srcId="{3A455095-6C6E-4183-AEAF-63FF3C7DD00D}" destId="{DDA16E51-96B0-4379-AA13-147C79BEE215}" srcOrd="8" destOrd="0" presId="urn:microsoft.com/office/officeart/2005/8/layout/list1"/>
    <dgm:cxn modelId="{A456F036-E914-4C0C-AE3A-D60328FA6D3B}" type="presParOf" srcId="{DDA16E51-96B0-4379-AA13-147C79BEE215}" destId="{063C82BA-281A-41B1-B950-7F860F688849}" srcOrd="0" destOrd="0" presId="urn:microsoft.com/office/officeart/2005/8/layout/list1"/>
    <dgm:cxn modelId="{6C264A16-BDDE-40FD-9858-6374082EFBBF}" type="presParOf" srcId="{DDA16E51-96B0-4379-AA13-147C79BEE215}" destId="{E49A2D94-92F3-4874-94FA-5088910DBB7C}" srcOrd="1" destOrd="0" presId="urn:microsoft.com/office/officeart/2005/8/layout/list1"/>
    <dgm:cxn modelId="{88A7DB42-237E-4693-B7CD-9E3EDF6DB19E}" type="presParOf" srcId="{3A455095-6C6E-4183-AEAF-63FF3C7DD00D}" destId="{06427299-21F3-437B-8456-A1E970AFBA57}" srcOrd="9" destOrd="0" presId="urn:microsoft.com/office/officeart/2005/8/layout/list1"/>
    <dgm:cxn modelId="{EA27E157-BBBC-4B65-82E0-34087458586A}" type="presParOf" srcId="{3A455095-6C6E-4183-AEAF-63FF3C7DD00D}" destId="{5ED27DDA-2F38-4D2D-B293-8FE2E80ADA4B}" srcOrd="10" destOrd="0" presId="urn:microsoft.com/office/officeart/2005/8/layout/list1"/>
    <dgm:cxn modelId="{B0C9E01F-36DD-4FF1-B9CA-920EF1D2137A}" type="presParOf" srcId="{3A455095-6C6E-4183-AEAF-63FF3C7DD00D}" destId="{185EA344-92A3-4F51-AC9A-6609AB4E5625}" srcOrd="11" destOrd="0" presId="urn:microsoft.com/office/officeart/2005/8/layout/list1"/>
    <dgm:cxn modelId="{949D6BB5-A87D-42E3-9B32-3CF14D5056D4}" type="presParOf" srcId="{3A455095-6C6E-4183-AEAF-63FF3C7DD00D}" destId="{966C380F-843D-42D2-912F-D1205FF76707}" srcOrd="12" destOrd="0" presId="urn:microsoft.com/office/officeart/2005/8/layout/list1"/>
    <dgm:cxn modelId="{3AF4AAFE-FB09-40D8-B529-744EAFDB08F1}" type="presParOf" srcId="{966C380F-843D-42D2-912F-D1205FF76707}" destId="{AE810B4E-AF68-4591-BDD9-60DBFDFEA865}" srcOrd="0" destOrd="0" presId="urn:microsoft.com/office/officeart/2005/8/layout/list1"/>
    <dgm:cxn modelId="{B9440574-426E-4BEC-84CF-71F21FF79B47}" type="presParOf" srcId="{966C380F-843D-42D2-912F-D1205FF76707}" destId="{6FBFD5D9-E460-466F-B9F9-99F08855C88D}" srcOrd="1" destOrd="0" presId="urn:microsoft.com/office/officeart/2005/8/layout/list1"/>
    <dgm:cxn modelId="{5F9C7E36-9AC4-4712-AC36-E8A97475E85F}" type="presParOf" srcId="{3A455095-6C6E-4183-AEAF-63FF3C7DD00D}" destId="{6F4B8799-DA3A-4FEA-8BCA-ED9D347BFE4A}" srcOrd="13" destOrd="0" presId="urn:microsoft.com/office/officeart/2005/8/layout/list1"/>
    <dgm:cxn modelId="{6CD429BD-FFDE-4635-999E-82BEF4A33C02}" type="presParOf" srcId="{3A455095-6C6E-4183-AEAF-63FF3C7DD00D}" destId="{C7EBE9AE-AE90-47CD-B623-768A98B743F2}" srcOrd="14" destOrd="0" presId="urn:microsoft.com/office/officeart/2005/8/layout/list1"/>
    <dgm:cxn modelId="{4942CC65-0548-4D0A-B25F-87B38FEBF71F}" type="presParOf" srcId="{3A455095-6C6E-4183-AEAF-63FF3C7DD00D}" destId="{0CF9F0DC-18A4-4143-A5BD-9ECCACFD720A}" srcOrd="15" destOrd="0" presId="urn:microsoft.com/office/officeart/2005/8/layout/list1"/>
    <dgm:cxn modelId="{1564EE62-8726-43BF-81C2-BFA5E0E8EAF7}" type="presParOf" srcId="{3A455095-6C6E-4183-AEAF-63FF3C7DD00D}" destId="{328A2852-60CC-4AF3-97BE-85DDB098D0E1}" srcOrd="16" destOrd="0" presId="urn:microsoft.com/office/officeart/2005/8/layout/list1"/>
    <dgm:cxn modelId="{481D51A1-5D78-424D-A7E7-19F2913B78AD}" type="presParOf" srcId="{328A2852-60CC-4AF3-97BE-85DDB098D0E1}" destId="{5579384C-14A2-4FF9-9F79-2466079F4AA6}" srcOrd="0" destOrd="0" presId="urn:microsoft.com/office/officeart/2005/8/layout/list1"/>
    <dgm:cxn modelId="{0091C242-ECC4-435C-B907-63BE4A122457}" type="presParOf" srcId="{328A2852-60CC-4AF3-97BE-85DDB098D0E1}" destId="{1223ED2B-E2B0-4C4D-B966-10D8A38E07B5}" srcOrd="1" destOrd="0" presId="urn:microsoft.com/office/officeart/2005/8/layout/list1"/>
    <dgm:cxn modelId="{0EF9FC6B-B22F-49FE-AE4D-C73020BD4378}" type="presParOf" srcId="{3A455095-6C6E-4183-AEAF-63FF3C7DD00D}" destId="{1A148B17-F6EA-4799-8652-E13AA3D05471}" srcOrd="17" destOrd="0" presId="urn:microsoft.com/office/officeart/2005/8/layout/list1"/>
    <dgm:cxn modelId="{FF5A1110-C64B-4117-A4D5-1A8EBCFF4895}" type="presParOf" srcId="{3A455095-6C6E-4183-AEAF-63FF3C7DD00D}" destId="{34B6E25A-1677-4F2A-AC81-474B1221639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DF7693-3EAA-45F3-A6C8-7F7371909DF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1180AC-345B-4947-B874-4FB5CD8F2C10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Introduction and Motivation </a:t>
          </a:r>
        </a:p>
      </dgm:t>
    </dgm:pt>
    <dgm:pt modelId="{11C31287-66B8-4993-A366-461D8BB76F76}" type="parTrans" cxnId="{9D73F3F6-5FD2-404F-82A4-D017BF785F52}">
      <dgm:prSet/>
      <dgm:spPr/>
      <dgm:t>
        <a:bodyPr/>
        <a:lstStyle/>
        <a:p>
          <a:endParaRPr lang="en-US"/>
        </a:p>
      </dgm:t>
    </dgm:pt>
    <dgm:pt modelId="{7BC1C590-D95E-4B17-B47B-0D28903D8899}" type="sibTrans" cxnId="{9D73F3F6-5FD2-404F-82A4-D017BF785F52}">
      <dgm:prSet/>
      <dgm:spPr/>
      <dgm:t>
        <a:bodyPr/>
        <a:lstStyle/>
        <a:p>
          <a:endParaRPr lang="en-US"/>
        </a:p>
      </dgm:t>
    </dgm:pt>
    <dgm:pt modelId="{166E2E54-3FF7-4BE0-9134-A002C03FAA6E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err="1" smtClean="0"/>
            <a:t>Aluminium</a:t>
          </a:r>
          <a:r>
            <a:rPr lang="en-US" b="1" dirty="0" smtClean="0"/>
            <a:t> Oxide Foils</a:t>
          </a:r>
          <a:endParaRPr lang="en-US" b="1" dirty="0"/>
        </a:p>
      </dgm:t>
    </dgm:pt>
    <dgm:pt modelId="{A2B0B6B3-AF08-4143-A446-36B4B664E4C9}" type="parTrans" cxnId="{8D24F7AF-F64E-4E14-845D-FCA47F757645}">
      <dgm:prSet/>
      <dgm:spPr/>
      <dgm:t>
        <a:bodyPr/>
        <a:lstStyle/>
        <a:p>
          <a:endParaRPr lang="en-US"/>
        </a:p>
      </dgm:t>
    </dgm:pt>
    <dgm:pt modelId="{A7CD6782-CEBD-4E8A-980F-B7E0A43FB154}" type="sibTrans" cxnId="{8D24F7AF-F64E-4E14-845D-FCA47F757645}">
      <dgm:prSet/>
      <dgm:spPr/>
      <dgm:t>
        <a:bodyPr/>
        <a:lstStyle/>
        <a:p>
          <a:endParaRPr lang="en-US"/>
        </a:p>
      </dgm:t>
    </dgm:pt>
    <dgm:pt modelId="{40A89048-914A-4E53-BC45-0690D2574E49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Carbon Foils</a:t>
          </a:r>
          <a:endParaRPr lang="en-US" b="1" dirty="0"/>
        </a:p>
      </dgm:t>
    </dgm:pt>
    <dgm:pt modelId="{EEB7E69E-32C1-4883-85B6-F0DD535F27C9}" type="parTrans" cxnId="{85CC19B6-604A-4F1F-9207-F6CF3C7C7EFB}">
      <dgm:prSet/>
      <dgm:spPr/>
      <dgm:t>
        <a:bodyPr/>
        <a:lstStyle/>
        <a:p>
          <a:endParaRPr lang="en-US"/>
        </a:p>
      </dgm:t>
    </dgm:pt>
    <dgm:pt modelId="{6E1167D9-8D9C-4A4C-A4D9-202C1FC590E9}" type="sibTrans" cxnId="{85CC19B6-604A-4F1F-9207-F6CF3C7C7EFB}">
      <dgm:prSet/>
      <dgm:spPr/>
      <dgm:t>
        <a:bodyPr/>
        <a:lstStyle/>
        <a:p>
          <a:endParaRPr lang="en-US"/>
        </a:p>
      </dgm:t>
    </dgm:pt>
    <dgm:pt modelId="{ADBCD04E-3A90-4A49-BBE6-25DDA72CD271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Diamond Foils</a:t>
          </a:r>
          <a:endParaRPr lang="en-US" b="1" dirty="0"/>
        </a:p>
      </dgm:t>
    </dgm:pt>
    <dgm:pt modelId="{24B1EE2A-FE5A-473B-A195-154D8DDAEFC2}" type="parTrans" cxnId="{C0A19FD7-AFC3-47F2-A802-A53CC40126BB}">
      <dgm:prSet/>
      <dgm:spPr/>
      <dgm:t>
        <a:bodyPr/>
        <a:lstStyle/>
        <a:p>
          <a:endParaRPr lang="en-US"/>
        </a:p>
      </dgm:t>
    </dgm:pt>
    <dgm:pt modelId="{7C109FC3-0894-4D11-8CC5-AA2B7D98DFC3}" type="sibTrans" cxnId="{C0A19FD7-AFC3-47F2-A802-A53CC40126BB}">
      <dgm:prSet/>
      <dgm:spPr/>
      <dgm:t>
        <a:bodyPr/>
        <a:lstStyle/>
        <a:p>
          <a:endParaRPr lang="en-US"/>
        </a:p>
      </dgm:t>
    </dgm:pt>
    <dgm:pt modelId="{15A7EAFA-7AB4-40E1-BB42-693F0F862509}">
      <dgm:prSet phldrT="[Text]"/>
      <dgm:spPr>
        <a:solidFill>
          <a:srgbClr val="002D56"/>
        </a:solidFill>
        <a:ln w="25400">
          <a:solidFill>
            <a:srgbClr val="ABAEA5"/>
          </a:solidFill>
        </a:ln>
      </dgm:spPr>
      <dgm:t>
        <a:bodyPr/>
        <a:lstStyle/>
        <a:p>
          <a:r>
            <a:rPr lang="en-US" b="1" dirty="0" smtClean="0"/>
            <a:t>Future…</a:t>
          </a:r>
          <a:endParaRPr lang="en-US" b="1" dirty="0"/>
        </a:p>
      </dgm:t>
    </dgm:pt>
    <dgm:pt modelId="{432DD561-6BD8-4D2D-AA34-C1BA61207A0A}" type="parTrans" cxnId="{E46164E0-4819-48FD-8BB4-786D6717E38C}">
      <dgm:prSet/>
      <dgm:spPr/>
      <dgm:t>
        <a:bodyPr/>
        <a:lstStyle/>
        <a:p>
          <a:endParaRPr lang="en-US"/>
        </a:p>
      </dgm:t>
    </dgm:pt>
    <dgm:pt modelId="{5806E9A9-9CBF-4DFC-B51C-B2970034A416}" type="sibTrans" cxnId="{E46164E0-4819-48FD-8BB4-786D6717E38C}">
      <dgm:prSet/>
      <dgm:spPr/>
      <dgm:t>
        <a:bodyPr/>
        <a:lstStyle/>
        <a:p>
          <a:endParaRPr lang="en-US"/>
        </a:p>
      </dgm:t>
    </dgm:pt>
    <dgm:pt modelId="{3A455095-6C6E-4183-AEAF-63FF3C7DD00D}" type="pres">
      <dgm:prSet presAssocID="{D7DF7693-3EAA-45F3-A6C8-7F7371909D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00C18AF-9209-46AE-9CA9-06F4B9C68452}" type="pres">
      <dgm:prSet presAssocID="{981180AC-345B-4947-B874-4FB5CD8F2C10}" presName="parentLin" presStyleCnt="0"/>
      <dgm:spPr/>
    </dgm:pt>
    <dgm:pt modelId="{A7EBE2D5-1C6E-452D-927C-2C80B143107A}" type="pres">
      <dgm:prSet presAssocID="{981180AC-345B-4947-B874-4FB5CD8F2C10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5AB08D8F-8F53-4EE1-A9EB-209DFE2E97FE}" type="pres">
      <dgm:prSet presAssocID="{981180AC-345B-4947-B874-4FB5CD8F2C10}" presName="parentText" presStyleLbl="node1" presStyleIdx="0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3EB1EA-E38F-4503-A93B-D0D633534757}" type="pres">
      <dgm:prSet presAssocID="{981180AC-345B-4947-B874-4FB5CD8F2C10}" presName="negativeSpace" presStyleCnt="0"/>
      <dgm:spPr/>
    </dgm:pt>
    <dgm:pt modelId="{D1F8D7B4-6249-48FE-925A-3A8FEC9DA82F}" type="pres">
      <dgm:prSet presAssocID="{981180AC-345B-4947-B874-4FB5CD8F2C10}" presName="childText" presStyleLbl="conFgAcc1" presStyleIdx="0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E80FCB0D-8E65-4E5D-9A16-52B9514E3F1D}" type="pres">
      <dgm:prSet presAssocID="{7BC1C590-D95E-4B17-B47B-0D28903D8899}" presName="spaceBetweenRectangles" presStyleCnt="0"/>
      <dgm:spPr/>
    </dgm:pt>
    <dgm:pt modelId="{72312927-5FA7-4F44-8F2E-4369D0F0064A}" type="pres">
      <dgm:prSet presAssocID="{166E2E54-3FF7-4BE0-9134-A002C03FAA6E}" presName="parentLin" presStyleCnt="0"/>
      <dgm:spPr/>
    </dgm:pt>
    <dgm:pt modelId="{B697EA24-CF3A-4F5E-B2A2-7517B4D2795B}" type="pres">
      <dgm:prSet presAssocID="{166E2E54-3FF7-4BE0-9134-A002C03FAA6E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282E530F-B716-4147-8E25-9BF5FCEDD506}" type="pres">
      <dgm:prSet presAssocID="{166E2E54-3FF7-4BE0-9134-A002C03FAA6E}" presName="parentText" presStyleLbl="node1" presStyleIdx="1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29FF94-878C-4284-8456-E2CDF0DF6F1E}" type="pres">
      <dgm:prSet presAssocID="{166E2E54-3FF7-4BE0-9134-A002C03FAA6E}" presName="negativeSpace" presStyleCnt="0"/>
      <dgm:spPr/>
    </dgm:pt>
    <dgm:pt modelId="{05844F73-4333-40DD-BF09-82A78CF326DF}" type="pres">
      <dgm:prSet presAssocID="{166E2E54-3FF7-4BE0-9134-A002C03FAA6E}" presName="childText" presStyleLbl="conFgAcc1" presStyleIdx="1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0BE81A68-DF50-4C09-A3BE-3E81778B52A4}" type="pres">
      <dgm:prSet presAssocID="{A7CD6782-CEBD-4E8A-980F-B7E0A43FB154}" presName="spaceBetweenRectangles" presStyleCnt="0"/>
      <dgm:spPr/>
    </dgm:pt>
    <dgm:pt modelId="{DDA16E51-96B0-4379-AA13-147C79BEE215}" type="pres">
      <dgm:prSet presAssocID="{40A89048-914A-4E53-BC45-0690D2574E49}" presName="parentLin" presStyleCnt="0"/>
      <dgm:spPr/>
    </dgm:pt>
    <dgm:pt modelId="{063C82BA-281A-41B1-B950-7F860F688849}" type="pres">
      <dgm:prSet presAssocID="{40A89048-914A-4E53-BC45-0690D2574E49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E49A2D94-92F3-4874-94FA-5088910DBB7C}" type="pres">
      <dgm:prSet presAssocID="{40A89048-914A-4E53-BC45-0690D2574E49}" presName="parentText" presStyleLbl="node1" presStyleIdx="2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27299-21F3-437B-8456-A1E970AFBA57}" type="pres">
      <dgm:prSet presAssocID="{40A89048-914A-4E53-BC45-0690D2574E49}" presName="negativeSpace" presStyleCnt="0"/>
      <dgm:spPr/>
    </dgm:pt>
    <dgm:pt modelId="{5ED27DDA-2F38-4D2D-B293-8FE2E80ADA4B}" type="pres">
      <dgm:prSet presAssocID="{40A89048-914A-4E53-BC45-0690D2574E49}" presName="childText" presStyleLbl="conFgAcc1" presStyleIdx="2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185EA344-92A3-4F51-AC9A-6609AB4E5625}" type="pres">
      <dgm:prSet presAssocID="{6E1167D9-8D9C-4A4C-A4D9-202C1FC590E9}" presName="spaceBetweenRectangles" presStyleCnt="0"/>
      <dgm:spPr/>
    </dgm:pt>
    <dgm:pt modelId="{966C380F-843D-42D2-912F-D1205FF76707}" type="pres">
      <dgm:prSet presAssocID="{ADBCD04E-3A90-4A49-BBE6-25DDA72CD271}" presName="parentLin" presStyleCnt="0"/>
      <dgm:spPr/>
    </dgm:pt>
    <dgm:pt modelId="{AE810B4E-AF68-4591-BDD9-60DBFDFEA865}" type="pres">
      <dgm:prSet presAssocID="{ADBCD04E-3A90-4A49-BBE6-25DDA72CD271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6FBFD5D9-E460-466F-B9F9-99F08855C88D}" type="pres">
      <dgm:prSet presAssocID="{ADBCD04E-3A90-4A49-BBE6-25DDA72CD271}" presName="parentText" presStyleLbl="node1" presStyleIdx="3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B8799-DA3A-4FEA-8BCA-ED9D347BFE4A}" type="pres">
      <dgm:prSet presAssocID="{ADBCD04E-3A90-4A49-BBE6-25DDA72CD271}" presName="negativeSpace" presStyleCnt="0"/>
      <dgm:spPr/>
    </dgm:pt>
    <dgm:pt modelId="{C7EBE9AE-AE90-47CD-B623-768A98B743F2}" type="pres">
      <dgm:prSet presAssocID="{ADBCD04E-3A90-4A49-BBE6-25DDA72CD271}" presName="childText" presStyleLbl="conFgAcc1" presStyleIdx="3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</dgm:pt>
    <dgm:pt modelId="{0CF9F0DC-18A4-4143-A5BD-9ECCACFD720A}" type="pres">
      <dgm:prSet presAssocID="{7C109FC3-0894-4D11-8CC5-AA2B7D98DFC3}" presName="spaceBetweenRectangles" presStyleCnt="0"/>
      <dgm:spPr/>
    </dgm:pt>
    <dgm:pt modelId="{328A2852-60CC-4AF3-97BE-85DDB098D0E1}" type="pres">
      <dgm:prSet presAssocID="{15A7EAFA-7AB4-40E1-BB42-693F0F862509}" presName="parentLin" presStyleCnt="0"/>
      <dgm:spPr/>
    </dgm:pt>
    <dgm:pt modelId="{5579384C-14A2-4FF9-9F79-2466079F4AA6}" type="pres">
      <dgm:prSet presAssocID="{15A7EAFA-7AB4-40E1-BB42-693F0F862509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1223ED2B-E2B0-4C4D-B966-10D8A38E07B5}" type="pres">
      <dgm:prSet presAssocID="{15A7EAFA-7AB4-40E1-BB42-693F0F862509}" presName="parentText" presStyleLbl="node1" presStyleIdx="4" presStyleCnt="5" custScaleX="5897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148B17-F6EA-4799-8652-E13AA3D05471}" type="pres">
      <dgm:prSet presAssocID="{15A7EAFA-7AB4-40E1-BB42-693F0F862509}" presName="negativeSpace" presStyleCnt="0"/>
      <dgm:spPr/>
    </dgm:pt>
    <dgm:pt modelId="{34B6E25A-1677-4F2A-AC81-474B1221639E}" type="pres">
      <dgm:prSet presAssocID="{15A7EAFA-7AB4-40E1-BB42-693F0F862509}" presName="childText" presStyleLbl="conFgAcc1" presStyleIdx="4" presStyleCnt="5" custScaleX="98545">
        <dgm:presLayoutVars>
          <dgm:bulletEnabled val="1"/>
        </dgm:presLayoutVars>
      </dgm:prSet>
      <dgm:spPr>
        <a:ln w="25400">
          <a:solidFill>
            <a:srgbClr val="002D56"/>
          </a:solidFill>
        </a:ln>
      </dgm:spPr>
      <dgm:t>
        <a:bodyPr/>
        <a:lstStyle/>
        <a:p>
          <a:endParaRPr lang="en-US"/>
        </a:p>
      </dgm:t>
    </dgm:pt>
  </dgm:ptLst>
  <dgm:cxnLst>
    <dgm:cxn modelId="{1451C611-FDFA-477C-8506-4248CB5712CE}" type="presOf" srcId="{40A89048-914A-4E53-BC45-0690D2574E49}" destId="{063C82BA-281A-41B1-B950-7F860F688849}" srcOrd="0" destOrd="0" presId="urn:microsoft.com/office/officeart/2005/8/layout/list1"/>
    <dgm:cxn modelId="{181A2CB1-7476-4151-86E5-75DCDCE6980C}" type="presOf" srcId="{15A7EAFA-7AB4-40E1-BB42-693F0F862509}" destId="{1223ED2B-E2B0-4C4D-B966-10D8A38E07B5}" srcOrd="1" destOrd="0" presId="urn:microsoft.com/office/officeart/2005/8/layout/list1"/>
    <dgm:cxn modelId="{43E143A1-C2A9-4338-AD75-6F3987033941}" type="presOf" srcId="{15A7EAFA-7AB4-40E1-BB42-693F0F862509}" destId="{5579384C-14A2-4FF9-9F79-2466079F4AA6}" srcOrd="0" destOrd="0" presId="urn:microsoft.com/office/officeart/2005/8/layout/list1"/>
    <dgm:cxn modelId="{2C6CE9DB-9526-4F92-B483-8208848A1194}" type="presOf" srcId="{166E2E54-3FF7-4BE0-9134-A002C03FAA6E}" destId="{B697EA24-CF3A-4F5E-B2A2-7517B4D2795B}" srcOrd="0" destOrd="0" presId="urn:microsoft.com/office/officeart/2005/8/layout/list1"/>
    <dgm:cxn modelId="{E46164E0-4819-48FD-8BB4-786D6717E38C}" srcId="{D7DF7693-3EAA-45F3-A6C8-7F7371909DF2}" destId="{15A7EAFA-7AB4-40E1-BB42-693F0F862509}" srcOrd="4" destOrd="0" parTransId="{432DD561-6BD8-4D2D-AA34-C1BA61207A0A}" sibTransId="{5806E9A9-9CBF-4DFC-B51C-B2970034A416}"/>
    <dgm:cxn modelId="{85CC19B6-604A-4F1F-9207-F6CF3C7C7EFB}" srcId="{D7DF7693-3EAA-45F3-A6C8-7F7371909DF2}" destId="{40A89048-914A-4E53-BC45-0690D2574E49}" srcOrd="2" destOrd="0" parTransId="{EEB7E69E-32C1-4883-85B6-F0DD535F27C9}" sibTransId="{6E1167D9-8D9C-4A4C-A4D9-202C1FC590E9}"/>
    <dgm:cxn modelId="{B8D4B86A-B5D6-4F72-B63E-B10B7DC58881}" type="presOf" srcId="{ADBCD04E-3A90-4A49-BBE6-25DDA72CD271}" destId="{AE810B4E-AF68-4591-BDD9-60DBFDFEA865}" srcOrd="0" destOrd="0" presId="urn:microsoft.com/office/officeart/2005/8/layout/list1"/>
    <dgm:cxn modelId="{5B603047-50C3-446A-B281-A93F00B67EF4}" type="presOf" srcId="{981180AC-345B-4947-B874-4FB5CD8F2C10}" destId="{5AB08D8F-8F53-4EE1-A9EB-209DFE2E97FE}" srcOrd="1" destOrd="0" presId="urn:microsoft.com/office/officeart/2005/8/layout/list1"/>
    <dgm:cxn modelId="{D287F1B6-3775-4A6C-91C1-151CE4391614}" type="presOf" srcId="{D7DF7693-3EAA-45F3-A6C8-7F7371909DF2}" destId="{3A455095-6C6E-4183-AEAF-63FF3C7DD00D}" srcOrd="0" destOrd="0" presId="urn:microsoft.com/office/officeart/2005/8/layout/list1"/>
    <dgm:cxn modelId="{E51A561F-1567-4772-AD0C-4AE3ADFFC88D}" type="presOf" srcId="{ADBCD04E-3A90-4A49-BBE6-25DDA72CD271}" destId="{6FBFD5D9-E460-466F-B9F9-99F08855C88D}" srcOrd="1" destOrd="0" presId="urn:microsoft.com/office/officeart/2005/8/layout/list1"/>
    <dgm:cxn modelId="{652684AA-67F7-4E9A-B9E9-0FACB4A8A225}" type="presOf" srcId="{981180AC-345B-4947-B874-4FB5CD8F2C10}" destId="{A7EBE2D5-1C6E-452D-927C-2C80B143107A}" srcOrd="0" destOrd="0" presId="urn:microsoft.com/office/officeart/2005/8/layout/list1"/>
    <dgm:cxn modelId="{0574E05C-6BA0-4AF7-9AD6-6E224869C3B4}" type="presOf" srcId="{166E2E54-3FF7-4BE0-9134-A002C03FAA6E}" destId="{282E530F-B716-4147-8E25-9BF5FCEDD506}" srcOrd="1" destOrd="0" presId="urn:microsoft.com/office/officeart/2005/8/layout/list1"/>
    <dgm:cxn modelId="{8D24F7AF-F64E-4E14-845D-FCA47F757645}" srcId="{D7DF7693-3EAA-45F3-A6C8-7F7371909DF2}" destId="{166E2E54-3FF7-4BE0-9134-A002C03FAA6E}" srcOrd="1" destOrd="0" parTransId="{A2B0B6B3-AF08-4143-A446-36B4B664E4C9}" sibTransId="{A7CD6782-CEBD-4E8A-980F-B7E0A43FB154}"/>
    <dgm:cxn modelId="{90436EC2-C5B2-49F1-827F-EBA8062B2B58}" type="presOf" srcId="{40A89048-914A-4E53-BC45-0690D2574E49}" destId="{E49A2D94-92F3-4874-94FA-5088910DBB7C}" srcOrd="1" destOrd="0" presId="urn:microsoft.com/office/officeart/2005/8/layout/list1"/>
    <dgm:cxn modelId="{C0A19FD7-AFC3-47F2-A802-A53CC40126BB}" srcId="{D7DF7693-3EAA-45F3-A6C8-7F7371909DF2}" destId="{ADBCD04E-3A90-4A49-BBE6-25DDA72CD271}" srcOrd="3" destOrd="0" parTransId="{24B1EE2A-FE5A-473B-A195-154D8DDAEFC2}" sibTransId="{7C109FC3-0894-4D11-8CC5-AA2B7D98DFC3}"/>
    <dgm:cxn modelId="{9D73F3F6-5FD2-404F-82A4-D017BF785F52}" srcId="{D7DF7693-3EAA-45F3-A6C8-7F7371909DF2}" destId="{981180AC-345B-4947-B874-4FB5CD8F2C10}" srcOrd="0" destOrd="0" parTransId="{11C31287-66B8-4993-A366-461D8BB76F76}" sibTransId="{7BC1C590-D95E-4B17-B47B-0D28903D8899}"/>
    <dgm:cxn modelId="{FB9D7ACC-4E66-437D-89EF-565CF29503B2}" type="presParOf" srcId="{3A455095-6C6E-4183-AEAF-63FF3C7DD00D}" destId="{C00C18AF-9209-46AE-9CA9-06F4B9C68452}" srcOrd="0" destOrd="0" presId="urn:microsoft.com/office/officeart/2005/8/layout/list1"/>
    <dgm:cxn modelId="{2EE1C71E-15BA-4B43-BBC3-28F8CB52F15D}" type="presParOf" srcId="{C00C18AF-9209-46AE-9CA9-06F4B9C68452}" destId="{A7EBE2D5-1C6E-452D-927C-2C80B143107A}" srcOrd="0" destOrd="0" presId="urn:microsoft.com/office/officeart/2005/8/layout/list1"/>
    <dgm:cxn modelId="{93C32BBF-A42C-419E-8E3A-9EC1A2ED76F3}" type="presParOf" srcId="{C00C18AF-9209-46AE-9CA9-06F4B9C68452}" destId="{5AB08D8F-8F53-4EE1-A9EB-209DFE2E97FE}" srcOrd="1" destOrd="0" presId="urn:microsoft.com/office/officeart/2005/8/layout/list1"/>
    <dgm:cxn modelId="{6CDCEA64-03C9-4BF8-8B17-5DF7916F88C5}" type="presParOf" srcId="{3A455095-6C6E-4183-AEAF-63FF3C7DD00D}" destId="{6F3EB1EA-E38F-4503-A93B-D0D633534757}" srcOrd="1" destOrd="0" presId="urn:microsoft.com/office/officeart/2005/8/layout/list1"/>
    <dgm:cxn modelId="{B1281917-B4A2-42F7-A189-D96E79A29164}" type="presParOf" srcId="{3A455095-6C6E-4183-AEAF-63FF3C7DD00D}" destId="{D1F8D7B4-6249-48FE-925A-3A8FEC9DA82F}" srcOrd="2" destOrd="0" presId="urn:microsoft.com/office/officeart/2005/8/layout/list1"/>
    <dgm:cxn modelId="{2EC93312-4E79-4BC9-A4ED-422793AB1B17}" type="presParOf" srcId="{3A455095-6C6E-4183-AEAF-63FF3C7DD00D}" destId="{E80FCB0D-8E65-4E5D-9A16-52B9514E3F1D}" srcOrd="3" destOrd="0" presId="urn:microsoft.com/office/officeart/2005/8/layout/list1"/>
    <dgm:cxn modelId="{9F161ED7-D144-4219-BDD1-8841BA9FE162}" type="presParOf" srcId="{3A455095-6C6E-4183-AEAF-63FF3C7DD00D}" destId="{72312927-5FA7-4F44-8F2E-4369D0F0064A}" srcOrd="4" destOrd="0" presId="urn:microsoft.com/office/officeart/2005/8/layout/list1"/>
    <dgm:cxn modelId="{44B31093-7BC4-4E86-9329-417F29215283}" type="presParOf" srcId="{72312927-5FA7-4F44-8F2E-4369D0F0064A}" destId="{B697EA24-CF3A-4F5E-B2A2-7517B4D2795B}" srcOrd="0" destOrd="0" presId="urn:microsoft.com/office/officeart/2005/8/layout/list1"/>
    <dgm:cxn modelId="{5715E025-AC2F-4532-BC61-FA429EC4ED94}" type="presParOf" srcId="{72312927-5FA7-4F44-8F2E-4369D0F0064A}" destId="{282E530F-B716-4147-8E25-9BF5FCEDD506}" srcOrd="1" destOrd="0" presId="urn:microsoft.com/office/officeart/2005/8/layout/list1"/>
    <dgm:cxn modelId="{744471D6-C413-4C27-9C35-48408210DF78}" type="presParOf" srcId="{3A455095-6C6E-4183-AEAF-63FF3C7DD00D}" destId="{3829FF94-878C-4284-8456-E2CDF0DF6F1E}" srcOrd="5" destOrd="0" presId="urn:microsoft.com/office/officeart/2005/8/layout/list1"/>
    <dgm:cxn modelId="{D9385B87-F938-4CA5-9CEE-D72A6E7A4EBA}" type="presParOf" srcId="{3A455095-6C6E-4183-AEAF-63FF3C7DD00D}" destId="{05844F73-4333-40DD-BF09-82A78CF326DF}" srcOrd="6" destOrd="0" presId="urn:microsoft.com/office/officeart/2005/8/layout/list1"/>
    <dgm:cxn modelId="{42BD6FB2-F1ED-4101-8D14-C0608AD28A87}" type="presParOf" srcId="{3A455095-6C6E-4183-AEAF-63FF3C7DD00D}" destId="{0BE81A68-DF50-4C09-A3BE-3E81778B52A4}" srcOrd="7" destOrd="0" presId="urn:microsoft.com/office/officeart/2005/8/layout/list1"/>
    <dgm:cxn modelId="{903E8DA4-ACA8-497D-AE4D-83014229F780}" type="presParOf" srcId="{3A455095-6C6E-4183-AEAF-63FF3C7DD00D}" destId="{DDA16E51-96B0-4379-AA13-147C79BEE215}" srcOrd="8" destOrd="0" presId="urn:microsoft.com/office/officeart/2005/8/layout/list1"/>
    <dgm:cxn modelId="{A456F036-E914-4C0C-AE3A-D60328FA6D3B}" type="presParOf" srcId="{DDA16E51-96B0-4379-AA13-147C79BEE215}" destId="{063C82BA-281A-41B1-B950-7F860F688849}" srcOrd="0" destOrd="0" presId="urn:microsoft.com/office/officeart/2005/8/layout/list1"/>
    <dgm:cxn modelId="{6C264A16-BDDE-40FD-9858-6374082EFBBF}" type="presParOf" srcId="{DDA16E51-96B0-4379-AA13-147C79BEE215}" destId="{E49A2D94-92F3-4874-94FA-5088910DBB7C}" srcOrd="1" destOrd="0" presId="urn:microsoft.com/office/officeart/2005/8/layout/list1"/>
    <dgm:cxn modelId="{88A7DB42-237E-4693-B7CD-9E3EDF6DB19E}" type="presParOf" srcId="{3A455095-6C6E-4183-AEAF-63FF3C7DD00D}" destId="{06427299-21F3-437B-8456-A1E970AFBA57}" srcOrd="9" destOrd="0" presId="urn:microsoft.com/office/officeart/2005/8/layout/list1"/>
    <dgm:cxn modelId="{EA27E157-BBBC-4B65-82E0-34087458586A}" type="presParOf" srcId="{3A455095-6C6E-4183-AEAF-63FF3C7DD00D}" destId="{5ED27DDA-2F38-4D2D-B293-8FE2E80ADA4B}" srcOrd="10" destOrd="0" presId="urn:microsoft.com/office/officeart/2005/8/layout/list1"/>
    <dgm:cxn modelId="{B0C9E01F-36DD-4FF1-B9CA-920EF1D2137A}" type="presParOf" srcId="{3A455095-6C6E-4183-AEAF-63FF3C7DD00D}" destId="{185EA344-92A3-4F51-AC9A-6609AB4E5625}" srcOrd="11" destOrd="0" presId="urn:microsoft.com/office/officeart/2005/8/layout/list1"/>
    <dgm:cxn modelId="{949D6BB5-A87D-42E3-9B32-3CF14D5056D4}" type="presParOf" srcId="{3A455095-6C6E-4183-AEAF-63FF3C7DD00D}" destId="{966C380F-843D-42D2-912F-D1205FF76707}" srcOrd="12" destOrd="0" presId="urn:microsoft.com/office/officeart/2005/8/layout/list1"/>
    <dgm:cxn modelId="{3AF4AAFE-FB09-40D8-B529-744EAFDB08F1}" type="presParOf" srcId="{966C380F-843D-42D2-912F-D1205FF76707}" destId="{AE810B4E-AF68-4591-BDD9-60DBFDFEA865}" srcOrd="0" destOrd="0" presId="urn:microsoft.com/office/officeart/2005/8/layout/list1"/>
    <dgm:cxn modelId="{B9440574-426E-4BEC-84CF-71F21FF79B47}" type="presParOf" srcId="{966C380F-843D-42D2-912F-D1205FF76707}" destId="{6FBFD5D9-E460-466F-B9F9-99F08855C88D}" srcOrd="1" destOrd="0" presId="urn:microsoft.com/office/officeart/2005/8/layout/list1"/>
    <dgm:cxn modelId="{5F9C7E36-9AC4-4712-AC36-E8A97475E85F}" type="presParOf" srcId="{3A455095-6C6E-4183-AEAF-63FF3C7DD00D}" destId="{6F4B8799-DA3A-4FEA-8BCA-ED9D347BFE4A}" srcOrd="13" destOrd="0" presId="urn:microsoft.com/office/officeart/2005/8/layout/list1"/>
    <dgm:cxn modelId="{6CD429BD-FFDE-4635-999E-82BEF4A33C02}" type="presParOf" srcId="{3A455095-6C6E-4183-AEAF-63FF3C7DD00D}" destId="{C7EBE9AE-AE90-47CD-B623-768A98B743F2}" srcOrd="14" destOrd="0" presId="urn:microsoft.com/office/officeart/2005/8/layout/list1"/>
    <dgm:cxn modelId="{4942CC65-0548-4D0A-B25F-87B38FEBF71F}" type="presParOf" srcId="{3A455095-6C6E-4183-AEAF-63FF3C7DD00D}" destId="{0CF9F0DC-18A4-4143-A5BD-9ECCACFD720A}" srcOrd="15" destOrd="0" presId="urn:microsoft.com/office/officeart/2005/8/layout/list1"/>
    <dgm:cxn modelId="{1564EE62-8726-43BF-81C2-BFA5E0E8EAF7}" type="presParOf" srcId="{3A455095-6C6E-4183-AEAF-63FF3C7DD00D}" destId="{328A2852-60CC-4AF3-97BE-85DDB098D0E1}" srcOrd="16" destOrd="0" presId="urn:microsoft.com/office/officeart/2005/8/layout/list1"/>
    <dgm:cxn modelId="{481D51A1-5D78-424D-A7E7-19F2913B78AD}" type="presParOf" srcId="{328A2852-60CC-4AF3-97BE-85DDB098D0E1}" destId="{5579384C-14A2-4FF9-9F79-2466079F4AA6}" srcOrd="0" destOrd="0" presId="urn:microsoft.com/office/officeart/2005/8/layout/list1"/>
    <dgm:cxn modelId="{0091C242-ECC4-435C-B907-63BE4A122457}" type="presParOf" srcId="{328A2852-60CC-4AF3-97BE-85DDB098D0E1}" destId="{1223ED2B-E2B0-4C4D-B966-10D8A38E07B5}" srcOrd="1" destOrd="0" presId="urn:microsoft.com/office/officeart/2005/8/layout/list1"/>
    <dgm:cxn modelId="{0EF9FC6B-B22F-49FE-AE4D-C73020BD4378}" type="presParOf" srcId="{3A455095-6C6E-4183-AEAF-63FF3C7DD00D}" destId="{1A148B17-F6EA-4799-8652-E13AA3D05471}" srcOrd="17" destOrd="0" presId="urn:microsoft.com/office/officeart/2005/8/layout/list1"/>
    <dgm:cxn modelId="{FF5A1110-C64B-4117-A4D5-1A8EBCFF4895}" type="presParOf" srcId="{3A455095-6C6E-4183-AEAF-63FF3C7DD00D}" destId="{34B6E25A-1677-4F2A-AC81-474B1221639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8D7B4-6249-48FE-925A-3A8FEC9DA82F}">
      <dsp:nvSpPr>
        <dsp:cNvPr id="0" name=""/>
        <dsp:cNvSpPr/>
      </dsp:nvSpPr>
      <dsp:spPr>
        <a:xfrm>
          <a:off x="0" y="3693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08D8F-8F53-4EE1-A9EB-209DFE2E97FE}">
      <dsp:nvSpPr>
        <dsp:cNvPr id="0" name=""/>
        <dsp:cNvSpPr/>
      </dsp:nvSpPr>
      <dsp:spPr>
        <a:xfrm>
          <a:off x="586564" y="741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Introduction and Motivation </a:t>
          </a:r>
        </a:p>
      </dsp:txBody>
      <dsp:txXfrm>
        <a:off x="615385" y="102937"/>
        <a:ext cx="4785656" cy="532758"/>
      </dsp:txXfrm>
    </dsp:sp>
    <dsp:sp modelId="{05844F73-4333-40DD-BF09-82A78CF326DF}">
      <dsp:nvSpPr>
        <dsp:cNvPr id="0" name=""/>
        <dsp:cNvSpPr/>
      </dsp:nvSpPr>
      <dsp:spPr>
        <a:xfrm>
          <a:off x="0" y="12765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E530F-B716-4147-8E25-9BF5FCEDD506}">
      <dsp:nvSpPr>
        <dsp:cNvPr id="0" name=""/>
        <dsp:cNvSpPr/>
      </dsp:nvSpPr>
      <dsp:spPr>
        <a:xfrm>
          <a:off x="586564" y="9813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Aluminium</a:t>
          </a:r>
          <a:r>
            <a:rPr lang="en-US" sz="2000" b="1" kern="1200" dirty="0" smtClean="0"/>
            <a:t> Oxide Foils</a:t>
          </a:r>
          <a:endParaRPr lang="en-US" sz="2000" b="1" kern="1200" dirty="0"/>
        </a:p>
      </dsp:txBody>
      <dsp:txXfrm>
        <a:off x="615385" y="1010137"/>
        <a:ext cx="4785656" cy="532758"/>
      </dsp:txXfrm>
    </dsp:sp>
    <dsp:sp modelId="{5ED27DDA-2F38-4D2D-B293-8FE2E80ADA4B}">
      <dsp:nvSpPr>
        <dsp:cNvPr id="0" name=""/>
        <dsp:cNvSpPr/>
      </dsp:nvSpPr>
      <dsp:spPr>
        <a:xfrm>
          <a:off x="0" y="21837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A2D94-92F3-4874-94FA-5088910DBB7C}">
      <dsp:nvSpPr>
        <dsp:cNvPr id="0" name=""/>
        <dsp:cNvSpPr/>
      </dsp:nvSpPr>
      <dsp:spPr>
        <a:xfrm>
          <a:off x="586564" y="18885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Carbon Foils</a:t>
          </a:r>
          <a:endParaRPr lang="en-US" sz="2000" b="1" kern="1200" dirty="0"/>
        </a:p>
      </dsp:txBody>
      <dsp:txXfrm>
        <a:off x="615385" y="1917337"/>
        <a:ext cx="4785656" cy="532758"/>
      </dsp:txXfrm>
    </dsp:sp>
    <dsp:sp modelId="{C7EBE9AE-AE90-47CD-B623-768A98B743F2}">
      <dsp:nvSpPr>
        <dsp:cNvPr id="0" name=""/>
        <dsp:cNvSpPr/>
      </dsp:nvSpPr>
      <dsp:spPr>
        <a:xfrm>
          <a:off x="0" y="30909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FD5D9-E460-466F-B9F9-99F08855C88D}">
      <dsp:nvSpPr>
        <dsp:cNvPr id="0" name=""/>
        <dsp:cNvSpPr/>
      </dsp:nvSpPr>
      <dsp:spPr>
        <a:xfrm>
          <a:off x="586564" y="27957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Diamond Foils</a:t>
          </a:r>
          <a:endParaRPr lang="en-US" sz="2000" b="1" kern="1200" dirty="0"/>
        </a:p>
      </dsp:txBody>
      <dsp:txXfrm>
        <a:off x="615385" y="2824537"/>
        <a:ext cx="4785656" cy="532758"/>
      </dsp:txXfrm>
    </dsp:sp>
    <dsp:sp modelId="{34B6E25A-1677-4F2A-AC81-474B1221639E}">
      <dsp:nvSpPr>
        <dsp:cNvPr id="0" name=""/>
        <dsp:cNvSpPr/>
      </dsp:nvSpPr>
      <dsp:spPr>
        <a:xfrm>
          <a:off x="0" y="39981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3ED2B-E2B0-4C4D-B966-10D8A38E07B5}">
      <dsp:nvSpPr>
        <dsp:cNvPr id="0" name=""/>
        <dsp:cNvSpPr/>
      </dsp:nvSpPr>
      <dsp:spPr>
        <a:xfrm>
          <a:off x="586564" y="37029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Future…</a:t>
          </a:r>
          <a:endParaRPr lang="en-US" sz="2000" b="1" kern="1200" dirty="0"/>
        </a:p>
      </dsp:txBody>
      <dsp:txXfrm>
        <a:off x="615385" y="3731737"/>
        <a:ext cx="4785656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8D7B4-6249-48FE-925A-3A8FEC9DA82F}">
      <dsp:nvSpPr>
        <dsp:cNvPr id="0" name=""/>
        <dsp:cNvSpPr/>
      </dsp:nvSpPr>
      <dsp:spPr>
        <a:xfrm>
          <a:off x="0" y="3693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08D8F-8F53-4EE1-A9EB-209DFE2E97FE}">
      <dsp:nvSpPr>
        <dsp:cNvPr id="0" name=""/>
        <dsp:cNvSpPr/>
      </dsp:nvSpPr>
      <dsp:spPr>
        <a:xfrm>
          <a:off x="586564" y="741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Introduction and Motivation </a:t>
          </a:r>
        </a:p>
      </dsp:txBody>
      <dsp:txXfrm>
        <a:off x="615385" y="102937"/>
        <a:ext cx="4785656" cy="532758"/>
      </dsp:txXfrm>
    </dsp:sp>
    <dsp:sp modelId="{05844F73-4333-40DD-BF09-82A78CF326DF}">
      <dsp:nvSpPr>
        <dsp:cNvPr id="0" name=""/>
        <dsp:cNvSpPr/>
      </dsp:nvSpPr>
      <dsp:spPr>
        <a:xfrm>
          <a:off x="0" y="12765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E530F-B716-4147-8E25-9BF5FCEDD506}">
      <dsp:nvSpPr>
        <dsp:cNvPr id="0" name=""/>
        <dsp:cNvSpPr/>
      </dsp:nvSpPr>
      <dsp:spPr>
        <a:xfrm>
          <a:off x="586564" y="9813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err="1" smtClean="0"/>
            <a:t>Aluminium</a:t>
          </a:r>
          <a:r>
            <a:rPr lang="en-US" sz="2000" b="1" kern="1200" dirty="0" smtClean="0"/>
            <a:t> Oxide Foils</a:t>
          </a:r>
          <a:endParaRPr lang="en-US" sz="2000" b="1" kern="1200" dirty="0"/>
        </a:p>
      </dsp:txBody>
      <dsp:txXfrm>
        <a:off x="615385" y="1010137"/>
        <a:ext cx="4785656" cy="532758"/>
      </dsp:txXfrm>
    </dsp:sp>
    <dsp:sp modelId="{5ED27DDA-2F38-4D2D-B293-8FE2E80ADA4B}">
      <dsp:nvSpPr>
        <dsp:cNvPr id="0" name=""/>
        <dsp:cNvSpPr/>
      </dsp:nvSpPr>
      <dsp:spPr>
        <a:xfrm>
          <a:off x="0" y="21837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A2D94-92F3-4874-94FA-5088910DBB7C}">
      <dsp:nvSpPr>
        <dsp:cNvPr id="0" name=""/>
        <dsp:cNvSpPr/>
      </dsp:nvSpPr>
      <dsp:spPr>
        <a:xfrm>
          <a:off x="586564" y="18885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Carbon Foils</a:t>
          </a:r>
          <a:endParaRPr lang="en-US" sz="2000" b="1" kern="1200" dirty="0"/>
        </a:p>
      </dsp:txBody>
      <dsp:txXfrm>
        <a:off x="615385" y="1917337"/>
        <a:ext cx="4785656" cy="532758"/>
      </dsp:txXfrm>
    </dsp:sp>
    <dsp:sp modelId="{C7EBE9AE-AE90-47CD-B623-768A98B743F2}">
      <dsp:nvSpPr>
        <dsp:cNvPr id="0" name=""/>
        <dsp:cNvSpPr/>
      </dsp:nvSpPr>
      <dsp:spPr>
        <a:xfrm>
          <a:off x="0" y="30909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FD5D9-E460-466F-B9F9-99F08855C88D}">
      <dsp:nvSpPr>
        <dsp:cNvPr id="0" name=""/>
        <dsp:cNvSpPr/>
      </dsp:nvSpPr>
      <dsp:spPr>
        <a:xfrm>
          <a:off x="586564" y="27957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Diamond Foils</a:t>
          </a:r>
          <a:endParaRPr lang="en-US" sz="2000" b="1" kern="1200" dirty="0"/>
        </a:p>
      </dsp:txBody>
      <dsp:txXfrm>
        <a:off x="615385" y="2824537"/>
        <a:ext cx="4785656" cy="532758"/>
      </dsp:txXfrm>
    </dsp:sp>
    <dsp:sp modelId="{34B6E25A-1677-4F2A-AC81-474B1221639E}">
      <dsp:nvSpPr>
        <dsp:cNvPr id="0" name=""/>
        <dsp:cNvSpPr/>
      </dsp:nvSpPr>
      <dsp:spPr>
        <a:xfrm>
          <a:off x="0" y="3998116"/>
          <a:ext cx="11560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2D5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3ED2B-E2B0-4C4D-B966-10D8A38E07B5}">
      <dsp:nvSpPr>
        <dsp:cNvPr id="0" name=""/>
        <dsp:cNvSpPr/>
      </dsp:nvSpPr>
      <dsp:spPr>
        <a:xfrm>
          <a:off x="586564" y="3702916"/>
          <a:ext cx="4843298" cy="590400"/>
        </a:xfrm>
        <a:prstGeom prst="roundRect">
          <a:avLst/>
        </a:prstGeom>
        <a:solidFill>
          <a:srgbClr val="002D56"/>
        </a:solidFill>
        <a:ln w="25400" cap="flat" cmpd="sng" algn="ctr">
          <a:solidFill>
            <a:srgbClr val="ABAEA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0390" tIns="0" rIns="3103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Future…</a:t>
          </a:r>
          <a:endParaRPr lang="en-US" sz="2000" b="1" kern="1200" dirty="0"/>
        </a:p>
      </dsp:txBody>
      <dsp:txXfrm>
        <a:off x="615385" y="3731737"/>
        <a:ext cx="4785656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146A5-4010-45BC-ACB0-802857AEADE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3435B-FFE3-47B5-9F9E-883722039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5558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8572E-4693-4229-B32B-92CC0D271B6E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224B6-AF95-4087-860D-179A69876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05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93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6910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72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636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8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428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51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34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35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45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02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93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800" b="0" dirty="0" smtClean="0">
              <a:solidFill>
                <a:srgbClr val="002D5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86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12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224B6-AF95-4087-860D-179A698769A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96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3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4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16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650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498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969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21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03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231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54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74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89737-BF91-4EB6-9556-A2BE4A9DC151}" type="datetimeFigureOut">
              <a:rPr lang="en-GB" smtClean="0"/>
              <a:t>22/07/2025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3DEFE-F94F-4E7D-AFEF-25F4D573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92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em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em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7029" y="1115106"/>
            <a:ext cx="9144000" cy="2387600"/>
          </a:xfrm>
        </p:spPr>
        <p:txBody>
          <a:bodyPr/>
          <a:lstStyle/>
          <a:p>
            <a:r>
              <a:rPr lang="en-GB" b="1" dirty="0" smtClean="0">
                <a:solidFill>
                  <a:srgbClr val="002D56"/>
                </a:solidFill>
                <a:latin typeface="+mn-lt"/>
              </a:rPr>
              <a:t>Stripping Foil Studies</a:t>
            </a:r>
            <a:r>
              <a:rPr lang="en-GB" b="1" dirty="0" smtClean="0">
                <a:latin typeface="+mn-lt"/>
              </a:rPr>
              <a:t>	</a:t>
            </a:r>
            <a:endParaRPr lang="en-GB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89338"/>
            <a:ext cx="9144000" cy="1655762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002D56"/>
                </a:solidFill>
              </a:rPr>
              <a:t>Hayley Cavanagh</a:t>
            </a:r>
          </a:p>
          <a:p>
            <a:endParaRPr lang="en-GB" dirty="0" smtClean="0">
              <a:solidFill>
                <a:srgbClr val="002D56"/>
              </a:solidFill>
            </a:endParaRPr>
          </a:p>
          <a:p>
            <a:r>
              <a:rPr lang="en-GB" dirty="0" smtClean="0">
                <a:solidFill>
                  <a:srgbClr val="002D56"/>
                </a:solidFill>
              </a:rPr>
              <a:t>CSNS Meeting – 23</a:t>
            </a:r>
            <a:r>
              <a:rPr lang="en-GB" baseline="30000" dirty="0" smtClean="0">
                <a:solidFill>
                  <a:srgbClr val="002D56"/>
                </a:solidFill>
              </a:rPr>
              <a:t>rd</a:t>
            </a:r>
            <a:r>
              <a:rPr lang="en-GB" dirty="0" smtClean="0">
                <a:solidFill>
                  <a:srgbClr val="002D56"/>
                </a:solidFill>
              </a:rPr>
              <a:t> July 2025</a:t>
            </a:r>
            <a:endParaRPr lang="en-GB" dirty="0">
              <a:solidFill>
                <a:srgbClr val="002D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6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C:\Users\macphys.CLRC\Documents\1.2019.11.25.10.55.06.413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20670" r="37802" b="14985"/>
          <a:stretch/>
        </p:blipFill>
        <p:spPr bwMode="auto">
          <a:xfrm>
            <a:off x="9658952" y="2090634"/>
            <a:ext cx="1445832" cy="185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/>
          <p:nvPr/>
        </p:nvPicPr>
        <p:blipFill rotWithShape="1">
          <a:blip r:embed="rId4"/>
          <a:srcRect l="14436" t="7839" r="57489" b="48460"/>
          <a:stretch/>
        </p:blipFill>
        <p:spPr>
          <a:xfrm>
            <a:off x="9658952" y="4037655"/>
            <a:ext cx="1445832" cy="1869083"/>
          </a:xfrm>
          <a:prstGeom prst="rect">
            <a:avLst/>
          </a:prstGeom>
        </p:spPr>
      </p:pic>
      <p:graphicFrame>
        <p:nvGraphicFramePr>
          <p:cNvPr id="54" name="Table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5264706"/>
              </p:ext>
            </p:extLst>
          </p:nvPr>
        </p:nvGraphicFramePr>
        <p:xfrm>
          <a:off x="314658" y="2169633"/>
          <a:ext cx="8651014" cy="41951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1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98472">
                  <a:extLst>
                    <a:ext uri="{9D8B030D-6E8A-4147-A177-3AD203B41FA5}">
                      <a16:colId xmlns:a16="http://schemas.microsoft.com/office/drawing/2014/main" val="4162819270"/>
                    </a:ext>
                  </a:extLst>
                </a:gridCol>
              </a:tblGrid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u="none" kern="8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Date</a:t>
                      </a:r>
                      <a:endParaRPr lang="en-GB" sz="2000" u="none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u="none" kern="800" dirty="0" err="1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mAh</a:t>
                      </a:r>
                      <a:r>
                        <a:rPr lang="en-GB" sz="2000" u="none" kern="8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per foil</a:t>
                      </a:r>
                      <a:endParaRPr lang="en-GB" sz="2000" u="none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u="none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Notes</a:t>
                      </a:r>
                      <a:endParaRPr lang="en-GB" sz="2000" u="none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November 2019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610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Tear observed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top right corner</a:t>
                      </a: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August 2020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440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Change before start-up, new cycles added before long shutdown</a:t>
                      </a: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December 2020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Beam loss,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possible foil hole?</a:t>
                      </a:r>
                    </a:p>
                    <a:p>
                      <a:pPr algn="l"/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(Unnecessary - beam issue was R5VD1)</a:t>
                      </a: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January 2022</a:t>
                      </a:r>
                    </a:p>
                    <a:p>
                      <a:pPr algn="l"/>
                      <a:endParaRPr lang="en-GB" sz="2000" b="0" dirty="0" smtClean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327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Was withdrawn to storage for long shutdown, but observed large hole on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inspection before cycle</a:t>
                      </a:r>
                    </a:p>
                  </a:txBody>
                  <a:tcPr marL="78694" marR="78694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January 2024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592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Losses fine, some curling observed.  Good time to change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– crew, HP and OPI changes</a:t>
                      </a: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665516"/>
                  </a:ext>
                </a:extLst>
              </a:tr>
              <a:tr h="421167"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  <a:r>
                        <a:rPr lang="en-GB" sz="2000" b="0" baseline="3000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th</a:t>
                      </a: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January 2025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717</a:t>
                      </a:r>
                      <a:endParaRPr lang="en-GB" sz="2000" b="0" dirty="0">
                        <a:solidFill>
                          <a:srgbClr val="002D5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Losses fine, some curling observed.  Good time to change</a:t>
                      </a:r>
                      <a:r>
                        <a:rPr lang="en-GB" sz="2000" b="0" baseline="0" dirty="0" smtClean="0">
                          <a:solidFill>
                            <a:srgbClr val="002D56"/>
                          </a:solidFill>
                          <a:effectLst/>
                          <a:latin typeface="Calibri" panose="020F0502020204030204" pitchFamily="34" charset="0"/>
                        </a:rPr>
                        <a:t> – crew and HP familiarity</a:t>
                      </a:r>
                    </a:p>
                  </a:txBody>
                  <a:tcPr marL="78694" marR="78694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D5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536513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314658" y="543897"/>
            <a:ext cx="11566862" cy="52859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12678" tIns="333248" rIns="812678" bIns="113792" numCol="1" spcCol="1270" anchor="t" anchorCtr="0">
            <a:noAutofit/>
          </a:bodyPr>
          <a:lstStyle/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ABAEA5"/>
                </a:solidFill>
              </a:rPr>
              <a:t>SNS small/large size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ABAEA5"/>
                </a:solidFill>
              </a:rPr>
              <a:t>Operations since 2019</a:t>
            </a:r>
          </a:p>
          <a:p>
            <a:pPr marL="285750" lvl="1" indent="-2857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ABAEA5"/>
                </a:solidFill>
              </a:rPr>
              <a:t>Cardiff/Bristol/Diamond Materials</a:t>
            </a:r>
            <a:endParaRPr lang="en-US" sz="2000" b="1" dirty="0">
              <a:solidFill>
                <a:srgbClr val="002D56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97429" y="2718578"/>
            <a:ext cx="2818472" cy="298106"/>
          </a:xfrm>
          <a:prstGeom prst="straightConnector1">
            <a:avLst/>
          </a:prstGeom>
          <a:ln w="34925">
            <a:solidFill>
              <a:srgbClr val="002D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8378313" y="4804319"/>
            <a:ext cx="2019601" cy="296779"/>
          </a:xfrm>
          <a:prstGeom prst="straightConnector1">
            <a:avLst/>
          </a:prstGeom>
          <a:ln w="34925">
            <a:solidFill>
              <a:srgbClr val="002D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14658" y="266000"/>
            <a:ext cx="11566862" cy="1729714"/>
            <a:chOff x="314658" y="1885250"/>
            <a:chExt cx="11566862" cy="1701926"/>
          </a:xfrm>
        </p:grpSpPr>
        <p:grpSp>
          <p:nvGrpSpPr>
            <p:cNvPr id="14" name="Group 13"/>
            <p:cNvGrpSpPr/>
            <p:nvPr/>
          </p:nvGrpSpPr>
          <p:grpSpPr>
            <a:xfrm>
              <a:off x="314658" y="2158682"/>
              <a:ext cx="11566862" cy="1428494"/>
              <a:chOff x="0" y="349876"/>
              <a:chExt cx="10318794" cy="1609649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349876"/>
                <a:ext cx="10318794" cy="1609649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TextBox 18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SNS </a:t>
                </a:r>
                <a:r>
                  <a:rPr lang="en-US" sz="2000" b="1" dirty="0" smtClean="0">
                    <a:solidFill>
                      <a:srgbClr val="ABAEA5"/>
                    </a:solidFill>
                  </a:rPr>
                  <a:t>small/large </a:t>
                </a:r>
                <a:r>
                  <a:rPr lang="en-US" sz="2000" b="1" dirty="0">
                    <a:solidFill>
                      <a:srgbClr val="ABAEA5"/>
                    </a:solidFill>
                  </a:rPr>
                  <a:t>size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002D56"/>
                    </a:solidFill>
                  </a:rPr>
                  <a:t>Operations since 2019</a:t>
                </a:r>
                <a:endParaRPr lang="en-US" sz="2000" b="1" dirty="0">
                  <a:solidFill>
                    <a:srgbClr val="002D56"/>
                  </a:solidFill>
                </a:endParaRP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Cardiff/Bristol/Diamond Materials</a:t>
                </a:r>
                <a:endParaRPr lang="en-US" sz="2000" b="1" dirty="0">
                  <a:solidFill>
                    <a:srgbClr val="002D56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Diamond Foils</a:t>
                </a:r>
                <a:endParaRPr lang="en-US" sz="2800" b="1" kern="1200" dirty="0" smtClean="0"/>
              </a:p>
            </p:txBody>
          </p:sp>
        </p:grpSp>
      </p:grpSp>
      <p:sp>
        <p:nvSpPr>
          <p:cNvPr id="20" name="Rectangle 19"/>
          <p:cNvSpPr/>
          <p:nvPr/>
        </p:nvSpPr>
        <p:spPr>
          <a:xfrm>
            <a:off x="9602419" y="6164712"/>
            <a:ext cx="2279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Average 520 </a:t>
            </a:r>
            <a:r>
              <a:rPr lang="en-GB" sz="2000" b="1" dirty="0" err="1" smtClean="0">
                <a:solidFill>
                  <a:srgbClr val="002D56"/>
                </a:solidFill>
              </a:rPr>
              <a:t>mAh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497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6000"/>
            <a:ext cx="11566862" cy="1729714"/>
            <a:chOff x="314658" y="1885250"/>
            <a:chExt cx="11566862" cy="1701926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566862" cy="1428494"/>
              <a:chOff x="0" y="349876"/>
              <a:chExt cx="10318794" cy="16096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1609649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SNS </a:t>
                </a:r>
                <a:r>
                  <a:rPr lang="en-US" sz="2000" b="1" dirty="0" smtClean="0">
                    <a:solidFill>
                      <a:srgbClr val="ABAEA5"/>
                    </a:solidFill>
                  </a:rPr>
                  <a:t>small/large </a:t>
                </a:r>
                <a:r>
                  <a:rPr lang="en-US" sz="2000" b="1" dirty="0">
                    <a:solidFill>
                      <a:srgbClr val="ABAEA5"/>
                    </a:solidFill>
                  </a:rPr>
                  <a:t>size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ABAEA5"/>
                    </a:solidFill>
                  </a:rPr>
                  <a:t>Operations since 2019</a:t>
                </a:r>
                <a:endParaRPr lang="en-US" sz="2000" b="1" dirty="0">
                  <a:solidFill>
                    <a:srgbClr val="ABAEA5"/>
                  </a:solidFill>
                </a:endParaRP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Cardiff/Bristol/Diamond Materials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Diamond Foils</a:t>
                </a:r>
                <a:endParaRPr lang="en-US" sz="2800" b="1" kern="1200" dirty="0" smtClean="0"/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198826" y="2127675"/>
            <a:ext cx="6767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Look for other </a:t>
            </a:r>
            <a:r>
              <a:rPr lang="en-GB" sz="2000" b="1" dirty="0" err="1" smtClean="0">
                <a:solidFill>
                  <a:srgbClr val="002D56"/>
                </a:solidFill>
              </a:rPr>
              <a:t>nano</a:t>
            </a:r>
            <a:r>
              <a:rPr lang="en-GB" sz="2000" b="1" dirty="0" smtClean="0">
                <a:solidFill>
                  <a:srgbClr val="002D56"/>
                </a:solidFill>
              </a:rPr>
              <a:t>-crystalline foil producers…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58" y="4833158"/>
            <a:ext cx="2638317" cy="60577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8825" y="3951161"/>
            <a:ext cx="59289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CLF/SciTech producing corrugated silicon substrates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002D56"/>
                </a:solidFill>
              </a:rPr>
              <a:t>Define own pattern/radius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1" y="5669638"/>
            <a:ext cx="2676769" cy="8255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1" t="25419" r="26734" b="20413"/>
          <a:stretch/>
        </p:blipFill>
        <p:spPr>
          <a:xfrm>
            <a:off x="9115810" y="3909966"/>
            <a:ext cx="2574782" cy="26706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9382" r="51944" b="19877"/>
          <a:stretch/>
        </p:blipFill>
        <p:spPr>
          <a:xfrm rot="5400000">
            <a:off x="5108703" y="4522975"/>
            <a:ext cx="2106635" cy="20086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7530" r="16666" b="12469"/>
          <a:stretch/>
        </p:blipFill>
        <p:spPr>
          <a:xfrm rot="5400000">
            <a:off x="6787830" y="4476685"/>
            <a:ext cx="2663578" cy="15301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5871" y="2228425"/>
            <a:ext cx="2765760" cy="1403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l="16800" t="18551" r="16781" b="18686"/>
          <a:stretch/>
        </p:blipFill>
        <p:spPr>
          <a:xfrm>
            <a:off x="290081" y="2578676"/>
            <a:ext cx="1200051" cy="1133994"/>
          </a:xfrm>
          <a:prstGeom prst="rect">
            <a:avLst/>
          </a:prstGeom>
        </p:spPr>
      </p:pic>
      <p:pic>
        <p:nvPicPr>
          <p:cNvPr id="1028" name="Picture 4" descr="University of Bristol - WU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03" y="2659746"/>
            <a:ext cx="3112835" cy="9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8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6000"/>
            <a:ext cx="11566862" cy="1729714"/>
            <a:chOff x="314658" y="1885250"/>
            <a:chExt cx="11566862" cy="1701926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566862" cy="1428494"/>
              <a:chOff x="0" y="349876"/>
              <a:chExt cx="10318794" cy="16096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1609649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SNS </a:t>
                </a:r>
                <a:r>
                  <a:rPr lang="en-US" sz="2000" b="1" dirty="0" smtClean="0">
                    <a:solidFill>
                      <a:srgbClr val="ABAEA5"/>
                    </a:solidFill>
                  </a:rPr>
                  <a:t>small/large </a:t>
                </a:r>
                <a:r>
                  <a:rPr lang="en-US" sz="2000" b="1" dirty="0">
                    <a:solidFill>
                      <a:srgbClr val="ABAEA5"/>
                    </a:solidFill>
                  </a:rPr>
                  <a:t>size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ABAEA5"/>
                    </a:solidFill>
                  </a:rPr>
                  <a:t>Operations since 2019</a:t>
                </a:r>
                <a:endParaRPr lang="en-US" sz="2000" b="1" dirty="0">
                  <a:solidFill>
                    <a:srgbClr val="ABAEA5"/>
                  </a:solidFill>
                </a:endParaRP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Cardiff/Bristol/Diamond Materials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Diamond Foils</a:t>
                </a:r>
                <a:endParaRPr lang="en-US" sz="2800" b="1" kern="1200" dirty="0" smtClean="0"/>
              </a:p>
            </p:txBody>
          </p:sp>
        </p:grpSp>
      </p:grpSp>
      <p:pic>
        <p:nvPicPr>
          <p:cNvPr id="1026" name="Picture 2" descr="IMG_20250114_112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58" y="2224063"/>
            <a:ext cx="3260034" cy="43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504" t="39846" r="17566" b="31963"/>
          <a:stretch/>
        </p:blipFill>
        <p:spPr>
          <a:xfrm>
            <a:off x="7223864" y="3425264"/>
            <a:ext cx="4339283" cy="23098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7" t="23176" r="48730" b="35131"/>
          <a:stretch/>
        </p:blipFill>
        <p:spPr>
          <a:xfrm>
            <a:off x="3895094" y="2224063"/>
            <a:ext cx="2736002" cy="43467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008205" y="5953192"/>
            <a:ext cx="47706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Sample from Diamond Materials installed on ISIS on 27</a:t>
            </a:r>
            <a:r>
              <a:rPr lang="en-GB" sz="2000" b="1" baseline="30000" dirty="0" smtClean="0">
                <a:solidFill>
                  <a:srgbClr val="FF0000"/>
                </a:solidFill>
              </a:rPr>
              <a:t>th</a:t>
            </a:r>
            <a:r>
              <a:rPr lang="en-GB" sz="2000" b="1" dirty="0" smtClean="0">
                <a:solidFill>
                  <a:srgbClr val="FF0000"/>
                </a:solidFill>
              </a:rPr>
              <a:t> January </a:t>
            </a:r>
            <a:r>
              <a:rPr lang="en-GB" sz="2000" b="1" dirty="0" smtClean="0">
                <a:solidFill>
                  <a:srgbClr val="FF0000"/>
                </a:solidFill>
              </a:rPr>
              <a:t>2025, 355 </a:t>
            </a:r>
            <a:r>
              <a:rPr lang="en-GB" sz="2000" b="1" dirty="0" err="1" smtClean="0">
                <a:solidFill>
                  <a:srgbClr val="FF0000"/>
                </a:solidFill>
              </a:rPr>
              <a:t>mAh</a:t>
            </a:r>
            <a:r>
              <a:rPr lang="en-GB" sz="2000" b="1" dirty="0" smtClean="0">
                <a:solidFill>
                  <a:srgbClr val="FF0000"/>
                </a:solidFill>
              </a:rPr>
              <a:t> total</a:t>
            </a:r>
            <a:endParaRPr lang="en-GB" sz="2000" b="1" dirty="0" smtClean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1498" y="2191511"/>
            <a:ext cx="52405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Did SEM and Raman spectroscopy to compare samples from Cardiff/Bristol/Diamond Materials to compare to SNS sample </a:t>
            </a:r>
          </a:p>
        </p:txBody>
      </p:sp>
    </p:spTree>
    <p:extLst>
      <p:ext uri="{BB962C8B-B14F-4D97-AF65-F5344CB8AC3E}">
        <p14:creationId xmlns:p14="http://schemas.microsoft.com/office/powerpoint/2010/main" val="219112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5999"/>
            <a:ext cx="11566862" cy="1241455"/>
            <a:chOff x="314658" y="1885250"/>
            <a:chExt cx="11566862" cy="1221511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3"/>
              <a:ext cx="11566862" cy="948078"/>
              <a:chOff x="0" y="349877"/>
              <a:chExt cx="10318794" cy="106830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7"/>
                <a:ext cx="10318794" cy="1068308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500578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002D56"/>
                    </a:solidFill>
                  </a:rPr>
                  <a:t>ISIS-II Options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Future</a:t>
                </a:r>
                <a:endParaRPr lang="en-US" sz="2800" b="1" kern="1200" dirty="0" smtClean="0"/>
              </a:p>
            </p:txBody>
          </p:sp>
        </p:grpSp>
      </p:grpSp>
      <p:grpSp>
        <p:nvGrpSpPr>
          <p:cNvPr id="20" name="Group 4"/>
          <p:cNvGrpSpPr>
            <a:grpSpLocks/>
          </p:cNvGrpSpPr>
          <p:nvPr/>
        </p:nvGrpSpPr>
        <p:grpSpPr bwMode="auto">
          <a:xfrm>
            <a:off x="314658" y="3840649"/>
            <a:ext cx="3057600" cy="1969913"/>
            <a:chOff x="1177925" y="1400175"/>
            <a:chExt cx="7057811" cy="4915372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925" y="1400175"/>
              <a:ext cx="6642100" cy="4914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6380782" y="4059311"/>
              <a:ext cx="577732" cy="31896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357933" y="3538900"/>
              <a:ext cx="137089" cy="27766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7"/>
            <p:cNvSpPr txBox="1">
              <a:spLocks noChangeArrowheads="1"/>
            </p:cNvSpPr>
            <p:nvPr/>
          </p:nvSpPr>
          <p:spPr bwMode="auto">
            <a:xfrm>
              <a:off x="6350417" y="3393564"/>
              <a:ext cx="1885319" cy="69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 smtClean="0"/>
                <a:t>Extraction</a:t>
              </a:r>
              <a:endParaRPr lang="en-GB" altLang="en-US" sz="1800" dirty="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958514" y="4371559"/>
              <a:ext cx="669126" cy="671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918858" y="2420853"/>
              <a:ext cx="2379476" cy="129935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419463" y="3720205"/>
              <a:ext cx="499395" cy="165860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8"/>
            <p:cNvSpPr txBox="1">
              <a:spLocks noChangeArrowheads="1"/>
            </p:cNvSpPr>
            <p:nvPr/>
          </p:nvSpPr>
          <p:spPr bwMode="auto">
            <a:xfrm>
              <a:off x="2219326" y="2052638"/>
              <a:ext cx="1769432" cy="69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200" dirty="0"/>
                <a:t>Injection </a:t>
              </a:r>
            </a:p>
          </p:txBody>
        </p:sp>
      </p:grpSp>
      <p:sp>
        <p:nvSpPr>
          <p:cNvPr id="41" name="Rectangle 40"/>
          <p:cNvSpPr/>
          <p:nvPr/>
        </p:nvSpPr>
        <p:spPr>
          <a:xfrm>
            <a:off x="4285470" y="1888060"/>
            <a:ext cx="33705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>
                <a:solidFill>
                  <a:srgbClr val="002D56"/>
                </a:solidFill>
              </a:rPr>
              <a:t>1.2 GeV injection into AR</a:t>
            </a:r>
          </a:p>
          <a:p>
            <a:endParaRPr lang="en-GB" sz="2000" b="1" dirty="0">
              <a:solidFill>
                <a:srgbClr val="002D56"/>
              </a:solidFill>
            </a:endParaRPr>
          </a:p>
          <a:p>
            <a:r>
              <a:rPr lang="en-GB" sz="2000" b="1" dirty="0" smtClean="0">
                <a:solidFill>
                  <a:srgbClr val="002D56"/>
                </a:solidFill>
              </a:rPr>
              <a:t>SNS mount foil at 30° to spread heat over foil and prevent graphitisation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24510" y="1888060"/>
            <a:ext cx="44156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 smtClean="0">
                <a:solidFill>
                  <a:srgbClr val="002D56"/>
                </a:solidFill>
              </a:rPr>
              <a:t>H- injection with laser stripping?</a:t>
            </a:r>
          </a:p>
          <a:p>
            <a:r>
              <a:rPr lang="en-GB" sz="1400" b="1" i="1" dirty="0" smtClean="0">
                <a:solidFill>
                  <a:srgbClr val="002D56"/>
                </a:solidFill>
              </a:rPr>
              <a:t>Remove physical foil, reduce scattering</a:t>
            </a:r>
          </a:p>
          <a:p>
            <a:r>
              <a:rPr lang="en-GB" sz="1400" b="1" i="1" dirty="0" smtClean="0">
                <a:solidFill>
                  <a:srgbClr val="002D56"/>
                </a:solidFill>
              </a:rPr>
              <a:t>Difficult to achieve long pulse length</a:t>
            </a:r>
          </a:p>
          <a:p>
            <a:endParaRPr lang="en-GB" sz="2000" b="1" dirty="0" smtClean="0">
              <a:solidFill>
                <a:srgbClr val="002D56"/>
              </a:solidFill>
            </a:endParaRPr>
          </a:p>
          <a:p>
            <a:endParaRPr lang="en-GB" sz="2000" b="1" dirty="0">
              <a:solidFill>
                <a:srgbClr val="002D56"/>
              </a:solidFill>
            </a:endParaRPr>
          </a:p>
          <a:p>
            <a:endParaRPr lang="en-GB" sz="2000" b="1" dirty="0" smtClean="0">
              <a:solidFill>
                <a:srgbClr val="002D56"/>
              </a:solidFill>
            </a:endParaRPr>
          </a:p>
          <a:p>
            <a:endParaRPr lang="en-GB" sz="2000" b="1" dirty="0">
              <a:solidFill>
                <a:srgbClr val="002D56"/>
              </a:solidFill>
            </a:endParaRPr>
          </a:p>
          <a:p>
            <a:endParaRPr lang="en-GB" sz="2000" b="1" dirty="0" smtClean="0">
              <a:solidFill>
                <a:srgbClr val="002D56"/>
              </a:solidFill>
            </a:endParaRPr>
          </a:p>
          <a:p>
            <a:endParaRPr lang="en-GB" sz="2000" b="1" dirty="0">
              <a:solidFill>
                <a:srgbClr val="002D56"/>
              </a:solidFill>
            </a:endParaRPr>
          </a:p>
          <a:p>
            <a:r>
              <a:rPr lang="en-GB" sz="2000" b="1" u="sng" dirty="0" smtClean="0">
                <a:solidFill>
                  <a:srgbClr val="002D56"/>
                </a:solidFill>
              </a:rPr>
              <a:t>Optimised direct proton injection?</a:t>
            </a:r>
            <a:endParaRPr lang="en-GB" sz="2000" b="1" u="sng" dirty="0">
              <a:solidFill>
                <a:srgbClr val="002D56"/>
              </a:solidFill>
            </a:endParaRPr>
          </a:p>
          <a:p>
            <a:endParaRPr lang="en-GB" sz="2000" b="1" dirty="0">
              <a:solidFill>
                <a:srgbClr val="002D56"/>
              </a:solidFill>
            </a:endParaRPr>
          </a:p>
          <a:p>
            <a:r>
              <a:rPr lang="en-GB" sz="2000" b="1" u="sng" dirty="0" smtClean="0">
                <a:solidFill>
                  <a:srgbClr val="002D56"/>
                </a:solidFill>
              </a:rPr>
              <a:t>Curved foils?</a:t>
            </a:r>
          </a:p>
          <a:p>
            <a:endParaRPr lang="en-GB" sz="2000" b="1" u="sng" dirty="0">
              <a:solidFill>
                <a:srgbClr val="002D56"/>
              </a:solidFill>
            </a:endParaRPr>
          </a:p>
          <a:p>
            <a:r>
              <a:rPr lang="en-GB" sz="2000" b="1" u="sng" dirty="0" smtClean="0">
                <a:solidFill>
                  <a:srgbClr val="002D56"/>
                </a:solidFill>
              </a:rPr>
              <a:t>Foil carousel?</a:t>
            </a:r>
          </a:p>
          <a:p>
            <a:endParaRPr lang="en-GB" sz="2000" b="1" u="sng" dirty="0">
              <a:solidFill>
                <a:srgbClr val="002D5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83913" y="2838916"/>
            <a:ext cx="3683605" cy="1360720"/>
            <a:chOff x="7690660" y="5100350"/>
            <a:chExt cx="4190859" cy="15480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17661" t="44546" r="19450" b="29014"/>
            <a:stretch/>
          </p:blipFill>
          <p:spPr>
            <a:xfrm>
              <a:off x="7690660" y="5368758"/>
              <a:ext cx="4190859" cy="127969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48857" t="39641" r="37984" b="55198"/>
            <a:stretch/>
          </p:blipFill>
          <p:spPr>
            <a:xfrm>
              <a:off x="9620249" y="5100350"/>
              <a:ext cx="1092201" cy="311150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03620" y="1888060"/>
            <a:ext cx="3927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u="sng" dirty="0">
                <a:solidFill>
                  <a:srgbClr val="002D56"/>
                </a:solidFill>
              </a:rPr>
              <a:t>400 MeV injection into </a:t>
            </a:r>
            <a:r>
              <a:rPr lang="en-GB" sz="2000" b="1" u="sng" dirty="0" smtClean="0">
                <a:solidFill>
                  <a:srgbClr val="002D56"/>
                </a:solidFill>
              </a:rPr>
              <a:t>RCS</a:t>
            </a:r>
          </a:p>
          <a:p>
            <a:endParaRPr lang="en-GB" sz="2000" b="1" dirty="0" smtClean="0">
              <a:solidFill>
                <a:srgbClr val="002D56"/>
              </a:solidFill>
            </a:endParaRPr>
          </a:p>
          <a:p>
            <a:r>
              <a:rPr lang="en-GB" sz="2000" b="1" dirty="0" smtClean="0">
                <a:solidFill>
                  <a:srgbClr val="002D56"/>
                </a:solidFill>
              </a:rPr>
              <a:t>Control temperature and lifetime by minimising re-circulations</a:t>
            </a:r>
            <a:endParaRPr lang="en-GB" sz="2000" b="1" dirty="0">
              <a:solidFill>
                <a:srgbClr val="002D56"/>
              </a:solidFill>
            </a:endParaRPr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9" t="13863" r="11694" b="2396"/>
          <a:stretch>
            <a:fillRect/>
          </a:stretch>
        </p:blipFill>
        <p:spPr bwMode="auto">
          <a:xfrm>
            <a:off x="4107378" y="4068086"/>
            <a:ext cx="3041415" cy="174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1073145" y="5890697"/>
            <a:ext cx="1512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 smtClean="0">
                <a:solidFill>
                  <a:srgbClr val="002D56"/>
                </a:solidFill>
              </a:rPr>
              <a:t>RCS in ISIS Hall</a:t>
            </a:r>
            <a:endParaRPr lang="en-GB" sz="1400" b="1" i="1" dirty="0">
              <a:solidFill>
                <a:srgbClr val="002D56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38051" y="5890697"/>
            <a:ext cx="1512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i="1" dirty="0" smtClean="0">
                <a:solidFill>
                  <a:srgbClr val="002D56"/>
                </a:solidFill>
              </a:rPr>
              <a:t>ESS AR in ISIS Hall</a:t>
            </a:r>
            <a:endParaRPr lang="en-GB" sz="1400" b="1" i="1" dirty="0">
              <a:solidFill>
                <a:srgbClr val="002D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13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4659" y="29527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2D56"/>
                </a:solidFill>
                <a:latin typeface="+mn-lt"/>
              </a:rPr>
              <a:t>Summary</a:t>
            </a:r>
            <a:endParaRPr lang="en-GB" b="1" dirty="0">
              <a:solidFill>
                <a:srgbClr val="002D56"/>
              </a:solidFill>
              <a:latin typeface="+mn-lt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89891177"/>
              </p:ext>
            </p:extLst>
          </p:nvPr>
        </p:nvGraphicFramePr>
        <p:xfrm>
          <a:off x="314659" y="1784350"/>
          <a:ext cx="11731291" cy="4576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044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5999"/>
            <a:ext cx="11566862" cy="764292"/>
            <a:chOff x="314658" y="1885250"/>
            <a:chExt cx="11566862" cy="752014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566862" cy="478582"/>
              <a:chOff x="0" y="349876"/>
              <a:chExt cx="10318794" cy="53927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539272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8"/>
                <a:ext cx="10318794" cy="53927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endParaRPr lang="en-US" sz="2000" b="1" dirty="0" smtClean="0">
                  <a:solidFill>
                    <a:srgbClr val="002D56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6153134" cy="546864"/>
              <a:chOff x="523557" y="113716"/>
              <a:chExt cx="5489210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5358919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5466153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Publications and Acknowledgements</a:t>
                </a:r>
                <a:endParaRPr lang="en-US" sz="2800" b="1" kern="1200" dirty="0" smtClean="0"/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0310231" y="2079645"/>
            <a:ext cx="1571289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Publications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3762" y="1121691"/>
            <a:ext cx="11839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2D56"/>
                </a:solidFill>
              </a:rPr>
              <a:t>IPAC ‘11:	Stripping Foil Simulations for ISIS Injection Upgrades, </a:t>
            </a:r>
            <a:r>
              <a:rPr lang="en-GB" sz="1400" i="1" dirty="0" smtClean="0">
                <a:solidFill>
                  <a:srgbClr val="002D56"/>
                </a:solidFill>
              </a:rPr>
              <a:t>H.V. Smith, B. Jones, D.J. Adams, C.M. Warsop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IPAC ‘12:	Simulation of Double Layer Carbon Stripping Foils For ISIS Injection Upgrades, </a:t>
            </a:r>
            <a:r>
              <a:rPr lang="en-GB" sz="1400" i="1" dirty="0" smtClean="0">
                <a:solidFill>
                  <a:srgbClr val="002D56"/>
                </a:solidFill>
              </a:rPr>
              <a:t>H.V. Smith, B. Jones, D.J. Adams, C.M. Warsop, Y. </a:t>
            </a:r>
            <a:r>
              <a:rPr lang="en-GB" sz="1400" i="1" dirty="0" err="1" smtClean="0">
                <a:solidFill>
                  <a:srgbClr val="002D56"/>
                </a:solidFill>
              </a:rPr>
              <a:t>Irie</a:t>
            </a:r>
            <a:r>
              <a:rPr lang="en-GB" sz="1400" i="1" dirty="0" smtClean="0">
                <a:solidFill>
                  <a:srgbClr val="002D56"/>
                </a:solidFill>
              </a:rPr>
              <a:t>, T. Takeda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HB 2014:	An Overview of the Preparation and Characteristics of the ISIS Stripping Foil, </a:t>
            </a:r>
            <a:r>
              <a:rPr lang="en-GB" sz="1400" i="1" dirty="0" smtClean="0">
                <a:solidFill>
                  <a:srgbClr val="002D56"/>
                </a:solidFill>
              </a:rPr>
              <a:t>H.V. Smith, B. Jones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IPAC ‘16:	Initial Experience with Carbon Stripping Foils at ISIS, </a:t>
            </a:r>
            <a:r>
              <a:rPr lang="en-GB" sz="1400" i="1" dirty="0" smtClean="0">
                <a:solidFill>
                  <a:srgbClr val="002D56"/>
                </a:solidFill>
              </a:rPr>
              <a:t>B.</a:t>
            </a:r>
            <a:r>
              <a:rPr lang="en-GB" sz="1400" dirty="0" smtClean="0">
                <a:solidFill>
                  <a:srgbClr val="002D56"/>
                </a:solidFill>
              </a:rPr>
              <a:t> </a:t>
            </a:r>
            <a:r>
              <a:rPr lang="en-GB" sz="1400" i="1" dirty="0" smtClean="0">
                <a:solidFill>
                  <a:srgbClr val="002D56"/>
                </a:solidFill>
              </a:rPr>
              <a:t>Jones, H.V. Smith, D.J. Adams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IPAC ‘17:	Operation with Carbon Stripping Foils at ISIS, </a:t>
            </a:r>
            <a:r>
              <a:rPr lang="en-GB" sz="1400" i="1" dirty="0" smtClean="0">
                <a:solidFill>
                  <a:srgbClr val="002D56"/>
                </a:solidFill>
              </a:rPr>
              <a:t>H.V. Cavanagh, B. Jones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IPAC ‘18:	Progress with Carbon Stripping Foils at ISIS, </a:t>
            </a:r>
            <a:r>
              <a:rPr lang="en-GB" sz="1400" i="1" dirty="0" smtClean="0">
                <a:solidFill>
                  <a:srgbClr val="002D56"/>
                </a:solidFill>
              </a:rPr>
              <a:t>B. Jones, H.V. Cavanagh</a:t>
            </a:r>
            <a:endParaRPr lang="en-GB" sz="1400" i="1" dirty="0">
              <a:solidFill>
                <a:srgbClr val="002D5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48228" y="2598086"/>
            <a:ext cx="2333292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Acknowledgements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13762" y="2554572"/>
            <a:ext cx="1135572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2D56"/>
                </a:solidFill>
              </a:rPr>
              <a:t>ISIS Vacuum Section:		Geoff Matthews, Sunil Patel, Mark Waite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Injector:			Mark Arnold, Nick Terzino		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Diagnostics:		Andy Chamberlain, </a:t>
            </a:r>
            <a:r>
              <a:rPr lang="en-GB" sz="1400" dirty="0">
                <a:solidFill>
                  <a:srgbClr val="002D56"/>
                </a:solidFill>
              </a:rPr>
              <a:t>Tony </a:t>
            </a:r>
            <a:r>
              <a:rPr lang="en-GB" sz="1400" dirty="0" smtClean="0">
                <a:solidFill>
                  <a:srgbClr val="002D56"/>
                </a:solidFill>
              </a:rPr>
              <a:t>Kershaw, Chris Wilcox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Project Engineering:		Matt </a:t>
            </a:r>
            <a:r>
              <a:rPr lang="en-GB" sz="1400" dirty="0" err="1" smtClean="0">
                <a:solidFill>
                  <a:srgbClr val="002D56"/>
                </a:solidFill>
              </a:rPr>
              <a:t>Kearsley</a:t>
            </a:r>
            <a:r>
              <a:rPr lang="en-GB" sz="1400" dirty="0" smtClean="0">
                <a:solidFill>
                  <a:srgbClr val="002D56"/>
                </a:solidFill>
              </a:rPr>
              <a:t>, </a:t>
            </a:r>
            <a:r>
              <a:rPr lang="en-GB" sz="1400" dirty="0">
                <a:solidFill>
                  <a:srgbClr val="002D56"/>
                </a:solidFill>
              </a:rPr>
              <a:t>Theodore </a:t>
            </a:r>
            <a:r>
              <a:rPr lang="en-GB" sz="1400" dirty="0" smtClean="0">
                <a:solidFill>
                  <a:srgbClr val="002D56"/>
                </a:solidFill>
              </a:rPr>
              <a:t>Rutter, Phil Wise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Operations Crew:		All!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Health Physics:		Matt </a:t>
            </a:r>
            <a:r>
              <a:rPr lang="en-GB" sz="1400" dirty="0" err="1" smtClean="0">
                <a:solidFill>
                  <a:srgbClr val="002D56"/>
                </a:solidFill>
              </a:rPr>
              <a:t>Harrall</a:t>
            </a:r>
            <a:r>
              <a:rPr lang="en-GB" sz="1400" dirty="0" smtClean="0">
                <a:solidFill>
                  <a:srgbClr val="002D56"/>
                </a:solidFill>
              </a:rPr>
              <a:t>, David McGarry, John </a:t>
            </a:r>
            <a:r>
              <a:rPr lang="en-GB" sz="1400" dirty="0">
                <a:solidFill>
                  <a:srgbClr val="002D56"/>
                </a:solidFill>
              </a:rPr>
              <a:t>Moir, Paul </a:t>
            </a:r>
            <a:r>
              <a:rPr lang="en-GB" sz="1400" dirty="0" smtClean="0">
                <a:solidFill>
                  <a:srgbClr val="002D56"/>
                </a:solidFill>
              </a:rPr>
              <a:t>Wright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Accelerator Physics:		Dean Adams, </a:t>
            </a:r>
            <a:r>
              <a:rPr lang="en-GB" sz="1400" dirty="0">
                <a:solidFill>
                  <a:srgbClr val="002D56"/>
                </a:solidFill>
              </a:rPr>
              <a:t>Peter </a:t>
            </a:r>
            <a:r>
              <a:rPr lang="en-GB" sz="1400" dirty="0" smtClean="0">
                <a:solidFill>
                  <a:srgbClr val="002D56"/>
                </a:solidFill>
              </a:rPr>
              <a:t>Griffin-Hicks, </a:t>
            </a:r>
            <a:r>
              <a:rPr lang="en-GB" sz="1400" dirty="0">
                <a:solidFill>
                  <a:srgbClr val="002D56"/>
                </a:solidFill>
              </a:rPr>
              <a:t>Bryan Jones, </a:t>
            </a:r>
            <a:r>
              <a:rPr lang="en-GB" sz="1400" dirty="0" smtClean="0">
                <a:solidFill>
                  <a:srgbClr val="002D56"/>
                </a:solidFill>
              </a:rPr>
              <a:t>Ben Pine, </a:t>
            </a:r>
            <a:r>
              <a:rPr lang="en-GB" sz="1400" dirty="0">
                <a:solidFill>
                  <a:srgbClr val="002D56"/>
                </a:solidFill>
              </a:rPr>
              <a:t>Chris Warsop, Rob </a:t>
            </a:r>
            <a:r>
              <a:rPr lang="en-GB" sz="1400" dirty="0" smtClean="0">
                <a:solidFill>
                  <a:srgbClr val="002D56"/>
                </a:solidFill>
              </a:rPr>
              <a:t>Williamson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ISIS Experimental Operations:	James Taylor, James </a:t>
            </a:r>
            <a:r>
              <a:rPr lang="en-GB" sz="1400" dirty="0" err="1" smtClean="0">
                <a:solidFill>
                  <a:srgbClr val="002D56"/>
                </a:solidFill>
              </a:rPr>
              <a:t>Tellam</a:t>
            </a:r>
            <a:endParaRPr lang="en-GB" sz="1400" dirty="0" smtClean="0">
              <a:solidFill>
                <a:srgbClr val="002D56"/>
              </a:solidFill>
            </a:endParaRPr>
          </a:p>
          <a:p>
            <a:r>
              <a:rPr lang="en-GB" sz="1400" dirty="0" smtClean="0">
                <a:solidFill>
                  <a:srgbClr val="002D56"/>
                </a:solidFill>
              </a:rPr>
              <a:t>CLF/SciTech Precision:		Graham Arthur, Chris Spindloe, Dave Haddock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University of Bristol:		Paul May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University of Cardiff:		Soumen Mandal, Oliver Williams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Diamond Materials:		Christoph Wild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Ridgeway Technology:		Richard Bodkin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Research Complex at Harwell:	Michal Klosowski, Sara </a:t>
            </a:r>
            <a:r>
              <a:rPr lang="en-GB" sz="1400" dirty="0" err="1" smtClean="0">
                <a:solidFill>
                  <a:srgbClr val="002D56"/>
                </a:solidFill>
              </a:rPr>
              <a:t>Mosca</a:t>
            </a:r>
            <a:endParaRPr lang="en-GB" sz="1400" dirty="0">
              <a:solidFill>
                <a:srgbClr val="002D56"/>
              </a:solidFill>
            </a:endParaRPr>
          </a:p>
          <a:p>
            <a:r>
              <a:rPr lang="en-GB" sz="1400" dirty="0" smtClean="0">
                <a:solidFill>
                  <a:srgbClr val="002D56"/>
                </a:solidFill>
              </a:rPr>
              <a:t>CERN:			Klaus </a:t>
            </a:r>
            <a:r>
              <a:rPr lang="en-GB" sz="1400" dirty="0" err="1" smtClean="0">
                <a:solidFill>
                  <a:srgbClr val="002D56"/>
                </a:solidFill>
              </a:rPr>
              <a:t>Hanke</a:t>
            </a:r>
            <a:r>
              <a:rPr lang="en-GB" sz="1400" dirty="0" smtClean="0">
                <a:solidFill>
                  <a:srgbClr val="002D56"/>
                </a:solidFill>
              </a:rPr>
              <a:t>, </a:t>
            </a:r>
            <a:r>
              <a:rPr lang="en-GB" sz="1400" dirty="0">
                <a:solidFill>
                  <a:srgbClr val="002D56"/>
                </a:solidFill>
              </a:rPr>
              <a:t>Bettina </a:t>
            </a:r>
            <a:r>
              <a:rPr lang="en-GB" sz="1400" dirty="0" err="1" smtClean="0">
                <a:solidFill>
                  <a:srgbClr val="002D56"/>
                </a:solidFill>
              </a:rPr>
              <a:t>Mikulec</a:t>
            </a:r>
            <a:r>
              <a:rPr lang="en-GB" sz="1400" dirty="0" smtClean="0">
                <a:solidFill>
                  <a:srgbClr val="002D56"/>
                </a:solidFill>
              </a:rPr>
              <a:t>, </a:t>
            </a:r>
            <a:r>
              <a:rPr lang="en-GB" sz="1400" dirty="0" err="1" smtClean="0">
                <a:solidFill>
                  <a:srgbClr val="002D56"/>
                </a:solidFill>
              </a:rPr>
              <a:t>Wim</a:t>
            </a:r>
            <a:r>
              <a:rPr lang="en-GB" sz="1400" dirty="0" smtClean="0">
                <a:solidFill>
                  <a:srgbClr val="002D56"/>
                </a:solidFill>
              </a:rPr>
              <a:t> </a:t>
            </a:r>
            <a:r>
              <a:rPr lang="en-GB" sz="1400" dirty="0" err="1" smtClean="0">
                <a:solidFill>
                  <a:srgbClr val="002D56"/>
                </a:solidFill>
              </a:rPr>
              <a:t>Weterings</a:t>
            </a:r>
            <a:endParaRPr lang="en-GB" sz="1400" dirty="0" smtClean="0">
              <a:solidFill>
                <a:srgbClr val="002D56"/>
              </a:solidFill>
            </a:endParaRPr>
          </a:p>
          <a:p>
            <a:r>
              <a:rPr lang="en-GB" sz="1400" dirty="0" smtClean="0">
                <a:solidFill>
                  <a:srgbClr val="002D56"/>
                </a:solidFill>
              </a:rPr>
              <a:t>SNS:			Sarah </a:t>
            </a:r>
            <a:r>
              <a:rPr lang="en-GB" sz="1400" dirty="0" err="1" smtClean="0">
                <a:solidFill>
                  <a:srgbClr val="002D56"/>
                </a:solidFill>
              </a:rPr>
              <a:t>Cousineau</a:t>
            </a:r>
            <a:r>
              <a:rPr lang="en-GB" sz="1400" dirty="0">
                <a:solidFill>
                  <a:srgbClr val="002D56"/>
                </a:solidFill>
              </a:rPr>
              <a:t>, Nicholas </a:t>
            </a:r>
            <a:r>
              <a:rPr lang="en-GB" sz="1400" dirty="0" smtClean="0">
                <a:solidFill>
                  <a:srgbClr val="002D56"/>
                </a:solidFill>
              </a:rPr>
              <a:t>Evans, Mike Plum, Leslie Wilson 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J-</a:t>
            </a:r>
            <a:r>
              <a:rPr lang="en-GB" sz="1400" dirty="0" err="1" smtClean="0">
                <a:solidFill>
                  <a:srgbClr val="002D56"/>
                </a:solidFill>
              </a:rPr>
              <a:t>Parc</a:t>
            </a:r>
            <a:r>
              <a:rPr lang="en-GB" sz="1400" dirty="0" smtClean="0">
                <a:solidFill>
                  <a:srgbClr val="002D56"/>
                </a:solidFill>
              </a:rPr>
              <a:t>:			Hiroyuki Harada, Hideaki </a:t>
            </a:r>
            <a:r>
              <a:rPr lang="en-GB" sz="1400" dirty="0" err="1" smtClean="0">
                <a:solidFill>
                  <a:srgbClr val="002D56"/>
                </a:solidFill>
              </a:rPr>
              <a:t>Hotchi</a:t>
            </a:r>
            <a:r>
              <a:rPr lang="en-GB" sz="1400" dirty="0" smtClean="0">
                <a:solidFill>
                  <a:srgbClr val="002D56"/>
                </a:solidFill>
              </a:rPr>
              <a:t>, </a:t>
            </a:r>
            <a:r>
              <a:rPr lang="en-GB" sz="1400" dirty="0">
                <a:solidFill>
                  <a:srgbClr val="002D56"/>
                </a:solidFill>
              </a:rPr>
              <a:t>Yoshiro </a:t>
            </a:r>
            <a:r>
              <a:rPr lang="en-GB" sz="1400" dirty="0" err="1" smtClean="0">
                <a:solidFill>
                  <a:srgbClr val="002D56"/>
                </a:solidFill>
              </a:rPr>
              <a:t>Irie</a:t>
            </a:r>
            <a:r>
              <a:rPr lang="en-GB" sz="1400" dirty="0" smtClean="0">
                <a:solidFill>
                  <a:srgbClr val="002D56"/>
                </a:solidFill>
              </a:rPr>
              <a:t>, Isao </a:t>
            </a:r>
            <a:r>
              <a:rPr lang="en-GB" sz="1400" dirty="0" err="1" smtClean="0">
                <a:solidFill>
                  <a:srgbClr val="002D56"/>
                </a:solidFill>
              </a:rPr>
              <a:t>Sugai</a:t>
            </a:r>
            <a:r>
              <a:rPr lang="en-GB" sz="1400" dirty="0" smtClean="0">
                <a:solidFill>
                  <a:srgbClr val="002D56"/>
                </a:solidFill>
              </a:rPr>
              <a:t>, Yasuhiro Takeda 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CSNS:			Ming-Yang Huang, </a:t>
            </a:r>
            <a:r>
              <a:rPr lang="en-GB" sz="1400" dirty="0" err="1" smtClean="0">
                <a:solidFill>
                  <a:srgbClr val="002D56"/>
                </a:solidFill>
              </a:rPr>
              <a:t>Jia</a:t>
            </a:r>
            <a:r>
              <a:rPr lang="en-GB" sz="1400" dirty="0" smtClean="0">
                <a:solidFill>
                  <a:srgbClr val="002D56"/>
                </a:solidFill>
              </a:rPr>
              <a:t>-Xin Chen, </a:t>
            </a:r>
            <a:r>
              <a:rPr lang="en-GB" sz="1400" dirty="0" err="1" smtClean="0">
                <a:solidFill>
                  <a:srgbClr val="002D56"/>
                </a:solidFill>
              </a:rPr>
              <a:t>Jie</a:t>
            </a:r>
            <a:r>
              <a:rPr lang="en-GB" sz="1400" dirty="0" smtClean="0">
                <a:solidFill>
                  <a:srgbClr val="002D56"/>
                </a:solidFill>
              </a:rPr>
              <a:t>-Bing Yu, Ling Kang</a:t>
            </a:r>
          </a:p>
          <a:p>
            <a:r>
              <a:rPr lang="en-GB" sz="1400" dirty="0" smtClean="0">
                <a:solidFill>
                  <a:srgbClr val="002D56"/>
                </a:solidFill>
              </a:rPr>
              <a:t>FNAL:			Dave Johnson</a:t>
            </a:r>
            <a:endParaRPr lang="en-GB" sz="1400" dirty="0">
              <a:solidFill>
                <a:srgbClr val="002D5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5272" y="5767314"/>
            <a:ext cx="1906247" cy="707886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Thank you,</a:t>
            </a:r>
          </a:p>
          <a:p>
            <a:r>
              <a:rPr lang="en-GB" sz="2000" b="1" dirty="0" smtClean="0">
                <a:solidFill>
                  <a:srgbClr val="002D56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968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4659" y="295275"/>
            <a:ext cx="10515600" cy="1325563"/>
          </a:xfrm>
        </p:spPr>
        <p:txBody>
          <a:bodyPr/>
          <a:lstStyle/>
          <a:p>
            <a:r>
              <a:rPr lang="en-GB" b="1" dirty="0" smtClean="0">
                <a:solidFill>
                  <a:srgbClr val="002D56"/>
                </a:solidFill>
                <a:latin typeface="+mn-lt"/>
              </a:rPr>
              <a:t>Outline</a:t>
            </a:r>
            <a:endParaRPr lang="en-GB" b="1" dirty="0">
              <a:solidFill>
                <a:srgbClr val="002D56"/>
              </a:solidFill>
              <a:latin typeface="+mn-lt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32945977"/>
              </p:ext>
            </p:extLst>
          </p:nvPr>
        </p:nvGraphicFramePr>
        <p:xfrm>
          <a:off x="314659" y="1784350"/>
          <a:ext cx="11731291" cy="4576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198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1" y="3489957"/>
            <a:ext cx="6482983" cy="33198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21470" y="1721623"/>
            <a:ext cx="11566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Inject high intensity beam, up to 3x10</a:t>
            </a:r>
            <a:r>
              <a:rPr lang="en-GB" sz="2000" b="1" baseline="30000" dirty="0" smtClean="0">
                <a:solidFill>
                  <a:srgbClr val="002D56"/>
                </a:solidFill>
              </a:rPr>
              <a:t>13</a:t>
            </a:r>
            <a:r>
              <a:rPr lang="en-GB" sz="2000" b="1" dirty="0" smtClean="0">
                <a:solidFill>
                  <a:srgbClr val="002D56"/>
                </a:solidFill>
              </a:rPr>
              <a:t> </a:t>
            </a:r>
            <a:r>
              <a:rPr lang="en-GB" sz="2000" b="1" dirty="0" err="1" smtClean="0">
                <a:solidFill>
                  <a:srgbClr val="002D56"/>
                </a:solidFill>
              </a:rPr>
              <a:t>ppp</a:t>
            </a:r>
            <a:r>
              <a:rPr lang="en-GB" sz="2000" b="1" dirty="0" smtClean="0">
                <a:solidFill>
                  <a:srgbClr val="002D56"/>
                </a:solidFill>
              </a:rPr>
              <a:t>, in </a:t>
            </a:r>
            <a:r>
              <a:rPr lang="en-GB" sz="2000" b="1" dirty="0">
                <a:solidFill>
                  <a:srgbClr val="002D56"/>
                </a:solidFill>
              </a:rPr>
              <a:t>200 </a:t>
            </a:r>
            <a:r>
              <a:rPr lang="en-GB" sz="2000" b="1" dirty="0" smtClean="0">
                <a:solidFill>
                  <a:srgbClr val="002D56"/>
                </a:solidFill>
              </a:rPr>
              <a:t>µs (~133 turns)</a:t>
            </a:r>
            <a:endParaRPr lang="en-GB" sz="2000" b="1" dirty="0">
              <a:solidFill>
                <a:srgbClr val="002D5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1470" y="2954671"/>
            <a:ext cx="5182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Vertical painting with programmable dipole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6626103" y="3155307"/>
            <a:ext cx="4105042" cy="3425921"/>
            <a:chOff x="7734300" y="3888956"/>
            <a:chExt cx="3199118" cy="266986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r="16514"/>
            <a:stretch/>
          </p:blipFill>
          <p:spPr>
            <a:xfrm>
              <a:off x="7734300" y="3888956"/>
              <a:ext cx="2958218" cy="2669869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7845425" y="3995243"/>
              <a:ext cx="3087993" cy="2235113"/>
              <a:chOff x="7845425" y="3995243"/>
              <a:chExt cx="3087993" cy="223511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7845425" y="5458028"/>
                <a:ext cx="733724" cy="455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00B8B8"/>
                    </a:solidFill>
                  </a:rPr>
                  <a:t>Injection Dipole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441180" y="4233445"/>
                <a:ext cx="1226819" cy="26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DD00DD"/>
                    </a:solidFill>
                  </a:rPr>
                  <a:t>Beam Intensity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406695" y="4904482"/>
                <a:ext cx="1526723" cy="26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999900"/>
                    </a:solidFill>
                  </a:rPr>
                  <a:t>Vertical Sweeper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>
                <a:off x="8999220" y="4002210"/>
                <a:ext cx="0" cy="2228146"/>
              </a:xfrm>
              <a:prstGeom prst="line">
                <a:avLst/>
              </a:prstGeom>
              <a:ln w="19050">
                <a:solidFill>
                  <a:srgbClr val="DD00D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9277350" y="4002210"/>
                <a:ext cx="0" cy="2228146"/>
              </a:xfrm>
              <a:prstGeom prst="line">
                <a:avLst/>
              </a:prstGeom>
              <a:ln w="19050">
                <a:solidFill>
                  <a:srgbClr val="DD00D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/>
              <p:cNvSpPr txBox="1"/>
              <p:nvPr/>
            </p:nvSpPr>
            <p:spPr>
              <a:xfrm>
                <a:off x="8435268" y="3995243"/>
                <a:ext cx="1226819" cy="263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 smtClean="0">
                    <a:solidFill>
                      <a:srgbClr val="DD00DD"/>
                    </a:solidFill>
                  </a:rPr>
                  <a:t>200 µs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9000490" y="4152900"/>
                <a:ext cx="288290" cy="1099"/>
              </a:xfrm>
              <a:prstGeom prst="line">
                <a:avLst/>
              </a:prstGeom>
              <a:ln w="19050">
                <a:solidFill>
                  <a:srgbClr val="DD00DD"/>
                </a:solidFill>
                <a:prstDash val="solid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7"/>
          <a:stretch/>
        </p:blipFill>
        <p:spPr>
          <a:xfrm>
            <a:off x="10650516" y="4941628"/>
            <a:ext cx="1462294" cy="1512695"/>
          </a:xfrm>
          <a:prstGeom prst="rect">
            <a:avLst/>
          </a:prstGeom>
          <a:ln w="34925">
            <a:noFill/>
          </a:ln>
        </p:spPr>
      </p:pic>
      <p:grpSp>
        <p:nvGrpSpPr>
          <p:cNvPr id="47" name="Group 46"/>
          <p:cNvGrpSpPr/>
          <p:nvPr/>
        </p:nvGrpSpPr>
        <p:grpSpPr>
          <a:xfrm>
            <a:off x="314658" y="265999"/>
            <a:ext cx="11566862" cy="1303817"/>
            <a:chOff x="314658" y="1885250"/>
            <a:chExt cx="11566862" cy="1282872"/>
          </a:xfrm>
        </p:grpSpPr>
        <p:grpSp>
          <p:nvGrpSpPr>
            <p:cNvPr id="41" name="Group 40"/>
            <p:cNvGrpSpPr/>
            <p:nvPr/>
          </p:nvGrpSpPr>
          <p:grpSpPr>
            <a:xfrm>
              <a:off x="314658" y="2158683"/>
              <a:ext cx="11566862" cy="1009439"/>
              <a:chOff x="0" y="349877"/>
              <a:chExt cx="10318794" cy="113745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0" y="349877"/>
                <a:ext cx="10318794" cy="1137451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3" name="TextBox 42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002D56"/>
                    </a:solidFill>
                  </a:rPr>
                  <a:t>Multi-turn charge exchange injection at 70 MeV</a:t>
                </a:r>
              </a:p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kern="1200" dirty="0" smtClean="0">
                    <a:solidFill>
                      <a:srgbClr val="ABAEA5"/>
                    </a:solidFill>
                  </a:rPr>
                  <a:t>Accelerator upgrades</a:t>
                </a: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smtClean="0"/>
                  <a:t>Introduction and Motivation</a:t>
                </a:r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7"/>
          <a:stretch/>
        </p:blipFill>
        <p:spPr>
          <a:xfrm>
            <a:off x="10587998" y="3300632"/>
            <a:ext cx="1587329" cy="1512695"/>
          </a:xfrm>
          <a:prstGeom prst="rect">
            <a:avLst/>
          </a:prstGeom>
          <a:ln w="349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77895" y="2119245"/>
            <a:ext cx="27899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002D56"/>
                </a:solidFill>
              </a:rPr>
              <a:t> 65 mm horizontal bump</a:t>
            </a:r>
            <a:endParaRPr lang="en-GB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314657" y="2530874"/>
            <a:ext cx="7055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Horizontal painting with failing sinusoidal main magnet field</a:t>
            </a:r>
          </a:p>
        </p:txBody>
      </p:sp>
    </p:spTree>
    <p:extLst>
      <p:ext uri="{BB962C8B-B14F-4D97-AF65-F5344CB8AC3E}">
        <p14:creationId xmlns:p14="http://schemas.microsoft.com/office/powerpoint/2010/main" val="178433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314658" y="1693403"/>
            <a:ext cx="2902292" cy="4154851"/>
            <a:chOff x="2843808" y="1490563"/>
            <a:chExt cx="3656417" cy="5367437"/>
          </a:xfrm>
        </p:grpSpPr>
        <p:pic>
          <p:nvPicPr>
            <p:cNvPr id="41" name="Picture 8" descr="C:\Data\Conferences\IPAC11\IUG Poster\ISIS + 180 MeV JPARC linac + FETS no labels EDI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3808" y="1490563"/>
              <a:ext cx="3384376" cy="5367437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 rot="1045155">
              <a:off x="3183068" y="2093190"/>
              <a:ext cx="3317157" cy="318080"/>
            </a:xfrm>
            <a:prstGeom prst="rect">
              <a:avLst/>
            </a:prstGeom>
            <a:noFill/>
            <a:ln w="762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00" b="1" dirty="0" smtClean="0">
                  <a:solidFill>
                    <a:srgbClr val="002D56"/>
                  </a:solidFill>
                  <a:latin typeface="Lucida Sans Unicode" pitchFamily="34" charset="0"/>
                  <a:cs typeface="Lucida Sans Unicode" pitchFamily="34" charset="0"/>
                </a:rPr>
                <a:t>Proposed 180 MeV Linac</a:t>
              </a:r>
              <a:endParaRPr lang="en-GB" sz="1000" b="1" dirty="0">
                <a:solidFill>
                  <a:srgbClr val="002D56"/>
                </a:solidFill>
                <a:latin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005486">
              <a:off x="3614613" y="2677511"/>
              <a:ext cx="1217110" cy="258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1" dirty="0" smtClean="0">
                  <a:solidFill>
                    <a:srgbClr val="ABAEA5"/>
                  </a:solidFill>
                  <a:latin typeface="Lucida Sans Unicode" pitchFamily="34" charset="0"/>
                  <a:cs typeface="Lucida Sans Unicode" pitchFamily="34" charset="0"/>
                </a:rPr>
                <a:t>70 MeV Linac</a:t>
              </a:r>
              <a:endParaRPr lang="en-GB" sz="700" b="1" dirty="0">
                <a:solidFill>
                  <a:srgbClr val="ABAEA5"/>
                </a:solidFill>
                <a:latin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3106621" y="1915433"/>
              <a:ext cx="2858750" cy="1331792"/>
            </a:xfrm>
            <a:custGeom>
              <a:avLst/>
              <a:gdLst>
                <a:gd name="connsiteX0" fmla="*/ 9715500 w 10687050"/>
                <a:gd name="connsiteY0" fmla="*/ 4371975 h 4943475"/>
                <a:gd name="connsiteX1" fmla="*/ 9515475 w 10687050"/>
                <a:gd name="connsiteY1" fmla="*/ 3857625 h 4943475"/>
                <a:gd name="connsiteX2" fmla="*/ 8972550 w 10687050"/>
                <a:gd name="connsiteY2" fmla="*/ 3371850 h 4943475"/>
                <a:gd name="connsiteX3" fmla="*/ 7629525 w 10687050"/>
                <a:gd name="connsiteY3" fmla="*/ 3028950 h 4943475"/>
                <a:gd name="connsiteX4" fmla="*/ 0 w 10687050"/>
                <a:gd name="connsiteY4" fmla="*/ 628650 h 4943475"/>
                <a:gd name="connsiteX5" fmla="*/ 200025 w 10687050"/>
                <a:gd name="connsiteY5" fmla="*/ 0 h 4943475"/>
                <a:gd name="connsiteX6" fmla="*/ 8858250 w 10687050"/>
                <a:gd name="connsiteY6" fmla="*/ 2743200 h 4943475"/>
                <a:gd name="connsiteX7" fmla="*/ 9972675 w 10687050"/>
                <a:gd name="connsiteY7" fmla="*/ 3486150 h 4943475"/>
                <a:gd name="connsiteX8" fmla="*/ 10429875 w 10687050"/>
                <a:gd name="connsiteY8" fmla="*/ 4371975 h 4943475"/>
                <a:gd name="connsiteX9" fmla="*/ 10687050 w 10687050"/>
                <a:gd name="connsiteY9" fmla="*/ 4943475 h 4943475"/>
                <a:gd name="connsiteX10" fmla="*/ 9715500 w 10687050"/>
                <a:gd name="connsiteY10" fmla="*/ 4371975 h 4943475"/>
                <a:gd name="connsiteX0" fmla="*/ 9715500 w 10687050"/>
                <a:gd name="connsiteY0" fmla="*/ 4371975 h 4943475"/>
                <a:gd name="connsiteX1" fmla="*/ 9515475 w 10687050"/>
                <a:gd name="connsiteY1" fmla="*/ 3857625 h 4943475"/>
                <a:gd name="connsiteX2" fmla="*/ 8972550 w 10687050"/>
                <a:gd name="connsiteY2" fmla="*/ 3486151 h 4943475"/>
                <a:gd name="connsiteX3" fmla="*/ 7629525 w 10687050"/>
                <a:gd name="connsiteY3" fmla="*/ 3028950 h 4943475"/>
                <a:gd name="connsiteX4" fmla="*/ 0 w 10687050"/>
                <a:gd name="connsiteY4" fmla="*/ 628650 h 4943475"/>
                <a:gd name="connsiteX5" fmla="*/ 200025 w 10687050"/>
                <a:gd name="connsiteY5" fmla="*/ 0 h 4943475"/>
                <a:gd name="connsiteX6" fmla="*/ 8858250 w 10687050"/>
                <a:gd name="connsiteY6" fmla="*/ 2743200 h 4943475"/>
                <a:gd name="connsiteX7" fmla="*/ 9972675 w 10687050"/>
                <a:gd name="connsiteY7" fmla="*/ 3486150 h 4943475"/>
                <a:gd name="connsiteX8" fmla="*/ 10429875 w 10687050"/>
                <a:gd name="connsiteY8" fmla="*/ 4371975 h 4943475"/>
                <a:gd name="connsiteX9" fmla="*/ 10687050 w 10687050"/>
                <a:gd name="connsiteY9" fmla="*/ 4943475 h 4943475"/>
                <a:gd name="connsiteX10" fmla="*/ 9715500 w 10687050"/>
                <a:gd name="connsiteY10" fmla="*/ 4371975 h 4943475"/>
                <a:gd name="connsiteX0" fmla="*/ 9944100 w 10687050"/>
                <a:gd name="connsiteY0" fmla="*/ 4543425 h 4943475"/>
                <a:gd name="connsiteX1" fmla="*/ 9515475 w 10687050"/>
                <a:gd name="connsiteY1" fmla="*/ 3857625 h 4943475"/>
                <a:gd name="connsiteX2" fmla="*/ 8972550 w 10687050"/>
                <a:gd name="connsiteY2" fmla="*/ 3486151 h 4943475"/>
                <a:gd name="connsiteX3" fmla="*/ 7629525 w 10687050"/>
                <a:gd name="connsiteY3" fmla="*/ 3028950 h 4943475"/>
                <a:gd name="connsiteX4" fmla="*/ 0 w 10687050"/>
                <a:gd name="connsiteY4" fmla="*/ 628650 h 4943475"/>
                <a:gd name="connsiteX5" fmla="*/ 200025 w 10687050"/>
                <a:gd name="connsiteY5" fmla="*/ 0 h 4943475"/>
                <a:gd name="connsiteX6" fmla="*/ 8858250 w 10687050"/>
                <a:gd name="connsiteY6" fmla="*/ 2743200 h 4943475"/>
                <a:gd name="connsiteX7" fmla="*/ 9972675 w 10687050"/>
                <a:gd name="connsiteY7" fmla="*/ 3486150 h 4943475"/>
                <a:gd name="connsiteX8" fmla="*/ 10429875 w 10687050"/>
                <a:gd name="connsiteY8" fmla="*/ 4371975 h 4943475"/>
                <a:gd name="connsiteX9" fmla="*/ 10687050 w 10687050"/>
                <a:gd name="connsiteY9" fmla="*/ 4943475 h 4943475"/>
                <a:gd name="connsiteX10" fmla="*/ 9944100 w 10687050"/>
                <a:gd name="connsiteY10" fmla="*/ 4543425 h 4943475"/>
                <a:gd name="connsiteX0" fmla="*/ 9944100 w 10687050"/>
                <a:gd name="connsiteY0" fmla="*/ 4543425 h 4943475"/>
                <a:gd name="connsiteX1" fmla="*/ 9515475 w 10687050"/>
                <a:gd name="connsiteY1" fmla="*/ 3857625 h 4943475"/>
                <a:gd name="connsiteX2" fmla="*/ 8972550 w 10687050"/>
                <a:gd name="connsiteY2" fmla="*/ 3486151 h 4943475"/>
                <a:gd name="connsiteX3" fmla="*/ 7629525 w 10687050"/>
                <a:gd name="connsiteY3" fmla="*/ 3028950 h 4943475"/>
                <a:gd name="connsiteX4" fmla="*/ 0 w 10687050"/>
                <a:gd name="connsiteY4" fmla="*/ 628650 h 4943475"/>
                <a:gd name="connsiteX5" fmla="*/ 200025 w 10687050"/>
                <a:gd name="connsiteY5" fmla="*/ 0 h 4943475"/>
                <a:gd name="connsiteX6" fmla="*/ 8858250 w 10687050"/>
                <a:gd name="connsiteY6" fmla="*/ 2743200 h 4943475"/>
                <a:gd name="connsiteX7" fmla="*/ 9972675 w 10687050"/>
                <a:gd name="connsiteY7" fmla="*/ 3486150 h 4943475"/>
                <a:gd name="connsiteX8" fmla="*/ 10487026 w 10687050"/>
                <a:gd name="connsiteY8" fmla="*/ 4171950 h 4943475"/>
                <a:gd name="connsiteX9" fmla="*/ 10687050 w 10687050"/>
                <a:gd name="connsiteY9" fmla="*/ 4943475 h 4943475"/>
                <a:gd name="connsiteX10" fmla="*/ 9944100 w 10687050"/>
                <a:gd name="connsiteY10" fmla="*/ 4543425 h 4943475"/>
                <a:gd name="connsiteX0" fmla="*/ 10210800 w 10687050"/>
                <a:gd name="connsiteY0" fmla="*/ 4749165 h 4943475"/>
                <a:gd name="connsiteX1" fmla="*/ 9515475 w 10687050"/>
                <a:gd name="connsiteY1" fmla="*/ 3857625 h 4943475"/>
                <a:gd name="connsiteX2" fmla="*/ 8972550 w 10687050"/>
                <a:gd name="connsiteY2" fmla="*/ 3486151 h 4943475"/>
                <a:gd name="connsiteX3" fmla="*/ 7629525 w 10687050"/>
                <a:gd name="connsiteY3" fmla="*/ 3028950 h 4943475"/>
                <a:gd name="connsiteX4" fmla="*/ 0 w 10687050"/>
                <a:gd name="connsiteY4" fmla="*/ 628650 h 4943475"/>
                <a:gd name="connsiteX5" fmla="*/ 200025 w 10687050"/>
                <a:gd name="connsiteY5" fmla="*/ 0 h 4943475"/>
                <a:gd name="connsiteX6" fmla="*/ 8858250 w 10687050"/>
                <a:gd name="connsiteY6" fmla="*/ 2743200 h 4943475"/>
                <a:gd name="connsiteX7" fmla="*/ 9972675 w 10687050"/>
                <a:gd name="connsiteY7" fmla="*/ 3486150 h 4943475"/>
                <a:gd name="connsiteX8" fmla="*/ 10487026 w 10687050"/>
                <a:gd name="connsiteY8" fmla="*/ 4171950 h 4943475"/>
                <a:gd name="connsiteX9" fmla="*/ 10687050 w 10687050"/>
                <a:gd name="connsiteY9" fmla="*/ 4943475 h 4943475"/>
                <a:gd name="connsiteX10" fmla="*/ 10210800 w 10687050"/>
                <a:gd name="connsiteY10" fmla="*/ 4749165 h 4943475"/>
                <a:gd name="connsiteX0" fmla="*/ 10264140 w 10687050"/>
                <a:gd name="connsiteY0" fmla="*/ 4954905 h 4954905"/>
                <a:gd name="connsiteX1" fmla="*/ 9515475 w 10687050"/>
                <a:gd name="connsiteY1" fmla="*/ 3857625 h 4954905"/>
                <a:gd name="connsiteX2" fmla="*/ 8972550 w 10687050"/>
                <a:gd name="connsiteY2" fmla="*/ 3486151 h 4954905"/>
                <a:gd name="connsiteX3" fmla="*/ 7629525 w 10687050"/>
                <a:gd name="connsiteY3" fmla="*/ 3028950 h 4954905"/>
                <a:gd name="connsiteX4" fmla="*/ 0 w 10687050"/>
                <a:gd name="connsiteY4" fmla="*/ 628650 h 4954905"/>
                <a:gd name="connsiteX5" fmla="*/ 200025 w 10687050"/>
                <a:gd name="connsiteY5" fmla="*/ 0 h 4954905"/>
                <a:gd name="connsiteX6" fmla="*/ 8858250 w 10687050"/>
                <a:gd name="connsiteY6" fmla="*/ 2743200 h 4954905"/>
                <a:gd name="connsiteX7" fmla="*/ 9972675 w 10687050"/>
                <a:gd name="connsiteY7" fmla="*/ 3486150 h 4954905"/>
                <a:gd name="connsiteX8" fmla="*/ 10487026 w 10687050"/>
                <a:gd name="connsiteY8" fmla="*/ 4171950 h 4954905"/>
                <a:gd name="connsiteX9" fmla="*/ 10687050 w 10687050"/>
                <a:gd name="connsiteY9" fmla="*/ 4943475 h 4954905"/>
                <a:gd name="connsiteX10" fmla="*/ 10264140 w 10687050"/>
                <a:gd name="connsiteY10" fmla="*/ 4954905 h 4954905"/>
                <a:gd name="connsiteX0" fmla="*/ 10264140 w 10755630"/>
                <a:gd name="connsiteY0" fmla="*/ 4954905 h 4954905"/>
                <a:gd name="connsiteX1" fmla="*/ 9515475 w 10755630"/>
                <a:gd name="connsiteY1" fmla="*/ 3857625 h 4954905"/>
                <a:gd name="connsiteX2" fmla="*/ 8972550 w 10755630"/>
                <a:gd name="connsiteY2" fmla="*/ 3486151 h 4954905"/>
                <a:gd name="connsiteX3" fmla="*/ 7629525 w 10755630"/>
                <a:gd name="connsiteY3" fmla="*/ 3028950 h 4954905"/>
                <a:gd name="connsiteX4" fmla="*/ 0 w 10755630"/>
                <a:gd name="connsiteY4" fmla="*/ 628650 h 4954905"/>
                <a:gd name="connsiteX5" fmla="*/ 200025 w 10755630"/>
                <a:gd name="connsiteY5" fmla="*/ 0 h 4954905"/>
                <a:gd name="connsiteX6" fmla="*/ 8858250 w 10755630"/>
                <a:gd name="connsiteY6" fmla="*/ 2743200 h 4954905"/>
                <a:gd name="connsiteX7" fmla="*/ 9972675 w 10755630"/>
                <a:gd name="connsiteY7" fmla="*/ 3486150 h 4954905"/>
                <a:gd name="connsiteX8" fmla="*/ 10487026 w 10755630"/>
                <a:gd name="connsiteY8" fmla="*/ 4171950 h 4954905"/>
                <a:gd name="connsiteX9" fmla="*/ 10755630 w 10755630"/>
                <a:gd name="connsiteY9" fmla="*/ 4806315 h 4954905"/>
                <a:gd name="connsiteX10" fmla="*/ 10264140 w 10755630"/>
                <a:gd name="connsiteY10" fmla="*/ 4954905 h 4954905"/>
                <a:gd name="connsiteX0" fmla="*/ 10264140 w 10740390"/>
                <a:gd name="connsiteY0" fmla="*/ 4954905 h 4954905"/>
                <a:gd name="connsiteX1" fmla="*/ 9515475 w 10740390"/>
                <a:gd name="connsiteY1" fmla="*/ 3857625 h 4954905"/>
                <a:gd name="connsiteX2" fmla="*/ 8972550 w 10740390"/>
                <a:gd name="connsiteY2" fmla="*/ 3486151 h 4954905"/>
                <a:gd name="connsiteX3" fmla="*/ 7629525 w 10740390"/>
                <a:gd name="connsiteY3" fmla="*/ 3028950 h 4954905"/>
                <a:gd name="connsiteX4" fmla="*/ 0 w 10740390"/>
                <a:gd name="connsiteY4" fmla="*/ 628650 h 4954905"/>
                <a:gd name="connsiteX5" fmla="*/ 200025 w 10740390"/>
                <a:gd name="connsiteY5" fmla="*/ 0 h 4954905"/>
                <a:gd name="connsiteX6" fmla="*/ 8858250 w 10740390"/>
                <a:gd name="connsiteY6" fmla="*/ 2743200 h 4954905"/>
                <a:gd name="connsiteX7" fmla="*/ 9972675 w 10740390"/>
                <a:gd name="connsiteY7" fmla="*/ 3486150 h 4954905"/>
                <a:gd name="connsiteX8" fmla="*/ 10487026 w 10740390"/>
                <a:gd name="connsiteY8" fmla="*/ 4171950 h 4954905"/>
                <a:gd name="connsiteX9" fmla="*/ 10740390 w 10740390"/>
                <a:gd name="connsiteY9" fmla="*/ 4661535 h 4954905"/>
                <a:gd name="connsiteX10" fmla="*/ 10264140 w 10740390"/>
                <a:gd name="connsiteY10" fmla="*/ 4954905 h 4954905"/>
                <a:gd name="connsiteX0" fmla="*/ 10264140 w 10854690"/>
                <a:gd name="connsiteY0" fmla="*/ 4954905 h 4954905"/>
                <a:gd name="connsiteX1" fmla="*/ 9515475 w 10854690"/>
                <a:gd name="connsiteY1" fmla="*/ 3857625 h 4954905"/>
                <a:gd name="connsiteX2" fmla="*/ 8972550 w 10854690"/>
                <a:gd name="connsiteY2" fmla="*/ 348615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8858250 w 10854690"/>
                <a:gd name="connsiteY6" fmla="*/ 2743200 h 4954905"/>
                <a:gd name="connsiteX7" fmla="*/ 9972675 w 10854690"/>
                <a:gd name="connsiteY7" fmla="*/ 3486150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264140 w 10854690"/>
                <a:gd name="connsiteY0" fmla="*/ 4954905 h 4954905"/>
                <a:gd name="connsiteX1" fmla="*/ 9515475 w 10854690"/>
                <a:gd name="connsiteY1" fmla="*/ 3857625 h 4954905"/>
                <a:gd name="connsiteX2" fmla="*/ 8850630 w 10854690"/>
                <a:gd name="connsiteY2" fmla="*/ 343281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8858250 w 10854690"/>
                <a:gd name="connsiteY6" fmla="*/ 2743200 h 4954905"/>
                <a:gd name="connsiteX7" fmla="*/ 9972675 w 10854690"/>
                <a:gd name="connsiteY7" fmla="*/ 3486150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264140 w 10854690"/>
                <a:gd name="connsiteY0" fmla="*/ 4954905 h 4954905"/>
                <a:gd name="connsiteX1" fmla="*/ 9515475 w 10854690"/>
                <a:gd name="connsiteY1" fmla="*/ 3857625 h 4954905"/>
                <a:gd name="connsiteX2" fmla="*/ 8850630 w 10854690"/>
                <a:gd name="connsiteY2" fmla="*/ 343281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9147810 w 10854690"/>
                <a:gd name="connsiteY6" fmla="*/ 2865119 h 4954905"/>
                <a:gd name="connsiteX7" fmla="*/ 9972675 w 10854690"/>
                <a:gd name="connsiteY7" fmla="*/ 3486150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264140 w 10854690"/>
                <a:gd name="connsiteY0" fmla="*/ 4954905 h 4954905"/>
                <a:gd name="connsiteX1" fmla="*/ 9530716 w 10854690"/>
                <a:gd name="connsiteY1" fmla="*/ 3903345 h 4954905"/>
                <a:gd name="connsiteX2" fmla="*/ 8850630 w 10854690"/>
                <a:gd name="connsiteY2" fmla="*/ 343281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9147810 w 10854690"/>
                <a:gd name="connsiteY6" fmla="*/ 2865119 h 4954905"/>
                <a:gd name="connsiteX7" fmla="*/ 9972675 w 10854690"/>
                <a:gd name="connsiteY7" fmla="*/ 3486150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264140 w 10854690"/>
                <a:gd name="connsiteY0" fmla="*/ 4954905 h 4954905"/>
                <a:gd name="connsiteX1" fmla="*/ 9530716 w 10854690"/>
                <a:gd name="connsiteY1" fmla="*/ 3903345 h 4954905"/>
                <a:gd name="connsiteX2" fmla="*/ 8850630 w 10854690"/>
                <a:gd name="connsiteY2" fmla="*/ 343281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9147810 w 10854690"/>
                <a:gd name="connsiteY6" fmla="*/ 2865119 h 4954905"/>
                <a:gd name="connsiteX7" fmla="*/ 9904096 w 10854690"/>
                <a:gd name="connsiteY7" fmla="*/ 3455671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264140 w 10854690"/>
                <a:gd name="connsiteY0" fmla="*/ 4954905 h 4954905"/>
                <a:gd name="connsiteX1" fmla="*/ 9530716 w 10854690"/>
                <a:gd name="connsiteY1" fmla="*/ 3903345 h 4954905"/>
                <a:gd name="connsiteX2" fmla="*/ 8850630 w 10854690"/>
                <a:gd name="connsiteY2" fmla="*/ 3432811 h 4954905"/>
                <a:gd name="connsiteX3" fmla="*/ 7629525 w 10854690"/>
                <a:gd name="connsiteY3" fmla="*/ 3028950 h 4954905"/>
                <a:gd name="connsiteX4" fmla="*/ 0 w 10854690"/>
                <a:gd name="connsiteY4" fmla="*/ 628650 h 4954905"/>
                <a:gd name="connsiteX5" fmla="*/ 200025 w 10854690"/>
                <a:gd name="connsiteY5" fmla="*/ 0 h 4954905"/>
                <a:gd name="connsiteX6" fmla="*/ 9147810 w 10854690"/>
                <a:gd name="connsiteY6" fmla="*/ 2865119 h 4954905"/>
                <a:gd name="connsiteX7" fmla="*/ 9957436 w 10854690"/>
                <a:gd name="connsiteY7" fmla="*/ 3409951 h 4954905"/>
                <a:gd name="connsiteX8" fmla="*/ 10487026 w 10854690"/>
                <a:gd name="connsiteY8" fmla="*/ 4171950 h 4954905"/>
                <a:gd name="connsiteX9" fmla="*/ 10854690 w 10854690"/>
                <a:gd name="connsiteY9" fmla="*/ 4752975 h 4954905"/>
                <a:gd name="connsiteX10" fmla="*/ 10264140 w 10854690"/>
                <a:gd name="connsiteY10" fmla="*/ 4954905 h 4954905"/>
                <a:gd name="connsiteX0" fmla="*/ 10435590 w 11026140"/>
                <a:gd name="connsiteY0" fmla="*/ 4954905 h 4954905"/>
                <a:gd name="connsiteX1" fmla="*/ 9702166 w 11026140"/>
                <a:gd name="connsiteY1" fmla="*/ 3903345 h 4954905"/>
                <a:gd name="connsiteX2" fmla="*/ 9022080 w 11026140"/>
                <a:gd name="connsiteY2" fmla="*/ 3432811 h 4954905"/>
                <a:gd name="connsiteX3" fmla="*/ 7800975 w 11026140"/>
                <a:gd name="connsiteY3" fmla="*/ 3028950 h 4954905"/>
                <a:gd name="connsiteX4" fmla="*/ 0 w 11026140"/>
                <a:gd name="connsiteY4" fmla="*/ 933450 h 4954905"/>
                <a:gd name="connsiteX5" fmla="*/ 371475 w 11026140"/>
                <a:gd name="connsiteY5" fmla="*/ 0 h 4954905"/>
                <a:gd name="connsiteX6" fmla="*/ 9319260 w 11026140"/>
                <a:gd name="connsiteY6" fmla="*/ 2865119 h 4954905"/>
                <a:gd name="connsiteX7" fmla="*/ 10128886 w 11026140"/>
                <a:gd name="connsiteY7" fmla="*/ 3409951 h 4954905"/>
                <a:gd name="connsiteX8" fmla="*/ 10658476 w 11026140"/>
                <a:gd name="connsiteY8" fmla="*/ 4171950 h 4954905"/>
                <a:gd name="connsiteX9" fmla="*/ 11026140 w 11026140"/>
                <a:gd name="connsiteY9" fmla="*/ 4752975 h 4954905"/>
                <a:gd name="connsiteX10" fmla="*/ 10435590 w 11026140"/>
                <a:gd name="connsiteY10" fmla="*/ 4954905 h 4954905"/>
                <a:gd name="connsiteX0" fmla="*/ 10435590 w 11026140"/>
                <a:gd name="connsiteY0" fmla="*/ 5259705 h 5259705"/>
                <a:gd name="connsiteX1" fmla="*/ 9702166 w 11026140"/>
                <a:gd name="connsiteY1" fmla="*/ 4208145 h 5259705"/>
                <a:gd name="connsiteX2" fmla="*/ 9022080 w 11026140"/>
                <a:gd name="connsiteY2" fmla="*/ 3737611 h 5259705"/>
                <a:gd name="connsiteX3" fmla="*/ 7800975 w 11026140"/>
                <a:gd name="connsiteY3" fmla="*/ 3333750 h 5259705"/>
                <a:gd name="connsiteX4" fmla="*/ 0 w 11026140"/>
                <a:gd name="connsiteY4" fmla="*/ 1238250 h 5259705"/>
                <a:gd name="connsiteX5" fmla="*/ 504825 w 11026140"/>
                <a:gd name="connsiteY5" fmla="*/ 0 h 5259705"/>
                <a:gd name="connsiteX6" fmla="*/ 9319260 w 11026140"/>
                <a:gd name="connsiteY6" fmla="*/ 3169919 h 5259705"/>
                <a:gd name="connsiteX7" fmla="*/ 10128886 w 11026140"/>
                <a:gd name="connsiteY7" fmla="*/ 3714751 h 5259705"/>
                <a:gd name="connsiteX8" fmla="*/ 10658476 w 11026140"/>
                <a:gd name="connsiteY8" fmla="*/ 4476750 h 5259705"/>
                <a:gd name="connsiteX9" fmla="*/ 11026140 w 11026140"/>
                <a:gd name="connsiteY9" fmla="*/ 5057775 h 5259705"/>
                <a:gd name="connsiteX10" fmla="*/ 10435590 w 11026140"/>
                <a:gd name="connsiteY10" fmla="*/ 5259705 h 5259705"/>
                <a:gd name="connsiteX0" fmla="*/ 10435590 w 11026140"/>
                <a:gd name="connsiteY0" fmla="*/ 5259705 h 5259705"/>
                <a:gd name="connsiteX1" fmla="*/ 9702166 w 11026140"/>
                <a:gd name="connsiteY1" fmla="*/ 4208145 h 5259705"/>
                <a:gd name="connsiteX2" fmla="*/ 9022080 w 11026140"/>
                <a:gd name="connsiteY2" fmla="*/ 3737611 h 5259705"/>
                <a:gd name="connsiteX3" fmla="*/ 7553324 w 11026140"/>
                <a:gd name="connsiteY3" fmla="*/ 3619501 h 5259705"/>
                <a:gd name="connsiteX4" fmla="*/ 0 w 11026140"/>
                <a:gd name="connsiteY4" fmla="*/ 1238250 h 5259705"/>
                <a:gd name="connsiteX5" fmla="*/ 504825 w 11026140"/>
                <a:gd name="connsiteY5" fmla="*/ 0 h 5259705"/>
                <a:gd name="connsiteX6" fmla="*/ 9319260 w 11026140"/>
                <a:gd name="connsiteY6" fmla="*/ 3169919 h 5259705"/>
                <a:gd name="connsiteX7" fmla="*/ 10128886 w 11026140"/>
                <a:gd name="connsiteY7" fmla="*/ 3714751 h 5259705"/>
                <a:gd name="connsiteX8" fmla="*/ 10658476 w 11026140"/>
                <a:gd name="connsiteY8" fmla="*/ 4476750 h 5259705"/>
                <a:gd name="connsiteX9" fmla="*/ 11026140 w 11026140"/>
                <a:gd name="connsiteY9" fmla="*/ 5057775 h 5259705"/>
                <a:gd name="connsiteX10" fmla="*/ 10435590 w 11026140"/>
                <a:gd name="connsiteY10" fmla="*/ 5259705 h 5259705"/>
                <a:gd name="connsiteX0" fmla="*/ 10435590 w 11026140"/>
                <a:gd name="connsiteY0" fmla="*/ 5259705 h 5259705"/>
                <a:gd name="connsiteX1" fmla="*/ 9702166 w 11026140"/>
                <a:gd name="connsiteY1" fmla="*/ 4208145 h 5259705"/>
                <a:gd name="connsiteX2" fmla="*/ 9022080 w 11026140"/>
                <a:gd name="connsiteY2" fmla="*/ 3737611 h 5259705"/>
                <a:gd name="connsiteX3" fmla="*/ 7553324 w 11026140"/>
                <a:gd name="connsiteY3" fmla="*/ 3619501 h 5259705"/>
                <a:gd name="connsiteX4" fmla="*/ 0 w 11026140"/>
                <a:gd name="connsiteY4" fmla="*/ 1238250 h 5259705"/>
                <a:gd name="connsiteX5" fmla="*/ 504825 w 11026140"/>
                <a:gd name="connsiteY5" fmla="*/ 0 h 5259705"/>
                <a:gd name="connsiteX6" fmla="*/ 9357360 w 11026140"/>
                <a:gd name="connsiteY6" fmla="*/ 2941319 h 5259705"/>
                <a:gd name="connsiteX7" fmla="*/ 10128886 w 11026140"/>
                <a:gd name="connsiteY7" fmla="*/ 3714751 h 5259705"/>
                <a:gd name="connsiteX8" fmla="*/ 10658476 w 11026140"/>
                <a:gd name="connsiteY8" fmla="*/ 4476750 h 5259705"/>
                <a:gd name="connsiteX9" fmla="*/ 11026140 w 11026140"/>
                <a:gd name="connsiteY9" fmla="*/ 5057775 h 5259705"/>
                <a:gd name="connsiteX10" fmla="*/ 10435590 w 11026140"/>
                <a:gd name="connsiteY10" fmla="*/ 5259705 h 5259705"/>
                <a:gd name="connsiteX0" fmla="*/ 10435590 w 11026140"/>
                <a:gd name="connsiteY0" fmla="*/ 5259705 h 5259705"/>
                <a:gd name="connsiteX1" fmla="*/ 9702166 w 11026140"/>
                <a:gd name="connsiteY1" fmla="*/ 4208145 h 5259705"/>
                <a:gd name="connsiteX2" fmla="*/ 9022080 w 11026140"/>
                <a:gd name="connsiteY2" fmla="*/ 3737611 h 5259705"/>
                <a:gd name="connsiteX3" fmla="*/ 9315450 w 11026140"/>
                <a:gd name="connsiteY3" fmla="*/ 4124325 h 5259705"/>
                <a:gd name="connsiteX4" fmla="*/ 7553324 w 11026140"/>
                <a:gd name="connsiteY4" fmla="*/ 3619501 h 5259705"/>
                <a:gd name="connsiteX5" fmla="*/ 0 w 11026140"/>
                <a:gd name="connsiteY5" fmla="*/ 1238250 h 5259705"/>
                <a:gd name="connsiteX6" fmla="*/ 504825 w 11026140"/>
                <a:gd name="connsiteY6" fmla="*/ 0 h 5259705"/>
                <a:gd name="connsiteX7" fmla="*/ 9357360 w 11026140"/>
                <a:gd name="connsiteY7" fmla="*/ 2941319 h 5259705"/>
                <a:gd name="connsiteX8" fmla="*/ 10128886 w 11026140"/>
                <a:gd name="connsiteY8" fmla="*/ 3714751 h 5259705"/>
                <a:gd name="connsiteX9" fmla="*/ 10658476 w 11026140"/>
                <a:gd name="connsiteY9" fmla="*/ 4476750 h 5259705"/>
                <a:gd name="connsiteX10" fmla="*/ 11026140 w 11026140"/>
                <a:gd name="connsiteY10" fmla="*/ 5057775 h 5259705"/>
                <a:gd name="connsiteX11" fmla="*/ 10435590 w 11026140"/>
                <a:gd name="connsiteY11" fmla="*/ 5259705 h 5259705"/>
                <a:gd name="connsiteX0" fmla="*/ 10435590 w 11026140"/>
                <a:gd name="connsiteY0" fmla="*/ 5259705 h 5259705"/>
                <a:gd name="connsiteX1" fmla="*/ 9702166 w 11026140"/>
                <a:gd name="connsiteY1" fmla="*/ 4208145 h 5259705"/>
                <a:gd name="connsiteX2" fmla="*/ 9460230 w 11026140"/>
                <a:gd name="connsiteY2" fmla="*/ 4156711 h 5259705"/>
                <a:gd name="connsiteX3" fmla="*/ 9315450 w 11026140"/>
                <a:gd name="connsiteY3" fmla="*/ 4124325 h 5259705"/>
                <a:gd name="connsiteX4" fmla="*/ 7553324 w 11026140"/>
                <a:gd name="connsiteY4" fmla="*/ 3619501 h 5259705"/>
                <a:gd name="connsiteX5" fmla="*/ 0 w 11026140"/>
                <a:gd name="connsiteY5" fmla="*/ 1238250 h 5259705"/>
                <a:gd name="connsiteX6" fmla="*/ 504825 w 11026140"/>
                <a:gd name="connsiteY6" fmla="*/ 0 h 5259705"/>
                <a:gd name="connsiteX7" fmla="*/ 9357360 w 11026140"/>
                <a:gd name="connsiteY7" fmla="*/ 2941319 h 5259705"/>
                <a:gd name="connsiteX8" fmla="*/ 10128886 w 11026140"/>
                <a:gd name="connsiteY8" fmla="*/ 3714751 h 5259705"/>
                <a:gd name="connsiteX9" fmla="*/ 10658476 w 11026140"/>
                <a:gd name="connsiteY9" fmla="*/ 4476750 h 5259705"/>
                <a:gd name="connsiteX10" fmla="*/ 11026140 w 11026140"/>
                <a:gd name="connsiteY10" fmla="*/ 5057775 h 5259705"/>
                <a:gd name="connsiteX11" fmla="*/ 10435590 w 11026140"/>
                <a:gd name="connsiteY11" fmla="*/ 5259705 h 5259705"/>
                <a:gd name="connsiteX0" fmla="*/ 10435590 w 11026140"/>
                <a:gd name="connsiteY0" fmla="*/ 5259705 h 5259705"/>
                <a:gd name="connsiteX1" fmla="*/ 9892666 w 11026140"/>
                <a:gd name="connsiteY1" fmla="*/ 4608195 h 5259705"/>
                <a:gd name="connsiteX2" fmla="*/ 9460230 w 11026140"/>
                <a:gd name="connsiteY2" fmla="*/ 4156711 h 5259705"/>
                <a:gd name="connsiteX3" fmla="*/ 9315450 w 11026140"/>
                <a:gd name="connsiteY3" fmla="*/ 4124325 h 5259705"/>
                <a:gd name="connsiteX4" fmla="*/ 7553324 w 11026140"/>
                <a:gd name="connsiteY4" fmla="*/ 3619501 h 5259705"/>
                <a:gd name="connsiteX5" fmla="*/ 0 w 11026140"/>
                <a:gd name="connsiteY5" fmla="*/ 1238250 h 5259705"/>
                <a:gd name="connsiteX6" fmla="*/ 504825 w 11026140"/>
                <a:gd name="connsiteY6" fmla="*/ 0 h 5259705"/>
                <a:gd name="connsiteX7" fmla="*/ 9357360 w 11026140"/>
                <a:gd name="connsiteY7" fmla="*/ 2941319 h 5259705"/>
                <a:gd name="connsiteX8" fmla="*/ 10128886 w 11026140"/>
                <a:gd name="connsiteY8" fmla="*/ 3714751 h 5259705"/>
                <a:gd name="connsiteX9" fmla="*/ 10658476 w 11026140"/>
                <a:gd name="connsiteY9" fmla="*/ 4476750 h 5259705"/>
                <a:gd name="connsiteX10" fmla="*/ 11026140 w 11026140"/>
                <a:gd name="connsiteY10" fmla="*/ 5057775 h 5259705"/>
                <a:gd name="connsiteX11" fmla="*/ 10435590 w 11026140"/>
                <a:gd name="connsiteY11" fmla="*/ 5259705 h 5259705"/>
                <a:gd name="connsiteX0" fmla="*/ 10184130 w 11026140"/>
                <a:gd name="connsiteY0" fmla="*/ 4794885 h 5057775"/>
                <a:gd name="connsiteX1" fmla="*/ 9892666 w 11026140"/>
                <a:gd name="connsiteY1" fmla="*/ 4608195 h 5057775"/>
                <a:gd name="connsiteX2" fmla="*/ 9460230 w 11026140"/>
                <a:gd name="connsiteY2" fmla="*/ 4156711 h 5057775"/>
                <a:gd name="connsiteX3" fmla="*/ 9315450 w 11026140"/>
                <a:gd name="connsiteY3" fmla="*/ 4124325 h 5057775"/>
                <a:gd name="connsiteX4" fmla="*/ 7553324 w 11026140"/>
                <a:gd name="connsiteY4" fmla="*/ 3619501 h 5057775"/>
                <a:gd name="connsiteX5" fmla="*/ 0 w 11026140"/>
                <a:gd name="connsiteY5" fmla="*/ 1238250 h 5057775"/>
                <a:gd name="connsiteX6" fmla="*/ 504825 w 11026140"/>
                <a:gd name="connsiteY6" fmla="*/ 0 h 5057775"/>
                <a:gd name="connsiteX7" fmla="*/ 9357360 w 11026140"/>
                <a:gd name="connsiteY7" fmla="*/ 2941319 h 5057775"/>
                <a:gd name="connsiteX8" fmla="*/ 10128886 w 11026140"/>
                <a:gd name="connsiteY8" fmla="*/ 3714751 h 5057775"/>
                <a:gd name="connsiteX9" fmla="*/ 10658476 w 11026140"/>
                <a:gd name="connsiteY9" fmla="*/ 4476750 h 5057775"/>
                <a:gd name="connsiteX10" fmla="*/ 11026140 w 11026140"/>
                <a:gd name="connsiteY10" fmla="*/ 5057775 h 5057775"/>
                <a:gd name="connsiteX11" fmla="*/ 10184130 w 11026140"/>
                <a:gd name="connsiteY11" fmla="*/ 4794885 h 5057775"/>
                <a:gd name="connsiteX0" fmla="*/ 10184130 w 11018520"/>
                <a:gd name="connsiteY0" fmla="*/ 4794885 h 5210175"/>
                <a:gd name="connsiteX1" fmla="*/ 9892666 w 11018520"/>
                <a:gd name="connsiteY1" fmla="*/ 4608195 h 5210175"/>
                <a:gd name="connsiteX2" fmla="*/ 9460230 w 11018520"/>
                <a:gd name="connsiteY2" fmla="*/ 4156711 h 5210175"/>
                <a:gd name="connsiteX3" fmla="*/ 9315450 w 11018520"/>
                <a:gd name="connsiteY3" fmla="*/ 412432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941319 h 5210175"/>
                <a:gd name="connsiteX8" fmla="*/ 10128886 w 11018520"/>
                <a:gd name="connsiteY8" fmla="*/ 371475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892666 w 11018520"/>
                <a:gd name="connsiteY1" fmla="*/ 4608195 h 5210175"/>
                <a:gd name="connsiteX2" fmla="*/ 9460230 w 11018520"/>
                <a:gd name="connsiteY2" fmla="*/ 415671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941319 h 5210175"/>
                <a:gd name="connsiteX8" fmla="*/ 10128886 w 11018520"/>
                <a:gd name="connsiteY8" fmla="*/ 371475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892666 w 11018520"/>
                <a:gd name="connsiteY1" fmla="*/ 4608195 h 5210175"/>
                <a:gd name="connsiteX2" fmla="*/ 9498330 w 11018520"/>
                <a:gd name="connsiteY2" fmla="*/ 425577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941319 h 5210175"/>
                <a:gd name="connsiteX8" fmla="*/ 10128886 w 11018520"/>
                <a:gd name="connsiteY8" fmla="*/ 371475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968866 w 11018520"/>
                <a:gd name="connsiteY1" fmla="*/ 4592955 h 5210175"/>
                <a:gd name="connsiteX2" fmla="*/ 9498330 w 11018520"/>
                <a:gd name="connsiteY2" fmla="*/ 425577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941319 h 5210175"/>
                <a:gd name="connsiteX8" fmla="*/ 10128886 w 11018520"/>
                <a:gd name="connsiteY8" fmla="*/ 371475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968866 w 11018520"/>
                <a:gd name="connsiteY1" fmla="*/ 4592955 h 5210175"/>
                <a:gd name="connsiteX2" fmla="*/ 9498330 w 11018520"/>
                <a:gd name="connsiteY2" fmla="*/ 425577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872739 h 5210175"/>
                <a:gd name="connsiteX8" fmla="*/ 10128886 w 11018520"/>
                <a:gd name="connsiteY8" fmla="*/ 371475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968866 w 11018520"/>
                <a:gd name="connsiteY1" fmla="*/ 4592955 h 5210175"/>
                <a:gd name="connsiteX2" fmla="*/ 9498330 w 11018520"/>
                <a:gd name="connsiteY2" fmla="*/ 425577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872739 h 5210175"/>
                <a:gd name="connsiteX8" fmla="*/ 10387966 w 11018520"/>
                <a:gd name="connsiteY8" fmla="*/ 3707131 h 5210175"/>
                <a:gd name="connsiteX9" fmla="*/ 10658476 w 11018520"/>
                <a:gd name="connsiteY9" fmla="*/ 4476750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184130 w 11018520"/>
                <a:gd name="connsiteY0" fmla="*/ 4794885 h 5210175"/>
                <a:gd name="connsiteX1" fmla="*/ 9968866 w 11018520"/>
                <a:gd name="connsiteY1" fmla="*/ 4592955 h 5210175"/>
                <a:gd name="connsiteX2" fmla="*/ 9498330 w 11018520"/>
                <a:gd name="connsiteY2" fmla="*/ 4255771 h 5210175"/>
                <a:gd name="connsiteX3" fmla="*/ 8858250 w 11018520"/>
                <a:gd name="connsiteY3" fmla="*/ 4002405 h 5210175"/>
                <a:gd name="connsiteX4" fmla="*/ 7553324 w 11018520"/>
                <a:gd name="connsiteY4" fmla="*/ 3619501 h 5210175"/>
                <a:gd name="connsiteX5" fmla="*/ 0 w 11018520"/>
                <a:gd name="connsiteY5" fmla="*/ 1238250 h 5210175"/>
                <a:gd name="connsiteX6" fmla="*/ 504825 w 11018520"/>
                <a:gd name="connsiteY6" fmla="*/ 0 h 5210175"/>
                <a:gd name="connsiteX7" fmla="*/ 9357360 w 11018520"/>
                <a:gd name="connsiteY7" fmla="*/ 2872739 h 5210175"/>
                <a:gd name="connsiteX8" fmla="*/ 10387966 w 11018520"/>
                <a:gd name="connsiteY8" fmla="*/ 3707131 h 5210175"/>
                <a:gd name="connsiteX9" fmla="*/ 10788016 w 11018520"/>
                <a:gd name="connsiteY9" fmla="*/ 4499611 h 5210175"/>
                <a:gd name="connsiteX10" fmla="*/ 11018520 w 11018520"/>
                <a:gd name="connsiteY10" fmla="*/ 5210175 h 5210175"/>
                <a:gd name="connsiteX11" fmla="*/ 10184130 w 11018520"/>
                <a:gd name="connsiteY11" fmla="*/ 4794885 h 5210175"/>
                <a:gd name="connsiteX0" fmla="*/ 10069830 w 10904220"/>
                <a:gd name="connsiteY0" fmla="*/ 4794885 h 5210175"/>
                <a:gd name="connsiteX1" fmla="*/ 9854566 w 10904220"/>
                <a:gd name="connsiteY1" fmla="*/ 4592955 h 5210175"/>
                <a:gd name="connsiteX2" fmla="*/ 9384030 w 10904220"/>
                <a:gd name="connsiteY2" fmla="*/ 4255771 h 5210175"/>
                <a:gd name="connsiteX3" fmla="*/ 8743950 w 10904220"/>
                <a:gd name="connsiteY3" fmla="*/ 4002405 h 5210175"/>
                <a:gd name="connsiteX4" fmla="*/ 7439024 w 10904220"/>
                <a:gd name="connsiteY4" fmla="*/ 3619501 h 5210175"/>
                <a:gd name="connsiteX5" fmla="*/ 0 w 10904220"/>
                <a:gd name="connsiteY5" fmla="*/ 1238250 h 5210175"/>
                <a:gd name="connsiteX6" fmla="*/ 390525 w 10904220"/>
                <a:gd name="connsiteY6" fmla="*/ 0 h 5210175"/>
                <a:gd name="connsiteX7" fmla="*/ 9243060 w 10904220"/>
                <a:gd name="connsiteY7" fmla="*/ 2872739 h 5210175"/>
                <a:gd name="connsiteX8" fmla="*/ 10273666 w 10904220"/>
                <a:gd name="connsiteY8" fmla="*/ 3707131 h 5210175"/>
                <a:gd name="connsiteX9" fmla="*/ 10673716 w 10904220"/>
                <a:gd name="connsiteY9" fmla="*/ 4499611 h 5210175"/>
                <a:gd name="connsiteX10" fmla="*/ 10904220 w 10904220"/>
                <a:gd name="connsiteY10" fmla="*/ 5210175 h 5210175"/>
                <a:gd name="connsiteX11" fmla="*/ 10069830 w 10904220"/>
                <a:gd name="connsiteY11" fmla="*/ 4794885 h 5210175"/>
                <a:gd name="connsiteX0" fmla="*/ 10069830 w 10904220"/>
                <a:gd name="connsiteY0" fmla="*/ 4794885 h 5210175"/>
                <a:gd name="connsiteX1" fmla="*/ 9854566 w 10904220"/>
                <a:gd name="connsiteY1" fmla="*/ 4592955 h 5210175"/>
                <a:gd name="connsiteX2" fmla="*/ 9384030 w 10904220"/>
                <a:gd name="connsiteY2" fmla="*/ 4255771 h 5210175"/>
                <a:gd name="connsiteX3" fmla="*/ 8816520 w 10904220"/>
                <a:gd name="connsiteY3" fmla="*/ 3929833 h 5210175"/>
                <a:gd name="connsiteX4" fmla="*/ 7439024 w 10904220"/>
                <a:gd name="connsiteY4" fmla="*/ 3619501 h 5210175"/>
                <a:gd name="connsiteX5" fmla="*/ 0 w 10904220"/>
                <a:gd name="connsiteY5" fmla="*/ 1238250 h 5210175"/>
                <a:gd name="connsiteX6" fmla="*/ 390525 w 10904220"/>
                <a:gd name="connsiteY6" fmla="*/ 0 h 5210175"/>
                <a:gd name="connsiteX7" fmla="*/ 9243060 w 10904220"/>
                <a:gd name="connsiteY7" fmla="*/ 2872739 h 5210175"/>
                <a:gd name="connsiteX8" fmla="*/ 10273666 w 10904220"/>
                <a:gd name="connsiteY8" fmla="*/ 3707131 h 5210175"/>
                <a:gd name="connsiteX9" fmla="*/ 10673716 w 10904220"/>
                <a:gd name="connsiteY9" fmla="*/ 4499611 h 5210175"/>
                <a:gd name="connsiteX10" fmla="*/ 10904220 w 10904220"/>
                <a:gd name="connsiteY10" fmla="*/ 5210175 h 5210175"/>
                <a:gd name="connsiteX11" fmla="*/ 10069830 w 10904220"/>
                <a:gd name="connsiteY11" fmla="*/ 4794885 h 5210175"/>
                <a:gd name="connsiteX0" fmla="*/ 10069830 w 10904220"/>
                <a:gd name="connsiteY0" fmla="*/ 4794885 h 5210175"/>
                <a:gd name="connsiteX1" fmla="*/ 9854566 w 10904220"/>
                <a:gd name="connsiteY1" fmla="*/ 4592955 h 5210175"/>
                <a:gd name="connsiteX2" fmla="*/ 9384030 w 10904220"/>
                <a:gd name="connsiteY2" fmla="*/ 4255771 h 5210175"/>
                <a:gd name="connsiteX3" fmla="*/ 8816520 w 10904220"/>
                <a:gd name="connsiteY3" fmla="*/ 3929833 h 5210175"/>
                <a:gd name="connsiteX4" fmla="*/ 7482568 w 10904220"/>
                <a:gd name="connsiteY4" fmla="*/ 3488873 h 5210175"/>
                <a:gd name="connsiteX5" fmla="*/ 0 w 10904220"/>
                <a:gd name="connsiteY5" fmla="*/ 1238250 h 5210175"/>
                <a:gd name="connsiteX6" fmla="*/ 390525 w 10904220"/>
                <a:gd name="connsiteY6" fmla="*/ 0 h 5210175"/>
                <a:gd name="connsiteX7" fmla="*/ 9243060 w 10904220"/>
                <a:gd name="connsiteY7" fmla="*/ 2872739 h 5210175"/>
                <a:gd name="connsiteX8" fmla="*/ 10273666 w 10904220"/>
                <a:gd name="connsiteY8" fmla="*/ 3707131 h 5210175"/>
                <a:gd name="connsiteX9" fmla="*/ 10673716 w 10904220"/>
                <a:gd name="connsiteY9" fmla="*/ 4499611 h 5210175"/>
                <a:gd name="connsiteX10" fmla="*/ 10904220 w 10904220"/>
                <a:gd name="connsiteY10" fmla="*/ 5210175 h 5210175"/>
                <a:gd name="connsiteX11" fmla="*/ 10069830 w 10904220"/>
                <a:gd name="connsiteY11" fmla="*/ 4794885 h 5210175"/>
                <a:gd name="connsiteX0" fmla="*/ 10084344 w 10918734"/>
                <a:gd name="connsiteY0" fmla="*/ 4794885 h 5210175"/>
                <a:gd name="connsiteX1" fmla="*/ 9869080 w 10918734"/>
                <a:gd name="connsiteY1" fmla="*/ 4592955 h 5210175"/>
                <a:gd name="connsiteX2" fmla="*/ 9398544 w 10918734"/>
                <a:gd name="connsiteY2" fmla="*/ 4255771 h 5210175"/>
                <a:gd name="connsiteX3" fmla="*/ 8831034 w 10918734"/>
                <a:gd name="connsiteY3" fmla="*/ 3929833 h 5210175"/>
                <a:gd name="connsiteX4" fmla="*/ 7497082 w 10918734"/>
                <a:gd name="connsiteY4" fmla="*/ 3488873 h 5210175"/>
                <a:gd name="connsiteX5" fmla="*/ 0 w 10918734"/>
                <a:gd name="connsiteY5" fmla="*/ 1064079 h 5210175"/>
                <a:gd name="connsiteX6" fmla="*/ 405039 w 10918734"/>
                <a:gd name="connsiteY6" fmla="*/ 0 h 5210175"/>
                <a:gd name="connsiteX7" fmla="*/ 9257574 w 10918734"/>
                <a:gd name="connsiteY7" fmla="*/ 2872739 h 5210175"/>
                <a:gd name="connsiteX8" fmla="*/ 10288180 w 10918734"/>
                <a:gd name="connsiteY8" fmla="*/ 3707131 h 5210175"/>
                <a:gd name="connsiteX9" fmla="*/ 10688230 w 10918734"/>
                <a:gd name="connsiteY9" fmla="*/ 4499611 h 5210175"/>
                <a:gd name="connsiteX10" fmla="*/ 10918734 w 10918734"/>
                <a:gd name="connsiteY10" fmla="*/ 5210175 h 5210175"/>
                <a:gd name="connsiteX11" fmla="*/ 10084344 w 10918734"/>
                <a:gd name="connsiteY11" fmla="*/ 4794885 h 5210175"/>
                <a:gd name="connsiteX0" fmla="*/ 10040802 w 10875192"/>
                <a:gd name="connsiteY0" fmla="*/ 4794885 h 5210175"/>
                <a:gd name="connsiteX1" fmla="*/ 9825538 w 10875192"/>
                <a:gd name="connsiteY1" fmla="*/ 4592955 h 5210175"/>
                <a:gd name="connsiteX2" fmla="*/ 9355002 w 10875192"/>
                <a:gd name="connsiteY2" fmla="*/ 4255771 h 5210175"/>
                <a:gd name="connsiteX3" fmla="*/ 8787492 w 10875192"/>
                <a:gd name="connsiteY3" fmla="*/ 3929833 h 5210175"/>
                <a:gd name="connsiteX4" fmla="*/ 7453540 w 10875192"/>
                <a:gd name="connsiteY4" fmla="*/ 3488873 h 5210175"/>
                <a:gd name="connsiteX5" fmla="*/ 0 w 10875192"/>
                <a:gd name="connsiteY5" fmla="*/ 1064079 h 5210175"/>
                <a:gd name="connsiteX6" fmla="*/ 361497 w 10875192"/>
                <a:gd name="connsiteY6" fmla="*/ 0 h 5210175"/>
                <a:gd name="connsiteX7" fmla="*/ 9214032 w 10875192"/>
                <a:gd name="connsiteY7" fmla="*/ 2872739 h 5210175"/>
                <a:gd name="connsiteX8" fmla="*/ 10244638 w 10875192"/>
                <a:gd name="connsiteY8" fmla="*/ 3707131 h 5210175"/>
                <a:gd name="connsiteX9" fmla="*/ 10644688 w 10875192"/>
                <a:gd name="connsiteY9" fmla="*/ 4499611 h 5210175"/>
                <a:gd name="connsiteX10" fmla="*/ 10875192 w 10875192"/>
                <a:gd name="connsiteY10" fmla="*/ 5210175 h 5210175"/>
                <a:gd name="connsiteX11" fmla="*/ 10040802 w 10875192"/>
                <a:gd name="connsiteY11" fmla="*/ 4794885 h 5210175"/>
                <a:gd name="connsiteX0" fmla="*/ 10069831 w 10904221"/>
                <a:gd name="connsiteY0" fmla="*/ 4794885 h 5210175"/>
                <a:gd name="connsiteX1" fmla="*/ 9854567 w 10904221"/>
                <a:gd name="connsiteY1" fmla="*/ 4592955 h 5210175"/>
                <a:gd name="connsiteX2" fmla="*/ 9384031 w 10904221"/>
                <a:gd name="connsiteY2" fmla="*/ 4255771 h 5210175"/>
                <a:gd name="connsiteX3" fmla="*/ 8816521 w 10904221"/>
                <a:gd name="connsiteY3" fmla="*/ 3929833 h 5210175"/>
                <a:gd name="connsiteX4" fmla="*/ 7482569 w 10904221"/>
                <a:gd name="connsiteY4" fmla="*/ 3488873 h 5210175"/>
                <a:gd name="connsiteX5" fmla="*/ 0 w 10904221"/>
                <a:gd name="connsiteY5" fmla="*/ 1180193 h 5210175"/>
                <a:gd name="connsiteX6" fmla="*/ 390526 w 10904221"/>
                <a:gd name="connsiteY6" fmla="*/ 0 h 5210175"/>
                <a:gd name="connsiteX7" fmla="*/ 9243061 w 10904221"/>
                <a:gd name="connsiteY7" fmla="*/ 2872739 h 5210175"/>
                <a:gd name="connsiteX8" fmla="*/ 10273667 w 10904221"/>
                <a:gd name="connsiteY8" fmla="*/ 3707131 h 5210175"/>
                <a:gd name="connsiteX9" fmla="*/ 10673717 w 10904221"/>
                <a:gd name="connsiteY9" fmla="*/ 4499611 h 5210175"/>
                <a:gd name="connsiteX10" fmla="*/ 10904221 w 10904221"/>
                <a:gd name="connsiteY10" fmla="*/ 5210175 h 5210175"/>
                <a:gd name="connsiteX11" fmla="*/ 10069831 w 10904221"/>
                <a:gd name="connsiteY11" fmla="*/ 4794885 h 5210175"/>
                <a:gd name="connsiteX0" fmla="*/ 9972426 w 10806816"/>
                <a:gd name="connsiteY0" fmla="*/ 4794885 h 5210175"/>
                <a:gd name="connsiteX1" fmla="*/ 9757162 w 10806816"/>
                <a:gd name="connsiteY1" fmla="*/ 4592955 h 5210175"/>
                <a:gd name="connsiteX2" fmla="*/ 9286626 w 10806816"/>
                <a:gd name="connsiteY2" fmla="*/ 4255771 h 5210175"/>
                <a:gd name="connsiteX3" fmla="*/ 8719116 w 10806816"/>
                <a:gd name="connsiteY3" fmla="*/ 3929833 h 5210175"/>
                <a:gd name="connsiteX4" fmla="*/ 7385164 w 10806816"/>
                <a:gd name="connsiteY4" fmla="*/ 3488873 h 5210175"/>
                <a:gd name="connsiteX5" fmla="*/ 0 w 10806816"/>
                <a:gd name="connsiteY5" fmla="*/ 1047199 h 5210175"/>
                <a:gd name="connsiteX6" fmla="*/ 293121 w 10806816"/>
                <a:gd name="connsiteY6" fmla="*/ 0 h 5210175"/>
                <a:gd name="connsiteX7" fmla="*/ 9145656 w 10806816"/>
                <a:gd name="connsiteY7" fmla="*/ 2872739 h 5210175"/>
                <a:gd name="connsiteX8" fmla="*/ 10176262 w 10806816"/>
                <a:gd name="connsiteY8" fmla="*/ 3707131 h 5210175"/>
                <a:gd name="connsiteX9" fmla="*/ 10576312 w 10806816"/>
                <a:gd name="connsiteY9" fmla="*/ 4499611 h 5210175"/>
                <a:gd name="connsiteX10" fmla="*/ 10806816 w 10806816"/>
                <a:gd name="connsiteY10" fmla="*/ 5210175 h 5210175"/>
                <a:gd name="connsiteX11" fmla="*/ 9972426 w 10806816"/>
                <a:gd name="connsiteY11" fmla="*/ 4794885 h 5210175"/>
                <a:gd name="connsiteX0" fmla="*/ 10069831 w 10904221"/>
                <a:gd name="connsiteY0" fmla="*/ 4794885 h 5210175"/>
                <a:gd name="connsiteX1" fmla="*/ 9854567 w 10904221"/>
                <a:gd name="connsiteY1" fmla="*/ 4592955 h 5210175"/>
                <a:gd name="connsiteX2" fmla="*/ 9384031 w 10904221"/>
                <a:gd name="connsiteY2" fmla="*/ 4255771 h 5210175"/>
                <a:gd name="connsiteX3" fmla="*/ 8816521 w 10904221"/>
                <a:gd name="connsiteY3" fmla="*/ 3929833 h 5210175"/>
                <a:gd name="connsiteX4" fmla="*/ 7482569 w 10904221"/>
                <a:gd name="connsiteY4" fmla="*/ 3488873 h 5210175"/>
                <a:gd name="connsiteX5" fmla="*/ 0 w 10904221"/>
                <a:gd name="connsiteY5" fmla="*/ 1146944 h 5210175"/>
                <a:gd name="connsiteX6" fmla="*/ 390526 w 10904221"/>
                <a:gd name="connsiteY6" fmla="*/ 0 h 5210175"/>
                <a:gd name="connsiteX7" fmla="*/ 9243061 w 10904221"/>
                <a:gd name="connsiteY7" fmla="*/ 2872739 h 5210175"/>
                <a:gd name="connsiteX8" fmla="*/ 10273667 w 10904221"/>
                <a:gd name="connsiteY8" fmla="*/ 3707131 h 5210175"/>
                <a:gd name="connsiteX9" fmla="*/ 10673717 w 10904221"/>
                <a:gd name="connsiteY9" fmla="*/ 4499611 h 5210175"/>
                <a:gd name="connsiteX10" fmla="*/ 10904221 w 10904221"/>
                <a:gd name="connsiteY10" fmla="*/ 5210175 h 5210175"/>
                <a:gd name="connsiteX11" fmla="*/ 10069831 w 10904221"/>
                <a:gd name="connsiteY11" fmla="*/ 4794885 h 5210175"/>
                <a:gd name="connsiteX0" fmla="*/ 10029246 w 10863636"/>
                <a:gd name="connsiteY0" fmla="*/ 4794885 h 5210175"/>
                <a:gd name="connsiteX1" fmla="*/ 9813982 w 10863636"/>
                <a:gd name="connsiteY1" fmla="*/ 4592955 h 5210175"/>
                <a:gd name="connsiteX2" fmla="*/ 9343446 w 10863636"/>
                <a:gd name="connsiteY2" fmla="*/ 4255771 h 5210175"/>
                <a:gd name="connsiteX3" fmla="*/ 8775936 w 10863636"/>
                <a:gd name="connsiteY3" fmla="*/ 3929833 h 5210175"/>
                <a:gd name="connsiteX4" fmla="*/ 7441984 w 10863636"/>
                <a:gd name="connsiteY4" fmla="*/ 3488873 h 5210175"/>
                <a:gd name="connsiteX5" fmla="*/ 0 w 10863636"/>
                <a:gd name="connsiteY5" fmla="*/ 1105383 h 5210175"/>
                <a:gd name="connsiteX6" fmla="*/ 349941 w 10863636"/>
                <a:gd name="connsiteY6" fmla="*/ 0 h 5210175"/>
                <a:gd name="connsiteX7" fmla="*/ 9202476 w 10863636"/>
                <a:gd name="connsiteY7" fmla="*/ 2872739 h 5210175"/>
                <a:gd name="connsiteX8" fmla="*/ 10233082 w 10863636"/>
                <a:gd name="connsiteY8" fmla="*/ 3707131 h 5210175"/>
                <a:gd name="connsiteX9" fmla="*/ 10633132 w 10863636"/>
                <a:gd name="connsiteY9" fmla="*/ 4499611 h 5210175"/>
                <a:gd name="connsiteX10" fmla="*/ 10863636 w 10863636"/>
                <a:gd name="connsiteY10" fmla="*/ 5210175 h 5210175"/>
                <a:gd name="connsiteX11" fmla="*/ 10029246 w 10863636"/>
                <a:gd name="connsiteY11" fmla="*/ 4794885 h 521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63636" h="5210175">
                  <a:moveTo>
                    <a:pt x="10029246" y="4794885"/>
                  </a:moveTo>
                  <a:lnTo>
                    <a:pt x="9813982" y="4592955"/>
                  </a:lnTo>
                  <a:lnTo>
                    <a:pt x="9343446" y="4255771"/>
                  </a:lnTo>
                  <a:lnTo>
                    <a:pt x="8775936" y="3929833"/>
                  </a:lnTo>
                  <a:lnTo>
                    <a:pt x="7441984" y="3488873"/>
                  </a:lnTo>
                  <a:lnTo>
                    <a:pt x="0" y="1105383"/>
                  </a:lnTo>
                  <a:lnTo>
                    <a:pt x="349941" y="0"/>
                  </a:lnTo>
                  <a:lnTo>
                    <a:pt x="9202476" y="2872739"/>
                  </a:lnTo>
                  <a:lnTo>
                    <a:pt x="10233082" y="3707131"/>
                  </a:lnTo>
                  <a:lnTo>
                    <a:pt x="10633132" y="4499611"/>
                  </a:lnTo>
                  <a:lnTo>
                    <a:pt x="10863636" y="5210175"/>
                  </a:lnTo>
                  <a:lnTo>
                    <a:pt x="10029246" y="4794885"/>
                  </a:lnTo>
                  <a:close/>
                </a:path>
              </a:pathLst>
            </a:custGeom>
            <a:noFill/>
            <a:ln w="76200" cap="flat" cmpd="sng" algn="ctr">
              <a:solidFill>
                <a:srgbClr val="002D5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5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345416" y="3397910"/>
              <a:ext cx="802003" cy="39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00" dirty="0" smtClean="0">
                  <a:solidFill>
                    <a:srgbClr val="ABAEA5"/>
                  </a:solidFill>
                  <a:latin typeface="Lucida Sans Unicode" pitchFamily="34" charset="0"/>
                  <a:cs typeface="Lucida Sans Unicode" pitchFamily="34" charset="0"/>
                </a:rPr>
                <a:t>800 MeV</a:t>
              </a:r>
              <a:br>
                <a:rPr lang="en-GB" sz="700" dirty="0" smtClean="0">
                  <a:solidFill>
                    <a:srgbClr val="ABAEA5"/>
                  </a:solidFill>
                  <a:latin typeface="Lucida Sans Unicode" pitchFamily="34" charset="0"/>
                  <a:cs typeface="Lucida Sans Unicode" pitchFamily="34" charset="0"/>
                </a:rPr>
              </a:br>
              <a:r>
                <a:rPr lang="en-GB" sz="700" dirty="0" smtClean="0">
                  <a:solidFill>
                    <a:srgbClr val="ABAEA5"/>
                  </a:solidFill>
                  <a:latin typeface="Lucida Sans Unicode" pitchFamily="34" charset="0"/>
                  <a:cs typeface="Lucida Sans Unicode" pitchFamily="34" charset="0"/>
                </a:rPr>
                <a:t>RCS</a:t>
              </a:r>
              <a:endParaRPr lang="en-GB" sz="700" dirty="0">
                <a:solidFill>
                  <a:srgbClr val="ABAEA5"/>
                </a:solidFill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001017" y="1793662"/>
            <a:ext cx="8923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Initial studies as part of 180 MeV injection project </a:t>
            </a:r>
            <a:r>
              <a:rPr lang="en-GB" sz="2000" b="1" dirty="0">
                <a:solidFill>
                  <a:srgbClr val="002D56"/>
                </a:solidFill>
              </a:rPr>
              <a:t>showed that </a:t>
            </a:r>
            <a:r>
              <a:rPr lang="en-GB" sz="2000" b="1" dirty="0" smtClean="0">
                <a:solidFill>
                  <a:srgbClr val="002D56"/>
                </a:solidFill>
              </a:rPr>
              <a:t>aluminium oxide foils used on ISIS at 70 MeV would </a:t>
            </a:r>
            <a:r>
              <a:rPr lang="en-GB" sz="2000" b="1" dirty="0">
                <a:solidFill>
                  <a:srgbClr val="002D56"/>
                </a:solidFill>
              </a:rPr>
              <a:t>not withstand expected </a:t>
            </a:r>
            <a:r>
              <a:rPr lang="en-GB" sz="2000" b="1" dirty="0" smtClean="0">
                <a:solidFill>
                  <a:srgbClr val="002D56"/>
                </a:solidFill>
              </a:rPr>
              <a:t>temperatures</a:t>
            </a:r>
            <a:endParaRPr lang="en-GB" sz="2000" b="1" dirty="0">
              <a:solidFill>
                <a:srgbClr val="002D56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658" y="5949195"/>
            <a:ext cx="116095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Considered carbon foils as a good compromise material between maximising </a:t>
            </a:r>
            <a:r>
              <a:rPr lang="en-GB" sz="2000" b="1" dirty="0">
                <a:solidFill>
                  <a:srgbClr val="002D56"/>
                </a:solidFill>
              </a:rPr>
              <a:t>stripping efficiency and minimising beam scattering and foil </a:t>
            </a:r>
            <a:r>
              <a:rPr lang="en-GB" sz="2000" b="1" dirty="0" smtClean="0">
                <a:solidFill>
                  <a:srgbClr val="002D56"/>
                </a:solidFill>
              </a:rPr>
              <a:t>temperatures</a:t>
            </a:r>
            <a:endParaRPr lang="en-GB" sz="2000" b="1" dirty="0">
              <a:solidFill>
                <a:srgbClr val="002D56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14658" y="265999"/>
            <a:ext cx="11566862" cy="1303817"/>
            <a:chOff x="314658" y="1885250"/>
            <a:chExt cx="11566862" cy="1282872"/>
          </a:xfrm>
        </p:grpSpPr>
        <p:grpSp>
          <p:nvGrpSpPr>
            <p:cNvPr id="66" name="Group 65"/>
            <p:cNvGrpSpPr/>
            <p:nvPr/>
          </p:nvGrpSpPr>
          <p:grpSpPr>
            <a:xfrm>
              <a:off x="314658" y="2158683"/>
              <a:ext cx="11566862" cy="1009439"/>
              <a:chOff x="0" y="349877"/>
              <a:chExt cx="10318794" cy="1137451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0" y="349877"/>
                <a:ext cx="10318794" cy="1137451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1" name="TextBox 70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ABAEA5"/>
                    </a:solidFill>
                  </a:rPr>
                  <a:t>Multi-turn charge exchange injection at 70 MeV</a:t>
                </a:r>
              </a:p>
              <a:p>
                <a:pPr marL="285750" lvl="1" indent="-28575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kern="1200" dirty="0" smtClean="0">
                    <a:solidFill>
                      <a:srgbClr val="002D56"/>
                    </a:solidFill>
                  </a:rPr>
                  <a:t>Accelerator upgrades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9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smtClean="0"/>
                  <a:t>Introduction and Motivation</a:t>
                </a:r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343" t="65378" r="60890" b="14792"/>
          <a:stretch/>
        </p:blipFill>
        <p:spPr>
          <a:xfrm>
            <a:off x="9805645" y="2584539"/>
            <a:ext cx="2188037" cy="12763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24" y="2712228"/>
            <a:ext cx="3883845" cy="3028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S:\1\HVS\FOIL\ANSYS\test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" b="11459"/>
          <a:stretch/>
        </p:blipFill>
        <p:spPr bwMode="auto">
          <a:xfrm>
            <a:off x="6871269" y="2625257"/>
            <a:ext cx="3008540" cy="22733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Picture 63" descr="orbitFoilTimeReCircPNG.png"/>
          <p:cNvPicPr/>
          <p:nvPr/>
        </p:nvPicPr>
        <p:blipFill>
          <a:blip r:embed="rId7" cstate="print"/>
          <a:srcRect l="12001" t="20411" r="22344" b="21290"/>
          <a:stretch>
            <a:fillRect/>
          </a:stretch>
        </p:blipFill>
        <p:spPr>
          <a:xfrm>
            <a:off x="9339077" y="4000673"/>
            <a:ext cx="2490066" cy="17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1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6000"/>
            <a:ext cx="11566862" cy="806495"/>
            <a:chOff x="314658" y="1885250"/>
            <a:chExt cx="11566862" cy="793539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3"/>
              <a:ext cx="11566862" cy="520106"/>
              <a:chOff x="0" y="349877"/>
              <a:chExt cx="10318794" cy="58606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7"/>
                <a:ext cx="10318794" cy="586063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0" lvl="1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2000" b="1" kern="1200" dirty="0" smtClean="0">
                  <a:solidFill>
                    <a:srgbClr val="002D56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err="1" smtClean="0"/>
                  <a:t>Aluminium</a:t>
                </a:r>
                <a:r>
                  <a:rPr lang="en-US" sz="2800" b="1" kern="1200" dirty="0" smtClean="0"/>
                  <a:t> Oxide Foils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318326" y="1990804"/>
            <a:ext cx="8734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The foils were very fragile and needed to be cut when installed to reduce tension</a:t>
            </a:r>
          </a:p>
          <a:p>
            <a:r>
              <a:rPr lang="en-GB" sz="2000" b="1" dirty="0" smtClean="0">
                <a:solidFill>
                  <a:srgbClr val="002D56"/>
                </a:solidFill>
              </a:rPr>
              <a:t>The bottom leading corner was left connected, the bottom edge and half height were released from the frame, ≈75</a:t>
            </a:r>
            <a:r>
              <a:rPr lang="en-GB" sz="2000" b="1" dirty="0">
                <a:solidFill>
                  <a:srgbClr val="002D56"/>
                </a:solidFill>
              </a:rPr>
              <a:t>% failure </a:t>
            </a:r>
            <a:r>
              <a:rPr lang="en-GB" sz="2000" b="1" dirty="0" smtClean="0">
                <a:solidFill>
                  <a:srgbClr val="002D56"/>
                </a:solidFill>
              </a:rPr>
              <a:t>on installation</a:t>
            </a:r>
            <a:endParaRPr lang="en-GB" sz="2000" b="1" dirty="0">
              <a:solidFill>
                <a:srgbClr val="002D56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4658" y="2093362"/>
            <a:ext cx="2790020" cy="4074003"/>
            <a:chOff x="3528230" y="2338430"/>
            <a:chExt cx="2790020" cy="407400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0"/>
            <a:stretch/>
          </p:blipFill>
          <p:spPr>
            <a:xfrm>
              <a:off x="3528230" y="2338430"/>
              <a:ext cx="2790020" cy="4074003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3949700" y="5892800"/>
              <a:ext cx="910040" cy="82551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859740" y="4330700"/>
              <a:ext cx="63500" cy="1562102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792135" y="2612268"/>
              <a:ext cx="50800" cy="3436863"/>
            </a:xfrm>
            <a:prstGeom prst="line">
              <a:avLst/>
            </a:prstGeom>
            <a:ln w="25400">
              <a:solidFill>
                <a:srgbClr val="FF0000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907651" y="3614195"/>
              <a:ext cx="1151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Cut during production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21202082">
              <a:off x="3934956" y="5243481"/>
              <a:ext cx="11516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Cut when installed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726408" y="3311325"/>
            <a:ext cx="1637945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Mounting foil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92525" y="3311325"/>
            <a:ext cx="1389725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Cutting foil</a:t>
            </a:r>
          </a:p>
        </p:txBody>
      </p:sp>
      <p:pic>
        <p:nvPicPr>
          <p:cNvPr id="3" name="cut foi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53799" y="3881365"/>
            <a:ext cx="4067175" cy="2286000"/>
          </a:xfrm>
          <a:prstGeom prst="rect">
            <a:avLst/>
          </a:prstGeom>
        </p:spPr>
      </p:pic>
      <p:pic>
        <p:nvPicPr>
          <p:cNvPr id="12" name="moun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57637" y="3881365"/>
            <a:ext cx="4067175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14658" y="1239506"/>
            <a:ext cx="1131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D56"/>
                </a:solidFill>
              </a:rPr>
              <a:t>Al</a:t>
            </a:r>
            <a:r>
              <a:rPr lang="en-GB" sz="2000" b="1" baseline="-25000" dirty="0">
                <a:solidFill>
                  <a:srgbClr val="002D56"/>
                </a:solidFill>
              </a:rPr>
              <a:t>2</a:t>
            </a:r>
            <a:r>
              <a:rPr lang="en-GB" sz="2000" b="1" dirty="0">
                <a:solidFill>
                  <a:srgbClr val="002D56"/>
                </a:solidFill>
              </a:rPr>
              <a:t>O</a:t>
            </a:r>
            <a:r>
              <a:rPr lang="en-GB" sz="2000" b="1" baseline="-25000" dirty="0">
                <a:solidFill>
                  <a:srgbClr val="002D56"/>
                </a:solidFill>
              </a:rPr>
              <a:t>3 </a:t>
            </a:r>
            <a:r>
              <a:rPr lang="en-GB" sz="2000" b="1" dirty="0" smtClean="0">
                <a:solidFill>
                  <a:srgbClr val="002D56"/>
                </a:solidFill>
              </a:rPr>
              <a:t>foils were manufactured ‘in-house’, taking ≈20 hrs per foil, however ≈90% foils failed before last stage of manufacture</a:t>
            </a:r>
          </a:p>
        </p:txBody>
      </p:sp>
    </p:spTree>
    <p:extLst>
      <p:ext uri="{BB962C8B-B14F-4D97-AF65-F5344CB8AC3E}">
        <p14:creationId xmlns:p14="http://schemas.microsoft.com/office/powerpoint/2010/main" val="289179000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7671" t="25799" r="63630" b="34622"/>
          <a:stretch/>
        </p:blipFill>
        <p:spPr>
          <a:xfrm>
            <a:off x="5373536" y="2656308"/>
            <a:ext cx="3346340" cy="39053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4658" y="266000"/>
            <a:ext cx="11877342" cy="1678914"/>
            <a:chOff x="314658" y="1885250"/>
            <a:chExt cx="11877342" cy="1651942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877342" cy="1378510"/>
              <a:chOff x="0" y="349876"/>
              <a:chExt cx="10595773" cy="1553326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1553326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595773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Other labs:  J-</a:t>
                </a:r>
                <a:r>
                  <a:rPr lang="en-US" sz="2000" b="1" dirty="0" err="1">
                    <a:solidFill>
                      <a:srgbClr val="002D56"/>
                    </a:solidFill>
                  </a:rPr>
                  <a:t>Parc</a:t>
                </a:r>
                <a:r>
                  <a:rPr lang="en-US" sz="2000" b="1" dirty="0">
                    <a:solidFill>
                      <a:srgbClr val="002D56"/>
                    </a:solidFill>
                  </a:rPr>
                  <a:t>, CERN, </a:t>
                </a:r>
                <a:r>
                  <a:rPr lang="en-US" sz="2000" b="1" dirty="0" smtClean="0">
                    <a:solidFill>
                      <a:srgbClr val="002D56"/>
                    </a:solidFill>
                  </a:rPr>
                  <a:t>CSNS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Tests and developments (</a:t>
                </a:r>
                <a:r>
                  <a:rPr lang="en-US" sz="2000" b="1" dirty="0" err="1">
                    <a:solidFill>
                      <a:schemeClr val="bg1">
                        <a:lumMod val="65000"/>
                      </a:schemeClr>
                    </a:solidFill>
                  </a:rPr>
                  <a:t>fibres</a:t>
                </a: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, annealing, residual nuclei, graphene, electron gun, aerogels)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 smtClean="0">
                    <a:solidFill>
                      <a:srgbClr val="ABAEA5"/>
                    </a:solidFill>
                  </a:rPr>
                  <a:t>Operations</a:t>
                </a:r>
                <a:endParaRPr lang="en-US" sz="2000" b="1" dirty="0">
                  <a:solidFill>
                    <a:srgbClr val="ABAEA5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smtClean="0"/>
                  <a:t>Carbon Foils</a:t>
                </a:r>
              </a:p>
            </p:txBody>
          </p:sp>
        </p:grpSp>
      </p:grpSp>
      <p:pic>
        <p:nvPicPr>
          <p:cNvPr id="11" name="Picture 3" descr="W:\hvs\Foil\ISIS Carbon Foils\Test Mount of Small HBC Foil\DSCF42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t="23271" b="8085"/>
          <a:stretch/>
        </p:blipFill>
        <p:spPr bwMode="auto">
          <a:xfrm>
            <a:off x="8719876" y="3442420"/>
            <a:ext cx="3161644" cy="3036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14657" y="2883830"/>
            <a:ext cx="5502350" cy="3595551"/>
            <a:chOff x="314658" y="2817334"/>
            <a:chExt cx="3977442" cy="2599088"/>
          </a:xfrm>
        </p:grpSpPr>
        <p:pic>
          <p:nvPicPr>
            <p:cNvPr id="13" name="Picture 4" descr="W:\hvs\Foil\ISIS Drawings and CAD\Injection foil assembly - Sectione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658" y="2817334"/>
              <a:ext cx="3590592" cy="2599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 rot="20864626">
              <a:off x="3095529" y="3735572"/>
              <a:ext cx="1196571" cy="741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Motor drive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8933" y="3028928"/>
              <a:ext cx="1332394" cy="741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Mounting pin hole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68930" y="4986868"/>
              <a:ext cx="1653515" cy="42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Guide slot</a:t>
              </a:r>
              <a:endParaRPr lang="en-GB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1765515" y="3291807"/>
              <a:ext cx="460346" cy="42056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314656" y="2023432"/>
            <a:ext cx="94284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Communicated with other labs using DLC/HBC foils, J-</a:t>
            </a:r>
            <a:r>
              <a:rPr lang="en-GB" sz="2000" b="1" dirty="0" err="1" smtClean="0">
                <a:solidFill>
                  <a:srgbClr val="002D56"/>
                </a:solidFill>
              </a:rPr>
              <a:t>Parc</a:t>
            </a:r>
            <a:r>
              <a:rPr lang="en-GB" sz="2000" b="1" dirty="0" smtClean="0">
                <a:solidFill>
                  <a:srgbClr val="002D56"/>
                </a:solidFill>
              </a:rPr>
              <a:t>, CERN PSB, CSNS (2016!)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143125" y="5334952"/>
            <a:ext cx="657265" cy="5501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8111358" y="2410003"/>
            <a:ext cx="3703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Test mounting of small CSNS foil on spare foil change mechanism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14657" y="2410003"/>
            <a:ext cx="7194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Design and manufacture new foil bracket</a:t>
            </a:r>
          </a:p>
        </p:txBody>
      </p:sp>
    </p:spTree>
    <p:extLst>
      <p:ext uri="{BB962C8B-B14F-4D97-AF65-F5344CB8AC3E}">
        <p14:creationId xmlns:p14="http://schemas.microsoft.com/office/powerpoint/2010/main" val="12213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6000"/>
            <a:ext cx="11877342" cy="1364006"/>
            <a:chOff x="314658" y="1885250"/>
            <a:chExt cx="11877342" cy="1342093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877342" cy="1068661"/>
              <a:chOff x="0" y="349876"/>
              <a:chExt cx="10595773" cy="1204184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1204184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595773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Other labs:  J-</a:t>
                </a:r>
                <a:r>
                  <a:rPr lang="en-US" sz="2000" b="1" dirty="0" err="1">
                    <a:solidFill>
                      <a:schemeClr val="bg1">
                        <a:lumMod val="65000"/>
                      </a:schemeClr>
                    </a:solidFill>
                  </a:rPr>
                  <a:t>Parc</a:t>
                </a: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, CERN, CSNS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Tests and developments (</a:t>
                </a:r>
                <a:r>
                  <a:rPr lang="en-US" sz="2000" b="1" dirty="0" err="1">
                    <a:solidFill>
                      <a:srgbClr val="002D56"/>
                    </a:solidFill>
                  </a:rPr>
                  <a:t>fibres</a:t>
                </a:r>
                <a:r>
                  <a:rPr lang="en-US" sz="2000" b="1" dirty="0">
                    <a:solidFill>
                      <a:srgbClr val="002D56"/>
                    </a:solidFill>
                  </a:rPr>
                  <a:t>, </a:t>
                </a:r>
                <a:r>
                  <a:rPr lang="en-US" sz="2000" b="1" dirty="0" smtClean="0">
                    <a:solidFill>
                      <a:srgbClr val="002D56"/>
                    </a:solidFill>
                  </a:rPr>
                  <a:t>annealing) and operations</a:t>
                </a:r>
                <a:endParaRPr lang="en-US" sz="2000" b="1" dirty="0">
                  <a:solidFill>
                    <a:srgbClr val="ABAEA5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smtClean="0"/>
                  <a:t>Carbon Foils</a:t>
                </a: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8997832" y="2829716"/>
            <a:ext cx="2883687" cy="3845684"/>
            <a:chOff x="8737600" y="2266042"/>
            <a:chExt cx="3143920" cy="4192731"/>
          </a:xfrm>
        </p:grpSpPr>
        <p:pic>
          <p:nvPicPr>
            <p:cNvPr id="21" name="Picture 3" descr="W:\isis\Foils\Experiments\Carbon Foil Tests 250615\Photos\0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7600" y="2266042"/>
              <a:ext cx="3143920" cy="419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9562418" y="4995704"/>
              <a:ext cx="776514" cy="3556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10334171" y="4458676"/>
              <a:ext cx="109066" cy="83903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 rot="1310389">
              <a:off x="9680915" y="5249669"/>
              <a:ext cx="1034830" cy="369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40 mm</a:t>
              </a:r>
            </a:p>
          </p:txBody>
        </p:sp>
        <p:sp>
          <p:nvSpPr>
            <p:cNvPr id="27" name="Rectangle 26"/>
            <p:cNvSpPr/>
            <p:nvPr/>
          </p:nvSpPr>
          <p:spPr>
            <a:xfrm rot="1143183">
              <a:off x="10353976" y="4857666"/>
              <a:ext cx="927542" cy="369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60 mm</a:t>
              </a:r>
            </a:p>
          </p:txBody>
        </p:sp>
      </p:grpSp>
      <p:pic>
        <p:nvPicPr>
          <p:cNvPr id="39" name="Picture 2" descr="W:\isis\Foils\ISIS Carbon Foils\Foil with Fibres 231015\20151013_1055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8" y="2829716"/>
            <a:ext cx="6838608" cy="384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236538" y="2179871"/>
            <a:ext cx="11453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Successfully mounted larger 60 x 40 mm DLC foils for machine physics, but experienced curling under beam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6538" y="1779761"/>
            <a:ext cx="66659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Developed mounting area in R52 foil preparation laboratory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4307681" y="3225184"/>
            <a:ext cx="2965817" cy="868185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53" idx="1"/>
          </p:cNvCxnSpPr>
          <p:nvPr/>
        </p:nvCxnSpPr>
        <p:spPr>
          <a:xfrm>
            <a:off x="3966354" y="4943010"/>
            <a:ext cx="3294184" cy="125007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283269" y="4695917"/>
            <a:ext cx="2990229" cy="33529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7260538" y="5900693"/>
            <a:ext cx="14200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Aluminium positioning jig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287288" y="4280418"/>
            <a:ext cx="1490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Anti-static guard and anti-static gun 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5717754" y="4840858"/>
            <a:ext cx="1562308" cy="502323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7222898" y="2773865"/>
            <a:ext cx="1453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Perspex shield to reduce air flow</a:t>
            </a:r>
          </a:p>
        </p:txBody>
      </p:sp>
    </p:spTree>
    <p:extLst>
      <p:ext uri="{BB962C8B-B14F-4D97-AF65-F5344CB8AC3E}">
        <p14:creationId xmlns:p14="http://schemas.microsoft.com/office/powerpoint/2010/main" val="42576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322" t="5408" r="12801" b="7876"/>
          <a:stretch/>
        </p:blipFill>
        <p:spPr>
          <a:xfrm>
            <a:off x="363186" y="2945682"/>
            <a:ext cx="1413223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9274" t="8245" r="8923" b="1251"/>
          <a:stretch/>
        </p:blipFill>
        <p:spPr>
          <a:xfrm>
            <a:off x="1873272" y="2945682"/>
            <a:ext cx="1471622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7066" t="5158" r="15611" b="8065"/>
          <a:stretch/>
        </p:blipFill>
        <p:spPr>
          <a:xfrm>
            <a:off x="3441757" y="2945682"/>
            <a:ext cx="1415142" cy="335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4658" y="6303734"/>
            <a:ext cx="4410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DLC with fibres after 3, 15 and 117 </a:t>
            </a:r>
            <a:r>
              <a:rPr lang="en-GB" sz="2000" b="1" dirty="0" err="1" smtClean="0">
                <a:solidFill>
                  <a:srgbClr val="002D56"/>
                </a:solidFill>
              </a:rPr>
              <a:t>mAh</a:t>
            </a:r>
            <a:endParaRPr lang="en-GB" sz="2000" b="1" dirty="0" smtClean="0">
              <a:solidFill>
                <a:srgbClr val="002D5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4658" y="2137671"/>
            <a:ext cx="50656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10 µm carbon fibres, </a:t>
            </a:r>
            <a:r>
              <a:rPr lang="en-GB" sz="2000" b="1" dirty="0" err="1" smtClean="0">
                <a:solidFill>
                  <a:srgbClr val="002D56"/>
                </a:solidFill>
              </a:rPr>
              <a:t>Aquadag</a:t>
            </a:r>
            <a:r>
              <a:rPr lang="en-GB" sz="2000" b="1" dirty="0" smtClean="0">
                <a:solidFill>
                  <a:srgbClr val="002D56"/>
                </a:solidFill>
              </a:rPr>
              <a:t> and clamped</a:t>
            </a:r>
          </a:p>
          <a:p>
            <a:r>
              <a:rPr lang="en-GB" sz="2000" b="1" dirty="0" smtClean="0">
                <a:solidFill>
                  <a:srgbClr val="002D56"/>
                </a:solidFill>
              </a:rPr>
              <a:t>Varied arrangement and number of fibres</a:t>
            </a:r>
          </a:p>
        </p:txBody>
      </p:sp>
      <p:pic>
        <p:nvPicPr>
          <p:cNvPr id="17" name="Picture 16" descr="W:\isis\Foils\ISIS Carbon Foils\20170526 Annealed foil prepared\20170526_10451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3" t="9986" r="15234" b="13454"/>
          <a:stretch/>
        </p:blipFill>
        <p:spPr bwMode="auto">
          <a:xfrm>
            <a:off x="5617644" y="3146060"/>
            <a:ext cx="1571598" cy="3152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W:\isis\Foils\ISIS Carbon Foils\20170605 Annealed foil after M Physics\P102038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10026" r="27698"/>
          <a:stretch/>
        </p:blipFill>
        <p:spPr bwMode="auto">
          <a:xfrm>
            <a:off x="7451423" y="3146060"/>
            <a:ext cx="1905091" cy="31635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C:\Users\bj67\AppData\Local\Microsoft\Windows\INetCache\Content.Word\P1020430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8" t="8962" r="47273" b="34146"/>
          <a:stretch/>
        </p:blipFill>
        <p:spPr bwMode="auto">
          <a:xfrm>
            <a:off x="9676745" y="3157213"/>
            <a:ext cx="1432919" cy="315242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ectangle 22"/>
          <p:cNvSpPr/>
          <p:nvPr/>
        </p:nvSpPr>
        <p:spPr>
          <a:xfrm>
            <a:off x="5536406" y="6302179"/>
            <a:ext cx="4406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Annealed foil after 0, 1.64 and 15 </a:t>
            </a:r>
            <a:r>
              <a:rPr lang="en-GB" sz="2000" b="1" dirty="0" err="1" smtClean="0">
                <a:solidFill>
                  <a:srgbClr val="002D56"/>
                </a:solidFill>
              </a:rPr>
              <a:t>mAh</a:t>
            </a:r>
            <a:r>
              <a:rPr lang="en-GB" sz="2000" b="1" dirty="0" smtClean="0">
                <a:solidFill>
                  <a:srgbClr val="002D56"/>
                </a:solidFill>
              </a:rPr>
              <a:t> </a:t>
            </a:r>
            <a:endParaRPr lang="en-GB" sz="1400" b="1" i="1" dirty="0">
              <a:solidFill>
                <a:srgbClr val="002D56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36406" y="2173748"/>
            <a:ext cx="47950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70 MeV foil temperature ≈500 K so anneal at 670 K for 2 hrs (+2 hr ramp up and down)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506637" y="1748105"/>
            <a:ext cx="44694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</a:rPr>
              <a:t>Averaged ~100 </a:t>
            </a:r>
            <a:r>
              <a:rPr lang="en-GB" sz="2000" b="1" dirty="0" err="1" smtClean="0">
                <a:solidFill>
                  <a:srgbClr val="FF0000"/>
                </a:solidFill>
              </a:rPr>
              <a:t>mAh</a:t>
            </a:r>
            <a:r>
              <a:rPr lang="en-GB" sz="2000" b="1" dirty="0" smtClean="0">
                <a:solidFill>
                  <a:srgbClr val="FF0000"/>
                </a:solidFill>
              </a:rPr>
              <a:t>/foil, so use x2/cycle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18767" y="1759309"/>
            <a:ext cx="1269124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Annealing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4658" y="1759309"/>
            <a:ext cx="1269124" cy="400110"/>
          </a:xfrm>
          <a:prstGeom prst="rect">
            <a:avLst/>
          </a:prstGeom>
          <a:solidFill>
            <a:srgbClr val="ABAEA5">
              <a:alpha val="25000"/>
            </a:srgbClr>
          </a:solidFill>
          <a:ln w="25400">
            <a:solidFill>
              <a:srgbClr val="002D56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rgbClr val="002D56"/>
                </a:solidFill>
              </a:rPr>
              <a:t>SiC</a:t>
            </a:r>
            <a:r>
              <a:rPr lang="en-GB" sz="2000" b="1" dirty="0" smtClean="0">
                <a:solidFill>
                  <a:srgbClr val="002D56"/>
                </a:solidFill>
              </a:rPr>
              <a:t> fibres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14658" y="266000"/>
            <a:ext cx="11877342" cy="1364006"/>
            <a:chOff x="314658" y="1885250"/>
            <a:chExt cx="11877342" cy="1342093"/>
          </a:xfrm>
        </p:grpSpPr>
        <p:grpSp>
          <p:nvGrpSpPr>
            <p:cNvPr id="29" name="Group 28"/>
            <p:cNvGrpSpPr/>
            <p:nvPr/>
          </p:nvGrpSpPr>
          <p:grpSpPr>
            <a:xfrm>
              <a:off x="314658" y="2158682"/>
              <a:ext cx="11877342" cy="1068661"/>
              <a:chOff x="0" y="349876"/>
              <a:chExt cx="10595773" cy="1204184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0" y="349876"/>
                <a:ext cx="10318794" cy="1204184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4" name="TextBox 33"/>
              <p:cNvSpPr txBox="1"/>
              <p:nvPr/>
            </p:nvSpPr>
            <p:spPr>
              <a:xfrm>
                <a:off x="0" y="349877"/>
                <a:ext cx="10595773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Other labs:  J-</a:t>
                </a:r>
                <a:r>
                  <a:rPr lang="en-US" sz="2000" b="1" dirty="0" err="1">
                    <a:solidFill>
                      <a:schemeClr val="bg1">
                        <a:lumMod val="65000"/>
                      </a:schemeClr>
                    </a:solidFill>
                  </a:rPr>
                  <a:t>Parc</a:t>
                </a:r>
                <a:r>
                  <a:rPr lang="en-US" sz="2000" b="1" dirty="0">
                    <a:solidFill>
                      <a:schemeClr val="bg1">
                        <a:lumMod val="65000"/>
                      </a:schemeClr>
                    </a:solidFill>
                  </a:rPr>
                  <a:t>, CERN, CSNS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Tests and developments (</a:t>
                </a:r>
                <a:r>
                  <a:rPr lang="en-US" sz="2000" b="1" dirty="0" err="1">
                    <a:solidFill>
                      <a:srgbClr val="002D56"/>
                    </a:solidFill>
                  </a:rPr>
                  <a:t>fibres</a:t>
                </a:r>
                <a:r>
                  <a:rPr lang="en-US" sz="2000" b="1" dirty="0">
                    <a:solidFill>
                      <a:srgbClr val="002D56"/>
                    </a:solidFill>
                  </a:rPr>
                  <a:t>, </a:t>
                </a:r>
                <a:r>
                  <a:rPr lang="en-US" sz="2000" b="1" dirty="0" smtClean="0">
                    <a:solidFill>
                      <a:srgbClr val="002D56"/>
                    </a:solidFill>
                  </a:rPr>
                  <a:t>annealing) and operations</a:t>
                </a:r>
                <a:endParaRPr lang="en-US" sz="2000" b="1" dirty="0">
                  <a:solidFill>
                    <a:srgbClr val="ABAEA5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kern="1200" dirty="0" smtClean="0"/>
                  <a:t>Carbon Foils</a:t>
                </a:r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5536406" y="278792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b="1" i="1" dirty="0">
                <a:solidFill>
                  <a:srgbClr val="002D56"/>
                </a:solidFill>
              </a:rPr>
              <a:t>DLC foils annealed at </a:t>
            </a:r>
            <a:r>
              <a:rPr lang="en-GB" sz="1100" b="1" i="1" dirty="0" err="1">
                <a:solidFill>
                  <a:srgbClr val="002D56"/>
                </a:solidFill>
              </a:rPr>
              <a:t>Micromatter</a:t>
            </a:r>
            <a:r>
              <a:rPr lang="en-GB" sz="1100" b="1" i="1" dirty="0">
                <a:solidFill>
                  <a:srgbClr val="002D56"/>
                </a:solidFill>
              </a:rPr>
              <a:t> 430-510 K for 2-4 hrs depending on foil condition…</a:t>
            </a:r>
          </a:p>
        </p:txBody>
      </p:sp>
    </p:spTree>
    <p:extLst>
      <p:ext uri="{BB962C8B-B14F-4D97-AF65-F5344CB8AC3E}">
        <p14:creationId xmlns:p14="http://schemas.microsoft.com/office/powerpoint/2010/main" val="299663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4658" y="266000"/>
            <a:ext cx="11566862" cy="1729714"/>
            <a:chOff x="314658" y="1885250"/>
            <a:chExt cx="11566862" cy="1701926"/>
          </a:xfrm>
        </p:grpSpPr>
        <p:grpSp>
          <p:nvGrpSpPr>
            <p:cNvPr id="5" name="Group 4"/>
            <p:cNvGrpSpPr/>
            <p:nvPr/>
          </p:nvGrpSpPr>
          <p:grpSpPr>
            <a:xfrm>
              <a:off x="314658" y="2158682"/>
              <a:ext cx="11566862" cy="1428494"/>
              <a:chOff x="0" y="349876"/>
              <a:chExt cx="10318794" cy="160964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49876"/>
                <a:ext cx="10318794" cy="1609649"/>
              </a:xfrm>
              <a:prstGeom prst="rect">
                <a:avLst/>
              </a:prstGeom>
              <a:noFill/>
              <a:ln w="25400">
                <a:solidFill>
                  <a:srgbClr val="002D56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/>
              <p:cNvSpPr txBox="1"/>
              <p:nvPr/>
            </p:nvSpPr>
            <p:spPr>
              <a:xfrm>
                <a:off x="0" y="349877"/>
                <a:ext cx="10318794" cy="58606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12678" tIns="333248" rIns="812678" bIns="113792" numCol="1" spcCol="1270" anchor="t" anchorCtr="0">
                <a:noAutofit/>
              </a:bodyPr>
              <a:lstStyle/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002D56"/>
                    </a:solidFill>
                  </a:rPr>
                  <a:t>SNS small/large size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Operations since 2019</a:t>
                </a:r>
              </a:p>
              <a:p>
                <a:pPr marL="285750" lvl="1" indent="-285750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1" dirty="0">
                    <a:solidFill>
                      <a:srgbClr val="ABAEA5"/>
                    </a:solidFill>
                  </a:rPr>
                  <a:t>Cardiff/Bristol/Diamond Materials</a:t>
                </a:r>
                <a:endParaRPr lang="en-US" sz="2000" b="1" dirty="0">
                  <a:solidFill>
                    <a:srgbClr val="002D56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95366" y="1885250"/>
              <a:ext cx="4845921" cy="546864"/>
              <a:chOff x="523557" y="113716"/>
              <a:chExt cx="4323045" cy="472320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23557" y="113716"/>
                <a:ext cx="4323045" cy="472320"/>
              </a:xfrm>
              <a:prstGeom prst="roundRect">
                <a:avLst/>
              </a:prstGeom>
              <a:solidFill>
                <a:srgbClr val="002D56"/>
              </a:solidFill>
              <a:ln w="25400">
                <a:solidFill>
                  <a:srgbClr val="ABAEA5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8" name="Rounded Rectangle 6"/>
              <p:cNvSpPr txBox="1"/>
              <p:nvPr/>
            </p:nvSpPr>
            <p:spPr>
              <a:xfrm>
                <a:off x="546614" y="136773"/>
                <a:ext cx="4276931" cy="44920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77049" tIns="0" rIns="277049" bIns="0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800" b="1" dirty="0" smtClean="0"/>
                  <a:t>Diamond Foils</a:t>
                </a:r>
                <a:endParaRPr lang="en-US" sz="2800" b="1" kern="1200" dirty="0" smtClean="0"/>
              </a:p>
            </p:txBody>
          </p:sp>
        </p:grpSp>
      </p:grpSp>
      <p:pic>
        <p:nvPicPr>
          <p:cNvPr id="15" name="Picture 14"/>
          <p:cNvPicPr/>
          <p:nvPr/>
        </p:nvPicPr>
        <p:blipFill>
          <a:blip r:embed="rId3"/>
          <a:stretch>
            <a:fillRect/>
          </a:stretch>
        </p:blipFill>
        <p:spPr>
          <a:xfrm>
            <a:off x="11328072" y="2894998"/>
            <a:ext cx="553448" cy="15781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142544" y="2168455"/>
            <a:ext cx="4972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100 lines per inch, 5 µm, 55° corrugations</a:t>
            </a:r>
          </a:p>
          <a:p>
            <a:r>
              <a:rPr lang="en-GB" sz="2000" b="1" dirty="0" smtClean="0">
                <a:solidFill>
                  <a:srgbClr val="002D56"/>
                </a:solidFill>
              </a:rPr>
              <a:t>17 x 30 mm, no fibres, top edge support only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232677" y="2894998"/>
            <a:ext cx="1921198" cy="1569281"/>
            <a:chOff x="7972934" y="2225380"/>
            <a:chExt cx="2608170" cy="2130416"/>
          </a:xfrm>
        </p:grpSpPr>
        <p:pic>
          <p:nvPicPr>
            <p:cNvPr id="14" name="Picture 1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2934" y="2225380"/>
              <a:ext cx="2608170" cy="21304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" name="Group 2"/>
            <p:cNvGrpSpPr/>
            <p:nvPr/>
          </p:nvGrpSpPr>
          <p:grpSpPr>
            <a:xfrm>
              <a:off x="8164476" y="2961115"/>
              <a:ext cx="1470185" cy="1328057"/>
              <a:chOff x="8164476" y="2961115"/>
              <a:chExt cx="1470185" cy="1328057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>
                <a:off x="8164476" y="4281915"/>
                <a:ext cx="803282" cy="725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>
                <a:off x="8965361" y="2961115"/>
                <a:ext cx="7992" cy="1277793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 rot="228134">
                <a:off x="8225420" y="3943122"/>
                <a:ext cx="715285" cy="292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800" b="1" dirty="0" smtClean="0">
                    <a:solidFill>
                      <a:srgbClr val="FF0000"/>
                    </a:solidFill>
                  </a:rPr>
                  <a:t>17 mm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19376" y="3087462"/>
                <a:ext cx="715285" cy="2924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800" b="1" dirty="0" smtClean="0">
                    <a:solidFill>
                      <a:srgbClr val="FF0000"/>
                    </a:solidFill>
                  </a:rPr>
                  <a:t>30 mm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252794" y="2159700"/>
            <a:ext cx="8350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SNS produced 200 </a:t>
            </a:r>
            <a:r>
              <a:rPr lang="en-GB" sz="2000" b="1" dirty="0">
                <a:solidFill>
                  <a:srgbClr val="002D56"/>
                </a:solidFill>
              </a:rPr>
              <a:t>µg cm</a:t>
            </a:r>
            <a:r>
              <a:rPr lang="en-GB" sz="2000" b="1" baseline="30000" dirty="0">
                <a:solidFill>
                  <a:srgbClr val="002D56"/>
                </a:solidFill>
              </a:rPr>
              <a:t>-2</a:t>
            </a:r>
            <a:r>
              <a:rPr lang="en-GB" sz="2000" b="1" dirty="0">
                <a:solidFill>
                  <a:srgbClr val="002D56"/>
                </a:solidFill>
              </a:rPr>
              <a:t> </a:t>
            </a:r>
            <a:r>
              <a:rPr lang="en-GB" sz="2000" b="1" dirty="0" smtClean="0">
                <a:solidFill>
                  <a:srgbClr val="002D56"/>
                </a:solidFill>
              </a:rPr>
              <a:t>samples for ISIS machine physics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4658" y="3647016"/>
            <a:ext cx="5056242" cy="3048736"/>
            <a:chOff x="271070" y="3308747"/>
            <a:chExt cx="5758328" cy="3472070"/>
          </a:xfrm>
        </p:grpSpPr>
        <p:pic>
          <p:nvPicPr>
            <p:cNvPr id="27" name="Picture 26" descr="W:\isis\Foils\SNS\20181010 Etch\20181010_141846.jp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30617" r="33558" b="45136"/>
            <a:stretch/>
          </p:blipFill>
          <p:spPr bwMode="auto">
            <a:xfrm>
              <a:off x="347206" y="3308747"/>
              <a:ext cx="2024176" cy="29541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Picture 27" descr="W:\isis\Foils\SNS\20181025 Etch\20181025_115546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2" t="24205" r="26931" b="24780"/>
            <a:stretch/>
          </p:blipFill>
          <p:spPr bwMode="auto">
            <a:xfrm>
              <a:off x="2541984" y="3319647"/>
              <a:ext cx="1604752" cy="294326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9" name="Picture 28" descr="W:\isis\Foils\SNS\20181025 Etch\20181025_120438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t="32921" r="10856" b="13910"/>
            <a:stretch/>
          </p:blipFill>
          <p:spPr bwMode="auto">
            <a:xfrm rot="5400000">
              <a:off x="3511858" y="4162907"/>
              <a:ext cx="2943270" cy="125674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271070" y="6320436"/>
              <a:ext cx="2105639" cy="459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2D56"/>
                  </a:solidFill>
                </a:rPr>
                <a:t>Before etching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90205" y="6321811"/>
              <a:ext cx="1399210" cy="4590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2D56"/>
                  </a:solidFill>
                </a:rPr>
                <a:t>2 hours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71386" y="6320435"/>
              <a:ext cx="1258115" cy="459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002D56"/>
                  </a:solidFill>
                </a:rPr>
                <a:t>Etched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4750702" y="4878526"/>
              <a:ext cx="263515" cy="6024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5037936" y="3971542"/>
              <a:ext cx="23840" cy="85089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 rot="20717262">
              <a:off x="4598460" y="4854460"/>
              <a:ext cx="930003" cy="38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17 mm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983493" y="4157447"/>
              <a:ext cx="1045905" cy="38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</a:rPr>
                <a:t>38 mm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52794" y="2705642"/>
            <a:ext cx="6516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002D56"/>
                </a:solidFill>
              </a:rPr>
              <a:t>Modified frame </a:t>
            </a:r>
            <a:r>
              <a:rPr lang="en-GB" sz="2000" b="1" dirty="0" smtClean="0">
                <a:solidFill>
                  <a:srgbClr val="002D56"/>
                </a:solidFill>
              </a:rPr>
              <a:t>and etched using RSE-111 (hydrofluoric, nitric and acetic acid)</a:t>
            </a:r>
            <a:endParaRPr lang="en-GB" sz="2000" b="1" dirty="0">
              <a:solidFill>
                <a:srgbClr val="002D56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779329" y="4602576"/>
            <a:ext cx="1241467" cy="2113332"/>
            <a:chOff x="6356039" y="1942745"/>
            <a:chExt cx="2308814" cy="393026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06" t="26880" r="34205" b="36385"/>
            <a:stretch/>
          </p:blipFill>
          <p:spPr>
            <a:xfrm>
              <a:off x="6356039" y="1942745"/>
              <a:ext cx="2308814" cy="3930263"/>
            </a:xfrm>
            <a:prstGeom prst="rect">
              <a:avLst/>
            </a:prstGeom>
          </p:spPr>
        </p:pic>
        <p:cxnSp>
          <p:nvCxnSpPr>
            <p:cNvPr id="41" name="Straight Arrow Connector 40"/>
            <p:cNvCxnSpPr/>
            <p:nvPr/>
          </p:nvCxnSpPr>
          <p:spPr>
            <a:xfrm flipH="1">
              <a:off x="6842511" y="3635262"/>
              <a:ext cx="30308" cy="1925742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/>
            <p:cNvSpPr/>
            <p:nvPr/>
          </p:nvSpPr>
          <p:spPr>
            <a:xfrm>
              <a:off x="6918863" y="4085737"/>
              <a:ext cx="1142219" cy="486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b="1" dirty="0" smtClean="0">
                  <a:solidFill>
                    <a:srgbClr val="FF0000"/>
                  </a:solidFill>
                </a:rPr>
                <a:t>35 mm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6872820" y="5529464"/>
              <a:ext cx="1668376" cy="3724"/>
            </a:xfrm>
            <a:prstGeom prst="straightConnector1">
              <a:avLst/>
            </a:prstGeom>
            <a:ln w="444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7053905" y="5014316"/>
              <a:ext cx="1287491" cy="5151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200" b="1" dirty="0" smtClean="0">
                  <a:solidFill>
                    <a:srgbClr val="FF0000"/>
                  </a:solidFill>
                </a:rPr>
                <a:t>30 mm</a:t>
              </a:r>
            </a:p>
          </p:txBody>
        </p:sp>
        <p:sp>
          <p:nvSpPr>
            <p:cNvPr id="45" name="Rectangle 44"/>
            <p:cNvSpPr/>
            <p:nvPr/>
          </p:nvSpPr>
          <p:spPr>
            <a:xfrm rot="21424076">
              <a:off x="7022838" y="2867071"/>
              <a:ext cx="1368338" cy="6868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900" b="1" dirty="0" smtClean="0">
                  <a:solidFill>
                    <a:srgbClr val="FF0000"/>
                  </a:solidFill>
                </a:rPr>
                <a:t>Remaining substrate</a:t>
              </a:r>
            </a:p>
          </p:txBody>
        </p:sp>
        <p:sp>
          <p:nvSpPr>
            <p:cNvPr id="46" name="Rectangle 45"/>
            <p:cNvSpPr/>
            <p:nvPr/>
          </p:nvSpPr>
          <p:spPr>
            <a:xfrm rot="21417099">
              <a:off x="6877643" y="2828813"/>
              <a:ext cx="1662250" cy="791915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" r="6301" b="16737"/>
          <a:stretch/>
        </p:blipFill>
        <p:spPr>
          <a:xfrm>
            <a:off x="10207340" y="4588457"/>
            <a:ext cx="1674180" cy="212745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5438120" y="5181185"/>
            <a:ext cx="34342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Instead test larger 30 x 50 mm 200 </a:t>
            </a:r>
            <a:r>
              <a:rPr lang="en-GB" sz="2000" b="1" dirty="0">
                <a:solidFill>
                  <a:srgbClr val="002D56"/>
                </a:solidFill>
              </a:rPr>
              <a:t>µg cm</a:t>
            </a:r>
            <a:r>
              <a:rPr lang="en-GB" sz="2000" b="1" baseline="30000" dirty="0">
                <a:solidFill>
                  <a:srgbClr val="002D56"/>
                </a:solidFill>
              </a:rPr>
              <a:t>-2</a:t>
            </a:r>
            <a:r>
              <a:rPr lang="en-GB" sz="2000" b="1" dirty="0">
                <a:solidFill>
                  <a:srgbClr val="002D56"/>
                </a:solidFill>
              </a:rPr>
              <a:t> </a:t>
            </a:r>
            <a:r>
              <a:rPr lang="en-GB" sz="2000" b="1" dirty="0" smtClean="0">
                <a:solidFill>
                  <a:srgbClr val="002D56"/>
                </a:solidFill>
              </a:rPr>
              <a:t>samples for use in operations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205767" y="3559360"/>
            <a:ext cx="30627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rgbClr val="002D56"/>
                </a:solidFill>
              </a:rPr>
              <a:t>OK for machine physics test, but too small for optimised operation</a:t>
            </a:r>
          </a:p>
        </p:txBody>
      </p:sp>
    </p:spTree>
    <p:extLst>
      <p:ext uri="{BB962C8B-B14F-4D97-AF65-F5344CB8AC3E}">
        <p14:creationId xmlns:p14="http://schemas.microsoft.com/office/powerpoint/2010/main" val="139361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7036</TotalTime>
  <Words>1271</Words>
  <Application>Microsoft Office PowerPoint</Application>
  <PresentationFormat>Widescreen</PresentationFormat>
  <Paragraphs>213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Lucida Sans Unicode</vt:lpstr>
      <vt:lpstr>Times</vt:lpstr>
      <vt:lpstr>Wingdings</vt:lpstr>
      <vt:lpstr>Office Theme</vt:lpstr>
      <vt:lpstr>Stripping Foil Studies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>STFC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Stripping Foil Studies</dc:title>
  <dc:creator>Cavanagh, Hayley (STFC,RAL,ISIS)</dc:creator>
  <cp:lastModifiedBy>Cavanagh, Hayley (STFC,RAL,ISIS)</cp:lastModifiedBy>
  <cp:revision>271</cp:revision>
  <cp:lastPrinted>2025-02-26T10:04:20Z</cp:lastPrinted>
  <dcterms:created xsi:type="dcterms:W3CDTF">2018-11-15T15:03:12Z</dcterms:created>
  <dcterms:modified xsi:type="dcterms:W3CDTF">2025-07-22T15:14:19Z</dcterms:modified>
</cp:coreProperties>
</file>