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992" r:id="rId4"/>
    <p:sldId id="993" r:id="rId5"/>
    <p:sldId id="994" r:id="rId6"/>
    <p:sldId id="995" r:id="rId7"/>
    <p:sldId id="996" r:id="rId8"/>
    <p:sldId id="988" r:id="rId9"/>
    <p:sldId id="322" r:id="rId10"/>
    <p:sldId id="329" r:id="rId11"/>
    <p:sldId id="331" r:id="rId12"/>
    <p:sldId id="914" r:id="rId13"/>
    <p:sldId id="989" r:id="rId14"/>
    <p:sldId id="990" r:id="rId15"/>
    <p:sldId id="997" r:id="rId16"/>
    <p:sldId id="998" r:id="rId17"/>
    <p:sldId id="999" r:id="rId18"/>
    <p:sldId id="1000" r:id="rId19"/>
    <p:sldId id="1001" r:id="rId20"/>
    <p:sldId id="100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0AF1-0A7D-492A-BE9F-311D00096AD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CC28-8217-4231-B948-6ED015099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CC28-8217-4231-B948-6ED0150995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15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7301-34F3-421E-8622-261432466DE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7301-34F3-421E-8622-261432466DE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7301-34F3-421E-8622-261432466DE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2C7BD-26FE-7FDF-1458-5394535FE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7BF478-4749-49FA-551B-6BB38A365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BA4868-3AF0-20FD-F2EC-9C3777FD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30D63F-9085-05BC-9C98-C3C584ED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4E3977-22DF-FDF3-DB62-804846F2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6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22099-00F4-2645-304D-F2CA0341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F3849D-0EFF-3987-AC24-344205616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456FF-853A-9974-B58B-123EA9F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F5AC4B-BBF5-F1A6-E364-09F9E12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9B859-10D0-FFF6-F9EE-A98C66B9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2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71BF2B-6B98-02DA-5E09-B883CA94B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6C5D59-34F3-3F1F-2DC3-E5BB27C7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B289A-2B9D-CFB4-21B3-2627939C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BE9D0-913E-18E8-46C4-1F61AE8D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03B780-18AD-2139-1968-12BE09D6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0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5DDF-294A-47C7-9938-98EB7AF5D866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1" name="图片 18" descr="图片1副本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09600" y="174365"/>
            <a:ext cx="9175768" cy="575938"/>
          </a:xfrm>
        </p:spPr>
        <p:txBody>
          <a:bodyPr>
            <a:noAutofit/>
          </a:bodyPr>
          <a:lstStyle>
            <a:lvl1pPr algn="l">
              <a:defRPr sz="40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6"/>
          <p:cNvSpPr/>
          <p:nvPr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20" dirty="0"/>
          </a:p>
        </p:txBody>
      </p:sp>
      <p:sp>
        <p:nvSpPr>
          <p:cNvPr id="14" name="圆角矩形 7"/>
          <p:cNvSpPr/>
          <p:nvPr/>
        </p:nvSpPr>
        <p:spPr>
          <a:xfrm>
            <a:off x="260288" y="663896"/>
            <a:ext cx="267093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20"/>
          </a:p>
        </p:txBody>
      </p:sp>
    </p:spTree>
    <p:extLst>
      <p:ext uri="{BB962C8B-B14F-4D97-AF65-F5344CB8AC3E}">
        <p14:creationId xmlns:p14="http://schemas.microsoft.com/office/powerpoint/2010/main" val="26081046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89636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84062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69779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91505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011933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64545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8477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7BB36-21D4-2757-E62B-C831D014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43BBC-B382-032F-D070-D796CCE17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5FC408-3439-FADE-67C3-8599B6CF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9ACDE9-3C81-F382-5267-226B5FA5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962232-ED1B-50D2-8158-D76E4299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48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137006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37040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15143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86219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E1B92-2A7D-58C1-922C-4A318EBB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810A12-0A76-B280-CCD6-4276BF09D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856894-EF7F-2887-1BFB-1490BCC0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EB04B8-3BAB-7F22-7ADA-0E344C6D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EE8C6-A2C7-7F1C-C88A-ACBE2901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53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05E3C-9171-E943-F738-FD23978F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240E34-7773-ABD3-EA31-10E5FF879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7BB3F7-0C08-0F3D-BCA1-5C37B7B04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8A3F9E-40DC-4061-995D-B4FD6C1F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03DD60-FD1D-52CE-E7D6-81AA6F5B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F94F8-5BCC-DAE1-3D9E-2E3FED47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44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67D275-DE39-9741-E95D-200E470E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792E7-9DAC-280C-DC54-EF3757F2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0D078D-C92C-A0FA-290F-56ECD78C8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39FA8E4-886B-EBB0-C757-F5BCA4724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05F9-2BF5-DE11-0518-694CDE217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7F85FB-6203-467A-2D0B-6F3F374D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776192-35FD-E75A-84A6-407003EB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2267DAC-E578-4AE5-4EDA-5A1C6F47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9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A61EB-6EB0-4D5F-E55F-923B0D0A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C4F54C-DA48-7D65-229A-3D90A045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04ADF5-AE70-1FF8-B613-4DA974CB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8951F3-129A-F242-2C0B-4E23DBF5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65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EF40E6-63ED-21C0-89E3-F9E23E9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440D17-53B4-D348-2B21-F91FE245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D43C7-650B-5914-AA30-4DFAF2FA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2BD23-11D4-9977-E42E-2EDBC976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8ADFB-5114-20AD-1F2E-CD1F422B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151396-BC25-7C32-0BF8-9F63BEF9E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AADE5B-1FD8-FF04-8D10-5B6082C0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5D28D4-4536-E315-915F-7B2CC90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DBDB8D-A6C0-0190-4F33-050E19F2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7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CCAA2-69CA-1051-8C9D-A3335758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83E6AE-6987-81E3-4598-F2A0B11AF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FBE7C1-44A8-7B8A-07DF-DDAB86FAE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D4485C-49E8-71AD-A8AB-64D8EEA5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CA400A-840A-6A64-5A75-4BDF532D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EF31FF-85C5-0811-C7E1-34588446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4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E604E8-A009-104A-8641-0D9C16FA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34767C-4D69-0C52-E5B0-F1DE2CF97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15501-0258-6B35-7A7A-814E16B41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E39D-8E24-4352-9BAD-1425511AA5E7}" type="datetimeFigureOut">
              <a:rPr lang="zh-CN" altLang="en-US" smtClean="0"/>
              <a:t>2025/7/25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F40B8-D11F-F5A7-BACB-32A5B9ACF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854C27-2BFD-348E-07C9-0D1B08D75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F8CD-9ACF-45D1-9BE0-086BD0194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3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SSppt母板首页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074401" y="6477001"/>
            <a:ext cx="184731" cy="2277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520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98044" y="1856551"/>
            <a:ext cx="9586295" cy="1368152"/>
          </a:xfrm>
        </p:spPr>
        <p:txBody>
          <a:bodyPr/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about CSNS RCS</a:t>
            </a:r>
            <a:endParaRPr lang="zh-CN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01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389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benchmark for RCS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655" y="1172845"/>
            <a:ext cx="10515600" cy="520065"/>
          </a:xfrm>
        </p:spPr>
        <p:txBody>
          <a:bodyPr/>
          <a:lstStyle/>
          <a:p>
            <a:r>
              <a:rPr lang="en-US" altLang="zh-CN" sz="2400" b="1" dirty="0"/>
              <a:t>Comparison of linear optics calculations between AT and PyORBIT</a:t>
            </a:r>
            <a:endParaRPr lang="zh-CN" altLang="en-US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5CE-B73D-4CFE-B6A0-4CFF8ED62C80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3948"/>
            <a:ext cx="3881389" cy="28067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86" y="1943946"/>
            <a:ext cx="3947430" cy="280672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014" y="1943944"/>
            <a:ext cx="3959441" cy="280673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654268" y="5100657"/>
            <a:ext cx="10883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Comparison of linear lattice parameters between AT and PyORBIT; from left to right: horizontal beta function, vertical beta function, and dispersion function.</a:t>
            </a:r>
          </a:p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The results are in perfect agreement.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066" y="950149"/>
            <a:ext cx="10515600" cy="546100"/>
          </a:xfrm>
        </p:spPr>
        <p:txBody>
          <a:bodyPr/>
          <a:lstStyle/>
          <a:p>
            <a:r>
              <a:rPr lang="en-US" altLang="zh-CN" sz="2000" b="1" dirty="0"/>
              <a:t>Dual-harmonic acceleration – comparison with J-PARC measurement results</a:t>
            </a:r>
            <a:endParaRPr lang="zh-CN" altLang="en-US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5CE-B73D-4CFE-B6A0-4CFF8ED62C80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59" y="1516103"/>
            <a:ext cx="2879999" cy="216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55" y="1604426"/>
            <a:ext cx="3203596" cy="2160000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6153528"/>
              </p:ext>
            </p:extLst>
          </p:nvPr>
        </p:nvGraphicFramePr>
        <p:xfrm>
          <a:off x="399080" y="1693266"/>
          <a:ext cx="546947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Injection Time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μ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234Turn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）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Chopper Duty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</a:t>
                      </a:r>
                      <a:r>
                        <a:rPr lang="en-US" sz="1800" kern="100" baseline="-25000" dirty="0">
                          <a:effectLst/>
                        </a:rPr>
                        <a:t>k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181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MeV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Momentum Dispersion(rms)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±0.5</a:t>
                      </a:r>
                      <a:r>
                        <a:rPr lang="zh-CN" sz="1800" kern="100" dirty="0">
                          <a:effectLst/>
                        </a:rPr>
                        <a:t>‰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RFV (H2)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68KV(Fixed)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7470353" y="1904882"/>
            <a:ext cx="81009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J-PARC</a:t>
            </a:r>
            <a:endParaRPr lang="zh-CN" altLang="en-US" sz="1350" dirty="0"/>
          </a:p>
        </p:txBody>
      </p:sp>
      <p:sp>
        <p:nvSpPr>
          <p:cNvPr id="23" name="文本框 22"/>
          <p:cNvSpPr txBox="1"/>
          <p:nvPr/>
        </p:nvSpPr>
        <p:spPr>
          <a:xfrm>
            <a:off x="10415569" y="1904882"/>
            <a:ext cx="93819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/>
              <a:t>PyORBIT</a:t>
            </a:r>
            <a:endParaRPr lang="zh-CN" altLang="en-US" sz="135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19095" y="1257430"/>
            <a:ext cx="44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1) Under single-harmonic conditions only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69" y="3499760"/>
            <a:ext cx="2880000" cy="216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/>
          <a:stretch>
            <a:fillRect/>
          </a:stretch>
        </p:blipFill>
        <p:spPr>
          <a:xfrm>
            <a:off x="209551" y="3535222"/>
            <a:ext cx="3025952" cy="2160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8335" y="5645907"/>
            <a:ext cx="602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3) With the second-harmonic cavity voltage set to 50 % of the fundamental and a −0.2 % momentum offset at injection</a:t>
            </a:r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65" y="3676103"/>
            <a:ext cx="2880000" cy="216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64" y="3686669"/>
            <a:ext cx="3041087" cy="21600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072132" y="5782092"/>
            <a:ext cx="606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5) Second-harmonic cavity voltage set to 80 % of the fundamental, with a –0.2 % momentum offset at injection.</a:t>
            </a:r>
            <a:endParaRPr lang="zh-CN" altLang="en-US" dirty="0"/>
          </a:p>
        </p:txBody>
      </p:sp>
      <p:sp>
        <p:nvSpPr>
          <p:cNvPr id="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benchmark for RCS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444DA-92F7-4C08-6FC1-C21F7320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Customized Packages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9D7098-AE1B-7440-D00A-9877D129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877" b="49898"/>
          <a:stretch>
            <a:fillRect/>
          </a:stretch>
        </p:blipFill>
        <p:spPr>
          <a:xfrm>
            <a:off x="609600" y="877502"/>
            <a:ext cx="6848901" cy="28569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73E417-9BF9-8257-161B-7E373824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39" t="57397" r="-4163" b="-102"/>
          <a:stretch>
            <a:fillRect/>
          </a:stretch>
        </p:blipFill>
        <p:spPr>
          <a:xfrm>
            <a:off x="609600" y="4105243"/>
            <a:ext cx="6635086" cy="23405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755A763-28FA-8F34-AD3D-3CCB5E660AEF}"/>
              </a:ext>
            </a:extLst>
          </p:cNvPr>
          <p:cNvSpPr txBox="1"/>
          <p:nvPr/>
        </p:nvSpPr>
        <p:spPr>
          <a:xfrm>
            <a:off x="7244686" y="1121049"/>
            <a:ext cx="4531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simulate TCBI, PyORBIT requires several enhancements;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peak of the beam spectrum and the peak of the impedance are retained; the influence of the longitudinal phase is omitted;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Multiturn/multi-bunch simulation will consume  lots of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figure 7">
            <a:extLst>
              <a:ext uri="{FF2B5EF4-FFF2-40B4-BE49-F238E27FC236}">
                <a16:creationId xmlns:a16="http://schemas.microsoft.com/office/drawing/2014/main" id="{44CE7D27-E171-4DE2-FC79-AA6F1637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32" y="4876017"/>
            <a:ext cx="3032078" cy="17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67452B4-A97B-CB97-A627-31725AA6D5B5}"/>
              </a:ext>
            </a:extLst>
          </p:cNvPr>
          <p:cNvCxnSpPr/>
          <p:nvPr/>
        </p:nvCxnSpPr>
        <p:spPr>
          <a:xfrm>
            <a:off x="9410131" y="5170447"/>
            <a:ext cx="0" cy="127538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6CCD5DB-23B8-C24B-65D6-178731A42F88}"/>
              </a:ext>
            </a:extLst>
          </p:cNvPr>
          <p:cNvCxnSpPr/>
          <p:nvPr/>
        </p:nvCxnSpPr>
        <p:spPr>
          <a:xfrm>
            <a:off x="9753523" y="5170446"/>
            <a:ext cx="0" cy="127538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284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E8F2A-AA42-227B-BA36-E128E6FE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PyHEADTAIL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4B8B3A-78EC-63CB-7BE2-21D8AA52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106" y="4462974"/>
            <a:ext cx="4600609" cy="19240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B6DA8C-1F7C-26FC-4A24-97996779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76040"/>
            <a:ext cx="4256468" cy="5033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A989141-B500-0B6F-0F67-0DC0D263CC41}"/>
              </a:ext>
            </a:extLst>
          </p:cNvPr>
          <p:cNvSpPr txBox="1"/>
          <p:nvPr/>
        </p:nvSpPr>
        <p:spPr>
          <a:xfrm>
            <a:off x="88408" y="3059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PyORBIT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2AB60C-2264-A231-4187-952638536BCF}"/>
              </a:ext>
            </a:extLst>
          </p:cNvPr>
          <p:cNvSpPr txBox="1"/>
          <p:nvPr/>
        </p:nvSpPr>
        <p:spPr>
          <a:xfrm>
            <a:off x="2259785" y="601770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FF0000"/>
                </a:solidFill>
              </a:rPr>
              <a:t>PyHEADTAIL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C86392-B8E3-D983-71C3-0CECACC1894D}"/>
              </a:ext>
            </a:extLst>
          </p:cNvPr>
          <p:cNvSpPr txBox="1"/>
          <p:nvPr/>
        </p:nvSpPr>
        <p:spPr>
          <a:xfrm>
            <a:off x="4344876" y="999877"/>
            <a:ext cx="4138847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PyORBIT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Pros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Space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charge calculation</a:t>
            </a:r>
            <a:r>
              <a:rPr lang="zh-CN" altLang="en-US" sz="2000" b="1" dirty="0"/>
              <a:t>；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detailed elements’ models</a:t>
            </a:r>
            <a:r>
              <a:rPr lang="zh-CN" altLang="en-US" sz="2000" b="1" dirty="0"/>
              <a:t>；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Has been checked in CSNS RCS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Cons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The instability not agree with the experiment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3E21D2-737B-E9A9-295E-966CA361FA2E}"/>
              </a:ext>
            </a:extLst>
          </p:cNvPr>
          <p:cNvSpPr txBox="1"/>
          <p:nvPr/>
        </p:nvSpPr>
        <p:spPr>
          <a:xfrm>
            <a:off x="8505411" y="999877"/>
            <a:ext cx="353146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/>
              <a:t>PyHEADTAIL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Pros</a:t>
            </a:r>
            <a:r>
              <a:rPr lang="zh-CN" altLang="en-US" sz="1800" b="1" dirty="0"/>
              <a:t>：</a:t>
            </a:r>
            <a:endParaRPr lang="en-US" altLang="zh-CN" sz="1800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The calculation of instability has been checked in many facilities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Cons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“One turn map” narrows its usage</a:t>
            </a:r>
          </a:p>
        </p:txBody>
      </p:sp>
    </p:spTree>
    <p:extLst>
      <p:ext uri="{BB962C8B-B14F-4D97-AF65-F5344CB8AC3E}">
        <p14:creationId xmlns:p14="http://schemas.microsoft.com/office/powerpoint/2010/main" val="40509742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D2B44-E5EA-4A40-0FBD-67DB8DD8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 again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F750C5-32F2-896A-D7D9-0461F7AF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82" y="878063"/>
            <a:ext cx="4672431" cy="29202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E61A86-AC7F-CF5D-F1D3-D75D1E5A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331" y="3756305"/>
            <a:ext cx="4333192" cy="29847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15619B4-B316-6803-81BB-F83E1A0264BF}"/>
              </a:ext>
            </a:extLst>
          </p:cNvPr>
          <p:cNvSpPr txBox="1"/>
          <p:nvPr/>
        </p:nvSpPr>
        <p:spPr>
          <a:xfrm>
            <a:off x="9822143" y="2219147"/>
            <a:ext cx="12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PyORBIT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267EF9-544F-4187-BBF4-616645CB54A0}"/>
              </a:ext>
            </a:extLst>
          </p:cNvPr>
          <p:cNvSpPr txBox="1"/>
          <p:nvPr/>
        </p:nvSpPr>
        <p:spPr>
          <a:xfrm>
            <a:off x="9823035" y="5197604"/>
            <a:ext cx="16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PyHEADTAIL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6C9D2E-6116-A1B4-5A3C-523229304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" y="1219535"/>
            <a:ext cx="5617517" cy="37450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49DD93-EEF0-9A66-B351-6B76839E60E6}"/>
              </a:ext>
            </a:extLst>
          </p:cNvPr>
          <p:cNvSpPr txBox="1"/>
          <p:nvPr/>
        </p:nvSpPr>
        <p:spPr>
          <a:xfrm>
            <a:off x="1444897" y="1108828"/>
            <a:ext cx="280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PyHEADTAIL</a:t>
            </a:r>
            <a:r>
              <a:rPr lang="en-US" altLang="zh-CN" dirty="0">
                <a:solidFill>
                  <a:srgbClr val="FF0000"/>
                </a:solidFill>
              </a:rPr>
              <a:t> vs Formula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841539-FA55-0255-7BB7-06D7B39AC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89" y="4966948"/>
            <a:ext cx="2938484" cy="6715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C7A3C6D-5B5C-8BA4-85A2-3C11DA94FA54}"/>
              </a:ext>
            </a:extLst>
          </p:cNvPr>
          <p:cNvSpPr txBox="1"/>
          <p:nvPr/>
        </p:nvSpPr>
        <p:spPr>
          <a:xfrm>
            <a:off x="9991762" y="3618419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Tune footprint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94E44C-8711-F963-B894-BDECAE95C27A}"/>
              </a:ext>
            </a:extLst>
          </p:cNvPr>
          <p:cNvSpPr txBox="1"/>
          <p:nvPr/>
        </p:nvSpPr>
        <p:spPr>
          <a:xfrm>
            <a:off x="3685408" y="3893032"/>
            <a:ext cx="143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Kick force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30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00A5B-12AB-1501-1071-3ABB5E1E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 again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963C89-3702-A807-41EC-344416975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2904" r="44910" b="-5355"/>
          <a:stretch/>
        </p:blipFill>
        <p:spPr>
          <a:xfrm>
            <a:off x="3290632" y="1519966"/>
            <a:ext cx="4676484" cy="8848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F0A9C4-8EEF-15C0-9DF1-9E7FE468C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57" y="2083210"/>
            <a:ext cx="6057143" cy="41142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7679CD-CB06-8418-6BE8-0EBC5FC379F1}"/>
              </a:ext>
            </a:extLst>
          </p:cNvPr>
          <p:cNvSpPr txBox="1"/>
          <p:nvPr/>
        </p:nvSpPr>
        <p:spPr>
          <a:xfrm>
            <a:off x="1995853" y="6049849"/>
            <a:ext cx="15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Without O3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8C8CBD-B266-362E-04CF-15778374B292}"/>
              </a:ext>
            </a:extLst>
          </p:cNvPr>
          <p:cNvSpPr txBox="1"/>
          <p:nvPr/>
        </p:nvSpPr>
        <p:spPr>
          <a:xfrm>
            <a:off x="8119015" y="6049849"/>
            <a:ext cx="15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WithO3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302CD8-FD8E-DC6C-D15E-F5596B767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93" b="63361"/>
          <a:stretch/>
        </p:blipFill>
        <p:spPr>
          <a:xfrm>
            <a:off x="933717" y="946794"/>
            <a:ext cx="9390314" cy="5731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17469F-CFD4-C381-81CE-02DFEEFAA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" y="2083210"/>
            <a:ext cx="5942857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3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9F0615-DFA4-03AD-F10F-DF1A8A23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 again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4AB818-FA6A-612C-AA4E-E4F72791C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68" y="805435"/>
            <a:ext cx="6480001" cy="43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A807F5-4F88-BF12-56C8-FC19E414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655" y="964853"/>
            <a:ext cx="6401345" cy="432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26A9FE-CDEF-20FB-F1DB-314D229EE99B}"/>
              </a:ext>
            </a:extLst>
          </p:cNvPr>
          <p:cNvSpPr txBox="1"/>
          <p:nvPr/>
        </p:nvSpPr>
        <p:spPr>
          <a:xfrm>
            <a:off x="1643641" y="5125435"/>
            <a:ext cx="8904718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Resistance wall is used (stainless steel)</a:t>
            </a:r>
          </a:p>
          <a:p>
            <a:pPr algn="ctr">
              <a:lnSpc>
                <a:spcPct val="150000"/>
              </a:lnSpc>
            </a:pPr>
            <a:r>
              <a:rPr lang="en-US" altLang="zh-CN" dirty="0" err="1"/>
              <a:t>Z_rms</a:t>
            </a:r>
            <a:r>
              <a:rPr lang="en-US" altLang="zh-CN" dirty="0"/>
              <a:t> =18 m is consistent with the trend of results calculated in the literature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Also the theoretical calculation in 0 mode can meet the simulation results. </a:t>
            </a:r>
          </a:p>
        </p:txBody>
      </p:sp>
    </p:spTree>
    <p:extLst>
      <p:ext uri="{BB962C8B-B14F-4D97-AF65-F5344CB8AC3E}">
        <p14:creationId xmlns:p14="http://schemas.microsoft.com/office/powerpoint/2010/main" val="29839525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16BC7-38AA-1464-7963-AEFAB923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 again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26CBF3-54EB-E589-2D37-A57C15F0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" y="811044"/>
            <a:ext cx="4072087" cy="288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CFF5116-21B5-A870-8865-20B81344E354}"/>
              </a:ext>
            </a:extLst>
          </p:cNvPr>
          <p:cNvSpPr txBox="1"/>
          <p:nvPr/>
        </p:nvSpPr>
        <p:spPr>
          <a:xfrm>
            <a:off x="2019313" y="2476444"/>
            <a:ext cx="189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Energy gain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4D545A-66A1-492D-20A4-82CED2EE4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85" y="717671"/>
            <a:ext cx="4216459" cy="28109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649541C-1EDB-0C8D-D757-3ABBD7B66404}"/>
              </a:ext>
            </a:extLst>
          </p:cNvPr>
          <p:cNvSpPr txBox="1"/>
          <p:nvPr/>
        </p:nvSpPr>
        <p:spPr>
          <a:xfrm>
            <a:off x="4773021" y="1228118"/>
            <a:ext cx="251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FF0000"/>
                </a:solidFill>
              </a:rPr>
              <a:t>Sychrontron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phase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D30072-FBD7-B81B-039C-BCC0F3DD3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" y="3620975"/>
            <a:ext cx="4076400" cy="2717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B81F3A8-5812-0B29-8E93-257E81D31C96}"/>
              </a:ext>
            </a:extLst>
          </p:cNvPr>
          <p:cNvSpPr txBox="1"/>
          <p:nvPr/>
        </p:nvSpPr>
        <p:spPr>
          <a:xfrm>
            <a:off x="2968476" y="6430907"/>
            <a:ext cx="604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Single Harmonic phase space </a:t>
            </a:r>
            <a:r>
              <a:rPr lang="zh-CN" altLang="en-US" dirty="0"/>
              <a:t>（</a:t>
            </a:r>
            <a:r>
              <a:rPr lang="en-US" altLang="zh-CN" dirty="0"/>
              <a:t>1000,10000,20000 turn</a:t>
            </a:r>
            <a:r>
              <a:rPr lang="zh-CN" altLang="en-US" dirty="0"/>
              <a:t>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E40F51-AD8E-38B3-CFB1-CD04DF5D9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95" y="811045"/>
            <a:ext cx="4076399" cy="27175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8480174-025C-03CD-B981-4EB071AEC7BA}"/>
              </a:ext>
            </a:extLst>
          </p:cNvPr>
          <p:cNvSpPr txBox="1"/>
          <p:nvPr/>
        </p:nvSpPr>
        <p:spPr>
          <a:xfrm>
            <a:off x="8320958" y="3528644"/>
            <a:ext cx="3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Dual Harmonic phase space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83F8B4-B3AB-3B0E-EE0A-BA9084643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63" y="3527876"/>
            <a:ext cx="4354547" cy="29030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7F337C6-E97F-6D02-6D5F-F295DD2F31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95" y="3806025"/>
            <a:ext cx="3799400" cy="25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924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EBC39-1972-2473-4DCE-91358B82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F17E5F-155A-413A-6A69-DAFE18B0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13" r="53278"/>
          <a:stretch>
            <a:fillRect/>
          </a:stretch>
        </p:blipFill>
        <p:spPr>
          <a:xfrm>
            <a:off x="6550923" y="974142"/>
            <a:ext cx="5207372" cy="43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61B62A-159A-5740-D19F-E802BE50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97559"/>
            <a:ext cx="5214384" cy="432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99E46C2-4B0B-1A0C-5288-7EE7809EDD15}"/>
              </a:ext>
            </a:extLst>
          </p:cNvPr>
          <p:cNvSpPr txBox="1"/>
          <p:nvPr/>
        </p:nvSpPr>
        <p:spPr>
          <a:xfrm>
            <a:off x="2149522" y="4237630"/>
            <a:ext cx="149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PyORBIT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15EF71-348A-8984-D77F-F5C7CDF182E2}"/>
              </a:ext>
            </a:extLst>
          </p:cNvPr>
          <p:cNvSpPr txBox="1"/>
          <p:nvPr/>
        </p:nvSpPr>
        <p:spPr>
          <a:xfrm>
            <a:off x="8407394" y="4237630"/>
            <a:ext cx="149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FF0000"/>
                </a:solidFill>
              </a:rPr>
              <a:t>PyHEADTAIL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0443E4-73C2-156E-3C16-1E8481120950}"/>
              </a:ext>
            </a:extLst>
          </p:cNvPr>
          <p:cNvSpPr txBox="1"/>
          <p:nvPr/>
        </p:nvSpPr>
        <p:spPr>
          <a:xfrm>
            <a:off x="739254" y="5294142"/>
            <a:ext cx="111486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codes can reproduce the machine observations, but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PyHEADTAIL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requires impedance values roughly one order of magnitude higher than nominal to match the data.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140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9F59C-EB86-2FDA-A979-88B5AD0D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2710A2-DBB5-DCE6-16B0-0AEB5B759805}"/>
              </a:ext>
            </a:extLst>
          </p:cNvPr>
          <p:cNvSpPr txBox="1"/>
          <p:nvPr/>
        </p:nvSpPr>
        <p:spPr>
          <a:xfrm>
            <a:off x="681250" y="3075057"/>
            <a:ext cx="10829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Thank you!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1771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855F496-B09C-7E2A-B71F-44F03E01623D}"/>
              </a:ext>
            </a:extLst>
          </p:cNvPr>
          <p:cNvSpPr txBox="1"/>
          <p:nvPr/>
        </p:nvSpPr>
        <p:spPr>
          <a:xfrm>
            <a:off x="681250" y="3075057"/>
            <a:ext cx="10829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RF Shield Impedance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8DB62F-AFA8-65BD-3C3A-7D27AC3E3074}"/>
              </a:ext>
            </a:extLst>
          </p:cNvPr>
          <p:cNvSpPr txBox="1"/>
          <p:nvPr/>
        </p:nvSpPr>
        <p:spPr>
          <a:xfrm>
            <a:off x="227461" y="6107697"/>
            <a:ext cx="11823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Huang, L.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et al.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 Source of instability in the rapid cycling synchrotron of the China spallation neutron source.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Eur. Phys. J. Plus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 </a:t>
            </a:r>
            <a:r>
              <a:rPr lang="en-US" altLang="zh-CN" b="1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140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, 71 (2025). https://doi.org/10.1140/epjp/s13360-025-05997-8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9664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8F44B-E21B-BEB4-B62F-1215374F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C5034A-297F-B6C8-13A2-448C02C3899E}"/>
              </a:ext>
            </a:extLst>
          </p:cNvPr>
          <p:cNvSpPr txBox="1"/>
          <p:nvPr/>
        </p:nvSpPr>
        <p:spPr>
          <a:xfrm>
            <a:off x="394079" y="860255"/>
            <a:ext cx="11097336" cy="221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effectLst/>
                <a:latin typeface="inherit"/>
              </a:rPr>
              <a:t>Instability Observed</a:t>
            </a:r>
            <a:endParaRPr lang="en-US" altLang="zh-CN" sz="2000" b="0" i="0" dirty="0">
              <a:effectLst/>
              <a:latin typeface="inherit"/>
            </a:endParaRP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inherit"/>
              </a:rPr>
              <a:t>Transverse coupled-bunch instability (TCBI) at </a:t>
            </a:r>
            <a:r>
              <a:rPr lang="en-US" altLang="zh-CN" sz="2000" b="1" i="0" dirty="0">
                <a:effectLst/>
                <a:latin typeface="inherit"/>
              </a:rPr>
              <a:t>~50 kW</a:t>
            </a:r>
            <a:r>
              <a:rPr lang="en-US" altLang="zh-CN" sz="2000" b="0" i="0" dirty="0">
                <a:effectLst/>
                <a:latin typeface="inherit"/>
              </a:rPr>
              <a:t>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inherit"/>
              </a:rPr>
              <a:t>Frequency: </a:t>
            </a:r>
            <a:r>
              <a:rPr lang="en-US" altLang="zh-CN" sz="2000" b="1" i="0" dirty="0">
                <a:effectLst/>
                <a:latin typeface="inherit"/>
              </a:rPr>
              <a:t>~0.13 MHz</a:t>
            </a:r>
            <a:r>
              <a:rPr lang="en-US" altLang="zh-CN" sz="2000" b="0" i="0" dirty="0">
                <a:effectLst/>
                <a:latin typeface="inherit"/>
              </a:rPr>
              <a:t> (linked to RF shield on ceramic chambers).</a:t>
            </a:r>
          </a:p>
          <a:p>
            <a:pPr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effectLst/>
                <a:latin typeface="inherit"/>
              </a:rPr>
              <a:t>Challenge</a:t>
            </a:r>
            <a:endParaRPr lang="en-US" altLang="zh-CN" sz="2000" b="0" i="0" dirty="0">
              <a:effectLst/>
              <a:latin typeface="inherit"/>
            </a:endParaRP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inherit"/>
              </a:rPr>
              <a:t>Traditional models </a:t>
            </a:r>
            <a:r>
              <a:rPr lang="en-US" altLang="zh-CN" sz="2000" b="1" i="0" dirty="0">
                <a:effectLst/>
                <a:latin typeface="inherit"/>
              </a:rPr>
              <a:t>underestimate</a:t>
            </a:r>
            <a:r>
              <a:rPr lang="en-US" altLang="zh-CN" sz="2000" b="0" i="0" dirty="0">
                <a:effectLst/>
                <a:latin typeface="inherit"/>
              </a:rPr>
              <a:t> impedance.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inherit"/>
              </a:rPr>
              <a:t>Current mitigation (tune/chromaticity tuning) </a:t>
            </a:r>
            <a:r>
              <a:rPr lang="en-US" altLang="zh-CN" sz="2000" b="1" i="0" dirty="0">
                <a:effectLst/>
                <a:latin typeface="inherit"/>
              </a:rPr>
              <a:t>reaches limits</a:t>
            </a:r>
            <a:r>
              <a:rPr lang="en-US" altLang="zh-CN" sz="2000" b="0" i="0" dirty="0">
                <a:effectLst/>
                <a:latin typeface="inherit"/>
              </a:rPr>
              <a:t>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5F0807-7767-A3B4-A927-993DE6851E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649" t="43708" r="-763" b="14280"/>
          <a:stretch>
            <a:fillRect/>
          </a:stretch>
        </p:blipFill>
        <p:spPr>
          <a:xfrm>
            <a:off x="6003336" y="3181968"/>
            <a:ext cx="5488079" cy="33184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723715-0C31-EECD-4EEB-E8C11CCFEB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-3412" b="56513"/>
          <a:stretch>
            <a:fillRect/>
          </a:stretch>
        </p:blipFill>
        <p:spPr>
          <a:xfrm>
            <a:off x="465433" y="3072142"/>
            <a:ext cx="5477314" cy="34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56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3D991F0-262D-BB1C-1349-FC97CA76F4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02" r="1843"/>
          <a:stretch>
            <a:fillRect/>
          </a:stretch>
        </p:blipFill>
        <p:spPr>
          <a:xfrm>
            <a:off x="4101389" y="3836860"/>
            <a:ext cx="3843335" cy="216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D2D6543-DFB3-114D-57FB-9554D1C7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61" y="147069"/>
            <a:ext cx="9885528" cy="575938"/>
          </a:xfrm>
        </p:spPr>
        <p:txBody>
          <a:bodyPr/>
          <a:lstStyle/>
          <a:p>
            <a:r>
              <a:rPr lang="en-US" altLang="zh-CN" dirty="0"/>
              <a:t> Experimental &amp; Simulation Evidence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928F32-ABF4-9A04-E9FF-671E15766B08}"/>
              </a:ext>
            </a:extLst>
          </p:cNvPr>
          <p:cNvSpPr txBox="1"/>
          <p:nvPr/>
        </p:nvSpPr>
        <p:spPr>
          <a:xfrm>
            <a:off x="641445" y="943507"/>
            <a:ext cx="10909109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Bench Measurements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Loop method confirms 0.123 MHz resonance.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RF shield removal eliminates resonance → Root cause identified.</a:t>
            </a:r>
          </a:p>
          <a:p>
            <a:pPr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CST Simulations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Reproduce resonance via tetrahedral mesh 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All 6 chamber types exhibit 70–150 kHz resonances.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MB-type chamber: Highest impedance (6 M</a:t>
            </a:r>
            <a:r>
              <a:rPr lang="el-GR" altLang="zh-CN" sz="2000" b="1" dirty="0">
                <a:latin typeface="inherit"/>
              </a:rPr>
              <a:t>Ω/</a:t>
            </a:r>
            <a:r>
              <a:rPr lang="en-US" altLang="zh-CN" sz="2000" b="1" dirty="0">
                <a:latin typeface="inherit"/>
              </a:rPr>
              <a:t>m).</a:t>
            </a:r>
          </a:p>
        </p:txBody>
      </p:sp>
      <p:pic>
        <p:nvPicPr>
          <p:cNvPr id="1026" name="Picture 2" descr="figure 7">
            <a:extLst>
              <a:ext uri="{FF2B5EF4-FFF2-40B4-BE49-F238E27FC236}">
                <a16:creationId xmlns:a16="http://schemas.microsoft.com/office/drawing/2014/main" id="{6201F1E6-11A8-6BD9-5D50-C0B66BC4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6860"/>
            <a:ext cx="380359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55EEAA-8A42-B102-1484-53B4DD98A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982" y="943507"/>
            <a:ext cx="3409975" cy="23907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9C0311-FC9A-FC75-2D90-D6DD313C4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516" y="3744201"/>
            <a:ext cx="374789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02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80C8D-5D40-7BA9-D228-BBFDB694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Reduction Strategy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B1B62A-46FD-732B-27DB-4DEEE1CCA112}"/>
              </a:ext>
            </a:extLst>
          </p:cNvPr>
          <p:cNvSpPr txBox="1"/>
          <p:nvPr/>
        </p:nvSpPr>
        <p:spPr>
          <a:xfrm>
            <a:off x="609600" y="845216"/>
            <a:ext cx="9855390" cy="258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Key Lever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Capacitance tuning: Larger C ↓ resonance frequency &amp; impedance 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Trade-off: Capacitor voltage stress (max 314 V in injection magnets).</a:t>
            </a:r>
          </a:p>
          <a:p>
            <a:pPr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Future Work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Experimental validation of capacitor optimization.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Magnet yoke effects (e.g., MB chamber: +35 kHz shift).</a:t>
            </a:r>
          </a:p>
          <a:p>
            <a:pPr marL="742950" lvl="1" indent="-285750" algn="l" fontAlgn="base">
              <a:lnSpc>
                <a:spcPts val="195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inherit"/>
              </a:rPr>
              <a:t>Theoretical modeling of beam-impedance interaction.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3625AD-4A3D-4AA9-C156-5B5AF495C6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363"/>
          <a:stretch>
            <a:fillRect/>
          </a:stretch>
        </p:blipFill>
        <p:spPr>
          <a:xfrm>
            <a:off x="286865" y="3817663"/>
            <a:ext cx="5250430" cy="23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973150-61C6-3812-B9C5-51EBF9C9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284"/>
          <a:stretch>
            <a:fillRect/>
          </a:stretch>
        </p:blipFill>
        <p:spPr>
          <a:xfrm>
            <a:off x="6096000" y="3817663"/>
            <a:ext cx="5453351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757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81CE1A-A80D-465E-2568-5A348246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74365"/>
            <a:ext cx="9612573" cy="575938"/>
          </a:xfrm>
        </p:spPr>
        <p:txBody>
          <a:bodyPr/>
          <a:lstStyle/>
          <a:p>
            <a:r>
              <a:rPr lang="en-US" altLang="zh-CN" dirty="0"/>
              <a:t>How to deal with the instability now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7B992-AABE-D119-B839-A16D5F69AA4B}"/>
              </a:ext>
            </a:extLst>
          </p:cNvPr>
          <p:cNvSpPr txBox="1">
            <a:spLocks noChangeArrowheads="1"/>
          </p:cNvSpPr>
          <p:nvPr/>
        </p:nvSpPr>
        <p:spPr>
          <a:xfrm>
            <a:off x="609599" y="1129068"/>
            <a:ext cx="10890914" cy="45998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64" lvl="1" indent="-426709" defTabSz="1219158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Many mitigation methods are being considered.</a:t>
            </a:r>
          </a:p>
          <a:p>
            <a:pPr marL="640064" lvl="1" indent="-426709" defTabSz="1219158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Sextuples have been used to increase the chromaticity (-4,-8)  to (-9,-9)</a:t>
            </a:r>
          </a:p>
          <a:p>
            <a:pPr marL="640064" lvl="1" indent="-426709" defTabSz="1219158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Longitudinal bunch painting can also help with reducing the TCBI</a:t>
            </a:r>
          </a:p>
          <a:p>
            <a:pPr marL="640064" lvl="1" indent="-426709" defTabSz="1219158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Octupole magnets have been installed to increase Landau damping .</a:t>
            </a:r>
          </a:p>
          <a:p>
            <a:pPr marL="640064" lvl="1" indent="-426709" defTabSz="1219158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below 0.5, such as (4.3, 5.3), (5.29, 5.32).</a:t>
            </a:r>
            <a:endParaRPr lang="en-US" altLang="zh-CN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640064" lvl="1" indent="-426709" defTabSz="1219158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altLang="zh-CN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BxB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feedback will be firstly developed, and further intra-bunch feedback.</a:t>
            </a:r>
          </a:p>
          <a:p>
            <a:pPr marL="640064" lvl="1" indent="-426709" defTabSz="1219158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RF shield structure and capacitance will be optimized.</a:t>
            </a:r>
          </a:p>
        </p:txBody>
      </p:sp>
    </p:spTree>
    <p:extLst>
      <p:ext uri="{BB962C8B-B14F-4D97-AF65-F5344CB8AC3E}">
        <p14:creationId xmlns:p14="http://schemas.microsoft.com/office/powerpoint/2010/main" val="9306840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85F56F-0753-B6D7-1908-48CB5FCA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7866DB-AEAE-4441-3AD2-105FABAD2E28}"/>
              </a:ext>
            </a:extLst>
          </p:cNvPr>
          <p:cNvSpPr txBox="1"/>
          <p:nvPr/>
        </p:nvSpPr>
        <p:spPr>
          <a:xfrm>
            <a:off x="681250" y="3075057"/>
            <a:ext cx="10829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Simulation Codes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92298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about PyORBIT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85545"/>
            <a:ext cx="10515600" cy="2153285"/>
          </a:xfrm>
        </p:spPr>
        <p:txBody>
          <a:bodyPr/>
          <a:lstStyle/>
          <a:p>
            <a:r>
              <a:rPr lang="en-US" altLang="zh-CN" sz="2400" dirty="0"/>
              <a:t>PyORBIT is an open-source program that extends and improves upon the ORBIT code originally developed for the Spallation Neutron Source in U.S.</a:t>
            </a:r>
          </a:p>
          <a:p>
            <a:r>
              <a:rPr lang="en-US" altLang="zh-CN" sz="2400" dirty="0"/>
              <a:t>PyORBIT employs both </a:t>
            </a:r>
            <a:r>
              <a:rPr lang="en-US" altLang="zh-CN" sz="2400" dirty="0">
                <a:solidFill>
                  <a:srgbClr val="FF0000"/>
                </a:solidFill>
              </a:rPr>
              <a:t>C++ </a:t>
            </a:r>
            <a:r>
              <a:rPr lang="en-US" altLang="zh-CN" sz="2400" dirty="0"/>
              <a:t>and </a:t>
            </a:r>
            <a:r>
              <a:rPr lang="en-US" altLang="zh-CN" sz="2400" dirty="0">
                <a:solidFill>
                  <a:srgbClr val="FF0000"/>
                </a:solidFill>
              </a:rPr>
              <a:t>Python</a:t>
            </a:r>
            <a:r>
              <a:rPr lang="en-US" altLang="zh-CN" sz="2400" dirty="0"/>
              <a:t>: C++ handles the computationally intensive tasks, while Python wraps these calculations into accelerator elements and serves as the scripting layer.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5CE-B73D-4CFE-B6A0-4CFF8ED62C80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065395" y="4028000"/>
            <a:ext cx="2390140" cy="1119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l="47539" t="-297"/>
          <a:stretch>
            <a:fillRect/>
          </a:stretch>
        </p:blipFill>
        <p:spPr>
          <a:xfrm>
            <a:off x="7519877" y="2735795"/>
            <a:ext cx="3939540" cy="2445111"/>
          </a:xfrm>
          <a:prstGeom prst="rect">
            <a:avLst/>
          </a:prstGeom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26" y="3338830"/>
            <a:ext cx="4327525" cy="2915920"/>
          </a:xfrm>
          <a:prstGeom prst="rect">
            <a:avLst/>
          </a:prstGeom>
        </p:spPr>
      </p:pic>
      <p:sp>
        <p:nvSpPr>
          <p:cNvPr id="25" name="内容占位符 2"/>
          <p:cNvSpPr txBox="1"/>
          <p:nvPr/>
        </p:nvSpPr>
        <p:spPr>
          <a:xfrm>
            <a:off x="5867400" y="5180907"/>
            <a:ext cx="6517161" cy="150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Strengths: an active user community and excellent computational performance.  </a:t>
            </a:r>
          </a:p>
          <a:p>
            <a:r>
              <a:rPr lang="en-US" altLang="zh-CN" dirty="0"/>
              <a:t>Challenge: the two-tier architecture makes debugging more difficult.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benchmark for RCS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05CE-B73D-4CFE-B6A0-4CFF8ED62C80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755" y="2010069"/>
            <a:ext cx="6311605" cy="2130809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930" y="4544874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5806" y="4563301"/>
            <a:ext cx="287972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1847207" y="5020310"/>
            <a:ext cx="133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Before correction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26933" y="5020309"/>
            <a:ext cx="137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After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correction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0492" y="4164521"/>
            <a:ext cx="61799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1" indent="-285750" fontAlgn="auto">
              <a:buFont typeface="Arial" panose="020B0604020202020204" pitchFamily="34" charset="0"/>
              <a:buChar char="•"/>
            </a:pPr>
            <a:r>
              <a:rPr lang="en-US" altLang="zh-CN" sz="2000" b="1" dirty="0">
                <a:sym typeface="+mn-ea"/>
              </a:rPr>
              <a:t>Longitudinal cyclotron-frequency correction</a:t>
            </a:r>
            <a:endParaRPr lang="zh-CN" altLang="en-US" sz="2000" b="1" dirty="0"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52845" y="4544695"/>
            <a:ext cx="5408930" cy="2196465"/>
            <a:chOff x="9138" y="7062"/>
            <a:chExt cx="8518" cy="3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9174" y="7062"/>
                  <a:ext cx="8482" cy="14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𝛥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=(</m:t>
                        </m:r>
                        <m:f>
                          <m:fPr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𝛥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1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0,</m:t>
                                </m:r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{(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zh-CN" altLang="zh-CN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)−</m:t>
                        </m:r>
                      </m:oMath>
                    </m:oMathPara>
                  </a14:m>
                  <a:endParaRPr lang="en-US" altLang="zh-CN" sz="1800" i="1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))−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zh-CN" altLang="zh-CN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]}</m:t>
                      </m:r>
                    </m:oMath>
                  </a14:m>
                  <a:r>
                    <a:rPr lang="en-US" altLang="zh-CN" sz="1800" kern="100" dirty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4" y="7062"/>
                  <a:ext cx="8482" cy="1498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椭圆 18"/>
            <p:cNvSpPr/>
            <p:nvPr/>
          </p:nvSpPr>
          <p:spPr>
            <a:xfrm>
              <a:off x="13096" y="7654"/>
              <a:ext cx="927" cy="5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886" y="7654"/>
              <a:ext cx="927" cy="5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10416" y="8200"/>
              <a:ext cx="1381" cy="1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11888" y="8120"/>
              <a:ext cx="1672" cy="1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9138" y="9503"/>
              <a:ext cx="693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sym typeface="+mn-ea"/>
                </a:rPr>
                <a:t> The variation in cyclotron frequency within the RCS cannot be neglected.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25483" y="2917190"/>
            <a:ext cx="3919770" cy="1367790"/>
            <a:chOff x="11578" y="4692"/>
            <a:chExt cx="5485" cy="2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14102" y="4692"/>
                  <a:ext cx="2491" cy="10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02" y="4692"/>
                  <a:ext cx="2491" cy="1038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/>
            <p:cNvSpPr txBox="1"/>
            <p:nvPr/>
          </p:nvSpPr>
          <p:spPr>
            <a:xfrm>
              <a:off x="11578" y="5828"/>
              <a:ext cx="5485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 indent="0" algn="ctr" fontAlgn="auto">
                <a:buNone/>
              </a:pPr>
              <a:r>
                <a:rPr lang="en-US" altLang="zh-CN" b="1" dirty="0">
                  <a:sym typeface="+mn-ea"/>
                </a:rPr>
                <a:t>Acceleration-induced change in angular spread</a:t>
              </a:r>
              <a:endParaRPr lang="zh-CN" altLang="en-US" b="1" dirty="0">
                <a:sym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9629220" y="2149193"/>
                <a:ext cx="1550035" cy="607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220" y="2149193"/>
                <a:ext cx="1550035" cy="607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957580" y="904875"/>
            <a:ext cx="9926510" cy="1144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ym typeface="+mn-ea"/>
              </a:rPr>
              <a:t>Modifications to the RF-cavity model for the acceleration stage  </a:t>
            </a: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ym typeface="+mn-ea"/>
              </a:rPr>
              <a:t>Correction of the transverse angular-spread calculation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dccdf9-01e4-42dc-88e5-1bb5f51936d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5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5_CSNS讲演稿母板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821</Words>
  <Application>Microsoft Office PowerPoint</Application>
  <PresentationFormat>宽屏</PresentationFormat>
  <Paragraphs>124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inherit</vt:lpstr>
      <vt:lpstr>等线</vt:lpstr>
      <vt:lpstr>等线 Light</vt:lpstr>
      <vt:lpstr>微软雅黑</vt:lpstr>
      <vt:lpstr>Arial</vt:lpstr>
      <vt:lpstr>Cambria Math</vt:lpstr>
      <vt:lpstr>Impact</vt:lpstr>
      <vt:lpstr>Merriweather Sans</vt:lpstr>
      <vt:lpstr>Times New Roman</vt:lpstr>
      <vt:lpstr>Wingdings</vt:lpstr>
      <vt:lpstr>Office 主题​​</vt:lpstr>
      <vt:lpstr>主题1</vt:lpstr>
      <vt:lpstr>Topics about CSNS RCS</vt:lpstr>
      <vt:lpstr>PowerPoint 演示文稿</vt:lpstr>
      <vt:lpstr>Background</vt:lpstr>
      <vt:lpstr> Experimental &amp; Simulation Evidence</vt:lpstr>
      <vt:lpstr>Impedance Reduction Strategy</vt:lpstr>
      <vt:lpstr>How to deal with the instability now</vt:lpstr>
      <vt:lpstr>PowerPoint 演示文稿</vt:lpstr>
      <vt:lpstr>Introduction about PyORBIT</vt:lpstr>
      <vt:lpstr>Code benchmark for RCS</vt:lpstr>
      <vt:lpstr>Code benchmark for RCS</vt:lpstr>
      <vt:lpstr>Code benchmark for RCS</vt:lpstr>
      <vt:lpstr>Customized Packages</vt:lpstr>
      <vt:lpstr>PyHEADTAIL</vt:lpstr>
      <vt:lpstr>Benchmark again</vt:lpstr>
      <vt:lpstr>Benchmark again</vt:lpstr>
      <vt:lpstr>Benchmark again</vt:lpstr>
      <vt:lpstr>Benchmark again</vt:lpstr>
      <vt:lpstr>Simulation Results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Hanyang Liu</dc:creator>
  <cp:lastModifiedBy>Hanyang Liu</cp:lastModifiedBy>
  <cp:revision>108</cp:revision>
  <dcterms:created xsi:type="dcterms:W3CDTF">2024-06-27T02:09:57Z</dcterms:created>
  <dcterms:modified xsi:type="dcterms:W3CDTF">2025-07-25T10:17:44Z</dcterms:modified>
</cp:coreProperties>
</file>