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6"/>
  </p:notesMasterIdLst>
  <p:sldIdLst>
    <p:sldId id="256" r:id="rId2"/>
    <p:sldId id="687" r:id="rId3"/>
    <p:sldId id="722" r:id="rId4"/>
    <p:sldId id="743" r:id="rId5"/>
    <p:sldId id="744" r:id="rId6"/>
    <p:sldId id="745" r:id="rId7"/>
    <p:sldId id="746" r:id="rId8"/>
    <p:sldId id="747" r:id="rId9"/>
    <p:sldId id="748" r:id="rId10"/>
    <p:sldId id="749" r:id="rId11"/>
    <p:sldId id="750" r:id="rId12"/>
    <p:sldId id="754" r:id="rId13"/>
    <p:sldId id="753" r:id="rId14"/>
    <p:sldId id="755" r:id="rId15"/>
    <p:sldId id="756" r:id="rId16"/>
    <p:sldId id="757" r:id="rId17"/>
    <p:sldId id="758" r:id="rId18"/>
    <p:sldId id="759" r:id="rId19"/>
    <p:sldId id="760" r:id="rId20"/>
    <p:sldId id="776" r:id="rId21"/>
    <p:sldId id="875" r:id="rId22"/>
    <p:sldId id="876" r:id="rId23"/>
    <p:sldId id="877" r:id="rId24"/>
    <p:sldId id="72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E818BB"/>
    <a:srgbClr val="9352A9"/>
    <a:srgbClr val="76A2E0"/>
    <a:srgbClr val="FF0000"/>
    <a:srgbClr val="8DC9CC"/>
    <a:srgbClr val="008DFD"/>
    <a:srgbClr val="6F7B91"/>
    <a:srgbClr val="071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5874" autoAdjust="0"/>
  </p:normalViewPr>
  <p:slideViewPr>
    <p:cSldViewPr snapToGrid="0">
      <p:cViewPr varScale="1">
        <p:scale>
          <a:sx n="99" d="100"/>
          <a:sy n="99" d="100"/>
        </p:scale>
        <p:origin x="134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91A-493D-4F77-BB59-AF9323853594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92B7-0882-48A0-95C5-39A8371B4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13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756-CFBE-4DB4-9769-AC8800052947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2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90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426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86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67" y="160423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7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86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67" y="160423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36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3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58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61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0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3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3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349E8B3-1C1D-4431-8B16-D14C4D1DAAF3}"/>
              </a:ext>
            </a:extLst>
          </p:cNvPr>
          <p:cNvSpPr/>
          <p:nvPr userDrawn="1"/>
        </p:nvSpPr>
        <p:spPr>
          <a:xfrm>
            <a:off x="11566577" y="65346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6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" y="-4022"/>
            <a:ext cx="12174567" cy="325456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3297033"/>
            <a:ext cx="12192000" cy="3607461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6D265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80" y="104269"/>
            <a:ext cx="1693120" cy="814847"/>
          </a:xfrm>
          <a:prstGeom prst="rect">
            <a:avLst/>
          </a:prstGeom>
        </p:spPr>
      </p:pic>
      <p:sp>
        <p:nvSpPr>
          <p:cNvPr id="12" name="标题 2">
            <a:extLst>
              <a:ext uri="{FF2B5EF4-FFF2-40B4-BE49-F238E27FC236}">
                <a16:creationId xmlns:a16="http://schemas.microsoft.com/office/drawing/2014/main" id="{D5745C8D-6D21-004B-B730-EB265F724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8" y="3256806"/>
            <a:ext cx="12174567" cy="6952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3800" dirty="0">
                <a:solidFill>
                  <a:schemeClr val="bg1"/>
                </a:solidFill>
              </a:rPr>
              <a:t>Design and Commissioning of the collimation system at CSNS</a:t>
            </a:r>
            <a:endParaRPr lang="zh-CN" altLang="en-US" sz="3800" dirty="0">
              <a:solidFill>
                <a:schemeClr val="bg1"/>
              </a:solidFill>
            </a:endParaRPr>
          </a:p>
        </p:txBody>
      </p:sp>
      <p:sp>
        <p:nvSpPr>
          <p:cNvPr id="14" name="副标题 3">
            <a:extLst>
              <a:ext uri="{FF2B5EF4-FFF2-40B4-BE49-F238E27FC236}">
                <a16:creationId xmlns:a16="http://schemas.microsoft.com/office/drawing/2014/main" id="{B8CBC964-4CD9-634B-AA4E-D29746583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5736" y="5556003"/>
            <a:ext cx="9580605" cy="944330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Shouyan Xu</a:t>
            </a:r>
          </a:p>
          <a:p>
            <a:r>
              <a:rPr lang="fr-FR" altLang="zh-CN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Spallation Neutron Source Science Centre</a:t>
            </a: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IHEP</a:t>
            </a:r>
          </a:p>
        </p:txBody>
      </p:sp>
    </p:spTree>
    <p:extLst>
      <p:ext uri="{BB962C8B-B14F-4D97-AF65-F5344CB8AC3E}">
        <p14:creationId xmlns:p14="http://schemas.microsoft.com/office/powerpoint/2010/main" val="662762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927F1A-E52C-47D0-BD8D-1894BFC52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89" y="4107933"/>
            <a:ext cx="7884633" cy="1725002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27993" y="777933"/>
            <a:ext cx="8326575" cy="958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The design of the transverse collimation system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—Unconventional single-stage collimation system</a:t>
            </a:r>
            <a:endParaRPr kumimoji="1" lang="zh-CN" altLang="en-US" sz="2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035E73E1-7151-4684-BCBC-92BAC7F2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378"/>
            <a:ext cx="10935478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3. Design of the transverse collimator at CSNS-II/RCS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A22BE7F-1758-4BD5-8617-2ABE80BC7504}"/>
              </a:ext>
            </a:extLst>
          </p:cNvPr>
          <p:cNvSpPr/>
          <p:nvPr/>
        </p:nvSpPr>
        <p:spPr>
          <a:xfrm>
            <a:off x="3163081" y="4582547"/>
            <a:ext cx="205272" cy="931840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8B0D91F-4331-4CBD-936A-E04B3D0C5BB9}"/>
              </a:ext>
            </a:extLst>
          </p:cNvPr>
          <p:cNvSpPr/>
          <p:nvPr/>
        </p:nvSpPr>
        <p:spPr>
          <a:xfrm>
            <a:off x="1313944" y="5924167"/>
            <a:ext cx="41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Block to directly absorb the halo particles;</a:t>
            </a:r>
          </a:p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Acceptance: ~400</a:t>
            </a:r>
            <a:r>
              <a:rPr lang="en-US" altLang="zh-CN" kern="100" dirty="0">
                <a:latin typeface="Symbol" panose="05050102010706020507" pitchFamily="18" charset="2"/>
                <a:ea typeface="宋体" panose="02010600030101010101" pitchFamily="2" charset="-122"/>
              </a:rPr>
              <a:t>p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mmmrad</a:t>
            </a:r>
            <a:endParaRPr lang="zh-CN" altLang="en-US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98E01E4-584E-438C-9620-989B778D546C}"/>
              </a:ext>
            </a:extLst>
          </p:cNvPr>
          <p:cNvSpPr/>
          <p:nvPr/>
        </p:nvSpPr>
        <p:spPr>
          <a:xfrm>
            <a:off x="3394854" y="3767201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Absorb particles ejected from the front block</a:t>
            </a:r>
          </a:p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Acceptance: ~450</a:t>
            </a:r>
            <a:r>
              <a:rPr lang="en-US" altLang="zh-CN" kern="100" dirty="0">
                <a:latin typeface="Symbol" panose="05050102010706020507" pitchFamily="18" charset="2"/>
                <a:ea typeface="宋体" panose="02010600030101010101" pitchFamily="2" charset="-122"/>
              </a:rPr>
              <a:t>p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mmmrad</a:t>
            </a:r>
            <a:endParaRPr lang="zh-CN" altLang="en-US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5362AC65-77AE-402E-8C5B-A0124C720BAE}"/>
              </a:ext>
            </a:extLst>
          </p:cNvPr>
          <p:cNvSpPr/>
          <p:nvPr/>
        </p:nvSpPr>
        <p:spPr>
          <a:xfrm>
            <a:off x="3608957" y="4477264"/>
            <a:ext cx="4001212" cy="1195747"/>
          </a:xfrm>
          <a:prstGeom prst="roundRect">
            <a:avLst/>
          </a:prstGeom>
          <a:noFill/>
          <a:ln w="28575">
            <a:solidFill>
              <a:srgbClr val="3333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EC2CFBB-6F81-4A70-809A-A423C64C9344}"/>
              </a:ext>
            </a:extLst>
          </p:cNvPr>
          <p:cNvSpPr/>
          <p:nvPr/>
        </p:nvSpPr>
        <p:spPr>
          <a:xfrm>
            <a:off x="7090692" y="5878001"/>
            <a:ext cx="3466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Physical acceptance: 540</a:t>
            </a:r>
            <a:r>
              <a:rPr lang="en-US" altLang="zh-CN" kern="100" dirty="0">
                <a:latin typeface="Symbol" panose="05050102010706020507" pitchFamily="18" charset="2"/>
                <a:ea typeface="宋体" panose="02010600030101010101" pitchFamily="2" charset="-122"/>
              </a:rPr>
              <a:t>p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mmmrad</a:t>
            </a:r>
            <a:endParaRPr lang="zh-CN" altLang="en-US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217C099-2D9D-4B1D-AC51-D27B528C2667}"/>
              </a:ext>
            </a:extLst>
          </p:cNvPr>
          <p:cNvSpPr/>
          <p:nvPr/>
        </p:nvSpPr>
        <p:spPr>
          <a:xfrm>
            <a:off x="124408" y="1679029"/>
            <a:ext cx="11943183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1F2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 collimator system consists of five stages of absorption blocks.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1F2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first stage designed to directly absorb halo particles. 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1F2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Particles scattered by the first block are furtherly collected by the following blocks.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1F2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All the blocks are movable in transverse direction.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FF781258-F502-4DE9-829B-49CC6B62475A}"/>
              </a:ext>
            </a:extLst>
          </p:cNvPr>
          <p:cNvCxnSpPr>
            <a:cxnSpLocks/>
          </p:cNvCxnSpPr>
          <p:nvPr/>
        </p:nvCxnSpPr>
        <p:spPr>
          <a:xfrm>
            <a:off x="3265717" y="5532303"/>
            <a:ext cx="0" cy="47329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175E870C-E0A5-4946-8EFC-B0DCEAD8B17B}"/>
              </a:ext>
            </a:extLst>
          </p:cNvPr>
          <p:cNvCxnSpPr>
            <a:cxnSpLocks/>
          </p:cNvCxnSpPr>
          <p:nvPr/>
        </p:nvCxnSpPr>
        <p:spPr>
          <a:xfrm>
            <a:off x="8697127" y="5484815"/>
            <a:ext cx="0" cy="4732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660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927F1A-E52C-47D0-BD8D-1894BFC52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769" y="1910737"/>
            <a:ext cx="7884633" cy="1725002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27993" y="777933"/>
            <a:ext cx="395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The simulation results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035E73E1-7151-4684-BCBC-92BAC7F2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378"/>
            <a:ext cx="10935478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3. Design of the transverse collimator at CSNS-II/RCS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A22BE7F-1758-4BD5-8617-2ABE80BC7504}"/>
              </a:ext>
            </a:extLst>
          </p:cNvPr>
          <p:cNvSpPr/>
          <p:nvPr/>
        </p:nvSpPr>
        <p:spPr>
          <a:xfrm>
            <a:off x="2887961" y="2385351"/>
            <a:ext cx="205272" cy="931840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9632BEA-EA0E-414E-A088-B8CCAFFEA56F}"/>
              </a:ext>
            </a:extLst>
          </p:cNvPr>
          <p:cNvSpPr/>
          <p:nvPr/>
        </p:nvSpPr>
        <p:spPr>
          <a:xfrm>
            <a:off x="2688910" y="2385351"/>
            <a:ext cx="139688" cy="9318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F7984E0-ED9B-4B68-8B46-47D542320A10}"/>
              </a:ext>
            </a:extLst>
          </p:cNvPr>
          <p:cNvSpPr/>
          <p:nvPr/>
        </p:nvSpPr>
        <p:spPr>
          <a:xfrm>
            <a:off x="7851849" y="2385351"/>
            <a:ext cx="139688" cy="9318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C4AD0CA-119F-4B96-A000-48DCC318A89A}"/>
              </a:ext>
            </a:extLst>
          </p:cNvPr>
          <p:cNvSpPr/>
          <p:nvPr/>
        </p:nvSpPr>
        <p:spPr>
          <a:xfrm rot="16200000">
            <a:off x="7484826" y="1695199"/>
            <a:ext cx="8582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Shield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8F1D07-C49D-47A4-8507-B474C3F8A62F}"/>
              </a:ext>
            </a:extLst>
          </p:cNvPr>
          <p:cNvSpPr/>
          <p:nvPr/>
        </p:nvSpPr>
        <p:spPr>
          <a:xfrm rot="16200000">
            <a:off x="2459263" y="1592983"/>
            <a:ext cx="1062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Block-1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1CB6D34-11B1-44C8-961B-9D778D7E9C8A}"/>
              </a:ext>
            </a:extLst>
          </p:cNvPr>
          <p:cNvSpPr/>
          <p:nvPr/>
        </p:nvSpPr>
        <p:spPr>
          <a:xfrm rot="16200000">
            <a:off x="3014619" y="1605098"/>
            <a:ext cx="1062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Block-2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2F13517-8FBF-4D64-ACAC-4E4D56D6079B}"/>
              </a:ext>
            </a:extLst>
          </p:cNvPr>
          <p:cNvSpPr/>
          <p:nvPr/>
        </p:nvSpPr>
        <p:spPr>
          <a:xfrm rot="16200000">
            <a:off x="3852994" y="1622474"/>
            <a:ext cx="1035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Block-3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DE01C97-340B-42AA-90B4-CCBE04778272}"/>
              </a:ext>
            </a:extLst>
          </p:cNvPr>
          <p:cNvSpPr/>
          <p:nvPr/>
        </p:nvSpPr>
        <p:spPr>
          <a:xfrm rot="16200000">
            <a:off x="4868770" y="1595672"/>
            <a:ext cx="1062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Block-4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6B512C6-2903-4314-9EC5-B16CF21E0958}"/>
              </a:ext>
            </a:extLst>
          </p:cNvPr>
          <p:cNvSpPr/>
          <p:nvPr/>
        </p:nvSpPr>
        <p:spPr>
          <a:xfrm rot="16200000">
            <a:off x="6550336" y="1576950"/>
            <a:ext cx="1062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Block-5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0EC91BE-E65C-4208-9EA7-FD1DA9E53B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729796"/>
              </p:ext>
            </p:extLst>
          </p:nvPr>
        </p:nvGraphicFramePr>
        <p:xfrm>
          <a:off x="1790056" y="3413482"/>
          <a:ext cx="779564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8549">
                  <a:extLst>
                    <a:ext uri="{9D8B030D-6E8A-4147-A177-3AD203B41FA5}">
                      <a16:colId xmlns:a16="http://schemas.microsoft.com/office/drawing/2014/main" val="3830099063"/>
                    </a:ext>
                  </a:extLst>
                </a:gridCol>
                <a:gridCol w="2598549">
                  <a:extLst>
                    <a:ext uri="{9D8B030D-6E8A-4147-A177-3AD203B41FA5}">
                      <a16:colId xmlns:a16="http://schemas.microsoft.com/office/drawing/2014/main" val="3008901795"/>
                    </a:ext>
                  </a:extLst>
                </a:gridCol>
                <a:gridCol w="2598549">
                  <a:extLst>
                    <a:ext uri="{9D8B030D-6E8A-4147-A177-3AD203B41FA5}">
                      <a16:colId xmlns:a16="http://schemas.microsoft.com/office/drawing/2014/main" val="33804713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Position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Ration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Power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495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Block-1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50.2%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200 W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87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Block-2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18.1%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72 W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021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Block-3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15.0%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60 W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11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Block-4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8.4%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33 W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161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Block-5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2.7%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11 W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7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Shield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4.5%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18 W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455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Downstream magnets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0.6%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2.4 W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744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Other place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0.6%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2.4 W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714930"/>
                  </a:ext>
                </a:extLst>
              </a:tr>
            </a:tbl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FAD4BD85-711C-4EBF-A7C1-C74D031D0F68}"/>
              </a:ext>
            </a:extLst>
          </p:cNvPr>
          <p:cNvSpPr/>
          <p:nvPr/>
        </p:nvSpPr>
        <p:spPr>
          <a:xfrm rot="16200000">
            <a:off x="7680247" y="1267228"/>
            <a:ext cx="1546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 stream magnets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736"/>
            <a:ext cx="12076386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4. The momentum collimator at CSNS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0" y="777933"/>
            <a:ext cx="840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The design of the momentum collimation system</a:t>
            </a:r>
            <a:endParaRPr kumimoji="1" lang="zh-CN" altLang="en-US" sz="2400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8982C26-69CD-440F-A5E2-7DB624495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559" y="3717627"/>
            <a:ext cx="3082008" cy="30773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66C4C0-31DB-495A-BBA9-B87E849B699C}"/>
              </a:ext>
            </a:extLst>
          </p:cNvPr>
          <p:cNvPicPr/>
          <p:nvPr/>
        </p:nvPicPr>
        <p:blipFill rotWithShape="1">
          <a:blip r:embed="rId3"/>
          <a:srcRect l="42418" t="5694" b="11182"/>
          <a:stretch/>
        </p:blipFill>
        <p:spPr>
          <a:xfrm>
            <a:off x="8962563" y="1345850"/>
            <a:ext cx="3168869" cy="22465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1970CFC4-BECD-4B1F-B03C-8347A7B6C8C1}"/>
              </a:ext>
            </a:extLst>
          </p:cNvPr>
          <p:cNvSpPr/>
          <p:nvPr/>
        </p:nvSpPr>
        <p:spPr>
          <a:xfrm>
            <a:off x="9417633" y="3717627"/>
            <a:ext cx="1227825" cy="1090856"/>
          </a:xfrm>
          <a:prstGeom prst="roundRect">
            <a:avLst/>
          </a:prstGeom>
          <a:noFill/>
          <a:ln w="28575">
            <a:solidFill>
              <a:srgbClr val="3333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561AF87-F2AD-4805-8679-B698CE96F373}"/>
              </a:ext>
            </a:extLst>
          </p:cNvPr>
          <p:cNvSpPr/>
          <p:nvPr/>
        </p:nvSpPr>
        <p:spPr>
          <a:xfrm>
            <a:off x="9829085" y="4035970"/>
            <a:ext cx="374938" cy="3289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9B66311F-311E-477A-A465-2577AC44BD22}"/>
              </a:ext>
            </a:extLst>
          </p:cNvPr>
          <p:cNvCxnSpPr/>
          <p:nvPr/>
        </p:nvCxnSpPr>
        <p:spPr>
          <a:xfrm flipV="1">
            <a:off x="10031545" y="3429000"/>
            <a:ext cx="472022" cy="67791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3D17E8AA-40B8-400C-A3CA-BF2C45902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122846"/>
              </p:ext>
            </p:extLst>
          </p:nvPr>
        </p:nvGraphicFramePr>
        <p:xfrm>
          <a:off x="58373" y="1324548"/>
          <a:ext cx="7447974" cy="543890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202423">
                  <a:extLst>
                    <a:ext uri="{9D8B030D-6E8A-4147-A177-3AD203B41FA5}">
                      <a16:colId xmlns:a16="http://schemas.microsoft.com/office/drawing/2014/main" val="3570399454"/>
                    </a:ext>
                  </a:extLst>
                </a:gridCol>
                <a:gridCol w="1247614">
                  <a:extLst>
                    <a:ext uri="{9D8B030D-6E8A-4147-A177-3AD203B41FA5}">
                      <a16:colId xmlns:a16="http://schemas.microsoft.com/office/drawing/2014/main" val="4167996655"/>
                    </a:ext>
                  </a:extLst>
                </a:gridCol>
                <a:gridCol w="1699632">
                  <a:extLst>
                    <a:ext uri="{9D8B030D-6E8A-4147-A177-3AD203B41FA5}">
                      <a16:colId xmlns:a16="http://schemas.microsoft.com/office/drawing/2014/main" val="4123787567"/>
                    </a:ext>
                  </a:extLst>
                </a:gridCol>
                <a:gridCol w="1298305">
                  <a:extLst>
                    <a:ext uri="{9D8B030D-6E8A-4147-A177-3AD203B41FA5}">
                      <a16:colId xmlns:a16="http://schemas.microsoft.com/office/drawing/2014/main" val="3862987743"/>
                    </a:ext>
                  </a:extLst>
                </a:gridCol>
              </a:tblGrid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CSNS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CSNS@200kW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CSNS-II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1584287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Beam Power [kW]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</a:t>
                      </a:r>
                      <a:endParaRPr lang="zh-CN" altLang="en-US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742744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Energy [MeV]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300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840364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xtraction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Energy [GeV]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1.6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1.6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9615744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repetition rate [Hz]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06970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Ramping Pattern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Sinusoidal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Sinusoidal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Sinusoidal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9242035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Acceleration Time [</a:t>
                      </a:r>
                      <a:r>
                        <a:rPr lang="en-US" sz="18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4958388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[m]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227.92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227.92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227.92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6293059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Nominal </a:t>
                      </a:r>
                      <a:r>
                        <a:rPr lang="en-US" sz="18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Betatron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Tunes (H/V)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(4.86, 4.80)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(4.86, 4.80)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(4.86, 4.80)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0672137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 Chromaticity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-4.0/-8.2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-4.0/-8.2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-4.0/-8.2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4594777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Ring Acceptance [</a:t>
                      </a:r>
                      <a:r>
                        <a:rPr lang="en-US" sz="1800" kern="0" dirty="0" err="1"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mm-mrad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6553863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Harmonic Number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7747275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Second harmonic RF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Yes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Yes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2530302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Particles per Pulse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1.56×10</a:t>
                      </a:r>
                      <a:r>
                        <a:rPr lang="en-US" sz="18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3.12×10</a:t>
                      </a:r>
                      <a:r>
                        <a:rPr lang="en-US" altLang="zh-CN" sz="18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7.80×10</a:t>
                      </a:r>
                      <a:r>
                        <a:rPr lang="en-US" altLang="zh-CN" sz="18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4348441"/>
                  </a:ext>
                </a:extLst>
              </a:tr>
              <a:tr h="2645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Space-Chare Tune Shift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-0.28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-0.37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-0.19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0637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628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736"/>
            <a:ext cx="12076386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4. The momentum collimator at CSNS</a:t>
            </a:r>
          </a:p>
        </p:txBody>
      </p:sp>
      <p:pic>
        <p:nvPicPr>
          <p:cNvPr id="1026" name="图片 7">
            <a:extLst>
              <a:ext uri="{FF2B5EF4-FFF2-40B4-BE49-F238E27FC236}">
                <a16:creationId xmlns:a16="http://schemas.microsoft.com/office/drawing/2014/main" id="{F0276982-F770-4940-B553-A60A87516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6" y="1509542"/>
            <a:ext cx="2201863" cy="23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图片 8">
            <a:extLst>
              <a:ext uri="{FF2B5EF4-FFF2-40B4-BE49-F238E27FC236}">
                <a16:creationId xmlns:a16="http://schemas.microsoft.com/office/drawing/2014/main" id="{C770EB06-7F39-4D75-8626-F70934D2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6" y="3810018"/>
            <a:ext cx="2232025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C96091B-E118-4557-BDFE-DD2084900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6C95857-AD8A-41A2-BADF-46D8F84AD9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6420" y="1545042"/>
            <a:ext cx="2165985" cy="226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601060-AD0B-4758-9272-A8D854FFFB5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0380" y="3813262"/>
            <a:ext cx="2232025" cy="23132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1FC2788-6FE4-4285-92AF-93C9CE9859C8}"/>
              </a:ext>
            </a:extLst>
          </p:cNvPr>
          <p:cNvSpPr/>
          <p:nvPr/>
        </p:nvSpPr>
        <p:spPr>
          <a:xfrm>
            <a:off x="209226" y="6302951"/>
            <a:ext cx="6486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Longitudinal painting is widely used to reduce space charge effects.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3604EDB-F693-44EE-B1FF-3C3482BF964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1170" y="3628313"/>
            <a:ext cx="4861302" cy="26814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BA7C559-5CA7-46D2-83CE-B60AB4C7ABD5}"/>
              </a:ext>
            </a:extLst>
          </p:cNvPr>
          <p:cNvSpPr/>
          <p:nvPr/>
        </p:nvSpPr>
        <p:spPr>
          <a:xfrm>
            <a:off x="7796919" y="6374995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Beam losses in longitudinal plane.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E057ABE-EFBB-4019-A0AC-48898D415B6A}"/>
              </a:ext>
            </a:extLst>
          </p:cNvPr>
          <p:cNvSpPr/>
          <p:nvPr/>
        </p:nvSpPr>
        <p:spPr>
          <a:xfrm>
            <a:off x="69743" y="813559"/>
            <a:ext cx="4575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Beam loss in longitudinal plane</a:t>
            </a:r>
            <a:endParaRPr kumimoji="1" lang="zh-CN" altLang="en-US" sz="2000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CD04DF0-9D2E-4504-AB3C-40C84DFB879F}"/>
              </a:ext>
            </a:extLst>
          </p:cNvPr>
          <p:cNvSpPr/>
          <p:nvPr/>
        </p:nvSpPr>
        <p:spPr>
          <a:xfrm>
            <a:off x="931192" y="1301063"/>
            <a:ext cx="14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CSNS@200k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7BDEF4E-7A72-4280-A952-98FB7413FE35}"/>
              </a:ext>
            </a:extLst>
          </p:cNvPr>
          <p:cNvSpPr/>
          <p:nvPr/>
        </p:nvSpPr>
        <p:spPr>
          <a:xfrm>
            <a:off x="4129508" y="1301063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CSNS-II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425B9D9-B31C-4B28-8F55-0F3B03259E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/>
          <a:stretch/>
        </p:blipFill>
        <p:spPr>
          <a:xfrm>
            <a:off x="8016868" y="1093501"/>
            <a:ext cx="2671796" cy="237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61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736"/>
            <a:ext cx="12076386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4. The momentum collimator at CSNS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C96091B-E118-4557-BDFE-DD2084900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38915C1-08A2-4C83-8F37-226F2621DB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5905" y="1152706"/>
            <a:ext cx="4234717" cy="253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1E4BDDA-CC9A-4A9E-A2A0-4702F8D34E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5905" y="3874577"/>
            <a:ext cx="4234717" cy="22240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CE5EFB1-D039-476D-B7D8-2BFE6F207872}"/>
              </a:ext>
            </a:extLst>
          </p:cNvPr>
          <p:cNvSpPr/>
          <p:nvPr/>
        </p:nvSpPr>
        <p:spPr>
          <a:xfrm>
            <a:off x="231378" y="2110130"/>
            <a:ext cx="6401897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Beam loss mechanisms in longitudinal plane</a:t>
            </a:r>
            <a:r>
              <a:rPr lang="zh-CN" altLang="en-US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 acceleration, and large acceleration phase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Capture process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closure of the harmonic RF cavity voltage process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jitter of the injection energy beam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C6343FA-E360-41D0-989F-102C8E854983}"/>
              </a:ext>
            </a:extLst>
          </p:cNvPr>
          <p:cNvSpPr/>
          <p:nvPr/>
        </p:nvSpPr>
        <p:spPr>
          <a:xfrm>
            <a:off x="8799150" y="929295"/>
            <a:ext cx="1654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CSNS@200kW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C9334E3-5DD5-4649-AE8C-632F83700BC6}"/>
              </a:ext>
            </a:extLst>
          </p:cNvPr>
          <p:cNvSpPr/>
          <p:nvPr/>
        </p:nvSpPr>
        <p:spPr>
          <a:xfrm>
            <a:off x="8500030" y="3910282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CSNS-II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1072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736"/>
            <a:ext cx="12076386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4. The momentum collimator at CSNS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C96091B-E118-4557-BDFE-DD2084900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AAD1B9D-C824-4339-B94F-0413F5E63DD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93" y="910091"/>
            <a:ext cx="4542893" cy="265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论文图片_07">
            <a:extLst>
              <a:ext uri="{FF2B5EF4-FFF2-40B4-BE49-F238E27FC236}">
                <a16:creationId xmlns:a16="http://schemas.microsoft.com/office/drawing/2014/main" id="{72476904-59E5-40AA-AC8C-11C6F000C6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555137" y="3563169"/>
            <a:ext cx="4542894" cy="25898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CF370D5-1D09-4A47-9C44-D7A3A1A378C5}"/>
              </a:ext>
            </a:extLst>
          </p:cNvPr>
          <p:cNvSpPr/>
          <p:nvPr/>
        </p:nvSpPr>
        <p:spPr>
          <a:xfrm>
            <a:off x="60898" y="1867138"/>
            <a:ext cx="7472594" cy="465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Two-stage collimation scheme</a:t>
            </a:r>
            <a:r>
              <a:rPr lang="zh-CN" altLang="en-US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phase advances are insufficient when the secondary collimators are situated within the designated 3.5-meter space.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secondary collimators are cross magnets,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large number of particles  are lost between the collimator blocks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wide range of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lost particle energy 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another challenge, because it is difficult in selecting the appropriate material and thickness for the primary collimator.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EBDB03B-09C0-4C63-A844-8C4B46A1D833}"/>
              </a:ext>
            </a:extLst>
          </p:cNvPr>
          <p:cNvSpPr/>
          <p:nvPr/>
        </p:nvSpPr>
        <p:spPr>
          <a:xfrm>
            <a:off x="8369084" y="2166304"/>
            <a:ext cx="314564" cy="328979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FF58D49C-95FE-4A8A-8CF7-04686A04E515}"/>
              </a:ext>
            </a:extLst>
          </p:cNvPr>
          <p:cNvCxnSpPr>
            <a:cxnSpLocks/>
          </p:cNvCxnSpPr>
          <p:nvPr/>
        </p:nvCxnSpPr>
        <p:spPr>
          <a:xfrm flipH="1">
            <a:off x="6788258" y="2494530"/>
            <a:ext cx="1580826" cy="34941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F9D06852-7A3D-4B43-930C-D718CD784C9A}"/>
              </a:ext>
            </a:extLst>
          </p:cNvPr>
          <p:cNvCxnSpPr>
            <a:cxnSpLocks/>
          </p:cNvCxnSpPr>
          <p:nvPr/>
        </p:nvCxnSpPr>
        <p:spPr>
          <a:xfrm flipH="1" flipV="1">
            <a:off x="5975912" y="4350889"/>
            <a:ext cx="1897227" cy="106361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9FF604E-A2AD-42F9-BB30-E7F58E584BAF}"/>
              </a:ext>
            </a:extLst>
          </p:cNvPr>
          <p:cNvSpPr/>
          <p:nvPr/>
        </p:nvSpPr>
        <p:spPr>
          <a:xfrm>
            <a:off x="8764291" y="5444411"/>
            <a:ext cx="240223" cy="29771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0E4FE1E-9FE4-4572-8DEC-0C1FDD6BD4D9}"/>
              </a:ext>
            </a:extLst>
          </p:cNvPr>
          <p:cNvSpPr/>
          <p:nvPr/>
        </p:nvSpPr>
        <p:spPr>
          <a:xfrm>
            <a:off x="9590867" y="5434080"/>
            <a:ext cx="157567" cy="29771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147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736"/>
            <a:ext cx="12076386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4. The momentum collimator at CSNS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0" y="777933"/>
            <a:ext cx="840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The design of the momentum collimation system</a:t>
            </a:r>
            <a:endParaRPr kumimoji="1" lang="zh-CN" altLang="en-US" sz="2400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8982C26-69CD-440F-A5E2-7DB624495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8" y="1664101"/>
            <a:ext cx="4822103" cy="48147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5F6038-E857-44DD-AD0B-30ADBB4589A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76072" y="1558946"/>
            <a:ext cx="5217759" cy="25408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5A8B9C2-E931-413E-890A-907586DC71C8}"/>
              </a:ext>
            </a:extLst>
          </p:cNvPr>
          <p:cNvSpPr/>
          <p:nvPr/>
        </p:nvSpPr>
        <p:spPr>
          <a:xfrm rot="2725862" flipV="1">
            <a:off x="4044159" y="2125683"/>
            <a:ext cx="246371" cy="45628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A8CECE3-FAD4-4C2D-9548-369D84480276}"/>
              </a:ext>
            </a:extLst>
          </p:cNvPr>
          <p:cNvSpPr/>
          <p:nvPr/>
        </p:nvSpPr>
        <p:spPr>
          <a:xfrm>
            <a:off x="5728230" y="2755359"/>
            <a:ext cx="1338997" cy="94487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66DC6FD-4395-4A9D-938A-2081EC82B0B3}"/>
              </a:ext>
            </a:extLst>
          </p:cNvPr>
          <p:cNvSpPr/>
          <p:nvPr/>
        </p:nvSpPr>
        <p:spPr>
          <a:xfrm>
            <a:off x="4769907" y="4146116"/>
            <a:ext cx="7279661" cy="2540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To overcome the disadvantages of small phase advance and the large energy range of lost particles in the two-stage collimation scheme, an unconventional single-stage momentum collimation scheme was proposed.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Collimator system is placed in the reserved 3.5-metre-long space without crossing magnetic cells to reduce beam losses on the magnets and vacuum box between the two collimator units.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2909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736"/>
            <a:ext cx="12076386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4. The momentum collimator at CSNS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0" y="777933"/>
            <a:ext cx="840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The design of the momentum collimation system</a:t>
            </a:r>
            <a:endParaRPr kumimoji="1" lang="zh-CN" altLang="en-US" sz="2400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322CDA0-BD0E-44FD-B136-A031F9194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426142"/>
              </p:ext>
            </p:extLst>
          </p:nvPr>
        </p:nvGraphicFramePr>
        <p:xfrm>
          <a:off x="542441" y="1659087"/>
          <a:ext cx="10792299" cy="3762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7051">
                  <a:extLst>
                    <a:ext uri="{9D8B030D-6E8A-4147-A177-3AD203B41FA5}">
                      <a16:colId xmlns:a16="http://schemas.microsoft.com/office/drawing/2014/main" val="3113052142"/>
                    </a:ext>
                  </a:extLst>
                </a:gridCol>
                <a:gridCol w="1498313">
                  <a:extLst>
                    <a:ext uri="{9D8B030D-6E8A-4147-A177-3AD203B41FA5}">
                      <a16:colId xmlns:a16="http://schemas.microsoft.com/office/drawing/2014/main" val="4264607701"/>
                    </a:ext>
                  </a:extLst>
                </a:gridCol>
                <a:gridCol w="1294760">
                  <a:extLst>
                    <a:ext uri="{9D8B030D-6E8A-4147-A177-3AD203B41FA5}">
                      <a16:colId xmlns:a16="http://schemas.microsoft.com/office/drawing/2014/main" val="4278682606"/>
                    </a:ext>
                  </a:extLst>
                </a:gridCol>
                <a:gridCol w="1259423">
                  <a:extLst>
                    <a:ext uri="{9D8B030D-6E8A-4147-A177-3AD203B41FA5}">
                      <a16:colId xmlns:a16="http://schemas.microsoft.com/office/drawing/2014/main" val="2470223608"/>
                    </a:ext>
                  </a:extLst>
                </a:gridCol>
                <a:gridCol w="1315714">
                  <a:extLst>
                    <a:ext uri="{9D8B030D-6E8A-4147-A177-3AD203B41FA5}">
                      <a16:colId xmlns:a16="http://schemas.microsoft.com/office/drawing/2014/main" val="1658680700"/>
                    </a:ext>
                  </a:extLst>
                </a:gridCol>
                <a:gridCol w="1317038">
                  <a:extLst>
                    <a:ext uri="{9D8B030D-6E8A-4147-A177-3AD203B41FA5}">
                      <a16:colId xmlns:a16="http://schemas.microsoft.com/office/drawing/2014/main" val="12618519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C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Fe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Cu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Pb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W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1686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Density (g/cm</a:t>
                      </a:r>
                      <a:r>
                        <a:rPr lang="en-US" sz="1800" kern="100" baseline="30000" dirty="0">
                          <a:effectLst/>
                        </a:rPr>
                        <a:t>3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2.25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7.87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8.92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11.34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19.35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6090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Stopping Rang of 300MeV proton (mm)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255.9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93.4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85.8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88.9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50.7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6430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</a:rPr>
                        <a:t>Stopping </a:t>
                      </a:r>
                      <a:r>
                        <a:rPr lang="en-US" sz="1800" kern="100" dirty="0">
                          <a:effectLst/>
                        </a:rPr>
                        <a:t>Rang of 700MeV proton (mm)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974.1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350.4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321.1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326.6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186.7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5543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Lateral straggling value of 300MeV proton (mm)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5.8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4.5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4.4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7.8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4.2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5585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Lateral straggling value of 700MeV proton (mm)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19.6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15.0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14.6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25.2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13.7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0333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Melting point (℃)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3850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1538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1083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327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3400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1941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Thermal conductivity (W/(m*K))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151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85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401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180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7912452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8ABD7F86-4FDF-45BA-9197-448B0002FE0C}"/>
              </a:ext>
            </a:extLst>
          </p:cNvPr>
          <p:cNvSpPr/>
          <p:nvPr/>
        </p:nvSpPr>
        <p:spPr>
          <a:xfrm>
            <a:off x="4060449" y="5421847"/>
            <a:ext cx="3717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Comparison of different materials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877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736"/>
            <a:ext cx="12076386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4. The momentum collimator at CSNS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0" y="777933"/>
            <a:ext cx="3242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Simulation results</a:t>
            </a:r>
            <a:endParaRPr kumimoji="1" lang="zh-CN" altLang="en-US" sz="2400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E7A904-FD4E-4552-B260-D826E5B035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7" y="2105969"/>
            <a:ext cx="5455941" cy="304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D5AA411-FF88-4988-B888-1AEC04F5BA3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26165" y="1500914"/>
            <a:ext cx="3633713" cy="192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CEB246-3A1F-4684-907C-615BFC2072F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39008" y="3630478"/>
            <a:ext cx="3520869" cy="2041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261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736"/>
            <a:ext cx="12076386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4. The momentum collimator at CSNS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-1" y="777933"/>
            <a:ext cx="6796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Beam commissioning</a:t>
            </a:r>
            <a:endParaRPr kumimoji="1" lang="zh-CN" altLang="en-US" sz="2400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4387DD4-14A4-41A5-B63E-46EC28E1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" y="1493407"/>
            <a:ext cx="6022175" cy="32663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2CA5238-582E-4984-A291-45DDB2BA4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98" y="1493407"/>
            <a:ext cx="6096000" cy="326633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96AA574-C611-4A19-92AF-9B05DFC6EA0F}"/>
              </a:ext>
            </a:extLst>
          </p:cNvPr>
          <p:cNvSpPr/>
          <p:nvPr/>
        </p:nvSpPr>
        <p:spPr>
          <a:xfrm>
            <a:off x="152399" y="4696435"/>
            <a:ext cx="11060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BLM signal along the RCS without (left) and with (right) the momentum collimator at the beam power of 170 kW, with the injection energy of 80 MeV.</a:t>
            </a:r>
            <a:endParaRPr kumimoji="1" lang="zh-CN" altLang="en-US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2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352281" y="1098910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4" name="流程图: 离页连接符 33"/>
          <p:cNvSpPr/>
          <p:nvPr/>
        </p:nvSpPr>
        <p:spPr>
          <a:xfrm>
            <a:off x="345601" y="2135541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文本框 5"/>
          <p:cNvSpPr txBox="1"/>
          <p:nvPr/>
        </p:nvSpPr>
        <p:spPr>
          <a:xfrm>
            <a:off x="1283006" y="1210186"/>
            <a:ext cx="6184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Black" panose="020B0A04020102020204" pitchFamily="34" charset="0"/>
                <a:ea typeface="微软雅黑" panose="020B0503020204020204" charset="-122"/>
              </a:rPr>
              <a:t>Introduction to CSNS/RCS </a:t>
            </a:r>
          </a:p>
        </p:txBody>
      </p:sp>
      <p:sp>
        <p:nvSpPr>
          <p:cNvPr id="42" name="文本框 43"/>
          <p:cNvSpPr txBox="1"/>
          <p:nvPr/>
        </p:nvSpPr>
        <p:spPr>
          <a:xfrm>
            <a:off x="1291343" y="2236889"/>
            <a:ext cx="964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Black" panose="020B0A04020102020204" pitchFamily="34" charset="0"/>
                <a:ea typeface="微软雅黑" panose="020B0503020204020204" charset="-122"/>
              </a:rPr>
              <a:t>Transverse collimator at</a:t>
            </a:r>
            <a:r>
              <a:rPr lang="zh-CN" altLang="en-US" sz="2400" dirty="0">
                <a:latin typeface="Arial Black" panose="020B0A04020102020204" pitchFamily="34" charset="0"/>
                <a:ea typeface="微软雅黑" panose="020B0503020204020204" charset="-122"/>
              </a:rPr>
              <a:t> 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charset="-122"/>
              </a:rPr>
              <a:t>CSNS/RCS</a:t>
            </a:r>
          </a:p>
        </p:txBody>
      </p:sp>
      <p:sp>
        <p:nvSpPr>
          <p:cNvPr id="10" name="流程图: 离页连接符 9"/>
          <p:cNvSpPr/>
          <p:nvPr/>
        </p:nvSpPr>
        <p:spPr>
          <a:xfrm>
            <a:off x="340925" y="3160021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文本框 43"/>
          <p:cNvSpPr txBox="1"/>
          <p:nvPr/>
        </p:nvSpPr>
        <p:spPr>
          <a:xfrm>
            <a:off x="1321312" y="3340887"/>
            <a:ext cx="1041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Black" panose="020B0A04020102020204" pitchFamily="34" charset="0"/>
                <a:ea typeface="微软雅黑" panose="020B0503020204020204" charset="-122"/>
              </a:rPr>
              <a:t>The design of the transverse collimator at CSNS-II/RCS</a:t>
            </a:r>
          </a:p>
        </p:txBody>
      </p:sp>
      <p:sp>
        <p:nvSpPr>
          <p:cNvPr id="13" name="流程图: 离页连接符 9"/>
          <p:cNvSpPr/>
          <p:nvPr/>
        </p:nvSpPr>
        <p:spPr>
          <a:xfrm>
            <a:off x="357743" y="4168391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8" name="文本框 43">
            <a:extLst>
              <a:ext uri="{FF2B5EF4-FFF2-40B4-BE49-F238E27FC236}">
                <a16:creationId xmlns:a16="http://schemas.microsoft.com/office/drawing/2014/main" id="{F7C188DC-1D2E-F346-804E-C6DB3CC175A7}"/>
              </a:ext>
            </a:extLst>
          </p:cNvPr>
          <p:cNvSpPr txBox="1"/>
          <p:nvPr/>
        </p:nvSpPr>
        <p:spPr>
          <a:xfrm>
            <a:off x="1321311" y="4291641"/>
            <a:ext cx="9913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Black" panose="020B0A04020102020204" pitchFamily="34" charset="0"/>
                <a:ea typeface="微软雅黑" panose="020B0503020204020204" charset="-122"/>
              </a:rPr>
              <a:t>Design and commissioning of the momentum collimator</a:t>
            </a:r>
          </a:p>
        </p:txBody>
      </p:sp>
      <p:cxnSp>
        <p:nvCxnSpPr>
          <p:cNvPr id="20" name="直接连接符 11"/>
          <p:cNvCxnSpPr>
            <a:cxnSpLocks/>
          </p:cNvCxnSpPr>
          <p:nvPr/>
        </p:nvCxnSpPr>
        <p:spPr>
          <a:xfrm>
            <a:off x="1391291" y="3810643"/>
            <a:ext cx="9178550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22" name="直接连接符 11">
            <a:extLst>
              <a:ext uri="{FF2B5EF4-FFF2-40B4-BE49-F238E27FC236}">
                <a16:creationId xmlns:a16="http://schemas.microsoft.com/office/drawing/2014/main" id="{EE8A933B-6261-4FD9-916D-D6E299B2CE58}"/>
              </a:ext>
            </a:extLst>
          </p:cNvPr>
          <p:cNvCxnSpPr>
            <a:cxnSpLocks/>
          </p:cNvCxnSpPr>
          <p:nvPr/>
        </p:nvCxnSpPr>
        <p:spPr>
          <a:xfrm>
            <a:off x="1388710" y="4753455"/>
            <a:ext cx="9178550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23" name="直接连接符 11">
            <a:extLst>
              <a:ext uri="{FF2B5EF4-FFF2-40B4-BE49-F238E27FC236}">
                <a16:creationId xmlns:a16="http://schemas.microsoft.com/office/drawing/2014/main" id="{45D24C6B-C94C-4154-8E89-2EBF985F551E}"/>
              </a:ext>
            </a:extLst>
          </p:cNvPr>
          <p:cNvCxnSpPr>
            <a:cxnSpLocks/>
          </p:cNvCxnSpPr>
          <p:nvPr/>
        </p:nvCxnSpPr>
        <p:spPr>
          <a:xfrm>
            <a:off x="1388711" y="2723174"/>
            <a:ext cx="9178550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24" name="直接连接符 11">
            <a:extLst>
              <a:ext uri="{FF2B5EF4-FFF2-40B4-BE49-F238E27FC236}">
                <a16:creationId xmlns:a16="http://schemas.microsoft.com/office/drawing/2014/main" id="{88193AF7-3710-4717-9D64-2F4FECE9E1D9}"/>
              </a:ext>
            </a:extLst>
          </p:cNvPr>
          <p:cNvCxnSpPr>
            <a:cxnSpLocks/>
          </p:cNvCxnSpPr>
          <p:nvPr/>
        </p:nvCxnSpPr>
        <p:spPr>
          <a:xfrm>
            <a:off x="1365464" y="1646051"/>
            <a:ext cx="9178550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5" name="流程图: 离页连接符 9">
            <a:extLst>
              <a:ext uri="{FF2B5EF4-FFF2-40B4-BE49-F238E27FC236}">
                <a16:creationId xmlns:a16="http://schemas.microsoft.com/office/drawing/2014/main" id="{8F66BD52-B436-4FFF-BB86-0DF5E2558CB8}"/>
              </a:ext>
            </a:extLst>
          </p:cNvPr>
          <p:cNvSpPr/>
          <p:nvPr/>
        </p:nvSpPr>
        <p:spPr>
          <a:xfrm>
            <a:off x="355163" y="5235187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6" name="文本框 43">
            <a:extLst>
              <a:ext uri="{FF2B5EF4-FFF2-40B4-BE49-F238E27FC236}">
                <a16:creationId xmlns:a16="http://schemas.microsoft.com/office/drawing/2014/main" id="{82A1D51F-65F9-46EF-97EE-299435D10F9F}"/>
              </a:ext>
            </a:extLst>
          </p:cNvPr>
          <p:cNvSpPr txBox="1"/>
          <p:nvPr/>
        </p:nvSpPr>
        <p:spPr>
          <a:xfrm>
            <a:off x="1318731" y="5358437"/>
            <a:ext cx="9913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Black" panose="020B0A04020102020204" pitchFamily="34" charset="0"/>
                <a:ea typeface="微软雅黑" panose="020B0503020204020204" charset="-122"/>
              </a:rPr>
              <a:t>Collimator for FFAG</a:t>
            </a:r>
          </a:p>
        </p:txBody>
      </p:sp>
      <p:cxnSp>
        <p:nvCxnSpPr>
          <p:cNvPr id="17" name="直接连接符 11">
            <a:extLst>
              <a:ext uri="{FF2B5EF4-FFF2-40B4-BE49-F238E27FC236}">
                <a16:creationId xmlns:a16="http://schemas.microsoft.com/office/drawing/2014/main" id="{3213470E-6625-4F92-BBB8-76F9FC941356}"/>
              </a:ext>
            </a:extLst>
          </p:cNvPr>
          <p:cNvCxnSpPr>
            <a:cxnSpLocks/>
          </p:cNvCxnSpPr>
          <p:nvPr/>
        </p:nvCxnSpPr>
        <p:spPr>
          <a:xfrm>
            <a:off x="1386130" y="5820251"/>
            <a:ext cx="9178550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583456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1D9AAF0D-0EAE-4BCB-BB6F-F8AD68DE25D7}"/>
              </a:ext>
            </a:extLst>
          </p:cNvPr>
          <p:cNvSpPr txBox="1"/>
          <p:nvPr/>
        </p:nvSpPr>
        <p:spPr>
          <a:xfrm>
            <a:off x="56828" y="733949"/>
            <a:ext cx="9459132" cy="336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Challenge for FFAG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collimation design (300MeV~600MeV)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Space is compact.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Absorption blocks and shielding considered together.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Shielding is challenging for the energy range of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300 MeV to 600 MeV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of lost particles.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Materials with low neutron yield.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Full-period collimation in the horizontal direction is unachievable.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Pre-collimation is applied in the horizontal direction.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9C6DE4-5A09-49F7-8AD9-88716C410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86" y="3206126"/>
            <a:ext cx="3629186" cy="340390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674D674-8EA6-43CF-BFAA-71B66DC4F8D2}"/>
              </a:ext>
            </a:extLst>
          </p:cNvPr>
          <p:cNvSpPr/>
          <p:nvPr/>
        </p:nvSpPr>
        <p:spPr>
          <a:xfrm>
            <a:off x="171719" y="129174"/>
            <a:ext cx="5453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zh-CN" sz="28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5. Collimator for FFAG</a:t>
            </a:r>
            <a:endParaRPr kumimoji="1" lang="zh-CN" altLang="en-US" sz="2800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0603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3DFC1A36-8C37-4FE7-85FD-C7A1C733E6B7}"/>
              </a:ext>
            </a:extLst>
          </p:cNvPr>
          <p:cNvSpPr txBox="1"/>
          <p:nvPr/>
        </p:nvSpPr>
        <p:spPr>
          <a:xfrm>
            <a:off x="100737" y="703013"/>
            <a:ext cx="7398609" cy="2896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Material of blocks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B1 and B4 employ a combination of graphite and copper for absorption.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     B1: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450mm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of graphite combined with 150mm of copper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；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     B4: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900mm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of graphite combined with 300mm of copper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；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B2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B3 employ Aluminum.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DD683C-91DC-4412-A8D0-B3E009EA6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85" y="972611"/>
            <a:ext cx="4590795" cy="486663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918A2C1-8BC0-4836-9E84-E5AD68F704CF}"/>
              </a:ext>
            </a:extLst>
          </p:cNvPr>
          <p:cNvSpPr/>
          <p:nvPr/>
        </p:nvSpPr>
        <p:spPr>
          <a:xfrm>
            <a:off x="7966718" y="2270791"/>
            <a:ext cx="484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B1</a:t>
            </a:r>
            <a:endParaRPr lang="zh-CN" altLang="en-US" sz="20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C0CF9B3-F2AD-4F26-BF05-1432A7199C18}"/>
              </a:ext>
            </a:extLst>
          </p:cNvPr>
          <p:cNvSpPr/>
          <p:nvPr/>
        </p:nvSpPr>
        <p:spPr>
          <a:xfrm>
            <a:off x="9103261" y="2672429"/>
            <a:ext cx="484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B2</a:t>
            </a:r>
            <a:endParaRPr lang="zh-CN" altLang="en-US" sz="20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23A5876-F1DE-4E79-81C5-A343C54FF97A}"/>
              </a:ext>
            </a:extLst>
          </p:cNvPr>
          <p:cNvSpPr/>
          <p:nvPr/>
        </p:nvSpPr>
        <p:spPr>
          <a:xfrm>
            <a:off x="9839429" y="3360455"/>
            <a:ext cx="484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B3</a:t>
            </a:r>
            <a:endParaRPr lang="zh-CN" altLang="en-US" sz="20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675151F-15DD-414C-A0D9-9574A1C1EBD2}"/>
              </a:ext>
            </a:extLst>
          </p:cNvPr>
          <p:cNvSpPr/>
          <p:nvPr/>
        </p:nvSpPr>
        <p:spPr>
          <a:xfrm>
            <a:off x="11044393" y="4897357"/>
            <a:ext cx="484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B4</a:t>
            </a:r>
            <a:endParaRPr lang="zh-CN" altLang="en-US" sz="2000" dirty="0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D706480-4652-470A-AEE6-8E03116B76F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1387" y="3910899"/>
          <a:ext cx="3701413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102">
                  <a:extLst>
                    <a:ext uri="{9D8B030D-6E8A-4147-A177-3AD203B41FA5}">
                      <a16:colId xmlns:a16="http://schemas.microsoft.com/office/drawing/2014/main" val="725503502"/>
                    </a:ext>
                  </a:extLst>
                </a:gridCol>
                <a:gridCol w="1289901">
                  <a:extLst>
                    <a:ext uri="{9D8B030D-6E8A-4147-A177-3AD203B41FA5}">
                      <a16:colId xmlns:a16="http://schemas.microsoft.com/office/drawing/2014/main" val="1485087105"/>
                    </a:ext>
                  </a:extLst>
                </a:gridCol>
                <a:gridCol w="1218410">
                  <a:extLst>
                    <a:ext uri="{9D8B030D-6E8A-4147-A177-3AD203B41FA5}">
                      <a16:colId xmlns:a16="http://schemas.microsoft.com/office/drawing/2014/main" val="3702077070"/>
                    </a:ext>
                  </a:extLst>
                </a:gridCol>
              </a:tblGrid>
              <a:tr h="266890">
                <a:tc>
                  <a:txBody>
                    <a:bodyPr/>
                    <a:lstStyle/>
                    <a:p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300MeV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600MeV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559574"/>
                  </a:ext>
                </a:extLst>
              </a:tr>
              <a:tr h="26689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Graphite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256mm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772mm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842897"/>
                  </a:ext>
                </a:extLst>
              </a:tr>
              <a:tr h="26689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Iron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93.4mm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278mm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865703"/>
                  </a:ext>
                </a:extLst>
              </a:tr>
              <a:tr h="26689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85.8mm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255mm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843222"/>
                  </a:ext>
                </a:extLst>
              </a:tr>
              <a:tr h="26689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Tungsten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50.7mm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148mm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573734"/>
                  </a:ext>
                </a:extLst>
              </a:tr>
              <a:tr h="26689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Tantalum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59.0mm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173mm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454761"/>
                  </a:ext>
                </a:extLst>
              </a:tr>
              <a:tr h="266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Lead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88.9mm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260mm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535869"/>
                  </a:ext>
                </a:extLst>
              </a:tr>
              <a:tr h="266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243mm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728mm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787493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09B9B259-58FF-4748-96E1-9F7A9F6AD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155" y="3708879"/>
            <a:ext cx="2836159" cy="312486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3A88358-8C63-4855-B0E5-F621FA6290FE}"/>
              </a:ext>
            </a:extLst>
          </p:cNvPr>
          <p:cNvSpPr/>
          <p:nvPr/>
        </p:nvSpPr>
        <p:spPr>
          <a:xfrm>
            <a:off x="7789077" y="4095338"/>
            <a:ext cx="177641" cy="23884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5F719B1-4AF2-45AF-A3E4-36D5ABC0FA45}"/>
              </a:ext>
            </a:extLst>
          </p:cNvPr>
          <p:cNvSpPr/>
          <p:nvPr/>
        </p:nvSpPr>
        <p:spPr>
          <a:xfrm>
            <a:off x="5972507" y="3469401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Neutron yield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06C1937-F80E-4156-8DDB-AFC5A14C2076}"/>
              </a:ext>
            </a:extLst>
          </p:cNvPr>
          <p:cNvSpPr/>
          <p:nvPr/>
        </p:nvSpPr>
        <p:spPr>
          <a:xfrm>
            <a:off x="2025605" y="3575899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Projected range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13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1D9AAF0D-0EAE-4BCB-BB6F-F8AD68DE25D7}"/>
              </a:ext>
            </a:extLst>
          </p:cNvPr>
          <p:cNvSpPr txBox="1"/>
          <p:nvPr/>
        </p:nvSpPr>
        <p:spPr>
          <a:xfrm>
            <a:off x="56828" y="803690"/>
            <a:ext cx="9133667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In a synchrotron, the beam emittance increases slowly, and halo particles hit the collimator at very small impact depths. The single-stage collimation scheme, which directly absorb halo particles, exhibits low collimation efficiency.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74D674-8EA6-43CF-BFAA-71B66DC4F8D2}"/>
              </a:ext>
            </a:extLst>
          </p:cNvPr>
          <p:cNvSpPr/>
          <p:nvPr/>
        </p:nvSpPr>
        <p:spPr>
          <a:xfrm>
            <a:off x="171719" y="129174"/>
            <a:ext cx="5453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zh-CN" sz="28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Summary and discussion</a:t>
            </a:r>
            <a:endParaRPr kumimoji="1" lang="zh-CN" altLang="en-US" sz="2800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C1B6AC-53CE-4ABE-88E7-AEACED0F8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389" b="64150"/>
          <a:stretch/>
        </p:blipFill>
        <p:spPr>
          <a:xfrm>
            <a:off x="9260451" y="854089"/>
            <a:ext cx="2856059" cy="1989345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7D158418-4FFB-4582-A30A-7B4D65781341}"/>
              </a:ext>
            </a:extLst>
          </p:cNvPr>
          <p:cNvSpPr/>
          <p:nvPr/>
        </p:nvSpPr>
        <p:spPr>
          <a:xfrm>
            <a:off x="9517757" y="2262143"/>
            <a:ext cx="1425219" cy="3289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2FA8FB-90EC-4850-A3C4-A74F3553927D}"/>
              </a:ext>
            </a:extLst>
          </p:cNvPr>
          <p:cNvSpPr txBox="1"/>
          <p:nvPr/>
        </p:nvSpPr>
        <p:spPr>
          <a:xfrm>
            <a:off x="56828" y="3099158"/>
            <a:ext cx="11966693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The two-stage collimation method is widely used. However, two-stage collimation method require a large phase advance. CSNS/RCS is cannot meet the phase advance requirement.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E5A7BC-EDF3-433C-BC44-41099D314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149" y="4059486"/>
            <a:ext cx="6913984" cy="151264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BDC8DAF-FC34-4D04-BA81-94921649FADC}"/>
              </a:ext>
            </a:extLst>
          </p:cNvPr>
          <p:cNvSpPr txBox="1"/>
          <p:nvPr/>
        </p:nvSpPr>
        <p:spPr>
          <a:xfrm>
            <a:off x="3704094" y="5332744"/>
            <a:ext cx="108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515DDE7-8A5B-4771-9464-3CD15BBA622E}"/>
              </a:ext>
            </a:extLst>
          </p:cNvPr>
          <p:cNvSpPr txBox="1"/>
          <p:nvPr/>
        </p:nvSpPr>
        <p:spPr>
          <a:xfrm>
            <a:off x="4192230" y="4114112"/>
            <a:ext cx="131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04FFF98-B8E8-4454-84C2-5F5FDD146F81}"/>
              </a:ext>
            </a:extLst>
          </p:cNvPr>
          <p:cNvSpPr txBox="1"/>
          <p:nvPr/>
        </p:nvSpPr>
        <p:spPr>
          <a:xfrm>
            <a:off x="5179538" y="5319589"/>
            <a:ext cx="131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41066D2-929C-45AC-BF15-2829DD562AC8}"/>
              </a:ext>
            </a:extLst>
          </p:cNvPr>
          <p:cNvSpPr txBox="1"/>
          <p:nvPr/>
        </p:nvSpPr>
        <p:spPr>
          <a:xfrm>
            <a:off x="6540495" y="4143853"/>
            <a:ext cx="131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630604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1D9AAF0D-0EAE-4BCB-BB6F-F8AD68DE25D7}"/>
              </a:ext>
            </a:extLst>
          </p:cNvPr>
          <p:cNvSpPr txBox="1"/>
          <p:nvPr/>
        </p:nvSpPr>
        <p:spPr>
          <a:xfrm>
            <a:off x="56828" y="772694"/>
            <a:ext cx="11900114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3. We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use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unconventional single-stage collimation scheme, for both transvers collimator and momentum collimator.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74D674-8EA6-43CF-BFAA-71B66DC4F8D2}"/>
              </a:ext>
            </a:extLst>
          </p:cNvPr>
          <p:cNvSpPr/>
          <p:nvPr/>
        </p:nvSpPr>
        <p:spPr>
          <a:xfrm>
            <a:off x="171719" y="129174"/>
            <a:ext cx="5453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zh-CN" sz="28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Summary and discussion</a:t>
            </a:r>
            <a:endParaRPr kumimoji="1" lang="zh-CN" altLang="en-US" sz="2800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A6A97C3-49EF-420F-B52B-6E975BD78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89" y="1620453"/>
            <a:ext cx="7884633" cy="1725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59D6354-0869-4B5D-BAD8-B645E5E382D6}"/>
              </a:ext>
            </a:extLst>
          </p:cNvPr>
          <p:cNvSpPr/>
          <p:nvPr/>
        </p:nvSpPr>
        <p:spPr>
          <a:xfrm>
            <a:off x="3163081" y="2095067"/>
            <a:ext cx="205272" cy="931840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AE107D4-AB44-4D28-8C75-7B070F648F5A}"/>
              </a:ext>
            </a:extLst>
          </p:cNvPr>
          <p:cNvSpPr/>
          <p:nvPr/>
        </p:nvSpPr>
        <p:spPr>
          <a:xfrm>
            <a:off x="1313944" y="3436687"/>
            <a:ext cx="41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Block to directly absorb the halo particles;</a:t>
            </a:r>
          </a:p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Acceptance: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~400</a:t>
            </a:r>
            <a:r>
              <a:rPr lang="en-US" altLang="zh-CN" kern="100" dirty="0">
                <a:latin typeface="Symbol" panose="05050102010706020507" pitchFamily="18" charset="2"/>
                <a:ea typeface="宋体" panose="02010600030101010101" pitchFamily="2" charset="-122"/>
              </a:rPr>
              <a:t>p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mmmrad</a:t>
            </a:r>
            <a:endParaRPr lang="zh-CN" altLang="en-US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A28871F-8E9B-40A6-B6FF-9F20544CC2DC}"/>
              </a:ext>
            </a:extLst>
          </p:cNvPr>
          <p:cNvSpPr/>
          <p:nvPr/>
        </p:nvSpPr>
        <p:spPr>
          <a:xfrm>
            <a:off x="3394854" y="1279721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Absorb particles ejected from the front block</a:t>
            </a:r>
          </a:p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Acceptance: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~450</a:t>
            </a:r>
            <a:r>
              <a:rPr lang="en-US" altLang="zh-CN" kern="100" dirty="0">
                <a:latin typeface="Symbol" panose="05050102010706020507" pitchFamily="18" charset="2"/>
                <a:ea typeface="宋体" panose="02010600030101010101" pitchFamily="2" charset="-122"/>
              </a:rPr>
              <a:t>p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mmmrad</a:t>
            </a:r>
            <a:endParaRPr lang="zh-CN" altLang="en-US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1A2958B-A3B8-4086-90C4-D6F97396233A}"/>
              </a:ext>
            </a:extLst>
          </p:cNvPr>
          <p:cNvSpPr/>
          <p:nvPr/>
        </p:nvSpPr>
        <p:spPr>
          <a:xfrm>
            <a:off x="3608957" y="1989784"/>
            <a:ext cx="4001212" cy="1195747"/>
          </a:xfrm>
          <a:prstGeom prst="roundRect">
            <a:avLst/>
          </a:prstGeom>
          <a:noFill/>
          <a:ln w="28575">
            <a:solidFill>
              <a:srgbClr val="3333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2EC96B5-F6D1-4665-9ABA-3AAC43CA528B}"/>
              </a:ext>
            </a:extLst>
          </p:cNvPr>
          <p:cNvSpPr/>
          <p:nvPr/>
        </p:nvSpPr>
        <p:spPr>
          <a:xfrm>
            <a:off x="7090692" y="3390521"/>
            <a:ext cx="3466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Physical acceptance: 540</a:t>
            </a:r>
            <a:r>
              <a:rPr lang="en-US" altLang="zh-CN" kern="100" dirty="0">
                <a:latin typeface="Symbol" panose="05050102010706020507" pitchFamily="18" charset="2"/>
                <a:ea typeface="宋体" panose="02010600030101010101" pitchFamily="2" charset="-122"/>
              </a:rPr>
              <a:t>p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mmmrad</a:t>
            </a:r>
            <a:endParaRPr lang="zh-CN" altLang="en-US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CCB62A52-2808-406D-BB6E-71284E769B21}"/>
              </a:ext>
            </a:extLst>
          </p:cNvPr>
          <p:cNvCxnSpPr>
            <a:cxnSpLocks/>
          </p:cNvCxnSpPr>
          <p:nvPr/>
        </p:nvCxnSpPr>
        <p:spPr>
          <a:xfrm>
            <a:off x="3265717" y="3044823"/>
            <a:ext cx="0" cy="47329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2496CE43-745F-4408-8348-80F6A82700F8}"/>
              </a:ext>
            </a:extLst>
          </p:cNvPr>
          <p:cNvCxnSpPr>
            <a:cxnSpLocks/>
          </p:cNvCxnSpPr>
          <p:nvPr/>
        </p:nvCxnSpPr>
        <p:spPr>
          <a:xfrm>
            <a:off x="8697127" y="2997335"/>
            <a:ext cx="0" cy="4732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55A597C5-5496-4EA8-BEE2-737EA1A6F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969" y="4173693"/>
            <a:ext cx="4373105" cy="234318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A227F1B-6120-48CE-A110-64525F9C4ED4}"/>
              </a:ext>
            </a:extLst>
          </p:cNvPr>
          <p:cNvSpPr/>
          <p:nvPr/>
        </p:nvSpPr>
        <p:spPr>
          <a:xfrm>
            <a:off x="47735" y="4347746"/>
            <a:ext cx="6887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4. This scheme has been verified in the CSNS beam commissioning.</a:t>
            </a:r>
          </a:p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    How about in CSNS-II/RCS with higher injection energy remains to be verified by the beam, but simulation results show that the collimation efficiency is very high.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1ED82F0-01BC-48B1-B31E-34923F7306CB}"/>
              </a:ext>
            </a:extLst>
          </p:cNvPr>
          <p:cNvSpPr/>
          <p:nvPr/>
        </p:nvSpPr>
        <p:spPr>
          <a:xfrm>
            <a:off x="21908" y="5856245"/>
            <a:ext cx="7430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5. In FFAG,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space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is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tighter. There is not enough space for shielding.</a:t>
            </a:r>
          </a:p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Should </a:t>
            </a:r>
            <a:r>
              <a:rPr lang="en-US" altLang="zh-CN" kern="100">
                <a:latin typeface="Times New Roman" panose="02020603050405020304" pitchFamily="18" charset="0"/>
                <a:ea typeface="宋体" panose="02010600030101010101" pitchFamily="2" charset="-122"/>
              </a:rPr>
              <a:t>we use 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collimator to localize beam loss? Or, just let the halo particles lose along the machine?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4830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43451" y="786380"/>
            <a:ext cx="5292411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宋体" charset="-122"/>
              </a:rPr>
              <a:t>Thank you </a:t>
            </a:r>
            <a:r>
              <a:rPr lang="en-US" altLang="zh-CN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宋体" charset="-122"/>
              </a:rPr>
              <a:t>!</a:t>
            </a:r>
            <a:endParaRPr lang="zh-CN" altLang="en-US" sz="7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宋体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DFBAD65-8BE5-4FF5-B8A6-81DAB0AF0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112"/>
          <a:stretch>
            <a:fillRect/>
          </a:stretch>
        </p:blipFill>
        <p:spPr>
          <a:xfrm>
            <a:off x="0" y="2074958"/>
            <a:ext cx="12192000" cy="47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4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FCAE2D5C-E6CB-4BE6-9AC2-FC2FECBA6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740779"/>
              </p:ext>
            </p:extLst>
          </p:nvPr>
        </p:nvGraphicFramePr>
        <p:xfrm>
          <a:off x="252856" y="1031453"/>
          <a:ext cx="7447974" cy="543890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202423">
                  <a:extLst>
                    <a:ext uri="{9D8B030D-6E8A-4147-A177-3AD203B41FA5}">
                      <a16:colId xmlns:a16="http://schemas.microsoft.com/office/drawing/2014/main" val="3570399454"/>
                    </a:ext>
                  </a:extLst>
                </a:gridCol>
                <a:gridCol w="1247614">
                  <a:extLst>
                    <a:ext uri="{9D8B030D-6E8A-4147-A177-3AD203B41FA5}">
                      <a16:colId xmlns:a16="http://schemas.microsoft.com/office/drawing/2014/main" val="4167996655"/>
                    </a:ext>
                  </a:extLst>
                </a:gridCol>
                <a:gridCol w="1699632">
                  <a:extLst>
                    <a:ext uri="{9D8B030D-6E8A-4147-A177-3AD203B41FA5}">
                      <a16:colId xmlns:a16="http://schemas.microsoft.com/office/drawing/2014/main" val="4123787567"/>
                    </a:ext>
                  </a:extLst>
                </a:gridCol>
                <a:gridCol w="1298305">
                  <a:extLst>
                    <a:ext uri="{9D8B030D-6E8A-4147-A177-3AD203B41FA5}">
                      <a16:colId xmlns:a16="http://schemas.microsoft.com/office/drawing/2014/main" val="3862987743"/>
                    </a:ext>
                  </a:extLst>
                </a:gridCol>
              </a:tblGrid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CSNS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CSNS@200kW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CSNS-II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1584287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Beam Power [kW]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</a:t>
                      </a:r>
                      <a:endParaRPr lang="zh-CN" altLang="en-US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742744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Energy [MeV]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300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840364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xtraction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Energy [GeV]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1.6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1.6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9615744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repetition rate [Hz]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06970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Ramping Pattern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Sinusoidal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Sinusoidal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Sinusoidal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9242035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Acceleration Time [</a:t>
                      </a:r>
                      <a:r>
                        <a:rPr lang="en-US" sz="18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4958388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[m]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227.92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227.92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227.92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6293059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Nominal </a:t>
                      </a:r>
                      <a:r>
                        <a:rPr lang="en-US" sz="18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Betatron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Tunes (H/V)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(4.86, 4.80)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(4.86, 4.80)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(4.86, 4.80)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0672137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 Chromaticity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-4.0/-8.2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-4.0/-8.2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-4.0/-8.2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4594777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Ring Acceptance [</a:t>
                      </a:r>
                      <a:r>
                        <a:rPr lang="en-US" sz="1800" kern="0" dirty="0" err="1"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mm-mrad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6553863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Harmonic Number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7747275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Second harmonic RF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Yes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Yes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2530302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Particles per Pulse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1.56×10</a:t>
                      </a:r>
                      <a:r>
                        <a:rPr lang="en-US" sz="18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3.12×10</a:t>
                      </a:r>
                      <a:r>
                        <a:rPr lang="en-US" altLang="zh-CN" sz="18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7.80×10</a:t>
                      </a:r>
                      <a:r>
                        <a:rPr lang="en-US" altLang="zh-CN" sz="18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4348441"/>
                  </a:ext>
                </a:extLst>
              </a:tr>
              <a:tr h="2645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Space-Chare Tune Shift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-0.28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-0.37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-0.19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0637113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962467EF-336D-4AEF-BCE6-5D95136AB2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05" y="3748383"/>
            <a:ext cx="3034266" cy="27093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AC41D45-394A-4AB7-A8D6-58E3AE0E2A6E}"/>
              </a:ext>
            </a:extLst>
          </p:cNvPr>
          <p:cNvSpPr/>
          <p:nvPr/>
        </p:nvSpPr>
        <p:spPr>
          <a:xfrm>
            <a:off x="8161656" y="6377367"/>
            <a:ext cx="35782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2000" dirty="0"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schematic layout of the RCS</a:t>
            </a:r>
            <a:endParaRPr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415DB1B-4F2B-4FC9-93E7-445845EE20D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63" y="847629"/>
            <a:ext cx="4143424" cy="21928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952C67-3C4C-4CBC-B717-C37989242782}"/>
              </a:ext>
            </a:extLst>
          </p:cNvPr>
          <p:cNvSpPr/>
          <p:nvPr/>
        </p:nvSpPr>
        <p:spPr>
          <a:xfrm>
            <a:off x="8356139" y="3040497"/>
            <a:ext cx="3195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</a:rPr>
              <a:t>The schematic diagram of the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magnetic field</a:t>
            </a:r>
            <a:r>
              <a:rPr lang="en-US" altLang="zh-CN" sz="2000" dirty="0">
                <a:latin typeface="Times New Roman" panose="02020603050405020304" pitchFamily="18" charset="0"/>
              </a:rPr>
              <a:t> waveform</a:t>
            </a:r>
            <a:endParaRPr lang="zh-CN" altLang="en-US" sz="2000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" y="150384"/>
            <a:ext cx="9415849" cy="582619"/>
          </a:xfrm>
        </p:spPr>
        <p:txBody>
          <a:bodyPr>
            <a:noAutofit/>
          </a:bodyPr>
          <a:lstStyle/>
          <a:p>
            <a:r>
              <a:rPr kumimoji="1" lang="en-US" altLang="zh-CN" dirty="0"/>
              <a:t>1. Introduction to CSNS/RCS </a:t>
            </a:r>
          </a:p>
        </p:txBody>
      </p:sp>
    </p:spTree>
    <p:extLst>
      <p:ext uri="{BB962C8B-B14F-4D97-AF65-F5344CB8AC3E}">
        <p14:creationId xmlns:p14="http://schemas.microsoft.com/office/powerpoint/2010/main" val="38278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" y="150384"/>
            <a:ext cx="9415849" cy="582619"/>
          </a:xfrm>
        </p:spPr>
        <p:txBody>
          <a:bodyPr>
            <a:noAutofit/>
          </a:bodyPr>
          <a:lstStyle/>
          <a:p>
            <a:r>
              <a:rPr kumimoji="1" lang="en-US" altLang="zh-CN" dirty="0"/>
              <a:t>2. Transverse collimator at CSNS/RCS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927F1A-E52C-47D0-BD8D-1894BFC52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579" y="3314836"/>
            <a:ext cx="7007907" cy="153319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5B68EBF-F344-45C8-83DB-332262A585EA}"/>
              </a:ext>
            </a:extLst>
          </p:cNvPr>
          <p:cNvSpPr/>
          <p:nvPr/>
        </p:nvSpPr>
        <p:spPr>
          <a:xfrm rot="16200000">
            <a:off x="4769523" y="2398642"/>
            <a:ext cx="2330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magnets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B8D243-4C2F-4F87-BE7D-3574C2AD8A0F}"/>
              </a:ext>
            </a:extLst>
          </p:cNvPr>
          <p:cNvSpPr/>
          <p:nvPr/>
        </p:nvSpPr>
        <p:spPr>
          <a:xfrm rot="16200000">
            <a:off x="5380912" y="2461065"/>
            <a:ext cx="21523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collimator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0FB689-9F3A-4D22-B09B-6836D04014D2}"/>
              </a:ext>
            </a:extLst>
          </p:cNvPr>
          <p:cNvSpPr/>
          <p:nvPr/>
        </p:nvSpPr>
        <p:spPr>
          <a:xfrm rot="16200000">
            <a:off x="10089374" y="2387617"/>
            <a:ext cx="2316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magnets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91D0D58-6A41-441B-BDE2-17AF04C70FD6}"/>
              </a:ext>
            </a:extLst>
          </p:cNvPr>
          <p:cNvSpPr/>
          <p:nvPr/>
        </p:nvSpPr>
        <p:spPr>
          <a:xfrm rot="16200000">
            <a:off x="6421967" y="2295253"/>
            <a:ext cx="2501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collimators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0580F54-670F-4917-ABDA-E3FB7989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54" y="1986181"/>
            <a:ext cx="3680721" cy="367511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DD023B5E-7E36-456C-8E34-BB03F774E340}"/>
              </a:ext>
            </a:extLst>
          </p:cNvPr>
          <p:cNvSpPr/>
          <p:nvPr/>
        </p:nvSpPr>
        <p:spPr>
          <a:xfrm>
            <a:off x="3398808" y="3228641"/>
            <a:ext cx="534837" cy="1164566"/>
          </a:xfrm>
          <a:prstGeom prst="roundRect">
            <a:avLst/>
          </a:prstGeom>
          <a:noFill/>
          <a:ln w="28575">
            <a:solidFill>
              <a:srgbClr val="3333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1222849-53FE-4618-88FD-6726ECD1C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027" b="76322"/>
          <a:stretch/>
        </p:blipFill>
        <p:spPr>
          <a:xfrm>
            <a:off x="7900067" y="4803777"/>
            <a:ext cx="1598160" cy="1623809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596CB5BF-711A-4FF4-8817-7F67E84C933A}"/>
              </a:ext>
            </a:extLst>
          </p:cNvPr>
          <p:cNvSpPr/>
          <p:nvPr/>
        </p:nvSpPr>
        <p:spPr>
          <a:xfrm>
            <a:off x="6725723" y="3681184"/>
            <a:ext cx="3565590" cy="992044"/>
          </a:xfrm>
          <a:prstGeom prst="roundRect">
            <a:avLst/>
          </a:prstGeom>
          <a:noFill/>
          <a:ln w="28575">
            <a:solidFill>
              <a:srgbClr val="3333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44092FA-B337-4E73-BDC2-BAA4A37B3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280" b="76322"/>
          <a:stretch/>
        </p:blipFill>
        <p:spPr>
          <a:xfrm>
            <a:off x="5776086" y="4835427"/>
            <a:ext cx="1488938" cy="162381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2D4F449-FE6F-4E26-8B0B-AE9B631D97D9}"/>
              </a:ext>
            </a:extLst>
          </p:cNvPr>
          <p:cNvSpPr/>
          <p:nvPr/>
        </p:nvSpPr>
        <p:spPr>
          <a:xfrm>
            <a:off x="5160330" y="6426751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Halo particles are scattered.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7B3599D-A763-4AEF-B4B3-0126A708BDB0}"/>
              </a:ext>
            </a:extLst>
          </p:cNvPr>
          <p:cNvSpPr/>
          <p:nvPr/>
        </p:nvSpPr>
        <p:spPr>
          <a:xfrm>
            <a:off x="8123491" y="6404724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Collect the scattered particles.</a:t>
            </a:r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27993" y="777933"/>
            <a:ext cx="8326575" cy="958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The design of the transverse collimation system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—Two stage collimation system</a:t>
            </a:r>
            <a:endParaRPr kumimoji="1" lang="zh-CN" altLang="en-US" sz="2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242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" y="150384"/>
            <a:ext cx="9415849" cy="582619"/>
          </a:xfrm>
        </p:spPr>
        <p:txBody>
          <a:bodyPr>
            <a:noAutofit/>
          </a:bodyPr>
          <a:lstStyle/>
          <a:p>
            <a:r>
              <a:rPr kumimoji="1" lang="en-US" altLang="zh-CN" dirty="0"/>
              <a:t>2. Transverse collimator at CSNS/RCS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0" y="777933"/>
            <a:ext cx="9240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Commissioning of the transverse collimation system</a:t>
            </a:r>
            <a:endParaRPr kumimoji="1" lang="zh-CN" altLang="en-US" sz="2400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36DCBA7-D0D3-420C-B0F8-6BEC607A4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70" t="2549"/>
          <a:stretch/>
        </p:blipFill>
        <p:spPr>
          <a:xfrm>
            <a:off x="0" y="1884783"/>
            <a:ext cx="6184544" cy="322839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A3082E9-CCF8-4F3E-A52F-DE222BBCA632}"/>
              </a:ext>
            </a:extLst>
          </p:cNvPr>
          <p:cNvSpPr/>
          <p:nvPr/>
        </p:nvSpPr>
        <p:spPr>
          <a:xfrm>
            <a:off x="439333" y="5531171"/>
            <a:ext cx="5441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beam loss points outside the collimation area.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13CADB8-D98C-4968-8C6F-F6172E81C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868" y="2345216"/>
            <a:ext cx="5931159" cy="245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00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" y="150384"/>
            <a:ext cx="9415849" cy="582619"/>
          </a:xfrm>
        </p:spPr>
        <p:txBody>
          <a:bodyPr>
            <a:noAutofit/>
          </a:bodyPr>
          <a:lstStyle/>
          <a:p>
            <a:r>
              <a:rPr kumimoji="1" lang="en-US" altLang="zh-CN" dirty="0"/>
              <a:t>2. Transverse collimator at CSNS/RCS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0" y="777933"/>
            <a:ext cx="7138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Analysis of the low collimation efficiency</a:t>
            </a:r>
            <a:endParaRPr kumimoji="1" lang="zh-CN" altLang="en-US" sz="2400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B0B3940-92FD-4005-8F04-5ABF67752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69" y="3404360"/>
            <a:ext cx="3464620" cy="28294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2F41AB4-2F98-4A7A-97F7-66959C832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649" y="1829862"/>
            <a:ext cx="3996769" cy="367361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74FA726-2BDA-4A85-9913-98EE01ED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1" y="1677537"/>
            <a:ext cx="6913984" cy="151264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F290782-5876-4F6F-A27F-691211A628E2}"/>
              </a:ext>
            </a:extLst>
          </p:cNvPr>
          <p:cNvSpPr txBox="1"/>
          <p:nvPr/>
        </p:nvSpPr>
        <p:spPr>
          <a:xfrm>
            <a:off x="1309606" y="2950795"/>
            <a:ext cx="108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E2C088-CB0B-46EA-89E5-FD5144BE2639}"/>
              </a:ext>
            </a:extLst>
          </p:cNvPr>
          <p:cNvSpPr txBox="1"/>
          <p:nvPr/>
        </p:nvSpPr>
        <p:spPr>
          <a:xfrm>
            <a:off x="1797742" y="1732163"/>
            <a:ext cx="131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39AEE6A-8220-4817-8C8F-691AF44ED302}"/>
              </a:ext>
            </a:extLst>
          </p:cNvPr>
          <p:cNvSpPr txBox="1"/>
          <p:nvPr/>
        </p:nvSpPr>
        <p:spPr>
          <a:xfrm>
            <a:off x="2785050" y="2937640"/>
            <a:ext cx="131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113D13C-50CE-4491-96D4-4B567AA80BD4}"/>
              </a:ext>
            </a:extLst>
          </p:cNvPr>
          <p:cNvSpPr txBox="1"/>
          <p:nvPr/>
        </p:nvSpPr>
        <p:spPr>
          <a:xfrm>
            <a:off x="4146007" y="1761904"/>
            <a:ext cx="131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2CA5152-B0A5-4D50-B995-448FB65D7147}"/>
              </a:ext>
            </a:extLst>
          </p:cNvPr>
          <p:cNvSpPr/>
          <p:nvPr/>
        </p:nvSpPr>
        <p:spPr>
          <a:xfrm>
            <a:off x="5145745" y="5618479"/>
            <a:ext cx="6693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 small gap between the physical acceptance and the collimator acceptance is another factor that influences the collimations efficiency.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D667A52-3C99-4DF3-885A-C2C6A63E67A5}"/>
              </a:ext>
            </a:extLst>
          </p:cNvPr>
          <p:cNvCxnSpPr>
            <a:cxnSpLocks/>
          </p:cNvCxnSpPr>
          <p:nvPr/>
        </p:nvCxnSpPr>
        <p:spPr>
          <a:xfrm>
            <a:off x="3851325" y="5801976"/>
            <a:ext cx="0" cy="2191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3F74BC4-8AB4-41D5-8C5A-BACE1190FFFD}"/>
              </a:ext>
            </a:extLst>
          </p:cNvPr>
          <p:cNvCxnSpPr>
            <a:cxnSpLocks/>
          </p:cNvCxnSpPr>
          <p:nvPr/>
        </p:nvCxnSpPr>
        <p:spPr>
          <a:xfrm>
            <a:off x="4096713" y="5822643"/>
            <a:ext cx="0" cy="2191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D7FF18F1-453B-467C-8F75-47B287B1B5E4}"/>
              </a:ext>
            </a:extLst>
          </p:cNvPr>
          <p:cNvCxnSpPr>
            <a:cxnSpLocks/>
          </p:cNvCxnSpPr>
          <p:nvPr/>
        </p:nvCxnSpPr>
        <p:spPr>
          <a:xfrm flipH="1">
            <a:off x="3851325" y="6021094"/>
            <a:ext cx="26089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箭头: 下弧形 7">
            <a:extLst>
              <a:ext uri="{FF2B5EF4-FFF2-40B4-BE49-F238E27FC236}">
                <a16:creationId xmlns:a16="http://schemas.microsoft.com/office/drawing/2014/main" id="{DF1FBA5F-251D-4287-B1EA-ED197CDADE8C}"/>
              </a:ext>
            </a:extLst>
          </p:cNvPr>
          <p:cNvSpPr/>
          <p:nvPr/>
        </p:nvSpPr>
        <p:spPr>
          <a:xfrm rot="601651">
            <a:off x="3905660" y="6209206"/>
            <a:ext cx="1532312" cy="360677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D01E100-86CD-4D17-8C1E-13F5732A252C}"/>
              </a:ext>
            </a:extLst>
          </p:cNvPr>
          <p:cNvSpPr/>
          <p:nvPr/>
        </p:nvSpPr>
        <p:spPr>
          <a:xfrm>
            <a:off x="128894" y="1183531"/>
            <a:ext cx="6693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 phase advances between the primary and secondary collimators are inadequate.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3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" y="150384"/>
            <a:ext cx="9415849" cy="582619"/>
          </a:xfrm>
        </p:spPr>
        <p:txBody>
          <a:bodyPr>
            <a:noAutofit/>
          </a:bodyPr>
          <a:lstStyle/>
          <a:p>
            <a:r>
              <a:rPr kumimoji="1" lang="en-US" altLang="zh-CN" dirty="0"/>
              <a:t>2. Transverse collimator at CSNS/RCS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0" y="777933"/>
            <a:ext cx="97923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Transverse collimation system optimization at CSNS/RCS</a:t>
            </a:r>
          </a:p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—Change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single-stage collimation system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F9C525-1E9E-4017-A36C-9500920A1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8" y="1923416"/>
            <a:ext cx="5787701" cy="27199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D01062-6216-4B56-9D95-DED1BE88C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336" y="1881665"/>
            <a:ext cx="5878286" cy="30946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2DFBE2-42A3-45B6-82FD-CCC6E3992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8" y="4922092"/>
            <a:ext cx="5721263" cy="125169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E549671-A1CC-4457-B40B-E40FDAE29AE9}"/>
              </a:ext>
            </a:extLst>
          </p:cNvPr>
          <p:cNvSpPr/>
          <p:nvPr/>
        </p:nvSpPr>
        <p:spPr>
          <a:xfrm>
            <a:off x="1075487" y="5226883"/>
            <a:ext cx="221468" cy="79894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4ED7832-0438-4F34-BD78-22C50B360F56}"/>
              </a:ext>
            </a:extLst>
          </p:cNvPr>
          <p:cNvSpPr txBox="1"/>
          <p:nvPr/>
        </p:nvSpPr>
        <p:spPr>
          <a:xfrm>
            <a:off x="654992" y="6108219"/>
            <a:ext cx="106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360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736"/>
            <a:ext cx="10935478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3. Design of the transverse collimator at CSNS-II/RCS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0" y="777933"/>
            <a:ext cx="8326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The design of the transverse collimation system</a:t>
            </a:r>
            <a:endParaRPr kumimoji="1" lang="zh-CN" altLang="en-US" sz="2400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6F68EF3C-4104-4308-A4B5-E919A7CBF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779511"/>
              </p:ext>
            </p:extLst>
          </p:nvPr>
        </p:nvGraphicFramePr>
        <p:xfrm>
          <a:off x="952531" y="1271176"/>
          <a:ext cx="5392285" cy="5076698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124947">
                  <a:extLst>
                    <a:ext uri="{9D8B030D-6E8A-4147-A177-3AD203B41FA5}">
                      <a16:colId xmlns:a16="http://schemas.microsoft.com/office/drawing/2014/main" val="3570399454"/>
                    </a:ext>
                  </a:extLst>
                </a:gridCol>
                <a:gridCol w="1138334">
                  <a:extLst>
                    <a:ext uri="{9D8B030D-6E8A-4147-A177-3AD203B41FA5}">
                      <a16:colId xmlns:a16="http://schemas.microsoft.com/office/drawing/2014/main" val="4167996655"/>
                    </a:ext>
                  </a:extLst>
                </a:gridCol>
                <a:gridCol w="1129004">
                  <a:extLst>
                    <a:ext uri="{9D8B030D-6E8A-4147-A177-3AD203B41FA5}">
                      <a16:colId xmlns:a16="http://schemas.microsoft.com/office/drawing/2014/main" val="3862987743"/>
                    </a:ext>
                  </a:extLst>
                </a:gridCol>
              </a:tblGrid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CSNS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CSNS-II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1584287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Beam Power [kW]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742744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Energy [MeV]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300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840364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xtraction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Energy [GeV]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1.6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9615744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repetition rate [Hz]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06970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Ramping Pattern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Sinusoidal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Sinusoidal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9242035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Acceleration Time [</a:t>
                      </a:r>
                      <a:r>
                        <a:rPr lang="en-US" sz="18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4958388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[m]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227.92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227.92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6293059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 Chromaticity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-4.0/-8.2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-4.0/-8.2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4594777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Ring Acceptance [</a:t>
                      </a:r>
                      <a:r>
                        <a:rPr lang="en-US" sz="1800" kern="0" dirty="0" err="1"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mm-mrad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6553863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Harmonic Number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7747275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Second harmonic RF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Yes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2530302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Particles per Pulse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1.56×10</a:t>
                      </a:r>
                      <a:r>
                        <a:rPr lang="en-US" sz="18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7.80×10</a:t>
                      </a:r>
                      <a:r>
                        <a:rPr lang="en-US" altLang="zh-CN" sz="18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zh-CN" sz="18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4348441"/>
                  </a:ext>
                </a:extLst>
              </a:tr>
              <a:tr h="2645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Space-Chare Tune Shift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-0.28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-0.19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0637113"/>
                  </a:ext>
                </a:extLst>
              </a:tr>
            </a:tbl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58982C26-69CD-440F-A5E2-7DB624495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017" y="1975540"/>
            <a:ext cx="4208451" cy="4202035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8B0608A-3970-4774-8E37-B8E592433E1D}"/>
              </a:ext>
            </a:extLst>
          </p:cNvPr>
          <p:cNvSpPr/>
          <p:nvPr/>
        </p:nvSpPr>
        <p:spPr>
          <a:xfrm>
            <a:off x="10830257" y="3429000"/>
            <a:ext cx="353897" cy="1236306"/>
          </a:xfrm>
          <a:prstGeom prst="roundRect">
            <a:avLst/>
          </a:prstGeom>
          <a:noFill/>
          <a:ln w="28575">
            <a:solidFill>
              <a:srgbClr val="3333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96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FD78390-6909-487E-B63B-93AD6E41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378"/>
            <a:ext cx="10935478" cy="582619"/>
          </a:xfrm>
        </p:spPr>
        <p:txBody>
          <a:bodyPr>
            <a:noAutofit/>
          </a:bodyPr>
          <a:lstStyle/>
          <a:p>
            <a:r>
              <a:rPr kumimoji="1" lang="en-US" altLang="zh-CN" sz="2800" dirty="0"/>
              <a:t>3. Design of the transverse collimator at CSNS-II/RCS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02A6BF-2CBB-4C17-8A1E-E656269DE8ED}"/>
              </a:ext>
            </a:extLst>
          </p:cNvPr>
          <p:cNvSpPr/>
          <p:nvPr/>
        </p:nvSpPr>
        <p:spPr>
          <a:xfrm>
            <a:off x="0" y="857200"/>
            <a:ext cx="12100988" cy="172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challenges in the design of the CSNS-II RCS transverse collimator: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kumimoji="1" lang="en-US" altLang="zh-CN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With the injection energy increased to 300 MeV and the lost particle energy approximately 350 MeV, the absorption efficiency for such high energy particles is low for the single-stage collimation scheme.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kumimoji="1" lang="en-US" altLang="zh-CN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There is insufficient phase shift to ensure the collimation efficiency for the two-stage collimation scheme.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FD83E39-6F8F-46D5-8E35-69A5D7DBB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432" y="3512654"/>
            <a:ext cx="6688556" cy="146332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FA57793-5740-4BEB-96AD-2AAEF29A9B9C}"/>
              </a:ext>
            </a:extLst>
          </p:cNvPr>
          <p:cNvSpPr txBox="1"/>
          <p:nvPr/>
        </p:nvSpPr>
        <p:spPr>
          <a:xfrm>
            <a:off x="6585966" y="4784740"/>
            <a:ext cx="1153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9°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9°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8BC743B-8248-4ADF-8D02-12F53EE0252D}"/>
              </a:ext>
            </a:extLst>
          </p:cNvPr>
          <p:cNvSpPr txBox="1"/>
          <p:nvPr/>
        </p:nvSpPr>
        <p:spPr>
          <a:xfrm>
            <a:off x="7169363" y="3503082"/>
            <a:ext cx="1418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21°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22°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AACA563-5EA7-4254-B00D-67435318A9C7}"/>
              </a:ext>
            </a:extLst>
          </p:cNvPr>
          <p:cNvSpPr txBox="1"/>
          <p:nvPr/>
        </p:nvSpPr>
        <p:spPr>
          <a:xfrm>
            <a:off x="8057869" y="4806579"/>
            <a:ext cx="1418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38°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41°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5DCF4A1-C60E-4A7C-A36B-C5F9F0DCCB2D}"/>
              </a:ext>
            </a:extLst>
          </p:cNvPr>
          <p:cNvSpPr txBox="1"/>
          <p:nvPr/>
        </p:nvSpPr>
        <p:spPr>
          <a:xfrm>
            <a:off x="9445770" y="3547446"/>
            <a:ext cx="1418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62°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67°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C19322-5C3F-4610-B7FE-D50B17FB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4" y="2999065"/>
            <a:ext cx="2399846" cy="24905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35F884-3AD0-4981-BE37-57E6EC783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389" b="64150"/>
          <a:stretch/>
        </p:blipFill>
        <p:spPr>
          <a:xfrm>
            <a:off x="2611680" y="3047707"/>
            <a:ext cx="2856059" cy="1989345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55CB576E-2251-4221-9FE4-60026187D8C7}"/>
              </a:ext>
            </a:extLst>
          </p:cNvPr>
          <p:cNvSpPr/>
          <p:nvPr/>
        </p:nvSpPr>
        <p:spPr>
          <a:xfrm>
            <a:off x="2868986" y="4455761"/>
            <a:ext cx="1425219" cy="3289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73A4BFE-B547-411C-8988-7C36E07391FD}"/>
              </a:ext>
            </a:extLst>
          </p:cNvPr>
          <p:cNvSpPr/>
          <p:nvPr/>
        </p:nvSpPr>
        <p:spPr>
          <a:xfrm>
            <a:off x="1208423" y="5551769"/>
            <a:ext cx="5377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Lateral straggling causes some particles that collide with the collimator blocks to escape from the inner edge.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9279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21530</TotalTime>
  <Words>1695</Words>
  <Application>Microsoft Office PowerPoint</Application>
  <PresentationFormat>宽屏</PresentationFormat>
  <Paragraphs>405</Paragraphs>
  <Slides>24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等线</vt:lpstr>
      <vt:lpstr>等线 Light</vt:lpstr>
      <vt:lpstr>宋体</vt:lpstr>
      <vt:lpstr>微软雅黑</vt:lpstr>
      <vt:lpstr>Arial</vt:lpstr>
      <vt:lpstr>Arial Black</vt:lpstr>
      <vt:lpstr>Calibri</vt:lpstr>
      <vt:lpstr>Calibri Light</vt:lpstr>
      <vt:lpstr>Symbol</vt:lpstr>
      <vt:lpstr>Times</vt:lpstr>
      <vt:lpstr>Times New Roman</vt:lpstr>
      <vt:lpstr>Wingdings</vt:lpstr>
      <vt:lpstr>Office 主题</vt:lpstr>
      <vt:lpstr>Design and Commissioning of the collimation system at CSNS</vt:lpstr>
      <vt:lpstr>Contents</vt:lpstr>
      <vt:lpstr>1. Introduction to CSNS/RCS </vt:lpstr>
      <vt:lpstr>2. Transverse collimator at CSNS/RCS </vt:lpstr>
      <vt:lpstr>2. Transverse collimator at CSNS/RCS </vt:lpstr>
      <vt:lpstr>2. Transverse collimator at CSNS/RCS </vt:lpstr>
      <vt:lpstr>2. Transverse collimator at CSNS/RCS </vt:lpstr>
      <vt:lpstr>3. Design of the transverse collimator at CSNS-II/RCS</vt:lpstr>
      <vt:lpstr>3. Design of the transverse collimator at CSNS-II/RCS</vt:lpstr>
      <vt:lpstr>3. Design of the transverse collimator at CSNS-II/RCS</vt:lpstr>
      <vt:lpstr>3. Design of the transverse collimator at CSNS-II/RCS</vt:lpstr>
      <vt:lpstr>4. The momentum collimator at CSNS</vt:lpstr>
      <vt:lpstr>4. The momentum collimator at CSNS</vt:lpstr>
      <vt:lpstr>4. The momentum collimator at CSNS</vt:lpstr>
      <vt:lpstr>4. The momentum collimator at CSNS</vt:lpstr>
      <vt:lpstr>4. The momentum collimator at CSNS</vt:lpstr>
      <vt:lpstr>4. The momentum collimator at CSNS</vt:lpstr>
      <vt:lpstr>4. The momentum collimator at CSNS</vt:lpstr>
      <vt:lpstr>4. The momentum collimator at CSNS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IHEP</dc:title>
  <dc:creator>王晨芳</dc:creator>
  <cp:lastModifiedBy>xusy</cp:lastModifiedBy>
  <cp:revision>1652</cp:revision>
  <dcterms:created xsi:type="dcterms:W3CDTF">2018-05-04T02:09:20Z</dcterms:created>
  <dcterms:modified xsi:type="dcterms:W3CDTF">2025-07-21T13:25:38Z</dcterms:modified>
</cp:coreProperties>
</file>