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64.xml" ContentType="application/vnd.openxmlformats-officedocument.presentationml.tags+xml"/>
  <Override PartName="/ppt/theme/theme3.xml" ContentType="application/vnd.openxmlformats-officedocument.theme+xml"/>
  <Override PartName="/ppt/tags/tag65.xml" ContentType="application/vnd.openxmlformats-officedocument.presentationml.tags+xml"/>
  <Override PartName="/ppt/notesSlides/notesSlide1.xml" ContentType="application/vnd.openxmlformats-officedocument.presentationml.notesSlide+xml"/>
  <Override PartName="/ppt/tags/tag6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67.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17"/>
  </p:notesMasterIdLst>
  <p:sldIdLst>
    <p:sldId id="256" r:id="rId3"/>
    <p:sldId id="257" r:id="rId4"/>
    <p:sldId id="264" r:id="rId5"/>
    <p:sldId id="1017" r:id="rId6"/>
    <p:sldId id="1019" r:id="rId7"/>
    <p:sldId id="1005" r:id="rId8"/>
    <p:sldId id="1013" r:id="rId9"/>
    <p:sldId id="1010" r:id="rId10"/>
    <p:sldId id="1015" r:id="rId11"/>
    <p:sldId id="1008" r:id="rId12"/>
    <p:sldId id="1006" r:id="rId13"/>
    <p:sldId id="1014" r:id="rId14"/>
    <p:sldId id="1012" r:id="rId15"/>
    <p:sldId id="259" r:id="rId16"/>
  </p:sldIdLst>
  <p:sldSz cx="12192000" cy="6858000"/>
  <p:notesSz cx="6858000" cy="9144000"/>
  <p:custDataLst>
    <p:tags r:id="rId1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5" userDrawn="1">
          <p15:clr>
            <a:srgbClr val="A4A3A4"/>
          </p15:clr>
        </p15:guide>
        <p15:guide id="2" pos="374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J.江" initials="W用" lastIdx="1" clrIdx="0"/>
  <p:cmAuthor id="299209568" name="耿艳胜" initials="耿" lastIdx="5" clrIdx="1"/>
  <p:cmAuthor id="1" name="子锋 林" initials="子锋"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A2"/>
    <a:srgbClr val="FFFF59"/>
    <a:srgbClr val="656565"/>
    <a:srgbClr val="B0B0B0"/>
    <a:srgbClr val="FFFFCC"/>
    <a:srgbClr val="FFF2CC"/>
    <a:srgbClr val="807A55"/>
    <a:srgbClr val="6B6759"/>
    <a:srgbClr val="646255"/>
    <a:srgbClr val="005D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709" autoAdjust="0"/>
    <p:restoredTop sz="61349" autoAdjust="0"/>
  </p:normalViewPr>
  <p:slideViewPr>
    <p:cSldViewPr snapToGrid="0" showGuides="1">
      <p:cViewPr varScale="1">
        <p:scale>
          <a:sx n="45" d="100"/>
          <a:sy n="45" d="100"/>
        </p:scale>
        <p:origin x="1191" y="42"/>
      </p:cViewPr>
      <p:guideLst>
        <p:guide orient="horz" pos="2085"/>
        <p:guide pos="3748"/>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gs" Target="tags/tag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commentAuthors" Target="commentAuthor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2025/7/21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Hello, I’m Hanyang Liu, it’s my pleasure to share with you the study on longitudinal beam dynamics and RF system of the FFAG at CSNS.</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a:t>
            </a:fld>
            <a:endParaRPr lang="zh-CN" altLang="en-US"/>
          </a:p>
        </p:txBody>
      </p:sp>
    </p:spTree>
    <p:extLst>
      <p:ext uri="{BB962C8B-B14F-4D97-AF65-F5344CB8AC3E}">
        <p14:creationId xmlns:p14="http://schemas.microsoft.com/office/powerpoint/2010/main" val="470501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Based on these foundations, we have initiated the preliminary design of the RF system. We began with the design of the MA core's dimensions. To ensure enough space for the beam's spatial requirements, the horizontal aperture needs to exceed 0.78 meters. Considering the thickness of the vacuum chamber, we have finalized the inner dimensions at 940 by 260 millimeters. The outer dimensions of the core are constrained by the size of the furnace, so we have set them at 1700 by 950 millimeters. As for the thickness, we have opted for 25 millimeters, which is the standard specification.</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10</a:t>
            </a:fld>
            <a:endParaRPr lang="zh-CN" altLang="en-US"/>
          </a:p>
        </p:txBody>
      </p:sp>
    </p:spTree>
    <p:extLst>
      <p:ext uri="{BB962C8B-B14F-4D97-AF65-F5344CB8AC3E}">
        <p14:creationId xmlns:p14="http://schemas.microsoft.com/office/powerpoint/2010/main" val="379218227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11</a:t>
            </a:fld>
            <a:endParaRPr lang="zh-CN" altLang="en-US"/>
          </a:p>
        </p:txBody>
      </p:sp>
    </p:spTree>
    <p:extLst>
      <p:ext uri="{BB962C8B-B14F-4D97-AF65-F5344CB8AC3E}">
        <p14:creationId xmlns:p14="http://schemas.microsoft.com/office/powerpoint/2010/main" val="2957509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After finalizing the MA core dimensions, we estimated the impedance based on the existing core's parameters using these equations. The impedance results are shown in this figure. Using these impedance values, we proceeded to calculate the power density in the core. It is important to note that different configurations result in varying power density. Here, we have proposed two primary configurations: the first involves installing two MA cores per tank, while the second is three MA cores per tank. The power density calculation results, presented in this figure, indicate that Case 1 cannot operate at a 50 Hz repetition rate, whereas Case 2 can support a repetition rate up to 75 Hz. Consequently, we will adopt Case 2 for the cavity design in the future.</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12</a:t>
            </a:fld>
            <a:endParaRPr lang="zh-CN" altLang="en-US"/>
          </a:p>
        </p:txBody>
      </p:sp>
    </p:spTree>
    <p:extLst>
      <p:ext uri="{BB962C8B-B14F-4D97-AF65-F5344CB8AC3E}">
        <p14:creationId xmlns:p14="http://schemas.microsoft.com/office/powerpoint/2010/main" val="33580731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The above contents outline the preliminary design of the MA cavity, and this slide introduces our future work plan. First, we need to upgrade the annealing furnace to meet the production requirements of larger-scale MA cores. Second, since the power density of the MA cores reaches 0.5 W/cm³, we will adopt direct water cooling for thermal management. To achieve this, we will conduct detailed fluid-thermal simulations and design a highly efficient cooling structure. In this regard, we have already established a simulation platform and performed precise analysis on the MA cavity of CSNS, which lays the groundwork for the fluid-thermal simulations of the FFAG cavity. Finally, we will also carry out the design of the structure’s insulating gap.</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34606890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pPr>
              <a:defRPr/>
            </a:pPr>
            <a:fld id="{0C994A22-7990-4147-B722-23103CA33D18}" type="slidenum">
              <a:rPr lang="zh-CN" altLang="en-US" smtClean="0"/>
              <a:t>14</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This is the overview of my presentation</a:t>
            </a:r>
            <a:endParaRPr lang="zh-CN" altLang="zh-CN" sz="1200" kern="1200" dirty="0">
              <a:solidFill>
                <a:schemeClr val="tx1"/>
              </a:solidFill>
              <a:effectLst/>
              <a:latin typeface="+mn-lt"/>
              <a:ea typeface="+mn-ea"/>
              <a:cs typeface="+mn-cs"/>
            </a:endParaRPr>
          </a:p>
        </p:txBody>
      </p:sp>
      <p:sp>
        <p:nvSpPr>
          <p:cNvPr id="4" name="灯片编号占位符 3"/>
          <p:cNvSpPr>
            <a:spLocks noGrp="1"/>
          </p:cNvSpPr>
          <p:nvPr>
            <p:ph type="sldNum" sz="quarter" idx="5"/>
          </p:nvPr>
        </p:nvSpPr>
        <p:spPr/>
        <p:txBody>
          <a:bodyPr/>
          <a:lstStyle/>
          <a:p>
            <a:fld id="{A6837353-30EB-4A48-80EB-173D804AEFBD}" type="slidenum">
              <a:rPr lang="zh-CN" altLang="en-US" smtClean="0"/>
              <a:t>2</a:t>
            </a:fld>
            <a:endParaRPr lang="zh-CN" altLang="en-US"/>
          </a:p>
        </p:txBody>
      </p:sp>
    </p:spTree>
    <p:extLst>
      <p:ext uri="{BB962C8B-B14F-4D97-AF65-F5344CB8AC3E}">
        <p14:creationId xmlns:p14="http://schemas.microsoft.com/office/powerpoint/2010/main" val="10559177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First, I'll introduce the study of longitudinal beam dynamics. To meet the neutron-source user requirement, the rms bunch length must not exceed 10 ns. So, this design mainly aims to achieve a short bunch to enhance experimental precision and efficiency for the users.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key parameters used for simulation are summarized in this table. A RF voltage of 300 kV per turn, combined with a 30° synchrony phase, ensures the adiabatic variation of phase space during acceleration. An 80% chopper duty cycle is chosen to minimize the extracted bunch length in this simulation. </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bunching factor consistently is about 0.1 during injection and 0.065 close to extraction. The rms bunch lengths are 8.6 ns, which can meet the requirement.</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3</a:t>
            </a:fld>
            <a:endParaRPr lang="zh-CN" altLang="en-US"/>
          </a:p>
        </p:txBody>
      </p:sp>
    </p:spTree>
    <p:extLst>
      <p:ext uri="{BB962C8B-B14F-4D97-AF65-F5344CB8AC3E}">
        <p14:creationId xmlns:p14="http://schemas.microsoft.com/office/powerpoint/2010/main" val="28106795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However, since the original user specification called for ~5 ns, we have introduced an additional fast bunch rotation process after acceleration to further enhance the instrument’s measurement precision. After ramp-down and rapid ramp-up of the RF cavity voltage, the bunch can be compressed to about 5 ns rms. </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4</a:t>
            </a:fld>
            <a:endParaRPr lang="zh-CN" altLang="en-US"/>
          </a:p>
        </p:txBody>
      </p:sp>
    </p:spTree>
    <p:extLst>
      <p:ext uri="{BB962C8B-B14F-4D97-AF65-F5344CB8AC3E}">
        <p14:creationId xmlns:p14="http://schemas.microsoft.com/office/powerpoint/2010/main" val="4121685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CAB84D-E057-364D-9532-6799594E2BF5}"/>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0F242E4C-A9ED-0AEA-082B-8386818FB664}"/>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87F066C6-9F07-15E7-1472-3749447B5E1A}"/>
              </a:ext>
            </a:extLst>
          </p:cNvPr>
          <p:cNvSpPr>
            <a:spLocks noGrp="1"/>
          </p:cNvSpPr>
          <p:nvPr>
            <p:ph type="body" idx="1"/>
          </p:nvPr>
        </p:nvSpPr>
        <p:spPr/>
        <p:txBody>
          <a:bodyPr/>
          <a:lstStyle/>
          <a:p>
            <a:r>
              <a:rPr lang="en-US" altLang="zh-CN" sz="1200" kern="1200" dirty="0">
                <a:solidFill>
                  <a:schemeClr val="tx1"/>
                </a:solidFill>
                <a:effectLst/>
                <a:latin typeface="+mn-lt"/>
                <a:ea typeface="+mn-ea"/>
                <a:cs typeface="+mn-cs"/>
              </a:rPr>
              <a:t>Following advice from ISIS experts, I also modeled the dual-harmonic design and the results are indeed encouraging. Thanks to the longitudinal manipulation provided by the second harmonic, the bunching factor at injection can be boosted by more than 40 %. And during acceleration, dynamically sweeping the phase of the second harmonic further compresses the bunch to about 6.5 ns rms.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However, given the present budget, we have no plans to add an extra cavity to supply the second harmonic. The existing cavity, limited by its power density, cannot simultaneously deliver the required voltages for both the fundamental (H1) and the second harmonic (H2) at high repetition rates—this is precisely the issue we will discuss next.</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a:extLst>
              <a:ext uri="{FF2B5EF4-FFF2-40B4-BE49-F238E27FC236}">
                <a16:creationId xmlns:a16="http://schemas.microsoft.com/office/drawing/2014/main" id="{AEE9914E-65C5-3B10-3AF6-3538D07A5E51}"/>
              </a:ext>
            </a:extLst>
          </p:cNvPr>
          <p:cNvSpPr>
            <a:spLocks noGrp="1"/>
          </p:cNvSpPr>
          <p:nvPr>
            <p:ph type="sldNum" sz="quarter" idx="5"/>
          </p:nvPr>
        </p:nvSpPr>
        <p:spPr/>
        <p:txBody>
          <a:bodyPr/>
          <a:lstStyle/>
          <a:p>
            <a:fld id="{A6837353-30EB-4A48-80EB-173D804AEFBD}" type="slidenum">
              <a:rPr lang="zh-CN" altLang="en-US" smtClean="0"/>
              <a:t>5</a:t>
            </a:fld>
            <a:endParaRPr lang="zh-CN" altLang="en-US"/>
          </a:p>
        </p:txBody>
      </p:sp>
    </p:spTree>
    <p:extLst>
      <p:ext uri="{BB962C8B-B14F-4D97-AF65-F5344CB8AC3E}">
        <p14:creationId xmlns:p14="http://schemas.microsoft.com/office/powerpoint/2010/main" val="40257703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So according to the beam dynamics design, the RF system should provide a total of 300 kV RF voltage for beam acceleration. In FFAG we have set aside two straight sections for installation of two RF cavities, each with a length of 1.8 meters. This figure shows the schematic view of the FFAG. The right table presents the key parameters of the RF system. In our design, each cavity contains three acceleration gaps, with each gap designed to provide a 50 kV RF voltage. Therefore, the acceleration gradient of the cavity must exceed 83 kV/m. In addition, the RF system must operate over a wideband frequency range. To meet these requirements, we must employ the MA.</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6</a:t>
            </a:fld>
            <a:endParaRPr lang="zh-CN" altLang="en-US"/>
          </a:p>
        </p:txBody>
      </p:sp>
    </p:spTree>
    <p:extLst>
      <p:ext uri="{BB962C8B-B14F-4D97-AF65-F5344CB8AC3E}">
        <p14:creationId xmlns:p14="http://schemas.microsoft.com/office/powerpoint/2010/main" val="40584259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Because this type of cavity exhibits significant advantages, including high acceleration gradients, wideband and tuneless operation. Currently, we have successfully developed high-gradient MA cavities for CSNS. The cavity achieves a peak acceleration gradient of 50 kV/m within a broad frequency range. To date, two MA cavities have achieved stable operation for over 10,000 hours. </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7</a:t>
            </a:fld>
            <a:endParaRPr lang="zh-CN" altLang="en-US"/>
          </a:p>
        </p:txBody>
      </p:sp>
    </p:spTree>
    <p:extLst>
      <p:ext uri="{BB962C8B-B14F-4D97-AF65-F5344CB8AC3E}">
        <p14:creationId xmlns:p14="http://schemas.microsoft.com/office/powerpoint/2010/main" val="38002002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One of the key factors for this stability is the breakthroughs we have made in MA core development. The first is the development of a high-insulation, low-stress inorganic coating, with a 2-micron coating achieving a withstand voltage of over 200 volts.</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 second is the advancement of annealing processes for large-scale MA cores. These processes have enabled the production of high-performance MA cores with an outer diameter of 850 mm, achieving an international competitive level.</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Furthermore, we have developed a low-stress, waterproof packaging technology, which enables the adoption of direct water cooling for high cooling efficiency.</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These key technologies provide a solid foundation for us to develop the large-sized, racetrack-shaped MA cores for FFAG.</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8</a:t>
            </a:fld>
            <a:endParaRPr lang="zh-CN" altLang="en-US"/>
          </a:p>
        </p:txBody>
      </p:sp>
    </p:spTree>
    <p:extLst>
      <p:ext uri="{BB962C8B-B14F-4D97-AF65-F5344CB8AC3E}">
        <p14:creationId xmlns:p14="http://schemas.microsoft.com/office/powerpoint/2010/main" val="3709185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kern="1200" dirty="0">
                <a:solidFill>
                  <a:schemeClr val="tx1"/>
                </a:solidFill>
                <a:effectLst/>
                <a:latin typeface="+mn-lt"/>
                <a:ea typeface="+mn-ea"/>
                <a:cs typeface="+mn-cs"/>
              </a:rPr>
              <a:t>The second major foundation is the development of an operation analysis model for the RF system, including the MA-loaded cavity, tetrode tube, LLRF system, and beam, which can reproduce RF operation under beam loading. Through systematic analysis, we have gained a comprehensive understanding of RF system design under high-intensity conditions.</a:t>
            </a:r>
            <a:endParaRPr lang="zh-CN" altLang="zh-CN" sz="1200" kern="1200" dirty="0">
              <a:solidFill>
                <a:schemeClr val="tx1"/>
              </a:solidFill>
              <a:effectLst/>
              <a:latin typeface="+mn-lt"/>
              <a:ea typeface="+mn-ea"/>
              <a:cs typeface="+mn-cs"/>
            </a:endParaRPr>
          </a:p>
          <a:p>
            <a:r>
              <a:rPr lang="en-US" altLang="zh-CN" sz="1200" kern="1200" dirty="0">
                <a:solidFill>
                  <a:schemeClr val="tx1"/>
                </a:solidFill>
                <a:effectLst/>
                <a:latin typeface="+mn-lt"/>
                <a:ea typeface="+mn-ea"/>
                <a:cs typeface="+mn-cs"/>
              </a:rPr>
              <a:t>This method can also offer a strong theoretical basis for designing the RF system in FFAG.</a:t>
            </a:r>
            <a:endParaRPr lang="zh-CN" altLang="zh-CN" sz="1200" kern="1200" dirty="0">
              <a:solidFill>
                <a:schemeClr val="tx1"/>
              </a:solidFill>
              <a:effectLst/>
              <a:latin typeface="+mn-lt"/>
              <a:ea typeface="+mn-ea"/>
              <a:cs typeface="+mn-cs"/>
            </a:endParaRPr>
          </a:p>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9</a:t>
            </a:fld>
            <a:endParaRPr lang="zh-CN" altLang="en-US"/>
          </a:p>
        </p:txBody>
      </p:sp>
    </p:spTree>
    <p:extLst>
      <p:ext uri="{BB962C8B-B14F-4D97-AF65-F5344CB8AC3E}">
        <p14:creationId xmlns:p14="http://schemas.microsoft.com/office/powerpoint/2010/main" val="28521476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slideMaster" Target="../slideMasters/slideMaster1.xml"/><Relationship Id="rId5" Type="http://schemas.openxmlformats.org/officeDocument/2006/relationships/tags" Target="../tags/tag12.xml"/><Relationship Id="rId4" Type="http://schemas.openxmlformats.org/officeDocument/2006/relationships/tags" Target="../tags/tag11.xml"/></Relationships>
</file>

<file path=ppt/slideLayouts/_rels/slideLayout10.xml.rels><?xml version="1.0" encoding="UTF-8" standalone="yes"?>
<Relationships xmlns="http://schemas.openxmlformats.org/package/2006/relationships"><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tags" Target="../tags/tag55.xml"/><Relationship Id="rId5" Type="http://schemas.openxmlformats.org/officeDocument/2006/relationships/slideMaster" Target="../slideMasters/slideMaster1.xml"/><Relationship Id="rId4" Type="http://schemas.openxmlformats.org/officeDocument/2006/relationships/tags" Target="../tags/tag58.xml"/></Relationships>
</file>

<file path=ppt/slideLayouts/_rels/slideLayout11.xml.rels><?xml version="1.0" encoding="UTF-8" standalone="yes"?>
<Relationships xmlns="http://schemas.openxmlformats.org/package/2006/relationships"><Relationship Id="rId3" Type="http://schemas.openxmlformats.org/officeDocument/2006/relationships/tags" Target="../tags/tag61.xml"/><Relationship Id="rId2" Type="http://schemas.openxmlformats.org/officeDocument/2006/relationships/tags" Target="../tags/tag60.xml"/><Relationship Id="rId1" Type="http://schemas.openxmlformats.org/officeDocument/2006/relationships/tags" Target="../tags/tag59.xml"/><Relationship Id="rId6" Type="http://schemas.openxmlformats.org/officeDocument/2006/relationships/slideMaster" Target="../slideMasters/slideMaster1.xml"/><Relationship Id="rId5" Type="http://schemas.openxmlformats.org/officeDocument/2006/relationships/tags" Target="../tags/tag63.xml"/><Relationship Id="rId4" Type="http://schemas.openxmlformats.org/officeDocument/2006/relationships/tags" Target="../tags/tag6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tags" Target="../tags/tag15.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Master" Target="../slideMasters/slideMaster1.xml"/><Relationship Id="rId5" Type="http://schemas.openxmlformats.org/officeDocument/2006/relationships/tags" Target="../tags/tag17.xml"/><Relationship Id="rId4" Type="http://schemas.openxmlformats.org/officeDocument/2006/relationships/tags" Target="../tags/tag16.xml"/></Relationships>
</file>

<file path=ppt/slideLayouts/_rels/slideLayout3.xml.rels><?xml version="1.0" encoding="UTF-8" standalone="yes"?>
<Relationships xmlns="http://schemas.openxmlformats.org/package/2006/relationships"><Relationship Id="rId3" Type="http://schemas.openxmlformats.org/officeDocument/2006/relationships/tags" Target="../tags/tag20.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slideMaster" Target="../slideMasters/slideMaster1.xml"/><Relationship Id="rId5" Type="http://schemas.openxmlformats.org/officeDocument/2006/relationships/tags" Target="../tags/tag22.xml"/><Relationship Id="rId4" Type="http://schemas.openxmlformats.org/officeDocument/2006/relationships/tags" Target="../tags/tag21.xml"/></Relationships>
</file>

<file path=ppt/slideLayouts/_rels/slideLayout4.xml.rels><?xml version="1.0" encoding="UTF-8" standalone="yes"?>
<Relationships xmlns="http://schemas.openxmlformats.org/package/2006/relationships"><Relationship Id="rId3" Type="http://schemas.openxmlformats.org/officeDocument/2006/relationships/tags" Target="../tags/tag25.xml"/><Relationship Id="rId7"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36.xml"/><Relationship Id="rId3" Type="http://schemas.openxmlformats.org/officeDocument/2006/relationships/tags" Target="../tags/tag31.xml"/><Relationship Id="rId7" Type="http://schemas.openxmlformats.org/officeDocument/2006/relationships/tags" Target="../tags/tag35.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tags" Target="../tags/tag34.xml"/><Relationship Id="rId5" Type="http://schemas.openxmlformats.org/officeDocument/2006/relationships/tags" Target="../tags/tag33.xml"/><Relationship Id="rId4" Type="http://schemas.openxmlformats.org/officeDocument/2006/relationships/tags" Target="../tags/tag32.xml"/><Relationship Id="rId9"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tags" Target="../tags/tag39.xml"/><Relationship Id="rId2" Type="http://schemas.openxmlformats.org/officeDocument/2006/relationships/tags" Target="../tags/tag38.xml"/><Relationship Id="rId1" Type="http://schemas.openxmlformats.org/officeDocument/2006/relationships/tags" Target="../tags/tag37.xml"/><Relationship Id="rId5" Type="http://schemas.openxmlformats.org/officeDocument/2006/relationships/slideMaster" Target="../slideMasters/slideMaster1.xml"/><Relationship Id="rId4" Type="http://schemas.openxmlformats.org/officeDocument/2006/relationships/tags" Target="../tags/tag40.xm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tags" Target="../tags/tag46.xml"/><Relationship Id="rId7" Type="http://schemas.openxmlformats.org/officeDocument/2006/relationships/slideMaster" Target="../slideMasters/slideMaster1.xml"/><Relationship Id="rId2" Type="http://schemas.openxmlformats.org/officeDocument/2006/relationships/tags" Target="../tags/tag45.xml"/><Relationship Id="rId1" Type="http://schemas.openxmlformats.org/officeDocument/2006/relationships/tags" Target="../tags/tag44.xml"/><Relationship Id="rId6" Type="http://schemas.openxmlformats.org/officeDocument/2006/relationships/tags" Target="../tags/tag49.xml"/><Relationship Id="rId5" Type="http://schemas.openxmlformats.org/officeDocument/2006/relationships/tags" Target="../tags/tag48.xml"/><Relationship Id="rId4" Type="http://schemas.openxmlformats.org/officeDocument/2006/relationships/tags" Target="../tags/tag47.xml"/></Relationships>
</file>

<file path=ppt/slideLayouts/_rels/slideLayout9.xml.rels><?xml version="1.0" encoding="UTF-8" standalone="yes"?>
<Relationships xmlns="http://schemas.openxmlformats.org/package/2006/relationships"><Relationship Id="rId3" Type="http://schemas.openxmlformats.org/officeDocument/2006/relationships/tags" Target="../tags/tag52.xml"/><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slideMaster" Target="../slideMasters/slideMaster1.xml"/><Relationship Id="rId5" Type="http://schemas.openxmlformats.org/officeDocument/2006/relationships/tags" Target="../tags/tag54.xml"/><Relationship Id="rId4" Type="http://schemas.openxmlformats.org/officeDocument/2006/relationships/tags" Target="../tags/tag5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单击此处编辑母版标题样式</a:t>
            </a:r>
          </a:p>
        </p:txBody>
      </p:sp>
      <p:sp>
        <p:nvSpPr>
          <p:cNvPr id="3" name="副标题 2"/>
          <p:cNvSpPr>
            <a:spLocks noGrp="1"/>
          </p:cNvSpPr>
          <p:nvPr>
            <p:ph type="subTitle" idx="1"/>
            <p:custDataLst>
              <p:tags r:id="rId2"/>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16" name="日期占位符 15"/>
          <p:cNvSpPr>
            <a:spLocks noGrp="1"/>
          </p:cNvSpPr>
          <p:nvPr>
            <p:ph type="dt" sz="half" idx="10"/>
            <p:custDataLst>
              <p:tags r:id="rId3"/>
            </p:custDataLst>
          </p:nvPr>
        </p:nvSpPr>
        <p:spPr/>
        <p:txBody>
          <a:bodyPr/>
          <a:lstStyle/>
          <a:p>
            <a:fld id="{760FBDFE-C587-4B4C-A407-44438C67B59E}" type="datetimeFigureOut">
              <a:rPr lang="zh-CN" altLang="en-US" smtClean="0"/>
              <a:t>2025/7/21</a:t>
            </a:fld>
            <a:endParaRPr lang="zh-CN" altLang="en-US"/>
          </a:p>
        </p:txBody>
      </p:sp>
      <p:sp>
        <p:nvSpPr>
          <p:cNvPr id="17" name="页脚占位符 16"/>
          <p:cNvSpPr>
            <a:spLocks noGrp="1"/>
          </p:cNvSpPr>
          <p:nvPr>
            <p:ph type="ftr" sz="quarter" idx="11"/>
            <p:custDataLst>
              <p:tags r:id="rId4"/>
            </p:custDataLst>
          </p:nvPr>
        </p:nvSpPr>
        <p:spPr/>
        <p:txBody>
          <a:bodyPr/>
          <a:lstStyle/>
          <a:p>
            <a:endParaRPr lang="zh-CN" altLang="en-US" dirty="0"/>
          </a:p>
        </p:txBody>
      </p:sp>
      <p:sp>
        <p:nvSpPr>
          <p:cNvPr id="18" name="灯片编号占位符 17"/>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2025/7/21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4"/>
            </p:custDataLst>
          </p:nvPr>
        </p:nvSpPr>
        <p:spPr>
          <a:xfrm>
            <a:off x="608400" y="774000"/>
            <a:ext cx="10972800" cy="5482800"/>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1"/>
            </p:custDataLst>
          </p:nvPr>
        </p:nvSpPr>
        <p:spPr/>
        <p:txBody>
          <a:bodyPr/>
          <a:lstStyle/>
          <a:p>
            <a:fld id="{760FBDFE-C587-4B4C-A407-44438C67B59E}" type="datetimeFigureOut">
              <a:rPr lang="zh-CN" altLang="en-US" smtClean="0"/>
              <a:t>2025/7/21</a:t>
            </a:fld>
            <a:endParaRPr lang="zh-CN" altLang="en-US"/>
          </a:p>
        </p:txBody>
      </p:sp>
      <p:sp>
        <p:nvSpPr>
          <p:cNvPr id="4" name="页脚占位符 3"/>
          <p:cNvSpPr>
            <a:spLocks noGrp="1"/>
          </p:cNvSpPr>
          <p:nvPr>
            <p:ph type="ftr" sz="quarter" idx="11"/>
            <p:custDataLst>
              <p:tags r:id="rId2"/>
            </p:custDataLst>
          </p:nvPr>
        </p:nvSpPr>
        <p:spPr/>
        <p:txBody>
          <a:bodyPr/>
          <a:lstStyle/>
          <a:p>
            <a:endParaRPr lang="zh-CN" altLang="en-US"/>
          </a:p>
        </p:txBody>
      </p:sp>
      <p:sp>
        <p:nvSpPr>
          <p:cNvPr id="5" name="灯片编号占位符 4"/>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
        <p:nvSpPr>
          <p:cNvPr id="2" name="标题 1"/>
          <p:cNvSpPr>
            <a:spLocks noGrp="1"/>
          </p:cNvSpPr>
          <p:nvPr>
            <p:ph type="title" hasCustomPrompt="1"/>
            <p:custDataLst>
              <p:tags r:id="rId4"/>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a:t>单击此处编辑标题</a:t>
            </a:r>
          </a:p>
        </p:txBody>
      </p:sp>
      <p:sp>
        <p:nvSpPr>
          <p:cNvPr id="7" name="文本占位符 6"/>
          <p:cNvSpPr>
            <a:spLocks noGrp="1"/>
          </p:cNvSpPr>
          <p:nvPr>
            <p:ph type="body" sz="quarter" idx="13"/>
            <p:custDataLst>
              <p:tags r:id="rId5"/>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pic>
        <p:nvPicPr>
          <p:cNvPr id="6" name="图片 18" descr="图片1副本"/>
          <p:cNvPicPr>
            <a:picLocks noChangeAspect="1"/>
          </p:cNvPicPr>
          <p:nvPr userDrawn="1"/>
        </p:nvPicPr>
        <p:blipFill>
          <a:blip r:embed="rId2" cstate="screen"/>
          <a:srcRect/>
          <a:stretch>
            <a:fillRect/>
          </a:stretch>
        </p:blipFill>
        <p:spPr bwMode="auto">
          <a:xfrm>
            <a:off x="10289357" y="174365"/>
            <a:ext cx="1280143" cy="575938"/>
          </a:xfrm>
          <a:prstGeom prst="rect">
            <a:avLst/>
          </a:prstGeom>
          <a:noFill/>
          <a:ln w="9525">
            <a:noFill/>
            <a:miter lim="800000"/>
            <a:headEnd/>
            <a:tailEnd/>
          </a:ln>
        </p:spPr>
      </p:pic>
      <p:sp>
        <p:nvSpPr>
          <p:cNvPr id="7" name="矩形 6"/>
          <p:cNvSpPr/>
          <p:nvPr userDrawn="1"/>
        </p:nvSpPr>
        <p:spPr>
          <a:xfrm>
            <a:off x="527384" y="782056"/>
            <a:ext cx="11329259" cy="108000"/>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dirty="0"/>
          </a:p>
        </p:txBody>
      </p:sp>
      <p:sp>
        <p:nvSpPr>
          <p:cNvPr id="8" name="圆角矩形 7"/>
          <p:cNvSpPr/>
          <p:nvPr userDrawn="1"/>
        </p:nvSpPr>
        <p:spPr>
          <a:xfrm>
            <a:off x="260288" y="663895"/>
            <a:ext cx="267094" cy="23023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sp>
        <p:nvSpPr>
          <p:cNvPr id="9" name="标题 1"/>
          <p:cNvSpPr>
            <a:spLocks noGrp="1"/>
          </p:cNvSpPr>
          <p:nvPr>
            <p:ph type="title" hasCustomPrompt="1"/>
          </p:nvPr>
        </p:nvSpPr>
        <p:spPr>
          <a:xfrm>
            <a:off x="609600" y="174365"/>
            <a:ext cx="9175768" cy="575938"/>
          </a:xfrm>
        </p:spPr>
        <p:txBody>
          <a:bodyPr/>
          <a:lstStyle>
            <a:lvl1pPr algn="l">
              <a:defRPr sz="3840" b="1">
                <a:latin typeface="Times New Roman" panose="02020603050405020304" pitchFamily="18" charset="0"/>
                <a:ea typeface="+mn-ea"/>
                <a:cs typeface="Times New Roman" panose="02020603050405020304" pitchFamily="18" charset="0"/>
              </a:defRPr>
            </a:lvl1pPr>
          </a:lstStyle>
          <a:p>
            <a:r>
              <a:rPr lang="en-US" altLang="zh-CN" dirty="0"/>
              <a:t>ABC</a:t>
            </a:r>
          </a:p>
        </p:txBody>
      </p:sp>
      <p:sp>
        <p:nvSpPr>
          <p:cNvPr id="2" name="文本占位符 1"/>
          <p:cNvSpPr>
            <a:spLocks noGrp="1"/>
          </p:cNvSpPr>
          <p:nvPr>
            <p:ph type="body" idx="10" hasCustomPrompt="1"/>
          </p:nvPr>
        </p:nvSpPr>
        <p:spPr>
          <a:xfrm>
            <a:off x="451866" y="1213866"/>
            <a:ext cx="11520678" cy="5106924"/>
          </a:xfrm>
          <a:prstGeom prst="rect">
            <a:avLst/>
          </a:prstGeom>
        </p:spPr>
        <p:txBody>
          <a:bodyPr/>
          <a:lstStyle>
            <a:lvl1pPr>
              <a:defRPr>
                <a:solidFill>
                  <a:schemeClr val="tx1"/>
                </a:solidFill>
                <a:latin typeface="Times New Roman" panose="02020603050405020304" pitchFamily="18" charset="0"/>
                <a:cs typeface="Times New Roman" panose="02020603050405020304" pitchFamily="18" charset="0"/>
              </a:defRPr>
            </a:lvl1pPr>
          </a:lstStyle>
          <a:p>
            <a:pPr lvl="0"/>
            <a:r>
              <a:rPr lang="en-US" altLang="zh-CN"/>
              <a:t>ABC</a:t>
            </a:r>
          </a:p>
        </p:txBody>
      </p:sp>
    </p:spTree>
  </p:cSld>
  <p:clrMapOvr>
    <a:masterClrMapping/>
  </p:clrMapOvr>
  <p:hf sldNum="0"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6" name="矩形 5"/>
          <p:cNvSpPr/>
          <p:nvPr userDrawn="1"/>
        </p:nvSpPr>
        <p:spPr>
          <a:xfrm flipV="1">
            <a:off x="0" y="1069979"/>
            <a:ext cx="12192000" cy="4571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160"/>
          </a:p>
        </p:txBody>
      </p:sp>
      <p:sp>
        <p:nvSpPr>
          <p:cNvPr id="42" name="圆角矩形 41"/>
          <p:cNvSpPr/>
          <p:nvPr userDrawn="1"/>
        </p:nvSpPr>
        <p:spPr>
          <a:xfrm>
            <a:off x="786560" y="342241"/>
            <a:ext cx="477755" cy="636588"/>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sp>
        <p:nvSpPr>
          <p:cNvPr id="96" name="圆角矩形 95"/>
          <p:cNvSpPr/>
          <p:nvPr userDrawn="1"/>
        </p:nvSpPr>
        <p:spPr>
          <a:xfrm>
            <a:off x="664344" y="250169"/>
            <a:ext cx="361888" cy="481013"/>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sz="2160"/>
          </a:p>
        </p:txBody>
      </p:sp>
      <p:pic>
        <p:nvPicPr>
          <p:cNvPr id="39" name="图片 18" descr="图片1副本"/>
          <p:cNvPicPr>
            <a:picLocks noChangeAspect="1"/>
          </p:cNvPicPr>
          <p:nvPr userDrawn="1"/>
        </p:nvPicPr>
        <p:blipFill>
          <a:blip r:embed="rId2" cstate="print"/>
          <a:srcRect/>
          <a:stretch>
            <a:fillRect/>
          </a:stretch>
        </p:blipFill>
        <p:spPr bwMode="auto">
          <a:xfrm>
            <a:off x="10332654" y="223076"/>
            <a:ext cx="1327200" cy="663454"/>
          </a:xfrm>
          <a:prstGeom prst="rect">
            <a:avLst/>
          </a:prstGeom>
          <a:noFill/>
          <a:ln w="9525">
            <a:noFill/>
            <a:miter lim="800000"/>
            <a:headEnd/>
            <a:tailEnd/>
          </a:ln>
        </p:spPr>
      </p:pic>
      <p:sp>
        <p:nvSpPr>
          <p:cNvPr id="10" name="文本占位符 9"/>
          <p:cNvSpPr>
            <a:spLocks noGrp="1"/>
          </p:cNvSpPr>
          <p:nvPr>
            <p:ph type="body" idx="13" hasCustomPrompt="1"/>
          </p:nvPr>
        </p:nvSpPr>
        <p:spPr>
          <a:xfrm>
            <a:off x="1658112" y="177546"/>
            <a:ext cx="7071360" cy="782574"/>
          </a:xfrm>
          <a:prstGeom prst="rect">
            <a:avLst/>
          </a:prstGeom>
        </p:spPr>
        <p:txBody>
          <a:bodyPr/>
          <a:lstStyle>
            <a:lvl1pPr marL="0" indent="0">
              <a:buNone/>
              <a:defRPr sz="3840">
                <a:latin typeface="+mj-lt"/>
                <a:ea typeface="方正仿宋_GB2312" panose="02000000000000000000" charset="-122"/>
              </a:defRPr>
            </a:lvl1pPr>
            <a:lvl2pPr marL="431800" indent="0">
              <a:buNone/>
              <a:defRPr/>
            </a:lvl2pPr>
          </a:lstStyle>
          <a:p>
            <a:pPr lvl="0"/>
            <a:r>
              <a:rPr lang="en-US" altLang="zh-CN" dirty="0"/>
              <a:t>ABC</a:t>
            </a:r>
            <a:endParaRPr lang="zh-CN" altLang="en-US" dirty="0"/>
          </a:p>
          <a:p>
            <a:pPr lvl="1"/>
            <a:endParaRPr lang="zh-CN" altLang="en-US" dirty="0"/>
          </a:p>
        </p:txBody>
      </p:sp>
      <p:sp>
        <p:nvSpPr>
          <p:cNvPr id="11" name="文本占位符 10"/>
          <p:cNvSpPr>
            <a:spLocks noGrp="1"/>
          </p:cNvSpPr>
          <p:nvPr>
            <p:ph type="body" idx="14" hasCustomPrompt="1"/>
          </p:nvPr>
        </p:nvSpPr>
        <p:spPr>
          <a:xfrm>
            <a:off x="541020" y="1356360"/>
            <a:ext cx="11205972" cy="5049774"/>
          </a:xfrm>
          <a:prstGeom prst="rect">
            <a:avLst/>
          </a:prstGeom>
        </p:spPr>
        <p:txBody>
          <a:bodyPr/>
          <a:lstStyle>
            <a:lvl1pPr marL="0" indent="0">
              <a:buFont typeface="+mj-lt"/>
              <a:buNone/>
              <a:defRPr>
                <a:solidFill>
                  <a:schemeClr val="tx1"/>
                </a:solidFill>
                <a:latin typeface="+mn-lt"/>
                <a:ea typeface="+mn-ea"/>
              </a:defRPr>
            </a:lvl1pPr>
            <a:lvl2pPr marL="911860" indent="-480060">
              <a:buFont typeface="+mj-lt"/>
              <a:buAutoNum type="romanUcPeriod"/>
              <a:defRPr>
                <a:latin typeface="+mn-ea"/>
                <a:ea typeface="+mn-ea"/>
              </a:defRPr>
            </a:lvl2pPr>
            <a:lvl3pPr marL="1394460" indent="-480060">
              <a:buFont typeface="+mj-lt"/>
              <a:buAutoNum type="romanUcPeriod"/>
              <a:defRPr>
                <a:latin typeface="+mn-ea"/>
                <a:ea typeface="+mn-ea"/>
              </a:defRPr>
            </a:lvl3pPr>
            <a:lvl4pPr marL="1851660" indent="-480060">
              <a:buFont typeface="+mj-lt"/>
              <a:buAutoNum type="romanUcPeriod"/>
              <a:defRPr>
                <a:latin typeface="+mn-ea"/>
                <a:ea typeface="+mn-ea"/>
              </a:defRPr>
            </a:lvl4pPr>
            <a:lvl5pPr marL="2308860" indent="-480060">
              <a:buFont typeface="+mj-lt"/>
              <a:buAutoNum type="romanUcPeriod"/>
              <a:defRPr>
                <a:latin typeface="+mn-ea"/>
                <a:ea typeface="+mn-ea"/>
              </a:defRPr>
            </a:lvl5pPr>
          </a:lstStyle>
          <a:p>
            <a:pPr lvl="0"/>
            <a:r>
              <a:rPr lang="en-US" altLang="zh-CN" dirty="0"/>
              <a:t>ABC</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idx="1"/>
            <p:custDataLst>
              <p:tags r:id="rId2"/>
            </p:custDataLst>
          </p:nvPr>
        </p:nvSpPr>
        <p:spPr>
          <a:xfrm>
            <a:off x="608400" y="1490400"/>
            <a:ext cx="10969200" cy="47592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2025/7/21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1"/>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p>
        </p:txBody>
      </p:sp>
      <p:sp>
        <p:nvSpPr>
          <p:cNvPr id="3" name="文本占位符 2"/>
          <p:cNvSpPr>
            <a:spLocks noGrp="1"/>
          </p:cNvSpPr>
          <p:nvPr>
            <p:ph type="body" idx="1" hasCustomPrompt="1"/>
            <p:custDataLst>
              <p:tags r:id="rId2"/>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2025/7/21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内容占位符 2"/>
          <p:cNvSpPr>
            <a:spLocks noGrp="1"/>
          </p:cNvSpPr>
          <p:nvPr>
            <p:ph sz="half" idx="1"/>
            <p:custDataLst>
              <p:tags r:id="rId2"/>
            </p:custDataLst>
          </p:nvPr>
        </p:nvSpPr>
        <p:spPr>
          <a:xfrm>
            <a:off x="608400" y="1501200"/>
            <a:ext cx="5176800" cy="4748400"/>
          </a:xfrm>
        </p:spPr>
        <p:txBody>
          <a:bodyPr vert="horz" lIns="90000" tIns="46800" rIns="90000" bIns="4680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custDataLst>
              <p:tags r:id="rId3"/>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4"/>
            </p:custDataLst>
          </p:nvPr>
        </p:nvSpPr>
        <p:spPr/>
        <p:txBody>
          <a:bodyPr/>
          <a:lstStyle/>
          <a:p>
            <a:fld id="{760FBDFE-C587-4B4C-A407-44438C67B59E}" type="datetimeFigureOut">
              <a:rPr lang="zh-CN" altLang="en-US" smtClean="0"/>
              <a:t>2025/7/21</a:t>
            </a:fld>
            <a:endParaRPr lang="zh-CN" altLang="en-US"/>
          </a:p>
        </p:txBody>
      </p:sp>
      <p:sp>
        <p:nvSpPr>
          <p:cNvPr id="6" name="页脚占位符 5"/>
          <p:cNvSpPr>
            <a:spLocks noGrp="1"/>
          </p:cNvSpPr>
          <p:nvPr>
            <p:ph type="ftr" sz="quarter" idx="11"/>
            <p:custDataLst>
              <p:tags r:id="rId5"/>
            </p:custDataLst>
          </p:nvPr>
        </p:nvSpPr>
        <p:spPr/>
        <p:txBody>
          <a:bodyPr/>
          <a:lstStyle/>
          <a:p>
            <a:endParaRPr lang="zh-CN" altLang="en-US"/>
          </a:p>
        </p:txBody>
      </p:sp>
      <p:sp>
        <p:nvSpPr>
          <p:cNvPr id="7" name="灯片编号占位符 6"/>
          <p:cNvSpPr>
            <a:spLocks noGrp="1"/>
          </p:cNvSpPr>
          <p:nvPr>
            <p:ph type="sldNum" sz="quarter" idx="12"/>
            <p:custDataLst>
              <p:tags r:id="rId6"/>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文本占位符 2"/>
          <p:cNvSpPr>
            <a:spLocks noGrp="1"/>
          </p:cNvSpPr>
          <p:nvPr>
            <p:ph type="body" idx="1" hasCustomPrompt="1"/>
            <p:custDataLst>
              <p:tags r:id="rId2"/>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3"/>
            </p:custDataLst>
          </p:nvPr>
        </p:nvSpPr>
        <p:spPr>
          <a:xfrm>
            <a:off x="60840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custDataLst>
              <p:tags r:id="rId4"/>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单击此处编辑文本</a:t>
            </a:r>
          </a:p>
        </p:txBody>
      </p:sp>
      <p:sp>
        <p:nvSpPr>
          <p:cNvPr id="6" name="内容占位符 5"/>
          <p:cNvSpPr>
            <a:spLocks noGrp="1"/>
          </p:cNvSpPr>
          <p:nvPr>
            <p:ph sz="quarter" idx="4"/>
            <p:custDataLst>
              <p:tags r:id="rId5"/>
            </p:custDataLst>
          </p:nvPr>
        </p:nvSpPr>
        <p:spPr>
          <a:xfrm>
            <a:off x="6235750" y="1854000"/>
            <a:ext cx="5342400" cy="4395600"/>
          </a:xfrm>
        </p:spPr>
        <p:txBody>
          <a:bodyPr vert="horz" lIns="101600" tIns="0" rIns="82550" bIns="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custDataLst>
              <p:tags r:id="rId6"/>
            </p:custDataLst>
          </p:nvPr>
        </p:nvSpPr>
        <p:spPr/>
        <p:txBody>
          <a:bodyPr/>
          <a:lstStyle/>
          <a:p>
            <a:fld id="{760FBDFE-C587-4B4C-A407-44438C67B59E}" type="datetimeFigureOut">
              <a:rPr lang="zh-CN" altLang="en-US" smtClean="0"/>
              <a:t>2025/7/21</a:t>
            </a:fld>
            <a:endParaRPr lang="zh-CN" altLang="en-US"/>
          </a:p>
        </p:txBody>
      </p:sp>
      <p:sp>
        <p:nvSpPr>
          <p:cNvPr id="8" name="页脚占位符 7"/>
          <p:cNvSpPr>
            <a:spLocks noGrp="1"/>
          </p:cNvSpPr>
          <p:nvPr>
            <p:ph type="ftr" sz="quarter" idx="11"/>
            <p:custDataLst>
              <p:tags r:id="rId7"/>
            </p:custDataLst>
          </p:nvPr>
        </p:nvSpPr>
        <p:spPr/>
        <p:txBody>
          <a:bodyPr/>
          <a:lstStyle/>
          <a:p>
            <a:endParaRPr lang="zh-CN" altLang="en-US"/>
          </a:p>
        </p:txBody>
      </p:sp>
      <p:sp>
        <p:nvSpPr>
          <p:cNvPr id="9" name="灯片编号占位符 8"/>
          <p:cNvSpPr>
            <a:spLocks noGrp="1"/>
          </p:cNvSpPr>
          <p:nvPr>
            <p:ph type="sldNum" sz="quarter" idx="12"/>
            <p:custDataLst>
              <p:tags r:id="rId8"/>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1"/>
            </p:custDataLst>
          </p:nvPr>
        </p:nvSpPr>
        <p:spPr>
          <a:xfrm>
            <a:off x="608400" y="608400"/>
            <a:ext cx="10969200" cy="705600"/>
          </a:xfrm>
        </p:spPr>
        <p:txBody>
          <a:bodyPr vert="horz" lIns="90000" tIns="46800" rIns="90000" bIns="46800" rtlCol="0" anchor="ctr" anchorCtr="0">
            <a:normAutofit/>
          </a:bodyPr>
          <a:lstStyle/>
          <a:p>
            <a:pPr lvl="0"/>
            <a:r>
              <a:rPr lang="zh-CN" altLang="en-US"/>
              <a:t>单击此处编辑母版标题样式</a:t>
            </a:r>
          </a:p>
        </p:txBody>
      </p:sp>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t>2025/7/21</a:t>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p:txBody>
          <a:bodyPr/>
          <a:lstStyle/>
          <a:p>
            <a:fld id="{760FBDFE-C587-4B4C-A407-44438C67B59E}" type="datetimeFigureOut">
              <a:rPr lang="zh-CN" altLang="en-US" smtClean="0"/>
              <a:t>2025/7/21</a:t>
            </a:fld>
            <a:endParaRPr lang="zh-CN" altLang="en-US"/>
          </a:p>
        </p:txBody>
      </p:sp>
      <p:sp>
        <p:nvSpPr>
          <p:cNvPr id="3" name="页脚占位符 2"/>
          <p:cNvSpPr>
            <a:spLocks noGrp="1"/>
          </p:cNvSpPr>
          <p:nvPr>
            <p:ph type="ftr" sz="quarter" idx="11"/>
            <p:custDataLst>
              <p:tags r:id="rId2"/>
            </p:custDataLst>
          </p:nvPr>
        </p:nvSpPr>
        <p:spPr/>
        <p:txBody>
          <a:bodyPr/>
          <a:lstStyle/>
          <a:p>
            <a:endParaRPr lang="zh-CN" altLang="en-US"/>
          </a:p>
        </p:txBody>
      </p:sp>
      <p:sp>
        <p:nvSpPr>
          <p:cNvPr id="4" name="灯片编号占位符 3"/>
          <p:cNvSpPr>
            <a:spLocks noGrp="1"/>
          </p:cNvSpPr>
          <p:nvPr>
            <p:ph type="sldNum" sz="quarter" idx="12"/>
            <p:custDataLst>
              <p:tags r:id="rId3"/>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1"/>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2"/>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a:t>单击此处编辑母版文本样式</a:t>
            </a:r>
          </a:p>
        </p:txBody>
      </p:sp>
      <p:sp>
        <p:nvSpPr>
          <p:cNvPr id="5" name="日期占位符 4"/>
          <p:cNvSpPr>
            <a:spLocks noGrp="1"/>
          </p:cNvSpPr>
          <p:nvPr>
            <p:ph type="dt" sz="half" idx="10"/>
            <p:custDataLst>
              <p:tags r:id="rId3"/>
            </p:custDataLst>
          </p:nvPr>
        </p:nvSpPr>
        <p:spPr/>
        <p:txBody>
          <a:bodyPr/>
          <a:lstStyle/>
          <a:p>
            <a:fld id="{9EFD9D74-47D9-4702-A33C-335B63B48DBF}" type="datetimeFigureOut">
              <a:rPr lang="zh-CN" altLang="en-US" smtClean="0"/>
              <a:t>2025/7/21</a:t>
            </a:fld>
            <a:endParaRPr lang="zh-CN" altLang="en-US" dirty="0"/>
          </a:p>
        </p:txBody>
      </p:sp>
      <p:sp>
        <p:nvSpPr>
          <p:cNvPr id="6" name="页脚占位符 5"/>
          <p:cNvSpPr>
            <a:spLocks noGrp="1"/>
          </p:cNvSpPr>
          <p:nvPr>
            <p:ph type="ftr" sz="quarter" idx="11"/>
            <p:custDataLst>
              <p:tags r:id="rId4"/>
            </p:custDataLst>
          </p:nvPr>
        </p:nvSpPr>
        <p:spPr/>
        <p:txBody>
          <a:bodyPr/>
          <a:lstStyle/>
          <a:p>
            <a:endParaRPr lang="zh-CN" altLang="en-US" dirty="0"/>
          </a:p>
        </p:txBody>
      </p:sp>
      <p:sp>
        <p:nvSpPr>
          <p:cNvPr id="7" name="灯片编号占位符 6"/>
          <p:cNvSpPr>
            <a:spLocks noGrp="1"/>
          </p:cNvSpPr>
          <p:nvPr>
            <p:ph type="sldNum" sz="quarter" idx="12"/>
            <p:custDataLst>
              <p:tags r:id="rId5"/>
            </p:custDataLst>
          </p:nvPr>
        </p:nvSpPr>
        <p:spPr/>
        <p:txBody>
          <a:bodyPr/>
          <a:lstStyle/>
          <a:p>
            <a:fld id="{FABC47A4-756D-490B-A52F-7D9E2C9FC05F}" type="slidenum">
              <a:rPr lang="zh-CN" altLang="en-US" smtClean="0"/>
              <a:t>‹#›</a:t>
            </a:fld>
            <a:endParaRPr lang="zh-CN" altLang="en-US"/>
          </a:p>
        </p:txBody>
      </p:sp>
      <p:sp>
        <p:nvSpPr>
          <p:cNvPr id="9" name="标题 8"/>
          <p:cNvSpPr>
            <a:spLocks noGrp="1"/>
          </p:cNvSpPr>
          <p:nvPr>
            <p:ph type="title"/>
            <p:custDataLst>
              <p:tags r:id="rId6"/>
            </p:custDataLst>
          </p:nvPr>
        </p:nvSpPr>
        <p:spPr/>
        <p:txBody>
          <a:bodyPr/>
          <a:lstStyle/>
          <a:p>
            <a:r>
              <a:rPr lang="zh-CN" altLang="en-US"/>
              <a:t>单击此处编辑母版标题样式</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1"/>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a:t>单击此处编辑标题</a:t>
            </a:r>
          </a:p>
        </p:txBody>
      </p:sp>
      <p:sp>
        <p:nvSpPr>
          <p:cNvPr id="3" name="竖排文字占位符 2"/>
          <p:cNvSpPr>
            <a:spLocks noGrp="1"/>
          </p:cNvSpPr>
          <p:nvPr>
            <p:ph type="body" orient="vert" idx="1"/>
            <p:custDataLst>
              <p:tags r:id="rId2"/>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3"/>
            </p:custDataLst>
          </p:nvPr>
        </p:nvSpPr>
        <p:spPr/>
        <p:txBody>
          <a:bodyPr/>
          <a:lstStyle/>
          <a:p>
            <a:fld id="{760FBDFE-C587-4B4C-A407-44438C67B59E}" type="datetimeFigureOut">
              <a:rPr lang="zh-CN" altLang="en-US" smtClean="0"/>
              <a:t>2025/7/21</a:t>
            </a:fld>
            <a:endParaRPr lang="zh-CN" altLang="en-US"/>
          </a:p>
        </p:txBody>
      </p:sp>
      <p:sp>
        <p:nvSpPr>
          <p:cNvPr id="5" name="页脚占位符 4"/>
          <p:cNvSpPr>
            <a:spLocks noGrp="1"/>
          </p:cNvSpPr>
          <p:nvPr>
            <p:ph type="ftr" sz="quarter" idx="11"/>
            <p:custDataLst>
              <p:tags r:id="rId4"/>
            </p:custDataLst>
          </p:nvPr>
        </p:nvSpPr>
        <p:spPr/>
        <p:txBody>
          <a:bodyPr/>
          <a:lstStyle/>
          <a:p>
            <a:endParaRPr lang="zh-CN" altLang="en-US"/>
          </a:p>
        </p:txBody>
      </p:sp>
      <p:sp>
        <p:nvSpPr>
          <p:cNvPr id="6" name="灯片编号占位符 5"/>
          <p:cNvSpPr>
            <a:spLocks noGrp="1"/>
          </p:cNvSpPr>
          <p:nvPr>
            <p:ph type="sldNum" sz="quarter" idx="12"/>
            <p:custDataLst>
              <p:tags r:id="rId5"/>
            </p:custDataLst>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2.xml"/><Relationship Id="rId18" Type="http://schemas.openxmlformats.org/officeDocument/2006/relationships/tags" Target="../tags/tag7.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tags" Target="../tags/tag6.xml"/><Relationship Id="rId2" Type="http://schemas.openxmlformats.org/officeDocument/2006/relationships/slideLayout" Target="../slideLayouts/slideLayout2.xml"/><Relationship Id="rId16" Type="http://schemas.openxmlformats.org/officeDocument/2006/relationships/tags" Target="../tags/tag5.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4.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tags" Target="../tags/tag6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4"/>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15"/>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16"/>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t>2025/7/21</a:t>
            </a:fld>
            <a:endParaRPr lang="zh-CN" altLang="en-US"/>
          </a:p>
        </p:txBody>
      </p:sp>
      <p:sp>
        <p:nvSpPr>
          <p:cNvPr id="5" name="页脚占位符 4"/>
          <p:cNvSpPr>
            <a:spLocks noGrp="1"/>
          </p:cNvSpPr>
          <p:nvPr>
            <p:ph type="ftr" sz="quarter" idx="3"/>
            <p:custDataLst>
              <p:tags r:id="rId17"/>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8"/>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t>‹#›</a:t>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0"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7" name="KSO_TEMPLATE" hidden="1"/>
          <p:cNvSpPr/>
          <p:nvPr>
            <p:custDataLst>
              <p:tags r:id="rId7"/>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160">
              <a:solidFill>
                <a:prstClr val="white"/>
              </a:solidFill>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hf hdr="0" ftr="0" dt="0"/>
  <p:txStyles>
    <p:title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p:titleStyle>
    <p:bodyStyle>
      <a:lvl1pPr marL="342900" indent="-342900" algn="l" defTabSz="914400" rtl="0" eaLnBrk="1" fontAlgn="auto" latinLnBrk="0" hangingPunct="1">
        <a:lnSpc>
          <a:spcPct val="130000"/>
        </a:lnSpc>
        <a:spcBef>
          <a:spcPts val="0"/>
        </a:spcBef>
        <a:spcAft>
          <a:spcPts val="835"/>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charset="-122"/>
          <a:cs typeface="+mn-cs"/>
        </a:defRPr>
      </a:lvl1pPr>
      <a:lvl2pPr marL="774700" indent="-342900" algn="l" defTabSz="914400" rtl="0" eaLnBrk="1" fontAlgn="auto" latinLnBrk="0" hangingPunct="1">
        <a:lnSpc>
          <a:spcPct val="130000"/>
        </a:lnSpc>
        <a:spcBef>
          <a:spcPts val="0"/>
        </a:spcBef>
        <a:spcAft>
          <a:spcPts val="835"/>
        </a:spcAft>
        <a:buFont typeface="Arial" panose="020B0604020202020204" pitchFamily="34" charset="0"/>
        <a:buChar char="•"/>
        <a:tabLst>
          <a:tab pos="1609090"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65.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180.png"/><Relationship Id="rId13" Type="http://schemas.openxmlformats.org/officeDocument/2006/relationships/image" Target="../media/image220.png"/><Relationship Id="rId18" Type="http://schemas.openxmlformats.org/officeDocument/2006/relationships/image" Target="../media/image310.png"/><Relationship Id="rId3" Type="http://schemas.openxmlformats.org/officeDocument/2006/relationships/notesSlide" Target="../notesSlides/notesSlide11.xml"/><Relationship Id="rId7" Type="http://schemas.openxmlformats.org/officeDocument/2006/relationships/image" Target="../media/image170.png"/><Relationship Id="rId12" Type="http://schemas.openxmlformats.org/officeDocument/2006/relationships/image" Target="../media/image210.png"/><Relationship Id="rId17" Type="http://schemas.openxmlformats.org/officeDocument/2006/relationships/image" Target="../media/image270.png"/><Relationship Id="rId2" Type="http://schemas.openxmlformats.org/officeDocument/2006/relationships/slideLayout" Target="../slideLayouts/slideLayout12.xml"/><Relationship Id="rId16" Type="http://schemas.openxmlformats.org/officeDocument/2006/relationships/image" Target="../media/image260.png"/><Relationship Id="rId1" Type="http://schemas.openxmlformats.org/officeDocument/2006/relationships/tags" Target="../tags/tag67.xml"/><Relationship Id="rId6" Type="http://schemas.openxmlformats.org/officeDocument/2006/relationships/image" Target="../media/image160.png"/><Relationship Id="rId11" Type="http://schemas.openxmlformats.org/officeDocument/2006/relationships/image" Target="../media/image200.png"/><Relationship Id="rId5" Type="http://schemas.openxmlformats.org/officeDocument/2006/relationships/image" Target="../media/image27.png"/><Relationship Id="rId15" Type="http://schemas.openxmlformats.org/officeDocument/2006/relationships/image" Target="../media/image36.png"/><Relationship Id="rId10" Type="http://schemas.openxmlformats.org/officeDocument/2006/relationships/image" Target="../media/image190.png"/><Relationship Id="rId4" Type="http://schemas.openxmlformats.org/officeDocument/2006/relationships/image" Target="../media/image34.png"/><Relationship Id="rId9" Type="http://schemas.openxmlformats.org/officeDocument/2006/relationships/tags" Target="../tags/tag67.xml"/><Relationship Id="rId1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60.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2.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42.PN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tags" Target="../tags/tag66.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27.jpe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0" y="3338195"/>
            <a:ext cx="12219305" cy="3519805"/>
          </a:xfrm>
          <a:prstGeom prst="rect">
            <a:avLst/>
          </a:prstGeom>
          <a:solidFill>
            <a:srgbClr val="071F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00" eaLnBrk="1" fontAlgn="auto" hangingPunct="1">
              <a:spcBef>
                <a:spcPts val="0"/>
              </a:spcBef>
              <a:spcAft>
                <a:spcPts val="0"/>
              </a:spcAft>
            </a:pPr>
            <a:endParaRPr lang="zh-CN" altLang="en-US" sz="3000" dirty="0">
              <a:solidFill>
                <a:srgbClr val="F6D265"/>
              </a:solidFill>
              <a:latin typeface="Arial" panose="020B0604020202020204"/>
              <a:ea typeface="微软雅黑" panose="020B0503020204020204" charset="-122"/>
            </a:endParaRPr>
          </a:p>
        </p:txBody>
      </p:sp>
      <p:sp>
        <p:nvSpPr>
          <p:cNvPr id="6" name="矩形 5"/>
          <p:cNvSpPr/>
          <p:nvPr/>
        </p:nvSpPr>
        <p:spPr>
          <a:xfrm>
            <a:off x="986790" y="3573145"/>
            <a:ext cx="10219055" cy="2729230"/>
          </a:xfrm>
          <a:prstGeom prst="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762000" eaLnBrk="1" fontAlgn="auto" hangingPunct="1">
              <a:spcBef>
                <a:spcPts val="0"/>
              </a:spcBef>
              <a:spcAft>
                <a:spcPts val="0"/>
              </a:spcAft>
            </a:pPr>
            <a:endParaRPr lang="zh-CN" altLang="en-US" sz="1500">
              <a:solidFill>
                <a:srgbClr val="FFFFCC"/>
              </a:solidFill>
              <a:latin typeface="Arial" panose="020B0604020202020204"/>
              <a:ea typeface="微软雅黑" panose="020B0503020204020204" charset="-122"/>
            </a:endParaRPr>
          </a:p>
        </p:txBody>
      </p:sp>
      <p:sp>
        <p:nvSpPr>
          <p:cNvPr id="7" name="文本框 6"/>
          <p:cNvSpPr txBox="1"/>
          <p:nvPr/>
        </p:nvSpPr>
        <p:spPr>
          <a:xfrm>
            <a:off x="845185" y="4803140"/>
            <a:ext cx="10528300" cy="1225550"/>
          </a:xfrm>
          <a:prstGeom prst="rect">
            <a:avLst/>
          </a:prstGeom>
          <a:noFill/>
        </p:spPr>
        <p:txBody>
          <a:bodyPr wrap="square" rtlCol="0">
            <a:noAutofit/>
            <a:scene3d>
              <a:camera prst="orthographicFront"/>
              <a:lightRig rig="threePt" dir="t"/>
            </a:scene3d>
            <a:sp3d contourW="12700"/>
          </a:bodyPr>
          <a:lstStyle/>
          <a:p>
            <a:pPr algn="ctr" defTabSz="762000">
              <a:lnSpc>
                <a:spcPct val="125000"/>
              </a:lnSpc>
            </a:pPr>
            <a:r>
              <a:rPr lang="en-US" altLang="zh-CN" sz="2400" b="1" dirty="0" err="1">
                <a:solidFill>
                  <a:srgbClr val="FFFFFF"/>
                </a:solidFill>
                <a:latin typeface="Times New Roman" panose="02020603050405020304" pitchFamily="18" charset="0"/>
                <a:ea typeface="微软雅黑" panose="020B0503020204020204" charset="-122"/>
                <a:cs typeface="Times New Roman" panose="02020603050405020304" pitchFamily="18" charset="0"/>
              </a:rPr>
              <a:t>Hanyang</a:t>
            </a:r>
            <a:r>
              <a:rPr lang="en-US" altLang="zh-CN" sz="2400" b="1" dirty="0">
                <a:solidFill>
                  <a:srgbClr val="FFFFFF"/>
                </a:solidFill>
                <a:latin typeface="Times New Roman" panose="02020603050405020304" pitchFamily="18" charset="0"/>
                <a:ea typeface="微软雅黑" panose="020B0503020204020204" charset="-122"/>
                <a:cs typeface="Times New Roman" panose="02020603050405020304" pitchFamily="18" charset="0"/>
              </a:rPr>
              <a:t> Liu &amp; Jian Wu </a:t>
            </a:r>
          </a:p>
          <a:p>
            <a:pPr algn="ctr" defTabSz="762000">
              <a:lnSpc>
                <a:spcPct val="125000"/>
              </a:lnSpc>
            </a:pPr>
            <a:r>
              <a:rPr lang="en-US" altLang="zh-CN" sz="2400" b="1" dirty="0">
                <a:solidFill>
                  <a:srgbClr val="FFFFFF"/>
                </a:solidFill>
                <a:latin typeface="Times New Roman" panose="02020603050405020304" pitchFamily="18" charset="0"/>
                <a:ea typeface="微软雅黑" panose="020B0503020204020204" charset="-122"/>
                <a:cs typeface="Times New Roman" panose="02020603050405020304" pitchFamily="18" charset="0"/>
              </a:rPr>
              <a:t>China Spallation Neutron Source</a:t>
            </a:r>
          </a:p>
        </p:txBody>
      </p:sp>
      <p:sp>
        <p:nvSpPr>
          <p:cNvPr id="8" name="标题 3"/>
          <p:cNvSpPr txBox="1"/>
          <p:nvPr/>
        </p:nvSpPr>
        <p:spPr>
          <a:xfrm>
            <a:off x="977265" y="1644015"/>
            <a:ext cx="9956165" cy="984885"/>
          </a:xfrm>
          <a:prstGeom prst="rect">
            <a:avLst/>
          </a:prstGeom>
        </p:spPr>
        <p:txBody>
          <a:bodyPr/>
          <a:lstStyle>
            <a:lvl1pPr algn="l" defTabSz="914400" rtl="0" eaLnBrk="1" fontAlgn="auto" latinLnBrk="0" hangingPunct="1">
              <a:lnSpc>
                <a:spcPct val="100000"/>
              </a:lnSpc>
              <a:spcBef>
                <a:spcPct val="0"/>
              </a:spcBef>
              <a:buNone/>
              <a:defRPr lang="zh-CN" altLang="en-US" sz="4000" b="1" u="none" strike="noStrike" kern="0" cap="none" spc="0" normalizeH="0" baseline="0" dirty="0">
                <a:solidFill>
                  <a:srgbClr val="005DA2"/>
                </a:solidFill>
                <a:uFillTx/>
                <a:latin typeface="Arial" panose="020B0604020202020204" pitchFamily="34" charset="0"/>
                <a:ea typeface="微软雅黑" panose="020B0503020204020204" charset="-122"/>
                <a:cs typeface="+mj-cs"/>
              </a:defRPr>
            </a:lvl1pPr>
          </a:lstStyle>
          <a:p>
            <a:pPr algn="ctr" defTabSz="762000">
              <a:spcAft>
                <a:spcPts val="0"/>
              </a:spcAft>
            </a:pPr>
            <a:r>
              <a:rPr lang="en-US" altLang="zh-CN" sz="3335" dirty="0">
                <a:solidFill>
                  <a:srgbClr val="FFFFFF"/>
                </a:solidFill>
                <a:latin typeface="Arial Black" panose="020B0A04020102020204" pitchFamily="34" charset="0"/>
              </a:rPr>
              <a:t> </a:t>
            </a:r>
            <a:r>
              <a:rPr lang="en-US" altLang="zh-CN" sz="3335" dirty="0">
                <a:solidFill>
                  <a:srgbClr val="FFFFFF"/>
                </a:solidFill>
                <a:cs typeface="Arial" panose="020B0604020202020204" pitchFamily="34" charset="0"/>
              </a:rPr>
              <a:t>Report of Dongguan Branch		</a:t>
            </a:r>
            <a:endParaRPr lang="en-US" altLang="en-US" sz="3335" dirty="0">
              <a:solidFill>
                <a:srgbClr val="FFFFFF"/>
              </a:solidFill>
              <a:cs typeface="Arial" panose="020B0604020202020204" pitchFamily="34" charset="0"/>
            </a:endParaRPr>
          </a:p>
        </p:txBody>
      </p:sp>
      <p:pic>
        <p:nvPicPr>
          <p:cNvPr id="4" name="图片 3"/>
          <p:cNvPicPr>
            <a:picLocks noChangeAspect="1"/>
          </p:cNvPicPr>
          <p:nvPr/>
        </p:nvPicPr>
        <p:blipFill rotWithShape="1">
          <a:blip r:embed="rId4"/>
          <a:srcRect/>
          <a:stretch>
            <a:fillRect/>
          </a:stretch>
        </p:blipFill>
        <p:spPr>
          <a:xfrm>
            <a:off x="0" y="0"/>
            <a:ext cx="12218670" cy="3353435"/>
          </a:xfrm>
          <a:prstGeom prst="rect">
            <a:avLst/>
          </a:prstGeom>
        </p:spPr>
      </p:pic>
      <p:sp>
        <p:nvSpPr>
          <p:cNvPr id="9" name="文本框 8"/>
          <p:cNvSpPr txBox="1"/>
          <p:nvPr/>
        </p:nvSpPr>
        <p:spPr>
          <a:xfrm>
            <a:off x="986790" y="3667125"/>
            <a:ext cx="10173970" cy="1225550"/>
          </a:xfrm>
          <a:prstGeom prst="rect">
            <a:avLst/>
          </a:prstGeom>
          <a:noFill/>
        </p:spPr>
        <p:txBody>
          <a:bodyPr wrap="square" rtlCol="0">
            <a:noAutofit/>
          </a:bodyPr>
          <a:lstStyle/>
          <a:p>
            <a:pPr algn="ctr"/>
            <a:r>
              <a:rPr lang="en-US" sz="3200" b="1" dirty="0">
                <a:solidFill>
                  <a:srgbClr val="FFFF00"/>
                </a:solidFill>
                <a:latin typeface="Times New Roman" panose="02020603050405020304" pitchFamily="18" charset="0"/>
                <a:cs typeface="Times New Roman" panose="02020603050405020304" pitchFamily="18" charset="0"/>
              </a:rPr>
              <a:t>Study on longitudinal beam dynamics and RF system of the FFAG</a:t>
            </a:r>
            <a:endParaRPr sz="3200" b="1" dirty="0">
              <a:solidFill>
                <a:srgbClr val="FFFF00"/>
              </a:solidFill>
              <a:effectLst/>
              <a:latin typeface="Times New Roman" panose="02020603050405020304" pitchFamily="18" charset="0"/>
              <a:cs typeface="Times New Roman" panose="02020603050405020304" pitchFamily="18" charset="0"/>
            </a:endParaRPr>
          </a:p>
        </p:txBody>
      </p:sp>
      <p:sp>
        <p:nvSpPr>
          <p:cNvPr id="10" name="矩形 9"/>
          <p:cNvSpPr/>
          <p:nvPr/>
        </p:nvSpPr>
        <p:spPr>
          <a:xfrm>
            <a:off x="0" y="0"/>
            <a:ext cx="11287760" cy="3319145"/>
          </a:xfrm>
          <a:prstGeom prst="rect">
            <a:avLst/>
          </a:prstGeom>
          <a:gradFill>
            <a:gsLst>
              <a:gs pos="0">
                <a:schemeClr val="accent1">
                  <a:lumMod val="5000"/>
                  <a:lumOff val="95000"/>
                  <a:alpha val="10000"/>
                </a:schemeClr>
              </a:gs>
              <a:gs pos="56000">
                <a:schemeClr val="bg2">
                  <a:alpha val="0"/>
                </a:schemeClr>
              </a:gs>
              <a:gs pos="100000">
                <a:schemeClr val="bg2">
                  <a:lumMod val="95000"/>
                </a:schemeClr>
              </a:gs>
            </a:gsLst>
            <a:lin ang="14400000" scaled="0"/>
          </a:grad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a:endParaRPr lang="zh-CN" altLang="en-US"/>
          </a:p>
        </p:txBody>
      </p:sp>
      <p:pic>
        <p:nvPicPr>
          <p:cNvPr id="36" name="Picture 1" descr="C:\Users\thinkpad\Desktop\赵晶石\微信图片_20191009143433.png"/>
          <p:cNvPicPr>
            <a:picLocks noChangeAspect="1" noChangeArrowheads="1"/>
          </p:cNvPicPr>
          <p:nvPr/>
        </p:nvPicPr>
        <p:blipFill>
          <a:blip r:embed="rId5" cstate="print"/>
          <a:srcRect/>
          <a:stretch>
            <a:fillRect/>
          </a:stretch>
        </p:blipFill>
        <p:spPr bwMode="auto">
          <a:xfrm>
            <a:off x="360045" y="158750"/>
            <a:ext cx="711835" cy="721995"/>
          </a:xfrm>
          <a:prstGeom prst="rect">
            <a:avLst/>
          </a:prstGeom>
          <a:noFill/>
          <a:effectLst>
            <a:innerShdw blurRad="63500" dist="50800" dir="13500000">
              <a:prstClr val="black">
                <a:alpha val="50000"/>
              </a:prstClr>
            </a:innerShdw>
          </a:effectLst>
        </p:spPr>
      </p:pic>
      <p:pic>
        <p:nvPicPr>
          <p:cNvPr id="37" name="图片 36" descr="所logoPNG.png"/>
          <p:cNvPicPr>
            <a:picLocks noChangeAspect="1"/>
          </p:cNvPicPr>
          <p:nvPr/>
        </p:nvPicPr>
        <p:blipFill>
          <a:blip r:embed="rId6" cstate="print"/>
          <a:stretch>
            <a:fillRect/>
          </a:stretch>
        </p:blipFill>
        <p:spPr>
          <a:xfrm>
            <a:off x="986790" y="213995"/>
            <a:ext cx="989965" cy="591820"/>
          </a:xfrm>
          <a:prstGeom prst="rect">
            <a:avLst/>
          </a:prstGeom>
          <a:effectLst>
            <a:innerShdw blurRad="63500" dist="50800" dir="13500000">
              <a:prstClr val="black">
                <a:alpha val="50000"/>
              </a:prstClr>
            </a:innerShdw>
          </a:effectLst>
        </p:spPr>
      </p:pic>
      <p:pic>
        <p:nvPicPr>
          <p:cNvPr id="30" name="图片 18" descr="图片1副本"/>
          <p:cNvPicPr>
            <a:picLocks noChangeAspect="1"/>
          </p:cNvPicPr>
          <p:nvPr/>
        </p:nvPicPr>
        <p:blipFill>
          <a:blip r:embed="rId7" cstate="print"/>
          <a:srcRect/>
          <a:stretch>
            <a:fillRect/>
          </a:stretch>
        </p:blipFill>
        <p:spPr bwMode="auto">
          <a:xfrm>
            <a:off x="1810385" y="261620"/>
            <a:ext cx="919480" cy="487045"/>
          </a:xfrm>
          <a:prstGeom prst="rect">
            <a:avLst/>
          </a:prstGeom>
          <a:noFill/>
          <a:ln w="9525">
            <a:noFill/>
            <a:miter lim="800000"/>
            <a:headEnd/>
            <a:tailEnd/>
          </a:ln>
          <a:effectLst>
            <a:innerShdw blurRad="63500" dist="50800" dir="13500000">
              <a:prstClr val="black">
                <a:alpha val="50000"/>
              </a:prstClr>
            </a:innerShdw>
          </a:effectLst>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09600" y="174365"/>
            <a:ext cx="10668000" cy="575938"/>
          </a:xfrm>
        </p:spPr>
        <p:txBody>
          <a:bodyPr/>
          <a:lstStyle/>
          <a:p>
            <a:r>
              <a:rPr lang="en-US" altLang="zh-CN" sz="3200" dirty="0">
                <a:solidFill>
                  <a:schemeClr val="tx2"/>
                </a:solidFill>
              </a:rPr>
              <a:t>4. Preliminary design of MA core for FFAG</a:t>
            </a:r>
          </a:p>
        </p:txBody>
      </p:sp>
      <p:sp>
        <p:nvSpPr>
          <p:cNvPr id="2" name="文本框 1"/>
          <p:cNvSpPr txBox="1"/>
          <p:nvPr/>
        </p:nvSpPr>
        <p:spPr>
          <a:xfrm>
            <a:off x="309639" y="2994428"/>
            <a:ext cx="2980116" cy="2535566"/>
          </a:xfrm>
          <a:prstGeom prst="rect">
            <a:avLst/>
          </a:prstGeom>
          <a:noFill/>
        </p:spPr>
        <p:txBody>
          <a:bodyPr wrap="square" rtlCol="0">
            <a:spAutoFit/>
          </a:bodyPr>
          <a:lstStyle/>
          <a:p>
            <a:pPr marL="285750" indent="-285750">
              <a:lnSpc>
                <a:spcPct val="150000"/>
              </a:lnSpc>
              <a:buFont typeface="Wingdings" panose="05000000000000000000" pitchFamily="2" charset="2"/>
              <a:buChar char="p"/>
            </a:pPr>
            <a:r>
              <a:rPr lang="en-US" altLang="zh-CN" dirty="0"/>
              <a:t>Inner dimensions of core </a:t>
            </a:r>
            <a:r>
              <a:rPr lang="en-US" altLang="zh-CN" dirty="0">
                <a:solidFill>
                  <a:srgbClr val="C00000"/>
                </a:solidFill>
              </a:rPr>
              <a:t>940 (H) × 260 (V) mm</a:t>
            </a:r>
            <a:r>
              <a:rPr lang="en-US" altLang="zh-CN" dirty="0"/>
              <a:t> </a:t>
            </a:r>
          </a:p>
          <a:p>
            <a:pPr marL="285750" indent="-285750">
              <a:lnSpc>
                <a:spcPct val="150000"/>
              </a:lnSpc>
              <a:buFont typeface="Wingdings" panose="05000000000000000000" pitchFamily="2" charset="2"/>
              <a:buChar char="p"/>
            </a:pPr>
            <a:r>
              <a:rPr lang="en-US" altLang="zh-CN" dirty="0"/>
              <a:t>Outer dimensions of core </a:t>
            </a:r>
            <a:r>
              <a:rPr lang="en-US" altLang="zh-CN" dirty="0">
                <a:solidFill>
                  <a:srgbClr val="C00000"/>
                </a:solidFill>
              </a:rPr>
              <a:t>1700 (H) × 950 (V) mm</a:t>
            </a:r>
            <a:endParaRPr lang="en-US" altLang="zh-CN" dirty="0"/>
          </a:p>
          <a:p>
            <a:pPr marL="285750" indent="-285750">
              <a:lnSpc>
                <a:spcPct val="150000"/>
              </a:lnSpc>
              <a:buFont typeface="Wingdings" panose="05000000000000000000" pitchFamily="2" charset="2"/>
              <a:buChar char="p"/>
            </a:pPr>
            <a:r>
              <a:rPr lang="en-US" altLang="zh-CN" dirty="0"/>
              <a:t>Core thickness</a:t>
            </a:r>
          </a:p>
          <a:p>
            <a:pPr>
              <a:lnSpc>
                <a:spcPct val="150000"/>
              </a:lnSpc>
            </a:pPr>
            <a:r>
              <a:rPr lang="en-US" altLang="zh-CN" dirty="0"/>
              <a:t>   </a:t>
            </a:r>
            <a:r>
              <a:rPr lang="en-US" altLang="zh-CN" dirty="0">
                <a:solidFill>
                  <a:srgbClr val="C00000"/>
                </a:solidFill>
              </a:rPr>
              <a:t>  25 mm</a:t>
            </a:r>
          </a:p>
        </p:txBody>
      </p:sp>
      <p:sp>
        <p:nvSpPr>
          <p:cNvPr id="14" name="文本框 13"/>
          <p:cNvSpPr txBox="1"/>
          <p:nvPr/>
        </p:nvSpPr>
        <p:spPr>
          <a:xfrm>
            <a:off x="237440" y="1024022"/>
            <a:ext cx="11857990" cy="1421992"/>
          </a:xfrm>
          <a:prstGeom prst="rect">
            <a:avLst/>
          </a:prstGeom>
          <a:noFill/>
        </p:spPr>
        <p:txBody>
          <a:bodyPr wrap="square" rtlCol="0">
            <a:spAutoFit/>
          </a:bodyPr>
          <a:lstStyle/>
          <a:p>
            <a:pPr lvl="0">
              <a:lnSpc>
                <a:spcPct val="150000"/>
              </a:lnSpc>
            </a:pPr>
            <a:r>
              <a:rPr lang="en-US" altLang="zh-CN" sz="2000" b="1" dirty="0">
                <a:solidFill>
                  <a:srgbClr val="000000"/>
                </a:solidFill>
              </a:rPr>
              <a:t>The inner dimensions of core should have enough horizontal aperture.</a:t>
            </a:r>
            <a:r>
              <a:rPr lang="en-US" altLang="zh-CN" sz="2000" dirty="0">
                <a:solidFill>
                  <a:srgbClr val="000000"/>
                </a:solidFill>
              </a:rPr>
              <a:t> The mean radius varies by </a:t>
            </a:r>
            <a:r>
              <a:rPr lang="en-US" altLang="zh-CN" sz="2000" dirty="0">
                <a:solidFill>
                  <a:srgbClr val="C00000"/>
                </a:solidFill>
              </a:rPr>
              <a:t>0.78 m</a:t>
            </a:r>
            <a:r>
              <a:rPr lang="en-US" altLang="zh-CN" sz="2000" dirty="0">
                <a:solidFill>
                  <a:srgbClr val="000000"/>
                </a:solidFill>
              </a:rPr>
              <a:t>. </a:t>
            </a:r>
            <a:endParaRPr lang="en-US" altLang="zh-CN" sz="2000" b="1" dirty="0"/>
          </a:p>
          <a:p>
            <a:pPr>
              <a:lnSpc>
                <a:spcPct val="150000"/>
              </a:lnSpc>
            </a:pPr>
            <a:r>
              <a:rPr lang="en-US" altLang="zh-CN" sz="2000" b="1" dirty="0"/>
              <a:t>The outer dimensions of core are limited by the size of furnace.</a:t>
            </a:r>
          </a:p>
          <a:p>
            <a:pPr>
              <a:lnSpc>
                <a:spcPct val="150000"/>
              </a:lnSpc>
            </a:pPr>
            <a:r>
              <a:rPr lang="en-US" altLang="zh-CN" sz="2000" b="1" dirty="0"/>
              <a:t>The 25 mm thickness of core is a common specification.</a:t>
            </a:r>
            <a:r>
              <a:rPr lang="en-US" altLang="zh-CN" sz="2000" dirty="0"/>
              <a:t> </a:t>
            </a:r>
          </a:p>
        </p:txBody>
      </p:sp>
      <p:sp>
        <p:nvSpPr>
          <p:cNvPr id="16" name="灯片编号占位符 2">
            <a:extLst>
              <a:ext uri="{FF2B5EF4-FFF2-40B4-BE49-F238E27FC236}">
                <a16:creationId xmlns:a16="http://schemas.microsoft.com/office/drawing/2014/main" id="{A49CD179-240E-47FE-9585-E5E3C3596AC1}"/>
              </a:ext>
            </a:extLst>
          </p:cNvPr>
          <p:cNvSpPr txBox="1">
            <a:spLocks/>
          </p:cNvSpPr>
          <p:nvPr/>
        </p:nvSpPr>
        <p:spPr>
          <a:xfrm>
            <a:off x="11769505" y="6534082"/>
            <a:ext cx="325925" cy="262428"/>
          </a:xfrm>
          <a:prstGeom prst="rect">
            <a:avLst/>
          </a:prstGeom>
        </p:spPr>
        <p:txBody>
          <a:bodyPr>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10</a:t>
            </a:fld>
            <a:endParaRPr lang="zh-CN" altLang="en-US" sz="1200" dirty="0">
              <a:latin typeface="Times New Roman" panose="02020603050405020304" pitchFamily="18" charset="0"/>
              <a:cs typeface="Times New Roman" panose="02020603050405020304" pitchFamily="18" charset="0"/>
            </a:endParaRPr>
          </a:p>
        </p:txBody>
      </p:sp>
      <p:grpSp>
        <p:nvGrpSpPr>
          <p:cNvPr id="17" name="组合 16">
            <a:extLst>
              <a:ext uri="{FF2B5EF4-FFF2-40B4-BE49-F238E27FC236}">
                <a16:creationId xmlns:a16="http://schemas.microsoft.com/office/drawing/2014/main" id="{2C36220F-0FEF-405E-94A7-3FEB780A3060}"/>
              </a:ext>
            </a:extLst>
          </p:cNvPr>
          <p:cNvGrpSpPr>
            <a:grpSpLocks noChangeAspect="1"/>
          </p:cNvGrpSpPr>
          <p:nvPr/>
        </p:nvGrpSpPr>
        <p:grpSpPr>
          <a:xfrm>
            <a:off x="4610150" y="3285526"/>
            <a:ext cx="6074485" cy="3158909"/>
            <a:chOff x="6981927" y="4360874"/>
            <a:chExt cx="4326718" cy="1800000"/>
          </a:xfrm>
        </p:grpSpPr>
        <p:sp>
          <p:nvSpPr>
            <p:cNvPr id="18" name="任意多边形: 形状 17">
              <a:extLst>
                <a:ext uri="{FF2B5EF4-FFF2-40B4-BE49-F238E27FC236}">
                  <a16:creationId xmlns:a16="http://schemas.microsoft.com/office/drawing/2014/main" id="{218274CA-42B6-4C1A-ABDD-8F319E0093C9}"/>
                </a:ext>
              </a:extLst>
            </p:cNvPr>
            <p:cNvSpPr>
              <a:spLocks noChangeAspect="1"/>
            </p:cNvSpPr>
            <p:nvPr/>
          </p:nvSpPr>
          <p:spPr>
            <a:xfrm>
              <a:off x="6981927" y="4360874"/>
              <a:ext cx="4326718" cy="1800000"/>
            </a:xfrm>
            <a:custGeom>
              <a:avLst/>
              <a:gdLst>
                <a:gd name="connsiteX0" fmla="*/ 720000 w 4326718"/>
                <a:gd name="connsiteY0" fmla="*/ 0 h 1800000"/>
                <a:gd name="connsiteX1" fmla="*/ 732019 w 4326718"/>
                <a:gd name="connsiteY1" fmla="*/ 759 h 1800000"/>
                <a:gd name="connsiteX2" fmla="*/ 732019 w 4326718"/>
                <a:gd name="connsiteY2" fmla="*/ 0 h 1800000"/>
                <a:gd name="connsiteX3" fmla="*/ 3606718 w 4326718"/>
                <a:gd name="connsiteY3" fmla="*/ 0 h 1800000"/>
                <a:gd name="connsiteX4" fmla="*/ 3612019 w 4326718"/>
                <a:gd name="connsiteY4" fmla="*/ 0 h 1800000"/>
                <a:gd name="connsiteX5" fmla="*/ 3612019 w 4326718"/>
                <a:gd name="connsiteY5" fmla="*/ 335 h 1800000"/>
                <a:gd name="connsiteX6" fmla="*/ 3680334 w 4326718"/>
                <a:gd name="connsiteY6" fmla="*/ 4647 h 1800000"/>
                <a:gd name="connsiteX7" fmla="*/ 4326718 w 4326718"/>
                <a:gd name="connsiteY7" fmla="*/ 900000 h 1800000"/>
                <a:gd name="connsiteX8" fmla="*/ 3680334 w 4326718"/>
                <a:gd name="connsiteY8" fmla="*/ 1795354 h 1800000"/>
                <a:gd name="connsiteX9" fmla="*/ 3612019 w 4326718"/>
                <a:gd name="connsiteY9" fmla="*/ 1799666 h 1800000"/>
                <a:gd name="connsiteX10" fmla="*/ 3612019 w 4326718"/>
                <a:gd name="connsiteY10" fmla="*/ 1800000 h 1800000"/>
                <a:gd name="connsiteX11" fmla="*/ 3606718 w 4326718"/>
                <a:gd name="connsiteY11" fmla="*/ 1800000 h 1800000"/>
                <a:gd name="connsiteX12" fmla="*/ 732019 w 4326718"/>
                <a:gd name="connsiteY12" fmla="*/ 1800000 h 1800000"/>
                <a:gd name="connsiteX13" fmla="*/ 732019 w 4326718"/>
                <a:gd name="connsiteY13" fmla="*/ 1799242 h 1800000"/>
                <a:gd name="connsiteX14" fmla="*/ 720000 w 4326718"/>
                <a:gd name="connsiteY14" fmla="*/ 1800000 h 1800000"/>
                <a:gd name="connsiteX15" fmla="*/ 0 w 4326718"/>
                <a:gd name="connsiteY15" fmla="*/ 900000 h 1800000"/>
                <a:gd name="connsiteX16" fmla="*/ 720000 w 4326718"/>
                <a:gd name="connsiteY16" fmla="*/ 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26718" h="1800000">
                  <a:moveTo>
                    <a:pt x="720000" y="0"/>
                  </a:moveTo>
                  <a:lnTo>
                    <a:pt x="732019" y="759"/>
                  </a:lnTo>
                  <a:lnTo>
                    <a:pt x="732019" y="0"/>
                  </a:lnTo>
                  <a:lnTo>
                    <a:pt x="3606718" y="0"/>
                  </a:lnTo>
                  <a:lnTo>
                    <a:pt x="3612019" y="0"/>
                  </a:lnTo>
                  <a:lnTo>
                    <a:pt x="3612019" y="335"/>
                  </a:lnTo>
                  <a:lnTo>
                    <a:pt x="3680334" y="4647"/>
                  </a:lnTo>
                  <a:cubicBezTo>
                    <a:pt x="4043398" y="50736"/>
                    <a:pt x="4326718" y="434010"/>
                    <a:pt x="4326718" y="900000"/>
                  </a:cubicBezTo>
                  <a:cubicBezTo>
                    <a:pt x="4326718" y="1365990"/>
                    <a:pt x="4043398" y="1749265"/>
                    <a:pt x="3680334" y="1795354"/>
                  </a:cubicBezTo>
                  <a:lnTo>
                    <a:pt x="3612019" y="1799666"/>
                  </a:lnTo>
                  <a:lnTo>
                    <a:pt x="3612019" y="1800000"/>
                  </a:lnTo>
                  <a:lnTo>
                    <a:pt x="3606718" y="1800000"/>
                  </a:lnTo>
                  <a:lnTo>
                    <a:pt x="732019" y="1800000"/>
                  </a:lnTo>
                  <a:lnTo>
                    <a:pt x="732019" y="1799242"/>
                  </a:lnTo>
                  <a:lnTo>
                    <a:pt x="720000" y="1800000"/>
                  </a:lnTo>
                  <a:cubicBezTo>
                    <a:pt x="322355" y="1800000"/>
                    <a:pt x="0" y="1397056"/>
                    <a:pt x="0" y="900000"/>
                  </a:cubicBezTo>
                  <a:cubicBezTo>
                    <a:pt x="0" y="402944"/>
                    <a:pt x="322355" y="0"/>
                    <a:pt x="720000" y="0"/>
                  </a:cubicBezTo>
                  <a:close/>
                </a:path>
              </a:pathLst>
            </a:custGeom>
            <a:solidFill>
              <a:srgbClr val="FFF2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19" name="矩形: 圆角 18">
              <a:extLst>
                <a:ext uri="{FF2B5EF4-FFF2-40B4-BE49-F238E27FC236}">
                  <a16:creationId xmlns:a16="http://schemas.microsoft.com/office/drawing/2014/main" id="{94311BD1-DB78-4362-8DE9-C22120DD73F0}"/>
                </a:ext>
              </a:extLst>
            </p:cNvPr>
            <p:cNvSpPr/>
            <p:nvPr/>
          </p:nvSpPr>
          <p:spPr>
            <a:xfrm>
              <a:off x="8137286" y="5026874"/>
              <a:ext cx="2016000" cy="468000"/>
            </a:xfrm>
            <a:prstGeom prst="roundRect">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cxnSp>
        <p:nvCxnSpPr>
          <p:cNvPr id="22" name="直接连接符 21">
            <a:extLst>
              <a:ext uri="{FF2B5EF4-FFF2-40B4-BE49-F238E27FC236}">
                <a16:creationId xmlns:a16="http://schemas.microsoft.com/office/drawing/2014/main" id="{113AF9C1-AABE-492E-A09E-8AE3561513EE}"/>
              </a:ext>
            </a:extLst>
          </p:cNvPr>
          <p:cNvCxnSpPr>
            <a:cxnSpLocks/>
          </p:cNvCxnSpPr>
          <p:nvPr/>
        </p:nvCxnSpPr>
        <p:spPr>
          <a:xfrm>
            <a:off x="4610150" y="3154806"/>
            <a:ext cx="6074485" cy="0"/>
          </a:xfrm>
          <a:prstGeom prst="line">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24" name="矩形 23">
            <a:extLst>
              <a:ext uri="{FF2B5EF4-FFF2-40B4-BE49-F238E27FC236}">
                <a16:creationId xmlns:a16="http://schemas.microsoft.com/office/drawing/2014/main" id="{FE805E71-9E8B-4342-B44D-59378624C29E}"/>
              </a:ext>
            </a:extLst>
          </p:cNvPr>
          <p:cNvSpPr/>
          <p:nvPr/>
        </p:nvSpPr>
        <p:spPr>
          <a:xfrm>
            <a:off x="7384779" y="2753857"/>
            <a:ext cx="646331" cy="369332"/>
          </a:xfrm>
          <a:prstGeom prst="rect">
            <a:avLst/>
          </a:prstGeom>
        </p:spPr>
        <p:txBody>
          <a:bodyPr wrap="none">
            <a:spAutoFit/>
          </a:bodyPr>
          <a:lstStyle/>
          <a:p>
            <a:r>
              <a:rPr lang="en-US" altLang="zh-CN" dirty="0"/>
              <a:t>1700</a:t>
            </a:r>
            <a:endParaRPr lang="zh-CN" altLang="en-US" dirty="0"/>
          </a:p>
        </p:txBody>
      </p:sp>
      <p:cxnSp>
        <p:nvCxnSpPr>
          <p:cNvPr id="25" name="直接连接符 24">
            <a:extLst>
              <a:ext uri="{FF2B5EF4-FFF2-40B4-BE49-F238E27FC236}">
                <a16:creationId xmlns:a16="http://schemas.microsoft.com/office/drawing/2014/main" id="{45EBE65E-D824-4F8C-B2A8-116F26C2C6D2}"/>
              </a:ext>
            </a:extLst>
          </p:cNvPr>
          <p:cNvCxnSpPr>
            <a:cxnSpLocks/>
          </p:cNvCxnSpPr>
          <p:nvPr/>
        </p:nvCxnSpPr>
        <p:spPr>
          <a:xfrm>
            <a:off x="6225517" y="4864980"/>
            <a:ext cx="2855632" cy="0"/>
          </a:xfrm>
          <a:prstGeom prst="line">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27" name="矩形 26">
            <a:extLst>
              <a:ext uri="{FF2B5EF4-FFF2-40B4-BE49-F238E27FC236}">
                <a16:creationId xmlns:a16="http://schemas.microsoft.com/office/drawing/2014/main" id="{31C53E47-284D-443D-8A8E-BACE99439642}"/>
              </a:ext>
            </a:extLst>
          </p:cNvPr>
          <p:cNvSpPr/>
          <p:nvPr/>
        </p:nvSpPr>
        <p:spPr>
          <a:xfrm>
            <a:off x="7499179" y="4474985"/>
            <a:ext cx="531931" cy="369332"/>
          </a:xfrm>
          <a:prstGeom prst="rect">
            <a:avLst/>
          </a:prstGeom>
        </p:spPr>
        <p:txBody>
          <a:bodyPr wrap="square">
            <a:spAutoFit/>
          </a:bodyPr>
          <a:lstStyle/>
          <a:p>
            <a:r>
              <a:rPr lang="en-US" altLang="zh-CN" dirty="0"/>
              <a:t>940</a:t>
            </a:r>
            <a:endParaRPr lang="zh-CN" altLang="en-US" dirty="0"/>
          </a:p>
        </p:txBody>
      </p:sp>
      <p:cxnSp>
        <p:nvCxnSpPr>
          <p:cNvPr id="28" name="直接连接符 27">
            <a:extLst>
              <a:ext uri="{FF2B5EF4-FFF2-40B4-BE49-F238E27FC236}">
                <a16:creationId xmlns:a16="http://schemas.microsoft.com/office/drawing/2014/main" id="{F10D6E6F-9D99-4800-A56B-87F66FF6541D}"/>
              </a:ext>
            </a:extLst>
          </p:cNvPr>
          <p:cNvCxnSpPr>
            <a:cxnSpLocks/>
          </p:cNvCxnSpPr>
          <p:nvPr/>
        </p:nvCxnSpPr>
        <p:spPr>
          <a:xfrm flipV="1">
            <a:off x="9244307" y="4454321"/>
            <a:ext cx="0" cy="821317"/>
          </a:xfrm>
          <a:prstGeom prst="line">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37" name="文本框 36">
            <a:extLst>
              <a:ext uri="{FF2B5EF4-FFF2-40B4-BE49-F238E27FC236}">
                <a16:creationId xmlns:a16="http://schemas.microsoft.com/office/drawing/2014/main" id="{D297E390-5AED-439B-932D-C2D724E8BBB2}"/>
              </a:ext>
            </a:extLst>
          </p:cNvPr>
          <p:cNvSpPr txBox="1"/>
          <p:nvPr/>
        </p:nvSpPr>
        <p:spPr>
          <a:xfrm flipV="1">
            <a:off x="9230809" y="4602270"/>
            <a:ext cx="461665" cy="484094"/>
          </a:xfrm>
          <a:prstGeom prst="rect">
            <a:avLst/>
          </a:prstGeom>
          <a:noFill/>
        </p:spPr>
        <p:txBody>
          <a:bodyPr vert="eaVert" wrap="square" rtlCol="0">
            <a:spAutoFit/>
          </a:bodyPr>
          <a:lstStyle/>
          <a:p>
            <a:r>
              <a:rPr lang="en-US" altLang="zh-CN" dirty="0"/>
              <a:t>260</a:t>
            </a:r>
            <a:endParaRPr lang="zh-CN" altLang="en-US" dirty="0"/>
          </a:p>
        </p:txBody>
      </p:sp>
      <p:sp>
        <p:nvSpPr>
          <p:cNvPr id="41" name="矩形 40">
            <a:extLst>
              <a:ext uri="{FF2B5EF4-FFF2-40B4-BE49-F238E27FC236}">
                <a16:creationId xmlns:a16="http://schemas.microsoft.com/office/drawing/2014/main" id="{D2ED7B80-44D9-4363-A7A1-CC13B81D0DEB}"/>
              </a:ext>
            </a:extLst>
          </p:cNvPr>
          <p:cNvSpPr/>
          <p:nvPr/>
        </p:nvSpPr>
        <p:spPr>
          <a:xfrm>
            <a:off x="11187642" y="3285526"/>
            <a:ext cx="90982" cy="3158909"/>
          </a:xfrm>
          <a:prstGeom prst="rect">
            <a:avLst/>
          </a:pr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47" name="直接连接符 46">
            <a:extLst>
              <a:ext uri="{FF2B5EF4-FFF2-40B4-BE49-F238E27FC236}">
                <a16:creationId xmlns:a16="http://schemas.microsoft.com/office/drawing/2014/main" id="{F01CC524-1576-452C-8CB6-F33F3DBCDFC3}"/>
              </a:ext>
            </a:extLst>
          </p:cNvPr>
          <p:cNvCxnSpPr>
            <a:cxnSpLocks/>
          </p:cNvCxnSpPr>
          <p:nvPr/>
        </p:nvCxnSpPr>
        <p:spPr>
          <a:xfrm flipV="1">
            <a:off x="4419559" y="3300856"/>
            <a:ext cx="0" cy="3158908"/>
          </a:xfrm>
          <a:prstGeom prst="line">
            <a:avLst/>
          </a:prstGeom>
          <a:ln w="19050">
            <a:headEnd type="triangle"/>
            <a:tailEnd type="triangle"/>
          </a:ln>
        </p:spPr>
        <p:style>
          <a:lnRef idx="1">
            <a:schemeClr val="dk1"/>
          </a:lnRef>
          <a:fillRef idx="0">
            <a:schemeClr val="dk1"/>
          </a:fillRef>
          <a:effectRef idx="0">
            <a:schemeClr val="dk1"/>
          </a:effectRef>
          <a:fontRef idx="minor">
            <a:schemeClr val="tx1"/>
          </a:fontRef>
        </p:style>
      </p:cxnSp>
      <p:sp>
        <p:nvSpPr>
          <p:cNvPr id="51" name="文本框 50">
            <a:extLst>
              <a:ext uri="{FF2B5EF4-FFF2-40B4-BE49-F238E27FC236}">
                <a16:creationId xmlns:a16="http://schemas.microsoft.com/office/drawing/2014/main" id="{F074004F-7988-4B99-BF38-05097F279720}"/>
              </a:ext>
            </a:extLst>
          </p:cNvPr>
          <p:cNvSpPr txBox="1"/>
          <p:nvPr/>
        </p:nvSpPr>
        <p:spPr>
          <a:xfrm flipV="1">
            <a:off x="3980247" y="4463542"/>
            <a:ext cx="461665" cy="638151"/>
          </a:xfrm>
          <a:prstGeom prst="rect">
            <a:avLst/>
          </a:prstGeom>
          <a:noFill/>
        </p:spPr>
        <p:txBody>
          <a:bodyPr vert="eaVert" wrap="square" rtlCol="0">
            <a:spAutoFit/>
          </a:bodyPr>
          <a:lstStyle/>
          <a:p>
            <a:r>
              <a:rPr lang="en-US" altLang="zh-CN" dirty="0"/>
              <a:t>1000</a:t>
            </a:r>
            <a:endParaRPr lang="zh-CN" altLang="en-US" dirty="0"/>
          </a:p>
        </p:txBody>
      </p:sp>
      <p:cxnSp>
        <p:nvCxnSpPr>
          <p:cNvPr id="52" name="直接连接符 51">
            <a:extLst>
              <a:ext uri="{FF2B5EF4-FFF2-40B4-BE49-F238E27FC236}">
                <a16:creationId xmlns:a16="http://schemas.microsoft.com/office/drawing/2014/main" id="{9DA403EA-50A8-4897-B791-17B0F67F0F3F}"/>
              </a:ext>
            </a:extLst>
          </p:cNvPr>
          <p:cNvCxnSpPr>
            <a:cxnSpLocks/>
          </p:cNvCxnSpPr>
          <p:nvPr/>
        </p:nvCxnSpPr>
        <p:spPr>
          <a:xfrm>
            <a:off x="11187642" y="3048000"/>
            <a:ext cx="0" cy="225789"/>
          </a:xfrm>
          <a:prstGeom prst="line">
            <a:avLst/>
          </a:prstGeom>
          <a:ln w="19050">
            <a:headEnd type="none"/>
            <a:tailEnd type="none"/>
          </a:ln>
        </p:spPr>
        <p:style>
          <a:lnRef idx="1">
            <a:schemeClr val="dk1"/>
          </a:lnRef>
          <a:fillRef idx="0">
            <a:schemeClr val="dk1"/>
          </a:fillRef>
          <a:effectRef idx="0">
            <a:schemeClr val="dk1"/>
          </a:effectRef>
          <a:fontRef idx="minor">
            <a:schemeClr val="tx1"/>
          </a:fontRef>
        </p:style>
      </p:cxnSp>
      <p:cxnSp>
        <p:nvCxnSpPr>
          <p:cNvPr id="54" name="直接连接符 53">
            <a:extLst>
              <a:ext uri="{FF2B5EF4-FFF2-40B4-BE49-F238E27FC236}">
                <a16:creationId xmlns:a16="http://schemas.microsoft.com/office/drawing/2014/main" id="{22B27C2A-3463-4DFC-8DB5-D408EAD36957}"/>
              </a:ext>
            </a:extLst>
          </p:cNvPr>
          <p:cNvCxnSpPr>
            <a:cxnSpLocks/>
          </p:cNvCxnSpPr>
          <p:nvPr/>
        </p:nvCxnSpPr>
        <p:spPr>
          <a:xfrm>
            <a:off x="11278624" y="3048000"/>
            <a:ext cx="0" cy="225789"/>
          </a:xfrm>
          <a:prstGeom prst="line">
            <a:avLst/>
          </a:prstGeom>
          <a:ln w="19050">
            <a:headEnd type="none"/>
            <a:tailEnd type="none"/>
          </a:ln>
        </p:spPr>
        <p:style>
          <a:lnRef idx="1">
            <a:schemeClr val="dk1"/>
          </a:lnRef>
          <a:fillRef idx="0">
            <a:schemeClr val="dk1"/>
          </a:fillRef>
          <a:effectRef idx="0">
            <a:schemeClr val="dk1"/>
          </a:effectRef>
          <a:fontRef idx="minor">
            <a:schemeClr val="tx1"/>
          </a:fontRef>
        </p:style>
      </p:cxnSp>
      <p:cxnSp>
        <p:nvCxnSpPr>
          <p:cNvPr id="55" name="直接连接符 54">
            <a:extLst>
              <a:ext uri="{FF2B5EF4-FFF2-40B4-BE49-F238E27FC236}">
                <a16:creationId xmlns:a16="http://schemas.microsoft.com/office/drawing/2014/main" id="{7803F61C-02E2-47C6-9A20-C39C8AA08BE5}"/>
              </a:ext>
            </a:extLst>
          </p:cNvPr>
          <p:cNvCxnSpPr>
            <a:cxnSpLocks/>
          </p:cNvCxnSpPr>
          <p:nvPr/>
        </p:nvCxnSpPr>
        <p:spPr>
          <a:xfrm>
            <a:off x="10901082" y="3154806"/>
            <a:ext cx="286560" cy="0"/>
          </a:xfrm>
          <a:prstGeom prst="line">
            <a:avLst/>
          </a:prstGeom>
          <a:ln w="19050">
            <a:headEnd type="none"/>
            <a:tailEnd type="triangle"/>
          </a:ln>
        </p:spPr>
        <p:style>
          <a:lnRef idx="1">
            <a:schemeClr val="dk1"/>
          </a:lnRef>
          <a:fillRef idx="0">
            <a:schemeClr val="dk1"/>
          </a:fillRef>
          <a:effectRef idx="0">
            <a:schemeClr val="dk1"/>
          </a:effectRef>
          <a:fontRef idx="minor">
            <a:schemeClr val="tx1"/>
          </a:fontRef>
        </p:style>
      </p:cxnSp>
      <p:cxnSp>
        <p:nvCxnSpPr>
          <p:cNvPr id="58" name="直接连接符 57">
            <a:extLst>
              <a:ext uri="{FF2B5EF4-FFF2-40B4-BE49-F238E27FC236}">
                <a16:creationId xmlns:a16="http://schemas.microsoft.com/office/drawing/2014/main" id="{AE992C7B-9824-4D5E-8EA6-3498097F1970}"/>
              </a:ext>
            </a:extLst>
          </p:cNvPr>
          <p:cNvCxnSpPr>
            <a:cxnSpLocks/>
          </p:cNvCxnSpPr>
          <p:nvPr/>
        </p:nvCxnSpPr>
        <p:spPr>
          <a:xfrm>
            <a:off x="11278624" y="3154806"/>
            <a:ext cx="286560" cy="0"/>
          </a:xfrm>
          <a:prstGeom prst="line">
            <a:avLst/>
          </a:prstGeom>
          <a:ln w="19050">
            <a:headEnd type="triangle"/>
            <a:tailEnd type="none"/>
          </a:ln>
        </p:spPr>
        <p:style>
          <a:lnRef idx="1">
            <a:schemeClr val="dk1"/>
          </a:lnRef>
          <a:fillRef idx="0">
            <a:schemeClr val="dk1"/>
          </a:fillRef>
          <a:effectRef idx="0">
            <a:schemeClr val="dk1"/>
          </a:effectRef>
          <a:fontRef idx="minor">
            <a:schemeClr val="tx1"/>
          </a:fontRef>
        </p:style>
      </p:cxnSp>
      <p:sp>
        <p:nvSpPr>
          <p:cNvPr id="59" name="矩形 58">
            <a:extLst>
              <a:ext uri="{FF2B5EF4-FFF2-40B4-BE49-F238E27FC236}">
                <a16:creationId xmlns:a16="http://schemas.microsoft.com/office/drawing/2014/main" id="{62DA76EA-320A-4ED2-96FC-E8CE4838532F}"/>
              </a:ext>
            </a:extLst>
          </p:cNvPr>
          <p:cNvSpPr/>
          <p:nvPr/>
        </p:nvSpPr>
        <p:spPr>
          <a:xfrm>
            <a:off x="11025384" y="2720115"/>
            <a:ext cx="415498" cy="369332"/>
          </a:xfrm>
          <a:prstGeom prst="rect">
            <a:avLst/>
          </a:prstGeom>
        </p:spPr>
        <p:txBody>
          <a:bodyPr wrap="none">
            <a:spAutoFit/>
          </a:bodyPr>
          <a:lstStyle/>
          <a:p>
            <a:r>
              <a:rPr lang="en-US" altLang="zh-CN" dirty="0"/>
              <a:t>25</a:t>
            </a:r>
            <a:endParaRPr lang="zh-CN" altLang="en-US" dirty="0"/>
          </a:p>
        </p:txBody>
      </p:sp>
    </p:spTree>
    <p:extLst>
      <p:ext uri="{BB962C8B-B14F-4D97-AF65-F5344CB8AC3E}">
        <p14:creationId xmlns:p14="http://schemas.microsoft.com/office/powerpoint/2010/main" val="4645398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31">
            <a:extLst>
              <a:ext uri="{FF2B5EF4-FFF2-40B4-BE49-F238E27FC236}">
                <a16:creationId xmlns:a16="http://schemas.microsoft.com/office/drawing/2014/main" id="{74C28391-4891-4326-A739-87276309C10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01999" y="1203387"/>
            <a:ext cx="3028064" cy="2520000"/>
          </a:xfrm>
          <a:prstGeom prst="rect">
            <a:avLst/>
          </a:prstGeom>
        </p:spPr>
      </p:pic>
      <p:grpSp>
        <p:nvGrpSpPr>
          <p:cNvPr id="45" name="组合 44">
            <a:extLst>
              <a:ext uri="{FF2B5EF4-FFF2-40B4-BE49-F238E27FC236}">
                <a16:creationId xmlns:a16="http://schemas.microsoft.com/office/drawing/2014/main" id="{C6DB2107-3502-480A-BD79-717F1A081CFD}"/>
              </a:ext>
            </a:extLst>
          </p:cNvPr>
          <p:cNvGrpSpPr>
            <a:grpSpLocks noChangeAspect="1"/>
          </p:cNvGrpSpPr>
          <p:nvPr/>
        </p:nvGrpSpPr>
        <p:grpSpPr>
          <a:xfrm>
            <a:off x="688472" y="4054099"/>
            <a:ext cx="5101742" cy="2653054"/>
            <a:chOff x="6981927" y="4360874"/>
            <a:chExt cx="4326718" cy="1800000"/>
          </a:xfrm>
        </p:grpSpPr>
        <p:sp>
          <p:nvSpPr>
            <p:cNvPr id="53" name="任意多边形: 形状 52">
              <a:extLst>
                <a:ext uri="{FF2B5EF4-FFF2-40B4-BE49-F238E27FC236}">
                  <a16:creationId xmlns:a16="http://schemas.microsoft.com/office/drawing/2014/main" id="{837C8A38-96D2-47BB-A77F-E553EEA1CF05}"/>
                </a:ext>
              </a:extLst>
            </p:cNvPr>
            <p:cNvSpPr>
              <a:spLocks noChangeAspect="1"/>
            </p:cNvSpPr>
            <p:nvPr/>
          </p:nvSpPr>
          <p:spPr>
            <a:xfrm>
              <a:off x="6981927" y="4360874"/>
              <a:ext cx="4326718" cy="1800000"/>
            </a:xfrm>
            <a:custGeom>
              <a:avLst/>
              <a:gdLst>
                <a:gd name="connsiteX0" fmla="*/ 720000 w 4326718"/>
                <a:gd name="connsiteY0" fmla="*/ 0 h 1800000"/>
                <a:gd name="connsiteX1" fmla="*/ 732019 w 4326718"/>
                <a:gd name="connsiteY1" fmla="*/ 759 h 1800000"/>
                <a:gd name="connsiteX2" fmla="*/ 732019 w 4326718"/>
                <a:gd name="connsiteY2" fmla="*/ 0 h 1800000"/>
                <a:gd name="connsiteX3" fmla="*/ 3606718 w 4326718"/>
                <a:gd name="connsiteY3" fmla="*/ 0 h 1800000"/>
                <a:gd name="connsiteX4" fmla="*/ 3612019 w 4326718"/>
                <a:gd name="connsiteY4" fmla="*/ 0 h 1800000"/>
                <a:gd name="connsiteX5" fmla="*/ 3612019 w 4326718"/>
                <a:gd name="connsiteY5" fmla="*/ 335 h 1800000"/>
                <a:gd name="connsiteX6" fmla="*/ 3680334 w 4326718"/>
                <a:gd name="connsiteY6" fmla="*/ 4647 h 1800000"/>
                <a:gd name="connsiteX7" fmla="*/ 4326718 w 4326718"/>
                <a:gd name="connsiteY7" fmla="*/ 900000 h 1800000"/>
                <a:gd name="connsiteX8" fmla="*/ 3680334 w 4326718"/>
                <a:gd name="connsiteY8" fmla="*/ 1795354 h 1800000"/>
                <a:gd name="connsiteX9" fmla="*/ 3612019 w 4326718"/>
                <a:gd name="connsiteY9" fmla="*/ 1799666 h 1800000"/>
                <a:gd name="connsiteX10" fmla="*/ 3612019 w 4326718"/>
                <a:gd name="connsiteY10" fmla="*/ 1800000 h 1800000"/>
                <a:gd name="connsiteX11" fmla="*/ 3606718 w 4326718"/>
                <a:gd name="connsiteY11" fmla="*/ 1800000 h 1800000"/>
                <a:gd name="connsiteX12" fmla="*/ 732019 w 4326718"/>
                <a:gd name="connsiteY12" fmla="*/ 1800000 h 1800000"/>
                <a:gd name="connsiteX13" fmla="*/ 732019 w 4326718"/>
                <a:gd name="connsiteY13" fmla="*/ 1799242 h 1800000"/>
                <a:gd name="connsiteX14" fmla="*/ 720000 w 4326718"/>
                <a:gd name="connsiteY14" fmla="*/ 1800000 h 1800000"/>
                <a:gd name="connsiteX15" fmla="*/ 0 w 4326718"/>
                <a:gd name="connsiteY15" fmla="*/ 900000 h 1800000"/>
                <a:gd name="connsiteX16" fmla="*/ 720000 w 4326718"/>
                <a:gd name="connsiteY16" fmla="*/ 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326718" h="1800000">
                  <a:moveTo>
                    <a:pt x="720000" y="0"/>
                  </a:moveTo>
                  <a:lnTo>
                    <a:pt x="732019" y="759"/>
                  </a:lnTo>
                  <a:lnTo>
                    <a:pt x="732019" y="0"/>
                  </a:lnTo>
                  <a:lnTo>
                    <a:pt x="3606718" y="0"/>
                  </a:lnTo>
                  <a:lnTo>
                    <a:pt x="3612019" y="0"/>
                  </a:lnTo>
                  <a:lnTo>
                    <a:pt x="3612019" y="335"/>
                  </a:lnTo>
                  <a:lnTo>
                    <a:pt x="3680334" y="4647"/>
                  </a:lnTo>
                  <a:cubicBezTo>
                    <a:pt x="4043398" y="50736"/>
                    <a:pt x="4326718" y="434010"/>
                    <a:pt x="4326718" y="900000"/>
                  </a:cubicBezTo>
                  <a:cubicBezTo>
                    <a:pt x="4326718" y="1365990"/>
                    <a:pt x="4043398" y="1749265"/>
                    <a:pt x="3680334" y="1795354"/>
                  </a:cubicBezTo>
                  <a:lnTo>
                    <a:pt x="3612019" y="1799666"/>
                  </a:lnTo>
                  <a:lnTo>
                    <a:pt x="3612019" y="1800000"/>
                  </a:lnTo>
                  <a:lnTo>
                    <a:pt x="3606718" y="1800000"/>
                  </a:lnTo>
                  <a:lnTo>
                    <a:pt x="732019" y="1800000"/>
                  </a:lnTo>
                  <a:lnTo>
                    <a:pt x="732019" y="1799242"/>
                  </a:lnTo>
                  <a:lnTo>
                    <a:pt x="720000" y="1800000"/>
                  </a:lnTo>
                  <a:cubicBezTo>
                    <a:pt x="322355" y="1800000"/>
                    <a:pt x="0" y="1397056"/>
                    <a:pt x="0" y="900000"/>
                  </a:cubicBezTo>
                  <a:cubicBezTo>
                    <a:pt x="0" y="402944"/>
                    <a:pt x="322355" y="0"/>
                    <a:pt x="720000" y="0"/>
                  </a:cubicBezTo>
                  <a:close/>
                </a:path>
              </a:pathLst>
            </a:custGeom>
            <a:solidFill>
              <a:srgbClr val="FFF2CC"/>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4" name="矩形: 圆角 53">
              <a:extLst>
                <a:ext uri="{FF2B5EF4-FFF2-40B4-BE49-F238E27FC236}">
                  <a16:creationId xmlns:a16="http://schemas.microsoft.com/office/drawing/2014/main" id="{9489A1D5-74EB-4655-8524-1BEC1BB765BC}"/>
                </a:ext>
              </a:extLst>
            </p:cNvPr>
            <p:cNvSpPr/>
            <p:nvPr/>
          </p:nvSpPr>
          <p:spPr>
            <a:xfrm>
              <a:off x="8137286" y="5026874"/>
              <a:ext cx="2016000" cy="468000"/>
            </a:xfrm>
            <a:prstGeom prst="roundRect">
              <a:avLst/>
            </a:prstGeom>
            <a:solidFill>
              <a:schemeClr val="bg2"/>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grpSp>
      <p:sp>
        <p:nvSpPr>
          <p:cNvPr id="4" name="标题 3"/>
          <p:cNvSpPr>
            <a:spLocks noGrp="1"/>
          </p:cNvSpPr>
          <p:nvPr>
            <p:ph type="title"/>
          </p:nvPr>
        </p:nvSpPr>
        <p:spPr>
          <a:xfrm>
            <a:off x="609600" y="174365"/>
            <a:ext cx="10668000" cy="575938"/>
          </a:xfrm>
        </p:spPr>
        <p:txBody>
          <a:bodyPr/>
          <a:lstStyle/>
          <a:p>
            <a:r>
              <a:rPr lang="en-US" altLang="zh-CN" sz="3200" dirty="0">
                <a:solidFill>
                  <a:schemeClr val="tx2"/>
                </a:solidFill>
              </a:rPr>
              <a:t>Estimation of core impedance</a:t>
            </a:r>
          </a:p>
        </p:txBody>
      </p:sp>
      <mc:AlternateContent xmlns:mc="http://schemas.openxmlformats.org/markup-compatibility/2006" xmlns:a14="http://schemas.microsoft.com/office/drawing/2010/main">
        <mc:Choice Requires="a14">
          <p:sp>
            <p:nvSpPr>
              <p:cNvPr id="18" name="文本框 17"/>
              <p:cNvSpPr txBox="1"/>
              <p:nvPr/>
            </p:nvSpPr>
            <p:spPr>
              <a:xfrm>
                <a:off x="1300388" y="1426511"/>
                <a:ext cx="2441374" cy="590290"/>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altLang="zh-CN" b="0" i="1" smtClean="0">
                          <a:latin typeface="Cambria Math" panose="02040503050406030204" pitchFamily="18" charset="0"/>
                        </a:rPr>
                        <m:t>𝑍</m:t>
                      </m:r>
                      <m:r>
                        <a:rPr lang="en-US" altLang="zh-CN" b="0" i="1" smtClean="0">
                          <a:latin typeface="Cambria Math" panose="02040503050406030204" pitchFamily="18" charset="0"/>
                        </a:rPr>
                        <m:t>=</m:t>
                      </m:r>
                      <m:r>
                        <a:rPr lang="en-US" altLang="zh-CN" b="0" i="1" smtClean="0">
                          <a:latin typeface="Cambria Math" panose="02040503050406030204" pitchFamily="18" charset="0"/>
                        </a:rPr>
                        <m:t>𝑓</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𝜇</m:t>
                          </m:r>
                        </m:e>
                        <m:sub>
                          <m:r>
                            <a:rPr lang="en-US" altLang="zh-CN" b="0" i="1" smtClean="0">
                              <a:latin typeface="Cambria Math" panose="02040503050406030204" pitchFamily="18" charset="0"/>
                            </a:rPr>
                            <m:t>0</m:t>
                          </m:r>
                        </m:sub>
                      </m:sSub>
                      <m:d>
                        <m:dPr>
                          <m:ctrlPr>
                            <a:rPr lang="en-US" altLang="zh-CN" b="0" i="1" smtClean="0">
                              <a:latin typeface="Cambria Math" panose="02040503050406030204" pitchFamily="18" charset="0"/>
                            </a:rPr>
                          </m:ctrlPr>
                        </m:dPr>
                        <m:e>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𝜇</m:t>
                              </m:r>
                            </m:e>
                            <m:sup>
                              <m:r>
                                <a:rPr lang="en-US" altLang="zh-CN" b="0" i="1" smtClean="0">
                                  <a:latin typeface="Cambria Math" panose="02040503050406030204" pitchFamily="18" charset="0"/>
                                </a:rPr>
                                <m:t>′′</m:t>
                              </m:r>
                            </m:sup>
                          </m:sSup>
                          <m:r>
                            <a:rPr lang="en-US" altLang="zh-CN" b="0" i="1" smtClean="0">
                              <a:latin typeface="Cambria Math" panose="02040503050406030204" pitchFamily="18" charset="0"/>
                            </a:rPr>
                            <m:t>+</m:t>
                          </m:r>
                          <m:r>
                            <a:rPr lang="en-US" altLang="zh-CN" b="0" i="1" smtClean="0">
                              <a:latin typeface="Cambria Math" panose="02040503050406030204" pitchFamily="18" charset="0"/>
                            </a:rPr>
                            <m:t>𝑗</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𝜇</m:t>
                              </m:r>
                            </m:e>
                            <m:sup>
                              <m:r>
                                <a:rPr lang="en-US" altLang="zh-CN" b="0" i="1" smtClean="0">
                                  <a:latin typeface="Cambria Math" panose="02040503050406030204" pitchFamily="18" charset="0"/>
                                </a:rPr>
                                <m:t>′</m:t>
                              </m:r>
                            </m:sup>
                          </m:sSup>
                        </m:e>
                      </m:d>
                      <m:r>
                        <a:rPr lang="en-US" altLang="zh-CN" b="0" i="1" smtClean="0">
                          <a:latin typeface="Cambria Math" panose="02040503050406030204" pitchFamily="18" charset="0"/>
                        </a:rPr>
                        <m:t>𝑡</m:t>
                      </m:r>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ln</m:t>
                          </m:r>
                        </m:fName>
                        <m:e>
                          <m:f>
                            <m:fPr>
                              <m:ctrlPr>
                                <a:rPr lang="en-US" altLang="zh-CN" b="0" i="1" smtClean="0">
                                  <a:latin typeface="Cambria Math" panose="02040503050406030204" pitchFamily="18" charset="0"/>
                                </a:rPr>
                              </m:ctrlPr>
                            </m:fPr>
                            <m:num>
                              <m:bar>
                                <m:barPr>
                                  <m:pos m:val="top"/>
                                  <m:ctrlPr>
                                    <a:rPr lang="en-US" altLang="zh-CN" i="1">
                                      <a:latin typeface="Cambria Math" panose="02040503050406030204" pitchFamily="18" charset="0"/>
                                    </a:rPr>
                                  </m:ctrlPr>
                                </m:barPr>
                                <m:e>
                                  <m:sSub>
                                    <m:sSubPr>
                                      <m:ctrlPr>
                                        <a:rPr lang="en-US" altLang="zh-CN" i="1">
                                          <a:latin typeface="Cambria Math" panose="02040503050406030204" pitchFamily="18" charset="0"/>
                                        </a:rPr>
                                      </m:ctrlPr>
                                    </m:sSubPr>
                                    <m:e>
                                      <m:r>
                                        <a:rPr lang="en-US" altLang="zh-CN" i="1">
                                          <a:latin typeface="Cambria Math" panose="02040503050406030204" pitchFamily="18" charset="0"/>
                                        </a:rPr>
                                        <m:t>𝑟</m:t>
                                      </m:r>
                                    </m:e>
                                    <m:sub>
                                      <m:r>
                                        <a:rPr lang="en-US" altLang="zh-CN" i="1">
                                          <a:latin typeface="Cambria Math" panose="02040503050406030204" pitchFamily="18" charset="0"/>
                                        </a:rPr>
                                        <m:t>1</m:t>
                                      </m:r>
                                    </m:sub>
                                  </m:sSub>
                                </m:e>
                              </m:bar>
                            </m:num>
                            <m:den>
                              <m:bar>
                                <m:barPr>
                                  <m:pos m:val="top"/>
                                  <m:ctrlPr>
                                    <a:rPr lang="en-US" altLang="zh-CN" i="1">
                                      <a:latin typeface="Cambria Math" panose="02040503050406030204" pitchFamily="18" charset="0"/>
                                    </a:rPr>
                                  </m:ctrlPr>
                                </m:barPr>
                                <m:e>
                                  <m:sSub>
                                    <m:sSubPr>
                                      <m:ctrlPr>
                                        <a:rPr lang="en-US" altLang="zh-CN" i="1">
                                          <a:latin typeface="Cambria Math" panose="02040503050406030204" pitchFamily="18" charset="0"/>
                                        </a:rPr>
                                      </m:ctrlPr>
                                    </m:sSubPr>
                                    <m:e>
                                      <m:r>
                                        <a:rPr lang="en-US" altLang="zh-CN" i="1">
                                          <a:latin typeface="Cambria Math" panose="02040503050406030204" pitchFamily="18" charset="0"/>
                                        </a:rPr>
                                        <m:t>𝑟</m:t>
                                      </m:r>
                                    </m:e>
                                    <m:sub>
                                      <m:r>
                                        <a:rPr lang="en-US" altLang="zh-CN" i="1">
                                          <a:latin typeface="Cambria Math" panose="02040503050406030204" pitchFamily="18" charset="0"/>
                                        </a:rPr>
                                        <m:t>0</m:t>
                                      </m:r>
                                    </m:sub>
                                  </m:sSub>
                                </m:e>
                              </m:bar>
                            </m:den>
                          </m:f>
                        </m:e>
                      </m:func>
                    </m:oMath>
                  </m:oMathPara>
                </a14:m>
                <a:endParaRPr lang="en-US" altLang="zh-CN" b="0" dirty="0"/>
              </a:p>
            </p:txBody>
          </p:sp>
        </mc:Choice>
        <mc:Fallback xmlns="">
          <p:sp>
            <p:nvSpPr>
              <p:cNvPr id="18" name="文本框 17"/>
              <p:cNvSpPr txBox="1">
                <a:spLocks noRot="1" noChangeAspect="1" noMove="1" noResize="1" noEditPoints="1" noAdjustHandles="1" noChangeArrowheads="1" noChangeShapeType="1" noTextEdit="1"/>
              </p:cNvSpPr>
              <p:nvPr/>
            </p:nvSpPr>
            <p:spPr>
              <a:xfrm>
                <a:off x="1300388" y="1426511"/>
                <a:ext cx="2441374" cy="590290"/>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p:cNvSpPr txBox="1"/>
              <p:nvPr/>
            </p:nvSpPr>
            <p:spPr>
              <a:xfrm>
                <a:off x="4392968" y="1503569"/>
                <a:ext cx="1095685" cy="276999"/>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bar>
                        <m:barPr>
                          <m:pos m:val="top"/>
                          <m:ctrlPr>
                            <a:rPr lang="en-US" altLang="zh-CN" b="0" i="1" smtClean="0">
                              <a:latin typeface="Cambria Math" panose="02040503050406030204" pitchFamily="18" charset="0"/>
                            </a:rPr>
                          </m:ctrlPr>
                        </m:barPr>
                        <m:e>
                          <m:sSub>
                            <m:sSubPr>
                              <m:ctrlPr>
                                <a:rPr lang="en-US" altLang="zh-CN" i="1">
                                  <a:latin typeface="Cambria Math" panose="02040503050406030204" pitchFamily="18" charset="0"/>
                                </a:rPr>
                              </m:ctrlPr>
                            </m:sSubPr>
                            <m:e>
                              <m:r>
                                <a:rPr lang="en-US" altLang="zh-CN" i="1">
                                  <a:latin typeface="Cambria Math" panose="02040503050406030204" pitchFamily="18" charset="0"/>
                                </a:rPr>
                                <m:t>𝑟</m:t>
                              </m:r>
                            </m:e>
                            <m:sub>
                              <m:r>
                                <a:rPr lang="en-US" altLang="zh-CN" i="1">
                                  <a:latin typeface="Cambria Math" panose="02040503050406030204" pitchFamily="18" charset="0"/>
                                </a:rPr>
                                <m:t>1</m:t>
                              </m:r>
                            </m:sub>
                          </m:sSub>
                        </m:e>
                      </m:ba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𝑙</m:t>
                          </m:r>
                        </m:e>
                        <m:sub>
                          <m:r>
                            <a:rPr lang="en-US" altLang="zh-CN" b="0" i="1" smtClean="0">
                              <a:latin typeface="Cambria Math" panose="02040503050406030204" pitchFamily="18" charset="0"/>
                            </a:rPr>
                            <m:t>1</m:t>
                          </m:r>
                        </m:sub>
                      </m:sSub>
                      <m:r>
                        <a:rPr lang="en-US" altLang="zh-CN" b="0" i="1" smtClean="0">
                          <a:latin typeface="Cambria Math" panose="02040503050406030204" pitchFamily="18" charset="0"/>
                        </a:rPr>
                        <m:t>/2</m:t>
                      </m:r>
                      <m:r>
                        <a:rPr lang="zh-CN" altLang="en-US" b="0" i="1" smtClean="0">
                          <a:latin typeface="Cambria Math" panose="02040503050406030204" pitchFamily="18" charset="0"/>
                        </a:rPr>
                        <m:t>𝜋</m:t>
                      </m:r>
                    </m:oMath>
                  </m:oMathPara>
                </a14:m>
                <a:endParaRPr lang="en-US" altLang="zh-CN" b="0" i="1" dirty="0">
                  <a:latin typeface="Cambria Math" panose="02040503050406030204" pitchFamily="18" charset="0"/>
                </a:endParaRPr>
              </a:p>
            </p:txBody>
          </p:sp>
        </mc:Choice>
        <mc:Fallback xmlns="">
          <p:sp>
            <p:nvSpPr>
              <p:cNvPr id="35" name="文本框 34"/>
              <p:cNvSpPr txBox="1">
                <a:spLocks noRot="1" noChangeAspect="1" noMove="1" noResize="1" noEditPoints="1" noAdjustHandles="1" noChangeArrowheads="1" noChangeShapeType="1" noTextEdit="1"/>
              </p:cNvSpPr>
              <p:nvPr/>
            </p:nvSpPr>
            <p:spPr>
              <a:xfrm>
                <a:off x="4392968" y="1503569"/>
                <a:ext cx="1095685" cy="276999"/>
              </a:xfrm>
              <a:prstGeom prst="rect">
                <a:avLst/>
              </a:prstGeom>
              <a:blipFill>
                <a:blip r:embed="rId6"/>
                <a:stretch>
                  <a:fillRect l="-5587" t="-2222" r="-559"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 name="矩形 1"/>
              <p:cNvSpPr/>
              <p:nvPr/>
            </p:nvSpPr>
            <p:spPr>
              <a:xfrm>
                <a:off x="4300634" y="1920150"/>
                <a:ext cx="1280351" cy="369332"/>
              </a:xfrm>
              <a:prstGeom prst="rect">
                <a:avLst/>
              </a:prstGeom>
            </p:spPr>
            <p:txBody>
              <a:bodyPr wrap="none">
                <a:spAutoFit/>
              </a:bodyPr>
              <a:lstStyle/>
              <a:p>
                <a:pPr/>
                <a14:m>
                  <m:oMathPara xmlns:m="http://schemas.openxmlformats.org/officeDocument/2006/math">
                    <m:oMathParaPr>
                      <m:jc m:val="left"/>
                    </m:oMathParaPr>
                    <m:oMath xmlns:m="http://schemas.openxmlformats.org/officeDocument/2006/math">
                      <m:bar>
                        <m:barPr>
                          <m:pos m:val="top"/>
                          <m:ctrlPr>
                            <a:rPr lang="en-US" altLang="zh-CN" i="1" smtClean="0">
                              <a:latin typeface="Cambria Math" panose="02040503050406030204" pitchFamily="18" charset="0"/>
                            </a:rPr>
                          </m:ctrlPr>
                        </m:barPr>
                        <m:e>
                          <m:sSub>
                            <m:sSubPr>
                              <m:ctrlPr>
                                <a:rPr lang="en-US" altLang="zh-CN" i="1">
                                  <a:latin typeface="Cambria Math" panose="02040503050406030204" pitchFamily="18" charset="0"/>
                                </a:rPr>
                              </m:ctrlPr>
                            </m:sSubPr>
                            <m:e>
                              <m:r>
                                <a:rPr lang="en-US" altLang="zh-CN" i="1">
                                  <a:latin typeface="Cambria Math" panose="02040503050406030204" pitchFamily="18" charset="0"/>
                                </a:rPr>
                                <m:t>𝑟</m:t>
                              </m:r>
                            </m:e>
                            <m:sub>
                              <m:r>
                                <a:rPr lang="en-US" altLang="zh-CN" b="0" i="1" smtClean="0">
                                  <a:latin typeface="Cambria Math" panose="02040503050406030204" pitchFamily="18" charset="0"/>
                                </a:rPr>
                                <m:t>0</m:t>
                              </m:r>
                            </m:sub>
                          </m:sSub>
                        </m:e>
                      </m:ba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𝑙</m:t>
                          </m:r>
                        </m:e>
                        <m:sub>
                          <m:r>
                            <a:rPr lang="en-US" altLang="zh-CN" b="0" i="1" smtClean="0">
                              <a:latin typeface="Cambria Math" panose="02040503050406030204" pitchFamily="18" charset="0"/>
                            </a:rPr>
                            <m:t>0</m:t>
                          </m:r>
                        </m:sub>
                      </m:sSub>
                      <m:r>
                        <a:rPr lang="en-US" altLang="zh-CN" i="1">
                          <a:latin typeface="Cambria Math" panose="02040503050406030204" pitchFamily="18" charset="0"/>
                        </a:rPr>
                        <m:t>/2</m:t>
                      </m:r>
                      <m:r>
                        <a:rPr lang="zh-CN" altLang="en-US" i="1">
                          <a:latin typeface="Cambria Math" panose="02040503050406030204" pitchFamily="18" charset="0"/>
                        </a:rPr>
                        <m:t>𝜋</m:t>
                      </m:r>
                    </m:oMath>
                  </m:oMathPara>
                </a14:m>
                <a:endParaRPr lang="en-US" altLang="zh-CN" i="1" dirty="0">
                  <a:latin typeface="Cambria Math" panose="02040503050406030204" pitchFamily="18" charset="0"/>
                </a:endParaRPr>
              </a:p>
            </p:txBody>
          </p:sp>
        </mc:Choice>
        <mc:Fallback xmlns="">
          <p:sp>
            <p:nvSpPr>
              <p:cNvPr id="2" name="矩形 1"/>
              <p:cNvSpPr>
                <a:spLocks noRot="1" noChangeAspect="1" noMove="1" noResize="1" noEditPoints="1" noAdjustHandles="1" noChangeArrowheads="1" noChangeShapeType="1" noTextEdit="1"/>
              </p:cNvSpPr>
              <p:nvPr/>
            </p:nvSpPr>
            <p:spPr>
              <a:xfrm>
                <a:off x="4300634" y="1920150"/>
                <a:ext cx="1280351" cy="369332"/>
              </a:xfrm>
              <a:prstGeom prst="rect">
                <a:avLst/>
              </a:prstGeom>
              <a:blipFill>
                <a:blip r:embed="rId7"/>
                <a:stretch>
                  <a:fillRect b="-13115"/>
                </a:stretch>
              </a:blipFill>
            </p:spPr>
            <p:txBody>
              <a:bodyPr/>
              <a:lstStyle/>
              <a:p>
                <a:r>
                  <a:rPr lang="zh-CN" altLang="en-US">
                    <a:noFill/>
                  </a:rPr>
                  <a:t> </a:t>
                </a:r>
              </a:p>
            </p:txBody>
          </p:sp>
        </mc:Fallback>
      </mc:AlternateContent>
      <p:sp>
        <p:nvSpPr>
          <p:cNvPr id="38" name="矩形 37"/>
          <p:cNvSpPr/>
          <p:nvPr/>
        </p:nvSpPr>
        <p:spPr>
          <a:xfrm>
            <a:off x="413780" y="1022574"/>
            <a:ext cx="5832430" cy="400110"/>
          </a:xfrm>
          <a:prstGeom prst="rect">
            <a:avLst/>
          </a:prstGeom>
        </p:spPr>
        <p:txBody>
          <a:bodyPr wrap="none">
            <a:spAutoFit/>
          </a:bodyPr>
          <a:lstStyle/>
          <a:p>
            <a:r>
              <a:rPr lang="en-US" altLang="zh-CN" sz="2000" b="1" dirty="0"/>
              <a:t>Equations for racetrack core impedance calculation</a:t>
            </a:r>
          </a:p>
        </p:txBody>
      </p:sp>
      <p:sp>
        <p:nvSpPr>
          <p:cNvPr id="51" name="文本框 50"/>
          <p:cNvSpPr txBox="1"/>
          <p:nvPr/>
        </p:nvSpPr>
        <p:spPr>
          <a:xfrm>
            <a:off x="2050785" y="5177035"/>
            <a:ext cx="415589" cy="400110"/>
          </a:xfrm>
          <a:prstGeom prst="rect">
            <a:avLst/>
          </a:prstGeom>
          <a:noFill/>
        </p:spPr>
        <p:txBody>
          <a:bodyPr wrap="square" rtlCol="0">
            <a:spAutoFit/>
          </a:bodyPr>
          <a:lstStyle/>
          <a:p>
            <a:r>
              <a:rPr lang="en-US" altLang="zh-CN" sz="2000" dirty="0"/>
              <a:t>l</a:t>
            </a:r>
            <a:r>
              <a:rPr lang="en-US" altLang="zh-CN" sz="2000" baseline="-25000" dirty="0"/>
              <a:t>0</a:t>
            </a:r>
            <a:endParaRPr lang="zh-CN" altLang="en-US" sz="2000" baseline="-25000" dirty="0"/>
          </a:p>
        </p:txBody>
      </p:sp>
      <p:sp>
        <p:nvSpPr>
          <p:cNvPr id="52" name="文本框 51"/>
          <p:cNvSpPr txBox="1"/>
          <p:nvPr/>
        </p:nvSpPr>
        <p:spPr>
          <a:xfrm>
            <a:off x="564383" y="4133868"/>
            <a:ext cx="415589" cy="400110"/>
          </a:xfrm>
          <a:prstGeom prst="rect">
            <a:avLst/>
          </a:prstGeom>
          <a:noFill/>
        </p:spPr>
        <p:txBody>
          <a:bodyPr wrap="square" rtlCol="0">
            <a:spAutoFit/>
          </a:bodyPr>
          <a:lstStyle/>
          <a:p>
            <a:r>
              <a:rPr lang="en-US" altLang="zh-CN" sz="2000" dirty="0"/>
              <a:t>l</a:t>
            </a:r>
            <a:r>
              <a:rPr lang="en-US" altLang="zh-CN" sz="2000" baseline="-25000" dirty="0"/>
              <a:t>1</a:t>
            </a:r>
            <a:endParaRPr lang="zh-CN" altLang="en-US" sz="2000" baseline="-25000" dirty="0"/>
          </a:p>
        </p:txBody>
      </p:sp>
      <mc:AlternateContent xmlns:mc="http://schemas.openxmlformats.org/markup-compatibility/2006" xmlns:a14="http://schemas.microsoft.com/office/drawing/2010/main">
        <mc:Choice Requires="a14">
          <p:sp>
            <p:nvSpPr>
              <p:cNvPr id="20" name="文本框 19"/>
              <p:cNvSpPr txBox="1"/>
              <p:nvPr/>
            </p:nvSpPr>
            <p:spPr>
              <a:xfrm>
                <a:off x="688472" y="3061872"/>
                <a:ext cx="3311869" cy="276999"/>
              </a:xfrm>
              <a:prstGeom prst="rect">
                <a:avLst/>
              </a:prstGeom>
              <a:noFill/>
            </p:spPr>
            <p:txBody>
              <a:bodyPr wrap="none" lIns="0" tIns="0" rIns="0" bIns="0" rtlCol="0">
                <a:spAutoFit/>
              </a:bodyPr>
              <a:lstStyle/>
              <a:p>
                <a14:m>
                  <m:oMath xmlns:m="http://schemas.openxmlformats.org/officeDocument/2006/math">
                    <m:r>
                      <a:rPr lang="zh-CN" altLang="en-US" i="1" smtClean="0">
                        <a:latin typeface="Cambria Math" panose="02040503050406030204" pitchFamily="18" charset="0"/>
                      </a:rPr>
                      <m:t>𝜇</m:t>
                    </m:r>
                    <m:r>
                      <a:rPr lang="en-US" altLang="zh-CN" b="0" i="1" smtClean="0">
                        <a:latin typeface="Cambria Math" panose="02040503050406030204" pitchFamily="18" charset="0"/>
                      </a:rPr>
                      <m:t>=</m:t>
                    </m:r>
                    <m:sSup>
                      <m:sSupPr>
                        <m:ctrlPr>
                          <a:rPr lang="en-US" altLang="zh-CN" i="1">
                            <a:latin typeface="Cambria Math" panose="02040503050406030204" pitchFamily="18" charset="0"/>
                          </a:rPr>
                        </m:ctrlPr>
                      </m:sSupPr>
                      <m:e>
                        <m:r>
                          <a:rPr lang="zh-CN" altLang="en-US" i="1">
                            <a:latin typeface="Cambria Math" panose="02040503050406030204" pitchFamily="18" charset="0"/>
                          </a:rPr>
                          <m:t>𝜇</m:t>
                        </m:r>
                      </m:e>
                      <m:sup>
                        <m:r>
                          <a:rPr lang="en-US" altLang="zh-CN" i="1">
                            <a:latin typeface="Cambria Math" panose="02040503050406030204" pitchFamily="18" charset="0"/>
                          </a:rPr>
                          <m:t>′</m:t>
                        </m:r>
                      </m:sup>
                    </m:sSup>
                  </m:oMath>
                </a14:m>
                <a:r>
                  <a:rPr lang="en-US" altLang="zh-CN" dirty="0"/>
                  <a:t>- </a:t>
                </a:r>
                <a14:m>
                  <m:oMath xmlns:m="http://schemas.openxmlformats.org/officeDocument/2006/math">
                    <m:r>
                      <a:rPr lang="en-US" altLang="zh-CN" i="1">
                        <a:latin typeface="Cambria Math" panose="02040503050406030204" pitchFamily="18" charset="0"/>
                      </a:rPr>
                      <m:t>𝑗</m:t>
                    </m:r>
                    <m:sSup>
                      <m:sSupPr>
                        <m:ctrlPr>
                          <a:rPr lang="en-US" altLang="zh-CN" i="1">
                            <a:latin typeface="Cambria Math" panose="02040503050406030204" pitchFamily="18" charset="0"/>
                          </a:rPr>
                        </m:ctrlPr>
                      </m:sSupPr>
                      <m:e>
                        <m:r>
                          <a:rPr lang="zh-CN" altLang="en-US" i="1">
                            <a:latin typeface="Cambria Math" panose="02040503050406030204" pitchFamily="18" charset="0"/>
                          </a:rPr>
                          <m:t>𝜇</m:t>
                        </m:r>
                      </m:e>
                      <m:sup>
                        <m:r>
                          <a:rPr lang="en-US" altLang="zh-CN" i="1">
                            <a:latin typeface="Cambria Math" panose="02040503050406030204" pitchFamily="18" charset="0"/>
                          </a:rPr>
                          <m:t>′′</m:t>
                        </m:r>
                      </m:sup>
                    </m:sSup>
                  </m:oMath>
                </a14:m>
                <a:r>
                  <a:rPr lang="en-US" altLang="zh-CN" dirty="0"/>
                  <a:t>: magnetic permeability</a:t>
                </a:r>
              </a:p>
            </p:txBody>
          </p:sp>
        </mc:Choice>
        <mc:Fallback xmlns="">
          <p:sp>
            <p:nvSpPr>
              <p:cNvPr id="20" name="文本框 19"/>
              <p:cNvSpPr txBox="1">
                <a:spLocks noRot="1" noChangeAspect="1" noMove="1" noResize="1" noEditPoints="1" noAdjustHandles="1" noChangeArrowheads="1" noChangeShapeType="1" noTextEdit="1"/>
              </p:cNvSpPr>
              <p:nvPr/>
            </p:nvSpPr>
            <p:spPr>
              <a:xfrm>
                <a:off x="688472" y="3061872"/>
                <a:ext cx="3311869" cy="276999"/>
              </a:xfrm>
              <a:prstGeom prst="rect">
                <a:avLst/>
              </a:prstGeom>
              <a:blipFill>
                <a:blip r:embed="rId8"/>
                <a:stretch>
                  <a:fillRect l="-2578" t="-28261" r="-3499" b="-5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 name="矩形 2"/>
              <p:cNvSpPr/>
              <p:nvPr>
                <p:custDataLst>
                  <p:tags r:id="rId1"/>
                </p:custDataLst>
              </p:nvPr>
            </p:nvSpPr>
            <p:spPr>
              <a:xfrm>
                <a:off x="609600" y="3523659"/>
                <a:ext cx="4246880" cy="368300"/>
              </a:xfrm>
              <a:prstGeom prst="rect">
                <a:avLst/>
              </a:prstGeom>
            </p:spPr>
            <p:txBody>
              <a:bodyPr wrap="none">
                <a:spAutoFit/>
              </a:bodyPr>
              <a:lstStyle/>
              <a:p>
                <a:pPr algn="l"/>
                <a14:m>
                  <m:oMath xmlns:m="http://schemas.openxmlformats.org/officeDocument/2006/math">
                    <m:bar>
                      <m:barPr>
                        <m:pos m:val="top"/>
                        <m:ctrlPr>
                          <a:rPr lang="en-US" altLang="zh-CN" b="0" i="1" smtClean="0">
                            <a:latin typeface="Cambria Math" panose="02040503050406030204" pitchFamily="18" charset="0"/>
                          </a:rPr>
                        </m:ctrlPr>
                      </m:barPr>
                      <m:e>
                        <m:sSub>
                          <m:sSubPr>
                            <m:ctrlPr>
                              <a:rPr lang="en-US" altLang="zh-CN" i="1">
                                <a:latin typeface="Cambria Math" panose="02040503050406030204" pitchFamily="18" charset="0"/>
                              </a:rPr>
                            </m:ctrlPr>
                          </m:sSubPr>
                          <m:e>
                            <m:r>
                              <a:rPr lang="en-US" altLang="zh-CN" i="1">
                                <a:latin typeface="Cambria Math" panose="02040503050406030204" pitchFamily="18" charset="0"/>
                              </a:rPr>
                              <m:t>𝑟</m:t>
                            </m:r>
                          </m:e>
                          <m:sub>
                            <m:r>
                              <a:rPr lang="en-US" altLang="zh-CN" i="1">
                                <a:latin typeface="Cambria Math" panose="02040503050406030204" pitchFamily="18" charset="0"/>
                              </a:rPr>
                              <m:t>1</m:t>
                            </m:r>
                          </m:sub>
                        </m:sSub>
                      </m:e>
                    </m:bar>
                  </m:oMath>
                </a14:m>
                <a:r>
                  <a:rPr lang="en-US" altLang="zh-CN" dirty="0"/>
                  <a:t> and </a:t>
                </a:r>
                <a14:m>
                  <m:oMath xmlns:m="http://schemas.openxmlformats.org/officeDocument/2006/math">
                    <m:bar>
                      <m:barPr>
                        <m:pos m:val="top"/>
                        <m:ctrlPr>
                          <a:rPr lang="en-US" altLang="zh-CN" i="1" smtClean="0">
                            <a:latin typeface="Cambria Math" panose="02040503050406030204" pitchFamily="18" charset="0"/>
                          </a:rPr>
                        </m:ctrlPr>
                      </m:barPr>
                      <m:e>
                        <m:sSub>
                          <m:sSubPr>
                            <m:ctrlPr>
                              <a:rPr lang="en-US" altLang="zh-CN" i="1">
                                <a:latin typeface="Cambria Math" panose="02040503050406030204" pitchFamily="18" charset="0"/>
                              </a:rPr>
                            </m:ctrlPr>
                          </m:sSubPr>
                          <m:e>
                            <m:r>
                              <a:rPr lang="en-US" altLang="zh-CN" i="1">
                                <a:latin typeface="Cambria Math" panose="02040503050406030204" pitchFamily="18" charset="0"/>
                              </a:rPr>
                              <m:t>𝑟</m:t>
                            </m:r>
                          </m:e>
                          <m:sub>
                            <m:r>
                              <a:rPr lang="en-US" altLang="zh-CN" b="0" i="1" smtClean="0">
                                <a:latin typeface="Cambria Math" panose="02040503050406030204" pitchFamily="18" charset="0"/>
                              </a:rPr>
                              <m:t>0</m:t>
                            </m:r>
                          </m:sub>
                        </m:sSub>
                      </m:e>
                    </m:bar>
                  </m:oMath>
                </a14:m>
                <a:r>
                  <a:rPr lang="en-US" altLang="zh-CN" dirty="0"/>
                  <a:t>: equivalent outter and inner radius</a:t>
                </a:r>
              </a:p>
            </p:txBody>
          </p:sp>
        </mc:Choice>
        <mc:Fallback xmlns="">
          <p:sp>
            <p:nvSpPr>
              <p:cNvPr id="3" name="矩形 2"/>
              <p:cNvSpPr>
                <a:spLocks noRot="1" noChangeAspect="1" noMove="1" noResize="1" noEditPoints="1" noAdjustHandles="1" noChangeArrowheads="1" noChangeShapeType="1" noTextEdit="1"/>
              </p:cNvSpPr>
              <p:nvPr>
                <p:custDataLst>
                  <p:tags r:id="rId9"/>
                </p:custDataLst>
              </p:nvPr>
            </p:nvSpPr>
            <p:spPr>
              <a:xfrm>
                <a:off x="609600" y="3523659"/>
                <a:ext cx="4246880" cy="368300"/>
              </a:xfrm>
              <a:prstGeom prst="rect">
                <a:avLst/>
              </a:prstGeom>
              <a:blipFill>
                <a:blip r:embed="rId10"/>
                <a:stretch>
                  <a:fillRect t="-8333" r="-143" b="-26667"/>
                </a:stretch>
              </a:blipFill>
            </p:spPr>
            <p:txBody>
              <a:bodyPr/>
              <a:lstStyle/>
              <a:p>
                <a:r>
                  <a:rPr lang="zh-CN" altLang="en-US">
                    <a:noFill/>
                  </a:rPr>
                  <a:t> </a:t>
                </a:r>
              </a:p>
            </p:txBody>
          </p:sp>
        </mc:Fallback>
      </mc:AlternateContent>
      <p:sp>
        <p:nvSpPr>
          <p:cNvPr id="26" name="灯片编号占位符 2">
            <a:extLst>
              <a:ext uri="{FF2B5EF4-FFF2-40B4-BE49-F238E27FC236}">
                <a16:creationId xmlns:a16="http://schemas.microsoft.com/office/drawing/2014/main" id="{F98D8031-C2E7-4658-86ED-48DF55DA7704}"/>
              </a:ext>
            </a:extLst>
          </p:cNvPr>
          <p:cNvSpPr txBox="1">
            <a:spLocks/>
          </p:cNvSpPr>
          <p:nvPr/>
        </p:nvSpPr>
        <p:spPr>
          <a:xfrm>
            <a:off x="11769505" y="6534082"/>
            <a:ext cx="325925" cy="262428"/>
          </a:xfrm>
          <a:prstGeom prst="rect">
            <a:avLst/>
          </a:prstGeom>
        </p:spPr>
        <p:txBody>
          <a:bodyPr>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11</a:t>
            </a:fld>
            <a:endParaRPr lang="zh-CN" altLang="en-US" sz="1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矩形 5">
                <a:extLst>
                  <a:ext uri="{FF2B5EF4-FFF2-40B4-BE49-F238E27FC236}">
                    <a16:creationId xmlns:a16="http://schemas.microsoft.com/office/drawing/2014/main" id="{735901C1-9B88-40BC-B276-21CDC523FD30}"/>
                  </a:ext>
                </a:extLst>
              </p:cNvPr>
              <p:cNvSpPr/>
              <p:nvPr/>
            </p:nvSpPr>
            <p:spPr>
              <a:xfrm>
                <a:off x="4121631" y="2611304"/>
                <a:ext cx="1363194" cy="369332"/>
              </a:xfrm>
              <a:prstGeom prst="rect">
                <a:avLst/>
              </a:prstGeom>
            </p:spPr>
            <p:txBody>
              <a:bodyPr wrap="none">
                <a:spAutoFit/>
              </a:bodyPr>
              <a:lstStyle/>
              <a:p>
                <a14:m>
                  <m:oMath xmlns:m="http://schemas.openxmlformats.org/officeDocument/2006/math">
                    <m:r>
                      <a:rPr lang="en-US" altLang="zh-CN" i="1">
                        <a:latin typeface="Cambria Math" panose="02040503050406030204" pitchFamily="18" charset="0"/>
                      </a:rPr>
                      <m:t>𝑓</m:t>
                    </m:r>
                  </m:oMath>
                </a14:m>
                <a:r>
                  <a:rPr lang="en-US" altLang="zh-CN" dirty="0"/>
                  <a:t>: frequency</a:t>
                </a:r>
              </a:p>
            </p:txBody>
          </p:sp>
        </mc:Choice>
        <mc:Fallback xmlns="">
          <p:sp>
            <p:nvSpPr>
              <p:cNvPr id="6" name="矩形 5">
                <a:extLst>
                  <a:ext uri="{FF2B5EF4-FFF2-40B4-BE49-F238E27FC236}">
                    <a16:creationId xmlns:a16="http://schemas.microsoft.com/office/drawing/2014/main" id="{735901C1-9B88-40BC-B276-21CDC523FD30}"/>
                  </a:ext>
                </a:extLst>
              </p:cNvPr>
              <p:cNvSpPr>
                <a:spLocks noRot="1" noChangeAspect="1" noMove="1" noResize="1" noEditPoints="1" noAdjustHandles="1" noChangeArrowheads="1" noChangeShapeType="1" noTextEdit="1"/>
              </p:cNvSpPr>
              <p:nvPr/>
            </p:nvSpPr>
            <p:spPr>
              <a:xfrm>
                <a:off x="4121631" y="2611304"/>
                <a:ext cx="1363194" cy="369332"/>
              </a:xfrm>
              <a:prstGeom prst="rect">
                <a:avLst/>
              </a:prstGeom>
              <a:blipFill>
                <a:blip r:embed="rId11"/>
                <a:stretch>
                  <a:fillRect l="-1339" t="-8197" r="-2679" b="-245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矩形 7">
                <a:extLst>
                  <a:ext uri="{FF2B5EF4-FFF2-40B4-BE49-F238E27FC236}">
                    <a16:creationId xmlns:a16="http://schemas.microsoft.com/office/drawing/2014/main" id="{FFAD64D8-4F40-462A-AFF0-8EA020C7D269}"/>
                  </a:ext>
                </a:extLst>
              </p:cNvPr>
              <p:cNvSpPr/>
              <p:nvPr/>
            </p:nvSpPr>
            <p:spPr>
              <a:xfrm>
                <a:off x="626092" y="2607653"/>
                <a:ext cx="2803909" cy="369332"/>
              </a:xfrm>
              <a:prstGeom prst="rect">
                <a:avLst/>
              </a:prstGeom>
            </p:spPr>
            <p:txBody>
              <a:bodyPr wrap="none">
                <a:spAutoFit/>
              </a:bodyPr>
              <a:lstStyle/>
              <a:p>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𝜇</m:t>
                        </m:r>
                      </m:e>
                      <m:sub>
                        <m:r>
                          <a:rPr lang="en-US" altLang="zh-CN" i="1">
                            <a:latin typeface="Cambria Math" panose="02040503050406030204" pitchFamily="18" charset="0"/>
                          </a:rPr>
                          <m:t>0</m:t>
                        </m:r>
                      </m:sub>
                    </m:sSub>
                  </m:oMath>
                </a14:m>
                <a:r>
                  <a:rPr lang="en-US" altLang="zh-CN" dirty="0"/>
                  <a:t>: permeability of vacuum </a:t>
                </a:r>
                <a:endParaRPr lang="zh-CN" altLang="en-US" dirty="0"/>
              </a:p>
            </p:txBody>
          </p:sp>
        </mc:Choice>
        <mc:Fallback xmlns="">
          <p:sp>
            <p:nvSpPr>
              <p:cNvPr id="8" name="矩形 7">
                <a:extLst>
                  <a:ext uri="{FF2B5EF4-FFF2-40B4-BE49-F238E27FC236}">
                    <a16:creationId xmlns:a16="http://schemas.microsoft.com/office/drawing/2014/main" id="{FFAD64D8-4F40-462A-AFF0-8EA020C7D269}"/>
                  </a:ext>
                </a:extLst>
              </p:cNvPr>
              <p:cNvSpPr>
                <a:spLocks noRot="1" noChangeAspect="1" noMove="1" noResize="1" noEditPoints="1" noAdjustHandles="1" noChangeArrowheads="1" noChangeShapeType="1" noTextEdit="1"/>
              </p:cNvSpPr>
              <p:nvPr/>
            </p:nvSpPr>
            <p:spPr>
              <a:xfrm>
                <a:off x="626092" y="2607653"/>
                <a:ext cx="2803909" cy="369332"/>
              </a:xfrm>
              <a:prstGeom prst="rect">
                <a:avLst/>
              </a:prstGeom>
              <a:blipFill>
                <a:blip r:embed="rId12"/>
                <a:stretch>
                  <a:fillRect t="-10000" b="-2666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矩形 8">
                <a:extLst>
                  <a:ext uri="{FF2B5EF4-FFF2-40B4-BE49-F238E27FC236}">
                    <a16:creationId xmlns:a16="http://schemas.microsoft.com/office/drawing/2014/main" id="{4C8FD0F4-03EE-4B70-B840-FEF261816FF6}"/>
                  </a:ext>
                </a:extLst>
              </p:cNvPr>
              <p:cNvSpPr/>
              <p:nvPr/>
            </p:nvSpPr>
            <p:spPr>
              <a:xfrm>
                <a:off x="4121631" y="3015705"/>
                <a:ext cx="1262718" cy="369332"/>
              </a:xfrm>
              <a:prstGeom prst="rect">
                <a:avLst/>
              </a:prstGeom>
            </p:spPr>
            <p:txBody>
              <a:bodyPr wrap="none">
                <a:spAutoFit/>
              </a:bodyPr>
              <a:lstStyle/>
              <a:p>
                <a14:m>
                  <m:oMath xmlns:m="http://schemas.openxmlformats.org/officeDocument/2006/math">
                    <m:r>
                      <a:rPr lang="en-US" altLang="zh-CN" i="1">
                        <a:latin typeface="Cambria Math" panose="02040503050406030204" pitchFamily="18" charset="0"/>
                      </a:rPr>
                      <m:t>𝑡</m:t>
                    </m:r>
                  </m:oMath>
                </a14:m>
                <a:r>
                  <a:rPr lang="en-US" altLang="zh-CN" dirty="0"/>
                  <a:t>: thickness</a:t>
                </a:r>
                <a:endParaRPr lang="zh-CN" altLang="en-US" dirty="0"/>
              </a:p>
            </p:txBody>
          </p:sp>
        </mc:Choice>
        <mc:Fallback xmlns="">
          <p:sp>
            <p:nvSpPr>
              <p:cNvPr id="9" name="矩形 8">
                <a:extLst>
                  <a:ext uri="{FF2B5EF4-FFF2-40B4-BE49-F238E27FC236}">
                    <a16:creationId xmlns:a16="http://schemas.microsoft.com/office/drawing/2014/main" id="{4C8FD0F4-03EE-4B70-B840-FEF261816FF6}"/>
                  </a:ext>
                </a:extLst>
              </p:cNvPr>
              <p:cNvSpPr>
                <a:spLocks noRot="1" noChangeAspect="1" noMove="1" noResize="1" noEditPoints="1" noAdjustHandles="1" noChangeArrowheads="1" noChangeShapeType="1" noTextEdit="1"/>
              </p:cNvSpPr>
              <p:nvPr/>
            </p:nvSpPr>
            <p:spPr>
              <a:xfrm>
                <a:off x="4121631" y="3015705"/>
                <a:ext cx="1262718" cy="369332"/>
              </a:xfrm>
              <a:prstGeom prst="rect">
                <a:avLst/>
              </a:prstGeom>
              <a:blipFill>
                <a:blip r:embed="rId13"/>
                <a:stretch>
                  <a:fillRect t="-10000" r="-4831" b="-26667"/>
                </a:stretch>
              </a:blipFill>
            </p:spPr>
            <p:txBody>
              <a:bodyPr/>
              <a:lstStyle/>
              <a:p>
                <a:r>
                  <a:rPr lang="zh-CN" altLang="en-US">
                    <a:noFill/>
                  </a:rPr>
                  <a:t> </a:t>
                </a:r>
              </a:p>
            </p:txBody>
          </p:sp>
        </mc:Fallback>
      </mc:AlternateContent>
      <p:pic>
        <p:nvPicPr>
          <p:cNvPr id="31" name="图片 30">
            <a:extLst>
              <a:ext uri="{FF2B5EF4-FFF2-40B4-BE49-F238E27FC236}">
                <a16:creationId xmlns:a16="http://schemas.microsoft.com/office/drawing/2014/main" id="{BF26BFC4-7354-47A0-8239-148902EFEFD2}"/>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52527" y="3746913"/>
            <a:ext cx="3790214" cy="3049597"/>
          </a:xfrm>
          <a:prstGeom prst="rect">
            <a:avLst/>
          </a:prstGeom>
        </p:spPr>
      </p:pic>
      <p:pic>
        <p:nvPicPr>
          <p:cNvPr id="33" name="图片 32">
            <a:extLst>
              <a:ext uri="{FF2B5EF4-FFF2-40B4-BE49-F238E27FC236}">
                <a16:creationId xmlns:a16="http://schemas.microsoft.com/office/drawing/2014/main" id="{7529886C-A93E-4A5F-88E9-F95D15439AC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9031971" y="1187809"/>
            <a:ext cx="3028065" cy="2520000"/>
          </a:xfrm>
          <a:prstGeom prst="rect">
            <a:avLst/>
          </a:prstGeom>
        </p:spPr>
      </p:pic>
      <mc:AlternateContent xmlns:mc="http://schemas.openxmlformats.org/markup-compatibility/2006" xmlns:a14="http://schemas.microsoft.com/office/drawing/2010/main">
        <mc:Choice Requires="a14">
          <p:sp>
            <p:nvSpPr>
              <p:cNvPr id="34" name="矩形 33">
                <a:extLst>
                  <a:ext uri="{FF2B5EF4-FFF2-40B4-BE49-F238E27FC236}">
                    <a16:creationId xmlns:a16="http://schemas.microsoft.com/office/drawing/2014/main" id="{FA2C5BE9-3B9A-4413-A352-FF5CFE85BD5F}"/>
                  </a:ext>
                </a:extLst>
              </p:cNvPr>
              <p:cNvSpPr/>
              <p:nvPr/>
            </p:nvSpPr>
            <p:spPr>
              <a:xfrm>
                <a:off x="6913350" y="2024560"/>
                <a:ext cx="444096" cy="36933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p>
                        <m:sSupPr>
                          <m:ctrlPr>
                            <a:rPr lang="en-US" altLang="zh-CN" i="1">
                              <a:latin typeface="Cambria Math" panose="02040503050406030204" pitchFamily="18" charset="0"/>
                            </a:rPr>
                          </m:ctrlPr>
                        </m:sSupPr>
                        <m:e>
                          <m:r>
                            <a:rPr lang="zh-CN" altLang="en-US" i="1">
                              <a:latin typeface="Cambria Math" panose="02040503050406030204" pitchFamily="18" charset="0"/>
                            </a:rPr>
                            <m:t>𝜇</m:t>
                          </m:r>
                        </m:e>
                        <m:sup>
                          <m:r>
                            <a:rPr lang="en-US" altLang="zh-CN" i="1">
                              <a:latin typeface="Cambria Math" panose="02040503050406030204" pitchFamily="18" charset="0"/>
                            </a:rPr>
                            <m:t>′</m:t>
                          </m:r>
                        </m:sup>
                      </m:sSup>
                    </m:oMath>
                  </m:oMathPara>
                </a14:m>
                <a:endParaRPr lang="zh-CN" altLang="en-US" dirty="0"/>
              </a:p>
            </p:txBody>
          </p:sp>
        </mc:Choice>
        <mc:Fallback xmlns="">
          <p:sp>
            <p:nvSpPr>
              <p:cNvPr id="34" name="矩形 33">
                <a:extLst>
                  <a:ext uri="{FF2B5EF4-FFF2-40B4-BE49-F238E27FC236}">
                    <a16:creationId xmlns:a16="http://schemas.microsoft.com/office/drawing/2014/main" id="{FA2C5BE9-3B9A-4413-A352-FF5CFE85BD5F}"/>
                  </a:ext>
                </a:extLst>
              </p:cNvPr>
              <p:cNvSpPr>
                <a:spLocks noRot="1" noChangeAspect="1" noMove="1" noResize="1" noEditPoints="1" noAdjustHandles="1" noChangeArrowheads="1" noChangeShapeType="1" noTextEdit="1"/>
              </p:cNvSpPr>
              <p:nvPr/>
            </p:nvSpPr>
            <p:spPr>
              <a:xfrm>
                <a:off x="6913350" y="2024560"/>
                <a:ext cx="444096" cy="369332"/>
              </a:xfrm>
              <a:prstGeom prst="rect">
                <a:avLst/>
              </a:prstGeom>
              <a:blipFill>
                <a:blip r:embed="rId16"/>
                <a:stretch>
                  <a:fillRect b="-491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6" name="矩形 35">
                <a:extLst>
                  <a:ext uri="{FF2B5EF4-FFF2-40B4-BE49-F238E27FC236}">
                    <a16:creationId xmlns:a16="http://schemas.microsoft.com/office/drawing/2014/main" id="{1F9EC125-05E3-43D6-B47E-6D16E16EF983}"/>
                  </a:ext>
                </a:extLst>
              </p:cNvPr>
              <p:cNvSpPr/>
              <p:nvPr/>
            </p:nvSpPr>
            <p:spPr>
              <a:xfrm>
                <a:off x="10034494" y="2024560"/>
                <a:ext cx="412377" cy="369332"/>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smtClean="0">
                              <a:latin typeface="Cambria Math" panose="02040503050406030204" pitchFamily="18" charset="0"/>
                            </a:rPr>
                          </m:ctrlPr>
                        </m:sSupPr>
                        <m:e>
                          <m:r>
                            <a:rPr lang="zh-CN" altLang="en-US" i="1">
                              <a:latin typeface="Cambria Math" panose="02040503050406030204" pitchFamily="18" charset="0"/>
                            </a:rPr>
                            <m:t>𝜇</m:t>
                          </m:r>
                        </m:e>
                        <m:sup>
                          <m:r>
                            <a:rPr lang="en-US" altLang="zh-CN" i="1">
                              <a:latin typeface="Cambria Math" panose="02040503050406030204" pitchFamily="18" charset="0"/>
                            </a:rPr>
                            <m:t>′</m:t>
                          </m:r>
                          <m:r>
                            <a:rPr lang="en-US" altLang="zh-CN" b="0" i="1" smtClean="0">
                              <a:latin typeface="Cambria Math" panose="02040503050406030204" pitchFamily="18" charset="0"/>
                            </a:rPr>
                            <m:t>′</m:t>
                          </m:r>
                        </m:sup>
                      </m:sSup>
                    </m:oMath>
                  </m:oMathPara>
                </a14:m>
                <a:endParaRPr lang="zh-CN" altLang="en-US" dirty="0"/>
              </a:p>
            </p:txBody>
          </p:sp>
        </mc:Choice>
        <mc:Fallback xmlns="">
          <p:sp>
            <p:nvSpPr>
              <p:cNvPr id="36" name="矩形 35">
                <a:extLst>
                  <a:ext uri="{FF2B5EF4-FFF2-40B4-BE49-F238E27FC236}">
                    <a16:creationId xmlns:a16="http://schemas.microsoft.com/office/drawing/2014/main" id="{1F9EC125-05E3-43D6-B47E-6D16E16EF983}"/>
                  </a:ext>
                </a:extLst>
              </p:cNvPr>
              <p:cNvSpPr>
                <a:spLocks noRot="1" noChangeAspect="1" noMove="1" noResize="1" noEditPoints="1" noAdjustHandles="1" noChangeArrowheads="1" noChangeShapeType="1" noTextEdit="1"/>
              </p:cNvSpPr>
              <p:nvPr/>
            </p:nvSpPr>
            <p:spPr>
              <a:xfrm>
                <a:off x="10034494" y="2024560"/>
                <a:ext cx="412377" cy="369332"/>
              </a:xfrm>
              <a:prstGeom prst="rect">
                <a:avLst/>
              </a:prstGeom>
              <a:blipFill>
                <a:blip r:embed="rId17"/>
                <a:stretch>
                  <a:fillRect b="-4918"/>
                </a:stretch>
              </a:blipFill>
            </p:spPr>
            <p:txBody>
              <a:bodyPr/>
              <a:lstStyle/>
              <a:p>
                <a:r>
                  <a:rPr lang="zh-CN" altLang="en-US">
                    <a:noFill/>
                  </a:rPr>
                  <a:t> </a:t>
                </a:r>
              </a:p>
            </p:txBody>
          </p:sp>
        </mc:Fallback>
      </mc:AlternateContent>
      <p:sp>
        <p:nvSpPr>
          <p:cNvPr id="39" name="文本框 38">
            <a:extLst>
              <a:ext uri="{FF2B5EF4-FFF2-40B4-BE49-F238E27FC236}">
                <a16:creationId xmlns:a16="http://schemas.microsoft.com/office/drawing/2014/main" id="{4D6F4193-4095-4A52-91E2-C99E18B28CFD}"/>
              </a:ext>
            </a:extLst>
          </p:cNvPr>
          <p:cNvSpPr txBox="1"/>
          <p:nvPr/>
        </p:nvSpPr>
        <p:spPr>
          <a:xfrm>
            <a:off x="6690726" y="844019"/>
            <a:ext cx="4682490" cy="368300"/>
          </a:xfrm>
          <a:prstGeom prst="rect">
            <a:avLst/>
          </a:prstGeom>
          <a:noFill/>
        </p:spPr>
        <p:txBody>
          <a:bodyPr wrap="square" rtlCol="0">
            <a:spAutoFit/>
          </a:bodyPr>
          <a:lstStyle/>
          <a:p>
            <a:r>
              <a:rPr lang="en-US" altLang="zh-CN" b="1" dirty="0"/>
              <a:t>Measurements of the core used in CSNS RCS</a:t>
            </a:r>
          </a:p>
        </p:txBody>
      </p:sp>
      <mc:AlternateContent xmlns:mc="http://schemas.openxmlformats.org/markup-compatibility/2006" xmlns:a14="http://schemas.microsoft.com/office/drawing/2010/main">
        <mc:Choice Requires="a14">
          <p:sp>
            <p:nvSpPr>
              <p:cNvPr id="40" name="文本框 39">
                <a:extLst>
                  <a:ext uri="{FF2B5EF4-FFF2-40B4-BE49-F238E27FC236}">
                    <a16:creationId xmlns:a16="http://schemas.microsoft.com/office/drawing/2014/main" id="{2614EB6E-4D60-485F-A0D6-5776DE27A3DB}"/>
                  </a:ext>
                </a:extLst>
              </p:cNvPr>
              <p:cNvSpPr txBox="1"/>
              <p:nvPr/>
            </p:nvSpPr>
            <p:spPr>
              <a:xfrm>
                <a:off x="1567663" y="1969727"/>
                <a:ext cx="2553968" cy="60285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solidFill>
                                <a:srgbClr val="C00000"/>
                              </a:solidFill>
                              <a:latin typeface="Cambria Math" panose="02040503050406030204" pitchFamily="18" charset="0"/>
                            </a:rPr>
                          </m:ctrlPr>
                        </m:sSubPr>
                        <m:e>
                          <m:r>
                            <a:rPr lang="en-US" altLang="zh-CN" b="0" i="1" smtClean="0">
                              <a:solidFill>
                                <a:srgbClr val="C00000"/>
                              </a:solidFill>
                              <a:latin typeface="Cambria Math" panose="02040503050406030204" pitchFamily="18" charset="0"/>
                            </a:rPr>
                            <m:t>𝑅</m:t>
                          </m:r>
                        </m:e>
                        <m:sub>
                          <m:r>
                            <a:rPr lang="en-US" altLang="zh-CN" b="0" i="1" smtClean="0">
                              <a:solidFill>
                                <a:srgbClr val="C00000"/>
                              </a:solidFill>
                              <a:latin typeface="Cambria Math" panose="02040503050406030204" pitchFamily="18" charset="0"/>
                            </a:rPr>
                            <m:t>𝑝</m:t>
                          </m:r>
                        </m:sub>
                      </m:sSub>
                      <m:r>
                        <a:rPr lang="en-US" altLang="zh-CN" b="0" i="1" smtClean="0">
                          <a:solidFill>
                            <a:srgbClr val="C00000"/>
                          </a:solidFill>
                          <a:latin typeface="Cambria Math" panose="02040503050406030204" pitchFamily="18" charset="0"/>
                        </a:rPr>
                        <m:t>=</m:t>
                      </m:r>
                      <m:r>
                        <a:rPr lang="en-US" altLang="zh-CN" i="1">
                          <a:solidFill>
                            <a:srgbClr val="C00000"/>
                          </a:solidFill>
                          <a:latin typeface="Cambria Math" panose="02040503050406030204" pitchFamily="18" charset="0"/>
                        </a:rPr>
                        <m:t>𝑓</m:t>
                      </m:r>
                      <m:sSub>
                        <m:sSubPr>
                          <m:ctrlPr>
                            <a:rPr lang="en-US" altLang="zh-CN" i="1">
                              <a:solidFill>
                                <a:srgbClr val="C00000"/>
                              </a:solidFill>
                              <a:latin typeface="Cambria Math" panose="02040503050406030204" pitchFamily="18" charset="0"/>
                            </a:rPr>
                          </m:ctrlPr>
                        </m:sSubPr>
                        <m:e>
                          <m:r>
                            <a:rPr lang="zh-CN" altLang="en-US" i="1">
                              <a:solidFill>
                                <a:srgbClr val="C00000"/>
                              </a:solidFill>
                              <a:latin typeface="Cambria Math" panose="02040503050406030204" pitchFamily="18" charset="0"/>
                            </a:rPr>
                            <m:t>𝜇</m:t>
                          </m:r>
                        </m:e>
                        <m:sub>
                          <m:r>
                            <a:rPr lang="en-US" altLang="zh-CN" i="1">
                              <a:solidFill>
                                <a:srgbClr val="C00000"/>
                              </a:solidFill>
                              <a:latin typeface="Cambria Math" panose="02040503050406030204" pitchFamily="18" charset="0"/>
                            </a:rPr>
                            <m:t>0</m:t>
                          </m:r>
                        </m:sub>
                      </m:sSub>
                      <m:f>
                        <m:fPr>
                          <m:ctrlPr>
                            <a:rPr lang="en-US" altLang="zh-CN" i="1" smtClean="0">
                              <a:solidFill>
                                <a:srgbClr val="C00000"/>
                              </a:solidFill>
                              <a:latin typeface="Cambria Math" panose="02040503050406030204" pitchFamily="18" charset="0"/>
                            </a:rPr>
                          </m:ctrlPr>
                        </m:fPr>
                        <m:num>
                          <m:sSup>
                            <m:sSupPr>
                              <m:ctrlPr>
                                <a:rPr lang="en-US" altLang="zh-CN" i="1">
                                  <a:solidFill>
                                    <a:srgbClr val="C00000"/>
                                  </a:solidFill>
                                  <a:latin typeface="Cambria Math" panose="02040503050406030204" pitchFamily="18" charset="0"/>
                                </a:rPr>
                              </m:ctrlPr>
                            </m:sSupPr>
                            <m:e>
                              <m:r>
                                <a:rPr lang="zh-CN" altLang="en-US" i="1">
                                  <a:solidFill>
                                    <a:srgbClr val="C00000"/>
                                  </a:solidFill>
                                  <a:latin typeface="Cambria Math" panose="02040503050406030204" pitchFamily="18" charset="0"/>
                                </a:rPr>
                                <m:t>𝜇</m:t>
                              </m:r>
                            </m:e>
                            <m:sup>
                              <m:r>
                                <a:rPr lang="en-US" altLang="zh-CN" i="1">
                                  <a:solidFill>
                                    <a:srgbClr val="C00000"/>
                                  </a:solidFill>
                                  <a:latin typeface="Cambria Math" panose="02040503050406030204" pitchFamily="18" charset="0"/>
                                </a:rPr>
                                <m:t>′</m:t>
                              </m:r>
                              <m:r>
                                <a:rPr lang="en-US" altLang="zh-CN" b="0" i="1" smtClean="0">
                                  <a:solidFill>
                                    <a:srgbClr val="C00000"/>
                                  </a:solidFill>
                                  <a:latin typeface="Cambria Math" panose="02040503050406030204" pitchFamily="18" charset="0"/>
                                </a:rPr>
                                <m:t>2</m:t>
                              </m:r>
                            </m:sup>
                          </m:sSup>
                          <m:r>
                            <a:rPr lang="en-US" altLang="zh-CN" b="0" i="1" smtClean="0">
                              <a:solidFill>
                                <a:srgbClr val="C00000"/>
                              </a:solidFill>
                              <a:latin typeface="Cambria Math" panose="02040503050406030204" pitchFamily="18" charset="0"/>
                            </a:rPr>
                            <m:t>+</m:t>
                          </m:r>
                          <m:sSup>
                            <m:sSupPr>
                              <m:ctrlPr>
                                <a:rPr lang="en-US" altLang="zh-CN" i="1">
                                  <a:solidFill>
                                    <a:srgbClr val="C00000"/>
                                  </a:solidFill>
                                  <a:latin typeface="Cambria Math" panose="02040503050406030204" pitchFamily="18" charset="0"/>
                                </a:rPr>
                              </m:ctrlPr>
                            </m:sSupPr>
                            <m:e>
                              <m:r>
                                <a:rPr lang="zh-CN" altLang="en-US" i="1">
                                  <a:solidFill>
                                    <a:srgbClr val="C00000"/>
                                  </a:solidFill>
                                  <a:latin typeface="Cambria Math" panose="02040503050406030204" pitchFamily="18" charset="0"/>
                                </a:rPr>
                                <m:t>𝜇</m:t>
                              </m:r>
                            </m:e>
                            <m:sup>
                              <m:r>
                                <a:rPr lang="en-US" altLang="zh-CN" i="1">
                                  <a:solidFill>
                                    <a:srgbClr val="C00000"/>
                                  </a:solidFill>
                                  <a:latin typeface="Cambria Math" panose="02040503050406030204" pitchFamily="18" charset="0"/>
                                </a:rPr>
                                <m:t>′′</m:t>
                              </m:r>
                              <m:r>
                                <a:rPr lang="en-US" altLang="zh-CN" b="0" i="1" smtClean="0">
                                  <a:solidFill>
                                    <a:srgbClr val="C00000"/>
                                  </a:solidFill>
                                  <a:latin typeface="Cambria Math" panose="02040503050406030204" pitchFamily="18" charset="0"/>
                                </a:rPr>
                                <m:t>2</m:t>
                              </m:r>
                            </m:sup>
                          </m:sSup>
                        </m:num>
                        <m:den>
                          <m:sSup>
                            <m:sSupPr>
                              <m:ctrlPr>
                                <a:rPr lang="en-US" altLang="zh-CN" i="1">
                                  <a:solidFill>
                                    <a:srgbClr val="C00000"/>
                                  </a:solidFill>
                                  <a:latin typeface="Cambria Math" panose="02040503050406030204" pitchFamily="18" charset="0"/>
                                </a:rPr>
                              </m:ctrlPr>
                            </m:sSupPr>
                            <m:e>
                              <m:r>
                                <a:rPr lang="zh-CN" altLang="en-US" i="1">
                                  <a:solidFill>
                                    <a:srgbClr val="C00000"/>
                                  </a:solidFill>
                                  <a:latin typeface="Cambria Math" panose="02040503050406030204" pitchFamily="18" charset="0"/>
                                </a:rPr>
                                <m:t>𝜇</m:t>
                              </m:r>
                            </m:e>
                            <m:sup>
                              <m:r>
                                <a:rPr lang="en-US" altLang="zh-CN" i="1">
                                  <a:solidFill>
                                    <a:srgbClr val="C00000"/>
                                  </a:solidFill>
                                  <a:latin typeface="Cambria Math" panose="02040503050406030204" pitchFamily="18" charset="0"/>
                                </a:rPr>
                                <m:t>′′</m:t>
                              </m:r>
                            </m:sup>
                          </m:sSup>
                        </m:den>
                      </m:f>
                      <m:r>
                        <a:rPr lang="en-US" altLang="zh-CN" i="1">
                          <a:solidFill>
                            <a:srgbClr val="C00000"/>
                          </a:solidFill>
                          <a:latin typeface="Cambria Math" panose="02040503050406030204" pitchFamily="18" charset="0"/>
                        </a:rPr>
                        <m:t>𝑡</m:t>
                      </m:r>
                      <m:func>
                        <m:funcPr>
                          <m:ctrlPr>
                            <a:rPr lang="en-US" altLang="zh-CN" i="1" smtClean="0">
                              <a:solidFill>
                                <a:srgbClr val="C00000"/>
                              </a:solidFill>
                              <a:latin typeface="Cambria Math" panose="02040503050406030204" pitchFamily="18" charset="0"/>
                            </a:rPr>
                          </m:ctrlPr>
                        </m:funcPr>
                        <m:fName>
                          <m:r>
                            <m:rPr>
                              <m:sty m:val="p"/>
                            </m:rPr>
                            <a:rPr lang="en-US" altLang="zh-CN">
                              <a:solidFill>
                                <a:srgbClr val="C00000"/>
                              </a:solidFill>
                              <a:latin typeface="Cambria Math" panose="02040503050406030204" pitchFamily="18" charset="0"/>
                            </a:rPr>
                            <m:t>ln</m:t>
                          </m:r>
                        </m:fName>
                        <m:e>
                          <m:f>
                            <m:fPr>
                              <m:ctrlPr>
                                <a:rPr lang="en-US" altLang="zh-CN" i="1">
                                  <a:solidFill>
                                    <a:srgbClr val="C00000"/>
                                  </a:solidFill>
                                  <a:latin typeface="Cambria Math" panose="02040503050406030204" pitchFamily="18" charset="0"/>
                                </a:rPr>
                              </m:ctrlPr>
                            </m:fPr>
                            <m:num>
                              <m:bar>
                                <m:barPr>
                                  <m:pos m:val="top"/>
                                  <m:ctrlPr>
                                    <a:rPr lang="en-US" altLang="zh-CN" i="1">
                                      <a:solidFill>
                                        <a:srgbClr val="C00000"/>
                                      </a:solidFill>
                                      <a:latin typeface="Cambria Math" panose="02040503050406030204" pitchFamily="18" charset="0"/>
                                    </a:rPr>
                                  </m:ctrlPr>
                                </m:barPr>
                                <m:e>
                                  <m:sSub>
                                    <m:sSubPr>
                                      <m:ctrlPr>
                                        <a:rPr lang="en-US" altLang="zh-CN" i="1">
                                          <a:solidFill>
                                            <a:srgbClr val="C00000"/>
                                          </a:solidFill>
                                          <a:latin typeface="Cambria Math" panose="02040503050406030204" pitchFamily="18" charset="0"/>
                                        </a:rPr>
                                      </m:ctrlPr>
                                    </m:sSubPr>
                                    <m:e>
                                      <m:r>
                                        <a:rPr lang="en-US" altLang="zh-CN" i="1">
                                          <a:solidFill>
                                            <a:srgbClr val="C00000"/>
                                          </a:solidFill>
                                          <a:latin typeface="Cambria Math" panose="02040503050406030204" pitchFamily="18" charset="0"/>
                                        </a:rPr>
                                        <m:t>𝑟</m:t>
                                      </m:r>
                                    </m:e>
                                    <m:sub>
                                      <m:r>
                                        <a:rPr lang="en-US" altLang="zh-CN" i="1">
                                          <a:solidFill>
                                            <a:srgbClr val="C00000"/>
                                          </a:solidFill>
                                          <a:latin typeface="Cambria Math" panose="02040503050406030204" pitchFamily="18" charset="0"/>
                                        </a:rPr>
                                        <m:t>1</m:t>
                                      </m:r>
                                    </m:sub>
                                  </m:sSub>
                                </m:e>
                              </m:bar>
                            </m:num>
                            <m:den>
                              <m:bar>
                                <m:barPr>
                                  <m:pos m:val="top"/>
                                  <m:ctrlPr>
                                    <a:rPr lang="en-US" altLang="zh-CN" i="1">
                                      <a:solidFill>
                                        <a:srgbClr val="C00000"/>
                                      </a:solidFill>
                                      <a:latin typeface="Cambria Math" panose="02040503050406030204" pitchFamily="18" charset="0"/>
                                    </a:rPr>
                                  </m:ctrlPr>
                                </m:barPr>
                                <m:e>
                                  <m:sSub>
                                    <m:sSubPr>
                                      <m:ctrlPr>
                                        <a:rPr lang="en-US" altLang="zh-CN" i="1">
                                          <a:solidFill>
                                            <a:srgbClr val="C00000"/>
                                          </a:solidFill>
                                          <a:latin typeface="Cambria Math" panose="02040503050406030204" pitchFamily="18" charset="0"/>
                                        </a:rPr>
                                      </m:ctrlPr>
                                    </m:sSubPr>
                                    <m:e>
                                      <m:r>
                                        <a:rPr lang="en-US" altLang="zh-CN" i="1">
                                          <a:solidFill>
                                            <a:srgbClr val="C00000"/>
                                          </a:solidFill>
                                          <a:latin typeface="Cambria Math" panose="02040503050406030204" pitchFamily="18" charset="0"/>
                                        </a:rPr>
                                        <m:t>𝑟</m:t>
                                      </m:r>
                                    </m:e>
                                    <m:sub>
                                      <m:r>
                                        <a:rPr lang="en-US" altLang="zh-CN" i="1">
                                          <a:solidFill>
                                            <a:srgbClr val="C00000"/>
                                          </a:solidFill>
                                          <a:latin typeface="Cambria Math" panose="02040503050406030204" pitchFamily="18" charset="0"/>
                                        </a:rPr>
                                        <m:t>0</m:t>
                                      </m:r>
                                    </m:sub>
                                  </m:sSub>
                                </m:e>
                              </m:bar>
                            </m:den>
                          </m:f>
                        </m:e>
                      </m:func>
                    </m:oMath>
                  </m:oMathPara>
                </a14:m>
                <a:endParaRPr lang="zh-CN" altLang="en-US" dirty="0"/>
              </a:p>
            </p:txBody>
          </p:sp>
        </mc:Choice>
        <mc:Fallback xmlns="">
          <p:sp>
            <p:nvSpPr>
              <p:cNvPr id="40" name="文本框 39">
                <a:extLst>
                  <a:ext uri="{FF2B5EF4-FFF2-40B4-BE49-F238E27FC236}">
                    <a16:creationId xmlns:a16="http://schemas.microsoft.com/office/drawing/2014/main" id="{2614EB6E-4D60-485F-A0D6-5776DE27A3DB}"/>
                  </a:ext>
                </a:extLst>
              </p:cNvPr>
              <p:cNvSpPr txBox="1">
                <a:spLocks noRot="1" noChangeAspect="1" noMove="1" noResize="1" noEditPoints="1" noAdjustHandles="1" noChangeArrowheads="1" noChangeShapeType="1" noTextEdit="1"/>
              </p:cNvSpPr>
              <p:nvPr/>
            </p:nvSpPr>
            <p:spPr>
              <a:xfrm>
                <a:off x="1567663" y="1969727"/>
                <a:ext cx="2553968" cy="602857"/>
              </a:xfrm>
              <a:prstGeom prst="rect">
                <a:avLst/>
              </a:prstGeom>
              <a:blipFill>
                <a:blip r:embed="rId18"/>
                <a:stretch>
                  <a:fillRect/>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FCE156FF-A9D3-4031-8434-54502A56ACD3}"/>
              </a:ext>
            </a:extLst>
          </p:cNvPr>
          <p:cNvSpPr txBox="1"/>
          <p:nvPr/>
        </p:nvSpPr>
        <p:spPr>
          <a:xfrm>
            <a:off x="626092" y="2103839"/>
            <a:ext cx="1043876" cy="369332"/>
          </a:xfrm>
          <a:prstGeom prst="rect">
            <a:avLst/>
          </a:prstGeom>
          <a:noFill/>
        </p:spPr>
        <p:txBody>
          <a:bodyPr wrap="square" rtlCol="0">
            <a:spAutoFit/>
          </a:bodyPr>
          <a:lstStyle/>
          <a:p>
            <a:r>
              <a:rPr lang="en-US" altLang="zh-CN" dirty="0"/>
              <a:t>real part</a:t>
            </a:r>
            <a:endParaRPr lang="zh-CN" altLang="en-US" dirty="0"/>
          </a:p>
        </p:txBody>
      </p:sp>
    </p:spTree>
    <p:extLst>
      <p:ext uri="{BB962C8B-B14F-4D97-AF65-F5344CB8AC3E}">
        <p14:creationId xmlns:p14="http://schemas.microsoft.com/office/powerpoint/2010/main" val="2699302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09600" y="174365"/>
            <a:ext cx="10668000" cy="575938"/>
          </a:xfrm>
        </p:spPr>
        <p:txBody>
          <a:bodyPr/>
          <a:lstStyle/>
          <a:p>
            <a:r>
              <a:rPr lang="en-US" altLang="zh-CN" sz="3200" dirty="0">
                <a:solidFill>
                  <a:schemeClr val="tx2"/>
                </a:solidFill>
              </a:rPr>
              <a:t>Power density in the core</a:t>
            </a:r>
          </a:p>
        </p:txBody>
      </p:sp>
      <p:sp>
        <p:nvSpPr>
          <p:cNvPr id="18" name="文本框 17"/>
          <p:cNvSpPr txBox="1"/>
          <p:nvPr/>
        </p:nvSpPr>
        <p:spPr>
          <a:xfrm>
            <a:off x="255306" y="1830369"/>
            <a:ext cx="3222999" cy="400110"/>
          </a:xfrm>
          <a:prstGeom prst="rect">
            <a:avLst/>
          </a:prstGeom>
          <a:noFill/>
        </p:spPr>
        <p:txBody>
          <a:bodyPr wrap="square" rtlCol="0">
            <a:spAutoFit/>
          </a:bodyPr>
          <a:lstStyle/>
          <a:p>
            <a:pPr marL="457200" indent="-457200">
              <a:buFont typeface="Wingdings" panose="05000000000000000000" pitchFamily="2" charset="2"/>
              <a:buChar char="p"/>
            </a:pPr>
            <a:r>
              <a:rPr lang="en-US" altLang="zh-CN" sz="2000" b="1" dirty="0">
                <a:solidFill>
                  <a:srgbClr val="005CA2"/>
                </a:solidFill>
              </a:rPr>
              <a:t>Case 1: 2 core per tank</a:t>
            </a:r>
            <a:endParaRPr lang="en-US" altLang="zh-CN" sz="2000" b="1" baseline="30000" dirty="0">
              <a:solidFill>
                <a:srgbClr val="005CA2"/>
              </a:solidFill>
            </a:endParaRPr>
          </a:p>
        </p:txBody>
      </p:sp>
      <p:sp>
        <p:nvSpPr>
          <p:cNvPr id="32" name="灯片编号占位符 2">
            <a:extLst>
              <a:ext uri="{FF2B5EF4-FFF2-40B4-BE49-F238E27FC236}">
                <a16:creationId xmlns:a16="http://schemas.microsoft.com/office/drawing/2014/main" id="{99D44BBB-99D7-4654-BBF2-9942F65D9DB8}"/>
              </a:ext>
            </a:extLst>
          </p:cNvPr>
          <p:cNvSpPr txBox="1">
            <a:spLocks/>
          </p:cNvSpPr>
          <p:nvPr/>
        </p:nvSpPr>
        <p:spPr>
          <a:xfrm>
            <a:off x="11769505" y="6534082"/>
            <a:ext cx="325925" cy="262428"/>
          </a:xfrm>
          <a:prstGeom prst="rect">
            <a:avLst/>
          </a:prstGeom>
        </p:spPr>
        <p:txBody>
          <a:bodyPr>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12</a:t>
            </a:fld>
            <a:endParaRPr lang="zh-CN" altLang="en-US" sz="12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8E928B6A-CE77-4E69-B14F-D395BECDF975}"/>
                  </a:ext>
                </a:extLst>
              </p:cNvPr>
              <p:cNvSpPr txBox="1"/>
              <p:nvPr/>
            </p:nvSpPr>
            <p:spPr>
              <a:xfrm>
                <a:off x="2518417" y="1109831"/>
                <a:ext cx="1402756" cy="60112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𝑝𝑜𝑤𝑒𝑟</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𝑉</m:t>
                              </m:r>
                            </m:e>
                            <m:sup>
                              <m:r>
                                <a:rPr lang="en-US" altLang="zh-CN" b="0" i="1" smtClean="0">
                                  <a:latin typeface="Cambria Math" panose="02040503050406030204" pitchFamily="18" charset="0"/>
                                </a:rPr>
                                <m:t>2</m:t>
                              </m:r>
                            </m:sup>
                          </m:sSup>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2</m:t>
                              </m:r>
                              <m:r>
                                <a:rPr lang="en-US" altLang="zh-CN" b="0" i="1" smtClean="0">
                                  <a:latin typeface="Cambria Math" panose="02040503050406030204" pitchFamily="18" charset="0"/>
                                </a:rPr>
                                <m:t>𝑅</m:t>
                              </m:r>
                            </m:e>
                            <m:sub>
                              <m:r>
                                <a:rPr lang="en-US" altLang="zh-CN" b="0" i="1" smtClean="0">
                                  <a:latin typeface="Cambria Math" panose="02040503050406030204" pitchFamily="18" charset="0"/>
                                </a:rPr>
                                <m:t>𝑃</m:t>
                              </m:r>
                            </m:sub>
                          </m:sSub>
                        </m:den>
                      </m:f>
                    </m:oMath>
                  </m:oMathPara>
                </a14:m>
                <a:endParaRPr lang="zh-CN" altLang="en-US" dirty="0"/>
              </a:p>
            </p:txBody>
          </p:sp>
        </mc:Choice>
        <mc:Fallback xmlns="">
          <p:sp>
            <p:nvSpPr>
              <p:cNvPr id="31" name="文本框 30">
                <a:extLst>
                  <a:ext uri="{FF2B5EF4-FFF2-40B4-BE49-F238E27FC236}">
                    <a16:creationId xmlns:a16="http://schemas.microsoft.com/office/drawing/2014/main" id="{8E928B6A-CE77-4E69-B14F-D395BECDF975}"/>
                  </a:ext>
                </a:extLst>
              </p:cNvPr>
              <p:cNvSpPr txBox="1">
                <a:spLocks noRot="1" noChangeAspect="1" noMove="1" noResize="1" noEditPoints="1" noAdjustHandles="1" noChangeArrowheads="1" noChangeShapeType="1" noTextEdit="1"/>
              </p:cNvSpPr>
              <p:nvPr/>
            </p:nvSpPr>
            <p:spPr>
              <a:xfrm>
                <a:off x="2518417" y="1109831"/>
                <a:ext cx="1402756" cy="60112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23C13F88-FD2D-4D2C-929F-D36ECC56DE94}"/>
                  </a:ext>
                </a:extLst>
              </p:cNvPr>
              <p:cNvSpPr txBox="1"/>
              <p:nvPr/>
            </p:nvSpPr>
            <p:spPr>
              <a:xfrm>
                <a:off x="4381757" y="1173151"/>
                <a:ext cx="2646237" cy="4744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𝑝𝑜𝑤𝑒𝑟</m:t>
                      </m:r>
                      <m:r>
                        <a:rPr lang="en-US" altLang="zh-CN" b="0" i="1" smtClean="0">
                          <a:latin typeface="Cambria Math" panose="02040503050406030204" pitchFamily="18" charset="0"/>
                        </a:rPr>
                        <m:t>_</m:t>
                      </m:r>
                      <m:r>
                        <a:rPr lang="en-US" altLang="zh-CN" b="0" i="1" smtClean="0">
                          <a:latin typeface="Cambria Math" panose="02040503050406030204" pitchFamily="18" charset="0"/>
                        </a:rPr>
                        <m:t>𝑑𝑒𝑛𝑠𝑖𝑡𝑦</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𝑝𝑜𝑤𝑒𝑟</m:t>
                          </m:r>
                        </m:num>
                        <m:den>
                          <m:r>
                            <a:rPr lang="en-US" altLang="zh-CN" b="0" i="1" smtClean="0">
                              <a:latin typeface="Cambria Math" panose="02040503050406030204" pitchFamily="18" charset="0"/>
                            </a:rPr>
                            <m:t>𝑣𝑜𝑙𝑢𝑚𝑒</m:t>
                          </m:r>
                        </m:den>
                      </m:f>
                    </m:oMath>
                  </m:oMathPara>
                </a14:m>
                <a:endParaRPr lang="zh-CN" altLang="en-US" dirty="0"/>
              </a:p>
            </p:txBody>
          </p:sp>
        </mc:Choice>
        <mc:Fallback xmlns="">
          <p:sp>
            <p:nvSpPr>
              <p:cNvPr id="33" name="文本框 32">
                <a:extLst>
                  <a:ext uri="{FF2B5EF4-FFF2-40B4-BE49-F238E27FC236}">
                    <a16:creationId xmlns:a16="http://schemas.microsoft.com/office/drawing/2014/main" id="{23C13F88-FD2D-4D2C-929F-D36ECC56DE94}"/>
                  </a:ext>
                </a:extLst>
              </p:cNvPr>
              <p:cNvSpPr txBox="1">
                <a:spLocks noRot="1" noChangeAspect="1" noMove="1" noResize="1" noEditPoints="1" noAdjustHandles="1" noChangeArrowheads="1" noChangeShapeType="1" noTextEdit="1"/>
              </p:cNvSpPr>
              <p:nvPr/>
            </p:nvSpPr>
            <p:spPr>
              <a:xfrm>
                <a:off x="4381757" y="1173151"/>
                <a:ext cx="2646237" cy="474489"/>
              </a:xfrm>
              <a:prstGeom prst="rect">
                <a:avLst/>
              </a:prstGeom>
              <a:blipFill>
                <a:blip r:embed="rId4"/>
                <a:stretch>
                  <a:fillRect/>
                </a:stretch>
              </a:blipFill>
            </p:spPr>
            <p:txBody>
              <a:bodyPr/>
              <a:lstStyle/>
              <a:p>
                <a:r>
                  <a:rPr lang="zh-CN" altLang="en-US">
                    <a:noFill/>
                  </a:rPr>
                  <a:t> </a:t>
                </a:r>
              </a:p>
            </p:txBody>
          </p:sp>
        </mc:Fallback>
      </mc:AlternateContent>
      <p:sp>
        <p:nvSpPr>
          <p:cNvPr id="34" name="文本框 33">
            <a:extLst>
              <a:ext uri="{FF2B5EF4-FFF2-40B4-BE49-F238E27FC236}">
                <a16:creationId xmlns:a16="http://schemas.microsoft.com/office/drawing/2014/main" id="{6DA61D09-8908-46F2-A87E-1AEF254299DD}"/>
              </a:ext>
            </a:extLst>
          </p:cNvPr>
          <p:cNvSpPr txBox="1"/>
          <p:nvPr/>
        </p:nvSpPr>
        <p:spPr>
          <a:xfrm>
            <a:off x="7488578" y="1226762"/>
            <a:ext cx="4055262" cy="368300"/>
          </a:xfrm>
          <a:prstGeom prst="rect">
            <a:avLst/>
          </a:prstGeom>
          <a:noFill/>
        </p:spPr>
        <p:txBody>
          <a:bodyPr wrap="square" rtlCol="0">
            <a:spAutoFit/>
          </a:bodyPr>
          <a:lstStyle/>
          <a:p>
            <a:r>
              <a:rPr lang="en-US" altLang="zh-CN" dirty="0"/>
              <a:t>The volume of the core: ~3.13 × 10</a:t>
            </a:r>
            <a:r>
              <a:rPr lang="en-US" altLang="zh-CN" baseline="30000" dirty="0"/>
              <a:t>4</a:t>
            </a:r>
            <a:r>
              <a:rPr lang="en-US" altLang="zh-CN" dirty="0"/>
              <a:t> cm</a:t>
            </a:r>
            <a:r>
              <a:rPr lang="en-US" altLang="zh-CN" baseline="30000" dirty="0"/>
              <a:t>3</a:t>
            </a:r>
            <a:endParaRPr lang="zh-CN" altLang="en-US" baseline="30000" dirty="0"/>
          </a:p>
        </p:txBody>
      </p:sp>
      <p:sp>
        <p:nvSpPr>
          <p:cNvPr id="36" name="文本框 35">
            <a:extLst>
              <a:ext uri="{FF2B5EF4-FFF2-40B4-BE49-F238E27FC236}">
                <a16:creationId xmlns:a16="http://schemas.microsoft.com/office/drawing/2014/main" id="{16BD8614-207F-4015-9225-601C74E738DA}"/>
              </a:ext>
            </a:extLst>
          </p:cNvPr>
          <p:cNvSpPr txBox="1"/>
          <p:nvPr/>
        </p:nvSpPr>
        <p:spPr>
          <a:xfrm>
            <a:off x="762873" y="1230873"/>
            <a:ext cx="1402756" cy="369332"/>
          </a:xfrm>
          <a:prstGeom prst="rect">
            <a:avLst/>
          </a:prstGeom>
          <a:noFill/>
        </p:spPr>
        <p:txBody>
          <a:bodyPr wrap="square" rtlCol="0">
            <a:spAutoFit/>
          </a:bodyPr>
          <a:lstStyle/>
          <a:p>
            <a:r>
              <a:rPr lang="en-US" altLang="zh-CN" dirty="0" err="1"/>
              <a:t>V</a:t>
            </a:r>
            <a:r>
              <a:rPr lang="en-US" altLang="zh-CN" baseline="-25000" dirty="0" err="1"/>
              <a:t>gap</a:t>
            </a:r>
            <a:r>
              <a:rPr lang="en-US" altLang="zh-CN" dirty="0"/>
              <a:t>: 50 kV</a:t>
            </a:r>
            <a:endParaRPr lang="zh-CN" altLang="en-US" baseline="30000" dirty="0">
              <a:solidFill>
                <a:srgbClr val="C00000"/>
              </a:solidFill>
            </a:endParaRPr>
          </a:p>
        </p:txBody>
      </p:sp>
      <p:sp>
        <p:nvSpPr>
          <p:cNvPr id="37" name="文本框 36">
            <a:extLst>
              <a:ext uri="{FF2B5EF4-FFF2-40B4-BE49-F238E27FC236}">
                <a16:creationId xmlns:a16="http://schemas.microsoft.com/office/drawing/2014/main" id="{11238711-3D93-40B7-AF97-47943BA6B225}"/>
              </a:ext>
            </a:extLst>
          </p:cNvPr>
          <p:cNvSpPr txBox="1"/>
          <p:nvPr/>
        </p:nvSpPr>
        <p:spPr>
          <a:xfrm>
            <a:off x="8076079" y="1830112"/>
            <a:ext cx="3344956" cy="400110"/>
          </a:xfrm>
          <a:prstGeom prst="rect">
            <a:avLst/>
          </a:prstGeom>
          <a:noFill/>
        </p:spPr>
        <p:txBody>
          <a:bodyPr wrap="square" rtlCol="0">
            <a:spAutoFit/>
          </a:bodyPr>
          <a:lstStyle/>
          <a:p>
            <a:pPr marL="342900" indent="-342900">
              <a:buFont typeface="Wingdings" panose="05000000000000000000" pitchFamily="2" charset="2"/>
              <a:buChar char="p"/>
            </a:pPr>
            <a:r>
              <a:rPr lang="en-US" altLang="zh-CN" sz="2000" b="1" dirty="0">
                <a:solidFill>
                  <a:srgbClr val="005CA2"/>
                </a:solidFill>
              </a:rPr>
              <a:t>Case 2: 3 cores per tank</a:t>
            </a:r>
            <a:endParaRPr lang="en-US" altLang="zh-CN" sz="2000" b="1" baseline="30000" dirty="0">
              <a:solidFill>
                <a:srgbClr val="005CA2"/>
              </a:solidFill>
            </a:endParaRPr>
          </a:p>
        </p:txBody>
      </p:sp>
      <p:sp>
        <p:nvSpPr>
          <p:cNvPr id="43" name="文本框 42">
            <a:extLst>
              <a:ext uri="{FF2B5EF4-FFF2-40B4-BE49-F238E27FC236}">
                <a16:creationId xmlns:a16="http://schemas.microsoft.com/office/drawing/2014/main" id="{B35782E7-D31A-4C26-B33C-447F9A057720}"/>
              </a:ext>
            </a:extLst>
          </p:cNvPr>
          <p:cNvSpPr txBox="1"/>
          <p:nvPr/>
        </p:nvSpPr>
        <p:spPr>
          <a:xfrm>
            <a:off x="3988522" y="5827431"/>
            <a:ext cx="3910153" cy="574516"/>
          </a:xfrm>
          <a:prstGeom prst="rect">
            <a:avLst/>
          </a:prstGeom>
          <a:noFill/>
        </p:spPr>
        <p:txBody>
          <a:bodyPr wrap="square" rtlCol="0">
            <a:spAutoFit/>
          </a:bodyPr>
          <a:lstStyle/>
          <a:p>
            <a:r>
              <a:rPr lang="en-US" altLang="zh-CN" dirty="0"/>
              <a:t>The power density limited at </a:t>
            </a:r>
            <a:r>
              <a:rPr lang="en-US" altLang="zh-CN" dirty="0">
                <a:solidFill>
                  <a:srgbClr val="C00000"/>
                </a:solidFill>
              </a:rPr>
              <a:t>0.5 W/cm</a:t>
            </a:r>
            <a:r>
              <a:rPr lang="en-US" altLang="zh-CN" baseline="30000" dirty="0">
                <a:solidFill>
                  <a:srgbClr val="C00000"/>
                </a:solidFill>
              </a:rPr>
              <a:t>3</a:t>
            </a:r>
          </a:p>
          <a:p>
            <a:endParaRPr lang="zh-CN" altLang="en-US" sz="2000" baseline="30000" dirty="0">
              <a:solidFill>
                <a:srgbClr val="C00000"/>
              </a:solidFill>
            </a:endParaRPr>
          </a:p>
        </p:txBody>
      </p:sp>
      <p:sp>
        <p:nvSpPr>
          <p:cNvPr id="44" name="文本框 43">
            <a:extLst>
              <a:ext uri="{FF2B5EF4-FFF2-40B4-BE49-F238E27FC236}">
                <a16:creationId xmlns:a16="http://schemas.microsoft.com/office/drawing/2014/main" id="{7B395EE6-1DD7-4061-9D42-B7A04F2878A6}"/>
              </a:ext>
            </a:extLst>
          </p:cNvPr>
          <p:cNvSpPr txBox="1"/>
          <p:nvPr/>
        </p:nvSpPr>
        <p:spPr>
          <a:xfrm>
            <a:off x="477457" y="4916220"/>
            <a:ext cx="3085491" cy="1136721"/>
          </a:xfrm>
          <a:prstGeom prst="rect">
            <a:avLst/>
          </a:prstGeom>
          <a:noFill/>
        </p:spPr>
        <p:txBody>
          <a:bodyPr wrap="square" rtlCol="0">
            <a:spAutoFit/>
          </a:bodyPr>
          <a:lstStyle/>
          <a:p>
            <a:pPr>
              <a:lnSpc>
                <a:spcPct val="130000"/>
              </a:lnSpc>
            </a:pPr>
            <a:r>
              <a:rPr lang="en-US" altLang="zh-CN" dirty="0"/>
              <a:t>Power density: 0.657 W/cm³ at 50 Hz repetition rate</a:t>
            </a:r>
          </a:p>
          <a:p>
            <a:pPr marL="432000" lvl="0" indent="-285750">
              <a:lnSpc>
                <a:spcPct val="130000"/>
              </a:lnSpc>
              <a:buFont typeface="Arial" panose="020B0604020202020204" pitchFamily="34" charset="0"/>
              <a:buChar char="•"/>
            </a:pPr>
            <a:r>
              <a:rPr lang="en-US" altLang="zh-CN" dirty="0">
                <a:solidFill>
                  <a:srgbClr val="C00000"/>
                </a:solidFill>
              </a:rPr>
              <a:t>can work under 25 Hz</a:t>
            </a:r>
            <a:endParaRPr lang="en-US" altLang="zh-CN" dirty="0"/>
          </a:p>
        </p:txBody>
      </p:sp>
      <p:sp>
        <p:nvSpPr>
          <p:cNvPr id="12" name="矩形 11">
            <a:extLst>
              <a:ext uri="{FF2B5EF4-FFF2-40B4-BE49-F238E27FC236}">
                <a16:creationId xmlns:a16="http://schemas.microsoft.com/office/drawing/2014/main" id="{55DBBB3E-6E5B-4B84-8B26-4EA803BA9413}"/>
              </a:ext>
            </a:extLst>
          </p:cNvPr>
          <p:cNvSpPr/>
          <p:nvPr/>
        </p:nvSpPr>
        <p:spPr>
          <a:xfrm>
            <a:off x="8165614" y="4882828"/>
            <a:ext cx="3911612" cy="1496820"/>
          </a:xfrm>
          <a:prstGeom prst="rect">
            <a:avLst/>
          </a:prstGeom>
        </p:spPr>
        <p:txBody>
          <a:bodyPr wrap="square">
            <a:spAutoFit/>
          </a:bodyPr>
          <a:lstStyle/>
          <a:p>
            <a:pPr>
              <a:lnSpc>
                <a:spcPct val="130000"/>
              </a:lnSpc>
            </a:pPr>
            <a:r>
              <a:rPr lang="en-US" altLang="zh-CN" dirty="0"/>
              <a:t>Power density: 0.438 W/cm³ at 75 Hz repetition rate</a:t>
            </a:r>
          </a:p>
          <a:p>
            <a:pPr marL="432000" lvl="0" indent="-285750">
              <a:lnSpc>
                <a:spcPct val="130000"/>
              </a:lnSpc>
              <a:buFont typeface="Arial" panose="020B0604020202020204" pitchFamily="34" charset="0"/>
              <a:buChar char="•"/>
            </a:pPr>
            <a:r>
              <a:rPr lang="en-US" altLang="zh-CN" dirty="0">
                <a:solidFill>
                  <a:srgbClr val="C00000"/>
                </a:solidFill>
              </a:rPr>
              <a:t>Suitable for 25~ 50 Hz operation</a:t>
            </a:r>
          </a:p>
          <a:p>
            <a:pPr marL="432000" lvl="0" indent="-285750">
              <a:lnSpc>
                <a:spcPct val="130000"/>
              </a:lnSpc>
              <a:buFont typeface="Arial" panose="020B0604020202020204" pitchFamily="34" charset="0"/>
              <a:buChar char="•"/>
            </a:pPr>
            <a:r>
              <a:rPr lang="en-US" altLang="zh-CN" dirty="0">
                <a:solidFill>
                  <a:srgbClr val="C00000"/>
                </a:solidFill>
              </a:rPr>
              <a:t>Will be adopted</a:t>
            </a:r>
            <a:endParaRPr lang="en-US" altLang="zh-CN" b="1" dirty="0">
              <a:solidFill>
                <a:srgbClr val="000000"/>
              </a:solidFill>
            </a:endParaRPr>
          </a:p>
        </p:txBody>
      </p:sp>
      <p:sp>
        <p:nvSpPr>
          <p:cNvPr id="46" name="文本框 45">
            <a:extLst>
              <a:ext uri="{FF2B5EF4-FFF2-40B4-BE49-F238E27FC236}">
                <a16:creationId xmlns:a16="http://schemas.microsoft.com/office/drawing/2014/main" id="{4D778627-4A75-4C47-83F6-E2411242B685}"/>
              </a:ext>
            </a:extLst>
          </p:cNvPr>
          <p:cNvSpPr txBox="1"/>
          <p:nvPr/>
        </p:nvSpPr>
        <p:spPr>
          <a:xfrm>
            <a:off x="4278973" y="2081938"/>
            <a:ext cx="3329252" cy="646331"/>
          </a:xfrm>
          <a:prstGeom prst="rect">
            <a:avLst/>
          </a:prstGeom>
          <a:noFill/>
        </p:spPr>
        <p:txBody>
          <a:bodyPr wrap="square" rtlCol="0">
            <a:spAutoFit/>
          </a:bodyPr>
          <a:lstStyle/>
          <a:p>
            <a:r>
              <a:rPr lang="en-US" altLang="zh-CN" dirty="0"/>
              <a:t>Comparison of power density in the core under two different cases</a:t>
            </a:r>
            <a:endParaRPr lang="zh-CN" altLang="en-US" baseline="30000" dirty="0">
              <a:solidFill>
                <a:srgbClr val="C00000"/>
              </a:solidFill>
            </a:endParaRPr>
          </a:p>
        </p:txBody>
      </p:sp>
      <p:cxnSp>
        <p:nvCxnSpPr>
          <p:cNvPr id="24" name="直接箭头连接符 23">
            <a:extLst>
              <a:ext uri="{FF2B5EF4-FFF2-40B4-BE49-F238E27FC236}">
                <a16:creationId xmlns:a16="http://schemas.microsoft.com/office/drawing/2014/main" id="{541AFA60-9BE8-4BBB-84FA-6ED7A25FC14B}"/>
              </a:ext>
            </a:extLst>
          </p:cNvPr>
          <p:cNvCxnSpPr>
            <a:cxnSpLocks/>
          </p:cNvCxnSpPr>
          <p:nvPr/>
        </p:nvCxnSpPr>
        <p:spPr>
          <a:xfrm flipH="1">
            <a:off x="313140" y="4236145"/>
            <a:ext cx="972452"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25" name="直接箭头连接符 24">
            <a:extLst>
              <a:ext uri="{FF2B5EF4-FFF2-40B4-BE49-F238E27FC236}">
                <a16:creationId xmlns:a16="http://schemas.microsoft.com/office/drawing/2014/main" id="{CF1E3ADC-51A0-4D66-8800-EDA445C91187}"/>
              </a:ext>
            </a:extLst>
          </p:cNvPr>
          <p:cNvCxnSpPr>
            <a:cxnSpLocks/>
          </p:cNvCxnSpPr>
          <p:nvPr/>
        </p:nvCxnSpPr>
        <p:spPr>
          <a:xfrm>
            <a:off x="2670771" y="4236145"/>
            <a:ext cx="972000"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sp>
        <p:nvSpPr>
          <p:cNvPr id="26" name="文本框 25">
            <a:extLst>
              <a:ext uri="{FF2B5EF4-FFF2-40B4-BE49-F238E27FC236}">
                <a16:creationId xmlns:a16="http://schemas.microsoft.com/office/drawing/2014/main" id="{DB1BDFA5-3A0B-4B87-9F0C-1DB06C6FA2C2}"/>
              </a:ext>
            </a:extLst>
          </p:cNvPr>
          <p:cNvSpPr txBox="1"/>
          <p:nvPr/>
        </p:nvSpPr>
        <p:spPr>
          <a:xfrm>
            <a:off x="1508767" y="4066478"/>
            <a:ext cx="1009650" cy="338554"/>
          </a:xfrm>
          <a:prstGeom prst="rect">
            <a:avLst/>
          </a:prstGeom>
          <a:noFill/>
        </p:spPr>
        <p:txBody>
          <a:bodyPr wrap="square" rtlCol="0">
            <a:spAutoFit/>
          </a:bodyPr>
          <a:lstStyle/>
          <a:p>
            <a:r>
              <a:rPr lang="en-US" altLang="zh-CN" sz="1600" dirty="0"/>
              <a:t>1434 mm</a:t>
            </a:r>
            <a:endParaRPr lang="zh-CN" altLang="en-US" sz="1600" dirty="0"/>
          </a:p>
        </p:txBody>
      </p:sp>
      <p:sp>
        <p:nvSpPr>
          <p:cNvPr id="48" name="矩形 47">
            <a:extLst>
              <a:ext uri="{FF2B5EF4-FFF2-40B4-BE49-F238E27FC236}">
                <a16:creationId xmlns:a16="http://schemas.microsoft.com/office/drawing/2014/main" id="{5C01C730-A714-4D9B-A7E8-A235710C50A8}"/>
              </a:ext>
            </a:extLst>
          </p:cNvPr>
          <p:cNvSpPr/>
          <p:nvPr/>
        </p:nvSpPr>
        <p:spPr>
          <a:xfrm>
            <a:off x="386205" y="2562270"/>
            <a:ext cx="376668" cy="1406504"/>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9" name="文本框 48">
            <a:extLst>
              <a:ext uri="{FF2B5EF4-FFF2-40B4-BE49-F238E27FC236}">
                <a16:creationId xmlns:a16="http://schemas.microsoft.com/office/drawing/2014/main" id="{8388FAC1-D185-4413-B240-3935DA2B39AC}"/>
              </a:ext>
            </a:extLst>
          </p:cNvPr>
          <p:cNvSpPr txBox="1"/>
          <p:nvPr/>
        </p:nvSpPr>
        <p:spPr>
          <a:xfrm>
            <a:off x="255306" y="2209037"/>
            <a:ext cx="630725" cy="338554"/>
          </a:xfrm>
          <a:prstGeom prst="rect">
            <a:avLst/>
          </a:prstGeom>
          <a:noFill/>
        </p:spPr>
        <p:txBody>
          <a:bodyPr wrap="square" rtlCol="0">
            <a:spAutoFit/>
          </a:bodyPr>
          <a:lstStyle/>
          <a:p>
            <a:r>
              <a:rPr lang="en-US" altLang="zh-CN" sz="1600" dirty="0"/>
              <a:t>tank</a:t>
            </a:r>
            <a:endParaRPr lang="zh-CN" altLang="en-US" sz="1600" dirty="0"/>
          </a:p>
        </p:txBody>
      </p:sp>
      <p:pic>
        <p:nvPicPr>
          <p:cNvPr id="27" name="图片 26">
            <a:extLst>
              <a:ext uri="{FF2B5EF4-FFF2-40B4-BE49-F238E27FC236}">
                <a16:creationId xmlns:a16="http://schemas.microsoft.com/office/drawing/2014/main" id="{91A3D890-26C1-4DAF-96C2-C266082C8FAE}"/>
              </a:ext>
            </a:extLst>
          </p:cNvPr>
          <p:cNvPicPr>
            <a:picLocks noChangeAspect="1"/>
          </p:cNvPicPr>
          <p:nvPr/>
        </p:nvPicPr>
        <p:blipFill>
          <a:blip r:embed="rId5"/>
          <a:stretch>
            <a:fillRect/>
          </a:stretch>
        </p:blipFill>
        <p:spPr>
          <a:xfrm>
            <a:off x="7793134" y="2633845"/>
            <a:ext cx="4139333" cy="1260000"/>
          </a:xfrm>
          <a:prstGeom prst="rect">
            <a:avLst/>
          </a:prstGeom>
        </p:spPr>
      </p:pic>
      <p:pic>
        <p:nvPicPr>
          <p:cNvPr id="6" name="图片 5">
            <a:extLst>
              <a:ext uri="{FF2B5EF4-FFF2-40B4-BE49-F238E27FC236}">
                <a16:creationId xmlns:a16="http://schemas.microsoft.com/office/drawing/2014/main" id="{B943C508-EDDE-4518-8BC4-22F48BD40C70}"/>
              </a:ext>
            </a:extLst>
          </p:cNvPr>
          <p:cNvPicPr>
            <a:picLocks noChangeAspect="1"/>
          </p:cNvPicPr>
          <p:nvPr/>
        </p:nvPicPr>
        <p:blipFill>
          <a:blip r:embed="rId6"/>
          <a:stretch>
            <a:fillRect/>
          </a:stretch>
        </p:blipFill>
        <p:spPr>
          <a:xfrm>
            <a:off x="313140" y="2633845"/>
            <a:ext cx="3623389" cy="1260000"/>
          </a:xfrm>
          <a:prstGeom prst="rect">
            <a:avLst/>
          </a:prstGeom>
        </p:spPr>
      </p:pic>
      <p:sp>
        <p:nvSpPr>
          <p:cNvPr id="28" name="矩形 27">
            <a:extLst>
              <a:ext uri="{FF2B5EF4-FFF2-40B4-BE49-F238E27FC236}">
                <a16:creationId xmlns:a16="http://schemas.microsoft.com/office/drawing/2014/main" id="{4F3C365F-6D54-4220-B34D-04CF6C9BF560}"/>
              </a:ext>
            </a:extLst>
          </p:cNvPr>
          <p:cNvSpPr/>
          <p:nvPr/>
        </p:nvSpPr>
        <p:spPr>
          <a:xfrm>
            <a:off x="7992257" y="2562270"/>
            <a:ext cx="376668" cy="1406504"/>
          </a:xfrm>
          <a:prstGeom prst="rect">
            <a:avLst/>
          </a:prstGeom>
          <a:noFill/>
          <a:ln w="1905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9" name="文本框 28">
            <a:extLst>
              <a:ext uri="{FF2B5EF4-FFF2-40B4-BE49-F238E27FC236}">
                <a16:creationId xmlns:a16="http://schemas.microsoft.com/office/drawing/2014/main" id="{6BF93134-DB26-4E8B-A8CF-16EC14F0432B}"/>
              </a:ext>
            </a:extLst>
          </p:cNvPr>
          <p:cNvSpPr txBox="1"/>
          <p:nvPr/>
        </p:nvSpPr>
        <p:spPr>
          <a:xfrm>
            <a:off x="7861358" y="2209037"/>
            <a:ext cx="630725" cy="338554"/>
          </a:xfrm>
          <a:prstGeom prst="rect">
            <a:avLst/>
          </a:prstGeom>
          <a:noFill/>
        </p:spPr>
        <p:txBody>
          <a:bodyPr wrap="square" rtlCol="0">
            <a:spAutoFit/>
          </a:bodyPr>
          <a:lstStyle/>
          <a:p>
            <a:r>
              <a:rPr lang="en-US" altLang="zh-CN" sz="1600" dirty="0"/>
              <a:t>tank</a:t>
            </a:r>
            <a:endParaRPr lang="zh-CN" altLang="en-US" sz="1600" dirty="0"/>
          </a:p>
        </p:txBody>
      </p:sp>
      <p:cxnSp>
        <p:nvCxnSpPr>
          <p:cNvPr id="35" name="直接箭头连接符 34">
            <a:extLst>
              <a:ext uri="{FF2B5EF4-FFF2-40B4-BE49-F238E27FC236}">
                <a16:creationId xmlns:a16="http://schemas.microsoft.com/office/drawing/2014/main" id="{DF4AA861-663D-4D2E-8693-7BCE4553171C}"/>
              </a:ext>
            </a:extLst>
          </p:cNvPr>
          <p:cNvCxnSpPr>
            <a:cxnSpLocks/>
          </p:cNvCxnSpPr>
          <p:nvPr/>
        </p:nvCxnSpPr>
        <p:spPr>
          <a:xfrm flipH="1">
            <a:off x="7946128" y="4236535"/>
            <a:ext cx="972452"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cxnSp>
        <p:nvCxnSpPr>
          <p:cNvPr id="38" name="直接箭头连接符 37">
            <a:extLst>
              <a:ext uri="{FF2B5EF4-FFF2-40B4-BE49-F238E27FC236}">
                <a16:creationId xmlns:a16="http://schemas.microsoft.com/office/drawing/2014/main" id="{5DB2F237-3390-48AD-A672-35E9CE2CF200}"/>
              </a:ext>
            </a:extLst>
          </p:cNvPr>
          <p:cNvCxnSpPr>
            <a:cxnSpLocks/>
          </p:cNvCxnSpPr>
          <p:nvPr/>
        </p:nvCxnSpPr>
        <p:spPr>
          <a:xfrm>
            <a:off x="10680481" y="4236535"/>
            <a:ext cx="972000" cy="0"/>
          </a:xfrm>
          <a:prstGeom prst="straightConnector1">
            <a:avLst/>
          </a:prstGeom>
          <a:ln w="15875">
            <a:tailEnd type="triangle"/>
          </a:ln>
        </p:spPr>
        <p:style>
          <a:lnRef idx="1">
            <a:schemeClr val="dk1"/>
          </a:lnRef>
          <a:fillRef idx="0">
            <a:schemeClr val="dk1"/>
          </a:fillRef>
          <a:effectRef idx="0">
            <a:schemeClr val="dk1"/>
          </a:effectRef>
          <a:fontRef idx="minor">
            <a:schemeClr val="tx1"/>
          </a:fontRef>
        </p:style>
      </p:cxnSp>
      <p:sp>
        <p:nvSpPr>
          <p:cNvPr id="39" name="文本框 38">
            <a:extLst>
              <a:ext uri="{FF2B5EF4-FFF2-40B4-BE49-F238E27FC236}">
                <a16:creationId xmlns:a16="http://schemas.microsoft.com/office/drawing/2014/main" id="{E5303C03-8044-4EE8-A07F-D3FB082FBA4A}"/>
              </a:ext>
            </a:extLst>
          </p:cNvPr>
          <p:cNvSpPr txBox="1"/>
          <p:nvPr/>
        </p:nvSpPr>
        <p:spPr>
          <a:xfrm>
            <a:off x="9409836" y="4066868"/>
            <a:ext cx="1009650" cy="338554"/>
          </a:xfrm>
          <a:prstGeom prst="rect">
            <a:avLst/>
          </a:prstGeom>
          <a:noFill/>
        </p:spPr>
        <p:txBody>
          <a:bodyPr wrap="square" rtlCol="0">
            <a:spAutoFit/>
          </a:bodyPr>
          <a:lstStyle/>
          <a:p>
            <a:r>
              <a:rPr lang="en-US" altLang="zh-CN" sz="1600" dirty="0"/>
              <a:t>1800 mm</a:t>
            </a:r>
            <a:endParaRPr lang="zh-CN" altLang="en-US" sz="1600" dirty="0"/>
          </a:p>
        </p:txBody>
      </p:sp>
      <p:pic>
        <p:nvPicPr>
          <p:cNvPr id="3" name="图片 2">
            <a:extLst>
              <a:ext uri="{FF2B5EF4-FFF2-40B4-BE49-F238E27FC236}">
                <a16:creationId xmlns:a16="http://schemas.microsoft.com/office/drawing/2014/main" id="{96110495-ABEE-43A4-8967-E628F6D45AC0}"/>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970" t="4788" r="4386" b="1"/>
          <a:stretch/>
        </p:blipFill>
        <p:spPr>
          <a:xfrm>
            <a:off x="3919716" y="2940579"/>
            <a:ext cx="3749467" cy="2859208"/>
          </a:xfrm>
          <a:prstGeom prst="rect">
            <a:avLst/>
          </a:prstGeom>
        </p:spPr>
      </p:pic>
      <p:sp>
        <p:nvSpPr>
          <p:cNvPr id="5" name="文本框 4">
            <a:extLst>
              <a:ext uri="{FF2B5EF4-FFF2-40B4-BE49-F238E27FC236}">
                <a16:creationId xmlns:a16="http://schemas.microsoft.com/office/drawing/2014/main" id="{E5F53392-E66B-7388-1941-FB8E2102F7FF}"/>
              </a:ext>
            </a:extLst>
          </p:cNvPr>
          <p:cNvSpPr txBox="1"/>
          <p:nvPr/>
        </p:nvSpPr>
        <p:spPr>
          <a:xfrm>
            <a:off x="96570" y="6114689"/>
            <a:ext cx="7910307" cy="646331"/>
          </a:xfrm>
          <a:prstGeom prst="rect">
            <a:avLst/>
          </a:prstGeom>
          <a:noFill/>
        </p:spPr>
        <p:txBody>
          <a:bodyPr wrap="square">
            <a:spAutoFit/>
          </a:bodyPr>
          <a:lstStyle/>
          <a:p>
            <a:r>
              <a:rPr lang="zh-CN" altLang="en-US" b="1" dirty="0">
                <a:solidFill>
                  <a:srgbClr val="C00000"/>
                </a:solidFill>
              </a:rPr>
              <a:t>The power density is limited by the surface temperature of the magnetic core; excessive power will burn out the </a:t>
            </a:r>
            <a:r>
              <a:rPr lang="en-US" altLang="zh-CN" b="1" dirty="0">
                <a:solidFill>
                  <a:srgbClr val="C00000"/>
                </a:solidFill>
              </a:rPr>
              <a:t>packaging</a:t>
            </a:r>
            <a:r>
              <a:rPr lang="zh-CN" altLang="en-US" b="1" dirty="0">
                <a:solidFill>
                  <a:srgbClr val="C00000"/>
                </a:solidFill>
              </a:rPr>
              <a:t>.</a:t>
            </a:r>
          </a:p>
        </p:txBody>
      </p:sp>
    </p:spTree>
    <p:extLst>
      <p:ext uri="{BB962C8B-B14F-4D97-AF65-F5344CB8AC3E}">
        <p14:creationId xmlns:p14="http://schemas.microsoft.com/office/powerpoint/2010/main" val="21909016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09600" y="174365"/>
            <a:ext cx="10668000" cy="575938"/>
          </a:xfrm>
        </p:spPr>
        <p:txBody>
          <a:bodyPr/>
          <a:lstStyle/>
          <a:p>
            <a:r>
              <a:rPr lang="en-US" altLang="zh-CN" sz="3200" dirty="0">
                <a:solidFill>
                  <a:schemeClr val="tx2"/>
                </a:solidFill>
              </a:rPr>
              <a:t>Future work for cavity design</a:t>
            </a:r>
          </a:p>
        </p:txBody>
      </p:sp>
      <p:sp>
        <p:nvSpPr>
          <p:cNvPr id="32" name="灯片编号占位符 2">
            <a:extLst>
              <a:ext uri="{FF2B5EF4-FFF2-40B4-BE49-F238E27FC236}">
                <a16:creationId xmlns:a16="http://schemas.microsoft.com/office/drawing/2014/main" id="{99D44BBB-99D7-4654-BBF2-9942F65D9DB8}"/>
              </a:ext>
            </a:extLst>
          </p:cNvPr>
          <p:cNvSpPr txBox="1">
            <a:spLocks/>
          </p:cNvSpPr>
          <p:nvPr/>
        </p:nvSpPr>
        <p:spPr>
          <a:xfrm>
            <a:off x="11769505" y="6534082"/>
            <a:ext cx="325925" cy="262428"/>
          </a:xfrm>
          <a:prstGeom prst="rect">
            <a:avLst/>
          </a:prstGeom>
        </p:spPr>
        <p:txBody>
          <a:bodyPr>
            <a:normAutofit fontScale="925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13</a:t>
            </a:fld>
            <a:endParaRPr lang="zh-CN" altLang="en-US" sz="1200" dirty="0">
              <a:latin typeface="Times New Roman" panose="02020603050405020304" pitchFamily="18" charset="0"/>
              <a:cs typeface="Times New Roman" panose="02020603050405020304" pitchFamily="18" charset="0"/>
            </a:endParaRPr>
          </a:p>
        </p:txBody>
      </p:sp>
      <p:pic>
        <p:nvPicPr>
          <p:cNvPr id="23" name="图片 22">
            <a:extLst>
              <a:ext uri="{FF2B5EF4-FFF2-40B4-BE49-F238E27FC236}">
                <a16:creationId xmlns:a16="http://schemas.microsoft.com/office/drawing/2014/main" id="{ED2FF6C8-DBEE-4504-9CD0-FD9A5C2A570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52292" y="3777331"/>
            <a:ext cx="3325308" cy="2524624"/>
          </a:xfrm>
          <a:prstGeom prst="rect">
            <a:avLst/>
          </a:prstGeom>
        </p:spPr>
      </p:pic>
      <p:pic>
        <p:nvPicPr>
          <p:cNvPr id="27" name="图片 26">
            <a:extLst>
              <a:ext uri="{FF2B5EF4-FFF2-40B4-BE49-F238E27FC236}">
                <a16:creationId xmlns:a16="http://schemas.microsoft.com/office/drawing/2014/main" id="{5B626EBC-8F5C-4469-AC69-B826424D1D80}"/>
              </a:ext>
            </a:extLst>
          </p:cNvPr>
          <p:cNvPicPr>
            <a:picLocks noChangeAspect="1"/>
          </p:cNvPicPr>
          <p:nvPr/>
        </p:nvPicPr>
        <p:blipFill>
          <a:blip r:embed="rId4"/>
          <a:stretch>
            <a:fillRect/>
          </a:stretch>
        </p:blipFill>
        <p:spPr>
          <a:xfrm>
            <a:off x="744616" y="3844827"/>
            <a:ext cx="3317208" cy="2487907"/>
          </a:xfrm>
          <a:prstGeom prst="rect">
            <a:avLst/>
          </a:prstGeom>
        </p:spPr>
      </p:pic>
      <p:sp>
        <p:nvSpPr>
          <p:cNvPr id="7" name="矩形 6">
            <a:extLst>
              <a:ext uri="{FF2B5EF4-FFF2-40B4-BE49-F238E27FC236}">
                <a16:creationId xmlns:a16="http://schemas.microsoft.com/office/drawing/2014/main" id="{E472F2C1-7CAD-49AE-9E7C-7B3691F738CD}"/>
              </a:ext>
            </a:extLst>
          </p:cNvPr>
          <p:cNvSpPr/>
          <p:nvPr/>
        </p:nvSpPr>
        <p:spPr>
          <a:xfrm>
            <a:off x="1038786" y="988167"/>
            <a:ext cx="9457204" cy="2345322"/>
          </a:xfrm>
          <a:prstGeom prst="rect">
            <a:avLst/>
          </a:prstGeom>
        </p:spPr>
        <p:txBody>
          <a:bodyPr wrap="square">
            <a:spAutoFit/>
          </a:bodyPr>
          <a:lstStyle/>
          <a:p>
            <a:pPr marL="285750" indent="-285750">
              <a:lnSpc>
                <a:spcPct val="150000"/>
              </a:lnSpc>
              <a:buFont typeface="Wingdings" panose="05000000000000000000" pitchFamily="2" charset="2"/>
              <a:buChar char="n"/>
            </a:pPr>
            <a:r>
              <a:rPr lang="en-US" altLang="zh-CN" sz="2000" b="1" dirty="0">
                <a:solidFill>
                  <a:srgbClr val="005CA2"/>
                </a:solidFill>
              </a:rPr>
              <a:t>Develop a larger furnace for </a:t>
            </a:r>
            <a:r>
              <a:rPr lang="pt-BR" altLang="zh-CN" sz="2000" b="1" dirty="0">
                <a:solidFill>
                  <a:srgbClr val="005CA2"/>
                </a:solidFill>
              </a:rPr>
              <a:t>1700 (H) × 950 (V) mm MA core production</a:t>
            </a:r>
          </a:p>
          <a:p>
            <a:pPr marL="285750" indent="-285750">
              <a:lnSpc>
                <a:spcPct val="150000"/>
              </a:lnSpc>
              <a:buFont typeface="Wingdings" panose="05000000000000000000" pitchFamily="2" charset="2"/>
              <a:buChar char="n"/>
            </a:pPr>
            <a:r>
              <a:rPr lang="en-US" altLang="zh-CN" sz="2000" b="1" dirty="0">
                <a:solidFill>
                  <a:srgbClr val="005CA2"/>
                </a:solidFill>
              </a:rPr>
              <a:t>Fluid thermodynamic simulation</a:t>
            </a:r>
          </a:p>
          <a:p>
            <a:pPr marL="432000" indent="-285750">
              <a:lnSpc>
                <a:spcPct val="150000"/>
              </a:lnSpc>
              <a:buFont typeface="Arial" panose="020B0604020202020204" pitchFamily="34" charset="0"/>
              <a:buChar char="•"/>
            </a:pPr>
            <a:r>
              <a:rPr lang="en-US" altLang="zh-CN" sz="2000" b="1" dirty="0"/>
              <a:t>Direct water cooling adopted to deal with 0.5 W/cm</a:t>
            </a:r>
            <a:r>
              <a:rPr lang="en-US" altLang="zh-CN" sz="2000" b="1" baseline="30000" dirty="0"/>
              <a:t>3</a:t>
            </a:r>
            <a:r>
              <a:rPr lang="en-US" altLang="zh-CN" sz="2000" b="1" dirty="0"/>
              <a:t> power density in core</a:t>
            </a:r>
          </a:p>
          <a:p>
            <a:pPr marL="285750" lvl="0" indent="-285750">
              <a:lnSpc>
                <a:spcPct val="150000"/>
              </a:lnSpc>
              <a:buFont typeface="Wingdings" panose="05000000000000000000" pitchFamily="2" charset="2"/>
              <a:buChar char="n"/>
            </a:pPr>
            <a:r>
              <a:rPr lang="en-US" altLang="zh-CN" sz="2000" b="1" dirty="0">
                <a:solidFill>
                  <a:srgbClr val="005CA2"/>
                </a:solidFill>
              </a:rPr>
              <a:t>Highly efficient cooling structure design</a:t>
            </a:r>
          </a:p>
          <a:p>
            <a:pPr marL="285750" lvl="0" indent="-285750">
              <a:lnSpc>
                <a:spcPct val="150000"/>
              </a:lnSpc>
              <a:buFont typeface="Wingdings" panose="05000000000000000000" pitchFamily="2" charset="2"/>
              <a:buChar char="n"/>
            </a:pPr>
            <a:r>
              <a:rPr lang="en-US" altLang="zh-CN" sz="2000" b="1" dirty="0">
                <a:solidFill>
                  <a:srgbClr val="005CA2"/>
                </a:solidFill>
              </a:rPr>
              <a:t>Design of the structure’s insulating gap</a:t>
            </a:r>
          </a:p>
        </p:txBody>
      </p:sp>
      <p:pic>
        <p:nvPicPr>
          <p:cNvPr id="28" name="图片 27">
            <a:extLst>
              <a:ext uri="{FF2B5EF4-FFF2-40B4-BE49-F238E27FC236}">
                <a16:creationId xmlns:a16="http://schemas.microsoft.com/office/drawing/2014/main" id="{7FF2884D-4E70-46A7-839A-79F663C5E8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58042" y="3815915"/>
            <a:ext cx="2723705" cy="2487907"/>
          </a:xfrm>
          <a:prstGeom prst="rect">
            <a:avLst/>
          </a:prstGeom>
        </p:spPr>
      </p:pic>
      <p:sp>
        <p:nvSpPr>
          <p:cNvPr id="143" name="矩形 142">
            <a:extLst>
              <a:ext uri="{FF2B5EF4-FFF2-40B4-BE49-F238E27FC236}">
                <a16:creationId xmlns:a16="http://schemas.microsoft.com/office/drawing/2014/main" id="{7E28C52E-0B88-4A8E-B71B-11617B708E1C}"/>
              </a:ext>
            </a:extLst>
          </p:cNvPr>
          <p:cNvSpPr/>
          <p:nvPr/>
        </p:nvSpPr>
        <p:spPr>
          <a:xfrm>
            <a:off x="0" y="6483523"/>
            <a:ext cx="11534776" cy="307777"/>
          </a:xfrm>
          <a:prstGeom prst="rect">
            <a:avLst/>
          </a:prstGeom>
        </p:spPr>
        <p:txBody>
          <a:bodyPr wrap="square">
            <a:spAutoFit/>
          </a:bodyPr>
          <a:lstStyle/>
          <a:p>
            <a:r>
              <a:rPr lang="en-US" altLang="zh-CN" sz="1400" dirty="0"/>
              <a:t>[1] Design and verification of a high-gradient and high-power 2nd harmonic cavity for the China Spallation Neutron Source upgrade project, Rev. Sci. </a:t>
            </a:r>
            <a:r>
              <a:rPr lang="en-US" altLang="zh-CN" sz="1400" dirty="0" err="1"/>
              <a:t>Instrum</a:t>
            </a:r>
            <a:endParaRPr lang="en-US" altLang="zh-CN" sz="1400" dirty="0"/>
          </a:p>
        </p:txBody>
      </p:sp>
      <p:sp>
        <p:nvSpPr>
          <p:cNvPr id="144" name="矩形 143">
            <a:extLst>
              <a:ext uri="{FF2B5EF4-FFF2-40B4-BE49-F238E27FC236}">
                <a16:creationId xmlns:a16="http://schemas.microsoft.com/office/drawing/2014/main" id="{2CB3ECD0-DB1F-448D-8508-4744DECA846D}"/>
              </a:ext>
            </a:extLst>
          </p:cNvPr>
          <p:cNvSpPr/>
          <p:nvPr/>
        </p:nvSpPr>
        <p:spPr>
          <a:xfrm>
            <a:off x="5075624" y="3419881"/>
            <a:ext cx="6110968" cy="338554"/>
          </a:xfrm>
          <a:prstGeom prst="rect">
            <a:avLst/>
          </a:prstGeom>
        </p:spPr>
        <p:txBody>
          <a:bodyPr wrap="none">
            <a:spAutoFit/>
          </a:bodyPr>
          <a:lstStyle/>
          <a:p>
            <a:r>
              <a:rPr lang="en-US" altLang="zh-CN" sz="1600" dirty="0"/>
              <a:t>Fluid thermodynamic simulation for MA-loaded cavity of CSNS RCS </a:t>
            </a:r>
            <a:r>
              <a:rPr lang="en-US" altLang="zh-CN" sz="1600" baseline="30000" dirty="0"/>
              <a:t>[1]</a:t>
            </a:r>
            <a:endParaRPr lang="zh-CN" altLang="en-US" sz="1600" baseline="30000" dirty="0"/>
          </a:p>
        </p:txBody>
      </p:sp>
      <p:sp>
        <p:nvSpPr>
          <p:cNvPr id="147" name="文本框 146">
            <a:extLst>
              <a:ext uri="{FF2B5EF4-FFF2-40B4-BE49-F238E27FC236}">
                <a16:creationId xmlns:a16="http://schemas.microsoft.com/office/drawing/2014/main" id="{2383D9A6-7B71-4272-97FF-9C71813C706B}"/>
              </a:ext>
            </a:extLst>
          </p:cNvPr>
          <p:cNvSpPr txBox="1"/>
          <p:nvPr/>
        </p:nvSpPr>
        <p:spPr bwMode="auto">
          <a:xfrm>
            <a:off x="838869" y="3419881"/>
            <a:ext cx="255689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pPr algn="just" eaLnBrk="1" hangingPunct="1"/>
            <a:r>
              <a:rPr lang="en-US" altLang="zh-CN" sz="1600" dirty="0">
                <a:latin typeface="Times New Roman" panose="02020603050405020304" pitchFamily="18" charset="0"/>
                <a:ea typeface="微软雅黑" panose="020B0503020204020204" pitchFamily="34" charset="-122"/>
                <a:cs typeface="Times New Roman" panose="02020603050405020304" pitchFamily="18" charset="0"/>
              </a:rPr>
              <a:t>Need a larger one</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p:txBody>
      </p:sp>
    </p:spTree>
    <p:extLst>
      <p:ext uri="{BB962C8B-B14F-4D97-AF65-F5344CB8AC3E}">
        <p14:creationId xmlns:p14="http://schemas.microsoft.com/office/powerpoint/2010/main" val="9607143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1534221" y="2932837"/>
            <a:ext cx="8895139" cy="829945"/>
          </a:xfrm>
          <a:prstGeom prst="rect">
            <a:avLst/>
          </a:prstGeom>
          <a:noFill/>
          <a:ln>
            <a:noFill/>
          </a:ln>
        </p:spPr>
        <p:txBody>
          <a:bodyPr wrap="square" rtlCol="0" anchor="t">
            <a:spAutoFit/>
          </a:bodyPr>
          <a:lstStyle/>
          <a:p>
            <a:pPr algn="ctr"/>
            <a:r>
              <a:rPr lang="en-US" altLang="zh-CN" sz="4800" b="1" dirty="0">
                <a:effectLst>
                  <a:outerShdw blurRad="50800" dist="38100" dir="2700000" algn="tl" rotWithShape="0">
                    <a:prstClr val="black">
                      <a:alpha val="40000"/>
                    </a:prstClr>
                  </a:outerShdw>
                </a:effectLst>
                <a:latin typeface="+mn-lt"/>
                <a:cs typeface="+mn-lt"/>
              </a:rPr>
              <a:t>Thank you for your attention!</a:t>
            </a:r>
            <a:endParaRPr lang="zh-CN" altLang="en-US" sz="4800" b="1" dirty="0">
              <a:effectLst>
                <a:outerShdw blurRad="50800" dist="38100" dir="2700000" algn="tl" rotWithShape="0">
                  <a:prstClr val="black">
                    <a:alpha val="40000"/>
                  </a:prstClr>
                </a:outerShdw>
              </a:effectLst>
              <a:latin typeface="+mn-lt"/>
              <a:cs typeface="+mn-lt"/>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flipV="1">
            <a:off x="0" y="891649"/>
            <a:ext cx="12193200" cy="38099"/>
          </a:xfrm>
          <a:prstGeom prst="rect">
            <a:avLst/>
          </a:prstGeom>
          <a:gradFill>
            <a:gsLst>
              <a:gs pos="0">
                <a:srgbClr val="012D86"/>
              </a:gs>
              <a:gs pos="100000">
                <a:srgbClr val="0E2557"/>
              </a:gs>
            </a:gsLst>
            <a:lin scaled="0"/>
          </a:gra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42" name="圆角矩形 41"/>
          <p:cNvSpPr/>
          <p:nvPr/>
        </p:nvSpPr>
        <p:spPr>
          <a:xfrm>
            <a:off x="655467" y="285201"/>
            <a:ext cx="398129" cy="530490"/>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96" name="圆角矩形 95"/>
          <p:cNvSpPr/>
          <p:nvPr/>
        </p:nvSpPr>
        <p:spPr>
          <a:xfrm>
            <a:off x="553620" y="208474"/>
            <a:ext cx="301573" cy="400844"/>
          </a:xfrm>
          <a:prstGeom prst="roundRect">
            <a:avLst/>
          </a:prstGeom>
          <a:gradFill>
            <a:gsLst>
              <a:gs pos="0">
                <a:srgbClr val="012D86"/>
              </a:gs>
              <a:gs pos="100000">
                <a:srgbClr val="0E2557"/>
              </a:gs>
            </a:gsLst>
            <a:lin scaled="0"/>
          </a:gradFill>
          <a:ln w="19050">
            <a:solidFill>
              <a:schemeClr val="bg1"/>
            </a:solidFill>
          </a:ln>
          <a:effectLst>
            <a:outerShdw blurRad="50800" dist="38100" dir="2700000" algn="tl" rotWithShape="0">
              <a:prstClr val="black">
                <a:alpha val="40000"/>
              </a:prstClr>
            </a:outerShdw>
          </a:effectLst>
        </p:spPr>
        <p:style>
          <a:lnRef idx="2">
            <a:schemeClr val="dk1">
              <a:shade val="50000"/>
            </a:schemeClr>
          </a:lnRef>
          <a:fillRef idx="1">
            <a:schemeClr val="dk1"/>
          </a:fillRef>
          <a:effectRef idx="0">
            <a:schemeClr val="dk1"/>
          </a:effectRef>
          <a:fontRef idx="minor">
            <a:schemeClr val="lt1"/>
          </a:fontRef>
        </p:style>
        <p:txBody>
          <a:bodyPr anchor="ctr"/>
          <a:lstStyle/>
          <a:p>
            <a:pPr algn="ctr" fontAlgn="auto">
              <a:spcBef>
                <a:spcPts val="0"/>
              </a:spcBef>
              <a:spcAft>
                <a:spcPts val="0"/>
              </a:spcAft>
              <a:defRPr/>
            </a:pPr>
            <a:endParaRPr lang="zh-CN" altLang="en-US"/>
          </a:p>
        </p:txBody>
      </p:sp>
      <p:sp>
        <p:nvSpPr>
          <p:cNvPr id="5" name="文本框 4"/>
          <p:cNvSpPr txBox="1"/>
          <p:nvPr/>
        </p:nvSpPr>
        <p:spPr>
          <a:xfrm>
            <a:off x="1335584" y="222643"/>
            <a:ext cx="1984375" cy="535531"/>
          </a:xfrm>
          <a:prstGeom prst="rect">
            <a:avLst/>
          </a:prstGeom>
          <a:noFill/>
        </p:spPr>
        <p:txBody>
          <a:bodyPr>
            <a:spAutoFit/>
            <a:scene3d>
              <a:camera prst="orthographicFront"/>
              <a:lightRig rig="threePt" dir="t"/>
            </a:scene3d>
          </a:bodyPr>
          <a:lstStyle/>
          <a:p>
            <a:pPr defTabSz="762000" eaLnBrk="1" fontAlgn="auto" hangingPunct="1">
              <a:lnSpc>
                <a:spcPct val="90000"/>
              </a:lnSpc>
              <a:spcAft>
                <a:spcPts val="0"/>
              </a:spcAft>
              <a:defRPr/>
            </a:pPr>
            <a:r>
              <a:rPr kumimoji="1" lang="en-US" altLang="zh-CN" sz="3200" b="1" dirty="0">
                <a:solidFill>
                  <a:srgbClr val="005DA2"/>
                </a:solidFill>
                <a:latin typeface="Times New Roman" panose="02020603050405020304" pitchFamily="18" charset="0"/>
                <a:ea typeface="微软雅黑" panose="020B0503020204020204" charset="-122"/>
                <a:cs typeface="Times New Roman" panose="02020603050405020304" pitchFamily="18" charset="0"/>
              </a:rPr>
              <a:t>Outline</a:t>
            </a:r>
          </a:p>
        </p:txBody>
      </p:sp>
      <p:pic>
        <p:nvPicPr>
          <p:cNvPr id="39" name="图片 18" descr="图片1副本"/>
          <p:cNvPicPr>
            <a:picLocks noChangeAspect="1"/>
          </p:cNvPicPr>
          <p:nvPr/>
        </p:nvPicPr>
        <p:blipFill>
          <a:blip r:embed="rId4" cstate="print"/>
          <a:srcRect/>
          <a:stretch>
            <a:fillRect/>
          </a:stretch>
        </p:blipFill>
        <p:spPr bwMode="auto">
          <a:xfrm>
            <a:off x="10739700" y="185897"/>
            <a:ext cx="1106000" cy="552878"/>
          </a:xfrm>
          <a:prstGeom prst="rect">
            <a:avLst/>
          </a:prstGeom>
          <a:noFill/>
          <a:ln w="9525">
            <a:noFill/>
            <a:miter lim="800000"/>
            <a:headEnd/>
            <a:tailEnd/>
          </a:ln>
        </p:spPr>
      </p:pic>
      <p:sp>
        <p:nvSpPr>
          <p:cNvPr id="6" name="TextBox 11"/>
          <p:cNvSpPr txBox="1">
            <a:spLocks noChangeArrowheads="1"/>
          </p:cNvSpPr>
          <p:nvPr/>
        </p:nvSpPr>
        <p:spPr bwMode="auto">
          <a:xfrm>
            <a:off x="553620" y="1212079"/>
            <a:ext cx="10869572" cy="4793107"/>
          </a:xfrm>
          <a:prstGeom prst="rect">
            <a:avLst/>
          </a:prstGeom>
          <a:noFill/>
          <a:ln w="9525">
            <a:noFill/>
            <a:miter lim="800000"/>
          </a:ln>
        </p:spPr>
        <p:txBody>
          <a:bodyPr wrap="square" lIns="0" tIns="0" rIns="0" bIns="0" anchor="ctr">
            <a:spAutoFit/>
          </a:bodyPr>
          <a:lstStyle/>
          <a:p>
            <a:pPr marL="571500" indent="-571500" defTabSz="705485">
              <a:lnSpc>
                <a:spcPct val="200000"/>
              </a:lnSpc>
              <a:buClr>
                <a:srgbClr val="00467A"/>
              </a:buClr>
              <a:buFont typeface="+mj-lt"/>
              <a:buAutoNum type="romanUcPeriod"/>
            </a:pPr>
            <a:r>
              <a:rPr lang="en-US" altLang="zh-CN" sz="2800" b="1" dirty="0">
                <a:latin typeface="Times New Roman" panose="02020603050405020304" pitchFamily="18" charset="0"/>
                <a:ea typeface="+mj-ea"/>
                <a:cs typeface="Times New Roman" panose="02020603050405020304" pitchFamily="18" charset="0"/>
              </a:rPr>
              <a:t>Longitudinal beam dynamics study</a:t>
            </a:r>
          </a:p>
          <a:p>
            <a:pPr marL="571500" indent="-571500" defTabSz="705485" eaLnBrk="1" latinLnBrk="0" hangingPunct="1">
              <a:lnSpc>
                <a:spcPct val="200000"/>
              </a:lnSpc>
              <a:buClr>
                <a:srgbClr val="00467A"/>
              </a:buClr>
              <a:buFont typeface="+mj-lt"/>
              <a:buAutoNum type="romanUcPeriod"/>
            </a:pPr>
            <a:r>
              <a:rPr lang="en-US" altLang="zh-CN" sz="2800" b="1" dirty="0">
                <a:solidFill>
                  <a:schemeClr val="tx1"/>
                </a:solidFill>
                <a:latin typeface="Times New Roman" panose="02020603050405020304" pitchFamily="18" charset="0"/>
                <a:ea typeface="+mj-ea"/>
                <a:cs typeface="Times New Roman" panose="02020603050405020304" pitchFamily="18" charset="0"/>
              </a:rPr>
              <a:t>Introduction to the requirements of the RF system</a:t>
            </a:r>
          </a:p>
          <a:p>
            <a:pPr marL="571500" indent="-571500" defTabSz="705485" eaLnBrk="1" latinLnBrk="0" hangingPunct="1">
              <a:lnSpc>
                <a:spcPct val="200000"/>
              </a:lnSpc>
              <a:buClr>
                <a:srgbClr val="00467A"/>
              </a:buClr>
              <a:buFont typeface="+mj-lt"/>
              <a:buAutoNum type="romanUcPeriod"/>
            </a:pPr>
            <a:r>
              <a:rPr lang="en-US" altLang="zh-CN" sz="2800" b="1" dirty="0">
                <a:solidFill>
                  <a:schemeClr val="tx1"/>
                </a:solidFill>
                <a:latin typeface="Times New Roman" panose="02020603050405020304" pitchFamily="18" charset="0"/>
                <a:ea typeface="+mj-ea"/>
                <a:cs typeface="Times New Roman" panose="02020603050405020304" pitchFamily="18" charset="0"/>
              </a:rPr>
              <a:t>The design of the RF system</a:t>
            </a:r>
          </a:p>
          <a:p>
            <a:pPr marL="990000" indent="-284400" defTabSz="705485">
              <a:lnSpc>
                <a:spcPct val="200000"/>
              </a:lnSpc>
              <a:buClr>
                <a:srgbClr val="00467A"/>
              </a:buClr>
              <a:buFont typeface="Arial" panose="020B0604020202020204" pitchFamily="34" charset="0"/>
              <a:buChar char="•"/>
            </a:pPr>
            <a:r>
              <a:rPr lang="en-US" altLang="zh-CN" sz="2400" b="1" dirty="0">
                <a:latin typeface="Times New Roman" panose="02020603050405020304" pitchFamily="18" charset="0"/>
                <a:ea typeface="+mj-ea"/>
                <a:cs typeface="Times New Roman" panose="02020603050405020304" pitchFamily="18" charset="0"/>
              </a:rPr>
              <a:t>Research foundation</a:t>
            </a:r>
          </a:p>
          <a:p>
            <a:pPr marL="990000" indent="-284400" defTabSz="705485">
              <a:lnSpc>
                <a:spcPct val="200000"/>
              </a:lnSpc>
              <a:buClr>
                <a:srgbClr val="00467A"/>
              </a:buClr>
              <a:buFont typeface="Arial" panose="020B0604020202020204" pitchFamily="34" charset="0"/>
              <a:buChar char="•"/>
            </a:pPr>
            <a:r>
              <a:rPr lang="en-US" altLang="zh-CN" sz="2400" b="1" dirty="0">
                <a:latin typeface="Times New Roman" panose="02020603050405020304" pitchFamily="18" charset="0"/>
                <a:ea typeface="+mj-ea"/>
                <a:cs typeface="Times New Roman" panose="02020603050405020304" pitchFamily="18" charset="0"/>
              </a:rPr>
              <a:t>Preliminary design</a:t>
            </a:r>
            <a:endParaRPr lang="en-US" altLang="zh-CN" sz="2400" b="1" dirty="0">
              <a:solidFill>
                <a:schemeClr val="tx1"/>
              </a:solidFill>
              <a:latin typeface="Times New Roman" panose="02020603050405020304" pitchFamily="18" charset="0"/>
              <a:ea typeface="+mj-ea"/>
              <a:cs typeface="Times New Roman" panose="02020603050405020304" pitchFamily="18" charset="0"/>
            </a:endParaRPr>
          </a:p>
          <a:p>
            <a:pPr marL="571500" indent="-571500" defTabSz="705485" eaLnBrk="1" latinLnBrk="0" hangingPunct="1">
              <a:lnSpc>
                <a:spcPct val="200000"/>
              </a:lnSpc>
              <a:buClr>
                <a:srgbClr val="00467A"/>
              </a:buClr>
              <a:buFont typeface="+mj-lt"/>
              <a:buAutoNum type="romanUcPeriod" startAt="4"/>
            </a:pPr>
            <a:r>
              <a:rPr lang="en-US" altLang="zh-CN" sz="2800" b="1" dirty="0">
                <a:solidFill>
                  <a:schemeClr val="tx1"/>
                </a:solidFill>
                <a:latin typeface="Times New Roman" panose="02020603050405020304" pitchFamily="18" charset="0"/>
                <a:ea typeface="+mj-ea"/>
                <a:cs typeface="Times New Roman" panose="02020603050405020304" pitchFamily="18" charset="0"/>
              </a:rPr>
              <a:t>Future work</a:t>
            </a:r>
          </a:p>
        </p:txBody>
      </p:sp>
      <p:sp>
        <p:nvSpPr>
          <p:cNvPr id="7" name="文本框 6"/>
          <p:cNvSpPr txBox="1"/>
          <p:nvPr/>
        </p:nvSpPr>
        <p:spPr>
          <a:xfrm>
            <a:off x="4634865" y="511810"/>
            <a:ext cx="3386455" cy="368300"/>
          </a:xfrm>
          <a:prstGeom prst="rect">
            <a:avLst/>
          </a:prstGeom>
          <a:noFill/>
        </p:spPr>
        <p:txBody>
          <a:bodyPr wrap="square" rtlCol="0">
            <a:spAutoFit/>
          </a:bodyPr>
          <a:lstStyle/>
          <a:p>
            <a:endParaRPr lang="zh-CN" altLang="en-US"/>
          </a:p>
        </p:txBody>
      </p:sp>
      <p:sp>
        <p:nvSpPr>
          <p:cNvPr id="17" name="灯片编号占位符 2">
            <a:extLst>
              <a:ext uri="{FF2B5EF4-FFF2-40B4-BE49-F238E27FC236}">
                <a16:creationId xmlns:a16="http://schemas.microsoft.com/office/drawing/2014/main" id="{80C85F8D-0C46-41A8-9BD7-E688579423B0}"/>
              </a:ext>
            </a:extLst>
          </p:cNvPr>
          <p:cNvSpPr txBox="1">
            <a:spLocks/>
          </p:cNvSpPr>
          <p:nvPr/>
        </p:nvSpPr>
        <p:spPr>
          <a:xfrm>
            <a:off x="11769505" y="6534082"/>
            <a:ext cx="325925" cy="262428"/>
          </a:xfrm>
          <a:prstGeom prst="rect">
            <a:avLst/>
          </a:prstGeom>
        </p:spPr>
        <p:txBody>
          <a:bodyP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2</a:t>
            </a:fld>
            <a:endParaRPr lang="zh-CN" altLang="en-US" sz="1200" dirty="0">
              <a:latin typeface="Times New Roman" panose="02020603050405020304" pitchFamily="18" charset="0"/>
              <a:cs typeface="Times New Roman" panose="02020603050405020304" pitchFamily="18" charset="0"/>
            </a:endParaRPr>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灯片编号占位符 2">
            <a:extLst>
              <a:ext uri="{FF2B5EF4-FFF2-40B4-BE49-F238E27FC236}">
                <a16:creationId xmlns:a16="http://schemas.microsoft.com/office/drawing/2014/main" id="{D6CAC155-4534-4DF4-9C2B-A2C7D58EDD2E}"/>
              </a:ext>
            </a:extLst>
          </p:cNvPr>
          <p:cNvSpPr txBox="1">
            <a:spLocks/>
          </p:cNvSpPr>
          <p:nvPr/>
        </p:nvSpPr>
        <p:spPr>
          <a:xfrm>
            <a:off x="11769505" y="6534082"/>
            <a:ext cx="325925" cy="262428"/>
          </a:xfrm>
          <a:prstGeom prst="rect">
            <a:avLst/>
          </a:prstGeom>
        </p:spPr>
        <p:txBody>
          <a:bodyP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3</a:t>
            </a:fld>
            <a:endParaRPr lang="zh-CN" altLang="en-US" sz="1200" dirty="0">
              <a:latin typeface="Times New Roman" panose="02020603050405020304" pitchFamily="18" charset="0"/>
              <a:cs typeface="Times New Roman" panose="02020603050405020304" pitchFamily="18" charset="0"/>
            </a:endParaRPr>
          </a:p>
        </p:txBody>
      </p:sp>
      <p:sp>
        <p:nvSpPr>
          <p:cNvPr id="18" name="标题 3">
            <a:extLst>
              <a:ext uri="{FF2B5EF4-FFF2-40B4-BE49-F238E27FC236}">
                <a16:creationId xmlns:a16="http://schemas.microsoft.com/office/drawing/2014/main" id="{64423AB1-6158-4C6D-871F-A7482C0D1DBE}"/>
              </a:ext>
            </a:extLst>
          </p:cNvPr>
          <p:cNvSpPr>
            <a:spLocks noGrp="1"/>
          </p:cNvSpPr>
          <p:nvPr>
            <p:ph type="title"/>
          </p:nvPr>
        </p:nvSpPr>
        <p:spPr>
          <a:xfrm>
            <a:off x="609600" y="174365"/>
            <a:ext cx="10668000" cy="575938"/>
          </a:xfrm>
        </p:spPr>
        <p:txBody>
          <a:bodyPr/>
          <a:lstStyle/>
          <a:p>
            <a:r>
              <a:rPr lang="en-US" altLang="zh-CN" sz="3200" dirty="0">
                <a:solidFill>
                  <a:schemeClr val="tx2"/>
                </a:solidFill>
              </a:rPr>
              <a:t>1. Beam dynamics design for short bunch (basic design)</a:t>
            </a:r>
          </a:p>
        </p:txBody>
      </p:sp>
      <p:graphicFrame>
        <p:nvGraphicFramePr>
          <p:cNvPr id="20" name="表格 19">
            <a:extLst>
              <a:ext uri="{FF2B5EF4-FFF2-40B4-BE49-F238E27FC236}">
                <a16:creationId xmlns:a16="http://schemas.microsoft.com/office/drawing/2014/main" id="{8B8C0AC2-E755-440C-97A9-8DC307257327}"/>
              </a:ext>
            </a:extLst>
          </p:cNvPr>
          <p:cNvGraphicFramePr>
            <a:graphicFrameLocks noGrp="1"/>
          </p:cNvGraphicFramePr>
          <p:nvPr>
            <p:extLst>
              <p:ext uri="{D42A27DB-BD31-4B8C-83A1-F6EECF244321}">
                <p14:modId xmlns:p14="http://schemas.microsoft.com/office/powerpoint/2010/main" val="2512706204"/>
              </p:ext>
            </p:extLst>
          </p:nvPr>
        </p:nvGraphicFramePr>
        <p:xfrm>
          <a:off x="457080" y="939277"/>
          <a:ext cx="4051407" cy="3169920"/>
        </p:xfrm>
        <a:graphic>
          <a:graphicData uri="http://schemas.openxmlformats.org/drawingml/2006/table">
            <a:tbl>
              <a:tblPr firstRow="1" bandRow="1">
                <a:tableStyleId>{793D81CF-94F2-401A-BA57-92F5A7B2D0C5}</a:tableStyleId>
              </a:tblPr>
              <a:tblGrid>
                <a:gridCol w="2431407">
                  <a:extLst>
                    <a:ext uri="{9D8B030D-6E8A-4147-A177-3AD203B41FA5}">
                      <a16:colId xmlns:a16="http://schemas.microsoft.com/office/drawing/2014/main" val="20000"/>
                    </a:ext>
                  </a:extLst>
                </a:gridCol>
                <a:gridCol w="1620000">
                  <a:extLst>
                    <a:ext uri="{9D8B030D-6E8A-4147-A177-3AD203B41FA5}">
                      <a16:colId xmlns:a16="http://schemas.microsoft.com/office/drawing/2014/main" val="20001"/>
                    </a:ext>
                  </a:extLst>
                </a:gridCol>
              </a:tblGrid>
              <a:tr h="284887">
                <a:tc gridSpan="2">
                  <a:txBody>
                    <a:bodyPr/>
                    <a:lstStyle/>
                    <a:p>
                      <a:pPr algn="ctr"/>
                      <a:r>
                        <a:rPr lang="en-US" altLang="zh-CN" sz="1600" b="1" dirty="0"/>
                        <a:t>Main parameters used</a:t>
                      </a:r>
                    </a:p>
                  </a:txBody>
                  <a:tcPr anchor="ctr"/>
                </a:tc>
                <a:tc hMerge="1">
                  <a:txBody>
                    <a:bodyPr/>
                    <a:lstStyle/>
                    <a:p>
                      <a:endParaRPr lang="zh-CN"/>
                    </a:p>
                  </a:txBody>
                  <a:tcPr anchor="ctr"/>
                </a:tc>
                <a:extLst>
                  <a:ext uri="{0D108BD9-81ED-4DB2-BD59-A6C34878D82A}">
                    <a16:rowId xmlns:a16="http://schemas.microsoft.com/office/drawing/2014/main" val="10000"/>
                  </a:ext>
                </a:extLst>
              </a:tr>
              <a:tr h="284887">
                <a:tc>
                  <a:txBody>
                    <a:bodyPr/>
                    <a:lstStyle/>
                    <a:p>
                      <a:pPr algn="l"/>
                      <a:r>
                        <a:rPr lang="en-US" altLang="zh-CN" sz="1600" b="0" dirty="0"/>
                        <a:t>Harmonic number</a:t>
                      </a:r>
                      <a:endParaRPr lang="zh-CN" altLang="en-US" sz="16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600" b="0" dirty="0">
                          <a:solidFill>
                            <a:schemeClr val="tx1"/>
                          </a:solidFill>
                        </a:rPr>
                        <a:t>1</a:t>
                      </a:r>
                      <a:endParaRPr lang="zh-CN" altLang="en-US" sz="1600" b="0" baseline="300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02"/>
                  </a:ext>
                </a:extLst>
              </a:tr>
              <a:tr h="284887">
                <a:tc>
                  <a:txBody>
                    <a:bodyPr/>
                    <a:lstStyle/>
                    <a:p>
                      <a:pPr algn="l"/>
                      <a:r>
                        <a:rPr lang="en-US" altLang="zh-CN" sz="1600" b="0" dirty="0"/>
                        <a:t>RF frequency (MHz)</a:t>
                      </a:r>
                      <a:endParaRPr lang="zh-CN" altLang="en-US" sz="16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600" b="0" dirty="0">
                          <a:solidFill>
                            <a:schemeClr val="tx1"/>
                          </a:solidFill>
                        </a:rPr>
                        <a:t>2.598-3.163</a:t>
                      </a:r>
                    </a:p>
                  </a:txBody>
                  <a:tcPr anchor="ctr"/>
                </a:tc>
                <a:extLst>
                  <a:ext uri="{0D108BD9-81ED-4DB2-BD59-A6C34878D82A}">
                    <a16:rowId xmlns:a16="http://schemas.microsoft.com/office/drawing/2014/main" val="10003"/>
                  </a:ext>
                </a:extLst>
              </a:tr>
              <a:tr h="284887">
                <a:tc>
                  <a:txBody>
                    <a:bodyPr/>
                    <a:lstStyle/>
                    <a:p>
                      <a:pPr algn="l"/>
                      <a:r>
                        <a:rPr lang="en-US" altLang="zh-CN" sz="1600" b="0" dirty="0">
                          <a:latin typeface="Times New Roman" panose="02020603050405020304" pitchFamily="18" charset="0"/>
                          <a:ea typeface="微软雅黑" panose="020B0503020204020204" charset="-122"/>
                          <a:cs typeface="Times New Roman" panose="02020603050405020304" pitchFamily="18" charset="0"/>
                        </a:rPr>
                        <a:t>Transition gamma</a:t>
                      </a:r>
                    </a:p>
                  </a:txBody>
                  <a:tcPr anchor="ctr"/>
                </a:tc>
                <a:tc>
                  <a:txBody>
                    <a:bodyPr/>
                    <a:lstStyle/>
                    <a:p>
                      <a:pPr algn="ctr"/>
                      <a:r>
                        <a:rPr lang="en-US" altLang="zh-CN" sz="16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2.50959</a:t>
                      </a:r>
                      <a:endParaRPr lang="zh-CN" altLang="en-US" sz="16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05"/>
                  </a:ext>
                </a:extLst>
              </a:tr>
              <a:tr h="284887">
                <a:tc>
                  <a:txBody>
                    <a:bodyPr/>
                    <a:lstStyle/>
                    <a:p>
                      <a:pPr algn="l"/>
                      <a:r>
                        <a:rPr lang="en-US" altLang="zh-CN" sz="1600" b="0" dirty="0">
                          <a:latin typeface="Times New Roman" panose="02020603050405020304" pitchFamily="18" charset="0"/>
                          <a:ea typeface="微软雅黑" panose="020B0503020204020204" charset="-122"/>
                          <a:cs typeface="Times New Roman" panose="02020603050405020304" pitchFamily="18" charset="0"/>
                        </a:rPr>
                        <a:t>RF voltage per turn (kV)</a:t>
                      </a:r>
                      <a:endParaRPr lang="zh-CN" altLang="en-US" sz="16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6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300</a:t>
                      </a:r>
                    </a:p>
                    <a:p>
                      <a:pPr algn="ctr"/>
                      <a:r>
                        <a:rPr lang="en-US" altLang="zh-CN" sz="16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 (100 during injection)</a:t>
                      </a:r>
                    </a:p>
                  </a:txBody>
                  <a:tcPr anchor="ctr"/>
                </a:tc>
                <a:extLst>
                  <a:ext uri="{0D108BD9-81ED-4DB2-BD59-A6C34878D82A}">
                    <a16:rowId xmlns:a16="http://schemas.microsoft.com/office/drawing/2014/main" val="10010"/>
                  </a:ext>
                </a:extLst>
              </a:tr>
              <a:tr h="284887">
                <a:tc>
                  <a:txBody>
                    <a:bodyPr/>
                    <a:lstStyle/>
                    <a:p>
                      <a:pPr algn="l"/>
                      <a:r>
                        <a:rPr lang="en-US" altLang="zh-CN" sz="1600" kern="1200" dirty="0">
                          <a:solidFill>
                            <a:schemeClr val="dk1"/>
                          </a:solidFill>
                          <a:effectLst/>
                          <a:latin typeface="+mn-lt"/>
                          <a:ea typeface="+mn-ea"/>
                          <a:cs typeface="+mn-cs"/>
                        </a:rPr>
                        <a:t>Synchronous</a:t>
                      </a:r>
                      <a:r>
                        <a:rPr lang="en-US" altLang="zh-CN" sz="1600" b="0" dirty="0">
                          <a:latin typeface="Times New Roman" panose="02020603050405020304" pitchFamily="18" charset="0"/>
                          <a:ea typeface="微软雅黑" panose="020B0503020204020204" charset="-122"/>
                          <a:cs typeface="Times New Roman" panose="02020603050405020304" pitchFamily="18" charset="0"/>
                        </a:rPr>
                        <a:t> phase (°)</a:t>
                      </a:r>
                      <a:endParaRPr lang="zh-CN" altLang="en-US" sz="16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6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30</a:t>
                      </a:r>
                      <a:endParaRPr lang="zh-CN" altLang="en-US" sz="16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11"/>
                  </a:ext>
                </a:extLst>
              </a:tr>
              <a:tr h="284887">
                <a:tc>
                  <a:txBody>
                    <a:bodyPr/>
                    <a:lstStyle/>
                    <a:p>
                      <a:pPr algn="l"/>
                      <a:r>
                        <a:rPr lang="en-US" altLang="zh-CN" sz="1600" b="0" dirty="0">
                          <a:latin typeface="Times New Roman" panose="02020603050405020304" pitchFamily="18" charset="0"/>
                          <a:ea typeface="微软雅黑" panose="020B0503020204020204" charset="-122"/>
                          <a:cs typeface="Times New Roman" panose="02020603050405020304" pitchFamily="18" charset="0"/>
                        </a:rPr>
                        <a:t>Acceleration time (turn/</a:t>
                      </a:r>
                      <a:r>
                        <a:rPr lang="en-US" altLang="zh-CN" sz="1600" b="0" dirty="0" err="1">
                          <a:latin typeface="Times New Roman" panose="02020603050405020304" pitchFamily="18" charset="0"/>
                          <a:ea typeface="微软雅黑" panose="020B0503020204020204" charset="-122"/>
                          <a:cs typeface="Times New Roman" panose="02020603050405020304" pitchFamily="18" charset="0"/>
                        </a:rPr>
                        <a:t>ms</a:t>
                      </a:r>
                      <a:r>
                        <a:rPr lang="en-US" altLang="zh-CN" sz="1600" b="0" dirty="0">
                          <a:latin typeface="Times New Roman" panose="02020603050405020304" pitchFamily="18" charset="0"/>
                          <a:ea typeface="微软雅黑" panose="020B0503020204020204" charset="-122"/>
                          <a:cs typeface="Times New Roman" panose="02020603050405020304" pitchFamily="18" charset="0"/>
                        </a:rPr>
                        <a:t>)</a:t>
                      </a:r>
                      <a:endParaRPr lang="zh-CN" altLang="en-US" sz="16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6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3500/1.26</a:t>
                      </a:r>
                    </a:p>
                  </a:txBody>
                  <a:tcPr anchor="ctr"/>
                </a:tc>
                <a:extLst>
                  <a:ext uri="{0D108BD9-81ED-4DB2-BD59-A6C34878D82A}">
                    <a16:rowId xmlns:a16="http://schemas.microsoft.com/office/drawing/2014/main" val="10012"/>
                  </a:ext>
                </a:extLst>
              </a:tr>
              <a:tr h="284887">
                <a:tc>
                  <a:txBody>
                    <a:bodyPr/>
                    <a:lstStyle/>
                    <a:p>
                      <a:pPr algn="l"/>
                      <a:r>
                        <a:rPr lang="en-US" altLang="zh-CN" sz="1600" b="0" dirty="0"/>
                        <a:t>Chopper duty</a:t>
                      </a:r>
                      <a:endParaRPr lang="zh-CN" altLang="en-US" sz="16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6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0.8</a:t>
                      </a:r>
                    </a:p>
                  </a:txBody>
                  <a:tcPr anchor="ctr"/>
                </a:tc>
                <a:extLst>
                  <a:ext uri="{0D108BD9-81ED-4DB2-BD59-A6C34878D82A}">
                    <a16:rowId xmlns:a16="http://schemas.microsoft.com/office/drawing/2014/main" val="10013"/>
                  </a:ext>
                </a:extLst>
              </a:tr>
            </a:tbl>
          </a:graphicData>
        </a:graphic>
      </p:graphicFrame>
      <p:sp>
        <p:nvSpPr>
          <p:cNvPr id="10" name="矩形 9">
            <a:extLst>
              <a:ext uri="{FF2B5EF4-FFF2-40B4-BE49-F238E27FC236}">
                <a16:creationId xmlns:a16="http://schemas.microsoft.com/office/drawing/2014/main" id="{5D299ECD-2F8D-41D5-B0B7-7E62A4013AB6}"/>
              </a:ext>
            </a:extLst>
          </p:cNvPr>
          <p:cNvSpPr/>
          <p:nvPr/>
        </p:nvSpPr>
        <p:spPr>
          <a:xfrm>
            <a:off x="7475192" y="939269"/>
            <a:ext cx="2316507" cy="400110"/>
          </a:xfrm>
          <a:prstGeom prst="rect">
            <a:avLst/>
          </a:prstGeom>
        </p:spPr>
        <p:txBody>
          <a:bodyPr wrap="square">
            <a:spAutoFit/>
          </a:bodyPr>
          <a:lstStyle/>
          <a:p>
            <a:r>
              <a:rPr lang="en-US" altLang="zh-CN" sz="2000" b="1" dirty="0">
                <a:solidFill>
                  <a:srgbClr val="005CA2"/>
                </a:solidFill>
              </a:rPr>
              <a:t>Simulation Results</a:t>
            </a:r>
          </a:p>
        </p:txBody>
      </p:sp>
      <p:pic>
        <p:nvPicPr>
          <p:cNvPr id="2" name="图片 1">
            <a:extLst>
              <a:ext uri="{FF2B5EF4-FFF2-40B4-BE49-F238E27FC236}">
                <a16:creationId xmlns:a16="http://schemas.microsoft.com/office/drawing/2014/main" id="{75265F00-BEFB-764C-3E2D-E9BF430845E3}"/>
              </a:ext>
            </a:extLst>
          </p:cNvPr>
          <p:cNvPicPr>
            <a:picLocks noChangeAspect="1"/>
          </p:cNvPicPr>
          <p:nvPr/>
        </p:nvPicPr>
        <p:blipFill>
          <a:blip r:embed="rId3"/>
          <a:stretch>
            <a:fillRect/>
          </a:stretch>
        </p:blipFill>
        <p:spPr>
          <a:xfrm>
            <a:off x="609600" y="4145296"/>
            <a:ext cx="3688301" cy="2520000"/>
          </a:xfrm>
          <a:prstGeom prst="rect">
            <a:avLst/>
          </a:prstGeom>
        </p:spPr>
      </p:pic>
      <p:pic>
        <p:nvPicPr>
          <p:cNvPr id="4" name="图片 3">
            <a:extLst>
              <a:ext uri="{FF2B5EF4-FFF2-40B4-BE49-F238E27FC236}">
                <a16:creationId xmlns:a16="http://schemas.microsoft.com/office/drawing/2014/main" id="{5399574B-3AF8-9241-2189-6EE322DA93C0}"/>
              </a:ext>
            </a:extLst>
          </p:cNvPr>
          <p:cNvPicPr>
            <a:picLocks noChangeAspect="1"/>
          </p:cNvPicPr>
          <p:nvPr/>
        </p:nvPicPr>
        <p:blipFill>
          <a:blip r:embed="rId4"/>
          <a:stretch>
            <a:fillRect/>
          </a:stretch>
        </p:blipFill>
        <p:spPr>
          <a:xfrm>
            <a:off x="4804497" y="4109197"/>
            <a:ext cx="3385649" cy="2520000"/>
          </a:xfrm>
          <a:prstGeom prst="rect">
            <a:avLst/>
          </a:prstGeom>
        </p:spPr>
      </p:pic>
      <p:pic>
        <p:nvPicPr>
          <p:cNvPr id="5" name="图片 4">
            <a:extLst>
              <a:ext uri="{FF2B5EF4-FFF2-40B4-BE49-F238E27FC236}">
                <a16:creationId xmlns:a16="http://schemas.microsoft.com/office/drawing/2014/main" id="{57B2A580-67B6-C582-F2F4-A6BD6F7DDD6B}"/>
              </a:ext>
            </a:extLst>
          </p:cNvPr>
          <p:cNvPicPr>
            <a:picLocks noChangeAspect="1"/>
          </p:cNvPicPr>
          <p:nvPr/>
        </p:nvPicPr>
        <p:blipFill>
          <a:blip r:embed="rId5"/>
          <a:stretch>
            <a:fillRect/>
          </a:stretch>
        </p:blipFill>
        <p:spPr>
          <a:xfrm>
            <a:off x="8233911" y="1339379"/>
            <a:ext cx="3770597" cy="2520000"/>
          </a:xfrm>
          <a:prstGeom prst="rect">
            <a:avLst/>
          </a:prstGeom>
        </p:spPr>
      </p:pic>
      <p:pic>
        <p:nvPicPr>
          <p:cNvPr id="6" name="图片 5">
            <a:extLst>
              <a:ext uri="{FF2B5EF4-FFF2-40B4-BE49-F238E27FC236}">
                <a16:creationId xmlns:a16="http://schemas.microsoft.com/office/drawing/2014/main" id="{A2D66747-F30D-FF90-E65E-202221B9EE11}"/>
              </a:ext>
            </a:extLst>
          </p:cNvPr>
          <p:cNvPicPr>
            <a:picLocks noChangeAspect="1"/>
          </p:cNvPicPr>
          <p:nvPr/>
        </p:nvPicPr>
        <p:blipFill>
          <a:blip r:embed="rId6"/>
          <a:stretch>
            <a:fillRect/>
          </a:stretch>
        </p:blipFill>
        <p:spPr>
          <a:xfrm>
            <a:off x="8233911" y="4109197"/>
            <a:ext cx="3674198" cy="2520000"/>
          </a:xfrm>
          <a:prstGeom prst="rect">
            <a:avLst/>
          </a:prstGeom>
        </p:spPr>
      </p:pic>
      <p:pic>
        <p:nvPicPr>
          <p:cNvPr id="8" name="图片 7">
            <a:extLst>
              <a:ext uri="{FF2B5EF4-FFF2-40B4-BE49-F238E27FC236}">
                <a16:creationId xmlns:a16="http://schemas.microsoft.com/office/drawing/2014/main" id="{9497E01E-08C7-C2DD-B98F-E58438974513}"/>
              </a:ext>
            </a:extLst>
          </p:cNvPr>
          <p:cNvPicPr>
            <a:picLocks noChangeAspect="1"/>
          </p:cNvPicPr>
          <p:nvPr/>
        </p:nvPicPr>
        <p:blipFill>
          <a:blip r:embed="rId7"/>
          <a:stretch>
            <a:fillRect/>
          </a:stretch>
        </p:blipFill>
        <p:spPr>
          <a:xfrm>
            <a:off x="4576311" y="1257412"/>
            <a:ext cx="3657600" cy="2533650"/>
          </a:xfrm>
          <a:prstGeom prst="rect">
            <a:avLst/>
          </a:prstGeom>
        </p:spPr>
      </p:pic>
    </p:spTree>
    <p:extLst>
      <p:ext uri="{BB962C8B-B14F-4D97-AF65-F5344CB8AC3E}">
        <p14:creationId xmlns:p14="http://schemas.microsoft.com/office/powerpoint/2010/main" val="89103739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62726D-6B2E-3FDD-19B8-76406BA8BFCF}"/>
            </a:ext>
          </a:extLst>
        </p:cNvPr>
        <p:cNvGrpSpPr/>
        <p:nvPr/>
      </p:nvGrpSpPr>
      <p:grpSpPr>
        <a:xfrm>
          <a:off x="0" y="0"/>
          <a:ext cx="0" cy="0"/>
          <a:chOff x="0" y="0"/>
          <a:chExt cx="0" cy="0"/>
        </a:xfrm>
      </p:grpSpPr>
      <p:sp>
        <p:nvSpPr>
          <p:cNvPr id="14" name="灯片编号占位符 2">
            <a:extLst>
              <a:ext uri="{FF2B5EF4-FFF2-40B4-BE49-F238E27FC236}">
                <a16:creationId xmlns:a16="http://schemas.microsoft.com/office/drawing/2014/main" id="{23A5337E-84F9-0050-7495-794A537F7BCF}"/>
              </a:ext>
            </a:extLst>
          </p:cNvPr>
          <p:cNvSpPr txBox="1">
            <a:spLocks/>
          </p:cNvSpPr>
          <p:nvPr/>
        </p:nvSpPr>
        <p:spPr>
          <a:xfrm>
            <a:off x="11769505" y="6534082"/>
            <a:ext cx="325925" cy="262428"/>
          </a:xfrm>
          <a:prstGeom prst="rect">
            <a:avLst/>
          </a:prstGeom>
        </p:spPr>
        <p:txBody>
          <a:bodyP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4</a:t>
            </a:fld>
            <a:endParaRPr lang="zh-CN" altLang="en-US" sz="1200" dirty="0">
              <a:latin typeface="Times New Roman" panose="02020603050405020304" pitchFamily="18" charset="0"/>
              <a:cs typeface="Times New Roman" panose="02020603050405020304" pitchFamily="18" charset="0"/>
            </a:endParaRPr>
          </a:p>
        </p:txBody>
      </p:sp>
      <p:sp>
        <p:nvSpPr>
          <p:cNvPr id="18" name="标题 3">
            <a:extLst>
              <a:ext uri="{FF2B5EF4-FFF2-40B4-BE49-F238E27FC236}">
                <a16:creationId xmlns:a16="http://schemas.microsoft.com/office/drawing/2014/main" id="{61084E57-94AC-40BA-34FD-7971CFD624EF}"/>
              </a:ext>
            </a:extLst>
          </p:cNvPr>
          <p:cNvSpPr>
            <a:spLocks noGrp="1"/>
          </p:cNvSpPr>
          <p:nvPr>
            <p:ph type="title"/>
          </p:nvPr>
        </p:nvSpPr>
        <p:spPr>
          <a:xfrm>
            <a:off x="609600" y="174365"/>
            <a:ext cx="10668000" cy="575938"/>
          </a:xfrm>
        </p:spPr>
        <p:txBody>
          <a:bodyPr/>
          <a:lstStyle/>
          <a:p>
            <a:r>
              <a:rPr lang="en-US" altLang="zh-CN" sz="3200" dirty="0">
                <a:solidFill>
                  <a:schemeClr val="tx2"/>
                </a:solidFill>
              </a:rPr>
              <a:t>1. Beam dynamics design for short bunch(fast rotation)</a:t>
            </a:r>
          </a:p>
        </p:txBody>
      </p:sp>
      <p:pic>
        <p:nvPicPr>
          <p:cNvPr id="7" name="图片 6">
            <a:extLst>
              <a:ext uri="{FF2B5EF4-FFF2-40B4-BE49-F238E27FC236}">
                <a16:creationId xmlns:a16="http://schemas.microsoft.com/office/drawing/2014/main" id="{AA10FAD4-7168-9F0C-50C7-090A3B579530}"/>
              </a:ext>
            </a:extLst>
          </p:cNvPr>
          <p:cNvPicPr>
            <a:picLocks noChangeAspect="1"/>
          </p:cNvPicPr>
          <p:nvPr/>
        </p:nvPicPr>
        <p:blipFill>
          <a:blip r:embed="rId3"/>
          <a:stretch>
            <a:fillRect/>
          </a:stretch>
        </p:blipFill>
        <p:spPr>
          <a:xfrm>
            <a:off x="7041946" y="941799"/>
            <a:ext cx="4396947" cy="2880000"/>
          </a:xfrm>
          <a:prstGeom prst="rect">
            <a:avLst/>
          </a:prstGeom>
        </p:spPr>
      </p:pic>
      <p:pic>
        <p:nvPicPr>
          <p:cNvPr id="8" name="图片 7">
            <a:extLst>
              <a:ext uri="{FF2B5EF4-FFF2-40B4-BE49-F238E27FC236}">
                <a16:creationId xmlns:a16="http://schemas.microsoft.com/office/drawing/2014/main" id="{B449C60A-E796-E204-740A-D637A6BACE61}"/>
              </a:ext>
            </a:extLst>
          </p:cNvPr>
          <p:cNvPicPr>
            <a:picLocks noChangeAspect="1"/>
          </p:cNvPicPr>
          <p:nvPr/>
        </p:nvPicPr>
        <p:blipFill>
          <a:blip r:embed="rId4"/>
          <a:stretch>
            <a:fillRect/>
          </a:stretch>
        </p:blipFill>
        <p:spPr>
          <a:xfrm>
            <a:off x="7569580" y="3821799"/>
            <a:ext cx="3869313" cy="2880000"/>
          </a:xfrm>
          <a:prstGeom prst="rect">
            <a:avLst/>
          </a:prstGeom>
        </p:spPr>
      </p:pic>
      <p:pic>
        <p:nvPicPr>
          <p:cNvPr id="9" name="图片 8">
            <a:extLst>
              <a:ext uri="{FF2B5EF4-FFF2-40B4-BE49-F238E27FC236}">
                <a16:creationId xmlns:a16="http://schemas.microsoft.com/office/drawing/2014/main" id="{A1170481-0D28-B92F-CC38-781BFD99C126}"/>
              </a:ext>
            </a:extLst>
          </p:cNvPr>
          <p:cNvPicPr>
            <a:picLocks noChangeAspect="1"/>
          </p:cNvPicPr>
          <p:nvPr/>
        </p:nvPicPr>
        <p:blipFill>
          <a:blip r:embed="rId5"/>
          <a:stretch>
            <a:fillRect/>
          </a:stretch>
        </p:blipFill>
        <p:spPr>
          <a:xfrm>
            <a:off x="840385" y="941799"/>
            <a:ext cx="5255615" cy="3600000"/>
          </a:xfrm>
          <a:prstGeom prst="rect">
            <a:avLst/>
          </a:prstGeom>
        </p:spPr>
      </p:pic>
      <p:sp>
        <p:nvSpPr>
          <p:cNvPr id="12" name="文本框 11">
            <a:extLst>
              <a:ext uri="{FF2B5EF4-FFF2-40B4-BE49-F238E27FC236}">
                <a16:creationId xmlns:a16="http://schemas.microsoft.com/office/drawing/2014/main" id="{E3375B8D-D8C4-97A9-13D5-324C94C3ABFF}"/>
              </a:ext>
            </a:extLst>
          </p:cNvPr>
          <p:cNvSpPr txBox="1"/>
          <p:nvPr/>
        </p:nvSpPr>
        <p:spPr>
          <a:xfrm>
            <a:off x="609600" y="4733295"/>
            <a:ext cx="6959980" cy="1384995"/>
          </a:xfrm>
          <a:prstGeom prst="rect">
            <a:avLst/>
          </a:prstGeom>
          <a:noFill/>
        </p:spPr>
        <p:txBody>
          <a:bodyPr wrap="square">
            <a:spAutoFit/>
          </a:bodyPr>
          <a:lstStyle/>
          <a:p>
            <a:r>
              <a:rPr lang="en-US" altLang="zh-CN" sz="2800" b="1" dirty="0"/>
              <a:t>To further satisfy the end-user requirement ( ~5 ns), a fast bunch rotation process has been proposed before extraction.</a:t>
            </a:r>
            <a:endParaRPr lang="zh-CN" altLang="en-US" sz="2800" b="1" dirty="0"/>
          </a:p>
        </p:txBody>
      </p:sp>
    </p:spTree>
    <p:extLst>
      <p:ext uri="{BB962C8B-B14F-4D97-AF65-F5344CB8AC3E}">
        <p14:creationId xmlns:p14="http://schemas.microsoft.com/office/powerpoint/2010/main" val="127455581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AA737-F8FE-1E26-F2E6-BE3382C1D005}"/>
            </a:ext>
          </a:extLst>
        </p:cNvPr>
        <p:cNvGrpSpPr/>
        <p:nvPr/>
      </p:nvGrpSpPr>
      <p:grpSpPr>
        <a:xfrm>
          <a:off x="0" y="0"/>
          <a:ext cx="0" cy="0"/>
          <a:chOff x="0" y="0"/>
          <a:chExt cx="0" cy="0"/>
        </a:xfrm>
      </p:grpSpPr>
      <p:sp>
        <p:nvSpPr>
          <p:cNvPr id="14" name="灯片编号占位符 2">
            <a:extLst>
              <a:ext uri="{FF2B5EF4-FFF2-40B4-BE49-F238E27FC236}">
                <a16:creationId xmlns:a16="http://schemas.microsoft.com/office/drawing/2014/main" id="{26846304-8A3A-2F12-C93D-EC5AF5CD13AF}"/>
              </a:ext>
            </a:extLst>
          </p:cNvPr>
          <p:cNvSpPr txBox="1">
            <a:spLocks/>
          </p:cNvSpPr>
          <p:nvPr/>
        </p:nvSpPr>
        <p:spPr>
          <a:xfrm>
            <a:off x="11769505" y="6534082"/>
            <a:ext cx="325925" cy="262428"/>
          </a:xfrm>
          <a:prstGeom prst="rect">
            <a:avLst/>
          </a:prstGeom>
        </p:spPr>
        <p:txBody>
          <a:bodyP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5</a:t>
            </a:fld>
            <a:endParaRPr lang="zh-CN" altLang="en-US" sz="1200" dirty="0">
              <a:latin typeface="Times New Roman" panose="02020603050405020304" pitchFamily="18" charset="0"/>
              <a:cs typeface="Times New Roman" panose="02020603050405020304" pitchFamily="18" charset="0"/>
            </a:endParaRPr>
          </a:p>
        </p:txBody>
      </p:sp>
      <p:sp>
        <p:nvSpPr>
          <p:cNvPr id="18" name="标题 3">
            <a:extLst>
              <a:ext uri="{FF2B5EF4-FFF2-40B4-BE49-F238E27FC236}">
                <a16:creationId xmlns:a16="http://schemas.microsoft.com/office/drawing/2014/main" id="{A90DDB7E-A858-15A6-9170-466F10DD3D7B}"/>
              </a:ext>
            </a:extLst>
          </p:cNvPr>
          <p:cNvSpPr>
            <a:spLocks noGrp="1"/>
          </p:cNvSpPr>
          <p:nvPr>
            <p:ph type="title"/>
          </p:nvPr>
        </p:nvSpPr>
        <p:spPr>
          <a:xfrm>
            <a:off x="443345" y="98165"/>
            <a:ext cx="10668000" cy="575938"/>
          </a:xfrm>
        </p:spPr>
        <p:txBody>
          <a:bodyPr/>
          <a:lstStyle/>
          <a:p>
            <a:r>
              <a:rPr lang="en-US" altLang="zh-CN" sz="3200" dirty="0">
                <a:solidFill>
                  <a:schemeClr val="tx2"/>
                </a:solidFill>
              </a:rPr>
              <a:t>1. Beam dynamics design for short bunch(dual harmonic)</a:t>
            </a:r>
          </a:p>
        </p:txBody>
      </p:sp>
      <p:pic>
        <p:nvPicPr>
          <p:cNvPr id="7" name="图片 6">
            <a:extLst>
              <a:ext uri="{FF2B5EF4-FFF2-40B4-BE49-F238E27FC236}">
                <a16:creationId xmlns:a16="http://schemas.microsoft.com/office/drawing/2014/main" id="{429ACACB-EB0D-3D10-3F18-1F5D7C9974AF}"/>
              </a:ext>
            </a:extLst>
          </p:cNvPr>
          <p:cNvPicPr>
            <a:picLocks noChangeAspect="1"/>
          </p:cNvPicPr>
          <p:nvPr/>
        </p:nvPicPr>
        <p:blipFill>
          <a:blip r:embed="rId3"/>
          <a:stretch>
            <a:fillRect/>
          </a:stretch>
        </p:blipFill>
        <p:spPr>
          <a:xfrm>
            <a:off x="605526" y="940899"/>
            <a:ext cx="5269003" cy="3600000"/>
          </a:xfrm>
          <a:prstGeom prst="rect">
            <a:avLst/>
          </a:prstGeom>
        </p:spPr>
      </p:pic>
      <p:sp>
        <p:nvSpPr>
          <p:cNvPr id="8" name="文本框 7">
            <a:extLst>
              <a:ext uri="{FF2B5EF4-FFF2-40B4-BE49-F238E27FC236}">
                <a16:creationId xmlns:a16="http://schemas.microsoft.com/office/drawing/2014/main" id="{F85CE3BD-4134-8812-1A24-0B0A16E70471}"/>
              </a:ext>
            </a:extLst>
          </p:cNvPr>
          <p:cNvSpPr txBox="1"/>
          <p:nvPr/>
        </p:nvSpPr>
        <p:spPr>
          <a:xfrm>
            <a:off x="1232090" y="1256157"/>
            <a:ext cx="2780426" cy="1200329"/>
          </a:xfrm>
          <a:prstGeom prst="rect">
            <a:avLst/>
          </a:prstGeom>
          <a:noFill/>
        </p:spPr>
        <p:txBody>
          <a:bodyPr wrap="square" rtlCol="0">
            <a:spAutoFit/>
          </a:bodyPr>
          <a:lstStyle/>
          <a:p>
            <a:r>
              <a:rPr lang="en-US" altLang="zh-CN" sz="2400" dirty="0"/>
              <a:t>V_h1= 300kV</a:t>
            </a:r>
          </a:p>
          <a:p>
            <a:r>
              <a:rPr lang="en-US" altLang="zh-CN" sz="2400" dirty="0"/>
              <a:t>V_h2= 150kV</a:t>
            </a:r>
          </a:p>
          <a:p>
            <a:r>
              <a:rPr lang="en-US" altLang="zh-CN" sz="2400" dirty="0"/>
              <a:t>Phi2 = -2*</a:t>
            </a:r>
            <a:r>
              <a:rPr lang="en-US" altLang="zh-CN" sz="2400" dirty="0" err="1"/>
              <a:t>phi_s</a:t>
            </a:r>
            <a:endParaRPr lang="zh-CN" altLang="en-US" sz="2400" dirty="0"/>
          </a:p>
        </p:txBody>
      </p:sp>
      <p:pic>
        <p:nvPicPr>
          <p:cNvPr id="9" name="图片 8">
            <a:extLst>
              <a:ext uri="{FF2B5EF4-FFF2-40B4-BE49-F238E27FC236}">
                <a16:creationId xmlns:a16="http://schemas.microsoft.com/office/drawing/2014/main" id="{2F93FE83-B3D6-5CD1-11B6-05FBEBE12592}"/>
              </a:ext>
            </a:extLst>
          </p:cNvPr>
          <p:cNvPicPr>
            <a:picLocks noChangeAspect="1"/>
          </p:cNvPicPr>
          <p:nvPr/>
        </p:nvPicPr>
        <p:blipFill>
          <a:blip r:embed="rId4"/>
          <a:stretch>
            <a:fillRect/>
          </a:stretch>
        </p:blipFill>
        <p:spPr>
          <a:xfrm>
            <a:off x="280885" y="4565144"/>
            <a:ext cx="3154415" cy="2160000"/>
          </a:xfrm>
          <a:prstGeom prst="rect">
            <a:avLst/>
          </a:prstGeom>
        </p:spPr>
      </p:pic>
      <p:pic>
        <p:nvPicPr>
          <p:cNvPr id="12" name="图片 11">
            <a:extLst>
              <a:ext uri="{FF2B5EF4-FFF2-40B4-BE49-F238E27FC236}">
                <a16:creationId xmlns:a16="http://schemas.microsoft.com/office/drawing/2014/main" id="{4330160C-8D36-F822-EB96-92FC1CE5499E}"/>
              </a:ext>
            </a:extLst>
          </p:cNvPr>
          <p:cNvPicPr>
            <a:picLocks noChangeAspect="1"/>
          </p:cNvPicPr>
          <p:nvPr/>
        </p:nvPicPr>
        <p:blipFill>
          <a:blip r:embed="rId5"/>
          <a:stretch>
            <a:fillRect/>
          </a:stretch>
        </p:blipFill>
        <p:spPr>
          <a:xfrm>
            <a:off x="3441413" y="4565144"/>
            <a:ext cx="2869132" cy="2160000"/>
          </a:xfrm>
          <a:prstGeom prst="rect">
            <a:avLst/>
          </a:prstGeom>
        </p:spPr>
      </p:pic>
      <p:pic>
        <p:nvPicPr>
          <p:cNvPr id="16" name="图片 15">
            <a:extLst>
              <a:ext uri="{FF2B5EF4-FFF2-40B4-BE49-F238E27FC236}">
                <a16:creationId xmlns:a16="http://schemas.microsoft.com/office/drawing/2014/main" id="{574EF83B-36AD-437C-CB2B-34C74355494B}"/>
              </a:ext>
            </a:extLst>
          </p:cNvPr>
          <p:cNvPicPr>
            <a:picLocks noChangeAspect="1"/>
          </p:cNvPicPr>
          <p:nvPr/>
        </p:nvPicPr>
        <p:blipFill>
          <a:blip r:embed="rId6"/>
          <a:stretch>
            <a:fillRect/>
          </a:stretch>
        </p:blipFill>
        <p:spPr>
          <a:xfrm>
            <a:off x="6166096" y="916653"/>
            <a:ext cx="5420377" cy="3600000"/>
          </a:xfrm>
          <a:prstGeom prst="rect">
            <a:avLst/>
          </a:prstGeom>
        </p:spPr>
      </p:pic>
      <p:sp>
        <p:nvSpPr>
          <p:cNvPr id="19" name="文本框 18">
            <a:extLst>
              <a:ext uri="{FF2B5EF4-FFF2-40B4-BE49-F238E27FC236}">
                <a16:creationId xmlns:a16="http://schemas.microsoft.com/office/drawing/2014/main" id="{A0FF9FD9-3FEC-2580-761A-45F45B9F3C3D}"/>
              </a:ext>
            </a:extLst>
          </p:cNvPr>
          <p:cNvSpPr txBox="1"/>
          <p:nvPr/>
        </p:nvSpPr>
        <p:spPr>
          <a:xfrm>
            <a:off x="6317472" y="4464591"/>
            <a:ext cx="5798540" cy="2246769"/>
          </a:xfrm>
          <a:prstGeom prst="rect">
            <a:avLst/>
          </a:prstGeom>
          <a:noFill/>
        </p:spPr>
        <p:txBody>
          <a:bodyPr wrap="square">
            <a:spAutoFit/>
          </a:bodyPr>
          <a:lstStyle/>
          <a:p>
            <a:pPr marL="285750" indent="-285750">
              <a:buFont typeface="Arial" panose="020B0604020202020204" pitchFamily="34" charset="0"/>
              <a:buChar char="•"/>
            </a:pPr>
            <a:r>
              <a:rPr lang="en-US" altLang="zh-CN" sz="2000" dirty="0"/>
              <a:t>With dual harmonic, the bunching factor during injection is improved by 40 %;</a:t>
            </a:r>
          </a:p>
          <a:p>
            <a:pPr marL="285750" indent="-285750">
              <a:buFont typeface="Arial" panose="020B0604020202020204" pitchFamily="34" charset="0"/>
              <a:buChar char="•"/>
            </a:pPr>
            <a:r>
              <a:rPr lang="en-US" altLang="zh-CN" sz="2000" dirty="0"/>
              <a:t>Dynamically adjusting the phase of the second harmonic during acceleration can compress the bunch length.</a:t>
            </a:r>
          </a:p>
          <a:p>
            <a:pPr marL="285750" indent="-285750">
              <a:buFont typeface="Arial" panose="020B0604020202020204" pitchFamily="34" charset="0"/>
              <a:buChar char="•"/>
            </a:pPr>
            <a:r>
              <a:rPr lang="en-US" altLang="zh-CN" sz="2000" dirty="0"/>
              <a:t>However, given the budget, adding an extra cavity is not being considered for now.</a:t>
            </a:r>
            <a:endParaRPr lang="zh-CN" altLang="en-US" sz="2000" dirty="0"/>
          </a:p>
        </p:txBody>
      </p:sp>
    </p:spTree>
    <p:extLst>
      <p:ext uri="{BB962C8B-B14F-4D97-AF65-F5344CB8AC3E}">
        <p14:creationId xmlns:p14="http://schemas.microsoft.com/office/powerpoint/2010/main" val="169387341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09600" y="174365"/>
            <a:ext cx="10668000" cy="575938"/>
          </a:xfrm>
        </p:spPr>
        <p:txBody>
          <a:bodyPr/>
          <a:lstStyle/>
          <a:p>
            <a:r>
              <a:rPr lang="en-US" altLang="zh-CN" sz="3200" dirty="0">
                <a:solidFill>
                  <a:schemeClr val="tx2"/>
                </a:solidFill>
              </a:rPr>
              <a:t>2. Requirements for RF systems</a:t>
            </a:r>
          </a:p>
        </p:txBody>
      </p:sp>
      <p:sp>
        <p:nvSpPr>
          <p:cNvPr id="31" name="矩形 30"/>
          <p:cNvSpPr/>
          <p:nvPr/>
        </p:nvSpPr>
        <p:spPr>
          <a:xfrm>
            <a:off x="856119" y="996397"/>
            <a:ext cx="5043170" cy="706755"/>
          </a:xfrm>
          <a:prstGeom prst="rect">
            <a:avLst/>
          </a:prstGeom>
        </p:spPr>
        <p:txBody>
          <a:bodyPr wrap="square">
            <a:spAutoFit/>
          </a:bodyPr>
          <a:lstStyle/>
          <a:p>
            <a:r>
              <a:rPr lang="en-US" altLang="zh-CN" sz="2000" b="1" dirty="0"/>
              <a:t>Two straight sections (both 1.8 m length)</a:t>
            </a:r>
          </a:p>
          <a:p>
            <a:r>
              <a:rPr lang="en-US" altLang="zh-CN" sz="2000" b="1" dirty="0"/>
              <a:t>used for installation of RF cavities</a:t>
            </a:r>
            <a:endParaRPr lang="zh-CN" altLang="en-US" sz="2000" b="1" dirty="0"/>
          </a:p>
        </p:txBody>
      </p:sp>
      <p:pic>
        <p:nvPicPr>
          <p:cNvPr id="12" name="图片 11">
            <a:extLst>
              <a:ext uri="{FF2B5EF4-FFF2-40B4-BE49-F238E27FC236}">
                <a16:creationId xmlns:a16="http://schemas.microsoft.com/office/drawing/2014/main" id="{37193D65-34FB-46D7-8A5E-47BFBAAC2802}"/>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26052" t="7613" r="14423" b="11242"/>
          <a:stretch/>
        </p:blipFill>
        <p:spPr>
          <a:xfrm>
            <a:off x="835373" y="1704872"/>
            <a:ext cx="4551717" cy="4575064"/>
          </a:xfrm>
          <a:prstGeom prst="rect">
            <a:avLst/>
          </a:prstGeom>
        </p:spPr>
      </p:pic>
      <p:sp>
        <p:nvSpPr>
          <p:cNvPr id="3" name="矩形 2">
            <a:extLst>
              <a:ext uri="{FF2B5EF4-FFF2-40B4-BE49-F238E27FC236}">
                <a16:creationId xmlns:a16="http://schemas.microsoft.com/office/drawing/2014/main" id="{E2BA4EE6-42A2-49C3-9034-D6378A6D82E0}"/>
              </a:ext>
            </a:extLst>
          </p:cNvPr>
          <p:cNvSpPr/>
          <p:nvPr/>
        </p:nvSpPr>
        <p:spPr>
          <a:xfrm>
            <a:off x="0" y="4157262"/>
            <a:ext cx="1026628" cy="338554"/>
          </a:xfrm>
          <a:prstGeom prst="rect">
            <a:avLst/>
          </a:prstGeom>
        </p:spPr>
        <p:txBody>
          <a:bodyPr wrap="none">
            <a:spAutoFit/>
          </a:bodyPr>
          <a:lstStyle/>
          <a:p>
            <a:r>
              <a:rPr lang="en-US" altLang="zh-CN" sz="1600" b="1" dirty="0"/>
              <a:t>RF cavity</a:t>
            </a:r>
            <a:endParaRPr lang="zh-CN" altLang="en-US" sz="1600" dirty="0"/>
          </a:p>
        </p:txBody>
      </p:sp>
      <p:cxnSp>
        <p:nvCxnSpPr>
          <p:cNvPr id="42" name="直接箭头连接符 41">
            <a:extLst>
              <a:ext uri="{FF2B5EF4-FFF2-40B4-BE49-F238E27FC236}">
                <a16:creationId xmlns:a16="http://schemas.microsoft.com/office/drawing/2014/main" id="{82BF9DDB-0505-477E-9F56-198FB37B129E}"/>
              </a:ext>
            </a:extLst>
          </p:cNvPr>
          <p:cNvCxnSpPr>
            <a:cxnSpLocks/>
            <a:stCxn id="43" idx="2"/>
          </p:cNvCxnSpPr>
          <p:nvPr/>
        </p:nvCxnSpPr>
        <p:spPr>
          <a:xfrm flipH="1" flipV="1">
            <a:off x="4555205" y="3723840"/>
            <a:ext cx="555368" cy="145592"/>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9" name="灯片编号占位符 2">
            <a:extLst>
              <a:ext uri="{FF2B5EF4-FFF2-40B4-BE49-F238E27FC236}">
                <a16:creationId xmlns:a16="http://schemas.microsoft.com/office/drawing/2014/main" id="{5C09C636-9A66-4DA4-8B7E-FA37D5D04CA3}"/>
              </a:ext>
            </a:extLst>
          </p:cNvPr>
          <p:cNvSpPr txBox="1">
            <a:spLocks/>
          </p:cNvSpPr>
          <p:nvPr/>
        </p:nvSpPr>
        <p:spPr>
          <a:xfrm>
            <a:off x="11769505" y="6534082"/>
            <a:ext cx="325925" cy="262428"/>
          </a:xfrm>
          <a:prstGeom prst="rect">
            <a:avLst/>
          </a:prstGeom>
        </p:spPr>
        <p:txBody>
          <a:bodyP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6</a:t>
            </a:fld>
            <a:endParaRPr lang="zh-CN" altLang="en-US" sz="1200" dirty="0">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9DEEE4F7-06A8-44DD-80A1-4AB563788C57}"/>
              </a:ext>
            </a:extLst>
          </p:cNvPr>
          <p:cNvSpPr/>
          <p:nvPr/>
        </p:nvSpPr>
        <p:spPr>
          <a:xfrm>
            <a:off x="1674523" y="6327042"/>
            <a:ext cx="2873415" cy="369332"/>
          </a:xfrm>
          <a:prstGeom prst="rect">
            <a:avLst/>
          </a:prstGeom>
        </p:spPr>
        <p:txBody>
          <a:bodyPr wrap="none">
            <a:spAutoFit/>
          </a:bodyPr>
          <a:lstStyle/>
          <a:p>
            <a:r>
              <a:rPr lang="en-US" altLang="zh-CN" dirty="0"/>
              <a:t>Schematic view of the FFAG</a:t>
            </a:r>
            <a:endParaRPr lang="zh-CN" altLang="en-US" dirty="0"/>
          </a:p>
        </p:txBody>
      </p:sp>
      <p:graphicFrame>
        <p:nvGraphicFramePr>
          <p:cNvPr id="40" name="表格 39">
            <a:extLst>
              <a:ext uri="{FF2B5EF4-FFF2-40B4-BE49-F238E27FC236}">
                <a16:creationId xmlns:a16="http://schemas.microsoft.com/office/drawing/2014/main" id="{67202E89-3A45-429C-BE3C-B11C04F9FFA8}"/>
              </a:ext>
            </a:extLst>
          </p:cNvPr>
          <p:cNvGraphicFramePr>
            <a:graphicFrameLocks noGrp="1"/>
          </p:cNvGraphicFramePr>
          <p:nvPr>
            <p:extLst>
              <p:ext uri="{D42A27DB-BD31-4B8C-83A1-F6EECF244321}">
                <p14:modId xmlns:p14="http://schemas.microsoft.com/office/powerpoint/2010/main" val="3958023379"/>
              </p:ext>
            </p:extLst>
          </p:nvPr>
        </p:nvGraphicFramePr>
        <p:xfrm>
          <a:off x="6662730" y="1159054"/>
          <a:ext cx="5040000" cy="5191760"/>
        </p:xfrm>
        <a:graphic>
          <a:graphicData uri="http://schemas.openxmlformats.org/drawingml/2006/table">
            <a:tbl>
              <a:tblPr firstRow="1" bandRow="1">
                <a:tableStyleId>{793D81CF-94F2-401A-BA57-92F5A7B2D0C5}</a:tableStyleId>
              </a:tblPr>
              <a:tblGrid>
                <a:gridCol w="2880000">
                  <a:extLst>
                    <a:ext uri="{9D8B030D-6E8A-4147-A177-3AD203B41FA5}">
                      <a16:colId xmlns:a16="http://schemas.microsoft.com/office/drawing/2014/main" val="20000"/>
                    </a:ext>
                  </a:extLst>
                </a:gridCol>
                <a:gridCol w="2160000">
                  <a:extLst>
                    <a:ext uri="{9D8B030D-6E8A-4147-A177-3AD203B41FA5}">
                      <a16:colId xmlns:a16="http://schemas.microsoft.com/office/drawing/2014/main" val="20001"/>
                    </a:ext>
                  </a:extLst>
                </a:gridCol>
              </a:tblGrid>
              <a:tr h="370840">
                <a:tc gridSpan="2">
                  <a:txBody>
                    <a:bodyPr/>
                    <a:lstStyle/>
                    <a:p>
                      <a:pPr algn="ctr"/>
                      <a:r>
                        <a:rPr lang="en-US" altLang="zh-CN" sz="1800" b="1" dirty="0"/>
                        <a:t>Main RF parameters</a:t>
                      </a:r>
                      <a:endParaRPr lang="en-US" altLang="zh-CN" sz="1800" b="1" dirty="0">
                        <a:latin typeface="Times New Roman" panose="02020603050405020304" pitchFamily="18" charset="0"/>
                        <a:ea typeface="微软雅黑" panose="020B0503020204020204" charset="-122"/>
                        <a:cs typeface="Times New Roman" panose="02020603050405020304" pitchFamily="18" charset="0"/>
                      </a:endParaRPr>
                    </a:p>
                  </a:txBody>
                  <a:tcPr anchor="ctr"/>
                </a:tc>
                <a:tc hMerge="1">
                  <a:txBody>
                    <a:bodyPr/>
                    <a:lstStyle/>
                    <a:p>
                      <a:endParaRPr lang="zh-CN"/>
                    </a:p>
                  </a:txBody>
                  <a:tcPr anchor="ctr"/>
                </a:tc>
                <a:extLst>
                  <a:ext uri="{0D108BD9-81ED-4DB2-BD59-A6C34878D82A}">
                    <a16:rowId xmlns:a16="http://schemas.microsoft.com/office/drawing/2014/main" val="10000"/>
                  </a:ext>
                </a:extLst>
              </a:tr>
              <a:tr h="370840">
                <a:tc>
                  <a:txBody>
                    <a:bodyPr/>
                    <a:lstStyle/>
                    <a:p>
                      <a:pPr algn="l"/>
                      <a:r>
                        <a:rPr lang="en-US" altLang="zh-CN" sz="1800" b="0" dirty="0">
                          <a:latin typeface="Times New Roman" panose="02020603050405020304" pitchFamily="18" charset="0"/>
                          <a:ea typeface="微软雅黑" panose="020B0503020204020204" charset="-122"/>
                          <a:cs typeface="Times New Roman" panose="02020603050405020304" pitchFamily="18" charset="0"/>
                        </a:rPr>
                        <a:t>Energy range (MeV)</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strike="noStrike"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300~600</a:t>
                      </a:r>
                      <a:endParaRPr lang="zh-CN" altLang="en-US" sz="1800" b="0" strike="noStrike"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01"/>
                  </a:ext>
                </a:extLst>
              </a:tr>
              <a:tr h="370840">
                <a:tc>
                  <a:txBody>
                    <a:bodyPr/>
                    <a:lstStyle/>
                    <a:p>
                      <a:pPr algn="l"/>
                      <a:r>
                        <a:rPr lang="en-US" altLang="zh-CN" sz="1800" b="0" dirty="0"/>
                        <a:t>Harmonic number</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dirty="0">
                          <a:solidFill>
                            <a:schemeClr val="tx1"/>
                          </a:solidFill>
                        </a:rPr>
                        <a:t>1</a:t>
                      </a:r>
                      <a:endParaRPr lang="zh-CN" altLang="en-US" sz="1800" b="0" baseline="300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02"/>
                  </a:ext>
                </a:extLst>
              </a:tr>
              <a:tr h="370840">
                <a:tc>
                  <a:txBody>
                    <a:bodyPr/>
                    <a:lstStyle/>
                    <a:p>
                      <a:pPr algn="l"/>
                      <a:r>
                        <a:rPr lang="en-US" altLang="zh-CN" sz="1800" b="0" dirty="0"/>
                        <a:t>RF frequency (MHz)</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dirty="0">
                          <a:solidFill>
                            <a:schemeClr val="tx1"/>
                          </a:solidFill>
                        </a:rPr>
                        <a:t>2.598-3.163</a:t>
                      </a:r>
                    </a:p>
                  </a:txBody>
                  <a:tcPr anchor="ctr"/>
                </a:tc>
                <a:extLst>
                  <a:ext uri="{0D108BD9-81ED-4DB2-BD59-A6C34878D82A}">
                    <a16:rowId xmlns:a16="http://schemas.microsoft.com/office/drawing/2014/main" val="10003"/>
                  </a:ext>
                </a:extLst>
              </a:tr>
              <a:tr h="370840">
                <a:tc>
                  <a:txBody>
                    <a:bodyPr/>
                    <a:lstStyle/>
                    <a:p>
                      <a:pPr algn="l"/>
                      <a:r>
                        <a:rPr lang="en-US" altLang="zh-CN" sz="1800" b="0" dirty="0"/>
                        <a:t>Core material</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dirty="0">
                          <a:solidFill>
                            <a:srgbClr val="C00000"/>
                          </a:solidFill>
                        </a:rPr>
                        <a:t>Magnetic alloy</a:t>
                      </a:r>
                      <a:endParaRPr lang="zh-CN" altLang="en-US" sz="1800" b="0" baseline="30000"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04"/>
                  </a:ext>
                </a:extLst>
              </a:tr>
              <a:tr h="370840">
                <a:tc>
                  <a:txBody>
                    <a:bodyPr/>
                    <a:lstStyle/>
                    <a:p>
                      <a:pPr algn="l"/>
                      <a:r>
                        <a:rPr lang="en-US" altLang="zh-CN" sz="1800" b="0" dirty="0">
                          <a:latin typeface="Times New Roman" panose="02020603050405020304" pitchFamily="18" charset="0"/>
                          <a:ea typeface="微软雅黑" panose="020B0503020204020204" charset="-122"/>
                          <a:cs typeface="Times New Roman" panose="02020603050405020304" pitchFamily="18" charset="0"/>
                        </a:rPr>
                        <a:t>Cavity length (m)</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&lt; 1.8</a:t>
                      </a:r>
                      <a:endParaRPr lang="zh-CN" altLang="en-US" sz="18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05"/>
                  </a:ext>
                </a:extLst>
              </a:tr>
              <a:tr h="370840">
                <a:tc>
                  <a:txBody>
                    <a:bodyPr/>
                    <a:lstStyle/>
                    <a:p>
                      <a:pPr algn="l"/>
                      <a:r>
                        <a:rPr lang="en-US" altLang="zh-CN" sz="1800" b="0" dirty="0">
                          <a:latin typeface="Times New Roman" panose="02020603050405020304" pitchFamily="18" charset="0"/>
                          <a:ea typeface="微软雅黑" panose="020B0503020204020204" charset="-122"/>
                          <a:cs typeface="Times New Roman" panose="02020603050405020304" pitchFamily="18" charset="0"/>
                        </a:rPr>
                        <a:t>Number of cavities</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2</a:t>
                      </a:r>
                      <a:endParaRPr lang="zh-CN" altLang="en-US" sz="18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06"/>
                  </a:ext>
                </a:extLst>
              </a:tr>
              <a:tr h="370840">
                <a:tc>
                  <a:txBody>
                    <a:bodyPr/>
                    <a:lstStyle/>
                    <a:p>
                      <a:pPr algn="l"/>
                      <a:r>
                        <a:rPr lang="en-US" altLang="zh-CN" sz="1800" b="0" dirty="0">
                          <a:latin typeface="Times New Roman" panose="02020603050405020304" pitchFamily="18" charset="0"/>
                          <a:ea typeface="微软雅黑" panose="020B0503020204020204" charset="-122"/>
                          <a:cs typeface="Times New Roman" panose="02020603050405020304" pitchFamily="18" charset="0"/>
                        </a:rPr>
                        <a:t>Number of  gaps per cavity</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baseline="0" dirty="0">
                          <a:solidFill>
                            <a:srgbClr val="C00000"/>
                          </a:solidFill>
                          <a:latin typeface="Times New Roman" panose="02020603050405020304" pitchFamily="18" charset="0"/>
                          <a:ea typeface="微软雅黑" panose="020B0503020204020204" charset="-122"/>
                          <a:cs typeface="Times New Roman" panose="02020603050405020304" pitchFamily="18" charset="0"/>
                        </a:rPr>
                        <a:t>3</a:t>
                      </a:r>
                      <a:endParaRPr lang="zh-CN" altLang="en-US" sz="1800" b="0" baseline="0"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07"/>
                  </a:ext>
                </a:extLst>
              </a:tr>
              <a:tr h="370840">
                <a:tc>
                  <a:txBody>
                    <a:bodyPr/>
                    <a:lstStyle/>
                    <a:p>
                      <a:pPr algn="l"/>
                      <a:r>
                        <a:rPr lang="en-US" altLang="zh-CN" sz="1800" b="0" dirty="0">
                          <a:latin typeface="Times New Roman" panose="02020603050405020304" pitchFamily="18" charset="0"/>
                          <a:ea typeface="微软雅黑" panose="020B0503020204020204" charset="-122"/>
                          <a:cs typeface="Times New Roman" panose="02020603050405020304" pitchFamily="18" charset="0"/>
                        </a:rPr>
                        <a:t>RF voltage per gap (kV)</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baseline="0" dirty="0">
                          <a:solidFill>
                            <a:srgbClr val="C00000"/>
                          </a:solidFill>
                          <a:latin typeface="Times New Roman" panose="02020603050405020304" pitchFamily="18" charset="0"/>
                          <a:ea typeface="微软雅黑" panose="020B0503020204020204" charset="-122"/>
                          <a:cs typeface="Times New Roman" panose="02020603050405020304" pitchFamily="18" charset="0"/>
                        </a:rPr>
                        <a:t>50</a:t>
                      </a:r>
                      <a:endParaRPr lang="zh-CN" altLang="en-US" sz="1800" b="0" baseline="0"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08"/>
                  </a:ext>
                </a:extLst>
              </a:tr>
              <a:tr h="370840">
                <a:tc>
                  <a:txBody>
                    <a:bodyPr/>
                    <a:lstStyle/>
                    <a:p>
                      <a:pPr algn="l"/>
                      <a:r>
                        <a:rPr lang="en-US" altLang="zh-CN" sz="1800" b="0" dirty="0">
                          <a:latin typeface="Times New Roman" panose="02020603050405020304" pitchFamily="18" charset="0"/>
                          <a:ea typeface="微软雅黑" panose="020B0503020204020204" charset="-122"/>
                          <a:cs typeface="Times New Roman" panose="02020603050405020304" pitchFamily="18" charset="0"/>
                        </a:rPr>
                        <a:t>Acceleration gradient (kV/m)</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baseline="0" dirty="0">
                          <a:solidFill>
                            <a:srgbClr val="C00000"/>
                          </a:solidFill>
                          <a:latin typeface="Times New Roman" panose="02020603050405020304" pitchFamily="18" charset="0"/>
                          <a:ea typeface="微软雅黑" panose="020B0503020204020204" charset="-122"/>
                          <a:cs typeface="Times New Roman" panose="02020603050405020304" pitchFamily="18" charset="0"/>
                        </a:rPr>
                        <a:t>&gt; 83</a:t>
                      </a:r>
                      <a:endParaRPr lang="zh-CN" altLang="en-US" sz="1800" b="0" baseline="0" dirty="0">
                        <a:solidFill>
                          <a:srgbClr val="C00000"/>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09"/>
                  </a:ext>
                </a:extLst>
              </a:tr>
              <a:tr h="370840">
                <a:tc>
                  <a:txBody>
                    <a:bodyPr/>
                    <a:lstStyle/>
                    <a:p>
                      <a:pPr algn="l"/>
                      <a:r>
                        <a:rPr lang="en-US" altLang="zh-CN" sz="1800" b="0" dirty="0">
                          <a:latin typeface="Times New Roman" panose="02020603050405020304" pitchFamily="18" charset="0"/>
                          <a:ea typeface="微软雅黑" panose="020B0503020204020204" charset="-122"/>
                          <a:cs typeface="Times New Roman" panose="02020603050405020304" pitchFamily="18" charset="0"/>
                        </a:rPr>
                        <a:t>RF voltage per turn (kV)</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300</a:t>
                      </a:r>
                      <a:endParaRPr lang="zh-CN" altLang="en-US" sz="18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10"/>
                  </a:ext>
                </a:extLst>
              </a:tr>
              <a:tr h="370840">
                <a:tc>
                  <a:txBody>
                    <a:bodyPr/>
                    <a:lstStyle/>
                    <a:p>
                      <a:pPr algn="l"/>
                      <a:r>
                        <a:rPr lang="en-US" altLang="zh-CN" sz="1800" kern="1200" dirty="0">
                          <a:solidFill>
                            <a:schemeClr val="dk1"/>
                          </a:solidFill>
                          <a:effectLst/>
                          <a:latin typeface="+mn-lt"/>
                          <a:ea typeface="+mn-ea"/>
                          <a:cs typeface="+mn-cs"/>
                        </a:rPr>
                        <a:t>Synchronous</a:t>
                      </a:r>
                      <a:r>
                        <a:rPr lang="en-US" altLang="zh-CN" sz="1800" b="0" dirty="0">
                          <a:latin typeface="Times New Roman" panose="02020603050405020304" pitchFamily="18" charset="0"/>
                          <a:ea typeface="微软雅黑" panose="020B0503020204020204" charset="-122"/>
                          <a:cs typeface="Times New Roman" panose="02020603050405020304" pitchFamily="18" charset="0"/>
                        </a:rPr>
                        <a:t> phase (°)</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30</a:t>
                      </a:r>
                      <a:endParaRPr lang="zh-CN" altLang="en-US" sz="18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11"/>
                  </a:ext>
                </a:extLst>
              </a:tr>
              <a:tr h="370840">
                <a:tc>
                  <a:txBody>
                    <a:bodyPr/>
                    <a:lstStyle/>
                    <a:p>
                      <a:pPr algn="l"/>
                      <a:r>
                        <a:rPr lang="en-US" altLang="zh-CN" sz="1800" b="0" dirty="0">
                          <a:latin typeface="Times New Roman" panose="02020603050405020304" pitchFamily="18" charset="0"/>
                          <a:ea typeface="微软雅黑" panose="020B0503020204020204" charset="-122"/>
                          <a:cs typeface="Times New Roman" panose="02020603050405020304" pitchFamily="18" charset="0"/>
                        </a:rPr>
                        <a:t>Acceleration time (</a:t>
                      </a:r>
                      <a:r>
                        <a:rPr lang="en-US" altLang="zh-CN" sz="1800" b="0" dirty="0" err="1">
                          <a:latin typeface="Times New Roman" panose="02020603050405020304" pitchFamily="18" charset="0"/>
                          <a:ea typeface="微软雅黑" panose="020B0503020204020204" charset="-122"/>
                          <a:cs typeface="Times New Roman" panose="02020603050405020304" pitchFamily="18" charset="0"/>
                        </a:rPr>
                        <a:t>ms</a:t>
                      </a:r>
                      <a:r>
                        <a:rPr lang="en-US" altLang="zh-CN" sz="1800" b="0" dirty="0">
                          <a:latin typeface="Times New Roman" panose="02020603050405020304" pitchFamily="18" charset="0"/>
                          <a:ea typeface="微软雅黑" panose="020B0503020204020204" charset="-122"/>
                          <a:cs typeface="Times New Roman" panose="02020603050405020304" pitchFamily="18" charset="0"/>
                        </a:rPr>
                        <a:t>)</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rPr>
                        <a:t>1.3</a:t>
                      </a:r>
                      <a:endParaRPr lang="zh-CN" altLang="en-US" sz="1800" b="0" baseline="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12"/>
                  </a:ext>
                </a:extLst>
              </a:tr>
              <a:tr h="370840">
                <a:tc>
                  <a:txBody>
                    <a:bodyPr/>
                    <a:lstStyle/>
                    <a:p>
                      <a:pPr algn="l"/>
                      <a:r>
                        <a:rPr lang="en-US" altLang="zh-CN" sz="1800" b="0" dirty="0"/>
                        <a:t>Repetition rate (Hz)</a:t>
                      </a:r>
                      <a:endParaRPr lang="zh-CN" altLang="en-US" sz="1800" b="0" dirty="0">
                        <a:latin typeface="Times New Roman" panose="02020603050405020304" pitchFamily="18" charset="0"/>
                        <a:ea typeface="微软雅黑" panose="020B0503020204020204" charset="-122"/>
                        <a:cs typeface="Times New Roman" panose="02020603050405020304" pitchFamily="18" charset="0"/>
                      </a:endParaRPr>
                    </a:p>
                  </a:txBody>
                  <a:tcPr anchor="ctr"/>
                </a:tc>
                <a:tc>
                  <a:txBody>
                    <a:bodyPr/>
                    <a:lstStyle/>
                    <a:p>
                      <a:pPr algn="ctr"/>
                      <a:r>
                        <a:rPr lang="en-US" altLang="zh-CN" sz="1800" b="0" dirty="0">
                          <a:solidFill>
                            <a:schemeClr val="tx1"/>
                          </a:solidFill>
                        </a:rPr>
                        <a:t>25</a:t>
                      </a:r>
                      <a:endParaRPr lang="zh-CN" altLang="en-US" sz="1800" b="0" baseline="30000" dirty="0">
                        <a:solidFill>
                          <a:schemeClr val="tx1"/>
                        </a:solidFill>
                        <a:latin typeface="Times New Roman" panose="02020603050405020304" pitchFamily="18" charset="0"/>
                        <a:ea typeface="微软雅黑" panose="020B0503020204020204" charset="-122"/>
                        <a:cs typeface="Times New Roman" panose="02020603050405020304" pitchFamily="18" charset="0"/>
                      </a:endParaRPr>
                    </a:p>
                  </a:txBody>
                  <a:tcPr anchor="ctr"/>
                </a:tc>
                <a:extLst>
                  <a:ext uri="{0D108BD9-81ED-4DB2-BD59-A6C34878D82A}">
                    <a16:rowId xmlns:a16="http://schemas.microsoft.com/office/drawing/2014/main" val="10013"/>
                  </a:ext>
                </a:extLst>
              </a:tr>
            </a:tbl>
          </a:graphicData>
        </a:graphic>
      </p:graphicFrame>
      <p:sp>
        <p:nvSpPr>
          <p:cNvPr id="43" name="矩形 42">
            <a:extLst>
              <a:ext uri="{FF2B5EF4-FFF2-40B4-BE49-F238E27FC236}">
                <a16:creationId xmlns:a16="http://schemas.microsoft.com/office/drawing/2014/main" id="{BAA5C9B8-8757-487D-B95C-DC7CA8A474EA}"/>
              </a:ext>
            </a:extLst>
          </p:cNvPr>
          <p:cNvSpPr/>
          <p:nvPr/>
        </p:nvSpPr>
        <p:spPr>
          <a:xfrm rot="2000386">
            <a:off x="4854723" y="3747603"/>
            <a:ext cx="584662" cy="13275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a:extLst>
              <a:ext uri="{FF2B5EF4-FFF2-40B4-BE49-F238E27FC236}">
                <a16:creationId xmlns:a16="http://schemas.microsoft.com/office/drawing/2014/main" id="{F5FAE726-D1CA-45D0-BD42-47880B662E90}"/>
              </a:ext>
            </a:extLst>
          </p:cNvPr>
          <p:cNvSpPr/>
          <p:nvPr/>
        </p:nvSpPr>
        <p:spPr>
          <a:xfrm rot="2000386">
            <a:off x="4852650" y="3960816"/>
            <a:ext cx="584662" cy="13275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a:extLst>
              <a:ext uri="{FF2B5EF4-FFF2-40B4-BE49-F238E27FC236}">
                <a16:creationId xmlns:a16="http://schemas.microsoft.com/office/drawing/2014/main" id="{9247F2CC-4DAD-41B5-A711-03F1AE25DBE3}"/>
              </a:ext>
            </a:extLst>
          </p:cNvPr>
          <p:cNvSpPr/>
          <p:nvPr/>
        </p:nvSpPr>
        <p:spPr>
          <a:xfrm rot="2000386">
            <a:off x="4933784" y="3774366"/>
            <a:ext cx="426537" cy="85534"/>
          </a:xfrm>
          <a:prstGeom prst="rect">
            <a:avLst/>
          </a:prstGeom>
          <a:solidFill>
            <a:srgbClr val="9595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a:extLst>
              <a:ext uri="{FF2B5EF4-FFF2-40B4-BE49-F238E27FC236}">
                <a16:creationId xmlns:a16="http://schemas.microsoft.com/office/drawing/2014/main" id="{49DB638A-973C-4CEA-BEC0-BB8488628CA5}"/>
              </a:ext>
            </a:extLst>
          </p:cNvPr>
          <p:cNvSpPr/>
          <p:nvPr/>
        </p:nvSpPr>
        <p:spPr>
          <a:xfrm rot="2000386">
            <a:off x="4922399" y="3983949"/>
            <a:ext cx="426537" cy="85534"/>
          </a:xfrm>
          <a:prstGeom prst="rect">
            <a:avLst/>
          </a:prstGeom>
          <a:solidFill>
            <a:srgbClr val="9595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7" name="矩形 4">
            <a:extLst>
              <a:ext uri="{FF2B5EF4-FFF2-40B4-BE49-F238E27FC236}">
                <a16:creationId xmlns:a16="http://schemas.microsoft.com/office/drawing/2014/main" id="{F76B57BD-B1C0-44FF-91A0-2CDF119C5600}"/>
              </a:ext>
            </a:extLst>
          </p:cNvPr>
          <p:cNvSpPr>
            <a:spLocks/>
          </p:cNvSpPr>
          <p:nvPr/>
        </p:nvSpPr>
        <p:spPr>
          <a:xfrm rot="1010884">
            <a:off x="5068788" y="3859921"/>
            <a:ext cx="126000" cy="86400"/>
          </a:xfrm>
          <a:custGeom>
            <a:avLst/>
            <a:gdLst>
              <a:gd name="connsiteX0" fmla="*/ 0 w 828798"/>
              <a:gd name="connsiteY0" fmla="*/ 0 h 520046"/>
              <a:gd name="connsiteX1" fmla="*/ 828798 w 828798"/>
              <a:gd name="connsiteY1" fmla="*/ 0 h 520046"/>
              <a:gd name="connsiteX2" fmla="*/ 828798 w 828798"/>
              <a:gd name="connsiteY2" fmla="*/ 520046 h 520046"/>
              <a:gd name="connsiteX3" fmla="*/ 0 w 828798"/>
              <a:gd name="connsiteY3" fmla="*/ 520046 h 520046"/>
              <a:gd name="connsiteX4" fmla="*/ 0 w 828798"/>
              <a:gd name="connsiteY4" fmla="*/ 0 h 520046"/>
              <a:gd name="connsiteX0" fmla="*/ 199176 w 828798"/>
              <a:gd name="connsiteY0" fmla="*/ 0 h 520046"/>
              <a:gd name="connsiteX1" fmla="*/ 828798 w 828798"/>
              <a:gd name="connsiteY1" fmla="*/ 0 h 520046"/>
              <a:gd name="connsiteX2" fmla="*/ 828798 w 828798"/>
              <a:gd name="connsiteY2" fmla="*/ 520046 h 520046"/>
              <a:gd name="connsiteX3" fmla="*/ 0 w 828798"/>
              <a:gd name="connsiteY3" fmla="*/ 520046 h 520046"/>
              <a:gd name="connsiteX4" fmla="*/ 199176 w 828798"/>
              <a:gd name="connsiteY4" fmla="*/ 0 h 520046"/>
              <a:gd name="connsiteX0" fmla="*/ 199176 w 1254311"/>
              <a:gd name="connsiteY0" fmla="*/ 0 h 520046"/>
              <a:gd name="connsiteX1" fmla="*/ 1254311 w 1254311"/>
              <a:gd name="connsiteY1" fmla="*/ 27160 h 520046"/>
              <a:gd name="connsiteX2" fmla="*/ 828798 w 1254311"/>
              <a:gd name="connsiteY2" fmla="*/ 520046 h 520046"/>
              <a:gd name="connsiteX3" fmla="*/ 0 w 1254311"/>
              <a:gd name="connsiteY3" fmla="*/ 520046 h 520046"/>
              <a:gd name="connsiteX4" fmla="*/ 199176 w 1254311"/>
              <a:gd name="connsiteY4" fmla="*/ 0 h 520046"/>
              <a:gd name="connsiteX0" fmla="*/ 0 w 1254311"/>
              <a:gd name="connsiteY0" fmla="*/ 81482 h 492886"/>
              <a:gd name="connsiteX1" fmla="*/ 1254311 w 1254311"/>
              <a:gd name="connsiteY1" fmla="*/ 0 h 492886"/>
              <a:gd name="connsiteX2" fmla="*/ 828798 w 1254311"/>
              <a:gd name="connsiteY2" fmla="*/ 492886 h 492886"/>
              <a:gd name="connsiteX3" fmla="*/ 0 w 1254311"/>
              <a:gd name="connsiteY3" fmla="*/ 492886 h 492886"/>
              <a:gd name="connsiteX4" fmla="*/ 0 w 1254311"/>
              <a:gd name="connsiteY4" fmla="*/ 81482 h 492886"/>
              <a:gd name="connsiteX0" fmla="*/ 0 w 828798"/>
              <a:gd name="connsiteY0" fmla="*/ 0 h 411404"/>
              <a:gd name="connsiteX1" fmla="*/ 475713 w 828798"/>
              <a:gd name="connsiteY1" fmla="*/ 325924 h 411404"/>
              <a:gd name="connsiteX2" fmla="*/ 828798 w 828798"/>
              <a:gd name="connsiteY2" fmla="*/ 411404 h 411404"/>
              <a:gd name="connsiteX3" fmla="*/ 0 w 828798"/>
              <a:gd name="connsiteY3" fmla="*/ 411404 h 411404"/>
              <a:gd name="connsiteX4" fmla="*/ 0 w 828798"/>
              <a:gd name="connsiteY4" fmla="*/ 0 h 411404"/>
              <a:gd name="connsiteX0" fmla="*/ 0 w 475713"/>
              <a:gd name="connsiteY0" fmla="*/ 0 h 673954"/>
              <a:gd name="connsiteX1" fmla="*/ 475713 w 475713"/>
              <a:gd name="connsiteY1" fmla="*/ 325924 h 673954"/>
              <a:gd name="connsiteX2" fmla="*/ 448552 w 475713"/>
              <a:gd name="connsiteY2" fmla="*/ 673954 h 673954"/>
              <a:gd name="connsiteX3" fmla="*/ 0 w 475713"/>
              <a:gd name="connsiteY3" fmla="*/ 411404 h 673954"/>
              <a:gd name="connsiteX4" fmla="*/ 0 w 475713"/>
              <a:gd name="connsiteY4" fmla="*/ 0 h 673954"/>
              <a:gd name="connsiteX0" fmla="*/ 0 w 457606"/>
              <a:gd name="connsiteY0" fmla="*/ 0 h 673954"/>
              <a:gd name="connsiteX1" fmla="*/ 457606 w 457606"/>
              <a:gd name="connsiteY1" fmla="*/ 298763 h 673954"/>
              <a:gd name="connsiteX2" fmla="*/ 448552 w 457606"/>
              <a:gd name="connsiteY2" fmla="*/ 673954 h 673954"/>
              <a:gd name="connsiteX3" fmla="*/ 0 w 457606"/>
              <a:gd name="connsiteY3" fmla="*/ 411404 h 673954"/>
              <a:gd name="connsiteX4" fmla="*/ 0 w 457606"/>
              <a:gd name="connsiteY4" fmla="*/ 0 h 673954"/>
              <a:gd name="connsiteX0" fmla="*/ 0 w 475713"/>
              <a:gd name="connsiteY0" fmla="*/ 0 h 664901"/>
              <a:gd name="connsiteX1" fmla="*/ 475713 w 475713"/>
              <a:gd name="connsiteY1" fmla="*/ 289710 h 664901"/>
              <a:gd name="connsiteX2" fmla="*/ 466659 w 475713"/>
              <a:gd name="connsiteY2" fmla="*/ 664901 h 664901"/>
              <a:gd name="connsiteX3" fmla="*/ 18107 w 475713"/>
              <a:gd name="connsiteY3" fmla="*/ 402351 h 664901"/>
              <a:gd name="connsiteX4" fmla="*/ 0 w 475713"/>
              <a:gd name="connsiteY4" fmla="*/ 0 h 664901"/>
              <a:gd name="connsiteX0" fmla="*/ 0 w 475713"/>
              <a:gd name="connsiteY0" fmla="*/ 0 h 673954"/>
              <a:gd name="connsiteX1" fmla="*/ 475713 w 475713"/>
              <a:gd name="connsiteY1" fmla="*/ 289710 h 673954"/>
              <a:gd name="connsiteX2" fmla="*/ 475712 w 475713"/>
              <a:gd name="connsiteY2" fmla="*/ 673954 h 673954"/>
              <a:gd name="connsiteX3" fmla="*/ 18107 w 475713"/>
              <a:gd name="connsiteY3" fmla="*/ 402351 h 673954"/>
              <a:gd name="connsiteX4" fmla="*/ 0 w 475713"/>
              <a:gd name="connsiteY4" fmla="*/ 0 h 673954"/>
              <a:gd name="connsiteX0" fmla="*/ 0 w 484766"/>
              <a:gd name="connsiteY0" fmla="*/ 0 h 673954"/>
              <a:gd name="connsiteX1" fmla="*/ 475713 w 484766"/>
              <a:gd name="connsiteY1" fmla="*/ 289710 h 673954"/>
              <a:gd name="connsiteX2" fmla="*/ 484766 w 484766"/>
              <a:gd name="connsiteY2" fmla="*/ 673954 h 673954"/>
              <a:gd name="connsiteX3" fmla="*/ 18107 w 484766"/>
              <a:gd name="connsiteY3" fmla="*/ 402351 h 673954"/>
              <a:gd name="connsiteX4" fmla="*/ 0 w 484766"/>
              <a:gd name="connsiteY4" fmla="*/ 0 h 673954"/>
              <a:gd name="connsiteX0" fmla="*/ 0 w 484766"/>
              <a:gd name="connsiteY0" fmla="*/ 0 h 655847"/>
              <a:gd name="connsiteX1" fmla="*/ 475713 w 484766"/>
              <a:gd name="connsiteY1" fmla="*/ 271603 h 655847"/>
              <a:gd name="connsiteX2" fmla="*/ 484766 w 484766"/>
              <a:gd name="connsiteY2" fmla="*/ 655847 h 655847"/>
              <a:gd name="connsiteX3" fmla="*/ 18107 w 484766"/>
              <a:gd name="connsiteY3" fmla="*/ 384244 h 655847"/>
              <a:gd name="connsiteX4" fmla="*/ 0 w 484766"/>
              <a:gd name="connsiteY4" fmla="*/ 0 h 655847"/>
              <a:gd name="connsiteX0" fmla="*/ 0 w 484766"/>
              <a:gd name="connsiteY0" fmla="*/ 0 h 655847"/>
              <a:gd name="connsiteX1" fmla="*/ 475713 w 484766"/>
              <a:gd name="connsiteY1" fmla="*/ 271603 h 655847"/>
              <a:gd name="connsiteX2" fmla="*/ 484766 w 484766"/>
              <a:gd name="connsiteY2" fmla="*/ 655847 h 655847"/>
              <a:gd name="connsiteX3" fmla="*/ 18107 w 484766"/>
              <a:gd name="connsiteY3" fmla="*/ 384244 h 655847"/>
              <a:gd name="connsiteX4" fmla="*/ 0 w 484766"/>
              <a:gd name="connsiteY4" fmla="*/ 0 h 655847"/>
              <a:gd name="connsiteX0" fmla="*/ 0 w 484766"/>
              <a:gd name="connsiteY0" fmla="*/ 0 h 655847"/>
              <a:gd name="connsiteX1" fmla="*/ 475713 w 484766"/>
              <a:gd name="connsiteY1" fmla="*/ 271603 h 655847"/>
              <a:gd name="connsiteX2" fmla="*/ 484766 w 484766"/>
              <a:gd name="connsiteY2" fmla="*/ 655847 h 655847"/>
              <a:gd name="connsiteX3" fmla="*/ 18107 w 484766"/>
              <a:gd name="connsiteY3" fmla="*/ 384244 h 655847"/>
              <a:gd name="connsiteX4" fmla="*/ 0 w 484766"/>
              <a:gd name="connsiteY4" fmla="*/ 0 h 655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766" h="655847">
                <a:moveTo>
                  <a:pt x="0" y="0"/>
                </a:moveTo>
                <a:cubicBezTo>
                  <a:pt x="158571" y="90534"/>
                  <a:pt x="344302" y="190123"/>
                  <a:pt x="475713" y="271603"/>
                </a:cubicBezTo>
                <a:cubicBezTo>
                  <a:pt x="475713" y="399684"/>
                  <a:pt x="484766" y="527766"/>
                  <a:pt x="484766" y="655847"/>
                </a:cubicBezTo>
                <a:lnTo>
                  <a:pt x="18107" y="384244"/>
                </a:lnTo>
                <a:lnTo>
                  <a:pt x="0" y="0"/>
                </a:lnTo>
                <a:close/>
              </a:path>
            </a:pathLst>
          </a:cu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48" name="矩形: 圆角 47">
            <a:extLst>
              <a:ext uri="{FF2B5EF4-FFF2-40B4-BE49-F238E27FC236}">
                <a16:creationId xmlns:a16="http://schemas.microsoft.com/office/drawing/2014/main" id="{3CAA0721-02EE-4933-92F6-1ACC2C6DE48B}"/>
              </a:ext>
            </a:extLst>
          </p:cNvPr>
          <p:cNvSpPr/>
          <p:nvPr/>
        </p:nvSpPr>
        <p:spPr>
          <a:xfrm rot="1757685">
            <a:off x="5558595" y="4137474"/>
            <a:ext cx="358722" cy="290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dirty="0">
              <a:solidFill>
                <a:schemeClr val="tx1"/>
              </a:solidFill>
            </a:endParaRPr>
          </a:p>
        </p:txBody>
      </p:sp>
      <p:sp>
        <p:nvSpPr>
          <p:cNvPr id="49" name="文本框 48">
            <a:extLst>
              <a:ext uri="{FF2B5EF4-FFF2-40B4-BE49-F238E27FC236}">
                <a16:creationId xmlns:a16="http://schemas.microsoft.com/office/drawing/2014/main" id="{A79B966E-0812-443C-A2E7-B4F2973EEB84}"/>
              </a:ext>
            </a:extLst>
          </p:cNvPr>
          <p:cNvSpPr txBox="1"/>
          <p:nvPr/>
        </p:nvSpPr>
        <p:spPr>
          <a:xfrm rot="1757685">
            <a:off x="5484018" y="4124972"/>
            <a:ext cx="496127" cy="276999"/>
          </a:xfrm>
          <a:prstGeom prst="rect">
            <a:avLst/>
          </a:prstGeom>
          <a:noFill/>
        </p:spPr>
        <p:txBody>
          <a:bodyPr wrap="square" rtlCol="0">
            <a:spAutoFit/>
          </a:bodyPr>
          <a:lstStyle/>
          <a:p>
            <a:r>
              <a:rPr lang="en-US" altLang="zh-CN" sz="1200" dirty="0"/>
              <a:t>Amp.</a:t>
            </a:r>
            <a:endParaRPr lang="zh-CN" altLang="en-US" sz="1200" dirty="0"/>
          </a:p>
        </p:txBody>
      </p:sp>
      <p:cxnSp>
        <p:nvCxnSpPr>
          <p:cNvPr id="50" name="直接连接符 49">
            <a:extLst>
              <a:ext uri="{FF2B5EF4-FFF2-40B4-BE49-F238E27FC236}">
                <a16:creationId xmlns:a16="http://schemas.microsoft.com/office/drawing/2014/main" id="{9DA68963-E7F8-4F9B-9708-D6552B8CE949}"/>
              </a:ext>
            </a:extLst>
          </p:cNvPr>
          <p:cNvCxnSpPr>
            <a:cxnSpLocks/>
          </p:cNvCxnSpPr>
          <p:nvPr/>
        </p:nvCxnSpPr>
        <p:spPr>
          <a:xfrm>
            <a:off x="5398862" y="3974906"/>
            <a:ext cx="223283" cy="141059"/>
          </a:xfrm>
          <a:prstGeom prst="line">
            <a:avLst/>
          </a:prstGeom>
          <a:ln w="19050"/>
        </p:spPr>
        <p:style>
          <a:lnRef idx="1">
            <a:schemeClr val="dk1"/>
          </a:lnRef>
          <a:fillRef idx="0">
            <a:schemeClr val="dk1"/>
          </a:fillRef>
          <a:effectRef idx="0">
            <a:schemeClr val="dk1"/>
          </a:effectRef>
          <a:fontRef idx="minor">
            <a:schemeClr val="tx1"/>
          </a:fontRef>
        </p:style>
      </p:cxnSp>
      <p:cxnSp>
        <p:nvCxnSpPr>
          <p:cNvPr id="51" name="直接连接符 50">
            <a:extLst>
              <a:ext uri="{FF2B5EF4-FFF2-40B4-BE49-F238E27FC236}">
                <a16:creationId xmlns:a16="http://schemas.microsoft.com/office/drawing/2014/main" id="{E5323574-23F7-4A2E-B03E-0F614DBC699A}"/>
              </a:ext>
            </a:extLst>
          </p:cNvPr>
          <p:cNvCxnSpPr>
            <a:cxnSpLocks/>
          </p:cNvCxnSpPr>
          <p:nvPr/>
        </p:nvCxnSpPr>
        <p:spPr>
          <a:xfrm>
            <a:off x="5383734" y="4176981"/>
            <a:ext cx="147116" cy="95099"/>
          </a:xfrm>
          <a:prstGeom prst="line">
            <a:avLst/>
          </a:prstGeom>
          <a:ln w="19050"/>
        </p:spPr>
        <p:style>
          <a:lnRef idx="1">
            <a:schemeClr val="dk1"/>
          </a:lnRef>
          <a:fillRef idx="0">
            <a:schemeClr val="dk1"/>
          </a:fillRef>
          <a:effectRef idx="0">
            <a:schemeClr val="dk1"/>
          </a:effectRef>
          <a:fontRef idx="minor">
            <a:schemeClr val="tx1"/>
          </a:fontRef>
        </p:style>
      </p:cxnSp>
      <p:sp>
        <p:nvSpPr>
          <p:cNvPr id="52" name="矩形 51">
            <a:extLst>
              <a:ext uri="{FF2B5EF4-FFF2-40B4-BE49-F238E27FC236}">
                <a16:creationId xmlns:a16="http://schemas.microsoft.com/office/drawing/2014/main" id="{721BCB00-F1FC-4519-AB1C-18B95714947F}"/>
              </a:ext>
            </a:extLst>
          </p:cNvPr>
          <p:cNvSpPr/>
          <p:nvPr/>
        </p:nvSpPr>
        <p:spPr>
          <a:xfrm>
            <a:off x="5288482" y="3653850"/>
            <a:ext cx="1056433" cy="338554"/>
          </a:xfrm>
          <a:prstGeom prst="rect">
            <a:avLst/>
          </a:prstGeom>
        </p:spPr>
        <p:txBody>
          <a:bodyPr wrap="square">
            <a:spAutoFit/>
          </a:bodyPr>
          <a:lstStyle/>
          <a:p>
            <a:r>
              <a:rPr lang="en-US" altLang="zh-CN" sz="1600" b="1" dirty="0"/>
              <a:t>RF cavity</a:t>
            </a:r>
            <a:endParaRPr lang="zh-CN" altLang="en-US" sz="1600" dirty="0"/>
          </a:p>
        </p:txBody>
      </p:sp>
      <p:sp>
        <p:nvSpPr>
          <p:cNvPr id="53" name="矩形 52">
            <a:extLst>
              <a:ext uri="{FF2B5EF4-FFF2-40B4-BE49-F238E27FC236}">
                <a16:creationId xmlns:a16="http://schemas.microsoft.com/office/drawing/2014/main" id="{A755419E-15A0-4335-8B21-A36E6468D3F7}"/>
              </a:ext>
            </a:extLst>
          </p:cNvPr>
          <p:cNvSpPr/>
          <p:nvPr/>
        </p:nvSpPr>
        <p:spPr>
          <a:xfrm rot="2000386">
            <a:off x="813827" y="3932180"/>
            <a:ext cx="584662" cy="13275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4" name="矩形 53">
            <a:extLst>
              <a:ext uri="{FF2B5EF4-FFF2-40B4-BE49-F238E27FC236}">
                <a16:creationId xmlns:a16="http://schemas.microsoft.com/office/drawing/2014/main" id="{59C28C37-2DB7-4A69-8636-64E7C5EFA00C}"/>
              </a:ext>
            </a:extLst>
          </p:cNvPr>
          <p:cNvSpPr/>
          <p:nvPr/>
        </p:nvSpPr>
        <p:spPr>
          <a:xfrm rot="2000386">
            <a:off x="811754" y="4145393"/>
            <a:ext cx="584662" cy="132753"/>
          </a:xfrm>
          <a:prstGeom prst="rect">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5" name="矩形 54">
            <a:extLst>
              <a:ext uri="{FF2B5EF4-FFF2-40B4-BE49-F238E27FC236}">
                <a16:creationId xmlns:a16="http://schemas.microsoft.com/office/drawing/2014/main" id="{E0AA4166-A8F9-4A23-A015-C2B9337B9F7E}"/>
              </a:ext>
            </a:extLst>
          </p:cNvPr>
          <p:cNvSpPr/>
          <p:nvPr/>
        </p:nvSpPr>
        <p:spPr>
          <a:xfrm rot="2000386">
            <a:off x="892888" y="3958943"/>
            <a:ext cx="426537" cy="85534"/>
          </a:xfrm>
          <a:prstGeom prst="rect">
            <a:avLst/>
          </a:prstGeom>
          <a:solidFill>
            <a:srgbClr val="9595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6" name="矩形 55">
            <a:extLst>
              <a:ext uri="{FF2B5EF4-FFF2-40B4-BE49-F238E27FC236}">
                <a16:creationId xmlns:a16="http://schemas.microsoft.com/office/drawing/2014/main" id="{DAA80E87-2877-4176-9F6E-F7021AAEB6CB}"/>
              </a:ext>
            </a:extLst>
          </p:cNvPr>
          <p:cNvSpPr/>
          <p:nvPr/>
        </p:nvSpPr>
        <p:spPr>
          <a:xfrm rot="2000386">
            <a:off x="881503" y="4168526"/>
            <a:ext cx="426537" cy="85534"/>
          </a:xfrm>
          <a:prstGeom prst="rect">
            <a:avLst/>
          </a:prstGeom>
          <a:solidFill>
            <a:srgbClr val="959595"/>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7" name="矩形 4">
            <a:extLst>
              <a:ext uri="{FF2B5EF4-FFF2-40B4-BE49-F238E27FC236}">
                <a16:creationId xmlns:a16="http://schemas.microsoft.com/office/drawing/2014/main" id="{B8DDDA01-47B3-44AB-80B3-0F3AF7474F6D}"/>
              </a:ext>
            </a:extLst>
          </p:cNvPr>
          <p:cNvSpPr>
            <a:spLocks/>
          </p:cNvSpPr>
          <p:nvPr/>
        </p:nvSpPr>
        <p:spPr>
          <a:xfrm rot="1010884">
            <a:off x="1027892" y="4044498"/>
            <a:ext cx="126000" cy="86400"/>
          </a:xfrm>
          <a:custGeom>
            <a:avLst/>
            <a:gdLst>
              <a:gd name="connsiteX0" fmla="*/ 0 w 828798"/>
              <a:gd name="connsiteY0" fmla="*/ 0 h 520046"/>
              <a:gd name="connsiteX1" fmla="*/ 828798 w 828798"/>
              <a:gd name="connsiteY1" fmla="*/ 0 h 520046"/>
              <a:gd name="connsiteX2" fmla="*/ 828798 w 828798"/>
              <a:gd name="connsiteY2" fmla="*/ 520046 h 520046"/>
              <a:gd name="connsiteX3" fmla="*/ 0 w 828798"/>
              <a:gd name="connsiteY3" fmla="*/ 520046 h 520046"/>
              <a:gd name="connsiteX4" fmla="*/ 0 w 828798"/>
              <a:gd name="connsiteY4" fmla="*/ 0 h 520046"/>
              <a:gd name="connsiteX0" fmla="*/ 199176 w 828798"/>
              <a:gd name="connsiteY0" fmla="*/ 0 h 520046"/>
              <a:gd name="connsiteX1" fmla="*/ 828798 w 828798"/>
              <a:gd name="connsiteY1" fmla="*/ 0 h 520046"/>
              <a:gd name="connsiteX2" fmla="*/ 828798 w 828798"/>
              <a:gd name="connsiteY2" fmla="*/ 520046 h 520046"/>
              <a:gd name="connsiteX3" fmla="*/ 0 w 828798"/>
              <a:gd name="connsiteY3" fmla="*/ 520046 h 520046"/>
              <a:gd name="connsiteX4" fmla="*/ 199176 w 828798"/>
              <a:gd name="connsiteY4" fmla="*/ 0 h 520046"/>
              <a:gd name="connsiteX0" fmla="*/ 199176 w 1254311"/>
              <a:gd name="connsiteY0" fmla="*/ 0 h 520046"/>
              <a:gd name="connsiteX1" fmla="*/ 1254311 w 1254311"/>
              <a:gd name="connsiteY1" fmla="*/ 27160 h 520046"/>
              <a:gd name="connsiteX2" fmla="*/ 828798 w 1254311"/>
              <a:gd name="connsiteY2" fmla="*/ 520046 h 520046"/>
              <a:gd name="connsiteX3" fmla="*/ 0 w 1254311"/>
              <a:gd name="connsiteY3" fmla="*/ 520046 h 520046"/>
              <a:gd name="connsiteX4" fmla="*/ 199176 w 1254311"/>
              <a:gd name="connsiteY4" fmla="*/ 0 h 520046"/>
              <a:gd name="connsiteX0" fmla="*/ 0 w 1254311"/>
              <a:gd name="connsiteY0" fmla="*/ 81482 h 492886"/>
              <a:gd name="connsiteX1" fmla="*/ 1254311 w 1254311"/>
              <a:gd name="connsiteY1" fmla="*/ 0 h 492886"/>
              <a:gd name="connsiteX2" fmla="*/ 828798 w 1254311"/>
              <a:gd name="connsiteY2" fmla="*/ 492886 h 492886"/>
              <a:gd name="connsiteX3" fmla="*/ 0 w 1254311"/>
              <a:gd name="connsiteY3" fmla="*/ 492886 h 492886"/>
              <a:gd name="connsiteX4" fmla="*/ 0 w 1254311"/>
              <a:gd name="connsiteY4" fmla="*/ 81482 h 492886"/>
              <a:gd name="connsiteX0" fmla="*/ 0 w 828798"/>
              <a:gd name="connsiteY0" fmla="*/ 0 h 411404"/>
              <a:gd name="connsiteX1" fmla="*/ 475713 w 828798"/>
              <a:gd name="connsiteY1" fmla="*/ 325924 h 411404"/>
              <a:gd name="connsiteX2" fmla="*/ 828798 w 828798"/>
              <a:gd name="connsiteY2" fmla="*/ 411404 h 411404"/>
              <a:gd name="connsiteX3" fmla="*/ 0 w 828798"/>
              <a:gd name="connsiteY3" fmla="*/ 411404 h 411404"/>
              <a:gd name="connsiteX4" fmla="*/ 0 w 828798"/>
              <a:gd name="connsiteY4" fmla="*/ 0 h 411404"/>
              <a:gd name="connsiteX0" fmla="*/ 0 w 475713"/>
              <a:gd name="connsiteY0" fmla="*/ 0 h 673954"/>
              <a:gd name="connsiteX1" fmla="*/ 475713 w 475713"/>
              <a:gd name="connsiteY1" fmla="*/ 325924 h 673954"/>
              <a:gd name="connsiteX2" fmla="*/ 448552 w 475713"/>
              <a:gd name="connsiteY2" fmla="*/ 673954 h 673954"/>
              <a:gd name="connsiteX3" fmla="*/ 0 w 475713"/>
              <a:gd name="connsiteY3" fmla="*/ 411404 h 673954"/>
              <a:gd name="connsiteX4" fmla="*/ 0 w 475713"/>
              <a:gd name="connsiteY4" fmla="*/ 0 h 673954"/>
              <a:gd name="connsiteX0" fmla="*/ 0 w 457606"/>
              <a:gd name="connsiteY0" fmla="*/ 0 h 673954"/>
              <a:gd name="connsiteX1" fmla="*/ 457606 w 457606"/>
              <a:gd name="connsiteY1" fmla="*/ 298763 h 673954"/>
              <a:gd name="connsiteX2" fmla="*/ 448552 w 457606"/>
              <a:gd name="connsiteY2" fmla="*/ 673954 h 673954"/>
              <a:gd name="connsiteX3" fmla="*/ 0 w 457606"/>
              <a:gd name="connsiteY3" fmla="*/ 411404 h 673954"/>
              <a:gd name="connsiteX4" fmla="*/ 0 w 457606"/>
              <a:gd name="connsiteY4" fmla="*/ 0 h 673954"/>
              <a:gd name="connsiteX0" fmla="*/ 0 w 475713"/>
              <a:gd name="connsiteY0" fmla="*/ 0 h 664901"/>
              <a:gd name="connsiteX1" fmla="*/ 475713 w 475713"/>
              <a:gd name="connsiteY1" fmla="*/ 289710 h 664901"/>
              <a:gd name="connsiteX2" fmla="*/ 466659 w 475713"/>
              <a:gd name="connsiteY2" fmla="*/ 664901 h 664901"/>
              <a:gd name="connsiteX3" fmla="*/ 18107 w 475713"/>
              <a:gd name="connsiteY3" fmla="*/ 402351 h 664901"/>
              <a:gd name="connsiteX4" fmla="*/ 0 w 475713"/>
              <a:gd name="connsiteY4" fmla="*/ 0 h 664901"/>
              <a:gd name="connsiteX0" fmla="*/ 0 w 475713"/>
              <a:gd name="connsiteY0" fmla="*/ 0 h 673954"/>
              <a:gd name="connsiteX1" fmla="*/ 475713 w 475713"/>
              <a:gd name="connsiteY1" fmla="*/ 289710 h 673954"/>
              <a:gd name="connsiteX2" fmla="*/ 475712 w 475713"/>
              <a:gd name="connsiteY2" fmla="*/ 673954 h 673954"/>
              <a:gd name="connsiteX3" fmla="*/ 18107 w 475713"/>
              <a:gd name="connsiteY3" fmla="*/ 402351 h 673954"/>
              <a:gd name="connsiteX4" fmla="*/ 0 w 475713"/>
              <a:gd name="connsiteY4" fmla="*/ 0 h 673954"/>
              <a:gd name="connsiteX0" fmla="*/ 0 w 484766"/>
              <a:gd name="connsiteY0" fmla="*/ 0 h 673954"/>
              <a:gd name="connsiteX1" fmla="*/ 475713 w 484766"/>
              <a:gd name="connsiteY1" fmla="*/ 289710 h 673954"/>
              <a:gd name="connsiteX2" fmla="*/ 484766 w 484766"/>
              <a:gd name="connsiteY2" fmla="*/ 673954 h 673954"/>
              <a:gd name="connsiteX3" fmla="*/ 18107 w 484766"/>
              <a:gd name="connsiteY3" fmla="*/ 402351 h 673954"/>
              <a:gd name="connsiteX4" fmla="*/ 0 w 484766"/>
              <a:gd name="connsiteY4" fmla="*/ 0 h 673954"/>
              <a:gd name="connsiteX0" fmla="*/ 0 w 484766"/>
              <a:gd name="connsiteY0" fmla="*/ 0 h 655847"/>
              <a:gd name="connsiteX1" fmla="*/ 475713 w 484766"/>
              <a:gd name="connsiteY1" fmla="*/ 271603 h 655847"/>
              <a:gd name="connsiteX2" fmla="*/ 484766 w 484766"/>
              <a:gd name="connsiteY2" fmla="*/ 655847 h 655847"/>
              <a:gd name="connsiteX3" fmla="*/ 18107 w 484766"/>
              <a:gd name="connsiteY3" fmla="*/ 384244 h 655847"/>
              <a:gd name="connsiteX4" fmla="*/ 0 w 484766"/>
              <a:gd name="connsiteY4" fmla="*/ 0 h 655847"/>
              <a:gd name="connsiteX0" fmla="*/ 0 w 484766"/>
              <a:gd name="connsiteY0" fmla="*/ 0 h 655847"/>
              <a:gd name="connsiteX1" fmla="*/ 475713 w 484766"/>
              <a:gd name="connsiteY1" fmla="*/ 271603 h 655847"/>
              <a:gd name="connsiteX2" fmla="*/ 484766 w 484766"/>
              <a:gd name="connsiteY2" fmla="*/ 655847 h 655847"/>
              <a:gd name="connsiteX3" fmla="*/ 18107 w 484766"/>
              <a:gd name="connsiteY3" fmla="*/ 384244 h 655847"/>
              <a:gd name="connsiteX4" fmla="*/ 0 w 484766"/>
              <a:gd name="connsiteY4" fmla="*/ 0 h 655847"/>
              <a:gd name="connsiteX0" fmla="*/ 0 w 484766"/>
              <a:gd name="connsiteY0" fmla="*/ 0 h 655847"/>
              <a:gd name="connsiteX1" fmla="*/ 475713 w 484766"/>
              <a:gd name="connsiteY1" fmla="*/ 271603 h 655847"/>
              <a:gd name="connsiteX2" fmla="*/ 484766 w 484766"/>
              <a:gd name="connsiteY2" fmla="*/ 655847 h 655847"/>
              <a:gd name="connsiteX3" fmla="*/ 18107 w 484766"/>
              <a:gd name="connsiteY3" fmla="*/ 384244 h 655847"/>
              <a:gd name="connsiteX4" fmla="*/ 0 w 484766"/>
              <a:gd name="connsiteY4" fmla="*/ 0 h 6558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4766" h="655847">
                <a:moveTo>
                  <a:pt x="0" y="0"/>
                </a:moveTo>
                <a:cubicBezTo>
                  <a:pt x="158571" y="90534"/>
                  <a:pt x="344302" y="190123"/>
                  <a:pt x="475713" y="271603"/>
                </a:cubicBezTo>
                <a:cubicBezTo>
                  <a:pt x="475713" y="399684"/>
                  <a:pt x="484766" y="527766"/>
                  <a:pt x="484766" y="655847"/>
                </a:cubicBezTo>
                <a:lnTo>
                  <a:pt x="18107" y="384244"/>
                </a:lnTo>
                <a:lnTo>
                  <a:pt x="0" y="0"/>
                </a:lnTo>
                <a:close/>
              </a:path>
            </a:pathLst>
          </a:custGeom>
          <a:solidFill>
            <a:srgbClr val="FFF2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sp>
        <p:nvSpPr>
          <p:cNvPr id="58" name="矩形: 圆角 57">
            <a:extLst>
              <a:ext uri="{FF2B5EF4-FFF2-40B4-BE49-F238E27FC236}">
                <a16:creationId xmlns:a16="http://schemas.microsoft.com/office/drawing/2014/main" id="{C65051BA-6514-40D3-A29E-FC2C1B039805}"/>
              </a:ext>
            </a:extLst>
          </p:cNvPr>
          <p:cNvSpPr/>
          <p:nvPr/>
        </p:nvSpPr>
        <p:spPr>
          <a:xfrm rot="1757685">
            <a:off x="351570" y="3595658"/>
            <a:ext cx="358722" cy="2903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800" dirty="0">
              <a:solidFill>
                <a:schemeClr val="tx1"/>
              </a:solidFill>
            </a:endParaRPr>
          </a:p>
        </p:txBody>
      </p:sp>
      <p:sp>
        <p:nvSpPr>
          <p:cNvPr id="59" name="文本框 58">
            <a:extLst>
              <a:ext uri="{FF2B5EF4-FFF2-40B4-BE49-F238E27FC236}">
                <a16:creationId xmlns:a16="http://schemas.microsoft.com/office/drawing/2014/main" id="{8F8B689F-422F-4EF1-BD21-9311505F6FEA}"/>
              </a:ext>
            </a:extLst>
          </p:cNvPr>
          <p:cNvSpPr txBox="1"/>
          <p:nvPr/>
        </p:nvSpPr>
        <p:spPr>
          <a:xfrm rot="1757685">
            <a:off x="291816" y="3574521"/>
            <a:ext cx="496127" cy="276999"/>
          </a:xfrm>
          <a:prstGeom prst="rect">
            <a:avLst/>
          </a:prstGeom>
          <a:noFill/>
        </p:spPr>
        <p:txBody>
          <a:bodyPr wrap="square" rtlCol="0">
            <a:spAutoFit/>
          </a:bodyPr>
          <a:lstStyle/>
          <a:p>
            <a:r>
              <a:rPr lang="en-US" altLang="zh-CN" sz="1200" dirty="0"/>
              <a:t>Amp.</a:t>
            </a:r>
            <a:endParaRPr lang="zh-CN" altLang="en-US" sz="1200" dirty="0"/>
          </a:p>
        </p:txBody>
      </p:sp>
      <p:cxnSp>
        <p:nvCxnSpPr>
          <p:cNvPr id="60" name="直接连接符 59">
            <a:extLst>
              <a:ext uri="{FF2B5EF4-FFF2-40B4-BE49-F238E27FC236}">
                <a16:creationId xmlns:a16="http://schemas.microsoft.com/office/drawing/2014/main" id="{2CA9452E-AFF9-4D3D-927F-65B971795AAE}"/>
              </a:ext>
            </a:extLst>
          </p:cNvPr>
          <p:cNvCxnSpPr>
            <a:cxnSpLocks/>
          </p:cNvCxnSpPr>
          <p:nvPr/>
        </p:nvCxnSpPr>
        <p:spPr>
          <a:xfrm>
            <a:off x="634110" y="3917292"/>
            <a:ext cx="223283" cy="141059"/>
          </a:xfrm>
          <a:prstGeom prst="line">
            <a:avLst/>
          </a:prstGeom>
          <a:ln w="19050"/>
        </p:spPr>
        <p:style>
          <a:lnRef idx="1">
            <a:schemeClr val="dk1"/>
          </a:lnRef>
          <a:fillRef idx="0">
            <a:schemeClr val="dk1"/>
          </a:fillRef>
          <a:effectRef idx="0">
            <a:schemeClr val="dk1"/>
          </a:effectRef>
          <a:fontRef idx="minor">
            <a:schemeClr val="tx1"/>
          </a:fontRef>
        </p:style>
      </p:cxnSp>
      <p:cxnSp>
        <p:nvCxnSpPr>
          <p:cNvPr id="61" name="直接连接符 60">
            <a:extLst>
              <a:ext uri="{FF2B5EF4-FFF2-40B4-BE49-F238E27FC236}">
                <a16:creationId xmlns:a16="http://schemas.microsoft.com/office/drawing/2014/main" id="{21C9F850-DE1D-4454-9E00-0ADEB6FB0652}"/>
              </a:ext>
            </a:extLst>
          </p:cNvPr>
          <p:cNvCxnSpPr>
            <a:cxnSpLocks/>
          </p:cNvCxnSpPr>
          <p:nvPr/>
        </p:nvCxnSpPr>
        <p:spPr>
          <a:xfrm>
            <a:off x="712386" y="3755142"/>
            <a:ext cx="138372" cy="89447"/>
          </a:xfrm>
          <a:prstGeom prst="line">
            <a:avLst/>
          </a:prstGeom>
          <a:ln w="19050"/>
        </p:spPr>
        <p:style>
          <a:lnRef idx="1">
            <a:schemeClr val="dk1"/>
          </a:lnRef>
          <a:fillRef idx="0">
            <a:schemeClr val="dk1"/>
          </a:fillRef>
          <a:effectRef idx="0">
            <a:schemeClr val="dk1"/>
          </a:effectRef>
          <a:fontRef idx="minor">
            <a:schemeClr val="tx1"/>
          </a:fontRef>
        </p:style>
      </p:cxnSp>
      <p:cxnSp>
        <p:nvCxnSpPr>
          <p:cNvPr id="7" name="直接箭头连接符 6">
            <a:extLst>
              <a:ext uri="{FF2B5EF4-FFF2-40B4-BE49-F238E27FC236}">
                <a16:creationId xmlns:a16="http://schemas.microsoft.com/office/drawing/2014/main" id="{BD03708C-D86C-4191-B192-28946ABC34E7}"/>
              </a:ext>
            </a:extLst>
          </p:cNvPr>
          <p:cNvCxnSpPr>
            <a:cxnSpLocks/>
          </p:cNvCxnSpPr>
          <p:nvPr/>
        </p:nvCxnSpPr>
        <p:spPr>
          <a:xfrm flipV="1">
            <a:off x="1163476" y="3813979"/>
            <a:ext cx="711880" cy="333325"/>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76485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09599" y="174365"/>
            <a:ext cx="11363326" cy="575938"/>
          </a:xfrm>
        </p:spPr>
        <p:txBody>
          <a:bodyPr/>
          <a:lstStyle/>
          <a:p>
            <a:r>
              <a:rPr lang="en-US" altLang="zh-CN" sz="3200" dirty="0">
                <a:solidFill>
                  <a:schemeClr val="tx2"/>
                </a:solidFill>
              </a:rPr>
              <a:t>3. Foundations of high gradient and wideband RF system</a:t>
            </a:r>
          </a:p>
        </p:txBody>
      </p:sp>
      <p:sp>
        <p:nvSpPr>
          <p:cNvPr id="30" name="内容占位符 5">
            <a:extLst>
              <a:ext uri="{FF2B5EF4-FFF2-40B4-BE49-F238E27FC236}">
                <a16:creationId xmlns:a16="http://schemas.microsoft.com/office/drawing/2014/main" id="{4C664809-6444-4896-B250-F0D23EE82638}"/>
              </a:ext>
            </a:extLst>
          </p:cNvPr>
          <p:cNvSpPr txBox="1">
            <a:spLocks/>
          </p:cNvSpPr>
          <p:nvPr/>
        </p:nvSpPr>
        <p:spPr>
          <a:xfrm>
            <a:off x="457695" y="946062"/>
            <a:ext cx="11615427" cy="1987261"/>
          </a:xfrm>
        </p:spPr>
        <p:txBody>
          <a:bodyPr>
            <a:normAutofit/>
          </a:bodyPr>
          <a:lstStyle>
            <a:lvl1pPr marL="342900" indent="-342900" algn="l" defTabSz="914400" rtl="0" eaLnBrk="1" fontAlgn="auto" latinLnBrk="0" hangingPunct="1">
              <a:lnSpc>
                <a:spcPct val="130000"/>
              </a:lnSpc>
              <a:spcBef>
                <a:spcPts val="0"/>
              </a:spcBef>
              <a:spcAft>
                <a:spcPts val="835"/>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charset="-122"/>
                <a:cs typeface="+mn-cs"/>
              </a:defRPr>
            </a:lvl1pPr>
            <a:lvl2pPr marL="774700" indent="-342900" algn="l" defTabSz="914400" rtl="0" eaLnBrk="1" fontAlgn="auto" latinLnBrk="0" hangingPunct="1">
              <a:lnSpc>
                <a:spcPct val="130000"/>
              </a:lnSpc>
              <a:spcBef>
                <a:spcPts val="0"/>
              </a:spcBef>
              <a:spcAft>
                <a:spcPts val="835"/>
              </a:spcAft>
              <a:buFont typeface="Arial" panose="020B0604020202020204" pitchFamily="34" charset="0"/>
              <a:buChar char="•"/>
              <a:tabLst>
                <a:tab pos="1609090"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altLang="zh-CN" sz="2000" dirty="0">
                <a:solidFill>
                  <a:schemeClr val="tx1"/>
                </a:solidFill>
                <a:cs typeface="Times New Roman" panose="02020603050405020304" pitchFamily="18" charset="0"/>
              </a:rPr>
              <a:t>RF cavity loaded by magnetic alloy (MA) cores</a:t>
            </a:r>
          </a:p>
          <a:p>
            <a:pPr lvl="1">
              <a:spcAft>
                <a:spcPts val="0"/>
              </a:spcAft>
            </a:pPr>
            <a:r>
              <a:rPr lang="en-US" altLang="zh-CN" dirty="0">
                <a:cs typeface="Times New Roman" panose="02020603050405020304" pitchFamily="18" charset="0"/>
              </a:rPr>
              <a:t>High accelerating gradients (short length), wideband and tuneless operation</a:t>
            </a:r>
            <a:endParaRPr lang="en-US" altLang="zh-CN" sz="1800" dirty="0">
              <a:cs typeface="Times New Roman" panose="02020603050405020304" pitchFamily="18" charset="0"/>
            </a:endParaRPr>
          </a:p>
          <a:p>
            <a:pPr lvl="1">
              <a:spcAft>
                <a:spcPts val="0"/>
              </a:spcAft>
            </a:pPr>
            <a:r>
              <a:rPr lang="en-US" altLang="zh-CN" dirty="0">
                <a:cs typeface="Times New Roman" panose="02020603050405020304" pitchFamily="18" charset="0"/>
              </a:rPr>
              <a:t>High-gradient and wideband MA cavities have been successfully developed for CSNS RCS</a:t>
            </a:r>
          </a:p>
          <a:p>
            <a:pPr lvl="2">
              <a:spcAft>
                <a:spcPts val="0"/>
              </a:spcAft>
            </a:pPr>
            <a:r>
              <a:rPr lang="en-US" altLang="zh-CN" sz="1800" dirty="0">
                <a:solidFill>
                  <a:srgbClr val="C00000"/>
                </a:solidFill>
                <a:latin typeface="Times New Roman" panose="02020603050405020304" pitchFamily="18" charset="0"/>
                <a:cs typeface="Times New Roman" panose="02020603050405020304" pitchFamily="18" charset="0"/>
              </a:rPr>
              <a:t>Peak gradient of 50 kV/m </a:t>
            </a:r>
            <a:r>
              <a:rPr lang="en-US" altLang="zh-CN" sz="1800" dirty="0">
                <a:latin typeface="Times New Roman" panose="02020603050405020304" pitchFamily="18" charset="0"/>
                <a:cs typeface="Times New Roman" panose="02020603050405020304" pitchFamily="18" charset="0"/>
              </a:rPr>
              <a:t>and an operating frequency of 1-5 </a:t>
            </a:r>
            <a:r>
              <a:rPr lang="en-US" altLang="zh-CN" sz="1800" dirty="0" err="1">
                <a:latin typeface="Times New Roman" panose="02020603050405020304" pitchFamily="18" charset="0"/>
                <a:cs typeface="Times New Roman" panose="02020603050405020304" pitchFamily="18" charset="0"/>
              </a:rPr>
              <a:t>MHz.</a:t>
            </a:r>
            <a:r>
              <a:rPr lang="en-US" altLang="zh-CN" sz="1800" dirty="0">
                <a:latin typeface="Times New Roman" panose="02020603050405020304" pitchFamily="18" charset="0"/>
                <a:cs typeface="Times New Roman" panose="02020603050405020304" pitchFamily="18" charset="0"/>
              </a:rPr>
              <a:t> </a:t>
            </a:r>
          </a:p>
          <a:p>
            <a:pPr lvl="2">
              <a:spcAft>
                <a:spcPts val="0"/>
              </a:spcAft>
            </a:pPr>
            <a:r>
              <a:rPr lang="en-US" altLang="zh-CN" sz="1800" dirty="0">
                <a:latin typeface="Times New Roman" panose="02020603050405020304" pitchFamily="18" charset="0"/>
                <a:cs typeface="Times New Roman" panose="02020603050405020304" pitchFamily="18" charset="0"/>
              </a:rPr>
              <a:t>Two MA cavities </a:t>
            </a:r>
            <a:r>
              <a:rPr lang="en-US" altLang="zh-CN" sz="1800" dirty="0">
                <a:solidFill>
                  <a:srgbClr val="C00000"/>
                </a:solidFill>
                <a:latin typeface="Times New Roman" panose="02020603050405020304" pitchFamily="18" charset="0"/>
                <a:cs typeface="Times New Roman" panose="02020603050405020304" pitchFamily="18" charset="0"/>
              </a:rPr>
              <a:t>have been operating stably for over 10,000 hours.</a:t>
            </a:r>
            <a:endParaRPr lang="zh-CN" altLang="en-US" sz="1800" dirty="0">
              <a:solidFill>
                <a:srgbClr val="C00000"/>
              </a:solidFill>
              <a:latin typeface="Times New Roman" panose="02020603050405020304" pitchFamily="18" charset="0"/>
              <a:cs typeface="Times New Roman" panose="02020603050405020304" pitchFamily="18" charset="0"/>
            </a:endParaRPr>
          </a:p>
        </p:txBody>
      </p:sp>
      <p:pic>
        <p:nvPicPr>
          <p:cNvPr id="56" name="图片 55">
            <a:extLst>
              <a:ext uri="{FF2B5EF4-FFF2-40B4-BE49-F238E27FC236}">
                <a16:creationId xmlns:a16="http://schemas.microsoft.com/office/drawing/2014/main" id="{0EE7D72A-ED75-488D-90EB-E0575FA1CF24}"/>
              </a:ext>
            </a:extLst>
          </p:cNvPr>
          <p:cNvPicPr>
            <a:picLocks noChangeAspect="1"/>
          </p:cNvPicPr>
          <p:nvPr/>
        </p:nvPicPr>
        <p:blipFill>
          <a:blip r:embed="rId3"/>
          <a:stretch>
            <a:fillRect/>
          </a:stretch>
        </p:blipFill>
        <p:spPr>
          <a:xfrm>
            <a:off x="7649963" y="3459390"/>
            <a:ext cx="3679928" cy="3023119"/>
          </a:xfrm>
          <a:prstGeom prst="rect">
            <a:avLst/>
          </a:prstGeom>
        </p:spPr>
      </p:pic>
      <p:pic>
        <p:nvPicPr>
          <p:cNvPr id="17" name="图片 16">
            <a:extLst>
              <a:ext uri="{FF2B5EF4-FFF2-40B4-BE49-F238E27FC236}">
                <a16:creationId xmlns:a16="http://schemas.microsoft.com/office/drawing/2014/main" id="{D53077ED-6ACB-467A-9AEF-046751E97E51}"/>
              </a:ext>
            </a:extLst>
          </p:cNvPr>
          <p:cNvPicPr>
            <a:picLocks noChangeAspect="1"/>
          </p:cNvPicPr>
          <p:nvPr/>
        </p:nvPicPr>
        <p:blipFill>
          <a:blip r:embed="rId4"/>
          <a:stretch>
            <a:fillRect/>
          </a:stretch>
        </p:blipFill>
        <p:spPr>
          <a:xfrm>
            <a:off x="3758153" y="3355008"/>
            <a:ext cx="3721476" cy="3477553"/>
          </a:xfrm>
          <a:prstGeom prst="rect">
            <a:avLst/>
          </a:prstGeom>
        </p:spPr>
      </p:pic>
      <p:pic>
        <p:nvPicPr>
          <p:cNvPr id="2" name="图片 1">
            <a:extLst>
              <a:ext uri="{FF2B5EF4-FFF2-40B4-BE49-F238E27FC236}">
                <a16:creationId xmlns:a16="http://schemas.microsoft.com/office/drawing/2014/main" id="{C82D5214-298D-4519-ADFA-D2F81771A735}"/>
              </a:ext>
            </a:extLst>
          </p:cNvPr>
          <p:cNvPicPr>
            <a:picLocks noChangeAspect="1"/>
          </p:cNvPicPr>
          <p:nvPr/>
        </p:nvPicPr>
        <p:blipFill>
          <a:blip r:embed="rId5"/>
          <a:stretch>
            <a:fillRect/>
          </a:stretch>
        </p:blipFill>
        <p:spPr>
          <a:xfrm>
            <a:off x="1054829" y="3202370"/>
            <a:ext cx="2301441" cy="3408044"/>
          </a:xfrm>
          <a:prstGeom prst="rect">
            <a:avLst/>
          </a:prstGeom>
        </p:spPr>
      </p:pic>
      <p:sp>
        <p:nvSpPr>
          <p:cNvPr id="18" name="灯片编号占位符 2">
            <a:extLst>
              <a:ext uri="{FF2B5EF4-FFF2-40B4-BE49-F238E27FC236}">
                <a16:creationId xmlns:a16="http://schemas.microsoft.com/office/drawing/2014/main" id="{EA08D7BD-3EDA-4C94-9569-C5B543845050}"/>
              </a:ext>
            </a:extLst>
          </p:cNvPr>
          <p:cNvSpPr txBox="1">
            <a:spLocks/>
          </p:cNvSpPr>
          <p:nvPr/>
        </p:nvSpPr>
        <p:spPr>
          <a:xfrm>
            <a:off x="11769505" y="6534082"/>
            <a:ext cx="325925" cy="262428"/>
          </a:xfrm>
          <a:prstGeom prst="rect">
            <a:avLst/>
          </a:prstGeom>
        </p:spPr>
        <p:txBody>
          <a:bodyP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7</a:t>
            </a:fld>
            <a:endParaRPr lang="zh-CN" altLang="en-US" sz="1200" dirty="0">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6F6C7631-5AE4-4DD1-A7AC-0CE6028E0B3B}"/>
              </a:ext>
            </a:extLst>
          </p:cNvPr>
          <p:cNvSpPr/>
          <p:nvPr/>
        </p:nvSpPr>
        <p:spPr>
          <a:xfrm>
            <a:off x="4636775" y="3365146"/>
            <a:ext cx="2134566" cy="188488"/>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18">
            <a:extLst>
              <a:ext uri="{FF2B5EF4-FFF2-40B4-BE49-F238E27FC236}">
                <a16:creationId xmlns:a16="http://schemas.microsoft.com/office/drawing/2014/main" id="{47297D8E-6981-452B-90C6-D4C4D8F85C45}"/>
              </a:ext>
            </a:extLst>
          </p:cNvPr>
          <p:cNvSpPr/>
          <p:nvPr/>
        </p:nvSpPr>
        <p:spPr>
          <a:xfrm>
            <a:off x="4848168" y="5040775"/>
            <a:ext cx="2005781" cy="193554"/>
          </a:xfrm>
          <a:prstGeom prst="rect">
            <a:avLst/>
          </a:prstGeom>
          <a:solidFill>
            <a:schemeClr val="bg2"/>
          </a:solidFill>
          <a:ln>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文本框 4">
            <a:extLst>
              <a:ext uri="{FF2B5EF4-FFF2-40B4-BE49-F238E27FC236}">
                <a16:creationId xmlns:a16="http://schemas.microsoft.com/office/drawing/2014/main" id="{B2CA32DB-43D0-4531-BC3F-849CCA1C7ADC}"/>
              </a:ext>
            </a:extLst>
          </p:cNvPr>
          <p:cNvSpPr txBox="1"/>
          <p:nvPr/>
        </p:nvSpPr>
        <p:spPr>
          <a:xfrm>
            <a:off x="4392491" y="3063866"/>
            <a:ext cx="2623134" cy="307777"/>
          </a:xfrm>
          <a:prstGeom prst="rect">
            <a:avLst/>
          </a:prstGeom>
          <a:noFill/>
        </p:spPr>
        <p:txBody>
          <a:bodyPr wrap="square" rtlCol="0">
            <a:spAutoFit/>
          </a:bodyPr>
          <a:lstStyle/>
          <a:p>
            <a:r>
              <a:rPr lang="en-US" altLang="zh-CN" sz="1400" dirty="0"/>
              <a:t>Impedance of Num. 1 MA cavity</a:t>
            </a:r>
            <a:endParaRPr lang="zh-CN" altLang="en-US" sz="1400" dirty="0"/>
          </a:p>
        </p:txBody>
      </p:sp>
      <p:sp>
        <p:nvSpPr>
          <p:cNvPr id="20" name="文本框 19">
            <a:extLst>
              <a:ext uri="{FF2B5EF4-FFF2-40B4-BE49-F238E27FC236}">
                <a16:creationId xmlns:a16="http://schemas.microsoft.com/office/drawing/2014/main" id="{2DBFD501-A51D-4106-842A-8AF476BDF294}"/>
              </a:ext>
            </a:extLst>
          </p:cNvPr>
          <p:cNvSpPr txBox="1"/>
          <p:nvPr/>
        </p:nvSpPr>
        <p:spPr>
          <a:xfrm>
            <a:off x="4377205" y="4944965"/>
            <a:ext cx="2623134" cy="307777"/>
          </a:xfrm>
          <a:prstGeom prst="rect">
            <a:avLst/>
          </a:prstGeom>
          <a:noFill/>
        </p:spPr>
        <p:txBody>
          <a:bodyPr wrap="square" rtlCol="0">
            <a:spAutoFit/>
          </a:bodyPr>
          <a:lstStyle/>
          <a:p>
            <a:r>
              <a:rPr lang="en-US" altLang="zh-CN" sz="1400" dirty="0"/>
              <a:t>Impedance of Num. 2 MA cavity</a:t>
            </a:r>
            <a:endParaRPr lang="zh-CN" altLang="en-US" sz="1400" dirty="0"/>
          </a:p>
        </p:txBody>
      </p:sp>
    </p:spTree>
    <p:extLst>
      <p:ext uri="{BB962C8B-B14F-4D97-AF65-F5344CB8AC3E}">
        <p14:creationId xmlns:p14="http://schemas.microsoft.com/office/powerpoint/2010/main" val="34171462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09600" y="174365"/>
            <a:ext cx="10668000" cy="575938"/>
          </a:xfrm>
        </p:spPr>
        <p:txBody>
          <a:bodyPr/>
          <a:lstStyle/>
          <a:p>
            <a:r>
              <a:rPr lang="en-US" altLang="zh-CN" sz="3200" dirty="0">
                <a:solidFill>
                  <a:schemeClr val="tx2"/>
                </a:solidFill>
              </a:rPr>
              <a:t>Key technologies for developing MA cores</a:t>
            </a:r>
            <a:endParaRPr sz="3200" dirty="0">
              <a:solidFill>
                <a:schemeClr val="tx2"/>
              </a:solidFill>
            </a:endParaRPr>
          </a:p>
        </p:txBody>
      </p:sp>
      <p:sp>
        <p:nvSpPr>
          <p:cNvPr id="12" name="灯片编号占位符 2">
            <a:extLst>
              <a:ext uri="{FF2B5EF4-FFF2-40B4-BE49-F238E27FC236}">
                <a16:creationId xmlns:a16="http://schemas.microsoft.com/office/drawing/2014/main" id="{C760E5D7-BC66-4567-863B-0E82B59B25B3}"/>
              </a:ext>
            </a:extLst>
          </p:cNvPr>
          <p:cNvSpPr txBox="1">
            <a:spLocks/>
          </p:cNvSpPr>
          <p:nvPr/>
        </p:nvSpPr>
        <p:spPr>
          <a:xfrm>
            <a:off x="11769505" y="6534082"/>
            <a:ext cx="325925" cy="262428"/>
          </a:xfrm>
          <a:prstGeom prst="rect">
            <a:avLst/>
          </a:prstGeom>
        </p:spPr>
        <p:txBody>
          <a:bodyP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8</a:t>
            </a:fld>
            <a:endParaRPr lang="zh-CN" altLang="en-US" sz="1200" dirty="0">
              <a:latin typeface="Times New Roman" panose="02020603050405020304" pitchFamily="18" charset="0"/>
              <a:cs typeface="Times New Roman" panose="02020603050405020304" pitchFamily="18" charset="0"/>
            </a:endParaRPr>
          </a:p>
        </p:txBody>
      </p:sp>
      <p:pic>
        <p:nvPicPr>
          <p:cNvPr id="13" name="图片 12">
            <a:extLst>
              <a:ext uri="{FF2B5EF4-FFF2-40B4-BE49-F238E27FC236}">
                <a16:creationId xmlns:a16="http://schemas.microsoft.com/office/drawing/2014/main" id="{A56FB19C-D73E-4782-8D26-CEDD37758750}"/>
              </a:ext>
            </a:extLst>
          </p:cNvPr>
          <p:cNvPicPr>
            <a:picLocks noChangeAspect="1"/>
          </p:cNvPicPr>
          <p:nvPr/>
        </p:nvPicPr>
        <p:blipFill>
          <a:blip r:embed="rId3"/>
          <a:stretch>
            <a:fillRect/>
          </a:stretch>
        </p:blipFill>
        <p:spPr>
          <a:xfrm>
            <a:off x="363003" y="1548918"/>
            <a:ext cx="5029287" cy="1311083"/>
          </a:xfrm>
          <a:prstGeom prst="rect">
            <a:avLst/>
          </a:prstGeom>
        </p:spPr>
      </p:pic>
      <p:pic>
        <p:nvPicPr>
          <p:cNvPr id="14" name="图片 13">
            <a:extLst>
              <a:ext uri="{FF2B5EF4-FFF2-40B4-BE49-F238E27FC236}">
                <a16:creationId xmlns:a16="http://schemas.microsoft.com/office/drawing/2014/main" id="{37F2F739-FBEE-454A-8061-E550B3FC2974}"/>
              </a:ext>
            </a:extLst>
          </p:cNvPr>
          <p:cNvPicPr>
            <a:picLocks noChangeAspect="1"/>
          </p:cNvPicPr>
          <p:nvPr/>
        </p:nvPicPr>
        <p:blipFill rotWithShape="1">
          <a:blip r:embed="rId4"/>
          <a:srcRect r="51352" b="53635"/>
          <a:stretch/>
        </p:blipFill>
        <p:spPr>
          <a:xfrm>
            <a:off x="5392290" y="1487065"/>
            <a:ext cx="1860917" cy="1413118"/>
          </a:xfrm>
          <a:prstGeom prst="rect">
            <a:avLst/>
          </a:prstGeom>
        </p:spPr>
      </p:pic>
      <p:sp>
        <p:nvSpPr>
          <p:cNvPr id="15" name="文本框 23">
            <a:extLst>
              <a:ext uri="{FF2B5EF4-FFF2-40B4-BE49-F238E27FC236}">
                <a16:creationId xmlns:a16="http://schemas.microsoft.com/office/drawing/2014/main" id="{55098ABD-C480-47A1-93D9-F22A731F4B90}"/>
              </a:ext>
            </a:extLst>
          </p:cNvPr>
          <p:cNvSpPr txBox="1"/>
          <p:nvPr/>
        </p:nvSpPr>
        <p:spPr bwMode="auto">
          <a:xfrm>
            <a:off x="5321330" y="2011385"/>
            <a:ext cx="200283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pPr algn="ctr" eaLnBrk="1" hangingPunct="1"/>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2 </a:t>
            </a:r>
            <a:r>
              <a:rPr lang="en-US" altLang="zh-CN" b="1" dirty="0" err="1">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μm</a:t>
            </a:r>
            <a:r>
              <a:rPr lang="zh-CN" altLang="en-US"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insulation</a:t>
            </a:r>
            <a:r>
              <a:rPr lang="zh-CN" altLang="en-US"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 </a:t>
            </a:r>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coating</a:t>
            </a:r>
          </a:p>
          <a:p>
            <a:pPr algn="ctr" eaLnBrk="1" hangingPunct="1"/>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&gt; 200 Vdc</a:t>
            </a:r>
          </a:p>
        </p:txBody>
      </p:sp>
      <p:sp>
        <p:nvSpPr>
          <p:cNvPr id="7" name="矩形 6">
            <a:extLst>
              <a:ext uri="{FF2B5EF4-FFF2-40B4-BE49-F238E27FC236}">
                <a16:creationId xmlns:a16="http://schemas.microsoft.com/office/drawing/2014/main" id="{EB1D61D2-86DE-4EA0-A355-9A1D6C9EC58C}"/>
              </a:ext>
            </a:extLst>
          </p:cNvPr>
          <p:cNvSpPr/>
          <p:nvPr/>
        </p:nvSpPr>
        <p:spPr>
          <a:xfrm>
            <a:off x="363003" y="1022947"/>
            <a:ext cx="6498574" cy="369332"/>
          </a:xfrm>
          <a:prstGeom prst="rect">
            <a:avLst/>
          </a:prstGeom>
        </p:spPr>
        <p:txBody>
          <a:bodyPr wrap="none">
            <a:spAutoFit/>
          </a:bodyPr>
          <a:lstStyle/>
          <a:p>
            <a:pPr marL="285750" indent="-285750">
              <a:buFont typeface="Wingdings" panose="05000000000000000000" pitchFamily="2" charset="2"/>
              <a:buChar char="p"/>
            </a:pPr>
            <a:r>
              <a:rPr lang="en-US" altLang="zh-CN" b="1" dirty="0"/>
              <a:t>Micron-level high-insulation and low-stress inorganic coating</a:t>
            </a:r>
            <a:endParaRPr lang="zh-CN" altLang="en-US" b="1" dirty="0"/>
          </a:p>
        </p:txBody>
      </p:sp>
      <p:pic>
        <p:nvPicPr>
          <p:cNvPr id="16" name="图片 15">
            <a:extLst>
              <a:ext uri="{FF2B5EF4-FFF2-40B4-BE49-F238E27FC236}">
                <a16:creationId xmlns:a16="http://schemas.microsoft.com/office/drawing/2014/main" id="{AF9F54C3-0490-4354-8D19-7E6A5B0BE77E}"/>
              </a:ext>
            </a:extLst>
          </p:cNvPr>
          <p:cNvPicPr>
            <a:picLocks noChangeAspect="1"/>
          </p:cNvPicPr>
          <p:nvPr/>
        </p:nvPicPr>
        <p:blipFill rotWithShape="1">
          <a:blip r:embed="rId5"/>
          <a:srcRect l="-681"/>
          <a:stretch/>
        </p:blipFill>
        <p:spPr>
          <a:xfrm>
            <a:off x="2764437" y="3878443"/>
            <a:ext cx="2556893" cy="1904692"/>
          </a:xfrm>
          <a:prstGeom prst="rect">
            <a:avLst/>
          </a:prstGeom>
        </p:spPr>
      </p:pic>
      <p:pic>
        <p:nvPicPr>
          <p:cNvPr id="17" name="图片 16">
            <a:extLst>
              <a:ext uri="{FF2B5EF4-FFF2-40B4-BE49-F238E27FC236}">
                <a16:creationId xmlns:a16="http://schemas.microsoft.com/office/drawing/2014/main" id="{84346ECE-F111-4E4B-9707-4D67803F854F}"/>
              </a:ext>
            </a:extLst>
          </p:cNvPr>
          <p:cNvPicPr>
            <a:picLocks noChangeAspect="1"/>
          </p:cNvPicPr>
          <p:nvPr/>
        </p:nvPicPr>
        <p:blipFill>
          <a:blip r:embed="rId6"/>
          <a:stretch>
            <a:fillRect/>
          </a:stretch>
        </p:blipFill>
        <p:spPr>
          <a:xfrm>
            <a:off x="261182" y="3878443"/>
            <a:ext cx="2543095" cy="1907322"/>
          </a:xfrm>
          <a:prstGeom prst="rect">
            <a:avLst/>
          </a:prstGeom>
        </p:spPr>
      </p:pic>
      <p:sp>
        <p:nvSpPr>
          <p:cNvPr id="18" name="文本框 17">
            <a:extLst>
              <a:ext uri="{FF2B5EF4-FFF2-40B4-BE49-F238E27FC236}">
                <a16:creationId xmlns:a16="http://schemas.microsoft.com/office/drawing/2014/main" id="{7F61E395-0412-4E16-8BB2-2B73A016020A}"/>
              </a:ext>
            </a:extLst>
          </p:cNvPr>
          <p:cNvSpPr txBox="1"/>
          <p:nvPr/>
        </p:nvSpPr>
        <p:spPr bwMode="auto">
          <a:xfrm>
            <a:off x="261182" y="3879835"/>
            <a:ext cx="25568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pPr algn="just" eaLnBrk="1" hangingPunct="1"/>
            <a:r>
              <a:rPr lang="en-US" altLang="zh-CN" sz="1200" b="1" dirty="0">
                <a:solidFill>
                  <a:srgbClr val="FFFFCC"/>
                </a:solidFill>
                <a:latin typeface="微软雅黑" panose="020B0503020204020204" pitchFamily="34" charset="-122"/>
                <a:ea typeface="微软雅黑" panose="020B0503020204020204" pitchFamily="34" charset="-122"/>
                <a:cs typeface="Times New Roman" panose="02020603050405020304" pitchFamily="18" charset="0"/>
              </a:rPr>
              <a:t>in-house developed transverse magnetic annealing furnace  </a:t>
            </a:r>
            <a:endParaRPr lang="zh-CN" altLang="en-US" sz="1200" b="1" dirty="0">
              <a:solidFill>
                <a:srgbClr val="FFFFCC"/>
              </a:solidFill>
              <a:latin typeface="微软雅黑" panose="020B0503020204020204" pitchFamily="34" charset="-122"/>
              <a:ea typeface="微软雅黑" panose="020B0503020204020204" pitchFamily="34" charset="-122"/>
              <a:cs typeface="Times New Roman" panose="02020603050405020304" pitchFamily="18" charset="0"/>
            </a:endParaRPr>
          </a:p>
        </p:txBody>
      </p:sp>
      <p:cxnSp>
        <p:nvCxnSpPr>
          <p:cNvPr id="19" name="直接箭头连接符 18">
            <a:extLst>
              <a:ext uri="{FF2B5EF4-FFF2-40B4-BE49-F238E27FC236}">
                <a16:creationId xmlns:a16="http://schemas.microsoft.com/office/drawing/2014/main" id="{E4EE630A-60BD-4A01-8010-6E5BC771B223}"/>
              </a:ext>
            </a:extLst>
          </p:cNvPr>
          <p:cNvCxnSpPr>
            <a:cxnSpLocks/>
          </p:cNvCxnSpPr>
          <p:nvPr/>
        </p:nvCxnSpPr>
        <p:spPr>
          <a:xfrm>
            <a:off x="3387154" y="4121669"/>
            <a:ext cx="1689042" cy="1222005"/>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0" name="文本框 23">
            <a:extLst>
              <a:ext uri="{FF2B5EF4-FFF2-40B4-BE49-F238E27FC236}">
                <a16:creationId xmlns:a16="http://schemas.microsoft.com/office/drawing/2014/main" id="{0EABABD6-BE36-4AD7-A736-C076DF292C3E}"/>
              </a:ext>
            </a:extLst>
          </p:cNvPr>
          <p:cNvSpPr txBox="1"/>
          <p:nvPr/>
        </p:nvSpPr>
        <p:spPr bwMode="auto">
          <a:xfrm>
            <a:off x="4452192" y="4558997"/>
            <a:ext cx="75213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zh-CN"/>
            </a:defPPr>
            <a:lvl1pPr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pPr algn="ctr" eaLnBrk="1" hangingPunct="1"/>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850mm</a:t>
            </a:r>
          </a:p>
        </p:txBody>
      </p:sp>
      <p:cxnSp>
        <p:nvCxnSpPr>
          <p:cNvPr id="21" name="直接箭头连接符 20">
            <a:extLst>
              <a:ext uri="{FF2B5EF4-FFF2-40B4-BE49-F238E27FC236}">
                <a16:creationId xmlns:a16="http://schemas.microsoft.com/office/drawing/2014/main" id="{007533EB-392C-40FF-BBD6-C619C358CB46}"/>
              </a:ext>
            </a:extLst>
          </p:cNvPr>
          <p:cNvCxnSpPr/>
          <p:nvPr/>
        </p:nvCxnSpPr>
        <p:spPr>
          <a:xfrm flipV="1">
            <a:off x="3757383" y="4426419"/>
            <a:ext cx="636305" cy="318129"/>
          </a:xfrm>
          <a:prstGeom prst="straightConnector1">
            <a:avLst/>
          </a:prstGeom>
          <a:ln w="19050">
            <a:solidFill>
              <a:schemeClr val="bg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2" name="文本框 23">
            <a:extLst>
              <a:ext uri="{FF2B5EF4-FFF2-40B4-BE49-F238E27FC236}">
                <a16:creationId xmlns:a16="http://schemas.microsoft.com/office/drawing/2014/main" id="{8C8FE5DD-25A4-4A17-BB91-4D1E20AD9E52}"/>
              </a:ext>
            </a:extLst>
          </p:cNvPr>
          <p:cNvSpPr txBox="1"/>
          <p:nvPr/>
        </p:nvSpPr>
        <p:spPr bwMode="auto">
          <a:xfrm>
            <a:off x="3304166" y="4449711"/>
            <a:ext cx="75212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zh-CN"/>
            </a:defPPr>
            <a:lvl1pPr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pPr algn="ctr" eaLnBrk="1" hangingPunct="1"/>
            <a:r>
              <a:rPr lang="en-US" altLang="zh-CN" b="1" dirty="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316mm</a:t>
            </a:r>
          </a:p>
        </p:txBody>
      </p:sp>
      <p:pic>
        <p:nvPicPr>
          <p:cNvPr id="24" name="图片 23" descr="图片包含 室内, 桌子, 盘子, 小&#10;&#10;描述已自动生成">
            <a:extLst>
              <a:ext uri="{FF2B5EF4-FFF2-40B4-BE49-F238E27FC236}">
                <a16:creationId xmlns:a16="http://schemas.microsoft.com/office/drawing/2014/main" id="{96430D1B-4EA7-4A5F-AF74-BB5FA03A667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08" t="51158" r="-1"/>
          <a:stretch/>
        </p:blipFill>
        <p:spPr>
          <a:xfrm>
            <a:off x="7737927" y="3535551"/>
            <a:ext cx="4031578" cy="1370453"/>
          </a:xfrm>
          <a:prstGeom prst="rect">
            <a:avLst/>
          </a:prstGeom>
        </p:spPr>
      </p:pic>
      <p:pic>
        <p:nvPicPr>
          <p:cNvPr id="25" name="图片 24">
            <a:extLst>
              <a:ext uri="{FF2B5EF4-FFF2-40B4-BE49-F238E27FC236}">
                <a16:creationId xmlns:a16="http://schemas.microsoft.com/office/drawing/2014/main" id="{0327E6E5-F188-4F53-8086-B273116338C0}"/>
              </a:ext>
            </a:extLst>
          </p:cNvPr>
          <p:cNvPicPr>
            <a:picLocks noChangeAspect="1"/>
          </p:cNvPicPr>
          <p:nvPr/>
        </p:nvPicPr>
        <p:blipFill>
          <a:blip r:embed="rId8"/>
          <a:stretch>
            <a:fillRect/>
          </a:stretch>
        </p:blipFill>
        <p:spPr>
          <a:xfrm>
            <a:off x="8490857" y="1402517"/>
            <a:ext cx="2907084" cy="1724652"/>
          </a:xfrm>
          <a:prstGeom prst="rect">
            <a:avLst/>
          </a:prstGeom>
        </p:spPr>
      </p:pic>
      <p:sp>
        <p:nvSpPr>
          <p:cNvPr id="26" name="文本框 23">
            <a:extLst>
              <a:ext uri="{FF2B5EF4-FFF2-40B4-BE49-F238E27FC236}">
                <a16:creationId xmlns:a16="http://schemas.microsoft.com/office/drawing/2014/main" id="{15687D52-6FB0-4C83-AA87-42F3011A6A5B}"/>
              </a:ext>
            </a:extLst>
          </p:cNvPr>
          <p:cNvSpPr txBox="1"/>
          <p:nvPr/>
        </p:nvSpPr>
        <p:spPr bwMode="auto">
          <a:xfrm>
            <a:off x="8232053" y="4960519"/>
            <a:ext cx="290162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zh-CN"/>
            </a:defPPr>
            <a:lvl1pPr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pPr eaLnBrk="1" hangingPunct="1"/>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Low vacuum environment + fixture</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7" name="文本框 23">
            <a:extLst>
              <a:ext uri="{FF2B5EF4-FFF2-40B4-BE49-F238E27FC236}">
                <a16:creationId xmlns:a16="http://schemas.microsoft.com/office/drawing/2014/main" id="{FEB1B1F5-A1C0-4361-BAD6-222662F77338}"/>
              </a:ext>
            </a:extLst>
          </p:cNvPr>
          <p:cNvSpPr txBox="1"/>
          <p:nvPr/>
        </p:nvSpPr>
        <p:spPr bwMode="auto">
          <a:xfrm>
            <a:off x="7663854" y="3291818"/>
            <a:ext cx="1205779"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zh-CN"/>
            </a:defPPr>
            <a:lvl1pPr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pPr eaLnBrk="1" hangingPunct="1"/>
            <a:r>
              <a:rPr lang="en-US" altLang="zh-CN" dirty="0">
                <a:latin typeface="Times New Roman" panose="02020603050405020304" pitchFamily="18" charset="0"/>
                <a:ea typeface="微软雅黑" panose="020B0503020204020204" pitchFamily="34" charset="-122"/>
                <a:cs typeface="Times New Roman" panose="02020603050405020304" pitchFamily="18" charset="0"/>
              </a:rPr>
              <a:t>Curing fixture</a:t>
            </a:r>
            <a:endParaRPr lang="zh-CN" altLang="en-US" dirty="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8" name="文本框 27">
            <a:extLst>
              <a:ext uri="{FF2B5EF4-FFF2-40B4-BE49-F238E27FC236}">
                <a16:creationId xmlns:a16="http://schemas.microsoft.com/office/drawing/2014/main" id="{0E560E9B-2B49-423E-B09F-BCB2C5AF8DF6}"/>
              </a:ext>
            </a:extLst>
          </p:cNvPr>
          <p:cNvSpPr txBox="1"/>
          <p:nvPr/>
        </p:nvSpPr>
        <p:spPr bwMode="auto">
          <a:xfrm>
            <a:off x="9157997" y="2940675"/>
            <a:ext cx="157280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zh-CN"/>
            </a:defPPr>
            <a:lvl1pPr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pPr algn="ctr" eaLnBrk="1" hangingPunct="1"/>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Package structure</a:t>
            </a:r>
          </a:p>
        </p:txBody>
      </p:sp>
      <p:sp>
        <p:nvSpPr>
          <p:cNvPr id="9" name="矩形 8">
            <a:extLst>
              <a:ext uri="{FF2B5EF4-FFF2-40B4-BE49-F238E27FC236}">
                <a16:creationId xmlns:a16="http://schemas.microsoft.com/office/drawing/2014/main" id="{C8BF2C12-91CC-4077-A7F3-F044DD4261D1}"/>
              </a:ext>
            </a:extLst>
          </p:cNvPr>
          <p:cNvSpPr/>
          <p:nvPr/>
        </p:nvSpPr>
        <p:spPr>
          <a:xfrm>
            <a:off x="1065757" y="6026361"/>
            <a:ext cx="10067924" cy="679673"/>
          </a:xfrm>
          <a:prstGeom prst="rect">
            <a:avLst/>
          </a:prstGeom>
        </p:spPr>
        <p:txBody>
          <a:bodyPr wrap="square">
            <a:spAutoFit/>
          </a:bodyPr>
          <a:lstStyle/>
          <a:p>
            <a:pPr algn="ctr">
              <a:lnSpc>
                <a:spcPct val="110000"/>
              </a:lnSpc>
            </a:pPr>
            <a:r>
              <a:rPr lang="en-US" altLang="zh-CN" b="1" dirty="0">
                <a:solidFill>
                  <a:srgbClr val="005CA2"/>
                </a:solidFill>
              </a:rPr>
              <a:t>The</a:t>
            </a:r>
            <a:r>
              <a:rPr lang="zh-CN" altLang="en-US" b="1" dirty="0">
                <a:solidFill>
                  <a:srgbClr val="005CA2"/>
                </a:solidFill>
              </a:rPr>
              <a:t> </a:t>
            </a:r>
            <a:r>
              <a:rPr lang="en-US" altLang="zh-CN" b="1" dirty="0">
                <a:solidFill>
                  <a:srgbClr val="005CA2"/>
                </a:solidFill>
              </a:rPr>
              <a:t>key technologies of insulation, waterproofing, and annealing</a:t>
            </a:r>
          </a:p>
          <a:p>
            <a:pPr algn="ctr">
              <a:lnSpc>
                <a:spcPct val="110000"/>
              </a:lnSpc>
            </a:pPr>
            <a:r>
              <a:rPr lang="en-US" altLang="zh-CN" b="1" dirty="0">
                <a:solidFill>
                  <a:srgbClr val="005CA2"/>
                </a:solidFill>
              </a:rPr>
              <a:t>provide a solid foundation for the development of large-sized, racetrack-shaped MA cores for FFAG</a:t>
            </a:r>
          </a:p>
        </p:txBody>
      </p:sp>
      <p:sp>
        <p:nvSpPr>
          <p:cNvPr id="10" name="矩形 9">
            <a:extLst>
              <a:ext uri="{FF2B5EF4-FFF2-40B4-BE49-F238E27FC236}">
                <a16:creationId xmlns:a16="http://schemas.microsoft.com/office/drawing/2014/main" id="{7E31A7A5-DC51-424C-9662-500410B65F14}"/>
              </a:ext>
            </a:extLst>
          </p:cNvPr>
          <p:cNvSpPr/>
          <p:nvPr/>
        </p:nvSpPr>
        <p:spPr>
          <a:xfrm>
            <a:off x="7455504" y="1020940"/>
            <a:ext cx="4545155" cy="369332"/>
          </a:xfrm>
          <a:prstGeom prst="rect">
            <a:avLst/>
          </a:prstGeom>
        </p:spPr>
        <p:txBody>
          <a:bodyPr wrap="none">
            <a:spAutoFit/>
          </a:bodyPr>
          <a:lstStyle/>
          <a:p>
            <a:pPr marL="285750" indent="-285750">
              <a:buFont typeface="Wingdings" panose="05000000000000000000" pitchFamily="2" charset="2"/>
              <a:buChar char="p"/>
            </a:pPr>
            <a:r>
              <a:rPr lang="en-US" altLang="zh-CN" b="1" dirty="0"/>
              <a:t>Low-stress waterproof packaging process</a:t>
            </a:r>
            <a:endParaRPr lang="zh-CN" altLang="en-US" b="1" dirty="0"/>
          </a:p>
        </p:txBody>
      </p:sp>
      <p:sp>
        <p:nvSpPr>
          <p:cNvPr id="30" name="矩形 29">
            <a:extLst>
              <a:ext uri="{FF2B5EF4-FFF2-40B4-BE49-F238E27FC236}">
                <a16:creationId xmlns:a16="http://schemas.microsoft.com/office/drawing/2014/main" id="{C1B6E333-58F2-4219-A5C6-9CD8CA4B88E5}"/>
              </a:ext>
            </a:extLst>
          </p:cNvPr>
          <p:cNvSpPr/>
          <p:nvPr/>
        </p:nvSpPr>
        <p:spPr>
          <a:xfrm>
            <a:off x="363003" y="3123046"/>
            <a:ext cx="5154360" cy="369332"/>
          </a:xfrm>
          <a:prstGeom prst="rect">
            <a:avLst/>
          </a:prstGeom>
        </p:spPr>
        <p:txBody>
          <a:bodyPr wrap="none">
            <a:spAutoFit/>
          </a:bodyPr>
          <a:lstStyle/>
          <a:p>
            <a:pPr marL="285750" indent="-285750">
              <a:buFont typeface="Wingdings" panose="05000000000000000000" pitchFamily="2" charset="2"/>
              <a:buChar char="p"/>
            </a:pPr>
            <a:r>
              <a:rPr lang="en-US" altLang="zh-CN" b="1" dirty="0"/>
              <a:t>Winding and annealing for large-sized MA core</a:t>
            </a:r>
            <a:endParaRPr lang="zh-CN" altLang="en-US" b="1" dirty="0"/>
          </a:p>
        </p:txBody>
      </p:sp>
      <p:sp>
        <p:nvSpPr>
          <p:cNvPr id="31" name="文本框 23">
            <a:extLst>
              <a:ext uri="{FF2B5EF4-FFF2-40B4-BE49-F238E27FC236}">
                <a16:creationId xmlns:a16="http://schemas.microsoft.com/office/drawing/2014/main" id="{2991441D-9F69-4F4E-AA39-B34367C5057A}"/>
              </a:ext>
            </a:extLst>
          </p:cNvPr>
          <p:cNvSpPr txBox="1"/>
          <p:nvPr/>
        </p:nvSpPr>
        <p:spPr bwMode="auto">
          <a:xfrm>
            <a:off x="8005165" y="5280541"/>
            <a:ext cx="33170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rtlCol="0">
            <a:spAutoFit/>
          </a:bodyPr>
          <a:lstStyle>
            <a:defPPr>
              <a:defRPr lang="zh-CN"/>
            </a:defPPr>
            <a:lvl1pPr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pPr algn="just" eaLnBrk="1" hangingPunct="1"/>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Ensure the adoption of </a:t>
            </a:r>
            <a:r>
              <a:rPr lang="en-US" altLang="zh-CN" b="1" dirty="0">
                <a:solidFill>
                  <a:srgbClr val="C00000"/>
                </a:solidFill>
                <a:latin typeface="Times New Roman" panose="02020603050405020304" pitchFamily="18" charset="0"/>
                <a:ea typeface="微软雅黑" panose="020B0503020204020204" pitchFamily="34" charset="-122"/>
                <a:cs typeface="Times New Roman" panose="02020603050405020304" pitchFamily="18" charset="0"/>
              </a:rPr>
              <a:t>direct water cooling</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to deal with high power density</a:t>
            </a:r>
          </a:p>
        </p:txBody>
      </p:sp>
      <p:pic>
        <p:nvPicPr>
          <p:cNvPr id="11" name="图片 10">
            <a:extLst>
              <a:ext uri="{FF2B5EF4-FFF2-40B4-BE49-F238E27FC236}">
                <a16:creationId xmlns:a16="http://schemas.microsoft.com/office/drawing/2014/main" id="{02301521-0738-4CF4-908F-1405A2DAF2D3}"/>
              </a:ext>
            </a:extLst>
          </p:cNvPr>
          <p:cNvPicPr>
            <a:picLocks noChangeAspect="1"/>
          </p:cNvPicPr>
          <p:nvPr/>
        </p:nvPicPr>
        <p:blipFill>
          <a:blip r:embed="rId9"/>
          <a:stretch>
            <a:fillRect/>
          </a:stretch>
        </p:blipFill>
        <p:spPr>
          <a:xfrm>
            <a:off x="5232757" y="3873398"/>
            <a:ext cx="2340032" cy="1909737"/>
          </a:xfrm>
          <a:prstGeom prst="rect">
            <a:avLst/>
          </a:prstGeom>
        </p:spPr>
      </p:pic>
      <p:sp>
        <p:nvSpPr>
          <p:cNvPr id="34" name="文本框 33">
            <a:extLst>
              <a:ext uri="{FF2B5EF4-FFF2-40B4-BE49-F238E27FC236}">
                <a16:creationId xmlns:a16="http://schemas.microsoft.com/office/drawing/2014/main" id="{A37B0DE5-9031-4CE0-9CF7-435AB21E40C7}"/>
              </a:ext>
            </a:extLst>
          </p:cNvPr>
          <p:cNvSpPr txBox="1"/>
          <p:nvPr/>
        </p:nvSpPr>
        <p:spPr bwMode="auto">
          <a:xfrm>
            <a:off x="6258352" y="4999684"/>
            <a:ext cx="113358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rtlCol="0">
            <a:spAutoFit/>
          </a:bodyPr>
          <a:lstStyle>
            <a:defPPr>
              <a:defRPr lang="zh-CN"/>
            </a:defPPr>
            <a:lvl1pPr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defRPr sz="1400"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sz="1400" kern="1200">
                <a:solidFill>
                  <a:schemeClr val="tx1"/>
                </a:solidFill>
                <a:latin typeface="Arial" panose="020B0604020202020204" pitchFamily="34" charset="0"/>
                <a:ea typeface="宋体" panose="02010600030101010101" pitchFamily="2" charset="-122"/>
                <a:cs typeface="+mn-cs"/>
              </a:defRPr>
            </a:lvl9pPr>
          </a:lstStyle>
          <a:p>
            <a:pPr algn="ctr" eaLnBrk="1" hangingPunct="1"/>
            <a:r>
              <a:rPr lang="en-US" altLang="zh-CN" b="1" dirty="0" err="1">
                <a:latin typeface="Times New Roman" panose="02020603050405020304" pitchFamily="18" charset="0"/>
                <a:ea typeface="微软雅黑" panose="020B0503020204020204" pitchFamily="34" charset="-122"/>
                <a:cs typeface="Times New Roman" panose="02020603050405020304" pitchFamily="18" charset="0"/>
              </a:rPr>
              <a:t>μQf</a:t>
            </a:r>
            <a:r>
              <a:rPr lang="en-US" altLang="zh-CN" b="1" dirty="0">
                <a:latin typeface="Times New Roman" panose="02020603050405020304" pitchFamily="18" charset="0"/>
                <a:ea typeface="微软雅黑" panose="020B0503020204020204" pitchFamily="34" charset="-122"/>
                <a:cs typeface="Times New Roman" panose="02020603050405020304" pitchFamily="18" charset="0"/>
              </a:rPr>
              <a:t> product</a:t>
            </a:r>
          </a:p>
        </p:txBody>
      </p:sp>
      <p:sp>
        <p:nvSpPr>
          <p:cNvPr id="36" name="矩形 35">
            <a:extLst>
              <a:ext uri="{FF2B5EF4-FFF2-40B4-BE49-F238E27FC236}">
                <a16:creationId xmlns:a16="http://schemas.microsoft.com/office/drawing/2014/main" id="{2562DAAF-51FE-49C6-AD56-8C7A4F37A3ED}"/>
              </a:ext>
            </a:extLst>
          </p:cNvPr>
          <p:cNvSpPr/>
          <p:nvPr/>
        </p:nvSpPr>
        <p:spPr>
          <a:xfrm>
            <a:off x="694142" y="3492717"/>
            <a:ext cx="5972175" cy="307777"/>
          </a:xfrm>
          <a:prstGeom prst="rect">
            <a:avLst/>
          </a:prstGeom>
        </p:spPr>
        <p:txBody>
          <a:bodyPr wrap="square">
            <a:spAutoFit/>
          </a:bodyPr>
          <a:lstStyle/>
          <a:p>
            <a:r>
              <a:rPr lang="en-US" altLang="zh-CN" sz="1400" b="1" dirty="0">
                <a:solidFill>
                  <a:srgbClr val="C00000"/>
                </a:solidFill>
              </a:rPr>
              <a:t>High-performance MA core: achieving a relatively high level internationally</a:t>
            </a:r>
            <a:endParaRPr lang="zh-CN" altLang="en-US" sz="1400" b="1" dirty="0">
              <a:solidFill>
                <a:srgbClr val="C00000"/>
              </a:solidFill>
            </a:endParaRPr>
          </a:p>
        </p:txBody>
      </p:sp>
    </p:spTree>
    <p:extLst>
      <p:ext uri="{BB962C8B-B14F-4D97-AF65-F5344CB8AC3E}">
        <p14:creationId xmlns:p14="http://schemas.microsoft.com/office/powerpoint/2010/main" val="28643269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标题 3"/>
          <p:cNvSpPr>
            <a:spLocks noGrp="1"/>
          </p:cNvSpPr>
          <p:nvPr>
            <p:ph type="title"/>
          </p:nvPr>
        </p:nvSpPr>
        <p:spPr>
          <a:xfrm>
            <a:off x="609600" y="174365"/>
            <a:ext cx="10668000" cy="575938"/>
          </a:xfrm>
        </p:spPr>
        <p:txBody>
          <a:bodyPr/>
          <a:lstStyle/>
          <a:p>
            <a:r>
              <a:rPr lang="en-US" altLang="zh-CN" sz="3200" dirty="0">
                <a:solidFill>
                  <a:schemeClr val="tx2"/>
                </a:solidFill>
              </a:rPr>
              <a:t>Method for studying beam loading effect</a:t>
            </a:r>
          </a:p>
        </p:txBody>
      </p:sp>
      <p:sp>
        <p:nvSpPr>
          <p:cNvPr id="20" name="灯片编号占位符 2">
            <a:extLst>
              <a:ext uri="{FF2B5EF4-FFF2-40B4-BE49-F238E27FC236}">
                <a16:creationId xmlns:a16="http://schemas.microsoft.com/office/drawing/2014/main" id="{DD473749-DD4F-4C6D-B4E1-1249BE1AD02F}"/>
              </a:ext>
            </a:extLst>
          </p:cNvPr>
          <p:cNvSpPr txBox="1">
            <a:spLocks/>
          </p:cNvSpPr>
          <p:nvPr/>
        </p:nvSpPr>
        <p:spPr>
          <a:xfrm>
            <a:off x="11769505" y="6534082"/>
            <a:ext cx="325925" cy="262428"/>
          </a:xfrm>
          <a:prstGeom prst="rect">
            <a:avLst/>
          </a:prstGeom>
        </p:spPr>
        <p:txBody>
          <a:bodyPr>
            <a:normAutofit lnSpcReduction="10000"/>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9AE70B2-8BF9-45C0-BB95-33D1B9D3A854}" type="slidenum">
              <a:rPr lang="zh-CN" altLang="en-US" sz="1200" smtClean="0">
                <a:latin typeface="Times New Roman" panose="02020603050405020304" pitchFamily="18" charset="0"/>
                <a:cs typeface="Times New Roman" panose="02020603050405020304" pitchFamily="18" charset="0"/>
              </a:rPr>
              <a:pPr/>
              <a:t>9</a:t>
            </a:fld>
            <a:endParaRPr lang="zh-CN" altLang="en-US" sz="1200" dirty="0">
              <a:latin typeface="Times New Roman" panose="02020603050405020304" pitchFamily="18" charset="0"/>
              <a:cs typeface="Times New Roman" panose="02020603050405020304" pitchFamily="18" charset="0"/>
            </a:endParaRPr>
          </a:p>
        </p:txBody>
      </p:sp>
      <p:sp>
        <p:nvSpPr>
          <p:cNvPr id="22" name="矩形 21">
            <a:extLst>
              <a:ext uri="{FF2B5EF4-FFF2-40B4-BE49-F238E27FC236}">
                <a16:creationId xmlns:a16="http://schemas.microsoft.com/office/drawing/2014/main" id="{94C6BE0B-7C30-4484-83AE-7B5B6FEC07D6}"/>
              </a:ext>
            </a:extLst>
          </p:cNvPr>
          <p:cNvSpPr/>
          <p:nvPr/>
        </p:nvSpPr>
        <p:spPr>
          <a:xfrm>
            <a:off x="0" y="6483523"/>
            <a:ext cx="11398404" cy="307777"/>
          </a:xfrm>
          <a:prstGeom prst="rect">
            <a:avLst/>
          </a:prstGeom>
        </p:spPr>
        <p:txBody>
          <a:bodyPr wrap="square">
            <a:spAutoFit/>
          </a:bodyPr>
          <a:lstStyle/>
          <a:p>
            <a:r>
              <a:rPr lang="en-US" altLang="zh-CN" sz="1400" dirty="0"/>
              <a:t>[1] Analyzing Vacuum Tube Operation for a Wideband Cavity Using a Circuit Simulator, IEEE Transactions on Nuclear Science, 71 (11), 2339-2349, 2024</a:t>
            </a:r>
          </a:p>
        </p:txBody>
      </p:sp>
      <p:sp>
        <p:nvSpPr>
          <p:cNvPr id="2" name="矩形 1">
            <a:extLst>
              <a:ext uri="{FF2B5EF4-FFF2-40B4-BE49-F238E27FC236}">
                <a16:creationId xmlns:a16="http://schemas.microsoft.com/office/drawing/2014/main" id="{954E643D-2948-4F86-A7BC-BB8C60CEE7D7}"/>
              </a:ext>
            </a:extLst>
          </p:cNvPr>
          <p:cNvSpPr/>
          <p:nvPr/>
        </p:nvSpPr>
        <p:spPr>
          <a:xfrm>
            <a:off x="174527" y="6037065"/>
            <a:ext cx="11842946" cy="400110"/>
          </a:xfrm>
          <a:prstGeom prst="rect">
            <a:avLst/>
          </a:prstGeom>
        </p:spPr>
        <p:txBody>
          <a:bodyPr wrap="square">
            <a:spAutoFit/>
          </a:bodyPr>
          <a:lstStyle/>
          <a:p>
            <a:pPr lvl="0"/>
            <a:r>
              <a:rPr lang="en-US" altLang="zh-CN" sz="2000" b="1" dirty="0">
                <a:solidFill>
                  <a:srgbClr val="005CA2"/>
                </a:solidFill>
              </a:rPr>
              <a:t>This method can quantify the beam loading effect and thus offer a practical tool for RF system optimization</a:t>
            </a:r>
          </a:p>
        </p:txBody>
      </p:sp>
      <p:pic>
        <p:nvPicPr>
          <p:cNvPr id="27" name="图片 26">
            <a:extLst>
              <a:ext uri="{FF2B5EF4-FFF2-40B4-BE49-F238E27FC236}">
                <a16:creationId xmlns:a16="http://schemas.microsoft.com/office/drawing/2014/main" id="{1C5A86AF-6F16-4C7A-8B83-618452E675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19274" y="3114939"/>
            <a:ext cx="4387370" cy="2836462"/>
          </a:xfrm>
          <a:prstGeom prst="rect">
            <a:avLst/>
          </a:prstGeom>
        </p:spPr>
      </p:pic>
      <p:pic>
        <p:nvPicPr>
          <p:cNvPr id="29" name="图片 28">
            <a:extLst>
              <a:ext uri="{FF2B5EF4-FFF2-40B4-BE49-F238E27FC236}">
                <a16:creationId xmlns:a16="http://schemas.microsoft.com/office/drawing/2014/main" id="{2D206D91-D0A4-47F9-9975-F54BB36B6E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161" r="6084"/>
          <a:stretch/>
        </p:blipFill>
        <p:spPr>
          <a:xfrm>
            <a:off x="8779338" y="3297343"/>
            <a:ext cx="3153129" cy="2587031"/>
          </a:xfrm>
          <a:prstGeom prst="rect">
            <a:avLst/>
          </a:prstGeom>
        </p:spPr>
      </p:pic>
      <p:sp>
        <p:nvSpPr>
          <p:cNvPr id="30" name="内容占位符 5">
            <a:extLst>
              <a:ext uri="{FF2B5EF4-FFF2-40B4-BE49-F238E27FC236}">
                <a16:creationId xmlns:a16="http://schemas.microsoft.com/office/drawing/2014/main" id="{5FBDAFD0-97C8-4AB1-876B-BA44375CBDE1}"/>
              </a:ext>
            </a:extLst>
          </p:cNvPr>
          <p:cNvSpPr txBox="1">
            <a:spLocks/>
          </p:cNvSpPr>
          <p:nvPr/>
        </p:nvSpPr>
        <p:spPr>
          <a:xfrm>
            <a:off x="457696" y="946063"/>
            <a:ext cx="11393290" cy="2155520"/>
          </a:xfrm>
        </p:spPr>
        <p:txBody>
          <a:bodyPr>
            <a:normAutofit fontScale="92500" lnSpcReduction="10000"/>
          </a:bodyPr>
          <a:lstStyle>
            <a:lvl1pPr marL="342900" indent="-342900" algn="l" defTabSz="914400" rtl="0" eaLnBrk="1" fontAlgn="auto" latinLnBrk="0" hangingPunct="1">
              <a:lnSpc>
                <a:spcPct val="130000"/>
              </a:lnSpc>
              <a:spcBef>
                <a:spcPts val="0"/>
              </a:spcBef>
              <a:spcAft>
                <a:spcPts val="835"/>
              </a:spcAft>
              <a:buFont typeface="Arial" panose="020B0604020202020204" pitchFamily="34" charset="0"/>
              <a:buChar char="•"/>
              <a:defRPr lang="zh-CN" altLang="en-US" sz="2400" b="1" u="none" strike="noStrike" kern="0" cap="none" spc="0" normalizeH="0" baseline="0" dirty="0">
                <a:solidFill>
                  <a:srgbClr val="005DA2"/>
                </a:solidFill>
                <a:uFillTx/>
                <a:latin typeface="Times New Roman" panose="02020603050405020304" pitchFamily="18" charset="0"/>
                <a:ea typeface="微软雅黑" panose="020B0503020204020204" charset="-122"/>
                <a:cs typeface="+mn-cs"/>
              </a:defRPr>
            </a:lvl1pPr>
            <a:lvl2pPr marL="774700" indent="-342900" algn="l" defTabSz="914400" rtl="0" eaLnBrk="1" fontAlgn="auto" latinLnBrk="0" hangingPunct="1">
              <a:lnSpc>
                <a:spcPct val="130000"/>
              </a:lnSpc>
              <a:spcBef>
                <a:spcPts val="0"/>
              </a:spcBef>
              <a:spcAft>
                <a:spcPts val="835"/>
              </a:spcAft>
              <a:buFont typeface="Arial" panose="020B0604020202020204" pitchFamily="34" charset="0"/>
              <a:buChar char="•"/>
              <a:tabLst>
                <a:tab pos="1609090" algn="l"/>
              </a:tabLst>
              <a:defRPr lang="zh-CN" altLang="en-US" sz="2000" u="none" strike="noStrike" kern="0" cap="none" spc="0" normalizeH="0" baseline="0" dirty="0">
                <a:solidFill>
                  <a:schemeClr val="tx1"/>
                </a:solidFill>
                <a:uFillTx/>
                <a:latin typeface="Times New Roman" panose="02020603050405020304" pitchFamily="18" charset="0"/>
                <a:ea typeface="微软雅黑" panose="020B0503020204020204" charset="-122"/>
                <a:cs typeface="+mn-cs"/>
              </a:defRPr>
            </a:lvl2pPr>
            <a:lvl3pPr marL="11430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3pPr>
            <a:lvl4pPr marL="16002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4pPr>
            <a:lvl5pPr marL="2057400" indent="-228600" algn="l" defTabSz="914400" rtl="0" eaLnBrk="1" fontAlgn="auto" latinLnBrk="0" hangingPunct="1">
              <a:lnSpc>
                <a:spcPct val="130000"/>
              </a:lnSpc>
              <a:spcBef>
                <a:spcPts val="0"/>
              </a:spcBef>
              <a:spcAft>
                <a:spcPts val="835"/>
              </a:spcAft>
              <a:buFont typeface="Arial" panose="020B0604020202020204" pitchFamily="34" charset="0"/>
              <a:buChar char="•"/>
              <a:defRPr sz="1600" u="none" strike="noStrike" kern="1200" cap="none" spc="125" normalizeH="0" baseline="0">
                <a:solidFill>
                  <a:schemeClr val="tx1"/>
                </a:solidFill>
                <a:uFillTx/>
                <a:latin typeface="Arial" panose="020B0604020202020204" pitchFamily="34" charset="0"/>
                <a:ea typeface="隶书" panose="02010509060101010101" pitchFamily="49" charset="-122"/>
                <a:cs typeface="+mn-cs"/>
              </a:defRPr>
            </a:lvl5pPr>
            <a:lvl6pPr marL="25146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ct val="100000"/>
              </a:spcBef>
              <a:buFont typeface="Arial" panose="020B0604020202020204" pitchFamily="34" charset="0"/>
              <a:buChar char="•"/>
              <a:defRPr sz="1800" kern="1200">
                <a:solidFill>
                  <a:schemeClr val="tx1"/>
                </a:solidFill>
                <a:latin typeface="+mn-lt"/>
                <a:ea typeface="+mn-ea"/>
                <a:cs typeface="+mn-cs"/>
              </a:defRPr>
            </a:lvl9pPr>
          </a:lstStyle>
          <a:p>
            <a:pPr>
              <a:spcAft>
                <a:spcPts val="0"/>
              </a:spcAft>
            </a:pPr>
            <a:r>
              <a:rPr lang="en-US" altLang="zh-CN" sz="1900" dirty="0">
                <a:solidFill>
                  <a:schemeClr val="tx1"/>
                </a:solidFill>
                <a:cs typeface="Times New Roman" panose="02020603050405020304" pitchFamily="18" charset="0"/>
              </a:rPr>
              <a:t>Development of a system-level model to quantify the beam-RF system interaction </a:t>
            </a:r>
            <a:r>
              <a:rPr lang="en-US" altLang="zh-CN" sz="1900" baseline="30000" dirty="0">
                <a:solidFill>
                  <a:schemeClr val="tx1"/>
                </a:solidFill>
                <a:cs typeface="Times New Roman" panose="02020603050405020304" pitchFamily="18" charset="0"/>
              </a:rPr>
              <a:t>[1]</a:t>
            </a:r>
          </a:p>
          <a:p>
            <a:pPr lvl="1">
              <a:spcAft>
                <a:spcPts val="0"/>
              </a:spcAft>
            </a:pPr>
            <a:r>
              <a:rPr lang="en-US" altLang="zh-CN" sz="1700" b="1" dirty="0">
                <a:cs typeface="Times New Roman" panose="02020603050405020304" pitchFamily="18" charset="0"/>
              </a:rPr>
              <a:t>Beam Loading Effect: </a:t>
            </a:r>
            <a:r>
              <a:rPr lang="en-US" altLang="zh-CN" sz="1700" dirty="0">
                <a:cs typeface="Times New Roman" panose="02020603050405020304" pitchFamily="18" charset="0"/>
              </a:rPr>
              <a:t>Significant in high-intensity synchrotrons</a:t>
            </a:r>
          </a:p>
          <a:p>
            <a:pPr lvl="2">
              <a:spcAft>
                <a:spcPts val="0"/>
              </a:spcAft>
            </a:pPr>
            <a:r>
              <a:rPr lang="en-US" altLang="zh-CN" sz="1700" spc="0" dirty="0">
                <a:solidFill>
                  <a:srgbClr val="C00000"/>
                </a:solidFill>
                <a:latin typeface="Times New Roman" panose="02020603050405020304" pitchFamily="18" charset="0"/>
                <a:cs typeface="Times New Roman" panose="02020603050405020304" pitchFamily="18" charset="0"/>
              </a:rPr>
              <a:t>Peak beam current: ~60 A (CSNS FFA), </a:t>
            </a:r>
            <a:r>
              <a:rPr lang="en-US" altLang="zh-CN" sz="1700" spc="0" dirty="0">
                <a:latin typeface="Times New Roman" panose="02020603050405020304" pitchFamily="18" charset="0"/>
                <a:cs typeface="Times New Roman" panose="02020603050405020304" pitchFamily="18" charset="0"/>
              </a:rPr>
              <a:t>&gt; 50 A (J-PRAC@1 MW) </a:t>
            </a:r>
          </a:p>
          <a:p>
            <a:pPr lvl="2">
              <a:spcAft>
                <a:spcPts val="0"/>
              </a:spcAft>
            </a:pPr>
            <a:r>
              <a:rPr lang="en-US" altLang="zh-CN" sz="1700" dirty="0">
                <a:latin typeface="Times New Roman" panose="02020603050405020304" pitchFamily="18" charset="0"/>
                <a:cs typeface="Times New Roman" panose="02020603050405020304" pitchFamily="18" charset="0"/>
              </a:rPr>
              <a:t>Heavy beam loading severely deteriorates RF system operation</a:t>
            </a:r>
          </a:p>
          <a:p>
            <a:pPr lvl="1">
              <a:spcAft>
                <a:spcPts val="0"/>
              </a:spcAft>
            </a:pPr>
            <a:r>
              <a:rPr lang="en-US" altLang="zh-CN" sz="1700" b="1" dirty="0">
                <a:cs typeface="Times New Roman" panose="02020603050405020304" pitchFamily="18" charset="0"/>
              </a:rPr>
              <a:t>System-Level Model: </a:t>
            </a:r>
            <a:r>
              <a:rPr lang="en-US" altLang="zh-CN" sz="1700" dirty="0">
                <a:cs typeface="Times New Roman" panose="02020603050405020304" pitchFamily="18" charset="0"/>
              </a:rPr>
              <a:t>MA-loaded cavity + tetrode tube + LLRF + beam</a:t>
            </a:r>
          </a:p>
          <a:p>
            <a:pPr lvl="2">
              <a:spcAft>
                <a:spcPts val="0"/>
              </a:spcAft>
            </a:pPr>
            <a:r>
              <a:rPr lang="en-US" altLang="zh-CN" sz="1700" dirty="0">
                <a:solidFill>
                  <a:srgbClr val="C00000"/>
                </a:solidFill>
                <a:latin typeface="Times New Roman" panose="02020603050405020304" pitchFamily="18" charset="0"/>
                <a:cs typeface="Times New Roman" panose="02020603050405020304" pitchFamily="18" charset="0"/>
              </a:rPr>
              <a:t>Accurately simulates heavy beam loading in CSNS RCS, enabling precise analysis of RF operation</a:t>
            </a:r>
          </a:p>
          <a:p>
            <a:pPr lvl="2">
              <a:spcAft>
                <a:spcPts val="0"/>
              </a:spcAft>
            </a:pPr>
            <a:r>
              <a:rPr lang="en-US" altLang="zh-CN" sz="1700" dirty="0">
                <a:solidFill>
                  <a:srgbClr val="C00000"/>
                </a:solidFill>
                <a:latin typeface="Times New Roman" panose="02020603050405020304" pitchFamily="18" charset="0"/>
                <a:cs typeface="Times New Roman" panose="02020603050405020304" pitchFamily="18" charset="0"/>
              </a:rPr>
              <a:t>Practical tool for optimizing RF systems in high-intensity synchrotrons</a:t>
            </a:r>
          </a:p>
        </p:txBody>
      </p:sp>
      <p:pic>
        <p:nvPicPr>
          <p:cNvPr id="15" name="图片 14">
            <a:extLst>
              <a:ext uri="{FF2B5EF4-FFF2-40B4-BE49-F238E27FC236}">
                <a16:creationId xmlns:a16="http://schemas.microsoft.com/office/drawing/2014/main" id="{92AC0AC5-5292-4608-AE86-81CF8F55B3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0495"/>
          <a:stretch/>
        </p:blipFill>
        <p:spPr>
          <a:xfrm>
            <a:off x="349054" y="3194162"/>
            <a:ext cx="3565924" cy="2615828"/>
          </a:xfrm>
          <a:prstGeom prst="rect">
            <a:avLst/>
          </a:prstGeom>
        </p:spPr>
      </p:pic>
    </p:spTree>
    <p:extLst>
      <p:ext uri="{BB962C8B-B14F-4D97-AF65-F5344CB8AC3E}">
        <p14:creationId xmlns:p14="http://schemas.microsoft.com/office/powerpoint/2010/main" val="183441528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COMMONDATA" val="eyJoZGlkIjoiYTUwOGU4MTA1ZWVhODI1MWViM2JmZmY5ZTBlOWY0YmMifQ=="/>
</p:tagLst>
</file>

<file path=ppt/tags/tag1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TAG_VERSION" val="1.0"/>
  <p:tag name="KSO_WM_BEAUTIFY_FLAG" val="#wm#"/>
  <p:tag name="KSO_WM_TEMPLATE_CATEGORY" val="custom"/>
  <p:tag name="KSO_WM_TEMPLATE_INDEX" val="20204307"/>
  <p:tag name="KSO_WM_TEMPLATE_SUBCATEGORY" val="0"/>
  <p:tag name="KSO_WM_TEMPLATE_MASTER_TYPE" val="1"/>
  <p:tag name="KSO_WM_TEMPLATE_COLOR_TYPE" val="1"/>
  <p:tag name="KSO_WM_TEMPLATE_MASTER_THUMB_INDEX" val="12"/>
  <p:tag name="KSO_WM_TEMPLATE_THUMBS_INDEX" val="1、4、7、9、12、15、16、20、23、24、25、26、27、30、35、39"/>
</p:tagLst>
</file>

<file path=ppt/tags/tag65.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heme/theme1.xml><?xml version="1.0" encoding="utf-8"?>
<a:theme xmlns:a="http://schemas.openxmlformats.org/drawingml/2006/main" name="WPS">
  <a:themeElements>
    <a:clrScheme name="WPS">
      <a:dk1>
        <a:sysClr val="windowText" lastClr="000000"/>
      </a:dk1>
      <a:lt1>
        <a:sysClr val="window" lastClr="FFFFFF"/>
      </a:lt1>
      <a:dk2>
        <a:srgbClr val="44546A"/>
      </a:dk2>
      <a:lt2>
        <a:srgbClr val="E7E6E6"/>
      </a:lt2>
      <a:accent1>
        <a:srgbClr val="4874CB"/>
      </a:accent1>
      <a:accent2>
        <a:srgbClr val="EE822F"/>
      </a:accent2>
      <a:accent3>
        <a:srgbClr val="F2BA02"/>
      </a:accent3>
      <a:accent4>
        <a:srgbClr val="75BD42"/>
      </a:accent4>
      <a:accent5>
        <a:srgbClr val="30C0B4"/>
      </a:accent5>
      <a:accent6>
        <a:srgbClr val="E54C5E"/>
      </a:accent6>
      <a:hlink>
        <a:srgbClr val="0026E5"/>
      </a:hlink>
      <a:folHlink>
        <a:srgbClr val="7E1FAD"/>
      </a:folHlink>
    </a:clrScheme>
    <a:fontScheme name="WPS">
      <a:majorFont>
        <a:latin typeface="Arial"/>
        <a:ea typeface="微软雅黑"/>
        <a:cs typeface=""/>
      </a:majorFont>
      <a:minorFont>
        <a:latin typeface="Arial"/>
        <a:ea typeface="微软雅黑"/>
        <a:cs typeface=""/>
      </a:minorFont>
    </a:fontScheme>
    <a:fmtScheme name="WPS">
      <a:fillStyleLst>
        <a:solidFill>
          <a:schemeClr val="phClr"/>
        </a:solidFill>
        <a:gradFill>
          <a:gsLst>
            <a:gs pos="0">
              <a:schemeClr val="phClr">
                <a:lumOff val="17500"/>
              </a:schemeClr>
            </a:gs>
            <a:gs pos="100000">
              <a:schemeClr val="phClr"/>
            </a:gs>
          </a:gsLst>
          <a:lin ang="2700000" scaled="0"/>
        </a:gradFill>
        <a:gradFill>
          <a:gsLst>
            <a:gs pos="0">
              <a:schemeClr val="phClr">
                <a:hueOff val="-2520000"/>
              </a:schemeClr>
            </a:gs>
            <a:gs pos="100000">
              <a:schemeClr val="phClr"/>
            </a:gs>
          </a:gsLst>
          <a:lin ang="2700000" scaled="0"/>
        </a:gradFill>
      </a:fillStyleLst>
      <a:lnStyleLst>
        <a:ln w="12700" cap="flat" cmpd="sng" algn="ctr">
          <a:solidFill>
            <a:schemeClr val="phClr"/>
          </a:solidFill>
          <a:prstDash val="solid"/>
          <a:miter lim="800000"/>
        </a:ln>
        <a:ln w="12700" cap="flat" cmpd="sng" algn="ctr">
          <a:solidFill>
            <a:schemeClr val="phClr"/>
          </a:solidFill>
          <a:prstDash val="solid"/>
          <a:miter lim="800000"/>
        </a:ln>
        <a:ln w="12700" cap="flat" cmpd="sng" algn="ctr">
          <a:gradFill>
            <a:gsLst>
              <a:gs pos="0">
                <a:schemeClr val="phClr">
                  <a:hueOff val="-4200000"/>
                </a:schemeClr>
              </a:gs>
              <a:gs pos="100000">
                <a:schemeClr val="phClr"/>
              </a:gs>
            </a:gsLst>
            <a:lin ang="2700000" scaled="1"/>
          </a:gradFill>
          <a:prstDash val="solid"/>
          <a:miter lim="800000"/>
        </a:ln>
      </a:lnStyleLst>
      <a:effectStyleLst>
        <a:effectStyle>
          <a:effectLst>
            <a:outerShdw blurRad="101600" dist="50800" dir="5400000" algn="ctr" rotWithShape="0">
              <a:schemeClr val="phClr">
                <a:alpha val="60000"/>
              </a:schemeClr>
            </a:outerShdw>
          </a:effectLst>
        </a:effectStyle>
        <a:effectStyle>
          <a:effectLst>
            <a:reflection stA="50000" endA="300" endPos="40000" dist="25400" dir="5400000" sy="-100000" algn="bl" rotWithShape="0"/>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主题​​">
  <a:themeElements>
    <a:clrScheme name="CJcolor">
      <a:dk1>
        <a:srgbClr val="000000"/>
      </a:dk1>
      <a:lt1>
        <a:srgbClr val="FFFFCC"/>
      </a:lt1>
      <a:dk2>
        <a:srgbClr val="005DA2"/>
      </a:dk2>
      <a:lt2>
        <a:srgbClr val="FFFFFF"/>
      </a:lt2>
      <a:accent1>
        <a:srgbClr val="00FF00"/>
      </a:accent1>
      <a:accent2>
        <a:srgbClr val="FFC000"/>
      </a:accent2>
      <a:accent3>
        <a:srgbClr val="00C0FF"/>
      </a:accent3>
      <a:accent4>
        <a:srgbClr val="00FFC0"/>
      </a:accent4>
      <a:accent5>
        <a:srgbClr val="FF00C0"/>
      </a:accent5>
      <a:accent6>
        <a:srgbClr val="FF0000"/>
      </a:accent6>
      <a:hlink>
        <a:srgbClr val="C0FF00"/>
      </a:hlink>
      <a:folHlink>
        <a:srgbClr val="000000"/>
      </a:folHlink>
    </a:clrScheme>
    <a:fontScheme name="国标仿宋中        新罗马英">
      <a:majorFont>
        <a:latin typeface="Times New Roman"/>
        <a:ea typeface="方正仿宋_GB2312"/>
        <a:cs typeface=""/>
      </a:majorFont>
      <a:minorFont>
        <a:latin typeface="Times New Roman"/>
        <a:ea typeface="方正仿宋_GB2312"/>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7725</TotalTime>
  <Words>2221</Words>
  <Application>Microsoft Office PowerPoint</Application>
  <PresentationFormat>宽屏</PresentationFormat>
  <Paragraphs>212</Paragraphs>
  <Slides>14</Slides>
  <Notes>14</Notes>
  <HiddenSlides>0</HiddenSlides>
  <MMClips>0</MMClips>
  <ScaleCrop>false</ScaleCrop>
  <HeadingPairs>
    <vt:vector size="6" baseType="variant">
      <vt:variant>
        <vt:lpstr>已用的字体</vt:lpstr>
      </vt:variant>
      <vt:variant>
        <vt:i4>7</vt:i4>
      </vt:variant>
      <vt:variant>
        <vt:lpstr>主题</vt:lpstr>
      </vt:variant>
      <vt:variant>
        <vt:i4>2</vt:i4>
      </vt:variant>
      <vt:variant>
        <vt:lpstr>幻灯片标题</vt:lpstr>
      </vt:variant>
      <vt:variant>
        <vt:i4>14</vt:i4>
      </vt:variant>
    </vt:vector>
  </HeadingPairs>
  <TitlesOfParts>
    <vt:vector size="23" baseType="lpstr">
      <vt:lpstr>微软雅黑</vt:lpstr>
      <vt:lpstr>Arial</vt:lpstr>
      <vt:lpstr>Arial Black</vt:lpstr>
      <vt:lpstr>Calibri</vt:lpstr>
      <vt:lpstr>Cambria Math</vt:lpstr>
      <vt:lpstr>Times New Roman</vt:lpstr>
      <vt:lpstr>Wingdings</vt:lpstr>
      <vt:lpstr>WPS</vt:lpstr>
      <vt:lpstr>6_Office 主题​​</vt:lpstr>
      <vt:lpstr>PowerPoint 演示文稿</vt:lpstr>
      <vt:lpstr>PowerPoint 演示文稿</vt:lpstr>
      <vt:lpstr>1. Beam dynamics design for short bunch (basic design)</vt:lpstr>
      <vt:lpstr>1. Beam dynamics design for short bunch(fast rotation)</vt:lpstr>
      <vt:lpstr>1. Beam dynamics design for short bunch(dual harmonic)</vt:lpstr>
      <vt:lpstr>2. Requirements for RF systems</vt:lpstr>
      <vt:lpstr>3. Foundations of high gradient and wideband RF system</vt:lpstr>
      <vt:lpstr>Key technologies for developing MA cores</vt:lpstr>
      <vt:lpstr>Method for studying beam loading effect</vt:lpstr>
      <vt:lpstr>4. Preliminary design of MA core for FFAG</vt:lpstr>
      <vt:lpstr>Estimation of core impedance</vt:lpstr>
      <vt:lpstr>Power density in the core</vt:lpstr>
      <vt:lpstr>Future work for cavity design</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Administrator</dc:creator>
  <cp:lastModifiedBy>Hanyang Liu</cp:lastModifiedBy>
  <cp:revision>515</cp:revision>
  <dcterms:created xsi:type="dcterms:W3CDTF">2019-06-19T02:08:00Z</dcterms:created>
  <dcterms:modified xsi:type="dcterms:W3CDTF">2025-07-21T12:02:40Z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2052-12.1.0.16120</vt:lpwstr>
  </property>
  <property fmtid="{D5CDD505-2E9C-101B-9397-08002B2CF9AE}" pid="3" name="ICV">
    <vt:lpwstr>9E1FD029723E4460BCB98331083DDAED_11</vt:lpwstr>
  </property>
</Properties>
</file>