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742" r:id="rId2"/>
    <p:sldId id="743" r:id="rId3"/>
    <p:sldId id="938" r:id="rId4"/>
    <p:sldId id="984" r:id="rId5"/>
    <p:sldId id="963" r:id="rId6"/>
    <p:sldId id="970" r:id="rId7"/>
    <p:sldId id="985" r:id="rId8"/>
    <p:sldId id="836" r:id="rId9"/>
    <p:sldId id="955" r:id="rId10"/>
    <p:sldId id="965" r:id="rId11"/>
    <p:sldId id="982" r:id="rId12"/>
    <p:sldId id="983" r:id="rId13"/>
    <p:sldId id="971" r:id="rId14"/>
    <p:sldId id="980" r:id="rId15"/>
    <p:sldId id="972" r:id="rId16"/>
    <p:sldId id="986" r:id="rId17"/>
    <p:sldId id="987" r:id="rId18"/>
    <p:sldId id="948" r:id="rId19"/>
    <p:sldId id="815" r:id="rId20"/>
    <p:sldId id="952" r:id="rId21"/>
    <p:sldId id="953" r:id="rId22"/>
    <p:sldId id="954" r:id="rId23"/>
    <p:sldId id="975" r:id="rId24"/>
    <p:sldId id="981" r:id="rId25"/>
    <p:sldId id="977" r:id="rId26"/>
    <p:sldId id="979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9900"/>
    <a:srgbClr val="3366FF"/>
    <a:srgbClr val="4B76FF"/>
    <a:srgbClr val="3B79CE"/>
    <a:srgbClr val="7199C9"/>
    <a:srgbClr val="759E00"/>
    <a:srgbClr val="638600"/>
    <a:srgbClr val="009644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浅色样式 3 - 强调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浅色样式 2 - 强调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29" autoAdjust="0"/>
    <p:restoredTop sz="91027" autoAdjust="0"/>
  </p:normalViewPr>
  <p:slideViewPr>
    <p:cSldViewPr>
      <p:cViewPr varScale="1">
        <p:scale>
          <a:sx n="115" d="100"/>
          <a:sy n="115" d="100"/>
        </p:scale>
        <p:origin x="680" y="20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0D183-6031-4C32-B44B-14746A336CF0}" type="datetimeFigureOut">
              <a:rPr lang="zh-CN" altLang="en-US" smtClean="0"/>
              <a:pPr/>
              <a:t>2025/7/21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2837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456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36397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63537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5444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00704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8356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455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38507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94311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3093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4553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79070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25662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6509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09542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54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276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664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683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775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133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lnSpc>
                <a:spcPts val="2200"/>
              </a:lnSpc>
              <a:buFont typeface="Wingdings" panose="05000000000000000000" pitchFamily="2" charset="2"/>
              <a:buNone/>
            </a:pPr>
            <a:endParaRPr lang="zh-CN" altLang="en-US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6577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1344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高能所图标-单色.tif"/>
          <p:cNvPicPr>
            <a:picLocks noChangeAspect="1"/>
          </p:cNvPicPr>
          <p:nvPr userDrawn="1"/>
        </p:nvPicPr>
        <p:blipFill>
          <a:blip r:embed="rId2" cstate="email">
            <a:lum brigh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348880"/>
            <a:ext cx="7440149" cy="450912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3450-B00C-4083-A665-4ACEFA817E0E}" type="datetimeFigureOut">
              <a:rPr lang="zh-CN" altLang="en-US" smtClean="0"/>
              <a:pPr/>
              <a:t>2025/7/21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3450-B00C-4083-A665-4ACEFA817E0E}" type="datetimeFigureOut">
              <a:rPr lang="zh-CN" altLang="en-US" smtClean="0"/>
              <a:pPr/>
              <a:t>2025/7/21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3450-B00C-4083-A665-4ACEFA817E0E}" type="datetimeFigureOut">
              <a:rPr lang="zh-CN" altLang="en-US" smtClean="0"/>
              <a:pPr/>
              <a:t>2025/7/21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3450-B00C-4083-A665-4ACEFA817E0E}" type="datetimeFigureOut">
              <a:rPr lang="zh-CN" altLang="en-US" smtClean="0"/>
              <a:pPr/>
              <a:t>2025/7/21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3450-B00C-4083-A665-4ACEFA817E0E}" type="datetimeFigureOut">
              <a:rPr lang="zh-CN" altLang="en-US" smtClean="0"/>
              <a:pPr/>
              <a:t>2025/7/21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E3450-B00C-4083-A665-4ACEFA817E0E}" type="datetimeFigureOut">
              <a:rPr lang="zh-CN" altLang="en-US" smtClean="0"/>
              <a:pPr/>
              <a:t>2025/7/21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1" r:id="rId3"/>
    <p:sldLayoutId id="2147483652" r:id="rId4"/>
    <p:sldLayoutId id="2147483655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23.png"/><Relationship Id="rId5" Type="http://schemas.openxmlformats.org/officeDocument/2006/relationships/image" Target="../media/image27.png"/><Relationship Id="rId10" Type="http://schemas.openxmlformats.org/officeDocument/2006/relationships/image" Target="../media/image15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emf"/><Relationship Id="rId5" Type="http://schemas.openxmlformats.org/officeDocument/2006/relationships/image" Target="../media/image58.png"/><Relationship Id="rId4" Type="http://schemas.openxmlformats.org/officeDocument/2006/relationships/image" Target="../media/image5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5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3" Type="http://schemas.openxmlformats.org/officeDocument/2006/relationships/image" Target="../media/image74.png"/><Relationship Id="rId7" Type="http://schemas.openxmlformats.org/officeDocument/2006/relationships/image" Target="../media/image78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7" Type="http://schemas.openxmlformats.org/officeDocument/2006/relationships/image" Target="../media/image86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emf"/><Relationship Id="rId5" Type="http://schemas.openxmlformats.org/officeDocument/2006/relationships/image" Target="../media/image84.emf"/><Relationship Id="rId4" Type="http://schemas.openxmlformats.org/officeDocument/2006/relationships/image" Target="../media/image8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0.png"/><Relationship Id="rId5" Type="http://schemas.openxmlformats.org/officeDocument/2006/relationships/image" Target="../media/image370.png"/><Relationship Id="rId4" Type="http://schemas.openxmlformats.org/officeDocument/2006/relationships/image" Target="../media/image36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3" Type="http://schemas.openxmlformats.org/officeDocument/2006/relationships/image" Target="../media/image88.emf"/><Relationship Id="rId7" Type="http://schemas.openxmlformats.org/officeDocument/2006/relationships/image" Target="../media/image9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emf"/><Relationship Id="rId5" Type="http://schemas.openxmlformats.org/officeDocument/2006/relationships/image" Target="../media/image90.emf"/><Relationship Id="rId10" Type="http://schemas.openxmlformats.org/officeDocument/2006/relationships/image" Target="../media/image95.png"/><Relationship Id="rId4" Type="http://schemas.openxmlformats.org/officeDocument/2006/relationships/image" Target="../media/image89.emf"/><Relationship Id="rId9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942989" y="1772816"/>
            <a:ext cx="10765196" cy="1224135"/>
          </a:xfrm>
        </p:spPr>
        <p:txBody>
          <a:bodyPr/>
          <a:lstStyle/>
          <a:p>
            <a:r>
              <a:rPr lang="en-US" altLang="zh-CN" sz="4000" dirty="0"/>
              <a:t>Design and study of the spiral focusing structure for FFAG at CSNS</a:t>
            </a:r>
            <a:endParaRPr lang="zh-CN" altLang="en-US" sz="4000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936121" y="3316343"/>
            <a:ext cx="10657184" cy="130078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altLang="zh-CN" sz="2400" b="1" dirty="0">
                <a:solidFill>
                  <a:srgbClr val="0070C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Speaker: Bin Wu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1D2CD9B-98EC-4F01-B216-043075985BDC}"/>
              </a:ext>
            </a:extLst>
          </p:cNvPr>
          <p:cNvSpPr txBox="1"/>
          <p:nvPr/>
        </p:nvSpPr>
        <p:spPr>
          <a:xfrm>
            <a:off x="8760296" y="6237312"/>
            <a:ext cx="2545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July 21,2025 UK ISIS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A7A32BD-1E9F-4384-BEBF-8F413EF56196}"/>
              </a:ext>
            </a:extLst>
          </p:cNvPr>
          <p:cNvSpPr txBox="1"/>
          <p:nvPr/>
        </p:nvSpPr>
        <p:spPr>
          <a:xfrm>
            <a:off x="2135560" y="4255756"/>
            <a:ext cx="86409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altLang="zh-CN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Institute of High Energy Physics (IHEP). Chinese Academy of Sciences</a:t>
            </a:r>
          </a:p>
          <a:p>
            <a:pPr algn="ctr">
              <a:spcBef>
                <a:spcPts val="0"/>
              </a:spcBef>
            </a:pPr>
            <a:r>
              <a:rPr lang="en-US" altLang="zh-CN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China Spallation Neutron Source (CSNS)</a:t>
            </a:r>
          </a:p>
        </p:txBody>
      </p:sp>
    </p:spTree>
    <p:extLst>
      <p:ext uri="{BB962C8B-B14F-4D97-AF65-F5344CB8AC3E}">
        <p14:creationId xmlns:p14="http://schemas.microsoft.com/office/powerpoint/2010/main" val="2804439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4859977A-A367-42EC-8435-D2FC41527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35" y="1052736"/>
            <a:ext cx="11928648" cy="5526557"/>
          </a:xfrm>
        </p:spPr>
        <p:txBody>
          <a:bodyPr>
            <a:normAutofit/>
          </a:bodyPr>
          <a:lstStyle/>
          <a:p>
            <a:r>
              <a:rPr lang="en-US" altLang="zh-CN" sz="2000" b="1" dirty="0"/>
              <a:t>N=12, Spiral angle=30 degree</a:t>
            </a:r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r>
              <a:rPr lang="en-US" altLang="zh-CN" sz="2000" b="1" dirty="0"/>
              <a:t>N=12,Spiral angle=40 degree</a:t>
            </a:r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pPr marL="0" indent="0">
              <a:buNone/>
            </a:pPr>
            <a:endParaRPr lang="en-US" altLang="zh-CN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标题 2">
                <a:extLst>
                  <a:ext uri="{FF2B5EF4-FFF2-40B4-BE49-F238E27FC236}">
                    <a16:creationId xmlns:a16="http://schemas.microsoft.com/office/drawing/2014/main" id="{F1A0D042-BB58-4AF0-9C61-ACB361F5B37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07368" y="180255"/>
                <a:ext cx="10763325" cy="72547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3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Tunes limited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b>
                        <m: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𝒎𝒂𝒙</m:t>
                        </m:r>
                      </m:sub>
                    </m:sSub>
                    <m:r>
                      <a:rPr lang="en-US" altLang="zh-C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altLang="zh-C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</m:t>
                    </m:r>
                    <m:r>
                      <a:rPr lang="en-US" altLang="zh-C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altLang="zh-C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𝟔𝟔</m:t>
                    </m:r>
                    <m:r>
                      <a:rPr lang="en-US" altLang="zh-C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𝑻</m:t>
                    </m:r>
                  </m:oMath>
                </a14:m>
                <a:r>
                  <a:rPr lang="en-US" altLang="zh-CN" sz="3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,</a:t>
                </a:r>
                <a:r>
                  <a:rPr lang="en-US" altLang="zh-CN" sz="3200" dirty="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altLang="zh-C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𝑹</m:t>
                    </m:r>
                    <m:r>
                      <a:rPr lang="en-US" altLang="zh-C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altLang="zh-C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𝟏</m:t>
                    </m:r>
                  </m:oMath>
                </a14:m>
                <a:r>
                  <a:rPr lang="en-US" altLang="zh-CN" sz="3200" dirty="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en-US" altLang="zh-CN" sz="3200" dirty="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zh-CN" alt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Arial" panose="020B0604020202020204" pitchFamily="34" charset="0"/>
                          </a:rPr>
                          <m:t>𝜷</m:t>
                        </m:r>
                      </m:e>
                      <m:sub>
                        <m: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Arial" panose="020B0604020202020204" pitchFamily="34" charset="0"/>
                          </a:rPr>
                          <m:t>𝒛</m:t>
                        </m:r>
                      </m:sub>
                    </m:sSub>
                    <m:r>
                      <a:rPr lang="en-US" altLang="zh-C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等线" panose="02010600030101010101" pitchFamily="2" charset="-122"/>
                        <a:cs typeface="Arial" panose="020B0604020202020204" pitchFamily="34" charset="0"/>
                      </a:rPr>
                      <m:t>&lt;</m:t>
                    </m:r>
                    <m:r>
                      <a:rPr lang="en-US" altLang="zh-C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等线" panose="02010600030101010101" pitchFamily="2" charset="-122"/>
                        <a:cs typeface="Arial" panose="020B0604020202020204" pitchFamily="34" charset="0"/>
                      </a:rPr>
                      <m:t>𝟔</m:t>
                    </m:r>
                  </m:oMath>
                </a14:m>
                <a:endParaRPr lang="zh-CN" alt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标题 2">
                <a:extLst>
                  <a:ext uri="{FF2B5EF4-FFF2-40B4-BE49-F238E27FC236}">
                    <a16:creationId xmlns:a16="http://schemas.microsoft.com/office/drawing/2014/main" id="{F1A0D042-BB58-4AF0-9C61-ACB361F5B3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07368" y="180255"/>
                <a:ext cx="10763325" cy="725470"/>
              </a:xfrm>
              <a:blipFill>
                <a:blip r:embed="rId3"/>
                <a:stretch>
                  <a:fillRect l="-1530" t="-3361" b="-210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2CBDA71C-1711-4D97-AF5E-1C2B7C4B28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282" y="1499831"/>
            <a:ext cx="3022858" cy="216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A1CB535-E281-41E1-9CCF-085B52C0D1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637" y="1494881"/>
            <a:ext cx="3022858" cy="2160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B40E621F-7C12-4AFC-9C37-5517E8E52E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698" y="1494881"/>
            <a:ext cx="3022859" cy="2160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EE62EC8-77E2-435F-A65C-7B8C3998CA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116" y="4219542"/>
            <a:ext cx="3022857" cy="2160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263CBD8-7D1C-4FCB-8CFB-8922651BE4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114" y="4207699"/>
            <a:ext cx="3022857" cy="2160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E115AE7-4E8E-4E62-9ECC-EE2F4C6480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554" y="4231385"/>
            <a:ext cx="3022857" cy="2160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B2AE4847-06B9-47B4-85A5-309A26A575FE}"/>
              </a:ext>
            </a:extLst>
          </p:cNvPr>
          <p:cNvSpPr txBox="1"/>
          <p:nvPr/>
        </p:nvSpPr>
        <p:spPr>
          <a:xfrm>
            <a:off x="4296188" y="1163638"/>
            <a:ext cx="5676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Almost no tunes satisfy all three conditions simultaneously.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6" name="箭头: 右 5">
            <a:extLst>
              <a:ext uri="{FF2B5EF4-FFF2-40B4-BE49-F238E27FC236}">
                <a16:creationId xmlns:a16="http://schemas.microsoft.com/office/drawing/2014/main" id="{05D612EC-E661-476C-9604-58797D3B276E}"/>
              </a:ext>
            </a:extLst>
          </p:cNvPr>
          <p:cNvSpPr/>
          <p:nvPr/>
        </p:nvSpPr>
        <p:spPr>
          <a:xfrm rot="3411302">
            <a:off x="6992905" y="5579843"/>
            <a:ext cx="360040" cy="164105"/>
          </a:xfrm>
          <a:prstGeom prst="rightArrow">
            <a:avLst>
              <a:gd name="adj1" fmla="val 50000"/>
              <a:gd name="adj2" fmla="val 49204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箭头: 右 14">
            <a:extLst>
              <a:ext uri="{FF2B5EF4-FFF2-40B4-BE49-F238E27FC236}">
                <a16:creationId xmlns:a16="http://schemas.microsoft.com/office/drawing/2014/main" id="{2C9415F4-4037-4B62-BA75-FECF1FB7A118}"/>
              </a:ext>
            </a:extLst>
          </p:cNvPr>
          <p:cNvSpPr/>
          <p:nvPr/>
        </p:nvSpPr>
        <p:spPr>
          <a:xfrm rot="8355972">
            <a:off x="3949216" y="3181982"/>
            <a:ext cx="360040" cy="164105"/>
          </a:xfrm>
          <a:prstGeom prst="rightArrow">
            <a:avLst>
              <a:gd name="adj1" fmla="val 50000"/>
              <a:gd name="adj2" fmla="val 49204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16" name="箭头: 右 15">
            <a:extLst>
              <a:ext uri="{FF2B5EF4-FFF2-40B4-BE49-F238E27FC236}">
                <a16:creationId xmlns:a16="http://schemas.microsoft.com/office/drawing/2014/main" id="{66FAB188-46C7-4C3A-AA54-C646CF1B498B}"/>
              </a:ext>
            </a:extLst>
          </p:cNvPr>
          <p:cNvSpPr/>
          <p:nvPr/>
        </p:nvSpPr>
        <p:spPr>
          <a:xfrm rot="2910150">
            <a:off x="7126162" y="2977572"/>
            <a:ext cx="360040" cy="164105"/>
          </a:xfrm>
          <a:prstGeom prst="rightArrow">
            <a:avLst>
              <a:gd name="adj1" fmla="val 50000"/>
              <a:gd name="adj2" fmla="val 49204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箭头: 右 17">
            <a:extLst>
              <a:ext uri="{FF2B5EF4-FFF2-40B4-BE49-F238E27FC236}">
                <a16:creationId xmlns:a16="http://schemas.microsoft.com/office/drawing/2014/main" id="{F8E39D98-257A-4D80-A854-103FED318E71}"/>
              </a:ext>
            </a:extLst>
          </p:cNvPr>
          <p:cNvSpPr/>
          <p:nvPr/>
        </p:nvSpPr>
        <p:spPr>
          <a:xfrm rot="7227238">
            <a:off x="3997474" y="5662018"/>
            <a:ext cx="360040" cy="164105"/>
          </a:xfrm>
          <a:prstGeom prst="rightArrow">
            <a:avLst>
              <a:gd name="adj1" fmla="val 50000"/>
              <a:gd name="adj2" fmla="val 49204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箭头: 右 18">
            <a:extLst>
              <a:ext uri="{FF2B5EF4-FFF2-40B4-BE49-F238E27FC236}">
                <a16:creationId xmlns:a16="http://schemas.microsoft.com/office/drawing/2014/main" id="{3E1133EF-E9BD-47A7-8DFE-CEFB400F39F1}"/>
              </a:ext>
            </a:extLst>
          </p:cNvPr>
          <p:cNvSpPr/>
          <p:nvPr/>
        </p:nvSpPr>
        <p:spPr>
          <a:xfrm rot="16200000">
            <a:off x="11254617" y="5258651"/>
            <a:ext cx="360040" cy="164105"/>
          </a:xfrm>
          <a:prstGeom prst="rightArrow">
            <a:avLst>
              <a:gd name="adj1" fmla="val 50000"/>
              <a:gd name="adj2" fmla="val 49204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1F96E83-BCBA-46E4-A588-33F059DDCE73}"/>
              </a:ext>
            </a:extLst>
          </p:cNvPr>
          <p:cNvSpPr txBox="1"/>
          <p:nvPr/>
        </p:nvSpPr>
        <p:spPr>
          <a:xfrm>
            <a:off x="4298767" y="3862053"/>
            <a:ext cx="6768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Very limited tunes available, but ΔR approaches 1m limit.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49BE5AF5-EB90-44D8-9F70-9160BAFF61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40" y="1485528"/>
            <a:ext cx="3022857" cy="2160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732BA7D-C33B-4A2B-A61E-615F90647E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38" y="4231385"/>
            <a:ext cx="3022857" cy="2160000"/>
          </a:xfrm>
          <a:prstGeom prst="rect">
            <a:avLst/>
          </a:prstGeom>
        </p:spPr>
      </p:pic>
      <p:sp>
        <p:nvSpPr>
          <p:cNvPr id="23" name="箭头: 右 22">
            <a:extLst>
              <a:ext uri="{FF2B5EF4-FFF2-40B4-BE49-F238E27FC236}">
                <a16:creationId xmlns:a16="http://schemas.microsoft.com/office/drawing/2014/main" id="{7C2CEEBB-4AA7-4450-A975-15291CF6D4F1}"/>
              </a:ext>
            </a:extLst>
          </p:cNvPr>
          <p:cNvSpPr/>
          <p:nvPr/>
        </p:nvSpPr>
        <p:spPr>
          <a:xfrm rot="16200000">
            <a:off x="10708870" y="2348565"/>
            <a:ext cx="360040" cy="164105"/>
          </a:xfrm>
          <a:prstGeom prst="rightArrow">
            <a:avLst>
              <a:gd name="adj1" fmla="val 50000"/>
              <a:gd name="adj2" fmla="val 49204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9056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4859977A-A367-42EC-8435-D2FC41527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35" y="1052736"/>
            <a:ext cx="11928648" cy="5526557"/>
          </a:xfrm>
        </p:spPr>
        <p:txBody>
          <a:bodyPr>
            <a:normAutofit/>
          </a:bodyPr>
          <a:lstStyle/>
          <a:p>
            <a:r>
              <a:rPr lang="en-US" altLang="zh-CN" sz="2000" b="1" dirty="0"/>
              <a:t>No solutions for N=12,14,16 when Spiral angle=30 degree</a:t>
            </a:r>
            <a:endParaRPr lang="en-US" altLang="zh-CN" sz="2000" dirty="0"/>
          </a:p>
          <a:p>
            <a:r>
              <a:rPr lang="en-US" altLang="zh-CN" sz="2000" b="1" dirty="0"/>
              <a:t>Spiral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angle=40 degree (Feasible solutions marked in orange)</a:t>
            </a:r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pPr marL="0" indent="0">
              <a:buNone/>
            </a:pPr>
            <a:endParaRPr lang="en-US" altLang="zh-CN" sz="200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F1A0D042-BB58-4AF0-9C61-ACB361F5B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80255"/>
            <a:ext cx="10763325" cy="725470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</a:rPr>
              <a:t>Feasible solutions for N=12,14,16 </a:t>
            </a:r>
            <a:endParaRPr lang="zh-CN" alt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3114F96-53EA-4B5F-AF6C-3884E4BA7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9866" y="2014350"/>
            <a:ext cx="3526667" cy="2520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D25A7BA-C993-413D-938B-2B5E337E0E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4026" y="2014350"/>
            <a:ext cx="3526667" cy="252000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502F27B0-D3AD-4279-8CBF-E573B0680B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450" y="2014350"/>
            <a:ext cx="3526669" cy="252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4">
                <a:extLst>
                  <a:ext uri="{FF2B5EF4-FFF2-40B4-BE49-F238E27FC236}">
                    <a16:creationId xmlns:a16="http://schemas.microsoft.com/office/drawing/2014/main" id="{04F96E61-5C63-4D66-9471-2B4A3B6265B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33448650"/>
                  </p:ext>
                </p:extLst>
              </p:nvPr>
            </p:nvGraphicFramePr>
            <p:xfrm>
              <a:off x="166817" y="4861924"/>
              <a:ext cx="5157975" cy="1630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31595">
                      <a:extLst>
                        <a:ext uri="{9D8B030D-6E8A-4147-A177-3AD203B41FA5}">
                          <a16:colId xmlns:a16="http://schemas.microsoft.com/office/drawing/2014/main" val="8205231"/>
                        </a:ext>
                      </a:extLst>
                    </a:gridCol>
                    <a:gridCol w="1031595">
                      <a:extLst>
                        <a:ext uri="{9D8B030D-6E8A-4147-A177-3AD203B41FA5}">
                          <a16:colId xmlns:a16="http://schemas.microsoft.com/office/drawing/2014/main" val="738044863"/>
                        </a:ext>
                      </a:extLst>
                    </a:gridCol>
                    <a:gridCol w="841657">
                      <a:extLst>
                        <a:ext uri="{9D8B030D-6E8A-4147-A177-3AD203B41FA5}">
                          <a16:colId xmlns:a16="http://schemas.microsoft.com/office/drawing/2014/main" val="3615580835"/>
                        </a:ext>
                      </a:extLst>
                    </a:gridCol>
                    <a:gridCol w="1221533">
                      <a:extLst>
                        <a:ext uri="{9D8B030D-6E8A-4147-A177-3AD203B41FA5}">
                          <a16:colId xmlns:a16="http://schemas.microsoft.com/office/drawing/2014/main" val="2267996876"/>
                        </a:ext>
                      </a:extLst>
                    </a:gridCol>
                    <a:gridCol w="1031595">
                      <a:extLst>
                        <a:ext uri="{9D8B030D-6E8A-4147-A177-3AD203B41FA5}">
                          <a16:colId xmlns:a16="http://schemas.microsoft.com/office/drawing/2014/main" val="205547276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sz="1400" i="1" smtClean="0">
                                    <a:latin typeface="Cambria Math" panose="02040503050406030204" pitchFamily="18" charset="0"/>
                                  </a:rPr>
                                  <m:t>𝜻</m:t>
                                </m:r>
                                <m:r>
                                  <a:rPr lang="en-US" altLang="zh-CN" sz="14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altLang="zh-CN" sz="1400" b="1" i="1" smtClean="0">
                                    <a:latin typeface="Cambria Math" panose="02040503050406030204" pitchFamily="18" charset="0"/>
                                  </a:rPr>
                                  <m:t>𝟒𝟎</m:t>
                                </m:r>
                                <m:r>
                                  <a:rPr lang="en-US" altLang="zh-CN" sz="14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°</m:t>
                                </m:r>
                              </m:oMath>
                            </m:oMathPara>
                          </a14:m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b="1" i="1" smtClean="0">
                                      <a:latin typeface="Cambria Math" panose="02040503050406030204" pitchFamily="18" charset="0"/>
                                    </a:rPr>
                                    <m:t>𝑾</m:t>
                                  </m:r>
                                </m:e>
                                <m:sub>
                                  <m:r>
                                    <a:rPr lang="en-US" altLang="zh-CN" sz="1400" b="1" i="1" smtClean="0">
                                      <a:latin typeface="Cambria Math" panose="02040503050406030204" pitchFamily="18" charset="0"/>
                                    </a:rPr>
                                    <m:t>𝑭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400" dirty="0"/>
                            <a:t>(m)</a:t>
                          </a:r>
                          <a:endParaRPr lang="zh-CN" altLang="en-US" sz="1400" dirty="0"/>
                        </a:p>
                        <a:p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zh-CN" altLang="en-US" sz="1400" i="1" smtClean="0"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oMath>
                          </a14:m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(m)</a:t>
                          </a:r>
                          <a:endParaRPr lang="zh-CN" altLang="en-US" sz="1400" dirty="0"/>
                        </a:p>
                        <a:p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/>
                            <a:t>Drift space (m)</a:t>
                          </a:r>
                          <a:endParaRPr lang="zh-CN" altLang="en-US" sz="1400" dirty="0"/>
                        </a:p>
                        <a:p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/>
                            <a:t>Stability</a:t>
                          </a:r>
                          <a:endParaRPr lang="zh-CN" altLang="en-US" sz="1400" dirty="0"/>
                        </a:p>
                        <a:p>
                          <a:endParaRPr lang="zh-CN" alt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648702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N=12</a:t>
                          </a:r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>
                              <a:solidFill>
                                <a:srgbClr val="FF0000"/>
                              </a:solidFill>
                            </a:rPr>
                            <a:t>1.74</a:t>
                          </a:r>
                          <a:endParaRPr lang="zh-CN" altLang="en-US" sz="14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0.996</a:t>
                          </a:r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0" dirty="0">
                              <a:solidFill>
                                <a:schemeClr val="tx1"/>
                              </a:solidFill>
                            </a:rPr>
                            <a:t>2.769</a:t>
                          </a:r>
                          <a:endParaRPr lang="zh-CN" alt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>
                              <a:solidFill>
                                <a:srgbClr val="FF0000"/>
                              </a:solidFill>
                            </a:rPr>
                            <a:t>0.819</a:t>
                          </a:r>
                          <a:endParaRPr lang="zh-CN" altLang="en-US" sz="14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210857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N=14</a:t>
                          </a:r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>
                              <a:solidFill>
                                <a:srgbClr val="FF0000"/>
                              </a:solidFill>
                            </a:rPr>
                            <a:t>1.49</a:t>
                          </a:r>
                          <a:endParaRPr lang="zh-CN" altLang="en-US" sz="14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0.962</a:t>
                          </a:r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0" dirty="0">
                              <a:solidFill>
                                <a:schemeClr val="tx1"/>
                              </a:solidFill>
                            </a:rPr>
                            <a:t>2.2</a:t>
                          </a:r>
                          <a:endParaRPr lang="zh-CN" alt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>
                              <a:solidFill>
                                <a:srgbClr val="FF0000"/>
                              </a:solidFill>
                            </a:rPr>
                            <a:t>0.769</a:t>
                          </a:r>
                          <a:endParaRPr lang="zh-CN" altLang="en-US" sz="14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274525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N=16</a:t>
                          </a:r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>
                              <a:solidFill>
                                <a:srgbClr val="FF0000"/>
                              </a:solidFill>
                            </a:rPr>
                            <a:t>1.23</a:t>
                          </a:r>
                          <a:endParaRPr lang="zh-CN" altLang="en-US" sz="14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0.878</a:t>
                          </a:r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0" dirty="0">
                              <a:solidFill>
                                <a:schemeClr val="tx1"/>
                              </a:solidFill>
                            </a:rPr>
                            <a:t>1.867</a:t>
                          </a:r>
                          <a:endParaRPr lang="zh-CN" alt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>
                              <a:solidFill>
                                <a:srgbClr val="FF0000"/>
                              </a:solidFill>
                            </a:rPr>
                            <a:t>0.704</a:t>
                          </a:r>
                          <a:endParaRPr lang="zh-CN" altLang="en-US" sz="14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6707489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4">
                <a:extLst>
                  <a:ext uri="{FF2B5EF4-FFF2-40B4-BE49-F238E27FC236}">
                    <a16:creationId xmlns:a16="http://schemas.microsoft.com/office/drawing/2014/main" id="{04F96E61-5C63-4D66-9471-2B4A3B6265B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33448650"/>
                  </p:ext>
                </p:extLst>
              </p:nvPr>
            </p:nvGraphicFramePr>
            <p:xfrm>
              <a:off x="166817" y="4861924"/>
              <a:ext cx="5157975" cy="1630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31595">
                      <a:extLst>
                        <a:ext uri="{9D8B030D-6E8A-4147-A177-3AD203B41FA5}">
                          <a16:colId xmlns:a16="http://schemas.microsoft.com/office/drawing/2014/main" val="8205231"/>
                        </a:ext>
                      </a:extLst>
                    </a:gridCol>
                    <a:gridCol w="1031595">
                      <a:extLst>
                        <a:ext uri="{9D8B030D-6E8A-4147-A177-3AD203B41FA5}">
                          <a16:colId xmlns:a16="http://schemas.microsoft.com/office/drawing/2014/main" val="738044863"/>
                        </a:ext>
                      </a:extLst>
                    </a:gridCol>
                    <a:gridCol w="841657">
                      <a:extLst>
                        <a:ext uri="{9D8B030D-6E8A-4147-A177-3AD203B41FA5}">
                          <a16:colId xmlns:a16="http://schemas.microsoft.com/office/drawing/2014/main" val="3615580835"/>
                        </a:ext>
                      </a:extLst>
                    </a:gridCol>
                    <a:gridCol w="1221533">
                      <a:extLst>
                        <a:ext uri="{9D8B030D-6E8A-4147-A177-3AD203B41FA5}">
                          <a16:colId xmlns:a16="http://schemas.microsoft.com/office/drawing/2014/main" val="2267996876"/>
                        </a:ext>
                      </a:extLst>
                    </a:gridCol>
                    <a:gridCol w="1031595">
                      <a:extLst>
                        <a:ext uri="{9D8B030D-6E8A-4147-A177-3AD203B41FA5}">
                          <a16:colId xmlns:a16="http://schemas.microsoft.com/office/drawing/2014/main" val="2055472762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592" t="-1176" r="-403550" b="-2188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100000" t="-1176" r="-301176" b="-2188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246377" t="-1176" r="-271014" b="-2188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/>
                            <a:t>Drift space (m)</a:t>
                          </a:r>
                          <a:endParaRPr lang="zh-CN" altLang="en-US" sz="1400" dirty="0"/>
                        </a:p>
                        <a:p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/>
                            <a:t>Stability</a:t>
                          </a:r>
                          <a:endParaRPr lang="zh-CN" altLang="en-US" sz="1400" dirty="0"/>
                        </a:p>
                        <a:p>
                          <a:endParaRPr lang="zh-CN" alt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648702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N=12</a:t>
                          </a:r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>
                              <a:solidFill>
                                <a:srgbClr val="FF0000"/>
                              </a:solidFill>
                            </a:rPr>
                            <a:t>1.74</a:t>
                          </a:r>
                          <a:endParaRPr lang="zh-CN" altLang="en-US" sz="14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0.996</a:t>
                          </a:r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0" dirty="0">
                              <a:solidFill>
                                <a:schemeClr val="tx1"/>
                              </a:solidFill>
                            </a:rPr>
                            <a:t>2.769</a:t>
                          </a:r>
                          <a:endParaRPr lang="zh-CN" alt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>
                              <a:solidFill>
                                <a:srgbClr val="FF0000"/>
                              </a:solidFill>
                            </a:rPr>
                            <a:t>0.819</a:t>
                          </a:r>
                          <a:endParaRPr lang="zh-CN" altLang="en-US" sz="14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210857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N=14</a:t>
                          </a:r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>
                              <a:solidFill>
                                <a:srgbClr val="FF0000"/>
                              </a:solidFill>
                            </a:rPr>
                            <a:t>1.49</a:t>
                          </a:r>
                          <a:endParaRPr lang="zh-CN" altLang="en-US" sz="14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0.962</a:t>
                          </a:r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0" dirty="0">
                              <a:solidFill>
                                <a:schemeClr val="tx1"/>
                              </a:solidFill>
                            </a:rPr>
                            <a:t>2.2</a:t>
                          </a:r>
                          <a:endParaRPr lang="zh-CN" alt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>
                              <a:solidFill>
                                <a:srgbClr val="FF0000"/>
                              </a:solidFill>
                            </a:rPr>
                            <a:t>0.769</a:t>
                          </a:r>
                          <a:endParaRPr lang="zh-CN" altLang="en-US" sz="14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274525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N=16</a:t>
                          </a:r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>
                              <a:solidFill>
                                <a:srgbClr val="FF0000"/>
                              </a:solidFill>
                            </a:rPr>
                            <a:t>1.23</a:t>
                          </a:r>
                          <a:endParaRPr lang="zh-CN" altLang="en-US" sz="14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0.878</a:t>
                          </a:r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0" dirty="0">
                              <a:solidFill>
                                <a:schemeClr val="tx1"/>
                              </a:solidFill>
                            </a:rPr>
                            <a:t>1.867</a:t>
                          </a:r>
                          <a:endParaRPr lang="zh-CN" alt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>
                              <a:solidFill>
                                <a:srgbClr val="FF0000"/>
                              </a:solidFill>
                            </a:rPr>
                            <a:t>0.704</a:t>
                          </a:r>
                          <a:endParaRPr lang="zh-CN" altLang="en-US" sz="14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6707489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文本框 9">
            <a:extLst>
              <a:ext uri="{FF2B5EF4-FFF2-40B4-BE49-F238E27FC236}">
                <a16:creationId xmlns:a16="http://schemas.microsoft.com/office/drawing/2014/main" id="{6D98F809-144C-46D7-999B-B26813247ABF}"/>
              </a:ext>
            </a:extLst>
          </p:cNvPr>
          <p:cNvSpPr txBox="1"/>
          <p:nvPr/>
        </p:nvSpPr>
        <p:spPr>
          <a:xfrm>
            <a:off x="5421930" y="4784406"/>
            <a:ext cx="6779841" cy="1893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More periods = better stability but compressed drift space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Magnet width smaller: N=16, Vacuum chamber manufacturing becomes feasible.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N=16 recommendation: Best choice from F-section width and stability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56CF024-6D53-4E55-9D8F-DC788F89A9FA}"/>
              </a:ext>
            </a:extLst>
          </p:cNvPr>
          <p:cNvSpPr txBox="1"/>
          <p:nvPr/>
        </p:nvSpPr>
        <p:spPr>
          <a:xfrm>
            <a:off x="1893050" y="1891455"/>
            <a:ext cx="6966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/>
              <a:t>N=12</a:t>
            </a:r>
            <a:endParaRPr lang="zh-CN" altLang="en-US" sz="16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B0FE7FC-1F6B-4C71-B4B9-EC4E438D4540}"/>
              </a:ext>
            </a:extLst>
          </p:cNvPr>
          <p:cNvSpPr txBox="1"/>
          <p:nvPr/>
        </p:nvSpPr>
        <p:spPr>
          <a:xfrm>
            <a:off x="5324792" y="1867339"/>
            <a:ext cx="6966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/>
              <a:t>N=14</a:t>
            </a:r>
            <a:endParaRPr lang="zh-CN" altLang="en-US" sz="16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9272499-093B-4D39-AC01-1E05A9C3BAF3}"/>
              </a:ext>
            </a:extLst>
          </p:cNvPr>
          <p:cNvSpPr txBox="1"/>
          <p:nvPr/>
        </p:nvSpPr>
        <p:spPr>
          <a:xfrm>
            <a:off x="9059031" y="1892672"/>
            <a:ext cx="6966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/>
              <a:t>N=16</a:t>
            </a:r>
            <a:endParaRPr lang="zh-CN" altLang="en-US" sz="16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DF33DFD-AAC2-4E24-B1E3-F70D9E484D79}"/>
              </a:ext>
            </a:extLst>
          </p:cNvPr>
          <p:cNvSpPr txBox="1"/>
          <p:nvPr/>
        </p:nvSpPr>
        <p:spPr>
          <a:xfrm>
            <a:off x="253086" y="4514145"/>
            <a:ext cx="5106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Average value of the objectives for feasible solutions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3878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4859977A-A367-42EC-8435-D2FC41527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38" y="1052736"/>
            <a:ext cx="12060324" cy="5526557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Space charge considerations: Tune fractional parts constrained </a:t>
            </a:r>
            <a:r>
              <a:rPr lang="en-US" altLang="zh-CN" sz="2000" dirty="0">
                <a:solidFill>
                  <a:srgbClr val="FF0000"/>
                </a:solidFill>
              </a:rPr>
              <a:t>to [0.2, 0.35] or [0.65, 0.8] </a:t>
            </a:r>
            <a:r>
              <a:rPr lang="en-US" altLang="zh-CN" sz="2000" dirty="0"/>
              <a:t>to avoid integer/half-integer resonances</a:t>
            </a:r>
            <a:r>
              <a:rPr lang="en-US" altLang="zh-CN" sz="1600" dirty="0"/>
              <a:t>.(</a:t>
            </a:r>
            <a:r>
              <a:rPr lang="en-US" altLang="zh-CN" sz="1600" dirty="0">
                <a:solidFill>
                  <a:srgbClr val="FF0000"/>
                </a:solidFill>
              </a:rPr>
              <a:t>Based on RCS experience, not sure if it's appropriate for FFA design?)</a:t>
            </a:r>
            <a:endParaRPr lang="en-US" altLang="zh-CN" sz="2000" dirty="0">
              <a:solidFill>
                <a:srgbClr val="FF0000"/>
              </a:solidFill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F1A0D042-BB58-4AF0-9C61-ACB361F5B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Constraint conditions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表格 4">
                <a:extLst>
                  <a:ext uri="{FF2B5EF4-FFF2-40B4-BE49-F238E27FC236}">
                    <a16:creationId xmlns:a16="http://schemas.microsoft.com/office/drawing/2014/main" id="{0FAD87D7-1384-4DAA-A563-9993D10A256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8468876"/>
                  </p:ext>
                </p:extLst>
              </p:nvPr>
            </p:nvGraphicFramePr>
            <p:xfrm>
              <a:off x="407368" y="1779016"/>
              <a:ext cx="11640616" cy="498729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07108">
                      <a:extLst>
                        <a:ext uri="{9D8B030D-6E8A-4147-A177-3AD203B41FA5}">
                          <a16:colId xmlns:a16="http://schemas.microsoft.com/office/drawing/2014/main" val="3149571863"/>
                        </a:ext>
                      </a:extLst>
                    </a:gridCol>
                    <a:gridCol w="1698106">
                      <a:extLst>
                        <a:ext uri="{9D8B030D-6E8A-4147-A177-3AD203B41FA5}">
                          <a16:colId xmlns:a16="http://schemas.microsoft.com/office/drawing/2014/main" val="2698721133"/>
                        </a:ext>
                      </a:extLst>
                    </a:gridCol>
                    <a:gridCol w="2623237">
                      <a:extLst>
                        <a:ext uri="{9D8B030D-6E8A-4147-A177-3AD203B41FA5}">
                          <a16:colId xmlns:a16="http://schemas.microsoft.com/office/drawing/2014/main" val="3592593187"/>
                        </a:ext>
                      </a:extLst>
                    </a:gridCol>
                    <a:gridCol w="1557547">
                      <a:extLst>
                        <a:ext uri="{9D8B030D-6E8A-4147-A177-3AD203B41FA5}">
                          <a16:colId xmlns:a16="http://schemas.microsoft.com/office/drawing/2014/main" val="4055797799"/>
                        </a:ext>
                      </a:extLst>
                    </a:gridCol>
                    <a:gridCol w="4754618">
                      <a:extLst>
                        <a:ext uri="{9D8B030D-6E8A-4147-A177-3AD203B41FA5}">
                          <a16:colId xmlns:a16="http://schemas.microsoft.com/office/drawing/2014/main" val="2871219853"/>
                        </a:ext>
                      </a:extLst>
                    </a:gridCol>
                  </a:tblGrid>
                  <a:tr h="300403">
                    <a:tc>
                      <a:txBody>
                        <a:bodyPr/>
                        <a:lstStyle/>
                        <a:p>
                          <a:pPr algn="l"/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Objectives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Description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Direction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Purpose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74473005"/>
                      </a:ext>
                    </a:extLst>
                  </a:tr>
                  <a:tr h="51068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  <m:t>𝑑𝑟𝑖𝑓𝑡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Drift</a:t>
                          </a:r>
                          <a:r>
                            <a:rPr lang="zh-CN" altLang="en-US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 </a:t>
                          </a:r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space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  <a:p>
                          <a:pPr algn="l"/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Maximize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Reserve space for injection/extraction and high-frequency measurement equipment, &gt;1.8m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96566347"/>
                      </a:ext>
                    </a:extLst>
                  </a:tr>
                  <a:tr h="30651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2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  <m:t>𝑚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Maximum magnetic field 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Minimize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Reduce magnet processing difficulty, &lt;1.66T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35543918"/>
                      </a:ext>
                    </a:extLst>
                  </a:tr>
                  <a:tr h="51068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3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zh-CN" altLang="en-US" sz="1400" i="1" smtClean="0"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oMath>
                          </a14:m>
                          <a:r>
                            <a:rPr lang="zh-CN" altLang="en-US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Beam Radial Aperture 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Minimize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Reduce vacuum chamber/magnet processing difficulty, &lt;1m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51842526"/>
                      </a:ext>
                    </a:extLst>
                  </a:tr>
                  <a:tr h="72096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solidFill>
                                <a:schemeClr val="accent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4-5</a:t>
                          </a:r>
                          <a:endParaRPr lang="zh-CN" altLang="en-US" sz="1400" dirty="0">
                            <a:solidFill>
                              <a:schemeClr val="accent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4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  <m:t>𝐷𝐴</m:t>
                                  </m:r>
                                </m:e>
                                <m:sub>
                                  <m:r>
                                    <a:rPr lang="en-US" altLang="zh-CN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  <m:t>h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400" dirty="0">
                              <a:solidFill>
                                <a:schemeClr val="accent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,</a:t>
                          </a:r>
                          <a:r>
                            <a:rPr lang="en-US" altLang="zh-CN" sz="1400" dirty="0">
                              <a:solidFill>
                                <a:schemeClr val="accent1"/>
                              </a:solidFill>
                              <a:ea typeface="微软雅黑" panose="020B0503020204020204" pitchFamily="34" charset="-122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4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  <m:t>𝐷𝐴</m:t>
                                  </m:r>
                                </m:e>
                                <m:sub>
                                  <m:r>
                                    <a:rPr lang="en-US" altLang="zh-CN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  <m:t>𝑣</m:t>
                                  </m:r>
                                </m:sub>
                              </m:sSub>
                            </m:oMath>
                          </a14:m>
                          <a:endParaRPr lang="zh-CN" altLang="en-US" sz="1400" dirty="0">
                            <a:solidFill>
                              <a:schemeClr val="accent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solidFill>
                                <a:schemeClr val="accent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Dynamic aperture for horizontal/vertical stability indicators</a:t>
                          </a:r>
                          <a:endParaRPr lang="zh-CN" altLang="en-US" sz="1400" dirty="0">
                            <a:solidFill>
                              <a:schemeClr val="accent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solidFill>
                                <a:schemeClr val="accent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Maximize</a:t>
                          </a:r>
                          <a:endParaRPr lang="zh-CN" altLang="en-US" sz="1400" dirty="0">
                            <a:solidFill>
                              <a:schemeClr val="accent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solidFill>
                                <a:schemeClr val="accent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Suppressing nonlinearity</a:t>
                          </a:r>
                          <a:endParaRPr lang="zh-CN" altLang="en-US" sz="1400" dirty="0">
                            <a:solidFill>
                              <a:schemeClr val="accent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74185403"/>
                      </a:ext>
                    </a:extLst>
                  </a:tr>
                  <a:tr h="51068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6-7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  <m:t>h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,</a:t>
                          </a:r>
                          <a:r>
                            <a:rPr lang="en-US" altLang="zh-CN" sz="1400" dirty="0">
                              <a:ea typeface="微软雅黑" panose="020B0503020204020204" pitchFamily="34" charset="-122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  <m:t>𝑣</m:t>
                                  </m:r>
                                </m:sub>
                              </m:sSub>
                            </m:oMath>
                          </a14:m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Tune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Maximize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Reduce space charge effects and frequency shifts, ensure adequate separation &gt;2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76890418"/>
                      </a:ext>
                    </a:extLst>
                  </a:tr>
                  <a:tr h="51068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8-9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400" i="1" smtClean="0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  <m:t>h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,</a:t>
                          </a:r>
                          <a:r>
                            <a:rPr lang="en-US" altLang="zh-CN" sz="1400" dirty="0">
                              <a:ea typeface="微软雅黑" panose="020B0503020204020204" pitchFamily="34" charset="-122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400" i="1" smtClean="0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  <m:t>𝑧</m:t>
                                  </m:r>
                                </m:sub>
                              </m:sSub>
                            </m:oMath>
                          </a14:m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Beta functions at straight section center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Minimize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Reduce injection/extraction position requirements, </a:t>
                          </a:r>
                          <a:r>
                            <a:rPr lang="el-GR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β</a:t>
                          </a:r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x &lt; 4, </a:t>
                          </a:r>
                          <a:r>
                            <a:rPr lang="el-GR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β</a:t>
                          </a:r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z &lt; 6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39113155"/>
                      </a:ext>
                    </a:extLst>
                  </a:tr>
                  <a:tr h="51068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solidFill>
                                <a:schemeClr val="accent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10-12</a:t>
                          </a:r>
                          <a:endParaRPr lang="zh-CN" altLang="en-US" sz="1400" dirty="0">
                            <a:solidFill>
                              <a:schemeClr val="accent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4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  <m:t>𝐷𝑖𝑠𝑡</m:t>
                                  </m:r>
                                </m:e>
                                <m:sub>
                                  <m:r>
                                    <a:rPr lang="en-US" altLang="zh-CN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  <m:t>𝑂𝑟𝑑𝑒𝑟</m:t>
                                  </m:r>
                                  <m:r>
                                    <a:rPr lang="en-US" altLang="zh-CN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  <m:t>=1,2,3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400" dirty="0">
                              <a:solidFill>
                                <a:schemeClr val="accent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solidFill>
                                <a:schemeClr val="accent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Distance from low-order resonance lines</a:t>
                          </a:r>
                          <a:endParaRPr lang="zh-CN" altLang="en-US" sz="1400" dirty="0">
                            <a:solidFill>
                              <a:schemeClr val="accent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solidFill>
                                <a:schemeClr val="accent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Maximize</a:t>
                          </a:r>
                          <a:endParaRPr lang="zh-CN" altLang="en-US" sz="1400" dirty="0">
                            <a:solidFill>
                              <a:schemeClr val="accent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solidFill>
                                <a:schemeClr val="accent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Beam stability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29092891"/>
                      </a:ext>
                    </a:extLst>
                  </a:tr>
                  <a:tr h="317489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solidFill>
                                <a:srgbClr val="FF000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13-14</a:t>
                          </a:r>
                          <a:endParaRPr lang="zh-CN" altLang="en-US" sz="1400" dirty="0">
                            <a:solidFill>
                              <a:srgbClr val="FF0000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4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CN" sz="1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  <m:t>𝑟𝑎𝑛𝑔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400" dirty="0">
                              <a:solidFill>
                                <a:srgbClr val="FF000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solidFill>
                                <a:srgbClr val="FF000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Tune range constraint</a:t>
                          </a:r>
                          <a:endParaRPr lang="zh-CN" altLang="en-US" sz="1400" dirty="0">
                            <a:solidFill>
                              <a:srgbClr val="FF0000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solidFill>
                                <a:srgbClr val="FF000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Inside</a:t>
                          </a:r>
                          <a:endParaRPr lang="zh-CN" altLang="en-US" sz="1400" dirty="0">
                            <a:solidFill>
                              <a:srgbClr val="FF0000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solidFill>
                                <a:srgbClr val="FF000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Reserve margin for space charge frequency shifts</a:t>
                          </a:r>
                          <a:endParaRPr lang="zh-CN" altLang="en-US" sz="1400" dirty="0">
                            <a:solidFill>
                              <a:srgbClr val="FF0000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29656752"/>
                      </a:ext>
                    </a:extLst>
                  </a:tr>
                  <a:tr h="30651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solidFill>
                                <a:schemeClr val="accent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15</a:t>
                          </a:r>
                          <a:endParaRPr lang="zh-CN" altLang="en-US" sz="1400" dirty="0">
                            <a:solidFill>
                              <a:schemeClr val="accent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14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1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Q</m:t>
                              </m:r>
                            </m:oMath>
                          </a14:m>
                          <a:r>
                            <a:rPr lang="zh-CN" altLang="en-US" sz="1400" dirty="0">
                              <a:solidFill>
                                <a:schemeClr val="accent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 </a:t>
                          </a:r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altLang="zh-CN" sz="1400" dirty="0">
                              <a:solidFill>
                                <a:schemeClr val="accent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Large amplitude particle frequency dispersion </a:t>
                          </a:r>
                          <a:r>
                            <a:rPr lang="en-US" altLang="zh-CN" sz="1400" dirty="0">
                              <a:solidFill>
                                <a:schemeClr val="accent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and diffusion Rate</a:t>
                          </a:r>
                          <a:endParaRPr lang="zh-CN" altLang="en-US" sz="1400" dirty="0">
                            <a:solidFill>
                              <a:schemeClr val="accent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solidFill>
                                <a:schemeClr val="accent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Minimize</a:t>
                          </a:r>
                          <a:endParaRPr lang="zh-CN" altLang="en-US" sz="1400" dirty="0">
                            <a:solidFill>
                              <a:schemeClr val="accent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solidFill>
                                <a:schemeClr val="accent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Increase large amplitude particle stability</a:t>
                          </a:r>
                          <a:endParaRPr lang="zh-CN" altLang="en-US" sz="1400" dirty="0">
                            <a:solidFill>
                              <a:schemeClr val="accent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06963004"/>
                      </a:ext>
                    </a:extLst>
                  </a:tr>
                  <a:tr h="41445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solidFill>
                                <a:schemeClr val="accent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16</a:t>
                          </a:r>
                          <a:endParaRPr lang="zh-CN" altLang="en-US" sz="1400" dirty="0">
                            <a:solidFill>
                              <a:schemeClr val="accent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1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oMath>
                          </a14:m>
                          <a:r>
                            <a:rPr lang="zh-CN" altLang="en-US" sz="1400" dirty="0">
                              <a:solidFill>
                                <a:schemeClr val="accent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 </a:t>
                          </a: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solidFill>
                                <a:schemeClr val="accent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Minimize</a:t>
                          </a:r>
                          <a:endParaRPr lang="zh-CN" altLang="en-US" sz="1400" dirty="0">
                            <a:solidFill>
                              <a:schemeClr val="accent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04628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表格 4">
                <a:extLst>
                  <a:ext uri="{FF2B5EF4-FFF2-40B4-BE49-F238E27FC236}">
                    <a16:creationId xmlns:a16="http://schemas.microsoft.com/office/drawing/2014/main" id="{0FAD87D7-1384-4DAA-A563-9993D10A256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8468876"/>
                  </p:ext>
                </p:extLst>
              </p:nvPr>
            </p:nvGraphicFramePr>
            <p:xfrm>
              <a:off x="407368" y="1779016"/>
              <a:ext cx="11640616" cy="498729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07108">
                      <a:extLst>
                        <a:ext uri="{9D8B030D-6E8A-4147-A177-3AD203B41FA5}">
                          <a16:colId xmlns:a16="http://schemas.microsoft.com/office/drawing/2014/main" val="3149571863"/>
                        </a:ext>
                      </a:extLst>
                    </a:gridCol>
                    <a:gridCol w="1698106">
                      <a:extLst>
                        <a:ext uri="{9D8B030D-6E8A-4147-A177-3AD203B41FA5}">
                          <a16:colId xmlns:a16="http://schemas.microsoft.com/office/drawing/2014/main" val="2698721133"/>
                        </a:ext>
                      </a:extLst>
                    </a:gridCol>
                    <a:gridCol w="2623237">
                      <a:extLst>
                        <a:ext uri="{9D8B030D-6E8A-4147-A177-3AD203B41FA5}">
                          <a16:colId xmlns:a16="http://schemas.microsoft.com/office/drawing/2014/main" val="3592593187"/>
                        </a:ext>
                      </a:extLst>
                    </a:gridCol>
                    <a:gridCol w="1557547">
                      <a:extLst>
                        <a:ext uri="{9D8B030D-6E8A-4147-A177-3AD203B41FA5}">
                          <a16:colId xmlns:a16="http://schemas.microsoft.com/office/drawing/2014/main" val="4055797799"/>
                        </a:ext>
                      </a:extLst>
                    </a:gridCol>
                    <a:gridCol w="4754618">
                      <a:extLst>
                        <a:ext uri="{9D8B030D-6E8A-4147-A177-3AD203B41FA5}">
                          <a16:colId xmlns:a16="http://schemas.microsoft.com/office/drawing/2014/main" val="2871219853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pPr algn="l"/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Objectives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Description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Direction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Purpose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74473005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59498" t="-60000" r="-527240" b="-8164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Drift</a:t>
                          </a:r>
                          <a:r>
                            <a:rPr lang="zh-CN" altLang="en-US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 </a:t>
                          </a:r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space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  <a:p>
                          <a:pPr algn="l"/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Maximize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Reserve space for injection/extraction and high-frequency measurement equipment, &gt;1.8m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96566347"/>
                      </a:ext>
                    </a:extLst>
                  </a:tr>
                  <a:tr h="30651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2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59498" t="-272000" r="-527240" b="-12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Maximum magnetic field 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Minimize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Reduce magnet processing difficulty, &lt;1.66T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35543918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3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59498" t="-216279" r="-527240" b="-6488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Beam Radial Aperture 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Minimize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Reduce vacuum chamber/magnet processing difficulty, &lt;1m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51842526"/>
                      </a:ext>
                    </a:extLst>
                  </a:tr>
                  <a:tr h="73152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solidFill>
                                <a:schemeClr val="accent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4-5</a:t>
                          </a:r>
                          <a:endParaRPr lang="zh-CN" altLang="en-US" sz="1400" dirty="0">
                            <a:solidFill>
                              <a:schemeClr val="accent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59498" t="-226667" r="-527240" b="-36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solidFill>
                                <a:schemeClr val="accent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Dynamic aperture for horizontal/vertical stability indicators</a:t>
                          </a:r>
                          <a:endParaRPr lang="zh-CN" altLang="en-US" sz="1400" dirty="0">
                            <a:solidFill>
                              <a:schemeClr val="accent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solidFill>
                                <a:schemeClr val="accent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Maximize</a:t>
                          </a:r>
                          <a:endParaRPr lang="zh-CN" altLang="en-US" sz="1400" dirty="0">
                            <a:solidFill>
                              <a:schemeClr val="accent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solidFill>
                                <a:schemeClr val="accent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Suppressing nonlinearity</a:t>
                          </a:r>
                          <a:endParaRPr lang="zh-CN" altLang="en-US" sz="1400" dirty="0">
                            <a:solidFill>
                              <a:schemeClr val="accent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74185403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6-7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59498" t="-461176" r="-527240" b="-415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Tune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Maximize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Reduce space charge effects and frequency shifts, ensure adequate separation &gt;2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76890418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8-9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59498" t="-561176" r="-527240" b="-315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Beta functions at straight section center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Minimize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Reduce injection/extraction position requirements, </a:t>
                          </a:r>
                          <a:r>
                            <a:rPr lang="el-GR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β</a:t>
                          </a:r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x &lt; 4, </a:t>
                          </a:r>
                          <a:r>
                            <a:rPr lang="el-GR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β</a:t>
                          </a:r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z &lt; 6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39113155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solidFill>
                                <a:schemeClr val="accent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10-12</a:t>
                          </a:r>
                          <a:endParaRPr lang="zh-CN" altLang="en-US" sz="1400" dirty="0">
                            <a:solidFill>
                              <a:schemeClr val="accent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59498" t="-661176" r="-527240" b="-215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solidFill>
                                <a:schemeClr val="accent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Distance from low-order resonance lines</a:t>
                          </a:r>
                          <a:endParaRPr lang="zh-CN" altLang="en-US" sz="1400" dirty="0">
                            <a:solidFill>
                              <a:schemeClr val="accent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solidFill>
                                <a:schemeClr val="accent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Maximize</a:t>
                          </a:r>
                          <a:endParaRPr lang="zh-CN" altLang="en-US" sz="1400" dirty="0">
                            <a:solidFill>
                              <a:schemeClr val="accent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solidFill>
                                <a:schemeClr val="accent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Beam stability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29092891"/>
                      </a:ext>
                    </a:extLst>
                  </a:tr>
                  <a:tr h="32213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solidFill>
                                <a:srgbClr val="FF000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13-14</a:t>
                          </a:r>
                          <a:endParaRPr lang="zh-CN" altLang="en-US" sz="1400" dirty="0">
                            <a:solidFill>
                              <a:srgbClr val="FF0000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59498" t="-1220755" r="-527240" b="-2452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solidFill>
                                <a:srgbClr val="FF000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Tune range constraint</a:t>
                          </a:r>
                          <a:endParaRPr lang="zh-CN" altLang="en-US" sz="1400" dirty="0">
                            <a:solidFill>
                              <a:srgbClr val="FF0000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solidFill>
                                <a:srgbClr val="FF000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Inside</a:t>
                          </a:r>
                          <a:endParaRPr lang="zh-CN" altLang="en-US" sz="1400" dirty="0">
                            <a:solidFill>
                              <a:srgbClr val="FF0000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solidFill>
                                <a:srgbClr val="FF000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Reserve margin for space charge frequency shifts</a:t>
                          </a:r>
                          <a:endParaRPr lang="zh-CN" altLang="en-US" sz="1400" dirty="0">
                            <a:solidFill>
                              <a:srgbClr val="FF0000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29656752"/>
                      </a:ext>
                    </a:extLst>
                  </a:tr>
                  <a:tr h="30651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solidFill>
                                <a:schemeClr val="accent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15</a:t>
                          </a:r>
                          <a:endParaRPr lang="zh-CN" altLang="en-US" sz="1400" dirty="0">
                            <a:solidFill>
                              <a:schemeClr val="accent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59498" t="-1400000" r="-527240" b="-160000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altLang="zh-CN" sz="1400" dirty="0">
                              <a:solidFill>
                                <a:schemeClr val="accent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Large amplitude particle frequency dispersion </a:t>
                          </a:r>
                          <a:r>
                            <a:rPr lang="en-US" altLang="zh-CN" sz="1400" dirty="0">
                              <a:solidFill>
                                <a:schemeClr val="accent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and diffusion Rate</a:t>
                          </a:r>
                          <a:endParaRPr lang="zh-CN" altLang="en-US" sz="1400" dirty="0">
                            <a:solidFill>
                              <a:schemeClr val="accent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solidFill>
                                <a:schemeClr val="accent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Minimize</a:t>
                          </a:r>
                          <a:endParaRPr lang="zh-CN" altLang="en-US" sz="1400" dirty="0">
                            <a:solidFill>
                              <a:schemeClr val="accent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solidFill>
                                <a:schemeClr val="accent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Increase large amplitude particle stability</a:t>
                          </a:r>
                          <a:endParaRPr lang="zh-CN" altLang="en-US" sz="1400" dirty="0">
                            <a:solidFill>
                              <a:schemeClr val="accent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06963004"/>
                      </a:ext>
                    </a:extLst>
                  </a:tr>
                  <a:tr h="4250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>
                              <a:solidFill>
                                <a:schemeClr val="accent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16</a:t>
                          </a:r>
                          <a:endParaRPr lang="zh-CN" altLang="en-US" sz="1400" dirty="0">
                            <a:solidFill>
                              <a:schemeClr val="accent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59498" t="-1071429" r="-527240" b="-14286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solidFill>
                                <a:schemeClr val="accent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Minimize</a:t>
                          </a:r>
                          <a:endParaRPr lang="zh-CN" altLang="en-US" sz="1400" dirty="0">
                            <a:solidFill>
                              <a:schemeClr val="accent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046281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87491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42078" y="159129"/>
            <a:ext cx="11838000" cy="725470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FD Lattice parameters optimized by enhanced NSGA-II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表格 6">
                <a:extLst>
                  <a:ext uri="{FF2B5EF4-FFF2-40B4-BE49-F238E27FC236}">
                    <a16:creationId xmlns:a16="http://schemas.microsoft.com/office/drawing/2014/main" id="{D5F7E94E-A16A-4F36-BDE5-BC03BA25ED9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88228939"/>
                  </p:ext>
                </p:extLst>
              </p:nvPr>
            </p:nvGraphicFramePr>
            <p:xfrm>
              <a:off x="77171" y="1171508"/>
              <a:ext cx="3402433" cy="552136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78231">
                      <a:extLst>
                        <a:ext uri="{9D8B030D-6E8A-4147-A177-3AD203B41FA5}">
                          <a16:colId xmlns:a16="http://schemas.microsoft.com/office/drawing/2014/main" val="1166811627"/>
                        </a:ext>
                      </a:extLst>
                    </a:gridCol>
                    <a:gridCol w="1124202">
                      <a:extLst>
                        <a:ext uri="{9D8B030D-6E8A-4147-A177-3AD203B41FA5}">
                          <a16:colId xmlns:a16="http://schemas.microsoft.com/office/drawing/2014/main" val="1022384549"/>
                        </a:ext>
                      </a:extLst>
                    </a:gridCol>
                  </a:tblGrid>
                  <a:tr h="324786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Lattice</a:t>
                          </a:r>
                          <a:r>
                            <a:rPr lang="zh-CN" altLang="en-US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parameters</a:t>
                          </a:r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algn="just"/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70264425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Super periodicity </a:t>
                          </a:r>
                          <a:r>
                            <a:rPr lang="en-US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N</a:t>
                          </a:r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16</a:t>
                          </a:r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20605657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Focusing Structure </a:t>
                          </a:r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b="1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FD Doublet</a:t>
                          </a:r>
                          <a:endParaRPr lang="zh-CN" sz="1100" b="1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769479096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Machine Type</a:t>
                          </a:r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Scaling</a:t>
                          </a:r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79871327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Spiral Angle </a:t>
                          </a:r>
                          <a:r>
                            <a:rPr 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sz="1400" ker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42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272718302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Filling Factor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400" i="1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CN" sz="1400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oMath>
                          </a14:m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0.53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795139627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Field Index</a:t>
                          </a:r>
                          <a:r>
                            <a:rPr lang="zh-CN" alt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400" i="1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altLang="zh-CN" sz="1400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oMath>
                          </a14:m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8.206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466775418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Field Ratio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400" i="1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altLang="zh-CN" sz="1400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  <m:r>
                                <a:rPr lang="en-US" altLang="zh-CN" sz="1400" kern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Times New Roman" panose="020206030504050203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altLang="zh-CN" sz="1400" i="1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altLang="zh-CN" sz="1400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oMath>
                          </a14:m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0.923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802708924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Tunes</a:t>
                          </a:r>
                          <a:r>
                            <a:rPr lang="zh-CN" alt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 （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400" i="1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b="0" i="1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CN" sz="1400" b="0" i="1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en-US" altLang="zh-CN" sz="1400" kern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Times New Roman" panose="020206030504050203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altLang="zh-CN" sz="1400" i="1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b="0" i="1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CN" sz="1400" b="0" i="1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）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3.406/</a:t>
                          </a:r>
                          <a:r>
                            <a:rPr lang="en-US" altLang="zh-CN" sz="1400" b="1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2.45</a:t>
                          </a:r>
                          <a:endParaRPr lang="zh-CN" altLang="en-US" sz="1400" b="1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182039546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kern="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B_max</a:t>
                          </a:r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 (T)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b="1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1.588</a:t>
                          </a:r>
                          <a:endParaRPr lang="zh-CN" altLang="en-US" sz="1400" b="1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223667638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Beam excursion</a:t>
                          </a:r>
                          <a:r>
                            <a:rPr lang="zh-CN" alt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（</a:t>
                          </a:r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cm</a:t>
                          </a:r>
                          <a:r>
                            <a:rPr lang="zh-CN" alt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）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75.723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782645515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Drift space</a:t>
                          </a:r>
                          <a:r>
                            <a:rPr lang="zh-CN" alt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（</a:t>
                          </a:r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m</a:t>
                          </a:r>
                          <a:r>
                            <a:rPr lang="zh-CN" alt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）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1.91</a:t>
                          </a:r>
                          <a:endParaRPr lang="zh-CN" altLang="en-US" sz="1400" kern="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111883909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kern="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Injection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400" i="1" kern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b="0" i="1" kern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a:rPr lang="zh-CN" altLang="en-US" sz="1400" i="1" kern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zh-CN" sz="1400" b="0" i="1" kern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en-US" altLang="zh-CN" sz="1400" kern="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Times New Roman" panose="020206030504050203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altLang="zh-CN" sz="1400" i="1" kern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400" i="1" kern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zh-CN" sz="1400" b="0" i="1" kern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oMath>
                          </a14:m>
                          <a:endParaRPr lang="zh-CN" altLang="en-US" sz="1400" kern="0" dirty="0">
                            <a:solidFill>
                              <a:schemeClr val="dk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2.567/5.851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808363541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Physical DA</a:t>
                          </a:r>
                          <a:r>
                            <a:rPr lang="zh-CN" altLang="en-US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（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zh-CN" altLang="en-US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  <m:r>
                                <a:rPr lang="en-US" altLang="zh-CN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mm</m:t>
                              </m:r>
                              <m:r>
                                <a:rPr lang="en-US" altLang="zh-CN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mrad</m:t>
                              </m:r>
                            </m:oMath>
                          </a14:m>
                          <a:r>
                            <a:rPr lang="zh-CN" altLang="en-US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）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&gt;1200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155608542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F Magnet Width (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400" ker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6.743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282523580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D Magnet Width (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400" ker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CN" altLang="zh-CN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2.822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380143524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F-D Magnet Gap (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400" ker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2.36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13969296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表格 6">
                <a:extLst>
                  <a:ext uri="{FF2B5EF4-FFF2-40B4-BE49-F238E27FC236}">
                    <a16:creationId xmlns:a16="http://schemas.microsoft.com/office/drawing/2014/main" id="{D5F7E94E-A16A-4F36-BDE5-BC03BA25ED9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88228939"/>
                  </p:ext>
                </p:extLst>
              </p:nvPr>
            </p:nvGraphicFramePr>
            <p:xfrm>
              <a:off x="77171" y="1171508"/>
              <a:ext cx="3402433" cy="552136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78231">
                      <a:extLst>
                        <a:ext uri="{9D8B030D-6E8A-4147-A177-3AD203B41FA5}">
                          <a16:colId xmlns:a16="http://schemas.microsoft.com/office/drawing/2014/main" val="1166811627"/>
                        </a:ext>
                      </a:extLst>
                    </a:gridCol>
                    <a:gridCol w="1124202">
                      <a:extLst>
                        <a:ext uri="{9D8B030D-6E8A-4147-A177-3AD203B41FA5}">
                          <a16:colId xmlns:a16="http://schemas.microsoft.com/office/drawing/2014/main" val="1022384549"/>
                        </a:ext>
                      </a:extLst>
                    </a:gridCol>
                  </a:tblGrid>
                  <a:tr h="324786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Lattice</a:t>
                          </a:r>
                          <a:r>
                            <a:rPr lang="zh-CN" altLang="en-US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parameters</a:t>
                          </a:r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algn="just"/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70264425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Super periodicity </a:t>
                          </a:r>
                          <a:r>
                            <a:rPr lang="en-US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N</a:t>
                          </a:r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16</a:t>
                          </a:r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20605657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Focusing Structure </a:t>
                          </a:r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b="1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FD Doublet</a:t>
                          </a:r>
                          <a:endParaRPr lang="zh-CN" sz="1100" b="1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769479096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Machine Type</a:t>
                          </a:r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Scaling</a:t>
                          </a:r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79871327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67" t="-403774" r="-50535" b="-12245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42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272718302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67" t="-494444" r="-50535" b="-110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0.53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795139627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67" t="-605660" r="-50535" b="-10226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8.206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466775418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67" t="-705660" r="-50535" b="-9226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0.923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802708924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67" t="-790741" r="-50535" b="-80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3.406/</a:t>
                          </a:r>
                          <a:r>
                            <a:rPr lang="en-US" altLang="zh-CN" sz="1400" b="1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2.45</a:t>
                          </a:r>
                          <a:endParaRPr lang="zh-CN" altLang="en-US" sz="1400" b="1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182039546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kern="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B_max</a:t>
                          </a:r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 (T)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b="1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1.588</a:t>
                          </a:r>
                          <a:endParaRPr lang="zh-CN" altLang="en-US" sz="1400" b="1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223667638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Beam excursion</a:t>
                          </a:r>
                          <a:r>
                            <a:rPr lang="zh-CN" alt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（</a:t>
                          </a:r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cm</a:t>
                          </a:r>
                          <a:r>
                            <a:rPr lang="zh-CN" alt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）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75.723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782645515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Drift space</a:t>
                          </a:r>
                          <a:r>
                            <a:rPr lang="zh-CN" alt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（</a:t>
                          </a:r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m</a:t>
                          </a:r>
                          <a:r>
                            <a:rPr lang="zh-CN" alt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）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1.91</a:t>
                          </a:r>
                          <a:endParaRPr lang="zh-CN" altLang="en-US" sz="1400" kern="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111883909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67" t="-1209434" r="-50535" b="-4188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2.567/5.851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808363541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67" t="-1309434" r="-50535" b="-3188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&gt;1200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155608542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67" t="-1409434" r="-50535" b="-2188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6.743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282523580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67" t="-1481481" r="-50535" b="-1148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2.822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380143524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67" t="-1611321" r="-50535" b="-169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2.36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13969296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" name="文本框 16">
            <a:extLst>
              <a:ext uri="{FF2B5EF4-FFF2-40B4-BE49-F238E27FC236}">
                <a16:creationId xmlns:a16="http://schemas.microsoft.com/office/drawing/2014/main" id="{50B78C3F-F409-47DD-903F-D0441A0C277C}"/>
              </a:ext>
            </a:extLst>
          </p:cNvPr>
          <p:cNvSpPr txBox="1"/>
          <p:nvPr/>
        </p:nvSpPr>
        <p:spPr>
          <a:xfrm>
            <a:off x="9274247" y="1143144"/>
            <a:ext cx="28724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/>
              <a:t>Beta Functions at Injection/Extraction per Cell</a:t>
            </a:r>
            <a:endParaRPr lang="zh-CN" altLang="en-US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58F07D19-C075-48CB-AEEE-355964B92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3433" y="1427729"/>
            <a:ext cx="2949231" cy="21600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DCDEEB91-9C9F-4F39-88EE-F6902900D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6285" y="1381778"/>
            <a:ext cx="2893780" cy="2160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8B58D59-0546-4695-B32C-A55116EF3A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6972" y="1494555"/>
            <a:ext cx="2602454" cy="1934445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sp>
        <p:nvSpPr>
          <p:cNvPr id="32" name="椭圆 31">
            <a:extLst>
              <a:ext uri="{FF2B5EF4-FFF2-40B4-BE49-F238E27FC236}">
                <a16:creationId xmlns:a16="http://schemas.microsoft.com/office/drawing/2014/main" id="{270B61BB-2D27-4BF7-9610-4EDC12BC51CE}"/>
              </a:ext>
            </a:extLst>
          </p:cNvPr>
          <p:cNvSpPr/>
          <p:nvPr/>
        </p:nvSpPr>
        <p:spPr>
          <a:xfrm>
            <a:off x="5536018" y="1852180"/>
            <a:ext cx="535625" cy="864096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1FBF62E4-2A5D-4022-9B02-B2634205DC94}"/>
              </a:ext>
            </a:extLst>
          </p:cNvPr>
          <p:cNvCxnSpPr>
            <a:cxnSpLocks/>
            <a:stCxn id="32" idx="7"/>
          </p:cNvCxnSpPr>
          <p:nvPr/>
        </p:nvCxnSpPr>
        <p:spPr>
          <a:xfrm flipV="1">
            <a:off x="5993203" y="1475361"/>
            <a:ext cx="447261" cy="503363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97F70203-3EF5-469B-9A24-903DE41B185C}"/>
              </a:ext>
            </a:extLst>
          </p:cNvPr>
          <p:cNvCxnSpPr>
            <a:cxnSpLocks/>
            <a:stCxn id="32" idx="5"/>
          </p:cNvCxnSpPr>
          <p:nvPr/>
        </p:nvCxnSpPr>
        <p:spPr>
          <a:xfrm>
            <a:off x="5993203" y="2589732"/>
            <a:ext cx="447261" cy="865165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5BAD9077-3F4D-4A35-A945-64F5901195A4}"/>
              </a:ext>
            </a:extLst>
          </p:cNvPr>
          <p:cNvSpPr txBox="1"/>
          <p:nvPr/>
        </p:nvSpPr>
        <p:spPr>
          <a:xfrm>
            <a:off x="3430788" y="985335"/>
            <a:ext cx="60482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FD lattice solution meeting all requirements except for tunes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63A3E90-0EE7-47E0-9EEA-99DCF70C48B5}"/>
              </a:ext>
            </a:extLst>
          </p:cNvPr>
          <p:cNvSpPr txBox="1"/>
          <p:nvPr/>
        </p:nvSpPr>
        <p:spPr>
          <a:xfrm>
            <a:off x="3646913" y="6253553"/>
            <a:ext cx="30228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ea typeface="微软雅黑" panose="020B0503020204020204" pitchFamily="34" charset="-122"/>
              </a:rPr>
              <a:t> Closed orbits  and Magnetic Field Distribution</a:t>
            </a:r>
            <a:endParaRPr lang="zh-CN" altLang="en-US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FB8D279-3340-463B-AF91-64EA986FAB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5804" y="4096193"/>
            <a:ext cx="2935518" cy="216000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A9B24AF6-F79D-400F-9B62-E71399C3B1B8}"/>
              </a:ext>
            </a:extLst>
          </p:cNvPr>
          <p:cNvSpPr txBox="1"/>
          <p:nvPr/>
        </p:nvSpPr>
        <p:spPr>
          <a:xfrm>
            <a:off x="6711296" y="3501942"/>
            <a:ext cx="2310441" cy="58477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Tune diffusion rate is low </a:t>
            </a:r>
          </a:p>
          <a:p>
            <a:r>
              <a:rPr lang="en-US" altLang="zh-CN" sz="1600" dirty="0"/>
              <a:t>within magnet aperture</a:t>
            </a:r>
            <a:endParaRPr lang="zh-CN" altLang="en-US" sz="1600" dirty="0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629DDAF9-B03B-462C-949A-04B293839AEA}"/>
              </a:ext>
            </a:extLst>
          </p:cNvPr>
          <p:cNvGrpSpPr/>
          <p:nvPr/>
        </p:nvGrpSpPr>
        <p:grpSpPr>
          <a:xfrm>
            <a:off x="6296886" y="4096193"/>
            <a:ext cx="3086036" cy="2160000"/>
            <a:chOff x="6296886" y="4096193"/>
            <a:chExt cx="3086036" cy="2160000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ABD36808-517A-48DC-A699-1D626D7FB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60065" y="4096193"/>
              <a:ext cx="3022857" cy="2160000"/>
            </a:xfrm>
            <a:prstGeom prst="rect">
              <a:avLst/>
            </a:prstGeom>
          </p:spPr>
        </p:pic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1970F393-A6B9-4CC4-911B-79754E797D4E}"/>
                </a:ext>
              </a:extLst>
            </p:cNvPr>
            <p:cNvCxnSpPr>
              <a:cxnSpLocks/>
            </p:cNvCxnSpPr>
            <p:nvPr/>
          </p:nvCxnSpPr>
          <p:spPr>
            <a:xfrm>
              <a:off x="6296886" y="4940698"/>
              <a:ext cx="2952328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9">
              <a:extLst>
                <a:ext uri="{FF2B5EF4-FFF2-40B4-BE49-F238E27FC236}">
                  <a16:creationId xmlns:a16="http://schemas.microsoft.com/office/drawing/2014/main" id="{AD4E1C28-1155-483F-862E-4A8F5AA5BD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60238" y="4940698"/>
              <a:ext cx="0" cy="108059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EA8A4855-7A34-4902-8F24-14BF8798C011}"/>
                </a:ext>
              </a:extLst>
            </p:cNvPr>
            <p:cNvSpPr txBox="1"/>
            <p:nvPr/>
          </p:nvSpPr>
          <p:spPr>
            <a:xfrm>
              <a:off x="6502323" y="5296327"/>
              <a:ext cx="65501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dirty="0">
                  <a:solidFill>
                    <a:srgbClr val="FF0000"/>
                  </a:solidFill>
                </a:rPr>
                <a:t>6cm</a:t>
              </a:r>
              <a:endParaRPr lang="zh-CN" altLang="en-US" dirty="0"/>
            </a:p>
          </p:txBody>
        </p:sp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D8F6823D-C95A-4A70-A57A-1C3EBD7D416C}"/>
              </a:ext>
            </a:extLst>
          </p:cNvPr>
          <p:cNvSpPr txBox="1"/>
          <p:nvPr/>
        </p:nvSpPr>
        <p:spPr>
          <a:xfrm>
            <a:off x="6588631" y="6253553"/>
            <a:ext cx="24607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zh-CN" sz="1100" b="1" dirty="0">
                <a:ea typeface="微软雅黑" panose="020B0503020204020204" pitchFamily="34" charset="-122"/>
              </a:rPr>
              <a:t>Large Amplitude Particle FMA Analysis</a:t>
            </a:r>
            <a:endParaRPr lang="zh-CN" altLang="en-US" sz="1100" b="1" dirty="0">
              <a:ea typeface="微软雅黑" panose="020B0503020204020204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941DAAE2-A8BE-4E4C-B8C5-4659338203EB}"/>
              </a:ext>
            </a:extLst>
          </p:cNvPr>
          <p:cNvSpPr txBox="1"/>
          <p:nvPr/>
        </p:nvSpPr>
        <p:spPr>
          <a:xfrm>
            <a:off x="9269769" y="3470209"/>
            <a:ext cx="32591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/>
              <a:t>Vertical tune variation:</a:t>
            </a:r>
            <a:r>
              <a:rPr lang="en-US" altLang="zh-CN" sz="1600" dirty="0"/>
              <a:t> 1.5~2.7 within magnet aperture</a:t>
            </a:r>
            <a:endParaRPr lang="zh-CN" altLang="en-US" sz="1600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4ED6D4D-14D6-4633-96D0-A28CDB82E744}"/>
              </a:ext>
            </a:extLst>
          </p:cNvPr>
          <p:cNvSpPr txBox="1"/>
          <p:nvPr/>
        </p:nvSpPr>
        <p:spPr>
          <a:xfrm>
            <a:off x="9406401" y="6198834"/>
            <a:ext cx="26736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/>
              <a:t>Significant particle loss at 3rd-order resonance lines</a:t>
            </a:r>
            <a:endParaRPr lang="zh-CN" altLang="en-US" sz="1600" dirty="0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45C17EEF-42AA-42D8-9BB9-9B62C4F7A32A}"/>
              </a:ext>
            </a:extLst>
          </p:cNvPr>
          <p:cNvGrpSpPr/>
          <p:nvPr/>
        </p:nvGrpSpPr>
        <p:grpSpPr>
          <a:xfrm>
            <a:off x="9249214" y="4114835"/>
            <a:ext cx="3022857" cy="2160000"/>
            <a:chOff x="9274247" y="4105669"/>
            <a:chExt cx="3022857" cy="2160000"/>
          </a:xfrm>
        </p:grpSpPr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03EB3803-1A75-44E7-94B0-5F7AF5927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274247" y="4105669"/>
              <a:ext cx="3022857" cy="2160000"/>
            </a:xfrm>
            <a:prstGeom prst="rect">
              <a:avLst/>
            </a:prstGeom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C6F79774-A0DA-4969-920E-FF019A583E14}"/>
                </a:ext>
              </a:extLst>
            </p:cNvPr>
            <p:cNvSpPr txBox="1"/>
            <p:nvPr/>
          </p:nvSpPr>
          <p:spPr>
            <a:xfrm rot="20310687">
              <a:off x="10806645" y="5498569"/>
              <a:ext cx="10186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accent1"/>
                  </a:solidFill>
                </a:rPr>
                <a:t>1Qx-2Qy=0</a:t>
              </a:r>
              <a:endParaRPr lang="zh-CN" altLang="en-US" sz="1400" b="1" dirty="0">
                <a:solidFill>
                  <a:schemeClr val="accent1"/>
                </a:solidFill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EE02AA48-F706-43B8-BE55-6E73265F9893}"/>
                </a:ext>
              </a:extLst>
            </p:cNvPr>
            <p:cNvSpPr/>
            <p:nvPr/>
          </p:nvSpPr>
          <p:spPr>
            <a:xfrm>
              <a:off x="10200456" y="5385097"/>
              <a:ext cx="648072" cy="659517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45D5B379-B81E-49E0-8B49-FD21581830BE}"/>
              </a:ext>
            </a:extLst>
          </p:cNvPr>
          <p:cNvCxnSpPr>
            <a:cxnSpLocks/>
            <a:stCxn id="38" idx="1"/>
          </p:cNvCxnSpPr>
          <p:nvPr/>
        </p:nvCxnSpPr>
        <p:spPr>
          <a:xfrm flipH="1">
            <a:off x="3269855" y="3822391"/>
            <a:ext cx="377058" cy="1399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>
            <a:extLst>
              <a:ext uri="{FF2B5EF4-FFF2-40B4-BE49-F238E27FC236}">
                <a16:creationId xmlns:a16="http://schemas.microsoft.com/office/drawing/2014/main" id="{D3C2EE5C-5B64-41CB-97C2-B5BCB70C805F}"/>
              </a:ext>
            </a:extLst>
          </p:cNvPr>
          <p:cNvSpPr txBox="1"/>
          <p:nvPr/>
        </p:nvSpPr>
        <p:spPr>
          <a:xfrm>
            <a:off x="3646913" y="3560781"/>
            <a:ext cx="2807523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</a:rPr>
              <a:t>Fractional parts not in [0.2, 0.35] or [0.65, 0.8] 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67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内容占位符 1">
            <a:extLst>
              <a:ext uri="{FF2B5EF4-FFF2-40B4-BE49-F238E27FC236}">
                <a16:creationId xmlns:a16="http://schemas.microsoft.com/office/drawing/2014/main" id="{7198847B-BFEC-4B82-98D7-1566C93B4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34" y="1052736"/>
            <a:ext cx="11616089" cy="5526557"/>
          </a:xfrm>
        </p:spPr>
        <p:txBody>
          <a:bodyPr>
            <a:normAutofit/>
          </a:bodyPr>
          <a:lstStyle/>
          <a:p>
            <a:r>
              <a:rPr lang="en-US" altLang="zh-CN" sz="2000" b="1" dirty="0"/>
              <a:t>Particle loss mechanisms:</a:t>
            </a:r>
          </a:p>
          <a:p>
            <a:pPr lvl="1"/>
            <a:r>
              <a:rPr lang="en-US" altLang="zh-CN" sz="1600" b="1" dirty="0"/>
              <a:t>Loss happened primarily in vertical space</a:t>
            </a:r>
          </a:p>
          <a:p>
            <a:pPr lvl="1"/>
            <a:r>
              <a:rPr lang="en-US" altLang="zh-CN" sz="1600" b="1" dirty="0"/>
              <a:t>Resonance sensitivity: 3rd-order (most sensitive) and 5th-order resonances dominate</a:t>
            </a:r>
          </a:p>
          <a:p>
            <a:pPr lvl="1"/>
            <a:r>
              <a:rPr lang="en-US" altLang="zh-CN" sz="1600" b="1" dirty="0"/>
              <a:t>Loss pattern: Particles lost when approaching resonance lines</a:t>
            </a:r>
          </a:p>
          <a:p>
            <a:endParaRPr lang="en-US" altLang="zh-CN" sz="2000" b="1" dirty="0"/>
          </a:p>
          <a:p>
            <a:endParaRPr lang="en-US" altLang="zh-CN" sz="2000" b="1" dirty="0"/>
          </a:p>
          <a:p>
            <a:endParaRPr lang="en-US" altLang="zh-CN" sz="2000" b="1" dirty="0"/>
          </a:p>
          <a:p>
            <a:endParaRPr lang="en-US" altLang="zh-CN" sz="2000" b="1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pPr marL="0" indent="0">
              <a:buNone/>
            </a:pPr>
            <a:endParaRPr lang="en-US" altLang="zh-CN" sz="200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FCB32A1-DF4E-4AF4-9AB0-9879EDD6D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Nonlinear Analysis for particles with large amplitude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A2863A9-A7D5-4E9C-9BC0-5989EC3A6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849" y="4740760"/>
            <a:ext cx="2519049" cy="18000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A8DF91C-A499-4B43-94A9-6BFAD08CD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850" y="2780928"/>
            <a:ext cx="2519048" cy="1800000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44BAAA-2CB0-444F-8AF6-30089FE200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870" y="2780928"/>
            <a:ext cx="4155817" cy="3736800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4F9F091-0F3D-45FA-9B6C-D5D3FDB8EA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6306" y="2780928"/>
            <a:ext cx="4415564" cy="373680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13" name="箭头: 左 12">
            <a:extLst>
              <a:ext uri="{FF2B5EF4-FFF2-40B4-BE49-F238E27FC236}">
                <a16:creationId xmlns:a16="http://schemas.microsoft.com/office/drawing/2014/main" id="{A881479A-5D07-450F-B9C1-1F86051B241F}"/>
              </a:ext>
            </a:extLst>
          </p:cNvPr>
          <p:cNvSpPr/>
          <p:nvPr/>
        </p:nvSpPr>
        <p:spPr>
          <a:xfrm>
            <a:off x="4367808" y="3680928"/>
            <a:ext cx="363638" cy="180120"/>
          </a:xfrm>
          <a:prstGeom prst="leftArrow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箭头: 右 16">
            <a:extLst>
              <a:ext uri="{FF2B5EF4-FFF2-40B4-BE49-F238E27FC236}">
                <a16:creationId xmlns:a16="http://schemas.microsoft.com/office/drawing/2014/main" id="{9B4B33C7-E143-4248-ADAE-792D6B7BAE7B}"/>
              </a:ext>
            </a:extLst>
          </p:cNvPr>
          <p:cNvSpPr/>
          <p:nvPr/>
        </p:nvSpPr>
        <p:spPr>
          <a:xfrm>
            <a:off x="7320136" y="5589240"/>
            <a:ext cx="372278" cy="216024"/>
          </a:xfrm>
          <a:prstGeom prst="rightArrow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964DA84-ABCE-46DA-A7B1-31414039234B}"/>
              </a:ext>
            </a:extLst>
          </p:cNvPr>
          <p:cNvSpPr txBox="1"/>
          <p:nvPr/>
        </p:nvSpPr>
        <p:spPr>
          <a:xfrm>
            <a:off x="961431" y="2473151"/>
            <a:ext cx="2312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err="1">
                <a:solidFill>
                  <a:srgbClr val="FF0000"/>
                </a:solidFill>
              </a:rPr>
              <a:t>Y_offset</a:t>
            </a:r>
            <a:r>
              <a:rPr lang="en-US" altLang="zh-CN" sz="1400" b="1" dirty="0">
                <a:solidFill>
                  <a:srgbClr val="FF0000"/>
                </a:solidFill>
              </a:rPr>
              <a:t>=-31cm </a:t>
            </a:r>
            <a:r>
              <a:rPr lang="en-US" altLang="zh-CN" sz="1400" b="1" dirty="0" err="1">
                <a:solidFill>
                  <a:srgbClr val="FF0000"/>
                </a:solidFill>
              </a:rPr>
              <a:t>Z_offset</a:t>
            </a:r>
            <a:r>
              <a:rPr lang="en-US" altLang="zh-CN" sz="1400" b="1" dirty="0">
                <a:solidFill>
                  <a:srgbClr val="FF0000"/>
                </a:solidFill>
              </a:rPr>
              <a:t>=4.5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D232DA06-A911-4416-BF53-41D45A808F29}"/>
              </a:ext>
            </a:extLst>
          </p:cNvPr>
          <p:cNvSpPr txBox="1"/>
          <p:nvPr/>
        </p:nvSpPr>
        <p:spPr>
          <a:xfrm>
            <a:off x="8737320" y="2442625"/>
            <a:ext cx="2172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err="1">
                <a:solidFill>
                  <a:schemeClr val="accent1"/>
                </a:solidFill>
              </a:rPr>
              <a:t>Y_offset</a:t>
            </a:r>
            <a:r>
              <a:rPr lang="en-US" altLang="zh-CN" sz="1400" b="1" dirty="0">
                <a:solidFill>
                  <a:schemeClr val="accent1"/>
                </a:solidFill>
              </a:rPr>
              <a:t>=-40cm </a:t>
            </a:r>
            <a:r>
              <a:rPr lang="en-US" altLang="zh-CN" sz="1400" b="1" dirty="0" err="1">
                <a:solidFill>
                  <a:schemeClr val="accent1"/>
                </a:solidFill>
              </a:rPr>
              <a:t>Z_offset</a:t>
            </a:r>
            <a:r>
              <a:rPr lang="en-US" altLang="zh-CN" sz="1400" b="1" dirty="0">
                <a:solidFill>
                  <a:schemeClr val="accent1"/>
                </a:solidFill>
              </a:rPr>
              <a:t>=2</a:t>
            </a:r>
            <a:endParaRPr lang="zh-CN" altLang="en-US" sz="1400" b="1" dirty="0">
              <a:solidFill>
                <a:schemeClr val="accent1"/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2A01414-3ACA-44EA-A611-DFD2AE547174}"/>
              </a:ext>
            </a:extLst>
          </p:cNvPr>
          <p:cNvSpPr txBox="1"/>
          <p:nvPr/>
        </p:nvSpPr>
        <p:spPr>
          <a:xfrm rot="20087054">
            <a:off x="5222544" y="3662125"/>
            <a:ext cx="16560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</a:rPr>
              <a:t>Orde=5, 2Qx-3Qy=0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09F64856-063E-400C-A3A1-479AA591C860}"/>
              </a:ext>
            </a:extLst>
          </p:cNvPr>
          <p:cNvSpPr txBox="1"/>
          <p:nvPr/>
        </p:nvSpPr>
        <p:spPr>
          <a:xfrm rot="19358315">
            <a:off x="5423683" y="5543364"/>
            <a:ext cx="16560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chemeClr val="accent1"/>
                </a:solidFill>
              </a:rPr>
              <a:t>Orde=3, 1Qx-2Qy=0</a:t>
            </a:r>
            <a:endParaRPr lang="zh-CN" altLang="en-US" sz="1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895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4859977A-A367-42EC-8435-D2FC41527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35" y="1052736"/>
            <a:ext cx="11928648" cy="5526557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FDF with N=12, Much better situation than FD case, we have more choice and easy to find  optimal solutions when the spiral angle comes to 40 degree</a:t>
            </a:r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r>
              <a:rPr lang="en-US" altLang="zh-CN" sz="2000" dirty="0"/>
              <a:t>No need to think about N=14,16 with more magnets</a:t>
            </a:r>
          </a:p>
          <a:p>
            <a:endParaRPr lang="en-US" altLang="zh-CN" sz="2000" dirty="0"/>
          </a:p>
          <a:p>
            <a:endParaRPr lang="en-US" altLang="zh-CN" sz="2000" dirty="0"/>
          </a:p>
          <a:p>
            <a:pPr marL="0" indent="0">
              <a:buNone/>
            </a:pPr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pPr marL="0" indent="0">
              <a:buNone/>
            </a:pPr>
            <a:endParaRPr lang="en-US" altLang="zh-CN" sz="200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F1A0D042-BB58-4AF0-9C61-ACB361F5B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 2: FDF → Split F magnet into two parts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2BC595D7-3DEC-4660-8633-332049E95E6C}"/>
              </a:ext>
            </a:extLst>
          </p:cNvPr>
          <p:cNvGrpSpPr/>
          <p:nvPr/>
        </p:nvGrpSpPr>
        <p:grpSpPr>
          <a:xfrm>
            <a:off x="5700839" y="1781632"/>
            <a:ext cx="5038725" cy="3600450"/>
            <a:chOff x="5375920" y="1628775"/>
            <a:chExt cx="5038725" cy="3600450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1B82EE20-F2B4-4734-B91B-997578FEC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75920" y="1628775"/>
              <a:ext cx="5038725" cy="3600450"/>
            </a:xfrm>
            <a:prstGeom prst="rect">
              <a:avLst/>
            </a:prstGeom>
          </p:spPr>
        </p:pic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3C28759C-F4D7-442A-A0B3-A0EE08C97129}"/>
                </a:ext>
              </a:extLst>
            </p:cNvPr>
            <p:cNvSpPr txBox="1"/>
            <p:nvPr/>
          </p:nvSpPr>
          <p:spPr>
            <a:xfrm>
              <a:off x="6716114" y="1628775"/>
              <a:ext cx="289422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b="1" dirty="0"/>
                <a:t>N=12,</a:t>
              </a:r>
              <a:r>
                <a:rPr lang="en-US" altLang="zh-CN" sz="1600" b="1" dirty="0">
                  <a:solidFill>
                    <a:srgbClr val="FF0000"/>
                  </a:solidFill>
                </a:rPr>
                <a:t>FDF</a:t>
              </a:r>
              <a:r>
                <a:rPr lang="en-US" altLang="zh-CN" sz="1600" b="1" dirty="0"/>
                <a:t>,Spiral angle=40°</a:t>
              </a:r>
              <a:endParaRPr lang="zh-CN" altLang="en-US" sz="1600" dirty="0"/>
            </a:p>
          </p:txBody>
        </p:sp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31441291-FD30-46A8-95F8-97FB67C1B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54" y="1781632"/>
            <a:ext cx="5038096" cy="3600000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7CC25791-9B7B-428C-A1DC-C5D74F981BB5}"/>
              </a:ext>
            </a:extLst>
          </p:cNvPr>
          <p:cNvSpPr txBox="1"/>
          <p:nvPr/>
        </p:nvSpPr>
        <p:spPr>
          <a:xfrm>
            <a:off x="1904153" y="1771786"/>
            <a:ext cx="25568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/>
              <a:t>N=16, </a:t>
            </a:r>
            <a:r>
              <a:rPr lang="en-US" altLang="zh-CN" sz="1600" b="1" dirty="0">
                <a:solidFill>
                  <a:srgbClr val="FF0000"/>
                </a:solidFill>
              </a:rPr>
              <a:t>FD</a:t>
            </a:r>
            <a:r>
              <a:rPr lang="en-US" altLang="zh-CN" sz="1600" b="1" dirty="0"/>
              <a:t>, spiral angle=40°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012925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42078" y="159129"/>
            <a:ext cx="11838000" cy="725470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FDF Lattice parameters optimized by enhanced NSGA-II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表格 6">
                <a:extLst>
                  <a:ext uri="{FF2B5EF4-FFF2-40B4-BE49-F238E27FC236}">
                    <a16:creationId xmlns:a16="http://schemas.microsoft.com/office/drawing/2014/main" id="{D5F7E94E-A16A-4F36-BDE5-BC03BA25ED9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13881445"/>
                  </p:ext>
                </p:extLst>
              </p:nvPr>
            </p:nvGraphicFramePr>
            <p:xfrm>
              <a:off x="217369" y="1092725"/>
              <a:ext cx="3358351" cy="552136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06223">
                      <a:extLst>
                        <a:ext uri="{9D8B030D-6E8A-4147-A177-3AD203B41FA5}">
                          <a16:colId xmlns:a16="http://schemas.microsoft.com/office/drawing/2014/main" val="1166811627"/>
                        </a:ext>
                      </a:extLst>
                    </a:gridCol>
                    <a:gridCol w="1152128">
                      <a:extLst>
                        <a:ext uri="{9D8B030D-6E8A-4147-A177-3AD203B41FA5}">
                          <a16:colId xmlns:a16="http://schemas.microsoft.com/office/drawing/2014/main" val="1022384549"/>
                        </a:ext>
                      </a:extLst>
                    </a:gridCol>
                  </a:tblGrid>
                  <a:tr h="324786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Lattice</a:t>
                          </a:r>
                          <a:r>
                            <a:rPr lang="zh-CN" altLang="en-US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parameters</a:t>
                          </a:r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algn="just"/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70264425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Super periodicity </a:t>
                          </a:r>
                          <a:r>
                            <a:rPr lang="en-US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N</a:t>
                          </a:r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12</a:t>
                          </a:r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20605657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Focusing Structure </a:t>
                          </a:r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b="1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FDF Triplet</a:t>
                          </a:r>
                          <a:endParaRPr lang="zh-CN" sz="1100" b="1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769479096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Machine Type</a:t>
                          </a:r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Scaling</a:t>
                          </a:r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79871327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Spiral Angle </a:t>
                          </a:r>
                          <a:r>
                            <a:rPr 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sz="1400" ker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38.896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272718302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Filling Factor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400" i="1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CN" sz="1400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oMath>
                          </a14:m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0.469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795139627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Field Index</a:t>
                          </a:r>
                          <a:r>
                            <a:rPr lang="zh-CN" alt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400" i="1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altLang="zh-CN" sz="1400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oMath>
                          </a14:m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6.377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466775418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Field Ratio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400" i="1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altLang="zh-CN" sz="1400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  <m:r>
                                <a:rPr lang="en-US" altLang="zh-CN" sz="1400" kern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Times New Roman" panose="020206030504050203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altLang="zh-CN" sz="1400" i="1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altLang="zh-CN" sz="1400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oMath>
                          </a14:m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0.5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802708924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Tunes</a:t>
                          </a:r>
                          <a:r>
                            <a:rPr lang="zh-CN" alt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 （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400" i="1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b="0" i="1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CN" sz="1400" b="0" i="1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en-US" altLang="zh-CN" sz="1400" kern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Times New Roman" panose="020206030504050203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altLang="zh-CN" sz="1400" i="1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b="0" i="1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CN" sz="1400" b="0" i="1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）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b="1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2.821/2.146</a:t>
                          </a:r>
                          <a:endParaRPr lang="zh-CN" altLang="en-US" sz="1400" b="1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182039546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kern="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B_max</a:t>
                          </a:r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 (T)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b="1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1.58</a:t>
                          </a:r>
                          <a:endParaRPr lang="zh-CN" altLang="en-US" sz="1400" b="1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223667638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Beam excursion</a:t>
                          </a:r>
                          <a:r>
                            <a:rPr lang="zh-CN" alt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（</a:t>
                          </a:r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cm</a:t>
                          </a:r>
                          <a:r>
                            <a:rPr lang="zh-CN" alt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）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78.5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782645515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Drift space</a:t>
                          </a:r>
                          <a:r>
                            <a:rPr lang="zh-CN" alt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（</a:t>
                          </a:r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m</a:t>
                          </a:r>
                          <a:r>
                            <a:rPr lang="zh-CN" alt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）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b="1" kern="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2.28</a:t>
                          </a:r>
                          <a:endParaRPr lang="zh-CN" altLang="en-US" sz="1400" b="1" kern="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111883909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kern="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Injection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400" i="1" kern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b="0" i="1" kern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a:rPr lang="zh-CN" altLang="en-US" sz="1400" i="1" kern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zh-CN" sz="1400" b="0" i="1" kern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en-US" altLang="zh-CN" sz="1400" kern="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Times New Roman" panose="020206030504050203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altLang="zh-CN" sz="1400" i="1" kern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400" i="1" kern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zh-CN" sz="1400" b="0" i="1" kern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oMath>
                          </a14:m>
                          <a:endParaRPr lang="zh-CN" altLang="en-US" sz="1400" kern="0" dirty="0">
                            <a:solidFill>
                              <a:schemeClr val="dk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3.253/5.455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808363541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Physical DA</a:t>
                          </a:r>
                          <a:r>
                            <a:rPr lang="zh-CN" altLang="en-US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（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zh-CN" altLang="en-US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  <m:r>
                                <a:rPr lang="en-US" altLang="zh-CN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mm</m:t>
                              </m:r>
                              <m:r>
                                <a:rPr lang="en-US" altLang="zh-CN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mrad</m:t>
                              </m:r>
                            </m:oMath>
                          </a14:m>
                          <a:r>
                            <a:rPr lang="zh-CN" altLang="en-US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）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&gt;1200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155608542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F Magnet Width (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400" ker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3.533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282523580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D Magnet Width (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400" ker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CN" altLang="zh-CN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2.674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380143524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F-D Magnet Gap (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400" ker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b="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2.178</a:t>
                          </a:r>
                          <a:endParaRPr lang="zh-CN" altLang="en-US" sz="1400" b="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13969296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表格 6">
                <a:extLst>
                  <a:ext uri="{FF2B5EF4-FFF2-40B4-BE49-F238E27FC236}">
                    <a16:creationId xmlns:a16="http://schemas.microsoft.com/office/drawing/2014/main" id="{D5F7E94E-A16A-4F36-BDE5-BC03BA25ED9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13881445"/>
                  </p:ext>
                </p:extLst>
              </p:nvPr>
            </p:nvGraphicFramePr>
            <p:xfrm>
              <a:off x="217369" y="1092725"/>
              <a:ext cx="3358351" cy="552136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06223">
                      <a:extLst>
                        <a:ext uri="{9D8B030D-6E8A-4147-A177-3AD203B41FA5}">
                          <a16:colId xmlns:a16="http://schemas.microsoft.com/office/drawing/2014/main" val="1166811627"/>
                        </a:ext>
                      </a:extLst>
                    </a:gridCol>
                    <a:gridCol w="1152128">
                      <a:extLst>
                        <a:ext uri="{9D8B030D-6E8A-4147-A177-3AD203B41FA5}">
                          <a16:colId xmlns:a16="http://schemas.microsoft.com/office/drawing/2014/main" val="1022384549"/>
                        </a:ext>
                      </a:extLst>
                    </a:gridCol>
                  </a:tblGrid>
                  <a:tr h="324786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Lattice</a:t>
                          </a:r>
                          <a:r>
                            <a:rPr lang="zh-CN" altLang="en-US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parameters</a:t>
                          </a:r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algn="just"/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70264425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Super periodicity </a:t>
                          </a:r>
                          <a:r>
                            <a:rPr lang="en-US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N</a:t>
                          </a:r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12</a:t>
                          </a:r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20605657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Focusing Structure </a:t>
                          </a:r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b="1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FDF Triplet</a:t>
                          </a:r>
                          <a:endParaRPr lang="zh-CN" sz="1100" b="1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769479096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Machine Type</a:t>
                          </a:r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Scaling</a:t>
                          </a:r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79871327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75" t="-403774" r="-53168" b="-12245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38.896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272718302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75" t="-494444" r="-53168" b="-110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0.469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795139627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75" t="-605660" r="-53168" b="-10226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6.377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466775418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75" t="-705660" r="-53168" b="-9226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0.5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802708924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75" t="-790741" r="-53168" b="-80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b="1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2.821/2.146</a:t>
                          </a:r>
                          <a:endParaRPr lang="zh-CN" altLang="en-US" sz="1400" b="1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182039546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kern="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B_max</a:t>
                          </a:r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 (T)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b="1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1.58</a:t>
                          </a:r>
                          <a:endParaRPr lang="zh-CN" altLang="en-US" sz="1400" b="1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223667638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Beam excursion</a:t>
                          </a:r>
                          <a:r>
                            <a:rPr lang="zh-CN" alt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（</a:t>
                          </a:r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cm</a:t>
                          </a:r>
                          <a:r>
                            <a:rPr lang="zh-CN" alt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）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78.5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782645515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Drift space</a:t>
                          </a:r>
                          <a:r>
                            <a:rPr lang="zh-CN" alt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（</a:t>
                          </a:r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m</a:t>
                          </a:r>
                          <a:r>
                            <a:rPr lang="zh-CN" alt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）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b="1" kern="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2.28</a:t>
                          </a:r>
                          <a:endParaRPr lang="zh-CN" altLang="en-US" sz="1400" b="1" kern="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111883909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75" t="-1209434" r="-53168" b="-4188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3.253/5.455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808363541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75" t="-1309434" r="-53168" b="-3188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&gt;1200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155608542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75" t="-1409434" r="-53168" b="-2188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3.533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282523580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75" t="-1481481" r="-53168" b="-1148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2.674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380143524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75" t="-1611321" r="-53168" b="-169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b="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2.178</a:t>
                          </a:r>
                          <a:endParaRPr lang="zh-CN" altLang="en-US" sz="1400" b="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13969296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3" name="椭圆 22">
            <a:extLst>
              <a:ext uri="{FF2B5EF4-FFF2-40B4-BE49-F238E27FC236}">
                <a16:creationId xmlns:a16="http://schemas.microsoft.com/office/drawing/2014/main" id="{CDD4CB36-EA2F-4F49-B946-6A5D0C56E784}"/>
              </a:ext>
            </a:extLst>
          </p:cNvPr>
          <p:cNvSpPr/>
          <p:nvPr/>
        </p:nvSpPr>
        <p:spPr>
          <a:xfrm>
            <a:off x="5618002" y="1802430"/>
            <a:ext cx="535625" cy="864096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1E047FA-9D74-4D92-A96E-E347912F3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9392" y="1416087"/>
            <a:ext cx="2942608" cy="2160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32C13C-5409-4C82-AC71-6156DC655E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3721" y="4314552"/>
            <a:ext cx="2780909" cy="2073399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D569383A-414E-44C9-ABFB-D258B9298C8C}"/>
              </a:ext>
            </a:extLst>
          </p:cNvPr>
          <p:cNvGrpSpPr/>
          <p:nvPr/>
        </p:nvGrpSpPr>
        <p:grpSpPr>
          <a:xfrm>
            <a:off x="3561397" y="1372744"/>
            <a:ext cx="5712679" cy="2160000"/>
            <a:chOff x="3555909" y="1197504"/>
            <a:chExt cx="5712679" cy="21600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3FD11BC-DF44-4996-ADF9-287422F76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55909" y="1197504"/>
              <a:ext cx="2933654" cy="2160000"/>
            </a:xfrm>
            <a:prstGeom prst="rect">
              <a:avLst/>
            </a:prstGeom>
          </p:spPr>
        </p:pic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E72FB7A5-3B3C-4872-B648-3A3968DD019E}"/>
                </a:ext>
              </a:extLst>
            </p:cNvPr>
            <p:cNvCxnSpPr>
              <a:stCxn id="23" idx="7"/>
            </p:cNvCxnSpPr>
            <p:nvPr/>
          </p:nvCxnSpPr>
          <p:spPr>
            <a:xfrm flipV="1">
              <a:off x="6075187" y="1298614"/>
              <a:ext cx="464249" cy="63036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D464B1B1-965E-4F64-BB08-3B96C7FD953E}"/>
                </a:ext>
              </a:extLst>
            </p:cNvPr>
            <p:cNvCxnSpPr>
              <a:cxnSpLocks/>
              <a:stCxn id="23" idx="5"/>
            </p:cNvCxnSpPr>
            <p:nvPr/>
          </p:nvCxnSpPr>
          <p:spPr>
            <a:xfrm>
              <a:off x="6075187" y="2539982"/>
              <a:ext cx="464249" cy="716413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164A9781-2FBC-407C-AFF3-CE01B733F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92267" y="1214837"/>
              <a:ext cx="2776321" cy="2041558"/>
            </a:xfrm>
            <a:prstGeom prst="rect">
              <a:avLst/>
            </a:prstGeom>
            <a:ln w="19050">
              <a:solidFill>
                <a:schemeClr val="tx2"/>
              </a:solidFill>
            </a:ln>
          </p:spPr>
        </p:pic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736A243F-22BE-4F98-BEF4-FB425A1BEC00}"/>
              </a:ext>
            </a:extLst>
          </p:cNvPr>
          <p:cNvGrpSpPr/>
          <p:nvPr/>
        </p:nvGrpSpPr>
        <p:grpSpPr>
          <a:xfrm>
            <a:off x="6182790" y="4271252"/>
            <a:ext cx="3174205" cy="2160000"/>
            <a:chOff x="6174789" y="3849027"/>
            <a:chExt cx="3174205" cy="2160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29F0116-9BA8-4D34-8788-659391B6A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6137" y="3849027"/>
              <a:ext cx="3022857" cy="2160000"/>
            </a:xfrm>
            <a:prstGeom prst="rect">
              <a:avLst/>
            </a:prstGeom>
          </p:spPr>
        </p:pic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F71B787B-8CD1-4D50-B1D7-B428B3309E93}"/>
                </a:ext>
              </a:extLst>
            </p:cNvPr>
            <p:cNvCxnSpPr>
              <a:cxnSpLocks/>
            </p:cNvCxnSpPr>
            <p:nvPr/>
          </p:nvCxnSpPr>
          <p:spPr>
            <a:xfrm>
              <a:off x="6174789" y="4725144"/>
              <a:ext cx="2952328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箭头连接符 25">
              <a:extLst>
                <a:ext uri="{FF2B5EF4-FFF2-40B4-BE49-F238E27FC236}">
                  <a16:creationId xmlns:a16="http://schemas.microsoft.com/office/drawing/2014/main" id="{A538A47B-6854-41EE-B69C-FDB6370BB1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38141" y="4725144"/>
              <a:ext cx="0" cy="108059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EE375CA4-077D-48D7-A3C2-330035F7D740}"/>
                </a:ext>
              </a:extLst>
            </p:cNvPr>
            <p:cNvSpPr txBox="1"/>
            <p:nvPr/>
          </p:nvSpPr>
          <p:spPr>
            <a:xfrm>
              <a:off x="6380226" y="5080773"/>
              <a:ext cx="65501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dirty="0">
                  <a:solidFill>
                    <a:srgbClr val="FF0000"/>
                  </a:solidFill>
                </a:rPr>
                <a:t>6cm</a:t>
              </a:r>
              <a:endParaRPr lang="zh-CN" altLang="en-US" dirty="0"/>
            </a:p>
          </p:txBody>
        </p: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F74A7CCA-965E-4D65-8DA9-288A2C2641E7}"/>
              </a:ext>
            </a:extLst>
          </p:cNvPr>
          <p:cNvSpPr txBox="1"/>
          <p:nvPr/>
        </p:nvSpPr>
        <p:spPr>
          <a:xfrm>
            <a:off x="9408346" y="1149697"/>
            <a:ext cx="28058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b="1" dirty="0"/>
              <a:t>Beta Functions at Injection/Extraction per Cell</a:t>
            </a:r>
            <a:endParaRPr lang="zh-CN" altLang="en-US" sz="105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21AD861D-2BE4-4B2C-91F4-6C13A0716E41}"/>
              </a:ext>
            </a:extLst>
          </p:cNvPr>
          <p:cNvSpPr txBox="1"/>
          <p:nvPr/>
        </p:nvSpPr>
        <p:spPr>
          <a:xfrm>
            <a:off x="3688479" y="6405802"/>
            <a:ext cx="29523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ea typeface="微软雅黑" panose="020B0503020204020204" pitchFamily="34" charset="-122"/>
              </a:rPr>
              <a:t> Closed orbits  and Magnetic Field Distribution</a:t>
            </a:r>
            <a:endParaRPr lang="zh-CN" altLang="en-US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BCF35CBC-FE38-49A9-8D3B-32AC1B60CE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49392" y="4286481"/>
            <a:ext cx="3022857" cy="2160000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7BA4C078-4EB8-4320-9538-F6653F85E162}"/>
              </a:ext>
            </a:extLst>
          </p:cNvPr>
          <p:cNvSpPr txBox="1"/>
          <p:nvPr/>
        </p:nvSpPr>
        <p:spPr>
          <a:xfrm>
            <a:off x="9249392" y="3614544"/>
            <a:ext cx="30963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/>
              <a:t>Vertical tune variation:</a:t>
            </a:r>
            <a:r>
              <a:rPr lang="en-US" altLang="zh-CN" sz="1600" dirty="0"/>
              <a:t> 2.0~2.4 within magnet aperture</a:t>
            </a:r>
            <a:endParaRPr lang="zh-CN" altLang="en-US" sz="1600" dirty="0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28EA72C1-3086-485B-8863-719A129FA4F1}"/>
              </a:ext>
            </a:extLst>
          </p:cNvPr>
          <p:cNvSpPr txBox="1"/>
          <p:nvPr/>
        </p:nvSpPr>
        <p:spPr>
          <a:xfrm>
            <a:off x="6560382" y="6419394"/>
            <a:ext cx="29492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zh-CN" sz="1100" b="1" dirty="0">
                <a:ea typeface="微软雅黑" panose="020B0503020204020204" pitchFamily="34" charset="-122"/>
              </a:rPr>
              <a:t>Large Amplitude Particle FMA Analysis</a:t>
            </a:r>
            <a:endParaRPr lang="zh-CN" altLang="en-US" sz="1100" b="1" dirty="0">
              <a:ea typeface="微软雅黑" panose="020B0503020204020204" pitchFamily="34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0426EBED-6211-4568-8367-506D4FDB36A7}"/>
              </a:ext>
            </a:extLst>
          </p:cNvPr>
          <p:cNvSpPr txBox="1"/>
          <p:nvPr/>
        </p:nvSpPr>
        <p:spPr>
          <a:xfrm>
            <a:off x="6692141" y="3604095"/>
            <a:ext cx="2310441" cy="58477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Tune diffusion rate is low </a:t>
            </a:r>
          </a:p>
          <a:p>
            <a:r>
              <a:rPr lang="en-US" altLang="zh-CN" sz="1600" dirty="0"/>
              <a:t>within magnet aperture</a:t>
            </a:r>
            <a:endParaRPr lang="zh-CN" altLang="en-US" sz="1600" dirty="0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9560323C-F09F-4A66-B133-CF63EC29B8BD}"/>
              </a:ext>
            </a:extLst>
          </p:cNvPr>
          <p:cNvSpPr txBox="1"/>
          <p:nvPr/>
        </p:nvSpPr>
        <p:spPr>
          <a:xfrm>
            <a:off x="3535327" y="1023284"/>
            <a:ext cx="62867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FDF lattice solution meeting all requirements except for tunes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4EB5067C-CD9E-420D-B768-3A84A32E0BF8}"/>
              </a:ext>
            </a:extLst>
          </p:cNvPr>
          <p:cNvSpPr txBox="1"/>
          <p:nvPr/>
        </p:nvSpPr>
        <p:spPr>
          <a:xfrm>
            <a:off x="3717089" y="3637927"/>
            <a:ext cx="2807523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</a:rPr>
              <a:t>Fractional parts not in [0.2, 0.35] or [0.65, 0.8] 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072F003E-7A40-4454-90B1-3D79E071E91E}"/>
              </a:ext>
            </a:extLst>
          </p:cNvPr>
          <p:cNvCxnSpPr>
            <a:cxnSpLocks/>
            <a:stCxn id="41" idx="1"/>
          </p:cNvCxnSpPr>
          <p:nvPr/>
        </p:nvCxnSpPr>
        <p:spPr>
          <a:xfrm flipH="1">
            <a:off x="3359696" y="3899537"/>
            <a:ext cx="35739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57688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内容占位符 1">
            <a:extLst>
              <a:ext uri="{FF2B5EF4-FFF2-40B4-BE49-F238E27FC236}">
                <a16:creationId xmlns:a16="http://schemas.microsoft.com/office/drawing/2014/main" id="{FDDEA7D7-3172-49FC-93C3-9B5C5BD2A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34" y="1052736"/>
            <a:ext cx="11616089" cy="5526557"/>
          </a:xfrm>
        </p:spPr>
        <p:txBody>
          <a:bodyPr>
            <a:normAutofit/>
          </a:bodyPr>
          <a:lstStyle/>
          <a:p>
            <a:r>
              <a:rPr lang="en-US" altLang="zh-CN" sz="2000" b="1" dirty="0"/>
              <a:t>Particle loss mechanisms:</a:t>
            </a:r>
          </a:p>
          <a:p>
            <a:pPr lvl="1"/>
            <a:r>
              <a:rPr lang="en-US" altLang="zh-CN" sz="1600" b="1" dirty="0"/>
              <a:t>Loss direction: Primarily in vertical plane</a:t>
            </a:r>
          </a:p>
          <a:p>
            <a:pPr lvl="1"/>
            <a:r>
              <a:rPr lang="en-US" altLang="zh-CN" sz="1600" b="1" dirty="0"/>
              <a:t>Resonance sensitivity: </a:t>
            </a:r>
            <a:r>
              <a:rPr lang="en-US" altLang="zh-CN" sz="1600" b="1" dirty="0">
                <a:solidFill>
                  <a:srgbClr val="FF0000"/>
                </a:solidFill>
              </a:rPr>
              <a:t>5th-order resonances dominate</a:t>
            </a:r>
          </a:p>
          <a:p>
            <a:pPr lvl="1"/>
            <a:r>
              <a:rPr lang="en-US" altLang="zh-CN" sz="1600" b="1" dirty="0"/>
              <a:t>Loss pattern: Particles lost when approaching resonance lines and</a:t>
            </a:r>
            <a:r>
              <a:rPr lang="zh-CN" altLang="en-US" sz="1600" b="1" dirty="0"/>
              <a:t> </a:t>
            </a:r>
            <a:r>
              <a:rPr lang="en-US" altLang="zh-CN" sz="1600" b="1" dirty="0"/>
              <a:t>tracking</a:t>
            </a:r>
            <a:r>
              <a:rPr lang="zh-CN" altLang="en-US" sz="1600" b="1" dirty="0"/>
              <a:t> </a:t>
            </a:r>
            <a:r>
              <a:rPr lang="en-US" altLang="zh-CN" sz="1600" b="1" dirty="0"/>
              <a:t>sufficient turns </a:t>
            </a:r>
          </a:p>
          <a:p>
            <a:endParaRPr lang="en-US" altLang="zh-CN" sz="2000" b="1" dirty="0"/>
          </a:p>
          <a:p>
            <a:endParaRPr lang="en-US" altLang="zh-CN" sz="2000" b="1" dirty="0"/>
          </a:p>
          <a:p>
            <a:endParaRPr lang="en-US" altLang="zh-CN" sz="2000" b="1" dirty="0"/>
          </a:p>
          <a:p>
            <a:endParaRPr lang="en-US" altLang="zh-CN" sz="2000" b="1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pPr marL="0" indent="0">
              <a:buNone/>
            </a:pPr>
            <a:endParaRPr lang="en-US" altLang="zh-CN" sz="200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FCB32A1-DF4E-4AF4-9AB0-9879EDD6D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Nonlinear Analysis for particles with large amplitude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7119519-9745-4D9C-9CE3-FB8CF9F7FD2E}"/>
              </a:ext>
            </a:extLst>
          </p:cNvPr>
          <p:cNvSpPr txBox="1"/>
          <p:nvPr/>
        </p:nvSpPr>
        <p:spPr>
          <a:xfrm>
            <a:off x="767408" y="2466863"/>
            <a:ext cx="2673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err="1">
                <a:solidFill>
                  <a:srgbClr val="FF0000"/>
                </a:solidFill>
              </a:rPr>
              <a:t>Y_offset</a:t>
            </a:r>
            <a:r>
              <a:rPr lang="en-US" altLang="zh-CN" sz="1400" b="1" dirty="0">
                <a:solidFill>
                  <a:srgbClr val="FF0000"/>
                </a:solidFill>
              </a:rPr>
              <a:t>=-44.4cm </a:t>
            </a:r>
            <a:r>
              <a:rPr lang="en-US" altLang="zh-CN" sz="1400" b="1" dirty="0" err="1">
                <a:solidFill>
                  <a:srgbClr val="FF0000"/>
                </a:solidFill>
              </a:rPr>
              <a:t>Z_offset</a:t>
            </a:r>
            <a:r>
              <a:rPr lang="en-US" altLang="zh-CN" sz="1400" b="1" dirty="0">
                <a:solidFill>
                  <a:srgbClr val="FF0000"/>
                </a:solidFill>
              </a:rPr>
              <a:t>=2.9cm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EBA627B-78AC-46E3-A839-500E43C526D0}"/>
              </a:ext>
            </a:extLst>
          </p:cNvPr>
          <p:cNvSpPr txBox="1"/>
          <p:nvPr/>
        </p:nvSpPr>
        <p:spPr>
          <a:xfrm>
            <a:off x="8472264" y="2420888"/>
            <a:ext cx="2764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err="1">
                <a:solidFill>
                  <a:schemeClr val="accent1"/>
                </a:solidFill>
              </a:rPr>
              <a:t>Y_offset</a:t>
            </a:r>
            <a:r>
              <a:rPr lang="en-US" altLang="zh-CN" sz="1400" b="1" dirty="0">
                <a:solidFill>
                  <a:schemeClr val="accent1"/>
                </a:solidFill>
              </a:rPr>
              <a:t>=-28.8cm </a:t>
            </a:r>
            <a:r>
              <a:rPr lang="en-US" altLang="zh-CN" sz="1400" b="1" dirty="0" err="1">
                <a:solidFill>
                  <a:schemeClr val="accent1"/>
                </a:solidFill>
              </a:rPr>
              <a:t>Z_offset</a:t>
            </a:r>
            <a:r>
              <a:rPr lang="en-US" altLang="zh-CN" sz="1400" b="1" dirty="0">
                <a:solidFill>
                  <a:schemeClr val="accent1"/>
                </a:solidFill>
              </a:rPr>
              <a:t>=10.2cm</a:t>
            </a:r>
            <a:endParaRPr lang="zh-CN" altLang="en-US" sz="1400" b="1" dirty="0">
              <a:solidFill>
                <a:schemeClr val="accent1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2587AD3-534E-4BFC-AF2D-4FF0B209A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062" y="4711440"/>
            <a:ext cx="2519048" cy="18000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F9C9A3F-605A-4BBC-97CB-020D88ADA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9180" y="2774640"/>
            <a:ext cx="4306217" cy="37368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F830008-124F-48E9-9B42-6E266615A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23" y="2780928"/>
            <a:ext cx="4389833" cy="373680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67C6FAB-D1C0-4353-B831-7A7327D4AE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5704" y="2774640"/>
            <a:ext cx="2519048" cy="180000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22" name="箭头: 左 21">
            <a:extLst>
              <a:ext uri="{FF2B5EF4-FFF2-40B4-BE49-F238E27FC236}">
                <a16:creationId xmlns:a16="http://schemas.microsoft.com/office/drawing/2014/main" id="{148C2CAC-D300-41F2-9712-FC0238504FE5}"/>
              </a:ext>
            </a:extLst>
          </p:cNvPr>
          <p:cNvSpPr/>
          <p:nvPr/>
        </p:nvSpPr>
        <p:spPr>
          <a:xfrm>
            <a:off x="4546456" y="3674640"/>
            <a:ext cx="290020" cy="186408"/>
          </a:xfrm>
          <a:prstGeom prst="leftArrow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箭头: 右 23">
            <a:extLst>
              <a:ext uri="{FF2B5EF4-FFF2-40B4-BE49-F238E27FC236}">
                <a16:creationId xmlns:a16="http://schemas.microsoft.com/office/drawing/2014/main" id="{555CFA04-D0A5-4C4B-A6D8-BF1A5702D87F}"/>
              </a:ext>
            </a:extLst>
          </p:cNvPr>
          <p:cNvSpPr/>
          <p:nvPr/>
        </p:nvSpPr>
        <p:spPr>
          <a:xfrm>
            <a:off x="7400006" y="5611440"/>
            <a:ext cx="372278" cy="216024"/>
          </a:xfrm>
          <a:prstGeom prst="rightArrow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14EB0C8B-4D28-4CC8-88B7-326034351F66}"/>
              </a:ext>
            </a:extLst>
          </p:cNvPr>
          <p:cNvSpPr txBox="1"/>
          <p:nvPr/>
        </p:nvSpPr>
        <p:spPr>
          <a:xfrm rot="584290">
            <a:off x="5366114" y="5404203"/>
            <a:ext cx="17826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chemeClr val="accent1"/>
                </a:solidFill>
              </a:rPr>
              <a:t>Orde=5, 1Qx+4Qy=12</a:t>
            </a:r>
            <a:endParaRPr lang="zh-CN" altLang="en-US" sz="1400" b="1" dirty="0">
              <a:solidFill>
                <a:schemeClr val="accent1"/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7CCF9D4B-8A9E-4E9D-9E99-5FEE947D166B}"/>
              </a:ext>
            </a:extLst>
          </p:cNvPr>
          <p:cNvSpPr txBox="1"/>
          <p:nvPr/>
        </p:nvSpPr>
        <p:spPr>
          <a:xfrm rot="1611015">
            <a:off x="5820061" y="3705959"/>
            <a:ext cx="17826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</a:rPr>
              <a:t>Orde=5, 2Qx+3Qy=12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7648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内容占位符 1">
            <a:extLst>
              <a:ext uri="{FF2B5EF4-FFF2-40B4-BE49-F238E27FC236}">
                <a16:creationId xmlns:a16="http://schemas.microsoft.com/office/drawing/2014/main" id="{F2659B4E-69B2-4600-A9B1-A8912B330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1047553"/>
            <a:ext cx="11881320" cy="5549799"/>
          </a:xfrm>
        </p:spPr>
        <p:txBody>
          <a:bodyPr>
            <a:noAutofit/>
          </a:bodyPr>
          <a:lstStyle/>
          <a:p>
            <a:pPr>
              <a:lnSpc>
                <a:spcPts val="2400"/>
              </a:lnSpc>
              <a:spcAft>
                <a:spcPts val="600"/>
              </a:spcAft>
            </a:pPr>
            <a:r>
              <a:rPr lang="en-US" altLang="zh-CN" sz="1800" b="1" dirty="0"/>
              <a:t>Problem identification: </a:t>
            </a:r>
            <a:r>
              <a:rPr lang="en-US" altLang="zh-CN" sz="1800" dirty="0"/>
              <a:t>Reviewed previous lattice parameters, identified issues, proposed 3 key indicators for mitigating nonlinear effects</a:t>
            </a:r>
          </a:p>
          <a:p>
            <a:pPr>
              <a:lnSpc>
                <a:spcPts val="2400"/>
              </a:lnSpc>
              <a:spcAft>
                <a:spcPts val="600"/>
              </a:spcAft>
            </a:pPr>
            <a:r>
              <a:rPr lang="en-US" altLang="zh-CN" sz="1800" b="1" dirty="0"/>
              <a:t>Solution comparison: </a:t>
            </a:r>
            <a:r>
              <a:rPr lang="en-US" altLang="zh-CN" sz="1800" dirty="0"/>
              <a:t>16-period FD vs 12-period FDF schemes provided. Main differences: Drift space length and stability - </a:t>
            </a:r>
            <a:r>
              <a:rPr lang="en-US" altLang="zh-CN" sz="1800" b="1" dirty="0">
                <a:solidFill>
                  <a:srgbClr val="FF0000"/>
                </a:solidFill>
              </a:rPr>
              <a:t>FDF offers more options: Better vertical stability and longer drift space</a:t>
            </a:r>
          </a:p>
          <a:p>
            <a:pPr>
              <a:lnSpc>
                <a:spcPts val="2400"/>
              </a:lnSpc>
              <a:spcAft>
                <a:spcPts val="600"/>
              </a:spcAft>
            </a:pPr>
            <a:r>
              <a:rPr lang="en-US" altLang="zh-CN" sz="1800" b="1" dirty="0"/>
              <a:t>Future consideration: </a:t>
            </a:r>
            <a:r>
              <a:rPr lang="en-US" altLang="zh-CN" sz="1800" dirty="0"/>
              <a:t>Injection scheme highly coupled with lattice parameters – further optimizing with injection constraints</a:t>
            </a:r>
            <a:r>
              <a:rPr lang="zh-CN" altLang="en-US" sz="1800" dirty="0"/>
              <a:t>（</a:t>
            </a:r>
            <a:r>
              <a:rPr lang="en-US" altLang="zh-CN" sz="1800" dirty="0"/>
              <a:t>Detail Discussion in Dr. Huang’s report</a:t>
            </a:r>
            <a:r>
              <a:rPr lang="zh-CN" altLang="en-US" sz="1800" dirty="0"/>
              <a:t>）</a:t>
            </a:r>
            <a:endParaRPr lang="en-US" altLang="zh-CN" sz="1800" dirty="0"/>
          </a:p>
          <a:p>
            <a:pPr>
              <a:lnSpc>
                <a:spcPts val="2400"/>
              </a:lnSpc>
              <a:spcAft>
                <a:spcPts val="600"/>
              </a:spcAft>
            </a:pPr>
            <a:r>
              <a:rPr lang="en-US" altLang="zh-CN" sz="1800" b="1" dirty="0"/>
              <a:t>16-Period FD 4-fold Scheme Investigation: </a:t>
            </a:r>
            <a:r>
              <a:rPr lang="en-US" altLang="zh-CN" sz="1800" dirty="0"/>
              <a:t>Preliminary exploration for increased drift space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09D9817-5A8C-4771-AED1-EC216C0D3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15" y="3678413"/>
            <a:ext cx="3894857" cy="2880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5E11F28-0598-4A59-87B4-E4EE549C44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0430" y="3972260"/>
            <a:ext cx="3376076" cy="25200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8525C400-6FEB-433D-9540-9DDC9D35E6AB}"/>
              </a:ext>
            </a:extLst>
          </p:cNvPr>
          <p:cNvSpPr txBox="1"/>
          <p:nvPr/>
        </p:nvSpPr>
        <p:spPr>
          <a:xfrm>
            <a:off x="4181464" y="3387485"/>
            <a:ext cx="43279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</a:rPr>
              <a:t>Unexpected behavior: Closed orbit shows clear increase-then-decrease pattern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7DD1014-5D00-45DC-A64B-EB8E42A1A8D8}"/>
              </a:ext>
            </a:extLst>
          </p:cNvPr>
          <p:cNvSpPr txBox="1"/>
          <p:nvPr/>
        </p:nvSpPr>
        <p:spPr>
          <a:xfrm>
            <a:off x="8221862" y="3633706"/>
            <a:ext cx="37673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</a:rPr>
              <a:t>Vertical beta values extremely large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249CD4A-5B56-4C2D-8342-CBE35554D99C}"/>
              </a:ext>
            </a:extLst>
          </p:cNvPr>
          <p:cNvSpPr txBox="1"/>
          <p:nvPr/>
        </p:nvSpPr>
        <p:spPr>
          <a:xfrm>
            <a:off x="4174546" y="6389136"/>
            <a:ext cx="79030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/>
              <a:t>Optimization update needed:</a:t>
            </a:r>
            <a:r>
              <a:rPr lang="en-US" altLang="zh-CN" sz="1600" dirty="0"/>
              <a:t> βmax should be added as constraint in optimization algorithm</a:t>
            </a:r>
            <a:endParaRPr lang="zh-CN" altLang="en-US" sz="1600" dirty="0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6EEAC4A9-1538-4A59-9877-09501EAA5CCD}"/>
              </a:ext>
            </a:extLst>
          </p:cNvPr>
          <p:cNvGrpSpPr/>
          <p:nvPr/>
        </p:nvGrpSpPr>
        <p:grpSpPr>
          <a:xfrm>
            <a:off x="4232917" y="3960861"/>
            <a:ext cx="3420869" cy="2520000"/>
            <a:chOff x="4232917" y="3960861"/>
            <a:chExt cx="3420869" cy="2520000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7E9BD0B8-F893-4560-B8F2-795A158F1D3A}"/>
                </a:ext>
              </a:extLst>
            </p:cNvPr>
            <p:cNvGrpSpPr/>
            <p:nvPr/>
          </p:nvGrpSpPr>
          <p:grpSpPr>
            <a:xfrm>
              <a:off x="4232917" y="3960861"/>
              <a:ext cx="3420869" cy="2520000"/>
              <a:chOff x="4232917" y="3960861"/>
              <a:chExt cx="3420869" cy="2520000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F339B9F6-D90A-47AE-997C-092B642E62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32917" y="3960861"/>
                <a:ext cx="3420869" cy="2520000"/>
              </a:xfrm>
              <a:prstGeom prst="rect">
                <a:avLst/>
              </a:prstGeom>
            </p:spPr>
          </p:pic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9D3608B2-8D7D-4E68-AC07-C3CF38A7621E}"/>
                  </a:ext>
                </a:extLst>
              </p:cNvPr>
              <p:cNvSpPr/>
              <p:nvPr/>
            </p:nvSpPr>
            <p:spPr>
              <a:xfrm>
                <a:off x="5987988" y="5097721"/>
                <a:ext cx="288032" cy="1345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12A78A64-5369-4D11-A5DB-3F96639C6F1E}"/>
                </a:ext>
              </a:extLst>
            </p:cNvPr>
            <p:cNvCxnSpPr/>
            <p:nvPr/>
          </p:nvCxnSpPr>
          <p:spPr>
            <a:xfrm flipV="1">
              <a:off x="4871864" y="4077072"/>
              <a:ext cx="504056" cy="28803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66BE0EDA-9ABF-49EB-A4B1-D01783524CCF}"/>
                </a:ext>
              </a:extLst>
            </p:cNvPr>
            <p:cNvCxnSpPr>
              <a:cxnSpLocks/>
            </p:cNvCxnSpPr>
            <p:nvPr/>
          </p:nvCxnSpPr>
          <p:spPr>
            <a:xfrm>
              <a:off x="6600056" y="4104737"/>
              <a:ext cx="540058" cy="23270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48193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99456" y="1503948"/>
            <a:ext cx="9937104" cy="2160240"/>
          </a:xfrm>
        </p:spPr>
        <p:txBody>
          <a:bodyPr rtlCol="0"/>
          <a:lstStyle/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altLang="zh-CN" sz="4800" dirty="0">
                <a:latin typeface="Arial Black" pitchFamily="34" charset="0"/>
              </a:rPr>
              <a:t>Thank you for your attention</a:t>
            </a:r>
            <a:endParaRPr sz="4800" dirty="0">
              <a:latin typeface="Arial Black" pitchFamily="34" charset="0"/>
            </a:endParaRP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3791744" y="764704"/>
            <a:ext cx="3742184" cy="1470025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altLang="zh-CN" sz="6000" kern="0" dirty="0">
                <a:latin typeface="Arial Black" panose="020B0A04020102020204" pitchFamily="34" charset="0"/>
              </a:rPr>
              <a:t>Outline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  <p:sp>
        <p:nvSpPr>
          <p:cNvPr id="27" name="副标题 4"/>
          <p:cNvSpPr>
            <a:spLocks noGrp="1"/>
          </p:cNvSpPr>
          <p:nvPr>
            <p:ph type="subTitle" idx="1"/>
          </p:nvPr>
        </p:nvSpPr>
        <p:spPr>
          <a:xfrm>
            <a:off x="2063552" y="2348880"/>
            <a:ext cx="9361040" cy="3384376"/>
          </a:xfrm>
        </p:spPr>
        <p:txBody>
          <a:bodyPr>
            <a:noAutofit/>
          </a:bodyPr>
          <a:lstStyle/>
          <a:p>
            <a:pPr marL="514350" indent="-514350" algn="l"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Background introduction</a:t>
            </a:r>
          </a:p>
          <a:p>
            <a:pPr marL="514350" indent="-514350" algn="l"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Response to the Comments</a:t>
            </a:r>
          </a:p>
          <a:p>
            <a:pPr marL="514350" indent="-514350" algn="l"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Review the previous lattice parameters</a:t>
            </a:r>
          </a:p>
          <a:p>
            <a:pPr marL="514350" indent="-514350" algn="l"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Lattice study by full parameters scan</a:t>
            </a:r>
          </a:p>
          <a:p>
            <a:pPr marL="514350" indent="-514350" algn="l"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New lattice by multi-objective optimization</a:t>
            </a:r>
          </a:p>
          <a:p>
            <a:pPr marL="514350" indent="-514350" algn="l"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Nonlinear Analysis</a:t>
            </a:r>
          </a:p>
          <a:p>
            <a:pPr marL="514350" indent="-514350" algn="l"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5537011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>
                <a:solidFill>
                  <a:schemeClr val="tx1"/>
                </a:solidFill>
              </a:rPr>
              <a:t>Back up</a:t>
            </a:r>
            <a:r>
              <a:rPr lang="zh-CN" altLang="en-US" sz="3200" dirty="0">
                <a:solidFill>
                  <a:schemeClr val="tx1"/>
                </a:solidFill>
              </a:rPr>
              <a:t>： </a:t>
            </a:r>
            <a:r>
              <a:rPr lang="en-US" altLang="zh-CN" sz="3200" dirty="0">
                <a:solidFill>
                  <a:schemeClr val="tx1"/>
                </a:solidFill>
              </a:rPr>
              <a:t>Model training data collection</a:t>
            </a:r>
            <a:endParaRPr lang="zh-CN" altLang="en-US" sz="3200" dirty="0"/>
          </a:p>
        </p:txBody>
      </p:sp>
      <p:sp>
        <p:nvSpPr>
          <p:cNvPr id="17" name="内容占位符 1">
            <a:extLst>
              <a:ext uri="{FF2B5EF4-FFF2-40B4-BE49-F238E27FC236}">
                <a16:creationId xmlns:a16="http://schemas.microsoft.com/office/drawing/2014/main" id="{F2659B4E-69B2-4600-A9B1-A8912B330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1047553"/>
            <a:ext cx="11881320" cy="5549799"/>
          </a:xfrm>
        </p:spPr>
        <p:txBody>
          <a:bodyPr>
            <a:noAutofit/>
          </a:bodyPr>
          <a:lstStyle/>
          <a:p>
            <a:pPr>
              <a:lnSpc>
                <a:spcPts val="2400"/>
              </a:lnSpc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altLang="zh-CN" sz="1800" b="1" dirty="0"/>
              <a:t>Perform a coarse grid scan of Lattice parameters, collecting survival status and the first 2 turns of four-dimensional phase space trajectory data for particles with different emittances at each complete lattice revolution</a:t>
            </a:r>
          </a:p>
          <a:p>
            <a:pPr lvl="1">
              <a:lnSpc>
                <a:spcPts val="2400"/>
              </a:lnSpc>
              <a:spcAft>
                <a:spcPts val="600"/>
              </a:spcAft>
              <a:buClr>
                <a:schemeClr val="tx1"/>
              </a:buClr>
            </a:pPr>
            <a:r>
              <a:rPr lang="en-US" altLang="zh-CN" sz="1400" b="1" dirty="0"/>
              <a:t>Requirement: the lattice must have a closed orbit </a:t>
            </a:r>
          </a:p>
          <a:p>
            <a:pPr lvl="1">
              <a:lnSpc>
                <a:spcPts val="2400"/>
              </a:lnSpc>
              <a:spcAft>
                <a:spcPts val="600"/>
              </a:spcAft>
              <a:buClr>
                <a:schemeClr val="tx1"/>
              </a:buClr>
            </a:pPr>
            <a:r>
              <a:rPr lang="en-US" altLang="zh-CN" sz="1400" b="1" dirty="0"/>
              <a:t>Satisfy the stability condition</a:t>
            </a:r>
            <a:r>
              <a:rPr lang="zh-CN" altLang="en-US" sz="1400" b="1" dirty="0"/>
              <a:t>：</a:t>
            </a:r>
            <a:r>
              <a:rPr lang="en-US" altLang="zh-CN" sz="1400" b="1" dirty="0"/>
              <a:t> </a:t>
            </a:r>
            <a:r>
              <a:rPr lang="en-US" altLang="zh-CN" sz="1400" b="1" dirty="0" err="1"/>
              <a:t>Tr|M</a:t>
            </a:r>
            <a:r>
              <a:rPr lang="en-US" altLang="zh-CN" sz="1400" b="1" dirty="0"/>
              <a:t>|&lt;2</a:t>
            </a:r>
          </a:p>
          <a:p>
            <a:pPr lvl="1">
              <a:lnSpc>
                <a:spcPts val="2400"/>
              </a:lnSpc>
              <a:spcAft>
                <a:spcPts val="600"/>
              </a:spcAft>
              <a:buClr>
                <a:schemeClr val="tx1"/>
              </a:buClr>
            </a:pPr>
            <a:r>
              <a:rPr lang="en-US" altLang="zh-CN" sz="1400" b="1" dirty="0"/>
              <a:t>Complete collection will take approximately 2 weeks</a:t>
            </a:r>
          </a:p>
          <a:p>
            <a:pPr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altLang="zh-CN" sz="1800" b="1" dirty="0"/>
              <a:t>Feature engineering: Extract stability indicators related to stabilities from trajectory data, 23 indicators in total</a:t>
            </a:r>
          </a:p>
          <a:p>
            <a:pPr lvl="1">
              <a:lnSpc>
                <a:spcPts val="2400"/>
              </a:lnSpc>
              <a:spcAft>
                <a:spcPts val="600"/>
              </a:spcAft>
              <a:buClr>
                <a:schemeClr val="tx1"/>
              </a:buClr>
              <a:buFont typeface="+mj-ea"/>
              <a:buAutoNum type="circleNumDbPlain"/>
            </a:pPr>
            <a:r>
              <a:rPr lang="en-US" altLang="zh-CN" sz="1400" b="1" dirty="0"/>
              <a:t>Phase space topology: horizontal and vertical normalized average amplitudes</a:t>
            </a:r>
          </a:p>
          <a:p>
            <a:pPr marL="457200" lvl="1" indent="0">
              <a:lnSpc>
                <a:spcPts val="2400"/>
              </a:lnSpc>
              <a:spcAft>
                <a:spcPts val="600"/>
              </a:spcAft>
              <a:buClr>
                <a:schemeClr val="tx1"/>
              </a:buClr>
              <a:buNone/>
            </a:pPr>
            <a:endParaRPr lang="en-US" altLang="zh-CN" sz="1400" b="1" dirty="0"/>
          </a:p>
          <a:p>
            <a:pPr lvl="1">
              <a:lnSpc>
                <a:spcPts val="2400"/>
              </a:lnSpc>
              <a:spcAft>
                <a:spcPts val="600"/>
              </a:spcAft>
              <a:buClr>
                <a:schemeClr val="tx1"/>
              </a:buClr>
              <a:buFont typeface="+mj-ea"/>
              <a:buAutoNum type="circleNumDbPlain" startAt="2"/>
            </a:pPr>
            <a:r>
              <a:rPr lang="en-US" altLang="zh-CN" sz="1400" b="1" dirty="0"/>
              <a:t>Resonance mechanisms: Define the distance from particle oscillation frequency</a:t>
            </a:r>
          </a:p>
          <a:p>
            <a:pPr marL="457200" lvl="1" indent="0">
              <a:lnSpc>
                <a:spcPts val="2400"/>
              </a:lnSpc>
              <a:spcAft>
                <a:spcPts val="600"/>
              </a:spcAft>
              <a:buClr>
                <a:schemeClr val="tx1"/>
              </a:buClr>
              <a:buNone/>
            </a:pPr>
            <a:r>
              <a:rPr lang="en-US" altLang="zh-CN" sz="1400" b="1" dirty="0"/>
              <a:t>      to the first 5 orders of resonance lines</a:t>
            </a:r>
          </a:p>
          <a:p>
            <a:pPr marL="800100" lvl="1" indent="-342900">
              <a:lnSpc>
                <a:spcPts val="2400"/>
              </a:lnSpc>
              <a:spcAft>
                <a:spcPts val="600"/>
              </a:spcAft>
              <a:buClr>
                <a:schemeClr val="tx1"/>
              </a:buClr>
              <a:buFont typeface="+mj-ea"/>
              <a:buAutoNum type="circleNumDbPlain" startAt="3"/>
            </a:pPr>
            <a:r>
              <a:rPr lang="en-US" altLang="zh-CN" sz="1400" b="1" dirty="0"/>
              <a:t>Closed Orbit Distortion (COD)</a:t>
            </a:r>
          </a:p>
          <a:p>
            <a:pPr lvl="1">
              <a:lnSpc>
                <a:spcPts val="2400"/>
              </a:lnSpc>
              <a:spcAft>
                <a:spcPts val="600"/>
              </a:spcAft>
              <a:buClr>
                <a:schemeClr val="tx1"/>
              </a:buClr>
              <a:buFont typeface="+mj-ea"/>
              <a:buAutoNum type="circleNumDbPlain" startAt="3"/>
            </a:pPr>
            <a:r>
              <a:rPr lang="en-US" altLang="zh-CN" sz="1400" b="1" dirty="0"/>
              <a:t> Optical coupling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表格 6">
                <a:extLst>
                  <a:ext uri="{FF2B5EF4-FFF2-40B4-BE49-F238E27FC236}">
                    <a16:creationId xmlns:a16="http://schemas.microsoft.com/office/drawing/2014/main" id="{4ABDE59B-2893-4B81-A62A-6B726E10E7E0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077411" y="1672405"/>
              <a:ext cx="4506526" cy="172819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82885">
                      <a:extLst>
                        <a:ext uri="{9D8B030D-6E8A-4147-A177-3AD203B41FA5}">
                          <a16:colId xmlns:a16="http://schemas.microsoft.com/office/drawing/2014/main" val="1166811627"/>
                        </a:ext>
                      </a:extLst>
                    </a:gridCol>
                    <a:gridCol w="1870593">
                      <a:extLst>
                        <a:ext uri="{9D8B030D-6E8A-4147-A177-3AD203B41FA5}">
                          <a16:colId xmlns:a16="http://schemas.microsoft.com/office/drawing/2014/main" val="1022384549"/>
                        </a:ext>
                      </a:extLst>
                    </a:gridCol>
                    <a:gridCol w="953048">
                      <a:extLst>
                        <a:ext uri="{9D8B030D-6E8A-4147-A177-3AD203B41FA5}">
                          <a16:colId xmlns:a16="http://schemas.microsoft.com/office/drawing/2014/main" val="1488881531"/>
                        </a:ext>
                      </a:extLst>
                    </a:gridCol>
                  </a:tblGrid>
                  <a:tr h="252139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 kern="1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Parameters</a:t>
                          </a:r>
                          <a:endParaRPr lang="zh-CN" sz="1200" kern="1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 kern="1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Scanning range</a:t>
                          </a:r>
                          <a:endParaRPr lang="zh-CN" sz="1200" kern="1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 kern="1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  <a:t>Sampling</a:t>
                          </a:r>
                          <a:endParaRPr lang="zh-CN" sz="1200" kern="1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70264425"/>
                      </a:ext>
                    </a:extLst>
                  </a:tr>
                  <a:tr h="252139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 kern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Field index:</a:t>
                          </a:r>
                          <a:r>
                            <a:rPr lang="zh-CN" altLang="en-US" sz="1200" kern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200" kern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</a:t>
                          </a:r>
                          <a:endParaRPr lang="zh-CN" altLang="en-US" sz="1200" kern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 kern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4.5-12.5</a:t>
                          </a:r>
                          <a:endParaRPr lang="zh-CN" altLang="en-US" sz="1200" kern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 kern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  <a:t>8</a:t>
                          </a:r>
                          <a:endParaRPr lang="zh-CN" altLang="en-US" sz="1200" kern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630342497"/>
                      </a:ext>
                    </a:extLst>
                  </a:tr>
                  <a:tr h="252139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 kern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Spiral angle</a:t>
                          </a:r>
                          <a:r>
                            <a:rPr lang="zh-CN" altLang="en-US" sz="1200" kern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200" kern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:</a:t>
                          </a:r>
                          <a:r>
                            <a:rPr lang="en-US" altLang="zh-CN" sz="1200" kern="0" baseline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zh-CN" altLang="en-US" sz="1200" kern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𝜁</m:t>
                              </m:r>
                            </m:oMath>
                          </a14:m>
                          <a:endParaRPr lang="en-US" altLang="zh-CN" sz="1200" kern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 kern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32-65</a:t>
                          </a:r>
                          <a:endParaRPr lang="zh-CN" altLang="en-US" sz="1200" kern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 kern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  <a:t>4</a:t>
                          </a:r>
                          <a:endParaRPr lang="zh-CN" altLang="en-US" sz="1200" kern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640068613"/>
                      </a:ext>
                    </a:extLst>
                  </a:tr>
                  <a:tr h="252139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 kern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Packing</a:t>
                          </a:r>
                          <a:r>
                            <a:rPr lang="en-US" altLang="zh-CN" sz="1200" kern="0" baseline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factor: </a:t>
                          </a:r>
                          <a:r>
                            <a:rPr lang="zh-CN" altLang="en-US" sz="1200" kern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2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CN" sz="1200" b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200" kern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zh-CN" altLang="en-US" sz="1200" kern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 kern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0.28-0.65</a:t>
                          </a:r>
                          <a:endParaRPr lang="zh-CN" altLang="en-US" sz="1200" kern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 kern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  <a:t>4</a:t>
                          </a:r>
                          <a:endParaRPr lang="zh-CN" altLang="en-US" sz="1200" kern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616950285"/>
                      </a:ext>
                    </a:extLst>
                  </a:tr>
                  <a:tr h="25213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200" i="1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altLang="zh-CN" sz="1200" b="0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  <m:r>
                                <a:rPr lang="en-US" altLang="zh-CN" sz="1200" b="0" kern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altLang="zh-CN" sz="1200" b="0" i="1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altLang="zh-CN" sz="1200" b="0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200" kern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zh-CN" altLang="en-US" sz="1200" kern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 kern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0.45-1.5</a:t>
                          </a:r>
                          <a:endParaRPr lang="zh-CN" altLang="en-US" sz="1200" kern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 kern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  <a:t>8</a:t>
                          </a:r>
                          <a:endParaRPr lang="zh-CN" altLang="en-US" sz="1200" kern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20605657"/>
                      </a:ext>
                    </a:extLst>
                  </a:tr>
                  <a:tr h="25213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2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altLang="zh-CN" sz="1200" b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𝑚𝑠</m:t>
                                  </m:r>
                                  <m:r>
                                    <a:rPr lang="en-US" altLang="zh-CN" sz="1200" b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200" kern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zh-CN" altLang="en-US" sz="1200" kern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 kern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0.28-0.65</a:t>
                          </a:r>
                          <a:endParaRPr lang="zh-CN" altLang="en-US" sz="1200" kern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 kern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  <a:t>4</a:t>
                          </a:r>
                          <a:endParaRPr lang="zh-CN" altLang="en-US" sz="1200" kern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176650579"/>
                      </a:ext>
                    </a:extLst>
                  </a:tr>
                  <a:tr h="215357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2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altLang="zh-CN" sz="1200" b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𝑚𝑠</m:t>
                                  </m:r>
                                  <m:r>
                                    <a:rPr lang="en-US" altLang="zh-CN" sz="1200" b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200" kern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zh-CN" altLang="en-US" sz="1200" kern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kern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0.28-0.65</a:t>
                          </a:r>
                          <a:endParaRPr lang="zh-CN" altLang="en-US" sz="1200" kern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kern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  <a:t>4</a:t>
                          </a:r>
                          <a:endParaRPr lang="zh-CN" altLang="en-US" sz="1200" kern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97978156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表格 6">
                <a:extLst>
                  <a:ext uri="{FF2B5EF4-FFF2-40B4-BE49-F238E27FC236}">
                    <a16:creationId xmlns:a16="http://schemas.microsoft.com/office/drawing/2014/main" id="{4ABDE59B-2893-4B81-A62A-6B726E10E7E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39028566"/>
                  </p:ext>
                </p:extLst>
              </p:nvPr>
            </p:nvGraphicFramePr>
            <p:xfrm>
              <a:off x="7077411" y="1672405"/>
              <a:ext cx="4506526" cy="172819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82885">
                      <a:extLst>
                        <a:ext uri="{9D8B030D-6E8A-4147-A177-3AD203B41FA5}">
                          <a16:colId xmlns:a16="http://schemas.microsoft.com/office/drawing/2014/main" val="1166811627"/>
                        </a:ext>
                      </a:extLst>
                    </a:gridCol>
                    <a:gridCol w="1870593">
                      <a:extLst>
                        <a:ext uri="{9D8B030D-6E8A-4147-A177-3AD203B41FA5}">
                          <a16:colId xmlns:a16="http://schemas.microsoft.com/office/drawing/2014/main" val="1022384549"/>
                        </a:ext>
                      </a:extLst>
                    </a:gridCol>
                    <a:gridCol w="953048">
                      <a:extLst>
                        <a:ext uri="{9D8B030D-6E8A-4147-A177-3AD203B41FA5}">
                          <a16:colId xmlns:a16="http://schemas.microsoft.com/office/drawing/2014/main" val="1488881531"/>
                        </a:ext>
                      </a:extLst>
                    </a:gridCol>
                  </a:tblGrid>
                  <a:tr h="252139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 kern="1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Parameters</a:t>
                          </a:r>
                          <a:endParaRPr lang="zh-CN" sz="1200" kern="1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 kern="1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Scanning range</a:t>
                          </a:r>
                          <a:endParaRPr lang="zh-CN" sz="1200" kern="1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 kern="1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  <a:t>Sampling</a:t>
                          </a:r>
                          <a:endParaRPr lang="zh-CN" sz="1200" kern="1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70264425"/>
                      </a:ext>
                    </a:extLst>
                  </a:tr>
                  <a:tr h="252139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 kern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Field index:</a:t>
                          </a:r>
                          <a:r>
                            <a:rPr lang="zh-CN" altLang="en-US" sz="1200" kern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200" kern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</a:t>
                          </a:r>
                          <a:endParaRPr lang="zh-CN" altLang="en-US" sz="1200" kern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 kern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4.5-12.5</a:t>
                          </a:r>
                          <a:endParaRPr lang="zh-CN" altLang="en-US" sz="1200" kern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 kern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  <a:t>8</a:t>
                          </a:r>
                          <a:endParaRPr lang="zh-CN" altLang="en-US" sz="1200" kern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630342497"/>
                      </a:ext>
                    </a:extLst>
                  </a:tr>
                  <a:tr h="25213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361" t="-209756" r="-168953" b="-4195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 kern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32-65</a:t>
                          </a:r>
                          <a:endParaRPr lang="zh-CN" altLang="en-US" sz="1200" kern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 kern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  <a:t>4</a:t>
                          </a:r>
                          <a:endParaRPr lang="zh-CN" altLang="en-US" sz="1200" kern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640068613"/>
                      </a:ext>
                    </a:extLst>
                  </a:tr>
                  <a:tr h="25213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361" t="-302381" r="-168953" b="-3095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 kern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0.28-0.65</a:t>
                          </a:r>
                          <a:endParaRPr lang="zh-CN" altLang="en-US" sz="1200" kern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 kern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  <a:t>4</a:t>
                          </a:r>
                          <a:endParaRPr lang="zh-CN" altLang="en-US" sz="1200" kern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616950285"/>
                      </a:ext>
                    </a:extLst>
                  </a:tr>
                  <a:tr h="25213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361" t="-412195" r="-168953" b="-2170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 kern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0.45-1.5</a:t>
                          </a:r>
                          <a:endParaRPr lang="zh-CN" altLang="en-US" sz="1200" kern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 kern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  <a:t>8</a:t>
                          </a:r>
                          <a:endParaRPr lang="zh-CN" altLang="en-US" sz="1200" kern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20605657"/>
                      </a:ext>
                    </a:extLst>
                  </a:tr>
                  <a:tr h="25213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361" t="-500000" r="-168953" b="-1119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 kern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0.28-0.65</a:t>
                          </a:r>
                          <a:endParaRPr lang="zh-CN" altLang="en-US" sz="1200" kern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 kern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  <a:t>4</a:t>
                          </a:r>
                          <a:endParaRPr lang="zh-CN" altLang="en-US" sz="1200" kern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176650579"/>
                      </a:ext>
                    </a:extLst>
                  </a:tr>
                  <a:tr h="21535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361" t="-720000" r="-168953" b="-3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kern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0.28-0.65</a:t>
                          </a:r>
                          <a:endParaRPr lang="zh-CN" altLang="en-US" sz="1200" kern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kern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  <a:t>4</a:t>
                          </a:r>
                          <a:endParaRPr lang="zh-CN" altLang="en-US" sz="1200" kern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97978156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4C7C36B9-D66F-4C47-9E37-E1D84B9F5745}"/>
                  </a:ext>
                </a:extLst>
              </p:cNvPr>
              <p:cNvSpPr txBox="1"/>
              <p:nvPr/>
            </p:nvSpPr>
            <p:spPr>
              <a:xfrm>
                <a:off x="1200372" y="4509178"/>
                <a:ext cx="2785140" cy="4860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120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zh-CN" altLang="en-US" sz="12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sz="12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1200" i="1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zh-CN" altLang="en-US" sz="12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zh-CN" altLang="en-US" sz="12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r>
                        <a:rPr lang="zh-CN" altLang="en-US" sz="1200" i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zh-CN" altLang="en-US" sz="12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2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zh-CN" altLang="en-US" sz="1200" i="1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zh-CN" altLang="en-US" sz="1200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zh-CN" altLang="en-US" sz="12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zh-CN" altLang="en-US" sz="12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rad>
                      <m:sSub>
                        <m:sSubPr>
                          <m:ctrlPr>
                            <a:rPr lang="zh-CN" altLang="en-US" sz="12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2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zh-CN" altLang="en-US" sz="12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zh-CN" altLang="en-US" sz="12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en-US" sz="12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2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zh-CN" altLang="en-US" sz="12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f>
                        <m:fPr>
                          <m:ctrlPr>
                            <a:rPr lang="zh-CN" altLang="en-US" sz="12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1200" i="1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zh-CN" altLang="en-US" sz="12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zh-CN" altLang="en-US" sz="12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zh-CN" altLang="en-US" sz="1200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4C7C36B9-D66F-4C47-9E37-E1D84B9F57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372" y="4509178"/>
                <a:ext cx="2785140" cy="486095"/>
              </a:xfrm>
              <a:prstGeom prst="rect">
                <a:avLst/>
              </a:prstGeom>
              <a:blipFill>
                <a:blip r:embed="rId4"/>
                <a:stretch>
                  <a:fillRect b="-12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F827EC3E-DC9A-4158-BEB0-6933C23BD76A}"/>
                  </a:ext>
                </a:extLst>
              </p:cNvPr>
              <p:cNvSpPr txBox="1"/>
              <p:nvPr/>
            </p:nvSpPr>
            <p:spPr>
              <a:xfrm>
                <a:off x="3473371" y="4412559"/>
                <a:ext cx="3335277" cy="637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12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2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zh-CN" altLang="en-US" sz="12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zh-CN" altLang="en-US" sz="12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zh-CN" altLang="en-US" sz="12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zh-CN" altLang="en-US" sz="1200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zh-CN" altLang="en-US" sz="12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zh-CN" altLang="en-US" sz="12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zh-CN" altLang="en-US" sz="12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zh-CN" altLang="en-US" sz="12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zh-CN" altLang="en-US" sz="12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zh-CN" altLang="en-US" sz="1200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den>
                          </m:f>
                          <m:r>
                            <a:rPr lang="zh-CN" altLang="en-US" sz="1200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en-US" sz="12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zh-CN" altLang="en-US" sz="12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d>
                            <m:dPr>
                              <m:ctrlP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zh-CN" altLang="en-US" sz="12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zh-CN" altLang="en-US" sz="1200" i="0">
                                      <a:latin typeface="Cambria Math" panose="02040503050406030204" pitchFamily="18" charset="0"/>
                                    </a:rPr>
                                    <m:t>′2</m:t>
                                  </m:r>
                                </m:sup>
                              </m:sSup>
                              <m:r>
                                <a:rPr lang="zh-CN" altLang="en-US" sz="1200" i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sSub>
                                <m:sSubPr>
                                  <m:ctrlPr>
                                    <a:rPr lang="zh-CN" altLang="en-US" sz="12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zh-CN" altLang="en-US" sz="1200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sSup>
                                <m:sSupPr>
                                  <m:ctrlPr>
                                    <a:rPr lang="zh-CN" altLang="en-US" sz="12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zh-CN" altLang="en-US" sz="1200" i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</m:rad>
                    </m:oMath>
                  </m:oMathPara>
                </a14:m>
                <a:endParaRPr lang="zh-CN" altLang="en-US" sz="1200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F827EC3E-DC9A-4158-BEB0-6933C23BD7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3371" y="4412559"/>
                <a:ext cx="3335277" cy="63799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C01A16E4-5C06-46EE-AFAB-94C4B50E3D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6240" y="3827212"/>
            <a:ext cx="3327697" cy="28462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274476CC-C95A-4908-8863-C9DDD61B5F3E}"/>
                  </a:ext>
                </a:extLst>
              </p:cNvPr>
              <p:cNvSpPr txBox="1"/>
              <p:nvPr/>
            </p:nvSpPr>
            <p:spPr>
              <a:xfrm>
                <a:off x="3894171" y="5459167"/>
                <a:ext cx="4308406" cy="5729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1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zh-CN" altLang="en-US" sz="1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zh-CN" altLang="en-US" sz="1400" i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zh-CN" altLang="en-US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zh-CN" altLang="en-US" sz="1400" i="0">
                              <a:latin typeface="Cambria Math" panose="02040503050406030204" pitchFamily="18" charset="0"/>
                            </a:rPr>
                            <m:t>min</m:t>
                          </m:r>
                        </m:e>
                        <m:lim>
                          <m:r>
                            <a:rPr lang="zh-CN" altLang="en-US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zh-CN" altLang="en-US" sz="14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zh-CN" altLang="en-US" sz="1400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zh-CN" altLang="en-US" sz="14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zh-CN" altLang="en-US" sz="1400" i="1">
                              <a:latin typeface="Cambria Math" panose="02040503050406030204" pitchFamily="18" charset="0"/>
                            </a:rPr>
                            <m:t>𝑝</m:t>
                          </m:r>
                        </m:lim>
                      </m:limLow>
                      <m:r>
                        <a:rPr lang="zh-CN" altLang="en-US" sz="1400" i="0">
                          <a:latin typeface="Cambria Math" panose="02040503050406030204" pitchFamily="18" charset="0"/>
                        </a:rPr>
                        <m:t> </m:t>
                      </m:r>
                      <m:d>
                        <m:dPr>
                          <m:begChr m:val="{"/>
                          <m:endChr m:val="}"/>
                          <m:ctrlPr>
                            <a:rPr lang="zh-CN" alt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zh-CN" altLang="en-US" sz="1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sSub>
                                    <m:sSubPr>
                                      <m:ctrlPr>
                                        <a:rPr lang="zh-CN" altLang="en-US" sz="1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400" i="1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zh-CN" altLang="en-US" sz="1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zh-CN" altLang="en-US" sz="14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sSub>
                                    <m:sSubPr>
                                      <m:ctrlPr>
                                        <a:rPr lang="zh-CN" altLang="en-US" sz="1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400" i="1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zh-CN" altLang="en-US" sz="14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  <m:r>
                                    <a:rPr lang="zh-CN" altLang="en-US" sz="14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d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zh-CN" altLang="en-US" sz="1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zh-CN" altLang="en-US" sz="1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CN" altLang="en-US" sz="14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p>
                                      <m:r>
                                        <a:rPr lang="zh-CN" altLang="en-US" sz="14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zh-CN" altLang="en-US" sz="14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zh-CN" altLang="en-US" sz="1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CN" altLang="en-US" sz="1400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  <m:sup>
                                      <m:r>
                                        <a:rPr lang="zh-CN" altLang="en-US" sz="14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den>
                          </m:f>
                        </m:e>
                      </m:d>
                      <m:r>
                        <a:rPr lang="zh-CN" altLang="en-US" sz="1400" i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CN" altLang="en-US" sz="14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zh-CN" altLang="en-US" sz="1400" i="0">
                          <a:latin typeface="Cambria Math" panose="02040503050406030204" pitchFamily="18" charset="0"/>
                        </a:rPr>
                        <m:t>=1,2,...,5</m:t>
                      </m:r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274476CC-C95A-4908-8863-C9DDD61B5F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4171" y="5459167"/>
                <a:ext cx="4308406" cy="57291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2C868FDF-2BE5-4CD0-8ADE-1EC9CD5A1656}"/>
                  </a:ext>
                </a:extLst>
              </p:cNvPr>
              <p:cNvSpPr txBox="1"/>
              <p:nvPr/>
            </p:nvSpPr>
            <p:spPr>
              <a:xfrm>
                <a:off x="2930625" y="6260967"/>
                <a:ext cx="1368152" cy="3243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1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4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zh-CN" altLang="en-US" sz="1400" i="1">
                              <a:latin typeface="Cambria Math" panose="02040503050406030204" pitchFamily="18" charset="0"/>
                            </a:rPr>
                            <m:t>𝑎𝑚𝑝</m:t>
                          </m:r>
                        </m:sub>
                      </m:sSub>
                      <m:r>
                        <a:rPr lang="zh-CN" altLang="en-US" sz="1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zh-CN" alt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en-US" sz="1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zh-CN" altLang="en-US" sz="1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zh-CN" altLang="en-US" sz="1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2C868FDF-2BE5-4CD0-8ADE-1EC9CD5A16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0625" y="6260967"/>
                <a:ext cx="1368152" cy="324384"/>
              </a:xfrm>
              <a:prstGeom prst="rect">
                <a:avLst/>
              </a:prstGeom>
              <a:blipFill>
                <a:blip r:embed="rId8"/>
                <a:stretch>
                  <a:fillRect t="-88679" r="-17411" b="-1433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3EEF0AC6-660E-40DA-8E42-95C96C721585}"/>
                  </a:ext>
                </a:extLst>
              </p:cNvPr>
              <p:cNvSpPr txBox="1"/>
              <p:nvPr/>
            </p:nvSpPr>
            <p:spPr>
              <a:xfrm>
                <a:off x="4655840" y="6269687"/>
                <a:ext cx="1671241" cy="3243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1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4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zh-CN" altLang="en-US" sz="1400" i="1">
                              <a:latin typeface="Cambria Math" panose="02040503050406030204" pitchFamily="18" charset="0"/>
                            </a:rPr>
                            <m:t>𝑐𝑜𝑢𝑝𝑙𝑒</m:t>
                          </m:r>
                        </m:sub>
                      </m:sSub>
                      <m:r>
                        <a:rPr lang="zh-CN" altLang="en-US" sz="14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en-US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4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zh-CN" altLang="en-US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zh-CN" altLang="en-US" sz="1400" i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zh-CN" altLang="en-US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4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zh-CN" altLang="en-US" sz="14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3EEF0AC6-660E-40DA-8E42-95C96C7215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5840" y="6269687"/>
                <a:ext cx="1671241" cy="324384"/>
              </a:xfrm>
              <a:prstGeom prst="rect">
                <a:avLst/>
              </a:prstGeom>
              <a:blipFill>
                <a:blip r:embed="rId9"/>
                <a:stretch>
                  <a:fillRect b="-18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8431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2800" dirty="0">
                <a:solidFill>
                  <a:schemeClr val="tx1"/>
                </a:solidFill>
              </a:rPr>
              <a:t>Back up</a:t>
            </a:r>
            <a:r>
              <a:rPr lang="zh-CN" altLang="en-US" sz="2800" dirty="0">
                <a:solidFill>
                  <a:schemeClr val="tx1"/>
                </a:solidFill>
              </a:rPr>
              <a:t>： </a:t>
            </a:r>
            <a:r>
              <a:rPr lang="en-US" altLang="zh-CN" sz="2800" dirty="0">
                <a:solidFill>
                  <a:schemeClr val="tx1"/>
                </a:solidFill>
              </a:rPr>
              <a:t>Feature Engineering, Model Training, and Optimal Model Selection</a:t>
            </a:r>
            <a:endParaRPr lang="zh-CN" altLang="en-US" sz="2800" dirty="0"/>
          </a:p>
        </p:txBody>
      </p:sp>
      <p:sp>
        <p:nvSpPr>
          <p:cNvPr id="17" name="内容占位符 1">
            <a:extLst>
              <a:ext uri="{FF2B5EF4-FFF2-40B4-BE49-F238E27FC236}">
                <a16:creationId xmlns:a16="http://schemas.microsoft.com/office/drawing/2014/main" id="{F2659B4E-69B2-4600-A9B1-A8912B330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1047553"/>
            <a:ext cx="12000656" cy="5549799"/>
          </a:xfrm>
        </p:spPr>
        <p:txBody>
          <a:bodyPr>
            <a:noAutofit/>
          </a:bodyPr>
          <a:lstStyle/>
          <a:p>
            <a:pPr>
              <a:lnSpc>
                <a:spcPts val="2400"/>
              </a:lnSpc>
              <a:spcAft>
                <a:spcPts val="600"/>
              </a:spcAft>
              <a:buClr>
                <a:schemeClr val="tx1"/>
              </a:buClr>
            </a:pPr>
            <a:r>
              <a:rPr lang="en-US" altLang="zh-CN" sz="1800" b="1" dirty="0"/>
              <a:t>Used a hierarchical framework to analyze how physical mechanisms affect particle stability, identifying 10 key features</a:t>
            </a:r>
          </a:p>
          <a:p>
            <a:pPr lvl="1">
              <a:lnSpc>
                <a:spcPts val="2400"/>
              </a:lnSpc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altLang="zh-CN" sz="1600" b="1" dirty="0"/>
              <a:t>Evaluated basic physical mechanisms individually, using random forest models to test how well each type predicts particle stability</a:t>
            </a:r>
          </a:p>
          <a:p>
            <a:pPr lvl="1">
              <a:lnSpc>
                <a:spcPts val="2400"/>
              </a:lnSpc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altLang="zh-CN" sz="1600" b="1" dirty="0"/>
              <a:t>Analyzed how physical mechanisms work together by testing combinations of the better-performing mechanisms</a:t>
            </a:r>
          </a:p>
          <a:p>
            <a:pPr lvl="1">
              <a:lnSpc>
                <a:spcPts val="2400"/>
              </a:lnSpc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altLang="zh-CN" sz="1600" b="1" dirty="0"/>
              <a:t>Identified the most important individual features using random forest importance scores</a:t>
            </a:r>
          </a:p>
          <a:p>
            <a:pPr>
              <a:lnSpc>
                <a:spcPts val="2400"/>
              </a:lnSpc>
              <a:spcAft>
                <a:spcPts val="600"/>
              </a:spcAft>
              <a:buClr>
                <a:schemeClr val="tx1"/>
              </a:buClr>
            </a:pPr>
            <a:r>
              <a:rPr lang="en-US" altLang="zh-CN" sz="1800" b="1" dirty="0"/>
              <a:t>Trained models using features as inputs to predict whether particles would be lost</a:t>
            </a:r>
          </a:p>
          <a:p>
            <a:pPr>
              <a:lnSpc>
                <a:spcPts val="2400"/>
              </a:lnSpc>
              <a:spcAft>
                <a:spcPts val="600"/>
              </a:spcAft>
              <a:buClr>
                <a:schemeClr val="tx1"/>
              </a:buClr>
            </a:pPr>
            <a:r>
              <a:rPr lang="en-US" altLang="zh-CN" sz="1800" b="1" dirty="0"/>
              <a:t>Tested several models (Random Forest, Neural Networks, </a:t>
            </a:r>
            <a:r>
              <a:rPr lang="en-US" altLang="zh-CN" sz="1800" b="1" dirty="0" err="1"/>
              <a:t>XGBoost</a:t>
            </a:r>
            <a:r>
              <a:rPr lang="en-US" altLang="zh-CN" sz="1800" b="1" dirty="0"/>
              <a:t>, SVM) and selected Random Forest as the best performer based on cross-validation</a:t>
            </a:r>
          </a:p>
          <a:p>
            <a:pPr>
              <a:lnSpc>
                <a:spcPts val="2400"/>
              </a:lnSpc>
              <a:spcAft>
                <a:spcPts val="600"/>
              </a:spcAft>
              <a:buClr>
                <a:schemeClr val="tx1"/>
              </a:buClr>
            </a:pPr>
            <a:r>
              <a:rPr lang="en-US" altLang="zh-CN" sz="1800" b="1" dirty="0"/>
              <a:t>Integrated the model to evaluate and optimize DA</a:t>
            </a:r>
          </a:p>
        </p:txBody>
      </p:sp>
    </p:spTree>
    <p:extLst>
      <p:ext uri="{BB962C8B-B14F-4D97-AF65-F5344CB8AC3E}">
        <p14:creationId xmlns:p14="http://schemas.microsoft.com/office/powerpoint/2010/main" val="1692142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2800" dirty="0">
                <a:solidFill>
                  <a:schemeClr val="tx1"/>
                </a:solidFill>
              </a:rPr>
              <a:t>Back up</a:t>
            </a:r>
            <a:r>
              <a:rPr lang="zh-CN" altLang="en-US" sz="2800" dirty="0">
                <a:solidFill>
                  <a:schemeClr val="tx1"/>
                </a:solidFill>
              </a:rPr>
              <a:t>：</a:t>
            </a:r>
            <a:r>
              <a:rPr lang="en-US" altLang="zh-CN" sz="2800" dirty="0">
                <a:solidFill>
                  <a:schemeClr val="tx1"/>
                </a:solidFill>
              </a:rPr>
              <a:t>Model Interpretation</a:t>
            </a:r>
            <a:endParaRPr lang="zh-CN" altLang="en-US" sz="2800" dirty="0"/>
          </a:p>
        </p:txBody>
      </p:sp>
      <p:sp>
        <p:nvSpPr>
          <p:cNvPr id="17" name="内容占位符 1">
            <a:extLst>
              <a:ext uri="{FF2B5EF4-FFF2-40B4-BE49-F238E27FC236}">
                <a16:creationId xmlns:a16="http://schemas.microsoft.com/office/drawing/2014/main" id="{F2659B4E-69B2-4600-A9B1-A8912B330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1047553"/>
            <a:ext cx="5412571" cy="5549799"/>
          </a:xfrm>
        </p:spPr>
        <p:txBody>
          <a:bodyPr>
            <a:noAutofit/>
          </a:bodyPr>
          <a:lstStyle/>
          <a:p>
            <a:pPr>
              <a:lnSpc>
                <a:spcPts val="2400"/>
              </a:lnSpc>
              <a:spcAft>
                <a:spcPts val="600"/>
              </a:spcAft>
              <a:buClr>
                <a:schemeClr val="tx1"/>
              </a:buClr>
            </a:pPr>
            <a:r>
              <a:rPr lang="en-US" altLang="zh-CN" sz="1800" b="1" dirty="0"/>
              <a:t>Used SHAP analysis to calculate how much each input feature contributes to model decisions</a:t>
            </a:r>
          </a:p>
          <a:p>
            <a:pPr>
              <a:lnSpc>
                <a:spcPts val="2400"/>
              </a:lnSpc>
              <a:spcAft>
                <a:spcPts val="600"/>
              </a:spcAft>
              <a:buClr>
                <a:schemeClr val="tx1"/>
              </a:buClr>
            </a:pPr>
            <a:r>
              <a:rPr lang="en-US" altLang="zh-CN" sz="1800" b="1" dirty="0"/>
              <a:t>For example, when using the Random Forest model for prediction, model interpretation found that phase space topology-related features had the greatest contribution, indicating that particle instability mainly comes from high-order nonlinearity in the magnetic field, rather than resonance effects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932388F-697C-4557-A64D-D66B915AE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3915" y="1301943"/>
            <a:ext cx="3024336" cy="258429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BDA096-D422-47C8-A60E-14D6256A7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317" y="4179065"/>
            <a:ext cx="3348372" cy="23581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8496EBC-A0B8-43F4-BD5C-E3C96E147A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0336" y="4293096"/>
            <a:ext cx="2669331" cy="214640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3E4D636-2C74-4AAA-9067-F6612C3FF3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0881" y="1155166"/>
            <a:ext cx="3536070" cy="241798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C32C107-61D6-4063-A8F0-8A69EC06AF24}"/>
              </a:ext>
            </a:extLst>
          </p:cNvPr>
          <p:cNvSpPr txBox="1"/>
          <p:nvPr/>
        </p:nvSpPr>
        <p:spPr>
          <a:xfrm>
            <a:off x="6390926" y="1027774"/>
            <a:ext cx="1670778" cy="30777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sz="1400" b="1" dirty="0"/>
              <a:t>Feature Engineering</a:t>
            </a:r>
            <a:endParaRPr lang="zh-CN" altLang="en-US" sz="14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C63E5AA-ABF5-4AAD-BB91-C1B62B0A5E65}"/>
              </a:ext>
            </a:extLst>
          </p:cNvPr>
          <p:cNvSpPr txBox="1"/>
          <p:nvPr/>
        </p:nvSpPr>
        <p:spPr>
          <a:xfrm>
            <a:off x="9381705" y="1047553"/>
            <a:ext cx="2289409" cy="30777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sz="1400" b="1" dirty="0"/>
              <a:t>Feature Importance Ranking</a:t>
            </a:r>
            <a:endParaRPr lang="zh-CN" altLang="en-US" sz="1400" b="1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FFFB7FD-C6C4-4067-A7BE-6738799D330E}"/>
              </a:ext>
            </a:extLst>
          </p:cNvPr>
          <p:cNvSpPr txBox="1"/>
          <p:nvPr/>
        </p:nvSpPr>
        <p:spPr>
          <a:xfrm>
            <a:off x="6196381" y="3886240"/>
            <a:ext cx="2283767" cy="30777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sz="1400" b="1" dirty="0"/>
              <a:t>Global Model Interpretation</a:t>
            </a:r>
            <a:endParaRPr lang="zh-CN" altLang="en-US" sz="1400" b="1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CBD9E5D-EED3-4BD7-B855-23FF17368A8C}"/>
              </a:ext>
            </a:extLst>
          </p:cNvPr>
          <p:cNvSpPr txBox="1"/>
          <p:nvPr/>
        </p:nvSpPr>
        <p:spPr>
          <a:xfrm>
            <a:off x="9532120" y="3886240"/>
            <a:ext cx="2178545" cy="30777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sz="1400" b="1" dirty="0"/>
              <a:t>Local Model Interpretation</a:t>
            </a:r>
            <a:endParaRPr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5222483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42078" y="159129"/>
            <a:ext cx="11838000" cy="725470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FDF Lattice parameters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表格 6">
                <a:extLst>
                  <a:ext uri="{FF2B5EF4-FFF2-40B4-BE49-F238E27FC236}">
                    <a16:creationId xmlns:a16="http://schemas.microsoft.com/office/drawing/2014/main" id="{D5F7E94E-A16A-4F36-BDE5-BC03BA25ED9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17369" y="1092725"/>
              <a:ext cx="3358351" cy="552136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06223">
                      <a:extLst>
                        <a:ext uri="{9D8B030D-6E8A-4147-A177-3AD203B41FA5}">
                          <a16:colId xmlns:a16="http://schemas.microsoft.com/office/drawing/2014/main" val="1166811627"/>
                        </a:ext>
                      </a:extLst>
                    </a:gridCol>
                    <a:gridCol w="1152128">
                      <a:extLst>
                        <a:ext uri="{9D8B030D-6E8A-4147-A177-3AD203B41FA5}">
                          <a16:colId xmlns:a16="http://schemas.microsoft.com/office/drawing/2014/main" val="1022384549"/>
                        </a:ext>
                      </a:extLst>
                    </a:gridCol>
                  </a:tblGrid>
                  <a:tr h="324786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Lattice</a:t>
                          </a:r>
                          <a:r>
                            <a:rPr lang="zh-CN" altLang="en-US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parameters</a:t>
                          </a:r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algn="just"/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70264425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Super periodicity </a:t>
                          </a:r>
                          <a:r>
                            <a:rPr lang="en-US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N</a:t>
                          </a:r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12</a:t>
                          </a:r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20605657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Focusing Structure </a:t>
                          </a:r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b="1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FDF Triplet</a:t>
                          </a:r>
                          <a:endParaRPr lang="zh-CN" sz="1100" b="1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769479096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Machine Type</a:t>
                          </a:r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Scaling</a:t>
                          </a:r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79871327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Spiral Angle </a:t>
                          </a:r>
                          <a:r>
                            <a:rPr 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sz="1400" ker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32.142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272718302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Filling Factor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400" i="1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CN" sz="1400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oMath>
                          </a14:m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0.578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795139627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Field Index</a:t>
                          </a:r>
                          <a:r>
                            <a:rPr lang="zh-CN" alt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400" i="1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altLang="zh-CN" sz="1400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oMath>
                          </a14:m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5.464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466775418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Field Ratio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400" i="1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altLang="zh-CN" sz="1400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  <m:r>
                                <a:rPr lang="en-US" altLang="zh-CN" sz="1400" kern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Times New Roman" panose="020206030504050203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altLang="zh-CN" sz="1400" i="1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altLang="zh-CN" sz="1400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oMath>
                          </a14:m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0.618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802708924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Tunes</a:t>
                          </a:r>
                          <a:r>
                            <a:rPr lang="zh-CN" alt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 （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400" i="1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b="0" i="1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CN" sz="1400" b="0" i="1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en-US" altLang="zh-CN" sz="1400" kern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Times New Roman" panose="020206030504050203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altLang="zh-CN" sz="1400" i="1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b="0" i="1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CN" sz="1400" b="0" i="1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）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2.656/</a:t>
                          </a:r>
                          <a:r>
                            <a:rPr lang="en-US" altLang="zh-CN" sz="1400" b="1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2.587</a:t>
                          </a:r>
                          <a:endParaRPr lang="zh-CN" altLang="en-US" sz="1400" b="1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182039546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kern="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B_max</a:t>
                          </a:r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 (T)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b="1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1.61</a:t>
                          </a:r>
                          <a:endParaRPr lang="zh-CN" altLang="en-US" sz="1400" b="1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223667638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Beam excursion</a:t>
                          </a:r>
                          <a:r>
                            <a:rPr lang="zh-CN" alt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（</a:t>
                          </a:r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cm</a:t>
                          </a:r>
                          <a:r>
                            <a:rPr lang="zh-CN" alt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）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88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782645515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Drift space</a:t>
                          </a:r>
                          <a:r>
                            <a:rPr lang="zh-CN" alt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（</a:t>
                          </a:r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m</a:t>
                          </a:r>
                          <a:r>
                            <a:rPr lang="zh-CN" alt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）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2.13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111883909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kern="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Injection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400" i="1" kern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b="0" i="1" kern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a:rPr lang="zh-CN" altLang="en-US" sz="1400" i="1" kern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zh-CN" sz="1400" b="0" i="1" kern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en-US" altLang="zh-CN" sz="1400" kern="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Times New Roman" panose="020206030504050203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altLang="zh-CN" sz="1400" i="1" kern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400" i="1" kern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zh-CN" sz="1400" b="0" i="1" kern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oMath>
                          </a14:m>
                          <a:endParaRPr lang="zh-CN" altLang="en-US" sz="1400" kern="0" dirty="0">
                            <a:solidFill>
                              <a:schemeClr val="dk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3.982/3.927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808363541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Physical DA</a:t>
                          </a:r>
                          <a:r>
                            <a:rPr lang="zh-CN" altLang="en-US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（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zh-CN" altLang="en-US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  <m:r>
                                <a:rPr lang="en-US" altLang="zh-CN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mm</m:t>
                              </m:r>
                              <m:r>
                                <a:rPr lang="en-US" altLang="zh-CN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mrad</m:t>
                              </m:r>
                            </m:oMath>
                          </a14:m>
                          <a:r>
                            <a:rPr lang="zh-CN" altLang="en-US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）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&gt;1200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155608542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F Magnet Width (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400" ker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4.457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282523580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D Magnet Width (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400" ker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CN" altLang="zh-CN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4.457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380143524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F-D Magnet Gap (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400" ker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accent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1.987</a:t>
                          </a:r>
                          <a:endParaRPr lang="zh-CN" altLang="en-US" sz="1400" kern="0" dirty="0">
                            <a:solidFill>
                              <a:schemeClr val="accent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13969296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表格 6">
                <a:extLst>
                  <a:ext uri="{FF2B5EF4-FFF2-40B4-BE49-F238E27FC236}">
                    <a16:creationId xmlns:a16="http://schemas.microsoft.com/office/drawing/2014/main" id="{D5F7E94E-A16A-4F36-BDE5-BC03BA25ED9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17369" y="1092725"/>
              <a:ext cx="3358351" cy="552136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06223">
                      <a:extLst>
                        <a:ext uri="{9D8B030D-6E8A-4147-A177-3AD203B41FA5}">
                          <a16:colId xmlns:a16="http://schemas.microsoft.com/office/drawing/2014/main" val="1166811627"/>
                        </a:ext>
                      </a:extLst>
                    </a:gridCol>
                    <a:gridCol w="1152128">
                      <a:extLst>
                        <a:ext uri="{9D8B030D-6E8A-4147-A177-3AD203B41FA5}">
                          <a16:colId xmlns:a16="http://schemas.microsoft.com/office/drawing/2014/main" val="1022384549"/>
                        </a:ext>
                      </a:extLst>
                    </a:gridCol>
                  </a:tblGrid>
                  <a:tr h="324786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Lattice</a:t>
                          </a:r>
                          <a:r>
                            <a:rPr lang="zh-CN" altLang="en-US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parameters</a:t>
                          </a:r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algn="just"/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70264425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Super periodicity </a:t>
                          </a:r>
                          <a:r>
                            <a:rPr lang="en-US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N</a:t>
                          </a:r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12</a:t>
                          </a:r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20605657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Focusing Structure </a:t>
                          </a:r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b="1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FDF Triplet</a:t>
                          </a:r>
                          <a:endParaRPr lang="zh-CN" sz="1100" b="1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769479096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Machine Type</a:t>
                          </a:r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Scaling</a:t>
                          </a:r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79871327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75" t="-403774" r="-53168" b="-12245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32.142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272718302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75" t="-494444" r="-53168" b="-110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0.578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795139627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75" t="-605660" r="-53168" b="-10226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5.464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466775418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75" t="-705660" r="-53168" b="-9226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0.618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802708924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75" t="-790741" r="-53168" b="-80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2.656/</a:t>
                          </a:r>
                          <a:r>
                            <a:rPr lang="en-US" altLang="zh-CN" sz="1400" b="1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2.587</a:t>
                          </a:r>
                          <a:endParaRPr lang="zh-CN" altLang="en-US" sz="1400" b="1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182039546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kern="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B_max</a:t>
                          </a:r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 (T)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b="1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1.61</a:t>
                          </a:r>
                          <a:endParaRPr lang="zh-CN" altLang="en-US" sz="1400" b="1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223667638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Beam excursion</a:t>
                          </a:r>
                          <a:r>
                            <a:rPr lang="zh-CN" alt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（</a:t>
                          </a:r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cm</a:t>
                          </a:r>
                          <a:r>
                            <a:rPr lang="zh-CN" alt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）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88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782645515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Drift space</a:t>
                          </a:r>
                          <a:r>
                            <a:rPr lang="zh-CN" alt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（</a:t>
                          </a:r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m</a:t>
                          </a:r>
                          <a:r>
                            <a:rPr lang="zh-CN" alt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）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2.13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111883909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75" t="-1209434" r="-53168" b="-4188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3.982/3.927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808363541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75" t="-1309434" r="-53168" b="-3188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&gt;1200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155608542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75" t="-1409434" r="-53168" b="-2188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4.457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282523580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75" t="-1481481" r="-53168" b="-1148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4.457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380143524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75" t="-1611321" r="-53168" b="-169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accent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1.987</a:t>
                          </a:r>
                          <a:endParaRPr lang="zh-CN" altLang="en-US" sz="1400" kern="0" dirty="0">
                            <a:solidFill>
                              <a:schemeClr val="accent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139692965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7" name="图片 16">
            <a:extLst>
              <a:ext uri="{FF2B5EF4-FFF2-40B4-BE49-F238E27FC236}">
                <a16:creationId xmlns:a16="http://schemas.microsoft.com/office/drawing/2014/main" id="{1684E8CD-DA7E-43CB-97F7-5FD337376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6868" y="1239129"/>
            <a:ext cx="2939274" cy="2160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47A5685-A6DA-45CC-8E4E-788C97CBB2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2425" y="1298614"/>
            <a:ext cx="2655977" cy="1957781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DF6170B-47DC-4D6B-8909-23ED89F07D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5720" y="1239129"/>
            <a:ext cx="2916522" cy="2160000"/>
          </a:xfrm>
          <a:prstGeom prst="rect">
            <a:avLst/>
          </a:prstGeom>
        </p:spPr>
      </p:pic>
      <p:sp>
        <p:nvSpPr>
          <p:cNvPr id="23" name="椭圆 22">
            <a:extLst>
              <a:ext uri="{FF2B5EF4-FFF2-40B4-BE49-F238E27FC236}">
                <a16:creationId xmlns:a16="http://schemas.microsoft.com/office/drawing/2014/main" id="{CDD4CB36-EA2F-4F49-B946-6A5D0C56E784}"/>
              </a:ext>
            </a:extLst>
          </p:cNvPr>
          <p:cNvSpPr/>
          <p:nvPr/>
        </p:nvSpPr>
        <p:spPr>
          <a:xfrm>
            <a:off x="5618002" y="1802430"/>
            <a:ext cx="535625" cy="864096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E72FB7A5-3B3C-4872-B648-3A3968DD019E}"/>
              </a:ext>
            </a:extLst>
          </p:cNvPr>
          <p:cNvCxnSpPr>
            <a:stCxn id="23" idx="7"/>
          </p:cNvCxnSpPr>
          <p:nvPr/>
        </p:nvCxnSpPr>
        <p:spPr>
          <a:xfrm flipV="1">
            <a:off x="6075187" y="1298614"/>
            <a:ext cx="464249" cy="63036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D464B1B1-965E-4F64-BB08-3B96C7FD953E}"/>
              </a:ext>
            </a:extLst>
          </p:cNvPr>
          <p:cNvCxnSpPr>
            <a:cxnSpLocks/>
            <a:stCxn id="23" idx="5"/>
          </p:cNvCxnSpPr>
          <p:nvPr/>
        </p:nvCxnSpPr>
        <p:spPr>
          <a:xfrm>
            <a:off x="6075187" y="2539982"/>
            <a:ext cx="464249" cy="716413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图片 36">
            <a:extLst>
              <a:ext uri="{FF2B5EF4-FFF2-40B4-BE49-F238E27FC236}">
                <a16:creationId xmlns:a16="http://schemas.microsoft.com/office/drawing/2014/main" id="{20DC3D11-5932-4CAA-9CB5-8731728391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6250" y="3789934"/>
            <a:ext cx="3022857" cy="2160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9C33DB41-5C33-4A45-8E0F-DBF18AE886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3108" y="3789934"/>
            <a:ext cx="3022857" cy="216000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2ABE81D2-358E-49F2-99B8-4D351D119C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2899" y="3903144"/>
            <a:ext cx="2673238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4288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2FCB32A1-DF4E-4AF4-9AB0-9879EDD6D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7119519-9745-4D9C-9CE3-FB8CF9F7FD2E}"/>
              </a:ext>
            </a:extLst>
          </p:cNvPr>
          <p:cNvSpPr txBox="1"/>
          <p:nvPr/>
        </p:nvSpPr>
        <p:spPr>
          <a:xfrm>
            <a:off x="4804008" y="3972102"/>
            <a:ext cx="2304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err="1"/>
              <a:t>Y_offset</a:t>
            </a:r>
            <a:r>
              <a:rPr lang="en-US" altLang="zh-CN" sz="1400" dirty="0"/>
              <a:t>=30cm </a:t>
            </a:r>
            <a:r>
              <a:rPr lang="en-US" altLang="zh-CN" sz="1400" dirty="0" err="1"/>
              <a:t>Z_offset</a:t>
            </a:r>
            <a:r>
              <a:rPr lang="en-US" altLang="zh-CN" sz="1400" dirty="0"/>
              <a:t>=6cm</a:t>
            </a:r>
            <a:endParaRPr lang="zh-CN" altLang="en-US" sz="14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EBA627B-78AC-46E3-A839-500E43C526D0}"/>
              </a:ext>
            </a:extLst>
          </p:cNvPr>
          <p:cNvSpPr txBox="1"/>
          <p:nvPr/>
        </p:nvSpPr>
        <p:spPr>
          <a:xfrm>
            <a:off x="8658029" y="3988104"/>
            <a:ext cx="2304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err="1"/>
              <a:t>Y_offset</a:t>
            </a:r>
            <a:r>
              <a:rPr lang="en-US" altLang="zh-CN" sz="1400" dirty="0"/>
              <a:t>=30cm </a:t>
            </a:r>
            <a:r>
              <a:rPr lang="en-US" altLang="zh-CN" sz="1400" dirty="0" err="1"/>
              <a:t>Z_offset</a:t>
            </a:r>
            <a:r>
              <a:rPr lang="en-US" altLang="zh-CN" sz="1400" dirty="0"/>
              <a:t>=1cm</a:t>
            </a:r>
            <a:endParaRPr lang="zh-CN" altLang="en-US" sz="14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CCE7FC3-4B83-4BFD-A9F3-9667C6552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9444" y="4224965"/>
            <a:ext cx="3498898" cy="2520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DE57782-3DA0-4212-A5A9-C0B64BC33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173" y="806533"/>
            <a:ext cx="3897018" cy="3240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1188B7A-6495-4C98-A0B1-186230E7D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8768" y="848044"/>
            <a:ext cx="3684586" cy="3240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2404266-C1BC-4BC8-B9BE-0A545E9CED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7727" y="4286754"/>
            <a:ext cx="3526667" cy="2520000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4A0FC832-4B15-406E-95F8-7850A3A27D68}"/>
              </a:ext>
            </a:extLst>
          </p:cNvPr>
          <p:cNvSpPr txBox="1"/>
          <p:nvPr/>
        </p:nvSpPr>
        <p:spPr>
          <a:xfrm>
            <a:off x="782022" y="4033891"/>
            <a:ext cx="2441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err="1"/>
              <a:t>Y_offset</a:t>
            </a:r>
            <a:r>
              <a:rPr lang="en-US" altLang="zh-CN" sz="1400" dirty="0"/>
              <a:t>=30cm </a:t>
            </a:r>
            <a:r>
              <a:rPr lang="en-US" altLang="zh-CN" sz="1400" dirty="0" err="1"/>
              <a:t>Z_offset</a:t>
            </a:r>
            <a:r>
              <a:rPr lang="en-US" altLang="zh-CN" sz="1400" dirty="0"/>
              <a:t>=0.2cm</a:t>
            </a:r>
            <a:endParaRPr lang="zh-CN" altLang="en-US" sz="1400" dirty="0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163A69C8-11E3-40D4-809B-3D724CE3B6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646" y="912282"/>
            <a:ext cx="3747992" cy="3240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5E284D-FAF9-4298-96AE-31F35E0948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646" y="4295881"/>
            <a:ext cx="3526667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2066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4859977A-A367-42EC-8435-D2FC41527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35" y="1052736"/>
            <a:ext cx="11928648" cy="5526557"/>
          </a:xfrm>
        </p:spPr>
        <p:txBody>
          <a:bodyPr>
            <a:normAutofit/>
          </a:bodyPr>
          <a:lstStyle/>
          <a:p>
            <a:r>
              <a:rPr lang="en-US" altLang="zh-CN" sz="2000" b="1" dirty="0"/>
              <a:t>Improving search diversity and efficiency:</a:t>
            </a:r>
            <a:endParaRPr lang="en-US" altLang="zh-CN" sz="200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F1A0D042-BB58-4AF0-9C61-ACB361F5B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80255"/>
            <a:ext cx="10763325" cy="725470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Enhanced NSGA-II optimization algorithm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381991C-5DEC-40BC-90A3-6EF82B8312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5" y="1470222"/>
            <a:ext cx="4176464" cy="5109071"/>
          </a:xfrm>
          <a:prstGeom prst="rect">
            <a:avLst/>
          </a:prstGeom>
        </p:spPr>
      </p:pic>
      <p:grpSp>
        <p:nvGrpSpPr>
          <p:cNvPr id="50" name="组合 49">
            <a:extLst>
              <a:ext uri="{FF2B5EF4-FFF2-40B4-BE49-F238E27FC236}">
                <a16:creationId xmlns:a16="http://schemas.microsoft.com/office/drawing/2014/main" id="{974CD7AE-808B-42A0-BCA0-875921EBD605}"/>
              </a:ext>
            </a:extLst>
          </p:cNvPr>
          <p:cNvGrpSpPr/>
          <p:nvPr/>
        </p:nvGrpSpPr>
        <p:grpSpPr>
          <a:xfrm>
            <a:off x="4932171" y="2803032"/>
            <a:ext cx="2287301" cy="1988986"/>
            <a:chOff x="4799856" y="3038159"/>
            <a:chExt cx="2217748" cy="2448272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AD72F2A-A106-4ACE-ACAA-E6E760AFEAD0}"/>
                </a:ext>
              </a:extLst>
            </p:cNvPr>
            <p:cNvSpPr/>
            <p:nvPr/>
          </p:nvSpPr>
          <p:spPr>
            <a:xfrm>
              <a:off x="4799856" y="3038159"/>
              <a:ext cx="2217748" cy="244827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EABEAE54-732B-4814-904A-56CA5DEBD20D}"/>
                </a:ext>
              </a:extLst>
            </p:cNvPr>
            <p:cNvSpPr/>
            <p:nvPr/>
          </p:nvSpPr>
          <p:spPr>
            <a:xfrm>
              <a:off x="5119636" y="3092370"/>
              <a:ext cx="1677688" cy="43204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tx1"/>
                  </a:solidFill>
                </a:rPr>
                <a:t>K-means-Clusters (5)</a:t>
              </a: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889FB240-4EC9-46FF-8D0B-3A4CB47C0F85}"/>
                </a:ext>
              </a:extLst>
            </p:cNvPr>
            <p:cNvSpPr/>
            <p:nvPr/>
          </p:nvSpPr>
          <p:spPr>
            <a:xfrm>
              <a:off x="5101203" y="3724712"/>
              <a:ext cx="1677688" cy="43204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tx1"/>
                  </a:solidFill>
                </a:rPr>
                <a:t>Select elite clusters</a:t>
              </a: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0A4BE780-CEC4-4DEB-9773-FFF09F93D55D}"/>
                </a:ext>
              </a:extLst>
            </p:cNvPr>
            <p:cNvSpPr/>
            <p:nvPr/>
          </p:nvSpPr>
          <p:spPr>
            <a:xfrm>
              <a:off x="4903612" y="4323030"/>
              <a:ext cx="2024795" cy="43204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tx1"/>
                  </a:solidFill>
                </a:rPr>
                <a:t>Repopulate individuals</a:t>
              </a: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E7D42444-1C2D-476D-96BB-6F6E2A4320E2}"/>
                </a:ext>
              </a:extLst>
            </p:cNvPr>
            <p:cNvSpPr/>
            <p:nvPr/>
          </p:nvSpPr>
          <p:spPr>
            <a:xfrm>
              <a:off x="4903612" y="4946574"/>
              <a:ext cx="2024795" cy="43204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tx1"/>
                  </a:solidFill>
                </a:rPr>
                <a:t>Maintain diversity</a:t>
              </a: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3" name="箭头: 下 12">
              <a:extLst>
                <a:ext uri="{FF2B5EF4-FFF2-40B4-BE49-F238E27FC236}">
                  <a16:creationId xmlns:a16="http://schemas.microsoft.com/office/drawing/2014/main" id="{405F7F05-5C6E-49F2-A4E9-E70F5A7AE6BE}"/>
                </a:ext>
              </a:extLst>
            </p:cNvPr>
            <p:cNvSpPr/>
            <p:nvPr/>
          </p:nvSpPr>
          <p:spPr>
            <a:xfrm>
              <a:off x="5775149" y="3536225"/>
              <a:ext cx="144016" cy="191496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箭头: 下 13">
              <a:extLst>
                <a:ext uri="{FF2B5EF4-FFF2-40B4-BE49-F238E27FC236}">
                  <a16:creationId xmlns:a16="http://schemas.microsoft.com/office/drawing/2014/main" id="{CC17BA0B-D381-4615-BD7F-361EC600318A}"/>
                </a:ext>
              </a:extLst>
            </p:cNvPr>
            <p:cNvSpPr/>
            <p:nvPr/>
          </p:nvSpPr>
          <p:spPr>
            <a:xfrm>
              <a:off x="5775149" y="4166547"/>
              <a:ext cx="144016" cy="191496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箭头: 下 14">
              <a:extLst>
                <a:ext uri="{FF2B5EF4-FFF2-40B4-BE49-F238E27FC236}">
                  <a16:creationId xmlns:a16="http://schemas.microsoft.com/office/drawing/2014/main" id="{1F62E71A-4D83-4E61-8AAE-7AF6D087A6A0}"/>
                </a:ext>
              </a:extLst>
            </p:cNvPr>
            <p:cNvSpPr/>
            <p:nvPr/>
          </p:nvSpPr>
          <p:spPr>
            <a:xfrm>
              <a:off x="5785443" y="4775663"/>
              <a:ext cx="144016" cy="191496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E1A95C5D-F1ED-4218-AF66-AF28128F3611}"/>
              </a:ext>
            </a:extLst>
          </p:cNvPr>
          <p:cNvCxnSpPr>
            <a:cxnSpLocks/>
          </p:cNvCxnSpPr>
          <p:nvPr/>
        </p:nvCxnSpPr>
        <p:spPr>
          <a:xfrm>
            <a:off x="3215680" y="4149082"/>
            <a:ext cx="1729339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8" name="表格 28">
                <a:extLst>
                  <a:ext uri="{FF2B5EF4-FFF2-40B4-BE49-F238E27FC236}">
                    <a16:creationId xmlns:a16="http://schemas.microsoft.com/office/drawing/2014/main" id="{9F78CF9D-F178-44FE-90F6-4B6F9AF5C71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487458" y="1616392"/>
              <a:ext cx="4368962" cy="16459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85789">
                      <a:extLst>
                        <a:ext uri="{9D8B030D-6E8A-4147-A177-3AD203B41FA5}">
                          <a16:colId xmlns:a16="http://schemas.microsoft.com/office/drawing/2014/main" val="2696591585"/>
                        </a:ext>
                      </a:extLst>
                    </a:gridCol>
                    <a:gridCol w="1883173">
                      <a:extLst>
                        <a:ext uri="{9D8B030D-6E8A-4147-A177-3AD203B41FA5}">
                          <a16:colId xmlns:a16="http://schemas.microsoft.com/office/drawing/2014/main" val="3944212169"/>
                        </a:ext>
                      </a:extLst>
                    </a:gridCol>
                  </a:tblGrid>
                  <a:tr h="230970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</a:rPr>
                            <a:t>History lattice parameters (Gen=</a:t>
                          </a:r>
                          <a:r>
                            <a:rPr lang="en-US" altLang="zh-CN" sz="1200" dirty="0" err="1">
                              <a:solidFill>
                                <a:schemeClr val="tx1"/>
                              </a:solidFill>
                            </a:rPr>
                            <a:t>i</a:t>
                          </a:r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</a:rPr>
                            <a:t>)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</a:rPr>
                            <a:t>Fitness value(Gen=</a:t>
                          </a:r>
                          <a:r>
                            <a:rPr lang="en-US" altLang="zh-CN" sz="1200" dirty="0" err="1">
                              <a:solidFill>
                                <a:schemeClr val="tx1"/>
                              </a:solidFill>
                            </a:rPr>
                            <a:t>i</a:t>
                          </a:r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</a:rPr>
                            <a:t>)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2471345"/>
                      </a:ext>
                    </a:extLst>
                  </a:tr>
                  <a:tr h="230970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/>
                            <a:t>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𝑆𝑝𝑖</m:t>
                                  </m:r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_</m:t>
                                  </m:r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𝑎𝑛𝑔𝑙𝑒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𝑎𝑙𝑓𝑎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⋯</m:t>
                              </m:r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𝐵𝑑</m:t>
                                  </m:r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𝐵𝑓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200" dirty="0"/>
                            <a:t>)</a:t>
                          </a:r>
                          <a:endParaRPr lang="zh-CN" altLang="en-US" sz="1200" dirty="0"/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/>
                            <a:t>{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⋯</m:t>
                              </m:r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20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𝑆𝑡𝑎𝑏𝑖𝑙𝑖𝑡𝑦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200" dirty="0"/>
                            <a:t>}</a:t>
                          </a:r>
                          <a:endParaRPr lang="zh-CN" altLang="en-US" sz="1200" dirty="0"/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95805816"/>
                      </a:ext>
                    </a:extLst>
                  </a:tr>
                  <a:tr h="23097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/>
                            <a:t>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𝑆𝑝𝑖</m:t>
                                  </m:r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_</m:t>
                                  </m:r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𝑎𝑛𝑔𝑙𝑒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𝑎𝑙𝑓𝑎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⋯</m:t>
                              </m:r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𝐵𝑑</m:t>
                                  </m:r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𝐵𝑓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200" dirty="0"/>
                            <a:t>)</a:t>
                          </a:r>
                          <a:endParaRPr lang="zh-CN" altLang="en-US" sz="1200" dirty="0"/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/>
                            <a:t>{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⋯</m:t>
                              </m:r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20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𝑆𝑡𝑎𝑏𝑖𝑙𝑖𝑡𝑦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200" dirty="0"/>
                            <a:t>}</a:t>
                          </a:r>
                          <a:endParaRPr lang="zh-CN" altLang="en-US" sz="1200" dirty="0"/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40775134"/>
                      </a:ext>
                    </a:extLst>
                  </a:tr>
                  <a:tr h="23097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/>
                            <a:t>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𝑆𝑝𝑖</m:t>
                                  </m:r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_</m:t>
                                  </m:r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𝑎𝑛𝑔𝑙𝑒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𝑎𝑙𝑓𝑎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⋯</m:t>
                              </m:r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𝐵𝑑</m:t>
                                  </m:r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𝐵𝑓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200" dirty="0"/>
                            <a:t>)</a:t>
                          </a:r>
                          <a:endParaRPr lang="zh-CN" altLang="en-US" sz="1200" dirty="0"/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/>
                            <a:t>{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⋯</m:t>
                              </m:r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20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𝑆𝑡𝑎𝑏𝑖𝑙𝑖𝑡𝑦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200" dirty="0"/>
                            <a:t>}</a:t>
                          </a:r>
                          <a:endParaRPr lang="zh-CN" altLang="en-US" sz="1200" dirty="0"/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03709958"/>
                      </a:ext>
                    </a:extLst>
                  </a:tr>
                  <a:tr h="23097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sz="1200"/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1007178"/>
                      </a:ext>
                    </a:extLst>
                  </a:tr>
                  <a:tr h="23097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/>
                            <a:t>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𝑆𝑝𝑖</m:t>
                                  </m:r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_</m:t>
                                  </m:r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𝑎𝑛𝑔𝑙𝑒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𝑎𝑙𝑓𝑎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⋯</m:t>
                              </m:r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𝐵𝑑</m:t>
                                  </m:r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𝐵𝑓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200" dirty="0"/>
                            <a:t>)</a:t>
                          </a:r>
                          <a:endParaRPr lang="zh-CN" altLang="en-US" sz="1200" dirty="0"/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/>
                            <a:t>{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⋯</m:t>
                              </m:r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20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𝑆𝑡𝑎𝑏𝑖𝑙𝑖𝑡𝑦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200" dirty="0"/>
                            <a:t>}</a:t>
                          </a:r>
                          <a:endParaRPr lang="zh-CN" altLang="en-US" sz="1200" dirty="0"/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80853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8" name="表格 28">
                <a:extLst>
                  <a:ext uri="{FF2B5EF4-FFF2-40B4-BE49-F238E27FC236}">
                    <a16:creationId xmlns:a16="http://schemas.microsoft.com/office/drawing/2014/main" id="{9F78CF9D-F178-44FE-90F6-4B6F9AF5C71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2608270"/>
                  </p:ext>
                </p:extLst>
              </p:nvPr>
            </p:nvGraphicFramePr>
            <p:xfrm>
              <a:off x="7487458" y="1616392"/>
              <a:ext cx="4368962" cy="16459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85789">
                      <a:extLst>
                        <a:ext uri="{9D8B030D-6E8A-4147-A177-3AD203B41FA5}">
                          <a16:colId xmlns:a16="http://schemas.microsoft.com/office/drawing/2014/main" val="2696591585"/>
                        </a:ext>
                      </a:extLst>
                    </a:gridCol>
                    <a:gridCol w="1883173">
                      <a:extLst>
                        <a:ext uri="{9D8B030D-6E8A-4147-A177-3AD203B41FA5}">
                          <a16:colId xmlns:a16="http://schemas.microsoft.com/office/drawing/2014/main" val="3944212169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</a:rPr>
                            <a:t>History lattice parameters (Gen=</a:t>
                          </a:r>
                          <a:r>
                            <a:rPr lang="en-US" altLang="zh-CN" sz="1200" dirty="0" err="1">
                              <a:solidFill>
                                <a:schemeClr val="tx1"/>
                              </a:solidFill>
                            </a:rPr>
                            <a:t>i</a:t>
                          </a:r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</a:rPr>
                            <a:t>)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</a:rPr>
                            <a:t>Fitness value(Gen=</a:t>
                          </a:r>
                          <a:r>
                            <a:rPr lang="en-US" altLang="zh-CN" sz="1200" dirty="0" err="1">
                              <a:solidFill>
                                <a:schemeClr val="tx1"/>
                              </a:solidFill>
                            </a:rPr>
                            <a:t>i</a:t>
                          </a:r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</a:rPr>
                            <a:t>)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247134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245" t="-102222" r="-76961" b="-41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132362" t="-102222" r="-1618" b="-4177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9580581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245" t="-197826" r="-76961" b="-3086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132362" t="-197826" r="-1618" b="-30869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40775134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245" t="-304444" r="-76961" b="-21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132362" t="-304444" r="-1618" b="-2155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0370995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245" t="-404444" r="-76961" b="-11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sz="1200"/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100717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245" t="-504444" r="-76961" b="-1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132362" t="-504444" r="-1618" b="-155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808535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0" name="矩形 29">
            <a:extLst>
              <a:ext uri="{FF2B5EF4-FFF2-40B4-BE49-F238E27FC236}">
                <a16:creationId xmlns:a16="http://schemas.microsoft.com/office/drawing/2014/main" id="{71C6982A-813B-49A8-8563-323DA60A1CB9}"/>
              </a:ext>
            </a:extLst>
          </p:cNvPr>
          <p:cNvSpPr/>
          <p:nvPr/>
        </p:nvSpPr>
        <p:spPr>
          <a:xfrm>
            <a:off x="8563065" y="3707562"/>
            <a:ext cx="2217748" cy="51474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</a:rPr>
              <a:t>Machine Learning Models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31" name="箭头: 下 30">
            <a:extLst>
              <a:ext uri="{FF2B5EF4-FFF2-40B4-BE49-F238E27FC236}">
                <a16:creationId xmlns:a16="http://schemas.microsoft.com/office/drawing/2014/main" id="{09BF036C-4EC2-4DE7-9248-EEDDF84F17CB}"/>
              </a:ext>
            </a:extLst>
          </p:cNvPr>
          <p:cNvSpPr/>
          <p:nvPr/>
        </p:nvSpPr>
        <p:spPr>
          <a:xfrm>
            <a:off x="9671939" y="3275665"/>
            <a:ext cx="240265" cy="419267"/>
          </a:xfrm>
          <a:prstGeom prst="down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2" name="表格 28">
                <a:extLst>
                  <a:ext uri="{FF2B5EF4-FFF2-40B4-BE49-F238E27FC236}">
                    <a16:creationId xmlns:a16="http://schemas.microsoft.com/office/drawing/2014/main" id="{580B13E9-8233-47F3-9B4F-7CD6BD5CA18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426415" y="5005974"/>
              <a:ext cx="2485789" cy="16459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85789">
                      <a:extLst>
                        <a:ext uri="{9D8B030D-6E8A-4147-A177-3AD203B41FA5}">
                          <a16:colId xmlns:a16="http://schemas.microsoft.com/office/drawing/2014/main" val="2696591585"/>
                        </a:ext>
                      </a:extLst>
                    </a:gridCol>
                  </a:tblGrid>
                  <a:tr h="230970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</a:rPr>
                            <a:t>History lattice parameters (Gen=i+1)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2471345"/>
                      </a:ext>
                    </a:extLst>
                  </a:tr>
                  <a:tr h="230970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/>
                            <a:t>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𝑆𝑝𝑖</m:t>
                                  </m:r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_</m:t>
                                  </m:r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𝑎𝑛𝑔𝑙𝑒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𝑎𝑙𝑓𝑎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⋯</m:t>
                              </m:r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𝐵𝑑</m:t>
                                  </m:r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𝐵𝑓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200" dirty="0"/>
                            <a:t>)</a:t>
                          </a:r>
                          <a:endParaRPr lang="zh-CN" altLang="en-US" sz="1200" dirty="0"/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95805816"/>
                      </a:ext>
                    </a:extLst>
                  </a:tr>
                  <a:tr h="23097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/>
                            <a:t>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𝑆𝑝𝑖</m:t>
                                  </m:r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_</m:t>
                                  </m:r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𝑎𝑛𝑔𝑙𝑒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𝑎𝑙𝑓𝑎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⋯</m:t>
                              </m:r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𝐵𝑑</m:t>
                                  </m:r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𝐵𝑓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200" dirty="0"/>
                            <a:t>)</a:t>
                          </a:r>
                          <a:endParaRPr lang="zh-CN" altLang="en-US" sz="1200" dirty="0"/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40775134"/>
                      </a:ext>
                    </a:extLst>
                  </a:tr>
                  <a:tr h="23097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/>
                            <a:t>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𝑆𝑝𝑖</m:t>
                                  </m:r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_</m:t>
                                  </m:r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𝑎𝑛𝑔𝑙𝑒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𝑎𝑙𝑓𝑎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⋯</m:t>
                              </m:r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𝐵𝑑</m:t>
                                  </m:r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𝐵𝑓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200" dirty="0"/>
                            <a:t>)</a:t>
                          </a:r>
                          <a:endParaRPr lang="zh-CN" altLang="en-US" sz="1200" dirty="0"/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03709958"/>
                      </a:ext>
                    </a:extLst>
                  </a:tr>
                  <a:tr h="23097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1007178"/>
                      </a:ext>
                    </a:extLst>
                  </a:tr>
                  <a:tr h="23097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/>
                            <a:t>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𝑆𝑝𝑖</m:t>
                                  </m:r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_</m:t>
                                  </m:r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𝑎𝑛𝑔𝑙𝑒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𝑎𝑙𝑓𝑎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⋯</m:t>
                              </m:r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𝐵𝑑</m:t>
                                  </m:r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𝐵𝑓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200" dirty="0"/>
                            <a:t>)</a:t>
                          </a:r>
                          <a:endParaRPr lang="zh-CN" altLang="en-US" sz="1200" dirty="0"/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80853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2" name="表格 28">
                <a:extLst>
                  <a:ext uri="{FF2B5EF4-FFF2-40B4-BE49-F238E27FC236}">
                    <a16:creationId xmlns:a16="http://schemas.microsoft.com/office/drawing/2014/main" id="{580B13E9-8233-47F3-9B4F-7CD6BD5CA18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97674989"/>
                  </p:ext>
                </p:extLst>
              </p:nvPr>
            </p:nvGraphicFramePr>
            <p:xfrm>
              <a:off x="7426415" y="5005974"/>
              <a:ext cx="2485789" cy="16459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85789">
                      <a:extLst>
                        <a:ext uri="{9D8B030D-6E8A-4147-A177-3AD203B41FA5}">
                          <a16:colId xmlns:a16="http://schemas.microsoft.com/office/drawing/2014/main" val="2696591585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</a:rPr>
                            <a:t>History lattice parameters (Gen=i+1)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247134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244" t="-102222" r="-978" b="-4177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9580581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244" t="-197826" r="-978" b="-30869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40775134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244" t="-304444" r="-978" b="-2155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0370995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244" t="-404444" r="-978" b="-1155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100717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244" t="-504444" r="-978" b="-155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808535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3" name="表格 28">
                <a:extLst>
                  <a:ext uri="{FF2B5EF4-FFF2-40B4-BE49-F238E27FC236}">
                    <a16:creationId xmlns:a16="http://schemas.microsoft.com/office/drawing/2014/main" id="{D217965C-8E75-4BFC-BF6F-0075764F8B48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0052174" y="5016775"/>
              <a:ext cx="1883173" cy="16459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83173">
                      <a:extLst>
                        <a:ext uri="{9D8B030D-6E8A-4147-A177-3AD203B41FA5}">
                          <a16:colId xmlns:a16="http://schemas.microsoft.com/office/drawing/2014/main" val="3944212169"/>
                        </a:ext>
                      </a:extLst>
                    </a:gridCol>
                  </a:tblGrid>
                  <a:tr h="230970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</a:rPr>
                            <a:t>Fitness value(Gen=i+1)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2471345"/>
                      </a:ext>
                    </a:extLst>
                  </a:tr>
                  <a:tr h="230970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/>
                            <a:t>{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⋯</m:t>
                              </m:r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20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𝑆𝑡𝑎𝑏𝑖𝑙𝑖𝑡𝑦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200" dirty="0"/>
                            <a:t>}</a:t>
                          </a:r>
                          <a:endParaRPr lang="zh-CN" altLang="en-US" sz="1200" dirty="0"/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95805816"/>
                      </a:ext>
                    </a:extLst>
                  </a:tr>
                  <a:tr h="23097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/>
                            <a:t>{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⋯</m:t>
                              </m:r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20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𝑆𝑡𝑎𝑏𝑖𝑙𝑖𝑡𝑦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200" dirty="0"/>
                            <a:t>}</a:t>
                          </a:r>
                          <a:endParaRPr lang="zh-CN" altLang="en-US" sz="1200" dirty="0"/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40775134"/>
                      </a:ext>
                    </a:extLst>
                  </a:tr>
                  <a:tr h="23097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/>
                            <a:t>{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⋯</m:t>
                              </m:r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20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𝑆𝑡𝑎𝑏𝑖𝑙𝑖𝑡𝑦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200" dirty="0"/>
                            <a:t>}</a:t>
                          </a:r>
                          <a:endParaRPr lang="zh-CN" altLang="en-US" sz="1200" dirty="0"/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03709958"/>
                      </a:ext>
                    </a:extLst>
                  </a:tr>
                  <a:tr h="230970">
                    <a:tc>
                      <a:txBody>
                        <a:bodyPr/>
                        <a:lstStyle/>
                        <a:p>
                          <a:endParaRPr lang="zh-CN" altLang="en-US" sz="1200"/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1007178"/>
                      </a:ext>
                    </a:extLst>
                  </a:tr>
                  <a:tr h="23097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/>
                            <a:t>{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⋯</m:t>
                              </m:r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20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𝑆𝑡𝑎𝑏𝑖𝑙𝑖𝑡𝑦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200" dirty="0"/>
                            <a:t>}</a:t>
                          </a:r>
                          <a:endParaRPr lang="zh-CN" altLang="en-US" sz="1200" dirty="0"/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80853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3" name="表格 28">
                <a:extLst>
                  <a:ext uri="{FF2B5EF4-FFF2-40B4-BE49-F238E27FC236}">
                    <a16:creationId xmlns:a16="http://schemas.microsoft.com/office/drawing/2014/main" id="{D217965C-8E75-4BFC-BF6F-0075764F8B4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23051269"/>
                  </p:ext>
                </p:extLst>
              </p:nvPr>
            </p:nvGraphicFramePr>
            <p:xfrm>
              <a:off x="10052174" y="5016775"/>
              <a:ext cx="1883173" cy="16459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83173">
                      <a:extLst>
                        <a:ext uri="{9D8B030D-6E8A-4147-A177-3AD203B41FA5}">
                          <a16:colId xmlns:a16="http://schemas.microsoft.com/office/drawing/2014/main" val="3944212169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</a:rPr>
                            <a:t>Fitness value(Gen=i+1)</a:t>
                          </a:r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247134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323" t="-102222" r="-1613" b="-4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9580581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323" t="-197826" r="-1613" b="-3108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40775134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323" t="-304444" r="-1613" b="-2177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0370995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zh-CN" altLang="en-US" sz="1200"/>
                        </a:p>
                      </a:txBody>
                      <a:tcPr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100717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323" t="-504444" r="-1613" b="-177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8085358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36" name="连接符: 曲线 35">
            <a:extLst>
              <a:ext uri="{FF2B5EF4-FFF2-40B4-BE49-F238E27FC236}">
                <a16:creationId xmlns:a16="http://schemas.microsoft.com/office/drawing/2014/main" id="{78A6E27E-201F-43A0-9A64-6C42DF39EB8C}"/>
              </a:ext>
            </a:extLst>
          </p:cNvPr>
          <p:cNvCxnSpPr/>
          <p:nvPr/>
        </p:nvCxnSpPr>
        <p:spPr>
          <a:xfrm rot="5400000" flipH="1" flipV="1">
            <a:off x="8796080" y="4381431"/>
            <a:ext cx="720080" cy="504056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连接符: 曲线 36">
            <a:extLst>
              <a:ext uri="{FF2B5EF4-FFF2-40B4-BE49-F238E27FC236}">
                <a16:creationId xmlns:a16="http://schemas.microsoft.com/office/drawing/2014/main" id="{EC0F2394-2071-447A-BABC-BC57564AE1D8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129269" y="4365230"/>
            <a:ext cx="716381" cy="586708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>
            <a:extLst>
              <a:ext uri="{FF2B5EF4-FFF2-40B4-BE49-F238E27FC236}">
                <a16:creationId xmlns:a16="http://schemas.microsoft.com/office/drawing/2014/main" id="{0E7B2319-1AA0-4808-A94E-482C2468737B}"/>
              </a:ext>
            </a:extLst>
          </p:cNvPr>
          <p:cNvSpPr txBox="1"/>
          <p:nvPr/>
        </p:nvSpPr>
        <p:spPr>
          <a:xfrm>
            <a:off x="4821316" y="2041577"/>
            <a:ext cx="2125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After few generation</a:t>
            </a:r>
            <a:endParaRPr lang="zh-CN" altLang="en-US" dirty="0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D627D7E5-2962-4B81-8A2F-2C5FDB7803AF}"/>
              </a:ext>
            </a:extLst>
          </p:cNvPr>
          <p:cNvSpPr txBox="1"/>
          <p:nvPr/>
        </p:nvSpPr>
        <p:spPr>
          <a:xfrm>
            <a:off x="4776331" y="2445840"/>
            <a:ext cx="2327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Using History solutions</a:t>
            </a:r>
            <a:endParaRPr lang="zh-CN" altLang="en-US" dirty="0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37A4227-87DF-4179-9D64-EF8F4CF8C579}"/>
              </a:ext>
            </a:extLst>
          </p:cNvPr>
          <p:cNvSpPr txBox="1"/>
          <p:nvPr/>
        </p:nvSpPr>
        <p:spPr>
          <a:xfrm>
            <a:off x="8344334" y="444066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</a:rPr>
              <a:t>Input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332D7AF2-09C2-4771-A2F6-9B9027AACA06}"/>
              </a:ext>
            </a:extLst>
          </p:cNvPr>
          <p:cNvSpPr txBox="1"/>
          <p:nvPr/>
        </p:nvSpPr>
        <p:spPr>
          <a:xfrm>
            <a:off x="10593990" y="4335249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</a:rPr>
              <a:t>Output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B1FFAAF6-3E53-4692-9F7B-644E34F8DF4E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4079776" y="2439352"/>
            <a:ext cx="3407682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2A62B061-5F8F-4C76-A85E-87FC09CAE73C}"/>
              </a:ext>
            </a:extLst>
          </p:cNvPr>
          <p:cNvSpPr txBox="1"/>
          <p:nvPr/>
        </p:nvSpPr>
        <p:spPr>
          <a:xfrm>
            <a:off x="5620532" y="990146"/>
            <a:ext cx="6097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Clustering integration:</a:t>
            </a:r>
            <a:r>
              <a:rPr lang="en-US" altLang="zh-CN" dirty="0"/>
              <a:t> Added clustering between ranking and offspring generation to enhance solution quality.</a:t>
            </a:r>
            <a:endParaRPr lang="zh-CN" altLang="en-US" dirty="0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D946CE6F-6C04-4D94-9D16-035627ABE21B}"/>
              </a:ext>
            </a:extLst>
          </p:cNvPr>
          <p:cNvSpPr txBox="1"/>
          <p:nvPr/>
        </p:nvSpPr>
        <p:spPr>
          <a:xfrm>
            <a:off x="4151762" y="4962572"/>
            <a:ext cx="3263709" cy="1754326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altLang="zh-CN" b="1" dirty="0"/>
              <a:t>Future work:</a:t>
            </a:r>
            <a:r>
              <a:rPr lang="en-US" altLang="zh-CN" dirty="0"/>
              <a:t> Training surrogate models using optimization data to replace time-consuming physics simulations. Generalization challenges remain to be addressed.</a:t>
            </a:r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D0F39D87-4982-4142-8E04-F8C6EC449405}"/>
              </a:ext>
            </a:extLst>
          </p:cNvPr>
          <p:cNvSpPr/>
          <p:nvPr/>
        </p:nvSpPr>
        <p:spPr>
          <a:xfrm>
            <a:off x="7426415" y="1556792"/>
            <a:ext cx="4598768" cy="5168671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2085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4859977A-A367-42EC-8435-D2FC41527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35" y="1052736"/>
            <a:ext cx="11928648" cy="5526557"/>
          </a:xfrm>
        </p:spPr>
        <p:txBody>
          <a:bodyPr>
            <a:normAutofit/>
          </a:bodyPr>
          <a:lstStyle/>
          <a:p>
            <a:r>
              <a:rPr lang="en-US" altLang="zh-CN" sz="2000" b="1" dirty="0"/>
              <a:t>Convergence characteristics in lattice parameters, Population size: 300 individuals</a:t>
            </a:r>
          </a:p>
          <a:p>
            <a:endParaRPr lang="en-US" altLang="zh-CN" sz="2000" b="1" dirty="0"/>
          </a:p>
          <a:p>
            <a:endParaRPr lang="en-US" altLang="zh-CN" sz="2000" b="1" dirty="0"/>
          </a:p>
          <a:p>
            <a:endParaRPr lang="en-US" altLang="zh-CN" sz="2000" b="1" dirty="0"/>
          </a:p>
          <a:p>
            <a:endParaRPr lang="en-US" altLang="zh-CN" sz="2000" b="1" dirty="0"/>
          </a:p>
          <a:p>
            <a:endParaRPr lang="en-US" altLang="zh-CN" sz="2000" b="1" dirty="0"/>
          </a:p>
          <a:p>
            <a:r>
              <a:rPr lang="en-US" altLang="zh-CN" sz="2000" b="1" dirty="0"/>
              <a:t>Convergence characteristics in objectives space</a:t>
            </a:r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pPr marL="0" indent="0">
              <a:buNone/>
            </a:pPr>
            <a:endParaRPr lang="en-US" altLang="zh-CN" sz="200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F1A0D042-BB58-4AF0-9C61-ACB361F5B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80255"/>
            <a:ext cx="10763325" cy="725470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Optimization Process (FD Lattice Example)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B38D63D0-68BC-4809-87AF-FEFE6E26C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867" y="1400176"/>
            <a:ext cx="3124588" cy="2340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6968B7C-DC5E-483E-8731-BB0995218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0951" y="1413056"/>
            <a:ext cx="3124588" cy="2340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5F42A1B-9527-42A9-A2C4-E73C55CE24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0859" y="1395003"/>
            <a:ext cx="3124588" cy="2340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36D0FF5C-B39D-48AF-BA2F-5FC0ED4852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8849" y="1396626"/>
            <a:ext cx="3124588" cy="23400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0473F6C-9D81-4306-A300-B101425F17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10" y="4173315"/>
            <a:ext cx="3124588" cy="2340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E2A1C5C-19BD-462E-9432-24AFD14A5E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9019" y="4206304"/>
            <a:ext cx="3124588" cy="23400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A7A3FE4-7FF8-4702-8D2D-CE871204D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896" y="4274944"/>
            <a:ext cx="3124588" cy="2340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BC14F50-BBBC-484C-9E67-171D71940C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040" y="4291374"/>
            <a:ext cx="3124588" cy="23400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79408F9F-CA8B-45D1-9D71-82A920620337}"/>
              </a:ext>
            </a:extLst>
          </p:cNvPr>
          <p:cNvSpPr txBox="1"/>
          <p:nvPr/>
        </p:nvSpPr>
        <p:spPr>
          <a:xfrm>
            <a:off x="7102849" y="3886391"/>
            <a:ext cx="3879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Convergence time:</a:t>
            </a:r>
            <a:r>
              <a:rPr lang="en-US" altLang="zh-CN" dirty="0"/>
              <a:t> ~100 generations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02593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4859977A-A367-42EC-8435-D2FC415279A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1676" y="1188591"/>
                <a:ext cx="11928648" cy="5526557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/>
                  <a:t>A high-intensity proton FFAG accelerator for multi-application</a:t>
                </a:r>
              </a:p>
              <a:p>
                <a:r>
                  <a:rPr lang="en-US" altLang="zh-CN" b="1" dirty="0"/>
                  <a:t>Basic Requirements</a:t>
                </a:r>
              </a:p>
              <a:p>
                <a:pPr lvl="1"/>
                <a:r>
                  <a:rPr lang="en-US" altLang="zh-CN" sz="2000" b="1" dirty="0">
                    <a:solidFill>
                      <a:srgbClr val="FF0000"/>
                    </a:solidFill>
                  </a:rPr>
                  <a:t>300 MeV to 600MeV </a:t>
                </a:r>
                <a:r>
                  <a:rPr lang="en-US" altLang="zh-CN" sz="2000" dirty="0"/>
                  <a:t>at injection and extraction</a:t>
                </a:r>
              </a:p>
              <a:p>
                <a:pPr lvl="1"/>
                <a:r>
                  <a:rPr lang="en-US" altLang="zh-CN" sz="2000" dirty="0"/>
                  <a:t>FFAG type: Scaling </a:t>
                </a:r>
              </a:p>
              <a:p>
                <a:pPr lvl="1"/>
                <a:r>
                  <a:rPr lang="en-US" altLang="zh-CN" sz="2000" dirty="0"/>
                  <a:t>Limited space for accelerator &lt;Ø24m</a:t>
                </a:r>
              </a:p>
              <a:p>
                <a:pPr lvl="1"/>
                <a:r>
                  <a:rPr lang="en-US" altLang="zh-CN" sz="2000" dirty="0"/>
                  <a:t>Normal-conducting magnet with 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variable air gap</a:t>
                </a:r>
              </a:p>
              <a:p>
                <a:pPr lvl="2"/>
                <a:r>
                  <a:rPr lang="en-US" altLang="zh-CN" sz="2000" dirty="0"/>
                  <a:t>Magnetic fields: B &lt; 1.66 [T] </a:t>
                </a:r>
              </a:p>
              <a:p>
                <a:pPr lvl="2"/>
                <a:r>
                  <a:rPr lang="en-US" altLang="zh-CN" sz="2000" dirty="0"/>
                  <a:t>Beam excursion (</a:t>
                </a:r>
                <a:r>
                  <a:rPr lang="en-US" altLang="zh-CN" sz="2000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△R</a:t>
                </a:r>
                <a:r>
                  <a:rPr lang="en-US" altLang="zh-CN" sz="2000" dirty="0"/>
                  <a:t>) &lt; 1.0 [m]</a:t>
                </a:r>
              </a:p>
              <a:p>
                <a:pPr lvl="1"/>
                <a:r>
                  <a:rPr lang="en-US" altLang="zh-CN" sz="2000" dirty="0"/>
                  <a:t>Enough space for Injection/Extraction and RF cavity</a:t>
                </a:r>
              </a:p>
              <a:p>
                <a:pPr lvl="2"/>
                <a:r>
                  <a:rPr lang="en-US" altLang="zh-CN" sz="2000" dirty="0"/>
                  <a:t>Drift space&gt; 1.8 [m]</a:t>
                </a:r>
              </a:p>
              <a:p>
                <a:pPr lvl="1"/>
                <a:r>
                  <a:rPr lang="en-US" altLang="zh-CN" sz="2000" dirty="0"/>
                  <a:t>Dynamic aperture: </a:t>
                </a:r>
                <a:r>
                  <a:rPr lang="en-US" altLang="zh-CN" sz="2000" dirty="0">
                    <a:solidFill>
                      <a:schemeClr val="tx1"/>
                    </a:solidFill>
                  </a:rPr>
                  <a:t>DA &gt; 500 </a:t>
                </a:r>
                <a14:m>
                  <m:oMath xmlns:m="http://schemas.openxmlformats.org/officeDocument/2006/math">
                    <m:r>
                      <a:rPr lang="en-US" altLang="zh-CN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zh-CN" alt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𝑚𝑟𝑎𝑑</m:t>
                    </m:r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</a:rPr>
                  <a:t> </a:t>
                </a:r>
              </a:p>
              <a:p>
                <a:pPr marL="457200" lvl="1" indent="0">
                  <a:buNone/>
                </a:pPr>
                <a:r>
                  <a:rPr lang="en-US" altLang="zh-CN" sz="2000" dirty="0"/>
                  <a:t>     (Experience from CSNS/RCS)</a:t>
                </a:r>
              </a:p>
            </p:txBody>
          </p:sp>
        </mc:Choice>
        <mc:Fallback xmlns="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4859977A-A367-42EC-8435-D2FC415279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1676" y="1188591"/>
                <a:ext cx="11928648" cy="5526557"/>
              </a:xfrm>
              <a:blipFill>
                <a:blip r:embed="rId3"/>
                <a:stretch>
                  <a:fillRect l="-613" t="-11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图片 15">
            <a:extLst>
              <a:ext uri="{FF2B5EF4-FFF2-40B4-BE49-F238E27FC236}">
                <a16:creationId xmlns:a16="http://schemas.microsoft.com/office/drawing/2014/main" id="{304CB3D3-B117-4EEF-8B9A-0BA12BACE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3092" y="1744680"/>
            <a:ext cx="3279036" cy="4127648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F1A0D042-BB58-4AF0-9C61-ACB361F5B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 introduction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8434A34-56CD-4F82-B811-14690E8641DD}"/>
              </a:ext>
            </a:extLst>
          </p:cNvPr>
          <p:cNvSpPr txBox="1"/>
          <p:nvPr/>
        </p:nvSpPr>
        <p:spPr>
          <a:xfrm>
            <a:off x="7638820" y="5970572"/>
            <a:ext cx="38475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0" i="0" dirty="0">
                <a:solidFill>
                  <a:srgbClr val="24292F"/>
                </a:solidFill>
                <a:effectLst/>
                <a:latin typeface="Noto Sans SC"/>
              </a:rPr>
              <a:t>CSNS </a:t>
            </a:r>
            <a:r>
              <a:rPr lang="en-US" altLang="zh-CN" b="0" i="0" dirty="0" err="1">
                <a:solidFill>
                  <a:srgbClr val="24292F"/>
                </a:solidFill>
                <a:effectLst/>
                <a:latin typeface="Noto Sans SC"/>
              </a:rPr>
              <a:t>Linac</a:t>
            </a:r>
            <a:r>
              <a:rPr lang="en-US" altLang="zh-CN" b="0" i="0" dirty="0">
                <a:solidFill>
                  <a:srgbClr val="24292F"/>
                </a:solidFill>
                <a:effectLst/>
                <a:latin typeface="Noto Sans SC"/>
              </a:rPr>
              <a:t> End Experimental Hall (Under Construction)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A6B63AA-7C21-4C6D-A315-AB53BC3746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3872" y="3951869"/>
            <a:ext cx="1819310" cy="69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323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4859977A-A367-42EC-8435-D2FC41527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3" y="1124745"/>
            <a:ext cx="12185037" cy="5590404"/>
          </a:xfrm>
        </p:spPr>
        <p:txBody>
          <a:bodyPr>
            <a:normAutofit/>
          </a:bodyPr>
          <a:lstStyle/>
          <a:p>
            <a:r>
              <a:rPr lang="en-US" altLang="zh-CN" sz="2400" b="1" dirty="0"/>
              <a:t>Q:Is the drift space of 1.8 m enough? How do they get this value of 1.8 m?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1600" dirty="0"/>
              <a:t> </a:t>
            </a:r>
            <a:r>
              <a:rPr lang="en-US" altLang="zh-CN" sz="2000" dirty="0"/>
              <a:t>Based on the current accelerating-gradient of the MA loaded cavity and the propose of injection and extraction system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2000" dirty="0"/>
              <a:t>Now 50kV/m is achieved with the cavity length of 1.8m, a gradient breakthrough of 70kV/m over a 1.8m length is feasible after upgrading the MA material performance and RF power supplier system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2000" dirty="0"/>
              <a:t> The injection and extraction requirements will be detailed in the next report by Dr. Huang.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F1A0D042-BB58-4AF0-9C61-ACB361F5B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 to the Comments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05E7BC58-722E-477B-8701-7091C8288051}"/>
              </a:ext>
            </a:extLst>
          </p:cNvPr>
          <p:cNvGrpSpPr/>
          <p:nvPr/>
        </p:nvGrpSpPr>
        <p:grpSpPr>
          <a:xfrm>
            <a:off x="483732" y="4038182"/>
            <a:ext cx="3325838" cy="2761274"/>
            <a:chOff x="407368" y="3811759"/>
            <a:chExt cx="3325838" cy="2761274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99E4AFEB-24DF-4B03-A6AD-9E7360C70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68" y="3811759"/>
              <a:ext cx="3325838" cy="2494378"/>
            </a:xfrm>
            <a:prstGeom prst="rect">
              <a:avLst/>
            </a:prstGeom>
          </p:spPr>
        </p:pic>
        <p:cxnSp>
          <p:nvCxnSpPr>
            <p:cNvPr id="6" name="直接箭头连接符 5">
              <a:extLst>
                <a:ext uri="{FF2B5EF4-FFF2-40B4-BE49-F238E27FC236}">
                  <a16:creationId xmlns:a16="http://schemas.microsoft.com/office/drawing/2014/main" id="{ADDBADE7-4CC2-4299-8318-12CC6C887122}"/>
                </a:ext>
              </a:extLst>
            </p:cNvPr>
            <p:cNvCxnSpPr/>
            <p:nvPr/>
          </p:nvCxnSpPr>
          <p:spPr>
            <a:xfrm>
              <a:off x="1127448" y="5013176"/>
              <a:ext cx="1728192" cy="153896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EC03B29F-EF56-4F2C-886D-07C3F8FB0321}"/>
                </a:ext>
              </a:extLst>
            </p:cNvPr>
            <p:cNvCxnSpPr>
              <a:cxnSpLocks/>
            </p:cNvCxnSpPr>
            <p:nvPr/>
          </p:nvCxnSpPr>
          <p:spPr>
            <a:xfrm>
              <a:off x="1127448" y="5013176"/>
              <a:ext cx="0" cy="1433299"/>
            </a:xfrm>
            <a:prstGeom prst="line">
              <a:avLst/>
            </a:prstGeom>
            <a:ln w="19050">
              <a:solidFill>
                <a:srgbClr val="FF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DEA0F0A3-EFDE-40F5-BEA5-2D5C171C43C1}"/>
                </a:ext>
              </a:extLst>
            </p:cNvPr>
            <p:cNvCxnSpPr>
              <a:cxnSpLocks/>
            </p:cNvCxnSpPr>
            <p:nvPr/>
          </p:nvCxnSpPr>
          <p:spPr>
            <a:xfrm>
              <a:off x="2847864" y="5172673"/>
              <a:ext cx="0" cy="1273802"/>
            </a:xfrm>
            <a:prstGeom prst="line">
              <a:avLst/>
            </a:prstGeom>
            <a:ln w="19050">
              <a:solidFill>
                <a:srgbClr val="FF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D2253973-E7AD-47AF-98AD-4301347212B6}"/>
                </a:ext>
              </a:extLst>
            </p:cNvPr>
            <p:cNvCxnSpPr/>
            <p:nvPr/>
          </p:nvCxnSpPr>
          <p:spPr>
            <a:xfrm flipH="1">
              <a:off x="1127448" y="6446475"/>
              <a:ext cx="504056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DE2AA1CB-7005-4539-8F3E-643C1C3561FE}"/>
                </a:ext>
              </a:extLst>
            </p:cNvPr>
            <p:cNvCxnSpPr>
              <a:cxnSpLocks/>
            </p:cNvCxnSpPr>
            <p:nvPr/>
          </p:nvCxnSpPr>
          <p:spPr>
            <a:xfrm>
              <a:off x="2247934" y="6446475"/>
              <a:ext cx="599930" cy="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BE40DDDE-9AA1-4D7A-932B-CD7B85C94CF1}"/>
                </a:ext>
              </a:extLst>
            </p:cNvPr>
            <p:cNvSpPr txBox="1"/>
            <p:nvPr/>
          </p:nvSpPr>
          <p:spPr>
            <a:xfrm>
              <a:off x="1649772" y="6203701"/>
              <a:ext cx="660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</a:rPr>
                <a:t>1.8m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624616E0-FE41-422E-9CF5-5CF664EF75E9}"/>
              </a:ext>
            </a:extLst>
          </p:cNvPr>
          <p:cNvGrpSpPr/>
          <p:nvPr/>
        </p:nvGrpSpPr>
        <p:grpSpPr>
          <a:xfrm>
            <a:off x="4002694" y="4038182"/>
            <a:ext cx="3325838" cy="2523251"/>
            <a:chOff x="3227603" y="1415038"/>
            <a:chExt cx="2815663" cy="209884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ED5DC2A3-F6FE-49CA-B26A-FA92D2EA8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27603" y="1415038"/>
              <a:ext cx="2798455" cy="2098840"/>
            </a:xfrm>
            <a:prstGeom prst="rect">
              <a:avLst/>
            </a:prstGeom>
          </p:spPr>
        </p:pic>
        <p:cxnSp>
          <p:nvCxnSpPr>
            <p:cNvPr id="25" name="直接箭头连接符 24">
              <a:extLst>
                <a:ext uri="{FF2B5EF4-FFF2-40B4-BE49-F238E27FC236}">
                  <a16:creationId xmlns:a16="http://schemas.microsoft.com/office/drawing/2014/main" id="{6BD29982-044F-48D6-AB0B-8E2CA9D24EA9}"/>
                </a:ext>
              </a:extLst>
            </p:cNvPr>
            <p:cNvCxnSpPr/>
            <p:nvPr/>
          </p:nvCxnSpPr>
          <p:spPr>
            <a:xfrm>
              <a:off x="3934523" y="1723841"/>
              <a:ext cx="1873445" cy="1119235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文本框 23">
              <a:extLst>
                <a:ext uri="{FF2B5EF4-FFF2-40B4-BE49-F238E27FC236}">
                  <a16:creationId xmlns:a16="http://schemas.microsoft.com/office/drawing/2014/main" id="{5D418090-3BD3-41F2-92CD-A209BF0FC771}"/>
                </a:ext>
              </a:extLst>
            </p:cNvPr>
            <p:cNvSpPr txBox="1"/>
            <p:nvPr/>
          </p:nvSpPr>
          <p:spPr bwMode="auto">
            <a:xfrm>
              <a:off x="5291136" y="2333208"/>
              <a:ext cx="75213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 eaLnBrk="1" hangingPunct="1"/>
              <a:r>
                <a:rPr lang="en-US" altLang="zh-CN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850mm</a:t>
              </a:r>
            </a:p>
          </p:txBody>
        </p:sp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id="{0DF794DD-5C5F-42FF-BE70-0F9179D54B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894"/>
          <a:stretch/>
        </p:blipFill>
        <p:spPr>
          <a:xfrm>
            <a:off x="7366140" y="4172435"/>
            <a:ext cx="4813798" cy="2523252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D46D01BE-972E-402F-96EF-F3F11F516234}"/>
              </a:ext>
            </a:extLst>
          </p:cNvPr>
          <p:cNvSpPr txBox="1"/>
          <p:nvPr/>
        </p:nvSpPr>
        <p:spPr>
          <a:xfrm>
            <a:off x="483732" y="3494374"/>
            <a:ext cx="3510320" cy="646331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The MA loaded cavity operating in </a:t>
            </a:r>
          </a:p>
          <a:p>
            <a:r>
              <a:rPr lang="en-US" altLang="zh-CN" b="1" dirty="0">
                <a:solidFill>
                  <a:srgbClr val="FF0000"/>
                </a:solidFill>
              </a:rPr>
              <a:t>CSNS/RCS over 15000 hours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EC6E8D53-9461-4B06-8DE5-F7F94B037783}"/>
              </a:ext>
            </a:extLst>
          </p:cNvPr>
          <p:cNvSpPr txBox="1"/>
          <p:nvPr/>
        </p:nvSpPr>
        <p:spPr>
          <a:xfrm>
            <a:off x="4388943" y="3446283"/>
            <a:ext cx="276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High performance MA core</a:t>
            </a:r>
          </a:p>
          <a:p>
            <a:r>
              <a:rPr lang="en-US" altLang="zh-CN" b="1" dirty="0">
                <a:solidFill>
                  <a:srgbClr val="FF0000"/>
                </a:solidFill>
              </a:rPr>
              <a:t>with large size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D5D924EB-20C3-4CE6-9162-FDC2E1F3F7CF}"/>
              </a:ext>
            </a:extLst>
          </p:cNvPr>
          <p:cNvSpPr txBox="1"/>
          <p:nvPr/>
        </p:nvSpPr>
        <p:spPr>
          <a:xfrm>
            <a:off x="8115041" y="3668850"/>
            <a:ext cx="342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New MA material with higher </a:t>
            </a:r>
            <a:r>
              <a:rPr lang="en-US" altLang="zh-CN" b="1" dirty="0" err="1">
                <a:solidFill>
                  <a:srgbClr val="FF0000"/>
                </a:solidFill>
              </a:rPr>
              <a:t>uQf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139B9819-6D15-470B-A25D-7D15EE873896}"/>
              </a:ext>
            </a:extLst>
          </p:cNvPr>
          <p:cNvCxnSpPr>
            <a:cxnSpLocks/>
            <a:stCxn id="31" idx="2"/>
          </p:cNvCxnSpPr>
          <p:nvPr/>
        </p:nvCxnSpPr>
        <p:spPr>
          <a:xfrm>
            <a:off x="9827369" y="4038182"/>
            <a:ext cx="229071" cy="9029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2173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4859977A-A367-42EC-8435-D2FC41527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3" y="1124745"/>
            <a:ext cx="7491155" cy="5590404"/>
          </a:xfrm>
        </p:spPr>
        <p:txBody>
          <a:bodyPr>
            <a:normAutofit/>
          </a:bodyPr>
          <a:lstStyle/>
          <a:p>
            <a:r>
              <a:rPr lang="en-US" altLang="zh-CN" sz="2400" b="1" dirty="0"/>
              <a:t>Q:The GA algorithm seems interesting, but I do not understand the figure of page 4.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2000" dirty="0"/>
              <a:t>The clustering distribution of lattice parameters in the algorithm iteration process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2000" b="1" dirty="0"/>
              <a:t>Step 1: </a:t>
            </a:r>
            <a:r>
              <a:rPr lang="en-US" altLang="zh-CN" sz="2000" dirty="0"/>
              <a:t>Lattice parameter of different </a:t>
            </a:r>
            <a:r>
              <a:rPr lang="en-US" altLang="zh-CN" sz="2000" dirty="0">
                <a:solidFill>
                  <a:srgbClr val="FF0000"/>
                </a:solidFill>
              </a:rPr>
              <a:t>individuals are clustered by similarity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2000" b="1" dirty="0"/>
              <a:t>Step 2: </a:t>
            </a:r>
            <a:r>
              <a:rPr lang="en-US" altLang="zh-CN" sz="2000" dirty="0"/>
              <a:t>Calculating the average fitness for each cluster to select the elite, and generate new individuals near the elite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2000" dirty="0"/>
              <a:t> Important component of our developed multi-objective optimization algorithm, which can accelerate convergence while avoiding local optima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F1A0D042-BB58-4AF0-9C61-ACB361F5B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 to the Comments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C91F143-11B6-48D2-B449-FC00F2D785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26" t="6982" r="965" b="13321"/>
          <a:stretch/>
        </p:blipFill>
        <p:spPr>
          <a:xfrm>
            <a:off x="7466896" y="1437642"/>
            <a:ext cx="4504981" cy="22321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768855A-5BCD-429B-8407-1F19F22BC2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8118" y="3717032"/>
            <a:ext cx="4562205" cy="2901581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8735126D-D1EB-4159-A9A0-84DC117D4C97}"/>
              </a:ext>
            </a:extLst>
          </p:cNvPr>
          <p:cNvSpPr txBox="1"/>
          <p:nvPr/>
        </p:nvSpPr>
        <p:spPr>
          <a:xfrm>
            <a:off x="8112224" y="1012423"/>
            <a:ext cx="35582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Parameters space for generation=1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ADE03E3-658A-4D09-9D44-0C6518EDA731}"/>
              </a:ext>
            </a:extLst>
          </p:cNvPr>
          <p:cNvSpPr txBox="1"/>
          <p:nvPr/>
        </p:nvSpPr>
        <p:spPr>
          <a:xfrm>
            <a:off x="2999656" y="5877272"/>
            <a:ext cx="3816424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dirty="0"/>
              <a:t>Elite generation strategy for proximity</a:t>
            </a:r>
            <a:endParaRPr lang="zh-CN" altLang="en-US" dirty="0"/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98C6B7E3-155B-4303-8294-0C17DB9DFD7C}"/>
              </a:ext>
            </a:extLst>
          </p:cNvPr>
          <p:cNvCxnSpPr>
            <a:stCxn id="13" idx="3"/>
          </p:cNvCxnSpPr>
          <p:nvPr/>
        </p:nvCxnSpPr>
        <p:spPr>
          <a:xfrm>
            <a:off x="6816080" y="6061938"/>
            <a:ext cx="682038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6525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4859977A-A367-42EC-8435-D2FC41527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676" y="1188591"/>
            <a:ext cx="11796972" cy="5526557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Q:Rapid DA calculation is an interesting idea. We should discuss it more at the future meetings.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2000" dirty="0"/>
              <a:t>Machine learning for rapid DA calculation by tracking few turns of particles and</a:t>
            </a:r>
            <a:r>
              <a:rPr lang="zh-CN" altLang="en-US" sz="2000" dirty="0"/>
              <a:t> </a:t>
            </a:r>
            <a:r>
              <a:rPr lang="en-US" altLang="zh-CN" sz="2000" dirty="0">
                <a:solidFill>
                  <a:srgbClr val="FF0000"/>
                </a:solidFill>
              </a:rPr>
              <a:t>collect trajectory data </a:t>
            </a:r>
            <a:r>
              <a:rPr lang="en-US" altLang="zh-CN" sz="2000" dirty="0"/>
              <a:t>and </a:t>
            </a:r>
            <a:r>
              <a:rPr lang="en-US" altLang="zh-CN" sz="2000" dirty="0">
                <a:solidFill>
                  <a:srgbClr val="FF0000"/>
                </a:solidFill>
              </a:rPr>
              <a:t>survival labels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2000" dirty="0"/>
              <a:t>Its generalization ability is still relatively weak and insufficient for accurately calculating new lattice DA. </a:t>
            </a:r>
            <a:r>
              <a:rPr lang="en-US" altLang="zh-CN" sz="2000" b="1" dirty="0">
                <a:solidFill>
                  <a:srgbClr val="FF0000"/>
                </a:solidFill>
              </a:rPr>
              <a:t>How to improve the model‘s generalization ability</a:t>
            </a:r>
            <a:r>
              <a:rPr lang="zh-CN" altLang="en-US" sz="2000" b="1" dirty="0">
                <a:solidFill>
                  <a:srgbClr val="FF0000"/>
                </a:solidFill>
              </a:rPr>
              <a:t>？</a:t>
            </a:r>
            <a:endParaRPr lang="en-US" altLang="zh-CN" sz="2000" b="1" dirty="0">
              <a:solidFill>
                <a:srgbClr val="FF0000"/>
              </a:solidFill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F1A0D042-BB58-4AF0-9C61-ACB361F5B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 to the Comments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972D331-16CB-4C62-A670-041D57234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904" y="3717032"/>
            <a:ext cx="3361162" cy="288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73E28A4-17CB-4C40-B05D-E431B61DE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7240" y="3717032"/>
            <a:ext cx="3388648" cy="288000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1E1200F-6B92-4FEA-AE61-33BC013EA3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39" y="3717032"/>
            <a:ext cx="5162550" cy="2714625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1C591824-82EB-486F-91F3-1A7D81DFD70B}"/>
              </a:ext>
            </a:extLst>
          </p:cNvPr>
          <p:cNvSpPr txBox="1"/>
          <p:nvPr/>
        </p:nvSpPr>
        <p:spPr>
          <a:xfrm>
            <a:off x="1415480" y="3861048"/>
            <a:ext cx="1388393" cy="369332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dirty="0"/>
              <a:t>Labeled data</a:t>
            </a:r>
            <a:endParaRPr lang="zh-CN" altLang="en-US" dirty="0"/>
          </a:p>
        </p:txBody>
      </p: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D6CF9337-67B5-46D3-A6FD-D163BCFBD24C}"/>
              </a:ext>
            </a:extLst>
          </p:cNvPr>
          <p:cNvCxnSpPr/>
          <p:nvPr/>
        </p:nvCxnSpPr>
        <p:spPr>
          <a:xfrm flipH="1">
            <a:off x="1703512" y="4221088"/>
            <a:ext cx="432048" cy="43204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>
            <a:extLst>
              <a:ext uri="{FF2B5EF4-FFF2-40B4-BE49-F238E27FC236}">
                <a16:creationId xmlns:a16="http://schemas.microsoft.com/office/drawing/2014/main" id="{CADED69C-B563-43D4-8C5A-457CCBBF8A74}"/>
              </a:ext>
            </a:extLst>
          </p:cNvPr>
          <p:cNvSpPr txBox="1"/>
          <p:nvPr/>
        </p:nvSpPr>
        <p:spPr>
          <a:xfrm>
            <a:off x="158052" y="6021288"/>
            <a:ext cx="2105256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dirty="0"/>
              <a:t>Data need to be </a:t>
            </a:r>
          </a:p>
          <a:p>
            <a:r>
              <a:rPr lang="en-US" altLang="zh-CN" dirty="0"/>
              <a:t>prepared in advance</a:t>
            </a:r>
            <a:endParaRPr lang="zh-CN" altLang="en-US" dirty="0"/>
          </a:p>
        </p:txBody>
      </p: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F30D34CD-CFA2-465A-B76E-93FC65ED86A4}"/>
              </a:ext>
            </a:extLst>
          </p:cNvPr>
          <p:cNvCxnSpPr/>
          <p:nvPr/>
        </p:nvCxnSpPr>
        <p:spPr>
          <a:xfrm flipV="1">
            <a:off x="1343472" y="5661248"/>
            <a:ext cx="0" cy="36004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4019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4859977A-A367-42EC-8435-D2FC41527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676" y="1188591"/>
            <a:ext cx="11940988" cy="5526557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A stability indicator to indirectly calculate DA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2000" b="1" dirty="0"/>
              <a:t>Calculation method: </a:t>
            </a:r>
            <a:r>
              <a:rPr lang="en-US" altLang="zh-CN" sz="2000" dirty="0"/>
              <a:t>Comparison between the particle's oscillation amplitude range in normalized phase space and the initial amplitude. A few tracking turns, highly efficient.</a:t>
            </a:r>
          </a:p>
          <a:p>
            <a:r>
              <a:rPr lang="en-US" altLang="zh-CN" sz="2000" dirty="0"/>
              <a:t>Collecting data from these tracking particles for FMA analysis (Frequency Map Analysis, widely used in light source design), calculating their </a:t>
            </a:r>
            <a:r>
              <a:rPr lang="en-US" altLang="zh-CN" sz="2000" b="1" dirty="0">
                <a:solidFill>
                  <a:srgbClr val="FF0000"/>
                </a:solidFill>
              </a:rPr>
              <a:t>tune footprint </a:t>
            </a:r>
            <a:r>
              <a:rPr lang="en-US" altLang="zh-CN" sz="2000" dirty="0"/>
              <a:t>and </a:t>
            </a:r>
            <a:r>
              <a:rPr lang="en-US" altLang="zh-CN" sz="2000" b="1" dirty="0">
                <a:solidFill>
                  <a:srgbClr val="FF0000"/>
                </a:solidFill>
              </a:rPr>
              <a:t>tune diffusion rates</a:t>
            </a:r>
            <a:r>
              <a:rPr lang="en-US" altLang="zh-CN" sz="2000" dirty="0"/>
              <a:t>. </a:t>
            </a:r>
          </a:p>
          <a:p>
            <a:r>
              <a:rPr lang="en-US" altLang="zh-CN" sz="2000" dirty="0">
                <a:solidFill>
                  <a:srgbClr val="FF0000"/>
                </a:solidFill>
              </a:rPr>
              <a:t>Important  indicators for high intensity FFA as the bunch with large emittance is needed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F1A0D042-BB58-4AF0-9C61-ACB361F5B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 to the Comments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B2807E7-04BD-4472-84B5-85ED2DAD2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04" y="4306006"/>
            <a:ext cx="3117533" cy="242167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091B926-977B-4E1E-856E-72B693538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21" y="3704954"/>
            <a:ext cx="3456384" cy="43296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8248443-004D-447B-8F50-377558E6F1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089" y="4170821"/>
            <a:ext cx="3526667" cy="252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CFDAC77-DA62-47E9-9B37-558597ED44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217" y="4103925"/>
            <a:ext cx="2130667" cy="25568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CA7876D0-00D5-4477-AEE5-AA6C4325C799}"/>
              </a:ext>
            </a:extLst>
          </p:cNvPr>
          <p:cNvGrpSpPr/>
          <p:nvPr/>
        </p:nvGrpSpPr>
        <p:grpSpPr>
          <a:xfrm>
            <a:off x="7968208" y="3599629"/>
            <a:ext cx="3533267" cy="3115519"/>
            <a:chOff x="8035341" y="3645024"/>
            <a:chExt cx="3533267" cy="311551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EF360F6-792F-4BB0-8439-735292EF0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5341" y="4359605"/>
              <a:ext cx="3384376" cy="2400938"/>
            </a:xfrm>
            <a:prstGeom prst="rect">
              <a:avLst/>
            </a:prstGeom>
          </p:spPr>
        </p:pic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F7DA9F03-C6DB-4DD9-8429-158365DC4E3A}"/>
                </a:ext>
              </a:extLst>
            </p:cNvPr>
            <p:cNvCxnSpPr>
              <a:cxnSpLocks/>
            </p:cNvCxnSpPr>
            <p:nvPr/>
          </p:nvCxnSpPr>
          <p:spPr>
            <a:xfrm>
              <a:off x="8878057" y="4544608"/>
              <a:ext cx="0" cy="1989223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F21AA2A9-1C1E-4232-8DA9-FD671D43E932}"/>
                </a:ext>
              </a:extLst>
            </p:cNvPr>
            <p:cNvSpPr/>
            <p:nvPr/>
          </p:nvSpPr>
          <p:spPr>
            <a:xfrm>
              <a:off x="8827429" y="4460301"/>
              <a:ext cx="101256" cy="1012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99E37CF7-0E34-413C-876D-C9EE2F72B09F}"/>
                </a:ext>
              </a:extLst>
            </p:cNvPr>
            <p:cNvSpPr/>
            <p:nvPr/>
          </p:nvSpPr>
          <p:spPr>
            <a:xfrm>
              <a:off x="8827429" y="4926854"/>
              <a:ext cx="101256" cy="1012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6602ED99-44BF-4375-B6DC-4AE7C141A554}"/>
                </a:ext>
              </a:extLst>
            </p:cNvPr>
            <p:cNvSpPr/>
            <p:nvPr/>
          </p:nvSpPr>
          <p:spPr>
            <a:xfrm>
              <a:off x="8824849" y="5281930"/>
              <a:ext cx="101256" cy="1012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9A6C6A0A-091D-4158-BBD1-0D408E6864A4}"/>
                </a:ext>
              </a:extLst>
            </p:cNvPr>
            <p:cNvSpPr/>
            <p:nvPr/>
          </p:nvSpPr>
          <p:spPr>
            <a:xfrm>
              <a:off x="8824849" y="5748483"/>
              <a:ext cx="101256" cy="1012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B7E59252-1D5F-4141-9EC4-CD45061DC2D5}"/>
                </a:ext>
              </a:extLst>
            </p:cNvPr>
            <p:cNvSpPr/>
            <p:nvPr/>
          </p:nvSpPr>
          <p:spPr>
            <a:xfrm>
              <a:off x="8824849" y="6141157"/>
              <a:ext cx="101256" cy="1012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306966D1-93B2-4FA8-B6B4-FA6374DC5F66}"/>
                </a:ext>
              </a:extLst>
            </p:cNvPr>
            <p:cNvCxnSpPr>
              <a:cxnSpLocks/>
            </p:cNvCxnSpPr>
            <p:nvPr/>
          </p:nvCxnSpPr>
          <p:spPr>
            <a:xfrm>
              <a:off x="9579337" y="4544608"/>
              <a:ext cx="0" cy="1989223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0A993341-C438-4DCE-B340-09743330684C}"/>
                </a:ext>
              </a:extLst>
            </p:cNvPr>
            <p:cNvSpPr/>
            <p:nvPr/>
          </p:nvSpPr>
          <p:spPr>
            <a:xfrm>
              <a:off x="9528709" y="4460301"/>
              <a:ext cx="101256" cy="1012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550DA105-A158-4E8B-9054-301C3AFDF58A}"/>
                </a:ext>
              </a:extLst>
            </p:cNvPr>
            <p:cNvSpPr/>
            <p:nvPr/>
          </p:nvSpPr>
          <p:spPr>
            <a:xfrm>
              <a:off x="9528709" y="4926854"/>
              <a:ext cx="101256" cy="1012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60461F37-5728-4306-8199-A5841B54056F}"/>
                </a:ext>
              </a:extLst>
            </p:cNvPr>
            <p:cNvSpPr/>
            <p:nvPr/>
          </p:nvSpPr>
          <p:spPr>
            <a:xfrm>
              <a:off x="9526129" y="5281930"/>
              <a:ext cx="101256" cy="1012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AF7CBF31-0E8F-4F0F-958B-8A14C3ACB62B}"/>
                </a:ext>
              </a:extLst>
            </p:cNvPr>
            <p:cNvSpPr/>
            <p:nvPr/>
          </p:nvSpPr>
          <p:spPr>
            <a:xfrm>
              <a:off x="9526129" y="5748483"/>
              <a:ext cx="101256" cy="1012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74466491-2D09-473E-8704-51E7F53427A2}"/>
                </a:ext>
              </a:extLst>
            </p:cNvPr>
            <p:cNvSpPr/>
            <p:nvPr/>
          </p:nvSpPr>
          <p:spPr>
            <a:xfrm>
              <a:off x="9526129" y="6141157"/>
              <a:ext cx="101256" cy="1012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EA0C6FFB-41D7-44E9-867B-86FB6F391956}"/>
                </a:ext>
              </a:extLst>
            </p:cNvPr>
            <p:cNvCxnSpPr>
              <a:cxnSpLocks/>
            </p:cNvCxnSpPr>
            <p:nvPr/>
          </p:nvCxnSpPr>
          <p:spPr>
            <a:xfrm>
              <a:off x="10242845" y="4544608"/>
              <a:ext cx="0" cy="1989223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293E6781-233E-4460-BD98-D258807A4713}"/>
                </a:ext>
              </a:extLst>
            </p:cNvPr>
            <p:cNvSpPr/>
            <p:nvPr/>
          </p:nvSpPr>
          <p:spPr>
            <a:xfrm>
              <a:off x="10192217" y="4460301"/>
              <a:ext cx="101256" cy="1012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F97BD18A-0156-4800-801C-E0ED088BDA6A}"/>
                </a:ext>
              </a:extLst>
            </p:cNvPr>
            <p:cNvSpPr/>
            <p:nvPr/>
          </p:nvSpPr>
          <p:spPr>
            <a:xfrm>
              <a:off x="10192217" y="4926854"/>
              <a:ext cx="101256" cy="1012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C3113CB9-0DAB-4344-863B-4F5D1E61BAD9}"/>
                </a:ext>
              </a:extLst>
            </p:cNvPr>
            <p:cNvSpPr/>
            <p:nvPr/>
          </p:nvSpPr>
          <p:spPr>
            <a:xfrm>
              <a:off x="10189637" y="5281930"/>
              <a:ext cx="101256" cy="1012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D55CC1DF-BB99-47CB-B821-E1830BEC20A8}"/>
                </a:ext>
              </a:extLst>
            </p:cNvPr>
            <p:cNvSpPr/>
            <p:nvPr/>
          </p:nvSpPr>
          <p:spPr>
            <a:xfrm>
              <a:off x="10189637" y="5748483"/>
              <a:ext cx="101256" cy="1012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D5725CE8-A5FC-42DE-BC1D-767220A2DE60}"/>
                </a:ext>
              </a:extLst>
            </p:cNvPr>
            <p:cNvSpPr/>
            <p:nvPr/>
          </p:nvSpPr>
          <p:spPr>
            <a:xfrm>
              <a:off x="10189637" y="6141157"/>
              <a:ext cx="101256" cy="1012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8" name="直接箭头连接符 37">
              <a:extLst>
                <a:ext uri="{FF2B5EF4-FFF2-40B4-BE49-F238E27FC236}">
                  <a16:creationId xmlns:a16="http://schemas.microsoft.com/office/drawing/2014/main" id="{A9346402-9055-4E68-9206-F01BB575CF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88023" y="3946105"/>
              <a:ext cx="1093513" cy="42168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箭头连接符 39">
              <a:extLst>
                <a:ext uri="{FF2B5EF4-FFF2-40B4-BE49-F238E27FC236}">
                  <a16:creationId xmlns:a16="http://schemas.microsoft.com/office/drawing/2014/main" id="{E2381055-4536-4F8A-91D2-AC3998F3DD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54326" y="3931319"/>
              <a:ext cx="479496" cy="47949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箭头连接符 41">
              <a:extLst>
                <a:ext uri="{FF2B5EF4-FFF2-40B4-BE49-F238E27FC236}">
                  <a16:creationId xmlns:a16="http://schemas.microsoft.com/office/drawing/2014/main" id="{A13371A5-852A-47CD-867B-E84F6A8EBF13}"/>
                </a:ext>
              </a:extLst>
            </p:cNvPr>
            <p:cNvCxnSpPr>
              <a:cxnSpLocks/>
            </p:cNvCxnSpPr>
            <p:nvPr/>
          </p:nvCxnSpPr>
          <p:spPr>
            <a:xfrm>
              <a:off x="10049097" y="3946105"/>
              <a:ext cx="193748" cy="44555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DC0F1C24-8973-4BA9-BD51-DC977104AC08}"/>
                </a:ext>
              </a:extLst>
            </p:cNvPr>
            <p:cNvSpPr txBox="1"/>
            <p:nvPr/>
          </p:nvSpPr>
          <p:spPr>
            <a:xfrm>
              <a:off x="9310105" y="3645024"/>
              <a:ext cx="22585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>
                  <a:solidFill>
                    <a:srgbClr val="C00000"/>
                  </a:solidFill>
                </a:rPr>
                <a:t>15 positions for Tracking</a:t>
              </a:r>
              <a:endParaRPr lang="zh-CN" altLang="en-US" sz="1600" b="1" dirty="0">
                <a:solidFill>
                  <a:srgbClr val="C0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F89C26B3-9F8F-49B8-9C3F-416DE8C9F6AF}"/>
                  </a:ext>
                </a:extLst>
              </p:cNvPr>
              <p:cNvSpPr txBox="1"/>
              <p:nvPr/>
            </p:nvSpPr>
            <p:spPr>
              <a:xfrm>
                <a:off x="4211849" y="3777994"/>
                <a:ext cx="4263668" cy="3802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Tune Diffusion Rate:</a:t>
                </a:r>
                <a:r>
                  <a:rPr lang="en-US" altLang="zh-CN" b="0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fName>
                      <m:e>
                        <m:sSubSup>
                          <m:sSub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sub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F89C26B3-9F8F-49B8-9C3F-416DE8C9F6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849" y="3777994"/>
                <a:ext cx="4263668" cy="380297"/>
              </a:xfrm>
              <a:prstGeom prst="rect">
                <a:avLst/>
              </a:prstGeom>
              <a:blipFill>
                <a:blip r:embed="rId8"/>
                <a:stretch>
                  <a:fillRect l="-1288" t="-6452" r="-143" b="-258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3A9D9B1E-71C3-4F4B-B29A-17304927A8B2}"/>
                  </a:ext>
                </a:extLst>
              </p:cNvPr>
              <p:cNvSpPr txBox="1"/>
              <p:nvPr/>
            </p:nvSpPr>
            <p:spPr>
              <a:xfrm>
                <a:off x="4408697" y="3515629"/>
                <a:ext cx="37167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Tune footprint: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m:rPr>
                        <m:sty m:val="p"/>
                      </m:rP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Q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min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⁡(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3A9D9B1E-71C3-4F4B-B29A-17304927A8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8697" y="3515629"/>
                <a:ext cx="3716723" cy="369332"/>
              </a:xfrm>
              <a:prstGeom prst="rect">
                <a:avLst/>
              </a:prstGeom>
              <a:blipFill>
                <a:blip r:embed="rId9"/>
                <a:stretch>
                  <a:fillRect l="-1311" t="-10000" r="-164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5669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42078" y="159129"/>
            <a:ext cx="11838000" cy="725470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to the previous lattice parameters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表格 6">
                <a:extLst>
                  <a:ext uri="{FF2B5EF4-FFF2-40B4-BE49-F238E27FC236}">
                    <a16:creationId xmlns:a16="http://schemas.microsoft.com/office/drawing/2014/main" id="{D5F7E94E-A16A-4F36-BDE5-BC03BA25ED9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47158093"/>
                  </p:ext>
                </p:extLst>
              </p:nvPr>
            </p:nvGraphicFramePr>
            <p:xfrm>
              <a:off x="217369" y="1092725"/>
              <a:ext cx="3939926" cy="552136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25039">
                      <a:extLst>
                        <a:ext uri="{9D8B030D-6E8A-4147-A177-3AD203B41FA5}">
                          <a16:colId xmlns:a16="http://schemas.microsoft.com/office/drawing/2014/main" val="1166811627"/>
                        </a:ext>
                      </a:extLst>
                    </a:gridCol>
                    <a:gridCol w="1214887">
                      <a:extLst>
                        <a:ext uri="{9D8B030D-6E8A-4147-A177-3AD203B41FA5}">
                          <a16:colId xmlns:a16="http://schemas.microsoft.com/office/drawing/2014/main" val="1022384549"/>
                        </a:ext>
                      </a:extLst>
                    </a:gridCol>
                  </a:tblGrid>
                  <a:tr h="324786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Lattice</a:t>
                          </a:r>
                          <a:r>
                            <a:rPr lang="zh-CN" altLang="en-US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parameters</a:t>
                          </a:r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algn="just"/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70264425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Particle Type</a:t>
                          </a:r>
                          <a:endParaRPr lang="zh-CN" altLang="en-US" sz="1400" kern="0" dirty="0">
                            <a:solidFill>
                              <a:schemeClr val="dk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Proton </a:t>
                          </a:r>
                          <a:endParaRPr lang="zh-CN" altLang="en-US" sz="1400" kern="0" dirty="0">
                            <a:solidFill>
                              <a:schemeClr val="dk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630342497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Injection Energy</a:t>
                          </a:r>
                          <a:r>
                            <a:rPr lang="zh-CN" altLang="en-US" sz="1400" kern="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kern="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sz="1400" kern="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MeV)</a:t>
                          </a:r>
                          <a:endParaRPr lang="zh-CN" altLang="en-US" sz="1400" kern="0" dirty="0">
                            <a:solidFill>
                              <a:schemeClr val="dk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kern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300</a:t>
                          </a:r>
                          <a:endParaRPr lang="zh-CN" altLang="en-US" sz="1400" kern="0" dirty="0">
                            <a:solidFill>
                              <a:schemeClr val="dk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640068613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 Extraction Energy (</a:t>
                          </a:r>
                          <a:r>
                            <a:rPr lang="en-US" sz="1400" kern="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MeV)</a:t>
                          </a:r>
                          <a:endParaRPr lang="zh-CN" altLang="en-US" sz="1400" kern="0" dirty="0">
                            <a:solidFill>
                              <a:schemeClr val="dk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kern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600</a:t>
                          </a:r>
                          <a:endParaRPr lang="zh-CN" altLang="en-US" sz="1400" kern="0" dirty="0">
                            <a:solidFill>
                              <a:schemeClr val="dk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616950285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Super periodicity </a:t>
                          </a:r>
                          <a:r>
                            <a:rPr lang="en-US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N</a:t>
                          </a:r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12</a:t>
                          </a:r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20605657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Focusing Structure </a:t>
                          </a:r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b="1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FD Doublet</a:t>
                          </a:r>
                          <a:endParaRPr lang="zh-CN" sz="1100" b="1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769479096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Machine Type</a:t>
                          </a:r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Scaling</a:t>
                          </a:r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79871327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Reference Radius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zh-CN" altLang="zh-CN" sz="1400" i="1" kern="10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ker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altLang="zh-CN" sz="1400" kern="0">
                                      <a:effectLst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 (m) </a:t>
                          </a:r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9</a:t>
                          </a:r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86839550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Spiral Angle </a:t>
                          </a:r>
                          <a:r>
                            <a:rPr 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sz="1400" ker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43.563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272718302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Filling Factor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400" i="1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CN" sz="1400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oMath>
                          </a14:m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0.485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795139627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Field Index</a:t>
                          </a:r>
                          <a:r>
                            <a:rPr lang="zh-CN" alt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400" i="1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altLang="zh-CN" sz="1400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oMath>
                          </a14:m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5.449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466775418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Field Ratio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400" i="1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altLang="zh-CN" sz="1400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  <m:r>
                                <a:rPr lang="en-US" altLang="zh-CN" sz="1400" kern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Times New Roman" panose="020206030504050203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altLang="zh-CN" sz="1400" i="1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altLang="zh-CN" sz="1400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oMath>
                          </a14:m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0.454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802708924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Tunes</a:t>
                          </a:r>
                          <a:r>
                            <a:rPr lang="zh-CN" alt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 （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400" i="1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b="0" i="1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CN" sz="1400" b="0" i="1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en-US" altLang="zh-CN" sz="1400" kern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Times New Roman" panose="020206030504050203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altLang="zh-CN" sz="1400" i="1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b="0" i="1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CN" sz="1400" b="0" i="1" kern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）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2.796/</a:t>
                          </a:r>
                          <a:r>
                            <a:rPr lang="en-US" altLang="zh-CN" sz="1400" b="1" kern="0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1.57</a:t>
                          </a:r>
                          <a:endParaRPr lang="zh-CN" altLang="en-US" sz="1400" b="1" kern="0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182039546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kern="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B_max</a:t>
                          </a:r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 (T)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b="1" kern="0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1.66</a:t>
                          </a:r>
                          <a:endParaRPr lang="zh-CN" altLang="en-US" sz="1400" b="1" kern="0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223667638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Beam excursion</a:t>
                          </a:r>
                          <a:r>
                            <a:rPr lang="zh-CN" alt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（</a:t>
                          </a:r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cm</a:t>
                          </a:r>
                          <a:r>
                            <a:rPr lang="zh-CN" alt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）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78.285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782645515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Drift space</a:t>
                          </a:r>
                          <a:r>
                            <a:rPr lang="zh-CN" alt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（</a:t>
                          </a:r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m</a:t>
                          </a:r>
                          <a:r>
                            <a:rPr lang="zh-CN" alt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）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1.9~2.0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111883909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Injection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400" i="1" kern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b="0" i="1" kern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a:rPr lang="zh-CN" altLang="en-US" sz="1400" i="1" kern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zh-CN" sz="1400" b="0" i="1" kern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en-US" altLang="zh-CN" sz="1400" kern="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Times New Roman" panose="020206030504050203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altLang="zh-CN" sz="1400" i="1" kern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400" i="1" kern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zh-CN" sz="1400" b="0" i="1" kern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oMath>
                          </a14:m>
                          <a:endParaRPr lang="zh-CN" altLang="en-US" sz="1400" kern="0" dirty="0">
                            <a:solidFill>
                              <a:schemeClr val="dk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kern="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2.114/</a:t>
                          </a:r>
                          <a:r>
                            <a:rPr lang="en-US" altLang="zh-CN" sz="1400" b="1" kern="0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7.137</a:t>
                          </a:r>
                          <a:endParaRPr lang="zh-CN" altLang="en-US" sz="1400" b="1" kern="0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62652549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表格 6">
                <a:extLst>
                  <a:ext uri="{FF2B5EF4-FFF2-40B4-BE49-F238E27FC236}">
                    <a16:creationId xmlns:a16="http://schemas.microsoft.com/office/drawing/2014/main" id="{D5F7E94E-A16A-4F36-BDE5-BC03BA25ED9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47158093"/>
                  </p:ext>
                </p:extLst>
              </p:nvPr>
            </p:nvGraphicFramePr>
            <p:xfrm>
              <a:off x="217369" y="1092725"/>
              <a:ext cx="3939926" cy="552136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25039">
                      <a:extLst>
                        <a:ext uri="{9D8B030D-6E8A-4147-A177-3AD203B41FA5}">
                          <a16:colId xmlns:a16="http://schemas.microsoft.com/office/drawing/2014/main" val="1166811627"/>
                        </a:ext>
                      </a:extLst>
                    </a:gridCol>
                    <a:gridCol w="1214887">
                      <a:extLst>
                        <a:ext uri="{9D8B030D-6E8A-4147-A177-3AD203B41FA5}">
                          <a16:colId xmlns:a16="http://schemas.microsoft.com/office/drawing/2014/main" val="1022384549"/>
                        </a:ext>
                      </a:extLst>
                    </a:gridCol>
                  </a:tblGrid>
                  <a:tr h="324786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Lattice</a:t>
                          </a:r>
                          <a:r>
                            <a:rPr lang="zh-CN" altLang="en-US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parameters</a:t>
                          </a:r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algn="just"/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70264425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Particle Type</a:t>
                          </a:r>
                          <a:endParaRPr lang="zh-CN" altLang="en-US" sz="1400" kern="0" dirty="0">
                            <a:solidFill>
                              <a:schemeClr val="dk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Proton </a:t>
                          </a:r>
                          <a:endParaRPr lang="zh-CN" altLang="en-US" sz="1400" kern="0" dirty="0">
                            <a:solidFill>
                              <a:schemeClr val="dk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630342497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Injection Energy</a:t>
                          </a:r>
                          <a:r>
                            <a:rPr lang="zh-CN" altLang="en-US" sz="1400" kern="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kern="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sz="1400" kern="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MeV)</a:t>
                          </a:r>
                          <a:endParaRPr lang="zh-CN" altLang="en-US" sz="1400" kern="0" dirty="0">
                            <a:solidFill>
                              <a:schemeClr val="dk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kern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300</a:t>
                          </a:r>
                          <a:endParaRPr lang="zh-CN" altLang="en-US" sz="1400" kern="0" dirty="0">
                            <a:solidFill>
                              <a:schemeClr val="dk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640068613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 Extraction Energy (</a:t>
                          </a:r>
                          <a:r>
                            <a:rPr lang="en-US" sz="1400" kern="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MeV)</a:t>
                          </a:r>
                          <a:endParaRPr lang="zh-CN" altLang="en-US" sz="1400" kern="0" dirty="0">
                            <a:solidFill>
                              <a:schemeClr val="dk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kern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600</a:t>
                          </a:r>
                          <a:endParaRPr lang="zh-CN" altLang="en-US" sz="1400" kern="0" dirty="0">
                            <a:solidFill>
                              <a:schemeClr val="dk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616950285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Super periodicity </a:t>
                          </a:r>
                          <a:r>
                            <a:rPr lang="en-US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N</a:t>
                          </a:r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12</a:t>
                          </a:r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20605657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Focusing Structure </a:t>
                          </a:r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b="1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FD Doublet</a:t>
                          </a:r>
                          <a:endParaRPr lang="zh-CN" sz="1100" b="1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769479096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Machine Type</a:t>
                          </a:r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Scaling</a:t>
                          </a:r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79871327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24" t="-705660" r="-45861" b="-9226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kern="0" dirty="0"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9</a:t>
                          </a:r>
                          <a:endParaRPr lang="zh-CN" sz="1100" kern="100" dirty="0"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86839550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24" t="-790741" r="-45861" b="-80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43.563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272718302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24" t="-907547" r="-45861" b="-7207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0.485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795139627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24" t="-1007547" r="-45861" b="-6207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5.449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466775418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24" t="-1087037" r="-45861" b="-5092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0.454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802708924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24" t="-1209434" r="-45861" b="-4188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2.796/</a:t>
                          </a:r>
                          <a:r>
                            <a:rPr lang="en-US" altLang="zh-CN" sz="1400" b="1" kern="0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1.57</a:t>
                          </a:r>
                          <a:endParaRPr lang="zh-CN" altLang="en-US" sz="1400" b="1" kern="0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182039546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kern="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B_max</a:t>
                          </a:r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 (T)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b="1" kern="0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1.66</a:t>
                          </a:r>
                          <a:endParaRPr lang="zh-CN" altLang="en-US" sz="1400" b="1" kern="0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223667638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Beam excursion</a:t>
                          </a:r>
                          <a:r>
                            <a:rPr lang="zh-CN" alt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（</a:t>
                          </a:r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cm</a:t>
                          </a:r>
                          <a:r>
                            <a:rPr lang="zh-CN" alt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）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78.285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782645515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Drift space</a:t>
                          </a:r>
                          <a:r>
                            <a:rPr lang="zh-CN" alt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（</a:t>
                          </a:r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m</a:t>
                          </a:r>
                          <a:r>
                            <a:rPr lang="zh-CN" altLang="en-US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）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altLang="zh-CN" sz="1400" kern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1.9~2.0</a:t>
                          </a:r>
                          <a:endParaRPr lang="zh-CN" altLang="en-US" sz="1400" kern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111883909"/>
                      </a:ext>
                    </a:extLst>
                  </a:tr>
                  <a:tr h="32478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24" t="-1611321" r="-45861" b="-169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kern="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2.114/</a:t>
                          </a:r>
                          <a:r>
                            <a:rPr lang="en-US" altLang="zh-CN" sz="1400" b="1" kern="0" dirty="0">
                              <a:solidFill>
                                <a:srgbClr val="C00000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7.137</a:t>
                          </a:r>
                          <a:endParaRPr lang="zh-CN" altLang="en-US" sz="1400" b="1" kern="0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62652549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ECD78884-1305-4259-8968-02DE1BF10F61}"/>
              </a:ext>
            </a:extLst>
          </p:cNvPr>
          <p:cNvSpPr txBox="1"/>
          <p:nvPr/>
        </p:nvSpPr>
        <p:spPr>
          <a:xfrm>
            <a:off x="4271121" y="3853406"/>
            <a:ext cx="7920879" cy="2607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n"/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No consideration to the tune footprint and diffusion rate issues</a:t>
            </a:r>
          </a:p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n"/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Vertical Tune : Too small, Beta Function: Large → Injection difficulties</a:t>
            </a:r>
          </a:p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n"/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Magnetic field strength </a:t>
            </a:r>
            <a:r>
              <a:rPr lang="en-US" altLang="zh-CN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B_max</a:t>
            </a: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 approaches critical value</a:t>
            </a:r>
          </a:p>
          <a:p>
            <a:pPr marL="742950" lvl="1" indent="-285750">
              <a:lnSpc>
                <a:spcPts val="2200"/>
              </a:lnSpc>
              <a:buFont typeface="Wingdings" panose="05000000000000000000" pitchFamily="2" charset="2"/>
              <a:buChar char="Ø"/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Need to reselect lattice parameters</a:t>
            </a:r>
          </a:p>
          <a:p>
            <a:pPr marL="742950" lvl="1" indent="-285750">
              <a:lnSpc>
                <a:spcPts val="2200"/>
              </a:lnSpc>
              <a:buFont typeface="Wingdings" panose="05000000000000000000" pitchFamily="2" charset="2"/>
              <a:buChar char="Ø"/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Increase machine circumference to reduce </a:t>
            </a:r>
            <a:r>
              <a:rPr lang="en-US" altLang="zh-CN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B_max</a:t>
            </a: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, R=9m→12m</a:t>
            </a:r>
          </a:p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n"/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New problem: At R0=12m, F magnet width approaches 2m, causing manufacturing difficulties for vacuum chamber</a:t>
            </a:r>
            <a:r>
              <a: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Deformation is large</a:t>
            </a:r>
          </a:p>
          <a:p>
            <a:pPr marL="742950" lvl="1" indent="-285750">
              <a:lnSpc>
                <a:spcPts val="2200"/>
              </a:lnSpc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 1: Increase period number: N=12 → 14/16?</a:t>
            </a:r>
          </a:p>
          <a:p>
            <a:pPr marL="742950" lvl="1" indent="-285750">
              <a:lnSpc>
                <a:spcPts val="2200"/>
              </a:lnSpc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 2: Split F magnet into two parts: FD → FDF</a:t>
            </a:r>
            <a:endParaRPr lang="zh-CN" altLang="en-U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A55A4ADE-A36D-48EF-AA38-F0B592A4DC32}"/>
              </a:ext>
            </a:extLst>
          </p:cNvPr>
          <p:cNvGrpSpPr/>
          <p:nvPr/>
        </p:nvGrpSpPr>
        <p:grpSpPr>
          <a:xfrm>
            <a:off x="8649874" y="1004237"/>
            <a:ext cx="3606500" cy="2698535"/>
            <a:chOff x="4292750" y="1122720"/>
            <a:chExt cx="3606500" cy="2698535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047B024C-A4E3-476F-BC1D-BD3F1CC0149E}"/>
                </a:ext>
              </a:extLst>
            </p:cNvPr>
            <p:cNvSpPr txBox="1"/>
            <p:nvPr/>
          </p:nvSpPr>
          <p:spPr>
            <a:xfrm>
              <a:off x="4292750" y="1122720"/>
              <a:ext cx="36065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/>
                <a:t>Beta Functions at Injection/Extraction per Cell</a:t>
              </a:r>
              <a:endPara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D7653EEC-1790-4DB7-89AD-E1EFB8F7C855}"/>
                </a:ext>
              </a:extLst>
            </p:cNvPr>
            <p:cNvGrpSpPr/>
            <p:nvPr/>
          </p:nvGrpSpPr>
          <p:grpSpPr>
            <a:xfrm>
              <a:off x="4292750" y="1362943"/>
              <a:ext cx="3305294" cy="2458312"/>
              <a:chOff x="4345184" y="1321354"/>
              <a:chExt cx="3305294" cy="2458312"/>
            </a:xfrm>
          </p:grpSpPr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D4D6BE07-AFB5-4F0D-B97F-390E935A9B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45184" y="1321354"/>
                <a:ext cx="3305294" cy="2458312"/>
              </a:xfrm>
              <a:prstGeom prst="rect">
                <a:avLst/>
              </a:prstGeom>
            </p:spPr>
          </p:pic>
          <p:sp>
            <p:nvSpPr>
              <p:cNvPr id="5" name="椭圆 4">
                <a:extLst>
                  <a:ext uri="{FF2B5EF4-FFF2-40B4-BE49-F238E27FC236}">
                    <a16:creationId xmlns:a16="http://schemas.microsoft.com/office/drawing/2014/main" id="{B1EB3B5A-328B-4CF9-99D9-531299C6F122}"/>
                  </a:ext>
                </a:extLst>
              </p:cNvPr>
              <p:cNvSpPr/>
              <p:nvPr/>
            </p:nvSpPr>
            <p:spPr>
              <a:xfrm>
                <a:off x="4628274" y="1508087"/>
                <a:ext cx="360040" cy="603579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6F809FAC-D4A7-4085-97C4-9D0D12B95381}"/>
              </a:ext>
            </a:extLst>
          </p:cNvPr>
          <p:cNvGrpSpPr/>
          <p:nvPr/>
        </p:nvGrpSpPr>
        <p:grpSpPr>
          <a:xfrm>
            <a:off x="4281331" y="1001107"/>
            <a:ext cx="4121100" cy="2764594"/>
            <a:chOff x="7606636" y="1032014"/>
            <a:chExt cx="4121100" cy="2764594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73EB942D-A1BF-45BF-99AF-13CF6A9FF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82340" y="1276608"/>
              <a:ext cx="3526667" cy="2520000"/>
            </a:xfrm>
            <a:prstGeom prst="rect">
              <a:avLst/>
            </a:prstGeom>
          </p:spPr>
        </p:pic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8476498F-EC54-4289-9087-7EC09D115850}"/>
                </a:ext>
              </a:extLst>
            </p:cNvPr>
            <p:cNvCxnSpPr>
              <a:cxnSpLocks/>
            </p:cNvCxnSpPr>
            <p:nvPr/>
          </p:nvCxnSpPr>
          <p:spPr>
            <a:xfrm>
              <a:off x="7968208" y="2276872"/>
              <a:ext cx="2952328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35349C3D-6963-4911-BE88-B2E0C47AF340}"/>
                </a:ext>
              </a:extLst>
            </p:cNvPr>
            <p:cNvSpPr txBox="1"/>
            <p:nvPr/>
          </p:nvSpPr>
          <p:spPr>
            <a:xfrm>
              <a:off x="7848597" y="1032014"/>
              <a:ext cx="38791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/>
                <a:t>Magnet vertical aperture: Half air Gap=6cm</a:t>
              </a:r>
              <a:endParaRPr lang="zh-CN" altLang="en-US" sz="1600" b="1" dirty="0"/>
            </a:p>
          </p:txBody>
        </p:sp>
        <p:cxnSp>
          <p:nvCxnSpPr>
            <p:cNvPr id="25" name="直接箭头连接符 24">
              <a:extLst>
                <a:ext uri="{FF2B5EF4-FFF2-40B4-BE49-F238E27FC236}">
                  <a16:creationId xmlns:a16="http://schemas.microsoft.com/office/drawing/2014/main" id="{B98A67BF-D27F-4527-A110-CEBF2A1630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31560" y="2276872"/>
              <a:ext cx="0" cy="115213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55C7F9D0-49DE-447C-A637-0E6ABBA8DC09}"/>
                </a:ext>
              </a:extLst>
            </p:cNvPr>
            <p:cNvSpPr txBox="1"/>
            <p:nvPr/>
          </p:nvSpPr>
          <p:spPr>
            <a:xfrm>
              <a:off x="7606636" y="2756032"/>
              <a:ext cx="65501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dirty="0">
                  <a:solidFill>
                    <a:srgbClr val="FF0000"/>
                  </a:solidFill>
                </a:rPr>
                <a:t>6cm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75570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C7B1DD2-C6D9-49CE-AFBC-D2A5B1E9E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72" y="1124744"/>
            <a:ext cx="12000656" cy="5590404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altLang="zh-CN" sz="2000" b="1" dirty="0"/>
              <a:t>Full Parameters scan for FD structure under 12m radius conditions</a:t>
            </a:r>
          </a:p>
          <a:p>
            <a:pPr lvl="1">
              <a:spcBef>
                <a:spcPts val="600"/>
              </a:spcBef>
            </a:pPr>
            <a:r>
              <a:rPr lang="en-US" altLang="zh-CN" sz="1600" b="1" dirty="0"/>
              <a:t>The magnet spiral angle is closely related to lattice stability (12 cells as an example)</a:t>
            </a:r>
          </a:p>
          <a:p>
            <a:pPr>
              <a:spcBef>
                <a:spcPts val="600"/>
              </a:spcBef>
            </a:pPr>
            <a:endParaRPr lang="en-US" altLang="zh-CN" sz="2000" b="1" dirty="0"/>
          </a:p>
          <a:p>
            <a:pPr>
              <a:spcBef>
                <a:spcPts val="600"/>
              </a:spcBef>
            </a:pPr>
            <a:endParaRPr lang="en-US" altLang="zh-CN" sz="2000" b="1" dirty="0"/>
          </a:p>
          <a:p>
            <a:pPr>
              <a:spcBef>
                <a:spcPts val="600"/>
              </a:spcBef>
            </a:pPr>
            <a:endParaRPr lang="en-US" altLang="zh-CN" sz="2000" b="1" dirty="0"/>
          </a:p>
          <a:p>
            <a:pPr marL="0" indent="0">
              <a:spcBef>
                <a:spcPts val="600"/>
              </a:spcBef>
              <a:buNone/>
            </a:pPr>
            <a:endParaRPr lang="en-US" altLang="zh-CN" sz="2000" b="1" dirty="0"/>
          </a:p>
          <a:p>
            <a:pPr marL="0" indent="0">
              <a:spcBef>
                <a:spcPts val="600"/>
              </a:spcBef>
              <a:buNone/>
            </a:pPr>
            <a:endParaRPr lang="en-US" altLang="zh-CN" sz="2000" b="1" dirty="0"/>
          </a:p>
          <a:p>
            <a:pPr>
              <a:spcBef>
                <a:spcPts val="600"/>
              </a:spcBef>
            </a:pPr>
            <a:r>
              <a:rPr lang="en-US" altLang="zh-CN" sz="2000" b="1" dirty="0"/>
              <a:t>Spiral angle trade-off: </a:t>
            </a:r>
            <a:r>
              <a:rPr lang="en-US" altLang="zh-CN" sz="2000" dirty="0"/>
              <a:t>Higher spiral angle improves vertical tune but reduces beam stability</a:t>
            </a:r>
            <a:r>
              <a:rPr lang="zh-CN" altLang="en-US" sz="2000" dirty="0"/>
              <a:t>（</a:t>
            </a:r>
            <a:r>
              <a:rPr lang="en-US" altLang="zh-CN" sz="2000" dirty="0"/>
              <a:t>Consistent with </a:t>
            </a:r>
            <a:r>
              <a:rPr lang="en-US" altLang="zh-CN" sz="2000" dirty="0" err="1"/>
              <a:t>Dr.M</a:t>
            </a:r>
            <a:r>
              <a:rPr lang="en-US" altLang="zh-CN" sz="2000" dirty="0"/>
              <a:t>. </a:t>
            </a:r>
            <a:r>
              <a:rPr lang="en-US" altLang="zh-CN" sz="2000" dirty="0" err="1"/>
              <a:t>Topp-Mugglestone's</a:t>
            </a:r>
            <a:r>
              <a:rPr lang="en-US" altLang="zh-CN" sz="2000" dirty="0"/>
              <a:t> research conclusions</a:t>
            </a:r>
            <a:r>
              <a:rPr lang="zh-CN" altLang="en-US" sz="2000" dirty="0"/>
              <a:t>）</a:t>
            </a:r>
            <a:r>
              <a:rPr lang="en-US" altLang="zh-CN" sz="2000" dirty="0"/>
              <a:t>. Maximum spiral angle should not exceed 45°.</a:t>
            </a:r>
          </a:p>
          <a:p>
            <a:pPr>
              <a:spcBef>
                <a:spcPts val="600"/>
              </a:spcBef>
            </a:pPr>
            <a:r>
              <a:rPr lang="en-US" altLang="zh-CN" sz="2000" b="1" dirty="0"/>
              <a:t>3rd-order resonance dominance: </a:t>
            </a:r>
            <a:r>
              <a:rPr lang="en-US" altLang="zh-CN" sz="2000" dirty="0"/>
              <a:t>Particle stability is more sensitive to 3rd-order resonances than 1st/2nd order. </a:t>
            </a:r>
            <a:endParaRPr lang="zh-CN" altLang="en-US" sz="1800" dirty="0">
              <a:solidFill>
                <a:srgbClr val="FF0000"/>
              </a:solidFill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F15C68C3-0CC0-4C17-8E7D-902A2F4DF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 1: FD structure→ Increase period number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C344D584-1DC8-4008-BED2-A9ED7E3AACB2}"/>
              </a:ext>
            </a:extLst>
          </p:cNvPr>
          <p:cNvGrpSpPr/>
          <p:nvPr/>
        </p:nvGrpSpPr>
        <p:grpSpPr>
          <a:xfrm>
            <a:off x="416996" y="2060848"/>
            <a:ext cx="3526667" cy="2626599"/>
            <a:chOff x="479376" y="1616688"/>
            <a:chExt cx="3526667" cy="2626599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39BF6AF9-A907-4447-BDD9-C7B24424F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376" y="1723287"/>
              <a:ext cx="3526667" cy="2520000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2DA8065E-3CC9-4CAA-B310-97A049435C94}"/>
                </a:ext>
              </a:extLst>
            </p:cNvPr>
            <p:cNvSpPr txBox="1"/>
            <p:nvPr/>
          </p:nvSpPr>
          <p:spPr>
            <a:xfrm>
              <a:off x="1305331" y="1616688"/>
              <a:ext cx="216024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b="1" dirty="0"/>
                <a:t>Spiral angle=30°</a:t>
              </a:r>
              <a:endParaRPr lang="zh-CN" altLang="en-US" sz="1600" dirty="0"/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2D3D8782-14A9-42A1-B91F-4F30A19DD096}"/>
              </a:ext>
            </a:extLst>
          </p:cNvPr>
          <p:cNvGrpSpPr/>
          <p:nvPr/>
        </p:nvGrpSpPr>
        <p:grpSpPr>
          <a:xfrm>
            <a:off x="4211972" y="2026365"/>
            <a:ext cx="3526666" cy="2661082"/>
            <a:chOff x="4285041" y="1546237"/>
            <a:chExt cx="3526666" cy="2661082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699D31A6-134C-40DA-AB0B-50F716768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5041" y="1687319"/>
              <a:ext cx="3526666" cy="2520000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42AC8DA4-E13A-4E8E-A719-3364E19B7EB1}"/>
                </a:ext>
              </a:extLst>
            </p:cNvPr>
            <p:cNvSpPr txBox="1"/>
            <p:nvPr/>
          </p:nvSpPr>
          <p:spPr>
            <a:xfrm>
              <a:off x="5206249" y="1546237"/>
              <a:ext cx="216024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b="1" dirty="0"/>
                <a:t>Spiral angle=40°</a:t>
              </a:r>
              <a:endParaRPr lang="zh-CN" altLang="en-US" sz="1600" dirty="0"/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E15DDFC7-B37E-476E-B8CC-E6E761B2F9EA}"/>
              </a:ext>
            </a:extLst>
          </p:cNvPr>
          <p:cNvGrpSpPr/>
          <p:nvPr/>
        </p:nvGrpSpPr>
        <p:grpSpPr>
          <a:xfrm>
            <a:off x="7898774" y="2026365"/>
            <a:ext cx="3526666" cy="2634713"/>
            <a:chOff x="7957727" y="1518042"/>
            <a:chExt cx="3526666" cy="2634713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C0254E79-06C7-46B9-9115-841D46C55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7727" y="1632755"/>
              <a:ext cx="3526666" cy="2520000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5AF0A14B-CDEB-4548-8D0C-BC4996F275E1}"/>
                </a:ext>
              </a:extLst>
            </p:cNvPr>
            <p:cNvSpPr txBox="1"/>
            <p:nvPr/>
          </p:nvSpPr>
          <p:spPr>
            <a:xfrm>
              <a:off x="8832304" y="1518042"/>
              <a:ext cx="216024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b="1" dirty="0"/>
                <a:t>Spiral angle=50°</a:t>
              </a:r>
              <a:endParaRPr lang="zh-CN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866153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185293</TotalTime>
  <Words>2744</Words>
  <Application>Microsoft Macintosh PowerPoint</Application>
  <PresentationFormat>Widescreen</PresentationFormat>
  <Paragraphs>530</Paragraphs>
  <Slides>26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等线</vt:lpstr>
      <vt:lpstr>微软雅黑</vt:lpstr>
      <vt:lpstr>Noto Sans SC</vt:lpstr>
      <vt:lpstr>Arial</vt:lpstr>
      <vt:lpstr>Arial Black</vt:lpstr>
      <vt:lpstr>Calibri</vt:lpstr>
      <vt:lpstr>Cambria Math</vt:lpstr>
      <vt:lpstr>Times New Roman</vt:lpstr>
      <vt:lpstr>Wingdings</vt:lpstr>
      <vt:lpstr>Office 主题</vt:lpstr>
      <vt:lpstr>Design and study of the spiral focusing structure for FFAG at CSNS</vt:lpstr>
      <vt:lpstr>Outline</vt:lpstr>
      <vt:lpstr>Background introduction</vt:lpstr>
      <vt:lpstr>Response to the Comments</vt:lpstr>
      <vt:lpstr>Response to the Comments</vt:lpstr>
      <vt:lpstr>Response to the Comments</vt:lpstr>
      <vt:lpstr>Response to the Comments</vt:lpstr>
      <vt:lpstr>Review to the previous lattice parameters</vt:lpstr>
      <vt:lpstr>Option 1: FD structure→ Increase period number</vt:lpstr>
      <vt:lpstr>Tunes limited by B_max&lt;1.66T , ∆R&lt;1 , β_z&lt;6</vt:lpstr>
      <vt:lpstr>Feasible solutions for N=12,14,16 </vt:lpstr>
      <vt:lpstr>Other Constraint conditions</vt:lpstr>
      <vt:lpstr>FD Lattice parameters optimized by enhanced NSGA-II</vt:lpstr>
      <vt:lpstr>Nonlinear Analysis for particles with large amplitude</vt:lpstr>
      <vt:lpstr>Option 2: FDF → Split F magnet into two parts</vt:lpstr>
      <vt:lpstr>FDF Lattice parameters optimized by enhanced NSGA-II</vt:lpstr>
      <vt:lpstr>Nonlinear Analysis for particles with large amplitude</vt:lpstr>
      <vt:lpstr>Summary</vt:lpstr>
      <vt:lpstr>Thank you for your attention</vt:lpstr>
      <vt:lpstr>Back up： Model training data collection</vt:lpstr>
      <vt:lpstr>Back up： Feature Engineering, Model Training, and Optimal Model Selection</vt:lpstr>
      <vt:lpstr>Back up：Model Interpretation</vt:lpstr>
      <vt:lpstr>FDF Lattice parameters</vt:lpstr>
      <vt:lpstr>PowerPoint Presentation</vt:lpstr>
      <vt:lpstr>Enhanced NSGA-II optimization algorithm</vt:lpstr>
      <vt:lpstr>Optimization Process (FD Lattice Example)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Lagrange, Jean-Baptiste (STFC,RAL,ISIS)</cp:lastModifiedBy>
  <cp:revision>2763</cp:revision>
  <cp:lastPrinted>2013-10-17T01:59:13Z</cp:lastPrinted>
  <dcterms:created xsi:type="dcterms:W3CDTF">2012-09-04T11:33:36Z</dcterms:created>
  <dcterms:modified xsi:type="dcterms:W3CDTF">2025-07-21T10:45:58Z</dcterms:modified>
</cp:coreProperties>
</file>