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</p:sldMasterIdLst>
  <p:sldIdLst>
    <p:sldId id="256" r:id="rId3"/>
    <p:sldId id="1602" r:id="rId4"/>
    <p:sldId id="1531" r:id="rId5"/>
    <p:sldId id="381" r:id="rId6"/>
    <p:sldId id="269" r:id="rId7"/>
    <p:sldId id="1505" r:id="rId8"/>
    <p:sldId id="1600" r:id="rId9"/>
    <p:sldId id="160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58"/>
  </p:normalViewPr>
  <p:slideViewPr>
    <p:cSldViewPr snapToGrid="0">
      <p:cViewPr varScale="1">
        <p:scale>
          <a:sx n="116" d="100"/>
          <a:sy n="116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solidFill>
            <a:schemeClr val="tx2">
              <a:lumMod val="60000"/>
              <a:lumOff val="40000"/>
            </a:schemeClr>
          </a:solidFill>
        </p:spPr>
        <p:txBody>
          <a:bodyPr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412877"/>
            <a:ext cx="379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K. Long, </a:t>
            </a:r>
            <a:fld id="{B19FB069-7A70-CF49-A3CF-C9513262B04A}" type="datetime3">
              <a:rPr lang="en-GB" sz="2400" b="1" smtClean="0">
                <a:solidFill>
                  <a:schemeClr val="bg1"/>
                </a:solidFill>
              </a:rPr>
              <a:t>19 September, 2025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image0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618277" cy="479857"/>
          </a:xfrm>
          <a:prstGeom prst="rect">
            <a:avLst/>
          </a:prstGeom>
        </p:spPr>
      </p:pic>
      <p:pic>
        <p:nvPicPr>
          <p:cNvPr id="4" name="Picture 2" descr="STFC logo">
            <a:extLst>
              <a:ext uri="{FF2B5EF4-FFF2-40B4-BE49-F238E27FC236}">
                <a16:creationId xmlns:a16="http://schemas.microsoft.com/office/drawing/2014/main" id="{84974E98-9E1C-9CE5-E672-EC0B9FCB9D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554" y="1"/>
            <a:ext cx="1871447" cy="47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396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2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5333" b="1" cap="all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 algn="r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66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50797"/>
            <a:ext cx="5994400" cy="6107203"/>
          </a:xfrm>
        </p:spPr>
        <p:txBody>
          <a:bodyPr/>
          <a:lstStyle>
            <a:lvl1pPr>
              <a:defRPr sz="3733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667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 sz="2400"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 sz="2400"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750797"/>
            <a:ext cx="5994400" cy="6107203"/>
          </a:xfrm>
        </p:spPr>
        <p:txBody>
          <a:bodyPr/>
          <a:lstStyle>
            <a:lvl1pPr>
              <a:defRPr sz="3733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667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 sz="2400"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 sz="2400"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56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67258"/>
            <a:ext cx="6096000" cy="750796"/>
          </a:xfrm>
        </p:spPr>
        <p:txBody>
          <a:bodyPr anchor="ctr"/>
          <a:lstStyle>
            <a:lvl1pPr marL="0" indent="0">
              <a:buNone/>
              <a:defRPr sz="3200" b="1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" y="1534514"/>
            <a:ext cx="6095999" cy="5323487"/>
          </a:xfrm>
        </p:spPr>
        <p:txBody>
          <a:bodyPr/>
          <a:lstStyle>
            <a:lvl1pPr>
              <a:defRPr sz="32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2667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 sz="2133"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 sz="2133">
                <a:solidFill>
                  <a:schemeClr val="accent4">
                    <a:lumMod val="40000"/>
                    <a:lumOff val="60000"/>
                  </a:schemeClr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767259"/>
            <a:ext cx="6096000" cy="750797"/>
          </a:xfrm>
        </p:spPr>
        <p:txBody>
          <a:bodyPr anchor="ctr"/>
          <a:lstStyle>
            <a:lvl1pPr marL="0" indent="0">
              <a:buNone/>
              <a:defRPr sz="3200" b="1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0609" y="1534514"/>
            <a:ext cx="6095999" cy="5323485"/>
          </a:xfrm>
        </p:spPr>
        <p:txBody>
          <a:bodyPr/>
          <a:lstStyle>
            <a:lvl1pPr>
              <a:defRPr sz="32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2667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 sz="2133"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 sz="2133">
                <a:solidFill>
                  <a:schemeClr val="accent4">
                    <a:lumMod val="40000"/>
                    <a:lumOff val="60000"/>
                  </a:schemeClr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63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4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504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3733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3200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 sz="2667"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40000"/>
                    <a:lumOff val="60000"/>
                  </a:schemeClr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8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01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18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5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50797"/>
            <a:ext cx="12192000" cy="6107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573456"/>
            <a:ext cx="2844800" cy="284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DC3ABC-92C2-B748-ABF3-854614434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r" defTabSz="609585" rtl="0" eaLnBrk="1" latinLnBrk="0" hangingPunct="1">
        <a:spcBef>
          <a:spcPct val="0"/>
        </a:spcBef>
        <a:buNone/>
        <a:defRPr sz="5867" b="1" kern="1200">
          <a:solidFill>
            <a:srgbClr val="FFF50A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b="1" kern="1200">
          <a:solidFill>
            <a:srgbClr val="FF8000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00FF00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b="1" kern="1200">
          <a:solidFill>
            <a:srgbClr val="00FFFF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b="1" kern="1200">
          <a:solidFill>
            <a:srgbClr val="FF000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oyalsociety.org/-/media/summer-science-exhibition/2025/call-for-proposals-2026/example-proposals.pdf" TargetMode="External"/><Relationship Id="rId2" Type="http://schemas.openxmlformats.org/officeDocument/2006/relationships/hyperlink" Target="https://royalsociety.org/-/media/summer-science-exhibition/2025/call-for-proposals-2026/guidance-for-completing-your-proposal-2025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oyalsociety.org/-/media/summer-science-exhibition/2025/call-for-proposals-2026/summer-science-exhibition-case-studie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1201F-2019-79CE-3B3B-3FD77FFA7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LhARA</a:t>
            </a:r>
            <a:r>
              <a:rPr lang="en-US" dirty="0"/>
              <a:t> initiative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0914E-7A21-99DC-EDD2-A2614FC0E0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2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A308-8880-C6E8-0823-7AA0CB636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D5C218-B99B-9626-D5C0-93D653FE408D}"/>
              </a:ext>
            </a:extLst>
          </p:cNvPr>
          <p:cNvSpPr txBox="1"/>
          <p:nvPr/>
        </p:nvSpPr>
        <p:spPr>
          <a:xfrm>
            <a:off x="99152" y="1434608"/>
            <a:ext cx="11997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/>
              <a:t>LhARA</a:t>
            </a:r>
            <a:r>
              <a:rPr lang="en-GB" sz="2400" b="1" dirty="0"/>
              <a:t> Royal Society Summer Science Exhibition 2026 Application</a:t>
            </a:r>
            <a:endParaRPr lang="en-GB" sz="2400" dirty="0"/>
          </a:p>
          <a:p>
            <a:r>
              <a:rPr lang="en-GB" sz="2400" dirty="0"/>
              <a:t> </a:t>
            </a:r>
          </a:p>
          <a:p>
            <a:r>
              <a:rPr lang="en-GB" sz="2400" b="1" u="sng" dirty="0"/>
              <a:t>DEADLINE: 8 October 2025 at midnight.</a:t>
            </a:r>
            <a:endParaRPr lang="en-GB" sz="2400" dirty="0"/>
          </a:p>
          <a:p>
            <a:r>
              <a:rPr lang="en-GB" sz="2400" dirty="0"/>
              <a:t> </a:t>
            </a:r>
          </a:p>
          <a:p>
            <a:r>
              <a:rPr lang="en-GB" sz="2400" b="1" dirty="0"/>
              <a:t>Guidance and Examples:</a:t>
            </a:r>
            <a:endParaRPr lang="en-GB" sz="2400" dirty="0"/>
          </a:p>
          <a:p>
            <a:pPr lvl="0"/>
            <a:r>
              <a:rPr lang="en-GB" sz="2400" dirty="0"/>
              <a:t>Proposal Guidance:  </a:t>
            </a:r>
            <a:r>
              <a:rPr lang="en-GB" sz="1000" u="sng" dirty="0">
                <a:hlinkClick r:id="rId2"/>
              </a:rPr>
              <a:t>https://royalsociety.org/-/media/summer-science-exhibition/2025/call-for-proposals-2026/guidance-for-completing-your-proposal-2025.pdf</a:t>
            </a:r>
            <a:endParaRPr lang="en-GB" sz="2400" dirty="0"/>
          </a:p>
          <a:p>
            <a:pPr lvl="0"/>
            <a:r>
              <a:rPr lang="en-GB" sz="2400" dirty="0"/>
              <a:t>Examples: </a:t>
            </a:r>
            <a:r>
              <a:rPr lang="en-GB" sz="1400" u="sng" dirty="0">
                <a:hlinkClick r:id="rId3"/>
              </a:rPr>
              <a:t>https://royalsociety.org/-/media/summer-science-exhibition/2025/call-for-proposals-2026/example-proposals.pdf</a:t>
            </a:r>
            <a:endParaRPr lang="en-GB" sz="2400" dirty="0"/>
          </a:p>
          <a:p>
            <a:pPr lvl="0"/>
            <a:r>
              <a:rPr lang="en-GB" sz="2400" dirty="0"/>
              <a:t>Case studies: </a:t>
            </a:r>
            <a:r>
              <a:rPr lang="en-GB" sz="1050" u="sng" dirty="0">
                <a:hlinkClick r:id="rId4"/>
              </a:rPr>
              <a:t>https://royalsociety.org/-/media/summer-science-exhibition/2025/call-for-proposals-2026/summer-science-exhibition-case-studies.pd</a:t>
            </a:r>
            <a:r>
              <a:rPr lang="en-GB" sz="1050" dirty="0"/>
              <a:t> 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01E0A-C392-ED66-A1A6-2606CD723FB3}"/>
              </a:ext>
            </a:extLst>
          </p:cNvPr>
          <p:cNvSpPr txBox="1"/>
          <p:nvPr/>
        </p:nvSpPr>
        <p:spPr>
          <a:xfrm>
            <a:off x="7060913" y="5648152"/>
            <a:ext cx="298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thanks to Will Shields</a:t>
            </a:r>
          </a:p>
        </p:txBody>
      </p:sp>
    </p:spTree>
    <p:extLst>
      <p:ext uri="{BB962C8B-B14F-4D97-AF65-F5344CB8AC3E}">
        <p14:creationId xmlns:p14="http://schemas.microsoft.com/office/powerpoint/2010/main" val="197116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2E3517-80F6-F5D4-F71E-9142CDCE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1DC3ABC-92C2-B748-ABF3-8546144348B4}" type="slidenum">
              <a:rPr lang="en-US">
                <a:solidFill>
                  <a:prstClr val="white">
                    <a:lumMod val="75000"/>
                  </a:prstClr>
                </a:solidFill>
                <a:latin typeface="Calibri"/>
              </a:rPr>
              <a:pPr defTabSz="609585"/>
              <a:t>3</a:t>
            </a:fld>
            <a:endParaRPr lang="en-US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13" name="Snip Same-side Corner of Rectangle 12">
            <a:extLst>
              <a:ext uri="{FF2B5EF4-FFF2-40B4-BE49-F238E27FC236}">
                <a16:creationId xmlns:a16="http://schemas.microsoft.com/office/drawing/2014/main" id="{5DD55836-471A-D974-2718-E36DC9DC6F2E}"/>
              </a:ext>
            </a:extLst>
          </p:cNvPr>
          <p:cNvSpPr/>
          <p:nvPr/>
        </p:nvSpPr>
        <p:spPr>
          <a:xfrm>
            <a:off x="702590" y="540773"/>
            <a:ext cx="10766156" cy="3175497"/>
          </a:xfrm>
          <a:prstGeom prst="snip2SameRect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584" defTabSz="609585">
              <a:spcBef>
                <a:spcPct val="20000"/>
              </a:spcBef>
              <a:defRPr/>
            </a:pPr>
            <a:r>
              <a:rPr lang="en-US" sz="2667" b="1" i="1" dirty="0">
                <a:solidFill>
                  <a:prstClr val="white"/>
                </a:solidFill>
                <a:latin typeface="Calibri"/>
              </a:rPr>
              <a:t>The </a:t>
            </a:r>
            <a:r>
              <a:rPr lang="en-US" sz="2667" b="1" i="1" dirty="0" err="1">
                <a:solidFill>
                  <a:prstClr val="white"/>
                </a:solidFill>
                <a:latin typeface="Calibri"/>
              </a:rPr>
              <a:t>LhARA</a:t>
            </a:r>
            <a:r>
              <a:rPr lang="en-US" sz="2667" b="1" i="1" dirty="0">
                <a:solidFill>
                  <a:prstClr val="white"/>
                </a:solidFill>
                <a:latin typeface="Calibri"/>
              </a:rPr>
              <a:t> initiative:</a:t>
            </a:r>
          </a:p>
          <a:p>
            <a:pPr marL="423323" indent="-309026" defTabSz="609585">
              <a:spcBef>
                <a:spcPct val="20000"/>
              </a:spcBef>
              <a:buFont typeface="Arial"/>
              <a:buChar char="•"/>
              <a:defRPr/>
            </a:pPr>
            <a:r>
              <a:rPr lang="en-US" sz="2667" b="1" i="1" dirty="0">
                <a:solidFill>
                  <a:prstClr val="white"/>
                </a:solidFill>
                <a:latin typeface="Calibri"/>
              </a:rPr>
              <a:t>Deliver a systematic and definitive radiation biology </a:t>
            </a:r>
            <a:r>
              <a:rPr lang="en-US" sz="2667" b="1" i="1" dirty="0" err="1">
                <a:solidFill>
                  <a:prstClr val="white"/>
                </a:solidFill>
                <a:latin typeface="Calibri"/>
              </a:rPr>
              <a:t>programme</a:t>
            </a:r>
            <a:endParaRPr lang="en-US" sz="2667" b="1" i="1" dirty="0">
              <a:solidFill>
                <a:prstClr val="white"/>
              </a:solidFill>
              <a:latin typeface="Calibri"/>
            </a:endParaRPr>
          </a:p>
          <a:p>
            <a:pPr marL="423323" indent="-309026" defTabSz="609585">
              <a:spcBef>
                <a:spcPct val="20000"/>
              </a:spcBef>
              <a:buFont typeface="Arial"/>
              <a:buChar char="•"/>
              <a:defRPr/>
            </a:pPr>
            <a:r>
              <a:rPr lang="en-US" sz="2667" b="1" i="1" dirty="0">
                <a:solidFill>
                  <a:prstClr val="white"/>
                </a:solidFill>
                <a:latin typeface="Calibri"/>
              </a:rPr>
              <a:t>Prove the feasibility of laser-driven hybrid acceleration</a:t>
            </a:r>
          </a:p>
          <a:p>
            <a:pPr marL="776798" lvl="1" indent="-319609" defTabSz="609585">
              <a:spcBef>
                <a:spcPct val="20000"/>
              </a:spcBef>
              <a:buFont typeface="Arial"/>
              <a:buChar char="–"/>
              <a:defRPr/>
            </a:pPr>
            <a:r>
              <a:rPr lang="en-US" sz="2400" b="1" dirty="0">
                <a:solidFill>
                  <a:prstClr val="white">
                    <a:lumMod val="75000"/>
                  </a:prstClr>
                </a:solidFill>
                <a:latin typeface="Calibri"/>
              </a:rPr>
              <a:t>Spin into curiosity-driven science</a:t>
            </a:r>
            <a:endParaRPr lang="en-US" sz="2667" b="1" i="1" dirty="0">
              <a:solidFill>
                <a:prstClr val="white"/>
              </a:solidFill>
              <a:latin typeface="Calibri"/>
            </a:endParaRPr>
          </a:p>
          <a:p>
            <a:pPr marL="423323" indent="-309026" defTabSz="609585">
              <a:spcBef>
                <a:spcPct val="20000"/>
              </a:spcBef>
              <a:buFont typeface="Arial"/>
              <a:buChar char="•"/>
              <a:defRPr/>
            </a:pPr>
            <a:r>
              <a:rPr lang="en-US" sz="2667" b="1" i="1" dirty="0">
                <a:solidFill>
                  <a:prstClr val="white"/>
                </a:solidFill>
                <a:latin typeface="Calibri"/>
              </a:rPr>
              <a:t>Lay the technological foundations for the transformation of PBT</a:t>
            </a:r>
          </a:p>
          <a:p>
            <a:pPr marL="776798" lvl="1" indent="-319609" defTabSz="609585">
              <a:spcBef>
                <a:spcPct val="20000"/>
              </a:spcBef>
              <a:buFont typeface="Arial"/>
              <a:buChar char="–"/>
              <a:defRPr/>
            </a:pPr>
            <a:r>
              <a:rPr lang="en-US" sz="2400" b="1" dirty="0">
                <a:solidFill>
                  <a:prstClr val="white">
                    <a:lumMod val="75000"/>
                  </a:prstClr>
                </a:solidFill>
                <a:latin typeface="Calibri"/>
              </a:rPr>
              <a:t>automated, patient-specific proton and ion beam therapy</a:t>
            </a:r>
          </a:p>
          <a:p>
            <a:pPr marL="776798" lvl="1" indent="-319609" defTabSz="609585">
              <a:spcBef>
                <a:spcPct val="20000"/>
              </a:spcBef>
              <a:buFont typeface="Arial"/>
              <a:buChar char="–"/>
              <a:defRPr/>
            </a:pPr>
            <a:endParaRPr lang="en-US" sz="2400" b="1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6" name="Snip Same-side Corner of Rectangle 5">
            <a:extLst>
              <a:ext uri="{FF2B5EF4-FFF2-40B4-BE49-F238E27FC236}">
                <a16:creationId xmlns:a16="http://schemas.microsoft.com/office/drawing/2014/main" id="{C9D6CEED-2160-862F-539A-9171FC92CFBC}"/>
              </a:ext>
            </a:extLst>
          </p:cNvPr>
          <p:cNvSpPr/>
          <p:nvPr/>
        </p:nvSpPr>
        <p:spPr>
          <a:xfrm>
            <a:off x="496112" y="4925647"/>
            <a:ext cx="11206939" cy="1195295"/>
          </a:xfrm>
          <a:prstGeom prst="snip2SameRect">
            <a:avLst>
              <a:gd name="adj1" fmla="val 16667"/>
              <a:gd name="adj2" fmla="val 0"/>
            </a:avLst>
          </a:prstGeom>
          <a:gradFill rotWithShape="1">
            <a:gsLst>
              <a:gs pos="0">
                <a:srgbClr val="C0504D">
                  <a:lumMod val="50000"/>
                </a:srgbClr>
              </a:gs>
              <a:gs pos="82000">
                <a:srgbClr val="FF6000"/>
              </a:gs>
              <a:gs pos="57000">
                <a:srgbClr val="C00000"/>
              </a:gs>
              <a:gs pos="100000">
                <a:srgbClr val="FFC000"/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defTabSz="457189">
              <a:defRPr/>
            </a:pPr>
            <a:r>
              <a:rPr lang="en-US" sz="2800" kern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endParaRPr lang="en-US" sz="2800" kern="0" dirty="0">
              <a:ln w="0"/>
              <a:solidFill>
                <a:srgbClr val="1F497D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229BF7-EEB4-E205-1AAD-8FC00902C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0" t="60796" r="14802" b="28009"/>
          <a:stretch/>
        </p:blipFill>
        <p:spPr>
          <a:xfrm>
            <a:off x="698606" y="3738965"/>
            <a:ext cx="10794791" cy="118668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C734E8-0736-6455-A2E4-122F07D24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231" y="4907382"/>
            <a:ext cx="3683540" cy="124135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852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BE675-1635-F349-8098-78A218DB9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Radiotherapy; 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9AF6-63A7-5F45-875B-A35F077A3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95" y="863600"/>
            <a:ext cx="12127407" cy="5994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Cancer: second most common cause of death globally</a:t>
            </a:r>
          </a:p>
          <a:p>
            <a:pPr lvl="1"/>
            <a:r>
              <a:rPr lang="en-US" dirty="0"/>
              <a:t>Radiotherapy </a:t>
            </a:r>
            <a:r>
              <a:rPr lang="en-GB" dirty="0"/>
              <a:t>indicated in half of all cancer patients</a:t>
            </a:r>
          </a:p>
          <a:p>
            <a:pPr lvl="3"/>
            <a:endParaRPr lang="en-GB" dirty="0"/>
          </a:p>
          <a:p>
            <a:r>
              <a:rPr lang="en-GB" dirty="0"/>
              <a:t>Significant growth in global demand anticipated:</a:t>
            </a:r>
          </a:p>
          <a:p>
            <a:pPr lvl="1"/>
            <a:r>
              <a:rPr lang="en-GB" dirty="0"/>
              <a:t>14.1 million </a:t>
            </a:r>
            <a:r>
              <a:rPr lang="en-GB" dirty="0">
                <a:solidFill>
                  <a:srgbClr val="00FF00"/>
                </a:solidFill>
              </a:rPr>
              <a:t>new cases </a:t>
            </a:r>
            <a:r>
              <a:rPr lang="en-GB" dirty="0"/>
              <a:t>in 2012 ⇢ 24.6 million by 2030</a:t>
            </a:r>
          </a:p>
          <a:p>
            <a:pPr lvl="1"/>
            <a:r>
              <a:rPr lang="en-GB" dirty="0"/>
              <a:t>8.2 million </a:t>
            </a:r>
            <a:r>
              <a:rPr lang="en-GB" dirty="0">
                <a:solidFill>
                  <a:srgbClr val="00FF00"/>
                </a:solidFill>
              </a:rPr>
              <a:t>cancer deaths </a:t>
            </a:r>
            <a:r>
              <a:rPr lang="en-GB" dirty="0"/>
              <a:t>in 2012 ⇢ 13.0 million by 2030</a:t>
            </a:r>
          </a:p>
          <a:p>
            <a:pPr lvl="3"/>
            <a:endParaRPr lang="en-GB" dirty="0"/>
          </a:p>
          <a:p>
            <a:r>
              <a:rPr lang="en-GB" dirty="0"/>
              <a:t>Scale-up in provision essential:</a:t>
            </a:r>
          </a:p>
          <a:p>
            <a:pPr lvl="1"/>
            <a:r>
              <a:rPr lang="en-GB" dirty="0"/>
              <a:t>Projections above based on reported cases (i.e. high-income countries)</a:t>
            </a:r>
          </a:p>
          <a:p>
            <a:pPr lvl="1"/>
            <a:r>
              <a:rPr lang="en-GB" dirty="0"/>
              <a:t>Opportunity: </a:t>
            </a:r>
            <a:r>
              <a:rPr lang="en-GB" dirty="0">
                <a:solidFill>
                  <a:srgbClr val="00FF00"/>
                </a:solidFill>
              </a:rPr>
              <a:t>save</a:t>
            </a:r>
            <a:r>
              <a:rPr lang="en-GB" dirty="0"/>
              <a:t> 26.9 million </a:t>
            </a:r>
            <a:r>
              <a:rPr lang="en-GB" dirty="0">
                <a:solidFill>
                  <a:srgbClr val="00FF00"/>
                </a:solidFill>
              </a:rPr>
              <a:t>lives</a:t>
            </a:r>
            <a:r>
              <a:rPr lang="en-GB" dirty="0"/>
              <a:t> in low/middle income countries by 2035</a:t>
            </a:r>
          </a:p>
          <a:p>
            <a:pPr lvl="3"/>
            <a:endParaRPr lang="en-GB" dirty="0"/>
          </a:p>
          <a:p>
            <a:r>
              <a:rPr lang="en-GB" dirty="0"/>
              <a:t>Provision on this scale requires:</a:t>
            </a:r>
          </a:p>
          <a:p>
            <a:pPr lvl="1"/>
            <a:r>
              <a:rPr lang="en-GB" dirty="0"/>
              <a:t>Development of new and novel techniques … integrated in a </a:t>
            </a:r>
          </a:p>
          <a:p>
            <a:pPr lvl="1"/>
            <a:r>
              <a:rPr lang="en-GB" dirty="0"/>
              <a:t>Cost-effective </a:t>
            </a:r>
            <a:r>
              <a:rPr lang="en-GB" i="1" dirty="0"/>
              <a:t>system </a:t>
            </a:r>
            <a:r>
              <a:rPr lang="en-GB" dirty="0"/>
              <a:t>to allow a distributed network of </a:t>
            </a:r>
            <a:r>
              <a:rPr lang="en-US" dirty="0"/>
              <a:t>RT facilities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20282-39A1-9845-A57E-DABA3116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855D0-6A58-8948-885C-9B21479DE2D3}"/>
              </a:ext>
            </a:extLst>
          </p:cNvPr>
          <p:cNvSpPr txBox="1"/>
          <p:nvPr/>
        </p:nvSpPr>
        <p:spPr>
          <a:xfrm rot="16200000">
            <a:off x="10000567" y="3143903"/>
            <a:ext cx="4013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</a:rPr>
              <a:t>Atun</a:t>
            </a:r>
            <a:r>
              <a:rPr lang="en-US" sz="1600" b="1" dirty="0">
                <a:solidFill>
                  <a:schemeClr val="bg1"/>
                </a:solidFill>
              </a:rPr>
              <a:t>, Lancet Oncol. 2015 Sep;16(10):1153-86</a:t>
            </a:r>
          </a:p>
        </p:txBody>
      </p:sp>
    </p:spTree>
    <p:extLst>
      <p:ext uri="{BB962C8B-B14F-4D97-AF65-F5344CB8AC3E}">
        <p14:creationId xmlns:p14="http://schemas.microsoft.com/office/powerpoint/2010/main" val="317634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AAA11F-6B67-B841-9CBB-58AAD858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Particle beam therapy today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71D2E7-3EB8-4B45-9892-DF11EF947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Cyclotron based:</a:t>
            </a:r>
          </a:p>
          <a:p>
            <a:pPr lvl="1"/>
            <a:r>
              <a:rPr lang="en-US" dirty="0"/>
              <a:t>Limitations:</a:t>
            </a:r>
          </a:p>
          <a:p>
            <a:pPr lvl="2"/>
            <a:r>
              <a:rPr lang="en-US" dirty="0"/>
              <a:t>Energy modulation</a:t>
            </a:r>
          </a:p>
          <a:p>
            <a:pPr lvl="2"/>
            <a:r>
              <a:rPr lang="en-US" dirty="0"/>
              <a:t>Instantaneous dose rate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Synchrotron based:</a:t>
            </a:r>
          </a:p>
          <a:p>
            <a:pPr lvl="1"/>
            <a:r>
              <a:rPr lang="en-US" dirty="0" err="1"/>
              <a:t>Limitiations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Complexity</a:t>
            </a:r>
          </a:p>
          <a:p>
            <a:pPr lvl="2"/>
            <a:r>
              <a:rPr lang="en-US" dirty="0"/>
              <a:t>Instantaneous dose rate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129E95-7306-1C4E-859F-C468F4566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C26E3F-8525-4F4B-A236-DD7550E50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67" t="19162" r="4000" b="25205"/>
          <a:stretch/>
        </p:blipFill>
        <p:spPr>
          <a:xfrm>
            <a:off x="5237749" y="858904"/>
            <a:ext cx="6683072" cy="307085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B27017-EF9B-1A4E-B7C9-AC1DF78D3E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15" t="18222" r="6855" b="33334"/>
          <a:stretch/>
        </p:blipFill>
        <p:spPr>
          <a:xfrm>
            <a:off x="5237749" y="4030090"/>
            <a:ext cx="6683072" cy="271305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68C80C-1872-1244-9D68-F2EEE986757A}"/>
              </a:ext>
            </a:extLst>
          </p:cNvPr>
          <p:cNvSpPr txBox="1"/>
          <p:nvPr/>
        </p:nvSpPr>
        <p:spPr>
          <a:xfrm>
            <a:off x="5237750" y="3528520"/>
            <a:ext cx="346344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Christie Hospital Manchester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1044C2-69BD-3B4B-BD80-EDFDF88C5335}"/>
              </a:ext>
            </a:extLst>
          </p:cNvPr>
          <p:cNvSpPr txBox="1"/>
          <p:nvPr/>
        </p:nvSpPr>
        <p:spPr>
          <a:xfrm>
            <a:off x="10211021" y="4104254"/>
            <a:ext cx="1611339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33" b="1" dirty="0" err="1"/>
              <a:t>MedAustron</a:t>
            </a:r>
            <a:br>
              <a:rPr lang="en-US" sz="2133" b="1" dirty="0"/>
            </a:br>
            <a:r>
              <a:rPr lang="en-US" sz="2133" b="1" dirty="0"/>
              <a:t>Austria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AC466E-DDD1-E446-9860-B39181794FF6}"/>
              </a:ext>
            </a:extLst>
          </p:cNvPr>
          <p:cNvGrpSpPr/>
          <p:nvPr/>
        </p:nvGrpSpPr>
        <p:grpSpPr>
          <a:xfrm>
            <a:off x="3184027" y="3213931"/>
            <a:ext cx="6163173" cy="3104719"/>
            <a:chOff x="2388020" y="2410448"/>
            <a:chExt cx="4622380" cy="232853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DCF9A7-7884-7E45-ACE2-C8E71A29D3F7}"/>
                </a:ext>
              </a:extLst>
            </p:cNvPr>
            <p:cNvSpPr/>
            <p:nvPr/>
          </p:nvSpPr>
          <p:spPr>
            <a:xfrm>
              <a:off x="4844052" y="3340937"/>
              <a:ext cx="2151234" cy="13980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1" name="Content Placeholder 3">
              <a:extLst>
                <a:ext uri="{FF2B5EF4-FFF2-40B4-BE49-F238E27FC236}">
                  <a16:creationId xmlns:a16="http://schemas.microsoft.com/office/drawing/2014/main" id="{4A02327B-A43E-4D42-A6CD-8B73C0832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8020" y="2410448"/>
              <a:ext cx="890295" cy="48389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6B3E834-F72C-7941-A0DC-74C43BB51F0B}"/>
                </a:ext>
              </a:extLst>
            </p:cNvPr>
            <p:cNvCxnSpPr/>
            <p:nvPr/>
          </p:nvCxnSpPr>
          <p:spPr>
            <a:xfrm>
              <a:off x="3278315" y="2410448"/>
              <a:ext cx="3732085" cy="930489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75F2997-A328-6340-864B-891B0EBDAC42}"/>
                </a:ext>
              </a:extLst>
            </p:cNvPr>
            <p:cNvCxnSpPr/>
            <p:nvPr/>
          </p:nvCxnSpPr>
          <p:spPr>
            <a:xfrm>
              <a:off x="2388020" y="2894340"/>
              <a:ext cx="2456032" cy="1844647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8806D27-5C62-894E-A998-01DDE77316A6}"/>
              </a:ext>
            </a:extLst>
          </p:cNvPr>
          <p:cNvSpPr txBox="1"/>
          <p:nvPr/>
        </p:nvSpPr>
        <p:spPr>
          <a:xfrm>
            <a:off x="133279" y="2749436"/>
            <a:ext cx="2823465" cy="10770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133" b="1" dirty="0">
                <a:solidFill>
                  <a:schemeClr val="bg1"/>
                </a:solidFill>
                <a:sym typeface="Symbol" panose="05050102010706020507" pitchFamily="18" charset="2"/>
              </a:rPr>
              <a:t> </a:t>
            </a:r>
            <a:r>
              <a:rPr lang="en-US" sz="2133" b="1" dirty="0">
                <a:solidFill>
                  <a:schemeClr val="bg1"/>
                </a:solidFill>
              </a:rPr>
              <a:t>reduce footprint,</a:t>
            </a:r>
            <a:br>
              <a:rPr lang="en-US" sz="2133" b="1" dirty="0">
                <a:solidFill>
                  <a:schemeClr val="bg1"/>
                </a:solidFill>
              </a:rPr>
            </a:br>
            <a:r>
              <a:rPr lang="en-US" sz="2133" b="1" dirty="0">
                <a:solidFill>
                  <a:schemeClr val="bg1"/>
                </a:solidFill>
              </a:rPr>
              <a:t>     cost and complexity</a:t>
            </a:r>
          </a:p>
          <a:p>
            <a:r>
              <a:rPr lang="en-US" sz="2133" b="1" dirty="0">
                <a:solidFill>
                  <a:schemeClr val="bg1"/>
                </a:solidFill>
              </a:rPr>
              <a:t>	</a:t>
            </a:r>
            <a:r>
              <a:rPr lang="en-US" sz="2133" b="1" dirty="0">
                <a:solidFill>
                  <a:srgbClr val="92D050"/>
                </a:solidFill>
              </a:rPr>
              <a:t>‘</a:t>
            </a:r>
            <a:r>
              <a:rPr lang="en-US" sz="2133" b="1" i="1" dirty="0">
                <a:solidFill>
                  <a:srgbClr val="92D050"/>
                </a:solidFill>
              </a:rPr>
              <a:t>PBT for the many</a:t>
            </a:r>
            <a:r>
              <a:rPr lang="en-US" sz="2133" b="1" dirty="0">
                <a:solidFill>
                  <a:srgbClr val="92D050"/>
                </a:solidFill>
              </a:rPr>
              <a:t>’!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76ED61-F786-6E41-AA75-F8150768CC4D}"/>
              </a:ext>
            </a:extLst>
          </p:cNvPr>
          <p:cNvSpPr txBox="1"/>
          <p:nvPr/>
        </p:nvSpPr>
        <p:spPr>
          <a:xfrm>
            <a:off x="133280" y="3862503"/>
            <a:ext cx="3035789" cy="748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133" b="1" dirty="0">
                <a:solidFill>
                  <a:schemeClr val="bg1"/>
                </a:solidFill>
                <a:sym typeface="Symbol" panose="05050102010706020507" pitchFamily="18" charset="2"/>
              </a:rPr>
              <a:t> i</a:t>
            </a:r>
            <a:r>
              <a:rPr lang="en-US" sz="2133" b="1" dirty="0">
                <a:solidFill>
                  <a:schemeClr val="bg1"/>
                </a:solidFill>
              </a:rPr>
              <a:t>ncrease flexibility</a:t>
            </a:r>
          </a:p>
          <a:p>
            <a:pPr marL="364058"/>
            <a:r>
              <a:rPr lang="en-US" sz="2133" b="1" dirty="0">
                <a:solidFill>
                  <a:srgbClr val="92D050"/>
                </a:solidFill>
              </a:rPr>
              <a:t>optimize treatments</a:t>
            </a:r>
          </a:p>
        </p:txBody>
      </p:sp>
    </p:spTree>
    <p:extLst>
      <p:ext uri="{BB962C8B-B14F-4D97-AF65-F5344CB8AC3E}">
        <p14:creationId xmlns:p14="http://schemas.microsoft.com/office/powerpoint/2010/main" val="108850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1D52EE59-AFA8-5C41-AE3C-48FF683703C2}"/>
              </a:ext>
            </a:extLst>
          </p:cNvPr>
          <p:cNvSpPr/>
          <p:nvPr/>
        </p:nvSpPr>
        <p:spPr>
          <a:xfrm>
            <a:off x="3568244" y="881355"/>
            <a:ext cx="5055513" cy="5067000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35000">
                <a:srgbClr val="00206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9A4DE4-B614-1440-9FCB-2B5F09D97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Radiobiology in new regimens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28F02B-E14B-D644-B6F0-3E53C555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DB95CA-7AC6-F346-9335-CE4DF81E22C0}"/>
              </a:ext>
            </a:extLst>
          </p:cNvPr>
          <p:cNvSpPr txBox="1"/>
          <p:nvPr/>
        </p:nvSpPr>
        <p:spPr>
          <a:xfrm>
            <a:off x="4258571" y="1500696"/>
            <a:ext cx="3717492" cy="37651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50A"/>
                </a:solidFill>
              </a:rPr>
              <a:t>The ideally </a:t>
            </a:r>
            <a:br>
              <a:rPr lang="en-US" sz="3200" b="1" dirty="0">
                <a:solidFill>
                  <a:srgbClr val="FFF50A"/>
                </a:solidFill>
              </a:rPr>
            </a:br>
            <a:r>
              <a:rPr lang="en-US" sz="3200" b="1" dirty="0">
                <a:solidFill>
                  <a:srgbClr val="FFF50A"/>
                </a:solidFill>
              </a:rPr>
              <a:t>flexible beam facility</a:t>
            </a:r>
            <a:br>
              <a:rPr lang="en-US" sz="3200" b="1" dirty="0">
                <a:solidFill>
                  <a:srgbClr val="FFF50A"/>
                </a:solidFill>
              </a:rPr>
            </a:br>
            <a:r>
              <a:rPr lang="en-US" sz="3200" b="1" dirty="0">
                <a:solidFill>
                  <a:srgbClr val="FFF50A"/>
                </a:solidFill>
              </a:rPr>
              <a:t>can deliver it all!</a:t>
            </a:r>
          </a:p>
          <a:p>
            <a:pPr algn="ctr"/>
            <a:br>
              <a:rPr lang="en-US" sz="1467" b="1" dirty="0">
                <a:solidFill>
                  <a:srgbClr val="FFF50A"/>
                </a:solidFill>
              </a:rPr>
            </a:br>
            <a:r>
              <a:rPr lang="en-US" sz="3200" b="1" dirty="0">
                <a:solidFill>
                  <a:srgbClr val="00FF00"/>
                </a:solidFill>
                <a:sym typeface="Symbol" panose="05050102010706020507" pitchFamily="18" charset="2"/>
              </a:rPr>
              <a:t> </a:t>
            </a:r>
            <a:r>
              <a:rPr lang="en-US" sz="3200" b="1" dirty="0">
                <a:solidFill>
                  <a:srgbClr val="00FF00"/>
                </a:solidFill>
              </a:rPr>
              <a:t>substantial</a:t>
            </a:r>
            <a:br>
              <a:rPr lang="en-US" sz="3200" b="1" dirty="0">
                <a:solidFill>
                  <a:srgbClr val="00FF00"/>
                </a:solidFill>
              </a:rPr>
            </a:br>
            <a:r>
              <a:rPr lang="en-US" sz="3200" b="1" dirty="0">
                <a:solidFill>
                  <a:srgbClr val="00FF00"/>
                </a:solidFill>
              </a:rPr>
              <a:t>opportunity for a </a:t>
            </a:r>
            <a:br>
              <a:rPr lang="en-US" sz="3200" b="1" dirty="0">
                <a:solidFill>
                  <a:srgbClr val="00FF00"/>
                </a:solidFill>
              </a:rPr>
            </a:br>
            <a:r>
              <a:rPr lang="en-US" sz="3200" b="1" dirty="0">
                <a:solidFill>
                  <a:srgbClr val="00FF00"/>
                </a:solidFill>
              </a:rPr>
              <a:t>step-change in </a:t>
            </a:r>
            <a:br>
              <a:rPr lang="en-US" sz="3200" b="1" dirty="0">
                <a:solidFill>
                  <a:srgbClr val="00FF00"/>
                </a:solidFill>
              </a:rPr>
            </a:br>
            <a:r>
              <a:rPr lang="en-US" sz="3200" b="1" dirty="0">
                <a:solidFill>
                  <a:srgbClr val="00FF00"/>
                </a:solidFill>
              </a:rPr>
              <a:t>understanding!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3016C2-CE03-CB4B-B51C-8F27E61023FB}"/>
              </a:ext>
            </a:extLst>
          </p:cNvPr>
          <p:cNvSpPr/>
          <p:nvPr/>
        </p:nvSpPr>
        <p:spPr>
          <a:xfrm>
            <a:off x="3568244" y="892842"/>
            <a:ext cx="5055513" cy="505551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4D7346-0E7C-5843-80F9-AA8A0A11D741}"/>
              </a:ext>
            </a:extLst>
          </p:cNvPr>
          <p:cNvSpPr txBox="1"/>
          <p:nvPr/>
        </p:nvSpPr>
        <p:spPr>
          <a:xfrm>
            <a:off x="2951594" y="1196207"/>
            <a:ext cx="1364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00FFFF"/>
                </a:solidFill>
              </a:rPr>
              <a:t>Time</a:t>
            </a:r>
          </a:p>
          <a:p>
            <a:pPr algn="r"/>
            <a:r>
              <a:rPr lang="en-US" sz="2400" b="1" dirty="0">
                <a:solidFill>
                  <a:srgbClr val="00FFFF"/>
                </a:solidFill>
              </a:rPr>
              <a:t>domain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1A9AC-AA27-0E4F-9C40-16C1D0C85DCF}"/>
              </a:ext>
            </a:extLst>
          </p:cNvPr>
          <p:cNvSpPr txBox="1"/>
          <p:nvPr/>
        </p:nvSpPr>
        <p:spPr>
          <a:xfrm>
            <a:off x="7886052" y="1145878"/>
            <a:ext cx="1364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FFFF"/>
                </a:solidFill>
              </a:rPr>
              <a:t>Space</a:t>
            </a:r>
          </a:p>
          <a:p>
            <a:r>
              <a:rPr lang="en-US" sz="2400" b="1" dirty="0">
                <a:solidFill>
                  <a:srgbClr val="00FFFF"/>
                </a:solidFill>
              </a:rPr>
              <a:t>   domain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5F6B55-5088-5348-919E-37C1444621D7}"/>
              </a:ext>
            </a:extLst>
          </p:cNvPr>
          <p:cNvSpPr txBox="1"/>
          <p:nvPr/>
        </p:nvSpPr>
        <p:spPr>
          <a:xfrm>
            <a:off x="2762804" y="4408578"/>
            <a:ext cx="1053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FFFF"/>
                </a:solidFill>
              </a:rPr>
              <a:t>Energy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1E0E6A-13C3-BE4E-98FB-740FD010EA81}"/>
              </a:ext>
            </a:extLst>
          </p:cNvPr>
          <p:cNvSpPr txBox="1"/>
          <p:nvPr/>
        </p:nvSpPr>
        <p:spPr>
          <a:xfrm>
            <a:off x="8198713" y="4224806"/>
            <a:ext cx="1111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FFFF"/>
                </a:solidFill>
              </a:rPr>
              <a:t>    Ion</a:t>
            </a:r>
          </a:p>
          <a:p>
            <a:r>
              <a:rPr lang="en-US" sz="2400" b="1" dirty="0">
                <a:solidFill>
                  <a:srgbClr val="00FFFF"/>
                </a:solidFill>
              </a:rPr>
              <a:t>species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9DF4EF-86FB-604E-A58F-371B17C64760}"/>
              </a:ext>
            </a:extLst>
          </p:cNvPr>
          <p:cNvSpPr txBox="1"/>
          <p:nvPr/>
        </p:nvSpPr>
        <p:spPr>
          <a:xfrm>
            <a:off x="3845383" y="5969007"/>
            <a:ext cx="4765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FFFF"/>
                </a:solidFill>
              </a:rPr>
              <a:t>In combination</a:t>
            </a:r>
            <a:br>
              <a:rPr lang="en-US" sz="2400" b="1" dirty="0">
                <a:solidFill>
                  <a:srgbClr val="00FFFF"/>
                </a:solidFill>
              </a:rPr>
            </a:b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and with chemo/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immuno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Therapies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51EB21-F86F-DCE1-3DC9-8C58FE27D6BF}"/>
              </a:ext>
            </a:extLst>
          </p:cNvPr>
          <p:cNvSpPr txBox="1"/>
          <p:nvPr/>
        </p:nvSpPr>
        <p:spPr>
          <a:xfrm rot="18900000">
            <a:off x="7848052" y="4306594"/>
            <a:ext cx="4800801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Multidisciplinary approach essential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4FAA96-6999-FD38-91F7-842185893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0" y="892841"/>
            <a:ext cx="2766460" cy="342684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DBB407-F313-2BEF-394F-D575DC100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6" y="5691265"/>
            <a:ext cx="1538209" cy="114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8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/>
      <p:bldP spid="4" grpId="0" animBg="1"/>
      <p:bldP spid="10" grpId="0"/>
      <p:bldP spid="11" grpId="0"/>
      <p:bldP spid="14" grpId="0"/>
      <p:bldP spid="15" grpId="0"/>
      <p:bldP spid="20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6399-BA9F-973B-FEC6-D97B55B7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Organisational</a:t>
            </a:r>
            <a:r>
              <a:rPr lang="en-US" dirty="0"/>
              <a:t> structure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E565B1-4F85-5D0B-F977-B92A58F49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36EA62-45A2-CC5F-A446-65D61C1145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823"/>
          <a:stretch>
            <a:fillRect/>
          </a:stretch>
        </p:blipFill>
        <p:spPr>
          <a:xfrm>
            <a:off x="772522" y="935115"/>
            <a:ext cx="10834079" cy="576456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D13C7B-3F70-5F08-D16E-C2715502AE6B}"/>
              </a:ext>
            </a:extLst>
          </p:cNvPr>
          <p:cNvSpPr txBox="1"/>
          <p:nvPr/>
        </p:nvSpPr>
        <p:spPr>
          <a:xfrm>
            <a:off x="950068" y="1053885"/>
            <a:ext cx="1708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CCAP-TN-10</a:t>
            </a:r>
          </a:p>
          <a:p>
            <a:pPr algn="ctr"/>
            <a:r>
              <a:rPr lang="en-US" sz="2400" b="1" dirty="0"/>
              <a:t>05Jun22</a:t>
            </a:r>
          </a:p>
        </p:txBody>
      </p:sp>
    </p:spTree>
    <p:extLst>
      <p:ext uri="{BB962C8B-B14F-4D97-AF65-F5344CB8AC3E}">
        <p14:creationId xmlns:p14="http://schemas.microsoft.com/office/powerpoint/2010/main" val="3805209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F416D-FD03-2485-4E33-CE6C0174F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988577-CDD8-32A6-C3B8-B96F623A2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1DC3ABC-92C2-B748-ABF3-8546144348B4}" type="slidenum">
              <a:rPr lang="en-US">
                <a:solidFill>
                  <a:prstClr val="white">
                    <a:lumMod val="75000"/>
                  </a:prstClr>
                </a:solidFill>
                <a:latin typeface="Calibri"/>
              </a:rPr>
              <a:pPr defTabSz="609585"/>
              <a:t>8</a:t>
            </a:fld>
            <a:endParaRPr lang="en-US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13" name="Snip Same-side Corner of Rectangle 12">
            <a:extLst>
              <a:ext uri="{FF2B5EF4-FFF2-40B4-BE49-F238E27FC236}">
                <a16:creationId xmlns:a16="http://schemas.microsoft.com/office/drawing/2014/main" id="{EB7AEBB3-FB38-F327-7D08-C20042B80929}"/>
              </a:ext>
            </a:extLst>
          </p:cNvPr>
          <p:cNvSpPr/>
          <p:nvPr/>
        </p:nvSpPr>
        <p:spPr>
          <a:xfrm>
            <a:off x="702590" y="540773"/>
            <a:ext cx="10766156" cy="3175497"/>
          </a:xfrm>
          <a:prstGeom prst="snip2SameRect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584" defTabSz="609585">
              <a:spcBef>
                <a:spcPct val="20000"/>
              </a:spcBef>
              <a:defRPr/>
            </a:pPr>
            <a:r>
              <a:rPr lang="en-US" sz="2667" b="1" i="1" dirty="0">
                <a:solidFill>
                  <a:prstClr val="white"/>
                </a:solidFill>
                <a:latin typeface="Calibri"/>
              </a:rPr>
              <a:t>Opportunity:</a:t>
            </a:r>
          </a:p>
          <a:p>
            <a:pPr marL="423323" indent="-309026" defTabSz="609585">
              <a:spcBef>
                <a:spcPct val="20000"/>
              </a:spcBef>
              <a:buFont typeface="Arial"/>
              <a:buChar char="•"/>
              <a:defRPr/>
            </a:pPr>
            <a:r>
              <a:rPr lang="en-US" sz="2667" b="1" i="1" dirty="0">
                <a:solidFill>
                  <a:prstClr val="white"/>
                </a:solidFill>
                <a:latin typeface="Calibri"/>
              </a:rPr>
              <a:t>Deliver a systematic and definitive radiation biology </a:t>
            </a:r>
            <a:r>
              <a:rPr lang="en-US" sz="2667" b="1" i="1" dirty="0" err="1">
                <a:solidFill>
                  <a:prstClr val="white"/>
                </a:solidFill>
                <a:latin typeface="Calibri"/>
              </a:rPr>
              <a:t>programme</a:t>
            </a:r>
            <a:endParaRPr lang="en-US" sz="2667" b="1" i="1" dirty="0">
              <a:solidFill>
                <a:prstClr val="white"/>
              </a:solidFill>
              <a:latin typeface="Calibri"/>
            </a:endParaRPr>
          </a:p>
          <a:p>
            <a:pPr marL="423323" indent="-309026" defTabSz="609585">
              <a:spcBef>
                <a:spcPct val="20000"/>
              </a:spcBef>
              <a:buFont typeface="Arial"/>
              <a:buChar char="•"/>
              <a:defRPr/>
            </a:pPr>
            <a:r>
              <a:rPr lang="en-US" sz="2667" b="1" i="1" dirty="0">
                <a:solidFill>
                  <a:prstClr val="white"/>
                </a:solidFill>
                <a:latin typeface="Calibri"/>
              </a:rPr>
              <a:t>Prove the feasibility of laser-driven hybrid acceleration</a:t>
            </a:r>
          </a:p>
          <a:p>
            <a:pPr marL="776798" lvl="1" indent="-319609" defTabSz="609585">
              <a:spcBef>
                <a:spcPct val="20000"/>
              </a:spcBef>
              <a:buFont typeface="Arial"/>
              <a:buChar char="–"/>
              <a:defRPr/>
            </a:pPr>
            <a:r>
              <a:rPr lang="en-US" sz="2400" b="1" dirty="0">
                <a:solidFill>
                  <a:prstClr val="white">
                    <a:lumMod val="75000"/>
                  </a:prstClr>
                </a:solidFill>
                <a:latin typeface="Calibri"/>
              </a:rPr>
              <a:t>Spin into curiosity-driven science</a:t>
            </a:r>
            <a:endParaRPr lang="en-US" sz="2667" b="1" i="1" dirty="0">
              <a:solidFill>
                <a:prstClr val="white"/>
              </a:solidFill>
              <a:latin typeface="Calibri"/>
            </a:endParaRPr>
          </a:p>
          <a:p>
            <a:pPr marL="423323" indent="-309026" defTabSz="609585">
              <a:spcBef>
                <a:spcPct val="20000"/>
              </a:spcBef>
              <a:buFont typeface="Arial"/>
              <a:buChar char="•"/>
              <a:defRPr/>
            </a:pPr>
            <a:r>
              <a:rPr lang="en-US" sz="2667" b="1" i="1" dirty="0">
                <a:solidFill>
                  <a:prstClr val="white"/>
                </a:solidFill>
                <a:latin typeface="Calibri"/>
              </a:rPr>
              <a:t>Lay the technological foundations for the transformation of PBT</a:t>
            </a:r>
          </a:p>
          <a:p>
            <a:pPr marL="776798" lvl="1" indent="-319609" defTabSz="609585">
              <a:spcBef>
                <a:spcPct val="20000"/>
              </a:spcBef>
              <a:buFont typeface="Arial"/>
              <a:buChar char="–"/>
              <a:defRPr/>
            </a:pPr>
            <a:r>
              <a:rPr lang="en-US" sz="2400" b="1" dirty="0">
                <a:solidFill>
                  <a:prstClr val="white">
                    <a:lumMod val="75000"/>
                  </a:prstClr>
                </a:solidFill>
                <a:latin typeface="Calibri"/>
              </a:rPr>
              <a:t>automated, patient-specific proton and ion beam therapy</a:t>
            </a:r>
          </a:p>
          <a:p>
            <a:pPr marL="776798" lvl="1" indent="-319609" defTabSz="609585">
              <a:spcBef>
                <a:spcPct val="20000"/>
              </a:spcBef>
              <a:buFont typeface="Arial"/>
              <a:buChar char="–"/>
              <a:defRPr/>
            </a:pPr>
            <a:endParaRPr lang="en-US" sz="2400" b="1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6" name="Snip Same-side Corner of Rectangle 5">
            <a:extLst>
              <a:ext uri="{FF2B5EF4-FFF2-40B4-BE49-F238E27FC236}">
                <a16:creationId xmlns:a16="http://schemas.microsoft.com/office/drawing/2014/main" id="{24A8C516-F2A7-E950-C914-CF674A561A4A}"/>
              </a:ext>
            </a:extLst>
          </p:cNvPr>
          <p:cNvSpPr/>
          <p:nvPr/>
        </p:nvSpPr>
        <p:spPr>
          <a:xfrm>
            <a:off x="496112" y="4925647"/>
            <a:ext cx="11206939" cy="1195295"/>
          </a:xfrm>
          <a:prstGeom prst="snip2SameRect">
            <a:avLst>
              <a:gd name="adj1" fmla="val 16667"/>
              <a:gd name="adj2" fmla="val 0"/>
            </a:avLst>
          </a:prstGeom>
          <a:gradFill rotWithShape="1">
            <a:gsLst>
              <a:gs pos="0">
                <a:srgbClr val="C0504D">
                  <a:lumMod val="50000"/>
                </a:srgbClr>
              </a:gs>
              <a:gs pos="82000">
                <a:srgbClr val="FF6000"/>
              </a:gs>
              <a:gs pos="57000">
                <a:srgbClr val="C00000"/>
              </a:gs>
              <a:gs pos="100000">
                <a:srgbClr val="FFC000"/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defTabSz="457189">
              <a:defRPr/>
            </a:pPr>
            <a:r>
              <a:rPr lang="en-US" sz="2800" kern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endParaRPr lang="en-US" sz="2800" kern="0" dirty="0">
              <a:ln w="0"/>
              <a:solidFill>
                <a:srgbClr val="1F497D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079B4-4359-CBD3-8F9D-400D4E143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0" t="60796" r="14802" b="28009"/>
          <a:stretch/>
        </p:blipFill>
        <p:spPr>
          <a:xfrm>
            <a:off x="698606" y="3738965"/>
            <a:ext cx="10794791" cy="118668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42DA1B-86A4-F3DA-4AB4-392E98E7B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231" y="4907382"/>
            <a:ext cx="3683540" cy="124135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16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L-standard-black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EDC5D36E-8D7E-7042-8DEE-A14A4B081119}" vid="{3AB4604D-93CC-4B41-8200-F176EC2A5F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</TotalTime>
  <Words>400</Words>
  <Application>Microsoft Macintosh PowerPoint</Application>
  <PresentationFormat>Widescreen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Symbol</vt:lpstr>
      <vt:lpstr>Wingdings 3</vt:lpstr>
      <vt:lpstr>Ion</vt:lpstr>
      <vt:lpstr>KL-standard-black</vt:lpstr>
      <vt:lpstr>LhARA initiative</vt:lpstr>
      <vt:lpstr>Communication …</vt:lpstr>
      <vt:lpstr>PowerPoint Presentation</vt:lpstr>
      <vt:lpstr>Radiotherapy; the challenge</vt:lpstr>
      <vt:lpstr>Particle beam therapy today</vt:lpstr>
      <vt:lpstr>Radiobiology in new regimens</vt:lpstr>
      <vt:lpstr>Organisational structure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Long, Kenneth (STFC,RAL,PPD)</dc:creator>
  <cp:lastModifiedBy>Long, Kenneth (STFC,RAL,PPD)</cp:lastModifiedBy>
  <cp:revision>5</cp:revision>
  <dcterms:created xsi:type="dcterms:W3CDTF">2025-09-19T08:40:38Z</dcterms:created>
  <dcterms:modified xsi:type="dcterms:W3CDTF">2025-09-19T09:59:07Z</dcterms:modified>
</cp:coreProperties>
</file>