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1602" r:id="rId3"/>
    <p:sldId id="1531" r:id="rId4"/>
    <p:sldId id="1574" r:id="rId5"/>
    <p:sldId id="1573" r:id="rId6"/>
    <p:sldId id="1575" r:id="rId7"/>
    <p:sldId id="1576" r:id="rId8"/>
    <p:sldId id="1580" r:id="rId9"/>
    <p:sldId id="1581" r:id="rId10"/>
    <p:sldId id="1592" r:id="rId11"/>
    <p:sldId id="1585" r:id="rId12"/>
    <p:sldId id="1593" r:id="rId13"/>
    <p:sldId id="1594" r:id="rId14"/>
    <p:sldId id="1590" r:id="rId15"/>
    <p:sldId id="1595" r:id="rId16"/>
    <p:sldId id="1596" r:id="rId17"/>
    <p:sldId id="1597" r:id="rId18"/>
    <p:sldId id="1598" r:id="rId19"/>
    <p:sldId id="1601" r:id="rId20"/>
    <p:sldId id="1599" r:id="rId21"/>
    <p:sldId id="1600" r:id="rId22"/>
    <p:sldId id="1462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00FF00"/>
    <a:srgbClr val="00FFFF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901" autoAdjust="0"/>
    <p:restoredTop sz="50000" autoAdjust="0"/>
  </p:normalViewPr>
  <p:slideViewPr>
    <p:cSldViewPr snapToGrid="0" snapToObjects="1">
      <p:cViewPr varScale="1">
        <p:scale>
          <a:sx n="170" d="100"/>
          <a:sy n="170" d="100"/>
        </p:scale>
        <p:origin x="72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4F873-FBE1-3745-A96D-CEEC7A4C0352}" type="doc">
      <dgm:prSet loTypeId="urn:microsoft.com/office/officeart/2005/8/layout/radial1" loCatId="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0BC0C92E-976F-E147-82A9-178ABB170D96}">
      <dgm:prSet phldrT="[Text]"/>
      <dgm:spPr>
        <a:solidFill>
          <a:srgbClr val="FFC000"/>
        </a:solidFill>
      </dgm:spPr>
      <dgm:t>
        <a:bodyPr/>
        <a:lstStyle/>
        <a:p>
          <a:r>
            <a:rPr lang="en-GB" b="1" dirty="0" err="1">
              <a:solidFill>
                <a:srgbClr val="002060"/>
              </a:solidFill>
            </a:rPr>
            <a:t>LhARA</a:t>
          </a:r>
          <a:br>
            <a:rPr lang="en-GB" b="1" dirty="0">
              <a:solidFill>
                <a:srgbClr val="002060"/>
              </a:solidFill>
            </a:rPr>
          </a:br>
          <a:r>
            <a:rPr lang="en-GB" b="1" dirty="0" err="1">
              <a:solidFill>
                <a:srgbClr val="002060"/>
              </a:solidFill>
            </a:rPr>
            <a:t>collaboation</a:t>
          </a:r>
          <a:endParaRPr lang="en-GB" b="1" dirty="0">
            <a:solidFill>
              <a:srgbClr val="002060"/>
            </a:solidFill>
          </a:endParaRPr>
        </a:p>
      </dgm:t>
    </dgm:pt>
    <dgm:pt modelId="{1B43D32B-211D-D543-B987-7F5B6066BE0C}" type="parTrans" cxnId="{16EB670B-E98F-5648-977F-B4338E06598F}">
      <dgm:prSet/>
      <dgm:spPr/>
      <dgm:t>
        <a:bodyPr/>
        <a:lstStyle/>
        <a:p>
          <a:endParaRPr lang="en-GB"/>
        </a:p>
      </dgm:t>
    </dgm:pt>
    <dgm:pt modelId="{00D72E4C-4D43-5A48-8F9A-809D9A17D5EA}" type="sibTrans" cxnId="{16EB670B-E98F-5648-977F-B4338E06598F}">
      <dgm:prSet/>
      <dgm:spPr/>
      <dgm:t>
        <a:bodyPr/>
        <a:lstStyle/>
        <a:p>
          <a:endParaRPr lang="en-GB"/>
        </a:p>
      </dgm:t>
    </dgm:pt>
    <dgm:pt modelId="{06EFF423-77C5-8944-9B8C-95750C8BF455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Institutes</a:t>
          </a:r>
        </a:p>
      </dgm:t>
    </dgm:pt>
    <dgm:pt modelId="{F50FC664-1D09-FA40-862D-7A4CFD0ACCFE}" type="parTrans" cxnId="{A1B35A4C-31B5-6F4A-BC16-246DB50B158E}">
      <dgm:prSet/>
      <dgm:spPr/>
      <dgm:t>
        <a:bodyPr/>
        <a:lstStyle/>
        <a:p>
          <a:endParaRPr lang="en-GB"/>
        </a:p>
      </dgm:t>
    </dgm:pt>
    <dgm:pt modelId="{7EE0A13B-8FD6-3441-8E5D-79716D07F34E}" type="sibTrans" cxnId="{A1B35A4C-31B5-6F4A-BC16-246DB50B158E}">
      <dgm:prSet/>
      <dgm:spPr/>
      <dgm:t>
        <a:bodyPr/>
        <a:lstStyle/>
        <a:p>
          <a:endParaRPr lang="en-GB"/>
        </a:p>
      </dgm:t>
    </dgm:pt>
    <dgm:pt modelId="{AA869162-83CC-4545-8E28-6216B9F0D083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UKRI</a:t>
          </a:r>
        </a:p>
      </dgm:t>
    </dgm:pt>
    <dgm:pt modelId="{BAA80C09-404D-C141-A072-8A480ABEF41C}" type="parTrans" cxnId="{0EE28113-E1C0-2148-BDB8-A08D04E89365}">
      <dgm:prSet/>
      <dgm:spPr/>
      <dgm:t>
        <a:bodyPr/>
        <a:lstStyle/>
        <a:p>
          <a:endParaRPr lang="en-GB"/>
        </a:p>
      </dgm:t>
    </dgm:pt>
    <dgm:pt modelId="{FA42AA5C-8D64-7849-8A3E-B4216B922132}" type="sibTrans" cxnId="{0EE28113-E1C0-2148-BDB8-A08D04E89365}">
      <dgm:prSet/>
      <dgm:spPr/>
      <dgm:t>
        <a:bodyPr/>
        <a:lstStyle/>
        <a:p>
          <a:endParaRPr lang="en-GB"/>
        </a:p>
      </dgm:t>
    </dgm:pt>
    <dgm:pt modelId="{CC4BA61B-3098-2D45-8708-42E665108996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EU/ERC</a:t>
          </a:r>
        </a:p>
      </dgm:t>
    </dgm:pt>
    <dgm:pt modelId="{5F03F405-4519-9F47-B99B-6D842CBCA74A}" type="parTrans" cxnId="{B251E933-286D-8A44-BDA9-10BCA385B6B7}">
      <dgm:prSet/>
      <dgm:spPr/>
      <dgm:t>
        <a:bodyPr/>
        <a:lstStyle/>
        <a:p>
          <a:endParaRPr lang="en-GB"/>
        </a:p>
      </dgm:t>
    </dgm:pt>
    <dgm:pt modelId="{522C70F3-085A-2F49-975E-8F922531CDB7}" type="sibTrans" cxnId="{B251E933-286D-8A44-BDA9-10BCA385B6B7}">
      <dgm:prSet/>
      <dgm:spPr/>
      <dgm:t>
        <a:bodyPr/>
        <a:lstStyle/>
        <a:p>
          <a:endParaRPr lang="en-GB"/>
        </a:p>
      </dgm:t>
    </dgm:pt>
    <dgm:pt modelId="{06DC68A7-BEBB-724B-BDDC-2BDC8A3802B4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Industry</a:t>
          </a:r>
          <a:br>
            <a:rPr lang="en-GB" b="1" dirty="0">
              <a:solidFill>
                <a:srgbClr val="002060"/>
              </a:solidFill>
            </a:rPr>
          </a:br>
          <a:r>
            <a:rPr lang="en-GB" b="1" dirty="0">
              <a:solidFill>
                <a:srgbClr val="002060"/>
              </a:solidFill>
            </a:rPr>
            <a:t>partners</a:t>
          </a:r>
        </a:p>
      </dgm:t>
    </dgm:pt>
    <dgm:pt modelId="{8992A611-76C2-5F4A-8573-87B392404C77}" type="parTrans" cxnId="{57E40AFF-22FF-7F4B-A7F7-A682EA709DBA}">
      <dgm:prSet/>
      <dgm:spPr/>
      <dgm:t>
        <a:bodyPr/>
        <a:lstStyle/>
        <a:p>
          <a:endParaRPr lang="en-GB"/>
        </a:p>
      </dgm:t>
    </dgm:pt>
    <dgm:pt modelId="{504CDBF7-E07F-B64D-AE16-1E05650B2E84}" type="sibTrans" cxnId="{57E40AFF-22FF-7F4B-A7F7-A682EA709DBA}">
      <dgm:prSet/>
      <dgm:spPr/>
      <dgm:t>
        <a:bodyPr/>
        <a:lstStyle/>
        <a:p>
          <a:endParaRPr lang="en-GB"/>
        </a:p>
      </dgm:t>
    </dgm:pt>
    <dgm:pt modelId="{A4F0AF3F-4E8C-1948-9F23-B9168A8A2D0F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Philanthropists</a:t>
          </a:r>
        </a:p>
      </dgm:t>
    </dgm:pt>
    <dgm:pt modelId="{6C67EA53-8028-0048-BE7B-9E47472F3D3C}" type="parTrans" cxnId="{D1E9532A-1478-3442-8676-EE7ED518EDAF}">
      <dgm:prSet/>
      <dgm:spPr/>
      <dgm:t>
        <a:bodyPr/>
        <a:lstStyle/>
        <a:p>
          <a:endParaRPr lang="en-GB"/>
        </a:p>
      </dgm:t>
    </dgm:pt>
    <dgm:pt modelId="{452AB049-CD61-E948-860B-5FD962B11B59}" type="sibTrans" cxnId="{D1E9532A-1478-3442-8676-EE7ED518EDAF}">
      <dgm:prSet/>
      <dgm:spPr/>
      <dgm:t>
        <a:bodyPr/>
        <a:lstStyle/>
        <a:p>
          <a:endParaRPr lang="en-GB"/>
        </a:p>
      </dgm:t>
    </dgm:pt>
    <dgm:pt modelId="{35CDED89-9D28-B941-BBD9-4C1D345A1C70}">
      <dgm:prSet phldrT="[Text]"/>
      <dgm:spPr>
        <a:solidFill>
          <a:srgbClr val="92D050"/>
        </a:solidFill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Foundations</a:t>
          </a:r>
        </a:p>
      </dgm:t>
    </dgm:pt>
    <dgm:pt modelId="{E7B39D92-BDE5-7047-B612-66CBAD697FDF}" type="parTrans" cxnId="{E1B1DB83-C3CC-0749-8C5B-70E5F78399EE}">
      <dgm:prSet/>
      <dgm:spPr/>
      <dgm:t>
        <a:bodyPr/>
        <a:lstStyle/>
        <a:p>
          <a:endParaRPr lang="en-GB"/>
        </a:p>
      </dgm:t>
    </dgm:pt>
    <dgm:pt modelId="{6A195BDA-8098-544C-9F28-3A162844DFBD}" type="sibTrans" cxnId="{E1B1DB83-C3CC-0749-8C5B-70E5F78399EE}">
      <dgm:prSet/>
      <dgm:spPr/>
      <dgm:t>
        <a:bodyPr/>
        <a:lstStyle/>
        <a:p>
          <a:endParaRPr lang="en-GB"/>
        </a:p>
      </dgm:t>
    </dgm:pt>
    <dgm:pt modelId="{051A57FF-B04B-014F-ABF4-3371AD14E59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2800" dirty="0">
              <a:solidFill>
                <a:srgbClr val="002060"/>
              </a:solidFill>
            </a:rPr>
            <a:t>…</a:t>
          </a:r>
        </a:p>
      </dgm:t>
    </dgm:pt>
    <dgm:pt modelId="{2254C1CA-BC80-C248-922A-0F7D44899B69}" type="parTrans" cxnId="{86672580-5D53-2F47-A44C-49908E43CD37}">
      <dgm:prSet/>
      <dgm:spPr/>
      <dgm:t>
        <a:bodyPr/>
        <a:lstStyle/>
        <a:p>
          <a:endParaRPr lang="en-GB"/>
        </a:p>
      </dgm:t>
    </dgm:pt>
    <dgm:pt modelId="{B18BD51F-F054-E642-BDD2-B291F94155F0}" type="sibTrans" cxnId="{86672580-5D53-2F47-A44C-49908E43CD37}">
      <dgm:prSet/>
      <dgm:spPr/>
      <dgm:t>
        <a:bodyPr/>
        <a:lstStyle/>
        <a:p>
          <a:endParaRPr lang="en-GB"/>
        </a:p>
      </dgm:t>
    </dgm:pt>
    <dgm:pt modelId="{CAEF928C-E096-D543-B1CD-F07CBE4EDB76}" type="pres">
      <dgm:prSet presAssocID="{39E4F873-FBE1-3745-A96D-CEEC7A4C035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DFDF38-09E2-A44D-856B-F3915D430A0A}" type="pres">
      <dgm:prSet presAssocID="{0BC0C92E-976F-E147-82A9-178ABB170D96}" presName="centerShape" presStyleLbl="node0" presStyleIdx="0" presStyleCnt="1"/>
      <dgm:spPr/>
    </dgm:pt>
    <dgm:pt modelId="{57132CB8-EA4F-5941-9B74-3E0E2C45FBD2}" type="pres">
      <dgm:prSet presAssocID="{F50FC664-1D09-FA40-862D-7A4CFD0ACCFE}" presName="Name9" presStyleLbl="parChTrans1D2" presStyleIdx="0" presStyleCnt="7"/>
      <dgm:spPr/>
    </dgm:pt>
    <dgm:pt modelId="{9AD1FAC5-9C38-D74E-9DAC-91A5A22E6EB7}" type="pres">
      <dgm:prSet presAssocID="{F50FC664-1D09-FA40-862D-7A4CFD0ACCFE}" presName="connTx" presStyleLbl="parChTrans1D2" presStyleIdx="0" presStyleCnt="7"/>
      <dgm:spPr/>
    </dgm:pt>
    <dgm:pt modelId="{C4870CB2-FF23-BD4E-80C5-744255DE250F}" type="pres">
      <dgm:prSet presAssocID="{06EFF423-77C5-8944-9B8C-95750C8BF455}" presName="node" presStyleLbl="node1" presStyleIdx="0" presStyleCnt="7">
        <dgm:presLayoutVars>
          <dgm:bulletEnabled val="1"/>
        </dgm:presLayoutVars>
      </dgm:prSet>
      <dgm:spPr/>
    </dgm:pt>
    <dgm:pt modelId="{8BE7FAC7-E8D6-6C44-BB0B-320B7D3836BD}" type="pres">
      <dgm:prSet presAssocID="{BAA80C09-404D-C141-A072-8A480ABEF41C}" presName="Name9" presStyleLbl="parChTrans1D2" presStyleIdx="1" presStyleCnt="7"/>
      <dgm:spPr/>
    </dgm:pt>
    <dgm:pt modelId="{37FB1569-ADB2-714C-8142-A2058AEBC54F}" type="pres">
      <dgm:prSet presAssocID="{BAA80C09-404D-C141-A072-8A480ABEF41C}" presName="connTx" presStyleLbl="parChTrans1D2" presStyleIdx="1" presStyleCnt="7"/>
      <dgm:spPr/>
    </dgm:pt>
    <dgm:pt modelId="{5721EFE5-6DAE-D043-8598-CA973D3F0DC0}" type="pres">
      <dgm:prSet presAssocID="{AA869162-83CC-4545-8E28-6216B9F0D083}" presName="node" presStyleLbl="node1" presStyleIdx="1" presStyleCnt="7">
        <dgm:presLayoutVars>
          <dgm:bulletEnabled val="1"/>
        </dgm:presLayoutVars>
      </dgm:prSet>
      <dgm:spPr/>
    </dgm:pt>
    <dgm:pt modelId="{562BCC84-1BAF-3149-A3ED-6776E9E2035C}" type="pres">
      <dgm:prSet presAssocID="{5F03F405-4519-9F47-B99B-6D842CBCA74A}" presName="Name9" presStyleLbl="parChTrans1D2" presStyleIdx="2" presStyleCnt="7"/>
      <dgm:spPr/>
    </dgm:pt>
    <dgm:pt modelId="{82EDBF8D-600D-EB45-9CFA-3BA7F37C2EF6}" type="pres">
      <dgm:prSet presAssocID="{5F03F405-4519-9F47-B99B-6D842CBCA74A}" presName="connTx" presStyleLbl="parChTrans1D2" presStyleIdx="2" presStyleCnt="7"/>
      <dgm:spPr/>
    </dgm:pt>
    <dgm:pt modelId="{82E36EE6-869E-774F-B4EF-70EC5EDB3B48}" type="pres">
      <dgm:prSet presAssocID="{CC4BA61B-3098-2D45-8708-42E665108996}" presName="node" presStyleLbl="node1" presStyleIdx="2" presStyleCnt="7">
        <dgm:presLayoutVars>
          <dgm:bulletEnabled val="1"/>
        </dgm:presLayoutVars>
      </dgm:prSet>
      <dgm:spPr/>
    </dgm:pt>
    <dgm:pt modelId="{17D28BD8-53A1-FA4D-971F-72315440AA8C}" type="pres">
      <dgm:prSet presAssocID="{8992A611-76C2-5F4A-8573-87B392404C77}" presName="Name9" presStyleLbl="parChTrans1D2" presStyleIdx="3" presStyleCnt="7"/>
      <dgm:spPr/>
    </dgm:pt>
    <dgm:pt modelId="{86FF4D0C-3EFA-1F46-B0A0-C793AA33DA91}" type="pres">
      <dgm:prSet presAssocID="{8992A611-76C2-5F4A-8573-87B392404C77}" presName="connTx" presStyleLbl="parChTrans1D2" presStyleIdx="3" presStyleCnt="7"/>
      <dgm:spPr/>
    </dgm:pt>
    <dgm:pt modelId="{0CD09509-23F8-CA46-A8C8-139466DF3859}" type="pres">
      <dgm:prSet presAssocID="{06DC68A7-BEBB-724B-BDDC-2BDC8A3802B4}" presName="node" presStyleLbl="node1" presStyleIdx="3" presStyleCnt="7">
        <dgm:presLayoutVars>
          <dgm:bulletEnabled val="1"/>
        </dgm:presLayoutVars>
      </dgm:prSet>
      <dgm:spPr/>
    </dgm:pt>
    <dgm:pt modelId="{BB8A1144-3A24-9F40-AD31-AA649CACA499}" type="pres">
      <dgm:prSet presAssocID="{E7B39D92-BDE5-7047-B612-66CBAD697FDF}" presName="Name9" presStyleLbl="parChTrans1D2" presStyleIdx="4" presStyleCnt="7"/>
      <dgm:spPr/>
    </dgm:pt>
    <dgm:pt modelId="{CF821EDC-6BB1-F44E-8FEE-50CD8667B48C}" type="pres">
      <dgm:prSet presAssocID="{E7B39D92-BDE5-7047-B612-66CBAD697FDF}" presName="connTx" presStyleLbl="parChTrans1D2" presStyleIdx="4" presStyleCnt="7"/>
      <dgm:spPr/>
    </dgm:pt>
    <dgm:pt modelId="{6BC15CBC-09C7-BE4C-B53D-3D8341402DEE}" type="pres">
      <dgm:prSet presAssocID="{35CDED89-9D28-B941-BBD9-4C1D345A1C70}" presName="node" presStyleLbl="node1" presStyleIdx="4" presStyleCnt="7">
        <dgm:presLayoutVars>
          <dgm:bulletEnabled val="1"/>
        </dgm:presLayoutVars>
      </dgm:prSet>
      <dgm:spPr/>
    </dgm:pt>
    <dgm:pt modelId="{9FED28B2-047B-4845-9F98-344B9C4E10A1}" type="pres">
      <dgm:prSet presAssocID="{6C67EA53-8028-0048-BE7B-9E47472F3D3C}" presName="Name9" presStyleLbl="parChTrans1D2" presStyleIdx="5" presStyleCnt="7"/>
      <dgm:spPr/>
    </dgm:pt>
    <dgm:pt modelId="{1A754905-85B6-684F-9EF9-4E377FB0084B}" type="pres">
      <dgm:prSet presAssocID="{6C67EA53-8028-0048-BE7B-9E47472F3D3C}" presName="connTx" presStyleLbl="parChTrans1D2" presStyleIdx="5" presStyleCnt="7"/>
      <dgm:spPr/>
    </dgm:pt>
    <dgm:pt modelId="{BA8AC895-93DE-D34B-9C26-90A0E112E45C}" type="pres">
      <dgm:prSet presAssocID="{A4F0AF3F-4E8C-1948-9F23-B9168A8A2D0F}" presName="node" presStyleLbl="node1" presStyleIdx="5" presStyleCnt="7">
        <dgm:presLayoutVars>
          <dgm:bulletEnabled val="1"/>
        </dgm:presLayoutVars>
      </dgm:prSet>
      <dgm:spPr/>
    </dgm:pt>
    <dgm:pt modelId="{2E82433D-3646-E841-83C1-7A65F286F98D}" type="pres">
      <dgm:prSet presAssocID="{2254C1CA-BC80-C248-922A-0F7D44899B69}" presName="Name9" presStyleLbl="parChTrans1D2" presStyleIdx="6" presStyleCnt="7"/>
      <dgm:spPr/>
    </dgm:pt>
    <dgm:pt modelId="{F3379C46-01A3-C345-A2CD-2FFF2E566D51}" type="pres">
      <dgm:prSet presAssocID="{2254C1CA-BC80-C248-922A-0F7D44899B69}" presName="connTx" presStyleLbl="parChTrans1D2" presStyleIdx="6" presStyleCnt="7"/>
      <dgm:spPr/>
    </dgm:pt>
    <dgm:pt modelId="{09838A71-CB18-3347-A5C9-1E240D0D4522}" type="pres">
      <dgm:prSet presAssocID="{051A57FF-B04B-014F-ABF4-3371AD14E591}" presName="node" presStyleLbl="node1" presStyleIdx="6" presStyleCnt="7">
        <dgm:presLayoutVars>
          <dgm:bulletEnabled val="1"/>
        </dgm:presLayoutVars>
      </dgm:prSet>
      <dgm:spPr/>
    </dgm:pt>
  </dgm:ptLst>
  <dgm:cxnLst>
    <dgm:cxn modelId="{B327B401-2A52-9A4F-95E3-913123704B3A}" type="presOf" srcId="{051A57FF-B04B-014F-ABF4-3371AD14E591}" destId="{09838A71-CB18-3347-A5C9-1E240D0D4522}" srcOrd="0" destOrd="0" presId="urn:microsoft.com/office/officeart/2005/8/layout/radial1"/>
    <dgm:cxn modelId="{C6E3C709-E334-9B41-BA8D-CC7032FB65EC}" type="presOf" srcId="{BAA80C09-404D-C141-A072-8A480ABEF41C}" destId="{8BE7FAC7-E8D6-6C44-BB0B-320B7D3836BD}" srcOrd="0" destOrd="0" presId="urn:microsoft.com/office/officeart/2005/8/layout/radial1"/>
    <dgm:cxn modelId="{FFB1590A-1149-1840-B2AB-BC35345C983F}" type="presOf" srcId="{35CDED89-9D28-B941-BBD9-4C1D345A1C70}" destId="{6BC15CBC-09C7-BE4C-B53D-3D8341402DEE}" srcOrd="0" destOrd="0" presId="urn:microsoft.com/office/officeart/2005/8/layout/radial1"/>
    <dgm:cxn modelId="{16EB670B-E98F-5648-977F-B4338E06598F}" srcId="{39E4F873-FBE1-3745-A96D-CEEC7A4C0352}" destId="{0BC0C92E-976F-E147-82A9-178ABB170D96}" srcOrd="0" destOrd="0" parTransId="{1B43D32B-211D-D543-B987-7F5B6066BE0C}" sibTransId="{00D72E4C-4D43-5A48-8F9A-809D9A17D5EA}"/>
    <dgm:cxn modelId="{26B7A311-80AA-CA48-BDB7-AD5E4EA4D467}" type="presOf" srcId="{BAA80C09-404D-C141-A072-8A480ABEF41C}" destId="{37FB1569-ADB2-714C-8142-A2058AEBC54F}" srcOrd="1" destOrd="0" presId="urn:microsoft.com/office/officeart/2005/8/layout/radial1"/>
    <dgm:cxn modelId="{0EE28113-E1C0-2148-BDB8-A08D04E89365}" srcId="{0BC0C92E-976F-E147-82A9-178ABB170D96}" destId="{AA869162-83CC-4545-8E28-6216B9F0D083}" srcOrd="1" destOrd="0" parTransId="{BAA80C09-404D-C141-A072-8A480ABEF41C}" sibTransId="{FA42AA5C-8D64-7849-8A3E-B4216B922132}"/>
    <dgm:cxn modelId="{CD158413-8E2D-2141-90CC-15F78793274A}" type="presOf" srcId="{0BC0C92E-976F-E147-82A9-178ABB170D96}" destId="{9DDFDF38-09E2-A44D-856B-F3915D430A0A}" srcOrd="0" destOrd="0" presId="urn:microsoft.com/office/officeart/2005/8/layout/radial1"/>
    <dgm:cxn modelId="{753B551D-359A-854B-922E-8DDD34D7602C}" type="presOf" srcId="{39E4F873-FBE1-3745-A96D-CEEC7A4C0352}" destId="{CAEF928C-E096-D543-B1CD-F07CBE4EDB76}" srcOrd="0" destOrd="0" presId="urn:microsoft.com/office/officeart/2005/8/layout/radial1"/>
    <dgm:cxn modelId="{59890A26-1D0B-074A-8DB0-B6A76239F2A7}" type="presOf" srcId="{6C67EA53-8028-0048-BE7B-9E47472F3D3C}" destId="{1A754905-85B6-684F-9EF9-4E377FB0084B}" srcOrd="1" destOrd="0" presId="urn:microsoft.com/office/officeart/2005/8/layout/radial1"/>
    <dgm:cxn modelId="{D1E9532A-1478-3442-8676-EE7ED518EDAF}" srcId="{0BC0C92E-976F-E147-82A9-178ABB170D96}" destId="{A4F0AF3F-4E8C-1948-9F23-B9168A8A2D0F}" srcOrd="5" destOrd="0" parTransId="{6C67EA53-8028-0048-BE7B-9E47472F3D3C}" sibTransId="{452AB049-CD61-E948-860B-5FD962B11B59}"/>
    <dgm:cxn modelId="{8B72452C-E7F1-9F4B-8AB4-C3E77455A5BC}" type="presOf" srcId="{06DC68A7-BEBB-724B-BDDC-2BDC8A3802B4}" destId="{0CD09509-23F8-CA46-A8C8-139466DF3859}" srcOrd="0" destOrd="0" presId="urn:microsoft.com/office/officeart/2005/8/layout/radial1"/>
    <dgm:cxn modelId="{B251E933-286D-8A44-BDA9-10BCA385B6B7}" srcId="{0BC0C92E-976F-E147-82A9-178ABB170D96}" destId="{CC4BA61B-3098-2D45-8708-42E665108996}" srcOrd="2" destOrd="0" parTransId="{5F03F405-4519-9F47-B99B-6D842CBCA74A}" sibTransId="{522C70F3-085A-2F49-975E-8F922531CDB7}"/>
    <dgm:cxn modelId="{C2A2D235-488B-2442-A707-72B16A72DC0F}" type="presOf" srcId="{6C67EA53-8028-0048-BE7B-9E47472F3D3C}" destId="{9FED28B2-047B-4845-9F98-344B9C4E10A1}" srcOrd="0" destOrd="0" presId="urn:microsoft.com/office/officeart/2005/8/layout/radial1"/>
    <dgm:cxn modelId="{A1B35A4C-31B5-6F4A-BC16-246DB50B158E}" srcId="{0BC0C92E-976F-E147-82A9-178ABB170D96}" destId="{06EFF423-77C5-8944-9B8C-95750C8BF455}" srcOrd="0" destOrd="0" parTransId="{F50FC664-1D09-FA40-862D-7A4CFD0ACCFE}" sibTransId="{7EE0A13B-8FD6-3441-8E5D-79716D07F34E}"/>
    <dgm:cxn modelId="{1CB1BA5F-D318-0340-B70F-96F07DCF091E}" type="presOf" srcId="{8992A611-76C2-5F4A-8573-87B392404C77}" destId="{17D28BD8-53A1-FA4D-971F-72315440AA8C}" srcOrd="0" destOrd="0" presId="urn:microsoft.com/office/officeart/2005/8/layout/radial1"/>
    <dgm:cxn modelId="{2EB11A6D-5F5A-524D-A642-A862D4DAC704}" type="presOf" srcId="{A4F0AF3F-4E8C-1948-9F23-B9168A8A2D0F}" destId="{BA8AC895-93DE-D34B-9C26-90A0E112E45C}" srcOrd="0" destOrd="0" presId="urn:microsoft.com/office/officeart/2005/8/layout/radial1"/>
    <dgm:cxn modelId="{F1E3A573-7461-EC4B-85F5-4B4E373D5237}" type="presOf" srcId="{E7B39D92-BDE5-7047-B612-66CBAD697FDF}" destId="{BB8A1144-3A24-9F40-AD31-AA649CACA499}" srcOrd="0" destOrd="0" presId="urn:microsoft.com/office/officeart/2005/8/layout/radial1"/>
    <dgm:cxn modelId="{A3671E7A-B565-5E40-92B9-C5BAE14ADDB1}" type="presOf" srcId="{F50FC664-1D09-FA40-862D-7A4CFD0ACCFE}" destId="{9AD1FAC5-9C38-D74E-9DAC-91A5A22E6EB7}" srcOrd="1" destOrd="0" presId="urn:microsoft.com/office/officeart/2005/8/layout/radial1"/>
    <dgm:cxn modelId="{AD90DD7B-DDB0-7A46-8F0E-5921C964986F}" type="presOf" srcId="{CC4BA61B-3098-2D45-8708-42E665108996}" destId="{82E36EE6-869E-774F-B4EF-70EC5EDB3B48}" srcOrd="0" destOrd="0" presId="urn:microsoft.com/office/officeart/2005/8/layout/radial1"/>
    <dgm:cxn modelId="{86672580-5D53-2F47-A44C-49908E43CD37}" srcId="{0BC0C92E-976F-E147-82A9-178ABB170D96}" destId="{051A57FF-B04B-014F-ABF4-3371AD14E591}" srcOrd="6" destOrd="0" parTransId="{2254C1CA-BC80-C248-922A-0F7D44899B69}" sibTransId="{B18BD51F-F054-E642-BDD2-B291F94155F0}"/>
    <dgm:cxn modelId="{E1B1DB83-C3CC-0749-8C5B-70E5F78399EE}" srcId="{0BC0C92E-976F-E147-82A9-178ABB170D96}" destId="{35CDED89-9D28-B941-BBD9-4C1D345A1C70}" srcOrd="4" destOrd="0" parTransId="{E7B39D92-BDE5-7047-B612-66CBAD697FDF}" sibTransId="{6A195BDA-8098-544C-9F28-3A162844DFBD}"/>
    <dgm:cxn modelId="{C4846186-1530-D446-B961-68EEF3F041D0}" type="presOf" srcId="{8992A611-76C2-5F4A-8573-87B392404C77}" destId="{86FF4D0C-3EFA-1F46-B0A0-C793AA33DA91}" srcOrd="1" destOrd="0" presId="urn:microsoft.com/office/officeart/2005/8/layout/radial1"/>
    <dgm:cxn modelId="{F9C7DD8D-E2F0-BB4A-9CF5-5C8FD931D035}" type="presOf" srcId="{F50FC664-1D09-FA40-862D-7A4CFD0ACCFE}" destId="{57132CB8-EA4F-5941-9B74-3E0E2C45FBD2}" srcOrd="0" destOrd="0" presId="urn:microsoft.com/office/officeart/2005/8/layout/radial1"/>
    <dgm:cxn modelId="{FB553AAA-652E-A345-8F9A-A5D93C930D81}" type="presOf" srcId="{AA869162-83CC-4545-8E28-6216B9F0D083}" destId="{5721EFE5-6DAE-D043-8598-CA973D3F0DC0}" srcOrd="0" destOrd="0" presId="urn:microsoft.com/office/officeart/2005/8/layout/radial1"/>
    <dgm:cxn modelId="{5EE15FB5-00EC-C644-9476-B90589EB5261}" type="presOf" srcId="{2254C1CA-BC80-C248-922A-0F7D44899B69}" destId="{F3379C46-01A3-C345-A2CD-2FFF2E566D51}" srcOrd="1" destOrd="0" presId="urn:microsoft.com/office/officeart/2005/8/layout/radial1"/>
    <dgm:cxn modelId="{6FB2ABC6-4635-2947-AEAE-285AFDA448AD}" type="presOf" srcId="{E7B39D92-BDE5-7047-B612-66CBAD697FDF}" destId="{CF821EDC-6BB1-F44E-8FEE-50CD8667B48C}" srcOrd="1" destOrd="0" presId="urn:microsoft.com/office/officeart/2005/8/layout/radial1"/>
    <dgm:cxn modelId="{51BBCECA-D79F-A94B-974B-FCFABF43A718}" type="presOf" srcId="{5F03F405-4519-9F47-B99B-6D842CBCA74A}" destId="{82EDBF8D-600D-EB45-9CFA-3BA7F37C2EF6}" srcOrd="1" destOrd="0" presId="urn:microsoft.com/office/officeart/2005/8/layout/radial1"/>
    <dgm:cxn modelId="{7B1321D0-EC42-0A4D-9A45-20372EF1DEA2}" type="presOf" srcId="{06EFF423-77C5-8944-9B8C-95750C8BF455}" destId="{C4870CB2-FF23-BD4E-80C5-744255DE250F}" srcOrd="0" destOrd="0" presId="urn:microsoft.com/office/officeart/2005/8/layout/radial1"/>
    <dgm:cxn modelId="{028127D3-7247-8C44-8012-06E41D676D79}" type="presOf" srcId="{5F03F405-4519-9F47-B99B-6D842CBCA74A}" destId="{562BCC84-1BAF-3149-A3ED-6776E9E2035C}" srcOrd="0" destOrd="0" presId="urn:microsoft.com/office/officeart/2005/8/layout/radial1"/>
    <dgm:cxn modelId="{8512CAD7-9B20-1F41-B871-F6DEF192A649}" type="presOf" srcId="{2254C1CA-BC80-C248-922A-0F7D44899B69}" destId="{2E82433D-3646-E841-83C1-7A65F286F98D}" srcOrd="0" destOrd="0" presId="urn:microsoft.com/office/officeart/2005/8/layout/radial1"/>
    <dgm:cxn modelId="{57E40AFF-22FF-7F4B-A7F7-A682EA709DBA}" srcId="{0BC0C92E-976F-E147-82A9-178ABB170D96}" destId="{06DC68A7-BEBB-724B-BDDC-2BDC8A3802B4}" srcOrd="3" destOrd="0" parTransId="{8992A611-76C2-5F4A-8573-87B392404C77}" sibTransId="{504CDBF7-E07F-B64D-AE16-1E05650B2E84}"/>
    <dgm:cxn modelId="{9CE21D0F-3E9D-FC4A-B65C-8FC7A980F64D}" type="presParOf" srcId="{CAEF928C-E096-D543-B1CD-F07CBE4EDB76}" destId="{9DDFDF38-09E2-A44D-856B-F3915D430A0A}" srcOrd="0" destOrd="0" presId="urn:microsoft.com/office/officeart/2005/8/layout/radial1"/>
    <dgm:cxn modelId="{3952DA48-A638-E04B-AE53-442B1233B00B}" type="presParOf" srcId="{CAEF928C-E096-D543-B1CD-F07CBE4EDB76}" destId="{57132CB8-EA4F-5941-9B74-3E0E2C45FBD2}" srcOrd="1" destOrd="0" presId="urn:microsoft.com/office/officeart/2005/8/layout/radial1"/>
    <dgm:cxn modelId="{C49E698B-ACFE-F94E-B2DD-5508B67FE3B9}" type="presParOf" srcId="{57132CB8-EA4F-5941-9B74-3E0E2C45FBD2}" destId="{9AD1FAC5-9C38-D74E-9DAC-91A5A22E6EB7}" srcOrd="0" destOrd="0" presId="urn:microsoft.com/office/officeart/2005/8/layout/radial1"/>
    <dgm:cxn modelId="{88481C1E-4070-4148-BBEB-814A998406E6}" type="presParOf" srcId="{CAEF928C-E096-D543-B1CD-F07CBE4EDB76}" destId="{C4870CB2-FF23-BD4E-80C5-744255DE250F}" srcOrd="2" destOrd="0" presId="urn:microsoft.com/office/officeart/2005/8/layout/radial1"/>
    <dgm:cxn modelId="{41313558-4B39-7744-B116-3963977A7681}" type="presParOf" srcId="{CAEF928C-E096-D543-B1CD-F07CBE4EDB76}" destId="{8BE7FAC7-E8D6-6C44-BB0B-320B7D3836BD}" srcOrd="3" destOrd="0" presId="urn:microsoft.com/office/officeart/2005/8/layout/radial1"/>
    <dgm:cxn modelId="{EAE50AA4-D847-2C40-84D8-E6FAA31BD022}" type="presParOf" srcId="{8BE7FAC7-E8D6-6C44-BB0B-320B7D3836BD}" destId="{37FB1569-ADB2-714C-8142-A2058AEBC54F}" srcOrd="0" destOrd="0" presId="urn:microsoft.com/office/officeart/2005/8/layout/radial1"/>
    <dgm:cxn modelId="{E733D057-B5BE-7749-AD9A-6AC9CD2FD2FC}" type="presParOf" srcId="{CAEF928C-E096-D543-B1CD-F07CBE4EDB76}" destId="{5721EFE5-6DAE-D043-8598-CA973D3F0DC0}" srcOrd="4" destOrd="0" presId="urn:microsoft.com/office/officeart/2005/8/layout/radial1"/>
    <dgm:cxn modelId="{53790610-502C-634A-A19E-A09A78635595}" type="presParOf" srcId="{CAEF928C-E096-D543-B1CD-F07CBE4EDB76}" destId="{562BCC84-1BAF-3149-A3ED-6776E9E2035C}" srcOrd="5" destOrd="0" presId="urn:microsoft.com/office/officeart/2005/8/layout/radial1"/>
    <dgm:cxn modelId="{3BEE015B-D6D5-F24C-B260-CFDB36A134FF}" type="presParOf" srcId="{562BCC84-1BAF-3149-A3ED-6776E9E2035C}" destId="{82EDBF8D-600D-EB45-9CFA-3BA7F37C2EF6}" srcOrd="0" destOrd="0" presId="urn:microsoft.com/office/officeart/2005/8/layout/radial1"/>
    <dgm:cxn modelId="{C4ABEBF9-5877-654B-BDDE-BFB80A55A663}" type="presParOf" srcId="{CAEF928C-E096-D543-B1CD-F07CBE4EDB76}" destId="{82E36EE6-869E-774F-B4EF-70EC5EDB3B48}" srcOrd="6" destOrd="0" presId="urn:microsoft.com/office/officeart/2005/8/layout/radial1"/>
    <dgm:cxn modelId="{AA45EDDD-C2C1-074C-AB4A-AB7A9599C224}" type="presParOf" srcId="{CAEF928C-E096-D543-B1CD-F07CBE4EDB76}" destId="{17D28BD8-53A1-FA4D-971F-72315440AA8C}" srcOrd="7" destOrd="0" presId="urn:microsoft.com/office/officeart/2005/8/layout/radial1"/>
    <dgm:cxn modelId="{FF0E63F2-039A-A247-BB13-B7EF53229145}" type="presParOf" srcId="{17D28BD8-53A1-FA4D-971F-72315440AA8C}" destId="{86FF4D0C-3EFA-1F46-B0A0-C793AA33DA91}" srcOrd="0" destOrd="0" presId="urn:microsoft.com/office/officeart/2005/8/layout/radial1"/>
    <dgm:cxn modelId="{BA937734-A1A7-C64B-B13B-DDEFF1FE1CA2}" type="presParOf" srcId="{CAEF928C-E096-D543-B1CD-F07CBE4EDB76}" destId="{0CD09509-23F8-CA46-A8C8-139466DF3859}" srcOrd="8" destOrd="0" presId="urn:microsoft.com/office/officeart/2005/8/layout/radial1"/>
    <dgm:cxn modelId="{362D2EDB-6B29-124E-8279-EFFCEC429392}" type="presParOf" srcId="{CAEF928C-E096-D543-B1CD-F07CBE4EDB76}" destId="{BB8A1144-3A24-9F40-AD31-AA649CACA499}" srcOrd="9" destOrd="0" presId="urn:microsoft.com/office/officeart/2005/8/layout/radial1"/>
    <dgm:cxn modelId="{76791E45-B03B-FF4E-B0C0-C693C80CDB30}" type="presParOf" srcId="{BB8A1144-3A24-9F40-AD31-AA649CACA499}" destId="{CF821EDC-6BB1-F44E-8FEE-50CD8667B48C}" srcOrd="0" destOrd="0" presId="urn:microsoft.com/office/officeart/2005/8/layout/radial1"/>
    <dgm:cxn modelId="{533B19A8-F6E9-2D42-B161-84C9C0D54F9C}" type="presParOf" srcId="{CAEF928C-E096-D543-B1CD-F07CBE4EDB76}" destId="{6BC15CBC-09C7-BE4C-B53D-3D8341402DEE}" srcOrd="10" destOrd="0" presId="urn:microsoft.com/office/officeart/2005/8/layout/radial1"/>
    <dgm:cxn modelId="{4D98F922-2774-144F-9601-3AB3FB65D546}" type="presParOf" srcId="{CAEF928C-E096-D543-B1CD-F07CBE4EDB76}" destId="{9FED28B2-047B-4845-9F98-344B9C4E10A1}" srcOrd="11" destOrd="0" presId="urn:microsoft.com/office/officeart/2005/8/layout/radial1"/>
    <dgm:cxn modelId="{3410EB69-5BF1-B346-9FCE-66FD7DEC0730}" type="presParOf" srcId="{9FED28B2-047B-4845-9F98-344B9C4E10A1}" destId="{1A754905-85B6-684F-9EF9-4E377FB0084B}" srcOrd="0" destOrd="0" presId="urn:microsoft.com/office/officeart/2005/8/layout/radial1"/>
    <dgm:cxn modelId="{F56B4191-20E6-A64A-86C3-A4A360E5604C}" type="presParOf" srcId="{CAEF928C-E096-D543-B1CD-F07CBE4EDB76}" destId="{BA8AC895-93DE-D34B-9C26-90A0E112E45C}" srcOrd="12" destOrd="0" presId="urn:microsoft.com/office/officeart/2005/8/layout/radial1"/>
    <dgm:cxn modelId="{BE407A69-0F51-8B45-8990-267C84EDCBBA}" type="presParOf" srcId="{CAEF928C-E096-D543-B1CD-F07CBE4EDB76}" destId="{2E82433D-3646-E841-83C1-7A65F286F98D}" srcOrd="13" destOrd="0" presId="urn:microsoft.com/office/officeart/2005/8/layout/radial1"/>
    <dgm:cxn modelId="{20170DF0-7BAD-3D4C-BB9A-23983D6BC8E4}" type="presParOf" srcId="{2E82433D-3646-E841-83C1-7A65F286F98D}" destId="{F3379C46-01A3-C345-A2CD-2FFF2E566D51}" srcOrd="0" destOrd="0" presId="urn:microsoft.com/office/officeart/2005/8/layout/radial1"/>
    <dgm:cxn modelId="{E03D4AD1-AD6F-EF44-A032-B07FBEB0090E}" type="presParOf" srcId="{CAEF928C-E096-D543-B1CD-F07CBE4EDB76}" destId="{09838A71-CB18-3347-A5C9-1E240D0D4522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FDF38-09E2-A44D-856B-F3915D430A0A}">
      <dsp:nvSpPr>
        <dsp:cNvPr id="0" name=""/>
        <dsp:cNvSpPr/>
      </dsp:nvSpPr>
      <dsp:spPr>
        <a:xfrm>
          <a:off x="2521148" y="1583408"/>
          <a:ext cx="1053703" cy="1053703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 err="1">
              <a:solidFill>
                <a:srgbClr val="002060"/>
              </a:solidFill>
            </a:rPr>
            <a:t>LhARA</a:t>
          </a:r>
          <a:br>
            <a:rPr lang="en-GB" sz="1100" b="1" kern="1200" dirty="0">
              <a:solidFill>
                <a:srgbClr val="002060"/>
              </a:solidFill>
            </a:rPr>
          </a:br>
          <a:r>
            <a:rPr lang="en-GB" sz="1100" b="1" kern="1200" dirty="0" err="1">
              <a:solidFill>
                <a:srgbClr val="002060"/>
              </a:solidFill>
            </a:rPr>
            <a:t>collaboation</a:t>
          </a:r>
          <a:endParaRPr lang="en-GB" sz="1100" b="1" kern="1200" dirty="0">
            <a:solidFill>
              <a:srgbClr val="002060"/>
            </a:solidFill>
          </a:endParaRPr>
        </a:p>
      </dsp:txBody>
      <dsp:txXfrm>
        <a:off x="2675459" y="1737719"/>
        <a:ext cx="745081" cy="745081"/>
      </dsp:txXfrm>
    </dsp:sp>
    <dsp:sp modelId="{57132CB8-EA4F-5941-9B74-3E0E2C45FBD2}">
      <dsp:nvSpPr>
        <dsp:cNvPr id="0" name=""/>
        <dsp:cNvSpPr/>
      </dsp:nvSpPr>
      <dsp:spPr>
        <a:xfrm rot="16200000">
          <a:off x="2784596" y="1304447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34829" y="1306834"/>
        <a:ext cx="26340" cy="26340"/>
      </dsp:txXfrm>
    </dsp:sp>
    <dsp:sp modelId="{C4870CB2-FF23-BD4E-80C5-744255DE250F}">
      <dsp:nvSpPr>
        <dsp:cNvPr id="0" name=""/>
        <dsp:cNvSpPr/>
      </dsp:nvSpPr>
      <dsp:spPr>
        <a:xfrm>
          <a:off x="2521148" y="2897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Institutes</a:t>
          </a:r>
        </a:p>
      </dsp:txBody>
      <dsp:txXfrm>
        <a:off x="2675459" y="157208"/>
        <a:ext cx="745081" cy="745081"/>
      </dsp:txXfrm>
    </dsp:sp>
    <dsp:sp modelId="{8BE7FAC7-E8D6-6C44-BB0B-320B7D3836BD}">
      <dsp:nvSpPr>
        <dsp:cNvPr id="0" name=""/>
        <dsp:cNvSpPr/>
      </dsp:nvSpPr>
      <dsp:spPr>
        <a:xfrm rot="19285714">
          <a:off x="3402442" y="1601987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52676" y="1604373"/>
        <a:ext cx="26340" cy="26340"/>
      </dsp:txXfrm>
    </dsp:sp>
    <dsp:sp modelId="{5721EFE5-6DAE-D043-8598-CA973D3F0DC0}">
      <dsp:nvSpPr>
        <dsp:cNvPr id="0" name=""/>
        <dsp:cNvSpPr/>
      </dsp:nvSpPr>
      <dsp:spPr>
        <a:xfrm>
          <a:off x="3756841" y="597975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UKRI</a:t>
          </a:r>
        </a:p>
      </dsp:txBody>
      <dsp:txXfrm>
        <a:off x="3911152" y="752286"/>
        <a:ext cx="745081" cy="745081"/>
      </dsp:txXfrm>
    </dsp:sp>
    <dsp:sp modelId="{562BCC84-1BAF-3149-A3ED-6776E9E2035C}">
      <dsp:nvSpPr>
        <dsp:cNvPr id="0" name=""/>
        <dsp:cNvSpPr/>
      </dsp:nvSpPr>
      <dsp:spPr>
        <a:xfrm rot="771429">
          <a:off x="3555038" y="2270551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805271" y="2272938"/>
        <a:ext cx="26340" cy="26340"/>
      </dsp:txXfrm>
    </dsp:sp>
    <dsp:sp modelId="{82E36EE6-869E-774F-B4EF-70EC5EDB3B48}">
      <dsp:nvSpPr>
        <dsp:cNvPr id="0" name=""/>
        <dsp:cNvSpPr/>
      </dsp:nvSpPr>
      <dsp:spPr>
        <a:xfrm>
          <a:off x="4062032" y="1935105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EU/ERC</a:t>
          </a:r>
        </a:p>
      </dsp:txBody>
      <dsp:txXfrm>
        <a:off x="4216343" y="2089416"/>
        <a:ext cx="745081" cy="745081"/>
      </dsp:txXfrm>
    </dsp:sp>
    <dsp:sp modelId="{17D28BD8-53A1-FA4D-971F-72315440AA8C}">
      <dsp:nvSpPr>
        <dsp:cNvPr id="0" name=""/>
        <dsp:cNvSpPr/>
      </dsp:nvSpPr>
      <dsp:spPr>
        <a:xfrm rot="3857143">
          <a:off x="3127475" y="2806698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77708" y="2809085"/>
        <a:ext cx="26340" cy="26340"/>
      </dsp:txXfrm>
    </dsp:sp>
    <dsp:sp modelId="{0CD09509-23F8-CA46-A8C8-139466DF3859}">
      <dsp:nvSpPr>
        <dsp:cNvPr id="0" name=""/>
        <dsp:cNvSpPr/>
      </dsp:nvSpPr>
      <dsp:spPr>
        <a:xfrm>
          <a:off x="3206906" y="3007399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Industry</a:t>
          </a:r>
          <a:br>
            <a:rPr lang="en-GB" sz="900" b="1" kern="1200" dirty="0">
              <a:solidFill>
                <a:srgbClr val="002060"/>
              </a:solidFill>
            </a:rPr>
          </a:br>
          <a:r>
            <a:rPr lang="en-GB" sz="900" b="1" kern="1200" dirty="0">
              <a:solidFill>
                <a:srgbClr val="002060"/>
              </a:solidFill>
            </a:rPr>
            <a:t>partners</a:t>
          </a:r>
        </a:p>
      </dsp:txBody>
      <dsp:txXfrm>
        <a:off x="3361217" y="3161710"/>
        <a:ext cx="745081" cy="745081"/>
      </dsp:txXfrm>
    </dsp:sp>
    <dsp:sp modelId="{BB8A1144-3A24-9F40-AD31-AA649CACA499}">
      <dsp:nvSpPr>
        <dsp:cNvPr id="0" name=""/>
        <dsp:cNvSpPr/>
      </dsp:nvSpPr>
      <dsp:spPr>
        <a:xfrm rot="6942857">
          <a:off x="2441717" y="2806698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691950" y="2809085"/>
        <a:ext cx="26340" cy="26340"/>
      </dsp:txXfrm>
    </dsp:sp>
    <dsp:sp modelId="{6BC15CBC-09C7-BE4C-B53D-3D8341402DEE}">
      <dsp:nvSpPr>
        <dsp:cNvPr id="0" name=""/>
        <dsp:cNvSpPr/>
      </dsp:nvSpPr>
      <dsp:spPr>
        <a:xfrm>
          <a:off x="1835390" y="3007399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Foundations</a:t>
          </a:r>
        </a:p>
      </dsp:txBody>
      <dsp:txXfrm>
        <a:off x="1989701" y="3161710"/>
        <a:ext cx="745081" cy="745081"/>
      </dsp:txXfrm>
    </dsp:sp>
    <dsp:sp modelId="{9FED28B2-047B-4845-9F98-344B9C4E10A1}">
      <dsp:nvSpPr>
        <dsp:cNvPr id="0" name=""/>
        <dsp:cNvSpPr/>
      </dsp:nvSpPr>
      <dsp:spPr>
        <a:xfrm rot="10028571">
          <a:off x="2014154" y="2270551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264387" y="2272938"/>
        <a:ext cx="26340" cy="26340"/>
      </dsp:txXfrm>
    </dsp:sp>
    <dsp:sp modelId="{BA8AC895-93DE-D34B-9C26-90A0E112E45C}">
      <dsp:nvSpPr>
        <dsp:cNvPr id="0" name=""/>
        <dsp:cNvSpPr/>
      </dsp:nvSpPr>
      <dsp:spPr>
        <a:xfrm>
          <a:off x="980264" y="1935105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002060"/>
              </a:solidFill>
            </a:rPr>
            <a:t>Philanthropists</a:t>
          </a:r>
        </a:p>
      </dsp:txBody>
      <dsp:txXfrm>
        <a:off x="1134575" y="2089416"/>
        <a:ext cx="745081" cy="745081"/>
      </dsp:txXfrm>
    </dsp:sp>
    <dsp:sp modelId="{2E82433D-3646-E841-83C1-7A65F286F98D}">
      <dsp:nvSpPr>
        <dsp:cNvPr id="0" name=""/>
        <dsp:cNvSpPr/>
      </dsp:nvSpPr>
      <dsp:spPr>
        <a:xfrm rot="13114286">
          <a:off x="2166749" y="1601987"/>
          <a:ext cx="526807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526807" y="1555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416983" y="1604373"/>
        <a:ext cx="26340" cy="26340"/>
      </dsp:txXfrm>
    </dsp:sp>
    <dsp:sp modelId="{09838A71-CB18-3347-A5C9-1E240D0D4522}">
      <dsp:nvSpPr>
        <dsp:cNvPr id="0" name=""/>
        <dsp:cNvSpPr/>
      </dsp:nvSpPr>
      <dsp:spPr>
        <a:xfrm>
          <a:off x="1285455" y="597975"/>
          <a:ext cx="1053703" cy="105370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solidFill>
                <a:srgbClr val="002060"/>
              </a:solidFill>
            </a:rPr>
            <a:t>…</a:t>
          </a:r>
        </a:p>
      </dsp:txBody>
      <dsp:txXfrm>
        <a:off x="1439766" y="752286"/>
        <a:ext cx="745081" cy="745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9/18/25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9/18/25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chemeClr val="tx2">
              <a:lumMod val="60000"/>
              <a:lumOff val="40000"/>
            </a:schemeClr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18 September, 2025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4" name="Picture 2" descr="STFC logo">
            <a:extLst>
              <a:ext uri="{FF2B5EF4-FFF2-40B4-BE49-F238E27FC236}">
                <a16:creationId xmlns:a16="http://schemas.microsoft.com/office/drawing/2014/main" id="{84974E98-9E1C-9CE5-E672-EC0B9FCB9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15" y="0"/>
            <a:ext cx="1403585" cy="3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75443"/>
            <a:ext cx="4572000" cy="563097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" y="1150885"/>
            <a:ext cx="4571999" cy="3992615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575444"/>
            <a:ext cx="4572000" cy="56309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7956" y="1150885"/>
            <a:ext cx="4571999" cy="3992614"/>
          </a:xfrm>
        </p:spPr>
        <p:txBody>
          <a:bodyPr/>
          <a:lstStyle>
            <a:lvl1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40000"/>
                    <a:lumOff val="6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Introduction and 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0533-8B68-D33B-095B-E6271FF6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7643C-4DE8-F086-DD19-6270F424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8D0EB-2CC9-4B6E-5999-8CA3434F3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77"/>
          <a:stretch/>
        </p:blipFill>
        <p:spPr>
          <a:xfrm>
            <a:off x="32807" y="3016816"/>
            <a:ext cx="3183412" cy="20845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94A46AD-F774-A620-C94A-C15FA56E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103646"/>
            <a:ext cx="3183411" cy="28387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5E53B-4DC6-3DEE-F445-01E986CB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535" y="2121408"/>
            <a:ext cx="1362237" cy="7662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97503-1B11-DD7D-A87C-44ED2F00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322" y="944322"/>
            <a:ext cx="5765800" cy="3708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772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56DC13-7F16-3AE6-2515-17ADD324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Plasma confinement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4651D-4618-FC39-E33C-753FFD5C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2D7299B-3BFB-FDBA-7021-3AFA5C96C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7" y="1086304"/>
            <a:ext cx="4326661" cy="401248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41F0B93-696B-F537-FC7B-8C625656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" y="74361"/>
            <a:ext cx="4324027" cy="968473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94E2658-3335-01A3-9209-E47D0A562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308" y="553838"/>
            <a:ext cx="4331772" cy="3454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59B7C12-B7BD-0B5D-038B-C71B97CCB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372" y="3633538"/>
            <a:ext cx="1916632" cy="14690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E171528-AA2D-F6F8-3EFD-10E7C4EF3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651343"/>
            <a:ext cx="2021049" cy="14547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994DC87E-1091-A814-4E86-CB42C762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70" y="2555339"/>
            <a:ext cx="1498060" cy="9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4D8F8-3D18-23C1-ACF4-64DCD8383778}"/>
              </a:ext>
            </a:extLst>
          </p:cNvPr>
          <p:cNvSpPr/>
          <p:nvPr/>
        </p:nvSpPr>
        <p:spPr>
          <a:xfrm>
            <a:off x="2526224" y="3555497"/>
            <a:ext cx="1774556" cy="272584"/>
          </a:xfrm>
          <a:prstGeom prst="rect">
            <a:avLst/>
          </a:prstGeom>
          <a:solidFill>
            <a:srgbClr val="00FF00">
              <a:alpha val="36863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017312D-2D8A-DF58-B202-15A968C6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51" y="33006"/>
            <a:ext cx="773396" cy="7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37A49-A5C6-9A57-3F47-2143B367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PoPLaR</a:t>
            </a:r>
            <a:r>
              <a:rPr lang="en-US" dirty="0"/>
              <a:t> @ SCAPA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C76BB-A064-5A30-FE9F-4A29216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9DD40-8522-C3E3-CBA8-FBD7F306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" y="31059"/>
            <a:ext cx="4177606" cy="254069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C835B-5F85-D0C7-50F1-C0AB5B93F405}"/>
              </a:ext>
            </a:extLst>
          </p:cNvPr>
          <p:cNvGrpSpPr/>
          <p:nvPr/>
        </p:nvGrpSpPr>
        <p:grpSpPr>
          <a:xfrm>
            <a:off x="2255520" y="594158"/>
            <a:ext cx="6888480" cy="2307305"/>
            <a:chOff x="2255520" y="594158"/>
            <a:chExt cx="6888480" cy="23073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F58318-B923-A413-3957-7645D608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791" t="25816" r="8539" b="55521"/>
            <a:stretch/>
          </p:blipFill>
          <p:spPr>
            <a:xfrm>
              <a:off x="2934751" y="1179052"/>
              <a:ext cx="6171978" cy="1722411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2BCD72-F2A5-EFCA-425D-3D79F5B88C24}"/>
                </a:ext>
              </a:extLst>
            </p:cNvPr>
            <p:cNvSpPr/>
            <p:nvPr/>
          </p:nvSpPr>
          <p:spPr>
            <a:xfrm>
              <a:off x="2255520" y="594158"/>
              <a:ext cx="1837509" cy="424746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05E047-6BE2-B914-A8D3-F31630ABE18A}"/>
                </a:ext>
              </a:extLst>
            </p:cNvPr>
            <p:cNvCxnSpPr/>
            <p:nvPr/>
          </p:nvCxnSpPr>
          <p:spPr>
            <a:xfrm>
              <a:off x="2255520" y="1018904"/>
              <a:ext cx="679231" cy="188255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FD1B5B-2837-230F-E4C6-461AEB53C4CD}"/>
                </a:ext>
              </a:extLst>
            </p:cNvPr>
            <p:cNvCxnSpPr/>
            <p:nvPr/>
          </p:nvCxnSpPr>
          <p:spPr>
            <a:xfrm>
              <a:off x="4093029" y="594158"/>
              <a:ext cx="5050971" cy="58489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12413BA1-2EAE-AE7F-EBF8-861FDA53BC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25148"/>
          <a:stretch/>
        </p:blipFill>
        <p:spPr>
          <a:xfrm>
            <a:off x="4214877" y="2559402"/>
            <a:ext cx="4891852" cy="121539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Content Placeholder 4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2458FA20-AE12-47BF-C0EB-3C5485043E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17" r="3" b="3"/>
          <a:stretch/>
        </p:blipFill>
        <p:spPr>
          <a:xfrm>
            <a:off x="6426924" y="3308283"/>
            <a:ext cx="2636260" cy="176726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C40057-B62A-EB8E-D2E0-B198BF858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7" y="2976098"/>
            <a:ext cx="6298341" cy="20994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994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AC5BC-81E7-16CF-347B-E3003C2D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F85D2-4B8C-6F53-6101-B09DD396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86C48-3D10-E48B-B289-E889243E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0BAC6E3-9D18-8473-B540-3F3CB454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FDAA3-5AAE-054A-C020-E4078B50A9F0}"/>
              </a:ext>
            </a:extLst>
          </p:cNvPr>
          <p:cNvSpPr txBox="1"/>
          <p:nvPr/>
        </p:nvSpPr>
        <p:spPr>
          <a:xfrm>
            <a:off x="4122549" y="3239146"/>
            <a:ext cx="1906932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Co-creation</a:t>
            </a:r>
          </a:p>
          <a:p>
            <a:pPr algn="ctr"/>
            <a:r>
              <a:rPr lang="en-US" sz="2800" b="1" i="1" dirty="0">
                <a:solidFill>
                  <a:schemeClr val="bg2"/>
                </a:solidFill>
              </a:rPr>
              <a:t>ab initio</a:t>
            </a:r>
            <a:r>
              <a:rPr lang="en-US" sz="2800" b="1" dirty="0">
                <a:solidFill>
                  <a:schemeClr val="bg2"/>
                </a:solidFill>
              </a:rPr>
              <a:t>!</a:t>
            </a:r>
            <a:endParaRPr lang="en-US" sz="2800" b="1" i="1" dirty="0">
              <a:solidFill>
                <a:schemeClr val="bg2"/>
              </a:solidFill>
            </a:endParaRPr>
          </a:p>
        </p:txBody>
      </p:sp>
      <p:pic>
        <p:nvPicPr>
          <p:cNvPr id="6" name="Picture 5" descr="A group of people standing around each other&#10;&#10;AI-generated content may be incorrect.">
            <a:extLst>
              <a:ext uri="{FF2B5EF4-FFF2-40B4-BE49-F238E27FC236}">
                <a16:creationId xmlns:a16="http://schemas.microsoft.com/office/drawing/2014/main" id="{2B191D54-A037-3576-95E2-85809040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576" y="3179351"/>
            <a:ext cx="2918818" cy="194646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37496-EF5F-9BBC-3A78-5DB21B618EDA}"/>
              </a:ext>
            </a:extLst>
          </p:cNvPr>
          <p:cNvSpPr txBox="1"/>
          <p:nvPr/>
        </p:nvSpPr>
        <p:spPr>
          <a:xfrm>
            <a:off x="6225027" y="4736768"/>
            <a:ext cx="146226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09Jul25; Imperial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FEF2-18C3-807F-1FC3-46AA29C15FE1}"/>
              </a:ext>
            </a:extLst>
          </p:cNvPr>
          <p:cNvSpPr txBox="1"/>
          <p:nvPr/>
        </p:nvSpPr>
        <p:spPr>
          <a:xfrm>
            <a:off x="560851" y="30996"/>
            <a:ext cx="159050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8/9Jun25; Imperial</a:t>
            </a:r>
          </a:p>
        </p:txBody>
      </p:sp>
    </p:spTree>
    <p:extLst>
      <p:ext uri="{BB962C8B-B14F-4D97-AF65-F5344CB8AC3E}">
        <p14:creationId xmlns:p14="http://schemas.microsoft.com/office/powerpoint/2010/main" val="41847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743D-1607-F58F-CCB7-15512CFED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D527-41D3-C6F9-CE2D-707DFBC3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</a:t>
            </a:r>
            <a:r>
              <a:rPr lang="en-US" cap="none" dirty="0" err="1"/>
              <a:t>h</a:t>
            </a:r>
            <a:r>
              <a:rPr lang="en-US" dirty="0" err="1"/>
              <a:t>ARA</a:t>
            </a:r>
            <a:r>
              <a:rPr lang="en-US" dirty="0"/>
              <a:t> Initiative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28AC2-FBB7-2C05-0403-13DC2EC1C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1AE0D-B69A-4F87-85F8-4A0F58F7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5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32D3-73EA-65EC-FFDA-A669EA2F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Taking </a:t>
            </a:r>
            <a:r>
              <a:rPr lang="en-US" i="1" dirty="0"/>
              <a:t>our</a:t>
            </a:r>
            <a:r>
              <a:rPr lang="en-US" dirty="0"/>
              <a:t> initiative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B7172-9A55-F857-5984-F3D09D4D0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9851"/>
            <a:ext cx="9144000" cy="4580402"/>
          </a:xfrm>
        </p:spPr>
        <p:txBody>
          <a:bodyPr/>
          <a:lstStyle/>
          <a:p>
            <a:r>
              <a:rPr lang="en-US" dirty="0"/>
              <a:t>Necessarily in a transition:</a:t>
            </a:r>
          </a:p>
          <a:p>
            <a:pPr lvl="1"/>
            <a:r>
              <a:rPr lang="en-US" dirty="0"/>
              <a:t>UKRI funding </a:t>
            </a:r>
            <a:r>
              <a:rPr lang="en-US" dirty="0">
                <a:sym typeface="Wingdings" pitchFamily="2" charset="2"/>
              </a:rPr>
              <a:t> portfolio resourcing model</a:t>
            </a:r>
          </a:p>
          <a:p>
            <a:r>
              <a:rPr lang="en-US" dirty="0">
                <a:sym typeface="Wingdings" pitchFamily="2" charset="2"/>
              </a:rPr>
              <a:t>Our strength:</a:t>
            </a:r>
          </a:p>
          <a:p>
            <a:pPr lvl="1"/>
            <a:r>
              <a:rPr lang="en-US" dirty="0">
                <a:sym typeface="Wingdings" pitchFamily="2" charset="2"/>
              </a:rPr>
              <a:t>A common purpose and clearly defined mission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C002-E5E7-C8BC-707F-8DCCFD02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Snip Same-side Corner of Rectangle 4">
            <a:extLst>
              <a:ext uri="{FF2B5EF4-FFF2-40B4-BE49-F238E27FC236}">
                <a16:creationId xmlns:a16="http://schemas.microsoft.com/office/drawing/2014/main" id="{8D4E7AE7-E328-CFE3-037B-FC417A8E5665}"/>
              </a:ext>
            </a:extLst>
          </p:cNvPr>
          <p:cNvSpPr/>
          <p:nvPr/>
        </p:nvSpPr>
        <p:spPr>
          <a:xfrm>
            <a:off x="418454" y="2717165"/>
            <a:ext cx="8074617" cy="2381623"/>
          </a:xfrm>
          <a:prstGeom prst="snip2Same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The </a:t>
            </a:r>
            <a:r>
              <a:rPr lang="en-US" sz="2000" b="1" i="1" dirty="0" err="1">
                <a:solidFill>
                  <a:prstClr val="white"/>
                </a:solidFill>
                <a:latin typeface="Calibri"/>
              </a:rPr>
              <a:t>LhARA</a:t>
            </a: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 initiative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 a systematic and definitive radiation biology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Prove the feasibility of laser-driven hybrid acceleration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into curiosity-driven science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 the technological foundations for the transformation of PBT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automated, patient-specific proton and ion beam therapy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65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A5C2-EA89-6259-8BBD-F535E30D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Review, discuss, agree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8C103-8FC1-8F7A-FC84-743D72FA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804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Resourcing model; portfolio approach:</a:t>
            </a:r>
          </a:p>
          <a:p>
            <a:pPr lvl="1"/>
            <a:r>
              <a:rPr lang="en-US" dirty="0"/>
              <a:t>Industrial partnership</a:t>
            </a:r>
          </a:p>
          <a:p>
            <a:pPr lvl="2"/>
            <a:r>
              <a:rPr lang="en-US" dirty="0"/>
              <a:t> Including entrepreneurial/venture capital</a:t>
            </a:r>
          </a:p>
          <a:p>
            <a:pPr lvl="1"/>
            <a:r>
              <a:rPr lang="en-US" dirty="0"/>
              <a:t>Philanthropic/Foundation</a:t>
            </a:r>
          </a:p>
          <a:p>
            <a:pPr lvl="1"/>
            <a:r>
              <a:rPr lang="en-US" dirty="0"/>
              <a:t>Research council:</a:t>
            </a:r>
          </a:p>
          <a:p>
            <a:pPr lvl="2"/>
            <a:r>
              <a:rPr lang="en-US" dirty="0"/>
              <a:t>UKRI, EU, ERC, …</a:t>
            </a:r>
          </a:p>
          <a:p>
            <a:r>
              <a:rPr lang="en-US" dirty="0" err="1"/>
              <a:t>Organisation</a:t>
            </a:r>
            <a:r>
              <a:rPr lang="en-US" dirty="0"/>
              <a:t> and structure</a:t>
            </a:r>
          </a:p>
          <a:p>
            <a:r>
              <a:rPr lang="en-US" dirty="0"/>
              <a:t>Refresh:</a:t>
            </a:r>
          </a:p>
          <a:p>
            <a:pPr lvl="1"/>
            <a:r>
              <a:rPr lang="en-US" dirty="0"/>
              <a:t>“Branding”</a:t>
            </a:r>
          </a:p>
          <a:p>
            <a:pPr lvl="1"/>
            <a:r>
              <a:rPr lang="en-US" dirty="0" err="1"/>
              <a:t>Authorlist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2FEB1-D36B-C854-DF46-43F3AD35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5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6CA0B9-C7DF-1E01-2836-37236F64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Resourcing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A0E79-5426-A34A-6324-9178028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40966BA-593A-155C-33BB-7676D6CE7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885194"/>
              </p:ext>
            </p:extLst>
          </p:nvPr>
        </p:nvGraphicFramePr>
        <p:xfrm>
          <a:off x="439119" y="9039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50AF393-80EC-56B0-5C0C-3CAEC1983E43}"/>
              </a:ext>
            </a:extLst>
          </p:cNvPr>
          <p:cNvSpPr txBox="1"/>
          <p:nvPr/>
        </p:nvSpPr>
        <p:spPr>
          <a:xfrm>
            <a:off x="0" y="28742"/>
            <a:ext cx="2644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Transition from “linear”, </a:t>
            </a:r>
            <a:b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research-council based </a:t>
            </a:r>
            <a:b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approach to multi-funder,</a:t>
            </a:r>
            <a:b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“portfolio” approach 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23892A-0166-821A-A9BE-D8F3C14FDB85}"/>
              </a:ext>
            </a:extLst>
          </p:cNvPr>
          <p:cNvSpPr txBox="1">
            <a:spLocks/>
          </p:cNvSpPr>
          <p:nvPr/>
        </p:nvSpPr>
        <p:spPr>
          <a:xfrm>
            <a:off x="5920355" y="550191"/>
            <a:ext cx="3107410" cy="450806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Requires:</a:t>
            </a:r>
          </a:p>
          <a:p>
            <a:pPr marL="177800" indent="-177800"/>
            <a:r>
              <a:rPr lang="en-US" dirty="0"/>
              <a:t>Communication:</a:t>
            </a:r>
          </a:p>
          <a:p>
            <a:pPr marL="317500" lvl="1" indent="-179388"/>
            <a:r>
              <a:rPr lang="en-US" dirty="0"/>
              <a:t>Clear as crystal</a:t>
            </a:r>
          </a:p>
          <a:p>
            <a:pPr marL="317500" lvl="1" indent="-179388"/>
            <a:r>
              <a:rPr lang="en-US" dirty="0"/>
              <a:t>To </a:t>
            </a:r>
            <a:r>
              <a:rPr lang="en-US" i="1" dirty="0"/>
              <a:t>all</a:t>
            </a:r>
            <a:r>
              <a:rPr lang="en-US" dirty="0"/>
              <a:t> stakeholders</a:t>
            </a:r>
          </a:p>
          <a:p>
            <a:pPr marL="177800" indent="-177800"/>
            <a:r>
              <a:rPr lang="en-US" dirty="0"/>
              <a:t>Business plans:</a:t>
            </a:r>
          </a:p>
          <a:p>
            <a:pPr marL="317500" lvl="1" indent="-179388"/>
            <a:r>
              <a:rPr lang="en-US" dirty="0" err="1"/>
              <a:t>LhARA</a:t>
            </a:r>
            <a:r>
              <a:rPr lang="en-US" dirty="0"/>
              <a:t> business plan</a:t>
            </a:r>
          </a:p>
          <a:p>
            <a:pPr marL="447675" lvl="2" indent="-193675"/>
            <a:r>
              <a:rPr lang="en-US" dirty="0"/>
              <a:t>Embodies common purpose</a:t>
            </a:r>
          </a:p>
          <a:p>
            <a:pPr marL="317500" lvl="1" indent="-179388"/>
            <a:r>
              <a:rPr lang="en-US" dirty="0"/>
              <a:t>Business plan for each partner or stakeholder</a:t>
            </a:r>
          </a:p>
          <a:p>
            <a:pPr marL="447675" lvl="2" indent="-193675"/>
            <a:r>
              <a:rPr lang="en-US" dirty="0"/>
              <a:t>Meets ambitions and KPIs of each partner</a:t>
            </a:r>
          </a:p>
        </p:txBody>
      </p:sp>
    </p:spTree>
    <p:extLst>
      <p:ext uri="{BB962C8B-B14F-4D97-AF65-F5344CB8AC3E}">
        <p14:creationId xmlns:p14="http://schemas.microsoft.com/office/powerpoint/2010/main" val="3304446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D9C7-DE28-DA42-9EF8-C4E0C51A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Resourcing model; business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BF594-9DAE-7FCE-68B9-9CB8D230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4C21A-3757-E56E-32A1-11EFEF20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5" y="642857"/>
            <a:ext cx="5287828" cy="22883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610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30E57-10DB-3EF0-9EB0-213ADDDA0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0CE7-82DE-1D35-D453-52FFB204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</a:t>
            </a:r>
            <a:r>
              <a:rPr lang="en-US" cap="none" dirty="0" err="1"/>
              <a:t>h</a:t>
            </a:r>
            <a:r>
              <a:rPr lang="en-US" dirty="0" err="1"/>
              <a:t>ARA</a:t>
            </a:r>
            <a:r>
              <a:rPr lang="en-US" dirty="0"/>
              <a:t> Initiative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8D6E3-3247-E112-75A6-E59006C7B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4555E-F687-0678-2A98-8FD4E2B9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7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86399-BA9F-973B-FEC6-D97B55B7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Organisational</a:t>
            </a:r>
            <a:r>
              <a:rPr lang="en-US" dirty="0"/>
              <a:t>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565B1-4F85-5D0B-F977-B92A58F4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6EA62-45A2-CC5F-A446-65D61C11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23"/>
          <a:stretch>
            <a:fillRect/>
          </a:stretch>
        </p:blipFill>
        <p:spPr>
          <a:xfrm>
            <a:off x="579391" y="701336"/>
            <a:ext cx="8125559" cy="43234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13C7B-3F70-5F08-D16E-C2715502AE6B}"/>
              </a:ext>
            </a:extLst>
          </p:cNvPr>
          <p:cNvSpPr txBox="1"/>
          <p:nvPr/>
        </p:nvSpPr>
        <p:spPr>
          <a:xfrm>
            <a:off x="689675" y="790413"/>
            <a:ext cx="1327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CCAP-TN-10</a:t>
            </a:r>
          </a:p>
          <a:p>
            <a:pPr algn="ctr"/>
            <a:r>
              <a:rPr lang="en-US" b="1" dirty="0"/>
              <a:t>05Jun22</a:t>
            </a:r>
          </a:p>
        </p:txBody>
      </p:sp>
    </p:spTree>
    <p:extLst>
      <p:ext uri="{BB962C8B-B14F-4D97-AF65-F5344CB8AC3E}">
        <p14:creationId xmlns:p14="http://schemas.microsoft.com/office/powerpoint/2010/main" val="3805209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E7B0-B857-B6CC-4DE7-A59BF80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Refresh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E126C-5BB3-FE5F-B78C-1AFC87AD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Graphical presence(!)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Authorlist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Circulate CDR and (re)invite all to sign</a:t>
            </a:r>
          </a:p>
          <a:p>
            <a:pPr lvl="1"/>
            <a:r>
              <a:rPr lang="en-US" dirty="0"/>
              <a:t>IB/EB chairs to </a:t>
            </a:r>
            <a:r>
              <a:rPr lang="en-US" dirty="0" err="1"/>
              <a:t>organise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9BC704-5EE5-C463-A32F-F0022073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A9CB0C01-BFF4-689E-99A5-76913F9A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77" y="1170585"/>
            <a:ext cx="6993537" cy="23449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A6C2B8-D984-D88D-9745-A7A4A07403BE}"/>
              </a:ext>
            </a:extLst>
          </p:cNvPr>
          <p:cNvSpPr/>
          <p:nvPr/>
        </p:nvSpPr>
        <p:spPr>
          <a:xfrm>
            <a:off x="2938509" y="2760955"/>
            <a:ext cx="4261281" cy="37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0379A-DA5D-8048-A202-525C8FC4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FE19AD3-13B0-884B-B83F-BFFF27B5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79" y="1647014"/>
            <a:ext cx="1223416" cy="115292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C4CF147-3CF0-5E47-9EEC-0770FA29B068}"/>
              </a:ext>
            </a:extLst>
          </p:cNvPr>
          <p:cNvSpPr txBox="1"/>
          <p:nvPr/>
        </p:nvSpPr>
        <p:spPr>
          <a:xfrm>
            <a:off x="-87" y="83460"/>
            <a:ext cx="303153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ion source &amp; capture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B2BAB4-C87A-0542-8E57-B36BD85D0DC0}"/>
              </a:ext>
            </a:extLst>
          </p:cNvPr>
          <p:cNvSpPr txBox="1"/>
          <p:nvPr/>
        </p:nvSpPr>
        <p:spPr>
          <a:xfrm>
            <a:off x="207790" y="1833086"/>
            <a:ext cx="28236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Dosimetry, instrumentation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processing,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feedback, control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DD84E-A4C5-5F4B-9E4C-B200C87DFCC7}"/>
              </a:ext>
            </a:extLst>
          </p:cNvPr>
          <p:cNvSpPr txBox="1"/>
          <p:nvPr/>
        </p:nvSpPr>
        <p:spPr>
          <a:xfrm>
            <a:off x="1407885" y="4413709"/>
            <a:ext cx="16235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radiobiology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F2BA8F8-3FB0-CD4B-89CB-D6AA213FFFDE}"/>
              </a:ext>
            </a:extLst>
          </p:cNvPr>
          <p:cNvCxnSpPr>
            <a:cxnSpLocks/>
            <a:stCxn id="67" idx="3"/>
          </p:cNvCxnSpPr>
          <p:nvPr/>
        </p:nvCxnSpPr>
        <p:spPr>
          <a:xfrm flipV="1">
            <a:off x="3031448" y="2571750"/>
            <a:ext cx="4817230" cy="2165125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04B4683-5E25-5644-AF41-205589EDF185}"/>
              </a:ext>
            </a:extLst>
          </p:cNvPr>
          <p:cNvCxnSpPr>
            <a:cxnSpLocks/>
            <a:stCxn id="66" idx="3"/>
            <a:endCxn id="56" idx="1"/>
          </p:cNvCxnSpPr>
          <p:nvPr/>
        </p:nvCxnSpPr>
        <p:spPr>
          <a:xfrm flipV="1">
            <a:off x="3031448" y="2223477"/>
            <a:ext cx="4817231" cy="71274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619C593-A15C-2A4E-BCBF-AAEEE46962E2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3031449" y="268126"/>
            <a:ext cx="4817230" cy="1680266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9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sp>
        <p:nvSpPr>
          <p:cNvPr id="13" name="Snip Same-side Corner of Rectangle 12">
            <a:extLst>
              <a:ext uri="{FF2B5EF4-FFF2-40B4-BE49-F238E27FC236}">
                <a16:creationId xmlns:a16="http://schemas.microsoft.com/office/drawing/2014/main" id="{5DD55836-471A-D974-2718-E36DC9DC6F2E}"/>
              </a:ext>
            </a:extLst>
          </p:cNvPr>
          <p:cNvSpPr/>
          <p:nvPr/>
        </p:nvSpPr>
        <p:spPr>
          <a:xfrm>
            <a:off x="526942" y="405579"/>
            <a:ext cx="8074617" cy="2381623"/>
          </a:xfrm>
          <a:prstGeom prst="snip2Same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The </a:t>
            </a:r>
            <a:r>
              <a:rPr lang="en-US" sz="2000" b="1" i="1" dirty="0" err="1">
                <a:solidFill>
                  <a:prstClr val="white"/>
                </a:solidFill>
                <a:latin typeface="Calibri"/>
              </a:rPr>
              <a:t>LhARA</a:t>
            </a: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 initiative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 a systematic and definitive radiation biology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Prove the feasibility of laser-driven hybrid acceleration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into curiosity-driven science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17500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 the technological foundations for the transformation of PBT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automated, patient-specific proton and ion beam therapy</a:t>
            </a:r>
          </a:p>
          <a:p>
            <a:pPr marL="582613" marR="0" lvl="1" indent="-2397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nip Same-side Corner of Rectangle 5">
            <a:extLst>
              <a:ext uri="{FF2B5EF4-FFF2-40B4-BE49-F238E27FC236}">
                <a16:creationId xmlns:a16="http://schemas.microsoft.com/office/drawing/2014/main" id="{C9D6CEED-2160-862F-539A-9171FC92CFBC}"/>
              </a:ext>
            </a:extLst>
          </p:cNvPr>
          <p:cNvSpPr/>
          <p:nvPr/>
        </p:nvSpPr>
        <p:spPr>
          <a:xfrm>
            <a:off x="372084" y="3694235"/>
            <a:ext cx="8405204" cy="896471"/>
          </a:xfrm>
          <a:prstGeom prst="snip2SameRect">
            <a:avLst>
              <a:gd name="adj1" fmla="val 16667"/>
              <a:gd name="adj2" fmla="val 0"/>
            </a:avLst>
          </a:prstGeom>
          <a:gradFill rotWithShape="1">
            <a:gsLst>
              <a:gs pos="0">
                <a:srgbClr val="C0504D">
                  <a:lumMod val="50000"/>
                </a:srgb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342900">
              <a:defRPr/>
            </a:pPr>
            <a:r>
              <a:rPr lang="en-US" sz="2100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100" kern="0" dirty="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29BF7-EEB4-E205-1AAD-8FC00902C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0" t="60796" r="14802" b="28009"/>
          <a:stretch/>
        </p:blipFill>
        <p:spPr>
          <a:xfrm>
            <a:off x="523954" y="2804224"/>
            <a:ext cx="8096093" cy="8900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734E8-0736-6455-A2E4-122F07D24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673" y="3680536"/>
            <a:ext cx="2762655" cy="9310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5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96F3-FFD5-D7A6-A4A8-EE35B45C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ITRF Preliminary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15C25-C63E-1156-421C-ACC885BF9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UKRI Infrastructure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47445-567D-220B-739C-349F31B1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2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C5548-8F53-C4C0-8D0E-025AF72E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9429E-F1A3-5609-864C-A86F74D26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" y="29981"/>
            <a:ext cx="4472278" cy="25156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37598-E743-B5E5-8CF1-7718E386FD54}"/>
              </a:ext>
            </a:extLst>
          </p:cNvPr>
          <p:cNvSpPr txBox="1"/>
          <p:nvPr/>
        </p:nvSpPr>
        <p:spPr>
          <a:xfrm>
            <a:off x="1549831" y="45479"/>
            <a:ext cx="14696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October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2C2CE4-9B0B-3F31-2B8D-85844CD7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7" y="2521139"/>
            <a:ext cx="4472279" cy="25156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F6C84-E458-0982-7D7B-5A41A29532AA}"/>
              </a:ext>
            </a:extLst>
          </p:cNvPr>
          <p:cNvSpPr txBox="1"/>
          <p:nvPr/>
        </p:nvSpPr>
        <p:spPr>
          <a:xfrm>
            <a:off x="454658" y="2729388"/>
            <a:ext cx="1417824" cy="49244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Project Board #1</a:t>
            </a:r>
          </a:p>
          <a:p>
            <a:pPr algn="ctr"/>
            <a:r>
              <a:rPr lang="en-US" sz="1100" b="1" i="1" dirty="0">
                <a:solidFill>
                  <a:srgbClr val="002060"/>
                </a:solidFill>
              </a:rPr>
              <a:t>07Nov22</a:t>
            </a:r>
            <a:endParaRPr lang="en-US" sz="1400" b="1" i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5D6ED-0507-4130-048C-BC1909BAB5F2}"/>
              </a:ext>
            </a:extLst>
          </p:cNvPr>
          <p:cNvSpPr txBox="1"/>
          <p:nvPr/>
        </p:nvSpPr>
        <p:spPr>
          <a:xfrm>
            <a:off x="1475736" y="4721052"/>
            <a:ext cx="1307794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Bliss, Long, Owen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DABAD5-A771-0C1B-4F88-F22095B1A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02" y="378690"/>
            <a:ext cx="2853493" cy="1605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AF285B-95EC-00DE-629B-D79FF1A2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461" y="1928568"/>
            <a:ext cx="2853493" cy="1605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A07CB-428B-BE63-C166-F93BA2FB1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438" y="3478447"/>
            <a:ext cx="2853491" cy="16050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AEF3E1-0F63-0D67-B216-4D26451695A5}"/>
              </a:ext>
            </a:extLst>
          </p:cNvPr>
          <p:cNvSpPr txBox="1"/>
          <p:nvPr/>
        </p:nvSpPr>
        <p:spPr>
          <a:xfrm>
            <a:off x="7534285" y="57467"/>
            <a:ext cx="1529650" cy="64633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H. Owen; IAC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20Jul22</a:t>
            </a:r>
          </a:p>
        </p:txBody>
      </p:sp>
    </p:spTree>
    <p:extLst>
      <p:ext uri="{BB962C8B-B14F-4D97-AF65-F5344CB8AC3E}">
        <p14:creationId xmlns:p14="http://schemas.microsoft.com/office/powerpoint/2010/main" val="15580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FE335-213B-B6A1-5F6E-25E4C021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E8026-04BD-044F-A5AA-0174B380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5" y="26631"/>
            <a:ext cx="2754030" cy="38972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C96A8-947A-8CF4-E772-70B8B1E1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26" y="738194"/>
            <a:ext cx="2807136" cy="39724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BD9CC-A048-F698-54C1-8A42BD4B4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792" y="286521"/>
            <a:ext cx="2807136" cy="39724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9B64-B2D0-14AE-172B-5981DF7C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699" y="27519"/>
            <a:ext cx="2807136" cy="39724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5B22A-3351-D05D-1A00-7554250F66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49" b="58577"/>
          <a:stretch>
            <a:fillRect/>
          </a:stretch>
        </p:blipFill>
        <p:spPr>
          <a:xfrm>
            <a:off x="6239207" y="3722272"/>
            <a:ext cx="2807137" cy="1357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81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AE63CC-D613-0247-C2FD-5C6A0159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CEB72-3729-F674-04EC-EADF2F8F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C8FE3-D91F-833C-7F93-441CB4FD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" y="1219200"/>
            <a:ext cx="9083212" cy="268711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420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35F9-7B00-0F89-BA4F-8A0A2E9F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FFA </a:t>
            </a:r>
            <a:r>
              <a:rPr lang="en-US" dirty="0" err="1"/>
              <a:t>optimised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3D7B8-5004-F059-6BE4-CFC9ADFC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CB133-2F6A-3CF6-5B0F-15F413C0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" y="37141"/>
            <a:ext cx="3121291" cy="27094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848D1-B52F-2A35-CFF4-EA9F56D0E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953" y="627017"/>
            <a:ext cx="3215599" cy="21195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93278-3B0D-1E17-38EB-7E774C25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29" y="2810514"/>
            <a:ext cx="7228118" cy="22959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DFD28-C323-FE24-13F7-B88AE0470BFD}"/>
              </a:ext>
            </a:extLst>
          </p:cNvPr>
          <p:cNvSpPr txBox="1"/>
          <p:nvPr/>
        </p:nvSpPr>
        <p:spPr>
          <a:xfrm>
            <a:off x="6670763" y="624662"/>
            <a:ext cx="234416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Variable-energy FFA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Multi-ion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Single spiral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Max field ~1.4 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Tunable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3D tracking: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1, 2, 3 and 5</a:t>
            </a:r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5111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0C31A-3472-36BF-828E-F0DCEA45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248C4-22A5-1F53-96FB-8DB1CFFA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160"/>
          <a:stretch>
            <a:fillRect/>
          </a:stretch>
        </p:blipFill>
        <p:spPr>
          <a:xfrm>
            <a:off x="105196" y="0"/>
            <a:ext cx="4008730" cy="5143500"/>
          </a:xfrm>
          <a:prstGeom prst="rect">
            <a:avLst/>
          </a:prstGeom>
        </p:spPr>
      </p:pic>
      <p:pic>
        <p:nvPicPr>
          <p:cNvPr id="5" name="Picture 4" descr="A diagram of a beam&#10;&#10;Description automatically generated">
            <a:extLst>
              <a:ext uri="{FF2B5EF4-FFF2-40B4-BE49-F238E27FC236}">
                <a16:creationId xmlns:a16="http://schemas.microsoft.com/office/drawing/2014/main" id="{3C336528-3F55-5D09-BC30-26CF756A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485" y="809203"/>
            <a:ext cx="4878779" cy="41188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DB22B-78DA-0F00-5F96-64731B896CA2}"/>
              </a:ext>
            </a:extLst>
          </p:cNvPr>
          <p:cNvSpPr txBox="1"/>
          <p:nvPr/>
        </p:nvSpPr>
        <p:spPr>
          <a:xfrm>
            <a:off x="7872421" y="280188"/>
            <a:ext cx="1176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Tunes</a:t>
            </a:r>
          </a:p>
        </p:txBody>
      </p:sp>
    </p:spTree>
    <p:extLst>
      <p:ext uri="{BB962C8B-B14F-4D97-AF65-F5344CB8AC3E}">
        <p14:creationId xmlns:p14="http://schemas.microsoft.com/office/powerpoint/2010/main" val="702632937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C5D36E-8D7E-7042-8DEE-A14A4B081119}" vid="{3AB4604D-93CC-4B41-8200-F176EC2A5F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326</TotalTime>
  <Words>368</Words>
  <Application>Microsoft Macintosh PowerPoint</Application>
  <PresentationFormat>On-screen Show (16:9)</PresentationFormat>
  <Paragraphs>115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Symbol</vt:lpstr>
      <vt:lpstr>Wingdings</vt:lpstr>
      <vt:lpstr>KL-standard-black</vt:lpstr>
      <vt:lpstr>Introduction and goals</vt:lpstr>
      <vt:lpstr>The LhARA Initiative</vt:lpstr>
      <vt:lpstr>PowerPoint Presentation</vt:lpstr>
      <vt:lpstr>ITRF Preliminary Activity</vt:lpstr>
      <vt:lpstr>PowerPoint Presentation</vt:lpstr>
      <vt:lpstr>PowerPoint Presentation</vt:lpstr>
      <vt:lpstr>Stage 1</vt:lpstr>
      <vt:lpstr>FFA optimised</vt:lpstr>
      <vt:lpstr>PowerPoint Presentation</vt:lpstr>
      <vt:lpstr>Source development</vt:lpstr>
      <vt:lpstr>Plasma confinement</vt:lpstr>
      <vt:lpstr>PoPLaR @ SCAPA</vt:lpstr>
      <vt:lpstr>PowerPoint Presentation</vt:lpstr>
      <vt:lpstr>PowerPoint Presentation</vt:lpstr>
      <vt:lpstr>The LhARA Initiative</vt:lpstr>
      <vt:lpstr>Taking our initiative forward</vt:lpstr>
      <vt:lpstr>Review, discuss, agree</vt:lpstr>
      <vt:lpstr>Resourcing model</vt:lpstr>
      <vt:lpstr>Resourcing model; business plans</vt:lpstr>
      <vt:lpstr>Organisational structure</vt:lpstr>
      <vt:lpstr>Refresh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 (Oxford Uni.,RAL,PPD)</dc:creator>
  <cp:lastModifiedBy>Long, Kenneth (STFC,RAL,PPD)</cp:lastModifiedBy>
  <cp:revision>12</cp:revision>
  <dcterms:created xsi:type="dcterms:W3CDTF">2024-09-02T07:05:14Z</dcterms:created>
  <dcterms:modified xsi:type="dcterms:W3CDTF">2025-09-18T08:28:06Z</dcterms:modified>
</cp:coreProperties>
</file>