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22"/>
  </p:notesMasterIdLst>
  <p:sldIdLst>
    <p:sldId id="256" r:id="rId2"/>
    <p:sldId id="289" r:id="rId3"/>
    <p:sldId id="288" r:id="rId4"/>
    <p:sldId id="287" r:id="rId5"/>
    <p:sldId id="285" r:id="rId6"/>
    <p:sldId id="290" r:id="rId7"/>
    <p:sldId id="291" r:id="rId8"/>
    <p:sldId id="292" r:id="rId9"/>
    <p:sldId id="282" r:id="rId10"/>
    <p:sldId id="283" r:id="rId11"/>
    <p:sldId id="293" r:id="rId12"/>
    <p:sldId id="295" r:id="rId13"/>
    <p:sldId id="294" r:id="rId14"/>
    <p:sldId id="263" r:id="rId15"/>
    <p:sldId id="277" r:id="rId16"/>
    <p:sldId id="257" r:id="rId17"/>
    <p:sldId id="279" r:id="rId18"/>
    <p:sldId id="280" r:id="rId19"/>
    <p:sldId id="286" r:id="rId20"/>
    <p:sldId id="2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AE6AB97-6BEA-A44F-B328-605DAA946551}">
          <p14:sldIdLst>
            <p14:sldId id="256"/>
          </p14:sldIdLst>
        </p14:section>
        <p14:section name="S2E Tracking" id="{21B47913-A42E-254A-820E-10DC4A6C62AE}">
          <p14:sldIdLst>
            <p14:sldId id="289"/>
            <p14:sldId id="288"/>
            <p14:sldId id="287"/>
            <p14:sldId id="285"/>
            <p14:sldId id="290"/>
            <p14:sldId id="291"/>
            <p14:sldId id="292"/>
            <p14:sldId id="282"/>
            <p14:sldId id="283"/>
            <p14:sldId id="293"/>
            <p14:sldId id="295"/>
            <p14:sldId id="294"/>
          </p14:sldIdLst>
        </p14:section>
        <p14:section name="Dose Modelling" id="{B538DFB3-9D4C-7C41-AEFE-A4C96195029C}">
          <p14:sldIdLst>
            <p14:sldId id="263"/>
            <p14:sldId id="277"/>
            <p14:sldId id="257"/>
            <p14:sldId id="279"/>
            <p14:sldId id="280"/>
            <p14:sldId id="286"/>
          </p14:sldIdLst>
        </p14:section>
        <p14:section name="Outro and Backup" id="{65BBACE9-EACC-C04B-864B-908DAD3679CF}">
          <p14:sldIdLst>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16"/>
    <p:restoredTop sz="94737"/>
  </p:normalViewPr>
  <p:slideViewPr>
    <p:cSldViewPr snapToGrid="0">
      <p:cViewPr varScale="1">
        <p:scale>
          <a:sx n="120" d="100"/>
          <a:sy n="120" d="100"/>
        </p:scale>
        <p:origin x="184"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EB414-442C-8F4F-9E9B-5F9A0EA5801F}" type="datetimeFigureOut">
              <a:rPr lang="en-US" smtClean="0"/>
              <a:t>9/18/25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B0DDD-1918-0948-85A3-4E4F7F04B321}" type="slidenum">
              <a:rPr lang="en-US" smtClean="0"/>
              <a:t>‹#›</a:t>
            </a:fld>
            <a:endParaRPr lang="en-US"/>
          </a:p>
        </p:txBody>
      </p:sp>
    </p:spTree>
    <p:extLst>
      <p:ext uri="{BB962C8B-B14F-4D97-AF65-F5344CB8AC3E}">
        <p14:creationId xmlns:p14="http://schemas.microsoft.com/office/powerpoint/2010/main" val="173451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55313-DAA7-6F4D-14BE-C6403F4B9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CA301-BE47-A9A5-4075-4D3A7FCFADF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EE4CBEA-CE1D-D452-9452-1CAC09EA13C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F59482-E412-DF6C-7EA1-58EE73CDDD2D}"/>
              </a:ext>
            </a:extLst>
          </p:cNvPr>
          <p:cNvSpPr>
            <a:spLocks noGrp="1"/>
          </p:cNvSpPr>
          <p:nvPr>
            <p:ph type="sldNum" sz="quarter" idx="5"/>
          </p:nvPr>
        </p:nvSpPr>
        <p:spPr/>
        <p:txBody>
          <a:bodyPr/>
          <a:lstStyle/>
          <a:p>
            <a:fld id="{7D4B0DDD-1918-0948-85A3-4E4F7F04B321}" type="slidenum">
              <a:rPr lang="en-US" smtClean="0"/>
              <a:t>2</a:t>
            </a:fld>
            <a:endParaRPr lang="en-US"/>
          </a:p>
        </p:txBody>
      </p:sp>
    </p:spTree>
    <p:extLst>
      <p:ext uri="{BB962C8B-B14F-4D97-AF65-F5344CB8AC3E}">
        <p14:creationId xmlns:p14="http://schemas.microsoft.com/office/powerpoint/2010/main" val="2397097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12C1-D1B0-A221-D54A-EAAA3FE6C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F68C0-7A6A-2D74-9BB9-2BCE63B0740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1CA4425-3650-62CB-E33D-CA34E25A84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131C7CE-C41B-37ED-30D5-2DB9360A0EE0}"/>
              </a:ext>
            </a:extLst>
          </p:cNvPr>
          <p:cNvSpPr>
            <a:spLocks noGrp="1"/>
          </p:cNvSpPr>
          <p:nvPr>
            <p:ph type="sldNum" sz="quarter" idx="5"/>
          </p:nvPr>
        </p:nvSpPr>
        <p:spPr/>
        <p:txBody>
          <a:bodyPr/>
          <a:lstStyle/>
          <a:p>
            <a:fld id="{7D4B0DDD-1918-0948-85A3-4E4F7F04B321}" type="slidenum">
              <a:rPr lang="en-US" smtClean="0"/>
              <a:t>11</a:t>
            </a:fld>
            <a:endParaRPr lang="en-US"/>
          </a:p>
        </p:txBody>
      </p:sp>
    </p:spTree>
    <p:extLst>
      <p:ext uri="{BB962C8B-B14F-4D97-AF65-F5344CB8AC3E}">
        <p14:creationId xmlns:p14="http://schemas.microsoft.com/office/powerpoint/2010/main" val="1831816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F8C70-3C7A-93BE-BD61-22B45C89E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7379A-5662-BD65-D3FD-D0CB7CD3224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858F789-0461-F57B-E95B-E027AA209A9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0B83E2-E0BC-EF47-C38B-5C00AF5BFCB4}"/>
              </a:ext>
            </a:extLst>
          </p:cNvPr>
          <p:cNvSpPr>
            <a:spLocks noGrp="1"/>
          </p:cNvSpPr>
          <p:nvPr>
            <p:ph type="sldNum" sz="quarter" idx="5"/>
          </p:nvPr>
        </p:nvSpPr>
        <p:spPr/>
        <p:txBody>
          <a:bodyPr/>
          <a:lstStyle/>
          <a:p>
            <a:fld id="{7D4B0DDD-1918-0948-85A3-4E4F7F04B321}" type="slidenum">
              <a:rPr lang="en-US" smtClean="0"/>
              <a:t>12</a:t>
            </a:fld>
            <a:endParaRPr lang="en-US"/>
          </a:p>
        </p:txBody>
      </p:sp>
    </p:spTree>
    <p:extLst>
      <p:ext uri="{BB962C8B-B14F-4D97-AF65-F5344CB8AC3E}">
        <p14:creationId xmlns:p14="http://schemas.microsoft.com/office/powerpoint/2010/main" val="1275235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B5B89-46C7-CBCF-83E3-7EF637DA8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FF1F2-C791-B572-38ED-98257076B23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60ED01A-7544-E477-B37F-06C57EC133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6D4C5F6-63CB-BBC2-7017-B6B6084558B4}"/>
              </a:ext>
            </a:extLst>
          </p:cNvPr>
          <p:cNvSpPr>
            <a:spLocks noGrp="1"/>
          </p:cNvSpPr>
          <p:nvPr>
            <p:ph type="sldNum" sz="quarter" idx="5"/>
          </p:nvPr>
        </p:nvSpPr>
        <p:spPr/>
        <p:txBody>
          <a:bodyPr/>
          <a:lstStyle/>
          <a:p>
            <a:fld id="{7D4B0DDD-1918-0948-85A3-4E4F7F04B321}" type="slidenum">
              <a:rPr lang="en-US" smtClean="0"/>
              <a:t>13</a:t>
            </a:fld>
            <a:endParaRPr lang="en-US"/>
          </a:p>
        </p:txBody>
      </p:sp>
    </p:spTree>
    <p:extLst>
      <p:ext uri="{BB962C8B-B14F-4D97-AF65-F5344CB8AC3E}">
        <p14:creationId xmlns:p14="http://schemas.microsoft.com/office/powerpoint/2010/main" val="1295780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4B0DDD-1918-0948-85A3-4E4F7F04B321}" type="slidenum">
              <a:rPr lang="en-US" smtClean="0"/>
              <a:t>15</a:t>
            </a:fld>
            <a:endParaRPr lang="en-US"/>
          </a:p>
        </p:txBody>
      </p:sp>
    </p:spTree>
    <p:extLst>
      <p:ext uri="{BB962C8B-B14F-4D97-AF65-F5344CB8AC3E}">
        <p14:creationId xmlns:p14="http://schemas.microsoft.com/office/powerpoint/2010/main" val="304274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AC502-D909-7518-9C8F-0E9B02E33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0C768C-D0B7-39EB-96FB-963C06B5291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52811C6-E7B3-8A59-DD35-27DC973318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08F190-B411-3147-982E-4938A6434631}"/>
              </a:ext>
            </a:extLst>
          </p:cNvPr>
          <p:cNvSpPr>
            <a:spLocks noGrp="1"/>
          </p:cNvSpPr>
          <p:nvPr>
            <p:ph type="sldNum" sz="quarter" idx="5"/>
          </p:nvPr>
        </p:nvSpPr>
        <p:spPr/>
        <p:txBody>
          <a:bodyPr/>
          <a:lstStyle/>
          <a:p>
            <a:fld id="{7D4B0DDD-1918-0948-85A3-4E4F7F04B321}" type="slidenum">
              <a:rPr lang="en-US" smtClean="0"/>
              <a:t>17</a:t>
            </a:fld>
            <a:endParaRPr lang="en-US"/>
          </a:p>
        </p:txBody>
      </p:sp>
    </p:spTree>
    <p:extLst>
      <p:ext uri="{BB962C8B-B14F-4D97-AF65-F5344CB8AC3E}">
        <p14:creationId xmlns:p14="http://schemas.microsoft.com/office/powerpoint/2010/main" val="293367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884B0-610E-123F-9B88-B78ED984B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1D565-95AC-E7CF-8042-00B73F7A341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941BB34-9D42-726D-3226-F3D753DC578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71D36-D57B-E343-9810-595140F68B8E}"/>
              </a:ext>
            </a:extLst>
          </p:cNvPr>
          <p:cNvSpPr>
            <a:spLocks noGrp="1"/>
          </p:cNvSpPr>
          <p:nvPr>
            <p:ph type="sldNum" sz="quarter" idx="5"/>
          </p:nvPr>
        </p:nvSpPr>
        <p:spPr/>
        <p:txBody>
          <a:bodyPr/>
          <a:lstStyle/>
          <a:p>
            <a:fld id="{7D4B0DDD-1918-0948-85A3-4E4F7F04B321}" type="slidenum">
              <a:rPr lang="en-US" smtClean="0"/>
              <a:t>18</a:t>
            </a:fld>
            <a:endParaRPr lang="en-US"/>
          </a:p>
        </p:txBody>
      </p:sp>
    </p:spTree>
    <p:extLst>
      <p:ext uri="{BB962C8B-B14F-4D97-AF65-F5344CB8AC3E}">
        <p14:creationId xmlns:p14="http://schemas.microsoft.com/office/powerpoint/2010/main" val="267702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4B0DDD-1918-0948-85A3-4E4F7F04B321}" type="slidenum">
              <a:rPr lang="en-US" smtClean="0"/>
              <a:t>19</a:t>
            </a:fld>
            <a:endParaRPr lang="en-US"/>
          </a:p>
        </p:txBody>
      </p:sp>
    </p:spTree>
    <p:extLst>
      <p:ext uri="{BB962C8B-B14F-4D97-AF65-F5344CB8AC3E}">
        <p14:creationId xmlns:p14="http://schemas.microsoft.com/office/powerpoint/2010/main" val="124955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BF8E1-894A-29A6-987D-8CB684BE7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41981-50D4-C460-148B-C94A9BBDA0D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DA605E2-C049-34FE-3665-EEFC3E8548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B2C94F-EB44-4EF5-5C78-CA10225E2DDF}"/>
              </a:ext>
            </a:extLst>
          </p:cNvPr>
          <p:cNvSpPr>
            <a:spLocks noGrp="1"/>
          </p:cNvSpPr>
          <p:nvPr>
            <p:ph type="sldNum" sz="quarter" idx="5"/>
          </p:nvPr>
        </p:nvSpPr>
        <p:spPr/>
        <p:txBody>
          <a:bodyPr/>
          <a:lstStyle/>
          <a:p>
            <a:fld id="{7D4B0DDD-1918-0948-85A3-4E4F7F04B321}" type="slidenum">
              <a:rPr lang="en-US" smtClean="0"/>
              <a:t>3</a:t>
            </a:fld>
            <a:endParaRPr lang="en-US"/>
          </a:p>
        </p:txBody>
      </p:sp>
    </p:spTree>
    <p:extLst>
      <p:ext uri="{BB962C8B-B14F-4D97-AF65-F5344CB8AC3E}">
        <p14:creationId xmlns:p14="http://schemas.microsoft.com/office/powerpoint/2010/main" val="70783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0AB18-D83A-9FCB-8A5C-74FD37032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32F44-95D2-5C24-4708-684BFF9D485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F60ED6C-DDAC-C470-38F4-52B85BE40B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00A9B1C-B22A-A33D-752A-82A655655CE0}"/>
              </a:ext>
            </a:extLst>
          </p:cNvPr>
          <p:cNvSpPr>
            <a:spLocks noGrp="1"/>
          </p:cNvSpPr>
          <p:nvPr>
            <p:ph type="sldNum" sz="quarter" idx="5"/>
          </p:nvPr>
        </p:nvSpPr>
        <p:spPr/>
        <p:txBody>
          <a:bodyPr/>
          <a:lstStyle/>
          <a:p>
            <a:fld id="{7D4B0DDD-1918-0948-85A3-4E4F7F04B321}" type="slidenum">
              <a:rPr lang="en-US" smtClean="0"/>
              <a:t>4</a:t>
            </a:fld>
            <a:endParaRPr lang="en-US"/>
          </a:p>
        </p:txBody>
      </p:sp>
    </p:spTree>
    <p:extLst>
      <p:ext uri="{BB962C8B-B14F-4D97-AF65-F5344CB8AC3E}">
        <p14:creationId xmlns:p14="http://schemas.microsoft.com/office/powerpoint/2010/main" val="13128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71D36-7990-DD42-BCDB-D1E470E1B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1141B-C7A6-F9D1-678F-8A9F30F80BD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20A02F-3DE2-E623-C31E-B010D67E65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F9120B-2209-BA09-ED37-140A16A86AA0}"/>
              </a:ext>
            </a:extLst>
          </p:cNvPr>
          <p:cNvSpPr>
            <a:spLocks noGrp="1"/>
          </p:cNvSpPr>
          <p:nvPr>
            <p:ph type="sldNum" sz="quarter" idx="5"/>
          </p:nvPr>
        </p:nvSpPr>
        <p:spPr/>
        <p:txBody>
          <a:bodyPr/>
          <a:lstStyle/>
          <a:p>
            <a:fld id="{7D4B0DDD-1918-0948-85A3-4E4F7F04B321}" type="slidenum">
              <a:rPr lang="en-US" smtClean="0"/>
              <a:t>5</a:t>
            </a:fld>
            <a:endParaRPr lang="en-US"/>
          </a:p>
        </p:txBody>
      </p:sp>
    </p:spTree>
    <p:extLst>
      <p:ext uri="{BB962C8B-B14F-4D97-AF65-F5344CB8AC3E}">
        <p14:creationId xmlns:p14="http://schemas.microsoft.com/office/powerpoint/2010/main" val="228776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EC1C3-E35F-EF95-E672-AFAF573F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DDCD1-F76F-5FCE-ED6D-5A32DBABE6E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57E28CA-1F61-35BD-11C1-71C81345D4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7B0ABE7-CE04-2F54-ED2B-37625E56A046}"/>
              </a:ext>
            </a:extLst>
          </p:cNvPr>
          <p:cNvSpPr>
            <a:spLocks noGrp="1"/>
          </p:cNvSpPr>
          <p:nvPr>
            <p:ph type="sldNum" sz="quarter" idx="5"/>
          </p:nvPr>
        </p:nvSpPr>
        <p:spPr/>
        <p:txBody>
          <a:bodyPr/>
          <a:lstStyle/>
          <a:p>
            <a:fld id="{7D4B0DDD-1918-0948-85A3-4E4F7F04B321}" type="slidenum">
              <a:rPr lang="en-US" smtClean="0"/>
              <a:t>6</a:t>
            </a:fld>
            <a:endParaRPr lang="en-US"/>
          </a:p>
        </p:txBody>
      </p:sp>
    </p:spTree>
    <p:extLst>
      <p:ext uri="{BB962C8B-B14F-4D97-AF65-F5344CB8AC3E}">
        <p14:creationId xmlns:p14="http://schemas.microsoft.com/office/powerpoint/2010/main" val="3486862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ED5D7-7B79-74CD-749B-50C10A8B4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37DC1-4B7E-ED93-2C4B-3CFC917D6C8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703A548-006C-8E59-2895-AFD6EA803C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9D46ED-4649-DAE0-FB9F-EC6675BC745F}"/>
              </a:ext>
            </a:extLst>
          </p:cNvPr>
          <p:cNvSpPr>
            <a:spLocks noGrp="1"/>
          </p:cNvSpPr>
          <p:nvPr>
            <p:ph type="sldNum" sz="quarter" idx="5"/>
          </p:nvPr>
        </p:nvSpPr>
        <p:spPr/>
        <p:txBody>
          <a:bodyPr/>
          <a:lstStyle/>
          <a:p>
            <a:fld id="{7D4B0DDD-1918-0948-85A3-4E4F7F04B321}" type="slidenum">
              <a:rPr lang="en-US" smtClean="0"/>
              <a:t>7</a:t>
            </a:fld>
            <a:endParaRPr lang="en-US"/>
          </a:p>
        </p:txBody>
      </p:sp>
    </p:spTree>
    <p:extLst>
      <p:ext uri="{BB962C8B-B14F-4D97-AF65-F5344CB8AC3E}">
        <p14:creationId xmlns:p14="http://schemas.microsoft.com/office/powerpoint/2010/main" val="193239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CC779-61AA-3329-29BC-13BBB5C3A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3EA7F-9D95-2835-3B0C-A7E8FBD062F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A57CC4-CA9F-BBA6-136F-21F6952E267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28E638-73B2-D0BF-4BBF-1FDDEE1E72C2}"/>
              </a:ext>
            </a:extLst>
          </p:cNvPr>
          <p:cNvSpPr>
            <a:spLocks noGrp="1"/>
          </p:cNvSpPr>
          <p:nvPr>
            <p:ph type="sldNum" sz="quarter" idx="5"/>
          </p:nvPr>
        </p:nvSpPr>
        <p:spPr/>
        <p:txBody>
          <a:bodyPr/>
          <a:lstStyle/>
          <a:p>
            <a:fld id="{7D4B0DDD-1918-0948-85A3-4E4F7F04B321}" type="slidenum">
              <a:rPr lang="en-US" smtClean="0"/>
              <a:t>8</a:t>
            </a:fld>
            <a:endParaRPr lang="en-US"/>
          </a:p>
        </p:txBody>
      </p:sp>
    </p:spTree>
    <p:extLst>
      <p:ext uri="{BB962C8B-B14F-4D97-AF65-F5344CB8AC3E}">
        <p14:creationId xmlns:p14="http://schemas.microsoft.com/office/powerpoint/2010/main" val="192292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DDC94-8106-132A-2356-DA36FBAE3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114F6-81CC-7B62-6DAE-7BD3A02A28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5255335-9E9B-71D5-0D48-ABCE5DC8166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618E6F-32F0-C2EE-506A-2E43527183FF}"/>
              </a:ext>
            </a:extLst>
          </p:cNvPr>
          <p:cNvSpPr>
            <a:spLocks noGrp="1"/>
          </p:cNvSpPr>
          <p:nvPr>
            <p:ph type="sldNum" sz="quarter" idx="5"/>
          </p:nvPr>
        </p:nvSpPr>
        <p:spPr/>
        <p:txBody>
          <a:bodyPr/>
          <a:lstStyle/>
          <a:p>
            <a:fld id="{7D4B0DDD-1918-0948-85A3-4E4F7F04B321}" type="slidenum">
              <a:rPr lang="en-US" smtClean="0"/>
              <a:t>9</a:t>
            </a:fld>
            <a:endParaRPr lang="en-US"/>
          </a:p>
        </p:txBody>
      </p:sp>
    </p:spTree>
    <p:extLst>
      <p:ext uri="{BB962C8B-B14F-4D97-AF65-F5344CB8AC3E}">
        <p14:creationId xmlns:p14="http://schemas.microsoft.com/office/powerpoint/2010/main" val="2113764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7CC2-DE98-1C07-7545-6E8E20CA1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29987-7C6C-8CB9-964A-FBADB75FF8D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0CDA1AC-5260-57EA-9787-791655EE036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5050E9-6D8B-4EEB-E41C-4416851AF13C}"/>
              </a:ext>
            </a:extLst>
          </p:cNvPr>
          <p:cNvSpPr>
            <a:spLocks noGrp="1"/>
          </p:cNvSpPr>
          <p:nvPr>
            <p:ph type="sldNum" sz="quarter" idx="5"/>
          </p:nvPr>
        </p:nvSpPr>
        <p:spPr/>
        <p:txBody>
          <a:bodyPr/>
          <a:lstStyle/>
          <a:p>
            <a:fld id="{7D4B0DDD-1918-0948-85A3-4E4F7F04B321}" type="slidenum">
              <a:rPr lang="en-US" smtClean="0"/>
              <a:t>10</a:t>
            </a:fld>
            <a:endParaRPr lang="en-US"/>
          </a:p>
        </p:txBody>
      </p:sp>
    </p:spTree>
    <p:extLst>
      <p:ext uri="{BB962C8B-B14F-4D97-AF65-F5344CB8AC3E}">
        <p14:creationId xmlns:p14="http://schemas.microsoft.com/office/powerpoint/2010/main" val="1066462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mailto:matthew.pereira.2023@live.rhul.ac.uk" TargetMode="Externa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logo with blue letters&#10;&#10;Description automatically generated">
            <a:extLst>
              <a:ext uri="{FF2B5EF4-FFF2-40B4-BE49-F238E27FC236}">
                <a16:creationId xmlns:a16="http://schemas.microsoft.com/office/drawing/2014/main" id="{C6784855-CDAC-FFB4-6FEC-A036839401D7}"/>
              </a:ext>
            </a:extLst>
          </p:cNvPr>
          <p:cNvPicPr>
            <a:picLocks noChangeAspect="1"/>
          </p:cNvPicPr>
          <p:nvPr userDrawn="1"/>
        </p:nvPicPr>
        <p:blipFill>
          <a:blip r:embed="rId2"/>
          <a:stretch>
            <a:fillRect/>
          </a:stretch>
        </p:blipFill>
        <p:spPr>
          <a:xfrm>
            <a:off x="8556178" y="5478582"/>
            <a:ext cx="3635822" cy="1038806"/>
          </a:xfrm>
          <a:prstGeom prst="rect">
            <a:avLst/>
          </a:prstGeom>
        </p:spPr>
      </p:pic>
      <p:pic>
        <p:nvPicPr>
          <p:cNvPr id="12" name="Picture 11" descr="A blue and grey logo&#10;&#10;Description automatically generated">
            <a:extLst>
              <a:ext uri="{FF2B5EF4-FFF2-40B4-BE49-F238E27FC236}">
                <a16:creationId xmlns:a16="http://schemas.microsoft.com/office/drawing/2014/main" id="{8A327794-8889-A254-8A70-E9B6A19A4181}"/>
              </a:ext>
            </a:extLst>
          </p:cNvPr>
          <p:cNvPicPr>
            <a:picLocks noChangeAspect="1"/>
          </p:cNvPicPr>
          <p:nvPr userDrawn="1"/>
        </p:nvPicPr>
        <p:blipFill>
          <a:blip r:embed="rId3"/>
          <a:stretch>
            <a:fillRect/>
          </a:stretch>
        </p:blipFill>
        <p:spPr>
          <a:xfrm>
            <a:off x="3980204" y="5335203"/>
            <a:ext cx="3935758" cy="1325563"/>
          </a:xfrm>
          <a:prstGeom prst="rect">
            <a:avLst/>
          </a:prstGeom>
        </p:spPr>
      </p:pic>
      <p:sp>
        <p:nvSpPr>
          <p:cNvPr id="17" name="Title 16">
            <a:extLst>
              <a:ext uri="{FF2B5EF4-FFF2-40B4-BE49-F238E27FC236}">
                <a16:creationId xmlns:a16="http://schemas.microsoft.com/office/drawing/2014/main" id="{C3349B64-A826-C497-03AC-DF5EEBA309F5}"/>
              </a:ext>
            </a:extLst>
          </p:cNvPr>
          <p:cNvSpPr>
            <a:spLocks noGrp="1"/>
          </p:cNvSpPr>
          <p:nvPr>
            <p:ph type="title" hasCustomPrompt="1"/>
          </p:nvPr>
        </p:nvSpPr>
        <p:spPr>
          <a:xfrm>
            <a:off x="1183342" y="821246"/>
            <a:ext cx="11008658" cy="1325563"/>
          </a:xfrm>
          <a:noFill/>
        </p:spPr>
        <p:txBody>
          <a:bodyPr>
            <a:noAutofit/>
          </a:bodyPr>
          <a:lstStyle>
            <a:lvl1pPr algn="l">
              <a:defRPr sz="5400" b="1" i="0">
                <a:ln>
                  <a:noFill/>
                </a:ln>
                <a:solidFill>
                  <a:schemeClr val="tx1"/>
                </a:solidFill>
                <a:latin typeface="Univers Condensed" panose="020B0506020202050204" pitchFamily="34" charset="0"/>
              </a:defRPr>
            </a:lvl1pPr>
          </a:lstStyle>
          <a:p>
            <a:r>
              <a:rPr lang="en-US" dirty="0"/>
              <a:t>Presentation Title</a:t>
            </a:r>
          </a:p>
        </p:txBody>
      </p:sp>
      <p:sp>
        <p:nvSpPr>
          <p:cNvPr id="24" name="Text Placeholder 19">
            <a:extLst>
              <a:ext uri="{FF2B5EF4-FFF2-40B4-BE49-F238E27FC236}">
                <a16:creationId xmlns:a16="http://schemas.microsoft.com/office/drawing/2014/main" id="{9B3DB72F-DD25-83FF-902A-8386EBFCC5D2}"/>
              </a:ext>
            </a:extLst>
          </p:cNvPr>
          <p:cNvSpPr>
            <a:spLocks noGrp="1"/>
          </p:cNvSpPr>
          <p:nvPr>
            <p:ph type="body" sz="quarter" idx="13" hasCustomPrompt="1"/>
          </p:nvPr>
        </p:nvSpPr>
        <p:spPr>
          <a:xfrm>
            <a:off x="1181754" y="4033939"/>
            <a:ext cx="3807105" cy="412071"/>
          </a:xfrm>
        </p:spPr>
        <p:txBody>
          <a:bodyPr>
            <a:normAutofit/>
          </a:bodyPr>
          <a:lstStyle>
            <a:lvl1pPr marL="0" indent="0" algn="l">
              <a:buNone/>
              <a:defRPr sz="2800" b="0" i="0">
                <a:latin typeface="Univers Condensed" panose="020B0506020202050204" pitchFamily="34" charset="0"/>
              </a:defRPr>
            </a:lvl1pPr>
            <a:lvl3pPr marL="914400" indent="0">
              <a:buNone/>
              <a:defRPr/>
            </a:lvl3pPr>
          </a:lstStyle>
          <a:p>
            <a:pPr lvl="0"/>
            <a:r>
              <a:rPr lang="en-US" dirty="0"/>
              <a:t>Date</a:t>
            </a:r>
          </a:p>
        </p:txBody>
      </p:sp>
      <p:sp>
        <p:nvSpPr>
          <p:cNvPr id="27" name="Text Placeholder 19">
            <a:extLst>
              <a:ext uri="{FF2B5EF4-FFF2-40B4-BE49-F238E27FC236}">
                <a16:creationId xmlns:a16="http://schemas.microsoft.com/office/drawing/2014/main" id="{5DB137A5-6C52-6AFB-B680-EFE285CCDAC7}"/>
              </a:ext>
            </a:extLst>
          </p:cNvPr>
          <p:cNvSpPr>
            <a:spLocks noGrp="1"/>
          </p:cNvSpPr>
          <p:nvPr>
            <p:ph type="body" sz="quarter" idx="14" hasCustomPrompt="1"/>
          </p:nvPr>
        </p:nvSpPr>
        <p:spPr>
          <a:xfrm>
            <a:off x="1184930" y="1952110"/>
            <a:ext cx="11008658" cy="477132"/>
          </a:xfrm>
        </p:spPr>
        <p:txBody>
          <a:bodyPr>
            <a:noAutofit/>
          </a:bodyPr>
          <a:lstStyle>
            <a:lvl1pPr marL="0" indent="0" algn="l">
              <a:buNone/>
              <a:defRPr sz="3200" b="0" i="0">
                <a:latin typeface="Univers Condensed" panose="020B0506020202050204" pitchFamily="34" charset="0"/>
              </a:defRPr>
            </a:lvl1pPr>
            <a:lvl3pPr marL="914400" indent="0">
              <a:buNone/>
              <a:defRPr/>
            </a:lvl3pPr>
          </a:lstStyle>
          <a:p>
            <a:pPr lvl="0"/>
            <a:r>
              <a:rPr lang="en-US" dirty="0"/>
              <a:t>Subtitle</a:t>
            </a:r>
          </a:p>
        </p:txBody>
      </p:sp>
      <p:sp>
        <p:nvSpPr>
          <p:cNvPr id="29" name="Rectangle 28">
            <a:extLst>
              <a:ext uri="{FF2B5EF4-FFF2-40B4-BE49-F238E27FC236}">
                <a16:creationId xmlns:a16="http://schemas.microsoft.com/office/drawing/2014/main" id="{D3824006-2647-DBDA-AD80-01AC78947FD0}"/>
              </a:ext>
            </a:extLst>
          </p:cNvPr>
          <p:cNvSpPr/>
          <p:nvPr userDrawn="1"/>
        </p:nvSpPr>
        <p:spPr>
          <a:xfrm>
            <a:off x="-1588" y="1"/>
            <a:ext cx="1183342" cy="68580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of a university&#10;&#10;Description automatically generated">
            <a:extLst>
              <a:ext uri="{FF2B5EF4-FFF2-40B4-BE49-F238E27FC236}">
                <a16:creationId xmlns:a16="http://schemas.microsoft.com/office/drawing/2014/main" id="{387A6066-DB96-50BC-AD43-DC61046EF168}"/>
              </a:ext>
            </a:extLst>
          </p:cNvPr>
          <p:cNvPicPr>
            <a:picLocks noChangeAspect="1"/>
          </p:cNvPicPr>
          <p:nvPr userDrawn="1"/>
        </p:nvPicPr>
        <p:blipFill>
          <a:blip r:embed="rId4"/>
          <a:srcRect t="5758" b="21970"/>
          <a:stretch/>
        </p:blipFill>
        <p:spPr>
          <a:xfrm>
            <a:off x="0" y="5411602"/>
            <a:ext cx="2355574" cy="1172767"/>
          </a:xfrm>
          <a:prstGeom prst="rect">
            <a:avLst/>
          </a:prstGeom>
        </p:spPr>
      </p:pic>
      <p:sp>
        <p:nvSpPr>
          <p:cNvPr id="31" name="TextBox 30">
            <a:extLst>
              <a:ext uri="{FF2B5EF4-FFF2-40B4-BE49-F238E27FC236}">
                <a16:creationId xmlns:a16="http://schemas.microsoft.com/office/drawing/2014/main" id="{566FCE65-F8B8-5BDB-EB6E-610A29E8EA85}"/>
              </a:ext>
            </a:extLst>
          </p:cNvPr>
          <p:cNvSpPr txBox="1"/>
          <p:nvPr userDrawn="1"/>
        </p:nvSpPr>
        <p:spPr>
          <a:xfrm>
            <a:off x="1154340" y="2823074"/>
            <a:ext cx="3803929" cy="523220"/>
          </a:xfrm>
          <a:prstGeom prst="rect">
            <a:avLst/>
          </a:prstGeom>
          <a:noFill/>
        </p:spPr>
        <p:txBody>
          <a:bodyPr wrap="square" rtlCol="0" anchor="t" anchorCtr="0">
            <a:spAutoFit/>
          </a:bodyPr>
          <a:lstStyle/>
          <a:p>
            <a:r>
              <a:rPr lang="en-US" sz="2800" b="0" i="0" dirty="0">
                <a:latin typeface="Univers Condensed" panose="020B0506020202050204" pitchFamily="34" charset="0"/>
              </a:rPr>
              <a:t>Matt Pereira</a:t>
            </a:r>
          </a:p>
        </p:txBody>
      </p:sp>
      <p:sp>
        <p:nvSpPr>
          <p:cNvPr id="32" name="TextBox 31">
            <a:extLst>
              <a:ext uri="{FF2B5EF4-FFF2-40B4-BE49-F238E27FC236}">
                <a16:creationId xmlns:a16="http://schemas.microsoft.com/office/drawing/2014/main" id="{4FEAD6D9-C74D-59DE-7491-A2B05428C5DE}"/>
              </a:ext>
            </a:extLst>
          </p:cNvPr>
          <p:cNvSpPr txBox="1"/>
          <p:nvPr userDrawn="1"/>
        </p:nvSpPr>
        <p:spPr>
          <a:xfrm>
            <a:off x="1154340" y="3342250"/>
            <a:ext cx="4750564" cy="369332"/>
          </a:xfrm>
          <a:prstGeom prst="rect">
            <a:avLst/>
          </a:prstGeom>
          <a:noFill/>
        </p:spPr>
        <p:txBody>
          <a:bodyPr wrap="square" rtlCol="0">
            <a:spAutoFit/>
          </a:bodyPr>
          <a:lstStyle/>
          <a:p>
            <a:r>
              <a:rPr lang="en-US" b="0" i="0" dirty="0">
                <a:latin typeface="Univers Condensed" panose="020B0506020202050204" pitchFamily="34" charset="0"/>
              </a:rPr>
              <a:t>(matthew.pereira.2023@live.rhul.ac.uk)</a:t>
            </a:r>
          </a:p>
        </p:txBody>
      </p:sp>
    </p:spTree>
    <p:extLst>
      <p:ext uri="{BB962C8B-B14F-4D97-AF65-F5344CB8AC3E}">
        <p14:creationId xmlns:p14="http://schemas.microsoft.com/office/powerpoint/2010/main" val="204259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133B-C6F5-5D14-F9D9-6AACB0B73BDC}"/>
              </a:ext>
            </a:extLst>
          </p:cNvPr>
          <p:cNvSpPr>
            <a:spLocks noGrp="1"/>
          </p:cNvSpPr>
          <p:nvPr>
            <p:ph type="title" hasCustomPrompt="1"/>
          </p:nvPr>
        </p:nvSpPr>
        <p:spPr>
          <a:xfrm>
            <a:off x="0" y="6677"/>
            <a:ext cx="12192002" cy="967358"/>
          </a:xfrm>
          <a:solidFill>
            <a:schemeClr val="accent2">
              <a:lumMod val="60000"/>
              <a:lumOff val="40000"/>
            </a:schemeClr>
          </a:solidFill>
        </p:spPr>
        <p:txBody>
          <a:bodyPr anchor="t" anchorCtr="0">
            <a:normAutofit/>
          </a:bodyPr>
          <a:lstStyle>
            <a:lvl1pPr>
              <a:defRPr sz="4400" b="1" i="0">
                <a:effectLst/>
                <a:latin typeface="Univers Condensed" panose="020B0506020202050204" pitchFamily="34" charset="0"/>
              </a:defRPr>
            </a:lvl1pPr>
          </a:lstStyle>
          <a:p>
            <a:r>
              <a:rPr lang="en-US" dirty="0"/>
              <a:t>Slide Title</a:t>
            </a:r>
          </a:p>
        </p:txBody>
      </p:sp>
      <p:sp>
        <p:nvSpPr>
          <p:cNvPr id="13" name="Text Placeholder 12">
            <a:extLst>
              <a:ext uri="{FF2B5EF4-FFF2-40B4-BE49-F238E27FC236}">
                <a16:creationId xmlns:a16="http://schemas.microsoft.com/office/drawing/2014/main" id="{19FE1542-45FC-9445-710D-10E7000E026C}"/>
              </a:ext>
            </a:extLst>
          </p:cNvPr>
          <p:cNvSpPr>
            <a:spLocks noGrp="1"/>
          </p:cNvSpPr>
          <p:nvPr>
            <p:ph type="body" sz="quarter" idx="14" hasCustomPrompt="1"/>
          </p:nvPr>
        </p:nvSpPr>
        <p:spPr>
          <a:xfrm>
            <a:off x="-4" y="404292"/>
            <a:ext cx="12192000" cy="463827"/>
          </a:xfrm>
        </p:spPr>
        <p:txBody>
          <a:bodyPr anchor="b">
            <a:noAutofit/>
          </a:bodyPr>
          <a:lstStyle>
            <a:lvl1pPr marL="0" indent="0">
              <a:buNone/>
              <a:defRPr sz="2400" b="0" i="0">
                <a:latin typeface="Univers Condensed" panose="020B0506020202050204" pitchFamily="34" charset="0"/>
              </a:defRPr>
            </a:lvl1pPr>
          </a:lstStyle>
          <a:p>
            <a:pPr lvl="0"/>
            <a:r>
              <a:rPr lang="en-US" dirty="0"/>
              <a:t>Slide Subtitle</a:t>
            </a:r>
          </a:p>
        </p:txBody>
      </p:sp>
      <p:sp>
        <p:nvSpPr>
          <p:cNvPr id="16" name="Text Placeholder 15">
            <a:extLst>
              <a:ext uri="{FF2B5EF4-FFF2-40B4-BE49-F238E27FC236}">
                <a16:creationId xmlns:a16="http://schemas.microsoft.com/office/drawing/2014/main" id="{F810411A-46F9-A8A2-95D0-B87EEFBA668A}"/>
              </a:ext>
            </a:extLst>
          </p:cNvPr>
          <p:cNvSpPr>
            <a:spLocks noGrp="1"/>
          </p:cNvSpPr>
          <p:nvPr>
            <p:ph type="body" sz="quarter" idx="15"/>
          </p:nvPr>
        </p:nvSpPr>
        <p:spPr>
          <a:xfrm>
            <a:off x="147026" y="1265237"/>
            <a:ext cx="3967773" cy="4327525"/>
          </a:xfrm>
        </p:spPr>
        <p:txBody>
          <a:bodyPr>
            <a:normAutofit/>
          </a:bodyPr>
          <a:lstStyle>
            <a:lvl1pPr marL="0" indent="0">
              <a:buNone/>
              <a:defRPr sz="1800" b="0" i="0">
                <a:latin typeface="Univers Light" panose="020B0403020202020204" pitchFamily="34" charset="0"/>
              </a:defRPr>
            </a:lvl1pPr>
          </a:lstStyle>
          <a:p>
            <a:pPr lvl="0"/>
            <a:endParaRPr lang="en-US" dirty="0"/>
          </a:p>
        </p:txBody>
      </p:sp>
      <p:sp>
        <p:nvSpPr>
          <p:cNvPr id="18" name="Content Placeholder 17">
            <a:extLst>
              <a:ext uri="{FF2B5EF4-FFF2-40B4-BE49-F238E27FC236}">
                <a16:creationId xmlns:a16="http://schemas.microsoft.com/office/drawing/2014/main" id="{B6E90654-CD31-89C4-6196-92C26CE076FA}"/>
              </a:ext>
            </a:extLst>
          </p:cNvPr>
          <p:cNvSpPr>
            <a:spLocks noGrp="1"/>
          </p:cNvSpPr>
          <p:nvPr>
            <p:ph sz="quarter" idx="16"/>
          </p:nvPr>
        </p:nvSpPr>
        <p:spPr>
          <a:xfrm>
            <a:off x="4223546" y="1265237"/>
            <a:ext cx="7707313" cy="4327525"/>
          </a:xfrm>
        </p:spPr>
        <p:txBody>
          <a:bodyPr>
            <a:normAutofit/>
          </a:bodyPr>
          <a:lstStyle>
            <a:lvl1pPr marL="0" indent="0">
              <a:buNone/>
              <a:defRPr sz="2400" b="0" i="0">
                <a:latin typeface="Univers Light" panose="020B0403020202020204" pitchFamily="34" charset="0"/>
              </a:defRPr>
            </a:lvl1pPr>
          </a:lstStyle>
          <a:p>
            <a:pPr lvl="0"/>
            <a:endParaRPr lang="en-US" dirty="0"/>
          </a:p>
        </p:txBody>
      </p:sp>
      <p:sp>
        <p:nvSpPr>
          <p:cNvPr id="19" name="Date Placeholder 18">
            <a:extLst>
              <a:ext uri="{FF2B5EF4-FFF2-40B4-BE49-F238E27FC236}">
                <a16:creationId xmlns:a16="http://schemas.microsoft.com/office/drawing/2014/main" id="{B983539E-54D8-C885-11B2-2FA3A30C6F53}"/>
              </a:ext>
            </a:extLst>
          </p:cNvPr>
          <p:cNvSpPr>
            <a:spLocks noGrp="1"/>
          </p:cNvSpPr>
          <p:nvPr>
            <p:ph type="dt" sz="half" idx="17"/>
          </p:nvPr>
        </p:nvSpPr>
        <p:spPr>
          <a:xfrm>
            <a:off x="0" y="6356350"/>
            <a:ext cx="2743200" cy="365125"/>
          </a:xfrm>
        </p:spPr>
        <p:txBody>
          <a:bodyPr/>
          <a:lstStyle/>
          <a:p>
            <a:fld id="{4A28911B-B7E3-EA42-9514-535AD47A967E}" type="datetime1">
              <a:rPr lang="en-US" smtClean="0"/>
              <a:t>9/18/25</a:t>
            </a:fld>
            <a:endParaRPr lang="en-US"/>
          </a:p>
        </p:txBody>
      </p:sp>
      <p:sp>
        <p:nvSpPr>
          <p:cNvPr id="20" name="Footer Placeholder 19">
            <a:extLst>
              <a:ext uri="{FF2B5EF4-FFF2-40B4-BE49-F238E27FC236}">
                <a16:creationId xmlns:a16="http://schemas.microsoft.com/office/drawing/2014/main" id="{79EB9736-D2FE-AE3F-E0C8-2DFB299D56E5}"/>
              </a:ext>
            </a:extLst>
          </p:cNvPr>
          <p:cNvSpPr>
            <a:spLocks noGrp="1"/>
          </p:cNvSpPr>
          <p:nvPr>
            <p:ph type="ftr" sz="quarter" idx="18"/>
          </p:nvPr>
        </p:nvSpPr>
        <p:spPr>
          <a:xfrm>
            <a:off x="-1" y="5977872"/>
            <a:ext cx="4114800" cy="365125"/>
          </a:xfrm>
        </p:spPr>
        <p:txBody>
          <a:bodyPr/>
          <a:lstStyle>
            <a:lvl1pPr algn="l">
              <a:defRPr/>
            </a:lvl1pPr>
          </a:lstStyle>
          <a:p>
            <a:r>
              <a:rPr lang="en-US" dirty="0"/>
              <a:t>Name</a:t>
            </a:r>
          </a:p>
        </p:txBody>
      </p:sp>
      <p:sp>
        <p:nvSpPr>
          <p:cNvPr id="21" name="Slide Number Placeholder 20">
            <a:extLst>
              <a:ext uri="{FF2B5EF4-FFF2-40B4-BE49-F238E27FC236}">
                <a16:creationId xmlns:a16="http://schemas.microsoft.com/office/drawing/2014/main" id="{ABE66BAC-9B92-0102-6524-1BF3EC4BD88C}"/>
              </a:ext>
            </a:extLst>
          </p:cNvPr>
          <p:cNvSpPr>
            <a:spLocks noGrp="1"/>
          </p:cNvSpPr>
          <p:nvPr>
            <p:ph type="sldNum" sz="quarter" idx="19"/>
          </p:nvPr>
        </p:nvSpPr>
        <p:spPr>
          <a:xfrm>
            <a:off x="4724399" y="6356350"/>
            <a:ext cx="2743200" cy="365125"/>
          </a:xfrm>
        </p:spPr>
        <p:txBody>
          <a:bodyPr/>
          <a:lstStyle>
            <a:lvl1pPr algn="ctr">
              <a:defRPr/>
            </a:lvl1pPr>
          </a:lstStyle>
          <a:p>
            <a:fld id="{A6705782-4A63-F44F-90E5-EE22377B008E}" type="slidenum">
              <a:rPr lang="en-US" smtClean="0"/>
              <a:pPr/>
              <a:t>‹#›</a:t>
            </a:fld>
            <a:endParaRPr lang="en-US"/>
          </a:p>
        </p:txBody>
      </p:sp>
      <p:pic>
        <p:nvPicPr>
          <p:cNvPr id="7" name="Picture 6" descr="A logo of a university&#10;&#10;Description automatically generated">
            <a:extLst>
              <a:ext uri="{FF2B5EF4-FFF2-40B4-BE49-F238E27FC236}">
                <a16:creationId xmlns:a16="http://schemas.microsoft.com/office/drawing/2014/main" id="{04FB3BC5-BC4E-71EC-0A80-E3D221149091}"/>
              </a:ext>
            </a:extLst>
          </p:cNvPr>
          <p:cNvPicPr>
            <a:picLocks noChangeAspect="1"/>
          </p:cNvPicPr>
          <p:nvPr userDrawn="1"/>
        </p:nvPicPr>
        <p:blipFill>
          <a:blip r:embed="rId2"/>
          <a:srcRect t="5758" b="21970"/>
          <a:stretch/>
        </p:blipFill>
        <p:spPr>
          <a:xfrm>
            <a:off x="10222176" y="-6677"/>
            <a:ext cx="1969820" cy="980712"/>
          </a:xfrm>
          <a:prstGeom prst="rect">
            <a:avLst/>
          </a:prstGeom>
        </p:spPr>
      </p:pic>
    </p:spTree>
    <p:extLst>
      <p:ext uri="{BB962C8B-B14F-4D97-AF65-F5344CB8AC3E}">
        <p14:creationId xmlns:p14="http://schemas.microsoft.com/office/powerpoint/2010/main" val="70603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F3341A-080D-691E-7EEF-56C68688149E}"/>
              </a:ext>
            </a:extLst>
          </p:cNvPr>
          <p:cNvSpPr txBox="1"/>
          <p:nvPr userDrawn="1"/>
        </p:nvSpPr>
        <p:spPr>
          <a:xfrm>
            <a:off x="3029469" y="988135"/>
            <a:ext cx="6133060" cy="923330"/>
          </a:xfrm>
          <a:prstGeom prst="rect">
            <a:avLst/>
          </a:prstGeom>
          <a:noFill/>
        </p:spPr>
        <p:txBody>
          <a:bodyPr wrap="square" rtlCol="0">
            <a:spAutoFit/>
          </a:bodyPr>
          <a:lstStyle/>
          <a:p>
            <a:pPr algn="ctr"/>
            <a:r>
              <a:rPr lang="en-US" sz="5400" b="1" i="0" dirty="0">
                <a:latin typeface="Univers Condensed" panose="020B0506020202050204" pitchFamily="34" charset="0"/>
              </a:rPr>
              <a:t>Thank You</a:t>
            </a:r>
          </a:p>
        </p:txBody>
      </p:sp>
      <p:pic>
        <p:nvPicPr>
          <p:cNvPr id="8" name="Picture 7" descr="A logo with blue letters&#10;&#10;Description automatically generated">
            <a:extLst>
              <a:ext uri="{FF2B5EF4-FFF2-40B4-BE49-F238E27FC236}">
                <a16:creationId xmlns:a16="http://schemas.microsoft.com/office/drawing/2014/main" id="{97B125B7-432E-59C3-0FC5-8CF2F9982D63}"/>
              </a:ext>
            </a:extLst>
          </p:cNvPr>
          <p:cNvPicPr>
            <a:picLocks noChangeAspect="1"/>
          </p:cNvPicPr>
          <p:nvPr userDrawn="1"/>
        </p:nvPicPr>
        <p:blipFill>
          <a:blip r:embed="rId2"/>
          <a:stretch>
            <a:fillRect/>
          </a:stretch>
        </p:blipFill>
        <p:spPr>
          <a:xfrm>
            <a:off x="8556178" y="5478582"/>
            <a:ext cx="3635822" cy="1038806"/>
          </a:xfrm>
          <a:prstGeom prst="rect">
            <a:avLst/>
          </a:prstGeom>
        </p:spPr>
      </p:pic>
      <p:pic>
        <p:nvPicPr>
          <p:cNvPr id="9" name="Picture 8" descr="A blue and grey logo&#10;&#10;Description automatically generated">
            <a:extLst>
              <a:ext uri="{FF2B5EF4-FFF2-40B4-BE49-F238E27FC236}">
                <a16:creationId xmlns:a16="http://schemas.microsoft.com/office/drawing/2014/main" id="{842E0EC4-DEB1-01FB-3715-A4B5E943BE88}"/>
              </a:ext>
            </a:extLst>
          </p:cNvPr>
          <p:cNvPicPr>
            <a:picLocks noChangeAspect="1"/>
          </p:cNvPicPr>
          <p:nvPr userDrawn="1"/>
        </p:nvPicPr>
        <p:blipFill>
          <a:blip r:embed="rId3"/>
          <a:stretch>
            <a:fillRect/>
          </a:stretch>
        </p:blipFill>
        <p:spPr>
          <a:xfrm>
            <a:off x="3980204" y="5335203"/>
            <a:ext cx="3935758" cy="1325563"/>
          </a:xfrm>
          <a:prstGeom prst="rect">
            <a:avLst/>
          </a:prstGeom>
        </p:spPr>
      </p:pic>
      <p:sp>
        <p:nvSpPr>
          <p:cNvPr id="11" name="Rectangle 10">
            <a:extLst>
              <a:ext uri="{FF2B5EF4-FFF2-40B4-BE49-F238E27FC236}">
                <a16:creationId xmlns:a16="http://schemas.microsoft.com/office/drawing/2014/main" id="{BA5863CE-D42F-FC17-E217-BE13BDFF4A5B}"/>
              </a:ext>
            </a:extLst>
          </p:cNvPr>
          <p:cNvSpPr/>
          <p:nvPr userDrawn="1"/>
        </p:nvSpPr>
        <p:spPr>
          <a:xfrm>
            <a:off x="-1588" y="1"/>
            <a:ext cx="1183342" cy="68580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of a university&#10;&#10;Description automatically generated">
            <a:extLst>
              <a:ext uri="{FF2B5EF4-FFF2-40B4-BE49-F238E27FC236}">
                <a16:creationId xmlns:a16="http://schemas.microsoft.com/office/drawing/2014/main" id="{DBC60515-84E4-8510-DA2E-2352FDEE9C6B}"/>
              </a:ext>
            </a:extLst>
          </p:cNvPr>
          <p:cNvPicPr>
            <a:picLocks noChangeAspect="1"/>
          </p:cNvPicPr>
          <p:nvPr userDrawn="1"/>
        </p:nvPicPr>
        <p:blipFill>
          <a:blip r:embed="rId4"/>
          <a:srcRect t="5758" b="21970"/>
          <a:stretch/>
        </p:blipFill>
        <p:spPr>
          <a:xfrm>
            <a:off x="0" y="5411602"/>
            <a:ext cx="2355574" cy="1172767"/>
          </a:xfrm>
          <a:prstGeom prst="rect">
            <a:avLst/>
          </a:prstGeom>
        </p:spPr>
      </p:pic>
      <p:sp>
        <p:nvSpPr>
          <p:cNvPr id="13" name="TextBox 12">
            <a:extLst>
              <a:ext uri="{FF2B5EF4-FFF2-40B4-BE49-F238E27FC236}">
                <a16:creationId xmlns:a16="http://schemas.microsoft.com/office/drawing/2014/main" id="{307E2327-3C3D-7579-5DA8-8AB39C2469F7}"/>
              </a:ext>
            </a:extLst>
          </p:cNvPr>
          <p:cNvSpPr txBox="1"/>
          <p:nvPr userDrawn="1"/>
        </p:nvSpPr>
        <p:spPr>
          <a:xfrm>
            <a:off x="2872157" y="3767555"/>
            <a:ext cx="6447684" cy="584775"/>
          </a:xfrm>
          <a:prstGeom prst="rect">
            <a:avLst/>
          </a:prstGeom>
          <a:noFill/>
        </p:spPr>
        <p:txBody>
          <a:bodyPr wrap="square" rtlCol="0">
            <a:spAutoFit/>
          </a:bodyPr>
          <a:lstStyle/>
          <a:p>
            <a:pPr algn="ctr"/>
            <a:r>
              <a:rPr lang="en-US" sz="3200" b="0" i="0" dirty="0">
                <a:latin typeface="Univers Condensed" panose="020B0506020202050204" pitchFamily="34" charset="0"/>
              </a:rPr>
              <a:t>Matt Pereira</a:t>
            </a:r>
          </a:p>
        </p:txBody>
      </p:sp>
      <p:sp>
        <p:nvSpPr>
          <p:cNvPr id="14" name="TextBox 13">
            <a:extLst>
              <a:ext uri="{FF2B5EF4-FFF2-40B4-BE49-F238E27FC236}">
                <a16:creationId xmlns:a16="http://schemas.microsoft.com/office/drawing/2014/main" id="{4D718F93-9921-8DD5-B302-FC43BFEA9C4B}"/>
              </a:ext>
            </a:extLst>
          </p:cNvPr>
          <p:cNvSpPr txBox="1"/>
          <p:nvPr userDrawn="1"/>
        </p:nvSpPr>
        <p:spPr>
          <a:xfrm>
            <a:off x="2872157" y="4355944"/>
            <a:ext cx="6447684" cy="523220"/>
          </a:xfrm>
          <a:prstGeom prst="rect">
            <a:avLst/>
          </a:prstGeom>
          <a:noFill/>
        </p:spPr>
        <p:txBody>
          <a:bodyPr wrap="square" rtlCol="0">
            <a:spAutoFit/>
          </a:bodyPr>
          <a:lstStyle/>
          <a:p>
            <a:pPr algn="ctr"/>
            <a:r>
              <a:rPr lang="en-US" sz="2800" b="0" i="0" dirty="0">
                <a:latin typeface="Univers Condensed" panose="020B0506020202050204" pitchFamily="34" charset="0"/>
                <a:hlinkClick r:id="rId5"/>
              </a:rPr>
              <a:t>matthew.pereira.2023@live.rhul.ac.uk</a:t>
            </a:r>
            <a:r>
              <a:rPr lang="en-US" sz="2800" b="0" i="0" dirty="0">
                <a:latin typeface="Univers Condensed" panose="020B0506020202050204" pitchFamily="34" charset="0"/>
              </a:rPr>
              <a:t> </a:t>
            </a:r>
          </a:p>
        </p:txBody>
      </p:sp>
    </p:spTree>
    <p:extLst>
      <p:ext uri="{BB962C8B-B14F-4D97-AF65-F5344CB8AC3E}">
        <p14:creationId xmlns:p14="http://schemas.microsoft.com/office/powerpoint/2010/main" val="3687789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3B1F0-089E-9731-C9C4-5355A395C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3102DD-88F2-1CCE-84CA-D8D0E24C4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4CE2A-B33D-C9B8-3365-377C22F15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E134D7-4EBA-2244-9675-32DE3541C2A2}" type="datetime1">
              <a:rPr lang="en-US" smtClean="0"/>
              <a:t>9/18/25</a:t>
            </a:fld>
            <a:endParaRPr lang="en-US"/>
          </a:p>
        </p:txBody>
      </p:sp>
      <p:sp>
        <p:nvSpPr>
          <p:cNvPr id="5" name="Footer Placeholder 4">
            <a:extLst>
              <a:ext uri="{FF2B5EF4-FFF2-40B4-BE49-F238E27FC236}">
                <a16:creationId xmlns:a16="http://schemas.microsoft.com/office/drawing/2014/main" id="{97FF18C2-1400-FF23-088E-88C887D5F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Name</a:t>
            </a:r>
          </a:p>
        </p:txBody>
      </p:sp>
      <p:sp>
        <p:nvSpPr>
          <p:cNvPr id="6" name="Slide Number Placeholder 5">
            <a:extLst>
              <a:ext uri="{FF2B5EF4-FFF2-40B4-BE49-F238E27FC236}">
                <a16:creationId xmlns:a16="http://schemas.microsoft.com/office/drawing/2014/main" id="{62F015BB-2958-6212-AD59-27A457092C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705782-4A63-F44F-90E5-EE22377B008E}" type="slidenum">
              <a:rPr lang="en-US" smtClean="0"/>
              <a:t>‹#›</a:t>
            </a:fld>
            <a:endParaRPr lang="en-US"/>
          </a:p>
        </p:txBody>
      </p:sp>
    </p:spTree>
    <p:extLst>
      <p:ext uri="{BB962C8B-B14F-4D97-AF65-F5344CB8AC3E}">
        <p14:creationId xmlns:p14="http://schemas.microsoft.com/office/powerpoint/2010/main" val="3378666813"/>
      </p:ext>
    </p:extLst>
  </p:cSld>
  <p:clrMap bg1="lt1" tx1="dk1" bg2="lt2" tx2="dk2" accent1="accent1" accent2="accent2" accent3="accent3" accent4="accent4" accent5="accent5" accent6="accent6" hlink="hlink" folHlink="folHlink"/>
  <p:sldLayoutIdLst>
    <p:sldLayoutId id="2147483751" r:id="rId1"/>
    <p:sldLayoutId id="2147483762" r:id="rId2"/>
    <p:sldLayoutId id="2147483763"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FCD4-1705-8926-3308-4916D1669B24}"/>
              </a:ext>
            </a:extLst>
          </p:cNvPr>
          <p:cNvSpPr>
            <a:spLocks noGrp="1"/>
          </p:cNvSpPr>
          <p:nvPr>
            <p:ph type="title"/>
          </p:nvPr>
        </p:nvSpPr>
        <p:spPr/>
        <p:txBody>
          <a:bodyPr/>
          <a:lstStyle/>
          <a:p>
            <a:r>
              <a:rPr lang="en-US" dirty="0"/>
              <a:t>Stage 1 Simulation Update</a:t>
            </a:r>
          </a:p>
        </p:txBody>
      </p:sp>
      <p:sp>
        <p:nvSpPr>
          <p:cNvPr id="3" name="Text Placeholder 2">
            <a:extLst>
              <a:ext uri="{FF2B5EF4-FFF2-40B4-BE49-F238E27FC236}">
                <a16:creationId xmlns:a16="http://schemas.microsoft.com/office/drawing/2014/main" id="{98731AC6-3FA4-8C3A-5B6E-D4EE65551A6D}"/>
              </a:ext>
            </a:extLst>
          </p:cNvPr>
          <p:cNvSpPr>
            <a:spLocks noGrp="1"/>
          </p:cNvSpPr>
          <p:nvPr>
            <p:ph type="body" sz="quarter" idx="13"/>
          </p:nvPr>
        </p:nvSpPr>
        <p:spPr/>
        <p:txBody>
          <a:bodyPr>
            <a:normAutofit fontScale="92500" lnSpcReduction="10000"/>
          </a:bodyPr>
          <a:lstStyle/>
          <a:p>
            <a:r>
              <a:rPr lang="en-US" dirty="0"/>
              <a:t>19/09/25</a:t>
            </a:r>
          </a:p>
        </p:txBody>
      </p:sp>
      <p:sp>
        <p:nvSpPr>
          <p:cNvPr id="4" name="Text Placeholder 3">
            <a:extLst>
              <a:ext uri="{FF2B5EF4-FFF2-40B4-BE49-F238E27FC236}">
                <a16:creationId xmlns:a16="http://schemas.microsoft.com/office/drawing/2014/main" id="{E433F06F-3F34-6A6B-2676-B845073624D2}"/>
              </a:ext>
            </a:extLst>
          </p:cNvPr>
          <p:cNvSpPr>
            <a:spLocks noGrp="1"/>
          </p:cNvSpPr>
          <p:nvPr>
            <p:ph type="body" sz="quarter" idx="14"/>
          </p:nvPr>
        </p:nvSpPr>
        <p:spPr/>
        <p:txBody>
          <a:bodyPr/>
          <a:lstStyle/>
          <a:p>
            <a:r>
              <a:rPr lang="en-US" dirty="0"/>
              <a:t>Start-to-End Tracking Status and End Station Dose Modelling</a:t>
            </a:r>
          </a:p>
        </p:txBody>
      </p:sp>
    </p:spTree>
    <p:extLst>
      <p:ext uri="{BB962C8B-B14F-4D97-AF65-F5344CB8AC3E}">
        <p14:creationId xmlns:p14="http://schemas.microsoft.com/office/powerpoint/2010/main" val="2583904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91F3-CD93-291E-A706-4F9B7572B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C5C67-7E57-C2FB-7757-C9F4A631FB26}"/>
              </a:ext>
            </a:extLst>
          </p:cNvPr>
          <p:cNvSpPr>
            <a:spLocks noGrp="1"/>
          </p:cNvSpPr>
          <p:nvPr>
            <p:ph type="title"/>
          </p:nvPr>
        </p:nvSpPr>
        <p:spPr>
          <a:xfrm>
            <a:off x="0" y="-1882"/>
            <a:ext cx="12192002" cy="967358"/>
          </a:xfrm>
        </p:spPr>
        <p:txBody>
          <a:bodyPr/>
          <a:lstStyle/>
          <a:p>
            <a:r>
              <a:rPr lang="en-GB" dirty="0"/>
              <a:t>Stage 1 Start-to-End Tracking</a:t>
            </a:r>
          </a:p>
        </p:txBody>
      </p:sp>
      <p:sp>
        <p:nvSpPr>
          <p:cNvPr id="3" name="Text Placeholder 2">
            <a:extLst>
              <a:ext uri="{FF2B5EF4-FFF2-40B4-BE49-F238E27FC236}">
                <a16:creationId xmlns:a16="http://schemas.microsoft.com/office/drawing/2014/main" id="{C723C3D8-2E47-1230-8780-B63CA99480A7}"/>
              </a:ext>
            </a:extLst>
          </p:cNvPr>
          <p:cNvSpPr>
            <a:spLocks noGrp="1"/>
          </p:cNvSpPr>
          <p:nvPr>
            <p:ph type="body" sz="quarter" idx="14"/>
          </p:nvPr>
        </p:nvSpPr>
        <p:spPr>
          <a:xfrm>
            <a:off x="-1" y="501649"/>
            <a:ext cx="12192000" cy="463827"/>
          </a:xfrm>
        </p:spPr>
        <p:txBody>
          <a:bodyPr/>
          <a:lstStyle/>
          <a:p>
            <a:r>
              <a:rPr lang="en-GB" dirty="0"/>
              <a:t>Beam Profile Factors</a:t>
            </a:r>
          </a:p>
        </p:txBody>
      </p:sp>
      <p:sp>
        <p:nvSpPr>
          <p:cNvPr id="6" name="Date Placeholder 5">
            <a:extLst>
              <a:ext uri="{FF2B5EF4-FFF2-40B4-BE49-F238E27FC236}">
                <a16:creationId xmlns:a16="http://schemas.microsoft.com/office/drawing/2014/main" id="{82A124D9-C54D-590C-9E00-51B34BA05D05}"/>
              </a:ext>
            </a:extLst>
          </p:cNvPr>
          <p:cNvSpPr>
            <a:spLocks noGrp="1"/>
          </p:cNvSpPr>
          <p:nvPr>
            <p:ph type="dt" sz="half" idx="17"/>
          </p:nvPr>
        </p:nvSpPr>
        <p:spPr/>
        <p:txBody>
          <a:bodyPr/>
          <a:lstStyle/>
          <a:p>
            <a:fld id="{181DFB0E-B2AA-564F-BBAC-70D325091914}" type="datetime1">
              <a:rPr lang="en-US" smtClean="0"/>
              <a:t>9/18/25</a:t>
            </a:fld>
            <a:endParaRPr lang="en-US"/>
          </a:p>
        </p:txBody>
      </p:sp>
      <p:sp>
        <p:nvSpPr>
          <p:cNvPr id="8" name="Slide Number Placeholder 7">
            <a:extLst>
              <a:ext uri="{FF2B5EF4-FFF2-40B4-BE49-F238E27FC236}">
                <a16:creationId xmlns:a16="http://schemas.microsoft.com/office/drawing/2014/main" id="{DDD16E7D-AFB9-E5B9-60F5-2133E6AD4B86}"/>
              </a:ext>
            </a:extLst>
          </p:cNvPr>
          <p:cNvSpPr>
            <a:spLocks noGrp="1"/>
          </p:cNvSpPr>
          <p:nvPr>
            <p:ph type="sldNum" sz="quarter" idx="19"/>
          </p:nvPr>
        </p:nvSpPr>
        <p:spPr/>
        <p:txBody>
          <a:bodyPr/>
          <a:lstStyle/>
          <a:p>
            <a:fld id="{A6705782-4A63-F44F-90E5-EE22377B008E}" type="slidenum">
              <a:rPr lang="en-US" smtClean="0"/>
              <a:pPr/>
              <a:t>10</a:t>
            </a:fld>
            <a:endParaRPr lang="en-US" dirty="0"/>
          </a:p>
        </p:txBody>
      </p:sp>
      <p:sp>
        <p:nvSpPr>
          <p:cNvPr id="10" name="Text Placeholder 9">
            <a:extLst>
              <a:ext uri="{FF2B5EF4-FFF2-40B4-BE49-F238E27FC236}">
                <a16:creationId xmlns:a16="http://schemas.microsoft.com/office/drawing/2014/main" id="{2004CE82-8909-62E5-EDEF-B72FBC4D3079}"/>
              </a:ext>
            </a:extLst>
          </p:cNvPr>
          <p:cNvSpPr>
            <a:spLocks noGrp="1"/>
          </p:cNvSpPr>
          <p:nvPr>
            <p:ph type="body" sz="quarter" idx="15"/>
          </p:nvPr>
        </p:nvSpPr>
        <p:spPr>
          <a:xfrm>
            <a:off x="147026" y="1265237"/>
            <a:ext cx="5753506" cy="4327525"/>
          </a:xfrm>
        </p:spPr>
        <p:txBody>
          <a:bodyPr>
            <a:normAutofit/>
          </a:bodyPr>
          <a:lstStyle/>
          <a:p>
            <a:r>
              <a:rPr lang="en-GB" b="1" dirty="0"/>
              <a:t>Upstream Factors Affecting the S1 Beam Profile</a:t>
            </a:r>
          </a:p>
          <a:p>
            <a:pPr marL="285750" indent="-285750">
              <a:buFont typeface="Arial" panose="020B0604020202020204" pitchFamily="34" charset="0"/>
              <a:buChar char="•"/>
            </a:pPr>
            <a:r>
              <a:rPr lang="en-GB" sz="1700" dirty="0"/>
              <a:t>Momentum dependent focusing propagating after the vertical arc</a:t>
            </a:r>
          </a:p>
          <a:p>
            <a:pPr marL="971550" lvl="1" indent="-285750"/>
            <a:r>
              <a:rPr lang="en-GB" sz="1700" dirty="0">
                <a:latin typeface="Univers Light" panose="020B0403020202020204" pitchFamily="34" charset="0"/>
              </a:rPr>
              <a:t>Energy spread reduction by momentum cleaning collimation in the arc</a:t>
            </a:r>
          </a:p>
          <a:p>
            <a:pPr marL="971550" lvl="1" indent="-285750"/>
            <a:r>
              <a:rPr lang="en-GB" sz="1700" dirty="0">
                <a:latin typeface="Univers Light" panose="020B0403020202020204" pitchFamily="34" charset="0"/>
              </a:rPr>
              <a:t>Chromaticity correction in the vertical arc with new </a:t>
            </a:r>
            <a:r>
              <a:rPr lang="en-GB" sz="1700" dirty="0" err="1">
                <a:latin typeface="Univers Light" panose="020B0403020202020204" pitchFamily="34" charset="0"/>
              </a:rPr>
              <a:t>sextupole</a:t>
            </a:r>
            <a:r>
              <a:rPr lang="en-GB" sz="1700" dirty="0">
                <a:latin typeface="Univers Light" panose="020B0403020202020204" pitchFamily="34" charset="0"/>
              </a:rPr>
              <a:t> magnets</a:t>
            </a:r>
            <a:br>
              <a:rPr lang="en-GB" sz="1700" dirty="0">
                <a:latin typeface="Univers Light" panose="020B0403020202020204" pitchFamily="34" charset="0"/>
              </a:rPr>
            </a:br>
            <a:r>
              <a:rPr lang="en-GB" sz="1700" dirty="0">
                <a:latin typeface="Univers Light" panose="020B0403020202020204" pitchFamily="34" charset="0"/>
              </a:rPr>
              <a:t>(would require an increased arc length)</a:t>
            </a:r>
          </a:p>
          <a:p>
            <a:pPr lvl="1" indent="0">
              <a:buNone/>
            </a:pPr>
            <a:endParaRPr lang="en-GB" sz="1700" dirty="0">
              <a:latin typeface="Univers Light" panose="020B0403020202020204" pitchFamily="34" charset="0"/>
            </a:endParaRPr>
          </a:p>
          <a:p>
            <a:endParaRPr lang="en-GB" b="1" dirty="0"/>
          </a:p>
          <a:p>
            <a:pPr marL="285750" indent="-285750">
              <a:buFont typeface="Arial" panose="020B0604020202020204" pitchFamily="34" charset="0"/>
              <a:buChar char="•"/>
            </a:pPr>
            <a:endParaRPr lang="en-GB" b="1" dirty="0"/>
          </a:p>
        </p:txBody>
      </p:sp>
      <p:pic>
        <p:nvPicPr>
          <p:cNvPr id="4" name="Content Placeholder 9">
            <a:extLst>
              <a:ext uri="{FF2B5EF4-FFF2-40B4-BE49-F238E27FC236}">
                <a16:creationId xmlns:a16="http://schemas.microsoft.com/office/drawing/2014/main" id="{47C523DF-B4D2-F3F1-5974-65158D4510AD}"/>
              </a:ext>
            </a:extLst>
          </p:cNvPr>
          <p:cNvPicPr>
            <a:picLocks noGrp="1" noChangeAspect="1"/>
          </p:cNvPicPr>
          <p:nvPr>
            <p:ph sz="quarter" idx="16"/>
          </p:nvPr>
        </p:nvPicPr>
        <p:blipFill>
          <a:blip r:embed="rId3"/>
          <a:srcRect t="7281"/>
          <a:stretch>
            <a:fillRect/>
          </a:stretch>
        </p:blipFill>
        <p:spPr>
          <a:xfrm>
            <a:off x="5900532" y="1633290"/>
            <a:ext cx="6096001" cy="3391293"/>
          </a:xfrm>
        </p:spPr>
      </p:pic>
      <p:pic>
        <p:nvPicPr>
          <p:cNvPr id="5" name="Image" descr="Image">
            <a:extLst>
              <a:ext uri="{FF2B5EF4-FFF2-40B4-BE49-F238E27FC236}">
                <a16:creationId xmlns:a16="http://schemas.microsoft.com/office/drawing/2014/main" id="{0CECB6F3-649C-8CA1-6DF2-3CE24FE33AF5}"/>
              </a:ext>
            </a:extLst>
          </p:cNvPr>
          <p:cNvPicPr>
            <a:picLocks noChangeAspect="1"/>
          </p:cNvPicPr>
          <p:nvPr/>
        </p:nvPicPr>
        <p:blipFill>
          <a:blip r:embed="rId4"/>
          <a:srcRect l="83460" t="19046" b="12101"/>
          <a:stretch>
            <a:fillRect/>
          </a:stretch>
        </p:blipFill>
        <p:spPr>
          <a:xfrm>
            <a:off x="10865039" y="5053310"/>
            <a:ext cx="1127214" cy="1804690"/>
          </a:xfrm>
          <a:prstGeom prst="rect">
            <a:avLst/>
          </a:prstGeom>
          <a:ln w="12700">
            <a:miter lim="400000"/>
          </a:ln>
        </p:spPr>
      </p:pic>
      <p:sp>
        <p:nvSpPr>
          <p:cNvPr id="9" name="Right Arrow 8">
            <a:extLst>
              <a:ext uri="{FF2B5EF4-FFF2-40B4-BE49-F238E27FC236}">
                <a16:creationId xmlns:a16="http://schemas.microsoft.com/office/drawing/2014/main" id="{9CDDBE64-F7D7-E1E7-B220-AF0CC5A2B2DB}"/>
              </a:ext>
            </a:extLst>
          </p:cNvPr>
          <p:cNvSpPr/>
          <p:nvPr/>
        </p:nvSpPr>
        <p:spPr>
          <a:xfrm rot="2700000">
            <a:off x="11014919" y="5949405"/>
            <a:ext cx="355600" cy="9994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3">
            <a:extLst>
              <a:ext uri="{FF2B5EF4-FFF2-40B4-BE49-F238E27FC236}">
                <a16:creationId xmlns:a16="http://schemas.microsoft.com/office/drawing/2014/main" id="{143E1CB9-C477-11EA-5F27-BD5ACF90929A}"/>
              </a:ext>
            </a:extLst>
          </p:cNvPr>
          <p:cNvSpPr txBox="1">
            <a:spLocks/>
          </p:cNvSpPr>
          <p:nvPr/>
        </p:nvSpPr>
        <p:spPr>
          <a:xfrm>
            <a:off x="7407188" y="5110763"/>
            <a:ext cx="3624471" cy="723508"/>
          </a:xfrm>
          <a:prstGeom prst="rect">
            <a:avLst/>
          </a:prstGeom>
          <a:ln w="38100">
            <a:solidFill>
              <a:srgbClr val="FF0000"/>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Where collimation would take place, the off-momentum particles are at the spatial extents of the y-axis, as designed.</a:t>
            </a:r>
          </a:p>
        </p:txBody>
      </p:sp>
      <p:sp>
        <p:nvSpPr>
          <p:cNvPr id="12" name="Text Placeholder 9">
            <a:extLst>
              <a:ext uri="{FF2B5EF4-FFF2-40B4-BE49-F238E27FC236}">
                <a16:creationId xmlns:a16="http://schemas.microsoft.com/office/drawing/2014/main" id="{9B35B1D8-FAF0-7210-D648-3F37F924AB6E}"/>
              </a:ext>
            </a:extLst>
          </p:cNvPr>
          <p:cNvSpPr txBox="1">
            <a:spLocks/>
          </p:cNvSpPr>
          <p:nvPr/>
        </p:nvSpPr>
        <p:spPr>
          <a:xfrm>
            <a:off x="5900532" y="1054789"/>
            <a:ext cx="5995252" cy="684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Phase Space Correlations at the momentum cleaning collimator (no collimation simulated) </a:t>
            </a:r>
            <a:endParaRPr lang="en-GB" sz="1400" b="1" dirty="0"/>
          </a:p>
        </p:txBody>
      </p:sp>
    </p:spTree>
    <p:extLst>
      <p:ext uri="{BB962C8B-B14F-4D97-AF65-F5344CB8AC3E}">
        <p14:creationId xmlns:p14="http://schemas.microsoft.com/office/powerpoint/2010/main" val="86881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F40A-ABFB-F99E-B171-54008AF34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8F13D-FBF5-6E1A-1FED-1B8081413C77}"/>
              </a:ext>
            </a:extLst>
          </p:cNvPr>
          <p:cNvSpPr>
            <a:spLocks noGrp="1"/>
          </p:cNvSpPr>
          <p:nvPr>
            <p:ph type="title"/>
          </p:nvPr>
        </p:nvSpPr>
        <p:spPr>
          <a:xfrm>
            <a:off x="0" y="-1882"/>
            <a:ext cx="12192002" cy="967358"/>
          </a:xfrm>
        </p:spPr>
        <p:txBody>
          <a:bodyPr/>
          <a:lstStyle/>
          <a:p>
            <a:r>
              <a:rPr lang="en-GB" dirty="0"/>
              <a:t>Stage 1 Start-to-End Tracking</a:t>
            </a:r>
          </a:p>
        </p:txBody>
      </p:sp>
      <p:sp>
        <p:nvSpPr>
          <p:cNvPr id="3" name="Text Placeholder 2">
            <a:extLst>
              <a:ext uri="{FF2B5EF4-FFF2-40B4-BE49-F238E27FC236}">
                <a16:creationId xmlns:a16="http://schemas.microsoft.com/office/drawing/2014/main" id="{4A0F5E67-13F0-6741-5EDE-C9D96E6E5E72}"/>
              </a:ext>
            </a:extLst>
          </p:cNvPr>
          <p:cNvSpPr>
            <a:spLocks noGrp="1"/>
          </p:cNvSpPr>
          <p:nvPr>
            <p:ph type="body" sz="quarter" idx="14"/>
          </p:nvPr>
        </p:nvSpPr>
        <p:spPr>
          <a:xfrm>
            <a:off x="-1" y="501649"/>
            <a:ext cx="12192000" cy="463827"/>
          </a:xfrm>
        </p:spPr>
        <p:txBody>
          <a:bodyPr/>
          <a:lstStyle/>
          <a:p>
            <a:r>
              <a:rPr lang="en-GB" dirty="0"/>
              <a:t>Beam Profile Factors</a:t>
            </a:r>
          </a:p>
        </p:txBody>
      </p:sp>
      <p:sp>
        <p:nvSpPr>
          <p:cNvPr id="6" name="Date Placeholder 5">
            <a:extLst>
              <a:ext uri="{FF2B5EF4-FFF2-40B4-BE49-F238E27FC236}">
                <a16:creationId xmlns:a16="http://schemas.microsoft.com/office/drawing/2014/main" id="{F30F8C13-0F44-F151-F7A8-F5B132390B2B}"/>
              </a:ext>
            </a:extLst>
          </p:cNvPr>
          <p:cNvSpPr>
            <a:spLocks noGrp="1"/>
          </p:cNvSpPr>
          <p:nvPr>
            <p:ph type="dt" sz="half" idx="17"/>
          </p:nvPr>
        </p:nvSpPr>
        <p:spPr/>
        <p:txBody>
          <a:bodyPr/>
          <a:lstStyle/>
          <a:p>
            <a:fld id="{08ED840D-8302-8E47-B8F6-9646FAFA6830}" type="datetime1">
              <a:rPr lang="en-US" smtClean="0"/>
              <a:t>9/18/25</a:t>
            </a:fld>
            <a:endParaRPr lang="en-US" dirty="0"/>
          </a:p>
        </p:txBody>
      </p:sp>
      <p:sp>
        <p:nvSpPr>
          <p:cNvPr id="8" name="Slide Number Placeholder 7">
            <a:extLst>
              <a:ext uri="{FF2B5EF4-FFF2-40B4-BE49-F238E27FC236}">
                <a16:creationId xmlns:a16="http://schemas.microsoft.com/office/drawing/2014/main" id="{59D21E42-ADD1-D7EB-7261-AF3DC52BF316}"/>
              </a:ext>
            </a:extLst>
          </p:cNvPr>
          <p:cNvSpPr>
            <a:spLocks noGrp="1"/>
          </p:cNvSpPr>
          <p:nvPr>
            <p:ph type="sldNum" sz="quarter" idx="19"/>
          </p:nvPr>
        </p:nvSpPr>
        <p:spPr/>
        <p:txBody>
          <a:bodyPr/>
          <a:lstStyle/>
          <a:p>
            <a:fld id="{A6705782-4A63-F44F-90E5-EE22377B008E}" type="slidenum">
              <a:rPr lang="en-US" smtClean="0"/>
              <a:pPr/>
              <a:t>11</a:t>
            </a:fld>
            <a:endParaRPr lang="en-US" dirty="0"/>
          </a:p>
        </p:txBody>
      </p:sp>
      <p:pic>
        <p:nvPicPr>
          <p:cNvPr id="4" name="Content Placeholder 3">
            <a:extLst>
              <a:ext uri="{FF2B5EF4-FFF2-40B4-BE49-F238E27FC236}">
                <a16:creationId xmlns:a16="http://schemas.microsoft.com/office/drawing/2014/main" id="{49F567DF-0F24-1295-C9D3-A241989D4EE5}"/>
              </a:ext>
            </a:extLst>
          </p:cNvPr>
          <p:cNvPicPr>
            <a:picLocks noGrp="1" noChangeAspect="1"/>
          </p:cNvPicPr>
          <p:nvPr>
            <p:ph sz="quarter" idx="16"/>
          </p:nvPr>
        </p:nvPicPr>
        <p:blipFill>
          <a:blip r:embed="rId3"/>
          <a:srcRect l="2127" t="7086" r="2677"/>
          <a:stretch>
            <a:fillRect/>
          </a:stretch>
        </p:blipFill>
        <p:spPr>
          <a:xfrm>
            <a:off x="6830052" y="3646122"/>
            <a:ext cx="4387703" cy="3211878"/>
          </a:xfrm>
          <a:prstGeom prst="rect">
            <a:avLst/>
          </a:prstGeom>
        </p:spPr>
      </p:pic>
      <p:sp>
        <p:nvSpPr>
          <p:cNvPr id="10" name="Text Placeholder 9">
            <a:extLst>
              <a:ext uri="{FF2B5EF4-FFF2-40B4-BE49-F238E27FC236}">
                <a16:creationId xmlns:a16="http://schemas.microsoft.com/office/drawing/2014/main" id="{884B9608-FEFE-4CCB-9530-3941AB5F8E6F}"/>
              </a:ext>
            </a:extLst>
          </p:cNvPr>
          <p:cNvSpPr>
            <a:spLocks noGrp="1"/>
          </p:cNvSpPr>
          <p:nvPr>
            <p:ph type="body" sz="quarter" idx="15"/>
          </p:nvPr>
        </p:nvSpPr>
        <p:spPr>
          <a:xfrm>
            <a:off x="147026" y="1265237"/>
            <a:ext cx="5753506" cy="4646465"/>
          </a:xfrm>
        </p:spPr>
        <p:txBody>
          <a:bodyPr>
            <a:normAutofit/>
          </a:bodyPr>
          <a:lstStyle/>
          <a:p>
            <a:r>
              <a:rPr lang="en-GB" b="1" dirty="0"/>
              <a:t>Upstream Factors Affecting the S1 Beam Profile</a:t>
            </a:r>
          </a:p>
          <a:p>
            <a:pPr marL="285750" indent="-285750">
              <a:buFont typeface="Arial" panose="020B0604020202020204" pitchFamily="34" charset="0"/>
              <a:buChar char="•"/>
            </a:pPr>
            <a:r>
              <a:rPr lang="en-GB" sz="1700" dirty="0"/>
              <a:t>Momentum dependent focusing propagating after the vertical arc</a:t>
            </a:r>
          </a:p>
          <a:p>
            <a:pPr marL="971550" lvl="1" indent="-285750"/>
            <a:r>
              <a:rPr lang="en-GB" sz="1700" dirty="0">
                <a:latin typeface="Univers Light" panose="020B0403020202020204" pitchFamily="34" charset="0"/>
              </a:rPr>
              <a:t>Energy spread reduction by momentum cleaning collimation in the arc</a:t>
            </a:r>
          </a:p>
          <a:p>
            <a:pPr marL="971550" lvl="1" indent="-285750"/>
            <a:r>
              <a:rPr lang="en-GB" sz="1700" dirty="0">
                <a:latin typeface="Univers Light" panose="020B0403020202020204" pitchFamily="34" charset="0"/>
              </a:rPr>
              <a:t>Chromaticity correction in the vertical arc with new </a:t>
            </a:r>
            <a:r>
              <a:rPr lang="en-GB" sz="1700" dirty="0" err="1">
                <a:latin typeface="Univers Light" panose="020B0403020202020204" pitchFamily="34" charset="0"/>
              </a:rPr>
              <a:t>sextupole</a:t>
            </a:r>
            <a:r>
              <a:rPr lang="en-GB" sz="1700" dirty="0">
                <a:latin typeface="Univers Light" panose="020B0403020202020204" pitchFamily="34" charset="0"/>
              </a:rPr>
              <a:t> magnets</a:t>
            </a:r>
          </a:p>
          <a:p>
            <a:pPr marL="285750" indent="-285750">
              <a:buFont typeface="Arial" panose="020B0604020202020204" pitchFamily="34" charset="0"/>
              <a:buChar char="•"/>
            </a:pPr>
            <a:r>
              <a:rPr lang="en-GB" sz="1700" dirty="0"/>
              <a:t>Chromatic contribution to solenoid emittance growth</a:t>
            </a:r>
          </a:p>
          <a:p>
            <a:pPr marL="971550" lvl="1" indent="-285750"/>
            <a:r>
              <a:rPr lang="en-GB" sz="1700" dirty="0">
                <a:latin typeface="Univers Light" panose="020B0403020202020204" pitchFamily="34" charset="0"/>
              </a:rPr>
              <a:t>Energy spread control with RF cavities</a:t>
            </a:r>
          </a:p>
          <a:p>
            <a:pPr marL="971550" lvl="1" indent="-285750"/>
            <a:r>
              <a:rPr lang="en-GB" sz="1700" dirty="0">
                <a:latin typeface="Univers Light" panose="020B0403020202020204" pitchFamily="34" charset="0"/>
              </a:rPr>
              <a:t>Energy cleaning collimation after GL3</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p:txBody>
      </p:sp>
      <p:sp>
        <p:nvSpPr>
          <p:cNvPr id="5" name="Text Placeholder 3">
            <a:extLst>
              <a:ext uri="{FF2B5EF4-FFF2-40B4-BE49-F238E27FC236}">
                <a16:creationId xmlns:a16="http://schemas.microsoft.com/office/drawing/2014/main" id="{423CADB8-2BCB-9DE1-70F0-F409F1D4A59A}"/>
              </a:ext>
            </a:extLst>
          </p:cNvPr>
          <p:cNvSpPr txBox="1">
            <a:spLocks/>
          </p:cNvSpPr>
          <p:nvPr/>
        </p:nvSpPr>
        <p:spPr>
          <a:xfrm>
            <a:off x="486649" y="4395478"/>
            <a:ext cx="5999211" cy="1516224"/>
          </a:xfrm>
          <a:prstGeom prst="rect">
            <a:avLst/>
          </a:prstGeom>
          <a:ln w="38100">
            <a:solidFill>
              <a:srgbClr val="FF0000"/>
            </a:solidFill>
          </a:ln>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GB" dirty="0"/>
            </a:br>
            <a:r>
              <a:rPr lang="en-GB" b="1" dirty="0"/>
              <a:t>Top Right: </a:t>
            </a:r>
            <a:r>
              <a:rPr lang="en-GB" dirty="0"/>
              <a:t>Chromatic contribution of solenoids to emittance</a:t>
            </a:r>
          </a:p>
          <a:p>
            <a:r>
              <a:rPr lang="en-GB" b="1" dirty="0"/>
              <a:t>Bottom Right: </a:t>
            </a:r>
            <a:br>
              <a:rPr lang="en-GB" b="1" dirty="0"/>
            </a:br>
            <a:r>
              <a:rPr lang="en-GB" dirty="0"/>
              <a:t>Results of JAI Student Project RF cavity design. Energy Spread from 2% to 0.68% with both S1 cavities.</a:t>
            </a:r>
            <a:endParaRPr lang="en-GB" sz="1600" dirty="0"/>
          </a:p>
        </p:txBody>
      </p:sp>
      <p:pic>
        <p:nvPicPr>
          <p:cNvPr id="13" name="Picture 12">
            <a:extLst>
              <a:ext uri="{FF2B5EF4-FFF2-40B4-BE49-F238E27FC236}">
                <a16:creationId xmlns:a16="http://schemas.microsoft.com/office/drawing/2014/main" id="{E362CD86-BFDF-C320-F9CF-CB32FA6D56CA}"/>
              </a:ext>
            </a:extLst>
          </p:cNvPr>
          <p:cNvPicPr>
            <a:picLocks noChangeAspect="1"/>
          </p:cNvPicPr>
          <p:nvPr/>
        </p:nvPicPr>
        <p:blipFill>
          <a:blip r:embed="rId4"/>
          <a:stretch>
            <a:fillRect/>
          </a:stretch>
        </p:blipFill>
        <p:spPr>
          <a:xfrm>
            <a:off x="6579780" y="965476"/>
            <a:ext cx="4876671" cy="2798450"/>
          </a:xfrm>
          <a:prstGeom prst="rect">
            <a:avLst/>
          </a:prstGeom>
        </p:spPr>
      </p:pic>
    </p:spTree>
    <p:extLst>
      <p:ext uri="{BB962C8B-B14F-4D97-AF65-F5344CB8AC3E}">
        <p14:creationId xmlns:p14="http://schemas.microsoft.com/office/powerpoint/2010/main" val="291693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EC4BD-D2F6-BF3E-BC1A-543370DBC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955C5-BDA9-506C-CA09-4DA840E36A8B}"/>
              </a:ext>
            </a:extLst>
          </p:cNvPr>
          <p:cNvSpPr>
            <a:spLocks noGrp="1"/>
          </p:cNvSpPr>
          <p:nvPr>
            <p:ph type="title"/>
          </p:nvPr>
        </p:nvSpPr>
        <p:spPr>
          <a:xfrm>
            <a:off x="0" y="-1882"/>
            <a:ext cx="12192002" cy="967358"/>
          </a:xfrm>
        </p:spPr>
        <p:txBody>
          <a:bodyPr/>
          <a:lstStyle/>
          <a:p>
            <a:r>
              <a:rPr lang="en-GB" dirty="0"/>
              <a:t>Stage 1 Start-to-End Tracking</a:t>
            </a:r>
          </a:p>
        </p:txBody>
      </p:sp>
      <p:sp>
        <p:nvSpPr>
          <p:cNvPr id="3" name="Text Placeholder 2">
            <a:extLst>
              <a:ext uri="{FF2B5EF4-FFF2-40B4-BE49-F238E27FC236}">
                <a16:creationId xmlns:a16="http://schemas.microsoft.com/office/drawing/2014/main" id="{29C9F5F0-94A5-85D8-091B-6323EF57A444}"/>
              </a:ext>
            </a:extLst>
          </p:cNvPr>
          <p:cNvSpPr>
            <a:spLocks noGrp="1"/>
          </p:cNvSpPr>
          <p:nvPr>
            <p:ph type="body" sz="quarter" idx="14"/>
          </p:nvPr>
        </p:nvSpPr>
        <p:spPr>
          <a:xfrm>
            <a:off x="-1" y="501649"/>
            <a:ext cx="12192000" cy="463827"/>
          </a:xfrm>
        </p:spPr>
        <p:txBody>
          <a:bodyPr/>
          <a:lstStyle/>
          <a:p>
            <a:r>
              <a:rPr lang="en-GB" dirty="0"/>
              <a:t>Beam Profile Factors</a:t>
            </a:r>
          </a:p>
        </p:txBody>
      </p:sp>
      <p:sp>
        <p:nvSpPr>
          <p:cNvPr id="6" name="Date Placeholder 5">
            <a:extLst>
              <a:ext uri="{FF2B5EF4-FFF2-40B4-BE49-F238E27FC236}">
                <a16:creationId xmlns:a16="http://schemas.microsoft.com/office/drawing/2014/main" id="{15BFEB34-393C-7C89-06DA-D58068144808}"/>
              </a:ext>
            </a:extLst>
          </p:cNvPr>
          <p:cNvSpPr>
            <a:spLocks noGrp="1"/>
          </p:cNvSpPr>
          <p:nvPr>
            <p:ph type="dt" sz="half" idx="17"/>
          </p:nvPr>
        </p:nvSpPr>
        <p:spPr/>
        <p:txBody>
          <a:bodyPr/>
          <a:lstStyle/>
          <a:p>
            <a:fld id="{D12C0FDB-0719-F94E-B851-39A74CAE406B}" type="datetime1">
              <a:rPr lang="en-US" smtClean="0"/>
              <a:t>9/19/25</a:t>
            </a:fld>
            <a:endParaRPr lang="en-US"/>
          </a:p>
        </p:txBody>
      </p:sp>
      <p:sp>
        <p:nvSpPr>
          <p:cNvPr id="8" name="Slide Number Placeholder 7">
            <a:extLst>
              <a:ext uri="{FF2B5EF4-FFF2-40B4-BE49-F238E27FC236}">
                <a16:creationId xmlns:a16="http://schemas.microsoft.com/office/drawing/2014/main" id="{5E10B0A3-EBDD-CE68-6A51-264EA9BFC57A}"/>
              </a:ext>
            </a:extLst>
          </p:cNvPr>
          <p:cNvSpPr>
            <a:spLocks noGrp="1"/>
          </p:cNvSpPr>
          <p:nvPr>
            <p:ph type="sldNum" sz="quarter" idx="19"/>
          </p:nvPr>
        </p:nvSpPr>
        <p:spPr/>
        <p:txBody>
          <a:bodyPr/>
          <a:lstStyle/>
          <a:p>
            <a:fld id="{A6705782-4A63-F44F-90E5-EE22377B008E}" type="slidenum">
              <a:rPr lang="en-US" smtClean="0"/>
              <a:pPr/>
              <a:t>12</a:t>
            </a:fld>
            <a:endParaRPr lang="en-US" dirty="0"/>
          </a:p>
        </p:txBody>
      </p:sp>
      <p:pic>
        <p:nvPicPr>
          <p:cNvPr id="4" name="Content Placeholder 3">
            <a:extLst>
              <a:ext uri="{FF2B5EF4-FFF2-40B4-BE49-F238E27FC236}">
                <a16:creationId xmlns:a16="http://schemas.microsoft.com/office/drawing/2014/main" id="{C4146072-7017-786F-19A9-89FDE5B19F7E}"/>
              </a:ext>
            </a:extLst>
          </p:cNvPr>
          <p:cNvPicPr>
            <a:picLocks noGrp="1" noChangeAspect="1"/>
          </p:cNvPicPr>
          <p:nvPr>
            <p:ph sz="quarter" idx="16"/>
          </p:nvPr>
        </p:nvPicPr>
        <p:blipFill>
          <a:blip r:embed="rId3"/>
          <a:srcRect t="8242"/>
          <a:stretch>
            <a:fillRect/>
          </a:stretch>
        </p:blipFill>
        <p:spPr>
          <a:xfrm>
            <a:off x="6291470" y="4455886"/>
            <a:ext cx="5640387" cy="1800524"/>
          </a:xfrm>
          <a:prstGeom prst="rect">
            <a:avLst/>
          </a:prstGeom>
        </p:spPr>
      </p:pic>
      <p:sp>
        <p:nvSpPr>
          <p:cNvPr id="10" name="Text Placeholder 9">
            <a:extLst>
              <a:ext uri="{FF2B5EF4-FFF2-40B4-BE49-F238E27FC236}">
                <a16:creationId xmlns:a16="http://schemas.microsoft.com/office/drawing/2014/main" id="{5853A6B8-CED3-7E53-978F-3969DC908130}"/>
              </a:ext>
            </a:extLst>
          </p:cNvPr>
          <p:cNvSpPr>
            <a:spLocks noGrp="1"/>
          </p:cNvSpPr>
          <p:nvPr>
            <p:ph type="body" sz="quarter" idx="15"/>
          </p:nvPr>
        </p:nvSpPr>
        <p:spPr>
          <a:xfrm>
            <a:off x="147026" y="1265237"/>
            <a:ext cx="5753506" cy="4646465"/>
          </a:xfrm>
        </p:spPr>
        <p:txBody>
          <a:bodyPr>
            <a:normAutofit/>
          </a:bodyPr>
          <a:lstStyle/>
          <a:p>
            <a:r>
              <a:rPr lang="en-GB" b="1" dirty="0"/>
              <a:t>Upstream Factors Affecting the S1 Beam Profile</a:t>
            </a:r>
          </a:p>
          <a:p>
            <a:pPr marL="285750" indent="-285750">
              <a:buFont typeface="Arial" panose="020B0604020202020204" pitchFamily="34" charset="0"/>
              <a:buChar char="•"/>
            </a:pPr>
            <a:r>
              <a:rPr lang="en-GB" sz="1700" dirty="0"/>
              <a:t>Momentum dependent focusing propagating after the vertical arc</a:t>
            </a:r>
          </a:p>
          <a:p>
            <a:pPr marL="971550" lvl="1" indent="-285750"/>
            <a:r>
              <a:rPr lang="en-GB" sz="1700" dirty="0">
                <a:latin typeface="Univers Light" panose="020B0403020202020204" pitchFamily="34" charset="0"/>
              </a:rPr>
              <a:t>Energy spread reduction by momentum cleaning collimation in the arc</a:t>
            </a:r>
          </a:p>
          <a:p>
            <a:pPr marL="971550" lvl="1" indent="-285750"/>
            <a:r>
              <a:rPr lang="en-GB" sz="1700" dirty="0">
                <a:latin typeface="Univers Light" panose="020B0403020202020204" pitchFamily="34" charset="0"/>
              </a:rPr>
              <a:t>Chromaticity correction in the vertical arc with new </a:t>
            </a:r>
            <a:r>
              <a:rPr lang="en-GB" sz="1700" dirty="0" err="1">
                <a:latin typeface="Univers Light" panose="020B0403020202020204" pitchFamily="34" charset="0"/>
              </a:rPr>
              <a:t>sextupole</a:t>
            </a:r>
            <a:r>
              <a:rPr lang="en-GB" sz="1700" dirty="0">
                <a:latin typeface="Univers Light" panose="020B0403020202020204" pitchFamily="34" charset="0"/>
              </a:rPr>
              <a:t> magnets</a:t>
            </a:r>
          </a:p>
          <a:p>
            <a:pPr marL="285750" indent="-285750">
              <a:buFont typeface="Arial" panose="020B0604020202020204" pitchFamily="34" charset="0"/>
              <a:buChar char="•"/>
            </a:pPr>
            <a:r>
              <a:rPr lang="en-GB" sz="1700" dirty="0"/>
              <a:t>Solenoid contribution to emittance growth</a:t>
            </a:r>
          </a:p>
          <a:p>
            <a:pPr marL="971550" lvl="1" indent="-285750"/>
            <a:r>
              <a:rPr lang="en-GB" sz="1700" dirty="0">
                <a:latin typeface="Univers Light" panose="020B0403020202020204" pitchFamily="34" charset="0"/>
              </a:rPr>
              <a:t>Energy spread control with RF cavities</a:t>
            </a:r>
          </a:p>
          <a:p>
            <a:pPr marL="971550" lvl="1" indent="-285750"/>
            <a:r>
              <a:rPr lang="en-GB" sz="1700" dirty="0">
                <a:latin typeface="Univers Light" panose="020B0403020202020204" pitchFamily="34" charset="0"/>
              </a:rPr>
              <a:t>Energy cleaning collimation after GL3</a:t>
            </a:r>
          </a:p>
          <a:p>
            <a:pPr marL="285750" indent="-285750">
              <a:buFont typeface="Arial" panose="020B0604020202020204" pitchFamily="34" charset="0"/>
              <a:buChar char="•"/>
            </a:pPr>
            <a:r>
              <a:rPr lang="en-GB" sz="1700" dirty="0"/>
              <a:t>Source beam profile and emittance</a:t>
            </a:r>
            <a:endParaRPr lang="en-GB" sz="2300" dirty="0">
              <a:latin typeface="Univers Light" panose="020B0403020202020204" pitchFamily="34" charset="0"/>
            </a:endParaRPr>
          </a:p>
          <a:p>
            <a:pPr marL="971550" lvl="1" indent="-285750"/>
            <a:r>
              <a:rPr lang="en-GB" sz="1700" dirty="0">
                <a:latin typeface="Univers Light" panose="020B0403020202020204" pitchFamily="34" charset="0"/>
              </a:rPr>
              <a:t>Decreased initial emittance with source capture PMQs</a:t>
            </a:r>
          </a:p>
          <a:p>
            <a:pPr marL="971550" lvl="1" indent="-285750"/>
            <a:r>
              <a:rPr lang="en-GB" sz="1700" dirty="0">
                <a:latin typeface="Univers Light" panose="020B0403020202020204" pitchFamily="34" charset="0"/>
              </a:rPr>
              <a:t>Increased source profile (gaussian) capture with source capture PMQs</a:t>
            </a:r>
          </a:p>
          <a:p>
            <a:pPr marL="971550" lvl="1" indent="-285750"/>
            <a:endParaRPr lang="en-GB" sz="1700" dirty="0">
              <a:latin typeface="Univers Light" panose="020B0403020202020204" pitchFamily="34" charset="0"/>
            </a:endParaRP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p:txBody>
      </p:sp>
      <p:pic>
        <p:nvPicPr>
          <p:cNvPr id="7" name="Picture 6">
            <a:extLst>
              <a:ext uri="{FF2B5EF4-FFF2-40B4-BE49-F238E27FC236}">
                <a16:creationId xmlns:a16="http://schemas.microsoft.com/office/drawing/2014/main" id="{22D06617-22EC-74BA-0F72-765E41B6A64E}"/>
              </a:ext>
            </a:extLst>
          </p:cNvPr>
          <p:cNvPicPr>
            <a:picLocks noChangeAspect="1"/>
          </p:cNvPicPr>
          <p:nvPr/>
        </p:nvPicPr>
        <p:blipFill>
          <a:blip r:embed="rId4"/>
          <a:stretch>
            <a:fillRect/>
          </a:stretch>
        </p:blipFill>
        <p:spPr>
          <a:xfrm>
            <a:off x="6356409" y="965476"/>
            <a:ext cx="5404611" cy="3390470"/>
          </a:xfrm>
          <a:prstGeom prst="rect">
            <a:avLst/>
          </a:prstGeom>
        </p:spPr>
      </p:pic>
    </p:spTree>
    <p:extLst>
      <p:ext uri="{BB962C8B-B14F-4D97-AF65-F5344CB8AC3E}">
        <p14:creationId xmlns:p14="http://schemas.microsoft.com/office/powerpoint/2010/main" val="49240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0A1A7-0094-0856-A2CB-77E18358E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6E093-BF62-9DD4-AF14-E821D87FA74E}"/>
              </a:ext>
            </a:extLst>
          </p:cNvPr>
          <p:cNvSpPr>
            <a:spLocks noGrp="1"/>
          </p:cNvSpPr>
          <p:nvPr>
            <p:ph type="title"/>
          </p:nvPr>
        </p:nvSpPr>
        <p:spPr>
          <a:xfrm>
            <a:off x="0" y="-1882"/>
            <a:ext cx="12192002" cy="967358"/>
          </a:xfrm>
        </p:spPr>
        <p:txBody>
          <a:bodyPr/>
          <a:lstStyle/>
          <a:p>
            <a:r>
              <a:rPr lang="en-GB" dirty="0"/>
              <a:t>Stage 1 Start-to-End Tracking</a:t>
            </a:r>
          </a:p>
        </p:txBody>
      </p:sp>
      <p:sp>
        <p:nvSpPr>
          <p:cNvPr id="3" name="Text Placeholder 2">
            <a:extLst>
              <a:ext uri="{FF2B5EF4-FFF2-40B4-BE49-F238E27FC236}">
                <a16:creationId xmlns:a16="http://schemas.microsoft.com/office/drawing/2014/main" id="{A9FDBBD7-9245-BD5C-96C0-F1A4C4CB97DD}"/>
              </a:ext>
            </a:extLst>
          </p:cNvPr>
          <p:cNvSpPr>
            <a:spLocks noGrp="1"/>
          </p:cNvSpPr>
          <p:nvPr>
            <p:ph type="body" sz="quarter" idx="14"/>
          </p:nvPr>
        </p:nvSpPr>
        <p:spPr>
          <a:xfrm>
            <a:off x="-1" y="501649"/>
            <a:ext cx="12192000" cy="463827"/>
          </a:xfrm>
        </p:spPr>
        <p:txBody>
          <a:bodyPr/>
          <a:lstStyle/>
          <a:p>
            <a:r>
              <a:rPr lang="en-GB" dirty="0"/>
              <a:t>Beam Profile Factors</a:t>
            </a:r>
          </a:p>
        </p:txBody>
      </p:sp>
      <p:sp>
        <p:nvSpPr>
          <p:cNvPr id="6" name="Date Placeholder 5">
            <a:extLst>
              <a:ext uri="{FF2B5EF4-FFF2-40B4-BE49-F238E27FC236}">
                <a16:creationId xmlns:a16="http://schemas.microsoft.com/office/drawing/2014/main" id="{09F70A08-2B46-5FF6-F7CC-4A5203E39B4A}"/>
              </a:ext>
            </a:extLst>
          </p:cNvPr>
          <p:cNvSpPr>
            <a:spLocks noGrp="1"/>
          </p:cNvSpPr>
          <p:nvPr>
            <p:ph type="dt" sz="half" idx="17"/>
          </p:nvPr>
        </p:nvSpPr>
        <p:spPr/>
        <p:txBody>
          <a:bodyPr/>
          <a:lstStyle/>
          <a:p>
            <a:fld id="{D12C0FDB-0719-F94E-B851-39A74CAE406B}" type="datetime1">
              <a:rPr lang="en-US" smtClean="0"/>
              <a:t>9/19/25</a:t>
            </a:fld>
            <a:endParaRPr lang="en-US"/>
          </a:p>
        </p:txBody>
      </p:sp>
      <p:sp>
        <p:nvSpPr>
          <p:cNvPr id="8" name="Slide Number Placeholder 7">
            <a:extLst>
              <a:ext uri="{FF2B5EF4-FFF2-40B4-BE49-F238E27FC236}">
                <a16:creationId xmlns:a16="http://schemas.microsoft.com/office/drawing/2014/main" id="{84DAFBBE-6187-B5A3-0356-8BF9C900646E}"/>
              </a:ext>
            </a:extLst>
          </p:cNvPr>
          <p:cNvSpPr>
            <a:spLocks noGrp="1"/>
          </p:cNvSpPr>
          <p:nvPr>
            <p:ph type="sldNum" sz="quarter" idx="19"/>
          </p:nvPr>
        </p:nvSpPr>
        <p:spPr/>
        <p:txBody>
          <a:bodyPr/>
          <a:lstStyle/>
          <a:p>
            <a:fld id="{A6705782-4A63-F44F-90E5-EE22377B008E}" type="slidenum">
              <a:rPr lang="en-US" smtClean="0"/>
              <a:pPr/>
              <a:t>13</a:t>
            </a:fld>
            <a:endParaRPr lang="en-US" dirty="0"/>
          </a:p>
        </p:txBody>
      </p:sp>
      <p:sp>
        <p:nvSpPr>
          <p:cNvPr id="10" name="Text Placeholder 9">
            <a:extLst>
              <a:ext uri="{FF2B5EF4-FFF2-40B4-BE49-F238E27FC236}">
                <a16:creationId xmlns:a16="http://schemas.microsoft.com/office/drawing/2014/main" id="{2C5C6FAA-5D3D-F054-76EF-B87E940A385D}"/>
              </a:ext>
            </a:extLst>
          </p:cNvPr>
          <p:cNvSpPr>
            <a:spLocks noGrp="1"/>
          </p:cNvSpPr>
          <p:nvPr>
            <p:ph type="body" sz="quarter" idx="15"/>
          </p:nvPr>
        </p:nvSpPr>
        <p:spPr>
          <a:xfrm>
            <a:off x="147026" y="1265237"/>
            <a:ext cx="5753506" cy="4646465"/>
          </a:xfrm>
        </p:spPr>
        <p:txBody>
          <a:bodyPr>
            <a:normAutofit/>
          </a:bodyPr>
          <a:lstStyle/>
          <a:p>
            <a:r>
              <a:rPr lang="en-GB" b="1" dirty="0"/>
              <a:t>Upstream Factors Affecting the S1 Beam Profile</a:t>
            </a:r>
          </a:p>
          <a:p>
            <a:pPr marL="285750" indent="-285750">
              <a:buFont typeface="Arial" panose="020B0604020202020204" pitchFamily="34" charset="0"/>
              <a:buChar char="•"/>
            </a:pPr>
            <a:r>
              <a:rPr lang="en-GB" sz="1700" dirty="0"/>
              <a:t>Momentum dependent focusing propagating after the vertical arc</a:t>
            </a:r>
          </a:p>
          <a:p>
            <a:pPr marL="971550" lvl="1" indent="-285750"/>
            <a:r>
              <a:rPr lang="en-GB" sz="1700" dirty="0">
                <a:latin typeface="Univers Light" panose="020B0403020202020204" pitchFamily="34" charset="0"/>
              </a:rPr>
              <a:t>Energy spread reduction by momentum cleaning collimation in the arc</a:t>
            </a:r>
          </a:p>
          <a:p>
            <a:pPr marL="971550" lvl="1" indent="-285750"/>
            <a:r>
              <a:rPr lang="en-GB" sz="1700" dirty="0">
                <a:latin typeface="Univers Light" panose="020B0403020202020204" pitchFamily="34" charset="0"/>
              </a:rPr>
              <a:t>Chromaticity correction in the vertical arc with new </a:t>
            </a:r>
            <a:r>
              <a:rPr lang="en-GB" sz="1700" dirty="0" err="1">
                <a:latin typeface="Univers Light" panose="020B0403020202020204" pitchFamily="34" charset="0"/>
              </a:rPr>
              <a:t>sextupole</a:t>
            </a:r>
            <a:r>
              <a:rPr lang="en-GB" sz="1700" dirty="0">
                <a:latin typeface="Univers Light" panose="020B0403020202020204" pitchFamily="34" charset="0"/>
              </a:rPr>
              <a:t> magnets</a:t>
            </a:r>
          </a:p>
          <a:p>
            <a:pPr marL="285750" indent="-285750">
              <a:buFont typeface="Arial" panose="020B0604020202020204" pitchFamily="34" charset="0"/>
              <a:buChar char="•"/>
            </a:pPr>
            <a:r>
              <a:rPr lang="en-GB" sz="1700" dirty="0"/>
              <a:t>Solenoid contribution to emittance growth</a:t>
            </a:r>
          </a:p>
          <a:p>
            <a:pPr marL="971550" lvl="1" indent="-285750"/>
            <a:r>
              <a:rPr lang="en-GB" sz="1700" dirty="0">
                <a:latin typeface="Univers Light" panose="020B0403020202020204" pitchFamily="34" charset="0"/>
              </a:rPr>
              <a:t>Energy spread control with RF cavities</a:t>
            </a:r>
          </a:p>
          <a:p>
            <a:pPr marL="971550" lvl="1" indent="-285750"/>
            <a:r>
              <a:rPr lang="en-GB" sz="1700" dirty="0">
                <a:latin typeface="Univers Light" panose="020B0403020202020204" pitchFamily="34" charset="0"/>
              </a:rPr>
              <a:t>Energy cleaning collimation after GL3</a:t>
            </a:r>
          </a:p>
          <a:p>
            <a:pPr marL="285750" indent="-285750">
              <a:buFont typeface="Arial" panose="020B0604020202020204" pitchFamily="34" charset="0"/>
              <a:buChar char="•"/>
            </a:pPr>
            <a:r>
              <a:rPr lang="en-GB" sz="1700" dirty="0"/>
              <a:t>Source beam profile and emittance</a:t>
            </a:r>
            <a:endParaRPr lang="en-GB" sz="2300" dirty="0">
              <a:latin typeface="Univers Light" panose="020B0403020202020204" pitchFamily="34" charset="0"/>
            </a:endParaRPr>
          </a:p>
          <a:p>
            <a:pPr marL="971550" lvl="1" indent="-285750"/>
            <a:r>
              <a:rPr lang="en-GB" sz="1700" dirty="0">
                <a:latin typeface="Univers Light" panose="020B0403020202020204" pitchFamily="34" charset="0"/>
              </a:rPr>
              <a:t>Decreased initial emittance with source capture PMQs</a:t>
            </a:r>
          </a:p>
          <a:p>
            <a:pPr marL="971550" lvl="1" indent="-285750"/>
            <a:r>
              <a:rPr lang="en-GB" sz="1700" dirty="0">
                <a:latin typeface="Univers Light" panose="020B0403020202020204" pitchFamily="34" charset="0"/>
              </a:rPr>
              <a:t>Increased source profile (gaussian) capture with source capture PMQs</a:t>
            </a:r>
          </a:p>
          <a:p>
            <a:pPr marL="971550" lvl="1" indent="-285750"/>
            <a:endParaRPr lang="en-GB" sz="1700" dirty="0">
              <a:latin typeface="Univers Light" panose="020B0403020202020204" pitchFamily="34" charset="0"/>
            </a:endParaRP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p:txBody>
      </p:sp>
      <p:sp>
        <p:nvSpPr>
          <p:cNvPr id="5" name="Text Placeholder 3">
            <a:extLst>
              <a:ext uri="{FF2B5EF4-FFF2-40B4-BE49-F238E27FC236}">
                <a16:creationId xmlns:a16="http://schemas.microsoft.com/office/drawing/2014/main" id="{58F62ED9-74D3-5497-EDC6-9D42AAF00432}"/>
              </a:ext>
            </a:extLst>
          </p:cNvPr>
          <p:cNvSpPr txBox="1">
            <a:spLocks/>
          </p:cNvSpPr>
          <p:nvPr/>
        </p:nvSpPr>
        <p:spPr>
          <a:xfrm>
            <a:off x="6291470" y="3429000"/>
            <a:ext cx="5640386" cy="2482702"/>
          </a:xfrm>
          <a:prstGeom prst="rect">
            <a:avLst/>
          </a:prstGeom>
          <a:ln w="38100">
            <a:solidFill>
              <a:srgbClr val="FF0000"/>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Current Work: </a:t>
            </a:r>
            <a:r>
              <a:rPr lang="en-GB" dirty="0"/>
              <a:t>Starting “Start-to-End” at the start</a:t>
            </a:r>
          </a:p>
          <a:p>
            <a:pPr marL="285750" indent="-285750">
              <a:buFont typeface="Arial" panose="020B0604020202020204" pitchFamily="34" charset="0"/>
              <a:buChar char="•"/>
            </a:pPr>
            <a:r>
              <a:rPr lang="en-GB" sz="1600" dirty="0"/>
              <a:t>Optimisation of PMQ positions and lengths (integrated field)  </a:t>
            </a:r>
          </a:p>
          <a:p>
            <a:pPr marL="285750" indent="-285750">
              <a:buFont typeface="Arial" panose="020B0604020202020204" pitchFamily="34" charset="0"/>
              <a:buChar char="•"/>
            </a:pPr>
            <a:r>
              <a:rPr lang="en-GB" sz="1600" dirty="0"/>
              <a:t>Constrained by PMQ proximity to other components and fall in total transmission as distance of nozzle from target increases</a:t>
            </a:r>
          </a:p>
          <a:p>
            <a:pPr marL="285750" indent="-285750">
              <a:buFont typeface="Arial" panose="020B0604020202020204" pitchFamily="34" charset="0"/>
              <a:buChar char="•"/>
            </a:pPr>
            <a:r>
              <a:rPr lang="en-GB" sz="1600" dirty="0"/>
              <a:t>Currently optimising for total transmission (capture of initial gaussian) but will also optimise for emittance leaving the nozzle</a:t>
            </a:r>
          </a:p>
        </p:txBody>
      </p:sp>
      <p:pic>
        <p:nvPicPr>
          <p:cNvPr id="7" name="Content Placeholder 3">
            <a:extLst>
              <a:ext uri="{FF2B5EF4-FFF2-40B4-BE49-F238E27FC236}">
                <a16:creationId xmlns:a16="http://schemas.microsoft.com/office/drawing/2014/main" id="{AAE1D618-563F-42D4-EEF2-F163E7FBC59F}"/>
              </a:ext>
            </a:extLst>
          </p:cNvPr>
          <p:cNvPicPr>
            <a:picLocks noChangeAspect="1"/>
          </p:cNvPicPr>
          <p:nvPr/>
        </p:nvPicPr>
        <p:blipFill>
          <a:blip r:embed="rId3"/>
          <a:srcRect t="8242"/>
          <a:stretch>
            <a:fillRect/>
          </a:stretch>
        </p:blipFill>
        <p:spPr>
          <a:xfrm>
            <a:off x="6291469" y="1296976"/>
            <a:ext cx="5640387" cy="1800524"/>
          </a:xfrm>
          <a:prstGeom prst="rect">
            <a:avLst/>
          </a:prstGeom>
        </p:spPr>
      </p:pic>
    </p:spTree>
    <p:extLst>
      <p:ext uri="{BB962C8B-B14F-4D97-AF65-F5344CB8AC3E}">
        <p14:creationId xmlns:p14="http://schemas.microsoft.com/office/powerpoint/2010/main" val="1605485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63BA-9101-70A0-FF89-D4C92B48B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89F51-845D-D097-8006-77D210B07D29}"/>
              </a:ext>
            </a:extLst>
          </p:cNvPr>
          <p:cNvSpPr>
            <a:spLocks noGrp="1"/>
          </p:cNvSpPr>
          <p:nvPr>
            <p:ph type="title"/>
          </p:nvPr>
        </p:nvSpPr>
        <p:spPr/>
        <p:txBody>
          <a:bodyPr/>
          <a:lstStyle/>
          <a:p>
            <a:r>
              <a:rPr lang="en-GB" dirty="0"/>
              <a:t>Stage 1 Dose Modelling</a:t>
            </a:r>
          </a:p>
        </p:txBody>
      </p:sp>
      <p:sp>
        <p:nvSpPr>
          <p:cNvPr id="3" name="Text Placeholder 2">
            <a:extLst>
              <a:ext uri="{FF2B5EF4-FFF2-40B4-BE49-F238E27FC236}">
                <a16:creationId xmlns:a16="http://schemas.microsoft.com/office/drawing/2014/main" id="{D9E2511A-773B-2712-6237-3B3804DA2C9D}"/>
              </a:ext>
            </a:extLst>
          </p:cNvPr>
          <p:cNvSpPr>
            <a:spLocks noGrp="1"/>
          </p:cNvSpPr>
          <p:nvPr>
            <p:ph type="body" sz="quarter" idx="14"/>
          </p:nvPr>
        </p:nvSpPr>
        <p:spPr>
          <a:xfrm>
            <a:off x="-1" y="501649"/>
            <a:ext cx="12192000" cy="463827"/>
          </a:xfrm>
        </p:spPr>
        <p:txBody>
          <a:bodyPr/>
          <a:lstStyle/>
          <a:p>
            <a:r>
              <a:rPr lang="en-GB" dirty="0"/>
              <a:t>End Station Model and Method</a:t>
            </a:r>
          </a:p>
        </p:txBody>
      </p:sp>
      <p:sp>
        <p:nvSpPr>
          <p:cNvPr id="6" name="Date Placeholder 5">
            <a:extLst>
              <a:ext uri="{FF2B5EF4-FFF2-40B4-BE49-F238E27FC236}">
                <a16:creationId xmlns:a16="http://schemas.microsoft.com/office/drawing/2014/main" id="{C9D5ED65-5474-1B83-C449-452E7D775623}"/>
              </a:ext>
            </a:extLst>
          </p:cNvPr>
          <p:cNvSpPr>
            <a:spLocks noGrp="1"/>
          </p:cNvSpPr>
          <p:nvPr>
            <p:ph type="dt" sz="half" idx="17"/>
          </p:nvPr>
        </p:nvSpPr>
        <p:spPr/>
        <p:txBody>
          <a:bodyPr/>
          <a:lstStyle/>
          <a:p>
            <a:fld id="{19752B1A-0D12-7741-8DE5-33FC5A0897C7}" type="datetime1">
              <a:rPr lang="en-US" smtClean="0"/>
              <a:t>9/18/25</a:t>
            </a:fld>
            <a:endParaRPr lang="en-US"/>
          </a:p>
        </p:txBody>
      </p:sp>
      <p:sp>
        <p:nvSpPr>
          <p:cNvPr id="8" name="Slide Number Placeholder 7">
            <a:extLst>
              <a:ext uri="{FF2B5EF4-FFF2-40B4-BE49-F238E27FC236}">
                <a16:creationId xmlns:a16="http://schemas.microsoft.com/office/drawing/2014/main" id="{2A29E65A-608E-10FC-3A55-4CC078243D5B}"/>
              </a:ext>
            </a:extLst>
          </p:cNvPr>
          <p:cNvSpPr>
            <a:spLocks noGrp="1"/>
          </p:cNvSpPr>
          <p:nvPr>
            <p:ph type="sldNum" sz="quarter" idx="19"/>
          </p:nvPr>
        </p:nvSpPr>
        <p:spPr/>
        <p:txBody>
          <a:bodyPr/>
          <a:lstStyle/>
          <a:p>
            <a:fld id="{A6705782-4A63-F44F-90E5-EE22377B008E}" type="slidenum">
              <a:rPr lang="en-US" smtClean="0"/>
              <a:pPr/>
              <a:t>14</a:t>
            </a:fld>
            <a:endParaRPr lang="en-US" dirty="0"/>
          </a:p>
        </p:txBody>
      </p:sp>
      <p:pic>
        <p:nvPicPr>
          <p:cNvPr id="13" name="Content Placeholder 12">
            <a:extLst>
              <a:ext uri="{FF2B5EF4-FFF2-40B4-BE49-F238E27FC236}">
                <a16:creationId xmlns:a16="http://schemas.microsoft.com/office/drawing/2014/main" id="{BCB595B2-FC02-3805-1787-8788F50E7727}"/>
              </a:ext>
            </a:extLst>
          </p:cNvPr>
          <p:cNvPicPr>
            <a:picLocks noGrp="1" noChangeAspect="1"/>
          </p:cNvPicPr>
          <p:nvPr>
            <p:ph sz="quarter" idx="16"/>
          </p:nvPr>
        </p:nvPicPr>
        <p:blipFill>
          <a:blip r:embed="rId2"/>
          <a:stretch>
            <a:fillRect/>
          </a:stretch>
        </p:blipFill>
        <p:spPr>
          <a:xfrm>
            <a:off x="6982793" y="1041958"/>
            <a:ext cx="4756427" cy="2664226"/>
          </a:xfrm>
          <a:prstGeom prst="rect">
            <a:avLst/>
          </a:prstGeom>
        </p:spPr>
      </p:pic>
      <p:graphicFrame>
        <p:nvGraphicFramePr>
          <p:cNvPr id="14" name="Table 13">
            <a:extLst>
              <a:ext uri="{FF2B5EF4-FFF2-40B4-BE49-F238E27FC236}">
                <a16:creationId xmlns:a16="http://schemas.microsoft.com/office/drawing/2014/main" id="{31DC53A6-D5CB-10CE-9602-2BACC6410354}"/>
              </a:ext>
            </a:extLst>
          </p:cNvPr>
          <p:cNvGraphicFramePr>
            <a:graphicFrameLocks noGrp="1"/>
          </p:cNvGraphicFramePr>
          <p:nvPr/>
        </p:nvGraphicFramePr>
        <p:xfrm>
          <a:off x="6893894" y="3706183"/>
          <a:ext cx="4934224" cy="2590800"/>
        </p:xfrm>
        <a:graphic>
          <a:graphicData uri="http://schemas.openxmlformats.org/drawingml/2006/table">
            <a:tbl>
              <a:tblPr firstRow="1" bandRow="1">
                <a:tableStyleId>{5C22544A-7EE6-4342-B048-85BDC9FD1C3A}</a:tableStyleId>
              </a:tblPr>
              <a:tblGrid>
                <a:gridCol w="2243142">
                  <a:extLst>
                    <a:ext uri="{9D8B030D-6E8A-4147-A177-3AD203B41FA5}">
                      <a16:colId xmlns:a16="http://schemas.microsoft.com/office/drawing/2014/main" val="2796943304"/>
                    </a:ext>
                  </a:extLst>
                </a:gridCol>
                <a:gridCol w="1216658">
                  <a:extLst>
                    <a:ext uri="{9D8B030D-6E8A-4147-A177-3AD203B41FA5}">
                      <a16:colId xmlns:a16="http://schemas.microsoft.com/office/drawing/2014/main" val="2232808835"/>
                    </a:ext>
                  </a:extLst>
                </a:gridCol>
                <a:gridCol w="1474424">
                  <a:extLst>
                    <a:ext uri="{9D8B030D-6E8A-4147-A177-3AD203B41FA5}">
                      <a16:colId xmlns:a16="http://schemas.microsoft.com/office/drawing/2014/main" val="774550821"/>
                    </a:ext>
                  </a:extLst>
                </a:gridCol>
              </a:tblGrid>
              <a:tr h="558926">
                <a:tc>
                  <a:txBody>
                    <a:bodyPr/>
                    <a:lstStyle/>
                    <a:p>
                      <a:r>
                        <a:rPr lang="en-GB" sz="1600" dirty="0"/>
                        <a:t>Component</a:t>
                      </a:r>
                    </a:p>
                  </a:txBody>
                  <a:tcPr/>
                </a:tc>
                <a:tc>
                  <a:txBody>
                    <a:bodyPr/>
                    <a:lstStyle/>
                    <a:p>
                      <a:pPr algn="ctr"/>
                      <a:r>
                        <a:rPr lang="en-GB" sz="1600" dirty="0"/>
                        <a:t>Length (mm)</a:t>
                      </a:r>
                    </a:p>
                  </a:txBody>
                  <a:tcPr/>
                </a:tc>
                <a:tc>
                  <a:txBody>
                    <a:bodyPr/>
                    <a:lstStyle/>
                    <a:p>
                      <a:r>
                        <a:rPr lang="en-GB" sz="1600" dirty="0"/>
                        <a:t>Material</a:t>
                      </a:r>
                    </a:p>
                  </a:txBody>
                  <a:tcPr/>
                </a:tc>
                <a:extLst>
                  <a:ext uri="{0D108BD9-81ED-4DB2-BD59-A6C34878D82A}">
                    <a16:rowId xmlns:a16="http://schemas.microsoft.com/office/drawing/2014/main" val="1582726092"/>
                  </a:ext>
                </a:extLst>
              </a:tr>
              <a:tr h="323589">
                <a:tc>
                  <a:txBody>
                    <a:bodyPr/>
                    <a:lstStyle/>
                    <a:p>
                      <a:r>
                        <a:rPr lang="en-GB" sz="1600" dirty="0"/>
                        <a:t>Drift</a:t>
                      </a:r>
                    </a:p>
                  </a:txBody>
                  <a:tcPr/>
                </a:tc>
                <a:tc>
                  <a:txBody>
                    <a:bodyPr/>
                    <a:lstStyle/>
                    <a:p>
                      <a:pPr algn="ctr"/>
                      <a:r>
                        <a:rPr lang="en-GB" sz="1600" dirty="0"/>
                        <a:t>10.0</a:t>
                      </a:r>
                    </a:p>
                  </a:txBody>
                  <a:tcPr/>
                </a:tc>
                <a:tc>
                  <a:txBody>
                    <a:bodyPr/>
                    <a:lstStyle/>
                    <a:p>
                      <a:r>
                        <a:rPr lang="en-GB" sz="1600" dirty="0"/>
                        <a:t>Stainless Steel</a:t>
                      </a:r>
                    </a:p>
                  </a:txBody>
                  <a:tcPr/>
                </a:tc>
                <a:extLst>
                  <a:ext uri="{0D108BD9-81ED-4DB2-BD59-A6C34878D82A}">
                    <a16:rowId xmlns:a16="http://schemas.microsoft.com/office/drawing/2014/main" val="63708468"/>
                  </a:ext>
                </a:extLst>
              </a:tr>
              <a:tr h="323589">
                <a:tc>
                  <a:txBody>
                    <a:bodyPr/>
                    <a:lstStyle/>
                    <a:p>
                      <a:r>
                        <a:rPr lang="en-GB" sz="1600" dirty="0"/>
                        <a:t>Vacuum Window</a:t>
                      </a:r>
                    </a:p>
                  </a:txBody>
                  <a:tcPr/>
                </a:tc>
                <a:tc>
                  <a:txBody>
                    <a:bodyPr/>
                    <a:lstStyle/>
                    <a:p>
                      <a:pPr algn="ctr"/>
                      <a:r>
                        <a:rPr lang="en-GB" sz="1600" dirty="0"/>
                        <a:t>0.075</a:t>
                      </a:r>
                    </a:p>
                  </a:txBody>
                  <a:tcPr/>
                </a:tc>
                <a:tc>
                  <a:txBody>
                    <a:bodyPr/>
                    <a:lstStyle/>
                    <a:p>
                      <a:r>
                        <a:rPr lang="en-GB" sz="1600" dirty="0"/>
                        <a:t>Mylar</a:t>
                      </a:r>
                    </a:p>
                  </a:txBody>
                  <a:tcPr/>
                </a:tc>
                <a:extLst>
                  <a:ext uri="{0D108BD9-81ED-4DB2-BD59-A6C34878D82A}">
                    <a16:rowId xmlns:a16="http://schemas.microsoft.com/office/drawing/2014/main" val="1272879927"/>
                  </a:ext>
                </a:extLst>
              </a:tr>
              <a:tr h="323589">
                <a:tc>
                  <a:txBody>
                    <a:bodyPr/>
                    <a:lstStyle/>
                    <a:p>
                      <a:r>
                        <a:rPr lang="en-GB" sz="1600" dirty="0"/>
                        <a:t>Scintillating Fibre</a:t>
                      </a:r>
                    </a:p>
                  </a:txBody>
                  <a:tcPr/>
                </a:tc>
                <a:tc>
                  <a:txBody>
                    <a:bodyPr/>
                    <a:lstStyle/>
                    <a:p>
                      <a:pPr algn="ctr"/>
                      <a:r>
                        <a:rPr lang="en-GB" sz="1600" dirty="0"/>
                        <a:t>0.250</a:t>
                      </a:r>
                    </a:p>
                  </a:txBody>
                  <a:tcPr/>
                </a:tc>
                <a:tc>
                  <a:txBody>
                    <a:bodyPr/>
                    <a:lstStyle/>
                    <a:p>
                      <a:r>
                        <a:rPr lang="en-GB" sz="1600" dirty="0"/>
                        <a:t>Polystyrene</a:t>
                      </a:r>
                    </a:p>
                  </a:txBody>
                  <a:tcPr/>
                </a:tc>
                <a:extLst>
                  <a:ext uri="{0D108BD9-81ED-4DB2-BD59-A6C34878D82A}">
                    <a16:rowId xmlns:a16="http://schemas.microsoft.com/office/drawing/2014/main" val="13998875"/>
                  </a:ext>
                </a:extLst>
              </a:tr>
              <a:tr h="323589">
                <a:tc>
                  <a:txBody>
                    <a:bodyPr/>
                    <a:lstStyle/>
                    <a:p>
                      <a:r>
                        <a:rPr lang="en-GB" sz="1600" dirty="0"/>
                        <a:t>Air Gap</a:t>
                      </a:r>
                    </a:p>
                  </a:txBody>
                  <a:tcPr/>
                </a:tc>
                <a:tc>
                  <a:txBody>
                    <a:bodyPr/>
                    <a:lstStyle/>
                    <a:p>
                      <a:pPr algn="ctr"/>
                      <a:r>
                        <a:rPr lang="en-GB" sz="1600" dirty="0"/>
                        <a:t>5.0</a:t>
                      </a:r>
                    </a:p>
                  </a:txBody>
                  <a:tcPr/>
                </a:tc>
                <a:tc>
                  <a:txBody>
                    <a:bodyPr/>
                    <a:lstStyle/>
                    <a:p>
                      <a:r>
                        <a:rPr lang="en-GB" sz="1600" dirty="0"/>
                        <a:t>Air</a:t>
                      </a:r>
                    </a:p>
                  </a:txBody>
                  <a:tcPr/>
                </a:tc>
                <a:extLst>
                  <a:ext uri="{0D108BD9-81ED-4DB2-BD59-A6C34878D82A}">
                    <a16:rowId xmlns:a16="http://schemas.microsoft.com/office/drawing/2014/main" val="959338291"/>
                  </a:ext>
                </a:extLst>
              </a:tr>
              <a:tr h="323589">
                <a:tc>
                  <a:txBody>
                    <a:bodyPr/>
                    <a:lstStyle/>
                    <a:p>
                      <a:r>
                        <a:rPr lang="en-GB" sz="1600" dirty="0"/>
                        <a:t>Sample Container</a:t>
                      </a:r>
                    </a:p>
                  </a:txBody>
                  <a:tcPr/>
                </a:tc>
                <a:tc>
                  <a:txBody>
                    <a:bodyPr/>
                    <a:lstStyle/>
                    <a:p>
                      <a:pPr algn="ctr"/>
                      <a:r>
                        <a:rPr lang="en-GB" sz="1600" dirty="0"/>
                        <a:t>1.15</a:t>
                      </a:r>
                    </a:p>
                  </a:txBody>
                  <a:tcPr/>
                </a:tc>
                <a:tc>
                  <a:txBody>
                    <a:bodyPr/>
                    <a:lstStyle/>
                    <a:p>
                      <a:r>
                        <a:rPr lang="en-GB" sz="1600" dirty="0"/>
                        <a:t>Polystyrene</a:t>
                      </a:r>
                    </a:p>
                  </a:txBody>
                  <a:tcPr/>
                </a:tc>
                <a:extLst>
                  <a:ext uri="{0D108BD9-81ED-4DB2-BD59-A6C34878D82A}">
                    <a16:rowId xmlns:a16="http://schemas.microsoft.com/office/drawing/2014/main" val="806878636"/>
                  </a:ext>
                </a:extLst>
              </a:tr>
              <a:tr h="323589">
                <a:tc>
                  <a:txBody>
                    <a:bodyPr/>
                    <a:lstStyle/>
                    <a:p>
                      <a:r>
                        <a:rPr lang="en-GB" sz="1600" dirty="0"/>
                        <a:t>Water</a:t>
                      </a:r>
                    </a:p>
                  </a:txBody>
                  <a:tcPr/>
                </a:tc>
                <a:tc>
                  <a:txBody>
                    <a:bodyPr/>
                    <a:lstStyle/>
                    <a:p>
                      <a:pPr algn="ctr"/>
                      <a:r>
                        <a:rPr lang="en-GB" sz="1600" dirty="0"/>
                        <a:t>2.4</a:t>
                      </a:r>
                    </a:p>
                  </a:txBody>
                  <a:tcPr/>
                </a:tc>
                <a:tc>
                  <a:txBody>
                    <a:bodyPr/>
                    <a:lstStyle/>
                    <a:p>
                      <a:r>
                        <a:rPr lang="en-GB" sz="1600" dirty="0"/>
                        <a:t>Water</a:t>
                      </a:r>
                    </a:p>
                  </a:txBody>
                  <a:tcPr/>
                </a:tc>
                <a:extLst>
                  <a:ext uri="{0D108BD9-81ED-4DB2-BD59-A6C34878D82A}">
                    <a16:rowId xmlns:a16="http://schemas.microsoft.com/office/drawing/2014/main" val="1391032295"/>
                  </a:ext>
                </a:extLst>
              </a:tr>
            </a:tbl>
          </a:graphicData>
        </a:graphic>
      </p:graphicFrame>
      <p:sp>
        <p:nvSpPr>
          <p:cNvPr id="15" name="Text Placeholder 3">
            <a:extLst>
              <a:ext uri="{FF2B5EF4-FFF2-40B4-BE49-F238E27FC236}">
                <a16:creationId xmlns:a16="http://schemas.microsoft.com/office/drawing/2014/main" id="{2A117291-A470-4947-2060-7B45F01AB03A}"/>
              </a:ext>
            </a:extLst>
          </p:cNvPr>
          <p:cNvSpPr>
            <a:spLocks noGrp="1"/>
          </p:cNvSpPr>
          <p:nvPr>
            <p:ph type="body" sz="quarter" idx="15"/>
          </p:nvPr>
        </p:nvSpPr>
        <p:spPr>
          <a:xfrm>
            <a:off x="129208" y="1124325"/>
            <a:ext cx="6182139" cy="5163717"/>
          </a:xfrm>
        </p:spPr>
        <p:txBody>
          <a:bodyPr>
            <a:normAutofit lnSpcReduction="10000"/>
          </a:bodyPr>
          <a:lstStyle/>
          <a:p>
            <a:r>
              <a:rPr lang="en-GB" dirty="0"/>
              <a:t>An idealised dose model gives theoretical maximum dose values that function as a ‘gold standard’ to compare to in start-to-end tracking. </a:t>
            </a:r>
            <a:endParaRPr lang="en-GB" b="1" dirty="0"/>
          </a:p>
          <a:p>
            <a:endParaRPr lang="en-GB" b="1" dirty="0"/>
          </a:p>
          <a:p>
            <a:r>
              <a:rPr lang="en-GB" b="1" dirty="0"/>
              <a:t>Beam</a:t>
            </a:r>
          </a:p>
          <a:p>
            <a:pPr marL="285750" indent="-285750">
              <a:buFont typeface="Arial" panose="020B0604020202020204" pitchFamily="34" charset="0"/>
              <a:buChar char="•"/>
            </a:pPr>
            <a:r>
              <a:rPr lang="en-GB" dirty="0"/>
              <a:t>1.0 cm Gaussian beam of 10,000 Protons. </a:t>
            </a:r>
          </a:p>
          <a:p>
            <a:pPr marL="285750" indent="-285750">
              <a:buFont typeface="Arial" panose="020B0604020202020204" pitchFamily="34" charset="0"/>
              <a:buChar char="•"/>
            </a:pPr>
            <a:r>
              <a:rPr lang="en-GB" dirty="0"/>
              <a:t>10, 12, 15 MeV beams both monoenergetic and with 2% energy spread </a:t>
            </a:r>
          </a:p>
          <a:p>
            <a:pPr marL="285750" indent="-285750">
              <a:buFont typeface="Arial" panose="020B0604020202020204" pitchFamily="34" charset="0"/>
              <a:buChar char="•"/>
            </a:pPr>
            <a:r>
              <a:rPr lang="en-GB" dirty="0"/>
              <a:t>Straight into the End Station model (parallel beam)</a:t>
            </a:r>
          </a:p>
          <a:p>
            <a:br>
              <a:rPr lang="en-GB" dirty="0"/>
            </a:br>
            <a:r>
              <a:rPr lang="en-GB" b="1" dirty="0"/>
              <a:t>Dose Calculation</a:t>
            </a:r>
          </a:p>
          <a:p>
            <a:pPr marL="285750" indent="-285750">
              <a:buFont typeface="Arial" panose="020B0604020202020204" pitchFamily="34" charset="0"/>
              <a:buChar char="•"/>
            </a:pPr>
            <a:r>
              <a:rPr lang="en-US" dirty="0"/>
              <a:t>"g4QGSP_BIC_EMZ” Physics list</a:t>
            </a:r>
            <a:endParaRPr lang="en-GB" dirty="0"/>
          </a:p>
          <a:p>
            <a:pPr marL="285750" indent="-285750">
              <a:buFont typeface="Arial" panose="020B0604020202020204" pitchFamily="34" charset="0"/>
              <a:buChar char="•"/>
            </a:pPr>
            <a:r>
              <a:rPr lang="en-GB" dirty="0"/>
              <a:t>Scoring mesh within the water volume, flush to the surface with a 2 mm length in z.</a:t>
            </a:r>
          </a:p>
          <a:p>
            <a:pPr marL="285750" indent="-285750">
              <a:buFont typeface="Arial" panose="020B0604020202020204" pitchFamily="34" charset="0"/>
              <a:buChar char="•"/>
            </a:pPr>
            <a:r>
              <a:rPr lang="en-GB" dirty="0"/>
              <a:t>Radius of 2.65 mm to imitate a Markus Ion Chamber.</a:t>
            </a:r>
          </a:p>
          <a:p>
            <a:pPr marL="285750" indent="-285750">
              <a:buFont typeface="Arial" panose="020B0604020202020204" pitchFamily="34" charset="0"/>
              <a:buChar char="•"/>
            </a:pPr>
            <a:r>
              <a:rPr lang="en-GB" dirty="0"/>
              <a:t>Dose per proton scaled by 10</a:t>
            </a:r>
            <a:r>
              <a:rPr lang="en-GB" baseline="30000" dirty="0"/>
              <a:t>10</a:t>
            </a:r>
            <a:r>
              <a:rPr lang="en-GB" dirty="0"/>
              <a:t> to represent the dose delivered by 10</a:t>
            </a:r>
            <a:r>
              <a:rPr lang="en-GB" baseline="30000" dirty="0"/>
              <a:t>9</a:t>
            </a:r>
            <a:r>
              <a:rPr lang="en-GB" dirty="0"/>
              <a:t> protons at a 10 Hz repetition rate.</a:t>
            </a:r>
          </a:p>
        </p:txBody>
      </p:sp>
    </p:spTree>
    <p:extLst>
      <p:ext uri="{BB962C8B-B14F-4D97-AF65-F5344CB8AC3E}">
        <p14:creationId xmlns:p14="http://schemas.microsoft.com/office/powerpoint/2010/main" val="251511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C9370-A0FA-5966-8C41-FD5DA89B38F7}"/>
            </a:ext>
          </a:extLst>
        </p:cNvPr>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CC2534C-4407-9D42-4D37-6C7D5E3F19F6}"/>
              </a:ext>
            </a:extLst>
          </p:cNvPr>
          <p:cNvPicPr>
            <a:picLocks noGrp="1" noChangeAspect="1"/>
          </p:cNvPicPr>
          <p:nvPr>
            <p:ph sz="quarter" idx="16"/>
          </p:nvPr>
        </p:nvPicPr>
        <p:blipFill>
          <a:blip r:embed="rId3"/>
          <a:stretch>
            <a:fillRect/>
          </a:stretch>
        </p:blipFill>
        <p:spPr>
          <a:xfrm>
            <a:off x="-4" y="965476"/>
            <a:ext cx="6217920" cy="4666812"/>
          </a:xfrm>
        </p:spPr>
      </p:pic>
      <p:sp>
        <p:nvSpPr>
          <p:cNvPr id="2" name="Title 1">
            <a:extLst>
              <a:ext uri="{FF2B5EF4-FFF2-40B4-BE49-F238E27FC236}">
                <a16:creationId xmlns:a16="http://schemas.microsoft.com/office/drawing/2014/main" id="{C0CD9EA8-143E-873D-2DFB-0932A7D4338F}"/>
              </a:ext>
            </a:extLst>
          </p:cNvPr>
          <p:cNvSpPr>
            <a:spLocks noGrp="1"/>
          </p:cNvSpPr>
          <p:nvPr>
            <p:ph type="title"/>
          </p:nvPr>
        </p:nvSpPr>
        <p:spPr>
          <a:xfrm>
            <a:off x="0" y="-1882"/>
            <a:ext cx="12192002" cy="967358"/>
          </a:xfrm>
        </p:spPr>
        <p:txBody>
          <a:bodyPr/>
          <a:lstStyle/>
          <a:p>
            <a:r>
              <a:rPr lang="en-GB" dirty="0"/>
              <a:t>Stage 1 Dose Modelling</a:t>
            </a:r>
          </a:p>
        </p:txBody>
      </p:sp>
      <p:sp>
        <p:nvSpPr>
          <p:cNvPr id="3" name="Text Placeholder 2">
            <a:extLst>
              <a:ext uri="{FF2B5EF4-FFF2-40B4-BE49-F238E27FC236}">
                <a16:creationId xmlns:a16="http://schemas.microsoft.com/office/drawing/2014/main" id="{D68015C7-F51B-6E02-AC91-D7825722313A}"/>
              </a:ext>
            </a:extLst>
          </p:cNvPr>
          <p:cNvSpPr>
            <a:spLocks noGrp="1"/>
          </p:cNvSpPr>
          <p:nvPr>
            <p:ph type="body" sz="quarter" idx="14"/>
          </p:nvPr>
        </p:nvSpPr>
        <p:spPr>
          <a:xfrm>
            <a:off x="-1" y="501649"/>
            <a:ext cx="12192000" cy="463827"/>
          </a:xfrm>
        </p:spPr>
        <p:txBody>
          <a:bodyPr/>
          <a:lstStyle/>
          <a:p>
            <a:r>
              <a:rPr lang="en-GB" dirty="0"/>
              <a:t>Proton Bragg Peak Comparison and Dose Rate Calculation</a:t>
            </a:r>
          </a:p>
        </p:txBody>
      </p:sp>
      <p:sp>
        <p:nvSpPr>
          <p:cNvPr id="6" name="Date Placeholder 5">
            <a:extLst>
              <a:ext uri="{FF2B5EF4-FFF2-40B4-BE49-F238E27FC236}">
                <a16:creationId xmlns:a16="http://schemas.microsoft.com/office/drawing/2014/main" id="{229A4FD9-AF81-9ECC-E9CD-0A9DC47D5E50}"/>
              </a:ext>
            </a:extLst>
          </p:cNvPr>
          <p:cNvSpPr>
            <a:spLocks noGrp="1"/>
          </p:cNvSpPr>
          <p:nvPr>
            <p:ph type="dt" sz="half" idx="17"/>
          </p:nvPr>
        </p:nvSpPr>
        <p:spPr/>
        <p:txBody>
          <a:bodyPr/>
          <a:lstStyle/>
          <a:p>
            <a:fld id="{B22A3539-F785-9240-8E21-1427B0BF37E6}" type="datetime1">
              <a:rPr lang="en-US" smtClean="0"/>
              <a:t>9/18/25</a:t>
            </a:fld>
            <a:endParaRPr lang="en-US"/>
          </a:p>
        </p:txBody>
      </p:sp>
      <p:sp>
        <p:nvSpPr>
          <p:cNvPr id="8" name="Slide Number Placeholder 7">
            <a:extLst>
              <a:ext uri="{FF2B5EF4-FFF2-40B4-BE49-F238E27FC236}">
                <a16:creationId xmlns:a16="http://schemas.microsoft.com/office/drawing/2014/main" id="{1BF5252A-C4E0-CDAC-02C6-C65FAD6F3173}"/>
              </a:ext>
            </a:extLst>
          </p:cNvPr>
          <p:cNvSpPr>
            <a:spLocks noGrp="1"/>
          </p:cNvSpPr>
          <p:nvPr>
            <p:ph type="sldNum" sz="quarter" idx="19"/>
          </p:nvPr>
        </p:nvSpPr>
        <p:spPr/>
        <p:txBody>
          <a:bodyPr/>
          <a:lstStyle/>
          <a:p>
            <a:fld id="{A6705782-4A63-F44F-90E5-EE22377B008E}" type="slidenum">
              <a:rPr lang="en-US" smtClean="0"/>
              <a:pPr/>
              <a:t>15</a:t>
            </a:fld>
            <a:endParaRPr lang="en-US" dirty="0"/>
          </a:p>
        </p:txBody>
      </p:sp>
      <p:sp>
        <p:nvSpPr>
          <p:cNvPr id="4" name="Text Placeholder 3">
            <a:extLst>
              <a:ext uri="{FF2B5EF4-FFF2-40B4-BE49-F238E27FC236}">
                <a16:creationId xmlns:a16="http://schemas.microsoft.com/office/drawing/2014/main" id="{ECE21AF5-B3EB-009C-D938-680AA6D39F90}"/>
              </a:ext>
            </a:extLst>
          </p:cNvPr>
          <p:cNvSpPr>
            <a:spLocks noGrp="1"/>
          </p:cNvSpPr>
          <p:nvPr>
            <p:ph type="body" sz="quarter" idx="15"/>
          </p:nvPr>
        </p:nvSpPr>
        <p:spPr>
          <a:xfrm>
            <a:off x="6534429" y="1132784"/>
            <a:ext cx="5531675" cy="3708157"/>
          </a:xfrm>
        </p:spPr>
        <p:txBody>
          <a:bodyPr>
            <a:normAutofit fontScale="85000" lnSpcReduction="20000"/>
          </a:bodyPr>
          <a:lstStyle/>
          <a:p>
            <a:r>
              <a:rPr lang="en-GB" b="1" dirty="0"/>
              <a:t>Bragg peaks </a:t>
            </a:r>
            <a:r>
              <a:rPr lang="en-GB" dirty="0"/>
              <a:t>fall where expected by LhARA design:</a:t>
            </a:r>
          </a:p>
          <a:p>
            <a:pPr marL="285750" indent="-285750">
              <a:buFont typeface="Arial" panose="020B0604020202020204" pitchFamily="34" charset="0"/>
              <a:buChar char="•"/>
            </a:pPr>
            <a:r>
              <a:rPr lang="en-GB" dirty="0"/>
              <a:t>10 MeV well before the cell layer</a:t>
            </a:r>
          </a:p>
          <a:p>
            <a:pPr marL="285750" indent="-285750">
              <a:buFont typeface="Arial" panose="020B0604020202020204" pitchFamily="34" charset="0"/>
              <a:buChar char="•"/>
            </a:pPr>
            <a:r>
              <a:rPr lang="en-GB" dirty="0"/>
              <a:t>12 MeV just before the cell layer</a:t>
            </a:r>
          </a:p>
          <a:p>
            <a:pPr marL="285750" indent="-285750">
              <a:buFont typeface="Arial" panose="020B0604020202020204" pitchFamily="34" charset="0"/>
              <a:buChar char="•"/>
            </a:pPr>
            <a:r>
              <a:rPr lang="en-GB" dirty="0"/>
              <a:t>15 MeV well beyond the cell layer but still within the water volume, cell layer sees the proximal edge where the dose is more uniform.</a:t>
            </a:r>
          </a:p>
          <a:p>
            <a:endParaRPr lang="en-GB" dirty="0"/>
          </a:p>
          <a:p>
            <a:r>
              <a:rPr lang="en-GB" b="1" dirty="0"/>
              <a:t>Energy Spread</a:t>
            </a:r>
          </a:p>
          <a:p>
            <a:pPr marL="285750" indent="-285750">
              <a:buFont typeface="Arial" panose="020B0604020202020204" pitchFamily="34" charset="0"/>
              <a:buChar char="•"/>
            </a:pPr>
            <a:r>
              <a:rPr lang="en-GB" dirty="0"/>
              <a:t>Not previously included in S1 dose modelling</a:t>
            </a:r>
          </a:p>
          <a:p>
            <a:pPr marL="285750" indent="-285750">
              <a:buFont typeface="Arial" panose="020B0604020202020204" pitchFamily="34" charset="0"/>
              <a:buChar char="•"/>
            </a:pPr>
            <a:r>
              <a:rPr lang="en-GB" dirty="0"/>
              <a:t>Broadens all Bragg peaks</a:t>
            </a:r>
          </a:p>
          <a:p>
            <a:pPr marL="285750" indent="-285750">
              <a:buFont typeface="Arial" panose="020B0604020202020204" pitchFamily="34" charset="0"/>
              <a:buChar char="•"/>
            </a:pPr>
            <a:r>
              <a:rPr lang="en-GB" dirty="0"/>
              <a:t>For 15 MeV, introducing energy spread has little effect on the dose rate, as the scoring region captures the entire Bragg peak in both cases.</a:t>
            </a:r>
          </a:p>
          <a:p>
            <a:pPr marL="285750" indent="-285750">
              <a:buFont typeface="Arial" panose="020B0604020202020204" pitchFamily="34" charset="0"/>
              <a:buChar char="•"/>
            </a:pPr>
            <a:r>
              <a:rPr lang="en-GB" dirty="0"/>
              <a:t>Larger impact on 12 MeV dose rate as the higher energy particles deposit dose within the scoring region.</a:t>
            </a:r>
          </a:p>
        </p:txBody>
      </p:sp>
      <p:sp>
        <p:nvSpPr>
          <p:cNvPr id="31" name="TextBox 30">
            <a:extLst>
              <a:ext uri="{FF2B5EF4-FFF2-40B4-BE49-F238E27FC236}">
                <a16:creationId xmlns:a16="http://schemas.microsoft.com/office/drawing/2014/main" id="{DE191D65-927B-FDFD-943E-4EB3E0BA7EE8}"/>
              </a:ext>
            </a:extLst>
          </p:cNvPr>
          <p:cNvSpPr txBox="1"/>
          <p:nvPr/>
        </p:nvSpPr>
        <p:spPr>
          <a:xfrm>
            <a:off x="158253" y="5532654"/>
            <a:ext cx="6217920" cy="923330"/>
          </a:xfrm>
          <a:prstGeom prst="rect">
            <a:avLst/>
          </a:prstGeom>
          <a:noFill/>
        </p:spPr>
        <p:txBody>
          <a:bodyPr wrap="square">
            <a:spAutoFit/>
          </a:bodyPr>
          <a:lstStyle/>
          <a:p>
            <a:pPr algn="ctr"/>
            <a:r>
              <a:rPr lang="en-GB" dirty="0">
                <a:latin typeface="Univers Light" panose="020B0403020202020204" pitchFamily="34" charset="0"/>
              </a:rPr>
              <a:t>Model region shown begins at the entrance to the sample container lid and ends 2 mm into the water volume </a:t>
            </a:r>
            <a:br>
              <a:rPr lang="en-GB" dirty="0">
                <a:latin typeface="Univers Light" panose="020B0403020202020204" pitchFamily="34" charset="0"/>
              </a:rPr>
            </a:br>
            <a:r>
              <a:rPr lang="en-GB" dirty="0">
                <a:latin typeface="Univers Light" panose="020B0403020202020204" pitchFamily="34" charset="0"/>
              </a:rPr>
              <a:t>(the length of the scoring mesh).</a:t>
            </a:r>
          </a:p>
        </p:txBody>
      </p:sp>
      <p:graphicFrame>
        <p:nvGraphicFramePr>
          <p:cNvPr id="45" name="Table 44">
            <a:extLst>
              <a:ext uri="{FF2B5EF4-FFF2-40B4-BE49-F238E27FC236}">
                <a16:creationId xmlns:a16="http://schemas.microsoft.com/office/drawing/2014/main" id="{DAB60636-0CF4-5961-1611-1B869BDB4C4B}"/>
              </a:ext>
            </a:extLst>
          </p:cNvPr>
          <p:cNvGraphicFramePr>
            <a:graphicFrameLocks noGrp="1"/>
          </p:cNvGraphicFramePr>
          <p:nvPr/>
        </p:nvGraphicFramePr>
        <p:xfrm>
          <a:off x="7150654" y="4862512"/>
          <a:ext cx="4299224" cy="1676400"/>
        </p:xfrm>
        <a:graphic>
          <a:graphicData uri="http://schemas.openxmlformats.org/drawingml/2006/table">
            <a:tbl>
              <a:tblPr firstRow="1" bandRow="1">
                <a:tableStyleId>{5C22544A-7EE6-4342-B048-85BDC9FD1C3A}</a:tableStyleId>
              </a:tblPr>
              <a:tblGrid>
                <a:gridCol w="2149612">
                  <a:extLst>
                    <a:ext uri="{9D8B030D-6E8A-4147-A177-3AD203B41FA5}">
                      <a16:colId xmlns:a16="http://schemas.microsoft.com/office/drawing/2014/main" val="2756316537"/>
                    </a:ext>
                  </a:extLst>
                </a:gridCol>
                <a:gridCol w="2149612">
                  <a:extLst>
                    <a:ext uri="{9D8B030D-6E8A-4147-A177-3AD203B41FA5}">
                      <a16:colId xmlns:a16="http://schemas.microsoft.com/office/drawing/2014/main" val="3981045506"/>
                    </a:ext>
                  </a:extLst>
                </a:gridCol>
              </a:tblGrid>
              <a:tr h="327026">
                <a:tc>
                  <a:txBody>
                    <a:bodyPr/>
                    <a:lstStyle/>
                    <a:p>
                      <a:pPr algn="ctr"/>
                      <a:r>
                        <a:rPr lang="en-GB" sz="1600" dirty="0"/>
                        <a:t>Proton Energy [MeV]</a:t>
                      </a:r>
                    </a:p>
                  </a:txBody>
                  <a:tcPr/>
                </a:tc>
                <a:tc>
                  <a:txBody>
                    <a:bodyPr/>
                    <a:lstStyle/>
                    <a:p>
                      <a:pPr algn="ctr"/>
                      <a:r>
                        <a:rPr lang="en-GB" sz="1600" dirty="0"/>
                        <a:t>Dose Rate [Gy / s]</a:t>
                      </a:r>
                    </a:p>
                  </a:txBody>
                  <a:tcPr/>
                </a:tc>
                <a:extLst>
                  <a:ext uri="{0D108BD9-81ED-4DB2-BD59-A6C34878D82A}">
                    <a16:rowId xmlns:a16="http://schemas.microsoft.com/office/drawing/2014/main" val="2839105671"/>
                  </a:ext>
                </a:extLst>
              </a:tr>
              <a:tr h="297127">
                <a:tc>
                  <a:txBody>
                    <a:bodyPr/>
                    <a:lstStyle/>
                    <a:p>
                      <a:pPr algn="ctr"/>
                      <a:r>
                        <a:rPr lang="en-GB" sz="1600" dirty="0"/>
                        <a:t>12</a:t>
                      </a:r>
                    </a:p>
                  </a:txBody>
                  <a:tcPr/>
                </a:tc>
                <a:tc>
                  <a:txBody>
                    <a:bodyPr/>
                    <a:lstStyle/>
                    <a:p>
                      <a:pPr algn="ctr"/>
                      <a:r>
                        <a:rPr lang="en-GB" sz="1600" dirty="0"/>
                        <a:t>0.96 ± 0.05</a:t>
                      </a:r>
                    </a:p>
                  </a:txBody>
                  <a:tcPr/>
                </a:tc>
                <a:extLst>
                  <a:ext uri="{0D108BD9-81ED-4DB2-BD59-A6C34878D82A}">
                    <a16:rowId xmlns:a16="http://schemas.microsoft.com/office/drawing/2014/main" val="2276317326"/>
                  </a:ext>
                </a:extLst>
              </a:tr>
              <a:tr h="297127">
                <a:tc>
                  <a:txBody>
                    <a:bodyPr/>
                    <a:lstStyle/>
                    <a:p>
                      <a:pPr algn="ctr"/>
                      <a:r>
                        <a:rPr lang="en-GB" sz="1600" dirty="0"/>
                        <a:t>12 ± 2%</a:t>
                      </a:r>
                    </a:p>
                  </a:txBody>
                  <a:tcPr/>
                </a:tc>
                <a:tc>
                  <a:txBody>
                    <a:bodyPr/>
                    <a:lstStyle/>
                    <a:p>
                      <a:pPr algn="ctr"/>
                      <a:r>
                        <a:rPr lang="en-GB" sz="1600" dirty="0"/>
                        <a:t>7.09 ± 0.20</a:t>
                      </a:r>
                    </a:p>
                  </a:txBody>
                  <a:tcPr/>
                </a:tc>
                <a:extLst>
                  <a:ext uri="{0D108BD9-81ED-4DB2-BD59-A6C34878D82A}">
                    <a16:rowId xmlns:a16="http://schemas.microsoft.com/office/drawing/2014/main" val="3075652276"/>
                  </a:ext>
                </a:extLst>
              </a:tr>
              <a:tr h="297127">
                <a:tc>
                  <a:txBody>
                    <a:bodyPr/>
                    <a:lstStyle/>
                    <a:p>
                      <a:pPr algn="ctr"/>
                      <a:r>
                        <a:rPr lang="en-GB" sz="1600" dirty="0"/>
                        <a:t>15</a:t>
                      </a:r>
                    </a:p>
                  </a:txBody>
                  <a:tcPr/>
                </a:tc>
                <a:tc>
                  <a:txBody>
                    <a:bodyPr/>
                    <a:lstStyle/>
                    <a:p>
                      <a:pPr algn="ctr"/>
                      <a:r>
                        <a:rPr lang="en-GB" sz="1600" dirty="0"/>
                        <a:t>121.93 ± 1.42</a:t>
                      </a:r>
                    </a:p>
                  </a:txBody>
                  <a:tcPr/>
                </a:tc>
                <a:extLst>
                  <a:ext uri="{0D108BD9-81ED-4DB2-BD59-A6C34878D82A}">
                    <a16:rowId xmlns:a16="http://schemas.microsoft.com/office/drawing/2014/main" val="2266912161"/>
                  </a:ext>
                </a:extLst>
              </a:tr>
              <a:tr h="297127">
                <a:tc>
                  <a:txBody>
                    <a:bodyPr/>
                    <a:lstStyle/>
                    <a:p>
                      <a:pPr algn="ctr"/>
                      <a:r>
                        <a:rPr lang="en-GB" sz="1600" dirty="0"/>
                        <a:t>15 ± 2%</a:t>
                      </a:r>
                    </a:p>
                  </a:txBody>
                  <a:tcPr/>
                </a:tc>
                <a:tc>
                  <a:txBody>
                    <a:bodyPr/>
                    <a:lstStyle/>
                    <a:p>
                      <a:pPr algn="ctr"/>
                      <a:r>
                        <a:rPr lang="en-GB" sz="1600" dirty="0"/>
                        <a:t>123.69 ± 1.43</a:t>
                      </a:r>
                    </a:p>
                  </a:txBody>
                  <a:tcPr/>
                </a:tc>
                <a:extLst>
                  <a:ext uri="{0D108BD9-81ED-4DB2-BD59-A6C34878D82A}">
                    <a16:rowId xmlns:a16="http://schemas.microsoft.com/office/drawing/2014/main" val="801220890"/>
                  </a:ext>
                </a:extLst>
              </a:tr>
            </a:tbl>
          </a:graphicData>
        </a:graphic>
      </p:graphicFrame>
    </p:spTree>
    <p:extLst>
      <p:ext uri="{BB962C8B-B14F-4D97-AF65-F5344CB8AC3E}">
        <p14:creationId xmlns:p14="http://schemas.microsoft.com/office/powerpoint/2010/main" val="86270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0A6C-7A64-65E1-1FDC-68CA85F1EEC4}"/>
              </a:ext>
            </a:extLst>
          </p:cNvPr>
          <p:cNvSpPr>
            <a:spLocks noGrp="1"/>
          </p:cNvSpPr>
          <p:nvPr>
            <p:ph type="title"/>
          </p:nvPr>
        </p:nvSpPr>
        <p:spPr/>
        <p:txBody>
          <a:bodyPr/>
          <a:lstStyle/>
          <a:p>
            <a:r>
              <a:rPr lang="en-US" dirty="0"/>
              <a:t>Stage 2 Dose Modelling	</a:t>
            </a:r>
          </a:p>
        </p:txBody>
      </p:sp>
      <p:sp>
        <p:nvSpPr>
          <p:cNvPr id="3" name="Text Placeholder 2">
            <a:extLst>
              <a:ext uri="{FF2B5EF4-FFF2-40B4-BE49-F238E27FC236}">
                <a16:creationId xmlns:a16="http://schemas.microsoft.com/office/drawing/2014/main" id="{FE6398B5-9EC2-AECF-24AA-70659D0770D6}"/>
              </a:ext>
            </a:extLst>
          </p:cNvPr>
          <p:cNvSpPr>
            <a:spLocks noGrp="1"/>
          </p:cNvSpPr>
          <p:nvPr>
            <p:ph type="body" sz="quarter" idx="14"/>
          </p:nvPr>
        </p:nvSpPr>
        <p:spPr>
          <a:xfrm>
            <a:off x="-1" y="534855"/>
            <a:ext cx="12192000" cy="439180"/>
          </a:xfrm>
        </p:spPr>
        <p:txBody>
          <a:bodyPr>
            <a:normAutofit/>
          </a:bodyPr>
          <a:lstStyle/>
          <a:p>
            <a:r>
              <a:rPr lang="en-US" dirty="0"/>
              <a:t>Method and Models for 127 MeV Protons and 33 MeV/u Carbon</a:t>
            </a:r>
          </a:p>
        </p:txBody>
      </p:sp>
      <p:sp>
        <p:nvSpPr>
          <p:cNvPr id="6" name="Date Placeholder 5">
            <a:extLst>
              <a:ext uri="{FF2B5EF4-FFF2-40B4-BE49-F238E27FC236}">
                <a16:creationId xmlns:a16="http://schemas.microsoft.com/office/drawing/2014/main" id="{103089CA-9F7A-B96B-A12E-F5F07874C7D2}"/>
              </a:ext>
            </a:extLst>
          </p:cNvPr>
          <p:cNvSpPr>
            <a:spLocks noGrp="1"/>
          </p:cNvSpPr>
          <p:nvPr>
            <p:ph type="dt" sz="half" idx="17"/>
          </p:nvPr>
        </p:nvSpPr>
        <p:spPr/>
        <p:txBody>
          <a:bodyPr/>
          <a:lstStyle/>
          <a:p>
            <a:fld id="{6DEEC88D-7F3C-A44D-99AA-22CF749CAECC}" type="datetime1">
              <a:rPr lang="en-US" smtClean="0"/>
              <a:t>9/18/25</a:t>
            </a:fld>
            <a:endParaRPr lang="en-US"/>
          </a:p>
        </p:txBody>
      </p:sp>
      <p:sp>
        <p:nvSpPr>
          <p:cNvPr id="8" name="Slide Number Placeholder 7">
            <a:extLst>
              <a:ext uri="{FF2B5EF4-FFF2-40B4-BE49-F238E27FC236}">
                <a16:creationId xmlns:a16="http://schemas.microsoft.com/office/drawing/2014/main" id="{8D82466B-FFE3-4B34-E9AE-C721E215D30D}"/>
              </a:ext>
            </a:extLst>
          </p:cNvPr>
          <p:cNvSpPr>
            <a:spLocks noGrp="1"/>
          </p:cNvSpPr>
          <p:nvPr>
            <p:ph type="sldNum" sz="quarter" idx="19"/>
          </p:nvPr>
        </p:nvSpPr>
        <p:spPr/>
        <p:txBody>
          <a:bodyPr/>
          <a:lstStyle/>
          <a:p>
            <a:fld id="{A6705782-4A63-F44F-90E5-EE22377B008E}" type="slidenum">
              <a:rPr lang="en-US" smtClean="0"/>
              <a:pPr/>
              <a:t>16</a:t>
            </a:fld>
            <a:endParaRPr lang="en-US"/>
          </a:p>
        </p:txBody>
      </p:sp>
      <p:graphicFrame>
        <p:nvGraphicFramePr>
          <p:cNvPr id="11" name="Table 10">
            <a:extLst>
              <a:ext uri="{FF2B5EF4-FFF2-40B4-BE49-F238E27FC236}">
                <a16:creationId xmlns:a16="http://schemas.microsoft.com/office/drawing/2014/main" id="{0BC57B58-54A8-66D2-BAA1-C8E8018E618D}"/>
              </a:ext>
            </a:extLst>
          </p:cNvPr>
          <p:cNvGraphicFramePr>
            <a:graphicFrameLocks noGrp="1"/>
          </p:cNvGraphicFramePr>
          <p:nvPr/>
        </p:nvGraphicFramePr>
        <p:xfrm>
          <a:off x="6595314" y="3509334"/>
          <a:ext cx="4934224" cy="2926080"/>
        </p:xfrm>
        <a:graphic>
          <a:graphicData uri="http://schemas.openxmlformats.org/drawingml/2006/table">
            <a:tbl>
              <a:tblPr firstRow="1" bandRow="1">
                <a:tableStyleId>{5C22544A-7EE6-4342-B048-85BDC9FD1C3A}</a:tableStyleId>
              </a:tblPr>
              <a:tblGrid>
                <a:gridCol w="2243142">
                  <a:extLst>
                    <a:ext uri="{9D8B030D-6E8A-4147-A177-3AD203B41FA5}">
                      <a16:colId xmlns:a16="http://schemas.microsoft.com/office/drawing/2014/main" val="2796943304"/>
                    </a:ext>
                  </a:extLst>
                </a:gridCol>
                <a:gridCol w="1216658">
                  <a:extLst>
                    <a:ext uri="{9D8B030D-6E8A-4147-A177-3AD203B41FA5}">
                      <a16:colId xmlns:a16="http://schemas.microsoft.com/office/drawing/2014/main" val="2232808835"/>
                    </a:ext>
                  </a:extLst>
                </a:gridCol>
                <a:gridCol w="1474424">
                  <a:extLst>
                    <a:ext uri="{9D8B030D-6E8A-4147-A177-3AD203B41FA5}">
                      <a16:colId xmlns:a16="http://schemas.microsoft.com/office/drawing/2014/main" val="774550821"/>
                    </a:ext>
                  </a:extLst>
                </a:gridCol>
              </a:tblGrid>
              <a:tr h="558926">
                <a:tc>
                  <a:txBody>
                    <a:bodyPr/>
                    <a:lstStyle/>
                    <a:p>
                      <a:r>
                        <a:rPr lang="en-GB" sz="1600" dirty="0"/>
                        <a:t>Component</a:t>
                      </a:r>
                    </a:p>
                  </a:txBody>
                  <a:tcPr/>
                </a:tc>
                <a:tc>
                  <a:txBody>
                    <a:bodyPr/>
                    <a:lstStyle/>
                    <a:p>
                      <a:pPr algn="ctr"/>
                      <a:r>
                        <a:rPr lang="en-GB" sz="1600" dirty="0"/>
                        <a:t>Length (mm)</a:t>
                      </a:r>
                    </a:p>
                  </a:txBody>
                  <a:tcPr/>
                </a:tc>
                <a:tc>
                  <a:txBody>
                    <a:bodyPr/>
                    <a:lstStyle/>
                    <a:p>
                      <a:r>
                        <a:rPr lang="en-GB" sz="1600" dirty="0"/>
                        <a:t>Material</a:t>
                      </a:r>
                    </a:p>
                  </a:txBody>
                  <a:tcPr/>
                </a:tc>
                <a:extLst>
                  <a:ext uri="{0D108BD9-81ED-4DB2-BD59-A6C34878D82A}">
                    <a16:rowId xmlns:a16="http://schemas.microsoft.com/office/drawing/2014/main" val="1582726092"/>
                  </a:ext>
                </a:extLst>
              </a:tr>
              <a:tr h="323589">
                <a:tc>
                  <a:txBody>
                    <a:bodyPr/>
                    <a:lstStyle/>
                    <a:p>
                      <a:r>
                        <a:rPr lang="en-GB" sz="1600" dirty="0"/>
                        <a:t>Drift</a:t>
                      </a:r>
                    </a:p>
                  </a:txBody>
                  <a:tcPr/>
                </a:tc>
                <a:tc>
                  <a:txBody>
                    <a:bodyPr/>
                    <a:lstStyle/>
                    <a:p>
                      <a:pPr algn="ctr"/>
                      <a:r>
                        <a:rPr lang="en-GB" sz="1600" dirty="0"/>
                        <a:t>10.0</a:t>
                      </a:r>
                    </a:p>
                  </a:txBody>
                  <a:tcPr/>
                </a:tc>
                <a:tc>
                  <a:txBody>
                    <a:bodyPr/>
                    <a:lstStyle/>
                    <a:p>
                      <a:r>
                        <a:rPr lang="en-GB" sz="1600" dirty="0"/>
                        <a:t>Stainless Steel</a:t>
                      </a:r>
                    </a:p>
                  </a:txBody>
                  <a:tcPr/>
                </a:tc>
                <a:extLst>
                  <a:ext uri="{0D108BD9-81ED-4DB2-BD59-A6C34878D82A}">
                    <a16:rowId xmlns:a16="http://schemas.microsoft.com/office/drawing/2014/main" val="63708468"/>
                  </a:ext>
                </a:extLst>
              </a:tr>
              <a:tr h="323589">
                <a:tc>
                  <a:txBody>
                    <a:bodyPr/>
                    <a:lstStyle/>
                    <a:p>
                      <a:r>
                        <a:rPr lang="en-GB" sz="1600" dirty="0"/>
                        <a:t>Vacuum Window</a:t>
                      </a:r>
                    </a:p>
                  </a:txBody>
                  <a:tcPr/>
                </a:tc>
                <a:tc>
                  <a:txBody>
                    <a:bodyPr/>
                    <a:lstStyle/>
                    <a:p>
                      <a:pPr algn="ctr"/>
                      <a:r>
                        <a:rPr lang="en-GB" sz="1600" dirty="0"/>
                        <a:t>0.075</a:t>
                      </a:r>
                    </a:p>
                  </a:txBody>
                  <a:tcPr/>
                </a:tc>
                <a:tc>
                  <a:txBody>
                    <a:bodyPr/>
                    <a:lstStyle/>
                    <a:p>
                      <a:r>
                        <a:rPr lang="en-GB" sz="1600" dirty="0"/>
                        <a:t>Mylar</a:t>
                      </a:r>
                    </a:p>
                  </a:txBody>
                  <a:tcPr/>
                </a:tc>
                <a:extLst>
                  <a:ext uri="{0D108BD9-81ED-4DB2-BD59-A6C34878D82A}">
                    <a16:rowId xmlns:a16="http://schemas.microsoft.com/office/drawing/2014/main" val="1272879927"/>
                  </a:ext>
                </a:extLst>
              </a:tr>
              <a:tr h="323589">
                <a:tc>
                  <a:txBody>
                    <a:bodyPr/>
                    <a:lstStyle/>
                    <a:p>
                      <a:r>
                        <a:rPr lang="en-GB" sz="1600" dirty="0"/>
                        <a:t>Scintillating Fibre</a:t>
                      </a:r>
                    </a:p>
                  </a:txBody>
                  <a:tcPr/>
                </a:tc>
                <a:tc>
                  <a:txBody>
                    <a:bodyPr/>
                    <a:lstStyle/>
                    <a:p>
                      <a:pPr algn="ctr"/>
                      <a:r>
                        <a:rPr lang="en-GB" sz="1600" dirty="0"/>
                        <a:t>0.250</a:t>
                      </a:r>
                    </a:p>
                  </a:txBody>
                  <a:tcPr/>
                </a:tc>
                <a:tc>
                  <a:txBody>
                    <a:bodyPr/>
                    <a:lstStyle/>
                    <a:p>
                      <a:r>
                        <a:rPr lang="en-GB" sz="1600" dirty="0"/>
                        <a:t>Polystyrene</a:t>
                      </a:r>
                    </a:p>
                  </a:txBody>
                  <a:tcPr/>
                </a:tc>
                <a:extLst>
                  <a:ext uri="{0D108BD9-81ED-4DB2-BD59-A6C34878D82A}">
                    <a16:rowId xmlns:a16="http://schemas.microsoft.com/office/drawing/2014/main" val="13998875"/>
                  </a:ext>
                </a:extLst>
              </a:tr>
              <a:tr h="323589">
                <a:tc>
                  <a:txBody>
                    <a:bodyPr/>
                    <a:lstStyle/>
                    <a:p>
                      <a:r>
                        <a:rPr lang="en-GB" sz="1600" dirty="0"/>
                        <a:t>Air Gap</a:t>
                      </a:r>
                    </a:p>
                  </a:txBody>
                  <a:tcPr/>
                </a:tc>
                <a:tc>
                  <a:txBody>
                    <a:bodyPr/>
                    <a:lstStyle/>
                    <a:p>
                      <a:pPr algn="ctr"/>
                      <a:r>
                        <a:rPr lang="en-GB" sz="1600" dirty="0"/>
                        <a:t>50.0</a:t>
                      </a:r>
                    </a:p>
                  </a:txBody>
                  <a:tcPr/>
                </a:tc>
                <a:tc>
                  <a:txBody>
                    <a:bodyPr/>
                    <a:lstStyle/>
                    <a:p>
                      <a:r>
                        <a:rPr lang="en-GB" sz="1600" dirty="0"/>
                        <a:t>Air</a:t>
                      </a:r>
                    </a:p>
                  </a:txBody>
                  <a:tcPr/>
                </a:tc>
                <a:extLst>
                  <a:ext uri="{0D108BD9-81ED-4DB2-BD59-A6C34878D82A}">
                    <a16:rowId xmlns:a16="http://schemas.microsoft.com/office/drawing/2014/main" val="959338291"/>
                  </a:ext>
                </a:extLst>
              </a:tr>
              <a:tr h="323589">
                <a:tc>
                  <a:txBody>
                    <a:bodyPr/>
                    <a:lstStyle/>
                    <a:p>
                      <a:r>
                        <a:rPr lang="en-GB" sz="1600" dirty="0"/>
                        <a:t>Phantom Entrance Gap</a:t>
                      </a:r>
                    </a:p>
                  </a:txBody>
                  <a:tcPr/>
                </a:tc>
                <a:tc>
                  <a:txBody>
                    <a:bodyPr/>
                    <a:lstStyle/>
                    <a:p>
                      <a:pPr algn="ctr"/>
                      <a:r>
                        <a:rPr lang="en-GB" sz="1600" dirty="0"/>
                        <a:t>3.05</a:t>
                      </a:r>
                    </a:p>
                  </a:txBody>
                  <a:tcPr/>
                </a:tc>
                <a:tc>
                  <a:txBody>
                    <a:bodyPr/>
                    <a:lstStyle/>
                    <a:p>
                      <a:r>
                        <a:rPr lang="en-GB" sz="1600" dirty="0"/>
                        <a:t>Air</a:t>
                      </a:r>
                    </a:p>
                  </a:txBody>
                  <a:tcPr/>
                </a:tc>
                <a:extLst>
                  <a:ext uri="{0D108BD9-81ED-4DB2-BD59-A6C34878D82A}">
                    <a16:rowId xmlns:a16="http://schemas.microsoft.com/office/drawing/2014/main" val="1115843815"/>
                  </a:ext>
                </a:extLst>
              </a:tr>
              <a:tr h="323589">
                <a:tc>
                  <a:txBody>
                    <a:bodyPr/>
                    <a:lstStyle/>
                    <a:p>
                      <a:r>
                        <a:rPr lang="en-GB" sz="1600" dirty="0"/>
                        <a:t>Phantom Entrance Wall</a:t>
                      </a:r>
                    </a:p>
                  </a:txBody>
                  <a:tcPr/>
                </a:tc>
                <a:tc>
                  <a:txBody>
                    <a:bodyPr/>
                    <a:lstStyle/>
                    <a:p>
                      <a:pPr algn="ctr"/>
                      <a:r>
                        <a:rPr lang="en-GB" sz="1600" dirty="0"/>
                        <a:t>6.95</a:t>
                      </a:r>
                    </a:p>
                  </a:txBody>
                  <a:tcPr/>
                </a:tc>
                <a:tc>
                  <a:txBody>
                    <a:bodyPr/>
                    <a:lstStyle/>
                    <a:p>
                      <a:r>
                        <a:rPr lang="en-GB" sz="1600" dirty="0"/>
                        <a:t>Plexiglass</a:t>
                      </a:r>
                    </a:p>
                  </a:txBody>
                  <a:tcPr/>
                </a:tc>
                <a:extLst>
                  <a:ext uri="{0D108BD9-81ED-4DB2-BD59-A6C34878D82A}">
                    <a16:rowId xmlns:a16="http://schemas.microsoft.com/office/drawing/2014/main" val="850585924"/>
                  </a:ext>
                </a:extLst>
              </a:tr>
              <a:tr h="323589">
                <a:tc>
                  <a:txBody>
                    <a:bodyPr/>
                    <a:lstStyle/>
                    <a:p>
                      <a:r>
                        <a:rPr lang="en-GB" sz="1600" dirty="0"/>
                        <a:t>Water</a:t>
                      </a:r>
                    </a:p>
                  </a:txBody>
                  <a:tcPr/>
                </a:tc>
                <a:tc>
                  <a:txBody>
                    <a:bodyPr/>
                    <a:lstStyle/>
                    <a:p>
                      <a:pPr algn="ctr"/>
                      <a:r>
                        <a:rPr lang="en-GB" sz="1600" dirty="0"/>
                        <a:t>130</a:t>
                      </a:r>
                    </a:p>
                  </a:txBody>
                  <a:tcPr/>
                </a:tc>
                <a:tc>
                  <a:txBody>
                    <a:bodyPr/>
                    <a:lstStyle/>
                    <a:p>
                      <a:r>
                        <a:rPr lang="en-GB" sz="1600" dirty="0"/>
                        <a:t>Water</a:t>
                      </a:r>
                    </a:p>
                  </a:txBody>
                  <a:tcPr/>
                </a:tc>
                <a:extLst>
                  <a:ext uri="{0D108BD9-81ED-4DB2-BD59-A6C34878D82A}">
                    <a16:rowId xmlns:a16="http://schemas.microsoft.com/office/drawing/2014/main" val="1391032295"/>
                  </a:ext>
                </a:extLst>
              </a:tr>
            </a:tbl>
          </a:graphicData>
        </a:graphic>
      </p:graphicFrame>
      <p:pic>
        <p:nvPicPr>
          <p:cNvPr id="14" name="Picture 13">
            <a:extLst>
              <a:ext uri="{FF2B5EF4-FFF2-40B4-BE49-F238E27FC236}">
                <a16:creationId xmlns:a16="http://schemas.microsoft.com/office/drawing/2014/main" id="{D4C7E8E0-B005-5DD5-191E-E68995E959AD}"/>
              </a:ext>
            </a:extLst>
          </p:cNvPr>
          <p:cNvPicPr>
            <a:picLocks noChangeAspect="1"/>
          </p:cNvPicPr>
          <p:nvPr/>
        </p:nvPicPr>
        <p:blipFill>
          <a:blip r:embed="rId2"/>
          <a:stretch>
            <a:fillRect/>
          </a:stretch>
        </p:blipFill>
        <p:spPr>
          <a:xfrm>
            <a:off x="6595314" y="1042343"/>
            <a:ext cx="2167333" cy="2482441"/>
          </a:xfrm>
          <a:prstGeom prst="rect">
            <a:avLst/>
          </a:prstGeom>
        </p:spPr>
      </p:pic>
      <p:sp>
        <p:nvSpPr>
          <p:cNvPr id="15" name="Text Placeholder 3">
            <a:extLst>
              <a:ext uri="{FF2B5EF4-FFF2-40B4-BE49-F238E27FC236}">
                <a16:creationId xmlns:a16="http://schemas.microsoft.com/office/drawing/2014/main" id="{2FD94D26-0FFC-9B38-2A33-434E1BF7D09A}"/>
              </a:ext>
            </a:extLst>
          </p:cNvPr>
          <p:cNvSpPr>
            <a:spLocks noGrp="1"/>
          </p:cNvSpPr>
          <p:nvPr>
            <p:ph type="body" sz="quarter" idx="15"/>
          </p:nvPr>
        </p:nvSpPr>
        <p:spPr>
          <a:xfrm>
            <a:off x="129208" y="1124325"/>
            <a:ext cx="6182139" cy="5311089"/>
          </a:xfrm>
        </p:spPr>
        <p:txBody>
          <a:bodyPr>
            <a:noAutofit/>
          </a:bodyPr>
          <a:lstStyle/>
          <a:p>
            <a:r>
              <a:rPr lang="en-GB" sz="1400" dirty="0"/>
              <a:t>Up to the air gap, the Stage 2 in-vitro end station entrance is of the same material and dimensions as Stage 1.</a:t>
            </a:r>
          </a:p>
          <a:p>
            <a:r>
              <a:rPr lang="en-GB" sz="1400" b="1" dirty="0"/>
              <a:t>For Protons: </a:t>
            </a:r>
            <a:r>
              <a:rPr lang="en-GB" sz="1400" dirty="0"/>
              <a:t>The region after the air gap is modelled after a PTW </a:t>
            </a:r>
            <a:r>
              <a:rPr lang="en-US" sz="1400" dirty="0"/>
              <a:t>T41023 Water Phantom (pictured right)</a:t>
            </a:r>
          </a:p>
          <a:p>
            <a:r>
              <a:rPr lang="en-US" sz="1400" b="1" dirty="0"/>
              <a:t>For Carbon Ions: </a:t>
            </a:r>
            <a:r>
              <a:rPr lang="en-US" sz="1400" dirty="0"/>
              <a:t>The region after the air gap uses the stage 1 sample container model. If the full phantom model is used, no ions survive the phantom wall</a:t>
            </a:r>
            <a:endParaRPr lang="en-GB" sz="1400" b="1" dirty="0"/>
          </a:p>
          <a:p>
            <a:endParaRPr lang="en-GB" sz="1400" b="1" dirty="0"/>
          </a:p>
          <a:p>
            <a:r>
              <a:rPr lang="en-GB" sz="1400" b="1" dirty="0"/>
              <a:t>Beam</a:t>
            </a:r>
          </a:p>
          <a:p>
            <a:pPr marL="285750" indent="-285750">
              <a:buFont typeface="Arial" panose="020B0604020202020204" pitchFamily="34" charset="0"/>
              <a:buChar char="•"/>
            </a:pPr>
            <a:r>
              <a:rPr lang="en-GB" sz="1400" dirty="0"/>
              <a:t>1.0 mm parallel Gaussian beam of 10,000 Protons. </a:t>
            </a:r>
          </a:p>
          <a:p>
            <a:pPr marL="285750" indent="-285750">
              <a:buFont typeface="Arial" panose="020B0604020202020204" pitchFamily="34" charset="0"/>
              <a:buChar char="•"/>
            </a:pPr>
            <a:r>
              <a:rPr lang="en-GB" sz="1400" dirty="0"/>
              <a:t>127 MeV Proton and 33 MeV/u Carbon beams (monoenergetic)</a:t>
            </a:r>
            <a:endParaRPr lang="en-GB" sz="1400" b="1" dirty="0"/>
          </a:p>
          <a:p>
            <a:endParaRPr lang="en-GB" sz="1400" b="1" dirty="0"/>
          </a:p>
          <a:p>
            <a:r>
              <a:rPr lang="en-GB" sz="1400" b="1" dirty="0"/>
              <a:t>Dose Calculation</a:t>
            </a:r>
          </a:p>
          <a:p>
            <a:pPr marL="285750" indent="-285750">
              <a:buFont typeface="Arial" panose="020B0604020202020204" pitchFamily="34" charset="0"/>
              <a:buChar char="•"/>
            </a:pPr>
            <a:r>
              <a:rPr lang="en-GB" sz="1400" dirty="0"/>
              <a:t>Markus Ion Chamber scoring mesh (2mm length, radius of 2.65mm) is used again.</a:t>
            </a:r>
          </a:p>
          <a:p>
            <a:pPr marL="285750" indent="-285750">
              <a:buFont typeface="Arial" panose="020B0604020202020204" pitchFamily="34" charset="0"/>
              <a:buChar char="•"/>
            </a:pPr>
            <a:r>
              <a:rPr lang="en-GB" sz="1400" dirty="0"/>
              <a:t>For protons, the mesh is centred on the pristine Bragg peak depth.  </a:t>
            </a:r>
            <a:br>
              <a:rPr lang="en-GB" sz="1400" dirty="0"/>
            </a:br>
            <a:r>
              <a:rPr lang="en-GB" sz="1400" dirty="0"/>
              <a:t>For carbon, the mesh is flush to the entrance of the water volume.</a:t>
            </a:r>
          </a:p>
          <a:p>
            <a:pPr marL="285750" indent="-285750">
              <a:buFont typeface="Arial" panose="020B0604020202020204" pitchFamily="34" charset="0"/>
              <a:buChar char="•"/>
            </a:pPr>
            <a:r>
              <a:rPr lang="en-GB" sz="1400" dirty="0"/>
              <a:t>Dose per ion is scaled by the expected bunch (10</a:t>
            </a:r>
            <a:r>
              <a:rPr lang="en-GB" sz="1400" baseline="30000" dirty="0"/>
              <a:t>9</a:t>
            </a:r>
            <a:r>
              <a:rPr lang="en-GB" sz="1400" dirty="0"/>
              <a:t> for protons and </a:t>
            </a:r>
            <a:br>
              <a:rPr lang="en-GB" sz="1400" dirty="0"/>
            </a:br>
            <a:r>
              <a:rPr lang="en-GB" sz="1400" dirty="0"/>
              <a:t>8.3 x 10</a:t>
            </a:r>
            <a:r>
              <a:rPr lang="en-GB" sz="1400" baseline="30000" dirty="0"/>
              <a:t>7</a:t>
            </a:r>
            <a:r>
              <a:rPr lang="en-GB" sz="1400" dirty="0"/>
              <a:t> for carbon) and to the 10 Hz repetition rate of the laser source.</a:t>
            </a:r>
          </a:p>
        </p:txBody>
      </p:sp>
    </p:spTree>
    <p:extLst>
      <p:ext uri="{BB962C8B-B14F-4D97-AF65-F5344CB8AC3E}">
        <p14:creationId xmlns:p14="http://schemas.microsoft.com/office/powerpoint/2010/main" val="35756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C4492-AE6C-15F6-434C-31D13EBB6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B8B3D-CA11-6DDB-D864-6E2457F311FD}"/>
              </a:ext>
            </a:extLst>
          </p:cNvPr>
          <p:cNvSpPr>
            <a:spLocks noGrp="1"/>
          </p:cNvSpPr>
          <p:nvPr>
            <p:ph type="title"/>
          </p:nvPr>
        </p:nvSpPr>
        <p:spPr>
          <a:xfrm>
            <a:off x="0" y="-1882"/>
            <a:ext cx="12192002" cy="967358"/>
          </a:xfrm>
        </p:spPr>
        <p:txBody>
          <a:bodyPr/>
          <a:lstStyle/>
          <a:p>
            <a:r>
              <a:rPr lang="en-GB" dirty="0"/>
              <a:t>Stage 2 Dose Modelling</a:t>
            </a:r>
          </a:p>
        </p:txBody>
      </p:sp>
      <p:sp>
        <p:nvSpPr>
          <p:cNvPr id="3" name="Text Placeholder 2">
            <a:extLst>
              <a:ext uri="{FF2B5EF4-FFF2-40B4-BE49-F238E27FC236}">
                <a16:creationId xmlns:a16="http://schemas.microsoft.com/office/drawing/2014/main" id="{61CEA086-25AB-6330-134A-ED839BC7A42A}"/>
              </a:ext>
            </a:extLst>
          </p:cNvPr>
          <p:cNvSpPr>
            <a:spLocks noGrp="1"/>
          </p:cNvSpPr>
          <p:nvPr>
            <p:ph type="body" sz="quarter" idx="14"/>
          </p:nvPr>
        </p:nvSpPr>
        <p:spPr>
          <a:xfrm>
            <a:off x="-1" y="501649"/>
            <a:ext cx="12192000" cy="463827"/>
          </a:xfrm>
        </p:spPr>
        <p:txBody>
          <a:bodyPr/>
          <a:lstStyle/>
          <a:p>
            <a:r>
              <a:rPr lang="en-GB" dirty="0"/>
              <a:t>Proton Bragg Peak and Dose Rate Calculation</a:t>
            </a:r>
          </a:p>
        </p:txBody>
      </p:sp>
      <p:sp>
        <p:nvSpPr>
          <p:cNvPr id="6" name="Date Placeholder 5">
            <a:extLst>
              <a:ext uri="{FF2B5EF4-FFF2-40B4-BE49-F238E27FC236}">
                <a16:creationId xmlns:a16="http://schemas.microsoft.com/office/drawing/2014/main" id="{D27F0559-ED87-3D60-61C8-5325F0715C31}"/>
              </a:ext>
            </a:extLst>
          </p:cNvPr>
          <p:cNvSpPr>
            <a:spLocks noGrp="1"/>
          </p:cNvSpPr>
          <p:nvPr>
            <p:ph type="dt" sz="half" idx="17"/>
          </p:nvPr>
        </p:nvSpPr>
        <p:spPr/>
        <p:txBody>
          <a:bodyPr/>
          <a:lstStyle/>
          <a:p>
            <a:fld id="{B53E8BB3-90B5-4541-BD19-63BCA6E81F8D}" type="datetime1">
              <a:rPr lang="en-US" smtClean="0"/>
              <a:t>9/18/25</a:t>
            </a:fld>
            <a:endParaRPr lang="en-US"/>
          </a:p>
        </p:txBody>
      </p:sp>
      <p:sp>
        <p:nvSpPr>
          <p:cNvPr id="8" name="Slide Number Placeholder 7">
            <a:extLst>
              <a:ext uri="{FF2B5EF4-FFF2-40B4-BE49-F238E27FC236}">
                <a16:creationId xmlns:a16="http://schemas.microsoft.com/office/drawing/2014/main" id="{C2BFC384-DFE5-5E42-6703-359DD8B4E73F}"/>
              </a:ext>
            </a:extLst>
          </p:cNvPr>
          <p:cNvSpPr>
            <a:spLocks noGrp="1"/>
          </p:cNvSpPr>
          <p:nvPr>
            <p:ph type="sldNum" sz="quarter" idx="19"/>
          </p:nvPr>
        </p:nvSpPr>
        <p:spPr/>
        <p:txBody>
          <a:bodyPr/>
          <a:lstStyle/>
          <a:p>
            <a:fld id="{A6705782-4A63-F44F-90E5-EE22377B008E}" type="slidenum">
              <a:rPr lang="en-US" smtClean="0"/>
              <a:pPr/>
              <a:t>17</a:t>
            </a:fld>
            <a:endParaRPr lang="en-US" dirty="0"/>
          </a:p>
        </p:txBody>
      </p:sp>
      <p:sp>
        <p:nvSpPr>
          <p:cNvPr id="4" name="Text Placeholder 3">
            <a:extLst>
              <a:ext uri="{FF2B5EF4-FFF2-40B4-BE49-F238E27FC236}">
                <a16:creationId xmlns:a16="http://schemas.microsoft.com/office/drawing/2014/main" id="{D7940828-0B31-894F-2F86-36ECC9E578D8}"/>
              </a:ext>
            </a:extLst>
          </p:cNvPr>
          <p:cNvSpPr>
            <a:spLocks noGrp="1"/>
          </p:cNvSpPr>
          <p:nvPr>
            <p:ph type="body" sz="quarter" idx="15"/>
          </p:nvPr>
        </p:nvSpPr>
        <p:spPr>
          <a:xfrm>
            <a:off x="6534429" y="1132783"/>
            <a:ext cx="5531675" cy="5060993"/>
          </a:xfrm>
        </p:spPr>
        <p:txBody>
          <a:bodyPr>
            <a:normAutofit/>
          </a:bodyPr>
          <a:lstStyle/>
          <a:p>
            <a:r>
              <a:rPr lang="en-GB" dirty="0"/>
              <a:t>Scoring mesh placed to capture the </a:t>
            </a:r>
            <a:r>
              <a:rPr lang="en-GB" b="1" dirty="0"/>
              <a:t>Pristine Bragg Peak </a:t>
            </a:r>
            <a:r>
              <a:rPr lang="en-GB" dirty="0"/>
              <a:t>in the water volume.</a:t>
            </a:r>
            <a:endParaRPr lang="en-GB" b="1" dirty="0"/>
          </a:p>
          <a:p>
            <a:endParaRPr lang="en-GB" b="1" dirty="0"/>
          </a:p>
          <a:p>
            <a:r>
              <a:rPr lang="en-GB" b="1" dirty="0"/>
              <a:t>Calculated Dose rate: 96.7 ± 1.49 Gy / s</a:t>
            </a:r>
          </a:p>
          <a:p>
            <a:pPr marL="285750" indent="-285750">
              <a:buFont typeface="Arial" panose="020B0604020202020204" pitchFamily="34" charset="0"/>
              <a:buChar char="•"/>
            </a:pPr>
            <a:r>
              <a:rPr lang="en-GB" dirty="0"/>
              <a:t>LhARA Documentation of previous modelling has a value of 156 Gy / s for the same end station setup</a:t>
            </a:r>
          </a:p>
          <a:p>
            <a:pPr marL="285750" indent="-285750">
              <a:buFont typeface="Arial" panose="020B0604020202020204" pitchFamily="34" charset="0"/>
              <a:buChar char="•"/>
            </a:pPr>
            <a:r>
              <a:rPr lang="en-GB" dirty="0"/>
              <a:t>This was a result of a previous physics list which was limited to only EM processes which led to a much more intense Bragg peak with a higher dose deposited in the scoring region.</a:t>
            </a:r>
          </a:p>
          <a:p>
            <a:pPr marL="285750" indent="-285750">
              <a:buFont typeface="Arial" panose="020B0604020202020204" pitchFamily="34" charset="0"/>
              <a:buChar char="•"/>
            </a:pPr>
            <a:endParaRPr lang="en-GB" dirty="0"/>
          </a:p>
        </p:txBody>
      </p:sp>
      <p:sp>
        <p:nvSpPr>
          <p:cNvPr id="31" name="TextBox 30">
            <a:extLst>
              <a:ext uri="{FF2B5EF4-FFF2-40B4-BE49-F238E27FC236}">
                <a16:creationId xmlns:a16="http://schemas.microsoft.com/office/drawing/2014/main" id="{0AD3D5EE-0ADB-B746-8C88-95EB6CD0D8CA}"/>
              </a:ext>
            </a:extLst>
          </p:cNvPr>
          <p:cNvSpPr txBox="1"/>
          <p:nvPr/>
        </p:nvSpPr>
        <p:spPr>
          <a:xfrm>
            <a:off x="158255" y="5547446"/>
            <a:ext cx="6217920" cy="646331"/>
          </a:xfrm>
          <a:prstGeom prst="rect">
            <a:avLst/>
          </a:prstGeom>
          <a:noFill/>
        </p:spPr>
        <p:txBody>
          <a:bodyPr wrap="square">
            <a:spAutoFit/>
          </a:bodyPr>
          <a:lstStyle/>
          <a:p>
            <a:pPr algn="ctr"/>
            <a:r>
              <a:rPr lang="en-GB" dirty="0">
                <a:latin typeface="Univers Light" panose="020B0403020202020204" pitchFamily="34" charset="0"/>
              </a:rPr>
              <a:t>Region shown above is from the start of the phantom wall air gap through to the end of the water volume.</a:t>
            </a:r>
          </a:p>
        </p:txBody>
      </p:sp>
      <p:pic>
        <p:nvPicPr>
          <p:cNvPr id="15" name="Picture 14">
            <a:extLst>
              <a:ext uri="{FF2B5EF4-FFF2-40B4-BE49-F238E27FC236}">
                <a16:creationId xmlns:a16="http://schemas.microsoft.com/office/drawing/2014/main" id="{935162FB-641A-CACF-25AA-95916C6408DA}"/>
              </a:ext>
            </a:extLst>
          </p:cNvPr>
          <p:cNvPicPr>
            <a:picLocks noChangeAspect="1"/>
          </p:cNvPicPr>
          <p:nvPr/>
        </p:nvPicPr>
        <p:blipFill>
          <a:blip r:embed="rId3"/>
          <a:stretch>
            <a:fillRect/>
          </a:stretch>
        </p:blipFill>
        <p:spPr>
          <a:xfrm>
            <a:off x="0" y="965476"/>
            <a:ext cx="6217920" cy="4666812"/>
          </a:xfrm>
          <a:prstGeom prst="rect">
            <a:avLst/>
          </a:prstGeom>
        </p:spPr>
      </p:pic>
    </p:spTree>
    <p:extLst>
      <p:ext uri="{BB962C8B-B14F-4D97-AF65-F5344CB8AC3E}">
        <p14:creationId xmlns:p14="http://schemas.microsoft.com/office/powerpoint/2010/main" val="3726776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2F579-F417-A3B2-34A0-609E85EB5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16FBB-461B-DD04-3615-D099A0A3C0F4}"/>
              </a:ext>
            </a:extLst>
          </p:cNvPr>
          <p:cNvSpPr>
            <a:spLocks noGrp="1"/>
          </p:cNvSpPr>
          <p:nvPr>
            <p:ph type="title"/>
          </p:nvPr>
        </p:nvSpPr>
        <p:spPr>
          <a:xfrm>
            <a:off x="0" y="-1882"/>
            <a:ext cx="12192002" cy="967358"/>
          </a:xfrm>
        </p:spPr>
        <p:txBody>
          <a:bodyPr/>
          <a:lstStyle/>
          <a:p>
            <a:r>
              <a:rPr lang="en-US" dirty="0"/>
              <a:t>Stage 2 Dose Modelling	</a:t>
            </a:r>
            <a:endParaRPr lang="en-GB" dirty="0"/>
          </a:p>
        </p:txBody>
      </p:sp>
      <p:sp>
        <p:nvSpPr>
          <p:cNvPr id="3" name="Text Placeholder 2">
            <a:extLst>
              <a:ext uri="{FF2B5EF4-FFF2-40B4-BE49-F238E27FC236}">
                <a16:creationId xmlns:a16="http://schemas.microsoft.com/office/drawing/2014/main" id="{D6DEAD83-29E9-E779-0725-8EAF23CB0168}"/>
              </a:ext>
            </a:extLst>
          </p:cNvPr>
          <p:cNvSpPr>
            <a:spLocks noGrp="1"/>
          </p:cNvSpPr>
          <p:nvPr>
            <p:ph type="body" sz="quarter" idx="14"/>
          </p:nvPr>
        </p:nvSpPr>
        <p:spPr>
          <a:xfrm>
            <a:off x="-1" y="501649"/>
            <a:ext cx="12192000" cy="463827"/>
          </a:xfrm>
        </p:spPr>
        <p:txBody>
          <a:bodyPr/>
          <a:lstStyle/>
          <a:p>
            <a:r>
              <a:rPr lang="en-GB" dirty="0"/>
              <a:t>Carbon Bragg Peak and Dose Rate Calculation</a:t>
            </a:r>
          </a:p>
        </p:txBody>
      </p:sp>
      <p:sp>
        <p:nvSpPr>
          <p:cNvPr id="6" name="Date Placeholder 5">
            <a:extLst>
              <a:ext uri="{FF2B5EF4-FFF2-40B4-BE49-F238E27FC236}">
                <a16:creationId xmlns:a16="http://schemas.microsoft.com/office/drawing/2014/main" id="{FBE7383A-9420-7CE3-9831-AD0AC79B8CDB}"/>
              </a:ext>
            </a:extLst>
          </p:cNvPr>
          <p:cNvSpPr>
            <a:spLocks noGrp="1"/>
          </p:cNvSpPr>
          <p:nvPr>
            <p:ph type="dt" sz="half" idx="17"/>
          </p:nvPr>
        </p:nvSpPr>
        <p:spPr/>
        <p:txBody>
          <a:bodyPr/>
          <a:lstStyle/>
          <a:p>
            <a:fld id="{4E7F7B7E-62DD-C547-8D9B-D9577A0C6074}" type="datetime1">
              <a:rPr lang="en-US" smtClean="0"/>
              <a:t>9/18/25</a:t>
            </a:fld>
            <a:endParaRPr lang="en-US"/>
          </a:p>
        </p:txBody>
      </p:sp>
      <p:sp>
        <p:nvSpPr>
          <p:cNvPr id="8" name="Slide Number Placeholder 7">
            <a:extLst>
              <a:ext uri="{FF2B5EF4-FFF2-40B4-BE49-F238E27FC236}">
                <a16:creationId xmlns:a16="http://schemas.microsoft.com/office/drawing/2014/main" id="{356F6791-F7B1-20BF-E4BE-1E54786C66C2}"/>
              </a:ext>
            </a:extLst>
          </p:cNvPr>
          <p:cNvSpPr>
            <a:spLocks noGrp="1"/>
          </p:cNvSpPr>
          <p:nvPr>
            <p:ph type="sldNum" sz="quarter" idx="19"/>
          </p:nvPr>
        </p:nvSpPr>
        <p:spPr/>
        <p:txBody>
          <a:bodyPr/>
          <a:lstStyle/>
          <a:p>
            <a:fld id="{A6705782-4A63-F44F-90E5-EE22377B008E}" type="slidenum">
              <a:rPr lang="en-US" smtClean="0"/>
              <a:pPr/>
              <a:t>18</a:t>
            </a:fld>
            <a:endParaRPr lang="en-US" dirty="0"/>
          </a:p>
        </p:txBody>
      </p:sp>
      <p:sp>
        <p:nvSpPr>
          <p:cNvPr id="4" name="Text Placeholder 3">
            <a:extLst>
              <a:ext uri="{FF2B5EF4-FFF2-40B4-BE49-F238E27FC236}">
                <a16:creationId xmlns:a16="http://schemas.microsoft.com/office/drawing/2014/main" id="{35DE14C1-7F5A-4B2B-83A5-93AC3E97041D}"/>
              </a:ext>
            </a:extLst>
          </p:cNvPr>
          <p:cNvSpPr>
            <a:spLocks noGrp="1"/>
          </p:cNvSpPr>
          <p:nvPr>
            <p:ph type="body" sz="quarter" idx="15"/>
          </p:nvPr>
        </p:nvSpPr>
        <p:spPr>
          <a:xfrm>
            <a:off x="6534429" y="1132784"/>
            <a:ext cx="5531675" cy="5223566"/>
          </a:xfrm>
        </p:spPr>
        <p:txBody>
          <a:bodyPr>
            <a:normAutofit/>
          </a:bodyPr>
          <a:lstStyle/>
          <a:p>
            <a:r>
              <a:rPr lang="en-GB" b="1" dirty="0"/>
              <a:t>Bragg peak </a:t>
            </a:r>
            <a:r>
              <a:rPr lang="en-GB" dirty="0"/>
              <a:t>fully captured in the water volume and fully within the MIC scoring mesh, cell layer sees the proximal edge where the dose is more uniform.</a:t>
            </a:r>
          </a:p>
          <a:p>
            <a:endParaRPr lang="en-GB" b="1" dirty="0"/>
          </a:p>
          <a:p>
            <a:r>
              <a:rPr lang="en-GB" b="1" dirty="0"/>
              <a:t>Calculated Dose rate: 837.50 ± 0.89 Gy / s</a:t>
            </a:r>
            <a:endParaRPr lang="en-GB" dirty="0"/>
          </a:p>
          <a:p>
            <a:pPr marL="285750" indent="-285750">
              <a:buFont typeface="Arial" panose="020B0604020202020204" pitchFamily="34" charset="0"/>
              <a:buChar char="•"/>
            </a:pPr>
            <a:r>
              <a:rPr lang="en-GB" dirty="0"/>
              <a:t>LhARA Documentation of previous modelling has a value of 730 Gy / s</a:t>
            </a:r>
          </a:p>
          <a:p>
            <a:pPr marL="285750" indent="-285750">
              <a:buFont typeface="Arial" panose="020B0604020202020204" pitchFamily="34" charset="0"/>
              <a:buChar char="•"/>
            </a:pPr>
            <a:r>
              <a:rPr lang="en-GB" dirty="0"/>
              <a:t>The </a:t>
            </a:r>
            <a:r>
              <a:rPr lang="en-GB" b="1" dirty="0"/>
              <a:t>increase </a:t>
            </a:r>
            <a:r>
              <a:rPr lang="en-GB" dirty="0"/>
              <a:t>in the calculated dose in this case is likely due to less accurate mesh positioning in previous work</a:t>
            </a:r>
            <a:endParaRPr lang="en-GB" b="1" dirty="0"/>
          </a:p>
          <a:p>
            <a:pPr marL="285750" indent="-285750">
              <a:buFont typeface="Arial" panose="020B0604020202020204" pitchFamily="34" charset="0"/>
              <a:buChar char="•"/>
            </a:pPr>
            <a:r>
              <a:rPr lang="en-GB" dirty="0"/>
              <a:t>An identical model simulated with the old physics list: 851.84 ± 0.10 Gy / s</a:t>
            </a:r>
          </a:p>
        </p:txBody>
      </p:sp>
      <p:sp>
        <p:nvSpPr>
          <p:cNvPr id="31" name="TextBox 30">
            <a:extLst>
              <a:ext uri="{FF2B5EF4-FFF2-40B4-BE49-F238E27FC236}">
                <a16:creationId xmlns:a16="http://schemas.microsoft.com/office/drawing/2014/main" id="{42B216F0-0974-0315-F7F1-BE5833C79300}"/>
              </a:ext>
            </a:extLst>
          </p:cNvPr>
          <p:cNvSpPr txBox="1"/>
          <p:nvPr/>
        </p:nvSpPr>
        <p:spPr>
          <a:xfrm>
            <a:off x="158255" y="5547446"/>
            <a:ext cx="6217920" cy="646331"/>
          </a:xfrm>
          <a:prstGeom prst="rect">
            <a:avLst/>
          </a:prstGeom>
          <a:noFill/>
        </p:spPr>
        <p:txBody>
          <a:bodyPr wrap="square">
            <a:spAutoFit/>
          </a:bodyPr>
          <a:lstStyle/>
          <a:p>
            <a:pPr algn="ctr"/>
            <a:r>
              <a:rPr lang="en-GB" dirty="0">
                <a:latin typeface="Univers Light" panose="020B0403020202020204" pitchFamily="34" charset="0"/>
              </a:rPr>
              <a:t>Model region shown is from the entrance to the sample container lid through to the end of the water volume.</a:t>
            </a:r>
          </a:p>
        </p:txBody>
      </p:sp>
      <p:pic>
        <p:nvPicPr>
          <p:cNvPr id="14" name="Picture 13">
            <a:extLst>
              <a:ext uri="{FF2B5EF4-FFF2-40B4-BE49-F238E27FC236}">
                <a16:creationId xmlns:a16="http://schemas.microsoft.com/office/drawing/2014/main" id="{AB31FA00-20B0-D812-08D3-E11F0237C15F}"/>
              </a:ext>
            </a:extLst>
          </p:cNvPr>
          <p:cNvPicPr>
            <a:picLocks noChangeAspect="1"/>
          </p:cNvPicPr>
          <p:nvPr/>
        </p:nvPicPr>
        <p:blipFill>
          <a:blip r:embed="rId3"/>
          <a:stretch>
            <a:fillRect/>
          </a:stretch>
        </p:blipFill>
        <p:spPr>
          <a:xfrm>
            <a:off x="0" y="965476"/>
            <a:ext cx="6217919" cy="4666811"/>
          </a:xfrm>
          <a:prstGeom prst="rect">
            <a:avLst/>
          </a:prstGeom>
        </p:spPr>
      </p:pic>
    </p:spTree>
    <p:extLst>
      <p:ext uri="{BB962C8B-B14F-4D97-AF65-F5344CB8AC3E}">
        <p14:creationId xmlns:p14="http://schemas.microsoft.com/office/powerpoint/2010/main" val="132868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DA6A-1F91-10A7-BA98-EB2A88E2ECE9}"/>
              </a:ext>
            </a:extLst>
          </p:cNvPr>
          <p:cNvSpPr>
            <a:spLocks noGrp="1"/>
          </p:cNvSpPr>
          <p:nvPr>
            <p:ph type="title"/>
          </p:nvPr>
        </p:nvSpPr>
        <p:spPr/>
        <p:txBody>
          <a:bodyPr/>
          <a:lstStyle/>
          <a:p>
            <a:r>
              <a:rPr lang="en-GB" dirty="0"/>
              <a:t>Summary</a:t>
            </a:r>
          </a:p>
        </p:txBody>
      </p:sp>
      <p:sp>
        <p:nvSpPr>
          <p:cNvPr id="3" name="Text Placeholder 2">
            <a:extLst>
              <a:ext uri="{FF2B5EF4-FFF2-40B4-BE49-F238E27FC236}">
                <a16:creationId xmlns:a16="http://schemas.microsoft.com/office/drawing/2014/main" id="{6BD5587E-0D25-BF97-157D-20D26DF632B7}"/>
              </a:ext>
            </a:extLst>
          </p:cNvPr>
          <p:cNvSpPr>
            <a:spLocks noGrp="1"/>
          </p:cNvSpPr>
          <p:nvPr>
            <p:ph type="body" sz="quarter" idx="14"/>
          </p:nvPr>
        </p:nvSpPr>
        <p:spPr>
          <a:xfrm>
            <a:off x="-1" y="501649"/>
            <a:ext cx="12192000" cy="463827"/>
          </a:xfrm>
        </p:spPr>
        <p:txBody>
          <a:bodyPr/>
          <a:lstStyle/>
          <a:p>
            <a:r>
              <a:rPr lang="en-GB" dirty="0"/>
              <a:t>Start-to-End Tracking Status and End Station Dose Modelling</a:t>
            </a:r>
          </a:p>
        </p:txBody>
      </p:sp>
      <p:sp>
        <p:nvSpPr>
          <p:cNvPr id="6" name="Date Placeholder 5">
            <a:extLst>
              <a:ext uri="{FF2B5EF4-FFF2-40B4-BE49-F238E27FC236}">
                <a16:creationId xmlns:a16="http://schemas.microsoft.com/office/drawing/2014/main" id="{81CD58AC-E3C0-D0A7-E20F-7B330404695C}"/>
              </a:ext>
            </a:extLst>
          </p:cNvPr>
          <p:cNvSpPr>
            <a:spLocks noGrp="1"/>
          </p:cNvSpPr>
          <p:nvPr>
            <p:ph type="dt" sz="half" idx="17"/>
          </p:nvPr>
        </p:nvSpPr>
        <p:spPr/>
        <p:txBody>
          <a:bodyPr/>
          <a:lstStyle/>
          <a:p>
            <a:fld id="{1FFE5801-24C8-9F47-8A02-7EA2A520264A}" type="datetime1">
              <a:rPr lang="en-US" smtClean="0"/>
              <a:t>9/18/25</a:t>
            </a:fld>
            <a:endParaRPr lang="en-US"/>
          </a:p>
        </p:txBody>
      </p:sp>
      <p:sp>
        <p:nvSpPr>
          <p:cNvPr id="7" name="Slide Number Placeholder 6">
            <a:extLst>
              <a:ext uri="{FF2B5EF4-FFF2-40B4-BE49-F238E27FC236}">
                <a16:creationId xmlns:a16="http://schemas.microsoft.com/office/drawing/2014/main" id="{FBC446D0-87DC-0952-A9E1-B6CC54C3C767}"/>
              </a:ext>
            </a:extLst>
          </p:cNvPr>
          <p:cNvSpPr>
            <a:spLocks noGrp="1"/>
          </p:cNvSpPr>
          <p:nvPr>
            <p:ph type="sldNum" sz="quarter" idx="19"/>
          </p:nvPr>
        </p:nvSpPr>
        <p:spPr/>
        <p:txBody>
          <a:bodyPr/>
          <a:lstStyle/>
          <a:p>
            <a:fld id="{A6705782-4A63-F44F-90E5-EE22377B008E}" type="slidenum">
              <a:rPr lang="en-US" smtClean="0"/>
              <a:pPr/>
              <a:t>19</a:t>
            </a:fld>
            <a:endParaRPr lang="en-US"/>
          </a:p>
        </p:txBody>
      </p:sp>
      <p:sp>
        <p:nvSpPr>
          <p:cNvPr id="5" name="Text Placeholder 3">
            <a:extLst>
              <a:ext uri="{FF2B5EF4-FFF2-40B4-BE49-F238E27FC236}">
                <a16:creationId xmlns:a16="http://schemas.microsoft.com/office/drawing/2014/main" id="{51E315B1-F201-9DBF-EFB4-59B69F6CC468}"/>
              </a:ext>
            </a:extLst>
          </p:cNvPr>
          <p:cNvSpPr txBox="1">
            <a:spLocks/>
          </p:cNvSpPr>
          <p:nvPr/>
        </p:nvSpPr>
        <p:spPr>
          <a:xfrm>
            <a:off x="136633" y="1088335"/>
            <a:ext cx="11514263" cy="52594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Attempts to introduce </a:t>
            </a:r>
            <a:r>
              <a:rPr lang="en-GB" b="1" dirty="0"/>
              <a:t>octupole uniformity methods </a:t>
            </a:r>
            <a:r>
              <a:rPr lang="en-GB" dirty="0"/>
              <a:t>to the beam delivery section after the vertical arc are limited by what is likely an unrealistically uniform view of the beam profile entering this region.</a:t>
            </a:r>
          </a:p>
          <a:p>
            <a:r>
              <a:rPr lang="en-GB" dirty="0"/>
              <a:t> </a:t>
            </a:r>
          </a:p>
          <a:p>
            <a:r>
              <a:rPr lang="en-GB" dirty="0"/>
              <a:t>Developments of </a:t>
            </a:r>
            <a:r>
              <a:rPr lang="en-GB" b="1" dirty="0"/>
              <a:t>start-to-end tracking of LhARA Stage 1 </a:t>
            </a:r>
            <a:r>
              <a:rPr lang="en-GB" dirty="0"/>
              <a:t>must be concerned with as far upstream as is yet to be fully optimised or understood. </a:t>
            </a:r>
          </a:p>
          <a:p>
            <a:pPr marL="285750" indent="-285750">
              <a:buFont typeface="Arial" panose="020B0604020202020204" pitchFamily="34" charset="0"/>
              <a:buChar char="•"/>
            </a:pPr>
            <a:r>
              <a:rPr lang="en-GB" dirty="0"/>
              <a:t>Starting with the source capture to better define the initial beam distributions and divergence</a:t>
            </a:r>
            <a:endParaRPr lang="en-GB" b="1" dirty="0"/>
          </a:p>
          <a:p>
            <a:pPr marL="285750" indent="-285750">
              <a:buFont typeface="Arial" panose="020B0604020202020204" pitchFamily="34" charset="0"/>
              <a:buChar char="•"/>
            </a:pPr>
            <a:r>
              <a:rPr lang="en-GB" dirty="0"/>
              <a:t>Moving on to manipulations of energy spread with RF cavities and collimators through the GL matching sections</a:t>
            </a:r>
            <a:br>
              <a:rPr lang="en-GB" dirty="0"/>
            </a:br>
            <a:endParaRPr lang="en-GB" dirty="0"/>
          </a:p>
          <a:p>
            <a:r>
              <a:rPr lang="en-GB" b="1" dirty="0"/>
              <a:t>Dose modelling</a:t>
            </a:r>
            <a:r>
              <a:rPr lang="en-GB" dirty="0"/>
              <a:t> for LhARA Stage 1 and Stage 2 </a:t>
            </a:r>
            <a:r>
              <a:rPr lang="en-GB" i="1" dirty="0"/>
              <a:t>in-vitro</a:t>
            </a:r>
            <a:r>
              <a:rPr lang="en-GB" dirty="0"/>
              <a:t> end stations to provide “gold standard” profiles and dose rate calculations to compare with when complete source to end station tracking is carried out in future.</a:t>
            </a:r>
          </a:p>
          <a:p>
            <a:pPr marL="285750" indent="-285750">
              <a:buFont typeface="Arial" panose="020B0604020202020204" pitchFamily="34" charset="0"/>
              <a:buChar char="•"/>
            </a:pPr>
            <a:r>
              <a:rPr lang="en-GB" b="1" dirty="0"/>
              <a:t>Impact of nominal 2% energy spread </a:t>
            </a:r>
            <a:r>
              <a:rPr lang="en-GB" dirty="0"/>
              <a:t>is limited as it has minimal effect on the proximal edge of the Bragg peak that would be seen by cell samples and the dose deposited in the mesh used for theoretical maximum dose calculations</a:t>
            </a:r>
          </a:p>
          <a:p>
            <a:pPr marL="285750" indent="-285750">
              <a:buFont typeface="Arial" panose="020B0604020202020204" pitchFamily="34" charset="0"/>
              <a:buChar char="•"/>
            </a:pPr>
            <a:r>
              <a:rPr lang="en-GB" b="1" dirty="0"/>
              <a:t>Stage 1 Dose Rate Calculations </a:t>
            </a:r>
            <a:r>
              <a:rPr lang="en-GB" dirty="0"/>
              <a:t>remain consistent with previous LhARA documentation.</a:t>
            </a:r>
          </a:p>
          <a:p>
            <a:pPr marL="285750" indent="-285750">
              <a:buFont typeface="Arial" panose="020B0604020202020204" pitchFamily="34" charset="0"/>
              <a:buChar char="•"/>
            </a:pPr>
            <a:r>
              <a:rPr lang="en-GB" b="1" dirty="0"/>
              <a:t>Stage 2 Dose Rates </a:t>
            </a:r>
            <a:r>
              <a:rPr lang="en-GB" dirty="0"/>
              <a:t>have been updated to those resulting from simulations with a full physics list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185278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BF162-2262-F92D-CB55-F8EEC8F8115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73E5F6A-F39F-4886-633A-80B417ADEE4D}"/>
              </a:ext>
            </a:extLst>
          </p:cNvPr>
          <p:cNvPicPr>
            <a:picLocks noChangeAspect="1"/>
          </p:cNvPicPr>
          <p:nvPr/>
        </p:nvPicPr>
        <p:blipFill>
          <a:blip r:embed="rId3"/>
          <a:srcRect b="7701"/>
          <a:stretch>
            <a:fillRect/>
          </a:stretch>
        </p:blipFill>
        <p:spPr>
          <a:xfrm>
            <a:off x="312270" y="3004015"/>
            <a:ext cx="11567458" cy="3469922"/>
          </a:xfrm>
          <a:prstGeom prst="rect">
            <a:avLst/>
          </a:prstGeom>
        </p:spPr>
      </p:pic>
      <p:sp>
        <p:nvSpPr>
          <p:cNvPr id="2" name="Title 1">
            <a:extLst>
              <a:ext uri="{FF2B5EF4-FFF2-40B4-BE49-F238E27FC236}">
                <a16:creationId xmlns:a16="http://schemas.microsoft.com/office/drawing/2014/main" id="{0D101015-7350-B51B-C948-EA561A546C52}"/>
              </a:ext>
            </a:extLst>
          </p:cNvPr>
          <p:cNvSpPr>
            <a:spLocks noGrp="1"/>
          </p:cNvSpPr>
          <p:nvPr>
            <p:ph type="title"/>
          </p:nvPr>
        </p:nvSpPr>
        <p:spPr>
          <a:xfrm>
            <a:off x="0" y="-1882"/>
            <a:ext cx="12192002" cy="967358"/>
          </a:xfrm>
        </p:spPr>
        <p:txBody>
          <a:bodyPr/>
          <a:lstStyle/>
          <a:p>
            <a:r>
              <a:rPr lang="en-GB" dirty="0"/>
              <a:t>Stage 1 Start-to-End Tracking</a:t>
            </a:r>
          </a:p>
        </p:txBody>
      </p:sp>
      <p:sp>
        <p:nvSpPr>
          <p:cNvPr id="3" name="Text Placeholder 2">
            <a:extLst>
              <a:ext uri="{FF2B5EF4-FFF2-40B4-BE49-F238E27FC236}">
                <a16:creationId xmlns:a16="http://schemas.microsoft.com/office/drawing/2014/main" id="{8F6A4F8B-EE6F-E321-C967-EA1A90117261}"/>
              </a:ext>
            </a:extLst>
          </p:cNvPr>
          <p:cNvSpPr>
            <a:spLocks noGrp="1"/>
          </p:cNvSpPr>
          <p:nvPr>
            <p:ph type="body" sz="quarter" idx="14"/>
          </p:nvPr>
        </p:nvSpPr>
        <p:spPr>
          <a:xfrm>
            <a:off x="-1" y="501649"/>
            <a:ext cx="12192000" cy="463827"/>
          </a:xfrm>
        </p:spPr>
        <p:txBody>
          <a:bodyPr/>
          <a:lstStyle/>
          <a:p>
            <a:r>
              <a:rPr lang="en-GB" dirty="0"/>
              <a:t>Objectives and Current Status</a:t>
            </a:r>
          </a:p>
        </p:txBody>
      </p:sp>
      <p:sp>
        <p:nvSpPr>
          <p:cNvPr id="6" name="Date Placeholder 5">
            <a:extLst>
              <a:ext uri="{FF2B5EF4-FFF2-40B4-BE49-F238E27FC236}">
                <a16:creationId xmlns:a16="http://schemas.microsoft.com/office/drawing/2014/main" id="{E3BCE826-DBC5-EA1A-1BC6-8422CBEA9443}"/>
              </a:ext>
            </a:extLst>
          </p:cNvPr>
          <p:cNvSpPr>
            <a:spLocks noGrp="1"/>
          </p:cNvSpPr>
          <p:nvPr>
            <p:ph type="dt" sz="half" idx="17"/>
          </p:nvPr>
        </p:nvSpPr>
        <p:spPr/>
        <p:txBody>
          <a:bodyPr/>
          <a:lstStyle/>
          <a:p>
            <a:fld id="{2720D553-207A-1240-A09B-C6A846ED1DC3}" type="datetime1">
              <a:rPr lang="en-US" smtClean="0"/>
              <a:t>9/18/25</a:t>
            </a:fld>
            <a:endParaRPr lang="en-US"/>
          </a:p>
        </p:txBody>
      </p:sp>
      <p:sp>
        <p:nvSpPr>
          <p:cNvPr id="8" name="Slide Number Placeholder 7">
            <a:extLst>
              <a:ext uri="{FF2B5EF4-FFF2-40B4-BE49-F238E27FC236}">
                <a16:creationId xmlns:a16="http://schemas.microsoft.com/office/drawing/2014/main" id="{C77E97E8-C090-5C9B-37CB-7A0AFD253DD1}"/>
              </a:ext>
            </a:extLst>
          </p:cNvPr>
          <p:cNvSpPr>
            <a:spLocks noGrp="1"/>
          </p:cNvSpPr>
          <p:nvPr>
            <p:ph type="sldNum" sz="quarter" idx="19"/>
          </p:nvPr>
        </p:nvSpPr>
        <p:spPr/>
        <p:txBody>
          <a:bodyPr/>
          <a:lstStyle/>
          <a:p>
            <a:fld id="{A6705782-4A63-F44F-90E5-EE22377B008E}" type="slidenum">
              <a:rPr lang="en-US" smtClean="0"/>
              <a:pPr/>
              <a:t>2</a:t>
            </a:fld>
            <a:endParaRPr lang="en-US" dirty="0"/>
          </a:p>
        </p:txBody>
      </p:sp>
      <p:sp>
        <p:nvSpPr>
          <p:cNvPr id="7" name="Rectangle 6">
            <a:extLst>
              <a:ext uri="{FF2B5EF4-FFF2-40B4-BE49-F238E27FC236}">
                <a16:creationId xmlns:a16="http://schemas.microsoft.com/office/drawing/2014/main" id="{C4CE8D54-3DA2-0B06-9BA4-6027F7C5D235}"/>
              </a:ext>
            </a:extLst>
          </p:cNvPr>
          <p:cNvSpPr/>
          <p:nvPr/>
        </p:nvSpPr>
        <p:spPr>
          <a:xfrm>
            <a:off x="147026" y="2805545"/>
            <a:ext cx="7320573" cy="20989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 Placeholder 9">
            <a:extLst>
              <a:ext uri="{FF2B5EF4-FFF2-40B4-BE49-F238E27FC236}">
                <a16:creationId xmlns:a16="http://schemas.microsoft.com/office/drawing/2014/main" id="{0EC6D884-B29C-716A-E073-F9AE706B7A0E}"/>
              </a:ext>
            </a:extLst>
          </p:cNvPr>
          <p:cNvSpPr>
            <a:spLocks noGrp="1"/>
          </p:cNvSpPr>
          <p:nvPr>
            <p:ph type="body" sz="quarter" idx="15"/>
          </p:nvPr>
        </p:nvSpPr>
        <p:spPr>
          <a:xfrm>
            <a:off x="147026" y="1186649"/>
            <a:ext cx="9672383" cy="3800987"/>
          </a:xfrm>
        </p:spPr>
        <p:txBody>
          <a:bodyPr>
            <a:normAutofit fontScale="85000" lnSpcReduction="20000"/>
          </a:bodyPr>
          <a:lstStyle/>
          <a:p>
            <a:r>
              <a:rPr lang="en-GB" b="1" dirty="0"/>
              <a:t>Overall Objective</a:t>
            </a:r>
          </a:p>
          <a:p>
            <a:pPr marL="285750" indent="-285750">
              <a:buFont typeface="Arial" panose="020B0604020202020204" pitchFamily="34" charset="0"/>
              <a:buChar char="•"/>
            </a:pPr>
            <a:r>
              <a:rPr lang="en-GB" dirty="0"/>
              <a:t>Start-to-end simulation of LhARA Stage 1 from source to </a:t>
            </a:r>
            <a:r>
              <a:rPr lang="en-GB" i="1" dirty="0"/>
              <a:t>in-vitro </a:t>
            </a:r>
            <a:r>
              <a:rPr lang="en-GB" dirty="0"/>
              <a:t>end station for the range of </a:t>
            </a:r>
            <a:r>
              <a:rPr lang="en-GB" dirty="0" err="1"/>
              <a:t>LhARA’s</a:t>
            </a:r>
            <a:r>
              <a:rPr lang="en-GB" dirty="0"/>
              <a:t> configurations and the production of dose rate calculations from these simulated setups.</a:t>
            </a:r>
          </a:p>
          <a:p>
            <a:endParaRPr lang="en-GB" b="1" dirty="0"/>
          </a:p>
          <a:p>
            <a:r>
              <a:rPr lang="en-GB" b="1" dirty="0"/>
              <a:t>Status</a:t>
            </a:r>
          </a:p>
          <a:p>
            <a:pPr marL="285750" indent="-285750">
              <a:buFont typeface="Arial" panose="020B0604020202020204" pitchFamily="34" charset="0"/>
              <a:buChar char="•"/>
            </a:pPr>
            <a:r>
              <a:rPr lang="en-GB" dirty="0"/>
              <a:t>Parametrised source beam (</a:t>
            </a:r>
            <a:r>
              <a:rPr lang="en-GB" i="1" dirty="0"/>
              <a:t>LhARALinearOptics</a:t>
            </a:r>
            <a:r>
              <a:rPr lang="en-GB" dirty="0"/>
              <a:t>) and modelling of transmission through the nozzle between the target room and stage 1 vacuum </a:t>
            </a:r>
            <a:br>
              <a:rPr lang="en-GB" dirty="0"/>
            </a:br>
            <a:br>
              <a:rPr lang="en-GB" dirty="0"/>
            </a:br>
            <a:r>
              <a:rPr lang="en-GB" dirty="0"/>
              <a:t>(Current transmission ~4.1%) (3M protons generated  -&gt; 123k transmitted to S1) </a:t>
            </a:r>
          </a:p>
          <a:p>
            <a:pPr marL="285750" indent="-285750">
              <a:buFont typeface="Arial" panose="020B0604020202020204" pitchFamily="34" charset="0"/>
              <a:buChar char="•"/>
            </a:pPr>
            <a:r>
              <a:rPr lang="en-GB" dirty="0"/>
              <a:t>Solenoid equivalent Gabor lens matching for flexible beam sizes in the conventional range (3.0 – 1.0 cm)</a:t>
            </a:r>
          </a:p>
          <a:p>
            <a:pPr marL="285750" indent="-285750">
              <a:buFont typeface="Arial" panose="020B0604020202020204" pitchFamily="34" charset="0"/>
              <a:buChar char="•"/>
            </a:pPr>
            <a:r>
              <a:rPr lang="en-GB" dirty="0"/>
              <a:t>Space charge tracking studies for beam sizes in the range of (3.0 – 2.0 cm)</a:t>
            </a:r>
          </a:p>
          <a:p>
            <a:endParaRPr lang="en-GB" dirty="0"/>
          </a:p>
          <a:p>
            <a:r>
              <a:rPr lang="en-GB" b="1" dirty="0"/>
              <a:t> Current Work</a:t>
            </a:r>
          </a:p>
          <a:p>
            <a:pPr marL="285750" indent="-285750">
              <a:buFont typeface="Arial" panose="020B0604020202020204" pitchFamily="34" charset="0"/>
              <a:buChar char="•"/>
            </a:pPr>
            <a:r>
              <a:rPr lang="en-GB" dirty="0"/>
              <a:t>‘Look inside the envelope’ - beam delivery parameters beyond beam size</a:t>
            </a:r>
          </a:p>
          <a:p>
            <a:pPr marL="971550" lvl="1" indent="-285750"/>
            <a:r>
              <a:rPr lang="en-GB" sz="1800" dirty="0">
                <a:latin typeface="Univers Light" panose="020B0403020202020204" pitchFamily="34" charset="0"/>
              </a:rPr>
              <a:t>Uniformity, capture, losses, and dose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endParaRPr lang="en-GB" b="1" dirty="0"/>
          </a:p>
          <a:p>
            <a:endParaRPr lang="en-GB"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73290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12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09E0A-C695-5747-C841-6EC06E017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770B4D-8175-F817-608B-049FB3916824}"/>
              </a:ext>
            </a:extLst>
          </p:cNvPr>
          <p:cNvSpPr>
            <a:spLocks noGrp="1"/>
          </p:cNvSpPr>
          <p:nvPr>
            <p:ph type="title"/>
          </p:nvPr>
        </p:nvSpPr>
        <p:spPr>
          <a:xfrm>
            <a:off x="0" y="-1882"/>
            <a:ext cx="12192002" cy="967358"/>
          </a:xfrm>
        </p:spPr>
        <p:txBody>
          <a:bodyPr/>
          <a:lstStyle/>
          <a:p>
            <a:r>
              <a:rPr lang="en-GB" dirty="0"/>
              <a:t>Stage 1 Start-to-End Tracking</a:t>
            </a:r>
          </a:p>
        </p:txBody>
      </p:sp>
      <p:sp>
        <p:nvSpPr>
          <p:cNvPr id="3" name="Text Placeholder 2">
            <a:extLst>
              <a:ext uri="{FF2B5EF4-FFF2-40B4-BE49-F238E27FC236}">
                <a16:creationId xmlns:a16="http://schemas.microsoft.com/office/drawing/2014/main" id="{AAE478B4-9DA9-C7AA-0EA1-16AE2B60BFEA}"/>
              </a:ext>
            </a:extLst>
          </p:cNvPr>
          <p:cNvSpPr>
            <a:spLocks noGrp="1"/>
          </p:cNvSpPr>
          <p:nvPr>
            <p:ph type="body" sz="quarter" idx="14"/>
          </p:nvPr>
        </p:nvSpPr>
        <p:spPr>
          <a:xfrm>
            <a:off x="-1" y="501649"/>
            <a:ext cx="12192000" cy="463827"/>
          </a:xfrm>
        </p:spPr>
        <p:txBody>
          <a:bodyPr/>
          <a:lstStyle/>
          <a:p>
            <a:r>
              <a:rPr lang="en-GB" dirty="0"/>
              <a:t>Initial Octupole Design</a:t>
            </a:r>
          </a:p>
        </p:txBody>
      </p:sp>
      <p:sp>
        <p:nvSpPr>
          <p:cNvPr id="6" name="Date Placeholder 5">
            <a:extLst>
              <a:ext uri="{FF2B5EF4-FFF2-40B4-BE49-F238E27FC236}">
                <a16:creationId xmlns:a16="http://schemas.microsoft.com/office/drawing/2014/main" id="{CEFD3944-7738-FA07-6559-1A5646521C92}"/>
              </a:ext>
            </a:extLst>
          </p:cNvPr>
          <p:cNvSpPr>
            <a:spLocks noGrp="1"/>
          </p:cNvSpPr>
          <p:nvPr>
            <p:ph type="dt" sz="half" idx="17"/>
          </p:nvPr>
        </p:nvSpPr>
        <p:spPr/>
        <p:txBody>
          <a:bodyPr/>
          <a:lstStyle/>
          <a:p>
            <a:fld id="{3D7444B0-1C08-7B43-8896-6F92A5E27612}" type="datetime1">
              <a:rPr lang="en-US" smtClean="0"/>
              <a:t>9/19/25</a:t>
            </a:fld>
            <a:endParaRPr lang="en-US" dirty="0"/>
          </a:p>
        </p:txBody>
      </p:sp>
      <p:sp>
        <p:nvSpPr>
          <p:cNvPr id="8" name="Slide Number Placeholder 7">
            <a:extLst>
              <a:ext uri="{FF2B5EF4-FFF2-40B4-BE49-F238E27FC236}">
                <a16:creationId xmlns:a16="http://schemas.microsoft.com/office/drawing/2014/main" id="{1C075140-ABA8-EB96-9EA7-FF5CFC1226FD}"/>
              </a:ext>
            </a:extLst>
          </p:cNvPr>
          <p:cNvSpPr>
            <a:spLocks noGrp="1"/>
          </p:cNvSpPr>
          <p:nvPr>
            <p:ph type="sldNum" sz="quarter" idx="19"/>
          </p:nvPr>
        </p:nvSpPr>
        <p:spPr/>
        <p:txBody>
          <a:bodyPr/>
          <a:lstStyle/>
          <a:p>
            <a:fld id="{A6705782-4A63-F44F-90E5-EE22377B008E}" type="slidenum">
              <a:rPr lang="en-US" smtClean="0"/>
              <a:pPr/>
              <a:t>3</a:t>
            </a:fld>
            <a:endParaRPr lang="en-US" dirty="0"/>
          </a:p>
        </p:txBody>
      </p:sp>
      <mc:AlternateContent xmlns:mc="http://schemas.openxmlformats.org/markup-compatibility/2006">
        <mc:Choice xmlns:a14="http://schemas.microsoft.com/office/drawing/2010/main" Requires="a14">
          <p:sp>
            <p:nvSpPr>
              <p:cNvPr id="10" name="Text Placeholder 9">
                <a:extLst>
                  <a:ext uri="{FF2B5EF4-FFF2-40B4-BE49-F238E27FC236}">
                    <a16:creationId xmlns:a16="http://schemas.microsoft.com/office/drawing/2014/main" id="{D45FCA85-A7E7-E7DC-0BE2-273355351DB3}"/>
                  </a:ext>
                </a:extLst>
              </p:cNvPr>
              <p:cNvSpPr>
                <a:spLocks noGrp="1"/>
              </p:cNvSpPr>
              <p:nvPr>
                <p:ph type="body" sz="quarter" idx="15"/>
              </p:nvPr>
            </p:nvSpPr>
            <p:spPr>
              <a:xfrm>
                <a:off x="147025" y="1115356"/>
                <a:ext cx="7750066" cy="5240994"/>
              </a:xfrm>
            </p:spPr>
            <p:txBody>
              <a:bodyPr>
                <a:normAutofit fontScale="92500" lnSpcReduction="20000"/>
              </a:bodyPr>
              <a:lstStyle/>
              <a:p>
                <a:r>
                  <a:rPr lang="en-GB" sz="1700" dirty="0"/>
                  <a:t>LhARA Stage 1 requires a </a:t>
                </a:r>
                <a14:m>
                  <m:oMath xmlns:m="http://schemas.openxmlformats.org/officeDocument/2006/math">
                    <m:r>
                      <a:rPr lang="en-GB" sz="1700" b="0" i="0" smtClean="0">
                        <a:latin typeface="Cambria Math" panose="02040503050406030204" pitchFamily="18" charset="0"/>
                        <a:ea typeface="Cambria Math" panose="02040503050406030204" pitchFamily="18" charset="0"/>
                      </a:rPr>
                      <m:t>≥95%</m:t>
                    </m:r>
                  </m:oMath>
                </a14:m>
                <a:r>
                  <a:rPr lang="en-GB" sz="1700" dirty="0"/>
                  <a:t> uniform transverse profile at the end station</a:t>
                </a:r>
              </a:p>
              <a:p>
                <a:endParaRPr lang="en-GB" sz="1700" dirty="0"/>
              </a:p>
              <a:p>
                <a:r>
                  <a:rPr lang="en-GB" sz="1700" dirty="0"/>
                  <a:t>Stage 1 designs have included an octupole magnet for this purpose. Initially a single magnet placed after the seventh Gabor lens, before the vertical arc.</a:t>
                </a:r>
              </a:p>
              <a:p>
                <a:endParaRPr lang="en-GB" sz="1700" dirty="0"/>
              </a:p>
              <a:p>
                <a:r>
                  <a:rPr lang="en-GB" sz="1700" dirty="0"/>
                  <a:t>Initial design:</a:t>
                </a:r>
              </a:p>
              <a:p>
                <a:pPr marL="285750" indent="-285750">
                  <a:buFont typeface="Arial" panose="020B0604020202020204" pitchFamily="34" charset="0"/>
                  <a:buChar char="•"/>
                </a:pPr>
                <a:r>
                  <a:rPr lang="en-GB" sz="1700" dirty="0"/>
                  <a:t>Does not produce the target </a:t>
                </a:r>
                <a14:m>
                  <m:oMath xmlns:m="http://schemas.openxmlformats.org/officeDocument/2006/math">
                    <m:r>
                      <a:rPr lang="en-GB" sz="1700">
                        <a:latin typeface="Cambria Math" panose="02040503050406030204" pitchFamily="18" charset="0"/>
                        <a:ea typeface="Cambria Math" panose="02040503050406030204" pitchFamily="18" charset="0"/>
                      </a:rPr>
                      <m:t>≥95%</m:t>
                    </m:r>
                  </m:oMath>
                </a14:m>
                <a:r>
                  <a:rPr lang="en-GB" sz="1700" dirty="0"/>
                  <a:t> uniformity at any octupole k</a:t>
                </a:r>
                <a:r>
                  <a:rPr lang="en-GB" sz="1700" baseline="-25000" dirty="0"/>
                  <a:t>3</a:t>
                </a:r>
                <a:r>
                  <a:rPr lang="en-GB" sz="1700" dirty="0"/>
                  <a:t> strength</a:t>
                </a:r>
              </a:p>
              <a:p>
                <a:pPr marL="285750" indent="-285750">
                  <a:buFont typeface="Arial" panose="020B0604020202020204" pitchFamily="34" charset="0"/>
                  <a:buChar char="•"/>
                </a:pPr>
                <a:r>
                  <a:rPr lang="en-GB" sz="1700" dirty="0"/>
                  <a:t>Not consistent with octupole uniformity implementation from literature</a:t>
                </a:r>
              </a:p>
              <a:p>
                <a:endParaRPr lang="en-GB" sz="1700" dirty="0"/>
              </a:p>
              <a:p>
                <a:r>
                  <a:rPr lang="en-GB" sz="1700" dirty="0"/>
                  <a:t>Effective application of octupole methods for uniformity, from literature: </a:t>
                </a:r>
              </a:p>
              <a:p>
                <a:pPr marL="342900" indent="-342900">
                  <a:buFont typeface="+mj-lt"/>
                  <a:buAutoNum type="arabicPeriod"/>
                </a:pPr>
                <a:r>
                  <a:rPr lang="en-GB" sz="1700" dirty="0"/>
                  <a:t>Assumes an initially Gaussian transverse profile</a:t>
                </a:r>
              </a:p>
              <a:p>
                <a:pPr marL="342900" indent="-342900">
                  <a:buFont typeface="+mj-lt"/>
                  <a:buAutoNum type="arabicPeriod"/>
                </a:pPr>
                <a:r>
                  <a:rPr lang="en-GB" sz="1700" dirty="0"/>
                  <a:t>Requires a large transverse ratio </a:t>
                </a:r>
                <a14:m>
                  <m:oMath xmlns:m="http://schemas.openxmlformats.org/officeDocument/2006/math">
                    <m:r>
                      <a:rPr lang="en-GB" sz="1700" b="0" i="0">
                        <a:latin typeface="Cambria Math" panose="02040503050406030204" pitchFamily="18" charset="0"/>
                      </a:rPr>
                      <m:t>(</m:t>
                    </m:r>
                    <m:f>
                      <m:fPr>
                        <m:ctrlPr>
                          <a:rPr lang="en-GB" sz="1700" i="1">
                            <a:latin typeface="Cambria Math" panose="02040503050406030204" pitchFamily="18" charset="0"/>
                          </a:rPr>
                        </m:ctrlPr>
                      </m:fPr>
                      <m:num>
                        <m:sSub>
                          <m:sSubPr>
                            <m:ctrlPr>
                              <a:rPr lang="en-GB" sz="1700" i="1">
                                <a:latin typeface="Cambria Math" panose="02040503050406030204" pitchFamily="18" charset="0"/>
                              </a:rPr>
                            </m:ctrlPr>
                          </m:sSubPr>
                          <m:e>
                            <m:r>
                              <m:rPr>
                                <m:sty m:val="p"/>
                              </m:rPr>
                              <a:rPr lang="en-GB" sz="1700" b="0" i="0">
                                <a:latin typeface="Cambria Math" panose="02040503050406030204" pitchFamily="18" charset="0"/>
                                <a:ea typeface="Cambria Math" panose="02040503050406030204" pitchFamily="18" charset="0"/>
                              </a:rPr>
                              <m:t>σ</m:t>
                            </m:r>
                          </m:e>
                          <m:sub>
                            <m:r>
                              <m:rPr>
                                <m:sty m:val="p"/>
                              </m:rPr>
                              <a:rPr lang="en-GB" sz="1700" b="0" i="0">
                                <a:latin typeface="Cambria Math" panose="02040503050406030204" pitchFamily="18" charset="0"/>
                              </a:rPr>
                              <m:t>x</m:t>
                            </m:r>
                            <m:r>
                              <a:rPr lang="en-GB" sz="1700" b="0" i="0">
                                <a:latin typeface="Cambria Math" panose="02040503050406030204" pitchFamily="18" charset="0"/>
                              </a:rPr>
                              <m:t>, </m:t>
                            </m:r>
                            <m:r>
                              <m:rPr>
                                <m:sty m:val="p"/>
                              </m:rPr>
                              <a:rPr lang="en-GB" sz="1700" b="0" i="0">
                                <a:latin typeface="Cambria Math" panose="02040503050406030204" pitchFamily="18" charset="0"/>
                              </a:rPr>
                              <m:t>y</m:t>
                            </m:r>
                          </m:sub>
                        </m:sSub>
                      </m:num>
                      <m:den>
                        <m:sSub>
                          <m:sSubPr>
                            <m:ctrlPr>
                              <a:rPr lang="en-GB" sz="1700" i="1">
                                <a:latin typeface="Cambria Math" panose="02040503050406030204" pitchFamily="18" charset="0"/>
                              </a:rPr>
                            </m:ctrlPr>
                          </m:sSubPr>
                          <m:e>
                            <m:r>
                              <m:rPr>
                                <m:sty m:val="p"/>
                              </m:rPr>
                              <a:rPr lang="en-GB" sz="1700" b="0" i="0">
                                <a:latin typeface="Cambria Math" panose="02040503050406030204" pitchFamily="18" charset="0"/>
                                <a:ea typeface="Cambria Math" panose="02040503050406030204" pitchFamily="18" charset="0"/>
                              </a:rPr>
                              <m:t>σ</m:t>
                            </m:r>
                          </m:e>
                          <m:sub>
                            <m:r>
                              <m:rPr>
                                <m:sty m:val="p"/>
                              </m:rPr>
                              <a:rPr lang="en-GB" sz="1700" b="0" i="0">
                                <a:latin typeface="Cambria Math" panose="02040503050406030204" pitchFamily="18" charset="0"/>
                              </a:rPr>
                              <m:t>y</m:t>
                            </m:r>
                            <m:r>
                              <a:rPr lang="en-GB" sz="1700" b="0" i="0">
                                <a:latin typeface="Cambria Math" panose="02040503050406030204" pitchFamily="18" charset="0"/>
                              </a:rPr>
                              <m:t>, </m:t>
                            </m:r>
                            <m:r>
                              <m:rPr>
                                <m:sty m:val="p"/>
                              </m:rPr>
                              <a:rPr lang="en-GB" sz="1700" b="0" i="0">
                                <a:latin typeface="Cambria Math" panose="02040503050406030204" pitchFamily="18" charset="0"/>
                              </a:rPr>
                              <m:t>x</m:t>
                            </m:r>
                          </m:sub>
                        </m:sSub>
                      </m:den>
                    </m:f>
                    <m:r>
                      <a:rPr lang="en-GB" sz="1700" b="0" i="0">
                        <a:latin typeface="Cambria Math" panose="02040503050406030204" pitchFamily="18" charset="0"/>
                      </a:rPr>
                      <m:t>)</m:t>
                    </m:r>
                  </m:oMath>
                </a14:m>
                <a:r>
                  <a:rPr lang="en-GB" sz="1700" dirty="0"/>
                  <a:t> at the octupole </a:t>
                </a:r>
                <a:endParaRPr lang="en-GB" sz="2300" dirty="0"/>
              </a:p>
              <a:p>
                <a:pPr marL="342900" indent="-342900">
                  <a:buFont typeface="+mj-lt"/>
                  <a:buAutoNum type="arabicPeriod"/>
                </a:pPr>
                <a:r>
                  <a:rPr lang="en-GB" sz="1700" dirty="0"/>
                  <a:t>Generates a uniform region of maximum width with phase advance </a:t>
                </a:r>
                <a14:m>
                  <m:oMath xmlns:m="http://schemas.openxmlformats.org/officeDocument/2006/math">
                    <m:r>
                      <a:rPr lang="en-GB" sz="1700" b="0" i="0">
                        <a:latin typeface="Cambria Math" panose="02040503050406030204" pitchFamily="18" charset="0"/>
                        <a:ea typeface="Cambria Math" panose="02040503050406030204" pitchFamily="18" charset="0"/>
                      </a:rPr>
                      <m:t>∼</m:t>
                    </m:r>
                    <m:r>
                      <m:rPr>
                        <m:sty m:val="p"/>
                      </m:rPr>
                      <a:rPr lang="en-GB" sz="1700" b="0" i="0">
                        <a:latin typeface="Cambria Math" panose="02040503050406030204" pitchFamily="18" charset="0"/>
                      </a:rPr>
                      <m:t>n</m:t>
                    </m:r>
                    <m:r>
                      <m:rPr>
                        <m:sty m:val="p"/>
                      </m:rPr>
                      <a:rPr lang="en-GB" sz="1700" b="0" i="0">
                        <a:latin typeface="Cambria Math" panose="02040503050406030204" pitchFamily="18" charset="0"/>
                        <a:ea typeface="Cambria Math" panose="02040503050406030204" pitchFamily="18" charset="0"/>
                      </a:rPr>
                      <m:t>π</m:t>
                    </m:r>
                  </m:oMath>
                </a14:m>
                <a:r>
                  <a:rPr lang="en-GB" sz="1700" dirty="0"/>
                  <a:t> between the octupole</a:t>
                </a:r>
              </a:p>
              <a:p>
                <a:endParaRPr lang="en-GB" sz="1700" dirty="0"/>
              </a:p>
              <a:p>
                <a:r>
                  <a:rPr lang="en-GB" sz="1700" dirty="0"/>
                  <a:t>Could the introduction of quadrupoles after the vertical arc produce a more positive position for the octupole?</a:t>
                </a:r>
              </a:p>
              <a:p>
                <a:pPr marL="285750" indent="-285750">
                  <a:buFont typeface="Arial" panose="020B0604020202020204" pitchFamily="34" charset="0"/>
                  <a:buChar char="•"/>
                </a:pPr>
                <a:r>
                  <a:rPr lang="en-GB" sz="1700" dirty="0"/>
                  <a:t>Quadrupole focusing allows the creation of a transverse ratio and the required phase advance </a:t>
                </a:r>
              </a:p>
            </p:txBody>
          </p:sp>
        </mc:Choice>
        <mc:Fallback>
          <p:sp>
            <p:nvSpPr>
              <p:cNvPr id="10" name="Text Placeholder 9">
                <a:extLst>
                  <a:ext uri="{FF2B5EF4-FFF2-40B4-BE49-F238E27FC236}">
                    <a16:creationId xmlns:a16="http://schemas.microsoft.com/office/drawing/2014/main" id="{D45FCA85-A7E7-E7DC-0BE2-273355351DB3}"/>
                  </a:ext>
                </a:extLst>
              </p:cNvPr>
              <p:cNvSpPr>
                <a:spLocks noGrp="1" noRot="1" noChangeAspect="1" noMove="1" noResize="1" noEditPoints="1" noAdjustHandles="1" noChangeArrowheads="1" noChangeShapeType="1" noTextEdit="1"/>
              </p:cNvSpPr>
              <p:nvPr>
                <p:ph type="body" sz="quarter" idx="15"/>
              </p:nvPr>
            </p:nvSpPr>
            <p:spPr>
              <a:xfrm>
                <a:off x="147025" y="1115356"/>
                <a:ext cx="7750066" cy="5240994"/>
              </a:xfrm>
              <a:blipFill>
                <a:blip r:embed="rId3"/>
                <a:stretch>
                  <a:fillRect l="-491" t="-1449" r="-982" b="-966"/>
                </a:stretch>
              </a:blipFill>
            </p:spPr>
            <p:txBody>
              <a:bodyPr/>
              <a:lstStyle/>
              <a:p>
                <a:r>
                  <a:rPr lang="en-GB">
                    <a:noFill/>
                  </a:rPr>
                  <a:t> </a:t>
                </a:r>
              </a:p>
            </p:txBody>
          </p:sp>
        </mc:Fallback>
      </mc:AlternateContent>
      <p:pic>
        <p:nvPicPr>
          <p:cNvPr id="41" name="Content Placeholder 40" descr="Diagram of a diagram of a beam and a beam&#10;&#10;AI-generated content may be incorrect.">
            <a:extLst>
              <a:ext uri="{FF2B5EF4-FFF2-40B4-BE49-F238E27FC236}">
                <a16:creationId xmlns:a16="http://schemas.microsoft.com/office/drawing/2014/main" id="{542A6FAD-6FB4-D013-77DA-BEDAA875C553}"/>
              </a:ext>
            </a:extLst>
          </p:cNvPr>
          <p:cNvPicPr>
            <a:picLocks noGrp="1" noChangeAspect="1"/>
          </p:cNvPicPr>
          <p:nvPr>
            <p:ph sz="quarter" idx="16"/>
          </p:nvPr>
        </p:nvPicPr>
        <p:blipFill>
          <a:blip r:embed="rId4"/>
          <a:srcRect l="2287"/>
          <a:stretch>
            <a:fillRect/>
          </a:stretch>
        </p:blipFill>
        <p:spPr>
          <a:xfrm>
            <a:off x="8444156" y="2979869"/>
            <a:ext cx="3600819" cy="3741606"/>
          </a:xfrm>
        </p:spPr>
      </p:pic>
      <p:pic>
        <p:nvPicPr>
          <p:cNvPr id="4" name="Picture 3">
            <a:extLst>
              <a:ext uri="{FF2B5EF4-FFF2-40B4-BE49-F238E27FC236}">
                <a16:creationId xmlns:a16="http://schemas.microsoft.com/office/drawing/2014/main" id="{75D2C361-086E-4476-E13B-0F42FF85DACD}"/>
              </a:ext>
            </a:extLst>
          </p:cNvPr>
          <p:cNvPicPr>
            <a:picLocks noChangeAspect="1"/>
          </p:cNvPicPr>
          <p:nvPr/>
        </p:nvPicPr>
        <p:blipFill>
          <a:blip r:embed="rId5"/>
          <a:stretch>
            <a:fillRect/>
          </a:stretch>
        </p:blipFill>
        <p:spPr>
          <a:xfrm>
            <a:off x="8444156" y="1277620"/>
            <a:ext cx="2942256" cy="1125337"/>
          </a:xfrm>
          <a:prstGeom prst="rect">
            <a:avLst/>
          </a:prstGeom>
        </p:spPr>
      </p:pic>
    </p:spTree>
    <p:extLst>
      <p:ext uri="{BB962C8B-B14F-4D97-AF65-F5344CB8AC3E}">
        <p14:creationId xmlns:p14="http://schemas.microsoft.com/office/powerpoint/2010/main" val="411872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6DD87-5A5E-7376-3FC8-6554B93C7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83C8D-0D7C-FC9C-F499-E70BFFE7A01E}"/>
              </a:ext>
            </a:extLst>
          </p:cNvPr>
          <p:cNvSpPr>
            <a:spLocks noGrp="1"/>
          </p:cNvSpPr>
          <p:nvPr>
            <p:ph type="title"/>
          </p:nvPr>
        </p:nvSpPr>
        <p:spPr>
          <a:xfrm>
            <a:off x="0" y="-1882"/>
            <a:ext cx="12192002" cy="967358"/>
          </a:xfrm>
        </p:spPr>
        <p:txBody>
          <a:bodyPr/>
          <a:lstStyle/>
          <a:p>
            <a:r>
              <a:rPr lang="en-GB" dirty="0"/>
              <a:t>Stage 1 Start-to-End Tracking</a:t>
            </a:r>
          </a:p>
        </p:txBody>
      </p:sp>
      <p:sp>
        <p:nvSpPr>
          <p:cNvPr id="3" name="Text Placeholder 2">
            <a:extLst>
              <a:ext uri="{FF2B5EF4-FFF2-40B4-BE49-F238E27FC236}">
                <a16:creationId xmlns:a16="http://schemas.microsoft.com/office/drawing/2014/main" id="{182ACE35-8839-5627-4B76-127FF530A5AA}"/>
              </a:ext>
            </a:extLst>
          </p:cNvPr>
          <p:cNvSpPr>
            <a:spLocks noGrp="1"/>
          </p:cNvSpPr>
          <p:nvPr>
            <p:ph type="body" sz="quarter" idx="14"/>
          </p:nvPr>
        </p:nvSpPr>
        <p:spPr>
          <a:xfrm>
            <a:off x="-1" y="501649"/>
            <a:ext cx="12192000" cy="463827"/>
          </a:xfrm>
        </p:spPr>
        <p:txBody>
          <a:bodyPr/>
          <a:lstStyle/>
          <a:p>
            <a:r>
              <a:rPr lang="en-GB" dirty="0"/>
              <a:t>Octupole Uniformity - Beam Delivery Designs and Matching</a:t>
            </a:r>
          </a:p>
        </p:txBody>
      </p:sp>
      <p:sp>
        <p:nvSpPr>
          <p:cNvPr id="6" name="Date Placeholder 5">
            <a:extLst>
              <a:ext uri="{FF2B5EF4-FFF2-40B4-BE49-F238E27FC236}">
                <a16:creationId xmlns:a16="http://schemas.microsoft.com/office/drawing/2014/main" id="{7755A56D-61D8-F097-BD6E-B123EF4D0A13}"/>
              </a:ext>
            </a:extLst>
          </p:cNvPr>
          <p:cNvSpPr>
            <a:spLocks noGrp="1"/>
          </p:cNvSpPr>
          <p:nvPr>
            <p:ph type="dt" sz="half" idx="17"/>
          </p:nvPr>
        </p:nvSpPr>
        <p:spPr/>
        <p:txBody>
          <a:bodyPr/>
          <a:lstStyle/>
          <a:p>
            <a:fld id="{BB113D38-16AE-784E-ACDA-1F69156CCF59}" type="datetime1">
              <a:rPr lang="en-US" smtClean="0"/>
              <a:t>9/18/25</a:t>
            </a:fld>
            <a:endParaRPr lang="en-US" dirty="0"/>
          </a:p>
        </p:txBody>
      </p:sp>
      <p:sp>
        <p:nvSpPr>
          <p:cNvPr id="8" name="Slide Number Placeholder 7">
            <a:extLst>
              <a:ext uri="{FF2B5EF4-FFF2-40B4-BE49-F238E27FC236}">
                <a16:creationId xmlns:a16="http://schemas.microsoft.com/office/drawing/2014/main" id="{9B98C608-7C1D-2CD2-79A3-34F4B2B0B64F}"/>
              </a:ext>
            </a:extLst>
          </p:cNvPr>
          <p:cNvSpPr>
            <a:spLocks noGrp="1"/>
          </p:cNvSpPr>
          <p:nvPr>
            <p:ph type="sldNum" sz="quarter" idx="19"/>
          </p:nvPr>
        </p:nvSpPr>
        <p:spPr/>
        <p:txBody>
          <a:bodyPr/>
          <a:lstStyle/>
          <a:p>
            <a:fld id="{A6705782-4A63-F44F-90E5-EE22377B008E}" type="slidenum">
              <a:rPr lang="en-US" smtClean="0"/>
              <a:pPr/>
              <a:t>4</a:t>
            </a:fld>
            <a:endParaRPr lang="en-US" dirty="0"/>
          </a:p>
        </p:txBody>
      </p:sp>
      <mc:AlternateContent xmlns:mc="http://schemas.openxmlformats.org/markup-compatibility/2006">
        <mc:Choice xmlns:a14="http://schemas.microsoft.com/office/drawing/2010/main" Requires="a14">
          <p:sp>
            <p:nvSpPr>
              <p:cNvPr id="10" name="Text Placeholder 9">
                <a:extLst>
                  <a:ext uri="{FF2B5EF4-FFF2-40B4-BE49-F238E27FC236}">
                    <a16:creationId xmlns:a16="http://schemas.microsoft.com/office/drawing/2014/main" id="{0CFD8F45-6345-BD88-4EA0-2E01F67465F7}"/>
                  </a:ext>
                </a:extLst>
              </p:cNvPr>
              <p:cNvSpPr>
                <a:spLocks noGrp="1"/>
              </p:cNvSpPr>
              <p:nvPr>
                <p:ph type="body" sz="quarter" idx="15"/>
              </p:nvPr>
            </p:nvSpPr>
            <p:spPr>
              <a:xfrm>
                <a:off x="147025" y="1115357"/>
                <a:ext cx="7320574" cy="4013582"/>
              </a:xfrm>
            </p:spPr>
            <p:txBody>
              <a:bodyPr>
                <a:normAutofit/>
              </a:bodyPr>
              <a:lstStyle/>
              <a:p>
                <a:r>
                  <a:rPr lang="en-GB" sz="1600" dirty="0"/>
                  <a:t>Effective application of octupole methods for uniformity:</a:t>
                </a:r>
              </a:p>
              <a:p>
                <a:pPr marL="342900" indent="-342900">
                  <a:buFont typeface="+mj-lt"/>
                  <a:buAutoNum type="arabicPeriod"/>
                </a:pPr>
                <a:r>
                  <a:rPr lang="en-GB" sz="1600" dirty="0"/>
                  <a:t>Assumes an initially Gaussian transverse profile</a:t>
                </a:r>
              </a:p>
              <a:p>
                <a:pPr marL="342900" indent="-342900">
                  <a:buFont typeface="+mj-lt"/>
                  <a:buAutoNum type="arabicPeriod"/>
                </a:pPr>
                <a:r>
                  <a:rPr lang="en-GB" sz="1600" dirty="0"/>
                  <a:t>Requires a large transverse ratio </a:t>
                </a:r>
                <a14:m>
                  <m:oMath xmlns:m="http://schemas.openxmlformats.org/officeDocument/2006/math">
                    <m:r>
                      <a:rPr lang="en-GB" sz="1600">
                        <a:latin typeface="Cambria Math" panose="02040503050406030204" pitchFamily="18" charset="0"/>
                      </a:rPr>
                      <m:t>(</m:t>
                    </m:r>
                    <m:f>
                      <m:fPr>
                        <m:ctrlPr>
                          <a:rPr lang="en-GB" sz="1600" i="1">
                            <a:latin typeface="Cambria Math" panose="02040503050406030204" pitchFamily="18" charset="0"/>
                          </a:rPr>
                        </m:ctrlPr>
                      </m:fPr>
                      <m:num>
                        <m:sSub>
                          <m:sSubPr>
                            <m:ctrlPr>
                              <a:rPr lang="en-GB" sz="1600" i="1">
                                <a:latin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𝜎</m:t>
                            </m:r>
                          </m:e>
                          <m:sub>
                            <m:r>
                              <a:rPr lang="en-GB" sz="1600" i="1">
                                <a:latin typeface="Cambria Math" panose="02040503050406030204" pitchFamily="18" charset="0"/>
                              </a:rPr>
                              <m:t>𝑥</m:t>
                            </m:r>
                            <m:r>
                              <a:rPr lang="en-GB" sz="1600" i="1">
                                <a:latin typeface="Cambria Math" panose="02040503050406030204" pitchFamily="18" charset="0"/>
                              </a:rPr>
                              <m:t>, </m:t>
                            </m:r>
                            <m:r>
                              <a:rPr lang="en-GB" sz="1600" i="1">
                                <a:latin typeface="Cambria Math" panose="02040503050406030204" pitchFamily="18" charset="0"/>
                              </a:rPr>
                              <m:t>𝑦</m:t>
                            </m:r>
                          </m:sub>
                        </m:sSub>
                      </m:num>
                      <m:den>
                        <m:sSub>
                          <m:sSubPr>
                            <m:ctrlPr>
                              <a:rPr lang="en-GB" sz="1600" i="1">
                                <a:latin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𝜎</m:t>
                            </m:r>
                          </m:e>
                          <m:sub>
                            <m:r>
                              <a:rPr lang="en-GB" sz="1600" i="1">
                                <a:latin typeface="Cambria Math" panose="02040503050406030204" pitchFamily="18" charset="0"/>
                              </a:rPr>
                              <m:t>𝑦</m:t>
                            </m:r>
                            <m:r>
                              <a:rPr lang="en-GB" sz="1600" i="1">
                                <a:latin typeface="Cambria Math" panose="02040503050406030204" pitchFamily="18" charset="0"/>
                              </a:rPr>
                              <m:t>, </m:t>
                            </m:r>
                            <m:r>
                              <a:rPr lang="en-GB" sz="1600" i="1">
                                <a:latin typeface="Cambria Math" panose="02040503050406030204" pitchFamily="18" charset="0"/>
                              </a:rPr>
                              <m:t>𝑥</m:t>
                            </m:r>
                          </m:sub>
                        </m:sSub>
                      </m:den>
                    </m:f>
                    <m:r>
                      <a:rPr lang="en-GB" sz="1600" i="1">
                        <a:latin typeface="Cambria Math" panose="02040503050406030204" pitchFamily="18" charset="0"/>
                      </a:rPr>
                      <m:t>)</m:t>
                    </m:r>
                  </m:oMath>
                </a14:m>
                <a:r>
                  <a:rPr lang="en-GB" sz="1600" dirty="0"/>
                  <a:t> at the octupole</a:t>
                </a:r>
              </a:p>
              <a:p>
                <a:pPr marL="342900" indent="-342900">
                  <a:buFont typeface="+mj-lt"/>
                  <a:buAutoNum type="arabicPeriod"/>
                </a:pPr>
                <a:r>
                  <a:rPr lang="en-GB" sz="1600" dirty="0"/>
                  <a:t>Width of the uniform region is maximised with </a:t>
                </a:r>
                <a14:m>
                  <m:oMath xmlns:m="http://schemas.openxmlformats.org/officeDocument/2006/math">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rPr>
                      <m:t>𝑛</m:t>
                    </m:r>
                    <m:r>
                      <a:rPr lang="en-GB" sz="1600" i="1">
                        <a:latin typeface="Cambria Math" panose="02040503050406030204" pitchFamily="18" charset="0"/>
                        <a:ea typeface="Cambria Math" panose="02040503050406030204" pitchFamily="18" charset="0"/>
                      </a:rPr>
                      <m:t>𝜋</m:t>
                    </m:r>
                  </m:oMath>
                </a14:m>
                <a:r>
                  <a:rPr lang="en-GB" sz="1600" dirty="0"/>
                  <a:t> phase advance between the octupole and the target</a:t>
                </a:r>
              </a:p>
              <a:p>
                <a:endParaRPr lang="en-GB" sz="1600" dirty="0"/>
              </a:p>
              <a:p>
                <a:r>
                  <a:rPr lang="en-GB" sz="1600" dirty="0"/>
                  <a:t>Optimising an initial quadrupole setup for:</a:t>
                </a:r>
              </a:p>
              <a:p>
                <a:pPr marL="285750" indent="-285750">
                  <a:buFont typeface="Arial" panose="020B0604020202020204" pitchFamily="34" charset="0"/>
                  <a:buChar char="•"/>
                </a:pPr>
                <a:r>
                  <a:rPr lang="en-GB" sz="1600" dirty="0"/>
                  <a:t>Spot size at the end station (3.0 cm here)</a:t>
                </a:r>
              </a:p>
              <a:p>
                <a:pPr marL="285750" indent="-285750">
                  <a:buFont typeface="Arial" panose="020B0604020202020204" pitchFamily="34" charset="0"/>
                  <a:buChar char="•"/>
                </a:pPr>
                <a14:m>
                  <m:oMath xmlns:m="http://schemas.openxmlformats.org/officeDocument/2006/math">
                    <m:sSub>
                      <m:sSubPr>
                        <m:ctrlPr>
                          <a:rPr lang="en-US" sz="1600" i="1">
                            <a:latin typeface="Cambria Math" panose="02040503050406030204" pitchFamily="18" charset="0"/>
                          </a:rPr>
                        </m:ctrlPr>
                      </m:sSubPr>
                      <m:e>
                        <m:r>
                          <m:rPr>
                            <m:sty m:val="p"/>
                          </m:rPr>
                          <a:rPr lang="en-US" sz="1600">
                            <a:latin typeface="Cambria Math" panose="02040503050406030204" pitchFamily="18" charset="0"/>
                            <a:ea typeface="Cambria Math" panose="02040503050406030204" pitchFamily="18" charset="0"/>
                          </a:rPr>
                          <m:t>β</m:t>
                        </m:r>
                      </m:e>
                      <m:sub>
                        <m:r>
                          <m:rPr>
                            <m:sty m:val="p"/>
                          </m:rPr>
                          <a:rPr lang="en-GB" sz="1600">
                            <a:latin typeface="Cambria Math" panose="02040503050406030204" pitchFamily="18" charset="0"/>
                            <a:ea typeface="Cambria Math" panose="02040503050406030204" pitchFamily="18" charset="0"/>
                          </a:rPr>
                          <m:t>x</m:t>
                        </m:r>
                      </m:sub>
                    </m:sSub>
                  </m:oMath>
                </a14:m>
                <a:r>
                  <a:rPr lang="en-GB" sz="1600" dirty="0"/>
                  <a:t> &gt;&gt; </a:t>
                </a:r>
                <a14:m>
                  <m:oMath xmlns:m="http://schemas.openxmlformats.org/officeDocument/2006/math">
                    <m:sSub>
                      <m:sSubPr>
                        <m:ctrlPr>
                          <a:rPr lang="en-US" sz="1600" i="1">
                            <a:latin typeface="Cambria Math" panose="02040503050406030204" pitchFamily="18" charset="0"/>
                          </a:rPr>
                        </m:ctrlPr>
                      </m:sSubPr>
                      <m:e>
                        <m:r>
                          <m:rPr>
                            <m:sty m:val="p"/>
                          </m:rPr>
                          <a:rPr lang="en-US" sz="1600">
                            <a:latin typeface="Cambria Math" panose="02040503050406030204" pitchFamily="18" charset="0"/>
                            <a:ea typeface="Cambria Math" panose="02040503050406030204" pitchFamily="18" charset="0"/>
                          </a:rPr>
                          <m:t>β</m:t>
                        </m:r>
                      </m:e>
                      <m:sub>
                        <m:r>
                          <m:rPr>
                            <m:sty m:val="p"/>
                          </m:rPr>
                          <a:rPr lang="en-GB" sz="1600">
                            <a:latin typeface="Cambria Math" panose="02040503050406030204" pitchFamily="18" charset="0"/>
                            <a:ea typeface="Cambria Math" panose="02040503050406030204" pitchFamily="18" charset="0"/>
                          </a:rPr>
                          <m:t>y</m:t>
                        </m:r>
                      </m:sub>
                    </m:sSub>
                  </m:oMath>
                </a14:m>
                <a:r>
                  <a:rPr lang="en-GB" sz="1600" dirty="0"/>
                  <a:t> at the octupole</a:t>
                </a:r>
              </a:p>
              <a:p>
                <a:pPr marL="285750" indent="-285750">
                  <a:buFont typeface="Arial" panose="020B0604020202020204" pitchFamily="34" charset="0"/>
                  <a:buChar char="•"/>
                </a:pPr>
                <a14:m>
                  <m:oMath xmlns:m="http://schemas.openxmlformats.org/officeDocument/2006/math">
                    <m:sSub>
                      <m:sSubPr>
                        <m:ctrlPr>
                          <a:rPr lang="en-GB" sz="1600" i="1">
                            <a:latin typeface="Cambria Math" panose="02040503050406030204" pitchFamily="18" charset="0"/>
                            <a:ea typeface="Cambria Math" panose="02040503050406030204" pitchFamily="18" charset="0"/>
                          </a:rPr>
                        </m:ctrlPr>
                      </m:sSubPr>
                      <m:e>
                        <m:r>
                          <m:rPr>
                            <m:sty m:val="p"/>
                          </m:rPr>
                          <a:rPr lang="en-GB" sz="1600">
                            <a:latin typeface="Cambria Math" panose="02040503050406030204" pitchFamily="18" charset="0"/>
                            <a:ea typeface="Cambria Math" panose="02040503050406030204" pitchFamily="18" charset="0"/>
                          </a:rPr>
                          <m:t>ϕ</m:t>
                        </m:r>
                      </m:e>
                      <m:sub>
                        <m:r>
                          <m:rPr>
                            <m:sty m:val="p"/>
                          </m:rPr>
                          <a:rPr lang="en-GB" sz="1600">
                            <a:latin typeface="Cambria Math" panose="02040503050406030204" pitchFamily="18" charset="0"/>
                            <a:ea typeface="Cambria Math" panose="02040503050406030204" pitchFamily="18" charset="0"/>
                          </a:rPr>
                          <m:t>x</m:t>
                        </m:r>
                      </m:sub>
                    </m:sSub>
                    <m:r>
                      <a:rPr lang="en-GB" sz="1600">
                        <a:latin typeface="Cambria Math" panose="02040503050406030204" pitchFamily="18" charset="0"/>
                        <a:ea typeface="Cambria Math" panose="02040503050406030204" pitchFamily="18" charset="0"/>
                      </a:rPr>
                      <m:t> ~ </m:t>
                    </m:r>
                    <m:r>
                      <m:rPr>
                        <m:sty m:val="p"/>
                      </m:rPr>
                      <a:rPr lang="en-GB" sz="1600">
                        <a:latin typeface="Cambria Math" panose="02040503050406030204" pitchFamily="18" charset="0"/>
                        <a:ea typeface="Cambria Math" panose="02040503050406030204" pitchFamily="18" charset="0"/>
                      </a:rPr>
                      <m:t>π</m:t>
                    </m:r>
                  </m:oMath>
                </a14:m>
                <a:r>
                  <a:rPr lang="en-GB" sz="1600" dirty="0"/>
                  <a:t>  </a:t>
                </a:r>
                <a:br>
                  <a:rPr lang="en-GB" sz="1600" dirty="0"/>
                </a:br>
                <a:r>
                  <a:rPr lang="en-GB" sz="1600" dirty="0"/>
                  <a:t>between octupole and end station</a:t>
                </a:r>
              </a:p>
              <a:p>
                <a:endParaRPr lang="en-GB" sz="1600" dirty="0"/>
              </a:p>
              <a:p>
                <a:endParaRPr lang="en-GB" sz="1600" dirty="0"/>
              </a:p>
            </p:txBody>
          </p:sp>
        </mc:Choice>
        <mc:Fallback>
          <p:sp>
            <p:nvSpPr>
              <p:cNvPr id="10" name="Text Placeholder 9">
                <a:extLst>
                  <a:ext uri="{FF2B5EF4-FFF2-40B4-BE49-F238E27FC236}">
                    <a16:creationId xmlns:a16="http://schemas.microsoft.com/office/drawing/2014/main" id="{0CFD8F45-6345-BD88-4EA0-2E01F67465F7}"/>
                  </a:ext>
                </a:extLst>
              </p:cNvPr>
              <p:cNvSpPr>
                <a:spLocks noGrp="1" noRot="1" noChangeAspect="1" noMove="1" noResize="1" noEditPoints="1" noAdjustHandles="1" noChangeArrowheads="1" noChangeShapeType="1" noTextEdit="1"/>
              </p:cNvSpPr>
              <p:nvPr>
                <p:ph type="body" sz="quarter" idx="15"/>
              </p:nvPr>
            </p:nvSpPr>
            <p:spPr>
              <a:xfrm>
                <a:off x="147025" y="1115357"/>
                <a:ext cx="7320574" cy="4013582"/>
              </a:xfrm>
              <a:blipFill>
                <a:blip r:embed="rId3"/>
                <a:stretch>
                  <a:fillRect l="-520" t="-946"/>
                </a:stretch>
              </a:blipFill>
            </p:spPr>
            <p:txBody>
              <a:bodyPr/>
              <a:lstStyle/>
              <a:p>
                <a:r>
                  <a:rPr lang="en-GB">
                    <a:noFill/>
                  </a:rPr>
                  <a:t> </a:t>
                </a:r>
              </a:p>
            </p:txBody>
          </p:sp>
        </mc:Fallback>
      </mc:AlternateContent>
      <p:pic>
        <p:nvPicPr>
          <p:cNvPr id="11" name="Content Placeholder 7">
            <a:extLst>
              <a:ext uri="{FF2B5EF4-FFF2-40B4-BE49-F238E27FC236}">
                <a16:creationId xmlns:a16="http://schemas.microsoft.com/office/drawing/2014/main" id="{C8CC9351-9455-ACE8-3746-FEA9C150E6D3}"/>
              </a:ext>
            </a:extLst>
          </p:cNvPr>
          <p:cNvPicPr>
            <a:picLocks noGrp="1" noChangeAspect="1"/>
          </p:cNvPicPr>
          <p:nvPr>
            <p:ph sz="quarter" idx="16"/>
          </p:nvPr>
        </p:nvPicPr>
        <p:blipFill>
          <a:blip r:embed="rId4"/>
          <a:stretch>
            <a:fillRect/>
          </a:stretch>
        </p:blipFill>
        <p:spPr>
          <a:xfrm>
            <a:off x="7828029" y="1020786"/>
            <a:ext cx="3535717" cy="1223215"/>
          </a:xfrm>
          <a:prstGeom prst="rect">
            <a:avLst/>
          </a:prstGeom>
        </p:spPr>
      </p:pic>
      <p:sp>
        <p:nvSpPr>
          <p:cNvPr id="12" name="TextBox 11">
            <a:extLst>
              <a:ext uri="{FF2B5EF4-FFF2-40B4-BE49-F238E27FC236}">
                <a16:creationId xmlns:a16="http://schemas.microsoft.com/office/drawing/2014/main" id="{BC18F815-A6B3-B2E9-9B5F-9067C995D0C8}"/>
              </a:ext>
            </a:extLst>
          </p:cNvPr>
          <p:cNvSpPr txBox="1"/>
          <p:nvPr/>
        </p:nvSpPr>
        <p:spPr>
          <a:xfrm>
            <a:off x="7742204" y="2187826"/>
            <a:ext cx="3535717" cy="461665"/>
          </a:xfrm>
          <a:prstGeom prst="rect">
            <a:avLst/>
          </a:prstGeom>
          <a:noFill/>
        </p:spPr>
        <p:txBody>
          <a:bodyPr wrap="square">
            <a:spAutoFit/>
          </a:bodyPr>
          <a:lstStyle/>
          <a:p>
            <a:pPr algn="ctr"/>
            <a:r>
              <a:rPr lang="en-GB" sz="1200" dirty="0">
                <a:solidFill>
                  <a:schemeClr val="tx1">
                    <a:alpha val="54951"/>
                  </a:schemeClr>
                </a:solidFill>
                <a:latin typeface="Univers Light" panose="020B0403020202020204" pitchFamily="34" charset="0"/>
              </a:rPr>
              <a:t>S1 beam delivery in the BDSIM visualiser</a:t>
            </a:r>
            <a:br>
              <a:rPr lang="en-GB" sz="1200" dirty="0">
                <a:solidFill>
                  <a:schemeClr val="tx1">
                    <a:alpha val="54951"/>
                  </a:schemeClr>
                </a:solidFill>
                <a:latin typeface="Univers Light" panose="020B0403020202020204" pitchFamily="34" charset="0"/>
              </a:rPr>
            </a:br>
            <a:r>
              <a:rPr lang="en-GB" sz="1200" dirty="0">
                <a:solidFill>
                  <a:schemeClr val="tx1">
                    <a:alpha val="54951"/>
                  </a:schemeClr>
                </a:solidFill>
                <a:latin typeface="Univers Light" panose="020B0403020202020204" pitchFamily="34" charset="0"/>
              </a:rPr>
              <a:t>Quadrupoles in red, Octupole in green</a:t>
            </a:r>
          </a:p>
        </p:txBody>
      </p:sp>
      <p:pic>
        <p:nvPicPr>
          <p:cNvPr id="14" name="Picture 13">
            <a:extLst>
              <a:ext uri="{FF2B5EF4-FFF2-40B4-BE49-F238E27FC236}">
                <a16:creationId xmlns:a16="http://schemas.microsoft.com/office/drawing/2014/main" id="{B15E9049-8968-5513-97AA-D3FB8BB1CC0B}"/>
              </a:ext>
            </a:extLst>
          </p:cNvPr>
          <p:cNvPicPr>
            <a:picLocks noChangeAspect="1"/>
          </p:cNvPicPr>
          <p:nvPr/>
        </p:nvPicPr>
        <p:blipFill>
          <a:blip r:embed="rId5"/>
          <a:srcRect t="66923"/>
          <a:stretch/>
        </p:blipFill>
        <p:spPr>
          <a:xfrm>
            <a:off x="4724399" y="3466351"/>
            <a:ext cx="6615031" cy="1767199"/>
          </a:xfrm>
          <a:prstGeom prst="rect">
            <a:avLst/>
          </a:prstGeom>
        </p:spPr>
      </p:pic>
      <p:pic>
        <p:nvPicPr>
          <p:cNvPr id="15" name="Picture 14">
            <a:extLst>
              <a:ext uri="{FF2B5EF4-FFF2-40B4-BE49-F238E27FC236}">
                <a16:creationId xmlns:a16="http://schemas.microsoft.com/office/drawing/2014/main" id="{22FF9B0F-0F17-F640-CD7B-564CCFA33727}"/>
              </a:ext>
            </a:extLst>
          </p:cNvPr>
          <p:cNvPicPr>
            <a:picLocks noChangeAspect="1"/>
          </p:cNvPicPr>
          <p:nvPr/>
        </p:nvPicPr>
        <p:blipFill>
          <a:blip r:embed="rId5"/>
          <a:srcRect b="87324"/>
          <a:stretch/>
        </p:blipFill>
        <p:spPr>
          <a:xfrm>
            <a:off x="4724398" y="2670655"/>
            <a:ext cx="6615032" cy="677211"/>
          </a:xfrm>
          <a:prstGeom prst="rect">
            <a:avLst/>
          </a:prstGeom>
        </p:spPr>
      </p:pic>
      <p:sp>
        <p:nvSpPr>
          <p:cNvPr id="16" name="Text Placeholder 9">
            <a:extLst>
              <a:ext uri="{FF2B5EF4-FFF2-40B4-BE49-F238E27FC236}">
                <a16:creationId xmlns:a16="http://schemas.microsoft.com/office/drawing/2014/main" id="{7C78C88D-18EA-800D-9A74-FEDA39402335}"/>
              </a:ext>
            </a:extLst>
          </p:cNvPr>
          <p:cNvSpPr txBox="1">
            <a:spLocks/>
          </p:cNvSpPr>
          <p:nvPr/>
        </p:nvSpPr>
        <p:spPr>
          <a:xfrm>
            <a:off x="2087850" y="5567083"/>
            <a:ext cx="8016299" cy="68465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dirty="0"/>
              <a:t>Initial study of a single octupole worked into the beam delivery quadrupoles configuration CAN produce the linear optics conditions required, however…</a:t>
            </a:r>
          </a:p>
          <a:p>
            <a:endParaRPr lang="en-GB" dirty="0"/>
          </a:p>
        </p:txBody>
      </p:sp>
    </p:spTree>
    <p:extLst>
      <p:ext uri="{BB962C8B-B14F-4D97-AF65-F5344CB8AC3E}">
        <p14:creationId xmlns:p14="http://schemas.microsoft.com/office/powerpoint/2010/main" val="29940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CD428-C885-2600-1B64-67450902C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C7E8D-2CB9-B44E-B82F-790AFA84A9C4}"/>
              </a:ext>
            </a:extLst>
          </p:cNvPr>
          <p:cNvSpPr>
            <a:spLocks noGrp="1"/>
          </p:cNvSpPr>
          <p:nvPr>
            <p:ph type="title"/>
          </p:nvPr>
        </p:nvSpPr>
        <p:spPr>
          <a:xfrm>
            <a:off x="0" y="-1882"/>
            <a:ext cx="12192002" cy="967358"/>
          </a:xfrm>
        </p:spPr>
        <p:txBody>
          <a:bodyPr/>
          <a:lstStyle/>
          <a:p>
            <a:r>
              <a:rPr lang="en-GB" dirty="0"/>
              <a:t>Stage 1 Start-to-End Tracking</a:t>
            </a:r>
          </a:p>
        </p:txBody>
      </p:sp>
      <p:sp>
        <p:nvSpPr>
          <p:cNvPr id="3" name="Text Placeholder 2">
            <a:extLst>
              <a:ext uri="{FF2B5EF4-FFF2-40B4-BE49-F238E27FC236}">
                <a16:creationId xmlns:a16="http://schemas.microsoft.com/office/drawing/2014/main" id="{500C4557-67E7-9DA4-3530-F1B82E674066}"/>
              </a:ext>
            </a:extLst>
          </p:cNvPr>
          <p:cNvSpPr>
            <a:spLocks noGrp="1"/>
          </p:cNvSpPr>
          <p:nvPr>
            <p:ph type="body" sz="quarter" idx="14"/>
          </p:nvPr>
        </p:nvSpPr>
        <p:spPr>
          <a:xfrm>
            <a:off x="-1" y="501649"/>
            <a:ext cx="12192000" cy="463827"/>
          </a:xfrm>
        </p:spPr>
        <p:txBody>
          <a:bodyPr/>
          <a:lstStyle/>
          <a:p>
            <a:r>
              <a:rPr lang="en-GB" dirty="0"/>
              <a:t>Beam Profile at the End Station</a:t>
            </a:r>
          </a:p>
        </p:txBody>
      </p:sp>
      <p:sp>
        <p:nvSpPr>
          <p:cNvPr id="6" name="Date Placeholder 5">
            <a:extLst>
              <a:ext uri="{FF2B5EF4-FFF2-40B4-BE49-F238E27FC236}">
                <a16:creationId xmlns:a16="http://schemas.microsoft.com/office/drawing/2014/main" id="{CC3E4F6C-B5B7-A6BE-A446-11E3AAB67B25}"/>
              </a:ext>
            </a:extLst>
          </p:cNvPr>
          <p:cNvSpPr>
            <a:spLocks noGrp="1"/>
          </p:cNvSpPr>
          <p:nvPr>
            <p:ph type="dt" sz="half" idx="17"/>
          </p:nvPr>
        </p:nvSpPr>
        <p:spPr/>
        <p:txBody>
          <a:bodyPr/>
          <a:lstStyle/>
          <a:p>
            <a:fld id="{8BFD6D47-A05F-AD48-B419-B40E0A022953}" type="datetime1">
              <a:rPr lang="en-US" smtClean="0"/>
              <a:t>9/18/25</a:t>
            </a:fld>
            <a:endParaRPr lang="en-US"/>
          </a:p>
        </p:txBody>
      </p:sp>
      <p:sp>
        <p:nvSpPr>
          <p:cNvPr id="8" name="Slide Number Placeholder 7">
            <a:extLst>
              <a:ext uri="{FF2B5EF4-FFF2-40B4-BE49-F238E27FC236}">
                <a16:creationId xmlns:a16="http://schemas.microsoft.com/office/drawing/2014/main" id="{0317E834-6B31-AD8D-1B7B-16D1E79FDF30}"/>
              </a:ext>
            </a:extLst>
          </p:cNvPr>
          <p:cNvSpPr>
            <a:spLocks noGrp="1"/>
          </p:cNvSpPr>
          <p:nvPr>
            <p:ph type="sldNum" sz="quarter" idx="19"/>
          </p:nvPr>
        </p:nvSpPr>
        <p:spPr/>
        <p:txBody>
          <a:bodyPr/>
          <a:lstStyle/>
          <a:p>
            <a:fld id="{A6705782-4A63-F44F-90E5-EE22377B008E}" type="slidenum">
              <a:rPr lang="en-US" smtClean="0"/>
              <a:pPr/>
              <a:t>5</a:t>
            </a:fld>
            <a:endParaRPr lang="en-US" dirty="0"/>
          </a:p>
        </p:txBody>
      </p:sp>
      <p:pic>
        <p:nvPicPr>
          <p:cNvPr id="49" name="Picture 48">
            <a:extLst>
              <a:ext uri="{FF2B5EF4-FFF2-40B4-BE49-F238E27FC236}">
                <a16:creationId xmlns:a16="http://schemas.microsoft.com/office/drawing/2014/main" id="{A456B6E9-C21A-15E5-0E48-C32AD25B061B}"/>
              </a:ext>
            </a:extLst>
          </p:cNvPr>
          <p:cNvPicPr>
            <a:picLocks noChangeAspect="1"/>
          </p:cNvPicPr>
          <p:nvPr/>
        </p:nvPicPr>
        <p:blipFill>
          <a:blip r:embed="rId3"/>
          <a:stretch>
            <a:fillRect/>
          </a:stretch>
        </p:blipFill>
        <p:spPr>
          <a:xfrm>
            <a:off x="122857" y="1237249"/>
            <a:ext cx="3765176" cy="4000500"/>
          </a:xfrm>
          <a:prstGeom prst="rect">
            <a:avLst/>
          </a:prstGeom>
        </p:spPr>
      </p:pic>
      <p:sp>
        <p:nvSpPr>
          <p:cNvPr id="50" name="Text Placeholder 9">
            <a:extLst>
              <a:ext uri="{FF2B5EF4-FFF2-40B4-BE49-F238E27FC236}">
                <a16:creationId xmlns:a16="http://schemas.microsoft.com/office/drawing/2014/main" id="{9016DE31-C611-F081-8ECD-653BDD71E15A}"/>
              </a:ext>
            </a:extLst>
          </p:cNvPr>
          <p:cNvSpPr txBox="1">
            <a:spLocks/>
          </p:cNvSpPr>
          <p:nvPr/>
        </p:nvSpPr>
        <p:spPr>
          <a:xfrm>
            <a:off x="205985" y="5399920"/>
            <a:ext cx="3897314" cy="68465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The beam entering this section already looks very uniform, across almost the entire desired spot size (3.0 cm here)</a:t>
            </a:r>
          </a:p>
          <a:p>
            <a:endParaRPr lang="en-GB" sz="1400" dirty="0"/>
          </a:p>
        </p:txBody>
      </p:sp>
      <p:sp>
        <p:nvSpPr>
          <p:cNvPr id="51" name="Text Placeholder 9">
            <a:extLst>
              <a:ext uri="{FF2B5EF4-FFF2-40B4-BE49-F238E27FC236}">
                <a16:creationId xmlns:a16="http://schemas.microsoft.com/office/drawing/2014/main" id="{E5778217-03FA-088D-D404-6F889E8764F5}"/>
              </a:ext>
            </a:extLst>
          </p:cNvPr>
          <p:cNvSpPr txBox="1">
            <a:spLocks/>
          </p:cNvSpPr>
          <p:nvPr/>
        </p:nvSpPr>
        <p:spPr>
          <a:xfrm>
            <a:off x="205985" y="1075078"/>
            <a:ext cx="3897314" cy="684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lumMod val="50000"/>
                  </a:schemeClr>
                </a:solidFill>
              </a:rPr>
              <a:t>Beam profile entering Beam Delivery</a:t>
            </a:r>
          </a:p>
          <a:p>
            <a:endParaRPr lang="en-GB" sz="1400" dirty="0">
              <a:solidFill>
                <a:schemeClr val="bg1">
                  <a:lumMod val="65000"/>
                </a:schemeClr>
              </a:solidFill>
            </a:endParaRPr>
          </a:p>
        </p:txBody>
      </p:sp>
    </p:spTree>
    <p:extLst>
      <p:ext uri="{BB962C8B-B14F-4D97-AF65-F5344CB8AC3E}">
        <p14:creationId xmlns:p14="http://schemas.microsoft.com/office/powerpoint/2010/main" val="185645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EE399-3E5D-851C-F9DA-A2C0D4D46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4C802-FA8A-F233-8997-65C1869D3176}"/>
              </a:ext>
            </a:extLst>
          </p:cNvPr>
          <p:cNvSpPr>
            <a:spLocks noGrp="1"/>
          </p:cNvSpPr>
          <p:nvPr>
            <p:ph type="title"/>
          </p:nvPr>
        </p:nvSpPr>
        <p:spPr>
          <a:xfrm>
            <a:off x="0" y="-1882"/>
            <a:ext cx="12192002" cy="967358"/>
          </a:xfrm>
        </p:spPr>
        <p:txBody>
          <a:bodyPr/>
          <a:lstStyle/>
          <a:p>
            <a:r>
              <a:rPr lang="en-GB" dirty="0"/>
              <a:t>Stage 1 Start-to-End Tracking</a:t>
            </a:r>
          </a:p>
        </p:txBody>
      </p:sp>
      <p:sp>
        <p:nvSpPr>
          <p:cNvPr id="3" name="Text Placeholder 2">
            <a:extLst>
              <a:ext uri="{FF2B5EF4-FFF2-40B4-BE49-F238E27FC236}">
                <a16:creationId xmlns:a16="http://schemas.microsoft.com/office/drawing/2014/main" id="{8E133C73-B0C7-8F21-CA29-8A3A0E73C489}"/>
              </a:ext>
            </a:extLst>
          </p:cNvPr>
          <p:cNvSpPr>
            <a:spLocks noGrp="1"/>
          </p:cNvSpPr>
          <p:nvPr>
            <p:ph type="body" sz="quarter" idx="14"/>
          </p:nvPr>
        </p:nvSpPr>
        <p:spPr>
          <a:xfrm>
            <a:off x="-1" y="501649"/>
            <a:ext cx="12192000" cy="463827"/>
          </a:xfrm>
        </p:spPr>
        <p:txBody>
          <a:bodyPr/>
          <a:lstStyle/>
          <a:p>
            <a:r>
              <a:rPr lang="en-GB" dirty="0"/>
              <a:t>Beam Profile at the End Station</a:t>
            </a:r>
          </a:p>
        </p:txBody>
      </p:sp>
      <p:sp>
        <p:nvSpPr>
          <p:cNvPr id="6" name="Date Placeholder 5">
            <a:extLst>
              <a:ext uri="{FF2B5EF4-FFF2-40B4-BE49-F238E27FC236}">
                <a16:creationId xmlns:a16="http://schemas.microsoft.com/office/drawing/2014/main" id="{D5E849AC-0054-B35A-328F-814C0B513907}"/>
              </a:ext>
            </a:extLst>
          </p:cNvPr>
          <p:cNvSpPr>
            <a:spLocks noGrp="1"/>
          </p:cNvSpPr>
          <p:nvPr>
            <p:ph type="dt" sz="half" idx="17"/>
          </p:nvPr>
        </p:nvSpPr>
        <p:spPr/>
        <p:txBody>
          <a:bodyPr/>
          <a:lstStyle/>
          <a:p>
            <a:fld id="{65B16D29-6BA0-2D4A-BFE3-BF1D2BC46A27}" type="datetime1">
              <a:rPr lang="en-US" smtClean="0"/>
              <a:t>9/18/25</a:t>
            </a:fld>
            <a:endParaRPr lang="en-US"/>
          </a:p>
        </p:txBody>
      </p:sp>
      <p:sp>
        <p:nvSpPr>
          <p:cNvPr id="8" name="Slide Number Placeholder 7">
            <a:extLst>
              <a:ext uri="{FF2B5EF4-FFF2-40B4-BE49-F238E27FC236}">
                <a16:creationId xmlns:a16="http://schemas.microsoft.com/office/drawing/2014/main" id="{61B778A8-4707-33F6-1BCC-6762B530440C}"/>
              </a:ext>
            </a:extLst>
          </p:cNvPr>
          <p:cNvSpPr>
            <a:spLocks noGrp="1"/>
          </p:cNvSpPr>
          <p:nvPr>
            <p:ph type="sldNum" sz="quarter" idx="19"/>
          </p:nvPr>
        </p:nvSpPr>
        <p:spPr/>
        <p:txBody>
          <a:bodyPr/>
          <a:lstStyle/>
          <a:p>
            <a:fld id="{A6705782-4A63-F44F-90E5-EE22377B008E}" type="slidenum">
              <a:rPr lang="en-US" smtClean="0"/>
              <a:pPr/>
              <a:t>6</a:t>
            </a:fld>
            <a:endParaRPr lang="en-US" dirty="0"/>
          </a:p>
        </p:txBody>
      </p:sp>
      <p:pic>
        <p:nvPicPr>
          <p:cNvPr id="49" name="Picture 48">
            <a:extLst>
              <a:ext uri="{FF2B5EF4-FFF2-40B4-BE49-F238E27FC236}">
                <a16:creationId xmlns:a16="http://schemas.microsoft.com/office/drawing/2014/main" id="{484E4F98-99F2-2D06-BB9E-EF06A4DB789E}"/>
              </a:ext>
            </a:extLst>
          </p:cNvPr>
          <p:cNvPicPr>
            <a:picLocks noChangeAspect="1"/>
          </p:cNvPicPr>
          <p:nvPr/>
        </p:nvPicPr>
        <p:blipFill>
          <a:blip r:embed="rId3"/>
          <a:stretch>
            <a:fillRect/>
          </a:stretch>
        </p:blipFill>
        <p:spPr>
          <a:xfrm>
            <a:off x="122857" y="1237249"/>
            <a:ext cx="3765176" cy="4000500"/>
          </a:xfrm>
          <a:prstGeom prst="rect">
            <a:avLst/>
          </a:prstGeom>
        </p:spPr>
      </p:pic>
      <p:sp>
        <p:nvSpPr>
          <p:cNvPr id="50" name="Text Placeholder 9">
            <a:extLst>
              <a:ext uri="{FF2B5EF4-FFF2-40B4-BE49-F238E27FC236}">
                <a16:creationId xmlns:a16="http://schemas.microsoft.com/office/drawing/2014/main" id="{C74E4E9C-33B1-D145-26D6-5360FA8276B6}"/>
              </a:ext>
            </a:extLst>
          </p:cNvPr>
          <p:cNvSpPr txBox="1">
            <a:spLocks/>
          </p:cNvSpPr>
          <p:nvPr/>
        </p:nvSpPr>
        <p:spPr>
          <a:xfrm>
            <a:off x="205985" y="5399920"/>
            <a:ext cx="3897314" cy="68465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The beam entering this section already looks very uniform, across almost the entire desired spot size (3.0 cm here)</a:t>
            </a:r>
          </a:p>
          <a:p>
            <a:endParaRPr lang="en-GB" sz="1400" dirty="0"/>
          </a:p>
        </p:txBody>
      </p:sp>
      <p:sp>
        <p:nvSpPr>
          <p:cNvPr id="4" name="Text Placeholder 9">
            <a:extLst>
              <a:ext uri="{FF2B5EF4-FFF2-40B4-BE49-F238E27FC236}">
                <a16:creationId xmlns:a16="http://schemas.microsoft.com/office/drawing/2014/main" id="{4D642D34-967F-92CD-0EC0-D32FFBC7DA59}"/>
              </a:ext>
            </a:extLst>
          </p:cNvPr>
          <p:cNvSpPr txBox="1">
            <a:spLocks/>
          </p:cNvSpPr>
          <p:nvPr/>
        </p:nvSpPr>
        <p:spPr>
          <a:xfrm>
            <a:off x="4019186" y="2928353"/>
            <a:ext cx="3448413" cy="94888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If it still looks this way at the end station, with no beam delivery quads.</a:t>
            </a:r>
            <a:br>
              <a:rPr lang="en-GB" sz="1600" dirty="0"/>
            </a:br>
            <a:br>
              <a:rPr lang="en-GB" sz="1600" dirty="0"/>
            </a:br>
            <a:r>
              <a:rPr lang="en-GB" sz="1600" dirty="0"/>
              <a:t>Do we even need the octupole(s)?</a:t>
            </a:r>
          </a:p>
          <a:p>
            <a:endParaRPr lang="en-GB" sz="1400" dirty="0"/>
          </a:p>
        </p:txBody>
      </p:sp>
      <p:sp>
        <p:nvSpPr>
          <p:cNvPr id="5" name="Text Placeholder 9">
            <a:extLst>
              <a:ext uri="{FF2B5EF4-FFF2-40B4-BE49-F238E27FC236}">
                <a16:creationId xmlns:a16="http://schemas.microsoft.com/office/drawing/2014/main" id="{ED7E8511-518D-00DE-E0C8-6686668C915C}"/>
              </a:ext>
            </a:extLst>
          </p:cNvPr>
          <p:cNvSpPr txBox="1">
            <a:spLocks/>
          </p:cNvSpPr>
          <p:nvPr/>
        </p:nvSpPr>
        <p:spPr>
          <a:xfrm>
            <a:off x="205985" y="1075078"/>
            <a:ext cx="3897314" cy="684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lumMod val="50000"/>
                  </a:schemeClr>
                </a:solidFill>
              </a:rPr>
              <a:t>Beam profile entering Beam Delivery</a:t>
            </a:r>
          </a:p>
          <a:p>
            <a:endParaRPr lang="en-GB" sz="1400" dirty="0">
              <a:solidFill>
                <a:schemeClr val="bg1">
                  <a:lumMod val="65000"/>
                </a:schemeClr>
              </a:solidFill>
            </a:endParaRPr>
          </a:p>
        </p:txBody>
      </p:sp>
    </p:spTree>
    <p:extLst>
      <p:ext uri="{BB962C8B-B14F-4D97-AF65-F5344CB8AC3E}">
        <p14:creationId xmlns:p14="http://schemas.microsoft.com/office/powerpoint/2010/main" val="3303519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D89DB-C966-6954-5AA4-E0699A291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B2B31-3714-A071-27C3-20195461FFB0}"/>
              </a:ext>
            </a:extLst>
          </p:cNvPr>
          <p:cNvSpPr>
            <a:spLocks noGrp="1"/>
          </p:cNvSpPr>
          <p:nvPr>
            <p:ph type="title"/>
          </p:nvPr>
        </p:nvSpPr>
        <p:spPr>
          <a:xfrm>
            <a:off x="0" y="-1882"/>
            <a:ext cx="12192002" cy="967358"/>
          </a:xfrm>
        </p:spPr>
        <p:txBody>
          <a:bodyPr/>
          <a:lstStyle/>
          <a:p>
            <a:r>
              <a:rPr lang="en-GB" dirty="0"/>
              <a:t>Stage 1 Start-to-End Tracking</a:t>
            </a:r>
          </a:p>
        </p:txBody>
      </p:sp>
      <p:sp>
        <p:nvSpPr>
          <p:cNvPr id="3" name="Text Placeholder 2">
            <a:extLst>
              <a:ext uri="{FF2B5EF4-FFF2-40B4-BE49-F238E27FC236}">
                <a16:creationId xmlns:a16="http://schemas.microsoft.com/office/drawing/2014/main" id="{37EEB9A8-8C97-A941-6DA8-AFC1FC063F99}"/>
              </a:ext>
            </a:extLst>
          </p:cNvPr>
          <p:cNvSpPr>
            <a:spLocks noGrp="1"/>
          </p:cNvSpPr>
          <p:nvPr>
            <p:ph type="body" sz="quarter" idx="14"/>
          </p:nvPr>
        </p:nvSpPr>
        <p:spPr>
          <a:xfrm>
            <a:off x="-1" y="501649"/>
            <a:ext cx="12192000" cy="463827"/>
          </a:xfrm>
        </p:spPr>
        <p:txBody>
          <a:bodyPr/>
          <a:lstStyle/>
          <a:p>
            <a:r>
              <a:rPr lang="en-GB" dirty="0"/>
              <a:t>Beam Profile at the End Station</a:t>
            </a:r>
          </a:p>
        </p:txBody>
      </p:sp>
      <p:sp>
        <p:nvSpPr>
          <p:cNvPr id="6" name="Date Placeholder 5">
            <a:extLst>
              <a:ext uri="{FF2B5EF4-FFF2-40B4-BE49-F238E27FC236}">
                <a16:creationId xmlns:a16="http://schemas.microsoft.com/office/drawing/2014/main" id="{DC38F504-248F-FC97-57FF-B494D3E724F4}"/>
              </a:ext>
            </a:extLst>
          </p:cNvPr>
          <p:cNvSpPr>
            <a:spLocks noGrp="1"/>
          </p:cNvSpPr>
          <p:nvPr>
            <p:ph type="dt" sz="half" idx="17"/>
          </p:nvPr>
        </p:nvSpPr>
        <p:spPr/>
        <p:txBody>
          <a:bodyPr/>
          <a:lstStyle/>
          <a:p>
            <a:fld id="{7158C7E8-5ED2-8C46-B770-A82D14BEECB6}" type="datetime1">
              <a:rPr lang="en-US" smtClean="0"/>
              <a:t>9/18/25</a:t>
            </a:fld>
            <a:endParaRPr lang="en-US"/>
          </a:p>
        </p:txBody>
      </p:sp>
      <p:sp>
        <p:nvSpPr>
          <p:cNvPr id="8" name="Slide Number Placeholder 7">
            <a:extLst>
              <a:ext uri="{FF2B5EF4-FFF2-40B4-BE49-F238E27FC236}">
                <a16:creationId xmlns:a16="http://schemas.microsoft.com/office/drawing/2014/main" id="{467F6DB7-34AD-EDC8-C918-E2DE9172982C}"/>
              </a:ext>
            </a:extLst>
          </p:cNvPr>
          <p:cNvSpPr>
            <a:spLocks noGrp="1"/>
          </p:cNvSpPr>
          <p:nvPr>
            <p:ph type="sldNum" sz="quarter" idx="19"/>
          </p:nvPr>
        </p:nvSpPr>
        <p:spPr/>
        <p:txBody>
          <a:bodyPr/>
          <a:lstStyle/>
          <a:p>
            <a:fld id="{A6705782-4A63-F44F-90E5-EE22377B008E}" type="slidenum">
              <a:rPr lang="en-US" smtClean="0"/>
              <a:pPr/>
              <a:t>7</a:t>
            </a:fld>
            <a:endParaRPr lang="en-US" dirty="0"/>
          </a:p>
        </p:txBody>
      </p:sp>
      <p:pic>
        <p:nvPicPr>
          <p:cNvPr id="49" name="Picture 48">
            <a:extLst>
              <a:ext uri="{FF2B5EF4-FFF2-40B4-BE49-F238E27FC236}">
                <a16:creationId xmlns:a16="http://schemas.microsoft.com/office/drawing/2014/main" id="{F9E3255A-8E07-95AB-4503-813C55C9BA26}"/>
              </a:ext>
            </a:extLst>
          </p:cNvPr>
          <p:cNvPicPr>
            <a:picLocks noChangeAspect="1"/>
          </p:cNvPicPr>
          <p:nvPr/>
        </p:nvPicPr>
        <p:blipFill>
          <a:blip r:embed="rId3"/>
          <a:stretch>
            <a:fillRect/>
          </a:stretch>
        </p:blipFill>
        <p:spPr>
          <a:xfrm>
            <a:off x="122857" y="1237249"/>
            <a:ext cx="3765176" cy="4000500"/>
          </a:xfrm>
          <a:prstGeom prst="rect">
            <a:avLst/>
          </a:prstGeom>
        </p:spPr>
      </p:pic>
      <p:pic>
        <p:nvPicPr>
          <p:cNvPr id="7" name="Picture 6">
            <a:extLst>
              <a:ext uri="{FF2B5EF4-FFF2-40B4-BE49-F238E27FC236}">
                <a16:creationId xmlns:a16="http://schemas.microsoft.com/office/drawing/2014/main" id="{C0E44938-D775-65C6-82E5-53139027702A}"/>
              </a:ext>
            </a:extLst>
          </p:cNvPr>
          <p:cNvPicPr>
            <a:picLocks noChangeAspect="1"/>
          </p:cNvPicPr>
          <p:nvPr/>
        </p:nvPicPr>
        <p:blipFill>
          <a:blip r:embed="rId4"/>
          <a:stretch>
            <a:fillRect/>
          </a:stretch>
        </p:blipFill>
        <p:spPr>
          <a:xfrm>
            <a:off x="7598752" y="1237249"/>
            <a:ext cx="3917808" cy="4162671"/>
          </a:xfrm>
          <a:prstGeom prst="rect">
            <a:avLst/>
          </a:prstGeom>
        </p:spPr>
      </p:pic>
      <p:sp>
        <p:nvSpPr>
          <p:cNvPr id="10" name="Text Placeholder 9">
            <a:extLst>
              <a:ext uri="{FF2B5EF4-FFF2-40B4-BE49-F238E27FC236}">
                <a16:creationId xmlns:a16="http://schemas.microsoft.com/office/drawing/2014/main" id="{0C07AD6C-BF24-2D6A-8D80-6E38A49C66E7}"/>
              </a:ext>
            </a:extLst>
          </p:cNvPr>
          <p:cNvSpPr txBox="1">
            <a:spLocks/>
          </p:cNvSpPr>
          <p:nvPr/>
        </p:nvSpPr>
        <p:spPr>
          <a:xfrm>
            <a:off x="7522927" y="5398450"/>
            <a:ext cx="4048962" cy="95790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Unfortunately, the beam profile has changed significantly over 2.0 m of empty drift.</a:t>
            </a:r>
          </a:p>
          <a:p>
            <a:pPr algn="ctr"/>
            <a:r>
              <a:rPr lang="en-GB" sz="1600" dirty="0"/>
              <a:t>Why?</a:t>
            </a:r>
          </a:p>
          <a:p>
            <a:endParaRPr lang="en-GB" sz="1400" dirty="0"/>
          </a:p>
        </p:txBody>
      </p:sp>
      <p:sp>
        <p:nvSpPr>
          <p:cNvPr id="12" name="Text Placeholder 9">
            <a:extLst>
              <a:ext uri="{FF2B5EF4-FFF2-40B4-BE49-F238E27FC236}">
                <a16:creationId xmlns:a16="http://schemas.microsoft.com/office/drawing/2014/main" id="{0D60586A-A1A5-744D-2A11-B7B21FD5D5AF}"/>
              </a:ext>
            </a:extLst>
          </p:cNvPr>
          <p:cNvSpPr txBox="1">
            <a:spLocks/>
          </p:cNvSpPr>
          <p:nvPr/>
        </p:nvSpPr>
        <p:spPr>
          <a:xfrm>
            <a:off x="7598751" y="1018002"/>
            <a:ext cx="3897314" cy="684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lumMod val="50000"/>
                  </a:schemeClr>
                </a:solidFill>
              </a:rPr>
              <a:t>Beam Profile at the S1 End Station</a:t>
            </a:r>
          </a:p>
        </p:txBody>
      </p:sp>
      <p:sp>
        <p:nvSpPr>
          <p:cNvPr id="5" name="Text Placeholder 9">
            <a:extLst>
              <a:ext uri="{FF2B5EF4-FFF2-40B4-BE49-F238E27FC236}">
                <a16:creationId xmlns:a16="http://schemas.microsoft.com/office/drawing/2014/main" id="{3635230D-E010-0976-D1FC-FDF36644A21A}"/>
              </a:ext>
            </a:extLst>
          </p:cNvPr>
          <p:cNvSpPr txBox="1">
            <a:spLocks/>
          </p:cNvSpPr>
          <p:nvPr/>
        </p:nvSpPr>
        <p:spPr>
          <a:xfrm>
            <a:off x="4019186" y="2928353"/>
            <a:ext cx="3448413" cy="94888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If it still looks this way at the end station, with no beam delivery quads.</a:t>
            </a:r>
            <a:br>
              <a:rPr lang="en-GB" sz="1600" dirty="0"/>
            </a:br>
            <a:br>
              <a:rPr lang="en-GB" sz="1600" dirty="0"/>
            </a:br>
            <a:r>
              <a:rPr lang="en-GB" sz="1600" dirty="0"/>
              <a:t>Do we even need the octupole(s)?</a:t>
            </a:r>
          </a:p>
          <a:p>
            <a:endParaRPr lang="en-GB" sz="1400" dirty="0"/>
          </a:p>
        </p:txBody>
      </p:sp>
      <p:sp>
        <p:nvSpPr>
          <p:cNvPr id="9" name="Text Placeholder 9">
            <a:extLst>
              <a:ext uri="{FF2B5EF4-FFF2-40B4-BE49-F238E27FC236}">
                <a16:creationId xmlns:a16="http://schemas.microsoft.com/office/drawing/2014/main" id="{FED19AFC-F6A6-1772-7795-1F5EB85DA95B}"/>
              </a:ext>
            </a:extLst>
          </p:cNvPr>
          <p:cNvSpPr txBox="1">
            <a:spLocks/>
          </p:cNvSpPr>
          <p:nvPr/>
        </p:nvSpPr>
        <p:spPr>
          <a:xfrm>
            <a:off x="205985" y="1075078"/>
            <a:ext cx="3897314" cy="684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lumMod val="50000"/>
                  </a:schemeClr>
                </a:solidFill>
              </a:rPr>
              <a:t>Beam profile entering Beam Delivery</a:t>
            </a:r>
          </a:p>
          <a:p>
            <a:endParaRPr lang="en-GB" sz="1400" dirty="0">
              <a:solidFill>
                <a:schemeClr val="bg1">
                  <a:lumMod val="65000"/>
                </a:schemeClr>
              </a:solidFill>
            </a:endParaRPr>
          </a:p>
        </p:txBody>
      </p:sp>
      <p:sp>
        <p:nvSpPr>
          <p:cNvPr id="13" name="Text Placeholder 9">
            <a:extLst>
              <a:ext uri="{FF2B5EF4-FFF2-40B4-BE49-F238E27FC236}">
                <a16:creationId xmlns:a16="http://schemas.microsoft.com/office/drawing/2014/main" id="{A08F2319-5762-5A7E-97FF-B9051CBBFBD7}"/>
              </a:ext>
            </a:extLst>
          </p:cNvPr>
          <p:cNvSpPr txBox="1">
            <a:spLocks/>
          </p:cNvSpPr>
          <p:nvPr/>
        </p:nvSpPr>
        <p:spPr>
          <a:xfrm>
            <a:off x="205985" y="5399920"/>
            <a:ext cx="3897314" cy="68465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The beam entering this section already looks very uniform, across almost the entire desired spot size (3.0 cm here)</a:t>
            </a:r>
          </a:p>
          <a:p>
            <a:endParaRPr lang="en-GB" sz="1400" dirty="0"/>
          </a:p>
        </p:txBody>
      </p:sp>
    </p:spTree>
    <p:extLst>
      <p:ext uri="{BB962C8B-B14F-4D97-AF65-F5344CB8AC3E}">
        <p14:creationId xmlns:p14="http://schemas.microsoft.com/office/powerpoint/2010/main" val="151900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5B9CB-237E-F232-94C6-172E0BB91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E3CBC-1FBD-E6A7-BB40-2CC2373FFC84}"/>
              </a:ext>
            </a:extLst>
          </p:cNvPr>
          <p:cNvSpPr>
            <a:spLocks noGrp="1"/>
          </p:cNvSpPr>
          <p:nvPr>
            <p:ph type="title"/>
          </p:nvPr>
        </p:nvSpPr>
        <p:spPr>
          <a:xfrm>
            <a:off x="0" y="-1882"/>
            <a:ext cx="12192002" cy="967358"/>
          </a:xfrm>
        </p:spPr>
        <p:txBody>
          <a:bodyPr/>
          <a:lstStyle/>
          <a:p>
            <a:r>
              <a:rPr lang="en-GB" dirty="0"/>
              <a:t>Stage 1 Start-to-End Tracking</a:t>
            </a:r>
          </a:p>
        </p:txBody>
      </p:sp>
      <p:sp>
        <p:nvSpPr>
          <p:cNvPr id="3" name="Text Placeholder 2">
            <a:extLst>
              <a:ext uri="{FF2B5EF4-FFF2-40B4-BE49-F238E27FC236}">
                <a16:creationId xmlns:a16="http://schemas.microsoft.com/office/drawing/2014/main" id="{35F35C2F-FEF0-7C64-70BA-20DF3786D7C4}"/>
              </a:ext>
            </a:extLst>
          </p:cNvPr>
          <p:cNvSpPr>
            <a:spLocks noGrp="1"/>
          </p:cNvSpPr>
          <p:nvPr>
            <p:ph type="body" sz="quarter" idx="14"/>
          </p:nvPr>
        </p:nvSpPr>
        <p:spPr>
          <a:xfrm>
            <a:off x="-1" y="501649"/>
            <a:ext cx="12192000" cy="463827"/>
          </a:xfrm>
        </p:spPr>
        <p:txBody>
          <a:bodyPr/>
          <a:lstStyle/>
          <a:p>
            <a:r>
              <a:rPr lang="en-GB" dirty="0"/>
              <a:t>Momentum Dependent Focusing at the End Station </a:t>
            </a:r>
          </a:p>
        </p:txBody>
      </p:sp>
      <p:sp>
        <p:nvSpPr>
          <p:cNvPr id="6" name="Date Placeholder 5">
            <a:extLst>
              <a:ext uri="{FF2B5EF4-FFF2-40B4-BE49-F238E27FC236}">
                <a16:creationId xmlns:a16="http://schemas.microsoft.com/office/drawing/2014/main" id="{7292EC1D-7EC5-E2DA-DCF1-4F24397480A8}"/>
              </a:ext>
            </a:extLst>
          </p:cNvPr>
          <p:cNvSpPr>
            <a:spLocks noGrp="1"/>
          </p:cNvSpPr>
          <p:nvPr>
            <p:ph type="dt" sz="half" idx="17"/>
          </p:nvPr>
        </p:nvSpPr>
        <p:spPr/>
        <p:txBody>
          <a:bodyPr/>
          <a:lstStyle/>
          <a:p>
            <a:fld id="{D26ACD2C-A6E9-B341-B6C0-72A119198763}" type="datetime1">
              <a:rPr lang="en-US" smtClean="0"/>
              <a:t>9/18/25</a:t>
            </a:fld>
            <a:endParaRPr lang="en-US"/>
          </a:p>
        </p:txBody>
      </p:sp>
      <p:sp>
        <p:nvSpPr>
          <p:cNvPr id="8" name="Slide Number Placeholder 7">
            <a:extLst>
              <a:ext uri="{FF2B5EF4-FFF2-40B4-BE49-F238E27FC236}">
                <a16:creationId xmlns:a16="http://schemas.microsoft.com/office/drawing/2014/main" id="{8202F39C-DACC-642F-610B-4AAFE5712F3A}"/>
              </a:ext>
            </a:extLst>
          </p:cNvPr>
          <p:cNvSpPr>
            <a:spLocks noGrp="1"/>
          </p:cNvSpPr>
          <p:nvPr>
            <p:ph type="sldNum" sz="quarter" idx="19"/>
          </p:nvPr>
        </p:nvSpPr>
        <p:spPr/>
        <p:txBody>
          <a:bodyPr/>
          <a:lstStyle/>
          <a:p>
            <a:fld id="{A6705782-4A63-F44F-90E5-EE22377B008E}" type="slidenum">
              <a:rPr lang="en-US" smtClean="0"/>
              <a:pPr/>
              <a:t>8</a:t>
            </a:fld>
            <a:endParaRPr lang="en-US" dirty="0"/>
          </a:p>
        </p:txBody>
      </p:sp>
      <p:pic>
        <p:nvPicPr>
          <p:cNvPr id="16" name="Content Placeholder 17">
            <a:extLst>
              <a:ext uri="{FF2B5EF4-FFF2-40B4-BE49-F238E27FC236}">
                <a16:creationId xmlns:a16="http://schemas.microsoft.com/office/drawing/2014/main" id="{B0F37772-8723-4445-3940-685B7F886056}"/>
              </a:ext>
            </a:extLst>
          </p:cNvPr>
          <p:cNvPicPr>
            <a:picLocks noGrp="1" noChangeAspect="1"/>
          </p:cNvPicPr>
          <p:nvPr>
            <p:ph sz="quarter" idx="16"/>
          </p:nvPr>
        </p:nvPicPr>
        <p:blipFill>
          <a:blip r:embed="rId3"/>
          <a:srcRect t="6862"/>
          <a:stretch>
            <a:fillRect/>
          </a:stretch>
        </p:blipFill>
        <p:spPr>
          <a:xfrm>
            <a:off x="-1" y="1850761"/>
            <a:ext cx="6095999" cy="3406620"/>
          </a:xfrm>
        </p:spPr>
      </p:pic>
      <p:pic>
        <p:nvPicPr>
          <p:cNvPr id="17" name="Content Placeholder 12">
            <a:extLst>
              <a:ext uri="{FF2B5EF4-FFF2-40B4-BE49-F238E27FC236}">
                <a16:creationId xmlns:a16="http://schemas.microsoft.com/office/drawing/2014/main" id="{C98BB117-ED8E-B68B-A28A-2B7E3B31D352}"/>
              </a:ext>
            </a:extLst>
          </p:cNvPr>
          <p:cNvPicPr>
            <a:picLocks noChangeAspect="1"/>
          </p:cNvPicPr>
          <p:nvPr/>
        </p:nvPicPr>
        <p:blipFill>
          <a:blip r:embed="rId4"/>
          <a:srcRect t="7281"/>
          <a:stretch>
            <a:fillRect/>
          </a:stretch>
        </p:blipFill>
        <p:spPr>
          <a:xfrm>
            <a:off x="6034983" y="1850761"/>
            <a:ext cx="6157016" cy="3425236"/>
          </a:xfrm>
          <a:prstGeom prst="rect">
            <a:avLst/>
          </a:prstGeom>
        </p:spPr>
      </p:pic>
      <p:sp>
        <p:nvSpPr>
          <p:cNvPr id="21" name="Text Placeholder 3">
            <a:extLst>
              <a:ext uri="{FF2B5EF4-FFF2-40B4-BE49-F238E27FC236}">
                <a16:creationId xmlns:a16="http://schemas.microsoft.com/office/drawing/2014/main" id="{92D382E6-7B64-E85B-319D-A15B3922CEE8}"/>
              </a:ext>
            </a:extLst>
          </p:cNvPr>
          <p:cNvSpPr txBox="1">
            <a:spLocks/>
          </p:cNvSpPr>
          <p:nvPr/>
        </p:nvSpPr>
        <p:spPr>
          <a:xfrm>
            <a:off x="7903779" y="5400454"/>
            <a:ext cx="3650912" cy="1138458"/>
          </a:xfrm>
          <a:prstGeom prst="rect">
            <a:avLst/>
          </a:prstGeom>
          <a:ln w="38100">
            <a:solidFill>
              <a:srgbClr val="FF0000"/>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Kinetic Energy-Position Relationship</a:t>
            </a:r>
          </a:p>
          <a:p>
            <a:pPr marL="285750" indent="-285750">
              <a:buFont typeface="Arial" panose="020B0604020202020204" pitchFamily="34" charset="0"/>
              <a:buChar char="•"/>
            </a:pPr>
            <a:r>
              <a:rPr lang="en-GB" sz="1400" dirty="0"/>
              <a:t>Low energy particles more central</a:t>
            </a:r>
          </a:p>
          <a:p>
            <a:pPr marL="285750" indent="-285750">
              <a:buFont typeface="Arial" panose="020B0604020202020204" pitchFamily="34" charset="0"/>
              <a:buChar char="•"/>
            </a:pPr>
            <a:r>
              <a:rPr lang="en-GB" sz="1400" dirty="0"/>
              <a:t>High energy particles in the outer extent</a:t>
            </a:r>
          </a:p>
        </p:txBody>
      </p:sp>
      <p:sp>
        <p:nvSpPr>
          <p:cNvPr id="22" name="Rectangle 21">
            <a:extLst>
              <a:ext uri="{FF2B5EF4-FFF2-40B4-BE49-F238E27FC236}">
                <a16:creationId xmlns:a16="http://schemas.microsoft.com/office/drawing/2014/main" id="{6A2D5BD0-45C3-6800-B4B5-9B8F7F6C8174}"/>
              </a:ext>
            </a:extLst>
          </p:cNvPr>
          <p:cNvSpPr/>
          <p:nvPr/>
        </p:nvSpPr>
        <p:spPr>
          <a:xfrm>
            <a:off x="7903779" y="3512127"/>
            <a:ext cx="3650912" cy="17452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a:extLst>
              <a:ext uri="{FF2B5EF4-FFF2-40B4-BE49-F238E27FC236}">
                <a16:creationId xmlns:a16="http://schemas.microsoft.com/office/drawing/2014/main" id="{DF4B9E72-8D9C-B013-83BB-B75BBEFBB382}"/>
              </a:ext>
            </a:extLst>
          </p:cNvPr>
          <p:cNvSpPr txBox="1">
            <a:spLocks/>
          </p:cNvSpPr>
          <p:nvPr/>
        </p:nvSpPr>
        <p:spPr>
          <a:xfrm>
            <a:off x="-1" y="1258291"/>
            <a:ext cx="5995252" cy="684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Phase Space Correlations at the Exit of the Vertical Arc</a:t>
            </a:r>
            <a:br>
              <a:rPr lang="en-GB" b="1" dirty="0"/>
            </a:br>
            <a:r>
              <a:rPr lang="en-GB" b="1" dirty="0"/>
              <a:t>(3.0 cm Beam)</a:t>
            </a:r>
          </a:p>
          <a:p>
            <a:endParaRPr lang="en-GB" sz="1400" b="1" dirty="0"/>
          </a:p>
        </p:txBody>
      </p:sp>
      <p:sp>
        <p:nvSpPr>
          <p:cNvPr id="5" name="Text Placeholder 9">
            <a:extLst>
              <a:ext uri="{FF2B5EF4-FFF2-40B4-BE49-F238E27FC236}">
                <a16:creationId xmlns:a16="http://schemas.microsoft.com/office/drawing/2014/main" id="{F154CC15-7BC1-0316-0867-5BA308571E48}"/>
              </a:ext>
            </a:extLst>
          </p:cNvPr>
          <p:cNvSpPr txBox="1">
            <a:spLocks/>
          </p:cNvSpPr>
          <p:nvPr/>
        </p:nvSpPr>
        <p:spPr>
          <a:xfrm>
            <a:off x="6363001" y="1258291"/>
            <a:ext cx="5995252" cy="684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Phase Space Correlations at the Stage 1 End Station</a:t>
            </a:r>
            <a:br>
              <a:rPr lang="en-GB" b="1" dirty="0"/>
            </a:br>
            <a:r>
              <a:rPr lang="en-GB" b="1" dirty="0"/>
              <a:t>(3.0cm Beam)</a:t>
            </a:r>
          </a:p>
          <a:p>
            <a:endParaRPr lang="en-GB" sz="1400" b="1" dirty="0"/>
          </a:p>
        </p:txBody>
      </p:sp>
    </p:spTree>
    <p:extLst>
      <p:ext uri="{BB962C8B-B14F-4D97-AF65-F5344CB8AC3E}">
        <p14:creationId xmlns:p14="http://schemas.microsoft.com/office/powerpoint/2010/main" val="176658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329C4-A611-40BC-A97D-88C11D89F5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94A5D-31BF-24D6-E768-B054617E5AEC}"/>
              </a:ext>
            </a:extLst>
          </p:cNvPr>
          <p:cNvSpPr>
            <a:spLocks noGrp="1"/>
          </p:cNvSpPr>
          <p:nvPr>
            <p:ph type="title"/>
          </p:nvPr>
        </p:nvSpPr>
        <p:spPr>
          <a:xfrm>
            <a:off x="0" y="-1882"/>
            <a:ext cx="12192002" cy="967358"/>
          </a:xfrm>
        </p:spPr>
        <p:txBody>
          <a:bodyPr/>
          <a:lstStyle/>
          <a:p>
            <a:r>
              <a:rPr lang="en-GB" dirty="0"/>
              <a:t>Stage 1 Start-to-End Tracking</a:t>
            </a:r>
          </a:p>
        </p:txBody>
      </p:sp>
      <p:sp>
        <p:nvSpPr>
          <p:cNvPr id="3" name="Text Placeholder 2">
            <a:extLst>
              <a:ext uri="{FF2B5EF4-FFF2-40B4-BE49-F238E27FC236}">
                <a16:creationId xmlns:a16="http://schemas.microsoft.com/office/drawing/2014/main" id="{CC54095C-F212-E47A-B042-073EA30A533D}"/>
              </a:ext>
            </a:extLst>
          </p:cNvPr>
          <p:cNvSpPr>
            <a:spLocks noGrp="1"/>
          </p:cNvSpPr>
          <p:nvPr>
            <p:ph type="body" sz="quarter" idx="14"/>
          </p:nvPr>
        </p:nvSpPr>
        <p:spPr>
          <a:xfrm>
            <a:off x="-1" y="501649"/>
            <a:ext cx="12192000" cy="463827"/>
          </a:xfrm>
        </p:spPr>
        <p:txBody>
          <a:bodyPr/>
          <a:lstStyle/>
          <a:p>
            <a:r>
              <a:rPr lang="en-GB" dirty="0"/>
              <a:t>Momentum Dependent Focusing at the End Station </a:t>
            </a:r>
          </a:p>
        </p:txBody>
      </p:sp>
      <p:sp>
        <p:nvSpPr>
          <p:cNvPr id="6" name="Date Placeholder 5">
            <a:extLst>
              <a:ext uri="{FF2B5EF4-FFF2-40B4-BE49-F238E27FC236}">
                <a16:creationId xmlns:a16="http://schemas.microsoft.com/office/drawing/2014/main" id="{BF5787A8-A7B2-1300-8AE7-40DFD72F16F8}"/>
              </a:ext>
            </a:extLst>
          </p:cNvPr>
          <p:cNvSpPr>
            <a:spLocks noGrp="1"/>
          </p:cNvSpPr>
          <p:nvPr>
            <p:ph type="dt" sz="half" idx="17"/>
          </p:nvPr>
        </p:nvSpPr>
        <p:spPr/>
        <p:txBody>
          <a:bodyPr/>
          <a:lstStyle/>
          <a:p>
            <a:fld id="{F8E7A035-C571-CC44-A584-108B54575D66}" type="datetime1">
              <a:rPr lang="en-US" smtClean="0"/>
              <a:t>9/18/25</a:t>
            </a:fld>
            <a:endParaRPr lang="en-US"/>
          </a:p>
        </p:txBody>
      </p:sp>
      <p:sp>
        <p:nvSpPr>
          <p:cNvPr id="8" name="Slide Number Placeholder 7">
            <a:extLst>
              <a:ext uri="{FF2B5EF4-FFF2-40B4-BE49-F238E27FC236}">
                <a16:creationId xmlns:a16="http://schemas.microsoft.com/office/drawing/2014/main" id="{EB859602-8A78-C0C5-8D2C-5F6D20CD8DE3}"/>
              </a:ext>
            </a:extLst>
          </p:cNvPr>
          <p:cNvSpPr>
            <a:spLocks noGrp="1"/>
          </p:cNvSpPr>
          <p:nvPr>
            <p:ph type="sldNum" sz="quarter" idx="19"/>
          </p:nvPr>
        </p:nvSpPr>
        <p:spPr/>
        <p:txBody>
          <a:bodyPr/>
          <a:lstStyle/>
          <a:p>
            <a:fld id="{A6705782-4A63-F44F-90E5-EE22377B008E}" type="slidenum">
              <a:rPr lang="en-US" smtClean="0"/>
              <a:pPr/>
              <a:t>9</a:t>
            </a:fld>
            <a:endParaRPr lang="en-US" dirty="0"/>
          </a:p>
        </p:txBody>
      </p:sp>
      <p:sp>
        <p:nvSpPr>
          <p:cNvPr id="18" name="Text Placeholder 9">
            <a:extLst>
              <a:ext uri="{FF2B5EF4-FFF2-40B4-BE49-F238E27FC236}">
                <a16:creationId xmlns:a16="http://schemas.microsoft.com/office/drawing/2014/main" id="{0A21F53F-AFC1-38B8-F8A6-190A546CCBA5}"/>
              </a:ext>
            </a:extLst>
          </p:cNvPr>
          <p:cNvSpPr txBox="1">
            <a:spLocks/>
          </p:cNvSpPr>
          <p:nvPr/>
        </p:nvSpPr>
        <p:spPr>
          <a:xfrm>
            <a:off x="-1" y="1258291"/>
            <a:ext cx="5995252" cy="684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Phase Space Correlations at the Exit of the Vertical Arc</a:t>
            </a:r>
            <a:br>
              <a:rPr lang="en-GB" b="1" dirty="0"/>
            </a:br>
            <a:r>
              <a:rPr lang="en-GB" b="1" dirty="0"/>
              <a:t>(2.0 cm Beam)</a:t>
            </a:r>
          </a:p>
          <a:p>
            <a:endParaRPr lang="en-GB" sz="1400" b="1" dirty="0"/>
          </a:p>
        </p:txBody>
      </p:sp>
      <p:sp>
        <p:nvSpPr>
          <p:cNvPr id="20" name="Text Placeholder 9">
            <a:extLst>
              <a:ext uri="{FF2B5EF4-FFF2-40B4-BE49-F238E27FC236}">
                <a16:creationId xmlns:a16="http://schemas.microsoft.com/office/drawing/2014/main" id="{38093203-219A-D86C-8206-244A565F79D4}"/>
              </a:ext>
            </a:extLst>
          </p:cNvPr>
          <p:cNvSpPr txBox="1">
            <a:spLocks/>
          </p:cNvSpPr>
          <p:nvPr/>
        </p:nvSpPr>
        <p:spPr>
          <a:xfrm>
            <a:off x="6363001" y="1258291"/>
            <a:ext cx="5995252" cy="684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Phase Space Correlations at the Stage 1 End Station</a:t>
            </a:r>
            <a:br>
              <a:rPr lang="en-GB" b="1" dirty="0"/>
            </a:br>
            <a:r>
              <a:rPr lang="en-GB" b="1" dirty="0"/>
              <a:t>(2.0cm Beam)</a:t>
            </a:r>
          </a:p>
          <a:p>
            <a:endParaRPr lang="en-GB" sz="1400" b="1" dirty="0"/>
          </a:p>
        </p:txBody>
      </p:sp>
      <p:pic>
        <p:nvPicPr>
          <p:cNvPr id="25" name="Content Placeholder 21">
            <a:extLst>
              <a:ext uri="{FF2B5EF4-FFF2-40B4-BE49-F238E27FC236}">
                <a16:creationId xmlns:a16="http://schemas.microsoft.com/office/drawing/2014/main" id="{9610C250-0848-28E9-658C-B9D7511066D8}"/>
              </a:ext>
            </a:extLst>
          </p:cNvPr>
          <p:cNvPicPr>
            <a:picLocks noGrp="1" noChangeAspect="1"/>
          </p:cNvPicPr>
          <p:nvPr>
            <p:ph sz="quarter" idx="16"/>
          </p:nvPr>
        </p:nvPicPr>
        <p:blipFill>
          <a:blip r:embed="rId3"/>
          <a:srcRect t="5524"/>
          <a:stretch>
            <a:fillRect/>
          </a:stretch>
        </p:blipFill>
        <p:spPr>
          <a:xfrm>
            <a:off x="5172" y="1942947"/>
            <a:ext cx="6061356" cy="3435932"/>
          </a:xfrm>
        </p:spPr>
      </p:pic>
      <p:pic>
        <p:nvPicPr>
          <p:cNvPr id="26" name="Content Placeholder 9">
            <a:extLst>
              <a:ext uri="{FF2B5EF4-FFF2-40B4-BE49-F238E27FC236}">
                <a16:creationId xmlns:a16="http://schemas.microsoft.com/office/drawing/2014/main" id="{4432AC30-80BC-1CF8-4561-25830ABA037B}"/>
              </a:ext>
            </a:extLst>
          </p:cNvPr>
          <p:cNvPicPr>
            <a:picLocks noChangeAspect="1"/>
          </p:cNvPicPr>
          <p:nvPr/>
        </p:nvPicPr>
        <p:blipFill>
          <a:blip r:embed="rId4"/>
          <a:srcRect t="7511"/>
          <a:stretch>
            <a:fillRect/>
          </a:stretch>
        </p:blipFill>
        <p:spPr>
          <a:xfrm>
            <a:off x="6000423" y="1942947"/>
            <a:ext cx="6191577" cy="3435932"/>
          </a:xfrm>
          <a:prstGeom prst="rect">
            <a:avLst/>
          </a:prstGeom>
        </p:spPr>
      </p:pic>
      <p:sp>
        <p:nvSpPr>
          <p:cNvPr id="27" name="Text Placeholder 3">
            <a:extLst>
              <a:ext uri="{FF2B5EF4-FFF2-40B4-BE49-F238E27FC236}">
                <a16:creationId xmlns:a16="http://schemas.microsoft.com/office/drawing/2014/main" id="{A2ECBFCD-B970-079F-952B-317D7D81BFEA}"/>
              </a:ext>
            </a:extLst>
          </p:cNvPr>
          <p:cNvSpPr txBox="1">
            <a:spLocks/>
          </p:cNvSpPr>
          <p:nvPr/>
        </p:nvSpPr>
        <p:spPr>
          <a:xfrm>
            <a:off x="1251104" y="5490771"/>
            <a:ext cx="9908731" cy="865579"/>
          </a:xfrm>
          <a:prstGeom prst="rect">
            <a:avLst/>
          </a:prstGeom>
          <a:ln w="38100">
            <a:solidFill>
              <a:srgbClr val="FF0000"/>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The focusing is stronger as beam size decreases. </a:t>
            </a:r>
          </a:p>
          <a:p>
            <a:r>
              <a:rPr lang="en-GB" sz="1400" dirty="0"/>
              <a:t>These effects are </a:t>
            </a:r>
            <a:r>
              <a:rPr lang="en-GB" sz="1400" b="1" dirty="0"/>
              <a:t>not present for monoenergetic beams</a:t>
            </a:r>
            <a:r>
              <a:rPr lang="en-GB" sz="1400" dirty="0"/>
              <a:t>, as expected, so </a:t>
            </a:r>
            <a:r>
              <a:rPr lang="en-GB" sz="1400" b="1" dirty="0"/>
              <a:t>these effects are the result of energy spread.</a:t>
            </a:r>
          </a:p>
          <a:p>
            <a:r>
              <a:rPr lang="en-GB" sz="1400" dirty="0"/>
              <a:t>Identified as a chromatic effect through the arc quadrupoles.</a:t>
            </a:r>
          </a:p>
        </p:txBody>
      </p:sp>
    </p:spTree>
    <p:extLst>
      <p:ext uri="{BB962C8B-B14F-4D97-AF65-F5344CB8AC3E}">
        <p14:creationId xmlns:p14="http://schemas.microsoft.com/office/powerpoint/2010/main" val="3879892963"/>
      </p:ext>
    </p:extLst>
  </p:cSld>
  <p:clrMapOvr>
    <a:masterClrMapping/>
  </p:clrMapOvr>
</p:sld>
</file>

<file path=ppt/theme/theme1.xml><?xml version="1.0" encoding="utf-8"?>
<a:theme xmlns:a="http://schemas.openxmlformats.org/drawingml/2006/main" name="Custom Design">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9930</TotalTime>
  <Words>2233</Words>
  <Application>Microsoft Macintosh PowerPoint</Application>
  <PresentationFormat>Widescreen</PresentationFormat>
  <Paragraphs>307</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Cambria Math</vt:lpstr>
      <vt:lpstr>Univers Condensed</vt:lpstr>
      <vt:lpstr>Univers Light</vt:lpstr>
      <vt:lpstr>Custom Design</vt:lpstr>
      <vt:lpstr>Stage 1 Simulation Update</vt:lpstr>
      <vt:lpstr>Stage 1 Start-to-End Tracking</vt:lpstr>
      <vt:lpstr>Stage 1 Start-to-End Tracking</vt:lpstr>
      <vt:lpstr>Stage 1 Start-to-End Tracking</vt:lpstr>
      <vt:lpstr>Stage 1 Start-to-End Tracking</vt:lpstr>
      <vt:lpstr>Stage 1 Start-to-End Tracking</vt:lpstr>
      <vt:lpstr>Stage 1 Start-to-End Tracking</vt:lpstr>
      <vt:lpstr>Stage 1 Start-to-End Tracking</vt:lpstr>
      <vt:lpstr>Stage 1 Start-to-End Tracking</vt:lpstr>
      <vt:lpstr>Stage 1 Start-to-End Tracking</vt:lpstr>
      <vt:lpstr>Stage 1 Start-to-End Tracking</vt:lpstr>
      <vt:lpstr>Stage 1 Start-to-End Tracking</vt:lpstr>
      <vt:lpstr>Stage 1 Start-to-End Tracking</vt:lpstr>
      <vt:lpstr>Stage 1 Dose Modelling</vt:lpstr>
      <vt:lpstr>Stage 1 Dose Modelling</vt:lpstr>
      <vt:lpstr>Stage 2 Dose Modelling </vt:lpstr>
      <vt:lpstr>Stage 2 Dose Modelling</vt:lpstr>
      <vt:lpstr>Stage 2 Dose Modelling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Pereira</dc:creator>
  <cp:lastModifiedBy>Matt Pereira</cp:lastModifiedBy>
  <cp:revision>17</cp:revision>
  <dcterms:created xsi:type="dcterms:W3CDTF">2024-10-17T09:31:09Z</dcterms:created>
  <dcterms:modified xsi:type="dcterms:W3CDTF">2025-09-19T11:13:13Z</dcterms:modified>
</cp:coreProperties>
</file>