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63" r:id="rId2"/>
    <p:sldId id="641" r:id="rId3"/>
    <p:sldId id="644" r:id="rId4"/>
    <p:sldId id="405" r:id="rId5"/>
    <p:sldId id="561" r:id="rId6"/>
    <p:sldId id="647" r:id="rId7"/>
    <p:sldId id="650" r:id="rId8"/>
    <p:sldId id="407" r:id="rId9"/>
    <p:sldId id="559" r:id="rId10"/>
    <p:sldId id="651" r:id="rId11"/>
    <p:sldId id="652" r:id="rId12"/>
    <p:sldId id="653" r:id="rId13"/>
    <p:sldId id="654" r:id="rId14"/>
    <p:sldId id="583" r:id="rId15"/>
    <p:sldId id="582" r:id="rId16"/>
    <p:sldId id="584" r:id="rId17"/>
    <p:sldId id="635" r:id="rId18"/>
    <p:sldId id="445" r:id="rId19"/>
    <p:sldId id="53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F0"/>
    <a:srgbClr val="EBEEEE"/>
    <a:srgbClr val="002548"/>
    <a:srgbClr val="003E74"/>
    <a:srgbClr val="D4EFFC"/>
    <a:srgbClr val="9D9D9D"/>
    <a:srgbClr val="0085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1559"/>
  </p:normalViewPr>
  <p:slideViewPr>
    <p:cSldViewPr snapToGrid="0" snapToObjects="1">
      <p:cViewPr varScale="1">
        <p:scale>
          <a:sx n="111" d="100"/>
          <a:sy n="111" d="100"/>
        </p:scale>
        <p:origin x="696" y="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3904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b="1" dirty="0">
                <a:solidFill>
                  <a:srgbClr val="003E74"/>
                </a:solidFill>
              </a:rPr>
              <a:t>Name of presentation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9844C-7184-134E-A493-938FBAA8C888}" type="datetime3">
              <a:rPr lang="en-GB" smtClean="0">
                <a:solidFill>
                  <a:srgbClr val="003E74"/>
                </a:solidFill>
              </a:rPr>
              <a:t>17 September, 2025</a:t>
            </a:fld>
            <a:endParaRPr lang="en-US" dirty="0">
              <a:solidFill>
                <a:srgbClr val="003E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94903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>
                <a:solidFill>
                  <a:srgbClr val="003E74"/>
                </a:solidFill>
              </a:defRPr>
            </a:lvl1pPr>
          </a:lstStyle>
          <a:p>
            <a:r>
              <a:rPr lang="en-US" dirty="0"/>
              <a:t>Name of presentation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003E74"/>
                </a:solidFill>
              </a:defRPr>
            </a:lvl1pPr>
          </a:lstStyle>
          <a:p>
            <a:fld id="{7081531F-7BE5-A548-B71F-6DE4C5DB5669}" type="datetime3">
              <a:rPr lang="en-GB" smtClean="0"/>
              <a:t>17 September, 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6564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205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988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458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3269E-E6EA-1160-6BE1-A5477EDA4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F59611-5C88-633F-CFD4-577CAE64D4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4ADFF4-E495-5574-F057-AF2AAF527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013196B9-CDAC-43F8-DF9F-285C47D5957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562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00A44-E3B8-D3A6-129B-662EA46A7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BC8D5F-E88A-3A2F-5A42-1E76E2F83A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72EE26-F71D-B598-2949-09EC29E98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5274E307-A54D-41FC-5700-C5E9FB1C4FF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477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87F6D-6084-F100-F6F7-8D4FF4F58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1F5935-5348-5380-8B26-9E98475341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F187FB-A083-55DF-8D3C-1472D5978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2855066F-7D83-4D0C-4774-0F0354F6212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601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D00B4-3B03-AECC-B35E-419A2F353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609A53-8961-A77D-E08F-083CD4AD95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35209A-14F7-CB23-E26D-7F4B20979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55F6437F-6D14-7D4C-D300-42AF99AA35D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991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016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E8E83-81AC-6609-C6F7-13B6DEDAF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BE9F03-593A-B143-9ECA-0DF2EE4AF0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27818F-B06E-2CB5-7E73-B7010178E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05075E76-0304-8461-9604-EF7EF9C1862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59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79841-6ECF-0459-2E5A-3FFF093DF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F315A3-B8DD-C847-00AE-DE1DC7F9EB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4FAE51-8372-AA66-29CE-2D43FD81E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1A94173-A033-6C27-C608-8DD3BA61197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160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55A42-9C73-241F-E8FC-59562E7EE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9B3B53-EFF2-7CDB-E17A-8EB46A252D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508F7B-A682-51E2-570A-08E51B7F1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D2F9161D-0E73-013E-A009-20C5E2593F3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408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48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72E1B-0438-25F2-16DD-C89E39003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56DDB4-6521-967A-49B7-96FDABB3F2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BF4678-D205-1627-70A9-F387A4160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0CA111A7-867E-63CE-9525-31D38BCA75D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998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434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57199" y="2346581"/>
            <a:ext cx="3950877" cy="3644104"/>
          </a:xfrm>
          <a:prstGeom prst="rect">
            <a:avLst/>
          </a:prstGeom>
        </p:spPr>
        <p:txBody>
          <a:bodyPr/>
          <a:lstStyle>
            <a:lvl1pPr>
              <a:buClr>
                <a:srgbClr val="002548"/>
              </a:buClr>
              <a:defRPr/>
            </a:lvl1pPr>
            <a:lvl2pPr>
              <a:buClr>
                <a:srgbClr val="002548"/>
              </a:buClr>
              <a:defRPr/>
            </a:lvl2pPr>
            <a:lvl3pPr>
              <a:buClr>
                <a:srgbClr val="002548"/>
              </a:buClr>
              <a:defRPr/>
            </a:lvl3pPr>
            <a:lvl4pPr>
              <a:buClr>
                <a:srgbClr val="002548"/>
              </a:buClr>
              <a:defRPr/>
            </a:lvl4pPr>
            <a:lvl5pPr>
              <a:buClr>
                <a:srgbClr val="002548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40638" y="469900"/>
            <a:ext cx="2346162" cy="3122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4735923" y="2346581"/>
            <a:ext cx="3950878" cy="3644104"/>
          </a:xfrm>
          <a:prstGeom prst="rect">
            <a:avLst/>
          </a:prstGeom>
        </p:spPr>
        <p:txBody>
          <a:bodyPr/>
          <a:lstStyle>
            <a:lvl1pPr>
              <a:buClr>
                <a:srgbClr val="002548"/>
              </a:buClr>
              <a:defRPr/>
            </a:lvl1pPr>
            <a:lvl2pPr>
              <a:buClr>
                <a:srgbClr val="002548"/>
              </a:buClr>
              <a:defRPr/>
            </a:lvl2pPr>
            <a:lvl3pPr>
              <a:buClr>
                <a:srgbClr val="002548"/>
              </a:buClr>
              <a:defRPr/>
            </a:lvl3pPr>
            <a:lvl4pPr>
              <a:buClr>
                <a:srgbClr val="002548"/>
              </a:buClr>
              <a:defRPr/>
            </a:lvl4pPr>
            <a:lvl5pPr>
              <a:buClr>
                <a:srgbClr val="002548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095256" y="791391"/>
            <a:ext cx="1591545" cy="2571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343448-F0B7-77DE-88B4-542FF890550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52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E9203-70F7-C461-632A-3F45CB8A6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C7D0E0-96AA-C2BE-374F-C989F5396D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886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6792A-ED70-0429-9509-0EBEEB97A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8A2E16-1CBF-7B3E-2840-560AD93186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998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4B29A-410E-4FCC-D254-9310CC486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49BEED-658C-50D9-9356-C1A64DB4C4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47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F2307-F60B-319A-6266-8FB476707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807C95A-E26A-23D5-06F1-1B9FB782C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6786A20-5017-B366-03CE-DE1169F4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FB56D8-5F89-C3E3-51EA-4AA2FD34D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259F-B4AF-2A4C-AFE3-FE9855138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1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223BB-8E60-B924-F186-3CECA2EEB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EBE621-0C23-90B8-852A-417212BA2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A4A69-AE3F-54E3-3005-52F3992E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6F1F3B-879E-6231-D77F-D4EBEC74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259F-B4AF-2A4C-AFE3-FE9855138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42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4E784-1D7D-44D0-DEB0-A938D952F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86AFC6-041B-F9B1-9A26-040BB5938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45F77D-1546-7B19-39CC-7E77E857C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090C3-FAD9-55AE-0F6A-AE8875C19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259F-B4AF-2A4C-AFE3-FE9855138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90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BFBF6-14E8-D6A9-E6E6-E4801C185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C1FB9-BA70-86CE-AEBB-66EB47D59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10792-8A35-2412-ECA2-607018EFA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1AB26-6777-B293-22D2-2640F886C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44727-3FEC-8ED0-118F-112519403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6265-766F-3641-B481-BC2C17074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7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no image)">
    <p:bg>
      <p:bgPr>
        <a:solidFill>
          <a:srgbClr val="FFFD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942832"/>
            <a:ext cx="6400800" cy="6045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 userDrawn="1"/>
        </p:nvSpPr>
        <p:spPr>
          <a:xfrm>
            <a:off x="6340639" y="800593"/>
            <a:ext cx="2346162" cy="257244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457200" rtl="0" eaLnBrk="1" latinLnBrk="0" hangingPunct="1">
              <a:spcBef>
                <a:spcPct val="20000"/>
              </a:spcBef>
              <a:buClr>
                <a:srgbClr val="003E74"/>
              </a:buClr>
              <a:buFont typeface="Arial"/>
              <a:buNone/>
              <a:defRPr sz="1200" b="0" kern="1200" baseline="0">
                <a:solidFill>
                  <a:srgbClr val="003E74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3E74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3E74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3E74"/>
              </a:buClr>
              <a:buFont typeface="Arial"/>
              <a:buChar char="–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3E74"/>
              </a:buClr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273580"/>
            <a:ext cx="6400800" cy="3398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rgbClr val="002548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dirty="0"/>
              <a:t>Click to edit author name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095256" y="791391"/>
            <a:ext cx="1591545" cy="2571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757112-07EF-D696-EFC2-A3C5BE14BF5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6411789-765B-9A45-83FF-6F3004B6E2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0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ith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245089"/>
            <a:ext cx="3601176" cy="79776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457200" y="1545982"/>
            <a:ext cx="3601176" cy="2153335"/>
          </a:xfrm>
        </p:spPr>
        <p:txBody>
          <a:bodyPr/>
          <a:lstStyle>
            <a:lvl1pPr>
              <a:defRPr sz="5000" b="0">
                <a:solidFill>
                  <a:srgbClr val="003E74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522041"/>
            <a:ext cx="3601176" cy="3398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rgbClr val="002548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dirty="0"/>
              <a:t>Click to edit author name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756151" y="1546225"/>
            <a:ext cx="3930650" cy="4316413"/>
          </a:xfrm>
          <a:prstGeom prst="rect">
            <a:avLst/>
          </a:prstGeom>
        </p:spPr>
        <p:txBody>
          <a:bodyPr/>
          <a:lstStyle>
            <a:lvl1pPr>
              <a:buClr>
                <a:srgbClr val="002548"/>
              </a:buClr>
              <a:defRPr/>
            </a:lvl1pPr>
          </a:lstStyle>
          <a:p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095256" y="791391"/>
            <a:ext cx="1591545" cy="2571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39A74F-8FD2-F819-11B1-5B4D935D626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030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one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6581"/>
            <a:ext cx="8229600" cy="3644104"/>
          </a:xfrm>
          <a:prstGeom prst="rect">
            <a:avLst/>
          </a:prstGeom>
        </p:spPr>
        <p:txBody>
          <a:bodyPr/>
          <a:lstStyle>
            <a:lvl1pPr>
              <a:buClr>
                <a:srgbClr val="002548"/>
              </a:buClr>
              <a:defRPr/>
            </a:lvl1pPr>
            <a:lvl2pPr>
              <a:buClr>
                <a:srgbClr val="002548"/>
              </a:buClr>
              <a:defRPr/>
            </a:lvl2pPr>
            <a:lvl3pPr>
              <a:buClr>
                <a:srgbClr val="002548"/>
              </a:buClr>
              <a:defRPr sz="1200"/>
            </a:lvl3pPr>
            <a:lvl4pPr>
              <a:buClr>
                <a:srgbClr val="002548"/>
              </a:buClr>
              <a:defRPr sz="1200"/>
            </a:lvl4pPr>
            <a:lvl5pPr>
              <a:buClr>
                <a:srgbClr val="002548"/>
              </a:buClr>
              <a:defRPr sz="1200">
                <a:latin typeface="+mn-lt"/>
              </a:defRPr>
            </a:lvl5pPr>
            <a:lvl6pPr marL="2286000" indent="0">
              <a:buNone/>
              <a:defRPr sz="1400" baseline="0">
                <a:latin typeface="+mn-lt"/>
              </a:defRPr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40638" y="469900"/>
            <a:ext cx="2346162" cy="3122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095256" y="791391"/>
            <a:ext cx="1591545" cy="2571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458D9-4E39-4A8F-EB95-3E12D087D57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259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with quo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57199" y="2346581"/>
            <a:ext cx="3950877" cy="3644104"/>
          </a:xfrm>
          <a:prstGeom prst="rect">
            <a:avLst/>
          </a:prstGeom>
        </p:spPr>
        <p:txBody>
          <a:bodyPr/>
          <a:lstStyle>
            <a:lvl1pPr>
              <a:buClr>
                <a:srgbClr val="002548"/>
              </a:buClr>
              <a:defRPr/>
            </a:lvl1pPr>
            <a:lvl2pPr>
              <a:buClr>
                <a:srgbClr val="0085CA"/>
              </a:buClr>
              <a:defRPr/>
            </a:lvl2pPr>
            <a:lvl3pPr>
              <a:buClr>
                <a:srgbClr val="0085CA"/>
              </a:buClr>
              <a:defRPr/>
            </a:lvl3pPr>
            <a:lvl4pPr>
              <a:buClr>
                <a:srgbClr val="0085CA"/>
              </a:buClr>
              <a:defRPr/>
            </a:lvl4pPr>
            <a:lvl5pPr>
              <a:buClr>
                <a:srgbClr val="0085CA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487908"/>
            <a:ext cx="8229600" cy="50755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40638" y="469900"/>
            <a:ext cx="2346162" cy="3122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735923" y="2346581"/>
            <a:ext cx="3950878" cy="279749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85CA"/>
              </a:buClr>
              <a:buNone/>
              <a:defRPr sz="2800" b="0" i="1" baseline="0">
                <a:solidFill>
                  <a:srgbClr val="003E74"/>
                </a:solidFill>
              </a:defRPr>
            </a:lvl1pPr>
            <a:lvl2pPr>
              <a:buClr>
                <a:srgbClr val="0085CA"/>
              </a:buClr>
              <a:defRPr/>
            </a:lvl2pPr>
            <a:lvl3pPr>
              <a:buClr>
                <a:srgbClr val="0085CA"/>
              </a:buClr>
              <a:defRPr/>
            </a:lvl3pPr>
            <a:lvl4pPr>
              <a:buClr>
                <a:srgbClr val="0085CA"/>
              </a:buClr>
              <a:defRPr/>
            </a:lvl4pPr>
            <a:lvl5pPr>
              <a:buClr>
                <a:srgbClr val="0085CA"/>
              </a:buClr>
              <a:defRPr/>
            </a:lvl5pPr>
          </a:lstStyle>
          <a:p>
            <a:pPr lvl="0"/>
            <a:r>
              <a:rPr lang="en-GB" dirty="0"/>
              <a:t>“Click to add a quote”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35513" y="5346526"/>
            <a:ext cx="3951287" cy="64416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5CA"/>
              </a:buClr>
              <a:buSzTx/>
              <a:buFont typeface="Arial"/>
              <a:buNone/>
              <a:tabLst/>
              <a:defRPr sz="1200" baseline="0">
                <a:solidFill>
                  <a:srgbClr val="00254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5CA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Click to add quote attribution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095256" y="791391"/>
            <a:ext cx="1591545" cy="2571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00A041-81AC-5F7E-9F3A-D1E65886CFA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02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wo columns with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57199" y="2346581"/>
            <a:ext cx="3950877" cy="3644104"/>
          </a:xfrm>
          <a:prstGeom prst="rect">
            <a:avLst/>
          </a:prstGeom>
        </p:spPr>
        <p:txBody>
          <a:bodyPr/>
          <a:lstStyle>
            <a:lvl1pPr>
              <a:buClr>
                <a:srgbClr val="002548"/>
              </a:buClr>
              <a:defRPr/>
            </a:lvl1pPr>
            <a:lvl2pPr>
              <a:buClr>
                <a:srgbClr val="002548"/>
              </a:buClr>
              <a:defRPr/>
            </a:lvl2pPr>
            <a:lvl3pPr>
              <a:buClr>
                <a:srgbClr val="002548"/>
              </a:buClr>
              <a:defRPr/>
            </a:lvl3pPr>
            <a:lvl4pPr>
              <a:buClr>
                <a:srgbClr val="002548"/>
              </a:buClr>
              <a:defRPr/>
            </a:lvl4pPr>
            <a:lvl5pPr>
              <a:buClr>
                <a:srgbClr val="002548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487908"/>
            <a:ext cx="8229600" cy="50755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40638" y="469900"/>
            <a:ext cx="2346162" cy="3122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735513" y="2346581"/>
            <a:ext cx="3951287" cy="2788292"/>
          </a:xfrm>
          <a:prstGeom prst="rect">
            <a:avLst/>
          </a:prstGeom>
        </p:spPr>
        <p:txBody>
          <a:bodyPr/>
          <a:lstStyle>
            <a:lvl1pPr>
              <a:buClr>
                <a:srgbClr val="002548"/>
              </a:buClr>
              <a:defRPr/>
            </a:lvl1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35513" y="5420143"/>
            <a:ext cx="3951287" cy="570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00254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caption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095256" y="791391"/>
            <a:ext cx="1591545" cy="2571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F0E0F1-4346-1B88-A210-8C8C5AC198C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259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/media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40638" y="469900"/>
            <a:ext cx="2346162" cy="3122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487908"/>
            <a:ext cx="8229601" cy="3646965"/>
          </a:xfrm>
          <a:prstGeom prst="rect">
            <a:avLst/>
          </a:prstGeom>
        </p:spPr>
        <p:txBody>
          <a:bodyPr/>
          <a:lstStyle>
            <a:lvl1pPr>
              <a:buClr>
                <a:srgbClr val="002548"/>
              </a:buClr>
              <a:defRPr/>
            </a:lvl1pPr>
          </a:lstStyle>
          <a:p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199" y="5420143"/>
            <a:ext cx="3951287" cy="570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00254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caption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095256" y="791391"/>
            <a:ext cx="1591545" cy="2571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B7088A-31FD-BEB3-ED0C-D2B3F4F0D3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55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s/media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40638" y="469900"/>
            <a:ext cx="2346162" cy="3122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487908"/>
            <a:ext cx="3951287" cy="3646965"/>
          </a:xfrm>
          <a:prstGeom prst="rect">
            <a:avLst/>
          </a:prstGeom>
        </p:spPr>
        <p:txBody>
          <a:bodyPr/>
          <a:lstStyle>
            <a:lvl1pPr>
              <a:buClr>
                <a:srgbClr val="002548"/>
              </a:buClr>
              <a:defRPr/>
            </a:lvl1pPr>
          </a:lstStyle>
          <a:p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199" y="5420143"/>
            <a:ext cx="3951287" cy="570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00254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caption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735513" y="1487908"/>
            <a:ext cx="3951287" cy="2395455"/>
          </a:xfrm>
          <a:prstGeom prst="rect">
            <a:avLst/>
          </a:prstGeom>
        </p:spPr>
        <p:txBody>
          <a:bodyPr/>
          <a:lstStyle>
            <a:lvl1pPr>
              <a:buClr>
                <a:srgbClr val="002548"/>
              </a:buClr>
              <a:defRPr/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735513" y="4214645"/>
            <a:ext cx="3951287" cy="1776040"/>
          </a:xfrm>
          <a:prstGeom prst="rect">
            <a:avLst/>
          </a:prstGeom>
        </p:spPr>
        <p:txBody>
          <a:bodyPr/>
          <a:lstStyle>
            <a:lvl1pPr>
              <a:buClr>
                <a:srgbClr val="002548"/>
              </a:buClr>
              <a:defRPr/>
            </a:lvl1pPr>
          </a:lstStyle>
          <a:p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095256" y="791391"/>
            <a:ext cx="1591545" cy="2571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3AD4DC-2EB3-86D3-D93C-BEF0DB28BE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341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FFD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40638" y="469900"/>
            <a:ext cx="2346162" cy="3122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095256" y="791391"/>
            <a:ext cx="1591545" cy="2571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1C6AE2-2605-47ED-87AE-4AE4398D46B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2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llege_Powerpoint_Background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117" y="-386890"/>
            <a:ext cx="9517117" cy="71378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13451"/>
            <a:ext cx="8229600" cy="507556"/>
          </a:xfrm>
          <a:prstGeom prst="rect">
            <a:avLst/>
          </a:prstGeom>
        </p:spPr>
        <p:txBody>
          <a:bodyPr vert="horz" lIns="0" tIns="4572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E6C704-8147-965C-FBAA-617A46D8A024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2144298" y="19508"/>
            <a:ext cx="1979510" cy="506088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C8E8C7-ED1C-77D2-1CAA-F203CD7BB6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47336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89252C1-CD3B-FD91-1485-BD0ADAFCC3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51936" y="647494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A259F-B4AF-2A4C-AFE3-FE98551382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34CB6BD-DFB8-EB79-F373-6419B5DFE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73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39296-CB0C-963D-F7CB-179C6D1B5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160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37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6" r:id="rId3"/>
    <p:sldLayoutId id="2147483650" r:id="rId4"/>
    <p:sldLayoutId id="2147483660" r:id="rId5"/>
    <p:sldLayoutId id="2147483657" r:id="rId6"/>
    <p:sldLayoutId id="2147483658" r:id="rId7"/>
    <p:sldLayoutId id="2147483659" r:id="rId8"/>
    <p:sldLayoutId id="2147483655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03E74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2548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2548"/>
        </a:buClr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2548"/>
        </a:buClr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2548"/>
        </a:buClr>
        <a:buFont typeface="Arial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2548"/>
        </a:buClr>
        <a:buFont typeface="Arial"/>
        <a:buChar char="»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Ta-Jen </a:t>
            </a:r>
            <a:r>
              <a:rPr lang="en-US" dirty="0" err="1"/>
              <a:t>Kuo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-104172" y="2096689"/>
            <a:ext cx="9248172" cy="1143000"/>
          </a:xfrm>
        </p:spPr>
        <p:txBody>
          <a:bodyPr/>
          <a:lstStyle/>
          <a:p>
            <a:pPr algn="ctr"/>
            <a:r>
              <a:rPr lang="en-US" dirty="0" err="1"/>
              <a:t>LhARA</a:t>
            </a:r>
            <a:r>
              <a:rPr lang="en-US" dirty="0"/>
              <a:t> FFA magnet design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5273580"/>
            <a:ext cx="6400800" cy="972984"/>
          </a:xfrm>
        </p:spPr>
        <p:txBody>
          <a:bodyPr>
            <a:normAutofit/>
          </a:bodyPr>
          <a:lstStyle/>
          <a:p>
            <a:r>
              <a:rPr lang="en-US" dirty="0"/>
              <a:t>Supervisor: </a:t>
            </a:r>
            <a:r>
              <a:rPr lang="en-US" dirty="0" err="1"/>
              <a:t>Jaroslaw</a:t>
            </a:r>
            <a:r>
              <a:rPr lang="en-US" dirty="0"/>
              <a:t> Pasternak, Jean-Baptiste Lagrange</a:t>
            </a:r>
          </a:p>
          <a:p>
            <a:endParaRPr lang="en-US" dirty="0"/>
          </a:p>
          <a:p>
            <a:r>
              <a:rPr lang="en-US" dirty="0"/>
              <a:t>Imperial College London, STFC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19/09/25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E40ED-3E93-777A-3DAD-25204D38AC6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411789-765B-9A45-83FF-6F3004B6E24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67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91BC0-53D8-5887-A0A0-7E82ADEDEF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35A51E-6A2A-C322-3DEB-15657F6D6C46}"/>
              </a:ext>
            </a:extLst>
          </p:cNvPr>
          <p:cNvSpPr txBox="1"/>
          <p:nvPr/>
        </p:nvSpPr>
        <p:spPr>
          <a:xfrm>
            <a:off x="239595" y="11046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GB" dirty="0">
              <a:solidFill>
                <a:srgbClr val="242424"/>
              </a:solidFill>
              <a:latin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22FBFA-3847-31FC-CEA4-944F9E5B9CBA}"/>
              </a:ext>
            </a:extLst>
          </p:cNvPr>
          <p:cNvSpPr txBox="1"/>
          <p:nvPr/>
        </p:nvSpPr>
        <p:spPr>
          <a:xfrm>
            <a:off x="239595" y="5911401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8E76C3-E782-1A0D-D13A-4A3862C5B721}"/>
              </a:ext>
            </a:extLst>
          </p:cNvPr>
          <p:cNvSpPr txBox="1"/>
          <p:nvPr/>
        </p:nvSpPr>
        <p:spPr>
          <a:xfrm>
            <a:off x="0" y="1494684"/>
            <a:ext cx="57725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127 MeV extraction energy: BL</a:t>
            </a:r>
            <a:r>
              <a:rPr lang="en-US" sz="1600" baseline="-25000" dirty="0"/>
              <a:t>0 </a:t>
            </a:r>
            <a:r>
              <a:rPr lang="en-US" sz="1600" dirty="0"/>
              <a:t>:</a:t>
            </a:r>
            <a:r>
              <a:rPr lang="en-GB" sz="16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 1.44 Tm , </a:t>
            </a:r>
            <a:r>
              <a:rPr lang="en-GB" sz="1600" dirty="0">
                <a:solidFill>
                  <a:srgbClr val="242424"/>
                </a:solidFill>
                <a:latin typeface="Segoe UI" panose="020B0502040204020203" pitchFamily="34" charset="0"/>
              </a:rPr>
              <a:t>r</a:t>
            </a:r>
            <a:r>
              <a:rPr lang="en-GB" sz="1600" baseline="-25000" dirty="0">
                <a:solidFill>
                  <a:srgbClr val="242424"/>
                </a:solidFill>
                <a:latin typeface="Segoe UI" panose="020B0502040204020203" pitchFamily="34" charset="0"/>
              </a:rPr>
              <a:t>0 </a:t>
            </a:r>
            <a:r>
              <a:rPr lang="en-GB" sz="1600" dirty="0">
                <a:solidFill>
                  <a:srgbClr val="242424"/>
                </a:solidFill>
                <a:latin typeface="Segoe UI" panose="020B0502040204020203" pitchFamily="34" charset="0"/>
              </a:rPr>
              <a:t>:3.477m, k : 5.23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881DB9-4E6A-3B50-F7EF-614AE1BF62E4}"/>
                  </a:ext>
                </a:extLst>
              </p:cNvPr>
              <p:cNvSpPr txBox="1"/>
              <p:nvPr/>
            </p:nvSpPr>
            <p:spPr>
              <a:xfrm>
                <a:off x="5469793" y="1357082"/>
                <a:ext cx="4033714" cy="613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881DB9-4E6A-3B50-F7EF-614AE1BF6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793" y="1357082"/>
                <a:ext cx="4033714" cy="6137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333F0B-98D3-8EFF-F05A-0077E29EAF8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411789-765B-9A45-83FF-6F3004B6E24B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8ABF1D-80B9-E925-D36C-DF4DBA3A9CE7}"/>
              </a:ext>
            </a:extLst>
          </p:cNvPr>
          <p:cNvSpPr txBox="1"/>
          <p:nvPr/>
        </p:nvSpPr>
        <p:spPr>
          <a:xfrm>
            <a:off x="304800" y="5701136"/>
            <a:ext cx="8599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Oscillation in residuals due to  the discretization of trim coils</a:t>
            </a:r>
          </a:p>
        </p:txBody>
      </p:sp>
      <p:pic>
        <p:nvPicPr>
          <p:cNvPr id="16" name="Picture 15" descr="A graph with blue lines&#10;&#10;Description automatically generated">
            <a:extLst>
              <a:ext uri="{FF2B5EF4-FFF2-40B4-BE49-F238E27FC236}">
                <a16:creationId xmlns:a16="http://schemas.microsoft.com/office/drawing/2014/main" id="{8045127B-9C91-D72C-23EA-F637B8C62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022" y="2179996"/>
            <a:ext cx="4154380" cy="3244928"/>
          </a:xfrm>
          <a:prstGeom prst="rect">
            <a:avLst/>
          </a:prstGeom>
        </p:spPr>
      </p:pic>
      <p:pic>
        <p:nvPicPr>
          <p:cNvPr id="18" name="Picture 17" descr="A graph of a graph&#10;&#10;Description automatically generated">
            <a:extLst>
              <a:ext uri="{FF2B5EF4-FFF2-40B4-BE49-F238E27FC236}">
                <a16:creationId xmlns:a16="http://schemas.microsoft.com/office/drawing/2014/main" id="{7AFF3A06-2776-C785-C5C1-DF96E8BC80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738" y="2141015"/>
            <a:ext cx="4338734" cy="3274239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53D710E0-061E-9B55-8E1D-1C67BB77DBCF}"/>
              </a:ext>
            </a:extLst>
          </p:cNvPr>
          <p:cNvSpPr txBox="1">
            <a:spLocks/>
          </p:cNvSpPr>
          <p:nvPr/>
        </p:nvSpPr>
        <p:spPr>
          <a:xfrm>
            <a:off x="914400" y="223316"/>
            <a:ext cx="8229600" cy="1143000"/>
          </a:xfrm>
          <a:prstGeom prst="rect">
            <a:avLst/>
          </a:prstGeom>
        </p:spPr>
        <p:txBody>
          <a:bodyPr vert="horz" lIns="0" tIns="4572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E74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400" dirty="0"/>
              <a:t>Field residual, 127 MeV extraction energy </a:t>
            </a:r>
          </a:p>
        </p:txBody>
      </p:sp>
    </p:spTree>
    <p:extLst>
      <p:ext uri="{BB962C8B-B14F-4D97-AF65-F5344CB8AC3E}">
        <p14:creationId xmlns:p14="http://schemas.microsoft.com/office/powerpoint/2010/main" val="1956649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B469EBA-8FCF-75CA-6B27-001BA4AB9C06}"/>
              </a:ext>
            </a:extLst>
          </p:cNvPr>
          <p:cNvSpPr txBox="1"/>
          <p:nvPr/>
        </p:nvSpPr>
        <p:spPr>
          <a:xfrm>
            <a:off x="160110" y="1315852"/>
            <a:ext cx="7820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 of the pole reaching 2.66T</a:t>
            </a:r>
          </a:p>
          <a:p>
            <a:r>
              <a:rPr lang="en-US" dirty="0"/>
              <a:t>Flat top of field distorted at higher radii due to </a:t>
            </a:r>
          </a:p>
          <a:p>
            <a:r>
              <a:rPr lang="en-US" dirty="0"/>
              <a:t>saturation and will have an impact on the tune</a:t>
            </a:r>
          </a:p>
          <a:p>
            <a:r>
              <a:rPr lang="en-US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46C7DB-0C9A-79D6-CBF7-2E078E068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6265-766F-3641-B481-BC2C17074666}" type="slidenum">
              <a:rPr lang="en-US" smtClean="0"/>
              <a:t>11</a:t>
            </a:fld>
            <a:endParaRPr lang="en-US"/>
          </a:p>
        </p:txBody>
      </p:sp>
      <p:pic>
        <p:nvPicPr>
          <p:cNvPr id="11" name="Picture 10" descr="A close-up of a graph&#10;&#10;Description automatically generated">
            <a:extLst>
              <a:ext uri="{FF2B5EF4-FFF2-40B4-BE49-F238E27FC236}">
                <a16:creationId xmlns:a16="http://schemas.microsoft.com/office/drawing/2014/main" id="{115FCF02-2914-975C-9B1D-0B1B68FF7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818" y="1031774"/>
            <a:ext cx="2144378" cy="4561677"/>
          </a:xfrm>
          <a:prstGeom prst="rect">
            <a:avLst/>
          </a:prstGeom>
        </p:spPr>
      </p:pic>
      <p:pic>
        <p:nvPicPr>
          <p:cNvPr id="13" name="Picture 12" descr="A graph of numbers and a number&#10;&#10;Description automatically generated with medium confidence">
            <a:extLst>
              <a:ext uri="{FF2B5EF4-FFF2-40B4-BE49-F238E27FC236}">
                <a16:creationId xmlns:a16="http://schemas.microsoft.com/office/drawing/2014/main" id="{95ABA1CA-84F9-B840-9BA0-751F1482D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014" y="1031774"/>
            <a:ext cx="1271119" cy="4561677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A557E44A-0CAD-EFA0-413A-43610B071D65}"/>
              </a:ext>
            </a:extLst>
          </p:cNvPr>
          <p:cNvSpPr txBox="1">
            <a:spLocks/>
          </p:cNvSpPr>
          <p:nvPr/>
        </p:nvSpPr>
        <p:spPr>
          <a:xfrm>
            <a:off x="457200" y="121549"/>
            <a:ext cx="8229600" cy="1143000"/>
          </a:xfrm>
          <a:prstGeom prst="rect">
            <a:avLst/>
          </a:prstGeom>
        </p:spPr>
        <p:txBody>
          <a:bodyPr vert="horz" lIns="0" tIns="4572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E74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400" dirty="0"/>
              <a:t>Saturation level</a:t>
            </a:r>
          </a:p>
        </p:txBody>
      </p:sp>
      <p:pic>
        <p:nvPicPr>
          <p:cNvPr id="5" name="Picture 4" descr="A graph of a number of degrees&#10;&#10;Description automatically generated with medium confidence">
            <a:extLst>
              <a:ext uri="{FF2B5EF4-FFF2-40B4-BE49-F238E27FC236}">
                <a16:creationId xmlns:a16="http://schemas.microsoft.com/office/drawing/2014/main" id="{2214975B-7F7E-42D5-91DF-A18913798E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740" y="2486864"/>
            <a:ext cx="4347846" cy="32898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2399D9-A7AF-5D7F-B067-0A3BCAB8FDC4}"/>
              </a:ext>
            </a:extLst>
          </p:cNvPr>
          <p:cNvSpPr txBox="1"/>
          <p:nvPr/>
        </p:nvSpPr>
        <p:spPr>
          <a:xfrm>
            <a:off x="604513" y="5939084"/>
            <a:ext cx="4331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(Plotted in a coordinate that undoes the spiral angle)</a:t>
            </a:r>
          </a:p>
        </p:txBody>
      </p:sp>
    </p:spTree>
    <p:extLst>
      <p:ext uri="{BB962C8B-B14F-4D97-AF65-F5344CB8AC3E}">
        <p14:creationId xmlns:p14="http://schemas.microsoft.com/office/powerpoint/2010/main" val="3590633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22FBFA-3847-31FC-CEA4-944F9E5B9CBA}"/>
              </a:ext>
            </a:extLst>
          </p:cNvPr>
          <p:cNvSpPr txBox="1"/>
          <p:nvPr/>
        </p:nvSpPr>
        <p:spPr>
          <a:xfrm>
            <a:off x="239595" y="5911401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760BF5C-3645-5682-7894-679D3B5F6EE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411789-765B-9A45-83FF-6F3004B6E24B}" type="slidenum">
              <a:rPr lang="en-US" smtClean="0"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4E585F2-1004-C0C0-1092-A1F0C8BC500C}"/>
                  </a:ext>
                </a:extLst>
              </p:cNvPr>
              <p:cNvSpPr txBox="1"/>
              <p:nvPr/>
            </p:nvSpPr>
            <p:spPr>
              <a:xfrm>
                <a:off x="345617" y="1135268"/>
                <a:ext cx="6398675" cy="762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Setting BL</a:t>
                </a:r>
                <a:r>
                  <a:rPr lang="en-US" baseline="-25000" dirty="0"/>
                  <a:t>0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of the original value</a:t>
                </a:r>
              </a:p>
              <a:p>
                <a:r>
                  <a:rPr lang="en-US" dirty="0"/>
                  <a:t> 57 MeV extraction energy : BL</a:t>
                </a:r>
                <a:r>
                  <a:rPr lang="en-US" baseline="-25000" dirty="0"/>
                  <a:t>0 </a:t>
                </a:r>
                <a:r>
                  <a:rPr lang="en-US" dirty="0"/>
                  <a:t>:</a:t>
                </a:r>
                <a:r>
                  <a:rPr lang="en-GB" dirty="0">
                    <a:solidFill>
                      <a:srgbClr val="242424"/>
                    </a:solidFill>
                    <a:latin typeface="Segoe UI" panose="020B0502040204020203" pitchFamily="34" charset="0"/>
                  </a:rPr>
                  <a:t> 0.96 Tm , r</a:t>
                </a:r>
                <a:r>
                  <a:rPr lang="en-GB" baseline="-25000" dirty="0">
                    <a:solidFill>
                      <a:srgbClr val="242424"/>
                    </a:solidFill>
                    <a:latin typeface="Segoe UI" panose="020B0502040204020203" pitchFamily="34" charset="0"/>
                  </a:rPr>
                  <a:t>0 </a:t>
                </a:r>
                <a:r>
                  <a:rPr lang="en-GB" dirty="0">
                    <a:solidFill>
                      <a:srgbClr val="242424"/>
                    </a:solidFill>
                    <a:latin typeface="Segoe UI" panose="020B0502040204020203" pitchFamily="34" charset="0"/>
                  </a:rPr>
                  <a:t>:3.477m, k : 5.23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4E585F2-1004-C0C0-1092-A1F0C8BC5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17" y="1135268"/>
                <a:ext cx="6398675" cy="762453"/>
              </a:xfrm>
              <a:prstGeom prst="rect">
                <a:avLst/>
              </a:prstGeom>
              <a:blipFill>
                <a:blip r:embed="rId3"/>
                <a:stretch>
                  <a:fillRect l="-794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graph of a graph&#10;&#10;Description automatically generated">
            <a:extLst>
              <a:ext uri="{FF2B5EF4-FFF2-40B4-BE49-F238E27FC236}">
                <a16:creationId xmlns:a16="http://schemas.microsoft.com/office/drawing/2014/main" id="{D76D8079-63C3-9812-63F0-E5456D4E8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26" y="2663213"/>
            <a:ext cx="3946303" cy="2968046"/>
          </a:xfrm>
          <a:prstGeom prst="rect">
            <a:avLst/>
          </a:prstGeom>
        </p:spPr>
      </p:pic>
      <p:pic>
        <p:nvPicPr>
          <p:cNvPr id="12" name="Picture 11" descr="A graph of a graph&#10;&#10;Description automatically generated">
            <a:extLst>
              <a:ext uri="{FF2B5EF4-FFF2-40B4-BE49-F238E27FC236}">
                <a16:creationId xmlns:a16="http://schemas.microsoft.com/office/drawing/2014/main" id="{3B4410CA-1846-420F-434E-02CD1E17F6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4344" y="2643012"/>
            <a:ext cx="3799897" cy="2968046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EC9D684F-6171-16F3-7707-0FB50DF0C33C}"/>
              </a:ext>
            </a:extLst>
          </p:cNvPr>
          <p:cNvSpPr txBox="1">
            <a:spLocks/>
          </p:cNvSpPr>
          <p:nvPr/>
        </p:nvSpPr>
        <p:spPr>
          <a:xfrm>
            <a:off x="729544" y="213845"/>
            <a:ext cx="8229600" cy="1143000"/>
          </a:xfrm>
          <a:prstGeom prst="rect">
            <a:avLst/>
          </a:prstGeom>
        </p:spPr>
        <p:txBody>
          <a:bodyPr vert="horz" lIns="0" tIns="4572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E74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400" dirty="0"/>
              <a:t>Field residual, 57 MeV extraction energy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4FB23E0-819A-537B-C15B-AB0000F785A0}"/>
                  </a:ext>
                </a:extLst>
              </p:cNvPr>
              <p:cNvSpPr txBox="1"/>
              <p:nvPr/>
            </p:nvSpPr>
            <p:spPr>
              <a:xfrm>
                <a:off x="6087310" y="1283963"/>
                <a:ext cx="4033714" cy="613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4FB23E0-819A-537B-C15B-AB0000F78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310" y="1283963"/>
                <a:ext cx="4033714" cy="6137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8364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A18B1-032D-C742-F4FC-15AB607C5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B9D38FE-71D8-1482-A6C2-982A0ED3EC61}"/>
              </a:ext>
            </a:extLst>
          </p:cNvPr>
          <p:cNvSpPr txBox="1"/>
          <p:nvPr/>
        </p:nvSpPr>
        <p:spPr>
          <a:xfrm>
            <a:off x="239595" y="5911401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2888EF-FDC3-C1FE-4452-A8693A99D73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411789-765B-9A45-83FF-6F3004B6E24B}" type="slidenum">
              <a:rPr lang="en-US" smtClean="0"/>
              <a:t>13</a:t>
            </a:fld>
            <a:endParaRPr lang="en-US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ED0C6637-6F28-4AA6-AD20-61A223202D7E}"/>
              </a:ext>
            </a:extLst>
          </p:cNvPr>
          <p:cNvSpPr txBox="1">
            <a:spLocks/>
          </p:cNvSpPr>
          <p:nvPr/>
        </p:nvSpPr>
        <p:spPr>
          <a:xfrm>
            <a:off x="729544" y="213845"/>
            <a:ext cx="8229600" cy="1143000"/>
          </a:xfrm>
          <a:prstGeom prst="rect">
            <a:avLst/>
          </a:prstGeom>
        </p:spPr>
        <p:txBody>
          <a:bodyPr vert="horz" lIns="0" tIns="4572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E74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400" dirty="0"/>
              <a:t>Ring tune</a:t>
            </a:r>
          </a:p>
        </p:txBody>
      </p:sp>
      <p:pic>
        <p:nvPicPr>
          <p:cNvPr id="7" name="Picture 6" descr="A graph of a ring&#10;&#10;AI-generated content may be incorrect.">
            <a:extLst>
              <a:ext uri="{FF2B5EF4-FFF2-40B4-BE49-F238E27FC236}">
                <a16:creationId xmlns:a16="http://schemas.microsoft.com/office/drawing/2014/main" id="{0644DF44-99BA-1A66-B74A-886751233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95" y="1753636"/>
            <a:ext cx="2818746" cy="2219329"/>
          </a:xfrm>
          <a:prstGeom prst="rect">
            <a:avLst/>
          </a:prstGeom>
        </p:spPr>
      </p:pic>
      <p:pic>
        <p:nvPicPr>
          <p:cNvPr id="10" name="Picture 9" descr="A graph with orange lines&#10;&#10;AI-generated content may be incorrect.">
            <a:extLst>
              <a:ext uri="{FF2B5EF4-FFF2-40B4-BE49-F238E27FC236}">
                <a16:creationId xmlns:a16="http://schemas.microsoft.com/office/drawing/2014/main" id="{CF80855B-4460-7F61-C84B-F7F527438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95" y="3972965"/>
            <a:ext cx="2818746" cy="2215435"/>
          </a:xfrm>
          <a:prstGeom prst="rect">
            <a:avLst/>
          </a:prstGeom>
        </p:spPr>
      </p:pic>
      <p:pic>
        <p:nvPicPr>
          <p:cNvPr id="14" name="Picture 13" descr="A graph of a curve&#10;&#10;AI-generated content may be incorrect.">
            <a:extLst>
              <a:ext uri="{FF2B5EF4-FFF2-40B4-BE49-F238E27FC236}">
                <a16:creationId xmlns:a16="http://schemas.microsoft.com/office/drawing/2014/main" id="{AA065CE8-2B3A-742A-3CDC-B32C643B62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1186" y="3971017"/>
            <a:ext cx="2846316" cy="2219330"/>
          </a:xfrm>
          <a:prstGeom prst="rect">
            <a:avLst/>
          </a:prstGeom>
        </p:spPr>
      </p:pic>
      <p:pic>
        <p:nvPicPr>
          <p:cNvPr id="16" name="Picture 15" descr="A graph of a blue line&#10;&#10;AI-generated content may be incorrect.">
            <a:extLst>
              <a:ext uri="{FF2B5EF4-FFF2-40B4-BE49-F238E27FC236}">
                <a16:creationId xmlns:a16="http://schemas.microsoft.com/office/drawing/2014/main" id="{8A59CA6F-79C0-8BA9-F539-C863A04CDB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4262" y="1753636"/>
            <a:ext cx="2873240" cy="22193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B670BA8-E75D-7E8A-59B4-11E5ADBC2504}"/>
              </a:ext>
            </a:extLst>
          </p:cNvPr>
          <p:cNvSpPr txBox="1"/>
          <p:nvPr/>
        </p:nvSpPr>
        <p:spPr>
          <a:xfrm>
            <a:off x="184856" y="1319190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127 MeV extraction energy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CB3219-B175-5897-8C6D-0D75537B3A02}"/>
              </a:ext>
            </a:extLst>
          </p:cNvPr>
          <p:cNvSpPr txBox="1"/>
          <p:nvPr/>
        </p:nvSpPr>
        <p:spPr>
          <a:xfrm>
            <a:off x="3478657" y="1370574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57 MeV extraction energy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F6E12D-ABB0-7D5E-1959-107AC4E56D57}"/>
              </a:ext>
            </a:extLst>
          </p:cNvPr>
          <p:cNvSpPr txBox="1"/>
          <p:nvPr/>
        </p:nvSpPr>
        <p:spPr>
          <a:xfrm>
            <a:off x="6292248" y="2618256"/>
            <a:ext cx="2784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Some variation of horizontal </a:t>
            </a:r>
          </a:p>
          <a:p>
            <a:r>
              <a:rPr lang="en-US" sz="1600" dirty="0"/>
              <a:t>tune at 127 MeV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C91B5B-08C6-095B-A82A-F11FC1EAE083}"/>
              </a:ext>
            </a:extLst>
          </p:cNvPr>
          <p:cNvSpPr txBox="1"/>
          <p:nvPr/>
        </p:nvSpPr>
        <p:spPr>
          <a:xfrm>
            <a:off x="6267502" y="4666158"/>
            <a:ext cx="29883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Vertical tune variation to be</a:t>
            </a:r>
          </a:p>
          <a:p>
            <a:r>
              <a:rPr lang="en-US" sz="1600" dirty="0"/>
              <a:t>minimized by shaping the field </a:t>
            </a:r>
          </a:p>
          <a:p>
            <a:r>
              <a:rPr lang="en-US" sz="1600" dirty="0"/>
              <a:t>clamps  </a:t>
            </a:r>
          </a:p>
        </p:txBody>
      </p:sp>
    </p:spTree>
    <p:extLst>
      <p:ext uri="{BB962C8B-B14F-4D97-AF65-F5344CB8AC3E}">
        <p14:creationId xmlns:p14="http://schemas.microsoft.com/office/powerpoint/2010/main" val="1518248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1A3CFE-A510-7894-768D-837CAC8A0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E75BC-10AC-E794-4C8F-4E7EC471DED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457950" y="6356350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6411789-765B-9A45-83FF-6F3004B6E24B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33759D-A9DF-B5FB-8566-26986B2A374E}"/>
              </a:ext>
            </a:extLst>
          </p:cNvPr>
          <p:cNvSpPr txBox="1"/>
          <p:nvPr/>
        </p:nvSpPr>
        <p:spPr>
          <a:xfrm>
            <a:off x="5144273" y="2367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A diagram of a red and green arrow&#10;&#10;AI-generated content may be incorrect.">
            <a:extLst>
              <a:ext uri="{FF2B5EF4-FFF2-40B4-BE49-F238E27FC236}">
                <a16:creationId xmlns:a16="http://schemas.microsoft.com/office/drawing/2014/main" id="{38B41543-F392-E06E-7AA4-6B4BF6ED5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258" y="2466937"/>
            <a:ext cx="4946487" cy="2433985"/>
          </a:xfrm>
          <a:prstGeom prst="rect">
            <a:avLst/>
          </a:prstGeom>
        </p:spPr>
      </p:pic>
      <p:pic>
        <p:nvPicPr>
          <p:cNvPr id="13" name="Picture 12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5CDA6C39-E3D5-536C-FDB4-7A0430077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5" y="2367868"/>
            <a:ext cx="3542529" cy="26321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CF24F72-19EE-F403-B0B0-D2E0F9953E06}"/>
              </a:ext>
            </a:extLst>
          </p:cNvPr>
          <p:cNvSpPr txBox="1"/>
          <p:nvPr/>
        </p:nvSpPr>
        <p:spPr>
          <a:xfrm>
            <a:off x="457200" y="1280087"/>
            <a:ext cx="86570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Vary the clamp height to achieve better tune spread. Iterations were done with tune</a:t>
            </a:r>
          </a:p>
          <a:p>
            <a:r>
              <a:rPr lang="en-US" dirty="0"/>
              <a:t>spread as the target. </a:t>
            </a:r>
          </a:p>
          <a:p>
            <a:r>
              <a:rPr lang="en-US" dirty="0"/>
              <a:t> 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00ABA355-FBB5-5134-AFC6-CB206C164863}"/>
              </a:ext>
            </a:extLst>
          </p:cNvPr>
          <p:cNvSpPr txBox="1">
            <a:spLocks/>
          </p:cNvSpPr>
          <p:nvPr/>
        </p:nvSpPr>
        <p:spPr>
          <a:xfrm>
            <a:off x="457200" y="136525"/>
            <a:ext cx="8229600" cy="1143000"/>
          </a:xfrm>
          <a:prstGeom prst="rect">
            <a:avLst/>
          </a:prstGeom>
        </p:spPr>
        <p:txBody>
          <a:bodyPr vert="horz" lIns="0" tIns="4572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E74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400" dirty="0"/>
              <a:t>Clamp height optimisation</a:t>
            </a:r>
          </a:p>
        </p:txBody>
      </p:sp>
    </p:spTree>
    <p:extLst>
      <p:ext uri="{BB962C8B-B14F-4D97-AF65-F5344CB8AC3E}">
        <p14:creationId xmlns:p14="http://schemas.microsoft.com/office/powerpoint/2010/main" val="2528510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134D3-E7A2-8A59-CBE2-524488D90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DCE21F17-16CB-79CC-0104-3629DB53DF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40638" y="469900"/>
            <a:ext cx="2346162" cy="31229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1D3BBF5-E3BD-3C1A-852F-6970E16F34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95256" y="791391"/>
            <a:ext cx="1591545" cy="257175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19CCAD-1C29-1CD4-1E04-C8B72847CF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457950" y="6356350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6411789-765B-9A45-83FF-6F3004B6E24B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239C5D-DA24-4337-7330-2619756E18C3}"/>
              </a:ext>
            </a:extLst>
          </p:cNvPr>
          <p:cNvSpPr txBox="1"/>
          <p:nvPr/>
        </p:nvSpPr>
        <p:spPr>
          <a:xfrm>
            <a:off x="5144273" y="2367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A diagram of a graph&#10;&#10;AI-generated content may be incorrect.">
            <a:extLst>
              <a:ext uri="{FF2B5EF4-FFF2-40B4-BE49-F238E27FC236}">
                <a16:creationId xmlns:a16="http://schemas.microsoft.com/office/drawing/2014/main" id="{740D6A6F-1DA6-9FF7-C865-8E99A6355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433" y="1537298"/>
            <a:ext cx="4431200" cy="3783403"/>
          </a:xfrm>
          <a:prstGeom prst="rect">
            <a:avLst/>
          </a:prstGeom>
        </p:spPr>
      </p:pic>
      <p:pic>
        <p:nvPicPr>
          <p:cNvPr id="11" name="Picture 10" descr="A graph of a vertical ring tune&#10;&#10;AI-generated content may be incorrect.">
            <a:extLst>
              <a:ext uri="{FF2B5EF4-FFF2-40B4-BE49-F238E27FC236}">
                <a16:creationId xmlns:a16="http://schemas.microsoft.com/office/drawing/2014/main" id="{BF8A2BE9-5C6C-7B64-7A7D-4F0432BCC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67" y="1048566"/>
            <a:ext cx="3209084" cy="2509022"/>
          </a:xfrm>
          <a:prstGeom prst="rect">
            <a:avLst/>
          </a:prstGeom>
        </p:spPr>
      </p:pic>
      <p:pic>
        <p:nvPicPr>
          <p:cNvPr id="14" name="Picture 13" descr="A graph of a ring&#10;&#10;AI-generated content may be incorrect.">
            <a:extLst>
              <a:ext uri="{FF2B5EF4-FFF2-40B4-BE49-F238E27FC236}">
                <a16:creationId xmlns:a16="http://schemas.microsoft.com/office/drawing/2014/main" id="{4476906C-66C7-371F-3CEB-905F49A72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304" y="3591801"/>
            <a:ext cx="3097209" cy="2425786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8FA609DB-9CE7-129C-9E41-9C30004E822B}"/>
              </a:ext>
            </a:extLst>
          </p:cNvPr>
          <p:cNvSpPr txBox="1">
            <a:spLocks/>
          </p:cNvSpPr>
          <p:nvPr/>
        </p:nvSpPr>
        <p:spPr>
          <a:xfrm>
            <a:off x="457200" y="136525"/>
            <a:ext cx="8229600" cy="1143000"/>
          </a:xfrm>
          <a:prstGeom prst="rect">
            <a:avLst/>
          </a:prstGeom>
        </p:spPr>
        <p:txBody>
          <a:bodyPr vert="horz" lIns="0" tIns="4572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E74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400" dirty="0"/>
              <a:t>Ring tune, 127 MeV extraction energy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A0EC15-CC17-22D1-89FD-EB2B6189561B}"/>
              </a:ext>
            </a:extLst>
          </p:cNvPr>
          <p:cNvSpPr txBox="1"/>
          <p:nvPr/>
        </p:nvSpPr>
        <p:spPr>
          <a:xfrm>
            <a:off x="4100372" y="5578474"/>
            <a:ext cx="4942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(Not all the resonances plotted are systematic)</a:t>
            </a:r>
          </a:p>
        </p:txBody>
      </p:sp>
    </p:spTree>
    <p:extLst>
      <p:ext uri="{BB962C8B-B14F-4D97-AF65-F5344CB8AC3E}">
        <p14:creationId xmlns:p14="http://schemas.microsoft.com/office/powerpoint/2010/main" val="3644918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2DE2D-9D71-58CF-CEDD-EB5A41575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04D64936-431B-4D96-F52C-399CEB08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40638" y="469900"/>
            <a:ext cx="2346162" cy="31229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A46570A-4631-66D3-6D86-117D36F65F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95256" y="791391"/>
            <a:ext cx="1591545" cy="257175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7374B1-2CBC-073E-2DC8-6B9CE98A014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457950" y="6356350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6411789-765B-9A45-83FF-6F3004B6E24B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578C66-6539-4242-ECE3-4458A7611FDF}"/>
              </a:ext>
            </a:extLst>
          </p:cNvPr>
          <p:cNvSpPr txBox="1"/>
          <p:nvPr/>
        </p:nvSpPr>
        <p:spPr>
          <a:xfrm>
            <a:off x="5144273" y="2367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A diagram of a graph&#10;&#10;AI-generated content may be incorrect.">
            <a:extLst>
              <a:ext uri="{FF2B5EF4-FFF2-40B4-BE49-F238E27FC236}">
                <a16:creationId xmlns:a16="http://schemas.microsoft.com/office/drawing/2014/main" id="{7997EF34-BC8A-C183-C872-B1716B40C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485" y="1814826"/>
            <a:ext cx="4430930" cy="3775263"/>
          </a:xfrm>
          <a:prstGeom prst="rect">
            <a:avLst/>
          </a:prstGeom>
        </p:spPr>
      </p:pic>
      <p:pic>
        <p:nvPicPr>
          <p:cNvPr id="6" name="Picture 5" descr="A graph of a vertical ring&#10;&#10;AI-generated content may be incorrect.">
            <a:extLst>
              <a:ext uri="{FF2B5EF4-FFF2-40B4-BE49-F238E27FC236}">
                <a16:creationId xmlns:a16="http://schemas.microsoft.com/office/drawing/2014/main" id="{1F015616-594E-EE3A-BF72-054DA727C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48" y="1015329"/>
            <a:ext cx="3289985" cy="2591585"/>
          </a:xfrm>
          <a:prstGeom prst="rect">
            <a:avLst/>
          </a:prstGeom>
        </p:spPr>
      </p:pic>
      <p:pic>
        <p:nvPicPr>
          <p:cNvPr id="8" name="Picture 7" descr="A graph of a ring&#10;&#10;AI-generated content may be incorrect.">
            <a:extLst>
              <a:ext uri="{FF2B5EF4-FFF2-40B4-BE49-F238E27FC236}">
                <a16:creationId xmlns:a16="http://schemas.microsoft.com/office/drawing/2014/main" id="{4664BA82-0230-AE74-C4B6-BA205019C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843" y="3606914"/>
            <a:ext cx="3377797" cy="2591586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32D38568-A35B-DDA6-1AB4-E1BB58E7C730}"/>
              </a:ext>
            </a:extLst>
          </p:cNvPr>
          <p:cNvSpPr txBox="1">
            <a:spLocks/>
          </p:cNvSpPr>
          <p:nvPr/>
        </p:nvSpPr>
        <p:spPr>
          <a:xfrm>
            <a:off x="457200" y="136525"/>
            <a:ext cx="8229600" cy="1143000"/>
          </a:xfrm>
          <a:prstGeom prst="rect">
            <a:avLst/>
          </a:prstGeom>
        </p:spPr>
        <p:txBody>
          <a:bodyPr vert="horz" lIns="0" tIns="4572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E74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400" dirty="0"/>
              <a:t>Ring tune, 57 MeV extraction energy </a:t>
            </a:r>
          </a:p>
        </p:txBody>
      </p:sp>
    </p:spTree>
    <p:extLst>
      <p:ext uri="{BB962C8B-B14F-4D97-AF65-F5344CB8AC3E}">
        <p14:creationId xmlns:p14="http://schemas.microsoft.com/office/powerpoint/2010/main" val="551313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E7A21-C7B7-D7B3-4F0E-203476540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D4D38FA3-DD62-0D83-6C2B-AC9D0C00E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40638" y="469900"/>
            <a:ext cx="2346162" cy="31229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4C718AAC-9DCA-5DA4-762C-9227CE0C56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95256" y="791391"/>
            <a:ext cx="1591545" cy="257175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B73571-5B3E-966D-CBE5-0F986DDECE7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457950" y="6356350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6411789-765B-9A45-83FF-6F3004B6E24B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FB5D8E-AFA1-BA91-7B36-458A8856401E}"/>
              </a:ext>
            </a:extLst>
          </p:cNvPr>
          <p:cNvSpPr txBox="1"/>
          <p:nvPr/>
        </p:nvSpPr>
        <p:spPr>
          <a:xfrm>
            <a:off x="5144273" y="2367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A diagram of a graph&#10;&#10;AI-generated content may be incorrect.">
            <a:extLst>
              <a:ext uri="{FF2B5EF4-FFF2-40B4-BE49-F238E27FC236}">
                <a16:creationId xmlns:a16="http://schemas.microsoft.com/office/drawing/2014/main" id="{B65CA5D0-10A1-7E5C-B523-D0FAF28EC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234" y="1048566"/>
            <a:ext cx="6089531" cy="519123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D775327-2CE3-22EA-CB04-F2082C6402E4}"/>
              </a:ext>
            </a:extLst>
          </p:cNvPr>
          <p:cNvSpPr txBox="1">
            <a:spLocks/>
          </p:cNvSpPr>
          <p:nvPr/>
        </p:nvSpPr>
        <p:spPr>
          <a:xfrm>
            <a:off x="457199" y="136525"/>
            <a:ext cx="8229600" cy="1143000"/>
          </a:xfrm>
          <a:prstGeom prst="rect">
            <a:avLst/>
          </a:prstGeom>
        </p:spPr>
        <p:txBody>
          <a:bodyPr vert="horz" lIns="0" tIns="4572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E74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400" dirty="0"/>
              <a:t>Final results</a:t>
            </a:r>
          </a:p>
        </p:txBody>
      </p:sp>
    </p:spTree>
    <p:extLst>
      <p:ext uri="{BB962C8B-B14F-4D97-AF65-F5344CB8AC3E}">
        <p14:creationId xmlns:p14="http://schemas.microsoft.com/office/powerpoint/2010/main" val="3497380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B47AE-923F-D3EE-1E77-ADB8F1411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AC75EA-9476-C011-1EFE-6A71394F63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42A5C3-80DE-B086-40B7-7CCE88181B3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411789-765B-9A45-83FF-6F3004B6E24B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EC4EFC-BE76-1F9F-4A41-961B8F64D0E7}"/>
              </a:ext>
            </a:extLst>
          </p:cNvPr>
          <p:cNvSpPr txBox="1"/>
          <p:nvPr/>
        </p:nvSpPr>
        <p:spPr>
          <a:xfrm>
            <a:off x="239595" y="11046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GB" dirty="0">
              <a:solidFill>
                <a:srgbClr val="242424"/>
              </a:solidFill>
              <a:latin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2E388C-38F4-DB92-DE61-C59100A32B0D}"/>
              </a:ext>
            </a:extLst>
          </p:cNvPr>
          <p:cNvSpPr txBox="1"/>
          <p:nvPr/>
        </p:nvSpPr>
        <p:spPr>
          <a:xfrm>
            <a:off x="239595" y="5911401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94AC41-D40D-A3E9-8A06-ACF518285898}"/>
              </a:ext>
            </a:extLst>
          </p:cNvPr>
          <p:cNvSpPr txBox="1"/>
          <p:nvPr/>
        </p:nvSpPr>
        <p:spPr>
          <a:xfrm>
            <a:off x="2633007" y="1233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6560A69-B848-CF72-BBD1-7B103A7C4914}"/>
              </a:ext>
            </a:extLst>
          </p:cNvPr>
          <p:cNvGraphicFramePr>
            <a:graphicFrameLocks noGrp="1"/>
          </p:cNvGraphicFramePr>
          <p:nvPr/>
        </p:nvGraphicFramePr>
        <p:xfrm>
          <a:off x="402388" y="1048566"/>
          <a:ext cx="5411392" cy="4862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6424">
                  <a:extLst>
                    <a:ext uri="{9D8B030D-6E8A-4147-A177-3AD203B41FA5}">
                      <a16:colId xmlns:a16="http://schemas.microsoft.com/office/drawing/2014/main" val="4098793512"/>
                    </a:ext>
                  </a:extLst>
                </a:gridCol>
                <a:gridCol w="676424">
                  <a:extLst>
                    <a:ext uri="{9D8B030D-6E8A-4147-A177-3AD203B41FA5}">
                      <a16:colId xmlns:a16="http://schemas.microsoft.com/office/drawing/2014/main" val="261617756"/>
                    </a:ext>
                  </a:extLst>
                </a:gridCol>
                <a:gridCol w="676424">
                  <a:extLst>
                    <a:ext uri="{9D8B030D-6E8A-4147-A177-3AD203B41FA5}">
                      <a16:colId xmlns:a16="http://schemas.microsoft.com/office/drawing/2014/main" val="1415125563"/>
                    </a:ext>
                  </a:extLst>
                </a:gridCol>
                <a:gridCol w="676424">
                  <a:extLst>
                    <a:ext uri="{9D8B030D-6E8A-4147-A177-3AD203B41FA5}">
                      <a16:colId xmlns:a16="http://schemas.microsoft.com/office/drawing/2014/main" val="3741121579"/>
                    </a:ext>
                  </a:extLst>
                </a:gridCol>
                <a:gridCol w="676424">
                  <a:extLst>
                    <a:ext uri="{9D8B030D-6E8A-4147-A177-3AD203B41FA5}">
                      <a16:colId xmlns:a16="http://schemas.microsoft.com/office/drawing/2014/main" val="1242717494"/>
                    </a:ext>
                  </a:extLst>
                </a:gridCol>
                <a:gridCol w="676424">
                  <a:extLst>
                    <a:ext uri="{9D8B030D-6E8A-4147-A177-3AD203B41FA5}">
                      <a16:colId xmlns:a16="http://schemas.microsoft.com/office/drawing/2014/main" val="1771401306"/>
                    </a:ext>
                  </a:extLst>
                </a:gridCol>
                <a:gridCol w="676424">
                  <a:extLst>
                    <a:ext uri="{9D8B030D-6E8A-4147-A177-3AD203B41FA5}">
                      <a16:colId xmlns:a16="http://schemas.microsoft.com/office/drawing/2014/main" val="217131251"/>
                    </a:ext>
                  </a:extLst>
                </a:gridCol>
                <a:gridCol w="676424">
                  <a:extLst>
                    <a:ext uri="{9D8B030D-6E8A-4147-A177-3AD203B41FA5}">
                      <a16:colId xmlns:a16="http://schemas.microsoft.com/office/drawing/2014/main" val="2260091458"/>
                    </a:ext>
                  </a:extLst>
                </a:gridCol>
              </a:tblGrid>
              <a:tr h="143828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Trim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Main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3156122973"/>
                  </a:ext>
                </a:extLst>
              </a:tr>
              <a:tr h="143828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Coil width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0.01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m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Coil width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0.075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m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2959590184"/>
                  </a:ext>
                </a:extLst>
              </a:tr>
              <a:tr h="143828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Coil height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0.0925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m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Coil height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0.117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m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1315004814"/>
                  </a:ext>
                </a:extLst>
              </a:tr>
              <a:tr h="143828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Coil area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0.000648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m^2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Coil area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0.006143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m^2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2582327712"/>
                  </a:ext>
                </a:extLst>
              </a:tr>
              <a:tr h="143828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3075490563"/>
                  </a:ext>
                </a:extLst>
              </a:tr>
              <a:tr h="143828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1180397832"/>
                  </a:ext>
                </a:extLst>
              </a:tr>
              <a:tr h="143828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2032633041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Cu Resistivity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1.68E-08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Ohm.m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Cu Resistivity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1.68E-08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Ohm.m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3559997546"/>
                  </a:ext>
                </a:extLst>
              </a:tr>
              <a:tr h="143828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extLst>
                  <a:ext uri="{0D108BD9-81ED-4DB2-BD59-A6C34878D82A}">
                    <a16:rowId xmlns:a16="http://schemas.microsoft.com/office/drawing/2014/main" val="568185168"/>
                  </a:ext>
                </a:extLst>
              </a:tr>
              <a:tr h="143828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Trimcoil 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Length (m)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700" u="none" strike="noStrike">
                          <a:effectLst/>
                        </a:rPr>
                        <a:t>Current (AT)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>
                          <a:effectLst/>
                        </a:rPr>
                        <a:t>Resistance (Ohm)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Power (W)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530026"/>
                  </a:ext>
                </a:extLst>
              </a:tr>
              <a:tr h="143828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4.812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15013.86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1.32E-05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2.97E+03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447416"/>
                  </a:ext>
                </a:extLst>
              </a:tr>
              <a:tr h="143828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2.37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5302.91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>
                          <a:effectLst/>
                        </a:rPr>
                        <a:t>6.14E-05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1.73E+03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813241"/>
                  </a:ext>
                </a:extLst>
              </a:tr>
              <a:tr h="143828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2.61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3923.03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>
                          <a:effectLst/>
                        </a:rPr>
                        <a:t>6.77E-05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1.04E+03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65776"/>
                  </a:ext>
                </a:extLst>
              </a:tr>
              <a:tr h="143828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2.85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3252.98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>
                          <a:effectLst/>
                        </a:rPr>
                        <a:t>7.39E-05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7.82E+02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607196"/>
                  </a:ext>
                </a:extLst>
              </a:tr>
              <a:tr h="143828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4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3.09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2733.86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>
                          <a:effectLst/>
                        </a:rPr>
                        <a:t>8.02E-05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6.00E+02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670045"/>
                  </a:ext>
                </a:extLst>
              </a:tr>
              <a:tr h="143828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3.33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2331.47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>
                          <a:effectLst/>
                        </a:rPr>
                        <a:t>8.65E-05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4.70E+02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790904"/>
                  </a:ext>
                </a:extLst>
              </a:tr>
              <a:tr h="143828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6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3.58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2004.73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>
                          <a:effectLst/>
                        </a:rPr>
                        <a:t>9.28E-05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3.73E+02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656230"/>
                  </a:ext>
                </a:extLst>
              </a:tr>
              <a:tr h="143828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7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3.82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1740.58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>
                          <a:effectLst/>
                        </a:rPr>
                        <a:t>9.90E-05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3.00E+02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859521"/>
                  </a:ext>
                </a:extLst>
              </a:tr>
              <a:tr h="143828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8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4.06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1515.34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>
                          <a:effectLst/>
                        </a:rPr>
                        <a:t>1.05E-04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2.42E+02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692520"/>
                  </a:ext>
                </a:extLst>
              </a:tr>
              <a:tr h="143828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9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4.30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1335.54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>
                          <a:effectLst/>
                        </a:rPr>
                        <a:t>1.12E-04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1.99E+02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2079"/>
                  </a:ext>
                </a:extLst>
              </a:tr>
              <a:tr h="143828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2.77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5302.91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>
                          <a:effectLst/>
                        </a:rPr>
                        <a:t>7.20E-05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2.02E+03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117158"/>
                  </a:ext>
                </a:extLst>
              </a:tr>
              <a:tr h="143828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3.02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3923.03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>
                          <a:effectLst/>
                        </a:rPr>
                        <a:t>7.82E-05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1.20E+03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953352"/>
                  </a:ext>
                </a:extLst>
              </a:tr>
              <a:tr h="143828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3.26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3252.98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>
                          <a:effectLst/>
                        </a:rPr>
                        <a:t>8.45E-05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8.94E+02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540856"/>
                  </a:ext>
                </a:extLst>
              </a:tr>
              <a:tr h="143828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3.50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2733.86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>
                          <a:effectLst/>
                        </a:rPr>
                        <a:t>9.08E-05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6.78E+02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923127"/>
                  </a:ext>
                </a:extLst>
              </a:tr>
              <a:tr h="143828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14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3.73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2331.47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>
                          <a:effectLst/>
                        </a:rPr>
                        <a:t>9.69E-05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5.27E+02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234486"/>
                  </a:ext>
                </a:extLst>
              </a:tr>
              <a:tr h="143828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3.98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2004.73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>
                          <a:effectLst/>
                        </a:rPr>
                        <a:t>1.03E-04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4.15E+02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802810"/>
                  </a:ext>
                </a:extLst>
              </a:tr>
              <a:tr h="143828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16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4.22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1740.58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>
                          <a:effectLst/>
                        </a:rPr>
                        <a:t>1.10E-04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3.32E+02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160013"/>
                  </a:ext>
                </a:extLst>
              </a:tr>
              <a:tr h="143828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17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4.46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1515.34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>
                          <a:effectLst/>
                        </a:rPr>
                        <a:t>1.16E-04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2.66E+02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797778"/>
                  </a:ext>
                </a:extLst>
              </a:tr>
              <a:tr h="143828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18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4.70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1335.54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>
                          <a:effectLst/>
                        </a:rPr>
                        <a:t>1.22E-04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2.18E+02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933434"/>
                  </a:ext>
                </a:extLst>
              </a:tr>
              <a:tr h="143828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112690"/>
                  </a:ext>
                </a:extLst>
              </a:tr>
              <a:tr h="143828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935522"/>
                  </a:ext>
                </a:extLst>
              </a:tr>
              <a:tr h="143828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Total Power (W)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341110"/>
                  </a:ext>
                </a:extLst>
              </a:tr>
              <a:tr h="143828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 dirty="0">
                          <a:effectLst/>
                        </a:rPr>
                        <a:t>1.53E+04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5" marR="6435" marT="6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23456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6D357C9-8259-3895-537D-5F86A2521549}"/>
              </a:ext>
            </a:extLst>
          </p:cNvPr>
          <p:cNvSpPr txBox="1"/>
          <p:nvPr/>
        </p:nvSpPr>
        <p:spPr>
          <a:xfrm>
            <a:off x="5976573" y="2548296"/>
            <a:ext cx="304442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Power estimate:</a:t>
            </a:r>
          </a:p>
          <a:p>
            <a:endParaRPr lang="en-US" dirty="0"/>
          </a:p>
          <a:p>
            <a:r>
              <a:rPr lang="en-US" dirty="0"/>
              <a:t>15.3 kw x 2 x 10</a:t>
            </a:r>
          </a:p>
          <a:p>
            <a:endParaRPr lang="en-US" dirty="0"/>
          </a:p>
          <a:p>
            <a:r>
              <a:rPr lang="en-US" dirty="0"/>
              <a:t>= 306 kW magnet power</a:t>
            </a:r>
          </a:p>
          <a:p>
            <a:r>
              <a:rPr lang="en-US" dirty="0"/>
              <a:t>                for the whole ring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968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93436-0035-D80E-B58C-6885F7F41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8C7407-B015-B6B2-4DF3-8F795990EC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411789-765B-9A45-83FF-6F3004B6E24B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72903A-5AAF-C347-8643-AEA8234DED31}"/>
              </a:ext>
            </a:extLst>
          </p:cNvPr>
          <p:cNvSpPr txBox="1"/>
          <p:nvPr/>
        </p:nvSpPr>
        <p:spPr>
          <a:xfrm>
            <a:off x="239595" y="11046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GB" dirty="0">
              <a:solidFill>
                <a:srgbClr val="242424"/>
              </a:solidFill>
              <a:latin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9C411A-60F6-6950-EB84-35467590C8C6}"/>
              </a:ext>
            </a:extLst>
          </p:cNvPr>
          <p:cNvSpPr txBox="1"/>
          <p:nvPr/>
        </p:nvSpPr>
        <p:spPr>
          <a:xfrm>
            <a:off x="239595" y="5911401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E03FAD-0675-83A3-9C73-B970FB03E165}"/>
              </a:ext>
            </a:extLst>
          </p:cNvPr>
          <p:cNvSpPr txBox="1"/>
          <p:nvPr/>
        </p:nvSpPr>
        <p:spPr>
          <a:xfrm>
            <a:off x="130939" y="1750975"/>
            <a:ext cx="8612999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Working tune for two different extraction energies (57, 127 MeV) stay at the same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Tune spread in both cases are small enough to avoid any resonance up to fourth order 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LhARA</a:t>
            </a:r>
            <a:r>
              <a:rPr lang="en-US" sz="1600" dirty="0"/>
              <a:t> FFA can provide any extraction energy between 15-127 MeV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10 Hz operation now but the FFA design can achieve 100s of Hz if laser source is capable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C3D4F159-C3C9-A28F-A5C1-C0E6C7D63C23}"/>
              </a:ext>
            </a:extLst>
          </p:cNvPr>
          <p:cNvSpPr txBox="1">
            <a:spLocks/>
          </p:cNvSpPr>
          <p:nvPr/>
        </p:nvSpPr>
        <p:spPr>
          <a:xfrm>
            <a:off x="457199" y="136525"/>
            <a:ext cx="8229600" cy="1143000"/>
          </a:xfrm>
          <a:prstGeom prst="rect">
            <a:avLst/>
          </a:prstGeom>
        </p:spPr>
        <p:txBody>
          <a:bodyPr vert="horz" lIns="0" tIns="4572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E74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4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502076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E319D-09BC-DCA8-6632-3F23CE997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EBE687-4237-3BF9-1EA4-4E3ED46B804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411789-765B-9A45-83FF-6F3004B6E24B}" type="slidenum">
              <a:rPr lang="en-US" smtClean="0"/>
              <a:t>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0D1C1F-8254-76D9-52E1-28919394C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" y="1658785"/>
            <a:ext cx="8218170" cy="33985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C8F0AA-2B77-E65E-D62B-888C09F3B414}"/>
              </a:ext>
            </a:extLst>
          </p:cNvPr>
          <p:cNvSpPr txBox="1"/>
          <p:nvPr/>
        </p:nvSpPr>
        <p:spPr>
          <a:xfrm>
            <a:off x="568509" y="5213673"/>
            <a:ext cx="5173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Laser target: Up to 15 MeV proton beam at 10Hz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C57682-B6BD-3A26-7E66-F8A386F61D10}"/>
              </a:ext>
            </a:extLst>
          </p:cNvPr>
          <p:cNvSpPr txBox="1"/>
          <p:nvPr/>
        </p:nvSpPr>
        <p:spPr>
          <a:xfrm>
            <a:off x="595508" y="5616375"/>
            <a:ext cx="489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FFA: Variable extraction energy 15-127 MeV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3B4382-E052-B0A6-E2E2-74A0F5B2CEF6}"/>
              </a:ext>
            </a:extLst>
          </p:cNvPr>
          <p:cNvSpPr txBox="1">
            <a:spLocks/>
          </p:cNvSpPr>
          <p:nvPr/>
        </p:nvSpPr>
        <p:spPr>
          <a:xfrm>
            <a:off x="2508885" y="674369"/>
            <a:ext cx="4126230" cy="459073"/>
          </a:xfrm>
          <a:prstGeom prst="rect">
            <a:avLst/>
          </a:prstGeom>
        </p:spPr>
        <p:txBody>
          <a:bodyPr vert="horz" lIns="0" tIns="4572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E74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400" dirty="0" err="1"/>
              <a:t>LhARA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13B554-8812-CE25-847C-E2AB40315CC6}"/>
              </a:ext>
            </a:extLst>
          </p:cNvPr>
          <p:cNvSpPr txBox="1"/>
          <p:nvPr/>
        </p:nvSpPr>
        <p:spPr>
          <a:xfrm>
            <a:off x="82245" y="1252032"/>
            <a:ext cx="916141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/>
              <a:t>Laser-hybrid Accelerator for Radiobiological Applications, dedicated to  radiobiology research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730417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86881-70F2-8064-116F-75A44DC12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2B1AFD8A-9F8E-0AC0-57AA-27465C7D05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40638" y="469900"/>
            <a:ext cx="2346162" cy="31229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19681F98-4361-EC2C-296D-12A3691512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95256" y="791391"/>
            <a:ext cx="1591545" cy="257175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43B5D7-44E0-50CE-F40C-99C54D9BD4B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457950" y="6356350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6411789-765B-9A45-83FF-6F3004B6E24B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C25072-DE03-71CD-8481-7797C1636452}"/>
              </a:ext>
            </a:extLst>
          </p:cNvPr>
          <p:cNvSpPr txBox="1"/>
          <p:nvPr/>
        </p:nvSpPr>
        <p:spPr>
          <a:xfrm>
            <a:off x="5144273" y="2367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A graph of a graph&#10;&#10;AI-generated content may be incorrect.">
            <a:extLst>
              <a:ext uri="{FF2B5EF4-FFF2-40B4-BE49-F238E27FC236}">
                <a16:creationId xmlns:a16="http://schemas.microsoft.com/office/drawing/2014/main" id="{80E6DE13-1C8D-76B6-68B0-4117D401B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43" y="1727923"/>
            <a:ext cx="4049190" cy="31331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79D56A-37CD-4029-909D-A572626B2B78}"/>
              </a:ext>
            </a:extLst>
          </p:cNvPr>
          <p:cNvSpPr txBox="1"/>
          <p:nvPr/>
        </p:nvSpPr>
        <p:spPr>
          <a:xfrm>
            <a:off x="4572000" y="2140350"/>
            <a:ext cx="430989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Combine beams of different energy to</a:t>
            </a:r>
          </a:p>
          <a:p>
            <a:r>
              <a:rPr lang="en-US" dirty="0"/>
              <a:t>create a spread out Bragg peak</a:t>
            </a:r>
          </a:p>
          <a:p>
            <a:endParaRPr lang="en-US" dirty="0"/>
          </a:p>
          <a:p>
            <a:r>
              <a:rPr lang="en-US" dirty="0"/>
              <a:t>Injection energy and total B field </a:t>
            </a:r>
          </a:p>
          <a:p>
            <a:r>
              <a:rPr lang="en-US" dirty="0"/>
              <a:t>varied for different extraction energy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Verify behavior at 2 different extraction </a:t>
            </a:r>
          </a:p>
          <a:p>
            <a:r>
              <a:rPr lang="en-US" dirty="0"/>
              <a:t>energies 127 Mev and 57 MeV.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E0096284-B0B9-94BE-36B3-B8B4FA162CB5}"/>
              </a:ext>
            </a:extLst>
          </p:cNvPr>
          <p:cNvSpPr txBox="1">
            <a:spLocks/>
          </p:cNvSpPr>
          <p:nvPr/>
        </p:nvSpPr>
        <p:spPr>
          <a:xfrm>
            <a:off x="2508885" y="674369"/>
            <a:ext cx="4126230" cy="459073"/>
          </a:xfrm>
          <a:prstGeom prst="rect">
            <a:avLst/>
          </a:prstGeom>
        </p:spPr>
        <p:txBody>
          <a:bodyPr vert="horz" lIns="0" tIns="4572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E74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400" dirty="0"/>
              <a:t>Variable extraction energy</a:t>
            </a:r>
          </a:p>
        </p:txBody>
      </p:sp>
    </p:spTree>
    <p:extLst>
      <p:ext uri="{BB962C8B-B14F-4D97-AF65-F5344CB8AC3E}">
        <p14:creationId xmlns:p14="http://schemas.microsoft.com/office/powerpoint/2010/main" val="2403506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yclotron ( Concept and Operation ) -1">
            <a:extLst>
              <a:ext uri="{FF2B5EF4-FFF2-40B4-BE49-F238E27FC236}">
                <a16:creationId xmlns:a16="http://schemas.microsoft.com/office/drawing/2014/main" id="{2EA22247-A32F-23C7-89C2-05F99F1A7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58" y="2318388"/>
            <a:ext cx="3641863" cy="365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86CF5A-2C18-B717-5283-BC91F4B9E7FC}"/>
              </a:ext>
            </a:extLst>
          </p:cNvPr>
          <p:cNvSpPr txBox="1"/>
          <p:nvPr/>
        </p:nvSpPr>
        <p:spPr>
          <a:xfrm>
            <a:off x="256657" y="1518454"/>
            <a:ext cx="3511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Particles oscillate around the designed orbit </a:t>
            </a:r>
            <a:r>
              <a:rPr lang="en-GB" sz="1600" dirty="0"/>
              <a:t>in the field</a:t>
            </a:r>
            <a:endParaRPr lang="en-US" sz="1600" dirty="0"/>
          </a:p>
        </p:txBody>
      </p:sp>
      <p:pic>
        <p:nvPicPr>
          <p:cNvPr id="2052" name="Picture 4" descr="Tune / Resonance diagram – Paul Görgen">
            <a:extLst>
              <a:ext uri="{FF2B5EF4-FFF2-40B4-BE49-F238E27FC236}">
                <a16:creationId xmlns:a16="http://schemas.microsoft.com/office/drawing/2014/main" id="{79694CD7-37ED-AE88-6033-6BB6B367B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081" y="2473836"/>
            <a:ext cx="3511835" cy="350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E54A46-1F1C-282C-28C2-E2D2C432A89E}"/>
              </a:ext>
            </a:extLst>
          </p:cNvPr>
          <p:cNvSpPr txBox="1"/>
          <p:nvPr/>
        </p:nvSpPr>
        <p:spPr>
          <a:xfrm>
            <a:off x="4843864" y="1533224"/>
            <a:ext cx="44592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Tune is the number of </a:t>
            </a:r>
            <a:r>
              <a:rPr lang="en-US" sz="1600" dirty="0" err="1"/>
              <a:t>betatron</a:t>
            </a:r>
            <a:r>
              <a:rPr lang="en-US" sz="1600" dirty="0"/>
              <a:t> oscillations</a:t>
            </a:r>
          </a:p>
          <a:p>
            <a:r>
              <a:rPr lang="en-US" sz="1600" dirty="0"/>
              <a:t>per revolution. Avoid resonance tune points to </a:t>
            </a:r>
          </a:p>
          <a:p>
            <a:r>
              <a:rPr lang="en-US" sz="1600" dirty="0"/>
              <a:t>prevent beam loss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56DC98-811A-F794-0FA0-93CF41DD74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411789-765B-9A45-83FF-6F3004B6E24B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2178977-9709-041C-41A5-A631D6AA1360}"/>
              </a:ext>
            </a:extLst>
          </p:cNvPr>
          <p:cNvSpPr txBox="1">
            <a:spLocks/>
          </p:cNvSpPr>
          <p:nvPr/>
        </p:nvSpPr>
        <p:spPr>
          <a:xfrm>
            <a:off x="457200" y="633887"/>
            <a:ext cx="8229600" cy="51890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E74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 err="1"/>
              <a:t>Betatron</a:t>
            </a:r>
            <a:r>
              <a:rPr lang="en-US" dirty="0"/>
              <a:t> oscillation and tune</a:t>
            </a:r>
          </a:p>
        </p:txBody>
      </p:sp>
    </p:spTree>
    <p:extLst>
      <p:ext uri="{BB962C8B-B14F-4D97-AF65-F5344CB8AC3E}">
        <p14:creationId xmlns:p14="http://schemas.microsoft.com/office/powerpoint/2010/main" val="311516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5889D-18D2-CCA6-89AB-EF8EAD99F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D04D46-7EFE-7F8E-4091-D21653F06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6265-766F-3641-B481-BC2C17074666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A47243-E7EE-9E9C-3443-D71635C75236}"/>
                  </a:ext>
                </a:extLst>
              </p:cNvPr>
              <p:cNvSpPr txBox="1"/>
              <p:nvPr/>
            </p:nvSpPr>
            <p:spPr>
              <a:xfrm>
                <a:off x="292809" y="2238445"/>
                <a:ext cx="8520281" cy="812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 , k(r)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−1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A47243-E7EE-9E9C-3443-D71635C75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09" y="2238445"/>
                <a:ext cx="8520281" cy="812274"/>
              </a:xfrm>
              <a:prstGeom prst="rect">
                <a:avLst/>
              </a:prstGeom>
              <a:blipFill>
                <a:blip r:embed="rId3"/>
                <a:stretch>
                  <a:fillRect t="-55385" b="-5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9106021-AB21-26B4-A692-1E209F13793B}"/>
                  </a:ext>
                </a:extLst>
              </p:cNvPr>
              <p:cNvSpPr txBox="1"/>
              <p:nvPr/>
            </p:nvSpPr>
            <p:spPr>
              <a:xfrm>
                <a:off x="2071072" y="1300832"/>
                <a:ext cx="4673074" cy="774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Scaling law: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Instead we make the integrated field scaling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9106021-AB21-26B4-A692-1E209F137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072" y="1300832"/>
                <a:ext cx="4673074" cy="774315"/>
              </a:xfrm>
              <a:prstGeom prst="rect">
                <a:avLst/>
              </a:prstGeom>
              <a:blipFill>
                <a:blip r:embed="rId4"/>
                <a:stretch>
                  <a:fillRect l="-1359" r="-272"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26BFC40-37C8-6735-2D9F-172ACAEB6646}"/>
              </a:ext>
            </a:extLst>
          </p:cNvPr>
          <p:cNvSpPr txBox="1"/>
          <p:nvPr/>
        </p:nvSpPr>
        <p:spPr>
          <a:xfrm>
            <a:off x="1523882" y="5085373"/>
            <a:ext cx="60581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To first order the horizontal tune roughly constant </a:t>
            </a:r>
          </a:p>
          <a:p>
            <a:r>
              <a:rPr lang="en-US" dirty="0"/>
              <a:t>Vertical tune variation will need to be investigated later on</a:t>
            </a: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69171EBE-C91C-EE4D-1020-4125A55D848A}"/>
              </a:ext>
            </a:extLst>
          </p:cNvPr>
          <p:cNvSpPr txBox="1">
            <a:spLocks/>
          </p:cNvSpPr>
          <p:nvPr/>
        </p:nvSpPr>
        <p:spPr>
          <a:xfrm>
            <a:off x="292809" y="276756"/>
            <a:ext cx="8229600" cy="1143000"/>
          </a:xfrm>
          <a:prstGeom prst="rect">
            <a:avLst/>
          </a:prstGeom>
        </p:spPr>
        <p:txBody>
          <a:bodyPr vert="horz" lIns="0" tIns="4572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E74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400" dirty="0"/>
              <a:t>Integrated scaling law</a:t>
            </a:r>
          </a:p>
        </p:txBody>
      </p:sp>
      <p:pic>
        <p:nvPicPr>
          <p:cNvPr id="3" name="Picture 2" descr="A graph of a number of degrees&#10;&#10;Description automatically generated with medium confidence">
            <a:extLst>
              <a:ext uri="{FF2B5EF4-FFF2-40B4-BE49-F238E27FC236}">
                <a16:creationId xmlns:a16="http://schemas.microsoft.com/office/drawing/2014/main" id="{84DCE1A7-0E41-C796-3E4F-868722121F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9275" y="2892837"/>
            <a:ext cx="3216668" cy="243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14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B8C59-C69E-09B0-3437-9E3B17D44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3975812-0163-2D21-1E09-D87D58FE2EE0}"/>
              </a:ext>
            </a:extLst>
          </p:cNvPr>
          <p:cNvSpPr txBox="1"/>
          <p:nvPr/>
        </p:nvSpPr>
        <p:spPr>
          <a:xfrm>
            <a:off x="0" y="910285"/>
            <a:ext cx="778933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Combined function magnet, bends and focuses the beam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Spiral angle 53.9 degrees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10 fold symmetry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Field gradient generated by radially dependent trim coils, each with a different current setting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872A09-0628-A0E8-C6BD-DCB3EF4FAA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411789-765B-9A45-83FF-6F3004B6E24B}" type="slidenum">
              <a:rPr lang="en-US" smtClean="0"/>
              <a:t>6</a:t>
            </a:fld>
            <a:endParaRPr lang="en-US" dirty="0"/>
          </a:p>
        </p:txBody>
      </p:sp>
      <p:pic>
        <p:nvPicPr>
          <p:cNvPr id="10" name="Picture 9" descr="A diagram of a machine&#10;&#10;AI-generated content may be incorrect.">
            <a:extLst>
              <a:ext uri="{FF2B5EF4-FFF2-40B4-BE49-F238E27FC236}">
                <a16:creationId xmlns:a16="http://schemas.microsoft.com/office/drawing/2014/main" id="{10F0C0F1-5197-29CB-40A5-1B040AA75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774" y="3567649"/>
            <a:ext cx="3955206" cy="21941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BE30DF-1568-1C84-2A8B-6C432736FB0A}"/>
              </a:ext>
            </a:extLst>
          </p:cNvPr>
          <p:cNvSpPr txBox="1"/>
          <p:nvPr/>
        </p:nvSpPr>
        <p:spPr>
          <a:xfrm>
            <a:off x="147484" y="6437291"/>
            <a:ext cx="20970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Clive Hill, Daresbury lab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3851D004-1318-5EC4-9446-C2C1531FFB0A}"/>
              </a:ext>
            </a:extLst>
          </p:cNvPr>
          <p:cNvSpPr txBox="1">
            <a:spLocks/>
          </p:cNvSpPr>
          <p:nvPr/>
        </p:nvSpPr>
        <p:spPr>
          <a:xfrm>
            <a:off x="285750" y="327679"/>
            <a:ext cx="8229600" cy="701710"/>
          </a:xfrm>
          <a:prstGeom prst="rect">
            <a:avLst/>
          </a:prstGeom>
        </p:spPr>
        <p:txBody>
          <a:bodyPr vert="horz" lIns="0" tIns="4572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E74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400" dirty="0"/>
              <a:t>Geometry of the magnet</a:t>
            </a:r>
          </a:p>
        </p:txBody>
      </p:sp>
      <p:pic>
        <p:nvPicPr>
          <p:cNvPr id="11" name="Picture 10" descr="A diagram of a circular object with lines and numbers&#10;&#10;AI-generated content may be incorrect.">
            <a:extLst>
              <a:ext uri="{FF2B5EF4-FFF2-40B4-BE49-F238E27FC236}">
                <a16:creationId xmlns:a16="http://schemas.microsoft.com/office/drawing/2014/main" id="{1F1E3253-C546-B9F5-CEF5-633B6B2A3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094" y="3128362"/>
            <a:ext cx="3232954" cy="273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84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7A8E5-5DD6-B593-C261-940A5C67C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D0BDA9-AAB1-4655-87F7-31920A6D62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411789-765B-9A45-83FF-6F3004B6E24B}" type="slidenum">
              <a:rPr lang="en-US" smtClean="0"/>
              <a:t>7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CDBD1A-E32B-5265-FFFD-9BECF48DBCA5}"/>
              </a:ext>
            </a:extLst>
          </p:cNvPr>
          <p:cNvSpPr txBox="1"/>
          <p:nvPr/>
        </p:nvSpPr>
        <p:spPr>
          <a:xfrm>
            <a:off x="147484" y="64372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02006EB4-5276-1963-C6E0-1A1895D22D1A}"/>
              </a:ext>
            </a:extLst>
          </p:cNvPr>
          <p:cNvSpPr txBox="1">
            <a:spLocks/>
          </p:cNvSpPr>
          <p:nvPr/>
        </p:nvSpPr>
        <p:spPr>
          <a:xfrm>
            <a:off x="285750" y="327679"/>
            <a:ext cx="8229600" cy="701710"/>
          </a:xfrm>
          <a:prstGeom prst="rect">
            <a:avLst/>
          </a:prstGeom>
        </p:spPr>
        <p:txBody>
          <a:bodyPr vert="horz" lIns="0" tIns="4572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E74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400" dirty="0"/>
              <a:t>Geometry of the clamps</a:t>
            </a:r>
          </a:p>
        </p:txBody>
      </p:sp>
      <p:pic>
        <p:nvPicPr>
          <p:cNvPr id="3" name="Picture 2" descr="A graph of a line graph&#10;&#10;AI-generated content may be incorrect.">
            <a:extLst>
              <a:ext uri="{FF2B5EF4-FFF2-40B4-BE49-F238E27FC236}">
                <a16:creationId xmlns:a16="http://schemas.microsoft.com/office/drawing/2014/main" id="{BD8115CC-DFB5-CBF8-ED6F-186D2E4A4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55594"/>
            <a:ext cx="4042662" cy="31395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8D370F-C945-3241-9190-9F7F121934CE}"/>
              </a:ext>
            </a:extLst>
          </p:cNvPr>
          <p:cNvSpPr txBox="1"/>
          <p:nvPr/>
        </p:nvSpPr>
        <p:spPr>
          <a:xfrm>
            <a:off x="988878" y="1326410"/>
            <a:ext cx="60282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Clamps placed at constant angle away from the pole</a:t>
            </a:r>
          </a:p>
          <a:p>
            <a:endParaRPr lang="en-US" dirty="0"/>
          </a:p>
          <a:p>
            <a:r>
              <a:rPr lang="en-US" dirty="0"/>
              <a:t>Connected magnetically with the pole improves efficiency</a:t>
            </a:r>
          </a:p>
        </p:txBody>
      </p:sp>
      <p:pic>
        <p:nvPicPr>
          <p:cNvPr id="6" name="Picture 5" descr="A green and red curved object&#10;&#10;Description automatically generated">
            <a:extLst>
              <a:ext uri="{FF2B5EF4-FFF2-40B4-BE49-F238E27FC236}">
                <a16:creationId xmlns:a16="http://schemas.microsoft.com/office/drawing/2014/main" id="{2FA8B15B-102C-62E9-4076-084B2C8BD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960" y="2400457"/>
            <a:ext cx="2343488" cy="364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6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6C45E93-62DE-E79B-8D0B-84A65B493894}"/>
              </a:ext>
            </a:extLst>
          </p:cNvPr>
          <p:cNvSpPr txBox="1"/>
          <p:nvPr/>
        </p:nvSpPr>
        <p:spPr>
          <a:xfrm>
            <a:off x="225624" y="1144373"/>
            <a:ext cx="89183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 main coil provides the dipole field</a:t>
            </a:r>
          </a:p>
          <a:p>
            <a:endParaRPr lang="en-US" dirty="0"/>
          </a:p>
          <a:p>
            <a:r>
              <a:rPr lang="en-US" dirty="0"/>
              <a:t>Trim coils cross the pole face at different radius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Current settings adjusted for required gradient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4EC87F-6BA8-5C8A-56BA-A39EC86745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411789-765B-9A45-83FF-6F3004B6E24B}" type="slidenum">
              <a:rPr lang="en-US" smtClean="0"/>
              <a:t>8</a:t>
            </a:fld>
            <a:endParaRPr lang="en-US" dirty="0"/>
          </a:p>
        </p:txBody>
      </p:sp>
      <p:pic>
        <p:nvPicPr>
          <p:cNvPr id="10" name="Picture 9" descr="A red and green graph&#10;&#10;Description automatically generated">
            <a:extLst>
              <a:ext uri="{FF2B5EF4-FFF2-40B4-BE49-F238E27FC236}">
                <a16:creationId xmlns:a16="http://schemas.microsoft.com/office/drawing/2014/main" id="{F91194CD-5243-A69F-4BB2-4ABFF6AB9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7" y="3762563"/>
            <a:ext cx="5466522" cy="1667189"/>
          </a:xfrm>
          <a:prstGeom prst="rect">
            <a:avLst/>
          </a:prstGeom>
        </p:spPr>
      </p:pic>
      <p:pic>
        <p:nvPicPr>
          <p:cNvPr id="2" name="Picture 1" descr="A graph of a line&#10;&#10;Description automatically generated">
            <a:extLst>
              <a:ext uri="{FF2B5EF4-FFF2-40B4-BE49-F238E27FC236}">
                <a16:creationId xmlns:a16="http://schemas.microsoft.com/office/drawing/2014/main" id="{9734FA1B-E178-BC80-719A-A5A67CF25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0734" y="2891076"/>
            <a:ext cx="3767642" cy="29769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405F13B-A0BD-6996-ECD5-E3ED837E112A}"/>
              </a:ext>
            </a:extLst>
          </p:cNvPr>
          <p:cNvSpPr txBox="1"/>
          <p:nvPr/>
        </p:nvSpPr>
        <p:spPr>
          <a:xfrm>
            <a:off x="3288703" y="3278247"/>
            <a:ext cx="1615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Trim coils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0E13AF-2A19-38BA-54C6-D1AD634715B6}"/>
              </a:ext>
            </a:extLst>
          </p:cNvPr>
          <p:cNvSpPr txBox="1"/>
          <p:nvPr/>
        </p:nvSpPr>
        <p:spPr>
          <a:xfrm>
            <a:off x="67987" y="334792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 coil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465FDBD-ED82-77B6-7555-1321570052CC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1163159" y="3532594"/>
            <a:ext cx="50901" cy="8254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16BCAC8-D1F6-CCE1-BE44-E54844725B1E}"/>
              </a:ext>
            </a:extLst>
          </p:cNvPr>
          <p:cNvCxnSpPr>
            <a:cxnSpLocks/>
          </p:cNvCxnSpPr>
          <p:nvPr/>
        </p:nvCxnSpPr>
        <p:spPr>
          <a:xfrm flipH="1">
            <a:off x="3237802" y="3647579"/>
            <a:ext cx="618900" cy="11099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DE70DC2-CF5A-04DA-8189-75C1D8C0DD0C}"/>
              </a:ext>
            </a:extLst>
          </p:cNvPr>
          <p:cNvSpPr txBox="1"/>
          <p:nvPr/>
        </p:nvSpPr>
        <p:spPr>
          <a:xfrm>
            <a:off x="45754" y="5475055"/>
            <a:ext cx="4802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(Shown without the clamps and yoke in this image)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F96CBC-7EC0-6422-D257-183F98252BEF}"/>
                  </a:ext>
                </a:extLst>
              </p:cNvPr>
              <p:cNvSpPr txBox="1"/>
              <p:nvPr/>
            </p:nvSpPr>
            <p:spPr>
              <a:xfrm>
                <a:off x="6792282" y="5107542"/>
                <a:ext cx="59019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F96CBC-7EC0-6422-D257-183F98252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282" y="5107542"/>
                <a:ext cx="590195" cy="276999"/>
              </a:xfrm>
              <a:prstGeom prst="rect">
                <a:avLst/>
              </a:prstGeom>
              <a:blipFill>
                <a:blip r:embed="rId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131EDA-403C-BD95-766D-0E743A556B00}"/>
                  </a:ext>
                </a:extLst>
              </p:cNvPr>
              <p:cNvSpPr txBox="1"/>
              <p:nvPr/>
            </p:nvSpPr>
            <p:spPr>
              <a:xfrm>
                <a:off x="7382477" y="4506945"/>
                <a:ext cx="590195" cy="10156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131EDA-403C-BD95-766D-0E743A556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477" y="4506945"/>
                <a:ext cx="590195" cy="1015663"/>
              </a:xfrm>
              <a:prstGeom prst="rect">
                <a:avLst/>
              </a:prstGeom>
              <a:blipFill>
                <a:blip r:embed="rId6"/>
                <a:stretch>
                  <a:fillRect l="-36170" r="-36170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258B84-62F8-AE78-9C63-9A906BE170C4}"/>
                  </a:ext>
                </a:extLst>
              </p:cNvPr>
              <p:cNvSpPr txBox="1"/>
              <p:nvPr/>
            </p:nvSpPr>
            <p:spPr>
              <a:xfrm>
                <a:off x="7972672" y="3267566"/>
                <a:ext cx="590195" cy="25545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258B84-62F8-AE78-9C63-9A906BE17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672" y="3267566"/>
                <a:ext cx="590195" cy="2554545"/>
              </a:xfrm>
              <a:prstGeom prst="rect">
                <a:avLst/>
              </a:prstGeom>
              <a:blipFill>
                <a:blip r:embed="rId7"/>
                <a:stretch>
                  <a:fillRect l="-127083" r="-191667" b="-10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2">
            <a:extLst>
              <a:ext uri="{FF2B5EF4-FFF2-40B4-BE49-F238E27FC236}">
                <a16:creationId xmlns:a16="http://schemas.microsoft.com/office/drawing/2014/main" id="{907CC2DD-82BB-C462-A267-7973460886CB}"/>
              </a:ext>
            </a:extLst>
          </p:cNvPr>
          <p:cNvSpPr txBox="1">
            <a:spLocks/>
          </p:cNvSpPr>
          <p:nvPr/>
        </p:nvSpPr>
        <p:spPr>
          <a:xfrm>
            <a:off x="285750" y="327679"/>
            <a:ext cx="8229600" cy="701710"/>
          </a:xfrm>
          <a:prstGeom prst="rect">
            <a:avLst/>
          </a:prstGeom>
        </p:spPr>
        <p:txBody>
          <a:bodyPr vert="horz" lIns="0" tIns="4572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E74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400" dirty="0"/>
              <a:t>Radially dependent trim coils</a:t>
            </a:r>
          </a:p>
        </p:txBody>
      </p:sp>
    </p:spTree>
    <p:extLst>
      <p:ext uri="{BB962C8B-B14F-4D97-AF65-F5344CB8AC3E}">
        <p14:creationId xmlns:p14="http://schemas.microsoft.com/office/powerpoint/2010/main" val="3277385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66FDA-710D-F849-59F0-847C3ED65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5A869-FEF1-DCD4-EA66-2EA76FB50D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78391" y="513700"/>
            <a:ext cx="1591545" cy="257175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7918D4-508D-4F5D-2AAA-259895F6516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411789-765B-9A45-83FF-6F3004B6E24B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B0F0D6-0702-72BF-13C5-8CFD98857C79}"/>
              </a:ext>
            </a:extLst>
          </p:cNvPr>
          <p:cNvSpPr txBox="1"/>
          <p:nvPr/>
        </p:nvSpPr>
        <p:spPr>
          <a:xfrm>
            <a:off x="239595" y="11046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GB" dirty="0">
              <a:solidFill>
                <a:srgbClr val="242424"/>
              </a:solidFill>
              <a:latin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6E9BCB-3F42-460A-B94E-95CADA735527}"/>
              </a:ext>
            </a:extLst>
          </p:cNvPr>
          <p:cNvSpPr txBox="1"/>
          <p:nvPr/>
        </p:nvSpPr>
        <p:spPr>
          <a:xfrm>
            <a:off x="239595" y="5911401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AC6462-3230-C2B2-44B5-7C46BD98469E}"/>
              </a:ext>
            </a:extLst>
          </p:cNvPr>
          <p:cNvSpPr txBox="1"/>
          <p:nvPr/>
        </p:nvSpPr>
        <p:spPr>
          <a:xfrm>
            <a:off x="2633007" y="1233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F7126B-8F50-63E5-1619-26F9A529E180}"/>
              </a:ext>
            </a:extLst>
          </p:cNvPr>
          <p:cNvSpPr txBox="1"/>
          <p:nvPr/>
        </p:nvSpPr>
        <p:spPr>
          <a:xfrm>
            <a:off x="468195" y="5552711"/>
            <a:ext cx="8092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Returns stack longitudinally </a:t>
            </a:r>
          </a:p>
          <a:p>
            <a:r>
              <a:rPr lang="en-US" sz="1400" dirty="0"/>
              <a:t>Two vertical layers slot into one another </a:t>
            </a:r>
          </a:p>
        </p:txBody>
      </p:sp>
      <p:pic>
        <p:nvPicPr>
          <p:cNvPr id="17" name="Picture 16" descr="A diagram of a mattress&#10;&#10;AI-generated content may be incorrect.">
            <a:extLst>
              <a:ext uri="{FF2B5EF4-FFF2-40B4-BE49-F238E27FC236}">
                <a16:creationId xmlns:a16="http://schemas.microsoft.com/office/drawing/2014/main" id="{04A2BE06-E411-78C2-CE2B-C4826C486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95" y="1075752"/>
            <a:ext cx="7772400" cy="4369816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B57E10F4-B7BF-E127-3C30-A76596A4BA9A}"/>
              </a:ext>
            </a:extLst>
          </p:cNvPr>
          <p:cNvSpPr txBox="1">
            <a:spLocks/>
          </p:cNvSpPr>
          <p:nvPr/>
        </p:nvSpPr>
        <p:spPr>
          <a:xfrm>
            <a:off x="195726" y="208823"/>
            <a:ext cx="8229600" cy="1143000"/>
          </a:xfrm>
          <a:prstGeom prst="rect">
            <a:avLst/>
          </a:prstGeom>
        </p:spPr>
        <p:txBody>
          <a:bodyPr vert="horz" lIns="0" tIns="4572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E74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400" dirty="0"/>
              <a:t>Geometry of trim coils stacked together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EDC547-84F8-A321-50D4-13FC8D0D2AE3}"/>
              </a:ext>
            </a:extLst>
          </p:cNvPr>
          <p:cNvSpPr txBox="1"/>
          <p:nvPr/>
        </p:nvSpPr>
        <p:spPr>
          <a:xfrm>
            <a:off x="147484" y="6437291"/>
            <a:ext cx="20970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Clive Hill, Daresbury lab</a:t>
            </a:r>
          </a:p>
        </p:txBody>
      </p:sp>
    </p:spTree>
    <p:extLst>
      <p:ext uri="{BB962C8B-B14F-4D97-AF65-F5344CB8AC3E}">
        <p14:creationId xmlns:p14="http://schemas.microsoft.com/office/powerpoint/2010/main" val="2168257437"/>
      </p:ext>
    </p:extLst>
  </p:cSld>
  <p:clrMapOvr>
    <a:masterClrMapping/>
  </p:clrMapOvr>
</p:sld>
</file>

<file path=ppt/theme/theme1.xml><?xml version="1.0" encoding="utf-8"?>
<a:theme xmlns:a="http://schemas.openxmlformats.org/drawingml/2006/main" name="Imperial College London Theme">
  <a:themeElements>
    <a:clrScheme name="Imperial College London Presentation">
      <a:dk1>
        <a:srgbClr val="000000"/>
      </a:dk1>
      <a:lt1>
        <a:sysClr val="window" lastClr="FFFFFF"/>
      </a:lt1>
      <a:dk2>
        <a:srgbClr val="003E74"/>
      </a:dk2>
      <a:lt2>
        <a:srgbClr val="9D9D9D"/>
      </a:lt2>
      <a:accent1>
        <a:srgbClr val="0085CA"/>
      </a:accent1>
      <a:accent2>
        <a:srgbClr val="006EAF"/>
      </a:accent2>
      <a:accent3>
        <a:srgbClr val="0CA1CD"/>
      </a:accent3>
      <a:accent4>
        <a:srgbClr val="008EAA"/>
      </a:accent4>
      <a:accent5>
        <a:srgbClr val="379F9F"/>
      </a:accent5>
      <a:accent6>
        <a:srgbClr val="0085CA"/>
      </a:accent6>
      <a:hlink>
        <a:srgbClr val="0085CA"/>
      </a:hlink>
      <a:folHlink>
        <a:srgbClr val="0085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Imperial College London Presentation">
      <a:dk1>
        <a:srgbClr val="000000"/>
      </a:dk1>
      <a:lt1>
        <a:sysClr val="window" lastClr="FFFFFF"/>
      </a:lt1>
      <a:dk2>
        <a:srgbClr val="003E74"/>
      </a:dk2>
      <a:lt2>
        <a:srgbClr val="9D9D9D"/>
      </a:lt2>
      <a:accent1>
        <a:srgbClr val="0085CA"/>
      </a:accent1>
      <a:accent2>
        <a:srgbClr val="006EAF"/>
      </a:accent2>
      <a:accent3>
        <a:srgbClr val="0CA1CD"/>
      </a:accent3>
      <a:accent4>
        <a:srgbClr val="008EAA"/>
      </a:accent4>
      <a:accent5>
        <a:srgbClr val="379F9F"/>
      </a:accent5>
      <a:accent6>
        <a:srgbClr val="0085CA"/>
      </a:accent6>
      <a:hlink>
        <a:srgbClr val="0085CA"/>
      </a:hlink>
      <a:folHlink>
        <a:srgbClr val="0085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Imperial College London Presentation">
      <a:dk1>
        <a:srgbClr val="000000"/>
      </a:dk1>
      <a:lt1>
        <a:sysClr val="window" lastClr="FFFFFF"/>
      </a:lt1>
      <a:dk2>
        <a:srgbClr val="003E74"/>
      </a:dk2>
      <a:lt2>
        <a:srgbClr val="9D9D9D"/>
      </a:lt2>
      <a:accent1>
        <a:srgbClr val="0085CA"/>
      </a:accent1>
      <a:accent2>
        <a:srgbClr val="006EAF"/>
      </a:accent2>
      <a:accent3>
        <a:srgbClr val="0CA1CD"/>
      </a:accent3>
      <a:accent4>
        <a:srgbClr val="008EAA"/>
      </a:accent4>
      <a:accent5>
        <a:srgbClr val="379F9F"/>
      </a:accent5>
      <a:accent6>
        <a:srgbClr val="0085CA"/>
      </a:accent6>
      <a:hlink>
        <a:srgbClr val="0085CA"/>
      </a:hlink>
      <a:folHlink>
        <a:srgbClr val="0085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55161</TotalTime>
  <Words>844</Words>
  <Application>Microsoft Macintosh PowerPoint</Application>
  <PresentationFormat>On-screen Show (4:3)</PresentationFormat>
  <Paragraphs>267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 Math</vt:lpstr>
      <vt:lpstr>Segoe UI</vt:lpstr>
      <vt:lpstr>Imperial College London Theme</vt:lpstr>
      <vt:lpstr>LhARA FFA magnet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Imperial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Abby Bolt</dc:creator>
  <cp:lastModifiedBy>Kuo, Ta-Jen</cp:lastModifiedBy>
  <cp:revision>168</cp:revision>
  <dcterms:created xsi:type="dcterms:W3CDTF">2017-02-16T14:49:58Z</dcterms:created>
  <dcterms:modified xsi:type="dcterms:W3CDTF">2025-09-17T20:57:26Z</dcterms:modified>
</cp:coreProperties>
</file>