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k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89" r:id="rId3"/>
    <p:sldId id="287" r:id="rId4"/>
    <p:sldId id="290" r:id="rId5"/>
    <p:sldId id="291" r:id="rId6"/>
    <p:sldId id="292" r:id="rId7"/>
    <p:sldId id="293" r:id="rId8"/>
    <p:sldId id="294" r:id="rId9"/>
    <p:sldId id="296" r:id="rId10"/>
    <p:sldId id="297" r:id="rId11"/>
    <p:sldId id="299" r:id="rId12"/>
    <p:sldId id="300" r:id="rId13"/>
    <p:sldId id="29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CDCD"/>
    <a:srgbClr val="D5E2C8"/>
    <a:srgbClr val="E6E6E6"/>
    <a:srgbClr val="F3F3F3"/>
    <a:srgbClr val="274F92"/>
    <a:srgbClr val="38658E"/>
    <a:srgbClr val="B8E2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7442" autoAdjust="0"/>
  </p:normalViewPr>
  <p:slideViewPr>
    <p:cSldViewPr snapToGrid="0">
      <p:cViewPr varScale="1">
        <p:scale>
          <a:sx n="60" d="100"/>
          <a:sy n="60" d="100"/>
        </p:scale>
        <p:origin x="840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834085-FCE9-4029-A9EF-CA99DA85C09F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BC2FC6-7A49-47CD-811D-41A94DC78F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55550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0C5CF3-EA6C-4DB9-B6FD-CEA9F1010C1F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0A2D8A-F379-4966-B9FC-F5179B65CB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89321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FEAA80-6E7C-4D78-AAEB-8EE8C569E06C}" type="datetime1">
              <a:rPr lang="en-GB" smtClean="0"/>
              <a:t>18/09/2025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2AC803-1BB1-4D7E-88B8-AA7FED3C83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1096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052CD5-8DB3-4D94-AA4F-B284AC1811BD}" type="datetime1">
              <a:rPr lang="en-GB" smtClean="0"/>
              <a:t>18/09/2025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2AC803-1BB1-4D7E-88B8-AA7FED3C83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1713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E63CB5-B426-4404-858A-ECE0D8018A4F}" type="datetime1">
              <a:rPr lang="en-GB" smtClean="0"/>
              <a:t>18/09/2025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2AC803-1BB1-4D7E-88B8-AA7FED3C83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028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5AC276-EE05-4CCA-985D-1ED051861196}" type="datetime1">
              <a:rPr lang="en-GB" smtClean="0"/>
              <a:t>18/09/2025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2AC803-1BB1-4D7E-88B8-AA7FED3C83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3598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8FCE2-A943-4EEA-825D-E6ED348BC4C1}" type="datetime1">
              <a:rPr lang="en-GB" smtClean="0"/>
              <a:t>18/09/2025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2AC803-1BB1-4D7E-88B8-AA7FED3C83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5625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A0E08F-2703-497C-810B-980583E5D1B2}" type="datetime1">
              <a:rPr lang="en-GB" smtClean="0"/>
              <a:t>18/09/2025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2AC803-1BB1-4D7E-88B8-AA7FED3C83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6911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72B62A-E0F2-4578-AC87-35B4B9737662}" type="datetime1">
              <a:rPr lang="en-GB" smtClean="0"/>
              <a:t>18/09/2025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2AC803-1BB1-4D7E-88B8-AA7FED3C83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2681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1DE3DA-733B-4535-8EDD-41AAA527CCA9}" type="datetime1">
              <a:rPr lang="en-GB" smtClean="0"/>
              <a:t>18/09/2025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2AC803-1BB1-4D7E-88B8-AA7FED3C83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8858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6B970-E373-46AD-8972-1850DD8CDCEC}" type="datetime1">
              <a:rPr lang="en-GB" smtClean="0"/>
              <a:t>18/09/2025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2AC803-1BB1-4D7E-88B8-AA7FED3C83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4087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BF57D1-585E-4604-83EF-357F196692F5}" type="datetime1">
              <a:rPr lang="en-GB" smtClean="0"/>
              <a:t>18/09/2025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2AC803-1BB1-4D7E-88B8-AA7FED3C83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8472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B838A8-C37E-4159-868F-04E5BDB59C5E}" type="datetime1">
              <a:rPr lang="en-GB" smtClean="0"/>
              <a:t>18/09/2025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2AC803-1BB1-4D7E-88B8-AA7FED3C83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1730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F0009F-2150-07A6-2EA1-DBB894D5197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7694" y="6247848"/>
            <a:ext cx="1825258" cy="4973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A07F6B-EF10-4010-0E83-FBE4A3C96DC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63622" y="6247848"/>
            <a:ext cx="879120" cy="4983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CD9850-B9FA-F9C2-0429-EC353F31B16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381593" y="6330396"/>
            <a:ext cx="1729206" cy="4148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7C76B5-B365-F972-B14E-0413AAE9A88F}"/>
              </a:ext>
            </a:extLst>
          </p:cNvPr>
          <p:cNvSpPr txBox="1"/>
          <p:nvPr userDrawn="1"/>
        </p:nvSpPr>
        <p:spPr>
          <a:xfrm>
            <a:off x="0" y="6314438"/>
            <a:ext cx="1219199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/>
              <a:t>Narender.Kumar@cockcroft.ac.uk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E788F4-1BD4-6CAD-F50D-0BE402F229FE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499962" y="77796"/>
            <a:ext cx="477792" cy="56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695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9.png"/><Relationship Id="rId7" Type="http://schemas.openxmlformats.org/officeDocument/2006/relationships/image" Target="../media/image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16.pn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5.png"/><Relationship Id="rId7" Type="http://schemas.openxmlformats.org/officeDocument/2006/relationships/image" Target="../media/image4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16.png"/><Relationship Id="rId10" Type="http://schemas.openxmlformats.org/officeDocument/2006/relationships/image" Target="../media/image47.png"/><Relationship Id="rId4" Type="http://schemas.openxmlformats.org/officeDocument/2006/relationships/image" Target="../media/image6.jpeg"/><Relationship Id="rId9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.png"/><Relationship Id="rId7" Type="http://schemas.openxmlformats.org/officeDocument/2006/relationships/image" Target="../media/image50.png"/><Relationship Id="rId12" Type="http://schemas.openxmlformats.org/officeDocument/2006/relationships/image" Target="../media/image5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6.jpe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1.tiff"/><Relationship Id="rId7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tiff"/><Relationship Id="rId10" Type="http://schemas.openxmlformats.org/officeDocument/2006/relationships/image" Target="../media/image16.png"/><Relationship Id="rId4" Type="http://schemas.openxmlformats.org/officeDocument/2006/relationships/image" Target="../media/image12.tiff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jpg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6" Type="http://schemas.openxmlformats.org/officeDocument/2006/relationships/image" Target="../media/image18.jpeg"/><Relationship Id="rId11" Type="http://schemas.openxmlformats.org/officeDocument/2006/relationships/image" Target="../media/image16.png"/><Relationship Id="rId5" Type="http://schemas.openxmlformats.org/officeDocument/2006/relationships/image" Target="../media/image17.png"/><Relationship Id="rId10" Type="http://schemas.openxmlformats.org/officeDocument/2006/relationships/image" Target="../media/image6.jpeg"/><Relationship Id="rId4" Type="http://schemas.openxmlformats.org/officeDocument/2006/relationships/image" Target="../media/image10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13" Type="http://schemas.openxmlformats.org/officeDocument/2006/relationships/image" Target="../media/image16.png"/><Relationship Id="rId3" Type="http://schemas.openxmlformats.org/officeDocument/2006/relationships/image" Target="../media/image30.JPG"/><Relationship Id="rId7" Type="http://schemas.openxmlformats.org/officeDocument/2006/relationships/image" Target="../media/image32.png"/><Relationship Id="rId12" Type="http://schemas.openxmlformats.org/officeDocument/2006/relationships/image" Target="../media/image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PNG"/><Relationship Id="rId11" Type="http://schemas.openxmlformats.org/officeDocument/2006/relationships/image" Target="../media/image5.pn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5.jpeg"/><Relationship Id="rId7" Type="http://schemas.openxmlformats.org/officeDocument/2006/relationships/image" Target="../media/image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2D05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615706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accent1">
                    <a:lumMod val="50000"/>
                  </a:schemeClr>
                </a:solidFill>
              </a:rPr>
              <a:t>Supersonic gas curtain-based in-vivo transverse beam profile monitoring for medical accelerators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-2" y="3597683"/>
            <a:ext cx="12332985" cy="4053999"/>
            <a:chOff x="-2" y="3597683"/>
            <a:chExt cx="12332985" cy="4053999"/>
          </a:xfrm>
        </p:grpSpPr>
        <p:sp>
          <p:nvSpPr>
            <p:cNvPr id="7" name="Isosceles Triangle 6"/>
            <p:cNvSpPr/>
            <p:nvPr/>
          </p:nvSpPr>
          <p:spPr>
            <a:xfrm rot="5400000">
              <a:off x="4464897" y="372277"/>
              <a:ext cx="2033484" cy="10963281"/>
            </a:xfrm>
            <a:prstGeom prst="triangl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8561179" y="3597683"/>
              <a:ext cx="3771804" cy="4053999"/>
              <a:chOff x="8561179" y="3597683"/>
              <a:chExt cx="3771804" cy="4053999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9640911" y="3597683"/>
                <a:ext cx="2692072" cy="4050297"/>
                <a:chOff x="9512895" y="3597683"/>
                <a:chExt cx="2692072" cy="4050297"/>
              </a:xfrm>
            </p:grpSpPr>
            <p:sp>
              <p:nvSpPr>
                <p:cNvPr id="16" name="Oval 15"/>
                <p:cNvSpPr/>
                <p:nvPr/>
              </p:nvSpPr>
              <p:spPr>
                <a:xfrm>
                  <a:off x="9512895" y="5139148"/>
                  <a:ext cx="1410842" cy="1410842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10140592" y="3597683"/>
                  <a:ext cx="155448" cy="1472184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10140592" y="6600417"/>
                  <a:ext cx="155448" cy="576000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 rot="16200000" flipH="1">
                  <a:off x="11515243" y="5232569"/>
                  <a:ext cx="155448" cy="1224000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 rot="2700000">
                  <a:off x="11186903" y="4022303"/>
                  <a:ext cx="155448" cy="1472184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 rot="18900000" flipV="1">
                  <a:off x="11186903" y="6175796"/>
                  <a:ext cx="155448" cy="1472184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 rot="1320000">
                  <a:off x="10582205" y="4415574"/>
                  <a:ext cx="72000" cy="720000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 rot="20280000" flipV="1">
                  <a:off x="10582207" y="6530890"/>
                  <a:ext cx="72000" cy="720000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 rot="4020000" flipV="1">
                  <a:off x="11212402" y="5017667"/>
                  <a:ext cx="72000" cy="720000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 rot="17580000">
                  <a:off x="11208805" y="5934418"/>
                  <a:ext cx="72000" cy="720000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 rot="20280000" flipH="1">
                  <a:off x="9770345" y="4417018"/>
                  <a:ext cx="72000" cy="720000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 rot="1320000" flipH="1" flipV="1">
                  <a:off x="9819048" y="6539625"/>
                  <a:ext cx="72000" cy="720000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" name="Group 9"/>
              <p:cNvGrpSpPr/>
              <p:nvPr/>
            </p:nvGrpSpPr>
            <p:grpSpPr>
              <a:xfrm flipH="1">
                <a:off x="8561179" y="4684373"/>
                <a:ext cx="1472184" cy="2967309"/>
                <a:chOff x="10808951" y="4833071"/>
                <a:chExt cx="1472184" cy="2967309"/>
              </a:xfrm>
            </p:grpSpPr>
            <p:sp>
              <p:nvSpPr>
                <p:cNvPr id="14" name="Rectangle 13"/>
                <p:cNvSpPr/>
                <p:nvPr/>
              </p:nvSpPr>
              <p:spPr>
                <a:xfrm rot="2700000">
                  <a:off x="11467319" y="4174703"/>
                  <a:ext cx="155448" cy="1472184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 rot="18900000" flipV="1">
                  <a:off x="11467319" y="6328196"/>
                  <a:ext cx="155448" cy="1472184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" name="Group 10"/>
              <p:cNvGrpSpPr/>
              <p:nvPr/>
            </p:nvGrpSpPr>
            <p:grpSpPr>
              <a:xfrm flipH="1">
                <a:off x="8944746" y="5338538"/>
                <a:ext cx="723597" cy="988751"/>
                <a:chOff x="11165221" y="5494067"/>
                <a:chExt cx="723597" cy="988751"/>
              </a:xfrm>
            </p:grpSpPr>
            <p:sp>
              <p:nvSpPr>
                <p:cNvPr id="12" name="Rectangle 11"/>
                <p:cNvSpPr/>
                <p:nvPr/>
              </p:nvSpPr>
              <p:spPr>
                <a:xfrm rot="4020000" flipV="1">
                  <a:off x="11492818" y="5170067"/>
                  <a:ext cx="72000" cy="720000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 rot="17580000">
                  <a:off x="11489221" y="6086818"/>
                  <a:ext cx="72000" cy="720000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8" name="Subtitle 2">
            <a:extLst>
              <a:ext uri="{FF2B5EF4-FFF2-40B4-BE49-F238E27FC236}">
                <a16:creationId xmlns:a16="http://schemas.microsoft.com/office/drawing/2014/main" id="{783199EA-FE93-481E-986E-A5003B9900EF}"/>
              </a:ext>
            </a:extLst>
          </p:cNvPr>
          <p:cNvSpPr txBox="1">
            <a:spLocks/>
          </p:cNvSpPr>
          <p:nvPr/>
        </p:nvSpPr>
        <p:spPr>
          <a:xfrm>
            <a:off x="3049571" y="3505894"/>
            <a:ext cx="609285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 Narender Kumar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 Coordinator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73" y="5529917"/>
            <a:ext cx="2366847" cy="648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652" y="5520568"/>
            <a:ext cx="1143531" cy="64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132"/>
            <a:ext cx="1695813" cy="1203010"/>
          </a:xfrm>
          <a:prstGeom prst="rect">
            <a:avLst/>
          </a:prstGeom>
        </p:spPr>
      </p:pic>
      <p:pic>
        <p:nvPicPr>
          <p:cNvPr id="3" name="Picture 2" descr="A blue and black logo&#10;&#10;Description automatically generated">
            <a:extLst>
              <a:ext uri="{FF2B5EF4-FFF2-40B4-BE49-F238E27FC236}">
                <a16:creationId xmlns:a16="http://schemas.microsoft.com/office/drawing/2014/main" id="{7071617C-62B6-3A97-376A-A57071DD4A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124" y="5718197"/>
            <a:ext cx="1187588" cy="24489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AC803-1BB1-4D7E-88B8-AA7FED3C834C}" type="slidenum">
              <a:rPr lang="en-GB" smtClean="0"/>
              <a:t>1</a:t>
            </a:fld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8505022" y="6336433"/>
            <a:ext cx="374573" cy="385042"/>
          </a:xfrm>
          <a:prstGeom prst="rect">
            <a:avLst/>
          </a:prstGeom>
          <a:solidFill>
            <a:srgbClr val="D5E2C8"/>
          </a:solidFill>
          <a:ln>
            <a:solidFill>
              <a:srgbClr val="D5E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D5E2C8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4827" y="260181"/>
            <a:ext cx="1965244" cy="70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6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170506" y="37072"/>
            <a:ext cx="990600" cy="8958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0" y="74"/>
            <a:ext cx="12192000" cy="723153"/>
          </a:xfrm>
          <a:prstGeom prst="rect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143812"/>
            <a:ext cx="12192000" cy="23906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0489" cy="72315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03B3002-97A7-423B-8169-0F08E4F272E0}"/>
              </a:ext>
            </a:extLst>
          </p:cNvPr>
          <p:cNvSpPr txBox="1">
            <a:spLocks/>
          </p:cNvSpPr>
          <p:nvPr/>
        </p:nvSpPr>
        <p:spPr>
          <a:xfrm>
            <a:off x="1069788" y="0"/>
            <a:ext cx="7679765" cy="723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Outlook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8095" y="746208"/>
            <a:ext cx="7683711" cy="34163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38658E"/>
                </a:solidFill>
              </a:rPr>
              <a:t>More compact and flexible design for easier system integration.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solidFill>
                <a:srgbClr val="38658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38658E"/>
                </a:solidFill>
              </a:rPr>
              <a:t>Optimization of gas jet density at interaction point to meet vacuum requirements.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solidFill>
                <a:srgbClr val="38658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38658E"/>
                </a:solidFill>
              </a:rPr>
              <a:t>More experiments to identify gases with higher ionization cross-sections</a:t>
            </a:r>
          </a:p>
          <a:p>
            <a:r>
              <a:rPr lang="en-GB" dirty="0">
                <a:solidFill>
                  <a:srgbClr val="38658E"/>
                </a:solidFill>
              </a:rPr>
              <a:t>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38658E"/>
                </a:solidFill>
              </a:rPr>
              <a:t>Upgrade to extraction system for enhanced detection limit.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solidFill>
                <a:srgbClr val="38658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solidFill>
                <a:srgbClr val="38658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solidFill>
                <a:srgbClr val="38658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solidFill>
                <a:srgbClr val="38658E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5BCEFBA-B8C9-AF2C-30ED-57C2FFD15362}"/>
              </a:ext>
            </a:extLst>
          </p:cNvPr>
          <p:cNvGrpSpPr/>
          <p:nvPr/>
        </p:nvGrpSpPr>
        <p:grpSpPr>
          <a:xfrm>
            <a:off x="7287626" y="1265274"/>
            <a:ext cx="4657061" cy="4668754"/>
            <a:chOff x="7481451" y="129890"/>
            <a:chExt cx="5186244" cy="620484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9EAED7F-F87D-4797-417F-9928198CC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35324" y="2409047"/>
              <a:ext cx="4091558" cy="392568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1246B87-EDDF-912B-6664-CE8423989BF8}"/>
                </a:ext>
              </a:extLst>
            </p:cNvPr>
            <p:cNvSpPr txBox="1"/>
            <p:nvPr/>
          </p:nvSpPr>
          <p:spPr>
            <a:xfrm>
              <a:off x="7481451" y="1843852"/>
              <a:ext cx="1482584" cy="11044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200" dirty="0">
                  <a:effectLst/>
                  <a:latin typeface="Bierstadt" panose="020B00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Size Reduction: 25% along beam,</a:t>
              </a:r>
              <a:r>
                <a:rPr lang="en-GB" sz="1200" dirty="0">
                  <a:latin typeface="Bierstadt" panose="020B00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1200" dirty="0">
                  <a:effectLst/>
                  <a:latin typeface="Bierstadt" panose="020B00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50% lateral to beam 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79F8743-5E84-8EAD-0492-BE427A73E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24715" y="980209"/>
              <a:ext cx="1895646" cy="157323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2E3AD5D-34E3-F3A8-0D01-F27B372F2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12630" y="129890"/>
              <a:ext cx="1319815" cy="84736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8EE88E1-9851-FED8-5E6A-BC0AD9DDDA72}"/>
                </a:ext>
              </a:extLst>
            </p:cNvPr>
            <p:cNvSpPr txBox="1"/>
            <p:nvPr/>
          </p:nvSpPr>
          <p:spPr>
            <a:xfrm>
              <a:off x="10583445" y="1643855"/>
              <a:ext cx="1283006" cy="777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rgbClr val="004FB6"/>
                  </a:solidFill>
                </a:rPr>
                <a:t>Extraction unit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35C7B6B-32B0-D17D-CF02-D474EFC38B81}"/>
                </a:ext>
              </a:extLst>
            </p:cNvPr>
            <p:cNvSpPr txBox="1"/>
            <p:nvPr/>
          </p:nvSpPr>
          <p:spPr>
            <a:xfrm>
              <a:off x="10751375" y="470900"/>
              <a:ext cx="1139778" cy="449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rgbClr val="004FB6"/>
                  </a:solidFill>
                </a:rPr>
                <a:t>Detector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FAD1D34-FE9C-820E-AA20-78B36D507D64}"/>
                </a:ext>
              </a:extLst>
            </p:cNvPr>
            <p:cNvSpPr txBox="1"/>
            <p:nvPr/>
          </p:nvSpPr>
          <p:spPr>
            <a:xfrm>
              <a:off x="11020360" y="2438424"/>
              <a:ext cx="1647335" cy="1104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rgbClr val="004FB6"/>
                  </a:solidFill>
                </a:rPr>
                <a:t>Chamber and support structure</a:t>
              </a:r>
            </a:p>
          </p:txBody>
        </p:sp>
      </p:grp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945367"/>
              </p:ext>
            </p:extLst>
          </p:nvPr>
        </p:nvGraphicFramePr>
        <p:xfrm>
          <a:off x="510244" y="3039990"/>
          <a:ext cx="6356784" cy="302731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195359">
                  <a:extLst>
                    <a:ext uri="{9D8B030D-6E8A-4147-A177-3AD203B41FA5}">
                      <a16:colId xmlns:a16="http://schemas.microsoft.com/office/drawing/2014/main" val="4126248233"/>
                    </a:ext>
                  </a:extLst>
                </a:gridCol>
                <a:gridCol w="1077407">
                  <a:extLst>
                    <a:ext uri="{9D8B030D-6E8A-4147-A177-3AD203B41FA5}">
                      <a16:colId xmlns:a16="http://schemas.microsoft.com/office/drawing/2014/main" val="1784766827"/>
                    </a:ext>
                  </a:extLst>
                </a:gridCol>
                <a:gridCol w="1209188">
                  <a:extLst>
                    <a:ext uri="{9D8B030D-6E8A-4147-A177-3AD203B41FA5}">
                      <a16:colId xmlns:a16="http://schemas.microsoft.com/office/drawing/2014/main" val="448319798"/>
                    </a:ext>
                  </a:extLst>
                </a:gridCol>
                <a:gridCol w="1120934">
                  <a:extLst>
                    <a:ext uri="{9D8B030D-6E8A-4147-A177-3AD203B41FA5}">
                      <a16:colId xmlns:a16="http://schemas.microsoft.com/office/drawing/2014/main" val="2649395244"/>
                    </a:ext>
                  </a:extLst>
                </a:gridCol>
                <a:gridCol w="1753896">
                  <a:extLst>
                    <a:ext uri="{9D8B030D-6E8A-4147-A177-3AD203B41FA5}">
                      <a16:colId xmlns:a16="http://schemas.microsoft.com/office/drawing/2014/main" val="1597630816"/>
                    </a:ext>
                  </a:extLst>
                </a:gridCol>
              </a:tblGrid>
              <a:tr h="281488">
                <a:tc gridSpan="5"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Gain Improvement</a:t>
                      </a:r>
                      <a:endParaRPr lang="en-GB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B8E2F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B8E2F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B8E2F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B8E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174652"/>
                  </a:ext>
                </a:extLst>
              </a:tr>
              <a:tr h="205838"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P</a:t>
                      </a:r>
                      <a:r>
                        <a:rPr lang="en-GB" sz="1400" u="none" strike="noStrike" dirty="0" smtClean="0">
                          <a:effectLst/>
                        </a:rPr>
                        <a:t>essimistic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O</a:t>
                      </a:r>
                      <a:r>
                        <a:rPr lang="en-GB" sz="1400" u="none" strike="noStrike" dirty="0" smtClean="0">
                          <a:effectLst/>
                        </a:rPr>
                        <a:t>ptimistic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 smtClean="0">
                          <a:effectLst/>
                        </a:rPr>
                        <a:t>Actual tested</a:t>
                      </a:r>
                      <a:r>
                        <a:rPr lang="en-GB" sz="1400" u="none" strike="noStrike" baseline="0" dirty="0" smtClean="0">
                          <a:effectLst/>
                        </a:rPr>
                        <a:t> at </a:t>
                      </a:r>
                      <a:r>
                        <a:rPr lang="en-GB" sz="1400" u="none" strike="noStrike" baseline="0" dirty="0" err="1" smtClean="0">
                          <a:effectLst/>
                        </a:rPr>
                        <a:t>UoB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46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88009010"/>
                  </a:ext>
                </a:extLst>
              </a:tr>
              <a:tr h="213744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QE P43</a:t>
                      </a:r>
                      <a:endParaRPr lang="en-GB" sz="14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1.2</a:t>
                      </a:r>
                      <a:endParaRPr lang="en-GB" sz="14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1.4</a:t>
                      </a:r>
                      <a:endParaRPr lang="en-GB" sz="14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1.3</a:t>
                      </a:r>
                      <a:endParaRPr lang="en-GB" sz="14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46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u="none" strike="noStrike" dirty="0">
                          <a:effectLst/>
                          <a:sym typeface="Wingdings" panose="05000000000000000000" pitchFamily="2" charset="2"/>
                        </a:rPr>
                        <a:t> Manufacturers </a:t>
                      </a:r>
                      <a:r>
                        <a:rPr lang="en-GB" sz="1400" u="none" strike="noStrike" dirty="0" smtClean="0">
                          <a:effectLst/>
                          <a:sym typeface="Wingdings" panose="05000000000000000000" pitchFamily="2" charset="2"/>
                        </a:rPr>
                        <a:t>datasheet</a:t>
                      </a:r>
                      <a:endParaRPr lang="en-GB" sz="14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18468691"/>
                  </a:ext>
                </a:extLst>
              </a:tr>
              <a:tr h="40288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MCP Double chevron</a:t>
                      </a:r>
                      <a:endParaRPr lang="en-GB" sz="14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100</a:t>
                      </a:r>
                      <a:endParaRPr lang="en-GB" sz="14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1000</a:t>
                      </a:r>
                      <a:endParaRPr lang="en-GB" sz="14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80</a:t>
                      </a:r>
                      <a:endParaRPr lang="en-GB" sz="14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46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u="none" strike="noStrike" dirty="0">
                          <a:effectLst/>
                          <a:sym typeface="Wingdings" panose="05000000000000000000" pitchFamily="2" charset="2"/>
                        </a:rPr>
                        <a:t> Operation limited by poor vacuum</a:t>
                      </a:r>
                      <a:endParaRPr lang="en-GB" sz="14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7279921"/>
                  </a:ext>
                </a:extLst>
              </a:tr>
              <a:tr h="40288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Effective ions extraction</a:t>
                      </a:r>
                      <a:endParaRPr lang="en-GB" sz="1400" b="0" i="0" u="none" strike="noStrike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1</a:t>
                      </a:r>
                      <a:endParaRPr lang="en-GB" sz="1400" b="0" i="0" u="none" strike="noStrike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1-4</a:t>
                      </a:r>
                      <a:endParaRPr lang="en-GB" sz="1400" b="0" i="0" u="none" strike="noStrike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-</a:t>
                      </a:r>
                      <a:endParaRPr lang="en-GB" sz="1400" b="0" i="0" u="none" strike="noStrike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 dirty="0">
                          <a:effectLst/>
                          <a:sym typeface="Wingdings" panose="05000000000000000000" pitchFamily="2" charset="2"/>
                        </a:rPr>
                        <a:t> New Design being manufactured</a:t>
                      </a:r>
                      <a:endParaRPr lang="en-GB" sz="1400" b="0" i="0" u="none" strike="noStrike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80966189"/>
                  </a:ext>
                </a:extLst>
              </a:tr>
              <a:tr h="40288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 smtClean="0">
                          <a:effectLst/>
                        </a:rPr>
                        <a:t>Curtain </a:t>
                      </a:r>
                      <a:r>
                        <a:rPr lang="en-GB" sz="1400" u="none" strike="noStrike" dirty="0">
                          <a:effectLst/>
                        </a:rPr>
                        <a:t>thickness</a:t>
                      </a:r>
                      <a:endParaRPr lang="en-GB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2</a:t>
                      </a:r>
                      <a:endParaRPr lang="en-GB" sz="14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5</a:t>
                      </a:r>
                      <a:endParaRPr lang="en-GB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-</a:t>
                      </a:r>
                      <a:endParaRPr lang="en-GB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ç"/>
                      </a:pPr>
                      <a:r>
                        <a:rPr lang="en-GB" sz="1400" u="none" strike="noStrike" dirty="0">
                          <a:effectLst/>
                          <a:sym typeface="Wingdings" panose="05000000000000000000" pitchFamily="2" charset="2"/>
                        </a:rPr>
                        <a:t>Unchanged</a:t>
                      </a:r>
                      <a:endParaRPr lang="en-GB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32889193"/>
                  </a:ext>
                </a:extLst>
              </a:tr>
              <a:tr h="22668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 smtClean="0">
                          <a:effectLst/>
                        </a:rPr>
                        <a:t>Curtain </a:t>
                      </a:r>
                      <a:r>
                        <a:rPr lang="en-GB" sz="1400" u="none" strike="noStrike" dirty="0">
                          <a:effectLst/>
                        </a:rPr>
                        <a:t>density</a:t>
                      </a:r>
                      <a:endParaRPr lang="en-GB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>
                          <a:effectLst/>
                        </a:rPr>
                        <a:t>2</a:t>
                      </a:r>
                      <a:endParaRPr lang="en-GB" sz="14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5</a:t>
                      </a:r>
                      <a:endParaRPr lang="en-GB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effectLst/>
                        </a:rPr>
                        <a:t>3</a:t>
                      </a:r>
                      <a:endParaRPr lang="en-GB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46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u="none" strike="noStrike" dirty="0">
                          <a:effectLst/>
                          <a:sym typeface="Wingdings" panose="05000000000000000000" pitchFamily="2" charset="2"/>
                        </a:rPr>
                        <a:t> Z</a:t>
                      </a:r>
                      <a:r>
                        <a:rPr lang="en-GB" sz="1400" u="none" strike="noStrike" baseline="-25000" dirty="0">
                          <a:effectLst/>
                          <a:sym typeface="Wingdings" panose="05000000000000000000" pitchFamily="2" charset="2"/>
                        </a:rPr>
                        <a:t>NS</a:t>
                      </a:r>
                      <a:r>
                        <a:rPr lang="en-GB" sz="1400" u="none" strike="noStrike" dirty="0">
                          <a:effectLst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GB" sz="1400" u="none" strike="noStrike" dirty="0" smtClean="0">
                          <a:effectLst/>
                          <a:sym typeface="Wingdings" panose="05000000000000000000" pitchFamily="2" charset="2"/>
                        </a:rPr>
                        <a:t>optimization</a:t>
                      </a:r>
                      <a:endParaRPr lang="en-GB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72649353"/>
                  </a:ext>
                </a:extLst>
              </a:tr>
              <a:tr h="314609">
                <a:tc>
                  <a:txBody>
                    <a:bodyPr/>
                    <a:lstStyle/>
                    <a:p>
                      <a:pPr algn="l" fontAlgn="b"/>
                      <a:endParaRPr lang="en-GB" sz="14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u="none" strike="noStrike" dirty="0" smtClean="0">
                          <a:effectLst/>
                        </a:rPr>
                        <a:t>480</a:t>
                      </a:r>
                      <a:endParaRPr lang="en-GB" sz="1400" b="1" i="0" u="none" strike="noStrike" dirty="0" smtClean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u="none" strike="noStrike" dirty="0" smtClean="0">
                          <a:effectLst/>
                        </a:rPr>
                        <a:t>49700</a:t>
                      </a:r>
                      <a:endParaRPr lang="en-GB" sz="1400" b="1" i="0" u="none" strike="noStrike" dirty="0" smtClean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u="none" strike="noStrike" dirty="0" smtClean="0">
                          <a:effectLst/>
                        </a:rPr>
                        <a:t>240</a:t>
                      </a:r>
                      <a:endParaRPr lang="en-GB" sz="1400" b="0" i="0" u="none" strike="noStrike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60903990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AC803-1BB1-4D7E-88B8-AA7FED3C834C}" type="slidenum">
              <a:rPr lang="en-GB" smtClean="0"/>
              <a:t>10</a:t>
            </a:fld>
            <a:endParaRPr lang="en-GB"/>
          </a:p>
        </p:txBody>
      </p:sp>
      <p:grpSp>
        <p:nvGrpSpPr>
          <p:cNvPr id="20" name="Group 19"/>
          <p:cNvGrpSpPr/>
          <p:nvPr/>
        </p:nvGrpSpPr>
        <p:grpSpPr>
          <a:xfrm>
            <a:off x="0" y="6189067"/>
            <a:ext cx="12110799" cy="660785"/>
            <a:chOff x="0" y="6189067"/>
            <a:chExt cx="12110799" cy="660785"/>
          </a:xfrm>
        </p:grpSpPr>
        <p:sp>
          <p:nvSpPr>
            <p:cNvPr id="21" name="Rectangle 20"/>
            <p:cNvSpPr/>
            <p:nvPr/>
          </p:nvSpPr>
          <p:spPr>
            <a:xfrm>
              <a:off x="10228521" y="6285094"/>
              <a:ext cx="1882278" cy="4559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0" y="6210250"/>
              <a:ext cx="3115340" cy="573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3577" y="6189067"/>
              <a:ext cx="2366847" cy="6480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933" y="6201852"/>
              <a:ext cx="1143531" cy="648000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4044803" y="6356350"/>
            <a:ext cx="358317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i="1" dirty="0" smtClean="0"/>
              <a:t>Narender.Kumar@Cockcroft.ac.uk</a:t>
            </a:r>
            <a:endParaRPr lang="en-GB" i="1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15604" y="69560"/>
            <a:ext cx="1526924" cy="54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57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170506" y="37072"/>
            <a:ext cx="990600" cy="8958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0" y="74"/>
            <a:ext cx="12192000" cy="723153"/>
          </a:xfrm>
          <a:prstGeom prst="rect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143812"/>
            <a:ext cx="12192000" cy="23906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0489" cy="72315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03B3002-97A7-423B-8169-0F08E4F272E0}"/>
              </a:ext>
            </a:extLst>
          </p:cNvPr>
          <p:cNvSpPr txBox="1">
            <a:spLocks/>
          </p:cNvSpPr>
          <p:nvPr/>
        </p:nvSpPr>
        <p:spPr>
          <a:xfrm>
            <a:off x="1069788" y="0"/>
            <a:ext cx="7679765" cy="723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Outlook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AC803-1BB1-4D7E-88B8-AA7FED3C834C}" type="slidenum">
              <a:rPr lang="en-GB" smtClean="0"/>
              <a:t>11</a:t>
            </a:fld>
            <a:endParaRPr lang="en-GB"/>
          </a:p>
        </p:txBody>
      </p:sp>
      <p:grpSp>
        <p:nvGrpSpPr>
          <p:cNvPr id="20" name="Group 19"/>
          <p:cNvGrpSpPr/>
          <p:nvPr/>
        </p:nvGrpSpPr>
        <p:grpSpPr>
          <a:xfrm>
            <a:off x="0" y="6189067"/>
            <a:ext cx="12110799" cy="660785"/>
            <a:chOff x="0" y="6189067"/>
            <a:chExt cx="12110799" cy="660785"/>
          </a:xfrm>
        </p:grpSpPr>
        <p:sp>
          <p:nvSpPr>
            <p:cNvPr id="21" name="Rectangle 20"/>
            <p:cNvSpPr/>
            <p:nvPr/>
          </p:nvSpPr>
          <p:spPr>
            <a:xfrm>
              <a:off x="10228521" y="6285094"/>
              <a:ext cx="1882278" cy="4559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0" y="6210250"/>
              <a:ext cx="3115340" cy="573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3577" y="6189067"/>
              <a:ext cx="2366847" cy="6480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933" y="6201852"/>
              <a:ext cx="1143531" cy="648000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4044803" y="6356350"/>
            <a:ext cx="358317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i="1" dirty="0" smtClean="0"/>
              <a:t>Narender.Kumar@Cockcroft.ac.uk</a:t>
            </a:r>
            <a:endParaRPr lang="en-GB" i="1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5604" y="69560"/>
            <a:ext cx="1526924" cy="5453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489" y="748929"/>
            <a:ext cx="10150017" cy="535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4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170506" y="37072"/>
            <a:ext cx="990600" cy="8958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0" y="74"/>
            <a:ext cx="12192000" cy="723153"/>
          </a:xfrm>
          <a:prstGeom prst="rect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143812"/>
            <a:ext cx="12192000" cy="23906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0489" cy="72315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03B3002-97A7-423B-8169-0F08E4F272E0}"/>
              </a:ext>
            </a:extLst>
          </p:cNvPr>
          <p:cNvSpPr txBox="1">
            <a:spLocks/>
          </p:cNvSpPr>
          <p:nvPr/>
        </p:nvSpPr>
        <p:spPr>
          <a:xfrm>
            <a:off x="1069788" y="0"/>
            <a:ext cx="7679765" cy="723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Optical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Air Fluorescence Monitor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AC803-1BB1-4D7E-88B8-AA7FED3C834C}" type="slidenum">
              <a:rPr lang="en-GB" smtClean="0"/>
              <a:t>12</a:t>
            </a:fld>
            <a:endParaRPr lang="en-GB"/>
          </a:p>
        </p:txBody>
      </p:sp>
      <p:grpSp>
        <p:nvGrpSpPr>
          <p:cNvPr id="20" name="Group 19"/>
          <p:cNvGrpSpPr/>
          <p:nvPr/>
        </p:nvGrpSpPr>
        <p:grpSpPr>
          <a:xfrm>
            <a:off x="0" y="6189067"/>
            <a:ext cx="12110799" cy="660785"/>
            <a:chOff x="0" y="6189067"/>
            <a:chExt cx="12110799" cy="660785"/>
          </a:xfrm>
        </p:grpSpPr>
        <p:sp>
          <p:nvSpPr>
            <p:cNvPr id="21" name="Rectangle 20"/>
            <p:cNvSpPr/>
            <p:nvPr/>
          </p:nvSpPr>
          <p:spPr>
            <a:xfrm>
              <a:off x="10228521" y="6285094"/>
              <a:ext cx="1882278" cy="4559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0" y="6210250"/>
              <a:ext cx="3115340" cy="573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3577" y="6189067"/>
              <a:ext cx="2366847" cy="6480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933" y="6201852"/>
              <a:ext cx="1143531" cy="648000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4044803" y="6356350"/>
            <a:ext cx="358317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i="1" dirty="0" smtClean="0"/>
              <a:t>Narender.Kumar@Cockcroft.ac.uk</a:t>
            </a:r>
            <a:endParaRPr lang="en-GB" i="1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5604" y="69560"/>
            <a:ext cx="1526924" cy="54533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9879F0C-643D-D5A3-EAE9-12487B51F26B}"/>
              </a:ext>
            </a:extLst>
          </p:cNvPr>
          <p:cNvGrpSpPr/>
          <p:nvPr/>
        </p:nvGrpSpPr>
        <p:grpSpPr>
          <a:xfrm rot="5400000">
            <a:off x="-250919" y="1603250"/>
            <a:ext cx="4817807" cy="3603409"/>
            <a:chOff x="182880" y="912849"/>
            <a:chExt cx="6765267" cy="515361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A974E29-AC67-4B35-54B3-93F0EA7DF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2228" y="2471370"/>
              <a:ext cx="6096001" cy="213297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69CD5AB-2F3B-E6BD-9269-95075DD94CBE}"/>
                </a:ext>
              </a:extLst>
            </p:cNvPr>
            <p:cNvSpPr txBox="1"/>
            <p:nvPr/>
          </p:nvSpPr>
          <p:spPr>
            <a:xfrm rot="16200000">
              <a:off x="-76509" y="2044892"/>
              <a:ext cx="1364348" cy="43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rgbClr val="004FB6"/>
                  </a:solidFill>
                </a:rPr>
                <a:t>Camera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02E4BB-345D-83F9-0207-16A0C8425342}"/>
                </a:ext>
              </a:extLst>
            </p:cNvPr>
            <p:cNvSpPr txBox="1"/>
            <p:nvPr/>
          </p:nvSpPr>
          <p:spPr>
            <a:xfrm rot="16200000">
              <a:off x="1027635" y="1761674"/>
              <a:ext cx="1632961" cy="751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rgbClr val="004FB6"/>
                  </a:solidFill>
                </a:rPr>
                <a:t>Image Intensifier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3593EE4-32BE-7AF1-B0F8-7C7C1535DEBE}"/>
                </a:ext>
              </a:extLst>
            </p:cNvPr>
            <p:cNvSpPr txBox="1"/>
            <p:nvPr/>
          </p:nvSpPr>
          <p:spPr>
            <a:xfrm rot="16200000">
              <a:off x="197682" y="4242460"/>
              <a:ext cx="1472813" cy="1068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rgbClr val="004FB6"/>
                  </a:solidFill>
                </a:rPr>
                <a:t>25:7 imaging optics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F88F5F9-0339-511F-D766-54DBA96F176D}"/>
                </a:ext>
              </a:extLst>
            </p:cNvPr>
            <p:cNvSpPr txBox="1"/>
            <p:nvPr/>
          </p:nvSpPr>
          <p:spPr>
            <a:xfrm rot="16200000">
              <a:off x="1442711" y="4656400"/>
              <a:ext cx="1791923" cy="751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rgbClr val="004FB6"/>
                  </a:solidFill>
                </a:rPr>
                <a:t>Band pass Filter wheel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56A7747-6E57-5296-8A0E-00DA0774E18D}"/>
                </a:ext>
              </a:extLst>
            </p:cNvPr>
            <p:cNvSpPr txBox="1"/>
            <p:nvPr/>
          </p:nvSpPr>
          <p:spPr>
            <a:xfrm rot="16200000">
              <a:off x="2877832" y="1505049"/>
              <a:ext cx="1949089" cy="764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rgbClr val="004FB6"/>
                  </a:solidFill>
                </a:rPr>
                <a:t>Apochromatic Triplet F= 600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311C16A-FBBA-D65F-52DD-D3EBE1005139}"/>
                </a:ext>
              </a:extLst>
            </p:cNvPr>
            <p:cNvSpPr txBox="1"/>
            <p:nvPr/>
          </p:nvSpPr>
          <p:spPr>
            <a:xfrm rot="16200000">
              <a:off x="3271103" y="4806016"/>
              <a:ext cx="1769132" cy="751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rgbClr val="004FB6"/>
                  </a:solidFill>
                </a:rPr>
                <a:t>Aperture</a:t>
              </a:r>
            </a:p>
            <a:p>
              <a:pPr algn="ctr"/>
              <a:r>
                <a:rPr lang="en-GB" sz="1600" dirty="0">
                  <a:solidFill>
                    <a:srgbClr val="004FB6"/>
                  </a:solidFill>
                </a:rPr>
                <a:t>Depth of field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83B34FA2-02F8-AEAC-E0CB-CFFC052B2E47}"/>
                </a:ext>
              </a:extLst>
            </p:cNvPr>
            <p:cNvCxnSpPr>
              <a:cxnSpLocks/>
            </p:cNvCxnSpPr>
            <p:nvPr/>
          </p:nvCxnSpPr>
          <p:spPr>
            <a:xfrm>
              <a:off x="606963" y="2783970"/>
              <a:ext cx="0" cy="595729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95ED9E68-A1EE-26D4-2F5E-018CFFC2A6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7068" y="3826898"/>
              <a:ext cx="0" cy="447261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7100C188-109B-0720-F4CE-B7B20CD62029}"/>
                </a:ext>
              </a:extLst>
            </p:cNvPr>
            <p:cNvCxnSpPr>
              <a:cxnSpLocks/>
            </p:cNvCxnSpPr>
            <p:nvPr/>
          </p:nvCxnSpPr>
          <p:spPr>
            <a:xfrm>
              <a:off x="1844116" y="2715491"/>
              <a:ext cx="0" cy="355950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90C6004B-3E02-B366-0C4C-F166702553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55179" y="3826898"/>
              <a:ext cx="0" cy="640607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3F4FCC03-90EF-F207-6E34-FC4CB3309350}"/>
                </a:ext>
              </a:extLst>
            </p:cNvPr>
            <p:cNvCxnSpPr>
              <a:cxnSpLocks/>
            </p:cNvCxnSpPr>
            <p:nvPr/>
          </p:nvCxnSpPr>
          <p:spPr>
            <a:xfrm>
              <a:off x="3842148" y="2623040"/>
              <a:ext cx="0" cy="583362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2A621D4F-AEAB-C813-1731-915E2779A8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15105" y="3774317"/>
              <a:ext cx="0" cy="693188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7CBC124-9541-6D5B-05B9-94F6EFC62943}"/>
                </a:ext>
              </a:extLst>
            </p:cNvPr>
            <p:cNvSpPr/>
            <p:nvPr/>
          </p:nvSpPr>
          <p:spPr>
            <a:xfrm>
              <a:off x="3753830" y="3282813"/>
              <a:ext cx="177253" cy="44323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55D529A-A3DF-7627-444F-FA9D396D92BA}"/>
                </a:ext>
              </a:extLst>
            </p:cNvPr>
            <p:cNvCxnSpPr>
              <a:cxnSpLocks/>
              <a:stCxn id="37" idx="7"/>
            </p:cNvCxnSpPr>
            <p:nvPr/>
          </p:nvCxnSpPr>
          <p:spPr>
            <a:xfrm>
              <a:off x="3905125" y="3347723"/>
              <a:ext cx="2827985" cy="151066"/>
            </a:xfrm>
            <a:prstGeom prst="line">
              <a:avLst/>
            </a:prstGeom>
            <a:ln w="19050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60E45E1-4A69-9662-A9D7-C4B5A9193F1D}"/>
                </a:ext>
              </a:extLst>
            </p:cNvPr>
            <p:cNvCxnSpPr>
              <a:cxnSpLocks/>
              <a:stCxn id="37" idx="5"/>
            </p:cNvCxnSpPr>
            <p:nvPr/>
          </p:nvCxnSpPr>
          <p:spPr>
            <a:xfrm flipV="1">
              <a:off x="3905125" y="3507909"/>
              <a:ext cx="2827985" cy="153224"/>
            </a:xfrm>
            <a:prstGeom prst="line">
              <a:avLst/>
            </a:prstGeom>
            <a:ln w="19050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7325118-1C9D-C906-302F-2DAB696A70BA}"/>
                </a:ext>
              </a:extLst>
            </p:cNvPr>
            <p:cNvCxnSpPr>
              <a:cxnSpLocks/>
            </p:cNvCxnSpPr>
            <p:nvPr/>
          </p:nvCxnSpPr>
          <p:spPr>
            <a:xfrm>
              <a:off x="182880" y="3507909"/>
              <a:ext cx="6550230" cy="0"/>
            </a:xfrm>
            <a:prstGeom prst="line">
              <a:avLst/>
            </a:prstGeom>
            <a:ln>
              <a:prstDash val="lgDashDot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EAF021E-E238-CDDE-D246-608FF39C5A5E}"/>
                </a:ext>
              </a:extLst>
            </p:cNvPr>
            <p:cNvCxnSpPr>
              <a:cxnSpLocks/>
              <a:endCxn id="37" idx="3"/>
            </p:cNvCxnSpPr>
            <p:nvPr/>
          </p:nvCxnSpPr>
          <p:spPr>
            <a:xfrm>
              <a:off x="2068018" y="3583599"/>
              <a:ext cx="1711770" cy="77534"/>
            </a:xfrm>
            <a:prstGeom prst="line">
              <a:avLst/>
            </a:prstGeom>
            <a:ln w="19050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7018C50-0032-A2BD-E7DB-57F850811B28}"/>
                </a:ext>
              </a:extLst>
            </p:cNvPr>
            <p:cNvCxnSpPr>
              <a:cxnSpLocks/>
              <a:endCxn id="37" idx="1"/>
            </p:cNvCxnSpPr>
            <p:nvPr/>
          </p:nvCxnSpPr>
          <p:spPr>
            <a:xfrm flipV="1">
              <a:off x="2068018" y="3347723"/>
              <a:ext cx="1711770" cy="113645"/>
            </a:xfrm>
            <a:prstGeom prst="line">
              <a:avLst/>
            </a:prstGeom>
            <a:ln w="19050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43" name="Arrow: Left 26">
              <a:extLst>
                <a:ext uri="{FF2B5EF4-FFF2-40B4-BE49-F238E27FC236}">
                  <a16:creationId xmlns:a16="http://schemas.microsoft.com/office/drawing/2014/main" id="{668E995F-6217-2395-E6C4-DC99B7735434}"/>
                </a:ext>
              </a:extLst>
            </p:cNvPr>
            <p:cNvSpPr/>
            <p:nvPr/>
          </p:nvSpPr>
          <p:spPr>
            <a:xfrm rot="16200000">
              <a:off x="6155344" y="3424329"/>
              <a:ext cx="1141206" cy="318540"/>
            </a:xfrm>
            <a:prstGeom prst="leftArrow">
              <a:avLst/>
            </a:prstGeom>
            <a:solidFill>
              <a:schemeClr val="accent2">
                <a:alpha val="30000"/>
              </a:schemeClr>
            </a:solidFill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E8E1745-14CB-260D-97E2-582A2C029EB4}"/>
                </a:ext>
              </a:extLst>
            </p:cNvPr>
            <p:cNvSpPr txBox="1"/>
            <p:nvPr/>
          </p:nvSpPr>
          <p:spPr>
            <a:xfrm rot="16200000">
              <a:off x="6258787" y="2255321"/>
              <a:ext cx="943490" cy="43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rgbClr val="FF0000"/>
                  </a:solidFill>
                </a:rPr>
                <a:t>Beam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857AC18-3A5A-7BD5-FA45-180F29F780D4}"/>
              </a:ext>
            </a:extLst>
          </p:cNvPr>
          <p:cNvGrpSpPr/>
          <p:nvPr/>
        </p:nvGrpSpPr>
        <p:grpSpPr>
          <a:xfrm>
            <a:off x="4361107" y="992332"/>
            <a:ext cx="3843504" cy="4808382"/>
            <a:chOff x="7635381" y="843470"/>
            <a:chExt cx="4275967" cy="52522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48D1104-140A-D5B5-5445-D42606F03060}"/>
                </a:ext>
              </a:extLst>
            </p:cNvPr>
            <p:cNvGrpSpPr/>
            <p:nvPr/>
          </p:nvGrpSpPr>
          <p:grpSpPr>
            <a:xfrm>
              <a:off x="7635381" y="843470"/>
              <a:ext cx="4275967" cy="4878686"/>
              <a:chOff x="468540" y="838141"/>
              <a:chExt cx="4667904" cy="5325868"/>
            </a:xfrm>
          </p:grpSpPr>
          <p:pic>
            <p:nvPicPr>
              <p:cNvPr id="48" name="Picture 47" descr="A machine in a factory&#10;&#10;Description automatically generated">
                <a:extLst>
                  <a:ext uri="{FF2B5EF4-FFF2-40B4-BE49-F238E27FC236}">
                    <a16:creationId xmlns:a16="http://schemas.microsoft.com/office/drawing/2014/main" id="{D3880B25-6364-2017-AE57-C80419D42A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614" b="33779"/>
              <a:stretch/>
            </p:blipFill>
            <p:spPr>
              <a:xfrm>
                <a:off x="468540" y="838141"/>
                <a:ext cx="4667904" cy="5325868"/>
              </a:xfrm>
              <a:prstGeom prst="rect">
                <a:avLst/>
              </a:prstGeom>
            </p:spPr>
          </p:pic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935ACF5C-F94C-24C4-0ED4-C21E9F844DD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22489" y="4391378"/>
                <a:ext cx="2607733" cy="383822"/>
              </a:xfrm>
              <a:prstGeom prst="straightConnector1">
                <a:avLst/>
              </a:prstGeom>
              <a:ln w="571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E20A0B19-8D55-46FB-1F17-E0A60F32CF7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603022" y="1885244"/>
                <a:ext cx="79022" cy="2698045"/>
              </a:xfrm>
              <a:prstGeom prst="straightConnector1">
                <a:avLst/>
              </a:prstGeom>
              <a:ln>
                <a:tailEnd type="triangle"/>
              </a:ln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D10436C3-F434-83B1-9A9F-1B2D69091F2F}"/>
                  </a:ext>
                </a:extLst>
              </p:cNvPr>
              <p:cNvCxnSpPr>
                <a:cxnSpLocks/>
                <a:stCxn id="52" idx="1"/>
              </p:cNvCxnSpPr>
              <p:nvPr/>
            </p:nvCxnSpPr>
            <p:spPr>
              <a:xfrm flipH="1">
                <a:off x="2556932" y="3218496"/>
                <a:ext cx="1180395" cy="1172882"/>
              </a:xfrm>
              <a:prstGeom prst="straightConnector1">
                <a:avLst/>
              </a:prstGeom>
              <a:ln w="1905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A271586-1CB6-A01B-5045-E2511089E5AB}"/>
                  </a:ext>
                </a:extLst>
              </p:cNvPr>
              <p:cNvSpPr txBox="1"/>
              <p:nvPr/>
            </p:nvSpPr>
            <p:spPr>
              <a:xfrm>
                <a:off x="3737327" y="3033830"/>
                <a:ext cx="1180395" cy="36933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dirty="0"/>
                  <a:t>Beam exit</a:t>
                </a: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2DD7EAA-D1E9-D7E1-F105-8C7BCF8B7EFD}"/>
                </a:ext>
              </a:extLst>
            </p:cNvPr>
            <p:cNvSpPr txBox="1"/>
            <p:nvPr/>
          </p:nvSpPr>
          <p:spPr>
            <a:xfrm>
              <a:off x="7919927" y="5787917"/>
              <a:ext cx="37068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AFM installed at MC40 cyclotron (August 2024)</a:t>
              </a:r>
              <a:endParaRPr lang="en-GB" sz="1400" baseline="30000" dirty="0"/>
            </a:p>
          </p:txBody>
        </p:sp>
      </p:grpSp>
      <p:pic>
        <p:nvPicPr>
          <p:cNvPr id="53" name="Picture 52" descr="A close-up of a beam profile&#10;&#10;Description automatically generated">
            <a:extLst>
              <a:ext uri="{FF2B5EF4-FFF2-40B4-BE49-F238E27FC236}">
                <a16:creationId xmlns:a16="http://schemas.microsoft.com/office/drawing/2014/main" id="{2105DE18-831D-5E04-CACB-E362B75240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544" y="789067"/>
            <a:ext cx="2296284" cy="1640202"/>
          </a:xfrm>
          <a:prstGeom prst="rect">
            <a:avLst/>
          </a:prstGeom>
        </p:spPr>
      </p:pic>
      <p:pic>
        <p:nvPicPr>
          <p:cNvPr id="54" name="Picture 53" descr="A graph of a graph showing size&#10;&#10;Description automatically generated">
            <a:extLst>
              <a:ext uri="{FF2B5EF4-FFF2-40B4-BE49-F238E27FC236}">
                <a16:creationId xmlns:a16="http://schemas.microsoft.com/office/drawing/2014/main" id="{DE250D7F-543F-7C55-C325-11FF95FD10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23" y="2388455"/>
            <a:ext cx="2360226" cy="168587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5D5DDB3-FF0B-0303-E237-BB7590D97A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59440" y="4152250"/>
            <a:ext cx="2806342" cy="172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18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170506" y="37072"/>
            <a:ext cx="990600" cy="8958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723153"/>
          </a:xfrm>
          <a:prstGeom prst="rect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143812"/>
            <a:ext cx="12192000" cy="23906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0489" cy="72315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03B3002-97A7-423B-8169-0F08E4F272E0}"/>
              </a:ext>
            </a:extLst>
          </p:cNvPr>
          <p:cNvSpPr txBox="1">
            <a:spLocks/>
          </p:cNvSpPr>
          <p:nvPr/>
        </p:nvSpPr>
        <p:spPr>
          <a:xfrm>
            <a:off x="1069788" y="0"/>
            <a:ext cx="7679765" cy="723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Conclusions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300" y="765685"/>
            <a:ext cx="11092692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GB" sz="2200" dirty="0" smtClean="0">
                <a:solidFill>
                  <a:schemeClr val="accent6">
                    <a:lumMod val="50000"/>
                  </a:schemeClr>
                </a:solidFill>
              </a:rPr>
              <a:t>Supersonic </a:t>
            </a:r>
            <a:r>
              <a:rPr lang="en-GB" sz="2200" dirty="0">
                <a:solidFill>
                  <a:schemeClr val="accent6">
                    <a:lumMod val="50000"/>
                  </a:schemeClr>
                </a:solidFill>
              </a:rPr>
              <a:t>gas jet ionization profile monitor has successfully demonstrated capability for 2D transverse beam profile measurements with beams close to the requirements for ion beam cancer therapy</a:t>
            </a:r>
            <a:r>
              <a:rPr lang="en-GB" sz="22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GB" sz="2200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GB" sz="2200" dirty="0" smtClean="0">
                <a:solidFill>
                  <a:schemeClr val="accent6">
                    <a:lumMod val="50000"/>
                  </a:schemeClr>
                </a:solidFill>
              </a:rPr>
              <a:t>The </a:t>
            </a:r>
            <a:r>
              <a:rPr lang="en-GB" sz="2200" dirty="0">
                <a:solidFill>
                  <a:schemeClr val="accent6">
                    <a:lumMod val="50000"/>
                  </a:schemeClr>
                </a:solidFill>
              </a:rPr>
              <a:t>design </a:t>
            </a:r>
            <a:r>
              <a:rPr lang="en-GB" sz="2200" dirty="0" smtClean="0">
                <a:solidFill>
                  <a:schemeClr val="accent6">
                    <a:lumMod val="50000"/>
                  </a:schemeClr>
                </a:solidFill>
              </a:rPr>
              <a:t>is </a:t>
            </a:r>
            <a:r>
              <a:rPr lang="en-GB" sz="2200" dirty="0">
                <a:solidFill>
                  <a:schemeClr val="accent6">
                    <a:lumMod val="50000"/>
                  </a:schemeClr>
                </a:solidFill>
              </a:rPr>
              <a:t>updated to improve the detection </a:t>
            </a:r>
            <a:r>
              <a:rPr lang="en-GB" sz="2200" dirty="0" smtClean="0">
                <a:solidFill>
                  <a:schemeClr val="accent6">
                    <a:lumMod val="50000"/>
                  </a:schemeClr>
                </a:solidFill>
              </a:rPr>
              <a:t>limit and easier integration possibility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GB" sz="22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GB" sz="2200" dirty="0" smtClean="0">
                <a:solidFill>
                  <a:schemeClr val="accent6">
                    <a:lumMod val="50000"/>
                  </a:schemeClr>
                </a:solidFill>
              </a:rPr>
              <a:t>POC measurements were carried out for OAFM successfully. More measurements (to be planned)</a:t>
            </a:r>
          </a:p>
          <a:p>
            <a:pPr algn="just"/>
            <a:endParaRPr lang="en-GB" sz="22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GB" sz="2200" dirty="0" smtClean="0">
                <a:solidFill>
                  <a:schemeClr val="accent6">
                    <a:lumMod val="50000"/>
                  </a:schemeClr>
                </a:solidFill>
              </a:rPr>
              <a:t>Last 18 months: 3 conference talks, 7 posters, 8 conference proceedings, 3 journal articles (under review), 3 journal articles (to be submitted soon).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GB" sz="2300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GB" sz="2300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GB" sz="2300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GB" sz="2300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GB" sz="23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E9B7B79-DE0D-CB7D-EFF1-79D235F8A544}"/>
              </a:ext>
            </a:extLst>
          </p:cNvPr>
          <p:cNvSpPr txBox="1">
            <a:spLocks/>
          </p:cNvSpPr>
          <p:nvPr/>
        </p:nvSpPr>
        <p:spPr>
          <a:xfrm>
            <a:off x="0" y="4664960"/>
            <a:ext cx="12161106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Special t</a:t>
            </a:r>
            <a:r>
              <a:rPr lang="en-GB" sz="2000" i="1" dirty="0">
                <a:solidFill>
                  <a:schemeClr val="accent6">
                    <a:lumMod val="75000"/>
                  </a:schemeClr>
                </a:solidFill>
                <a:latin typeface="Calibri" panose="020F0502020204030204"/>
              </a:rPr>
              <a:t>hanks to the JetDose team: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 Patel, W. Butcher,</a:t>
            </a:r>
            <a:r>
              <a:rPr kumimoji="0" lang="en-GB" sz="2000" b="0" i="1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F. Thesni M. P. and C. P. </a:t>
            </a:r>
            <a:r>
              <a:rPr kumimoji="0" lang="en-GB" sz="2000" b="0" i="1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Welsch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000" i="1" baseline="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/>
              </a:rPr>
              <a:t>Thanks to </a:t>
            </a:r>
            <a:r>
              <a:rPr lang="en-GB" sz="2000" i="1" baseline="0" dirty="0" err="1" smtClean="0">
                <a:solidFill>
                  <a:schemeClr val="accent6">
                    <a:lumMod val="75000"/>
                  </a:schemeClr>
                </a:solidFill>
                <a:latin typeface="Calibri" panose="020F0502020204030204"/>
              </a:rPr>
              <a:t>Dr.</a:t>
            </a:r>
            <a:r>
              <a:rPr lang="en-GB" sz="2000" i="1" baseline="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/>
              </a:rPr>
              <a:t> Andrew Smith</a:t>
            </a:r>
            <a:r>
              <a:rPr lang="en-GB" sz="2000" i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/>
              </a:rPr>
              <a:t> (</a:t>
            </a:r>
            <a:r>
              <a:rPr lang="en-GB" sz="2000" i="1" baseline="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/>
              </a:rPr>
              <a:t>DCF) and </a:t>
            </a:r>
            <a:r>
              <a:rPr lang="en-GB" sz="2000" i="1" baseline="0" dirty="0" err="1" smtClean="0">
                <a:solidFill>
                  <a:schemeClr val="accent6">
                    <a:lumMod val="75000"/>
                  </a:schemeClr>
                </a:solidFill>
                <a:latin typeface="Calibri" panose="020F0502020204030204"/>
              </a:rPr>
              <a:t>Dr.</a:t>
            </a:r>
            <a:r>
              <a:rPr lang="en-GB" sz="2000" i="1" baseline="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/>
              </a:rPr>
              <a:t> Tony Price</a:t>
            </a:r>
            <a:r>
              <a:rPr lang="en-GB" sz="2000" i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/>
              </a:rPr>
              <a:t> (</a:t>
            </a:r>
            <a:r>
              <a:rPr lang="en-GB" sz="2000" i="1" baseline="0" dirty="0" err="1" smtClean="0">
                <a:solidFill>
                  <a:schemeClr val="accent6">
                    <a:lumMod val="75000"/>
                  </a:schemeClr>
                </a:solidFill>
                <a:latin typeface="Calibri" panose="020F0502020204030204"/>
              </a:rPr>
              <a:t>UoB</a:t>
            </a:r>
            <a:r>
              <a:rPr lang="en-GB" sz="2000" i="1" baseline="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/>
              </a:rPr>
              <a:t>) for</a:t>
            </a:r>
            <a:r>
              <a:rPr lang="en-GB" sz="2000" i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/>
              </a:rPr>
              <a:t> the assistance with the POC measurements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AC803-1BB1-4D7E-88B8-AA7FED3C834C}" type="slidenum">
              <a:rPr lang="en-GB" smtClean="0"/>
              <a:t>13</a:t>
            </a:fld>
            <a:endParaRPr lang="en-GB"/>
          </a:p>
        </p:txBody>
      </p:sp>
      <p:grpSp>
        <p:nvGrpSpPr>
          <p:cNvPr id="11" name="Group 10"/>
          <p:cNvGrpSpPr/>
          <p:nvPr/>
        </p:nvGrpSpPr>
        <p:grpSpPr>
          <a:xfrm>
            <a:off x="0" y="6189067"/>
            <a:ext cx="12110799" cy="660785"/>
            <a:chOff x="0" y="6189067"/>
            <a:chExt cx="12110799" cy="660785"/>
          </a:xfrm>
        </p:grpSpPr>
        <p:sp>
          <p:nvSpPr>
            <p:cNvPr id="12" name="Rectangle 11"/>
            <p:cNvSpPr/>
            <p:nvPr/>
          </p:nvSpPr>
          <p:spPr>
            <a:xfrm>
              <a:off x="10228521" y="6285094"/>
              <a:ext cx="1882278" cy="4559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0" y="6210250"/>
              <a:ext cx="3115340" cy="573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3577" y="6189067"/>
              <a:ext cx="2366847" cy="6480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933" y="6201852"/>
              <a:ext cx="1143531" cy="648000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4044803" y="6356350"/>
            <a:ext cx="358317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i="1" dirty="0" smtClean="0"/>
              <a:t>Narender.Kumar@Cockcroft.ac.uk</a:t>
            </a:r>
            <a:endParaRPr lang="en-GB" i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27" y="5546126"/>
            <a:ext cx="1864286" cy="540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8451" y="5546126"/>
            <a:ext cx="1919998" cy="54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/>
          <a:srcRect t="13118" r="13959"/>
          <a:stretch/>
        </p:blipFill>
        <p:spPr>
          <a:xfrm>
            <a:off x="4038487" y="5546126"/>
            <a:ext cx="594191" cy="54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91040" y="5547796"/>
            <a:ext cx="1052207" cy="54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71687" y="5546126"/>
            <a:ext cx="1493618" cy="540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93745" y="5546126"/>
            <a:ext cx="1670233" cy="54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531" y="5545124"/>
            <a:ext cx="1327924" cy="540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418" y="5552243"/>
            <a:ext cx="1193755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92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170506" y="37072"/>
            <a:ext cx="990600" cy="8958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0" y="-86498"/>
            <a:ext cx="12192000" cy="723153"/>
          </a:xfrm>
          <a:prstGeom prst="rect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143812"/>
            <a:ext cx="12192000" cy="23906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0489" cy="72315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313" y="3735042"/>
            <a:ext cx="2240319" cy="1680239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799" y="3735042"/>
            <a:ext cx="2240319" cy="1680239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763" y="1194358"/>
            <a:ext cx="3763736" cy="2352335"/>
          </a:xfrm>
          <a:prstGeom prst="rect">
            <a:avLst/>
          </a:prstGeom>
        </p:spPr>
      </p:pic>
      <p:sp>
        <p:nvSpPr>
          <p:cNvPr id="83" name="Title 1">
            <a:extLst>
              <a:ext uri="{FF2B5EF4-FFF2-40B4-BE49-F238E27FC236}">
                <a16:creationId xmlns:a16="http://schemas.microsoft.com/office/drawing/2014/main" id="{603B3002-97A7-423B-8169-0F08E4F272E0}"/>
              </a:ext>
            </a:extLst>
          </p:cNvPr>
          <p:cNvSpPr txBox="1">
            <a:spLocks/>
          </p:cNvSpPr>
          <p:nvPr/>
        </p:nvSpPr>
        <p:spPr>
          <a:xfrm>
            <a:off x="1069788" y="0"/>
            <a:ext cx="7449179" cy="723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Background and R&amp;D 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8592" y="1225013"/>
            <a:ext cx="2960981" cy="419026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AC803-1BB1-4D7E-88B8-AA7FED3C834C}" type="slidenum">
              <a:rPr lang="en-GB" smtClean="0"/>
              <a:t>2</a:t>
            </a:fld>
            <a:endParaRPr lang="en-GB"/>
          </a:p>
        </p:txBody>
      </p:sp>
      <p:grpSp>
        <p:nvGrpSpPr>
          <p:cNvPr id="86" name="Group 85"/>
          <p:cNvGrpSpPr/>
          <p:nvPr/>
        </p:nvGrpSpPr>
        <p:grpSpPr>
          <a:xfrm>
            <a:off x="0" y="6189067"/>
            <a:ext cx="12110799" cy="660785"/>
            <a:chOff x="0" y="6189067"/>
            <a:chExt cx="12110799" cy="660785"/>
          </a:xfrm>
        </p:grpSpPr>
        <p:sp>
          <p:nvSpPr>
            <p:cNvPr id="87" name="Rectangle 86"/>
            <p:cNvSpPr/>
            <p:nvPr/>
          </p:nvSpPr>
          <p:spPr>
            <a:xfrm>
              <a:off x="10228521" y="6285094"/>
              <a:ext cx="1882278" cy="4559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0" y="6210250"/>
              <a:ext cx="3115340" cy="573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3577" y="6189067"/>
              <a:ext cx="2366847" cy="648000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933" y="6201852"/>
              <a:ext cx="1143531" cy="648000"/>
            </a:xfrm>
            <a:prstGeom prst="rect">
              <a:avLst/>
            </a:prstGeom>
          </p:spPr>
        </p:pic>
      </p:grpSp>
      <p:sp>
        <p:nvSpPr>
          <p:cNvPr id="91" name="TextBox 90"/>
          <p:cNvSpPr txBox="1"/>
          <p:nvPr/>
        </p:nvSpPr>
        <p:spPr>
          <a:xfrm>
            <a:off x="4044803" y="6356350"/>
            <a:ext cx="358317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i="1" dirty="0" smtClean="0"/>
              <a:t>Narender.Kumar@Cockcroft.ac.uk</a:t>
            </a:r>
            <a:endParaRPr lang="en-GB" i="1" dirty="0"/>
          </a:p>
        </p:txBody>
      </p:sp>
      <p:pic>
        <p:nvPicPr>
          <p:cNvPr id="164" name="Picture 16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34" y="1899418"/>
            <a:ext cx="3910697" cy="3515863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Down Arrow 164"/>
          <p:cNvSpPr/>
          <p:nvPr/>
        </p:nvSpPr>
        <p:spPr>
          <a:xfrm rot="10800000">
            <a:off x="1925904" y="2676922"/>
            <a:ext cx="304555" cy="1435723"/>
          </a:xfrm>
          <a:prstGeom prst="downArrow">
            <a:avLst>
              <a:gd name="adj1" fmla="val 53857"/>
              <a:gd name="adj2" fmla="val 106406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6" name="Group 165"/>
          <p:cNvGrpSpPr>
            <a:grpSpLocks noChangeAspect="1"/>
          </p:cNvGrpSpPr>
          <p:nvPr/>
        </p:nvGrpSpPr>
        <p:grpSpPr>
          <a:xfrm rot="21449118">
            <a:off x="1972728" y="4332867"/>
            <a:ext cx="284369" cy="215850"/>
            <a:chOff x="4898030" y="3284984"/>
            <a:chExt cx="754090" cy="572391"/>
          </a:xfrm>
        </p:grpSpPr>
        <p:grpSp>
          <p:nvGrpSpPr>
            <p:cNvPr id="167" name="Group 166"/>
            <p:cNvGrpSpPr/>
            <p:nvPr/>
          </p:nvGrpSpPr>
          <p:grpSpPr>
            <a:xfrm>
              <a:off x="5202830" y="3356992"/>
              <a:ext cx="213921" cy="216024"/>
              <a:chOff x="2341853" y="2120210"/>
              <a:chExt cx="720069" cy="504056"/>
            </a:xfrm>
          </p:grpSpPr>
          <p:sp>
            <p:nvSpPr>
              <p:cNvPr id="189" name="Flowchart: Connector 188"/>
              <p:cNvSpPr/>
              <p:nvPr/>
            </p:nvSpPr>
            <p:spPr>
              <a:xfrm>
                <a:off x="2341853" y="2120210"/>
                <a:ext cx="720069" cy="504056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90" name="Group 189"/>
              <p:cNvGrpSpPr/>
              <p:nvPr/>
            </p:nvGrpSpPr>
            <p:grpSpPr>
              <a:xfrm>
                <a:off x="2487960" y="2192218"/>
                <a:ext cx="427856" cy="360040"/>
                <a:chOff x="2487960" y="2192218"/>
                <a:chExt cx="423664" cy="360040"/>
              </a:xfrm>
            </p:grpSpPr>
            <p:cxnSp>
              <p:nvCxnSpPr>
                <p:cNvPr id="191" name="Straight Connector 190"/>
                <p:cNvCxnSpPr/>
                <p:nvPr/>
              </p:nvCxnSpPr>
              <p:spPr>
                <a:xfrm>
                  <a:off x="2699792" y="2192218"/>
                  <a:ext cx="0" cy="36004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/>
              </p:nvCxnSpPr>
              <p:spPr>
                <a:xfrm>
                  <a:off x="2487960" y="2372238"/>
                  <a:ext cx="423664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68" name="Group 167"/>
            <p:cNvGrpSpPr/>
            <p:nvPr/>
          </p:nvGrpSpPr>
          <p:grpSpPr>
            <a:xfrm>
              <a:off x="4898030" y="3284984"/>
              <a:ext cx="754090" cy="572391"/>
              <a:chOff x="4898030" y="3284984"/>
              <a:chExt cx="754090" cy="572391"/>
            </a:xfrm>
          </p:grpSpPr>
          <p:grpSp>
            <p:nvGrpSpPr>
              <p:cNvPr id="169" name="Group 168"/>
              <p:cNvGrpSpPr/>
              <p:nvPr/>
            </p:nvGrpSpPr>
            <p:grpSpPr>
              <a:xfrm>
                <a:off x="4898030" y="3488951"/>
                <a:ext cx="213921" cy="216024"/>
                <a:chOff x="2341853" y="2120210"/>
                <a:chExt cx="720069" cy="504056"/>
              </a:xfrm>
            </p:grpSpPr>
            <p:sp>
              <p:nvSpPr>
                <p:cNvPr id="185" name="Flowchart: Connector 184"/>
                <p:cNvSpPr/>
                <p:nvPr/>
              </p:nvSpPr>
              <p:spPr>
                <a:xfrm>
                  <a:off x="2341853" y="2120210"/>
                  <a:ext cx="720069" cy="504056"/>
                </a:xfrm>
                <a:prstGeom prst="flowChartConnector">
                  <a:avLst/>
                </a:prstGeom>
                <a:solidFill>
                  <a:schemeClr val="bg1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86" name="Group 185"/>
                <p:cNvGrpSpPr/>
                <p:nvPr/>
              </p:nvGrpSpPr>
              <p:grpSpPr>
                <a:xfrm>
                  <a:off x="2487960" y="2192218"/>
                  <a:ext cx="427856" cy="360040"/>
                  <a:chOff x="2487960" y="2192218"/>
                  <a:chExt cx="423664" cy="360040"/>
                </a:xfrm>
              </p:grpSpPr>
              <p:cxnSp>
                <p:nvCxnSpPr>
                  <p:cNvPr id="187" name="Straight Connector 186"/>
                  <p:cNvCxnSpPr/>
                  <p:nvPr/>
                </p:nvCxnSpPr>
                <p:spPr>
                  <a:xfrm>
                    <a:off x="2699792" y="2192218"/>
                    <a:ext cx="0" cy="36004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8" name="Straight Connector 187"/>
                  <p:cNvCxnSpPr/>
                  <p:nvPr/>
                </p:nvCxnSpPr>
                <p:spPr>
                  <a:xfrm>
                    <a:off x="2487960" y="2372238"/>
                    <a:ext cx="423664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70" name="Group 169"/>
              <p:cNvGrpSpPr/>
              <p:nvPr/>
            </p:nvGrpSpPr>
            <p:grpSpPr>
              <a:xfrm>
                <a:off x="5050430" y="3641351"/>
                <a:ext cx="213921" cy="216024"/>
                <a:chOff x="2341853" y="2120210"/>
                <a:chExt cx="720069" cy="504056"/>
              </a:xfrm>
            </p:grpSpPr>
            <p:sp>
              <p:nvSpPr>
                <p:cNvPr id="181" name="Flowchart: Connector 180"/>
                <p:cNvSpPr/>
                <p:nvPr/>
              </p:nvSpPr>
              <p:spPr>
                <a:xfrm>
                  <a:off x="2341853" y="2120210"/>
                  <a:ext cx="720069" cy="504056"/>
                </a:xfrm>
                <a:prstGeom prst="flowChartConnector">
                  <a:avLst/>
                </a:prstGeom>
                <a:solidFill>
                  <a:schemeClr val="bg1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82" name="Group 181"/>
                <p:cNvGrpSpPr/>
                <p:nvPr/>
              </p:nvGrpSpPr>
              <p:grpSpPr>
                <a:xfrm>
                  <a:off x="2487960" y="2192218"/>
                  <a:ext cx="427856" cy="360040"/>
                  <a:chOff x="2487960" y="2192218"/>
                  <a:chExt cx="423664" cy="360040"/>
                </a:xfrm>
              </p:grpSpPr>
              <p:cxnSp>
                <p:nvCxnSpPr>
                  <p:cNvPr id="183" name="Straight Connector 182"/>
                  <p:cNvCxnSpPr/>
                  <p:nvPr/>
                </p:nvCxnSpPr>
                <p:spPr>
                  <a:xfrm>
                    <a:off x="2699792" y="2192218"/>
                    <a:ext cx="0" cy="36004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4" name="Straight Connector 183"/>
                  <p:cNvCxnSpPr/>
                  <p:nvPr/>
                </p:nvCxnSpPr>
                <p:spPr>
                  <a:xfrm>
                    <a:off x="2487960" y="2372238"/>
                    <a:ext cx="423664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71" name="Group 170"/>
              <p:cNvGrpSpPr/>
              <p:nvPr/>
            </p:nvGrpSpPr>
            <p:grpSpPr>
              <a:xfrm>
                <a:off x="5438199" y="3284984"/>
                <a:ext cx="213921" cy="216024"/>
                <a:chOff x="2341853" y="2120210"/>
                <a:chExt cx="720069" cy="504056"/>
              </a:xfrm>
            </p:grpSpPr>
            <p:sp>
              <p:nvSpPr>
                <p:cNvPr id="177" name="Flowchart: Connector 176"/>
                <p:cNvSpPr/>
                <p:nvPr/>
              </p:nvSpPr>
              <p:spPr>
                <a:xfrm>
                  <a:off x="2341853" y="2120210"/>
                  <a:ext cx="720069" cy="504056"/>
                </a:xfrm>
                <a:prstGeom prst="flowChartConnector">
                  <a:avLst/>
                </a:prstGeom>
                <a:solidFill>
                  <a:schemeClr val="bg1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78" name="Group 177"/>
                <p:cNvGrpSpPr/>
                <p:nvPr/>
              </p:nvGrpSpPr>
              <p:grpSpPr>
                <a:xfrm>
                  <a:off x="2487960" y="2192218"/>
                  <a:ext cx="427856" cy="360040"/>
                  <a:chOff x="2487960" y="2192218"/>
                  <a:chExt cx="423664" cy="360040"/>
                </a:xfrm>
              </p:grpSpPr>
              <p:cxnSp>
                <p:nvCxnSpPr>
                  <p:cNvPr id="179" name="Straight Connector 178"/>
                  <p:cNvCxnSpPr/>
                  <p:nvPr/>
                </p:nvCxnSpPr>
                <p:spPr>
                  <a:xfrm>
                    <a:off x="2699792" y="2192218"/>
                    <a:ext cx="0" cy="36004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0" name="Straight Connector 179"/>
                  <p:cNvCxnSpPr/>
                  <p:nvPr/>
                </p:nvCxnSpPr>
                <p:spPr>
                  <a:xfrm>
                    <a:off x="2487960" y="2372238"/>
                    <a:ext cx="423664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72" name="Group 171"/>
              <p:cNvGrpSpPr/>
              <p:nvPr/>
            </p:nvGrpSpPr>
            <p:grpSpPr>
              <a:xfrm>
                <a:off x="5258807" y="3549757"/>
                <a:ext cx="213921" cy="216024"/>
                <a:chOff x="1980395" y="1897919"/>
                <a:chExt cx="720070" cy="504056"/>
              </a:xfrm>
            </p:grpSpPr>
            <p:sp>
              <p:nvSpPr>
                <p:cNvPr id="173" name="Flowchart: Connector 172"/>
                <p:cNvSpPr/>
                <p:nvPr/>
              </p:nvSpPr>
              <p:spPr>
                <a:xfrm>
                  <a:off x="1980395" y="1897919"/>
                  <a:ext cx="720070" cy="504056"/>
                </a:xfrm>
                <a:prstGeom prst="flowChartConnector">
                  <a:avLst/>
                </a:prstGeom>
                <a:solidFill>
                  <a:schemeClr val="bg1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74" name="Group 173"/>
                <p:cNvGrpSpPr/>
                <p:nvPr/>
              </p:nvGrpSpPr>
              <p:grpSpPr>
                <a:xfrm>
                  <a:off x="2126500" y="1995255"/>
                  <a:ext cx="427856" cy="360040"/>
                  <a:chOff x="2130042" y="1995255"/>
                  <a:chExt cx="423664" cy="360040"/>
                </a:xfrm>
              </p:grpSpPr>
              <p:cxnSp>
                <p:nvCxnSpPr>
                  <p:cNvPr id="175" name="Straight Connector 174"/>
                  <p:cNvCxnSpPr/>
                  <p:nvPr/>
                </p:nvCxnSpPr>
                <p:spPr>
                  <a:xfrm>
                    <a:off x="2340284" y="1995255"/>
                    <a:ext cx="0" cy="36004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6" name="Straight Connector 175"/>
                  <p:cNvCxnSpPr/>
                  <p:nvPr/>
                </p:nvCxnSpPr>
                <p:spPr>
                  <a:xfrm>
                    <a:off x="2130042" y="2149949"/>
                    <a:ext cx="423664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grpSp>
        <p:nvGrpSpPr>
          <p:cNvPr id="193" name="Group 192"/>
          <p:cNvGrpSpPr/>
          <p:nvPr/>
        </p:nvGrpSpPr>
        <p:grpSpPr>
          <a:xfrm>
            <a:off x="1441828" y="2363534"/>
            <a:ext cx="1179011" cy="338554"/>
            <a:chOff x="4564852" y="2370843"/>
            <a:chExt cx="1610445" cy="430477"/>
          </a:xfrm>
        </p:grpSpPr>
        <p:sp>
          <p:nvSpPr>
            <p:cNvPr id="194" name="Can 193"/>
            <p:cNvSpPr/>
            <p:nvPr/>
          </p:nvSpPr>
          <p:spPr>
            <a:xfrm>
              <a:off x="4564852" y="2392398"/>
              <a:ext cx="1610445" cy="360039"/>
            </a:xfrm>
            <a:prstGeom prst="can">
              <a:avLst>
                <a:gd name="adj" fmla="val 50000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5" name="TextBox 194"/>
            <p:cNvSpPr txBox="1"/>
            <p:nvPr/>
          </p:nvSpPr>
          <p:spPr>
            <a:xfrm>
              <a:off x="5039266" y="2370843"/>
              <a:ext cx="795259" cy="4304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MCP</a:t>
              </a:r>
            </a:p>
          </p:txBody>
        </p:sp>
      </p:grpSp>
      <p:grpSp>
        <p:nvGrpSpPr>
          <p:cNvPr id="196" name="Group 195"/>
          <p:cNvGrpSpPr/>
          <p:nvPr/>
        </p:nvGrpSpPr>
        <p:grpSpPr>
          <a:xfrm>
            <a:off x="1809486" y="2380339"/>
            <a:ext cx="491549" cy="255399"/>
            <a:chOff x="1438123" y="1676400"/>
            <a:chExt cx="540074" cy="266700"/>
          </a:xfrm>
        </p:grpSpPr>
        <p:grpSp>
          <p:nvGrpSpPr>
            <p:cNvPr id="197" name="Group 196"/>
            <p:cNvGrpSpPr/>
            <p:nvPr/>
          </p:nvGrpSpPr>
          <p:grpSpPr>
            <a:xfrm>
              <a:off x="1547664" y="1676400"/>
              <a:ext cx="125733" cy="114300"/>
              <a:chOff x="1547664" y="1676400"/>
              <a:chExt cx="251467" cy="228600"/>
            </a:xfrm>
          </p:grpSpPr>
          <p:sp>
            <p:nvSpPr>
              <p:cNvPr id="223" name="Oval 222"/>
              <p:cNvSpPr/>
              <p:nvPr/>
            </p:nvSpPr>
            <p:spPr>
              <a:xfrm>
                <a:off x="1547664" y="1676400"/>
                <a:ext cx="251467" cy="228600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224" name="Straight Connector 223"/>
              <p:cNvCxnSpPr/>
              <p:nvPr/>
            </p:nvCxnSpPr>
            <p:spPr>
              <a:xfrm>
                <a:off x="1547664" y="1790700"/>
                <a:ext cx="25146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8" name="Group 197"/>
            <p:cNvGrpSpPr/>
            <p:nvPr/>
          </p:nvGrpSpPr>
          <p:grpSpPr>
            <a:xfrm>
              <a:off x="1752600" y="1676400"/>
              <a:ext cx="125733" cy="114300"/>
              <a:chOff x="1547664" y="1676400"/>
              <a:chExt cx="251467" cy="228600"/>
            </a:xfrm>
          </p:grpSpPr>
          <p:sp>
            <p:nvSpPr>
              <p:cNvPr id="221" name="Oval 220"/>
              <p:cNvSpPr/>
              <p:nvPr/>
            </p:nvSpPr>
            <p:spPr>
              <a:xfrm>
                <a:off x="1547664" y="1676400"/>
                <a:ext cx="251467" cy="228600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222" name="Straight Connector 221"/>
              <p:cNvCxnSpPr/>
              <p:nvPr/>
            </p:nvCxnSpPr>
            <p:spPr>
              <a:xfrm>
                <a:off x="1547664" y="1790700"/>
                <a:ext cx="25146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9" name="Group 198"/>
            <p:cNvGrpSpPr/>
            <p:nvPr/>
          </p:nvGrpSpPr>
          <p:grpSpPr>
            <a:xfrm>
              <a:off x="1852464" y="1714500"/>
              <a:ext cx="125733" cy="114300"/>
              <a:chOff x="1547664" y="1676400"/>
              <a:chExt cx="251467" cy="228600"/>
            </a:xfrm>
          </p:grpSpPr>
          <p:sp>
            <p:nvSpPr>
              <p:cNvPr id="219" name="Oval 218"/>
              <p:cNvSpPr/>
              <p:nvPr/>
            </p:nvSpPr>
            <p:spPr>
              <a:xfrm>
                <a:off x="1547664" y="1676400"/>
                <a:ext cx="251467" cy="228600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220" name="Straight Connector 219"/>
              <p:cNvCxnSpPr/>
              <p:nvPr/>
            </p:nvCxnSpPr>
            <p:spPr>
              <a:xfrm>
                <a:off x="1547664" y="1790700"/>
                <a:ext cx="25146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0" name="Group 199"/>
            <p:cNvGrpSpPr/>
            <p:nvPr/>
          </p:nvGrpSpPr>
          <p:grpSpPr>
            <a:xfrm>
              <a:off x="1438123" y="1752600"/>
              <a:ext cx="516410" cy="190500"/>
              <a:chOff x="1438123" y="1752600"/>
              <a:chExt cx="516410" cy="190500"/>
            </a:xfrm>
          </p:grpSpPr>
          <p:grpSp>
            <p:nvGrpSpPr>
              <p:cNvPr id="201" name="Group 200"/>
              <p:cNvGrpSpPr/>
              <p:nvPr/>
            </p:nvGrpSpPr>
            <p:grpSpPr>
              <a:xfrm>
                <a:off x="1700064" y="1752600"/>
                <a:ext cx="125733" cy="114300"/>
                <a:chOff x="1547664" y="1676400"/>
                <a:chExt cx="251467" cy="228600"/>
              </a:xfrm>
            </p:grpSpPr>
            <p:sp>
              <p:nvSpPr>
                <p:cNvPr id="217" name="Oval 216"/>
                <p:cNvSpPr/>
                <p:nvPr/>
              </p:nvSpPr>
              <p:spPr>
                <a:xfrm>
                  <a:off x="1547664" y="1676400"/>
                  <a:ext cx="251467" cy="228600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218" name="Straight Connector 217"/>
                <p:cNvCxnSpPr/>
                <p:nvPr/>
              </p:nvCxnSpPr>
              <p:spPr>
                <a:xfrm>
                  <a:off x="1547664" y="1790700"/>
                  <a:ext cx="251467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2" name="Group 201"/>
              <p:cNvGrpSpPr/>
              <p:nvPr/>
            </p:nvGrpSpPr>
            <p:grpSpPr>
              <a:xfrm>
                <a:off x="1600200" y="1790700"/>
                <a:ext cx="125733" cy="114300"/>
                <a:chOff x="1547664" y="1676400"/>
                <a:chExt cx="251467" cy="228600"/>
              </a:xfrm>
            </p:grpSpPr>
            <p:sp>
              <p:nvSpPr>
                <p:cNvPr id="215" name="Oval 214"/>
                <p:cNvSpPr/>
                <p:nvPr/>
              </p:nvSpPr>
              <p:spPr>
                <a:xfrm>
                  <a:off x="1547664" y="1676400"/>
                  <a:ext cx="251467" cy="228600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216" name="Straight Connector 215"/>
                <p:cNvCxnSpPr/>
                <p:nvPr/>
              </p:nvCxnSpPr>
              <p:spPr>
                <a:xfrm>
                  <a:off x="1547664" y="1790700"/>
                  <a:ext cx="251467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3" name="Group 202"/>
              <p:cNvGrpSpPr/>
              <p:nvPr/>
            </p:nvGrpSpPr>
            <p:grpSpPr>
              <a:xfrm>
                <a:off x="1828800" y="1828800"/>
                <a:ext cx="125733" cy="114300"/>
                <a:chOff x="1547664" y="1676400"/>
                <a:chExt cx="251467" cy="228600"/>
              </a:xfrm>
            </p:grpSpPr>
            <p:sp>
              <p:nvSpPr>
                <p:cNvPr id="213" name="Oval 212"/>
                <p:cNvSpPr/>
                <p:nvPr/>
              </p:nvSpPr>
              <p:spPr>
                <a:xfrm>
                  <a:off x="1547664" y="1676400"/>
                  <a:ext cx="251467" cy="228600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214" name="Straight Connector 213"/>
                <p:cNvCxnSpPr/>
                <p:nvPr/>
              </p:nvCxnSpPr>
              <p:spPr>
                <a:xfrm>
                  <a:off x="1547664" y="1790700"/>
                  <a:ext cx="251467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4" name="Group 203"/>
              <p:cNvGrpSpPr/>
              <p:nvPr/>
            </p:nvGrpSpPr>
            <p:grpSpPr>
              <a:xfrm>
                <a:off x="1438123" y="1765788"/>
                <a:ext cx="125733" cy="114300"/>
                <a:chOff x="1547664" y="1676400"/>
                <a:chExt cx="251467" cy="228600"/>
              </a:xfrm>
            </p:grpSpPr>
            <p:sp>
              <p:nvSpPr>
                <p:cNvPr id="211" name="Oval 210"/>
                <p:cNvSpPr/>
                <p:nvPr/>
              </p:nvSpPr>
              <p:spPr>
                <a:xfrm>
                  <a:off x="1547664" y="1676400"/>
                  <a:ext cx="251467" cy="228600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212" name="Straight Connector 211"/>
                <p:cNvCxnSpPr/>
                <p:nvPr/>
              </p:nvCxnSpPr>
              <p:spPr>
                <a:xfrm>
                  <a:off x="1547664" y="1790700"/>
                  <a:ext cx="251467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5" name="Group 204"/>
              <p:cNvGrpSpPr/>
              <p:nvPr/>
            </p:nvGrpSpPr>
            <p:grpSpPr>
              <a:xfrm>
                <a:off x="1700064" y="1828800"/>
                <a:ext cx="125733" cy="114300"/>
                <a:chOff x="1547664" y="1676400"/>
                <a:chExt cx="251467" cy="228600"/>
              </a:xfrm>
            </p:grpSpPr>
            <p:sp>
              <p:nvSpPr>
                <p:cNvPr id="209" name="Oval 208"/>
                <p:cNvSpPr/>
                <p:nvPr/>
              </p:nvSpPr>
              <p:spPr>
                <a:xfrm>
                  <a:off x="1547664" y="1676400"/>
                  <a:ext cx="251467" cy="228600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210" name="Straight Connector 209"/>
                <p:cNvCxnSpPr/>
                <p:nvPr/>
              </p:nvCxnSpPr>
              <p:spPr>
                <a:xfrm>
                  <a:off x="1547664" y="1790700"/>
                  <a:ext cx="251467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6" name="Group 205"/>
              <p:cNvGrpSpPr/>
              <p:nvPr/>
            </p:nvGrpSpPr>
            <p:grpSpPr>
              <a:xfrm>
                <a:off x="1524000" y="1828800"/>
                <a:ext cx="125733" cy="114300"/>
                <a:chOff x="1547664" y="1676400"/>
                <a:chExt cx="251467" cy="228600"/>
              </a:xfrm>
            </p:grpSpPr>
            <p:sp>
              <p:nvSpPr>
                <p:cNvPr id="207" name="Oval 206"/>
                <p:cNvSpPr/>
                <p:nvPr/>
              </p:nvSpPr>
              <p:spPr>
                <a:xfrm>
                  <a:off x="1547664" y="1676400"/>
                  <a:ext cx="251467" cy="228600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208" name="Straight Connector 207"/>
                <p:cNvCxnSpPr/>
                <p:nvPr/>
              </p:nvCxnSpPr>
              <p:spPr>
                <a:xfrm>
                  <a:off x="1547664" y="1790700"/>
                  <a:ext cx="251467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25" name="Can 224"/>
          <p:cNvSpPr/>
          <p:nvPr/>
        </p:nvSpPr>
        <p:spPr>
          <a:xfrm>
            <a:off x="1483986" y="1982534"/>
            <a:ext cx="1081630" cy="68957"/>
          </a:xfrm>
          <a:prstGeom prst="can">
            <a:avLst/>
          </a:prstGeom>
          <a:solidFill>
            <a:srgbClr val="92D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6" name="Can 225"/>
          <p:cNvSpPr/>
          <p:nvPr/>
        </p:nvSpPr>
        <p:spPr>
          <a:xfrm>
            <a:off x="1763619" y="1977962"/>
            <a:ext cx="607393" cy="72971"/>
          </a:xfrm>
          <a:prstGeom prst="can">
            <a:avLst/>
          </a:prstGeom>
          <a:solidFill>
            <a:srgbClr val="92D050"/>
          </a:solidFill>
          <a:ln w="26425" cap="flat" cmpd="sng" algn="ctr">
            <a:noFill/>
            <a:prstDash val="solid"/>
          </a:ln>
          <a:effectLst>
            <a:glow rad="431800">
              <a:srgbClr val="AD0101">
                <a:alpha val="46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lang="en-GB" sz="1600" kern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27" name="Group 226"/>
          <p:cNvGrpSpPr/>
          <p:nvPr/>
        </p:nvGrpSpPr>
        <p:grpSpPr>
          <a:xfrm>
            <a:off x="1833258" y="1220536"/>
            <a:ext cx="500532" cy="470410"/>
            <a:chOff x="1066800" y="1293613"/>
            <a:chExt cx="549943" cy="491225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228" name="Can 227"/>
            <p:cNvSpPr/>
            <p:nvPr/>
          </p:nvSpPr>
          <p:spPr>
            <a:xfrm>
              <a:off x="1217394" y="1556238"/>
              <a:ext cx="239399" cy="228600"/>
            </a:xfrm>
            <a:prstGeom prst="ca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9" name="Cube 228"/>
            <p:cNvSpPr/>
            <p:nvPr/>
          </p:nvSpPr>
          <p:spPr>
            <a:xfrm>
              <a:off x="1066800" y="1293613"/>
              <a:ext cx="549943" cy="306587"/>
            </a:xfrm>
            <a:prstGeom prst="cub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30" name="Freeform 229"/>
          <p:cNvSpPr/>
          <p:nvPr/>
        </p:nvSpPr>
        <p:spPr>
          <a:xfrm>
            <a:off x="157859" y="1225134"/>
            <a:ext cx="1536727" cy="389465"/>
          </a:xfrm>
          <a:custGeom>
            <a:avLst/>
            <a:gdLst>
              <a:gd name="connsiteX0" fmla="*/ 2684585 w 2684585"/>
              <a:gd name="connsiteY0" fmla="*/ 26184 h 406698"/>
              <a:gd name="connsiteX1" fmla="*/ 1957754 w 2684585"/>
              <a:gd name="connsiteY1" fmla="*/ 37907 h 406698"/>
              <a:gd name="connsiteX2" fmla="*/ 902677 w 2684585"/>
              <a:gd name="connsiteY2" fmla="*/ 389599 h 406698"/>
              <a:gd name="connsiteX3" fmla="*/ 0 w 2684585"/>
              <a:gd name="connsiteY3" fmla="*/ 354430 h 406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84585" h="406698">
                <a:moveTo>
                  <a:pt x="2684585" y="26184"/>
                </a:moveTo>
                <a:cubicBezTo>
                  <a:pt x="2469662" y="1761"/>
                  <a:pt x="2254739" y="-22662"/>
                  <a:pt x="1957754" y="37907"/>
                </a:cubicBezTo>
                <a:cubicBezTo>
                  <a:pt x="1660769" y="98476"/>
                  <a:pt x="1228969" y="336845"/>
                  <a:pt x="902677" y="389599"/>
                </a:cubicBezTo>
                <a:cubicBezTo>
                  <a:pt x="576385" y="442353"/>
                  <a:pt x="152400" y="356384"/>
                  <a:pt x="0" y="35443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1" name="TextBox 230"/>
          <p:cNvSpPr txBox="1"/>
          <p:nvPr/>
        </p:nvSpPr>
        <p:spPr>
          <a:xfrm>
            <a:off x="409289" y="1692897"/>
            <a:ext cx="978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Phosphor screen</a:t>
            </a:r>
          </a:p>
        </p:txBody>
      </p:sp>
      <p:sp>
        <p:nvSpPr>
          <p:cNvPr id="232" name="TextBox 231"/>
          <p:cNvSpPr txBox="1"/>
          <p:nvPr/>
        </p:nvSpPr>
        <p:spPr>
          <a:xfrm>
            <a:off x="2159917" y="966819"/>
            <a:ext cx="823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Camera</a:t>
            </a:r>
          </a:p>
        </p:txBody>
      </p:sp>
      <p:sp>
        <p:nvSpPr>
          <p:cNvPr id="233" name="TextBox 232"/>
          <p:cNvSpPr txBox="1"/>
          <p:nvPr/>
        </p:nvSpPr>
        <p:spPr>
          <a:xfrm>
            <a:off x="3028801" y="4170648"/>
            <a:ext cx="10945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Ionization </a:t>
            </a:r>
          </a:p>
        </p:txBody>
      </p:sp>
      <p:sp>
        <p:nvSpPr>
          <p:cNvPr id="234" name="TextBox 233"/>
          <p:cNvSpPr txBox="1"/>
          <p:nvPr/>
        </p:nvSpPr>
        <p:spPr>
          <a:xfrm>
            <a:off x="3011230" y="3125461"/>
            <a:ext cx="1077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Ions extraction</a:t>
            </a:r>
          </a:p>
        </p:txBody>
      </p:sp>
      <p:sp>
        <p:nvSpPr>
          <p:cNvPr id="235" name="TextBox 234"/>
          <p:cNvSpPr txBox="1"/>
          <p:nvPr/>
        </p:nvSpPr>
        <p:spPr>
          <a:xfrm>
            <a:off x="2533935" y="1580654"/>
            <a:ext cx="1152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Visible light</a:t>
            </a:r>
          </a:p>
        </p:txBody>
      </p:sp>
      <p:sp>
        <p:nvSpPr>
          <p:cNvPr id="236" name="Rectangle 235"/>
          <p:cNvSpPr/>
          <p:nvPr/>
        </p:nvSpPr>
        <p:spPr>
          <a:xfrm>
            <a:off x="2471210" y="5063875"/>
            <a:ext cx="1502321" cy="324482"/>
          </a:xfrm>
          <a:prstGeom prst="rect">
            <a:avLst/>
          </a:prstGeom>
          <a:solidFill>
            <a:srgbClr val="CDCDCD"/>
          </a:solidFill>
          <a:ln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>
                <a:solidFill>
                  <a:schemeClr val="tx1"/>
                </a:solidFill>
              </a:rPr>
              <a:t>Primary Beam</a:t>
            </a:r>
            <a:endParaRPr lang="en-GB" sz="1600" b="1" dirty="0">
              <a:solidFill>
                <a:schemeClr val="tx1"/>
              </a:solidFill>
            </a:endParaRPr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15604" y="69560"/>
            <a:ext cx="1526924" cy="54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96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43511E-6 L -3.33333E-6 -0.2699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50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7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00"/>
                            </p:stCondLst>
                            <p:childTnLst>
                              <p:par>
                                <p:cTn id="3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-7.40741E-7 L 0.00191 -0.0664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333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7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7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 animBg="1"/>
      <p:bldP spid="225" grpId="0" animBg="1"/>
      <p:bldP spid="226" grpId="0" animBg="1"/>
      <p:bldP spid="230" grpId="0" animBg="1"/>
      <p:bldP spid="231" grpId="0"/>
      <p:bldP spid="232" grpId="0"/>
      <p:bldP spid="233" grpId="0"/>
      <p:bldP spid="234" grpId="0"/>
      <p:bldP spid="234" grpId="1"/>
      <p:bldP spid="2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170506" y="37072"/>
            <a:ext cx="990600" cy="8958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723153"/>
          </a:xfrm>
          <a:prstGeom prst="rect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143812"/>
            <a:ext cx="12192000" cy="23906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20489" cy="723153"/>
          </a:xfrm>
          <a:prstGeom prst="rect">
            <a:avLst/>
          </a:prstGeom>
        </p:spPr>
      </p:pic>
      <p:pic>
        <p:nvPicPr>
          <p:cNvPr id="7" name="Gas jet shaping">
            <a:hlinkClick r:id="" action="ppaction://media"/>
            <a:extLst>
              <a:ext uri="{FF2B5EF4-FFF2-40B4-BE49-F238E27FC236}">
                <a16:creationId xmlns:a16="http://schemas.microsoft.com/office/drawing/2014/main" id="{44FE6761-4766-43E1-830E-AA70D3978D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3848" y="869936"/>
            <a:ext cx="4612088" cy="25942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411830-7379-4D20-91D7-AF34CEDF90AD}"/>
              </a:ext>
            </a:extLst>
          </p:cNvPr>
          <p:cNvSpPr txBox="1"/>
          <p:nvPr/>
        </p:nvSpPr>
        <p:spPr>
          <a:xfrm>
            <a:off x="453848" y="3470910"/>
            <a:ext cx="461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Gas jet shaping</a:t>
            </a:r>
            <a:endParaRPr lang="en-GB" sz="24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3B3002-97A7-423B-8169-0F08E4F272E0}"/>
              </a:ext>
            </a:extLst>
          </p:cNvPr>
          <p:cNvSpPr txBox="1">
            <a:spLocks/>
          </p:cNvSpPr>
          <p:nvPr/>
        </p:nvSpPr>
        <p:spPr>
          <a:xfrm>
            <a:off x="1069788" y="0"/>
            <a:ext cx="7449179" cy="723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Background and R&amp;D 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AC803-1BB1-4D7E-88B8-AA7FED3C834C}" type="slidenum">
              <a:rPr lang="en-GB" smtClean="0"/>
              <a:t>3</a:t>
            </a:fld>
            <a:endParaRPr lang="en-GB"/>
          </a:p>
        </p:txBody>
      </p:sp>
      <p:pic>
        <p:nvPicPr>
          <p:cNvPr id="33" name="Picture 32" descr="A diagram of a skimmer&#10;&#10;AI-generated content may be incorrect.">
            <a:extLst>
              <a:ext uri="{FF2B5EF4-FFF2-40B4-BE49-F238E27FC236}">
                <a16:creationId xmlns:a16="http://schemas.microsoft.com/office/drawing/2014/main" id="{32275347-67FA-CD3D-B8FB-54B86296C7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20" y="4093783"/>
            <a:ext cx="4919916" cy="1840245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EACE05DC-0A7C-B32C-8A4E-57BEDE8F8A47}"/>
              </a:ext>
            </a:extLst>
          </p:cNvPr>
          <p:cNvGrpSpPr/>
          <p:nvPr/>
        </p:nvGrpSpPr>
        <p:grpSpPr>
          <a:xfrm>
            <a:off x="5152343" y="694259"/>
            <a:ext cx="6911824" cy="2585403"/>
            <a:chOff x="5152343" y="704891"/>
            <a:chExt cx="6911824" cy="2585403"/>
          </a:xfrm>
        </p:grpSpPr>
        <p:pic>
          <p:nvPicPr>
            <p:cNvPr id="37" name="Picture 36" descr="A graph of different positions&#10;&#10;AI-generated content may be incorrect.">
              <a:extLst>
                <a:ext uri="{FF2B5EF4-FFF2-40B4-BE49-F238E27FC236}">
                  <a16:creationId xmlns:a16="http://schemas.microsoft.com/office/drawing/2014/main" id="{2549AC85-60D4-5D9A-C1BF-8E1564DD1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852"/>
            <a:stretch/>
          </p:blipFill>
          <p:spPr>
            <a:xfrm>
              <a:off x="5152343" y="817680"/>
              <a:ext cx="6911824" cy="2472614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EEC5322-2196-8BED-AD1E-E27BB4F82FD8}"/>
                </a:ext>
              </a:extLst>
            </p:cNvPr>
            <p:cNvSpPr txBox="1"/>
            <p:nvPr/>
          </p:nvSpPr>
          <p:spPr>
            <a:xfrm>
              <a:off x="9849771" y="720684"/>
              <a:ext cx="9562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rgbClr val="004FB6"/>
                  </a:solidFill>
                </a:rPr>
                <a:t>Argon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0BADD43-5B9B-5748-3D45-5746CA5A0CAB}"/>
                </a:ext>
              </a:extLst>
            </p:cNvPr>
            <p:cNvSpPr txBox="1"/>
            <p:nvPr/>
          </p:nvSpPr>
          <p:spPr>
            <a:xfrm>
              <a:off x="6361141" y="704891"/>
              <a:ext cx="9562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rgbClr val="004FB6"/>
                  </a:solidFill>
                </a:rPr>
                <a:t>Nitrogen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F869BB0-FED4-7F2F-8ED8-07AA87A8C3DC}"/>
              </a:ext>
            </a:extLst>
          </p:cNvPr>
          <p:cNvGrpSpPr/>
          <p:nvPr/>
        </p:nvGrpSpPr>
        <p:grpSpPr>
          <a:xfrm>
            <a:off x="3269120" y="3421098"/>
            <a:ext cx="8788201" cy="2529276"/>
            <a:chOff x="3236694" y="539618"/>
            <a:chExt cx="8788201" cy="2529276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582386D9-E837-7AA3-7E5F-18478A3CF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749"/>
            <a:stretch/>
          </p:blipFill>
          <p:spPr>
            <a:xfrm>
              <a:off x="5119917" y="539618"/>
              <a:ext cx="6904978" cy="2529276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18A37AA3-EFFF-2844-8086-95906E677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36694" y="1753292"/>
              <a:ext cx="770959" cy="600364"/>
            </a:xfrm>
            <a:prstGeom prst="rect">
              <a:avLst/>
            </a:prstGeom>
          </p:spPr>
        </p:pic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CA64CD30-4FE5-F31E-49F3-733834488267}"/>
                </a:ext>
              </a:extLst>
            </p:cNvPr>
            <p:cNvCxnSpPr>
              <a:cxnSpLocks/>
              <a:endCxn id="41" idx="1"/>
            </p:cNvCxnSpPr>
            <p:nvPr/>
          </p:nvCxnSpPr>
          <p:spPr>
            <a:xfrm flipV="1">
              <a:off x="4084587" y="1804256"/>
              <a:ext cx="1035330" cy="403462"/>
            </a:xfrm>
            <a:prstGeom prst="straightConnector1">
              <a:avLst/>
            </a:prstGeom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0" y="6189067"/>
            <a:ext cx="12110799" cy="660785"/>
            <a:chOff x="0" y="6189067"/>
            <a:chExt cx="12110799" cy="660785"/>
          </a:xfrm>
        </p:grpSpPr>
        <p:sp>
          <p:nvSpPr>
            <p:cNvPr id="21" name="Rectangle 20"/>
            <p:cNvSpPr/>
            <p:nvPr/>
          </p:nvSpPr>
          <p:spPr>
            <a:xfrm>
              <a:off x="10228521" y="6285094"/>
              <a:ext cx="1882278" cy="4559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0" y="6210250"/>
              <a:ext cx="3115340" cy="573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3577" y="6189067"/>
              <a:ext cx="2366847" cy="6480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933" y="6201852"/>
              <a:ext cx="1143531" cy="648000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/>
        </p:nvSpPr>
        <p:spPr>
          <a:xfrm>
            <a:off x="4044803" y="6356350"/>
            <a:ext cx="358317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i="1" dirty="0" smtClean="0"/>
              <a:t>Narender.Kumar@Cockcroft.ac.uk</a:t>
            </a:r>
            <a:endParaRPr lang="en-GB" i="1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15604" y="69560"/>
            <a:ext cx="1526924" cy="54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39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170506" y="37072"/>
            <a:ext cx="990600" cy="8958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723153"/>
          </a:xfrm>
          <a:prstGeom prst="rect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143812"/>
            <a:ext cx="12192000" cy="23906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0489" cy="72315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03B3002-97A7-423B-8169-0F08E4F272E0}"/>
              </a:ext>
            </a:extLst>
          </p:cNvPr>
          <p:cNvSpPr txBox="1">
            <a:spLocks/>
          </p:cNvSpPr>
          <p:nvPr/>
        </p:nvSpPr>
        <p:spPr>
          <a:xfrm>
            <a:off x="1020490" y="0"/>
            <a:ext cx="10412498" cy="723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900" noProof="0" dirty="0">
                <a:solidFill>
                  <a:schemeClr val="accent1">
                    <a:lumMod val="50000"/>
                  </a:schemeClr>
                </a:solidFill>
                <a:latin typeface="Calibri Light" panose="020F0302020204030204"/>
              </a:rPr>
              <a:t>Supersonic Gas Curtain based real-time Ionization Profile Monitor</a:t>
            </a:r>
            <a:endParaRPr kumimoji="0" lang="en-GB" sz="29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92" y="913132"/>
            <a:ext cx="11573294" cy="3097078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1686775"/>
              </p:ext>
            </p:extLst>
          </p:nvPr>
        </p:nvGraphicFramePr>
        <p:xfrm>
          <a:off x="510244" y="4055543"/>
          <a:ext cx="7859058" cy="204293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45356">
                  <a:extLst>
                    <a:ext uri="{9D8B030D-6E8A-4147-A177-3AD203B41FA5}">
                      <a16:colId xmlns:a16="http://schemas.microsoft.com/office/drawing/2014/main" val="3063353517"/>
                    </a:ext>
                  </a:extLst>
                </a:gridCol>
                <a:gridCol w="1017054">
                  <a:extLst>
                    <a:ext uri="{9D8B030D-6E8A-4147-A177-3AD203B41FA5}">
                      <a16:colId xmlns:a16="http://schemas.microsoft.com/office/drawing/2014/main" val="1090602278"/>
                    </a:ext>
                  </a:extLst>
                </a:gridCol>
                <a:gridCol w="1967119">
                  <a:extLst>
                    <a:ext uri="{9D8B030D-6E8A-4147-A177-3AD203B41FA5}">
                      <a16:colId xmlns:a16="http://schemas.microsoft.com/office/drawing/2014/main" val="1724008045"/>
                    </a:ext>
                  </a:extLst>
                </a:gridCol>
                <a:gridCol w="1309843">
                  <a:extLst>
                    <a:ext uri="{9D8B030D-6E8A-4147-A177-3AD203B41FA5}">
                      <a16:colId xmlns:a16="http://schemas.microsoft.com/office/drawing/2014/main" val="2469191293"/>
                    </a:ext>
                  </a:extLst>
                </a:gridCol>
                <a:gridCol w="1309843">
                  <a:extLst>
                    <a:ext uri="{9D8B030D-6E8A-4147-A177-3AD203B41FA5}">
                      <a16:colId xmlns:a16="http://schemas.microsoft.com/office/drawing/2014/main" val="2245359789"/>
                    </a:ext>
                  </a:extLst>
                </a:gridCol>
                <a:gridCol w="1309843">
                  <a:extLst>
                    <a:ext uri="{9D8B030D-6E8A-4147-A177-3AD203B41FA5}">
                      <a16:colId xmlns:a16="http://schemas.microsoft.com/office/drawing/2014/main" val="3787699928"/>
                    </a:ext>
                  </a:extLst>
                </a:gridCol>
              </a:tblGrid>
              <a:tr h="327854"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Status</a:t>
                      </a:r>
                      <a:endParaRPr lang="en-GB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Pressure (mbar)</a:t>
                      </a:r>
                      <a:endParaRPr lang="en-GB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5300866"/>
                  </a:ext>
                </a:extLst>
              </a:tr>
              <a:tr h="693522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Gas Jet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Beam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Nozzle Chamber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Skimmer Chamber (b/w 1</a:t>
                      </a:r>
                      <a:r>
                        <a:rPr lang="en-GB" sz="1400" baseline="30000" dirty="0"/>
                        <a:t>st</a:t>
                      </a:r>
                      <a:r>
                        <a:rPr lang="en-GB" sz="1400" baseline="0" dirty="0"/>
                        <a:t> - 2</a:t>
                      </a:r>
                      <a:r>
                        <a:rPr lang="en-GB" sz="1400" baseline="30000" dirty="0"/>
                        <a:t>nd</a:t>
                      </a:r>
                      <a:r>
                        <a:rPr lang="en-GB" sz="1400" baseline="0" dirty="0" smtClean="0"/>
                        <a:t>)   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Skimmer Chamber (b/w </a:t>
                      </a:r>
                      <a:r>
                        <a:rPr lang="en-GB" sz="1400" baseline="0" dirty="0"/>
                        <a:t>2</a:t>
                      </a:r>
                      <a:r>
                        <a:rPr lang="en-GB" sz="1400" baseline="30000" dirty="0"/>
                        <a:t>nd</a:t>
                      </a:r>
                      <a:r>
                        <a:rPr lang="en-GB" sz="1400" baseline="0" dirty="0"/>
                        <a:t> - 3</a:t>
                      </a:r>
                      <a:r>
                        <a:rPr lang="en-GB" sz="1400" baseline="30000" dirty="0"/>
                        <a:t>rd</a:t>
                      </a:r>
                      <a:r>
                        <a:rPr lang="en-GB" sz="1400" baseline="0" dirty="0"/>
                        <a:t>)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Interaction</a:t>
                      </a:r>
                      <a:r>
                        <a:rPr lang="en-GB" sz="1400" baseline="0" dirty="0"/>
                        <a:t> Chamber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324923"/>
                  </a:ext>
                </a:extLst>
              </a:tr>
              <a:tr h="327854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Off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Off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3.98 × 10</a:t>
                      </a:r>
                      <a:r>
                        <a:rPr lang="en-GB" sz="1400" baseline="30000" dirty="0"/>
                        <a:t>-08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7.10 × 10</a:t>
                      </a:r>
                      <a:r>
                        <a:rPr lang="en-GB" sz="1400" baseline="30000" dirty="0"/>
                        <a:t>-09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3.00 × 10</a:t>
                      </a:r>
                      <a:r>
                        <a:rPr lang="en-GB" sz="1400" baseline="30000" dirty="0"/>
                        <a:t>-09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1.73 × 10</a:t>
                      </a:r>
                      <a:r>
                        <a:rPr lang="en-GB" sz="1400" baseline="30000" dirty="0"/>
                        <a:t>-08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9937237"/>
                  </a:ext>
                </a:extLst>
              </a:tr>
              <a:tr h="327854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Off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4.84 × 10</a:t>
                      </a:r>
                      <a:r>
                        <a:rPr lang="en-GB" sz="1400" baseline="30000" dirty="0"/>
                        <a:t>-03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5.60 × 10</a:t>
                      </a:r>
                      <a:r>
                        <a:rPr lang="en-GB" sz="1400" baseline="30000" dirty="0"/>
                        <a:t>-06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4.60 × 10</a:t>
                      </a:r>
                      <a:r>
                        <a:rPr lang="en-GB" sz="1400" baseline="30000" dirty="0"/>
                        <a:t>-07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2.13 × 10</a:t>
                      </a:r>
                      <a:r>
                        <a:rPr lang="en-GB" sz="1400" baseline="30000" dirty="0"/>
                        <a:t>-08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2756847"/>
                  </a:ext>
                </a:extLst>
              </a:tr>
              <a:tr h="327854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4.93 × 10</a:t>
                      </a:r>
                      <a:r>
                        <a:rPr lang="en-GB" sz="1400" baseline="30000" dirty="0"/>
                        <a:t>-03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5.60 × 10</a:t>
                      </a:r>
                      <a:r>
                        <a:rPr lang="en-GB" sz="1400" baseline="30000" dirty="0"/>
                        <a:t>-06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4.60 × 10</a:t>
                      </a:r>
                      <a:r>
                        <a:rPr lang="en-GB" sz="1400" baseline="30000" dirty="0"/>
                        <a:t>-07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2.16 × 10</a:t>
                      </a:r>
                      <a:r>
                        <a:rPr lang="en-GB" sz="1400" baseline="30000" dirty="0"/>
                        <a:t>-08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398050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AC803-1BB1-4D7E-88B8-AA7FED3C834C}" type="slidenum">
              <a:rPr lang="en-GB" smtClean="0"/>
              <a:t>4</a:t>
            </a:fld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1568" y="4083984"/>
            <a:ext cx="2820293" cy="201449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0" y="6189067"/>
            <a:ext cx="12110799" cy="660785"/>
            <a:chOff x="0" y="6189067"/>
            <a:chExt cx="12110799" cy="660785"/>
          </a:xfrm>
        </p:grpSpPr>
        <p:sp>
          <p:nvSpPr>
            <p:cNvPr id="13" name="Rectangle 12"/>
            <p:cNvSpPr/>
            <p:nvPr/>
          </p:nvSpPr>
          <p:spPr>
            <a:xfrm>
              <a:off x="10228521" y="6285094"/>
              <a:ext cx="1882278" cy="4559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0" y="6210250"/>
              <a:ext cx="3115340" cy="573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3577" y="6189067"/>
              <a:ext cx="2366847" cy="6480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933" y="6201852"/>
              <a:ext cx="1143531" cy="648000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4044803" y="6356350"/>
            <a:ext cx="358317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i="1" dirty="0" smtClean="0"/>
              <a:t>Narender.Kumar@Cockcroft.ac.uk</a:t>
            </a:r>
            <a:endParaRPr lang="en-GB" i="1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15604" y="69560"/>
            <a:ext cx="1526924" cy="54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10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170506" y="37072"/>
            <a:ext cx="990600" cy="8958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723153"/>
          </a:xfrm>
          <a:prstGeom prst="rect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143812"/>
            <a:ext cx="12192000" cy="23906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0489" cy="72315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03B3002-97A7-423B-8169-0F08E4F272E0}"/>
              </a:ext>
            </a:extLst>
          </p:cNvPr>
          <p:cNvSpPr txBox="1">
            <a:spLocks/>
          </p:cNvSpPr>
          <p:nvPr/>
        </p:nvSpPr>
        <p:spPr>
          <a:xfrm>
            <a:off x="1069788" y="0"/>
            <a:ext cx="7449179" cy="723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Proof-of-Concept Measurements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258" y="803283"/>
            <a:ext cx="3241165" cy="2331401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966462"/>
              </p:ext>
            </p:extLst>
          </p:nvPr>
        </p:nvGraphicFramePr>
        <p:xfrm>
          <a:off x="418354" y="1025620"/>
          <a:ext cx="7285316" cy="228391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83703">
                  <a:extLst>
                    <a:ext uri="{9D8B030D-6E8A-4147-A177-3AD203B41FA5}">
                      <a16:colId xmlns:a16="http://schemas.microsoft.com/office/drawing/2014/main" val="4126248233"/>
                    </a:ext>
                  </a:extLst>
                </a:gridCol>
                <a:gridCol w="917978">
                  <a:extLst>
                    <a:ext uri="{9D8B030D-6E8A-4147-A177-3AD203B41FA5}">
                      <a16:colId xmlns:a16="http://schemas.microsoft.com/office/drawing/2014/main" val="1784766827"/>
                    </a:ext>
                  </a:extLst>
                </a:gridCol>
                <a:gridCol w="1071369">
                  <a:extLst>
                    <a:ext uri="{9D8B030D-6E8A-4147-A177-3AD203B41FA5}">
                      <a16:colId xmlns:a16="http://schemas.microsoft.com/office/drawing/2014/main" val="448319798"/>
                    </a:ext>
                  </a:extLst>
                </a:gridCol>
                <a:gridCol w="1146365">
                  <a:extLst>
                    <a:ext uri="{9D8B030D-6E8A-4147-A177-3AD203B41FA5}">
                      <a16:colId xmlns:a16="http://schemas.microsoft.com/office/drawing/2014/main" val="2649395244"/>
                    </a:ext>
                  </a:extLst>
                </a:gridCol>
                <a:gridCol w="1108868">
                  <a:extLst>
                    <a:ext uri="{9D8B030D-6E8A-4147-A177-3AD203B41FA5}">
                      <a16:colId xmlns:a16="http://schemas.microsoft.com/office/drawing/2014/main" val="1597630816"/>
                    </a:ext>
                  </a:extLst>
                </a:gridCol>
                <a:gridCol w="2057033">
                  <a:extLst>
                    <a:ext uri="{9D8B030D-6E8A-4147-A177-3AD203B41FA5}">
                      <a16:colId xmlns:a16="http://schemas.microsoft.com/office/drawing/2014/main" val="1920905825"/>
                    </a:ext>
                  </a:extLst>
                </a:gridCol>
              </a:tblGrid>
              <a:tr h="388030">
                <a:tc gridSpan="6"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Pelletro</a:t>
                      </a:r>
                      <a:r>
                        <a:rPr lang="en-GB" sz="1400" baseline="0" dirty="0" smtClean="0"/>
                        <a:t>n Accelerator facility, Dalton Cumbrian Facility (DCF), United Kingdom</a:t>
                      </a:r>
                      <a:endParaRPr lang="en-GB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B8E2F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B8E2F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B8E2F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B8E2F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B8E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174652"/>
                  </a:ext>
                </a:extLst>
              </a:tr>
              <a:tr h="38803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Beam</a:t>
                      </a:r>
                      <a:r>
                        <a:rPr lang="en-GB" sz="1400" baseline="0" dirty="0"/>
                        <a:t> Species</a:t>
                      </a:r>
                      <a:endParaRPr lang="en-GB" sz="1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Charge state</a:t>
                      </a:r>
                      <a:endParaRPr lang="en-GB" sz="1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Beam Energy (MeV)</a:t>
                      </a:r>
                      <a:endParaRPr lang="en-GB" sz="1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Average Beam</a:t>
                      </a:r>
                      <a:r>
                        <a:rPr lang="en-GB" sz="1400" baseline="0" dirty="0"/>
                        <a:t> Current (</a:t>
                      </a:r>
                      <a:r>
                        <a:rPr lang="en-GB" sz="1400" baseline="0" dirty="0" err="1"/>
                        <a:t>nA</a:t>
                      </a:r>
                      <a:r>
                        <a:rPr lang="en-GB" sz="1400" baseline="0" dirty="0"/>
                        <a:t>)</a:t>
                      </a:r>
                      <a:endParaRPr lang="en-GB" sz="1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Beam Size</a:t>
                      </a:r>
                      <a:endParaRPr lang="en-GB" sz="1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Gas Curtain</a:t>
                      </a:r>
                      <a:r>
                        <a:rPr lang="en-GB" sz="1400" baseline="0" dirty="0"/>
                        <a:t> Species</a:t>
                      </a:r>
                      <a:endParaRPr lang="en-GB" sz="1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8009010"/>
                  </a:ext>
                </a:extLst>
              </a:tr>
              <a:tr h="462653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Proton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+1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4-8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10-100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Up</a:t>
                      </a:r>
                      <a:r>
                        <a:rPr lang="en-GB" sz="1400" baseline="0" dirty="0"/>
                        <a:t> to  a few </a:t>
                      </a:r>
                      <a:r>
                        <a:rPr lang="en-GB" sz="1400" dirty="0"/>
                        <a:t>mm’s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Argon,</a:t>
                      </a:r>
                      <a:r>
                        <a:rPr lang="en-GB" sz="1400" baseline="0" dirty="0"/>
                        <a:t> Nitrogen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649353"/>
                  </a:ext>
                </a:extLst>
              </a:tr>
              <a:tr h="64620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Carbon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+2, +3, +4, +5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12-24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2-100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Up</a:t>
                      </a:r>
                      <a:r>
                        <a:rPr lang="en-GB" sz="1400" baseline="0" dirty="0"/>
                        <a:t> to a few </a:t>
                      </a:r>
                      <a:r>
                        <a:rPr lang="en-GB" sz="1400" dirty="0"/>
                        <a:t>mm’s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Argon, Nitrogen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0903990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6428" y="3270577"/>
            <a:ext cx="3244995" cy="2432391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1369935"/>
              </p:ext>
            </p:extLst>
          </p:nvPr>
        </p:nvGraphicFramePr>
        <p:xfrm>
          <a:off x="418354" y="3406893"/>
          <a:ext cx="7285316" cy="170179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83703">
                  <a:extLst>
                    <a:ext uri="{9D8B030D-6E8A-4147-A177-3AD203B41FA5}">
                      <a16:colId xmlns:a16="http://schemas.microsoft.com/office/drawing/2014/main" val="4126248233"/>
                    </a:ext>
                  </a:extLst>
                </a:gridCol>
                <a:gridCol w="917978">
                  <a:extLst>
                    <a:ext uri="{9D8B030D-6E8A-4147-A177-3AD203B41FA5}">
                      <a16:colId xmlns:a16="http://schemas.microsoft.com/office/drawing/2014/main" val="1784766827"/>
                    </a:ext>
                  </a:extLst>
                </a:gridCol>
                <a:gridCol w="1071369">
                  <a:extLst>
                    <a:ext uri="{9D8B030D-6E8A-4147-A177-3AD203B41FA5}">
                      <a16:colId xmlns:a16="http://schemas.microsoft.com/office/drawing/2014/main" val="448319798"/>
                    </a:ext>
                  </a:extLst>
                </a:gridCol>
                <a:gridCol w="1146365">
                  <a:extLst>
                    <a:ext uri="{9D8B030D-6E8A-4147-A177-3AD203B41FA5}">
                      <a16:colId xmlns:a16="http://schemas.microsoft.com/office/drawing/2014/main" val="2649395244"/>
                    </a:ext>
                  </a:extLst>
                </a:gridCol>
                <a:gridCol w="1108868">
                  <a:extLst>
                    <a:ext uri="{9D8B030D-6E8A-4147-A177-3AD203B41FA5}">
                      <a16:colId xmlns:a16="http://schemas.microsoft.com/office/drawing/2014/main" val="1597630816"/>
                    </a:ext>
                  </a:extLst>
                </a:gridCol>
                <a:gridCol w="2057033">
                  <a:extLst>
                    <a:ext uri="{9D8B030D-6E8A-4147-A177-3AD203B41FA5}">
                      <a16:colId xmlns:a16="http://schemas.microsoft.com/office/drawing/2014/main" val="1920905825"/>
                    </a:ext>
                  </a:extLst>
                </a:gridCol>
              </a:tblGrid>
              <a:tr h="365760">
                <a:tc gridSpan="6"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MC40</a:t>
                      </a:r>
                      <a:r>
                        <a:rPr lang="en-GB" sz="1400" baseline="0" dirty="0" smtClean="0"/>
                        <a:t> Cyclotron Facility, </a:t>
                      </a:r>
                      <a:r>
                        <a:rPr lang="en-GB" sz="1400" dirty="0" smtClean="0"/>
                        <a:t>University of Birmingham (</a:t>
                      </a:r>
                      <a:r>
                        <a:rPr lang="en-GB" sz="1400" dirty="0" err="1" smtClean="0"/>
                        <a:t>UoB</a:t>
                      </a:r>
                      <a:r>
                        <a:rPr lang="en-GB" sz="1400" dirty="0" smtClean="0"/>
                        <a:t>),</a:t>
                      </a:r>
                      <a:r>
                        <a:rPr lang="en-GB" sz="1400" baseline="0" dirty="0" smtClean="0"/>
                        <a:t> United Kingdom</a:t>
                      </a:r>
                      <a:endParaRPr lang="en-GB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B8E2F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B8E2F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B8E2F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B8E2F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B8E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17465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Beam</a:t>
                      </a:r>
                      <a:r>
                        <a:rPr lang="en-GB" sz="1400" baseline="0" dirty="0"/>
                        <a:t> Species</a:t>
                      </a:r>
                      <a:endParaRPr lang="en-GB" sz="1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Charge state</a:t>
                      </a:r>
                      <a:endParaRPr lang="en-GB" sz="1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Beam Energy (MeV)</a:t>
                      </a:r>
                      <a:endParaRPr lang="en-GB" sz="1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Average Beam</a:t>
                      </a:r>
                      <a:r>
                        <a:rPr lang="en-GB" sz="1400" baseline="0" dirty="0"/>
                        <a:t> Current (</a:t>
                      </a:r>
                      <a:r>
                        <a:rPr lang="en-GB" sz="1400" baseline="0" dirty="0" err="1"/>
                        <a:t>nA</a:t>
                      </a:r>
                      <a:r>
                        <a:rPr lang="en-GB" sz="1400" baseline="0" dirty="0"/>
                        <a:t>)</a:t>
                      </a:r>
                      <a:endParaRPr lang="en-GB" sz="1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Beam Size</a:t>
                      </a:r>
                      <a:endParaRPr lang="en-GB" sz="1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Gas Curtain</a:t>
                      </a:r>
                      <a:r>
                        <a:rPr lang="en-GB" sz="1400" baseline="0" dirty="0"/>
                        <a:t> Species</a:t>
                      </a:r>
                      <a:endParaRPr lang="en-GB" sz="1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8993871"/>
                  </a:ext>
                </a:extLst>
              </a:tr>
              <a:tr h="604513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Proton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+1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10.8</a:t>
                      </a:r>
                      <a:r>
                        <a:rPr lang="en-GB" sz="1400" baseline="0" dirty="0" smtClean="0"/>
                        <a:t>- 28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2-72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Up</a:t>
                      </a:r>
                      <a:r>
                        <a:rPr lang="en-GB" sz="1400" baseline="0" dirty="0"/>
                        <a:t> to  a few </a:t>
                      </a:r>
                      <a:r>
                        <a:rPr lang="en-GB" sz="1400" dirty="0"/>
                        <a:t>mm’s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Argon,</a:t>
                      </a:r>
                      <a:r>
                        <a:rPr lang="en-GB" sz="1400" baseline="0" dirty="0"/>
                        <a:t> Nitrogen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649353"/>
                  </a:ext>
                </a:extLst>
              </a:tr>
            </a:tbl>
          </a:graphicData>
        </a:graphic>
      </p:graphicFrame>
      <p:sp>
        <p:nvSpPr>
          <p:cNvPr id="2" name="Right Arrow 1"/>
          <p:cNvSpPr/>
          <p:nvPr/>
        </p:nvSpPr>
        <p:spPr>
          <a:xfrm>
            <a:off x="7754934" y="2105025"/>
            <a:ext cx="764033" cy="76200"/>
          </a:xfrm>
          <a:prstGeom prst="rightArrow">
            <a:avLst/>
          </a:prstGeom>
          <a:solidFill>
            <a:srgbClr val="92D050">
              <a:alpha val="60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ight Arrow 13"/>
          <p:cNvSpPr/>
          <p:nvPr/>
        </p:nvSpPr>
        <p:spPr>
          <a:xfrm>
            <a:off x="7753032" y="4477677"/>
            <a:ext cx="764033" cy="47625"/>
          </a:xfrm>
          <a:prstGeom prst="rightArrow">
            <a:avLst/>
          </a:prstGeom>
          <a:solidFill>
            <a:srgbClr val="92D050">
              <a:alpha val="60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AC803-1BB1-4D7E-88B8-AA7FED3C834C}" type="slidenum">
              <a:rPr lang="en-GB" smtClean="0"/>
              <a:t>5</a:t>
            </a:fld>
            <a:endParaRPr lang="en-GB" dirty="0"/>
          </a:p>
        </p:txBody>
      </p:sp>
      <p:grpSp>
        <p:nvGrpSpPr>
          <p:cNvPr id="16" name="Group 15"/>
          <p:cNvGrpSpPr/>
          <p:nvPr/>
        </p:nvGrpSpPr>
        <p:grpSpPr>
          <a:xfrm>
            <a:off x="0" y="6189067"/>
            <a:ext cx="12110799" cy="660785"/>
            <a:chOff x="0" y="6189067"/>
            <a:chExt cx="12110799" cy="660785"/>
          </a:xfrm>
        </p:grpSpPr>
        <p:sp>
          <p:nvSpPr>
            <p:cNvPr id="17" name="Rectangle 16"/>
            <p:cNvSpPr/>
            <p:nvPr/>
          </p:nvSpPr>
          <p:spPr>
            <a:xfrm>
              <a:off x="10228521" y="6285094"/>
              <a:ext cx="1882278" cy="4559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0" y="6210250"/>
              <a:ext cx="3115340" cy="573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3577" y="6189067"/>
              <a:ext cx="2366847" cy="6480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933" y="6201852"/>
              <a:ext cx="1143531" cy="648000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15604" y="69560"/>
            <a:ext cx="1526924" cy="54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57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170506" y="37072"/>
            <a:ext cx="990600" cy="8958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723153"/>
          </a:xfrm>
          <a:prstGeom prst="rect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143812"/>
            <a:ext cx="12192000" cy="23906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0489" cy="72315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03B3002-97A7-423B-8169-0F08E4F272E0}"/>
              </a:ext>
            </a:extLst>
          </p:cNvPr>
          <p:cNvSpPr txBox="1">
            <a:spLocks/>
          </p:cNvSpPr>
          <p:nvPr/>
        </p:nvSpPr>
        <p:spPr>
          <a:xfrm>
            <a:off x="1069788" y="0"/>
            <a:ext cx="7449179" cy="723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Proof-of-Concept Measurements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9C9222-F36B-EB4C-F53C-D20F807B6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9106" y="3463337"/>
            <a:ext cx="2203914" cy="15710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3B79EA-EBFC-1C0A-32B9-84B9B74F7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7739" y="3463337"/>
            <a:ext cx="1881801" cy="1571044"/>
          </a:xfrm>
          <a:prstGeom prst="rect">
            <a:avLst/>
          </a:prstGeom>
        </p:spPr>
      </p:pic>
      <p:sp>
        <p:nvSpPr>
          <p:cNvPr id="14" name="Right Brace 13">
            <a:extLst>
              <a:ext uri="{FF2B5EF4-FFF2-40B4-BE49-F238E27FC236}">
                <a16:creationId xmlns:a16="http://schemas.microsoft.com/office/drawing/2014/main" id="{71D989CD-A836-2D19-43EA-8CBED43D45FF}"/>
              </a:ext>
            </a:extLst>
          </p:cNvPr>
          <p:cNvSpPr/>
          <p:nvPr/>
        </p:nvSpPr>
        <p:spPr>
          <a:xfrm>
            <a:off x="7335843" y="3911245"/>
            <a:ext cx="285077" cy="2013990"/>
          </a:xfrm>
          <a:prstGeom prst="rightBrace">
            <a:avLst>
              <a:gd name="adj1" fmla="val 21292"/>
              <a:gd name="adj2" fmla="val 25227"/>
            </a:avLst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71D989CD-A836-2D19-43EA-8CBED43D45FF}"/>
              </a:ext>
            </a:extLst>
          </p:cNvPr>
          <p:cNvSpPr/>
          <p:nvPr/>
        </p:nvSpPr>
        <p:spPr>
          <a:xfrm>
            <a:off x="7322941" y="1391920"/>
            <a:ext cx="285077" cy="2300748"/>
          </a:xfrm>
          <a:prstGeom prst="rightBrace">
            <a:avLst>
              <a:gd name="adj1" fmla="val 21292"/>
              <a:gd name="adj2" fmla="val 58217"/>
            </a:avLst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AC803-1BB1-4D7E-88B8-AA7FED3C834C}" type="slidenum">
              <a:rPr lang="en-GB" smtClean="0"/>
              <a:t>6</a:t>
            </a:fld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02463A-3077-FF5D-E379-43C81FA34481}"/>
              </a:ext>
            </a:extLst>
          </p:cNvPr>
          <p:cNvSpPr txBox="1"/>
          <p:nvPr/>
        </p:nvSpPr>
        <p:spPr>
          <a:xfrm>
            <a:off x="8330779" y="1159022"/>
            <a:ext cx="31276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8830E"/>
                </a:solidFill>
              </a:rPr>
              <a:t>What is ideal for our device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8830E"/>
                </a:solidFill>
              </a:rPr>
              <a:t>Stable beam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8830E"/>
                </a:solidFill>
              </a:rPr>
              <a:t>Good vacuum (&lt;10</a:t>
            </a:r>
            <a:r>
              <a:rPr lang="en-GB" sz="1400" baseline="30000" dirty="0">
                <a:solidFill>
                  <a:srgbClr val="08830E"/>
                </a:solidFill>
              </a:rPr>
              <a:t>-8</a:t>
            </a:r>
            <a:r>
              <a:rPr lang="en-GB" sz="1400" dirty="0">
                <a:solidFill>
                  <a:srgbClr val="08830E"/>
                </a:solidFill>
              </a:rPr>
              <a:t> mbar), Low noise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8D2DE8-4C37-65F1-ECF8-0F4C7FABCA29}"/>
              </a:ext>
            </a:extLst>
          </p:cNvPr>
          <p:cNvSpPr txBox="1"/>
          <p:nvPr/>
        </p:nvSpPr>
        <p:spPr>
          <a:xfrm>
            <a:off x="8009805" y="5186571"/>
            <a:ext cx="36560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</a:rPr>
              <a:t>What is not ideal for our device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FF0000"/>
                </a:solidFill>
              </a:rPr>
              <a:t>poor vacuum (10</a:t>
            </a:r>
            <a:r>
              <a:rPr lang="en-GB" sz="1400" baseline="30000" dirty="0">
                <a:solidFill>
                  <a:srgbClr val="FF0000"/>
                </a:solidFill>
              </a:rPr>
              <a:t>-7</a:t>
            </a:r>
            <a:r>
              <a:rPr lang="en-GB" sz="1400" dirty="0">
                <a:solidFill>
                  <a:srgbClr val="FF0000"/>
                </a:solidFill>
              </a:rPr>
              <a:t>), strong background signal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FF0000"/>
                </a:solidFill>
              </a:rPr>
              <a:t>Difficult to isolate noise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88043" y="931475"/>
            <a:ext cx="6938109" cy="4993760"/>
            <a:chOff x="388043" y="931475"/>
            <a:chExt cx="6938109" cy="4993760"/>
          </a:xfrm>
        </p:grpSpPr>
        <p:pic>
          <p:nvPicPr>
            <p:cNvPr id="9" name="Picture 8" descr="A screenshot of a graph&#10;&#10;Description automatically generated">
              <a:extLst>
                <a:ext uri="{FF2B5EF4-FFF2-40B4-BE49-F238E27FC236}">
                  <a16:creationId xmlns:a16="http://schemas.microsoft.com/office/drawing/2014/main" id="{C2DFF9AA-B124-EF70-3B04-B64E2B6A5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43" y="931475"/>
              <a:ext cx="6938109" cy="4993760"/>
            </a:xfrm>
            <a:prstGeom prst="rect">
              <a:avLst/>
            </a:prstGeom>
          </p:spPr>
        </p:pic>
        <p:pic>
          <p:nvPicPr>
            <p:cNvPr id="21" name="Picture 20" descr="A screenshot of a graph&#10;&#10;Description automatically generated">
              <a:extLst>
                <a:ext uri="{FF2B5EF4-FFF2-40B4-BE49-F238E27FC236}">
                  <a16:creationId xmlns:a16="http://schemas.microsoft.com/office/drawing/2014/main" id="{C2DFF9AA-B124-EF70-3B04-B64E2B6A58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" t="41494" r="92871" b="51894"/>
            <a:stretch/>
          </p:blipFill>
          <p:spPr>
            <a:xfrm>
              <a:off x="433867" y="5455747"/>
              <a:ext cx="444500" cy="330200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0" y="6189067"/>
            <a:ext cx="12110799" cy="660785"/>
            <a:chOff x="0" y="6189067"/>
            <a:chExt cx="12110799" cy="660785"/>
          </a:xfrm>
        </p:grpSpPr>
        <p:sp>
          <p:nvSpPr>
            <p:cNvPr id="25" name="Rectangle 24"/>
            <p:cNvSpPr/>
            <p:nvPr/>
          </p:nvSpPr>
          <p:spPr>
            <a:xfrm>
              <a:off x="10228521" y="6285094"/>
              <a:ext cx="1882278" cy="4559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0" y="6210250"/>
              <a:ext cx="3115340" cy="573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3577" y="6189067"/>
              <a:ext cx="2366847" cy="64800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933" y="6201852"/>
              <a:ext cx="1143531" cy="648000"/>
            </a:xfrm>
            <a:prstGeom prst="rect">
              <a:avLst/>
            </a:prstGeom>
          </p:spPr>
        </p:pic>
      </p:grpSp>
      <p:sp>
        <p:nvSpPr>
          <p:cNvPr id="29" name="TextBox 28"/>
          <p:cNvSpPr txBox="1"/>
          <p:nvPr/>
        </p:nvSpPr>
        <p:spPr>
          <a:xfrm>
            <a:off x="4044803" y="6356350"/>
            <a:ext cx="358317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i="1" dirty="0" smtClean="0"/>
              <a:t>Narender.Kumar@Cockcroft.ac.uk</a:t>
            </a:r>
            <a:endParaRPr lang="en-GB" i="1" dirty="0"/>
          </a:p>
        </p:txBody>
      </p:sp>
      <p:grpSp>
        <p:nvGrpSpPr>
          <p:cNvPr id="23" name="Group 22"/>
          <p:cNvGrpSpPr/>
          <p:nvPr/>
        </p:nvGrpSpPr>
        <p:grpSpPr>
          <a:xfrm>
            <a:off x="7767739" y="2049876"/>
            <a:ext cx="1871366" cy="1380519"/>
            <a:chOff x="7767739" y="2049876"/>
            <a:chExt cx="1871366" cy="138051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767739" y="2093278"/>
              <a:ext cx="1871366" cy="1337117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8518967" y="2049876"/>
              <a:ext cx="189672" cy="1287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978977" y="2042238"/>
            <a:ext cx="1864043" cy="1374843"/>
            <a:chOff x="9978977" y="2042238"/>
            <a:chExt cx="1864043" cy="13748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978977" y="2083069"/>
              <a:ext cx="1864043" cy="1334012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10741063" y="2042238"/>
              <a:ext cx="189672" cy="1287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09679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170506" y="37072"/>
            <a:ext cx="990600" cy="8958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723153"/>
          </a:xfrm>
          <a:prstGeom prst="rect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143812"/>
            <a:ext cx="12192000" cy="23906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0489" cy="72315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03B3002-97A7-423B-8169-0F08E4F272E0}"/>
              </a:ext>
            </a:extLst>
          </p:cNvPr>
          <p:cNvSpPr txBox="1">
            <a:spLocks/>
          </p:cNvSpPr>
          <p:nvPr/>
        </p:nvSpPr>
        <p:spPr>
          <a:xfrm>
            <a:off x="1069788" y="0"/>
            <a:ext cx="7449179" cy="723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Evaluation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of Detector Performance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3D83167B-DFC3-CE21-4E07-89348DD75F6B}"/>
              </a:ext>
            </a:extLst>
          </p:cNvPr>
          <p:cNvSpPr txBox="1">
            <a:spLocks/>
          </p:cNvSpPr>
          <p:nvPr/>
        </p:nvSpPr>
        <p:spPr>
          <a:xfrm>
            <a:off x="709377" y="1044119"/>
            <a:ext cx="4448927" cy="3408042"/>
          </a:xfrm>
          <a:prstGeom prst="rect">
            <a:avLst/>
          </a:prstGeom>
        </p:spPr>
        <p:txBody>
          <a:bodyPr>
            <a:normAutofit/>
          </a:bodyPr>
          <a:lstStyle>
            <a:lvl1pPr marL="228611" indent="-228611" algn="l" defTabSz="91444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9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>
                <a:solidFill>
                  <a:schemeClr val="accent6">
                    <a:lumMod val="50000"/>
                  </a:schemeClr>
                </a:solidFill>
              </a:rPr>
              <a:t>Besides shape, the only quantitative number we get is </a:t>
            </a:r>
            <a:r>
              <a:rPr lang="en-GB" sz="1800" dirty="0" smtClean="0">
                <a:solidFill>
                  <a:schemeClr val="accent6">
                    <a:lumMod val="50000"/>
                  </a:schemeClr>
                </a:solidFill>
              </a:rPr>
              <a:t>total Counts (C) </a:t>
            </a:r>
            <a:r>
              <a:rPr lang="en-GB" sz="1800" dirty="0">
                <a:solidFill>
                  <a:schemeClr val="accent6">
                    <a:lumMod val="50000"/>
                  </a:schemeClr>
                </a:solidFill>
              </a:rPr>
              <a:t>on pixels</a:t>
            </a:r>
            <a:r>
              <a:rPr lang="en-GB" sz="18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en-GB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" name="Content Placeholder 11" descr="Diagram of a diagram of a phosphor&#10;&#10;Description automatically generated">
            <a:extLst>
              <a:ext uri="{FF2B5EF4-FFF2-40B4-BE49-F238E27FC236}">
                <a16:creationId xmlns:a16="http://schemas.microsoft.com/office/drawing/2014/main" id="{587415B1-474B-18B4-7B03-1FF4E3970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961" y="1126921"/>
            <a:ext cx="2770358" cy="3536824"/>
          </a:xfrm>
          <a:prstGeom prst="rect">
            <a:avLst/>
          </a:prstGeom>
          <a:noFill/>
        </p:spPr>
      </p:pic>
      <p:sp>
        <p:nvSpPr>
          <p:cNvPr id="11" name="Arrow: Down 9">
            <a:extLst>
              <a:ext uri="{FF2B5EF4-FFF2-40B4-BE49-F238E27FC236}">
                <a16:creationId xmlns:a16="http://schemas.microsoft.com/office/drawing/2014/main" id="{F5A18483-2DCA-6585-CDCA-EB7CDCF0DB00}"/>
              </a:ext>
            </a:extLst>
          </p:cNvPr>
          <p:cNvSpPr/>
          <p:nvPr/>
        </p:nvSpPr>
        <p:spPr>
          <a:xfrm rot="6176201">
            <a:off x="8668698" y="3465292"/>
            <a:ext cx="168304" cy="115002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1BFD37F-2D8C-BF94-9D1C-5540416CE373}"/>
              </a:ext>
            </a:extLst>
          </p:cNvPr>
          <p:cNvGrpSpPr/>
          <p:nvPr/>
        </p:nvGrpSpPr>
        <p:grpSpPr>
          <a:xfrm>
            <a:off x="9359631" y="3052336"/>
            <a:ext cx="2151067" cy="1687363"/>
            <a:chOff x="9220642" y="4370537"/>
            <a:chExt cx="2151067" cy="1687363"/>
          </a:xfrm>
        </p:grpSpPr>
        <p:pic>
          <p:nvPicPr>
            <p:cNvPr id="13" name="Picture 12" descr="A graph of a cone&#10;&#10;Description automatically generated">
              <a:extLst>
                <a:ext uri="{FF2B5EF4-FFF2-40B4-BE49-F238E27FC236}">
                  <a16:creationId xmlns:a16="http://schemas.microsoft.com/office/drawing/2014/main" id="{7E90F9F0-903B-BECC-972D-2CF5E7A30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0642" y="4370537"/>
              <a:ext cx="2151066" cy="168736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C2922BB-01CC-03FF-2C16-D0763638D123}"/>
                    </a:ext>
                  </a:extLst>
                </p:cNvPr>
                <p:cNvSpPr txBox="1"/>
                <p:nvPr/>
              </p:nvSpPr>
              <p:spPr>
                <a:xfrm>
                  <a:off x="9220642" y="4370537"/>
                  <a:ext cx="215106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dirty="0" smtClean="0">
                      <a:solidFill>
                        <a:schemeClr val="accent6">
                          <a:lumMod val="50000"/>
                        </a:schemeClr>
                      </a:solidFill>
                    </a:rPr>
                    <a:t>Input beam </a:t>
                  </a:r>
                </a:p>
                <a:p>
                  <a:r>
                    <a:rPr lang="en-GB" sz="1400" b="1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flux distribution </a:t>
                  </a:r>
                  <a14:m>
                    <m:oMath xmlns:m="http://schemas.openxmlformats.org/officeDocument/2006/math">
                      <m:r>
                        <a:rPr lang="en-GB" sz="1400" b="1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GB" sz="1400" b="1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1400" b="1" i="1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sz="1400" b="1" i="1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1400" b="1" i="1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GB" sz="1400" b="1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GB" sz="1400" b="1" dirty="0">
                    <a:solidFill>
                      <a:schemeClr val="accent6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31D50D28-2485-77B4-07FD-7189E1136D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20642" y="4370537"/>
                  <a:ext cx="2151067" cy="523220"/>
                </a:xfrm>
                <a:prstGeom prst="rect">
                  <a:avLst/>
                </a:prstGeom>
                <a:blipFill>
                  <a:blip r:embed="rId6"/>
                  <a:stretch>
                    <a:fillRect l="-850" t="-2326" b="-1046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F9FF580-264B-FB5E-D4F9-AAB6FA5262F4}"/>
              </a:ext>
            </a:extLst>
          </p:cNvPr>
          <p:cNvGrpSpPr/>
          <p:nvPr/>
        </p:nvGrpSpPr>
        <p:grpSpPr>
          <a:xfrm>
            <a:off x="9387153" y="1095378"/>
            <a:ext cx="2123545" cy="1745788"/>
            <a:chOff x="9220642" y="2287887"/>
            <a:chExt cx="2123545" cy="1745788"/>
          </a:xfrm>
        </p:grpSpPr>
        <p:pic>
          <p:nvPicPr>
            <p:cNvPr id="16" name="Picture 15" descr="A graph of a cone shaped cone&#10;&#10;Description automatically generated with medium confidence">
              <a:extLst>
                <a:ext uri="{FF2B5EF4-FFF2-40B4-BE49-F238E27FC236}">
                  <a16:creationId xmlns:a16="http://schemas.microsoft.com/office/drawing/2014/main" id="{054E7BC2-5029-BDE4-723B-446820817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0642" y="2287887"/>
              <a:ext cx="2123544" cy="17457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CB66001-24E6-9EF5-EFBE-4957431693C5}"/>
                    </a:ext>
                  </a:extLst>
                </p:cNvPr>
                <p:cNvSpPr txBox="1"/>
                <p:nvPr/>
              </p:nvSpPr>
              <p:spPr>
                <a:xfrm>
                  <a:off x="9220643" y="2287887"/>
                  <a:ext cx="212354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dirty="0" smtClean="0">
                      <a:solidFill>
                        <a:schemeClr val="accent6">
                          <a:lumMod val="50000"/>
                        </a:schemeClr>
                      </a:solidFill>
                    </a:rPr>
                    <a:t>Imaged beam</a:t>
                  </a:r>
                </a:p>
                <a:p>
                  <a:r>
                    <a:rPr lang="en-GB" sz="1400" b="1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count distribution </a:t>
                  </a:r>
                  <a14:m>
                    <m:oMath xmlns:m="http://schemas.openxmlformats.org/officeDocument/2006/math">
                      <m:r>
                        <a:rPr lang="en-GB" sz="1400" b="1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𝒈</m:t>
                      </m:r>
                      <m:r>
                        <a:rPr lang="en-GB" sz="1400" b="1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1400" b="1" i="1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sz="1400" b="1" i="1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1400" b="1" i="1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GB" sz="1400" b="1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GB" sz="1400" b="1" dirty="0">
                    <a:solidFill>
                      <a:schemeClr val="accent6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B0BF8571-B42D-D083-2DB3-6986DBBCEF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20643" y="2287887"/>
                  <a:ext cx="2123544" cy="523220"/>
                </a:xfrm>
                <a:prstGeom prst="rect">
                  <a:avLst/>
                </a:prstGeom>
                <a:blipFill>
                  <a:blip r:embed="rId8"/>
                  <a:stretch>
                    <a:fillRect l="-862" t="-2326" b="-1046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Arrow: Down 16">
            <a:extLst>
              <a:ext uri="{FF2B5EF4-FFF2-40B4-BE49-F238E27FC236}">
                <a16:creationId xmlns:a16="http://schemas.microsoft.com/office/drawing/2014/main" id="{5479E745-A963-C5EC-7B0D-E9227AAED2D3}"/>
              </a:ext>
            </a:extLst>
          </p:cNvPr>
          <p:cNvSpPr/>
          <p:nvPr/>
        </p:nvSpPr>
        <p:spPr>
          <a:xfrm rot="14827010">
            <a:off x="8764344" y="1018989"/>
            <a:ext cx="214154" cy="83815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0ED662A-59F3-2ED8-E159-D5ECC67E83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80" y="4899228"/>
            <a:ext cx="5773722" cy="4649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3CDDA71-2A94-48C6-E3DB-A62802EA06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9378" y="3730169"/>
            <a:ext cx="2319875" cy="65341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EA23F15-E96A-1DF1-1509-AD2BAA6DA19B}"/>
              </a:ext>
            </a:extLst>
          </p:cNvPr>
          <p:cNvSpPr txBox="1"/>
          <p:nvPr/>
        </p:nvSpPr>
        <p:spPr>
          <a:xfrm>
            <a:off x="709378" y="2902349"/>
            <a:ext cx="4925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Assuming no distortion of profile during extraction</a:t>
            </a:r>
            <a:endParaRPr lang="en-GB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0275C9D-4A01-393C-39D9-362EA2DA6813}"/>
              </a:ext>
            </a:extLst>
          </p:cNvPr>
          <p:cNvSpPr/>
          <p:nvPr/>
        </p:nvSpPr>
        <p:spPr>
          <a:xfrm>
            <a:off x="5587894" y="4820516"/>
            <a:ext cx="819293" cy="5642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C9C5D6-FD5F-2FBB-2B9F-188818C4AA0F}"/>
              </a:ext>
            </a:extLst>
          </p:cNvPr>
          <p:cNvSpPr txBox="1"/>
          <p:nvPr/>
        </p:nvSpPr>
        <p:spPr>
          <a:xfrm>
            <a:off x="6407187" y="4841006"/>
            <a:ext cx="1913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6">
                    <a:lumMod val="50000"/>
                  </a:schemeClr>
                </a:solidFill>
              </a:rPr>
              <a:t>Probability of ionisation (function of energy)</a:t>
            </a:r>
            <a:endParaRPr lang="en-GB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Left Brace 23">
            <a:extLst>
              <a:ext uri="{FF2B5EF4-FFF2-40B4-BE49-F238E27FC236}">
                <a16:creationId xmlns:a16="http://schemas.microsoft.com/office/drawing/2014/main" id="{98F15141-2B33-14EB-0F06-C2450FDC3F2B}"/>
              </a:ext>
            </a:extLst>
          </p:cNvPr>
          <p:cNvSpPr/>
          <p:nvPr/>
        </p:nvSpPr>
        <p:spPr>
          <a:xfrm rot="16200000">
            <a:off x="3166142" y="3363838"/>
            <a:ext cx="203195" cy="4197531"/>
          </a:xfrm>
          <a:prstGeom prst="leftBrace">
            <a:avLst>
              <a:gd name="adj1" fmla="val 55000"/>
              <a:gd name="adj2" fmla="val 50416"/>
            </a:avLst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1935129-A10F-1D5A-3AC8-8486C40C7E1E}"/>
              </a:ext>
            </a:extLst>
          </p:cNvPr>
          <p:cNvSpPr txBox="1"/>
          <p:nvPr/>
        </p:nvSpPr>
        <p:spPr>
          <a:xfrm>
            <a:off x="1987105" y="5488121"/>
            <a:ext cx="2561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accent6">
                    <a:lumMod val="50000"/>
                  </a:schemeClr>
                </a:solidFill>
              </a:rPr>
              <a:t>Detector specific factors</a:t>
            </a:r>
            <a:endParaRPr lang="en-GB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7A3602-F42B-FA09-DE9B-3D7F66E10E3C}"/>
              </a:ext>
            </a:extLst>
          </p:cNvPr>
          <p:cNvSpPr txBox="1"/>
          <p:nvPr/>
        </p:nvSpPr>
        <p:spPr>
          <a:xfrm>
            <a:off x="2146318" y="4349532"/>
            <a:ext cx="13237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accent6">
                    <a:lumMod val="50000"/>
                  </a:schemeClr>
                </a:solidFill>
              </a:rPr>
              <a:t>Scaling factor</a:t>
            </a:r>
            <a:endParaRPr lang="en-GB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77F2B7D-4A9E-C301-91E1-9DA50538EEE5}"/>
              </a:ext>
            </a:extLst>
          </p:cNvPr>
          <p:cNvCxnSpPr/>
          <p:nvPr/>
        </p:nvCxnSpPr>
        <p:spPr>
          <a:xfrm flipH="1" flipV="1">
            <a:off x="2009656" y="4163807"/>
            <a:ext cx="273325" cy="3267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AC803-1BB1-4D7E-88B8-AA7FED3C834C}" type="slidenum">
              <a:rPr lang="en-GB" smtClean="0"/>
              <a:t>7</a:t>
            </a:fld>
            <a:endParaRPr lang="en-GB"/>
          </a:p>
        </p:txBody>
      </p:sp>
      <p:sp>
        <p:nvSpPr>
          <p:cNvPr id="29" name="TextBox 28"/>
          <p:cNvSpPr txBox="1"/>
          <p:nvPr/>
        </p:nvSpPr>
        <p:spPr>
          <a:xfrm>
            <a:off x="8752850" y="4840935"/>
            <a:ext cx="3125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Based on detector performance, a term was introduced Detection Limit (D)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0" y="6189067"/>
            <a:ext cx="12110799" cy="660785"/>
            <a:chOff x="0" y="6189067"/>
            <a:chExt cx="12110799" cy="660785"/>
          </a:xfrm>
        </p:grpSpPr>
        <p:sp>
          <p:nvSpPr>
            <p:cNvPr id="32" name="Rectangle 31"/>
            <p:cNvSpPr/>
            <p:nvPr/>
          </p:nvSpPr>
          <p:spPr>
            <a:xfrm>
              <a:off x="10228521" y="6285094"/>
              <a:ext cx="1882278" cy="4559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0" y="6210250"/>
              <a:ext cx="3115340" cy="573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3577" y="6189067"/>
              <a:ext cx="2366847" cy="64800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933" y="6201852"/>
              <a:ext cx="1143531" cy="648000"/>
            </a:xfrm>
            <a:prstGeom prst="rect">
              <a:avLst/>
            </a:prstGeom>
          </p:spPr>
        </p:pic>
      </p:grpSp>
      <p:sp>
        <p:nvSpPr>
          <p:cNvPr id="36" name="TextBox 35"/>
          <p:cNvSpPr txBox="1"/>
          <p:nvPr/>
        </p:nvSpPr>
        <p:spPr>
          <a:xfrm>
            <a:off x="4044803" y="6356350"/>
            <a:ext cx="358317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i="1" dirty="0" smtClean="0"/>
              <a:t>Narender.Kumar@Cockcroft.ac.uk</a:t>
            </a:r>
            <a:endParaRPr lang="en-GB" i="1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15604" y="69560"/>
            <a:ext cx="1526924" cy="54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46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8" grpId="0" animBg="1"/>
      <p:bldP spid="21" grpId="0"/>
      <p:bldP spid="22" grpId="0" animBg="1"/>
      <p:bldP spid="23" grpId="0"/>
      <p:bldP spid="24" grpId="0" animBg="1"/>
      <p:bldP spid="25" grpId="0"/>
      <p:bldP spid="26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170506" y="37072"/>
            <a:ext cx="990600" cy="8958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723153"/>
          </a:xfrm>
          <a:prstGeom prst="rect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143812"/>
            <a:ext cx="12192000" cy="23906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0489" cy="72315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03B3002-97A7-423B-8169-0F08E4F272E0}"/>
              </a:ext>
            </a:extLst>
          </p:cNvPr>
          <p:cNvSpPr txBox="1">
            <a:spLocks/>
          </p:cNvSpPr>
          <p:nvPr/>
        </p:nvSpPr>
        <p:spPr>
          <a:xfrm>
            <a:off x="1069788" y="0"/>
            <a:ext cx="9169915" cy="723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Performance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/>
              </a:rPr>
              <a:t>of the Detector</a:t>
            </a:r>
            <a:endParaRPr kumimoji="0" lang="en-GB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5" t="5757" r="12125" b="6896"/>
          <a:stretch/>
        </p:blipFill>
        <p:spPr>
          <a:xfrm>
            <a:off x="572443" y="849761"/>
            <a:ext cx="3326021" cy="2412000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AC803-1BB1-4D7E-88B8-AA7FED3C834C}" type="slidenum">
              <a:rPr lang="en-GB" smtClean="0"/>
              <a:t>8</a:t>
            </a:fld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570342" y="3259853"/>
            <a:ext cx="3328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chemeClr val="accent6">
                    <a:lumMod val="50000"/>
                  </a:schemeClr>
                </a:solidFill>
              </a:rPr>
              <a:t>Variation of gas </a:t>
            </a:r>
            <a:endParaRPr lang="en-GB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76D186-5A13-2373-F7D2-39AC2A2BAE9C}"/>
              </a:ext>
            </a:extLst>
          </p:cNvPr>
          <p:cNvSpPr txBox="1"/>
          <p:nvPr/>
        </p:nvSpPr>
        <p:spPr>
          <a:xfrm>
            <a:off x="4218572" y="3276924"/>
            <a:ext cx="3376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accent6">
                    <a:lumMod val="50000"/>
                  </a:schemeClr>
                </a:solidFill>
              </a:rPr>
              <a:t>D values for 100nA beam current from DCF campaign</a:t>
            </a:r>
            <a:endParaRPr lang="en-GB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F95BA4-5434-9E2B-40FB-E2DB3D60D99E}"/>
              </a:ext>
            </a:extLst>
          </p:cNvPr>
          <p:cNvSpPr txBox="1"/>
          <p:nvPr/>
        </p:nvSpPr>
        <p:spPr>
          <a:xfrm>
            <a:off x="8124572" y="3251707"/>
            <a:ext cx="3397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chemeClr val="accent6">
                    <a:lumMod val="50000"/>
                  </a:schemeClr>
                </a:solidFill>
              </a:rPr>
              <a:t>C variation </a:t>
            </a:r>
            <a:r>
              <a:rPr lang="en-GB" sz="1400" dirty="0">
                <a:solidFill>
                  <a:schemeClr val="accent6">
                    <a:lumMod val="50000"/>
                  </a:schemeClr>
                </a:solidFill>
              </a:rPr>
              <a:t>for 28 MeV P-beam at different beam currents </a:t>
            </a:r>
            <a:endParaRPr lang="en-GB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3832" y="3988776"/>
            <a:ext cx="111871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accent6">
                    <a:lumMod val="50000"/>
                  </a:schemeClr>
                </a:solidFill>
              </a:rPr>
              <a:t>Detection limit (D) variation with gas species (Ionization cross section) and gas density dependence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accent6">
                    <a:lumMod val="50000"/>
                  </a:schemeClr>
                </a:solidFill>
              </a:rPr>
              <a:t>Detection limit (D) variation over energy  (Bethe-Bloch Equation for energy loss)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accent6">
                    <a:lumMod val="50000"/>
                  </a:schemeClr>
                </a:solidFill>
              </a:rPr>
              <a:t>Detection limit (D) stability over different integration time (dependent only on detector configuration)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accent6">
                    <a:lumMod val="50000"/>
                  </a:schemeClr>
                </a:solidFill>
              </a:rPr>
              <a:t>Counts (C) linearity with Beam current (potential for ultra high dose rates  (UHDR))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GB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9071146-D8F6-0425-EEA4-1830716A61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8573" y="847604"/>
            <a:ext cx="3376801" cy="2412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436662A-3C54-B5EB-872B-D3485842DF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7529" y="847604"/>
            <a:ext cx="3376798" cy="24120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0" y="6189067"/>
            <a:ext cx="12110799" cy="660785"/>
            <a:chOff x="0" y="6189067"/>
            <a:chExt cx="12110799" cy="660785"/>
          </a:xfrm>
        </p:grpSpPr>
        <p:sp>
          <p:nvSpPr>
            <p:cNvPr id="24" name="Rectangle 23"/>
            <p:cNvSpPr/>
            <p:nvPr/>
          </p:nvSpPr>
          <p:spPr>
            <a:xfrm>
              <a:off x="10228521" y="6285094"/>
              <a:ext cx="1882278" cy="4559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0" y="6210250"/>
              <a:ext cx="3115340" cy="573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3577" y="6189067"/>
              <a:ext cx="2366847" cy="64800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933" y="6201852"/>
              <a:ext cx="1143531" cy="64800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/>
        </p:nvSpPr>
        <p:spPr>
          <a:xfrm>
            <a:off x="4044803" y="6356350"/>
            <a:ext cx="358317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i="1" dirty="0" smtClean="0"/>
              <a:t>Narender.Kumar@Cockcroft.ac.uk</a:t>
            </a:r>
            <a:endParaRPr lang="en-GB" i="1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15604" y="69560"/>
            <a:ext cx="1526924" cy="54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86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170506" y="37072"/>
            <a:ext cx="990600" cy="8958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0" y="74"/>
            <a:ext cx="12192000" cy="723153"/>
          </a:xfrm>
          <a:prstGeom prst="rect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143812"/>
            <a:ext cx="12192000" cy="23906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0489" cy="72315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03B3002-97A7-423B-8169-0F08E4F272E0}"/>
              </a:ext>
            </a:extLst>
          </p:cNvPr>
          <p:cNvSpPr txBox="1">
            <a:spLocks/>
          </p:cNvSpPr>
          <p:nvPr/>
        </p:nvSpPr>
        <p:spPr>
          <a:xfrm>
            <a:off x="1069788" y="0"/>
            <a:ext cx="7679765" cy="723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Summary of POC Measurements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9733197"/>
              </p:ext>
            </p:extLst>
          </p:nvPr>
        </p:nvGraphicFramePr>
        <p:xfrm>
          <a:off x="336512" y="869141"/>
          <a:ext cx="8167908" cy="31165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03313">
                  <a:extLst>
                    <a:ext uri="{9D8B030D-6E8A-4147-A177-3AD203B41FA5}">
                      <a16:colId xmlns:a16="http://schemas.microsoft.com/office/drawing/2014/main" val="4126248233"/>
                    </a:ext>
                  </a:extLst>
                </a:gridCol>
                <a:gridCol w="520996">
                  <a:extLst>
                    <a:ext uri="{9D8B030D-6E8A-4147-A177-3AD203B41FA5}">
                      <a16:colId xmlns:a16="http://schemas.microsoft.com/office/drawing/2014/main" val="624311219"/>
                    </a:ext>
                  </a:extLst>
                </a:gridCol>
                <a:gridCol w="627320">
                  <a:extLst>
                    <a:ext uri="{9D8B030D-6E8A-4147-A177-3AD203B41FA5}">
                      <a16:colId xmlns:a16="http://schemas.microsoft.com/office/drawing/2014/main" val="2510653506"/>
                    </a:ext>
                  </a:extLst>
                </a:gridCol>
                <a:gridCol w="660845">
                  <a:extLst>
                    <a:ext uri="{9D8B030D-6E8A-4147-A177-3AD203B41FA5}">
                      <a16:colId xmlns:a16="http://schemas.microsoft.com/office/drawing/2014/main" val="124639300"/>
                    </a:ext>
                  </a:extLst>
                </a:gridCol>
                <a:gridCol w="657593">
                  <a:extLst>
                    <a:ext uri="{9D8B030D-6E8A-4147-A177-3AD203B41FA5}">
                      <a16:colId xmlns:a16="http://schemas.microsoft.com/office/drawing/2014/main" val="1784766827"/>
                    </a:ext>
                  </a:extLst>
                </a:gridCol>
                <a:gridCol w="1212111">
                  <a:extLst>
                    <a:ext uri="{9D8B030D-6E8A-4147-A177-3AD203B41FA5}">
                      <a16:colId xmlns:a16="http://schemas.microsoft.com/office/drawing/2014/main" val="448319798"/>
                    </a:ext>
                  </a:extLst>
                </a:gridCol>
                <a:gridCol w="745905">
                  <a:extLst>
                    <a:ext uri="{9D8B030D-6E8A-4147-A177-3AD203B41FA5}">
                      <a16:colId xmlns:a16="http://schemas.microsoft.com/office/drawing/2014/main" val="508601190"/>
                    </a:ext>
                  </a:extLst>
                </a:gridCol>
                <a:gridCol w="678858">
                  <a:extLst>
                    <a:ext uri="{9D8B030D-6E8A-4147-A177-3AD203B41FA5}">
                      <a16:colId xmlns:a16="http://schemas.microsoft.com/office/drawing/2014/main" val="1597630816"/>
                    </a:ext>
                  </a:extLst>
                </a:gridCol>
                <a:gridCol w="1360967">
                  <a:extLst>
                    <a:ext uri="{9D8B030D-6E8A-4147-A177-3AD203B41FA5}">
                      <a16:colId xmlns:a16="http://schemas.microsoft.com/office/drawing/2014/main" val="1920905825"/>
                    </a:ext>
                  </a:extLst>
                </a:gridCol>
              </a:tblGrid>
              <a:tr h="283070">
                <a:tc gridSpan="9">
                  <a:txBody>
                    <a:bodyPr/>
                    <a:lstStyle/>
                    <a:p>
                      <a:pPr algn="ctr"/>
                      <a:r>
                        <a:rPr lang="en-GB" sz="1500" dirty="0" smtClean="0">
                          <a:latin typeface="+mn-lt"/>
                        </a:rPr>
                        <a:t>Pelletro</a:t>
                      </a:r>
                      <a:r>
                        <a:rPr lang="en-GB" sz="1500" baseline="0" dirty="0" smtClean="0">
                          <a:latin typeface="+mn-lt"/>
                        </a:rPr>
                        <a:t>n Accelerator facility, Dalton Cumbrian Facility (DCF), United Kingdom</a:t>
                      </a:r>
                      <a:endParaRPr lang="en-GB" sz="15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B8E2F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B8E2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B8E2F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B8E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174652"/>
                  </a:ext>
                </a:extLst>
              </a:tr>
              <a:tr h="208932">
                <a:tc>
                  <a:txBody>
                    <a:bodyPr/>
                    <a:lstStyle/>
                    <a:p>
                      <a:pPr algn="l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P+ (12MeV)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P+ (15MeV)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P+ (127MeV)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C6+ (33.4MeV/u)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988009010"/>
                  </a:ext>
                </a:extLst>
              </a:tr>
              <a:tr h="411125">
                <a:tc>
                  <a:txBody>
                    <a:bodyPr/>
                    <a:lstStyle/>
                    <a:p>
                      <a:pPr algn="l" fontAlgn="b"/>
                      <a:r>
                        <a:rPr lang="en-GB" sz="1500" u="none" strike="noStrike" dirty="0" smtClean="0">
                          <a:effectLst/>
                          <a:latin typeface="+mn-lt"/>
                        </a:rPr>
                        <a:t>Instantaneous </a:t>
                      </a:r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dose rate</a:t>
                      </a:r>
                      <a:endParaRPr lang="en-GB" sz="1500" b="0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1.00 x 10</a:t>
                      </a:r>
                      <a:r>
                        <a:rPr lang="en-GB" sz="1500" u="none" strike="noStrike" baseline="30000" dirty="0">
                          <a:effectLst/>
                          <a:latin typeface="+mn-lt"/>
                        </a:rPr>
                        <a:t>9</a:t>
                      </a:r>
                      <a:endParaRPr lang="en-GB" sz="1500" b="0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1.80 x 10</a:t>
                      </a:r>
                      <a:r>
                        <a:rPr lang="en-GB" sz="1500" u="none" strike="noStrike" baseline="30000" dirty="0">
                          <a:effectLst/>
                          <a:latin typeface="+mn-lt"/>
                        </a:rPr>
                        <a:t>9</a:t>
                      </a:r>
                      <a:endParaRPr lang="en-GB" sz="1500" b="0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1.56 x 10</a:t>
                      </a:r>
                      <a:r>
                        <a:rPr lang="en-GB" sz="1500" u="none" strike="noStrike" baseline="30000" dirty="0">
                          <a:effectLst/>
                          <a:latin typeface="+mn-lt"/>
                        </a:rPr>
                        <a:t>10</a:t>
                      </a:r>
                      <a:endParaRPr lang="en-GB" sz="1500" b="0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9.70 x 10</a:t>
                      </a:r>
                      <a:r>
                        <a:rPr lang="en-GB" sz="1500" u="none" strike="noStrike" baseline="30000" dirty="0">
                          <a:effectLst/>
                          <a:latin typeface="+mn-lt"/>
                        </a:rPr>
                        <a:t>8</a:t>
                      </a:r>
                      <a:endParaRPr lang="en-GB" sz="1500" b="0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pt-BR" sz="1500" u="none" strike="noStrike" dirty="0">
                          <a:effectLst/>
                          <a:latin typeface="+mn-lt"/>
                          <a:sym typeface="Wingdings" panose="05000000000000000000" pitchFamily="2" charset="2"/>
                        </a:rPr>
                        <a:t></a:t>
                      </a:r>
                      <a:r>
                        <a:rPr lang="pt-BR" sz="1500" u="none" strike="noStrike" dirty="0">
                          <a:effectLst/>
                          <a:latin typeface="+mn-lt"/>
                        </a:rPr>
                        <a:t> LhARA design baseline</a:t>
                      </a:r>
                      <a:endParaRPr lang="pt-BR" sz="1500" b="0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138731192"/>
                  </a:ext>
                </a:extLst>
              </a:tr>
              <a:tr h="208932">
                <a:tc>
                  <a:txBody>
                    <a:bodyPr/>
                    <a:lstStyle/>
                    <a:p>
                      <a:pPr algn="l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pulse length (ns)</a:t>
                      </a:r>
                      <a:endParaRPr lang="en-GB" sz="1500" b="0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7</a:t>
                      </a:r>
                      <a:endParaRPr lang="en-GB" sz="1500" b="0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>
                          <a:effectLst/>
                          <a:latin typeface="+mn-lt"/>
                        </a:rPr>
                        <a:t>7</a:t>
                      </a:r>
                      <a:endParaRPr lang="en-GB" sz="1500" b="0" i="0" u="none" strike="noStrike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>
                          <a:effectLst/>
                          <a:latin typeface="+mn-lt"/>
                        </a:rPr>
                        <a:t>41.5</a:t>
                      </a:r>
                      <a:endParaRPr lang="en-GB" sz="1500" b="0" i="0" u="none" strike="noStrike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75</a:t>
                      </a:r>
                      <a:endParaRPr lang="en-GB" sz="1500" b="0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402604"/>
                  </a:ext>
                </a:extLst>
              </a:tr>
              <a:tr h="411125">
                <a:tc>
                  <a:txBody>
                    <a:bodyPr/>
                    <a:lstStyle/>
                    <a:p>
                      <a:pPr algn="l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Charge per laser shot (</a:t>
                      </a:r>
                      <a:r>
                        <a:rPr lang="en-GB" sz="1500" u="none" strike="noStrike" dirty="0" err="1">
                          <a:effectLst/>
                          <a:latin typeface="+mn-lt"/>
                        </a:rPr>
                        <a:t>pC</a:t>
                      </a:r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)</a:t>
                      </a:r>
                      <a:endParaRPr lang="en-GB" sz="1500" b="0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100</a:t>
                      </a:r>
                      <a:endParaRPr lang="en-GB" sz="1500" b="0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100</a:t>
                      </a:r>
                      <a:endParaRPr lang="en-GB" sz="1500" b="0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100</a:t>
                      </a:r>
                      <a:endParaRPr lang="en-GB" sz="1500" b="0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100</a:t>
                      </a:r>
                      <a:endParaRPr lang="en-GB" sz="1500" b="0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3565702"/>
                  </a:ext>
                </a:extLst>
              </a:tr>
              <a:tr h="208932">
                <a:tc>
                  <a:txBody>
                    <a:bodyPr/>
                    <a:lstStyle/>
                    <a:p>
                      <a:pPr algn="l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ions per bunch (no.)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6.24 x 10</a:t>
                      </a:r>
                      <a:r>
                        <a:rPr lang="en-GB" sz="1500" u="none" strike="noStrike" baseline="30000" dirty="0">
                          <a:effectLst/>
                          <a:latin typeface="+mn-lt"/>
                        </a:rPr>
                        <a:t>8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6.24 x 10</a:t>
                      </a:r>
                      <a:r>
                        <a:rPr lang="en-GB" sz="1500" u="none" strike="noStrike" baseline="30000" dirty="0">
                          <a:effectLst/>
                          <a:latin typeface="+mn-lt"/>
                        </a:rPr>
                        <a:t>8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6.24 x 10</a:t>
                      </a:r>
                      <a:r>
                        <a:rPr lang="en-GB" sz="1500" u="none" strike="noStrike" baseline="30000" dirty="0">
                          <a:effectLst/>
                          <a:latin typeface="+mn-lt"/>
                        </a:rPr>
                        <a:t>8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1.04 x 10</a:t>
                      </a:r>
                      <a:r>
                        <a:rPr lang="en-GB" sz="1500" u="none" strike="noStrike" baseline="30000" dirty="0">
                          <a:effectLst/>
                          <a:latin typeface="+mn-lt"/>
                        </a:rPr>
                        <a:t>8</a:t>
                      </a:r>
                      <a:endParaRPr lang="en-GB" sz="1500" b="1" i="0" u="none" strike="noStrike" baseline="300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ç"/>
                      </a:pPr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Calculated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58157071"/>
                  </a:ext>
                </a:extLst>
              </a:tr>
              <a:tr h="411125">
                <a:tc>
                  <a:txBody>
                    <a:bodyPr/>
                    <a:lstStyle/>
                    <a:p>
                      <a:pPr algn="l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pencil 1 mm (ions/sq.mm/bunch)</a:t>
                      </a:r>
                      <a:endParaRPr lang="en-GB" sz="1500" b="0" i="0" u="none" strike="noStrike" dirty="0">
                        <a:solidFill>
                          <a:srgbClr val="80808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7.95 x 10</a:t>
                      </a:r>
                      <a:r>
                        <a:rPr lang="en-GB" sz="1500" u="none" strike="noStrike" baseline="30000" dirty="0">
                          <a:effectLst/>
                          <a:latin typeface="+mn-lt"/>
                        </a:rPr>
                        <a:t>8</a:t>
                      </a:r>
                      <a:endParaRPr lang="en-GB" sz="1500" b="0" i="0" u="none" strike="noStrike" baseline="30000" dirty="0">
                        <a:solidFill>
                          <a:srgbClr val="80808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7.95 x 10</a:t>
                      </a:r>
                      <a:r>
                        <a:rPr lang="en-GB" sz="1500" u="none" strike="noStrike" baseline="30000" dirty="0">
                          <a:effectLst/>
                          <a:latin typeface="+mn-lt"/>
                        </a:rPr>
                        <a:t>8</a:t>
                      </a:r>
                      <a:endParaRPr lang="en-GB" sz="1500" b="0" i="0" u="none" strike="noStrike" dirty="0">
                        <a:solidFill>
                          <a:srgbClr val="80808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7.95E x 10</a:t>
                      </a:r>
                      <a:r>
                        <a:rPr lang="en-GB" sz="1500" u="none" strike="noStrike" baseline="30000" dirty="0">
                          <a:effectLst/>
                          <a:latin typeface="+mn-lt"/>
                        </a:rPr>
                        <a:t>8</a:t>
                      </a:r>
                      <a:endParaRPr lang="en-GB" sz="1500" b="0" i="0" u="none" strike="noStrike" dirty="0">
                        <a:solidFill>
                          <a:srgbClr val="80808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1.32 x 10</a:t>
                      </a:r>
                      <a:r>
                        <a:rPr lang="en-GB" sz="1500" u="none" strike="noStrike" baseline="30000" dirty="0">
                          <a:effectLst/>
                          <a:latin typeface="+mn-lt"/>
                        </a:rPr>
                        <a:t>8</a:t>
                      </a:r>
                      <a:endParaRPr lang="en-GB" sz="1500" b="0" i="0" u="none" strike="noStrike" dirty="0">
                        <a:solidFill>
                          <a:srgbClr val="80808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500" u="none" strike="noStrike" dirty="0">
                          <a:effectLst/>
                          <a:latin typeface="+mn-lt"/>
                          <a:sym typeface="Wingdings" panose="05000000000000000000" pitchFamily="2" charset="2"/>
                        </a:rPr>
                        <a:t> </a:t>
                      </a:r>
                      <a:r>
                        <a:rPr lang="en-GB" sz="1500" u="none" strike="noStrike" dirty="0" err="1" smtClean="0">
                          <a:effectLst/>
                          <a:latin typeface="+mn-lt"/>
                        </a:rPr>
                        <a:t>Fluence</a:t>
                      </a:r>
                      <a:endParaRPr lang="en-GB" sz="1500" b="1" i="0" u="none" strike="noStrike" dirty="0">
                        <a:solidFill>
                          <a:srgbClr val="ADADAD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96271230"/>
                  </a:ext>
                </a:extLst>
              </a:tr>
              <a:tr h="208932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Pencil: 1 mm</a:t>
                      </a:r>
                      <a:endParaRPr lang="en-GB" sz="1500" b="1" i="0" u="none" strike="noStrike" dirty="0">
                        <a:solidFill>
                          <a:srgbClr val="7030A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1" i="0" u="none" strike="noStrike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Ar</a:t>
                      </a:r>
                      <a:endParaRPr lang="en-GB" sz="15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N</a:t>
                      </a:r>
                      <a:r>
                        <a:rPr lang="en-GB" sz="1500" b="1" i="0" u="none" strike="noStrike" baseline="-25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GB" sz="1500" b="1" i="0" u="none" strike="noStrike" baseline="-25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1" i="0" u="none" strike="noStrike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Ar</a:t>
                      </a:r>
                      <a:endParaRPr lang="en-GB" sz="15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N</a:t>
                      </a:r>
                      <a:r>
                        <a:rPr lang="en-GB" sz="1500" b="1" i="0" u="none" strike="noStrike" baseline="-25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GB" sz="1500" b="1" i="0" u="none" strike="noStrike" baseline="-25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5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1" i="0" u="none" strike="noStrike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Ar</a:t>
                      </a:r>
                      <a:endParaRPr lang="en-GB" sz="15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N</a:t>
                      </a:r>
                      <a:r>
                        <a:rPr lang="en-GB" sz="1500" b="1" i="0" u="none" strike="noStrike" baseline="-25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GB" sz="1500" b="1" i="0" u="none" strike="noStrike" baseline="-25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GB" sz="1500" u="none" strike="noStrike" dirty="0">
                          <a:effectLst/>
                          <a:latin typeface="+mn-lt"/>
                          <a:sym typeface="Wingdings" panose="05000000000000000000" pitchFamily="2" charset="2"/>
                        </a:rPr>
                        <a:t> </a:t>
                      </a:r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Number of bunches </a:t>
                      </a:r>
                      <a:r>
                        <a:rPr lang="en-GB" sz="1500" u="none" strike="noStrike" dirty="0" smtClean="0">
                          <a:effectLst/>
                          <a:latin typeface="+mn-lt"/>
                        </a:rPr>
                        <a:t>required</a:t>
                      </a:r>
                      <a:endParaRPr lang="en-GB" sz="1500" b="1" i="0" u="none" strike="noStrike" dirty="0">
                        <a:solidFill>
                          <a:srgbClr val="7030A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59509049"/>
                  </a:ext>
                </a:extLst>
              </a:tr>
              <a:tr h="404385">
                <a:tc vMerge="1">
                  <a:txBody>
                    <a:bodyPr/>
                    <a:lstStyle/>
                    <a:p>
                      <a:pPr algn="l" fontAlgn="b"/>
                      <a:endParaRPr lang="en-GB" sz="1500" b="1" i="0" u="none" strike="noStrike" dirty="0">
                        <a:solidFill>
                          <a:srgbClr val="7030A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50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42</a:t>
                      </a:r>
                      <a:endParaRPr lang="en-GB" sz="15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50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52</a:t>
                      </a:r>
                      <a:endParaRPr lang="en-GB" sz="15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50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52</a:t>
                      </a:r>
                      <a:endParaRPr lang="en-GB" sz="15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50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63</a:t>
                      </a:r>
                      <a:endParaRPr lang="en-GB" sz="15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50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x</a:t>
                      </a:r>
                      <a:endParaRPr lang="en-GB" sz="1500" b="0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50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en-GB" sz="15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50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20</a:t>
                      </a:r>
                      <a:endParaRPr lang="en-GB" sz="15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649353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AC803-1BB1-4D7E-88B8-AA7FED3C834C}" type="slidenum">
              <a:rPr lang="en-GB" smtClean="0"/>
              <a:t>9</a:t>
            </a:fld>
            <a:endParaRPr lang="en-GB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177269"/>
              </p:ext>
            </p:extLst>
          </p:nvPr>
        </p:nvGraphicFramePr>
        <p:xfrm>
          <a:off x="336512" y="4491872"/>
          <a:ext cx="8169534" cy="15182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83674">
                  <a:extLst>
                    <a:ext uri="{9D8B030D-6E8A-4147-A177-3AD203B41FA5}">
                      <a16:colId xmlns:a16="http://schemas.microsoft.com/office/drawing/2014/main" val="4126248233"/>
                    </a:ext>
                  </a:extLst>
                </a:gridCol>
                <a:gridCol w="606056">
                  <a:extLst>
                    <a:ext uri="{9D8B030D-6E8A-4147-A177-3AD203B41FA5}">
                      <a16:colId xmlns:a16="http://schemas.microsoft.com/office/drawing/2014/main" val="2914527855"/>
                    </a:ext>
                  </a:extLst>
                </a:gridCol>
                <a:gridCol w="563525">
                  <a:extLst>
                    <a:ext uri="{9D8B030D-6E8A-4147-A177-3AD203B41FA5}">
                      <a16:colId xmlns:a16="http://schemas.microsoft.com/office/drawing/2014/main" val="3453621657"/>
                    </a:ext>
                  </a:extLst>
                </a:gridCol>
                <a:gridCol w="691117">
                  <a:extLst>
                    <a:ext uri="{9D8B030D-6E8A-4147-A177-3AD203B41FA5}">
                      <a16:colId xmlns:a16="http://schemas.microsoft.com/office/drawing/2014/main" val="276412019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2826493576"/>
                    </a:ext>
                  </a:extLst>
                </a:gridCol>
                <a:gridCol w="1212964">
                  <a:extLst>
                    <a:ext uri="{9D8B030D-6E8A-4147-A177-3AD203B41FA5}">
                      <a16:colId xmlns:a16="http://schemas.microsoft.com/office/drawing/2014/main" val="1784766827"/>
                    </a:ext>
                  </a:extLst>
                </a:gridCol>
                <a:gridCol w="700896">
                  <a:extLst>
                    <a:ext uri="{9D8B030D-6E8A-4147-A177-3AD203B41FA5}">
                      <a16:colId xmlns:a16="http://schemas.microsoft.com/office/drawing/2014/main" val="448319798"/>
                    </a:ext>
                  </a:extLst>
                </a:gridCol>
                <a:gridCol w="839972">
                  <a:extLst>
                    <a:ext uri="{9D8B030D-6E8A-4147-A177-3AD203B41FA5}">
                      <a16:colId xmlns:a16="http://schemas.microsoft.com/office/drawing/2014/main" val="2649395244"/>
                    </a:ext>
                  </a:extLst>
                </a:gridCol>
                <a:gridCol w="1222744">
                  <a:extLst>
                    <a:ext uri="{9D8B030D-6E8A-4147-A177-3AD203B41FA5}">
                      <a16:colId xmlns:a16="http://schemas.microsoft.com/office/drawing/2014/main" val="1597630816"/>
                    </a:ext>
                  </a:extLst>
                </a:gridCol>
              </a:tblGrid>
              <a:tr h="230531">
                <a:tc gridSpan="9">
                  <a:txBody>
                    <a:bodyPr/>
                    <a:lstStyle/>
                    <a:p>
                      <a:pPr algn="ctr"/>
                      <a:r>
                        <a:rPr lang="en-GB" sz="1500" dirty="0" smtClean="0">
                          <a:latin typeface="+mn-lt"/>
                        </a:rPr>
                        <a:t>Based on POC Measurements at</a:t>
                      </a:r>
                      <a:r>
                        <a:rPr lang="en-GB" sz="1500" baseline="0" dirty="0" smtClean="0">
                          <a:latin typeface="+mn-lt"/>
                        </a:rPr>
                        <a:t> </a:t>
                      </a:r>
                      <a:r>
                        <a:rPr lang="en-GB" sz="1500" baseline="0" dirty="0" err="1" smtClean="0">
                          <a:latin typeface="+mn-lt"/>
                        </a:rPr>
                        <a:t>UoB</a:t>
                      </a:r>
                      <a:endParaRPr lang="en-GB" sz="15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B8E2F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B8E2F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B8E2F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B8E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174652"/>
                  </a:ext>
                </a:extLst>
              </a:tr>
              <a:tr h="405992">
                <a:tc>
                  <a:txBody>
                    <a:bodyPr/>
                    <a:lstStyle/>
                    <a:p>
                      <a:pPr algn="l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869" marR="8869" marT="8869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P+ (12MeV)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6427" marR="106427" marT="53214" marB="53214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P+ (15MeV)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6427" marR="106427" marT="53214" marB="53214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P+  (127MeV)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869" marR="8869" marT="8869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>
                          <a:effectLst/>
                          <a:latin typeface="+mn-lt"/>
                        </a:rPr>
                        <a:t>C6+ (33.4MeV/u)</a:t>
                      </a:r>
                      <a:endParaRPr lang="en-GB" sz="15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6427" marR="106427" marT="53214" marB="53214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869" marR="8869" marT="8869" marB="0" anchor="b"/>
                </a:tc>
                <a:extLst>
                  <a:ext uri="{0D108BD9-81ED-4DB2-BD59-A6C34878D82A}">
                    <a16:rowId xmlns:a16="http://schemas.microsoft.com/office/drawing/2014/main" val="988009010"/>
                  </a:ext>
                </a:extLst>
              </a:tr>
              <a:tr h="570657">
                <a:tc>
                  <a:txBody>
                    <a:bodyPr/>
                    <a:lstStyle/>
                    <a:p>
                      <a:pPr algn="l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Pencil: 1 mm</a:t>
                      </a:r>
                      <a:endParaRPr lang="en-GB" sz="1500" b="1" i="0" u="none" strike="noStrike" dirty="0">
                        <a:solidFill>
                          <a:srgbClr val="7030A0"/>
                        </a:solidFill>
                        <a:effectLst/>
                        <a:latin typeface="+mn-lt"/>
                      </a:endParaRPr>
                    </a:p>
                  </a:txBody>
                  <a:tcPr marL="8869" marR="8869" marT="88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0.17</a:t>
                      </a:r>
                      <a:endParaRPr lang="en-GB" sz="1500" b="1" i="0" u="none" strike="noStrike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8869" marR="8869" marT="88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0.21</a:t>
                      </a:r>
                      <a:endParaRPr lang="en-GB" sz="15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8869" marR="8869" marT="88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0.21</a:t>
                      </a:r>
                      <a:endParaRPr lang="en-GB" sz="1500" b="1" i="0" u="none" strike="noStrike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8869" marR="8869" marT="88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0.26</a:t>
                      </a:r>
                      <a:endParaRPr lang="en-GB" sz="15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8869" marR="8869" marT="88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x</a:t>
                      </a:r>
                      <a:endParaRPr lang="en-GB" sz="1500" b="0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8869" marR="8869" marT="8869" marB="0" anchor="b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500" u="none" strike="noStrike" dirty="0" smtClean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  <a:p>
                      <a:pPr algn="ctr" fontAlgn="ctr"/>
                      <a:endParaRPr lang="en-GB" sz="1500" u="none" strike="noStrike" dirty="0" smtClean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  <a:p>
                      <a:pPr algn="ctr" fontAlgn="ctr"/>
                      <a:r>
                        <a:rPr lang="en-GB" sz="1500" u="none" strike="noStrike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0.03</a:t>
                      </a:r>
                      <a:endParaRPr lang="en-GB" sz="15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8869" marR="8869" marT="8869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500" u="none" strike="noStrike" dirty="0" smtClean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  <a:p>
                      <a:pPr algn="ctr" fontAlgn="ctr"/>
                      <a:endParaRPr lang="en-GB" sz="1500" u="none" strike="noStrike" dirty="0" smtClean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  <a:p>
                      <a:pPr algn="ctr" fontAlgn="ctr"/>
                      <a:r>
                        <a:rPr lang="en-GB" sz="1500" u="none" strike="noStrike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0.08</a:t>
                      </a:r>
                      <a:endParaRPr lang="en-GB" sz="15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8869" marR="8869" marT="88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u="none" strike="noStrike" dirty="0" smtClean="0">
                          <a:effectLst/>
                          <a:latin typeface="+mn-lt"/>
                          <a:sym typeface="Wingdings" panose="05000000000000000000" pitchFamily="2" charset="2"/>
                        </a:rPr>
                        <a:t></a:t>
                      </a:r>
                      <a:r>
                        <a:rPr lang="en-GB" sz="1500" u="none" strike="noStrike" dirty="0" smtClean="0">
                          <a:effectLst/>
                          <a:latin typeface="+mn-lt"/>
                        </a:rPr>
                        <a:t>Number </a:t>
                      </a:r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of </a:t>
                      </a:r>
                      <a:r>
                        <a:rPr lang="en-GB" sz="1500" u="none" strike="noStrike" dirty="0" smtClean="0">
                          <a:effectLst/>
                          <a:latin typeface="+mn-lt"/>
                        </a:rPr>
                        <a:t>bunches required</a:t>
                      </a:r>
                      <a:endParaRPr lang="en-GB" sz="1500" b="1" i="0" u="none" strike="noStrike" dirty="0">
                        <a:solidFill>
                          <a:srgbClr val="7030A0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marL="106427" marR="106427" marT="53214" marB="53214" anchor="ctr"/>
                </a:tc>
                <a:extLst>
                  <a:ext uri="{0D108BD9-81ED-4DB2-BD59-A6C34878D82A}">
                    <a16:rowId xmlns:a16="http://schemas.microsoft.com/office/drawing/2014/main" val="1880966189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2134356"/>
            <a:ext cx="3332142" cy="238846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945914" y="3601213"/>
            <a:ext cx="5114105" cy="7017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1945914" y="5510013"/>
            <a:ext cx="5231063" cy="6060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7" name="Group 16"/>
          <p:cNvGrpSpPr/>
          <p:nvPr/>
        </p:nvGrpSpPr>
        <p:grpSpPr>
          <a:xfrm>
            <a:off x="0" y="6189067"/>
            <a:ext cx="12110799" cy="660785"/>
            <a:chOff x="0" y="6189067"/>
            <a:chExt cx="12110799" cy="660785"/>
          </a:xfrm>
        </p:grpSpPr>
        <p:sp>
          <p:nvSpPr>
            <p:cNvPr id="18" name="Rectangle 17"/>
            <p:cNvSpPr/>
            <p:nvPr/>
          </p:nvSpPr>
          <p:spPr>
            <a:xfrm>
              <a:off x="10228521" y="6285094"/>
              <a:ext cx="1882278" cy="4559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6210250"/>
              <a:ext cx="3115340" cy="573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3577" y="6189067"/>
              <a:ext cx="2366847" cy="6480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933" y="6201852"/>
              <a:ext cx="1143531" cy="648000"/>
            </a:xfrm>
            <a:prstGeom prst="rect">
              <a:avLst/>
            </a:prstGeom>
          </p:spPr>
        </p:pic>
      </p:grpSp>
      <p:sp>
        <p:nvSpPr>
          <p:cNvPr id="22" name="TextBox 21"/>
          <p:cNvSpPr txBox="1"/>
          <p:nvPr/>
        </p:nvSpPr>
        <p:spPr>
          <a:xfrm>
            <a:off x="4044803" y="6356350"/>
            <a:ext cx="358317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i="1" dirty="0" smtClean="0"/>
              <a:t>Narender.Kumar@Cockcroft.ac.uk</a:t>
            </a:r>
            <a:endParaRPr lang="en-GB" i="1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5604" y="69560"/>
            <a:ext cx="1526924" cy="54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59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1042</TotalTime>
  <Words>938</Words>
  <Application>Microsoft Office PowerPoint</Application>
  <PresentationFormat>Widescreen</PresentationFormat>
  <Paragraphs>265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Bierstadt</vt:lpstr>
      <vt:lpstr>Calibri</vt:lpstr>
      <vt:lpstr>Calibri Light</vt:lpstr>
      <vt:lpstr>Cambria Math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STFC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Kumar, Narender (Liverpool Uni.,DL,-)</dc:creator>
  <cp:lastModifiedBy>Kumar, Narender (Liverpool Uni.,DL,)</cp:lastModifiedBy>
  <cp:revision>70</cp:revision>
  <dcterms:created xsi:type="dcterms:W3CDTF">2024-08-27T12:45:43Z</dcterms:created>
  <dcterms:modified xsi:type="dcterms:W3CDTF">2025-09-18T12:25:36Z</dcterms:modified>
</cp:coreProperties>
</file>