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502" r:id="rId2"/>
    <p:sldId id="602" r:id="rId3"/>
    <p:sldId id="600" r:id="rId4"/>
    <p:sldId id="610" r:id="rId5"/>
    <p:sldId id="458" r:id="rId6"/>
    <p:sldId id="599" r:id="rId7"/>
    <p:sldId id="608" r:id="rId8"/>
    <p:sldId id="4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90D"/>
    <a:srgbClr val="FCDAD9"/>
    <a:srgbClr val="D9E5F6"/>
    <a:srgbClr val="DA8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68"/>
    <p:restoredTop sz="84916"/>
  </p:normalViewPr>
  <p:slideViewPr>
    <p:cSldViewPr snapToGrid="0" showGuides="1">
      <p:cViewPr varScale="1">
        <p:scale>
          <a:sx n="90" d="100"/>
          <a:sy n="90" d="100"/>
        </p:scale>
        <p:origin x="456" y="20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786A4-5186-2644-AC2B-35E2A43CEBF0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C0F92-D40B-CB4F-A32A-877BD395C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2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0F92-D40B-CB4F-A32A-877BD395C1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F9365-4913-3FB6-6250-1D2248C5E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75F2D-6D2C-8186-F70B-5AD15275F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A74D9A-71F0-D103-FC4F-54F236D19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Until recently, high-power low repetition rate systems have been the standard.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number of Petawatt-class, high-repetition rate laser systems have since been developed </a:t>
            </a:r>
            <a:r>
              <a:rPr lang="en-GB" dirty="0">
                <a:highlight>
                  <a:srgbClr val="FFFF00"/>
                </a:highlight>
              </a:rPr>
              <a:t>[?]</a:t>
            </a:r>
            <a:r>
              <a:rPr lang="en-GB" dirty="0"/>
              <a:t> which are capable of repetition rates beyond 1 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Targetry</a:t>
            </a:r>
            <a:r>
              <a:rPr lang="en-GB" dirty="0"/>
              <a:t> and diagnostics must be capable of rivalling these rates.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Moved from single hand made targets -&gt; mass manufactured tape/liquid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Diagnostics moved from 1 use IP, film-based </a:t>
            </a:r>
            <a:r>
              <a:rPr lang="en-GB" dirty="0" err="1"/>
              <a:t>diags</a:t>
            </a:r>
            <a:r>
              <a:rPr lang="en-GB" dirty="0"/>
              <a:t> -&gt; HRR e.g. scintillator-based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Computation requires greater efficiency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such, we have developed a Thomson parabola spectrometer analysis code named ARISE: An Algorithm for Rapid Ion Spectrum Extraction, capable of operation &gt;20 Hz.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D0D89-B273-DCAA-C487-BEE0883A9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0F92-D40B-CB4F-A32A-877BD395C1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7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551D2-647F-0FE2-EE90-AFE5683A6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821E2-B00A-D0EA-56E8-3C80824E6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17264C-139F-234C-23C6-433A6E4EF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configuration file is required for this code for various input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Here we define the geometry of the TPS, field strengths, spatial calibrations, ion species we wish to look for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Particle deflections are calculated based on deflection equations and then stored for access as this is the slowest section of the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Images are then processed, cropped, background subtracted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Particle data can then be extracted by applying the parabolas to the MCP images.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1A8B4-B7E6-B019-987D-4AFA39C736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0F92-D40B-CB4F-A32A-877BD395C1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7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82EE3-5450-5186-7CCB-27EB5E1BD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203C8-62F2-EAE6-B506-40F5B40C5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78149-0198-7759-9705-05A2A407F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Involved performing various parameter scans.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We can also look at the total flux by integrating under the curve of our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This gives us a picture where we can see a pretty general consensus for both E</a:t>
            </a:r>
            <a:r>
              <a:rPr lang="en-GB" sz="1200" baseline="-25000" dirty="0"/>
              <a:t>max</a:t>
            </a:r>
            <a:r>
              <a:rPr lang="en-GB" sz="1200" dirty="0"/>
              <a:t> and the total flux.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73892-4B54-E30E-71A0-C01425CF6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0F92-D40B-CB4F-A32A-877BD395C1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12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6D15D-F45F-00A8-5DC4-E4E0F5A74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C4F44-D57B-3B9D-C71B-2F34DEE84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8D988-8FB8-71E9-D365-7D1343BA6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F3C11-8240-1BC6-BE2F-0BF48557C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0F92-D40B-CB4F-A32A-877BD395C1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3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56CDF-5929-3B72-CC30-83043E16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D81D8-E477-48A6-A213-B7F2109B2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57AEBE-F3A1-396D-F8AF-0AE88C38D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15578-A009-7AF6-C3E5-C411728F6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0F92-D40B-CB4F-A32A-877BD395C1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C0F92-D40B-CB4F-A32A-877BD395C1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5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2E06-ECFB-414B-25D5-4E1440BCD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70455-838F-70CD-B0F2-9F7EE4BE1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FD396-C1FC-40BA-CE8B-3AFE37A5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ADF8D-7639-932E-7164-C7761358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DF0D3-93EC-A4C4-0C08-CDFB6B97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8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1D48-2E93-7EFB-DECF-84AE2488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FC528-A2B9-22A6-3543-61D73E2A7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4C5B-D123-664A-EB48-4506FCFA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6E932-DB80-86A0-C067-7910A1B3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A1EA-2D0C-3B45-4B64-518BBC37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9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093A8-41BB-1DF2-5FAB-1BB4DBC7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3AEA4-4AF1-51C3-080E-D9A77D356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3F7AE-A055-F611-7E3D-56C871DC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0B8ED-99AB-FA2B-677C-E5EBA7B6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CFED6-23DE-17C7-C996-1A03EA7D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DA871-6F0B-15E5-96BC-E18DD98E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23F9-6359-F7CD-5ECA-7D76B671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B58AE-CBD2-C663-A773-7DBAF024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BBC7-54C4-D287-DE6D-F56DB4BF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9ACF4-6404-687F-0947-54C2B79E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7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21C0-7C00-8C87-5610-ED8CB52D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DF3A1-9277-63AB-362B-50B114B6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51650-84F7-9A70-7860-5FDBEAA0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EAE23-552E-691E-B120-2DA65C51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B440F-6B58-12CF-007B-AD817B11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F20E-6DE5-1A96-E789-57F02EF9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FDDE-1CE2-9247-AE0F-76E59E923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A4F80-4703-461C-751D-26CE50A8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FB743-62E1-E834-8286-9B0DFA43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3743B-0A5D-0720-58BD-46A697ED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B983D-EAAB-C9F8-D2EF-E510A260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3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1C8F-037E-CFD2-F60D-F344EA23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4C673-6E18-E8B6-E405-4C6758D02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78F44-0AD6-C45F-4DF3-705B8437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D0E73-B2DE-3031-9A1B-8170ADF2E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5B8C1-9039-0F0F-99EF-2168B1624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B5DB0-CFF1-4EC5-5CB0-34890E9F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D7401-96AA-1B53-EF05-09A4B8FF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74071-E1E9-1B41-4022-504481F6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0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D788-89EF-3C1C-C6FA-E2E1ADE3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9ADB1C-C5BE-DE73-F6C4-081CC5F7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B341A-A6D8-803E-58D5-B9B451CA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0F248-D761-24B9-5AB5-E8900B8D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2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EA4FE-6E7F-B80D-7926-BF9286D0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568AA-2AC2-B4F1-3F25-0A8C4B21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52DBC-6D38-0E44-15C1-B8BE5400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FFF2-1F28-8528-7DD9-B6AAF2D7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FCE95-AE64-97F0-2D30-DE89DC37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6084-9DD1-AE50-7D65-1C8686015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A6F1F-58A1-92C7-E239-7638ADF8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9760E-9C1D-E677-427A-F6811243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23109-69EC-B153-9554-1360D922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29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E65E-02AE-5488-03B3-D43B22E2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88193-6CD0-EDBD-B99B-BD03FC565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3DF19-8984-6B53-21C7-52006D38C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B7285-44EE-5AE7-5DAA-880058D7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310CC-678D-C777-45BA-D6DCDEC9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24851-1B0E-B563-E33B-2FC0B680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7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10582-C8AD-E5A2-ABDF-F52DE0AF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425DA-2E61-5C8F-22F5-F58E9DF71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9A509-82E1-C764-2C54-054AD6E8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A252-2440-2C4B-AC0F-1EC9C31D1594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32798-1E31-0E5F-A9BD-53945C67F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C469-9561-A240-B681-84FD81C1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797FA-830A-2E44-B5C2-F19B78A13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arrow city street with cars parked on the side of a road&#10;&#10;Description automatically generated">
            <a:extLst>
              <a:ext uri="{FF2B5EF4-FFF2-40B4-BE49-F238E27FC236}">
                <a16:creationId xmlns:a16="http://schemas.microsoft.com/office/drawing/2014/main" id="{619D7341-5CAA-754C-9379-7814F0B5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878" y="-8878"/>
            <a:ext cx="12228512" cy="6957934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1222627" y="587725"/>
            <a:ext cx="9983263" cy="380883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spc="0" dirty="0">
              <a:solidFill>
                <a:schemeClr val="bg1"/>
              </a:solidFill>
            </a:endParaRPr>
          </a:p>
          <a:p>
            <a:pPr algn="ctr"/>
            <a:r>
              <a:rPr lang="en-US" sz="6000" spc="0" dirty="0">
                <a:solidFill>
                  <a:schemeClr val="bg1"/>
                </a:solidFill>
              </a:rPr>
              <a:t>Progress Towards a Calibrated High Repetition-Rate Thomson Parabola Spectrometer </a:t>
            </a:r>
          </a:p>
          <a:p>
            <a:pPr algn="ctr"/>
            <a:r>
              <a:rPr lang="en-US" sz="6000" spc="0" dirty="0">
                <a:solidFill>
                  <a:schemeClr val="bg1"/>
                </a:solidFill>
              </a:rPr>
              <a:t>at SCAPA</a:t>
            </a:r>
            <a:endParaRPr lang="en-US" sz="2400" spc="0" dirty="0">
              <a:solidFill>
                <a:schemeClr val="bg1"/>
              </a:solidFill>
            </a:endParaRPr>
          </a:p>
          <a:p>
            <a:pPr algn="ctr"/>
            <a:endParaRPr lang="en-US" sz="2400" spc="0" dirty="0">
              <a:solidFill>
                <a:schemeClr val="bg1"/>
              </a:solidFill>
            </a:endParaRPr>
          </a:p>
          <a:p>
            <a:pPr algn="ctr"/>
            <a:r>
              <a:rPr lang="en-US" sz="2400" b="1" u="sng" spc="0" dirty="0">
                <a:solidFill>
                  <a:schemeClr val="bg1"/>
                </a:solidFill>
              </a:rPr>
              <a:t>B. C. Torrance</a:t>
            </a:r>
            <a:r>
              <a:rPr lang="en-US" sz="2400" spc="0" baseline="30000" dirty="0">
                <a:solidFill>
                  <a:schemeClr val="bg1"/>
                </a:solidFill>
              </a:rPr>
              <a:t>1</a:t>
            </a:r>
            <a:r>
              <a:rPr lang="en-US" sz="2400" spc="0" dirty="0">
                <a:solidFill>
                  <a:schemeClr val="bg1"/>
                </a:solidFill>
              </a:rPr>
              <a:t>, C. J. McQueen</a:t>
            </a:r>
            <a:r>
              <a:rPr lang="en-US" sz="2400" spc="0" baseline="30000" dirty="0">
                <a:solidFill>
                  <a:schemeClr val="bg1"/>
                </a:solidFill>
              </a:rPr>
              <a:t>1,2</a:t>
            </a:r>
            <a:r>
              <a:rPr lang="en-US" sz="2400" spc="0" dirty="0">
                <a:solidFill>
                  <a:schemeClr val="bg1"/>
                </a:solidFill>
              </a:rPr>
              <a:t>, R. Wilson</a:t>
            </a:r>
            <a:r>
              <a:rPr lang="en-US" sz="2400" spc="0" baseline="30000" dirty="0">
                <a:solidFill>
                  <a:schemeClr val="bg1"/>
                </a:solidFill>
              </a:rPr>
              <a:t>1</a:t>
            </a:r>
            <a:r>
              <a:rPr lang="en-US" sz="2400" spc="0" dirty="0">
                <a:solidFill>
                  <a:schemeClr val="bg1"/>
                </a:solidFill>
              </a:rPr>
              <a:t>, M. Alderton</a:t>
            </a:r>
            <a:r>
              <a:rPr lang="en-US" sz="2400" spc="0" baseline="30000" dirty="0">
                <a:solidFill>
                  <a:schemeClr val="bg1"/>
                </a:solidFill>
              </a:rPr>
              <a:t>1</a:t>
            </a:r>
            <a:r>
              <a:rPr lang="en-US" sz="2400" spc="0" dirty="0">
                <a:solidFill>
                  <a:schemeClr val="bg1"/>
                </a:solidFill>
              </a:rPr>
              <a:t>, E. J. Dolier</a:t>
            </a:r>
            <a:r>
              <a:rPr lang="en-US" sz="2400" spc="0" baseline="30000" dirty="0">
                <a:solidFill>
                  <a:schemeClr val="bg1"/>
                </a:solidFill>
              </a:rPr>
              <a:t>1</a:t>
            </a:r>
            <a:r>
              <a:rPr lang="en-US" sz="2400" spc="0" dirty="0">
                <a:solidFill>
                  <a:schemeClr val="bg1"/>
                </a:solidFill>
              </a:rPr>
              <a:t>, M. P. Peat</a:t>
            </a:r>
            <a:r>
              <a:rPr lang="en-US" sz="2400" spc="0" baseline="30000" dirty="0">
                <a:solidFill>
                  <a:schemeClr val="bg1"/>
                </a:solidFill>
              </a:rPr>
              <a:t>1</a:t>
            </a:r>
            <a:r>
              <a:rPr lang="en-US" sz="2400" spc="0" dirty="0">
                <a:solidFill>
                  <a:schemeClr val="bg1"/>
                </a:solidFill>
              </a:rPr>
              <a:t>, R. Nayli</a:t>
            </a:r>
            <a:r>
              <a:rPr lang="en-US" sz="2400" spc="0" baseline="30000" dirty="0">
                <a:solidFill>
                  <a:schemeClr val="bg1"/>
                </a:solidFill>
              </a:rPr>
              <a:t>1</a:t>
            </a:r>
            <a:r>
              <a:rPr lang="en-US" sz="2400" spc="0" dirty="0">
                <a:solidFill>
                  <a:schemeClr val="bg1"/>
                </a:solidFill>
              </a:rPr>
              <a:t>, M. King</a:t>
            </a:r>
            <a:r>
              <a:rPr lang="en-US" sz="2400" spc="0" baseline="30000" dirty="0">
                <a:solidFill>
                  <a:schemeClr val="bg1"/>
                </a:solidFill>
              </a:rPr>
              <a:t>1,2</a:t>
            </a:r>
            <a:r>
              <a:rPr lang="en-US" sz="2400" spc="0" dirty="0">
                <a:solidFill>
                  <a:schemeClr val="bg1"/>
                </a:solidFill>
              </a:rPr>
              <a:t>, R. J. Gray</a:t>
            </a:r>
            <a:r>
              <a:rPr lang="en-US" sz="2400" spc="0" baseline="30000" dirty="0">
                <a:solidFill>
                  <a:schemeClr val="bg1"/>
                </a:solidFill>
              </a:rPr>
              <a:t>1,2</a:t>
            </a:r>
            <a:r>
              <a:rPr lang="en-US" sz="2400" spc="0" dirty="0">
                <a:solidFill>
                  <a:schemeClr val="bg1"/>
                </a:solidFill>
              </a:rPr>
              <a:t>, and P. McKenna</a:t>
            </a:r>
            <a:r>
              <a:rPr lang="en-US" sz="2400" spc="0" baseline="30000" dirty="0">
                <a:solidFill>
                  <a:schemeClr val="bg1"/>
                </a:solidFill>
              </a:rPr>
              <a:t>1,2</a:t>
            </a:r>
          </a:p>
          <a:p>
            <a:pPr algn="ctr"/>
            <a:endParaRPr lang="en-US" sz="2400" spc="0" baseline="30000" dirty="0">
              <a:solidFill>
                <a:schemeClr val="bg1"/>
              </a:solidFill>
            </a:endParaRPr>
          </a:p>
          <a:p>
            <a:pPr algn="ctr"/>
            <a:r>
              <a:rPr lang="en-US" sz="2000" spc="0" baseline="30000" dirty="0">
                <a:solidFill>
                  <a:schemeClr val="bg1"/>
                </a:solidFill>
              </a:rPr>
              <a:t>1</a:t>
            </a:r>
            <a:r>
              <a:rPr lang="en-US" sz="2000" spc="0" dirty="0">
                <a:solidFill>
                  <a:schemeClr val="bg1"/>
                </a:solidFill>
              </a:rPr>
              <a:t>SUPA Department of Physics, University of Strathclyde, Glasgow G4 0NG, UK</a:t>
            </a:r>
          </a:p>
          <a:p>
            <a:pPr algn="ctr"/>
            <a:r>
              <a:rPr lang="en-US" sz="2000" spc="0" baseline="30000" dirty="0">
                <a:solidFill>
                  <a:schemeClr val="bg1"/>
                </a:solidFill>
              </a:rPr>
              <a:t>2</a:t>
            </a:r>
            <a:r>
              <a:rPr lang="en-US" sz="2000" spc="0" dirty="0">
                <a:solidFill>
                  <a:schemeClr val="bg1"/>
                </a:solidFill>
              </a:rPr>
              <a:t>The Cockcroft Institute, Sci-Tech Daresbury, Warrington WA4 4AD, UK</a:t>
            </a:r>
          </a:p>
          <a:p>
            <a:pPr algn="ctr"/>
            <a:endParaRPr lang="en-US" sz="2400" spc="0" dirty="0">
              <a:solidFill>
                <a:schemeClr val="bg1"/>
              </a:solidFill>
            </a:endParaRPr>
          </a:p>
          <a:p>
            <a:pPr algn="ctr"/>
            <a:endParaRPr lang="en-US" sz="2400" spc="0" dirty="0">
              <a:solidFill>
                <a:schemeClr val="bg1"/>
              </a:solidFill>
            </a:endParaRPr>
          </a:p>
          <a:p>
            <a:pPr algn="ctr"/>
            <a:r>
              <a:rPr lang="en-US" sz="2400" spc="0" dirty="0">
                <a:solidFill>
                  <a:schemeClr val="bg1"/>
                </a:solidFill>
              </a:rPr>
              <a:t>ben.torrance.2017@uni.strath.ac.uk</a:t>
            </a:r>
            <a:endParaRPr lang="en-US" sz="2000" spc="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782D09-424D-0F50-7C84-3B6DF1AE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45" y="639580"/>
            <a:ext cx="5188291" cy="7939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45594-EDEA-4E9C-B42A-BC9CB6C59AE2}"/>
              </a:ext>
            </a:extLst>
          </p:cNvPr>
          <p:cNvSpPr txBox="1"/>
          <p:nvPr/>
        </p:nvSpPr>
        <p:spPr>
          <a:xfrm>
            <a:off x="10540722" y="6388732"/>
            <a:ext cx="157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18/09/2025</a:t>
            </a:r>
          </a:p>
        </p:txBody>
      </p:sp>
    </p:spTree>
    <p:extLst>
      <p:ext uri="{BB962C8B-B14F-4D97-AF65-F5344CB8AC3E}">
        <p14:creationId xmlns:p14="http://schemas.microsoft.com/office/powerpoint/2010/main" val="274221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2A30-C678-6588-9BEC-3EF529593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4E6A9-54AC-DD55-86F5-43E8D272D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2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3CD737-5975-FD76-7789-10336138304F}"/>
              </a:ext>
            </a:extLst>
          </p:cNvPr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A58D8C63-28B7-135F-CB94-A75FD32DEFE9}"/>
              </a:ext>
            </a:extLst>
          </p:cNvPr>
          <p:cNvSpPr txBox="1">
            <a:spLocks/>
          </p:cNvSpPr>
          <p:nvPr/>
        </p:nvSpPr>
        <p:spPr>
          <a:xfrm>
            <a:off x="1367456" y="128167"/>
            <a:ext cx="10745819" cy="145011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High Repetition Rate: Motivation &amp; Challenges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D0A6EA-9174-C03D-522C-777EA1ADEF73}"/>
              </a:ext>
            </a:extLst>
          </p:cNvPr>
          <p:cNvSpPr txBox="1"/>
          <p:nvPr/>
        </p:nvSpPr>
        <p:spPr>
          <a:xfrm rot="5400000">
            <a:off x="-2126394" y="2833747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600" dirty="0"/>
              <a:t>  </a:t>
            </a:r>
            <a:r>
              <a:rPr lang="en-US" sz="1200" spc="600" dirty="0">
                <a:solidFill>
                  <a:schemeClr val="bg1"/>
                </a:solidFill>
              </a:rPr>
              <a:t> </a:t>
            </a:r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UNIVERSITY OF STRATHCLYD</a:t>
            </a:r>
            <a:r>
              <a:rPr lang="en-US" sz="1200" spc="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1BF14-A5CA-C052-71CB-F9936A111856}"/>
              </a:ext>
            </a:extLst>
          </p:cNvPr>
          <p:cNvSpPr txBox="1"/>
          <p:nvPr/>
        </p:nvSpPr>
        <p:spPr>
          <a:xfrm>
            <a:off x="10540722" y="6388732"/>
            <a:ext cx="157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18/01/2024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108DE0-2132-496E-6537-517E01A04785}"/>
              </a:ext>
            </a:extLst>
          </p:cNvPr>
          <p:cNvGrpSpPr/>
          <p:nvPr/>
        </p:nvGrpSpPr>
        <p:grpSpPr>
          <a:xfrm>
            <a:off x="1266953" y="1010873"/>
            <a:ext cx="10424477" cy="5718960"/>
            <a:chOff x="1266953" y="1010873"/>
            <a:chExt cx="10424477" cy="571896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993E2C-8EF0-95FA-A722-2EB818C90C08}"/>
                </a:ext>
              </a:extLst>
            </p:cNvPr>
            <p:cNvGrpSpPr/>
            <p:nvPr/>
          </p:nvGrpSpPr>
          <p:grpSpPr>
            <a:xfrm>
              <a:off x="1266953" y="1010873"/>
              <a:ext cx="10424477" cy="5718960"/>
              <a:chOff x="1266953" y="1010873"/>
              <a:chExt cx="10424477" cy="571896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D4623FB-FDCA-9E20-6712-536D9937A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3373" y="2154447"/>
                <a:ext cx="1103102" cy="19495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6703F2A-7937-11D8-DA8B-2285462B34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891"/>
              <a:stretch/>
            </p:blipFill>
            <p:spPr>
              <a:xfrm rot="5400000">
                <a:off x="6534547" y="2604083"/>
                <a:ext cx="2777762" cy="845091"/>
              </a:xfrm>
              <a:prstGeom prst="rect">
                <a:avLst/>
              </a:prstGeom>
            </p:spPr>
          </p:pic>
          <p:pic>
            <p:nvPicPr>
              <p:cNvPr id="9" name="Picture 2" descr="https://www.researchgate.net/profile/Trevor-Winstone/publication/281788623/figure/fig1/AS:614020163850254@1523405223408/Artists-3D-impression-of-the-Vulcan-laser-facility_W640.jpg">
                <a:extLst>
                  <a:ext uri="{FF2B5EF4-FFF2-40B4-BE49-F238E27FC236}">
                    <a16:creationId xmlns:a16="http://schemas.microsoft.com/office/drawing/2014/main" id="{8F62C0D7-D91F-F30C-0724-40F483FB4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6953" y="1834488"/>
                <a:ext cx="3038780" cy="2275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ARCHER national supercomputing service | EPCC at The University of Edinburgh">
                <a:extLst>
                  <a:ext uri="{FF2B5EF4-FFF2-40B4-BE49-F238E27FC236}">
                    <a16:creationId xmlns:a16="http://schemas.microsoft.com/office/drawing/2014/main" id="{14FBD1F2-95D4-D7EE-EBB3-13AB7AD850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7065" y="1693902"/>
                <a:ext cx="2352041" cy="2392714"/>
              </a:xfrm>
              <a:prstGeom prst="ellipse">
                <a:avLst/>
              </a:prstGeom>
              <a:ln w="1905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7EE080E-F82F-F5F9-3EEB-DB3BC1591505}"/>
                  </a:ext>
                </a:extLst>
              </p:cNvPr>
              <p:cNvSpPr/>
              <p:nvPr/>
            </p:nvSpPr>
            <p:spPr>
              <a:xfrm>
                <a:off x="1860970" y="4639512"/>
                <a:ext cx="1850746" cy="374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1 pulse/ 30 mins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637E4E9-419D-1D37-801F-E2345BE4AF7F}"/>
                  </a:ext>
                </a:extLst>
              </p:cNvPr>
              <p:cNvCxnSpPr/>
              <p:nvPr/>
            </p:nvCxnSpPr>
            <p:spPr>
              <a:xfrm>
                <a:off x="2795185" y="5130491"/>
                <a:ext cx="0" cy="57625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E0A099-8575-6F92-179C-E967AA35AFB5}"/>
                  </a:ext>
                </a:extLst>
              </p:cNvPr>
              <p:cNvSpPr/>
              <p:nvPr/>
            </p:nvSpPr>
            <p:spPr>
              <a:xfrm>
                <a:off x="1883848" y="5962298"/>
                <a:ext cx="1850746" cy="374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10+ Hz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31254B-2EBB-BB92-2838-2F3DF74E6909}"/>
                  </a:ext>
                </a:extLst>
              </p:cNvPr>
              <p:cNvSpPr/>
              <p:nvPr/>
            </p:nvSpPr>
            <p:spPr>
              <a:xfrm>
                <a:off x="4843890" y="4639512"/>
                <a:ext cx="1850746" cy="3744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Hand made targets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A2BD656-BC86-01DC-69BE-4F75BF1225C3}"/>
                  </a:ext>
                </a:extLst>
              </p:cNvPr>
              <p:cNvCxnSpPr/>
              <p:nvPr/>
            </p:nvCxnSpPr>
            <p:spPr>
              <a:xfrm>
                <a:off x="5749058" y="5130750"/>
                <a:ext cx="0" cy="57625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C4219A6-E5A2-ADE3-2E05-15CD3326F87E}"/>
                  </a:ext>
                </a:extLst>
              </p:cNvPr>
              <p:cNvSpPr/>
              <p:nvPr/>
            </p:nvSpPr>
            <p:spPr>
              <a:xfrm>
                <a:off x="4823685" y="5810923"/>
                <a:ext cx="1850746" cy="780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Mass manufacture, tape targets, liquid targets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27F5CCA-8DA2-FF5D-6714-D31EB4BFD2D5}"/>
                  </a:ext>
                </a:extLst>
              </p:cNvPr>
              <p:cNvCxnSpPr/>
              <p:nvPr/>
            </p:nvCxnSpPr>
            <p:spPr>
              <a:xfrm>
                <a:off x="4465552" y="1148860"/>
                <a:ext cx="0" cy="55809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86BC509-15B9-7645-1A66-FB5C95839CFA}"/>
                  </a:ext>
                </a:extLst>
              </p:cNvPr>
              <p:cNvCxnSpPr/>
              <p:nvPr/>
            </p:nvCxnSpPr>
            <p:spPr>
              <a:xfrm>
                <a:off x="6841416" y="1010873"/>
                <a:ext cx="0" cy="55809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1289BD-F6EE-5596-441B-66188A53D865}"/>
                  </a:ext>
                </a:extLst>
              </p:cNvPr>
              <p:cNvSpPr txBox="1"/>
              <p:nvPr/>
            </p:nvSpPr>
            <p:spPr>
              <a:xfrm>
                <a:off x="2189049" y="1227412"/>
                <a:ext cx="1212272" cy="366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/>
                  <a:t>Lasers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563BD3-3620-8677-501D-5F0F27A55E0A}"/>
                  </a:ext>
                </a:extLst>
              </p:cNvPr>
              <p:cNvSpPr txBox="1"/>
              <p:nvPr/>
            </p:nvSpPr>
            <p:spPr>
              <a:xfrm>
                <a:off x="5072233" y="1229480"/>
                <a:ext cx="1212272" cy="366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/>
                  <a:t>Targets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1581D5-3183-0147-3E9A-A78B3F8C3F78}"/>
                  </a:ext>
                </a:extLst>
              </p:cNvPr>
              <p:cNvSpPr txBox="1"/>
              <p:nvPr/>
            </p:nvSpPr>
            <p:spPr>
              <a:xfrm>
                <a:off x="7322640" y="1195870"/>
                <a:ext cx="1259753" cy="366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/>
                  <a:t>Diagnostics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0BC4551-C45C-F16E-883A-FF3791C63914}"/>
                  </a:ext>
                </a:extLst>
              </p:cNvPr>
              <p:cNvCxnSpPr/>
              <p:nvPr/>
            </p:nvCxnSpPr>
            <p:spPr>
              <a:xfrm>
                <a:off x="8974959" y="1010873"/>
                <a:ext cx="0" cy="55809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499CA-5F4A-3C1E-1ECF-6BF62DDC0DC9}"/>
                  </a:ext>
                </a:extLst>
              </p:cNvPr>
              <p:cNvSpPr/>
              <p:nvPr/>
            </p:nvSpPr>
            <p:spPr>
              <a:xfrm>
                <a:off x="7010011" y="4639478"/>
                <a:ext cx="1850746" cy="4910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Film based/slow readout diagnostics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0AD02D8-D665-4164-99AE-80946C616F65}"/>
                  </a:ext>
                </a:extLst>
              </p:cNvPr>
              <p:cNvCxnSpPr/>
              <p:nvPr/>
            </p:nvCxnSpPr>
            <p:spPr>
              <a:xfrm>
                <a:off x="7907104" y="5234665"/>
                <a:ext cx="0" cy="57625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1075DDE-F7B3-930E-D5C7-826F412CB814}"/>
                  </a:ext>
                </a:extLst>
              </p:cNvPr>
              <p:cNvSpPr/>
              <p:nvPr/>
            </p:nvSpPr>
            <p:spPr>
              <a:xfrm>
                <a:off x="6988196" y="5915028"/>
                <a:ext cx="1850746" cy="5762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Scintillator based, 10+ Hz readout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56E4FE4-FF63-4F25-2BCC-FCF411D48BB7}"/>
                  </a:ext>
                </a:extLst>
              </p:cNvPr>
              <p:cNvSpPr/>
              <p:nvPr/>
            </p:nvSpPr>
            <p:spPr>
              <a:xfrm>
                <a:off x="9334543" y="4333519"/>
                <a:ext cx="2097086" cy="7969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Physics/dimensionally limited models/limited access to HPC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D279EA-0F37-F298-20FE-D119E20D6DA1}"/>
                  </a:ext>
                </a:extLst>
              </p:cNvPr>
              <p:cNvSpPr/>
              <p:nvPr/>
            </p:nvSpPr>
            <p:spPr>
              <a:xfrm>
                <a:off x="9468469" y="5882010"/>
                <a:ext cx="1850746" cy="7969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Improved, more efficient models, wider access to HPC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8599666-37DA-FF84-45D1-5D76B86A0D58}"/>
                  </a:ext>
                </a:extLst>
              </p:cNvPr>
              <p:cNvSpPr txBox="1"/>
              <p:nvPr/>
            </p:nvSpPr>
            <p:spPr>
              <a:xfrm>
                <a:off x="9096253" y="1227412"/>
                <a:ext cx="2595177" cy="366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/>
                  <a:t>Simulations/Computation</a:t>
                </a: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4F164BF-EB1B-F618-6A94-97C4867CF0E9}"/>
                </a:ext>
              </a:extLst>
            </p:cNvPr>
            <p:cNvCxnSpPr/>
            <p:nvPr/>
          </p:nvCxnSpPr>
          <p:spPr>
            <a:xfrm>
              <a:off x="10393842" y="5230173"/>
              <a:ext cx="0" cy="57625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99AD3AA-3EA1-B908-51D7-450E7D438C9A}"/>
              </a:ext>
            </a:extLst>
          </p:cNvPr>
          <p:cNvSpPr txBox="1"/>
          <p:nvPr/>
        </p:nvSpPr>
        <p:spPr>
          <a:xfrm>
            <a:off x="1286850" y="1039695"/>
            <a:ext cx="10520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Operating &gt; 1 Hz has the potential for application for radiobiological research [1], and enabling statistical data-driven experimentation.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Includes, the use of machine-learning (ML) [2-4] and neural networks [5].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Developed a Thomson parabola spectrometer analysis code named ARISE: An Algorithm for Rapid Ion Spectrum Extraction, capable of operation &gt;20 Hz.</a:t>
            </a:r>
          </a:p>
          <a:p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63350A-973A-0AC8-76FE-0707CE3D0C66}"/>
              </a:ext>
            </a:extLst>
          </p:cNvPr>
          <p:cNvSpPr txBox="1"/>
          <p:nvPr/>
        </p:nvSpPr>
        <p:spPr>
          <a:xfrm>
            <a:off x="962933" y="5839325"/>
            <a:ext cx="74758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[1]: G. </a:t>
            </a:r>
            <a:r>
              <a:rPr lang="en-GB" sz="1050" dirty="0" err="1"/>
              <a:t>Aymar</a:t>
            </a:r>
            <a:r>
              <a:rPr lang="en-GB" sz="1050" dirty="0"/>
              <a:t> et al. Frontiers in Physics, Medical Physics and Imaging, 8, 567738 (2020).</a:t>
            </a:r>
          </a:p>
          <a:p>
            <a:r>
              <a:rPr lang="en-GB" sz="1050" dirty="0"/>
              <a:t>[2]: K. K. Swanson et al. Rev. Sci. </a:t>
            </a:r>
            <a:r>
              <a:rPr lang="en-GB" sz="1050" dirty="0" err="1"/>
              <a:t>Instrum</a:t>
            </a:r>
            <a:r>
              <a:rPr lang="en-GB" sz="1050" dirty="0"/>
              <a:t>. 93, 103547 (2022) </a:t>
            </a:r>
          </a:p>
          <a:p>
            <a:r>
              <a:rPr lang="en-GB" sz="1050" dirty="0"/>
              <a:t>[3]: R. J. </a:t>
            </a:r>
            <a:r>
              <a:rPr lang="en-GB" sz="1050" dirty="0" err="1"/>
              <a:t>Shalloo</a:t>
            </a:r>
            <a:r>
              <a:rPr lang="en-GB" sz="1050" dirty="0"/>
              <a:t> et al. Nat. Commun. 11, 6355 (2020). </a:t>
            </a:r>
          </a:p>
          <a:p>
            <a:r>
              <a:rPr lang="en-GB" sz="1050" dirty="0"/>
              <a:t>[4]: B. Loughran et al. High Power Laser Science and Engineering, 11, e35 (2023)</a:t>
            </a:r>
          </a:p>
          <a:p>
            <a:r>
              <a:rPr lang="en-GB" sz="1050" dirty="0"/>
              <a:t>[5]: C. J. McQueen et al. A neural network-based synthetic diagnostic of laser-</a:t>
            </a:r>
          </a:p>
          <a:p>
            <a:r>
              <a:rPr lang="en-GB" sz="1050" dirty="0"/>
              <a:t>accelerated proton spectra, (2024), (in draft)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0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17969 0.1486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40AD7-70BE-3F35-E9E6-DCB0983A6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21">
            <a:extLst>
              <a:ext uri="{FF2B5EF4-FFF2-40B4-BE49-F238E27FC236}">
                <a16:creationId xmlns:a16="http://schemas.microsoft.com/office/drawing/2014/main" id="{8BF11947-9509-D166-5AB9-40B58CA64836}"/>
              </a:ext>
            </a:extLst>
          </p:cNvPr>
          <p:cNvSpPr/>
          <p:nvPr/>
        </p:nvSpPr>
        <p:spPr>
          <a:xfrm>
            <a:off x="5812238" y="208970"/>
            <a:ext cx="2804922" cy="598177"/>
          </a:xfrm>
          <a:prstGeom prst="roundRect">
            <a:avLst/>
          </a:prstGeom>
          <a:solidFill>
            <a:schemeClr val="accent5">
              <a:lumMod val="25000"/>
              <a:lumOff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0B1518-B04B-108D-1728-A8E4C0CC9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4920" y="6313486"/>
            <a:ext cx="2743200" cy="365125"/>
          </a:xfrm>
        </p:spPr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3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8A2247-4E9F-09B2-4678-7EAFDFF811D6}"/>
              </a:ext>
            </a:extLst>
          </p:cNvPr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AEC0FF7B-1186-97D6-B010-5912D95B971D}"/>
              </a:ext>
            </a:extLst>
          </p:cNvPr>
          <p:cNvSpPr txBox="1">
            <a:spLocks/>
          </p:cNvSpPr>
          <p:nvPr/>
        </p:nvSpPr>
        <p:spPr>
          <a:xfrm>
            <a:off x="1367456" y="128167"/>
            <a:ext cx="10745819" cy="145011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ARISE: An Algorithm </a:t>
            </a:r>
          </a:p>
          <a:p>
            <a:r>
              <a:rPr lang="en-GB" sz="4000" dirty="0"/>
              <a:t>for Rapid Ion </a:t>
            </a:r>
          </a:p>
          <a:p>
            <a:r>
              <a:rPr lang="en-GB" sz="4000" dirty="0"/>
              <a:t>Spectrum Extraction</a:t>
            </a:r>
            <a:endParaRPr lang="en-US" sz="4000" spc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854F16-EC68-778A-5194-6B3DFB834A51}"/>
              </a:ext>
            </a:extLst>
          </p:cNvPr>
          <p:cNvSpPr txBox="1"/>
          <p:nvPr/>
        </p:nvSpPr>
        <p:spPr>
          <a:xfrm rot="5400000">
            <a:off x="-2126394" y="2833747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600" dirty="0"/>
              <a:t>  </a:t>
            </a:r>
            <a:r>
              <a:rPr lang="en-US" sz="1200" spc="600" dirty="0">
                <a:solidFill>
                  <a:schemeClr val="bg1"/>
                </a:solidFill>
              </a:rPr>
              <a:t> </a:t>
            </a:r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UNIVERSITY OF STRATHCLYD</a:t>
            </a:r>
            <a:r>
              <a:rPr lang="en-US" sz="1200" spc="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411FA-8E74-CC17-A801-7362296B91B3}"/>
              </a:ext>
            </a:extLst>
          </p:cNvPr>
          <p:cNvSpPr txBox="1"/>
          <p:nvPr/>
        </p:nvSpPr>
        <p:spPr>
          <a:xfrm>
            <a:off x="10755042" y="6345868"/>
            <a:ext cx="157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18/01/2024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7279E-D8BC-5261-AD23-A31FC121BC5F}"/>
              </a:ext>
            </a:extLst>
          </p:cNvPr>
          <p:cNvSpPr txBox="1"/>
          <p:nvPr/>
        </p:nvSpPr>
        <p:spPr>
          <a:xfrm>
            <a:off x="5864431" y="305755"/>
            <a:ext cx="2572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ARISE code workflow: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D7D13B-E04D-DBF1-270F-17A97F91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122" y="17588"/>
            <a:ext cx="4093694" cy="6822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160250-06F3-930D-E520-76D1EEA526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44" r="2744"/>
          <a:stretch/>
        </p:blipFill>
        <p:spPr>
          <a:xfrm>
            <a:off x="1041725" y="1893546"/>
            <a:ext cx="6195397" cy="43700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F2A72E-FB73-87A7-AD38-B5408E6974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270" t="9860" r="13404" b="9861"/>
          <a:stretch>
            <a:fillRect/>
          </a:stretch>
        </p:blipFill>
        <p:spPr>
          <a:xfrm>
            <a:off x="1133804" y="1783901"/>
            <a:ext cx="5543712" cy="46797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B1A0A6-7283-27E6-EA31-22F3F84FFBC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279" t="11047" r="17636" b="9423"/>
          <a:stretch>
            <a:fillRect/>
          </a:stretch>
        </p:blipFill>
        <p:spPr>
          <a:xfrm>
            <a:off x="1200434" y="1860150"/>
            <a:ext cx="5410451" cy="4636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A10E33-735D-E2B9-5C42-1C9060FA08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742" t="11048" r="17548" b="2863"/>
          <a:stretch>
            <a:fillRect/>
          </a:stretch>
        </p:blipFill>
        <p:spPr>
          <a:xfrm>
            <a:off x="1221680" y="1839591"/>
            <a:ext cx="5340397" cy="50184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4D7278-F056-5A7C-3DD0-0C1FB8A491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024" r="4820" b="2616"/>
          <a:stretch>
            <a:fillRect/>
          </a:stretch>
        </p:blipFill>
        <p:spPr>
          <a:xfrm>
            <a:off x="1693726" y="1927614"/>
            <a:ext cx="4209133" cy="4636007"/>
          </a:xfrm>
          <a:prstGeom prst="rect">
            <a:avLst/>
          </a:prstGeom>
        </p:spPr>
      </p:pic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D42EAB0C-AF0D-C610-6DEE-EE2445E86B5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73919" y="1345035"/>
            <a:ext cx="3040891" cy="3033968"/>
          </a:xfrm>
          <a:prstGeom prst="bentConnector3">
            <a:avLst>
              <a:gd name="adj1" fmla="val 50000"/>
            </a:avLst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6E19A25C-AB61-7E0C-C239-E75FA1A0E20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11957" y="2396858"/>
            <a:ext cx="2202855" cy="2000338"/>
          </a:xfrm>
          <a:prstGeom prst="bentConnector3">
            <a:avLst>
              <a:gd name="adj1" fmla="val 50000"/>
            </a:avLst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A7E44D04-1991-F3DB-741A-616BD7D709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11958" y="3429000"/>
            <a:ext cx="2202852" cy="968196"/>
          </a:xfrm>
          <a:prstGeom prst="bentConnector3">
            <a:avLst>
              <a:gd name="adj1" fmla="val 50000"/>
            </a:avLst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91CD1961-31DE-1F32-C183-4394906DDFEF}"/>
              </a:ext>
            </a:extLst>
          </p:cNvPr>
          <p:cNvCxnSpPr>
            <a:cxnSpLocks/>
          </p:cNvCxnSpPr>
          <p:nvPr/>
        </p:nvCxnSpPr>
        <p:spPr>
          <a:xfrm rot="10800000">
            <a:off x="6507640" y="4409300"/>
            <a:ext cx="2207170" cy="55817"/>
          </a:xfrm>
          <a:prstGeom prst="bentConnector3">
            <a:avLst>
              <a:gd name="adj1" fmla="val 50000"/>
            </a:avLst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F61427D2-ECCE-58C9-2F1B-70D9F9D996F1}"/>
              </a:ext>
            </a:extLst>
          </p:cNvPr>
          <p:cNvCxnSpPr>
            <a:cxnSpLocks/>
          </p:cNvCxnSpPr>
          <p:nvPr/>
        </p:nvCxnSpPr>
        <p:spPr>
          <a:xfrm rot="10800000">
            <a:off x="7052577" y="4026236"/>
            <a:ext cx="1689329" cy="1491916"/>
          </a:xfrm>
          <a:prstGeom prst="bentConnector3">
            <a:avLst>
              <a:gd name="adj1" fmla="val 50000"/>
            </a:avLst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C7ADD-61FF-5088-A053-32A03E2F8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8">
            <a:extLst>
              <a:ext uri="{FF2B5EF4-FFF2-40B4-BE49-F238E27FC236}">
                <a16:creationId xmlns:a16="http://schemas.microsoft.com/office/drawing/2014/main" id="{14094402-B672-A689-B233-B3B90031E49D}"/>
              </a:ext>
            </a:extLst>
          </p:cNvPr>
          <p:cNvSpPr/>
          <p:nvPr/>
        </p:nvSpPr>
        <p:spPr>
          <a:xfrm>
            <a:off x="1095646" y="1396314"/>
            <a:ext cx="4595061" cy="4590418"/>
          </a:xfrm>
          <a:prstGeom prst="roundRect">
            <a:avLst>
              <a:gd name="adj" fmla="val 10278"/>
            </a:avLst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D89828-0AD8-62D7-6D2A-EECFAB8D4FD0}"/>
              </a:ext>
            </a:extLst>
          </p:cNvPr>
          <p:cNvGrpSpPr/>
          <p:nvPr/>
        </p:nvGrpSpPr>
        <p:grpSpPr>
          <a:xfrm>
            <a:off x="1343508" y="309367"/>
            <a:ext cx="10668578" cy="5024127"/>
            <a:chOff x="1367456" y="136525"/>
            <a:chExt cx="10668578" cy="50241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A9B633E-E837-C5C9-8770-EE6FC5DB5CE7}"/>
                </a:ext>
              </a:extLst>
            </p:cNvPr>
            <p:cNvGrpSpPr/>
            <p:nvPr/>
          </p:nvGrpSpPr>
          <p:grpSpPr>
            <a:xfrm>
              <a:off x="1367456" y="136525"/>
              <a:ext cx="10668578" cy="4242881"/>
              <a:chOff x="1367456" y="136525"/>
              <a:chExt cx="10668578" cy="424288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4C877A1-E307-C0DA-5E41-08747AF55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136525"/>
                <a:ext cx="5940034" cy="4242881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FDB74A-023E-5E9D-8E41-10736339B0DD}"/>
                  </a:ext>
                </a:extLst>
              </p:cNvPr>
              <p:cNvSpPr txBox="1"/>
              <p:nvPr/>
            </p:nvSpPr>
            <p:spPr>
              <a:xfrm>
                <a:off x="1367456" y="1467193"/>
                <a:ext cx="453694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Testing of main processing stages performed over 200 previously generated experimental images.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Achieved a repetition rate &gt;20 Hz as seen in figure (1). 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40E367-61D8-6A92-30FB-E52798662CA7}"/>
                </a:ext>
              </a:extLst>
            </p:cNvPr>
            <p:cNvSpPr txBox="1"/>
            <p:nvPr/>
          </p:nvSpPr>
          <p:spPr>
            <a:xfrm>
              <a:off x="6857269" y="4421988"/>
              <a:ext cx="46441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Fig. (1): Bar chart of the average time for the main processing stages of ARISE both with and without median filtering across 200 data points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B68549-F150-A793-DBD3-EE24F6431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4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22038A-1FBE-8EBF-E231-FBFDAEC7BEDB}"/>
              </a:ext>
            </a:extLst>
          </p:cNvPr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A23B6654-63E6-D2AF-B601-10029C1C0788}"/>
              </a:ext>
            </a:extLst>
          </p:cNvPr>
          <p:cNvSpPr txBox="1">
            <a:spLocks/>
          </p:cNvSpPr>
          <p:nvPr/>
        </p:nvSpPr>
        <p:spPr>
          <a:xfrm>
            <a:off x="1367456" y="128167"/>
            <a:ext cx="10745819" cy="145011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0" dirty="0"/>
              <a:t>Code 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F80478-C702-85B5-B562-9662A5E27C46}"/>
              </a:ext>
            </a:extLst>
          </p:cNvPr>
          <p:cNvSpPr txBox="1"/>
          <p:nvPr/>
        </p:nvSpPr>
        <p:spPr>
          <a:xfrm rot="5400000">
            <a:off x="-2126394" y="2833747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600" dirty="0"/>
              <a:t>  </a:t>
            </a:r>
            <a:r>
              <a:rPr lang="en-US" sz="1200" spc="600" dirty="0">
                <a:solidFill>
                  <a:schemeClr val="bg1"/>
                </a:solidFill>
              </a:rPr>
              <a:t> </a:t>
            </a:r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UNIVERSITY OF STRATHCLYD</a:t>
            </a:r>
            <a:r>
              <a:rPr lang="en-US" sz="1200" spc="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0E591-46C9-52C2-6882-546C845AED04}"/>
              </a:ext>
            </a:extLst>
          </p:cNvPr>
          <p:cNvSpPr txBox="1"/>
          <p:nvPr/>
        </p:nvSpPr>
        <p:spPr>
          <a:xfrm>
            <a:off x="10540722" y="6388732"/>
            <a:ext cx="157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18/01/2024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A18216-C7B9-B036-74AF-58D354AA9D20}"/>
              </a:ext>
            </a:extLst>
          </p:cNvPr>
          <p:cNvGrpSpPr/>
          <p:nvPr/>
        </p:nvGrpSpPr>
        <p:grpSpPr>
          <a:xfrm>
            <a:off x="1367456" y="740748"/>
            <a:ext cx="9924431" cy="5482584"/>
            <a:chOff x="1367456" y="1030772"/>
            <a:chExt cx="9924431" cy="54825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E9236E-1D1E-83C8-EB6E-BFBAE2035083}"/>
                </a:ext>
              </a:extLst>
            </p:cNvPr>
            <p:cNvSpPr txBox="1"/>
            <p:nvPr/>
          </p:nvSpPr>
          <p:spPr>
            <a:xfrm>
              <a:off x="1367456" y="4120494"/>
              <a:ext cx="437114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Commonly, analysis of multiple ion species required.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/>
                <a:t>Tested scalability as number of species increases, shown in figure (2).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F80012-0834-3C53-4B59-25901A121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538" t="8313" r="7525" b="2032"/>
            <a:stretch/>
          </p:blipFill>
          <p:spPr>
            <a:xfrm>
              <a:off x="5746461" y="1030772"/>
              <a:ext cx="5545426" cy="471153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5063D1-3E1D-AE4D-C26A-5190A9C9E23B}"/>
                </a:ext>
              </a:extLst>
            </p:cNvPr>
            <p:cNvSpPr txBox="1"/>
            <p:nvPr/>
          </p:nvSpPr>
          <p:spPr>
            <a:xfrm>
              <a:off x="6288515" y="5774692"/>
              <a:ext cx="46441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Fig. (2): Comparison of average repetition rate across 200 shots as we increase the number of ions. Error bars correspond to standard deviation of the average time taken.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F0E43-975F-D60B-CB8F-C51E74DB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3">
            <a:extLst>
              <a:ext uri="{FF2B5EF4-FFF2-40B4-BE49-F238E27FC236}">
                <a16:creationId xmlns:a16="http://schemas.microsoft.com/office/drawing/2014/main" id="{50CDF49E-D25A-E793-9199-2092CBF3A8AA}"/>
              </a:ext>
            </a:extLst>
          </p:cNvPr>
          <p:cNvSpPr/>
          <p:nvPr/>
        </p:nvSpPr>
        <p:spPr>
          <a:xfrm>
            <a:off x="1299607" y="1449238"/>
            <a:ext cx="4382674" cy="5308825"/>
          </a:xfrm>
          <a:prstGeom prst="roundRect">
            <a:avLst/>
          </a:prstGeom>
          <a:solidFill>
            <a:srgbClr val="7030A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38742-22D3-1538-F83C-950607DA0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5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1AACB6-0916-768B-4520-F6FD8040F1B3}"/>
              </a:ext>
            </a:extLst>
          </p:cNvPr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FD6603-CBD8-3373-57C8-677812DE21DA}"/>
              </a:ext>
            </a:extLst>
          </p:cNvPr>
          <p:cNvSpPr txBox="1"/>
          <p:nvPr/>
        </p:nvSpPr>
        <p:spPr>
          <a:xfrm rot="5400000">
            <a:off x="-2126394" y="2833747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600" dirty="0"/>
              <a:t>  </a:t>
            </a:r>
            <a:r>
              <a:rPr lang="en-US" sz="1200" spc="600" dirty="0">
                <a:solidFill>
                  <a:schemeClr val="bg1"/>
                </a:solidFill>
              </a:rPr>
              <a:t> </a:t>
            </a:r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UNIVERSITY OF STRATHCLYD</a:t>
            </a:r>
            <a:r>
              <a:rPr lang="en-US" sz="1200" spc="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0005B-DF21-916A-56D0-55F68255FDC4}"/>
              </a:ext>
            </a:extLst>
          </p:cNvPr>
          <p:cNvSpPr txBox="1"/>
          <p:nvPr/>
        </p:nvSpPr>
        <p:spPr>
          <a:xfrm>
            <a:off x="10540722" y="6388732"/>
            <a:ext cx="157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18/01/2024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34438F-206C-BC44-4101-9CB8E78C27D1}"/>
              </a:ext>
            </a:extLst>
          </p:cNvPr>
          <p:cNvSpPr/>
          <p:nvPr/>
        </p:nvSpPr>
        <p:spPr>
          <a:xfrm>
            <a:off x="11273989" y="1640306"/>
            <a:ext cx="284599" cy="15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2B3BDB-1FC9-8024-A0CE-5D2EF034ABB8}"/>
              </a:ext>
            </a:extLst>
          </p:cNvPr>
          <p:cNvSpPr txBox="1">
            <a:spLocks/>
          </p:cNvSpPr>
          <p:nvPr/>
        </p:nvSpPr>
        <p:spPr>
          <a:xfrm>
            <a:off x="1377655" y="180347"/>
            <a:ext cx="10745819" cy="145011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Automatic Maximum</a:t>
            </a:r>
          </a:p>
          <a:p>
            <a:r>
              <a:rPr lang="en-GB" sz="4000" dirty="0"/>
              <a:t>Energy Detection</a:t>
            </a:r>
          </a:p>
          <a:p>
            <a:endParaRPr lang="en-US" sz="4800" spc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CC628F-79BF-EC03-B1B3-A13FA507591E}"/>
              </a:ext>
            </a:extLst>
          </p:cNvPr>
          <p:cNvGrpSpPr/>
          <p:nvPr/>
        </p:nvGrpSpPr>
        <p:grpSpPr>
          <a:xfrm>
            <a:off x="1233957" y="1310418"/>
            <a:ext cx="10781151" cy="5495213"/>
            <a:chOff x="1233957" y="1310418"/>
            <a:chExt cx="10781151" cy="54952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4671A5-1E9C-ADCE-EC03-B05EAECABC98}"/>
                </a:ext>
              </a:extLst>
            </p:cNvPr>
            <p:cNvSpPr txBox="1"/>
            <p:nvPr/>
          </p:nvSpPr>
          <p:spPr>
            <a:xfrm>
              <a:off x="6165911" y="6497854"/>
              <a:ext cx="5849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Table (1): A table of metrics comparing the automatic detection methods.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06E4E4-8439-8F05-EE54-EA65F3DC925D}"/>
                </a:ext>
              </a:extLst>
            </p:cNvPr>
            <p:cNvSpPr txBox="1"/>
            <p:nvPr/>
          </p:nvSpPr>
          <p:spPr>
            <a:xfrm>
              <a:off x="1233957" y="1310418"/>
              <a:ext cx="451397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b="1" u="sng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How do we trust our automatic maximum energy detection?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Tested various methods, such as Thresholding, Least Squares Regression etc.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90F9AF-364C-4658-9C63-591B2ECC0072}"/>
              </a:ext>
            </a:extLst>
          </p:cNvPr>
          <p:cNvGrpSpPr/>
          <p:nvPr/>
        </p:nvGrpSpPr>
        <p:grpSpPr>
          <a:xfrm>
            <a:off x="1233957" y="3516258"/>
            <a:ext cx="10575693" cy="3416320"/>
            <a:chOff x="1233957" y="3516258"/>
            <a:chExt cx="10575693" cy="34163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9DA755-AFDA-190D-E8B1-2B3A0C08E5FB}"/>
                </a:ext>
              </a:extLst>
            </p:cNvPr>
            <p:cNvSpPr txBox="1"/>
            <p:nvPr/>
          </p:nvSpPr>
          <p:spPr>
            <a:xfrm>
              <a:off x="1233957" y="3516258"/>
              <a:ext cx="451396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Collected 15 random spectra, taking ‘Ground Truth Value’ for each, results seen in figure (3).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Table (1) shows typical error metrics such as Mean Absolute Error (MAE), Root Mean Squared Error (RMSE), etc.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dirty="0"/>
                <a:t>Least Squares method performs well, within the standard deviation of the Ground Truth answers.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1FAE47-F2BF-9600-57A6-9E05246E377D}"/>
                </a:ext>
              </a:extLst>
            </p:cNvPr>
            <p:cNvSpPr txBox="1"/>
            <p:nvPr/>
          </p:nvSpPr>
          <p:spPr>
            <a:xfrm>
              <a:off x="6441769" y="3662585"/>
              <a:ext cx="53678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Fig. (3):  Comparison of Emax values for 15 randomly sampled spectra extracted by least squares regression (blue circle) and our threshold cutoff method (red cross) against ground truth values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DEA24D0-2409-317D-EAE7-08DC05697C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313"/>
          <a:stretch>
            <a:fillRect/>
          </a:stretch>
        </p:blipFill>
        <p:spPr>
          <a:xfrm>
            <a:off x="6387186" y="236570"/>
            <a:ext cx="5477049" cy="36960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368091-931C-7053-D790-45C90386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58" y="4497864"/>
            <a:ext cx="4812501" cy="18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1F7A2-9F97-E4DF-399E-CA9E7986F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506D83-84B3-1B9D-B20A-82A4A1AFD02F}"/>
              </a:ext>
            </a:extLst>
          </p:cNvPr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DE0578-C9B1-2F8C-4859-0AE4FE6BD644}"/>
              </a:ext>
            </a:extLst>
          </p:cNvPr>
          <p:cNvSpPr txBox="1"/>
          <p:nvPr/>
        </p:nvSpPr>
        <p:spPr>
          <a:xfrm rot="5400000">
            <a:off x="-2126394" y="2833747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600" dirty="0"/>
              <a:t>  </a:t>
            </a:r>
            <a:r>
              <a:rPr lang="en-US" sz="1200" spc="600" dirty="0">
                <a:solidFill>
                  <a:schemeClr val="bg1"/>
                </a:solidFill>
              </a:rPr>
              <a:t> </a:t>
            </a:r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UNIVERSITY OF STRATHCLYD</a:t>
            </a:r>
            <a:r>
              <a:rPr lang="en-US" sz="1200" spc="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38B26-5443-D826-1B1A-3F360B18FA66}"/>
              </a:ext>
            </a:extLst>
          </p:cNvPr>
          <p:cNvSpPr txBox="1"/>
          <p:nvPr/>
        </p:nvSpPr>
        <p:spPr>
          <a:xfrm>
            <a:off x="10540722" y="6388732"/>
            <a:ext cx="157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18/01/2024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0A1E9A1-DDF1-A00B-D4D4-733E5ADF5B82}"/>
              </a:ext>
            </a:extLst>
          </p:cNvPr>
          <p:cNvSpPr txBox="1">
            <a:spLocks/>
          </p:cNvSpPr>
          <p:nvPr/>
        </p:nvSpPr>
        <p:spPr>
          <a:xfrm>
            <a:off x="1377655" y="180347"/>
            <a:ext cx="10745819" cy="145011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0" dirty="0"/>
              <a:t>TPS MCP/RCF Calibration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9B76-4DB6-F1EB-D7A0-BCDDD587EB20}"/>
              </a:ext>
            </a:extLst>
          </p:cNvPr>
          <p:cNvSpPr txBox="1"/>
          <p:nvPr/>
        </p:nvSpPr>
        <p:spPr>
          <a:xfrm>
            <a:off x="604763" y="1091705"/>
            <a:ext cx="5768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 calibrate our MCP we’ve begun taking the approach shown in Harres </a:t>
            </a:r>
            <a:r>
              <a:rPr lang="en-GB" i="1" dirty="0"/>
              <a:t>et al</a:t>
            </a:r>
            <a:r>
              <a:rPr lang="en-GB" dirty="0"/>
              <a:t> [1]: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/>
              <a:t>Use half RCF stacks as shown in figure (4)..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GB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/>
              <a:t>Extract spectra from RCF and compare to MCP spectra seen in figure (5).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GB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/>
              <a:t>Compute scaling factors.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6E2C9-57DB-FE6E-3AD5-BEFE2E3A8676}"/>
              </a:ext>
            </a:extLst>
          </p:cNvPr>
          <p:cNvSpPr txBox="1"/>
          <p:nvPr/>
        </p:nvSpPr>
        <p:spPr>
          <a:xfrm>
            <a:off x="1150090" y="6384836"/>
            <a:ext cx="5768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[1]: K. Harres et al, Rev. Sci. </a:t>
            </a:r>
            <a:r>
              <a:rPr lang="en-GB" sz="1200" dirty="0" err="1"/>
              <a:t>Instrum</a:t>
            </a:r>
            <a:r>
              <a:rPr lang="en-GB" sz="1200" dirty="0"/>
              <a:t>. 79, 093306 (2008).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56271A-4648-476C-3BDB-C21FF99CF9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1685" y="2769658"/>
            <a:ext cx="5326711" cy="35511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00706C-9FF5-4E83-87B0-998BEF3F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3" t="9335" r="7647"/>
          <a:stretch>
            <a:fillRect/>
          </a:stretch>
        </p:blipFill>
        <p:spPr>
          <a:xfrm>
            <a:off x="6469331" y="2819174"/>
            <a:ext cx="5394893" cy="3538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468334-1FD2-CF06-23CA-507964280785}"/>
              </a:ext>
            </a:extLst>
          </p:cNvPr>
          <p:cNvSpPr txBox="1"/>
          <p:nvPr/>
        </p:nvSpPr>
        <p:spPr>
          <a:xfrm>
            <a:off x="618926" y="4061268"/>
            <a:ext cx="5918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Ø"/>
            </a:pPr>
            <a:r>
              <a:rPr lang="en-GB" dirty="0"/>
              <a:t>Use solid angles of RCF and of the pinhole of the TPS to calculate spectrum per steradian as seen in figure (6).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GB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GB" dirty="0"/>
              <a:t>So far only performed with 2 RCF shots, more statistics required.</a:t>
            </a:r>
          </a:p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8EFBDC-1E9D-46D6-2129-B34EEC22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653" t="23871" r="7542" b="25000"/>
          <a:stretch>
            <a:fillRect/>
          </a:stretch>
        </p:blipFill>
        <p:spPr>
          <a:xfrm>
            <a:off x="6469331" y="133541"/>
            <a:ext cx="5697433" cy="2345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ED409B-2034-5C9D-725A-15054C2C052C}"/>
              </a:ext>
            </a:extLst>
          </p:cNvPr>
          <p:cNvSpPr txBox="1"/>
          <p:nvPr/>
        </p:nvSpPr>
        <p:spPr>
          <a:xfrm>
            <a:off x="6634106" y="2401739"/>
            <a:ext cx="5367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Fig. (4):  Example half stack RCF for TPS calibration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EFC026-BD58-9B21-4B6B-0FCAFC51A872}"/>
              </a:ext>
            </a:extLst>
          </p:cNvPr>
          <p:cNvSpPr txBox="1"/>
          <p:nvPr/>
        </p:nvSpPr>
        <p:spPr>
          <a:xfrm>
            <a:off x="6745406" y="6369446"/>
            <a:ext cx="5367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Fig. (5):  Corresponding RCF spectra and TPS spectra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C4EB2E-4568-2357-0D29-953E71EB3EAB}"/>
              </a:ext>
            </a:extLst>
          </p:cNvPr>
          <p:cNvSpPr/>
          <p:nvPr/>
        </p:nvSpPr>
        <p:spPr>
          <a:xfrm>
            <a:off x="7410765" y="6420200"/>
            <a:ext cx="4037162" cy="27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4FF604-A516-C75D-1044-49990EA74FCE}"/>
              </a:ext>
            </a:extLst>
          </p:cNvPr>
          <p:cNvSpPr txBox="1"/>
          <p:nvPr/>
        </p:nvSpPr>
        <p:spPr>
          <a:xfrm>
            <a:off x="6634106" y="6361752"/>
            <a:ext cx="5367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Fig. (6):  Calibrated TPS spectra and RCF spectra per steradian</a:t>
            </a:r>
          </a:p>
        </p:txBody>
      </p:sp>
    </p:spTree>
    <p:extLst>
      <p:ext uri="{BB962C8B-B14F-4D97-AF65-F5344CB8AC3E}">
        <p14:creationId xmlns:p14="http://schemas.microsoft.com/office/powerpoint/2010/main" val="175396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1" grpId="0"/>
      <p:bldP spid="23" grpId="1" animBg="1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6A07A-F839-2977-9359-A97AC369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C78AF-2D19-5015-4F9E-DDB39CE89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AC642C-0A5D-7B3C-1F8E-7F3181D88148}"/>
              </a:ext>
            </a:extLst>
          </p:cNvPr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C5A125C1-DCAC-118E-017A-1179D1D4B570}"/>
              </a:ext>
            </a:extLst>
          </p:cNvPr>
          <p:cNvSpPr txBox="1">
            <a:spLocks/>
          </p:cNvSpPr>
          <p:nvPr/>
        </p:nvSpPr>
        <p:spPr>
          <a:xfrm>
            <a:off x="1367456" y="128167"/>
            <a:ext cx="10745819" cy="145011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pc="0" dirty="0"/>
              <a:t>Summary &amp; Next Steps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1C214-8427-F226-C72C-4DCE9B271132}"/>
              </a:ext>
            </a:extLst>
          </p:cNvPr>
          <p:cNvSpPr txBox="1"/>
          <p:nvPr/>
        </p:nvSpPr>
        <p:spPr>
          <a:xfrm rot="5400000">
            <a:off x="-2126394" y="2833747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600" dirty="0"/>
              <a:t>  </a:t>
            </a:r>
            <a:r>
              <a:rPr lang="en-US" sz="1200" spc="600" dirty="0">
                <a:solidFill>
                  <a:schemeClr val="bg1"/>
                </a:solidFill>
              </a:rPr>
              <a:t> </a:t>
            </a:r>
            <a:r>
              <a:rPr lang="en-US" sz="1200" spc="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UNIVERSITY OF STRATHCLYD</a:t>
            </a:r>
            <a:r>
              <a:rPr lang="en-US" sz="1200" spc="3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E9958-F551-DE45-A2F7-813AB0D0915C}"/>
              </a:ext>
            </a:extLst>
          </p:cNvPr>
          <p:cNvSpPr txBox="1"/>
          <p:nvPr/>
        </p:nvSpPr>
        <p:spPr>
          <a:xfrm>
            <a:off x="10540722" y="6388732"/>
            <a:ext cx="1572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18/01/2024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84B02-45D3-6961-5115-7F13274FE832}"/>
              </a:ext>
            </a:extLst>
          </p:cNvPr>
          <p:cNvSpPr txBox="1"/>
          <p:nvPr/>
        </p:nvSpPr>
        <p:spPr>
          <a:xfrm>
            <a:off x="1356794" y="1498064"/>
            <a:ext cx="76007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Presented our progress towards a calibrated HRR TPS at SCAPA.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Outlined steps taken for calibration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Next steps are more calibration shots to build statistics and implement calibration class to ARISE.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E043C8B-EE05-A166-E388-FFD3B8F9C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46" y="5109548"/>
            <a:ext cx="2430428" cy="1620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FA9348-E056-0A1B-CE56-7CF50B565D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/>
          <a:stretch/>
        </p:blipFill>
        <p:spPr>
          <a:xfrm>
            <a:off x="9276754" y="2801927"/>
            <a:ext cx="2050250" cy="114164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22622C-4186-8C17-F984-35888F8ED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76" y="4344072"/>
            <a:ext cx="3119859" cy="2263242"/>
          </a:xfrm>
          <a:prstGeom prst="rect">
            <a:avLst/>
          </a:prstGeom>
        </p:spPr>
      </p:pic>
      <p:pic>
        <p:nvPicPr>
          <p:cNvPr id="19" name="Picture 18" descr="A logo with blue and white letters&#10;&#10;Description automatically generated">
            <a:extLst>
              <a:ext uri="{FF2B5EF4-FFF2-40B4-BE49-F238E27FC236}">
                <a16:creationId xmlns:a16="http://schemas.microsoft.com/office/drawing/2014/main" id="{445F37DE-C341-B673-6E97-29641DCF1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059" y="5059159"/>
            <a:ext cx="1941662" cy="1616731"/>
          </a:xfrm>
          <a:prstGeom prst="rect">
            <a:avLst/>
          </a:prstGeom>
        </p:spPr>
      </p:pic>
      <p:pic>
        <p:nvPicPr>
          <p:cNvPr id="21" name="Picture 20" descr="A logo with white text and blue squares&#10;&#10;Description automatically generated">
            <a:extLst>
              <a:ext uri="{FF2B5EF4-FFF2-40B4-BE49-F238E27FC236}">
                <a16:creationId xmlns:a16="http://schemas.microsoft.com/office/drawing/2014/main" id="{004787F9-6420-E997-051E-2539EED43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456" y="5059160"/>
            <a:ext cx="1941662" cy="1616731"/>
          </a:xfrm>
          <a:prstGeom prst="rect">
            <a:avLst/>
          </a:prstGeom>
        </p:spPr>
      </p:pic>
      <p:pic>
        <p:nvPicPr>
          <p:cNvPr id="11" name="Picture 2" descr="LhARA-logo.png">
            <a:extLst>
              <a:ext uri="{FF2B5EF4-FFF2-40B4-BE49-F238E27FC236}">
                <a16:creationId xmlns:a16="http://schemas.microsoft.com/office/drawing/2014/main" id="{CBC84880-CB8A-8AC1-AA3B-278A43E0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24" y="189013"/>
            <a:ext cx="4071177" cy="13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DD4408-1BC3-FDE1-B0E5-97E5E4D71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66" y="1688235"/>
            <a:ext cx="2271877" cy="7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arrow city street with cars parked on the side of a road&#10;&#10;Description automatically generated">
            <a:extLst>
              <a:ext uri="{FF2B5EF4-FFF2-40B4-BE49-F238E27FC236}">
                <a16:creationId xmlns:a16="http://schemas.microsoft.com/office/drawing/2014/main" id="{619D7341-5CAA-754C-9379-7814F0B5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8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1234890" y="1609771"/>
            <a:ext cx="9983263" cy="380883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spc="0" dirty="0">
              <a:solidFill>
                <a:schemeClr val="bg1"/>
              </a:solidFill>
            </a:endParaRPr>
          </a:p>
          <a:p>
            <a:pPr algn="ctr"/>
            <a:r>
              <a:rPr lang="en-US" sz="6000" spc="0" dirty="0">
                <a:solidFill>
                  <a:schemeClr val="bg1"/>
                </a:solidFill>
              </a:rPr>
              <a:t>Thank You</a:t>
            </a:r>
          </a:p>
          <a:p>
            <a:pPr algn="ctr"/>
            <a:endParaRPr lang="en-US" sz="6000" spc="0" dirty="0">
              <a:solidFill>
                <a:schemeClr val="bg1"/>
              </a:solidFill>
            </a:endParaRPr>
          </a:p>
          <a:p>
            <a:pPr algn="ctr"/>
            <a:r>
              <a:rPr lang="en-US" sz="2400" spc="0" dirty="0">
                <a:solidFill>
                  <a:schemeClr val="bg1"/>
                </a:solidFill>
              </a:rPr>
              <a:t>Ben Torrance</a:t>
            </a:r>
          </a:p>
          <a:p>
            <a:pPr algn="ctr"/>
            <a:r>
              <a:rPr lang="en-US" sz="2400" spc="0" dirty="0">
                <a:solidFill>
                  <a:schemeClr val="bg1"/>
                </a:solidFill>
              </a:rPr>
              <a:t>ben.torrance.2017@uni.strath.ac.uk</a:t>
            </a:r>
            <a:endParaRPr lang="en-US" sz="2000" spc="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782D09-424D-0F50-7C84-3B6DF1AE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45" y="639580"/>
            <a:ext cx="5188291" cy="7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28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51345</TotalTime>
  <Words>1115</Words>
  <Application>Microsoft Macintosh PowerPoint</Application>
  <PresentationFormat>Widescreen</PresentationFormat>
  <Paragraphs>145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Torrance</dc:creator>
  <cp:lastModifiedBy>Ben Torrance</cp:lastModifiedBy>
  <cp:revision>141</cp:revision>
  <dcterms:created xsi:type="dcterms:W3CDTF">2024-05-13T10:30:53Z</dcterms:created>
  <dcterms:modified xsi:type="dcterms:W3CDTF">2025-09-18T14:35:45Z</dcterms:modified>
</cp:coreProperties>
</file>