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6" r:id="rId2"/>
    <p:sldId id="601" r:id="rId3"/>
    <p:sldId id="603" r:id="rId4"/>
    <p:sldId id="491" r:id="rId5"/>
    <p:sldId id="497" r:id="rId6"/>
    <p:sldId id="593" r:id="rId7"/>
    <p:sldId id="597" r:id="rId8"/>
    <p:sldId id="594" r:id="rId9"/>
    <p:sldId id="598" r:id="rId10"/>
    <p:sldId id="605" r:id="rId11"/>
    <p:sldId id="606" r:id="rId12"/>
    <p:sldId id="6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0D"/>
    <a:srgbClr val="FCDAD9"/>
    <a:srgbClr val="D9E5F6"/>
    <a:srgbClr val="DA8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68"/>
    <p:restoredTop sz="84862"/>
  </p:normalViewPr>
  <p:slideViewPr>
    <p:cSldViewPr snapToGrid="0" showGuides="1">
      <p:cViewPr varScale="1">
        <p:scale>
          <a:sx n="90" d="100"/>
          <a:sy n="90" d="100"/>
        </p:scale>
        <p:origin x="456" y="20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786A4-5186-2644-AC2B-35E2A43CEBF0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C0F92-D40B-CB4F-A32A-877BD395C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2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40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6814B-957E-06A3-1208-B38FF73E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614F3-E2C6-1549-C531-8C5CF39F2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A5180-5DA8-5915-CA76-003848466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4EE24-EC44-6349-DE52-25A6F1281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8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8C508-7D0C-B048-E89C-0A12505C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6DB79-C08C-159F-13F9-11866BA6B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DA725-95E1-ABF8-4B7A-DF208F3C4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6A545-2226-5E6D-51DA-E51AECB05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14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9D9B6-0257-56D0-E857-9D97718A0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6633C-1FA9-4F4C-1375-9CCCEA52D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7647C-D108-CEA2-49AE-23BE2F7C0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DC4AE-A24B-F04C-1CCF-9EA194732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32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0EF56-89ED-0E40-5E03-288DD5D2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CB378-9A72-0B86-53E1-574CBAAE9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F5E75-A1B1-1CDD-09F7-6A0B78FE5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0A18B-D7ED-9C93-4F4F-1EE2FC030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CCFFA-007C-894A-94BB-2FB36F02E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7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6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47A8F-AF35-2E38-A3EC-AD831EA30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1287C-242B-7019-A05E-D8953D038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CB40B-D813-8AD9-A096-043D5758A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Moving to the current performance of SCAPA: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left we have the centroid position of our focal spot over 1000 shots relative to the nominal average position.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see a spread of…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the right, we have an example of one of our focal spots. This gave us a mean FWHM of 1.69 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Giving us an encircled energy of 23 %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hope to improve on this through a rebuild of our objective lens setup moving from a 20x to a 50x mag lens, changing of the pellicle, and redesigning our HASO imaging 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414BD-3F8A-8A7E-FBE2-00458455C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5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BDEE1-92B4-C1E5-B2E6-BB33273F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9A53B-E482-E5E1-5A3E-BB4A20052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28621-3C7C-1D68-E65C-6A9AB87AF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88C9-5119-F3A3-0BCE-20625B600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9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635E-7AD2-5DD0-BF95-562053E5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EC764-6CC0-4AA6-BFDE-004EE019B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273A4-C13A-87BB-9749-293233CBB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FAA6B-1B8D-F90E-EAC8-E19B53D5F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5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EBC1-1F39-5D26-E00D-9DBC6B4D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56B529-56B9-89BD-DBFF-2F784BD27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ECE30-82B0-9218-A35E-44A5F2275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C0FD6-0C1D-562E-6505-F9C8FF9E4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5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D0737-4DE8-13ED-8875-0BB5F120C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88460-6ED9-F711-44FA-E7B5E4B15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880AB-F4FD-773B-2A06-D35A6367C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F6C6D-75B3-8BC8-B2B1-51ED37AA4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0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7035-440A-9DCF-0BD0-CB57EDAB8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AFE99-DEBB-64AA-F332-597E8CF2D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97DB7-2018-292E-C4CB-32FF0ADA3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is a CAD model of said experiment.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We plan to install a capture beamline to guide the proton source to a cell irradiation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will involve a permanent magnet </a:t>
            </a:r>
            <a:r>
              <a:rPr lang="en-GB" dirty="0" err="1"/>
              <a:t>quadrapole</a:t>
            </a:r>
            <a:r>
              <a:rPr lang="en-GB" dirty="0"/>
              <a:t> system as seen on left, and a cell irradiation end station which will sit at target normal in the TP line.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Very exciting application experiment for Bunker B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848D6-83E6-811C-71D7-6458B6FAB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0F92-D40B-CB4F-A32A-877BD395C1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2E06-ECFB-414B-25D5-4E1440BCD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70455-838F-70CD-B0F2-9F7EE4BE1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FD396-C1FC-40BA-CE8B-3AFE37A5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ADF8D-7639-932E-7164-C7761358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DF0D3-93EC-A4C4-0C08-CDFB6B97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8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1D48-2E93-7EFB-DECF-84AE2488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FC528-A2B9-22A6-3543-61D73E2A7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54C5B-D123-664A-EB48-4506FCFA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E932-DB80-86A0-C067-7910A1B3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8A1EA-2D0C-3B45-4B64-518BBC3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093A8-41BB-1DF2-5FAB-1BB4DBC7D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3AEA4-4AF1-51C3-080E-D9A77D356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3F7AE-A055-F611-7E3D-56C871DC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0B8ED-99AB-FA2B-677C-E5EBA7B6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FED6-23DE-17C7-C996-1A03EA7D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2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A871-6F0B-15E5-96BC-E18DD98E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823F9-6359-F7CD-5ECA-7D76B671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58AE-CBD2-C663-A773-7DBAF024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4BBC7-54C4-D287-DE6D-F56DB4BF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ACF4-6404-687F-0947-54C2B79E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57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21C0-7C00-8C87-5610-ED8CB52DF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DF3A1-9277-63AB-362B-50B114B6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1650-84F7-9A70-7860-5FDBEAA0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AE23-552E-691E-B120-2DA65C51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B440F-6B58-12CF-007B-AD817B1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5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F20E-6DE5-1A96-E789-57F02EF9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AFDDE-1CE2-9247-AE0F-76E59E923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A4F80-4703-461C-751D-26CE50A8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FB743-62E1-E834-8286-9B0DFA43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743B-0A5D-0720-58BD-46A697ED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B983D-EAAB-C9F8-D2EF-E510A260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3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1C8F-037E-CFD2-F60D-F344EA23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4C673-6E18-E8B6-E405-4C6758D02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78F44-0AD6-C45F-4DF3-705B84374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D0E73-B2DE-3031-9A1B-8170ADF2E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5B8C1-9039-0F0F-99EF-2168B1624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B5DB0-CFF1-4EC5-5CB0-34890E9F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D7401-96AA-1B53-EF05-09A4B8FF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74071-E1E9-1B41-4022-504481F6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D788-89EF-3C1C-C6FA-E2E1ADE3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ADB1C-C5BE-DE73-F6C4-081CC5F7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B341A-A6D8-803E-58D5-B9B451CA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0F248-D761-24B9-5AB5-E8900B8D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02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EA4FE-6E7F-B80D-7926-BF9286D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568AA-2AC2-B4F1-3F25-0A8C4B21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52DBC-6D38-0E44-15C1-B8BE5400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FFF2-1F28-8528-7DD9-B6AAF2D7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FCE95-AE64-97F0-2D30-DE89DC37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46084-9DD1-AE50-7D65-1C868601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A6F1F-58A1-92C7-E239-7638ADF8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9760E-9C1D-E677-427A-F6811243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23109-69EC-B153-9554-1360D922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9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E65E-02AE-5488-03B3-D43B22E2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888193-6CD0-EDBD-B99B-BD03FC56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3DF19-8984-6B53-21C7-52006D38C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B7285-44EE-5AE7-5DAA-880058D7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10CC-678D-C777-45BA-D6DCDEC9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4851-1B0E-B563-E33B-2FC0B680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10582-C8AD-E5A2-ABDF-F52DE0AF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425DA-2E61-5C8F-22F5-F58E9DF71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9A509-82E1-C764-2C54-054AD6E8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A252-2440-2C4B-AC0F-1EC9C31D159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2798-1E31-0E5F-A9BD-53945C67F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C469-9561-A240-B681-84FD81C1D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97FA-830A-2E44-B5C2-F19B78A13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2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619D7341-5CAA-754C-9379-7814F0B5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878" y="-8878"/>
            <a:ext cx="12228512" cy="6957934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1222635" y="921527"/>
            <a:ext cx="10622786" cy="380883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spc="0" dirty="0">
              <a:solidFill>
                <a:schemeClr val="bg1"/>
              </a:solidFill>
            </a:endParaRPr>
          </a:p>
          <a:p>
            <a:pPr algn="ctr"/>
            <a:r>
              <a:rPr lang="en-US" sz="6000" spc="0" dirty="0">
                <a:solidFill>
                  <a:schemeClr val="bg1"/>
                </a:solidFill>
              </a:rPr>
              <a:t>Developments for the </a:t>
            </a:r>
            <a:r>
              <a:rPr lang="en-US" sz="6000" spc="0" dirty="0" err="1">
                <a:solidFill>
                  <a:schemeClr val="bg1"/>
                </a:solidFill>
              </a:rPr>
              <a:t>PoPLaR</a:t>
            </a:r>
            <a:r>
              <a:rPr lang="en-US" sz="6000" spc="0" dirty="0">
                <a:solidFill>
                  <a:schemeClr val="bg1"/>
                </a:solidFill>
              </a:rPr>
              <a:t> Experiment at SCAPA </a:t>
            </a:r>
          </a:p>
          <a:p>
            <a:pPr algn="ctr"/>
            <a:r>
              <a:rPr lang="en-US" sz="6000" spc="0" dirty="0">
                <a:solidFill>
                  <a:schemeClr val="bg1"/>
                </a:solidFill>
              </a:rPr>
              <a:t>Bunker B</a:t>
            </a:r>
            <a:endParaRPr lang="en-US" sz="2400" spc="0" dirty="0">
              <a:solidFill>
                <a:schemeClr val="bg1"/>
              </a:solidFill>
            </a:endParaRPr>
          </a:p>
          <a:p>
            <a:pPr algn="ctr"/>
            <a:endParaRPr lang="en-US" sz="2400" spc="0" dirty="0">
              <a:solidFill>
                <a:schemeClr val="bg1"/>
              </a:solidFill>
            </a:endParaRPr>
          </a:p>
          <a:p>
            <a:pPr algn="ctr"/>
            <a:r>
              <a:rPr lang="en-US" sz="2400" b="1" u="sng" spc="0" dirty="0">
                <a:solidFill>
                  <a:schemeClr val="bg1"/>
                </a:solidFill>
              </a:rPr>
              <a:t>B. C. Torrance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 R. Wilson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 E. J. Dolier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 C. J. McQueen</a:t>
            </a:r>
            <a:r>
              <a:rPr lang="en-US" sz="2400" spc="0" baseline="30000" dirty="0">
                <a:solidFill>
                  <a:schemeClr val="bg1"/>
                </a:solidFill>
              </a:rPr>
              <a:t>1,2</a:t>
            </a:r>
            <a:r>
              <a:rPr lang="en-US" sz="2400" spc="0" dirty="0">
                <a:solidFill>
                  <a:schemeClr val="bg1"/>
                </a:solidFill>
              </a:rPr>
              <a:t>, M. Alderton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 M. P. Peat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400" spc="0" dirty="0">
                <a:solidFill>
                  <a:schemeClr val="bg1"/>
                </a:solidFill>
              </a:rPr>
              <a:t> J. Patel</a:t>
            </a:r>
            <a:r>
              <a:rPr lang="en-US" sz="2400" spc="0" baseline="30000" dirty="0">
                <a:solidFill>
                  <a:schemeClr val="bg1"/>
                </a:solidFill>
              </a:rPr>
              <a:t>1,3</a:t>
            </a:r>
            <a:r>
              <a:rPr lang="en-US" sz="2400" spc="0" dirty="0">
                <a:solidFill>
                  <a:schemeClr val="bg1"/>
                </a:solidFill>
              </a:rPr>
              <a:t>, R. Nayli</a:t>
            </a:r>
            <a:r>
              <a:rPr lang="en-US" sz="2400" spc="0" baseline="30000" dirty="0">
                <a:solidFill>
                  <a:schemeClr val="bg1"/>
                </a:solidFill>
              </a:rPr>
              <a:t>1</a:t>
            </a:r>
            <a:r>
              <a:rPr lang="en-US" sz="2400" spc="0" dirty="0">
                <a:solidFill>
                  <a:schemeClr val="bg1"/>
                </a:solidFill>
              </a:rPr>
              <a:t>, M. King</a:t>
            </a:r>
            <a:r>
              <a:rPr lang="en-US" sz="2400" spc="0" baseline="30000" dirty="0">
                <a:solidFill>
                  <a:schemeClr val="bg1"/>
                </a:solidFill>
              </a:rPr>
              <a:t>1,2</a:t>
            </a:r>
            <a:r>
              <a:rPr lang="en-US" sz="2400" spc="0" dirty="0">
                <a:solidFill>
                  <a:schemeClr val="bg1"/>
                </a:solidFill>
              </a:rPr>
              <a:t>, R. J. Gray</a:t>
            </a:r>
            <a:r>
              <a:rPr lang="en-US" sz="2400" spc="0" baseline="30000" dirty="0">
                <a:solidFill>
                  <a:schemeClr val="bg1"/>
                </a:solidFill>
              </a:rPr>
              <a:t>1,2</a:t>
            </a:r>
            <a:r>
              <a:rPr lang="en-US" sz="2400" spc="0" dirty="0">
                <a:solidFill>
                  <a:schemeClr val="bg1"/>
                </a:solidFill>
              </a:rPr>
              <a:t>, and P. McKenna</a:t>
            </a:r>
            <a:r>
              <a:rPr lang="en-US" sz="2400" spc="0" baseline="30000" dirty="0">
                <a:solidFill>
                  <a:schemeClr val="bg1"/>
                </a:solidFill>
              </a:rPr>
              <a:t>1,2</a:t>
            </a:r>
          </a:p>
          <a:p>
            <a:pPr algn="ctr"/>
            <a:endParaRPr lang="en-US" sz="2400" spc="0" baseline="30000" dirty="0">
              <a:solidFill>
                <a:schemeClr val="bg1"/>
              </a:solidFill>
            </a:endParaRPr>
          </a:p>
          <a:p>
            <a:pPr algn="ctr"/>
            <a:r>
              <a:rPr lang="en-US" sz="2000" spc="0" baseline="30000" dirty="0">
                <a:solidFill>
                  <a:schemeClr val="bg1"/>
                </a:solidFill>
              </a:rPr>
              <a:t>1</a:t>
            </a:r>
            <a:r>
              <a:rPr lang="en-US" sz="2000" spc="0" dirty="0">
                <a:solidFill>
                  <a:schemeClr val="bg1"/>
                </a:solidFill>
              </a:rPr>
              <a:t>SUPA Department of Physics, University of Strathclyde, Glasgow G4 0NG, UK</a:t>
            </a:r>
          </a:p>
          <a:p>
            <a:pPr algn="ctr"/>
            <a:r>
              <a:rPr lang="en-US" sz="2000" spc="0" baseline="30000" dirty="0">
                <a:solidFill>
                  <a:schemeClr val="bg1"/>
                </a:solidFill>
              </a:rPr>
              <a:t>2</a:t>
            </a:r>
            <a:r>
              <a:rPr lang="en-US" sz="2000" spc="0" dirty="0">
                <a:solidFill>
                  <a:schemeClr val="bg1"/>
                </a:solidFill>
              </a:rPr>
              <a:t>The Cockcroft Institute, Sci-Tech Daresbury, Warrington WA4 4AD, UK</a:t>
            </a:r>
          </a:p>
          <a:p>
            <a:pPr algn="ctr"/>
            <a:r>
              <a:rPr lang="en-US" sz="2000" spc="0" baseline="30000" dirty="0">
                <a:solidFill>
                  <a:schemeClr val="bg1"/>
                </a:solidFill>
              </a:rPr>
              <a:t>3</a:t>
            </a:r>
            <a:r>
              <a:rPr lang="en-US" sz="2000" spc="0" dirty="0">
                <a:solidFill>
                  <a:schemeClr val="bg1"/>
                </a:solidFill>
              </a:rPr>
              <a:t>Central Laser Facility, STFC Rutherford Appleton Laboratory, Harwell, Oxford, OX11 0QX,UK</a:t>
            </a:r>
          </a:p>
          <a:p>
            <a:pPr algn="ctr"/>
            <a:endParaRPr lang="en-US" sz="2400" spc="0" dirty="0">
              <a:solidFill>
                <a:schemeClr val="bg1"/>
              </a:solidFill>
            </a:endParaRPr>
          </a:p>
          <a:p>
            <a:pPr algn="ctr"/>
            <a:r>
              <a:rPr lang="en-US" sz="2400" spc="0" dirty="0">
                <a:solidFill>
                  <a:schemeClr val="bg1"/>
                </a:solidFill>
              </a:rPr>
              <a:t>ben.torrance.2017@uni.strath.ac.uk</a:t>
            </a:r>
            <a:endParaRPr lang="en-US" sz="2000" spc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C782D09-424D-0F50-7C84-3B6DF1AEA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45" y="639580"/>
            <a:ext cx="5188291" cy="79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45594-EDEA-4E9C-B42A-BC9CB6C59AE2}"/>
              </a:ext>
            </a:extLst>
          </p:cNvPr>
          <p:cNvSpPr txBox="1"/>
          <p:nvPr/>
        </p:nvSpPr>
        <p:spPr>
          <a:xfrm>
            <a:off x="10540722" y="6388732"/>
            <a:ext cx="15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18/09/2025</a:t>
            </a:r>
          </a:p>
        </p:txBody>
      </p:sp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2A53D-8992-C69E-3A8F-30776B12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079918-14D2-013F-5DE2-F9299F081CCB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C6C5219C-2F81-FCBB-0FD0-39F558132ABB}"/>
              </a:ext>
            </a:extLst>
          </p:cNvPr>
          <p:cNvSpPr txBox="1">
            <a:spLocks/>
          </p:cNvSpPr>
          <p:nvPr/>
        </p:nvSpPr>
        <p:spPr>
          <a:xfrm>
            <a:off x="1446181" y="283441"/>
            <a:ext cx="10745819" cy="70750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Update on Proposed Experiment Stages &amp; Gateways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24E10-F8A5-9847-B0BB-90C9D21A216F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6C45BD7-3D55-E98D-7D94-40F3C4681BDF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4969E4FF-CF30-D856-81DB-F12974C98E3D}"/>
              </a:ext>
            </a:extLst>
          </p:cNvPr>
          <p:cNvSpPr/>
          <p:nvPr/>
        </p:nvSpPr>
        <p:spPr>
          <a:xfrm>
            <a:off x="1256393" y="2313996"/>
            <a:ext cx="2313027" cy="42093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4F31E69-E093-EF9A-00D8-0B7AD4A3B4A6}"/>
              </a:ext>
            </a:extLst>
          </p:cNvPr>
          <p:cNvSpPr/>
          <p:nvPr/>
        </p:nvSpPr>
        <p:spPr>
          <a:xfrm>
            <a:off x="1288483" y="990947"/>
            <a:ext cx="2313011" cy="114161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I. Design &amp; Procurement</a:t>
            </a:r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8F6DF5A8-D84C-EFC8-73B4-92A1675F9747}"/>
              </a:ext>
            </a:extLst>
          </p:cNvPr>
          <p:cNvSpPr/>
          <p:nvPr/>
        </p:nvSpPr>
        <p:spPr>
          <a:xfrm>
            <a:off x="3950765" y="990947"/>
            <a:ext cx="2175566" cy="114161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II. Assembly &amp; Alignment</a:t>
            </a: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261D4714-6672-1892-7890-4683A685B398}"/>
              </a:ext>
            </a:extLst>
          </p:cNvPr>
          <p:cNvSpPr/>
          <p:nvPr/>
        </p:nvSpPr>
        <p:spPr>
          <a:xfrm>
            <a:off x="6507874" y="990947"/>
            <a:ext cx="2413388" cy="1141611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III. Source Characterisation:</a:t>
            </a:r>
          </a:p>
          <a:p>
            <a:pPr algn="ctr"/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– 28</a:t>
            </a:r>
            <a:r>
              <a:rPr lang="en-GB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June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54C3B02E-ECEB-30D6-325B-FD6AAD1C3ECB}"/>
              </a:ext>
            </a:extLst>
          </p:cNvPr>
          <p:cNvSpPr/>
          <p:nvPr/>
        </p:nvSpPr>
        <p:spPr>
          <a:xfrm>
            <a:off x="9361270" y="990947"/>
            <a:ext cx="2442217" cy="114161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IV. Radiobiology:</a:t>
            </a:r>
          </a:p>
          <a:p>
            <a:pPr algn="ctr"/>
            <a:r>
              <a:rPr lang="en-GB" sz="1800" u="sng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20</a:t>
            </a:r>
            <a:r>
              <a:rPr lang="en-GB" sz="1800" u="sng" baseline="30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</a:t>
            </a:r>
            <a:r>
              <a:rPr lang="en-GB" sz="1800" u="sng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Oct – 7</a:t>
            </a:r>
            <a:r>
              <a:rPr lang="en-GB" sz="1800" u="sng" baseline="30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th</a:t>
            </a:r>
            <a:r>
              <a:rPr lang="en-GB" sz="1800" u="sng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Nov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A8D597-5597-0EDA-5A75-6432582F3EBC}"/>
              </a:ext>
            </a:extLst>
          </p:cNvPr>
          <p:cNvSpPr txBox="1"/>
          <p:nvPr/>
        </p:nvSpPr>
        <p:spPr>
          <a:xfrm>
            <a:off x="1319759" y="2486800"/>
            <a:ext cx="2249661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Start of BP1 funding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Order of PMQ XYZ stage (5-7 week delivery)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Order of cell station vacuum parts (4 weeks delivery)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Manufacture of thin window </a:t>
            </a:r>
            <a:r>
              <a:rPr lang="en-GB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[DONE]</a:t>
            </a: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Manufacture of Oxford cell station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progress)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6D5E099E-7045-6E6C-ED5B-B2FBEC9A2EFC}"/>
              </a:ext>
            </a:extLst>
          </p:cNvPr>
          <p:cNvSpPr/>
          <p:nvPr/>
        </p:nvSpPr>
        <p:spPr>
          <a:xfrm>
            <a:off x="3892299" y="2313996"/>
            <a:ext cx="2313027" cy="42093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5755C9D1-F11F-6D0B-EB0F-007F0070D886}"/>
              </a:ext>
            </a:extLst>
          </p:cNvPr>
          <p:cNvSpPr/>
          <p:nvPr/>
        </p:nvSpPr>
        <p:spPr>
          <a:xfrm>
            <a:off x="6507874" y="2313996"/>
            <a:ext cx="2503715" cy="42093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309391C6-8798-31C6-F73B-251B40333D9A}"/>
              </a:ext>
            </a:extLst>
          </p:cNvPr>
          <p:cNvSpPr/>
          <p:nvPr/>
        </p:nvSpPr>
        <p:spPr>
          <a:xfrm>
            <a:off x="9302805" y="2313997"/>
            <a:ext cx="2596526" cy="42093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03BA19-1CC1-31A4-48F7-85AF2B25216D}"/>
              </a:ext>
            </a:extLst>
          </p:cNvPr>
          <p:cNvSpPr txBox="1"/>
          <p:nvPr/>
        </p:nvSpPr>
        <p:spPr>
          <a:xfrm>
            <a:off x="3960960" y="2482750"/>
            <a:ext cx="2249661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Construction of the cell station </a:t>
            </a:r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progress)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Construction of updated TP beamline </a:t>
            </a:r>
            <a:r>
              <a:rPr lang="en-GB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[DONE]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Definition of an offline alignment line </a:t>
            </a:r>
            <a:r>
              <a:rPr lang="en-GB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[DONE]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Construction and offline alignment of PMQ setup </a:t>
            </a:r>
            <a:r>
              <a:rPr lang="en-GB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[DONE]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Install of PMQ system in vacuum chamber </a:t>
            </a:r>
            <a:r>
              <a:rPr lang="en-GB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[DONE]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Change of parabola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86A689-0098-51D8-F234-6D13D3DD62CA}"/>
              </a:ext>
            </a:extLst>
          </p:cNvPr>
          <p:cNvSpPr txBox="1"/>
          <p:nvPr/>
        </p:nvSpPr>
        <p:spPr>
          <a:xfrm>
            <a:off x="6510784" y="2482750"/>
            <a:ext cx="2495582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1/2 weeks of SCAPA beamtime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Laser Beamline alignment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Source optimisation w/o PMQ  (0.5 days)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PMQ transmission, activation and debris test (0.5 days)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Lanex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/beam profiler measurement at end of beamline (1 day)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PMQ position optimisation (0.5 days)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RCF measurements through beamline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Full cell assembly RCF measurement (0.5 days)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5F3A71-1962-5D76-95E7-3CD0B4D8F85E}"/>
              </a:ext>
            </a:extLst>
          </p:cNvPr>
          <p:cNvSpPr txBox="1"/>
          <p:nvPr/>
        </p:nvSpPr>
        <p:spPr>
          <a:xfrm>
            <a:off x="9366171" y="2533909"/>
            <a:ext cx="2525394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weeks of SCAPA beamtime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Laser Beamline alignment (0.5 days)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Final setup of Cell mount/rotation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Alterations to PMQ/target setup and PMQ linear stage issue.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Test change to setup based on previous experiment.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Source optimisation with PMQs (1 day)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Dosimetry and source stability measurements (2 days)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Cell irradiation (6.5 days) + regular dosimetry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15EE4B-589F-5C78-0284-6BD289678436}"/>
              </a:ext>
            </a:extLst>
          </p:cNvPr>
          <p:cNvCxnSpPr>
            <a:cxnSpLocks/>
          </p:cNvCxnSpPr>
          <p:nvPr/>
        </p:nvCxnSpPr>
        <p:spPr>
          <a:xfrm flipV="1">
            <a:off x="6643782" y="2417070"/>
            <a:ext cx="1959418" cy="394689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1A0D9D-2D55-3DD6-1BAA-39AEE8472D0E}"/>
              </a:ext>
            </a:extLst>
          </p:cNvPr>
          <p:cNvCxnSpPr>
            <a:cxnSpLocks/>
          </p:cNvCxnSpPr>
          <p:nvPr/>
        </p:nvCxnSpPr>
        <p:spPr>
          <a:xfrm flipV="1">
            <a:off x="1633385" y="2533909"/>
            <a:ext cx="1542979" cy="211873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C2AB3F-B383-63B0-4D5D-0582B0B1DAA4}"/>
              </a:ext>
            </a:extLst>
          </p:cNvPr>
          <p:cNvCxnSpPr>
            <a:cxnSpLocks/>
          </p:cNvCxnSpPr>
          <p:nvPr/>
        </p:nvCxnSpPr>
        <p:spPr>
          <a:xfrm flipV="1">
            <a:off x="4399005" y="2972246"/>
            <a:ext cx="1660483" cy="25926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1757-F3AB-E448-D74D-E2E225E41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0033DF-66A9-190B-FEB9-9E86338FB099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C7C82EE1-2E7B-A31B-3551-3F83221B5265}"/>
              </a:ext>
            </a:extLst>
          </p:cNvPr>
          <p:cNvSpPr txBox="1">
            <a:spLocks/>
          </p:cNvSpPr>
          <p:nvPr/>
        </p:nvSpPr>
        <p:spPr>
          <a:xfrm>
            <a:off x="1367457" y="8331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Required alterations identified after first PMQ beamtime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FB159-7BF3-1807-D10A-D35534668C39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D6A6B61-EBBE-BA33-FBF8-4455C9675D67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348D58A8-BDAA-0A8E-D643-F5C762E32239}"/>
              </a:ext>
            </a:extLst>
          </p:cNvPr>
          <p:cNvSpPr/>
          <p:nvPr/>
        </p:nvSpPr>
        <p:spPr>
          <a:xfrm>
            <a:off x="1247195" y="738552"/>
            <a:ext cx="5002384" cy="2989386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716CCF-CE7E-041F-AC98-ECCDA3C5DA8F}"/>
              </a:ext>
            </a:extLst>
          </p:cNvPr>
          <p:cNvSpPr txBox="1"/>
          <p:nvPr/>
        </p:nvSpPr>
        <p:spPr>
          <a:xfrm>
            <a:off x="1334135" y="955972"/>
            <a:ext cx="4761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Based on quality of proton focus, we need to get the PMQs closer to target (currently limited to approx. 100 mm from target).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This is limited by </a:t>
            </a:r>
            <a:r>
              <a:rPr lang="en-GB" sz="1600" dirty="0" err="1"/>
              <a:t>i</a:t>
            </a:r>
            <a:r>
              <a:rPr lang="en-GB" sz="1600" dirty="0"/>
              <a:t>) </a:t>
            </a:r>
            <a:r>
              <a:rPr lang="en-GB" sz="1600" dirty="0">
                <a:solidFill>
                  <a:srgbClr val="0070C0"/>
                </a:solidFill>
              </a:rPr>
              <a:t>our target vertical stage clashing with PMQ stages and </a:t>
            </a:r>
            <a:r>
              <a:rPr lang="en-GB" sz="1600" dirty="0"/>
              <a:t>ii) </a:t>
            </a:r>
            <a:r>
              <a:rPr lang="en-GB" sz="1600" dirty="0">
                <a:solidFill>
                  <a:srgbClr val="FF0000"/>
                </a:solidFill>
              </a:rPr>
              <a:t>the PMQ1 mounting frame clashing with target mount.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Solutions have been identified for each but require significant effort.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339AF6E-D0B3-5C95-9E9C-DA5F1AE41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 r="34969"/>
          <a:stretch>
            <a:fillRect/>
          </a:stretch>
        </p:blipFill>
        <p:spPr bwMode="auto">
          <a:xfrm>
            <a:off x="7079751" y="738552"/>
            <a:ext cx="4126139" cy="3217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2B853D2-F606-46D0-BC1D-390C7BAE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01" y="3955817"/>
            <a:ext cx="4782620" cy="2690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Rectangle: Rounded Corners 21">
            <a:extLst>
              <a:ext uri="{FF2B5EF4-FFF2-40B4-BE49-F238E27FC236}">
                <a16:creationId xmlns:a16="http://schemas.microsoft.com/office/drawing/2014/main" id="{2628ACA6-718B-2E96-D3ED-E4371D48E4CC}"/>
              </a:ext>
            </a:extLst>
          </p:cNvPr>
          <p:cNvSpPr/>
          <p:nvPr/>
        </p:nvSpPr>
        <p:spPr>
          <a:xfrm>
            <a:off x="6662887" y="4296716"/>
            <a:ext cx="5103509" cy="2235743"/>
          </a:xfrm>
          <a:prstGeom prst="round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B0BE85-3C25-08F7-7FDD-B3B9276ACB36}"/>
              </a:ext>
            </a:extLst>
          </p:cNvPr>
          <p:cNvSpPr txBox="1"/>
          <p:nvPr/>
        </p:nvSpPr>
        <p:spPr>
          <a:xfrm>
            <a:off x="6740366" y="4533213"/>
            <a:ext cx="4851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Identified an issue with the repeatability of the large linear stage that drives the PMQs IN/OUT.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 potential solution has been found, and two methods for confirming the drive is at the correct position, using reference wire imaging and confocal position sensor will be implemented.   </a:t>
            </a:r>
          </a:p>
        </p:txBody>
      </p:sp>
    </p:spTree>
    <p:extLst>
      <p:ext uri="{BB962C8B-B14F-4D97-AF65-F5344CB8AC3E}">
        <p14:creationId xmlns:p14="http://schemas.microsoft.com/office/powerpoint/2010/main" val="206704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A73E-270A-2AA5-7844-856198A3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A3A3FD-3962-6A5A-BF03-82589783104D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7C7E25E3-D65C-056F-0B88-11EED34A9C2E}"/>
              </a:ext>
            </a:extLst>
          </p:cNvPr>
          <p:cNvSpPr txBox="1">
            <a:spLocks/>
          </p:cNvSpPr>
          <p:nvPr/>
        </p:nvSpPr>
        <p:spPr>
          <a:xfrm>
            <a:off x="1367457" y="8331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Key Next Steps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9E153-1563-2C8D-6070-C71B1BCAC061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4F90F7-8746-01AD-381E-336031F10F13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58809304-F33E-6AE3-2B34-B130BDBBA625}"/>
              </a:ext>
            </a:extLst>
          </p:cNvPr>
          <p:cNvSpPr/>
          <p:nvPr/>
        </p:nvSpPr>
        <p:spPr>
          <a:xfrm>
            <a:off x="1098995" y="4463227"/>
            <a:ext cx="7360048" cy="795836"/>
          </a:xfrm>
          <a:prstGeom prst="round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16D54-3751-91A3-E6FA-1DEFEF052694}"/>
              </a:ext>
            </a:extLst>
          </p:cNvPr>
          <p:cNvSpPr txBox="1"/>
          <p:nvPr/>
        </p:nvSpPr>
        <p:spPr>
          <a:xfrm>
            <a:off x="1111560" y="1406857"/>
            <a:ext cx="9565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b="1" u="sng" dirty="0"/>
              <a:t>Beamtime Aims:</a:t>
            </a:r>
            <a:r>
              <a:rPr lang="en-GB" sz="1900" b="1" dirty="0"/>
              <a:t> </a:t>
            </a:r>
            <a:r>
              <a:rPr lang="en-GB" sz="1900" dirty="0"/>
              <a:t>Improvement of PMQ focus, finally proton focus characterisation and first cell irradiation investigations.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86DBC-DA37-37A8-7EDB-7F21756D068E}"/>
              </a:ext>
            </a:extLst>
          </p:cNvPr>
          <p:cNvSpPr txBox="1"/>
          <p:nvPr/>
        </p:nvSpPr>
        <p:spPr>
          <a:xfrm>
            <a:off x="1095646" y="895508"/>
            <a:ext cx="80933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u="sng" dirty="0"/>
              <a:t>Roadmap to next beamtime (3 weeks in October )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A7662C-51A9-2FB5-1306-E7080D4E103D}"/>
              </a:ext>
            </a:extLst>
          </p:cNvPr>
          <p:cNvGrpSpPr/>
          <p:nvPr/>
        </p:nvGrpSpPr>
        <p:grpSpPr>
          <a:xfrm>
            <a:off x="1102120" y="2337220"/>
            <a:ext cx="7356923" cy="844382"/>
            <a:chOff x="1247290" y="1535727"/>
            <a:chExt cx="6106089" cy="798216"/>
          </a:xfrm>
        </p:grpSpPr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47039B3F-3853-BC56-736F-A05B5FAE6E0D}"/>
                </a:ext>
              </a:extLst>
            </p:cNvPr>
            <p:cNvSpPr/>
            <p:nvPr/>
          </p:nvSpPr>
          <p:spPr>
            <a:xfrm>
              <a:off x="1247290" y="1535727"/>
              <a:ext cx="6106089" cy="798216"/>
            </a:xfrm>
            <a:prstGeom prst="roundRect">
              <a:avLst/>
            </a:prstGeom>
            <a:solidFill>
              <a:schemeClr val="accent5">
                <a:lumMod val="25000"/>
                <a:lumOff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735C64-ECF7-237A-2576-622C4DDA693F}"/>
                </a:ext>
              </a:extLst>
            </p:cNvPr>
            <p:cNvSpPr txBox="1"/>
            <p:nvPr/>
          </p:nvSpPr>
          <p:spPr>
            <a:xfrm>
              <a:off x="1247290" y="1598573"/>
              <a:ext cx="6010051" cy="64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00" dirty="0" err="1"/>
                <a:t>i</a:t>
              </a:r>
              <a:r>
                <a:rPr lang="en-GB" sz="1900" dirty="0"/>
                <a:t>) Implement the required alterations to PMQ/target mounts to reduce distance between each. </a:t>
              </a:r>
            </a:p>
          </p:txBody>
        </p:sp>
      </p:grpSp>
      <p:sp>
        <p:nvSpPr>
          <p:cNvPr id="23" name="Rectangle: Rounded Corners 17">
            <a:extLst>
              <a:ext uri="{FF2B5EF4-FFF2-40B4-BE49-F238E27FC236}">
                <a16:creationId xmlns:a16="http://schemas.microsoft.com/office/drawing/2014/main" id="{E201B6AA-E4CB-47FC-EAC0-9DAEF11D1FBE}"/>
              </a:ext>
            </a:extLst>
          </p:cNvPr>
          <p:cNvSpPr/>
          <p:nvPr/>
        </p:nvSpPr>
        <p:spPr>
          <a:xfrm>
            <a:off x="1111560" y="3424496"/>
            <a:ext cx="7347483" cy="795836"/>
          </a:xfrm>
          <a:prstGeom prst="round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452A8-F241-3A1D-E2DD-1D898A6A5EDB}"/>
              </a:ext>
            </a:extLst>
          </p:cNvPr>
          <p:cNvSpPr txBox="1"/>
          <p:nvPr/>
        </p:nvSpPr>
        <p:spPr>
          <a:xfrm>
            <a:off x="1108211" y="3473055"/>
            <a:ext cx="7347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/>
              <a:t>ii) Implement required alteration to PMQ large linear stage, add position referencing systems and test repeatability.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1C8A69-6050-15BE-5AFB-B6C16B880249}"/>
              </a:ext>
            </a:extLst>
          </p:cNvPr>
          <p:cNvSpPr txBox="1"/>
          <p:nvPr/>
        </p:nvSpPr>
        <p:spPr>
          <a:xfrm>
            <a:off x="1098995" y="4599333"/>
            <a:ext cx="74750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/>
              <a:t>iii) Final install and alignment of the cell rotation mount. 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E60173A3-C7B5-4BB7-837D-0700FFF4A859}"/>
              </a:ext>
            </a:extLst>
          </p:cNvPr>
          <p:cNvSpPr/>
          <p:nvPr/>
        </p:nvSpPr>
        <p:spPr>
          <a:xfrm>
            <a:off x="8404644" y="2266717"/>
            <a:ext cx="633046" cy="4130121"/>
          </a:xfrm>
          <a:prstGeom prst="rightBrace">
            <a:avLst>
              <a:gd name="adj1" fmla="val 8333"/>
              <a:gd name="adj2" fmla="val 5063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3040D-8554-59A0-2703-055273865516}"/>
              </a:ext>
            </a:extLst>
          </p:cNvPr>
          <p:cNvSpPr txBox="1"/>
          <p:nvPr/>
        </p:nvSpPr>
        <p:spPr>
          <a:xfrm>
            <a:off x="9099002" y="3847029"/>
            <a:ext cx="239405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/>
              <a:t>Aiming to complete before the start of October</a:t>
            </a:r>
          </a:p>
        </p:txBody>
      </p:sp>
      <p:sp>
        <p:nvSpPr>
          <p:cNvPr id="28" name="Rectangle: Rounded Corners 28">
            <a:extLst>
              <a:ext uri="{FF2B5EF4-FFF2-40B4-BE49-F238E27FC236}">
                <a16:creationId xmlns:a16="http://schemas.microsoft.com/office/drawing/2014/main" id="{F2D375A5-78A0-D3B3-ECCA-516A8A07B51A}"/>
              </a:ext>
            </a:extLst>
          </p:cNvPr>
          <p:cNvSpPr/>
          <p:nvPr/>
        </p:nvSpPr>
        <p:spPr>
          <a:xfrm>
            <a:off x="1095646" y="5461932"/>
            <a:ext cx="7360048" cy="795836"/>
          </a:xfrm>
          <a:prstGeom prst="round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296113-571E-A1E5-20D9-4E406F1DB2AF}"/>
              </a:ext>
            </a:extLst>
          </p:cNvPr>
          <p:cNvSpPr txBox="1"/>
          <p:nvPr/>
        </p:nvSpPr>
        <p:spPr>
          <a:xfrm>
            <a:off x="1102120" y="5512318"/>
            <a:ext cx="74750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/>
              <a:t>iv) Pre-calculation of the expected proton dose and discussion on irradiation shot plan with those involved. </a:t>
            </a:r>
          </a:p>
        </p:txBody>
      </p:sp>
    </p:spTree>
    <p:extLst>
      <p:ext uri="{BB962C8B-B14F-4D97-AF65-F5344CB8AC3E}">
        <p14:creationId xmlns:p14="http://schemas.microsoft.com/office/powerpoint/2010/main" val="407786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E5D3F-FC80-69DB-84DF-69D0FF92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4E950A-8F67-F757-43E4-A5D00ADD6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2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AAA2D8-484F-5868-9A1C-586BADB791E2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A6A98DA6-1C87-7437-3F5E-BDD892DD5C99}"/>
              </a:ext>
            </a:extLst>
          </p:cNvPr>
          <p:cNvSpPr txBox="1">
            <a:spLocks/>
          </p:cNvSpPr>
          <p:nvPr/>
        </p:nvSpPr>
        <p:spPr>
          <a:xfrm>
            <a:off x="1367457" y="128167"/>
            <a:ext cx="4641724" cy="102282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0" dirty="0"/>
              <a:t>Talk Overview</a:t>
            </a:r>
            <a:r>
              <a:rPr lang="en-US" sz="4800" spc="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15F74-4BEB-9012-B53D-A6BD441750DC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101F1-1B38-F92E-2701-81502C9BEA5B}"/>
              </a:ext>
            </a:extLst>
          </p:cNvPr>
          <p:cNvSpPr txBox="1"/>
          <p:nvPr/>
        </p:nvSpPr>
        <p:spPr>
          <a:xfrm>
            <a:off x="10540722" y="6388732"/>
            <a:ext cx="157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18/01/2024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0FBC6-AA5A-C7B5-ECE8-A55FC2ABFF53}"/>
              </a:ext>
            </a:extLst>
          </p:cNvPr>
          <p:cNvSpPr txBox="1"/>
          <p:nvPr/>
        </p:nvSpPr>
        <p:spPr>
          <a:xfrm>
            <a:off x="1367460" y="1031868"/>
            <a:ext cx="87919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SCAPA Bunker B developments &amp; current performance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Proof of Principle </a:t>
            </a:r>
            <a:r>
              <a:rPr lang="en-US" sz="2000" dirty="0" err="1"/>
              <a:t>LhARA</a:t>
            </a:r>
            <a:r>
              <a:rPr lang="en-US" sz="2000" dirty="0"/>
              <a:t> Radiobiology (</a:t>
            </a:r>
            <a:r>
              <a:rPr lang="en-US" sz="2000" dirty="0" err="1"/>
              <a:t>PoPLaR</a:t>
            </a:r>
            <a:r>
              <a:rPr lang="en-US" sz="2000" dirty="0"/>
              <a:t>) Experiment: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Updated permanent magnet quadrupoles (PMQs)  &amp; Thomson parabola spectrometer (TPS) setup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Preliminary Results: RCF &amp; </a:t>
            </a:r>
            <a:r>
              <a:rPr lang="en-US" sz="2000" dirty="0" err="1"/>
              <a:t>Lanex</a:t>
            </a:r>
            <a:r>
              <a:rPr lang="en-US" sz="2000" dirty="0"/>
              <a:t> imager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Progress Towards a Calibrated High Repetition-Rate Thomson Parabola Spectrometer at SCAPA: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repetition rate: motivation &amp;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ARISE: An Algorithm for Rapid Ion Spectrum 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TPS Calibration</a:t>
            </a:r>
          </a:p>
        </p:txBody>
      </p:sp>
    </p:spTree>
    <p:extLst>
      <p:ext uri="{BB962C8B-B14F-4D97-AF65-F5344CB8AC3E}">
        <p14:creationId xmlns:p14="http://schemas.microsoft.com/office/powerpoint/2010/main" val="76176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23683" y="6354912"/>
            <a:ext cx="2754002" cy="366563"/>
          </a:xfrm>
        </p:spPr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1224926" y="99936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0" dirty="0"/>
              <a:t>SCAPA: Scottish Centre for the Application of Plasma-based Accelerators </a:t>
            </a:r>
          </a:p>
          <a:p>
            <a:r>
              <a:rPr lang="en-US" sz="4800" spc="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45594-EDEA-4E9C-B42A-BC9CB6C59AE2}"/>
              </a:ext>
            </a:extLst>
          </p:cNvPr>
          <p:cNvSpPr txBox="1"/>
          <p:nvPr/>
        </p:nvSpPr>
        <p:spPr>
          <a:xfrm>
            <a:off x="10658415" y="6387278"/>
            <a:ext cx="1578757" cy="37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18/01/2024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3DDDC58-0C5F-71D2-C37C-30C3543FC372}"/>
              </a:ext>
            </a:extLst>
          </p:cNvPr>
          <p:cNvSpPr txBox="1">
            <a:spLocks/>
          </p:cNvSpPr>
          <p:nvPr/>
        </p:nvSpPr>
        <p:spPr>
          <a:xfrm>
            <a:off x="8723683" y="6354912"/>
            <a:ext cx="2754002" cy="366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95F8F-991C-5C45-DE55-C02CBA738159}"/>
              </a:ext>
            </a:extLst>
          </p:cNvPr>
          <p:cNvSpPr txBox="1"/>
          <p:nvPr/>
        </p:nvSpPr>
        <p:spPr>
          <a:xfrm>
            <a:off x="10658415" y="6387278"/>
            <a:ext cx="1578757" cy="37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18/01/2024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AB091C-5072-738F-9657-70C17DB0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42" y="3907845"/>
            <a:ext cx="3562774" cy="285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B74D2-BA6C-1B40-8B93-4CAB085D4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47690" y="2985747"/>
            <a:ext cx="1286093" cy="213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16738A81-AFB6-18C1-7523-9AD48DAA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62" y="4665144"/>
            <a:ext cx="2459067" cy="21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machin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EF153E4C-162D-71AE-0E0B-66203B0DB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75" y="4717700"/>
            <a:ext cx="2702495" cy="2026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7CC26-6656-51E4-7FCA-232743051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17" y="3689836"/>
            <a:ext cx="1727969" cy="555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1">
                <a:extLst>
                  <a:ext uri="{FF2B5EF4-FFF2-40B4-BE49-F238E27FC236}">
                    <a16:creationId xmlns:a16="http://schemas.microsoft.com/office/drawing/2014/main" id="{E45FC4D4-A0EA-E2D0-BDDF-932F8FCEA0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530049" y="1047563"/>
              <a:ext cx="3445908" cy="3419933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917478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528430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7216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SCAPA Laser 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791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i="1" dirty="0"/>
                            <a:t>350</a:t>
                          </a:r>
                          <a:r>
                            <a:rPr lang="en-GB" sz="1200" i="1" baseline="0" dirty="0"/>
                            <a:t> TW</a:t>
                          </a:r>
                          <a:endParaRPr lang="en-GB" sz="12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41461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sz="1200" i="1" dirty="0"/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652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i="1" dirty="0"/>
                            <a:t> 7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28291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i="1" dirty="0"/>
                            <a:t>1 Hz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9121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 @ 100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8</a:t>
                          </a:r>
                          <a:r>
                            <a:rPr lang="en-GB" sz="1200" i="1" dirty="0"/>
                            <a:t>:1 @ 30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4</a:t>
                          </a:r>
                          <a:r>
                            <a:rPr lang="en-GB" sz="1200" i="1" dirty="0"/>
                            <a:t>:1 @ 2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ASE contrast 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791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800 nm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1461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i="1" dirty="0"/>
                            <a:t>0.85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1">
                <a:extLst>
                  <a:ext uri="{FF2B5EF4-FFF2-40B4-BE49-F238E27FC236}">
                    <a16:creationId xmlns:a16="http://schemas.microsoft.com/office/drawing/2014/main" id="{E45FC4D4-A0EA-E2D0-BDDF-932F8FCEA0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5093760"/>
                  </p:ext>
                </p:extLst>
              </p:nvPr>
            </p:nvGraphicFramePr>
            <p:xfrm>
              <a:off x="8530049" y="1047563"/>
              <a:ext cx="3445908" cy="3419933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917478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528430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7216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SCAPA Laser 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791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4793" t="-140909" r="-1653" b="-10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41461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4793" t="-160606" r="-1653" b="-5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652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4793" t="-232432" r="-1653" b="-4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28291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i="1" dirty="0"/>
                            <a:t>1 Hz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9121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 @ 100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8</a:t>
                          </a:r>
                          <a:r>
                            <a:rPr lang="en-GB" sz="1200" i="1" dirty="0"/>
                            <a:t>:1 @ 30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4</a:t>
                          </a:r>
                          <a:r>
                            <a:rPr lang="en-GB" sz="1200" i="1" dirty="0"/>
                            <a:t>:1 @ 2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ASE contrast 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7912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800 nm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1461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24793" t="-724242" r="-1653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426C60C-313A-358E-F289-F740714F9095}"/>
              </a:ext>
            </a:extLst>
          </p:cNvPr>
          <p:cNvSpPr txBox="1"/>
          <p:nvPr/>
        </p:nvSpPr>
        <p:spPr>
          <a:xfrm>
            <a:off x="1219714" y="1294088"/>
            <a:ext cx="7066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High power laser facility based in the University of Strathclyde.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Capable of delivering </a:t>
            </a:r>
            <a:r>
              <a:rPr lang="en-GB" dirty="0"/>
              <a:t>350TW </a:t>
            </a:r>
            <a:r>
              <a:rPr lang="en-GB" sz="1800" dirty="0"/>
              <a:t>at high repetition rates (1Hz)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Three experimental areas (A,B,C) with Bunker B dedicated to ion acceleration &amp; HRR operation.</a:t>
            </a:r>
            <a:endParaRPr lang="en-GB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EC3248-9B3F-1561-C1E2-4B94510D7892}"/>
              </a:ext>
            </a:extLst>
          </p:cNvPr>
          <p:cNvSpPr txBox="1"/>
          <p:nvPr/>
        </p:nvSpPr>
        <p:spPr>
          <a:xfrm>
            <a:off x="5887101" y="4344385"/>
            <a:ext cx="2625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[1]: S. M. Wiggins et al., SPIE, Apr. 2019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09843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1294-E5F2-D3DE-3520-0415F1FE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BA5C6B-0BD9-270B-5B28-D8F7E638D637}"/>
              </a:ext>
            </a:extLst>
          </p:cNvPr>
          <p:cNvSpPr txBox="1"/>
          <p:nvPr/>
        </p:nvSpPr>
        <p:spPr>
          <a:xfrm>
            <a:off x="10658415" y="6387278"/>
            <a:ext cx="1578757" cy="37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18/01/2024</a:t>
            </a:r>
          </a:p>
        </p:txBody>
      </p:sp>
      <p:pic>
        <p:nvPicPr>
          <p:cNvPr id="21" name="Picture 20" descr="A graph with a line&#10;&#10;AI-generated content may be incorrect.">
            <a:extLst>
              <a:ext uri="{FF2B5EF4-FFF2-40B4-BE49-F238E27FC236}">
                <a16:creationId xmlns:a16="http://schemas.microsoft.com/office/drawing/2014/main" id="{FDFB8C83-4678-04F1-7101-111A2E43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8" t="498" r="767" b="1383"/>
          <a:stretch/>
        </p:blipFill>
        <p:spPr>
          <a:xfrm>
            <a:off x="6768569" y="655631"/>
            <a:ext cx="5187434" cy="30418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244650-2619-DBEA-B745-D7623AAD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312" y="3729686"/>
            <a:ext cx="5269687" cy="29662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C06E2-A751-64CB-0193-3EA199AE0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3683" y="6354912"/>
            <a:ext cx="2754002" cy="366563"/>
          </a:xfrm>
        </p:spPr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305A6F-5033-8786-0061-1C22F5166BDF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CB395099-8C8E-C9CE-AA03-E259B8FBDE8A}"/>
              </a:ext>
            </a:extLst>
          </p:cNvPr>
          <p:cNvSpPr txBox="1">
            <a:spLocks/>
          </p:cNvSpPr>
          <p:nvPr/>
        </p:nvSpPr>
        <p:spPr>
          <a:xfrm>
            <a:off x="1224926" y="2052"/>
            <a:ext cx="10745819" cy="6943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0" dirty="0"/>
              <a:t>SCAPA Developments &amp; Current Performance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207384F-706F-ECA7-7B12-884B6079212D}"/>
              </a:ext>
            </a:extLst>
          </p:cNvPr>
          <p:cNvSpPr txBox="1">
            <a:spLocks/>
          </p:cNvSpPr>
          <p:nvPr/>
        </p:nvSpPr>
        <p:spPr>
          <a:xfrm>
            <a:off x="8723683" y="6354912"/>
            <a:ext cx="2754002" cy="366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15" name="Rectangle: Rounded Corners 21">
            <a:extLst>
              <a:ext uri="{FF2B5EF4-FFF2-40B4-BE49-F238E27FC236}">
                <a16:creationId xmlns:a16="http://schemas.microsoft.com/office/drawing/2014/main" id="{91080A5D-CE7C-8515-59D7-FF4F80D97A4D}"/>
              </a:ext>
            </a:extLst>
          </p:cNvPr>
          <p:cNvSpPr/>
          <p:nvPr/>
        </p:nvSpPr>
        <p:spPr>
          <a:xfrm>
            <a:off x="1064635" y="996462"/>
            <a:ext cx="5267901" cy="4401255"/>
          </a:xfrm>
          <a:prstGeom prst="roundRect">
            <a:avLst>
              <a:gd name="adj" fmla="val 10017"/>
            </a:avLst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EC2C12-A48B-0232-4D04-BE5C2504CC50}"/>
              </a:ext>
            </a:extLst>
          </p:cNvPr>
          <p:cNvSpPr/>
          <p:nvPr/>
        </p:nvSpPr>
        <p:spPr>
          <a:xfrm>
            <a:off x="6641971" y="635200"/>
            <a:ext cx="5662246" cy="6161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E443A9-504B-016F-5848-E9E0A7C917ED}"/>
              </a:ext>
            </a:extLst>
          </p:cNvPr>
          <p:cNvSpPr txBox="1"/>
          <p:nvPr/>
        </p:nvSpPr>
        <p:spPr>
          <a:xfrm>
            <a:off x="1154075" y="1192409"/>
            <a:ext cx="4905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Numerous developments have been made to Bunker B in the lead up to the Proof of Principle </a:t>
            </a:r>
            <a:r>
              <a:rPr lang="en-GB" sz="1600" dirty="0" err="1"/>
              <a:t>LhARA</a:t>
            </a:r>
            <a:r>
              <a:rPr lang="en-GB" sz="1600" dirty="0"/>
              <a:t> Radiobiology (</a:t>
            </a:r>
            <a:r>
              <a:rPr lang="en-GB" sz="1600" dirty="0" err="1"/>
              <a:t>PoPLaR</a:t>
            </a:r>
            <a:r>
              <a:rPr lang="en-GB" sz="1600" dirty="0"/>
              <a:t>) Experiment: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0D1D5F-451C-DA35-C8B7-4DF318158DC1}"/>
              </a:ext>
            </a:extLst>
          </p:cNvPr>
          <p:cNvSpPr/>
          <p:nvPr/>
        </p:nvSpPr>
        <p:spPr>
          <a:xfrm>
            <a:off x="6553548" y="678478"/>
            <a:ext cx="5662246" cy="6161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5D2B27-8590-9AFE-A563-2ED574177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995" y="739399"/>
            <a:ext cx="5677310" cy="30740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7791B9-20BF-87CF-3F7E-57F6BD1B49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46293" y="3799660"/>
            <a:ext cx="5855744" cy="2927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9723C3-9A07-FEF2-70E3-AA993B1B20A4}"/>
              </a:ext>
            </a:extLst>
          </p:cNvPr>
          <p:cNvSpPr txBox="1"/>
          <p:nvPr/>
        </p:nvSpPr>
        <p:spPr>
          <a:xfrm>
            <a:off x="853189" y="3283769"/>
            <a:ext cx="5081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 algn="just">
              <a:buFont typeface="Arial" panose="020B0604020202020204" pitchFamily="34" charset="0"/>
              <a:buChar char="•"/>
            </a:pPr>
            <a:r>
              <a:rPr lang="en-GB" sz="1600" dirty="0"/>
              <a:t>Improved focal spot stability -&gt; a std dev from the mean of around 1.46 µm (7.31 µrad) in x, and 2.26 µm (11.30 µrad) in y, equating to 1-2 spot diameters of jitter.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B590F-58EC-B5D1-4B34-FEA2A9D1714A}"/>
              </a:ext>
            </a:extLst>
          </p:cNvPr>
          <p:cNvSpPr txBox="1"/>
          <p:nvPr/>
        </p:nvSpPr>
        <p:spPr>
          <a:xfrm>
            <a:off x="853189" y="4301867"/>
            <a:ext cx="5111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857250" lvl="1" indent="-400050" algn="just">
              <a:buFont typeface="Arial" panose="020B0604020202020204" pitchFamily="34" charset="0"/>
              <a:buChar char="•"/>
            </a:pPr>
            <a:r>
              <a:rPr lang="en-GB" sz="1600" dirty="0"/>
              <a:t>Installed a new 50x objective lens on our focal spot camera -&gt; better for spot optimisation.</a:t>
            </a:r>
          </a:p>
          <a:p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2C44FF-E922-5A31-5029-B46ECA0018D2}"/>
              </a:ext>
            </a:extLst>
          </p:cNvPr>
          <p:cNvSpPr/>
          <p:nvPr/>
        </p:nvSpPr>
        <p:spPr>
          <a:xfrm>
            <a:off x="6425069" y="644124"/>
            <a:ext cx="6060008" cy="6161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8BA70F-AA58-0105-E3C9-544AF8C7A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168" y="1428855"/>
            <a:ext cx="4809132" cy="45974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58A43B9-3931-C871-8AB2-4F25A44AD3FF}"/>
              </a:ext>
            </a:extLst>
          </p:cNvPr>
          <p:cNvSpPr txBox="1"/>
          <p:nvPr/>
        </p:nvSpPr>
        <p:spPr>
          <a:xfrm>
            <a:off x="853188" y="2023406"/>
            <a:ext cx="51165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857250" lvl="1" indent="-400050" algn="just">
              <a:buFont typeface="Arial" panose="020B0604020202020204" pitchFamily="34" charset="0"/>
              <a:buChar char="•"/>
            </a:pPr>
            <a:r>
              <a:rPr lang="en-GB" sz="1600" dirty="0" err="1"/>
              <a:t>Prepulse</a:t>
            </a:r>
            <a:r>
              <a:rPr lang="en-GB" sz="1600" dirty="0"/>
              <a:t> removal -&gt; significantly improved temporal contrast, laser energy stability, and focal spot jitter.</a:t>
            </a:r>
          </a:p>
          <a:p>
            <a:pPr marL="857250" lvl="1" indent="-4000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3F6C6-3BD9-C400-4DF9-6FDAEB6556D7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249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35" grpId="0" animBg="1"/>
      <p:bldP spid="23" grpId="0"/>
      <p:bldP spid="25" grpId="0"/>
      <p:bldP spid="29" grpId="0" animBg="1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D1AFB-67B2-B193-D4E2-389EC9ED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84E7F2-2715-E70F-192E-4167C98BF414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D2D66B94-6E77-20ED-0E79-B5A7D8F97AA0}"/>
              </a:ext>
            </a:extLst>
          </p:cNvPr>
          <p:cNvSpPr txBox="1">
            <a:spLocks/>
          </p:cNvSpPr>
          <p:nvPr/>
        </p:nvSpPr>
        <p:spPr>
          <a:xfrm>
            <a:off x="1069185" y="-4401"/>
            <a:ext cx="10969383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Proof of Principle </a:t>
            </a:r>
            <a:r>
              <a:rPr lang="en-GB" sz="4000" dirty="0" err="1"/>
              <a:t>LhARA</a:t>
            </a:r>
            <a:r>
              <a:rPr lang="en-GB" sz="4000" dirty="0"/>
              <a:t> Radiobiology (</a:t>
            </a:r>
            <a:r>
              <a:rPr lang="en-GB" sz="4000" dirty="0" err="1">
                <a:solidFill>
                  <a:schemeClr val="accent5">
                    <a:lumMod val="75000"/>
                  </a:schemeClr>
                </a:solidFill>
              </a:rPr>
              <a:t>PoPLaR</a:t>
            </a:r>
            <a:r>
              <a:rPr lang="en-GB" sz="4000" dirty="0"/>
              <a:t>) Experiment</a:t>
            </a:r>
            <a:endParaRPr lang="en-GB" sz="1800" dirty="0"/>
          </a:p>
          <a:p>
            <a:endParaRPr lang="en-US" sz="4000" spc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1373-747E-362B-4699-61B148B90D12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D86834-0F8D-94FF-1606-DD690590B7CE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ECB61-0D49-86E9-C5E5-66FAF6EC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774" y="1251104"/>
            <a:ext cx="3801314" cy="216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73AFDC-32CD-0389-D805-FC96768F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85" y="1251104"/>
            <a:ext cx="6419225" cy="3899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8" name="Connector: Elbow 10">
            <a:extLst>
              <a:ext uri="{FF2B5EF4-FFF2-40B4-BE49-F238E27FC236}">
                <a16:creationId xmlns:a16="http://schemas.microsoft.com/office/drawing/2014/main" id="{4E2A8C40-A2BF-5010-4C38-A3146C745E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06057" y="3250863"/>
            <a:ext cx="1784418" cy="958032"/>
          </a:xfrm>
          <a:prstGeom prst="bentConnector3">
            <a:avLst/>
          </a:prstGeom>
          <a:ln w="57150">
            <a:solidFill>
              <a:schemeClr val="accent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5CFA8F-AA7E-2606-18CB-064C0F29E6B5}"/>
              </a:ext>
            </a:extLst>
          </p:cNvPr>
          <p:cNvSpPr txBox="1"/>
          <p:nvPr/>
        </p:nvSpPr>
        <p:spPr>
          <a:xfrm>
            <a:off x="4997011" y="4655532"/>
            <a:ext cx="2560542" cy="1021556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Permanent Magnet Quadrupole (PMQ) System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D0DB19-B932-7EBB-3353-AD8157E05B4D}"/>
              </a:ext>
            </a:extLst>
          </p:cNvPr>
          <p:cNvSpPr txBox="1"/>
          <p:nvPr/>
        </p:nvSpPr>
        <p:spPr>
          <a:xfrm>
            <a:off x="8947355" y="3975755"/>
            <a:ext cx="1661652" cy="715089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Cell Irradiation End Station</a:t>
            </a:r>
          </a:p>
        </p:txBody>
      </p:sp>
      <p:cxnSp>
        <p:nvCxnSpPr>
          <p:cNvPr id="23" name="Connector: Elbow 11">
            <a:extLst>
              <a:ext uri="{FF2B5EF4-FFF2-40B4-BE49-F238E27FC236}">
                <a16:creationId xmlns:a16="http://schemas.microsoft.com/office/drawing/2014/main" id="{AE107270-051C-8C89-CFE6-69557BCB7630}"/>
              </a:ext>
            </a:extLst>
          </p:cNvPr>
          <p:cNvCxnSpPr>
            <a:cxnSpLocks/>
          </p:cNvCxnSpPr>
          <p:nvPr/>
        </p:nvCxnSpPr>
        <p:spPr>
          <a:xfrm>
            <a:off x="6277282" y="2733377"/>
            <a:ext cx="2670073" cy="154963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CD6F4E-D28C-68AA-450C-EE2D71A2E68E}"/>
              </a:ext>
            </a:extLst>
          </p:cNvPr>
          <p:cNvSpPr txBox="1"/>
          <p:nvPr/>
        </p:nvSpPr>
        <p:spPr>
          <a:xfrm>
            <a:off x="1283370" y="6012291"/>
            <a:ext cx="932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design and addition of a capture beamline to Bunker B to guide and focus our laser-driven proton source to a cell irradiation end station.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EE0BB-9D5A-723A-C9CB-2E1E7C20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054" y="1537589"/>
            <a:ext cx="5398377" cy="4288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6675">
            <a:solidFill>
              <a:schemeClr val="tx1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F3DF2E-9971-BB10-3DAA-71ABBF7BC5F2}"/>
              </a:ext>
            </a:extLst>
          </p:cNvPr>
          <p:cNvSpPr txBox="1"/>
          <p:nvPr/>
        </p:nvSpPr>
        <p:spPr>
          <a:xfrm>
            <a:off x="7362243" y="5099947"/>
            <a:ext cx="1993862" cy="715089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Thomson Parabola Spectrometer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319AEB-8024-7FC7-1B9D-1E20038E9CEB}"/>
              </a:ext>
            </a:extLst>
          </p:cNvPr>
          <p:cNvCxnSpPr>
            <a:cxnSpLocks/>
          </p:cNvCxnSpPr>
          <p:nvPr/>
        </p:nvCxnSpPr>
        <p:spPr>
          <a:xfrm>
            <a:off x="8160774" y="4072113"/>
            <a:ext cx="0" cy="1006403"/>
          </a:xfrm>
          <a:prstGeom prst="straightConnector1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16589A-67E9-6531-87A7-C9EA70435434}"/>
              </a:ext>
            </a:extLst>
          </p:cNvPr>
          <p:cNvSpPr txBox="1"/>
          <p:nvPr/>
        </p:nvSpPr>
        <p:spPr>
          <a:xfrm>
            <a:off x="5100067" y="5125834"/>
            <a:ext cx="1993861" cy="715089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Multi-position cell holder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22DF78-126E-9149-13E0-CFAAF1036C32}"/>
              </a:ext>
            </a:extLst>
          </p:cNvPr>
          <p:cNvCxnSpPr>
            <a:cxnSpLocks/>
          </p:cNvCxnSpPr>
          <p:nvPr/>
        </p:nvCxnSpPr>
        <p:spPr>
          <a:xfrm>
            <a:off x="6182281" y="3975755"/>
            <a:ext cx="0" cy="1102761"/>
          </a:xfrm>
          <a:prstGeom prst="straightConnector1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61336D-21BD-62F1-B4F7-7B78EEA7E369}"/>
              </a:ext>
            </a:extLst>
          </p:cNvPr>
          <p:cNvCxnSpPr>
            <a:cxnSpLocks/>
          </p:cNvCxnSpPr>
          <p:nvPr/>
        </p:nvCxnSpPr>
        <p:spPr>
          <a:xfrm flipH="1" flipV="1">
            <a:off x="5946188" y="2212093"/>
            <a:ext cx="1007309" cy="1"/>
          </a:xfrm>
          <a:prstGeom prst="straightConnector1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38E18C-2AD6-C6C4-BA70-5FB89E98D6B6}"/>
              </a:ext>
            </a:extLst>
          </p:cNvPr>
          <p:cNvSpPr txBox="1"/>
          <p:nvPr/>
        </p:nvSpPr>
        <p:spPr>
          <a:xfrm>
            <a:off x="6951081" y="1849522"/>
            <a:ext cx="1905490" cy="715089"/>
          </a:xfrm>
          <a:prstGeom prst="roundRect">
            <a:avLst/>
          </a:prstGeom>
          <a:solidFill>
            <a:schemeClr val="accent5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Retractable beam profiler</a:t>
            </a:r>
          </a:p>
        </p:txBody>
      </p:sp>
    </p:spTree>
    <p:extLst>
      <p:ext uri="{BB962C8B-B14F-4D97-AF65-F5344CB8AC3E}">
        <p14:creationId xmlns:p14="http://schemas.microsoft.com/office/powerpoint/2010/main" val="22117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1FCE0-DA5E-53A3-3376-44D131C6D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D7A583-2292-3AF8-F4CC-81E82977CBF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71C97E50-4A86-AC2C-0C7B-A6611DF43F3B}"/>
              </a:ext>
            </a:extLst>
          </p:cNvPr>
          <p:cNvSpPr txBox="1">
            <a:spLocks/>
          </p:cNvSpPr>
          <p:nvPr/>
        </p:nvSpPr>
        <p:spPr>
          <a:xfrm>
            <a:off x="1367457" y="8331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Arial" panose="020B0604020202020204" pitchFamily="34" charset="0"/>
              </a:rPr>
              <a:t>Updated PMQ and Thomson Parabola Spectrometer</a:t>
            </a:r>
            <a:endParaRPr lang="en-US" sz="4000" spc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8F4EF-9FE3-2288-678D-60264D9528DC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34FC52B-0362-24AC-6CD5-283C3BF9AFF6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C62B429D-4141-5C4A-DD0C-438EEFC3DD85}"/>
              </a:ext>
            </a:extLst>
          </p:cNvPr>
          <p:cNvSpPr/>
          <p:nvPr/>
        </p:nvSpPr>
        <p:spPr>
          <a:xfrm>
            <a:off x="1218568" y="4772007"/>
            <a:ext cx="10557418" cy="1964611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891F2B3C-8218-DEB0-1D14-60DC8E2F7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24356" r="31830" b="19506"/>
          <a:stretch/>
        </p:blipFill>
        <p:spPr>
          <a:xfrm>
            <a:off x="1235922" y="845886"/>
            <a:ext cx="5573756" cy="294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8CBB351-4B42-0492-2E47-00B5C65ACE0E}"/>
              </a:ext>
            </a:extLst>
          </p:cNvPr>
          <p:cNvSpPr txBox="1">
            <a:spLocks/>
          </p:cNvSpPr>
          <p:nvPr/>
        </p:nvSpPr>
        <p:spPr>
          <a:xfrm>
            <a:off x="2321424" y="3862937"/>
            <a:ext cx="3402752" cy="707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(1): Photograph of updated Thomson parabola ion spectrometer diagnostic setup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76AD4FA-9EE3-60BA-DFDD-A3641D067E70}"/>
              </a:ext>
            </a:extLst>
          </p:cNvPr>
          <p:cNvSpPr txBox="1">
            <a:spLocks/>
          </p:cNvSpPr>
          <p:nvPr/>
        </p:nvSpPr>
        <p:spPr>
          <a:xfrm>
            <a:off x="7777752" y="3862937"/>
            <a:ext cx="3605582" cy="59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(2): Photograph of PMQs aligned to the proton beam propagation axis (green dashed). NOTE: target slightly out of position in this photo.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72AA5D34-4340-9F5E-5A95-870FD50477FD}"/>
              </a:ext>
            </a:extLst>
          </p:cNvPr>
          <p:cNvSpPr txBox="1">
            <a:spLocks/>
          </p:cNvSpPr>
          <p:nvPr/>
        </p:nvSpPr>
        <p:spPr>
          <a:xfrm>
            <a:off x="1311240" y="4945324"/>
            <a:ext cx="10372073" cy="24976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Aft>
                <a:spcPts val="1000"/>
              </a:spcAft>
            </a:pPr>
            <a:r>
              <a:rPr lang="en-GB" sz="1600" dirty="0">
                <a:cs typeface="Arial" panose="020B0604020202020204" pitchFamily="34" charset="0"/>
              </a:rPr>
              <a:t>Figure 1 shows the Thomson parabola ion spectrometer (TPS) housed in a larger, more stable chamber compatible with the cell irradiation setup and </a:t>
            </a:r>
            <a:r>
              <a:rPr lang="en-GB" sz="1600" dirty="0" err="1">
                <a:cs typeface="Arial" panose="020B0604020202020204" pitchFamily="34" charset="0"/>
              </a:rPr>
              <a:t>Lanex</a:t>
            </a:r>
            <a:r>
              <a:rPr lang="en-GB" sz="1600" dirty="0">
                <a:cs typeface="Arial" panose="020B0604020202020204" pitchFamily="34" charset="0"/>
              </a:rPr>
              <a:t> imaging system.</a:t>
            </a:r>
          </a:p>
          <a:p>
            <a:pPr marL="457200" indent="-457200">
              <a:lnSpc>
                <a:spcPct val="120000"/>
              </a:lnSpc>
              <a:spcAft>
                <a:spcPts val="1000"/>
              </a:spcAft>
            </a:pPr>
            <a:r>
              <a:rPr lang="en-GB" sz="1600" dirty="0">
                <a:cs typeface="Arial" panose="020B0604020202020204" pitchFamily="34" charset="0"/>
              </a:rPr>
              <a:t>A forward going laser diode was aligned through the target along the proton beam propagation axis and the TPS.</a:t>
            </a:r>
          </a:p>
          <a:p>
            <a:pPr marL="457200" indent="-457200">
              <a:lnSpc>
                <a:spcPct val="120000"/>
              </a:lnSpc>
              <a:spcAft>
                <a:spcPts val="1000"/>
              </a:spcAft>
            </a:pPr>
            <a:r>
              <a:rPr lang="en-GB" sz="1600" dirty="0">
                <a:cs typeface="Arial" panose="020B0604020202020204" pitchFamily="34" charset="0"/>
              </a:rPr>
              <a:t>This diode was used to align the PMQs to this axis as shown in figure 2.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D6416709-DFD1-924D-4FD2-F0BA2017D90F}"/>
              </a:ext>
            </a:extLst>
          </p:cNvPr>
          <p:cNvSpPr/>
          <p:nvPr/>
        </p:nvSpPr>
        <p:spPr>
          <a:xfrm>
            <a:off x="4601391" y="2125618"/>
            <a:ext cx="1462774" cy="358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97D535-07CC-8668-4597-1CCCB760BBD0}"/>
              </a:ext>
            </a:extLst>
          </p:cNvPr>
          <p:cNvGrpSpPr/>
          <p:nvPr/>
        </p:nvGrpSpPr>
        <p:grpSpPr>
          <a:xfrm>
            <a:off x="7358707" y="845886"/>
            <a:ext cx="4205539" cy="2945622"/>
            <a:chOff x="7603536" y="478177"/>
            <a:chExt cx="3341648" cy="2505231"/>
          </a:xfrm>
          <a:effectLst/>
        </p:grpSpPr>
        <p:pic>
          <p:nvPicPr>
            <p:cNvPr id="35" name="Picture 34" descr="Close-up of a machine in a factory&#10;&#10;AI-generated content may be incorrect.">
              <a:extLst>
                <a:ext uri="{FF2B5EF4-FFF2-40B4-BE49-F238E27FC236}">
                  <a16:creationId xmlns:a16="http://schemas.microsoft.com/office/drawing/2014/main" id="{850317E2-D11B-0F05-A94E-6CA315FC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3536" y="478177"/>
              <a:ext cx="3341648" cy="25052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A89F145-19A1-6FB6-736D-1AFF5B621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8837" y="1998862"/>
              <a:ext cx="224058" cy="28543"/>
            </a:xfrm>
            <a:prstGeom prst="straightConnector1">
              <a:avLst/>
            </a:prstGeom>
            <a:ln w="38100">
              <a:solidFill>
                <a:srgbClr val="92D05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1532DD5-4E5D-42A1-FAE8-34C1463C9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265" y="2066453"/>
              <a:ext cx="857693" cy="102097"/>
            </a:xfrm>
            <a:prstGeom prst="straightConnector1">
              <a:avLst/>
            </a:prstGeom>
            <a:ln w="38100">
              <a:solidFill>
                <a:srgbClr val="92D05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AB08962-E4E8-E1E4-4A1A-0B2150C1C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3208" y="1833056"/>
              <a:ext cx="666119" cy="95277"/>
            </a:xfrm>
            <a:prstGeom prst="straightConnector1">
              <a:avLst/>
            </a:prstGeom>
            <a:ln w="38100">
              <a:solidFill>
                <a:srgbClr val="92D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331FD65-D619-26C0-A85C-946659A6B02A}"/>
              </a:ext>
            </a:extLst>
          </p:cNvPr>
          <p:cNvSpPr txBox="1"/>
          <p:nvPr/>
        </p:nvSpPr>
        <p:spPr>
          <a:xfrm>
            <a:off x="4605946" y="2134031"/>
            <a:ext cx="260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TPS Chamber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EB07F2B2-802D-9112-DEB4-679893C21799}"/>
              </a:ext>
            </a:extLst>
          </p:cNvPr>
          <p:cNvSpPr/>
          <p:nvPr/>
        </p:nvSpPr>
        <p:spPr>
          <a:xfrm>
            <a:off x="1797517" y="2614909"/>
            <a:ext cx="794193" cy="7583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5E7C45-EB9E-6716-49D8-005515E18988}"/>
              </a:ext>
            </a:extLst>
          </p:cNvPr>
          <p:cNvSpPr txBox="1"/>
          <p:nvPr/>
        </p:nvSpPr>
        <p:spPr>
          <a:xfrm>
            <a:off x="1797517" y="2667451"/>
            <a:ext cx="79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6-way </a:t>
            </a:r>
          </a:p>
          <a:p>
            <a:r>
              <a:rPr lang="en-GB" b="1" dirty="0">
                <a:solidFill>
                  <a:schemeClr val="bg1"/>
                </a:solidFill>
              </a:rPr>
              <a:t>Cross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9C9C977-127C-19AD-896C-7DCE7F0F85EF}"/>
              </a:ext>
            </a:extLst>
          </p:cNvPr>
          <p:cNvSpPr/>
          <p:nvPr/>
        </p:nvSpPr>
        <p:spPr>
          <a:xfrm>
            <a:off x="4430056" y="3385962"/>
            <a:ext cx="1261168" cy="3638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83C27E-F615-882F-1588-BFA70D0AF84E}"/>
              </a:ext>
            </a:extLst>
          </p:cNvPr>
          <p:cNvSpPr txBox="1"/>
          <p:nvPr/>
        </p:nvSpPr>
        <p:spPr>
          <a:xfrm>
            <a:off x="4456337" y="3385962"/>
            <a:ext cx="260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Cell Wheel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C416938-F917-7D66-F749-1DB6DE6E4FA8}"/>
              </a:ext>
            </a:extLst>
          </p:cNvPr>
          <p:cNvSpPr/>
          <p:nvPr/>
        </p:nvSpPr>
        <p:spPr>
          <a:xfrm>
            <a:off x="9092462" y="3049821"/>
            <a:ext cx="794193" cy="3791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5EED3F2-8E20-EE4E-1552-9B23167BFD2C}"/>
              </a:ext>
            </a:extLst>
          </p:cNvPr>
          <p:cNvSpPr txBox="1"/>
          <p:nvPr/>
        </p:nvSpPr>
        <p:spPr>
          <a:xfrm>
            <a:off x="9092461" y="3059667"/>
            <a:ext cx="7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PMQ1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10F1901-2B22-3888-DE82-80FF2F410A31}"/>
              </a:ext>
            </a:extLst>
          </p:cNvPr>
          <p:cNvSpPr/>
          <p:nvPr/>
        </p:nvSpPr>
        <p:spPr>
          <a:xfrm>
            <a:off x="10328353" y="2902680"/>
            <a:ext cx="794193" cy="4218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D3DBF6F-F3F7-AF3E-ABA3-BA1F341BCB6B}"/>
              </a:ext>
            </a:extLst>
          </p:cNvPr>
          <p:cNvSpPr txBox="1"/>
          <p:nvPr/>
        </p:nvSpPr>
        <p:spPr>
          <a:xfrm>
            <a:off x="10342927" y="2930559"/>
            <a:ext cx="7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PMQ2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335339C-6150-F999-C1F9-E29BC36E6759}"/>
              </a:ext>
            </a:extLst>
          </p:cNvPr>
          <p:cNvSpPr/>
          <p:nvPr/>
        </p:nvSpPr>
        <p:spPr>
          <a:xfrm>
            <a:off x="7501187" y="3149271"/>
            <a:ext cx="794193" cy="4434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14C2D0-A23D-B9BC-66DE-9E5F3B2E48CD}"/>
              </a:ext>
            </a:extLst>
          </p:cNvPr>
          <p:cNvSpPr txBox="1"/>
          <p:nvPr/>
        </p:nvSpPr>
        <p:spPr>
          <a:xfrm>
            <a:off x="7501187" y="3169915"/>
            <a:ext cx="7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278242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E9A6-E966-93B2-3CFC-7DD1D0A2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51FB895-EA10-A259-3E6A-DB4244CAB357}"/>
              </a:ext>
            </a:extLst>
          </p:cNvPr>
          <p:cNvSpPr/>
          <p:nvPr/>
        </p:nvSpPr>
        <p:spPr>
          <a:xfrm>
            <a:off x="7992912" y="524332"/>
            <a:ext cx="3634796" cy="4001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C170162-0DB4-2141-E8BD-374EA0716B17}"/>
              </a:ext>
            </a:extLst>
          </p:cNvPr>
          <p:cNvSpPr/>
          <p:nvPr/>
        </p:nvSpPr>
        <p:spPr>
          <a:xfrm>
            <a:off x="1590995" y="780885"/>
            <a:ext cx="3089189" cy="4001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3">
            <a:extLst>
              <a:ext uri="{FF2B5EF4-FFF2-40B4-BE49-F238E27FC236}">
                <a16:creationId xmlns:a16="http://schemas.microsoft.com/office/drawing/2014/main" id="{B7693EB5-3780-0033-79D6-69DEB67840AC}"/>
              </a:ext>
            </a:extLst>
          </p:cNvPr>
          <p:cNvSpPr/>
          <p:nvPr/>
        </p:nvSpPr>
        <p:spPr>
          <a:xfrm>
            <a:off x="1203725" y="3949713"/>
            <a:ext cx="5757683" cy="2720312"/>
          </a:xfrm>
          <a:prstGeom prst="round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983F5-7D5E-4451-3424-66767B14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1016" y="1100212"/>
            <a:ext cx="4258477" cy="28389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47854D-4298-06C6-1177-565C4A327765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F0A66960-8C60-2A6C-53AD-D61B803E6FF6}"/>
              </a:ext>
            </a:extLst>
          </p:cNvPr>
          <p:cNvSpPr txBox="1">
            <a:spLocks/>
          </p:cNvSpPr>
          <p:nvPr/>
        </p:nvSpPr>
        <p:spPr>
          <a:xfrm>
            <a:off x="1367457" y="8331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Arial" panose="020B0604020202020204" pitchFamily="34" charset="0"/>
              </a:rPr>
              <a:t>Focused Proton Beam RCF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F60E6-00D3-B998-60F7-0329E5E9E006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B9E3538-2DAA-9039-6D26-6A59FDAF0AB9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1FBDB00-E093-DA32-4749-5B5DA1EF4817}"/>
              </a:ext>
            </a:extLst>
          </p:cNvPr>
          <p:cNvSpPr txBox="1">
            <a:spLocks/>
          </p:cNvSpPr>
          <p:nvPr/>
        </p:nvSpPr>
        <p:spPr>
          <a:xfrm>
            <a:off x="8081859" y="16880"/>
            <a:ext cx="3402752" cy="707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4: RCF stack positioned at cell irradiation position.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F9A285C-383D-803E-6FE4-2827B3C81698}"/>
              </a:ext>
            </a:extLst>
          </p:cNvPr>
          <p:cNvSpPr txBox="1">
            <a:spLocks/>
          </p:cNvSpPr>
          <p:nvPr/>
        </p:nvSpPr>
        <p:spPr>
          <a:xfrm>
            <a:off x="6443512" y="6496693"/>
            <a:ext cx="6673490" cy="59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5: Corresponding normalised RCF spectrum.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237E4B-B6FE-6940-F95E-A544B431A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1295720" y="4120868"/>
                <a:ext cx="5573692" cy="2350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171450" marR="0" lvl="0" indent="-171450" algn="l" defTabSz="914400" rtl="0" eaLnBrk="0" fontAlgn="base" latinLnBrk="0" hangingPunct="0">
                  <a:lnSpc>
                    <a:spcPct val="120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US" altLang="en-US" dirty="0">
                    <a:cs typeface="Arial" panose="020B0604020202020204" pitchFamily="34" charset="0"/>
                  </a:rPr>
                  <a:t>We 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uccessfully measured the focused proton beam outside the chamber at the cell irradiation position using an RCF stack, up to a maximum proton</a:t>
                </a:r>
                <a:r>
                  <a:rPr kumimoji="0" lang="en-US" altLang="en-US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dirty="0">
                    <a:cs typeface="Arial" panose="020B0604020202020204" pitchFamily="34" charset="0"/>
                  </a:rPr>
                  <a:t> = 11.6 MeV, as shown in figure 4. </a:t>
                </a:r>
              </a:p>
              <a:p>
                <a:pPr marL="171450" marR="0" lvl="0" indent="-171450" algn="l" defTabSz="914400" rtl="0" eaLnBrk="0" fontAlgn="base" latinLnBrk="0" hangingPunct="0">
                  <a:lnSpc>
                    <a:spcPct val="120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Figure </a:t>
                </a:r>
                <a:r>
                  <a:rPr lang="en-US" altLang="en-US" dirty="0">
                    <a:cs typeface="Arial" panose="020B0604020202020204" pitchFamily="34" charset="0"/>
                  </a:rPr>
                  <a:t>5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 </a:t>
                </a:r>
                <a:r>
                  <a:rPr lang="en-US" altLang="en-US" dirty="0">
                    <a:cs typeface="Arial" panose="020B0604020202020204" pitchFamily="34" charset="0"/>
                  </a:rPr>
                  <a:t>shows the corresponding RCF spectrum. Calibration still required to extract real proton numbers.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237E4B-B6FE-6940-F95E-A544B431A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1295720" y="4120868"/>
                <a:ext cx="5573692" cy="2350900"/>
              </a:xfrm>
              <a:prstGeom prst="rect">
                <a:avLst/>
              </a:prstGeom>
              <a:blipFill>
                <a:blip r:embed="rId4"/>
                <a:stretch>
                  <a:fillRect l="-911" r="-456" b="-32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973929AA-2019-51BD-018B-9CEEB621D1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6" t="9638" r="7992"/>
          <a:stretch>
            <a:fillRect/>
          </a:stretch>
        </p:blipFill>
        <p:spPr>
          <a:xfrm>
            <a:off x="8075903" y="4159811"/>
            <a:ext cx="3408708" cy="2273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C19C0-5262-A2E6-A16D-94DCF2A744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70216" y="1269919"/>
            <a:ext cx="3586223" cy="2390815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26C0370-58CC-7838-9315-A0AC74201864}"/>
              </a:ext>
            </a:extLst>
          </p:cNvPr>
          <p:cNvSpPr/>
          <p:nvPr/>
        </p:nvSpPr>
        <p:spPr>
          <a:xfrm>
            <a:off x="5181605" y="2138375"/>
            <a:ext cx="2245468" cy="804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8024C-D68E-7E44-91F4-04A9C4DE85B5}"/>
              </a:ext>
            </a:extLst>
          </p:cNvPr>
          <p:cNvSpPr txBox="1"/>
          <p:nvPr/>
        </p:nvSpPr>
        <p:spPr>
          <a:xfrm>
            <a:off x="5821246" y="2346619"/>
            <a:ext cx="117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PMQs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7838B03-EB46-4D3D-7A27-3D797684EDCB}"/>
              </a:ext>
            </a:extLst>
          </p:cNvPr>
          <p:cNvSpPr/>
          <p:nvPr/>
        </p:nvSpPr>
        <p:spPr>
          <a:xfrm rot="5400000">
            <a:off x="9645475" y="1895792"/>
            <a:ext cx="269563" cy="4258476"/>
          </a:xfrm>
          <a:prstGeom prst="rightBrace">
            <a:avLst>
              <a:gd name="adj1" fmla="val 8333"/>
              <a:gd name="adj2" fmla="val 5079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467F405-A93A-2AC7-A52F-FB7748817645}"/>
              </a:ext>
            </a:extLst>
          </p:cNvPr>
          <p:cNvSpPr txBox="1">
            <a:spLocks/>
          </p:cNvSpPr>
          <p:nvPr/>
        </p:nvSpPr>
        <p:spPr>
          <a:xfrm>
            <a:off x="830565" y="3585444"/>
            <a:ext cx="4668343" cy="707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3: RCF stack showing input proton beam before PMQs.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7A21C-D645-A7EB-CADD-E29E60CC0CD0}"/>
              </a:ext>
            </a:extLst>
          </p:cNvPr>
          <p:cNvSpPr txBox="1"/>
          <p:nvPr/>
        </p:nvSpPr>
        <p:spPr>
          <a:xfrm>
            <a:off x="1528115" y="780885"/>
            <a:ext cx="327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Input proton beam to PMQs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255B-3C8C-C1DB-BC04-165A634D63C6}"/>
              </a:ext>
            </a:extLst>
          </p:cNvPr>
          <p:cNvSpPr txBox="1"/>
          <p:nvPr/>
        </p:nvSpPr>
        <p:spPr>
          <a:xfrm>
            <a:off x="7856146" y="516419"/>
            <a:ext cx="390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Output proton beam from PMQs</a:t>
            </a:r>
          </a:p>
        </p:txBody>
      </p:sp>
    </p:spTree>
    <p:extLst>
      <p:ext uri="{BB962C8B-B14F-4D97-AF65-F5344CB8AC3E}">
        <p14:creationId xmlns:p14="http://schemas.microsoft.com/office/powerpoint/2010/main" val="249137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45E7B-BC5B-C9C2-2E6D-A8369FED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6462DA73-D6E5-AB60-C22F-628C82ECACDF}"/>
              </a:ext>
            </a:extLst>
          </p:cNvPr>
          <p:cNvSpPr/>
          <p:nvPr/>
        </p:nvSpPr>
        <p:spPr>
          <a:xfrm>
            <a:off x="1367457" y="4337393"/>
            <a:ext cx="10250097" cy="23086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EC0788-C2E6-64C1-703C-AFC07E27D29D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062D2C4B-A7E1-E011-25A0-38E877E7260A}"/>
              </a:ext>
            </a:extLst>
          </p:cNvPr>
          <p:cNvSpPr txBox="1">
            <a:spLocks/>
          </p:cNvSpPr>
          <p:nvPr/>
        </p:nvSpPr>
        <p:spPr>
          <a:xfrm>
            <a:off x="1367457" y="8331"/>
            <a:ext cx="10745819" cy="14501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Arial" panose="020B0604020202020204" pitchFamily="34" charset="0"/>
              </a:rPr>
              <a:t>Focused Proton Beam </a:t>
            </a:r>
            <a:r>
              <a:rPr lang="en-US" sz="4000" dirty="0" err="1">
                <a:cs typeface="Arial" panose="020B0604020202020204" pitchFamily="34" charset="0"/>
              </a:rPr>
              <a:t>Lanex</a:t>
            </a:r>
            <a:r>
              <a:rPr lang="en-US" sz="4000" dirty="0">
                <a:cs typeface="Arial" panose="020B0604020202020204" pitchFamily="34" charset="0"/>
              </a:rPr>
              <a:t> Imager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F41BA-A318-5CB4-86FD-DA2E8B875946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0409635-6596-4E59-B9A3-7E14B8A257E6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02DBD835-3FF5-C864-0B64-6340012BE6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161" y="3539396"/>
                <a:ext cx="3210575" cy="7075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6: Focused proton beam imaged using a </a:t>
                </a:r>
                <a:r>
                  <a:rPr lang="en-GB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Lanex</a:t>
                </a: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scintillator filtered to detect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~ 8 MeV protons.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02DBD835-3FF5-C864-0B64-6340012BE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61" y="3539396"/>
                <a:ext cx="3210575" cy="707506"/>
              </a:xfrm>
              <a:prstGeom prst="rect">
                <a:avLst/>
              </a:prstGeom>
              <a:blipFill>
                <a:blip r:embed="rId3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5BF2E6A-0F14-340C-74F1-EA211FD54D02}"/>
              </a:ext>
            </a:extLst>
          </p:cNvPr>
          <p:cNvSpPr txBox="1">
            <a:spLocks/>
          </p:cNvSpPr>
          <p:nvPr/>
        </p:nvSpPr>
        <p:spPr>
          <a:xfrm>
            <a:off x="5439786" y="3653696"/>
            <a:ext cx="6673490" cy="44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Figure 7: Normalised total light intensity on the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Lanex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scintillator as a function of shot number. Lines and shaded regions represent the median and ±1 std. dev. respectively.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3C961B-8045-ADCA-5E96-E0CEF1668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1635133" y="4506408"/>
                <a:ext cx="9877043" cy="18267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285750" marR="0" lvl="0" indent="-285750" algn="l" defTabSz="914400" rtl="0" eaLnBrk="0" fontAlgn="base" latinLnBrk="0" hangingPunct="0">
                  <a:lnSpc>
                    <a:spcPct val="120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altLang="en-US" sz="1600" dirty="0">
                    <a:cs typeface="Arial" panose="020B0604020202020204" pitchFamily="34" charset="0"/>
                  </a:rPr>
                  <a:t>We then placed an </a:t>
                </a:r>
                <a14:m>
                  <m:oMath xmlns:m="http://schemas.openxmlformats.org/officeDocument/2006/math">
                    <m:r>
                      <a:rPr lang="en-GB" alt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GB" altLang="en-US" sz="1600" dirty="0">
                    <a:cs typeface="Arial" panose="020B0604020202020204" pitchFamily="34" charset="0"/>
                  </a:rPr>
                  <a:t>=700 µm mylar filter in front of a </a:t>
                </a:r>
                <a:r>
                  <a:rPr lang="en-GB" altLang="en-US" sz="1600" dirty="0" err="1">
                    <a:cs typeface="Arial" panose="020B0604020202020204" pitchFamily="34" charset="0"/>
                  </a:rPr>
                  <a:t>Lanex</a:t>
                </a:r>
                <a:r>
                  <a:rPr lang="en-GB" altLang="en-US" sz="1600" dirty="0">
                    <a:cs typeface="Arial" panose="020B0604020202020204" pitchFamily="34" charset="0"/>
                  </a:rPr>
                  <a:t> scintillator at the cell irradiation position, and imaged protons with a cut-off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600" dirty="0">
                    <a:cs typeface="Arial" panose="020B0604020202020204" pitchFamily="34" charset="0"/>
                  </a:rPr>
                  <a:t>~ 8 MeV</a:t>
                </a:r>
                <a:r>
                  <a:rPr lang="en-GB" sz="1600" dirty="0">
                    <a:cs typeface="Arial" panose="020B0604020202020204" pitchFamily="34" charset="0"/>
                  </a:rPr>
                  <a:t>.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20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sz="1600" dirty="0">
                    <a:cs typeface="Arial" panose="020B0604020202020204" pitchFamily="34" charset="0"/>
                  </a:rPr>
                  <a:t>Figure 6 shows an example of the proton signal on our </a:t>
                </a:r>
                <a:r>
                  <a:rPr lang="en-GB" sz="1600" dirty="0" err="1">
                    <a:cs typeface="Arial" panose="020B0604020202020204" pitchFamily="34" charset="0"/>
                  </a:rPr>
                  <a:t>Lanex</a:t>
                </a:r>
                <a:r>
                  <a:rPr lang="en-GB" sz="1600" dirty="0">
                    <a:cs typeface="Arial" panose="020B0604020202020204" pitchFamily="34" charset="0"/>
                  </a:rPr>
                  <a:t> imager.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20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lang="en-GB" sz="1600" dirty="0">
                    <a:cs typeface="Arial" panose="020B0604020202020204" pitchFamily="34" charset="0"/>
                  </a:rPr>
                  <a:t>Figure 7 Is a plot of signal intensity which was variable, likely due to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3C961B-8045-ADCA-5E96-E0CEF1668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1635133" y="4506408"/>
                <a:ext cx="9877043" cy="1826719"/>
              </a:xfrm>
              <a:prstGeom prst="rect">
                <a:avLst/>
              </a:prstGeom>
              <a:blipFill>
                <a:blip r:embed="rId4"/>
                <a:stretch>
                  <a:fillRect l="-257" b="-34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0EB19AE-07F1-4DA2-9DFB-0DF2D2D8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88" y="800847"/>
            <a:ext cx="3502802" cy="2678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763299-D8EF-8935-D8F2-CE50706591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78090" y="866708"/>
            <a:ext cx="7552009" cy="28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89C9-A33E-C184-47BC-E1532311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44843D-069E-52E4-DD9F-4F08D3AC78D8}"/>
              </a:ext>
            </a:extLst>
          </p:cNvPr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F6D65EE5-148D-28E6-1C33-34E26544B630}"/>
              </a:ext>
            </a:extLst>
          </p:cNvPr>
          <p:cNvSpPr txBox="1">
            <a:spLocks/>
          </p:cNvSpPr>
          <p:nvPr/>
        </p:nvSpPr>
        <p:spPr>
          <a:xfrm>
            <a:off x="1367458" y="8331"/>
            <a:ext cx="6379064" cy="74980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Arial" panose="020B0604020202020204" pitchFamily="34" charset="0"/>
              </a:rPr>
              <a:t>Control of Focused Proton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C3E57-8FD2-823A-0770-2BDD9D1390EF}"/>
              </a:ext>
            </a:extLst>
          </p:cNvPr>
          <p:cNvSpPr txBox="1"/>
          <p:nvPr/>
        </p:nvSpPr>
        <p:spPr>
          <a:xfrm rot="5400000">
            <a:off x="-2126394" y="2833747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600" dirty="0"/>
              <a:t>  </a:t>
            </a:r>
            <a:r>
              <a:rPr lang="en-US" sz="1200" spc="600" dirty="0">
                <a:solidFill>
                  <a:schemeClr val="bg1"/>
                </a:solidFill>
              </a:rPr>
              <a:t> </a:t>
            </a:r>
            <a:r>
              <a:rPr lang="en-US" sz="1200" spc="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UNIVERSITY OF STRATHCLYD</a:t>
            </a:r>
            <a:r>
              <a:rPr lang="en-US" sz="1200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0BE530-4C6B-6EA4-F2DD-1AF27EFF0AE2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D9DE7EDC-F690-CB50-A296-B5E36D79BDEC}"/>
              </a:ext>
            </a:extLst>
          </p:cNvPr>
          <p:cNvSpPr/>
          <p:nvPr/>
        </p:nvSpPr>
        <p:spPr>
          <a:xfrm>
            <a:off x="1460319" y="4423030"/>
            <a:ext cx="10226672" cy="2117230"/>
          </a:xfrm>
          <a:prstGeom prst="roundRect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858E085D-D978-0A39-BAA3-FE4665E8C0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8972" y="3611105"/>
                <a:ext cx="3909087" cy="7075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GB" sz="4800" dirty="0">
                    <a:cs typeface="Arial" panose="020B0604020202020204" pitchFamily="34" charset="0"/>
                  </a:rPr>
                  <a:t>Figure 8: Control of proton beam focus through PMQ drive movement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4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4800" dirty="0">
                    <a:cs typeface="Arial" panose="020B0604020202020204" pitchFamily="34" charset="0"/>
                  </a:rPr>
                  <a:t>~8 MeV on </a:t>
                </a:r>
                <a:r>
                  <a:rPr lang="en-US" sz="4800" dirty="0" err="1">
                    <a:cs typeface="Arial" panose="020B0604020202020204" pitchFamily="34" charset="0"/>
                  </a:rPr>
                  <a:t>Lanex</a:t>
                </a:r>
                <a:r>
                  <a:rPr lang="en-US" sz="4800" dirty="0">
                    <a:cs typeface="Arial" panose="020B0604020202020204" pitchFamily="34" charset="0"/>
                  </a:rPr>
                  <a:t> scintillator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858E085D-D978-0A39-BAA3-FE4665E8C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972" y="3611105"/>
                <a:ext cx="3909087" cy="707506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2EBD3682-DB93-BBE2-B634-CD1646E8A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8058" y="3223742"/>
                <a:ext cx="5404060" cy="593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GB" sz="1200" dirty="0">
                    <a:cs typeface="Arial" panose="020B0604020202020204" pitchFamily="34" charset="0"/>
                  </a:rPr>
                  <a:t>Figure 9: Images from a </a:t>
                </a:r>
                <a:r>
                  <a:rPr lang="en-GB" sz="1200" dirty="0" err="1">
                    <a:cs typeface="Arial" panose="020B0604020202020204" pitchFamily="34" charset="0"/>
                  </a:rPr>
                  <a:t>Lanex</a:t>
                </a:r>
                <a:r>
                  <a:rPr lang="en-GB" sz="1200" dirty="0">
                    <a:cs typeface="Arial" panose="020B0604020202020204" pitchFamily="34" charset="0"/>
                  </a:rPr>
                  <a:t> scintillator filtered to detect protons with a cut-off energy of </a:t>
                </a:r>
                <a:r>
                  <a:rPr lang="en-US" sz="1200" dirty="0">
                    <a:cs typeface="Arial" panose="020B0604020202020204" pitchFamily="34" charset="0"/>
                  </a:rPr>
                  <a:t>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200" dirty="0">
                    <a:cs typeface="Arial" panose="020B0604020202020204" pitchFamily="34" charset="0"/>
                  </a:rPr>
                  <a:t>~ 10 MeV and (</a:t>
                </a:r>
                <a:r>
                  <a:rPr lang="en-US" sz="1200" dirty="0" err="1">
                    <a:cs typeface="Arial" panose="020B0604020202020204" pitchFamily="34" charset="0"/>
                  </a:rPr>
                  <a:t>b,c</a:t>
                </a:r>
                <a:r>
                  <a:rPr lang="en-US" sz="1200" dirty="0"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200" dirty="0">
                    <a:cs typeface="Arial" panose="020B0604020202020204" pitchFamily="34" charset="0"/>
                  </a:rPr>
                  <a:t>~ 11 MeV</a:t>
                </a:r>
                <a:endParaRPr lang="en-GB" sz="12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2EBD3682-DB93-BBE2-B634-CD1646E8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058" y="3223742"/>
                <a:ext cx="5404060" cy="593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333182-CE9D-B101-66F5-F4C444A31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1635133" y="4518267"/>
                <a:ext cx="9877043" cy="228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cs typeface="Arial" panose="020B0604020202020204" pitchFamily="34" charset="0"/>
                  </a:rPr>
                  <a:t>Figure 8 shows the proton beam shape and position at the cell irradiation point being manipulated through PMQ drive control.</a:t>
                </a:r>
              </a:p>
              <a:p>
                <a:pPr marL="457200" indent="-457200">
                  <a:lnSpc>
                    <a:spcPct val="12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cs typeface="Arial" panose="020B0604020202020204" pitchFamily="34" charset="0"/>
                  </a:rPr>
                  <a:t>Both PMQs were then set to the current ‘optimal’ condition, and filtering on the </a:t>
                </a:r>
                <a:r>
                  <a:rPr lang="en-GB" sz="1600" dirty="0" err="1">
                    <a:cs typeface="Arial" panose="020B0604020202020204" pitchFamily="34" charset="0"/>
                  </a:rPr>
                  <a:t>Lanex</a:t>
                </a:r>
                <a:r>
                  <a:rPr lang="en-GB" sz="1600" dirty="0">
                    <a:cs typeface="Arial" panose="020B0604020202020204" pitchFamily="34" charset="0"/>
                  </a:rPr>
                  <a:t> scintillator was varied. </a:t>
                </a:r>
              </a:p>
              <a:p>
                <a:pPr marL="457200" indent="-457200">
                  <a:lnSpc>
                    <a:spcPct val="12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cs typeface="Arial" panose="020B0604020202020204" pitchFamily="34" charset="0"/>
                  </a:rPr>
                  <a:t>Figure 9(a) shows that protons with the desired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600" dirty="0">
                    <a:cs typeface="Arial" panose="020B0604020202020204" pitchFamily="34" charset="0"/>
                  </a:rPr>
                  <a:t>~10 MeV have gone through focus. Figure 9(</a:t>
                </a:r>
                <a:r>
                  <a:rPr lang="en-US" sz="1600" dirty="0" err="1">
                    <a:cs typeface="Arial" panose="020B0604020202020204" pitchFamily="34" charset="0"/>
                  </a:rPr>
                  <a:t>b,c</a:t>
                </a:r>
                <a:r>
                  <a:rPr lang="en-US" sz="1600" dirty="0">
                    <a:cs typeface="Arial" panose="020B0604020202020204" pitchFamily="34" charset="0"/>
                  </a:rPr>
                  <a:t>) demonstrate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600" dirty="0">
                    <a:cs typeface="Arial" panose="020B0604020202020204" pitchFamily="34" charset="0"/>
                  </a:rPr>
                  <a:t>~11 MeV is right at the limit of the proton energies currently being produced.</a:t>
                </a:r>
                <a:endParaRPr lang="en-GB" sz="1600" dirty="0"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2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US" sz="16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333182-CE9D-B101-66F5-F4C444A317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1635133" y="4518267"/>
                <a:ext cx="9877043" cy="2283126"/>
              </a:xfrm>
              <a:prstGeom prst="rect">
                <a:avLst/>
              </a:prstGeom>
              <a:blipFill>
                <a:blip r:embed="rId5"/>
                <a:stretch>
                  <a:fillRect l="-257" r="-2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D8C7EC-555D-5946-2CE3-7A49C8339C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6141" y="610405"/>
            <a:ext cx="3901918" cy="2926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0A17B-6E66-9AEF-4C37-12DC4931E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535" y="1198170"/>
            <a:ext cx="2383642" cy="1862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0CAEE-6A32-8A82-8327-2A7524901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4785" y="1198170"/>
            <a:ext cx="2325760" cy="186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77EF74-1668-6F8A-5E93-7BD510D613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153" y="1198170"/>
            <a:ext cx="2297750" cy="1840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863938-DEF7-E605-FFDA-EB5099F652C0}"/>
              </a:ext>
            </a:extLst>
          </p:cNvPr>
          <p:cNvSpPr txBox="1"/>
          <p:nvPr/>
        </p:nvSpPr>
        <p:spPr>
          <a:xfrm>
            <a:off x="5127508" y="1364221"/>
            <a:ext cx="6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5D347-4ACC-4520-6861-FCEEEEA52317}"/>
              </a:ext>
            </a:extLst>
          </p:cNvPr>
          <p:cNvSpPr txBox="1"/>
          <p:nvPr/>
        </p:nvSpPr>
        <p:spPr>
          <a:xfrm>
            <a:off x="7532355" y="1364221"/>
            <a:ext cx="6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9D5811-DE4C-A4E8-7692-37063FA0CE60}"/>
              </a:ext>
            </a:extLst>
          </p:cNvPr>
          <p:cNvSpPr txBox="1"/>
          <p:nvPr/>
        </p:nvSpPr>
        <p:spPr>
          <a:xfrm>
            <a:off x="9861861" y="1364221"/>
            <a:ext cx="6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FF1529-EA44-8793-93BA-E32687E98347}"/>
                  </a:ext>
                </a:extLst>
              </p:cNvPr>
              <p:cNvSpPr txBox="1"/>
              <p:nvPr/>
            </p:nvSpPr>
            <p:spPr>
              <a:xfrm>
                <a:off x="5189015" y="2479512"/>
                <a:ext cx="1373311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~ 10 MeV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FF1529-EA44-8793-93BA-E32687E98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015" y="2479512"/>
                <a:ext cx="1373311" cy="326949"/>
              </a:xfrm>
              <a:prstGeom prst="rect">
                <a:avLst/>
              </a:prstGeom>
              <a:blipFill>
                <a:blip r:embed="rId10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013D1F-E680-E731-9DE7-CCBD57C7D564}"/>
                  </a:ext>
                </a:extLst>
              </p:cNvPr>
              <p:cNvSpPr txBox="1"/>
              <p:nvPr/>
            </p:nvSpPr>
            <p:spPr>
              <a:xfrm>
                <a:off x="7532355" y="2479511"/>
                <a:ext cx="1373311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~ 11 MeV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013D1F-E680-E731-9DE7-CCBD57C7D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355" y="2479511"/>
                <a:ext cx="1373311" cy="326949"/>
              </a:xfrm>
              <a:prstGeom prst="rect">
                <a:avLst/>
              </a:prstGeom>
              <a:blipFill>
                <a:blip r:embed="rId11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F644EA-2FB2-ED2B-972D-6597F2973BE4}"/>
                  </a:ext>
                </a:extLst>
              </p:cNvPr>
              <p:cNvSpPr txBox="1"/>
              <p:nvPr/>
            </p:nvSpPr>
            <p:spPr>
              <a:xfrm>
                <a:off x="9941623" y="2453700"/>
                <a:ext cx="1373311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~ 11 MeV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F644EA-2FB2-ED2B-972D-6597F2973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623" y="2453700"/>
                <a:ext cx="1373311" cy="326949"/>
              </a:xfrm>
              <a:prstGeom prst="rect">
                <a:avLst/>
              </a:prstGeom>
              <a:blipFill>
                <a:blip r:embed="rId12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48EE5F-19AB-076C-EB24-FC5CE88DF297}"/>
                  </a:ext>
                </a:extLst>
              </p:cNvPr>
              <p:cNvSpPr txBox="1"/>
              <p:nvPr/>
            </p:nvSpPr>
            <p:spPr>
              <a:xfrm>
                <a:off x="1599527" y="2841063"/>
                <a:ext cx="1373311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pmax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~ 8 MeV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48EE5F-19AB-076C-EB24-FC5CE88DF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27" y="2841063"/>
                <a:ext cx="1373311" cy="326949"/>
              </a:xfrm>
              <a:prstGeom prst="rect">
                <a:avLst/>
              </a:prstGeom>
              <a:blipFill>
                <a:blip r:embed="rId13"/>
                <a:stretch>
                  <a:fillRect t="-3704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35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51345</TotalTime>
  <Words>2194</Words>
  <Application>Microsoft Macintosh PowerPoint</Application>
  <PresentationFormat>Widescreen</PresentationFormat>
  <Paragraphs>276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Torrance</dc:creator>
  <cp:lastModifiedBy>Ben Torrance</cp:lastModifiedBy>
  <cp:revision>141</cp:revision>
  <dcterms:created xsi:type="dcterms:W3CDTF">2024-05-13T10:30:53Z</dcterms:created>
  <dcterms:modified xsi:type="dcterms:W3CDTF">2025-09-18T14:35:56Z</dcterms:modified>
</cp:coreProperties>
</file>