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sldIdLst>
    <p:sldId id="362" r:id="rId2"/>
    <p:sldId id="363" r:id="rId3"/>
    <p:sldId id="341" r:id="rId4"/>
    <p:sldId id="375" r:id="rId5"/>
    <p:sldId id="376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55" r:id="rId14"/>
    <p:sldId id="280" r:id="rId15"/>
    <p:sldId id="369" r:id="rId16"/>
    <p:sldId id="385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Imperial Sans Text" panose="020B0604020202020204" charset="0"/>
      <p:regular r:id="rId20"/>
      <p:bold r:id="rId21"/>
    </p:embeddedFont>
    <p:embeddedFont>
      <p:font typeface="Imperial Sans Text Semibold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12DBE-A7C3-7147-8A7C-DFE16F4567B6}" v="20" dt="2025-07-07T11:32:00.45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/>
    <p:restoredTop sz="84527"/>
  </p:normalViewPr>
  <p:slideViewPr>
    <p:cSldViewPr snapToGrid="0">
      <p:cViewPr>
        <p:scale>
          <a:sx n="111" d="100"/>
          <a:sy n="111" d="100"/>
        </p:scale>
        <p:origin x="17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4DDE-30EF-1A94-0470-96106426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4BD5-81C7-F078-80F7-456705A4A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01579-7CC3-5A17-9732-9E6EC582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Welcome to the simulation of the LION beam with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Calvin Dyson and work completed with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48FE9-4B8C-9CCD-E803-D3248ECAF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FA3F-6C9A-E13B-63C7-3112CE13A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82A0F-9930-A1DB-364A-5C91C5BC2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58F33-CDA3-0E7B-FCF4-53A1F95DA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8EF4-77BD-662A-4C14-AD64F247F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5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27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49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2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57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73314-9652-A358-F0C8-695FA46AE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05992-9070-A127-3EF8-A129881EE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28DBC-BBA7-B933-241C-76AE92925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Typical TNSA energy spectrum looks like so with a rapid decrease with energy and then a cut-off at a max kinetic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slope  is given by this equation here, which is using a time-limited fluid-dynamical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the cut-off is given by considering laser pulse duration and other factors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Then uses inverse transform sampling to obtain the random energies in the spectra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model requires the calculation of the electron temperature and that equation is given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Symbols: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n_e0 – hot electron density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c_s</a:t>
            </a:r>
            <a:r>
              <a:rPr lang="en-GB" dirty="0"/>
              <a:t> – ion-acoustic velocity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t_laser</a:t>
            </a:r>
            <a:r>
              <a:rPr lang="en-GB" dirty="0"/>
              <a:t> – laser pulse duration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S_sheath</a:t>
            </a:r>
            <a:r>
              <a:rPr lang="en-GB" dirty="0"/>
              <a:t> – electron acceleration area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T_e</a:t>
            </a:r>
            <a:r>
              <a:rPr lang="en-GB" dirty="0"/>
              <a:t> – electron temp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C5692-50CC-4879-BB25-3C142B363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LhARA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5" r:id="rId64"/>
  </p:sldLayoutIdLst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4FCE-6139-584B-8939-66E7666A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F6C5-7663-81E3-7A6D-28EB77EE0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Simulations for </a:t>
            </a:r>
            <a:r>
              <a:rPr lang="en-US" dirty="0" err="1"/>
              <a:t>PoPLaR</a:t>
            </a:r>
            <a:r>
              <a:rPr lang="en-US" dirty="0"/>
              <a:t> Phase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E46DE-3D3C-51AF-CB9E-605A91582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200" dirty="0"/>
              <a:t>Presenter: Calvin Dyson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GB" sz="2200" dirty="0"/>
              <a:t>18</a:t>
            </a:r>
            <a:r>
              <a:rPr lang="en-GB" sz="2200" baseline="30000" dirty="0"/>
              <a:t>th</a:t>
            </a:r>
            <a:r>
              <a:rPr lang="en-GB" sz="2200" dirty="0"/>
              <a:t> September 2025</a:t>
            </a:r>
          </a:p>
          <a:p>
            <a:r>
              <a:rPr lang="en-GB" sz="2200" dirty="0"/>
              <a:t>LhARA 8</a:t>
            </a:r>
            <a:r>
              <a:rPr lang="en-GB" sz="2200" baseline="30000" dirty="0"/>
              <a:t>th</a:t>
            </a:r>
            <a:r>
              <a:rPr lang="en-GB" sz="2200" dirty="0"/>
              <a:t> Collaboration Meeting, 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32B987-86B4-FA53-851D-66509E3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0719" y="0"/>
            <a:ext cx="6061561" cy="20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6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43BA-505B-2F2B-8080-73099E04B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BCB9-7773-5C63-B801-C98B89FE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Phase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8D8C-EFC0-5540-6320-D2F59597D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3465F-FB16-6F5F-C5D9-80FE7B03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734" y="6325067"/>
            <a:ext cx="1233647" cy="137270"/>
          </a:xfrm>
        </p:spPr>
        <p:txBody>
          <a:bodyPr/>
          <a:lstStyle/>
          <a:p>
            <a:r>
              <a:rPr lang="en-GB"/>
              <a:t>18/09/2025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EA24B-3C0A-7715-8B1B-8372AE0E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46526-A841-091F-556C-67753466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7810" y="6332201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CE61CCA-D186-4A00-9440-302919AEC09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03135"/>
            <a:ext cx="11540763" cy="371567"/>
          </a:xfrm>
        </p:spPr>
        <p:txBody>
          <a:bodyPr/>
          <a:lstStyle/>
          <a:p>
            <a:r>
              <a:rPr lang="en-US" sz="4500" dirty="0"/>
              <a:t>Comparison of Shift in Distance to First PMQ</a:t>
            </a:r>
          </a:p>
        </p:txBody>
      </p:sp>
      <p:pic>
        <p:nvPicPr>
          <p:cNvPr id="14" name="Picture 13" descr="A blue and green square with white text&#10;&#10;AI-generated content may be incorrect.">
            <a:extLst>
              <a:ext uri="{FF2B5EF4-FFF2-40B4-BE49-F238E27FC236}">
                <a16:creationId xmlns:a16="http://schemas.microsoft.com/office/drawing/2014/main" id="{B19E826C-A2B7-19DB-2C14-1266B222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608" y="1558000"/>
            <a:ext cx="2858392" cy="2381993"/>
          </a:xfrm>
          <a:prstGeom prst="rect">
            <a:avLst/>
          </a:prstGeom>
        </p:spPr>
      </p:pic>
      <p:pic>
        <p:nvPicPr>
          <p:cNvPr id="15" name="Picture 14" descr="A colorful image of a sound wave&#10;&#10;AI-generated content may be incorrect.">
            <a:extLst>
              <a:ext uri="{FF2B5EF4-FFF2-40B4-BE49-F238E27FC236}">
                <a16:creationId xmlns:a16="http://schemas.microsoft.com/office/drawing/2014/main" id="{5F2DA6CE-D544-E151-CB6D-F3E85BA6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062" y="1558000"/>
            <a:ext cx="2858392" cy="2381993"/>
          </a:xfrm>
          <a:prstGeom prst="rect">
            <a:avLst/>
          </a:prstGeom>
        </p:spPr>
      </p:pic>
      <p:pic>
        <p:nvPicPr>
          <p:cNvPr id="16" name="Picture 15" descr="A comparison of a comparison of a spectrum&#10;&#10;AI-generated content may be incorrect.">
            <a:extLst>
              <a:ext uri="{FF2B5EF4-FFF2-40B4-BE49-F238E27FC236}">
                <a16:creationId xmlns:a16="http://schemas.microsoft.com/office/drawing/2014/main" id="{51B8E8E3-E54A-350D-F496-F16A8113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791" y="3939993"/>
            <a:ext cx="5778296" cy="21798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5EE4AB-495A-379E-41C6-DD8CA74738BD}"/>
              </a:ext>
            </a:extLst>
          </p:cNvPr>
          <p:cNvSpPr/>
          <p:nvPr/>
        </p:nvSpPr>
        <p:spPr>
          <a:xfrm flipV="1">
            <a:off x="3806345" y="5149536"/>
            <a:ext cx="41838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71D8D7-CF09-7ED1-D574-2E2534508427}"/>
              </a:ext>
            </a:extLst>
          </p:cNvPr>
          <p:cNvSpPr txBox="1"/>
          <p:nvPr/>
        </p:nvSpPr>
        <p:spPr>
          <a:xfrm>
            <a:off x="3806345" y="5168927"/>
            <a:ext cx="75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~1cm</a:t>
            </a:r>
          </a:p>
        </p:txBody>
      </p:sp>
    </p:spTree>
    <p:extLst>
      <p:ext uri="{BB962C8B-B14F-4D97-AF65-F5344CB8AC3E}">
        <p14:creationId xmlns:p14="http://schemas.microsoft.com/office/powerpoint/2010/main" val="1652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796D0-4ACF-7F0D-6F92-14B5ACC3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948B-DF43-8F59-5F21-7C2772D9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Phase 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836251-D8D6-D711-E4F2-7470CD1E9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8713" y="1194259"/>
            <a:ext cx="6305161" cy="44694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5B766-8ABE-43AC-4650-EB702E06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60227" y="6332201"/>
            <a:ext cx="1233647" cy="137270"/>
          </a:xfrm>
        </p:spPr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3B4B7-2153-63A9-4938-D5F01125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CADAF-25A3-8ABB-7B52-5182F4FD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7810" y="6332201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2BA5212-6B9F-2477-D87A-1B6556975D2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03135"/>
            <a:ext cx="11540763" cy="371567"/>
          </a:xfrm>
        </p:spPr>
        <p:txBody>
          <a:bodyPr/>
          <a:lstStyle/>
          <a:p>
            <a:r>
              <a:rPr lang="en-US" sz="4500" dirty="0"/>
              <a:t>Comparison </a:t>
            </a:r>
          </a:p>
          <a:p>
            <a:r>
              <a:rPr lang="en-US" sz="4500" dirty="0"/>
              <a:t>to </a:t>
            </a:r>
          </a:p>
          <a:p>
            <a:r>
              <a:rPr lang="en-US" sz="4500" dirty="0"/>
              <a:t>Energy Spectrum</a:t>
            </a:r>
          </a:p>
          <a:p>
            <a:r>
              <a:rPr lang="en-US" sz="4500" dirty="0"/>
              <a:t>(Very Preliminary!!!)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68712-A81F-A03C-DD67-B319C1F5304A}"/>
              </a:ext>
            </a:extLst>
          </p:cNvPr>
          <p:cNvSpPr/>
          <p:nvPr/>
        </p:nvSpPr>
        <p:spPr>
          <a:xfrm flipV="1">
            <a:off x="3806345" y="5149536"/>
            <a:ext cx="41838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2CC713-D991-EBFB-5CEF-C5CA64A1E95A}"/>
              </a:ext>
            </a:extLst>
          </p:cNvPr>
          <p:cNvSpPr txBox="1"/>
          <p:nvPr/>
        </p:nvSpPr>
        <p:spPr>
          <a:xfrm>
            <a:off x="3806345" y="5168927"/>
            <a:ext cx="75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~1cm</a:t>
            </a:r>
          </a:p>
        </p:txBody>
      </p:sp>
    </p:spTree>
    <p:extLst>
      <p:ext uri="{BB962C8B-B14F-4D97-AF65-F5344CB8AC3E}">
        <p14:creationId xmlns:p14="http://schemas.microsoft.com/office/powerpoint/2010/main" val="139010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F2A5E-2735-9D8A-06BE-34C0C093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8B42-7E3E-40BD-2778-9B157CC7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Post-Phase 1</a:t>
            </a:r>
          </a:p>
        </p:txBody>
      </p:sp>
      <p:pic>
        <p:nvPicPr>
          <p:cNvPr id="9" name="Content Placeholder 8" descr="A comparison of a comparison of a color scale&#10;&#10;AI-generated content may be incorrect.">
            <a:extLst>
              <a:ext uri="{FF2B5EF4-FFF2-40B4-BE49-F238E27FC236}">
                <a16:creationId xmlns:a16="http://schemas.microsoft.com/office/drawing/2014/main" id="{0A4C5BD3-EFDD-4073-178D-B09E30EC2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69" y="1711569"/>
            <a:ext cx="7230031" cy="34836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CC4F0-93B6-E079-5F5D-AC70C2D5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2734" y="6325067"/>
            <a:ext cx="1233647" cy="137270"/>
          </a:xfrm>
        </p:spPr>
        <p:txBody>
          <a:bodyPr/>
          <a:lstStyle/>
          <a:p>
            <a:r>
              <a:rPr lang="en-GB"/>
              <a:t>18/09/2025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A12BA-FE4C-3579-F464-A74A83FA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BC4E5-0424-1B10-F092-3BC8469E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7810" y="6332201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21361F-5A14-1C0D-09CB-226F44C026A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03135"/>
            <a:ext cx="11540763" cy="371567"/>
          </a:xfrm>
        </p:spPr>
        <p:txBody>
          <a:bodyPr/>
          <a:lstStyle/>
          <a:p>
            <a:r>
              <a:rPr lang="en-US" sz="4500" dirty="0"/>
              <a:t>Uniformity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9B8AA8-6A05-BF7E-53C5-70E86F240149}"/>
              </a:ext>
            </a:extLst>
          </p:cNvPr>
          <p:cNvSpPr/>
          <p:nvPr/>
        </p:nvSpPr>
        <p:spPr>
          <a:xfrm flipV="1">
            <a:off x="3806345" y="5149536"/>
            <a:ext cx="41838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3460A-7B1E-C1EE-3DC3-07B0C9F1B661}"/>
              </a:ext>
            </a:extLst>
          </p:cNvPr>
          <p:cNvSpPr txBox="1"/>
          <p:nvPr/>
        </p:nvSpPr>
        <p:spPr>
          <a:xfrm>
            <a:off x="3806345" y="5168927"/>
            <a:ext cx="75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~1cm</a:t>
            </a:r>
          </a:p>
        </p:txBody>
      </p:sp>
      <p:pic>
        <p:nvPicPr>
          <p:cNvPr id="10" name="Content Placeholder 12" descr="A graph with numbers and a chart&#10;&#10;AI-generated content may be incorrect.">
            <a:extLst>
              <a:ext uri="{FF2B5EF4-FFF2-40B4-BE49-F238E27FC236}">
                <a16:creationId xmlns:a16="http://schemas.microsoft.com/office/drawing/2014/main" id="{15E1E703-13B8-E2BA-D2EB-AE36B535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2" y="1470391"/>
            <a:ext cx="4353774" cy="43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5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3B7F-5D21-30A1-0E51-69B8AA79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Conclusions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6A751-AF95-5E29-7AED-7BCEF682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117770"/>
            <a:ext cx="10663193" cy="54132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/>
              <a:t>10MeV Proton Delivery Achieved</a:t>
            </a:r>
          </a:p>
          <a:p>
            <a:pPr marL="666884" lvl="3" indent="-342900"/>
            <a:r>
              <a:rPr lang="en-GB" sz="2200" dirty="0"/>
              <a:t>Optimal PMQ positions found</a:t>
            </a:r>
          </a:p>
          <a:p>
            <a:pPr marL="666884" lvl="3" indent="-342900"/>
            <a:r>
              <a:rPr lang="en-GB" sz="2200" dirty="0"/>
              <a:t>Sensitivity of PMQs transverse position defined</a:t>
            </a:r>
          </a:p>
          <a:p>
            <a:pPr marL="666884" lvl="3" indent="-342900"/>
            <a:r>
              <a:rPr lang="en-GB" sz="2200" dirty="0"/>
              <a:t>Identified key problems in the beamline</a:t>
            </a:r>
          </a:p>
          <a:p>
            <a:endParaRPr lang="en-GB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/>
              <a:t>Qualitative Consistency between Simulations and Experiment</a:t>
            </a:r>
            <a:endParaRPr lang="en-GB" sz="2200" dirty="0"/>
          </a:p>
          <a:p>
            <a:pPr marL="666884" lvl="3" indent="-342900"/>
            <a:r>
              <a:rPr lang="en-GB" sz="2200" dirty="0"/>
              <a:t>Complete quantitative comparison</a:t>
            </a:r>
          </a:p>
          <a:p>
            <a:pPr marL="666884" lvl="3" indent="-342900"/>
            <a:r>
              <a:rPr lang="en-GB" sz="2200" dirty="0"/>
              <a:t>Improve angular dependence on energy at source</a:t>
            </a:r>
          </a:p>
          <a:p>
            <a:pPr marL="666884" lvl="3" indent="-342900"/>
            <a:r>
              <a:rPr lang="en-GB" sz="2200" dirty="0"/>
              <a:t>Indication of too few low energy particles at source…</a:t>
            </a:r>
          </a:p>
          <a:p>
            <a:pPr lvl="3" indent="0">
              <a:buNone/>
            </a:pPr>
            <a:endParaRPr lang="en-GB" sz="2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b="1" dirty="0"/>
              <a:t>Improve Beam Uniformity </a:t>
            </a:r>
          </a:p>
          <a:p>
            <a:pPr marL="666884" lvl="3" indent="-342900"/>
            <a:r>
              <a:rPr lang="en-GB" sz="2200" dirty="0"/>
              <a:t>Moving PMQ position improves uniformity</a:t>
            </a:r>
          </a:p>
          <a:p>
            <a:pPr marL="666884" lvl="3" indent="-342900"/>
            <a:r>
              <a:rPr lang="en-GB" sz="2200" dirty="0"/>
              <a:t>TOPAS simulations on the use of a scatterer</a:t>
            </a:r>
            <a:endParaRPr lang="en-GB" dirty="0"/>
          </a:p>
          <a:p>
            <a:pPr marL="666884" lvl="3" indent="-342900"/>
            <a:endParaRPr lang="en-GB" dirty="0"/>
          </a:p>
          <a:p>
            <a:pPr marL="666884" lvl="3" indent="-342900"/>
            <a:endParaRPr lang="en-GB" dirty="0"/>
          </a:p>
          <a:p>
            <a:pPr marL="666884" lvl="3" indent="-342900"/>
            <a:endParaRPr lang="en-GB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2D070-7731-BBE4-5409-CB2315F6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EC8CB6-4F16-FF05-540B-72759B33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FCEF107-C86D-B9A1-6C3D-D261B5FBC966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18/09/2025</a:t>
            </a:fld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01C9FDC-A9CB-8B2B-CE3D-2EE413BD052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13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78BAAC-EA23-6375-A4F5-3D6D4A30C31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88C544F-87EF-D7B5-4AE1-3BBD14F24F5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A1E328-271B-ED7F-65DA-EC865A8C760A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6445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CF55B4-AAD6-7281-2FE6-8948F7449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GB" dirty="0"/>
              <a:t>Simulations for </a:t>
            </a:r>
            <a:r>
              <a:rPr lang="en-GB" dirty="0" err="1"/>
              <a:t>PoPLaR</a:t>
            </a:r>
            <a:endParaRPr lang="en-GB" dirty="0"/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dirty="0"/>
              <a:t>18/09/2025</a:t>
            </a:r>
          </a:p>
        </p:txBody>
      </p:sp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5F259-3C13-C625-98FA-F0CD8A8B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5824-A1F8-5ECB-7158-B8A2E5D99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2F3A9-4D5A-EEB7-4FC9-9D970559F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3F19B2D2-DC67-FA31-288F-39D254811AF2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5pPr>
            <a:lvl6pPr marL="1714412" indent="0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37B7CEA3-6402-3295-E0B1-2E7FF250C44C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15</a:t>
            </a:fld>
            <a:endParaRPr lang="en-GB" sz="12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44BE9A-6990-5D45-AAFE-C40C51D2DA5E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2200DA62-F940-5ADE-C9B1-D93E35039388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18/09/2025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55D674-86B8-8422-162B-AD4417FFFD2E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93156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38AF-8F1C-D234-16D3-9EA9C7C9A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9A45-A46D-6CE4-FC7C-69B35C65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Simulation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7B9C975-7B67-3D19-C78F-B6A241EA96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0657" y="1640133"/>
                <a:ext cx="4804013" cy="1688180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GB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𝑠h𝑒𝑎𝑡h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endParaRPr lang="en-GB" sz="2400" dirty="0"/>
              </a:p>
              <a:p>
                <a:endParaRPr lang="en-GB" sz="1600" dirty="0"/>
              </a:p>
              <a:p>
                <a:pPr>
                  <a:lnSpc>
                    <a:spcPct val="105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7B9C975-7B67-3D19-C78F-B6A241EA9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0657" y="1640133"/>
                <a:ext cx="4804013" cy="1688180"/>
              </a:xfrm>
              <a:blipFill>
                <a:blip r:embed="rId3"/>
                <a:stretch>
                  <a:fillRect l="-28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3F86D23-789B-B15B-3466-4AAE9FCD77E7}"/>
              </a:ext>
            </a:extLst>
          </p:cNvPr>
          <p:cNvSpPr txBox="1"/>
          <p:nvPr/>
        </p:nvSpPr>
        <p:spPr>
          <a:xfrm>
            <a:off x="7173540" y="6093939"/>
            <a:ext cx="7315200" cy="306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N. Dover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et al.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“LhARA linear optics documentation,” 2024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D41079-6A89-89EB-DECF-2DF1CF6E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3CAA6B3-E615-C52A-B95F-26BF6531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527C22-0282-A289-0C56-03EC60ED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16</a:t>
            </a:fld>
            <a:endParaRPr lang="en-GB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C6CF8C74-6D75-466C-AD57-63C58F8A724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16</a:t>
            </a:fld>
            <a:endParaRPr lang="en-GB" sz="1200" dirty="0"/>
          </a:p>
        </p:txBody>
      </p:sp>
      <p:sp>
        <p:nvSpPr>
          <p:cNvPr id="16" name="Date Placeholder 11">
            <a:extLst>
              <a:ext uri="{FF2B5EF4-FFF2-40B4-BE49-F238E27FC236}">
                <a16:creationId xmlns:a16="http://schemas.microsoft.com/office/drawing/2014/main" id="{52766E54-4389-C275-8443-84D8765F74A2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18/09/2025</a:t>
            </a:fld>
            <a:endParaRPr lang="en-GB" sz="12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031AD0D-C494-1B99-D630-28472A97D499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B675F9A2-8BF9-9EDF-6F5E-A24084919D7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233" y="805979"/>
            <a:ext cx="11540763" cy="371567"/>
          </a:xfrm>
        </p:spPr>
        <p:txBody>
          <a:bodyPr/>
          <a:lstStyle/>
          <a:p>
            <a:r>
              <a:rPr lang="en-US" sz="4500" dirty="0"/>
              <a:t>Source</a:t>
            </a:r>
          </a:p>
        </p:txBody>
      </p:sp>
      <p:pic>
        <p:nvPicPr>
          <p:cNvPr id="23" name="Picture 22" descr="A red line graph with numbers&#10;&#10;AI-generated content may be incorrect.">
            <a:extLst>
              <a:ext uri="{FF2B5EF4-FFF2-40B4-BE49-F238E27FC236}">
                <a16:creationId xmlns:a16="http://schemas.microsoft.com/office/drawing/2014/main" id="{BF861536-A48D-3671-39B8-34DEEC5B7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4" y="1640133"/>
            <a:ext cx="6430954" cy="1974650"/>
          </a:xfrm>
          <a:prstGeom prst="rect">
            <a:avLst/>
          </a:prstGeom>
        </p:spPr>
      </p:pic>
      <p:sp>
        <p:nvSpPr>
          <p:cNvPr id="28" name="Date Placeholder 11">
            <a:extLst>
              <a:ext uri="{FF2B5EF4-FFF2-40B4-BE49-F238E27FC236}">
                <a16:creationId xmlns:a16="http://schemas.microsoft.com/office/drawing/2014/main" id="{A36F2490-6CF3-C83C-4055-4AC7524397B6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18/09/2025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479D0C88-D315-977E-F22F-AE8E394C8D50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  <p:pic>
        <p:nvPicPr>
          <p:cNvPr id="5" name="Picture 4" descr="A graph with a red line&#10;&#10;AI-generated content may be incorrect.">
            <a:extLst>
              <a:ext uri="{FF2B5EF4-FFF2-40B4-BE49-F238E27FC236}">
                <a16:creationId xmlns:a16="http://schemas.microsoft.com/office/drawing/2014/main" id="{0554A3E6-CF61-F031-4006-F804C78C2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0" y="3812340"/>
            <a:ext cx="6451812" cy="2227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8767755-DA09-76A2-EDDA-F9760CCBE9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0656" y="3976683"/>
                <a:ext cx="4804013" cy="16881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61991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3984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85975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853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6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18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1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2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GB" sz="2400" dirty="0"/>
                  <a:t>𝛼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d>
                    <m:r>
                      <a:rPr lang="en-GB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GB"/>
                      <m:t>°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−15</m:t>
                    </m:r>
                    <m:r>
                      <m:rPr>
                        <m:nor/>
                      </m:rPr>
                      <a:rPr lang="en-GB"/>
                      <m:t>°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endParaRPr lang="en-GB" sz="2400" dirty="0"/>
              </a:p>
              <a:p>
                <a:endParaRPr lang="en-GB" sz="2400" dirty="0"/>
              </a:p>
              <a:p>
                <a:endParaRPr lang="en-GB" sz="160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8767755-DA09-76A2-EDDA-F9760CCBE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656" y="3976683"/>
                <a:ext cx="4804013" cy="16881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96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0AD3-1BA5-51F4-E835-42DA80C3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0C3C-48E4-B548-4CA6-DFA1048A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SCAPA Beamline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8E200-EF97-85A4-C247-4C700CA4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5B1604-1987-8315-45ED-85C11562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4A09F75C-1B70-070A-73AD-85CC0452401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</a:t>
            </a:fld>
            <a:endParaRPr lang="en-GB" sz="1200" dirty="0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AFEA5814-2031-6125-C080-120731F11120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18/09/2025</a:t>
            </a:fld>
            <a:endParaRPr lang="en-GB" sz="1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1E4033-712B-6B48-A8FF-0399D956BED4}"/>
              </a:ext>
            </a:extLst>
          </p:cNvPr>
          <p:cNvSpPr txBox="1">
            <a:spLocks/>
          </p:cNvSpPr>
          <p:nvPr/>
        </p:nvSpPr>
        <p:spPr>
          <a:xfrm>
            <a:off x="180434" y="625304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4ED68585-FDB5-4C29-F0BB-A16A1B95544C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18/09/2025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ED2517-6571-986F-7A53-194F1F3E5FF8}"/>
              </a:ext>
            </a:extLst>
          </p:cNvPr>
          <p:cNvGrpSpPr/>
          <p:nvPr/>
        </p:nvGrpSpPr>
        <p:grpSpPr>
          <a:xfrm>
            <a:off x="325800" y="1395681"/>
            <a:ext cx="11885962" cy="4561490"/>
            <a:chOff x="-1" y="588580"/>
            <a:chExt cx="11885962" cy="45614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90F821-EA9F-4339-B33A-333EF876F561}"/>
                </a:ext>
              </a:extLst>
            </p:cNvPr>
            <p:cNvSpPr/>
            <p:nvPr/>
          </p:nvSpPr>
          <p:spPr>
            <a:xfrm>
              <a:off x="0" y="588580"/>
              <a:ext cx="11501788" cy="456149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DFA618-CC0B-19B9-45CB-71516E4F6864}"/>
                </a:ext>
              </a:extLst>
            </p:cNvPr>
            <p:cNvSpPr/>
            <p:nvPr/>
          </p:nvSpPr>
          <p:spPr>
            <a:xfrm>
              <a:off x="-1" y="992459"/>
              <a:ext cx="8619893" cy="3691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BB420F-ED61-9B09-78E0-1A34BBFD3548}"/>
                </a:ext>
              </a:extLst>
            </p:cNvPr>
            <p:cNvSpPr/>
            <p:nvPr/>
          </p:nvSpPr>
          <p:spPr>
            <a:xfrm>
              <a:off x="8619893" y="2520176"/>
              <a:ext cx="2096429" cy="5129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E8323-406B-41A2-CEB2-3CC61C2C4359}"/>
                </a:ext>
              </a:extLst>
            </p:cNvPr>
            <p:cNvSpPr/>
            <p:nvPr/>
          </p:nvSpPr>
          <p:spPr>
            <a:xfrm>
              <a:off x="8513956" y="2520176"/>
              <a:ext cx="149943" cy="512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A94003-BC0E-1F83-FFD8-75E718EF7B90}"/>
                </a:ext>
              </a:extLst>
            </p:cNvPr>
            <p:cNvCxnSpPr/>
            <p:nvPr/>
          </p:nvCxnSpPr>
          <p:spPr>
            <a:xfrm>
              <a:off x="11229278" y="2124222"/>
              <a:ext cx="0" cy="14107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FF26E9-D4AC-571F-91DC-098BF2625F0F}"/>
                </a:ext>
              </a:extLst>
            </p:cNvPr>
            <p:cNvCxnSpPr>
              <a:cxnSpLocks/>
            </p:cNvCxnSpPr>
            <p:nvPr/>
          </p:nvCxnSpPr>
          <p:spPr>
            <a:xfrm>
              <a:off x="1153551" y="3313531"/>
              <a:ext cx="127741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686E84B-E754-16D3-06A2-151ED3D91302}"/>
                </a:ext>
              </a:extLst>
            </p:cNvPr>
            <p:cNvCxnSpPr>
              <a:cxnSpLocks/>
            </p:cNvCxnSpPr>
            <p:nvPr/>
          </p:nvCxnSpPr>
          <p:spPr>
            <a:xfrm>
              <a:off x="2737324" y="3314903"/>
              <a:ext cx="110487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887A7A-762C-02AA-BF7A-4E437BFFCC75}"/>
                </a:ext>
              </a:extLst>
            </p:cNvPr>
            <p:cNvCxnSpPr>
              <a:cxnSpLocks/>
            </p:cNvCxnSpPr>
            <p:nvPr/>
          </p:nvCxnSpPr>
          <p:spPr>
            <a:xfrm>
              <a:off x="3992136" y="3518697"/>
              <a:ext cx="4627757" cy="162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D10F15-39B2-44B7-5EA1-3339E06AEE27}"/>
                </a:ext>
              </a:extLst>
            </p:cNvPr>
            <p:cNvCxnSpPr>
              <a:cxnSpLocks/>
            </p:cNvCxnSpPr>
            <p:nvPr/>
          </p:nvCxnSpPr>
          <p:spPr>
            <a:xfrm>
              <a:off x="8619893" y="3122342"/>
              <a:ext cx="205242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3323AC-6326-E4F9-32BB-C2149689C5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16322" y="2803560"/>
              <a:ext cx="5129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6DEAD3-A04F-63C2-EA90-AF115A390F38}"/>
                </a:ext>
              </a:extLst>
            </p:cNvPr>
            <p:cNvSpPr txBox="1"/>
            <p:nvPr/>
          </p:nvSpPr>
          <p:spPr>
            <a:xfrm>
              <a:off x="1332570" y="2999335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110mm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6614DF-6639-BB96-4EAC-2A34CB655BF0}"/>
                </a:ext>
              </a:extLst>
            </p:cNvPr>
            <p:cNvSpPr txBox="1"/>
            <p:nvPr/>
          </p:nvSpPr>
          <p:spPr>
            <a:xfrm>
              <a:off x="2808986" y="2999335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100mm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AA124D-C5DC-E971-A056-B0ACC0E19BE1}"/>
                </a:ext>
              </a:extLst>
            </p:cNvPr>
            <p:cNvSpPr txBox="1"/>
            <p:nvPr/>
          </p:nvSpPr>
          <p:spPr>
            <a:xfrm>
              <a:off x="5781309" y="3534937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705mm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4E3534-9A10-4DE8-CA5A-EFC43A55BE8E}"/>
                </a:ext>
              </a:extLst>
            </p:cNvPr>
            <p:cNvSpPr txBox="1"/>
            <p:nvPr/>
          </p:nvSpPr>
          <p:spPr>
            <a:xfrm>
              <a:off x="9322121" y="3163548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420mm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9D3AA3-53FD-7A67-9BB7-606EB80F5342}"/>
                </a:ext>
              </a:extLst>
            </p:cNvPr>
            <p:cNvSpPr txBox="1"/>
            <p:nvPr/>
          </p:nvSpPr>
          <p:spPr>
            <a:xfrm>
              <a:off x="10637025" y="1466958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20mm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61769AF-251C-CB82-18AC-F381CEE6589F}"/>
                </a:ext>
              </a:extLst>
            </p:cNvPr>
            <p:cNvCxnSpPr/>
            <p:nvPr/>
          </p:nvCxnSpPr>
          <p:spPr>
            <a:xfrm>
              <a:off x="5786285" y="2470809"/>
              <a:ext cx="0" cy="8440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FE4D1A-EABF-C079-66EC-279120159A06}"/>
                </a:ext>
              </a:extLst>
            </p:cNvPr>
            <p:cNvCxnSpPr>
              <a:cxnSpLocks/>
            </p:cNvCxnSpPr>
            <p:nvPr/>
          </p:nvCxnSpPr>
          <p:spPr>
            <a:xfrm>
              <a:off x="3936829" y="3313531"/>
              <a:ext cx="18054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C630FF-143F-DA7B-2A5D-3CB8D10740B7}"/>
                </a:ext>
              </a:extLst>
            </p:cNvPr>
            <p:cNvSpPr txBox="1"/>
            <p:nvPr/>
          </p:nvSpPr>
          <p:spPr>
            <a:xfrm>
              <a:off x="4321621" y="2999335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120mm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CEC9BE-95F0-298D-0BF0-56F7875B1011}"/>
                </a:ext>
              </a:extLst>
            </p:cNvPr>
            <p:cNvSpPr txBox="1"/>
            <p:nvPr/>
          </p:nvSpPr>
          <p:spPr>
            <a:xfrm>
              <a:off x="2278994" y="1783116"/>
              <a:ext cx="1610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FQ (150T/m)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7393D3-F9C7-FEBE-2479-8B0888CCCBC1}"/>
                </a:ext>
              </a:extLst>
            </p:cNvPr>
            <p:cNvSpPr txBox="1"/>
            <p:nvPr/>
          </p:nvSpPr>
          <p:spPr>
            <a:xfrm>
              <a:off x="3718930" y="1781451"/>
              <a:ext cx="1519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FQ (150 T/m)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7DE54A-8169-39E1-3F9E-DFFC8F618DE1}"/>
                </a:ext>
              </a:extLst>
            </p:cNvPr>
            <p:cNvSpPr txBox="1"/>
            <p:nvPr/>
          </p:nvSpPr>
          <p:spPr>
            <a:xfrm>
              <a:off x="1652075" y="2043776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RCF1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C87705-C4F5-4199-B074-F083AF918CCA}"/>
                </a:ext>
              </a:extLst>
            </p:cNvPr>
            <p:cNvSpPr txBox="1"/>
            <p:nvPr/>
          </p:nvSpPr>
          <p:spPr>
            <a:xfrm>
              <a:off x="3433454" y="1461719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RCF2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AAC2C8-C726-47DC-4746-D79481CE5C89}"/>
                </a:ext>
              </a:extLst>
            </p:cNvPr>
            <p:cNvSpPr txBox="1"/>
            <p:nvPr/>
          </p:nvSpPr>
          <p:spPr>
            <a:xfrm>
              <a:off x="5442393" y="2026904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RCF3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59F524-F70C-8C3D-D1F7-248ADA9CEA63}"/>
                </a:ext>
              </a:extLst>
            </p:cNvPr>
            <p:cNvSpPr txBox="1"/>
            <p:nvPr/>
          </p:nvSpPr>
          <p:spPr>
            <a:xfrm>
              <a:off x="7738946" y="1871262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RCF4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983DC6F-1D55-E6F1-177C-99EED9F74E18}"/>
                </a:ext>
              </a:extLst>
            </p:cNvPr>
            <p:cNvCxnSpPr>
              <a:cxnSpLocks/>
            </p:cNvCxnSpPr>
            <p:nvPr/>
          </p:nvCxnSpPr>
          <p:spPr>
            <a:xfrm>
              <a:off x="8159303" y="2223122"/>
              <a:ext cx="446649" cy="5793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035BA-353E-189E-BA84-578B0AE95675}"/>
                </a:ext>
              </a:extLst>
            </p:cNvPr>
            <p:cNvSpPr txBox="1"/>
            <p:nvPr/>
          </p:nvSpPr>
          <p:spPr>
            <a:xfrm>
              <a:off x="747431" y="3636889"/>
              <a:ext cx="1086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LsrDrvn</a:t>
              </a:r>
              <a:r>
                <a:rPr lang="en-US" dirty="0"/>
                <a:t> Source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866C28-1EFE-33F8-8F2A-ABF1786F17AE}"/>
                </a:ext>
              </a:extLst>
            </p:cNvPr>
            <p:cNvSpPr/>
            <p:nvPr/>
          </p:nvSpPr>
          <p:spPr>
            <a:xfrm>
              <a:off x="2425389" y="3163548"/>
              <a:ext cx="312234" cy="5742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4CF0FC-BF42-FBBF-7A9D-C5F20030B196}"/>
                </a:ext>
              </a:extLst>
            </p:cNvPr>
            <p:cNvSpPr/>
            <p:nvPr/>
          </p:nvSpPr>
          <p:spPr>
            <a:xfrm>
              <a:off x="3837964" y="3163548"/>
              <a:ext cx="154171" cy="5742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C03B8BF-D88A-ED1B-108F-CD34AC055E90}"/>
                </a:ext>
              </a:extLst>
            </p:cNvPr>
            <p:cNvCxnSpPr>
              <a:cxnSpLocks/>
            </p:cNvCxnSpPr>
            <p:nvPr/>
          </p:nvCxnSpPr>
          <p:spPr>
            <a:xfrm>
              <a:off x="2425389" y="3848830"/>
              <a:ext cx="31193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52E8FE-D3CF-478E-00FD-A5F2C340C4F5}"/>
                </a:ext>
              </a:extLst>
            </p:cNvPr>
            <p:cNvSpPr txBox="1"/>
            <p:nvPr/>
          </p:nvSpPr>
          <p:spPr>
            <a:xfrm>
              <a:off x="2330904" y="3913888"/>
              <a:ext cx="93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40mm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4BA2099-DBAE-985A-5FAE-305F86B1D515}"/>
                </a:ext>
              </a:extLst>
            </p:cNvPr>
            <p:cNvCxnSpPr>
              <a:cxnSpLocks/>
            </p:cNvCxnSpPr>
            <p:nvPr/>
          </p:nvCxnSpPr>
          <p:spPr>
            <a:xfrm>
              <a:off x="3837964" y="3844811"/>
              <a:ext cx="17779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97FDF4-4AA2-6E84-2A31-CE23E9C039C7}"/>
                </a:ext>
              </a:extLst>
            </p:cNvPr>
            <p:cNvSpPr txBox="1"/>
            <p:nvPr/>
          </p:nvSpPr>
          <p:spPr>
            <a:xfrm>
              <a:off x="3623543" y="3881873"/>
              <a:ext cx="93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20mm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8DE759-C2F8-9B0D-7E8B-F3EB385D7812}"/>
                </a:ext>
              </a:extLst>
            </p:cNvPr>
            <p:cNvCxnSpPr>
              <a:cxnSpLocks/>
              <a:stCxn id="21" idx="3"/>
              <a:endCxn id="66" idx="2"/>
            </p:cNvCxnSpPr>
            <p:nvPr/>
          </p:nvCxnSpPr>
          <p:spPr>
            <a:xfrm flipV="1">
              <a:off x="2581506" y="2698440"/>
              <a:ext cx="5577" cy="4855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47B8F55-DE34-4A77-6190-945B0DA04E1B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3909831" y="2698440"/>
              <a:ext cx="0" cy="45893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31B8D90-B269-3179-B7D4-CE81A2BF9C2E}"/>
                </a:ext>
              </a:extLst>
            </p:cNvPr>
            <p:cNvSpPr txBox="1"/>
            <p:nvPr/>
          </p:nvSpPr>
          <p:spPr>
            <a:xfrm>
              <a:off x="2533661" y="2730977"/>
              <a:ext cx="93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20mm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47CFD3-3550-B337-63FE-6648AA180765}"/>
                </a:ext>
              </a:extLst>
            </p:cNvPr>
            <p:cNvSpPr txBox="1"/>
            <p:nvPr/>
          </p:nvSpPr>
          <p:spPr>
            <a:xfrm>
              <a:off x="3863289" y="2704589"/>
              <a:ext cx="93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20mm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C0B6369-47A2-6EC5-9A92-17D7F4F3FD72}"/>
                </a:ext>
              </a:extLst>
            </p:cNvPr>
            <p:cNvCxnSpPr>
              <a:cxnSpLocks/>
            </p:cNvCxnSpPr>
            <p:nvPr/>
          </p:nvCxnSpPr>
          <p:spPr>
            <a:xfrm>
              <a:off x="10255731" y="2219289"/>
              <a:ext cx="446649" cy="5793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EB200A-86EC-DF84-55A3-34D91346F3F7}"/>
                </a:ext>
              </a:extLst>
            </p:cNvPr>
            <p:cNvSpPr txBox="1"/>
            <p:nvPr/>
          </p:nvSpPr>
          <p:spPr>
            <a:xfrm>
              <a:off x="9300714" y="1880793"/>
              <a:ext cx="1506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Mylar (50um)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4CA6E50-E219-7F6B-A6E8-2FB8E2D58EE9}"/>
                </a:ext>
              </a:extLst>
            </p:cNvPr>
            <p:cNvCxnSpPr>
              <a:cxnSpLocks/>
              <a:stCxn id="12" idx="2"/>
              <a:endCxn id="12" idx="0"/>
            </p:cNvCxnSpPr>
            <p:nvPr/>
          </p:nvCxnSpPr>
          <p:spPr>
            <a:xfrm flipV="1">
              <a:off x="9668108" y="2520176"/>
              <a:ext cx="0" cy="5129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C2E1FD-0F3B-696A-B1FB-1419E0D6F546}"/>
                </a:ext>
              </a:extLst>
            </p:cNvPr>
            <p:cNvSpPr txBox="1"/>
            <p:nvPr/>
          </p:nvSpPr>
          <p:spPr>
            <a:xfrm>
              <a:off x="8884581" y="2587984"/>
              <a:ext cx="93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40mm</a:t>
              </a:r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94ACBCEA-4819-D2EE-0A7C-29B1914A8F35}"/>
                </a:ext>
              </a:extLst>
            </p:cNvPr>
            <p:cNvSpPr/>
            <p:nvPr/>
          </p:nvSpPr>
          <p:spPr>
            <a:xfrm rot="1378372">
              <a:off x="74211" y="2451183"/>
              <a:ext cx="1107140" cy="48593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FE0C5E6-342F-3C71-95B5-1731276FCD65}"/>
                </a:ext>
              </a:extLst>
            </p:cNvPr>
            <p:cNvSpPr txBox="1"/>
            <p:nvPr/>
          </p:nvSpPr>
          <p:spPr>
            <a:xfrm>
              <a:off x="7435006" y="1045255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Vacuum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8A6EC56-3BE6-B13C-3021-73DF4CC4F5D1}"/>
                </a:ext>
              </a:extLst>
            </p:cNvPr>
            <p:cNvSpPr txBox="1"/>
            <p:nvPr/>
          </p:nvSpPr>
          <p:spPr>
            <a:xfrm>
              <a:off x="9467385" y="986956"/>
              <a:ext cx="1248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16142B2-D12A-8A11-4790-264EB0283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6100" y="3100309"/>
              <a:ext cx="703178" cy="9982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BB2F9F7-075A-89BB-87A1-271F3BFB31F3}"/>
                </a:ext>
              </a:extLst>
            </p:cNvPr>
            <p:cNvSpPr txBox="1"/>
            <p:nvPr/>
          </p:nvSpPr>
          <p:spPr>
            <a:xfrm>
              <a:off x="9668107" y="4042080"/>
              <a:ext cx="1593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Beamline End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EFFC214-94D3-E818-1CAB-C7F34E0078F2}"/>
                </a:ext>
              </a:extLst>
            </p:cNvPr>
            <p:cNvSpPr/>
            <p:nvPr/>
          </p:nvSpPr>
          <p:spPr>
            <a:xfrm>
              <a:off x="3828124" y="2124222"/>
              <a:ext cx="163414" cy="5742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30160EC-C612-1C7B-ADCA-8FAB88673F60}"/>
                </a:ext>
              </a:extLst>
            </p:cNvPr>
            <p:cNvSpPr/>
            <p:nvPr/>
          </p:nvSpPr>
          <p:spPr>
            <a:xfrm>
              <a:off x="2430966" y="2124222"/>
              <a:ext cx="312234" cy="5742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DEE7B37-0D4A-A2FD-7052-7E1023B7F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44595" y="1754664"/>
              <a:ext cx="80368" cy="10096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>
              <a:extLst>
                <a:ext uri="{FF2B5EF4-FFF2-40B4-BE49-F238E27FC236}">
                  <a16:creationId xmlns:a16="http://schemas.microsoft.com/office/drawing/2014/main" id="{C819C0EC-E43A-F035-8638-30850336031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71040" y="2266210"/>
              <a:ext cx="1134590" cy="165072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B03D0B-E7AB-EC2A-9D93-1F00DBAAE3A2}"/>
                </a:ext>
              </a:extLst>
            </p:cNvPr>
            <p:cNvCxnSpPr/>
            <p:nvPr/>
          </p:nvCxnSpPr>
          <p:spPr>
            <a:xfrm>
              <a:off x="2406186" y="2550731"/>
              <a:ext cx="0" cy="8440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0FB44B4-7E98-6E46-778E-B1171D6D3B33}"/>
                </a:ext>
              </a:extLst>
            </p:cNvPr>
            <p:cNvCxnSpPr/>
            <p:nvPr/>
          </p:nvCxnSpPr>
          <p:spPr>
            <a:xfrm>
              <a:off x="3811752" y="2472180"/>
              <a:ext cx="0" cy="8440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3D3BB48-A653-A83E-F036-48E7879FDEEF}"/>
                </a:ext>
              </a:extLst>
            </p:cNvPr>
            <p:cNvCxnSpPr/>
            <p:nvPr/>
          </p:nvCxnSpPr>
          <p:spPr>
            <a:xfrm>
              <a:off x="8619892" y="2353562"/>
              <a:ext cx="0" cy="84409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Elbow Connector 76">
              <a:extLst>
                <a:ext uri="{FF2B5EF4-FFF2-40B4-BE49-F238E27FC236}">
                  <a16:creationId xmlns:a16="http://schemas.microsoft.com/office/drawing/2014/main" id="{D0C67235-004F-8BFF-D2A7-DA4CC7DE1E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08653" y="2431033"/>
              <a:ext cx="574362" cy="470076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7C8721B-3748-A196-3012-959500E95B55}"/>
                </a:ext>
              </a:extLst>
            </p:cNvPr>
            <p:cNvCxnSpPr/>
            <p:nvPr/>
          </p:nvCxnSpPr>
          <p:spPr>
            <a:xfrm>
              <a:off x="1153551" y="2124222"/>
              <a:ext cx="0" cy="15474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834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51A7-58D8-A267-80EB-5211D2D1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Simulation Model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FAE912-65C8-7845-29F9-EE6242BE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DEB3B67-4C21-2E43-F4D9-33CD24BB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1F5B97-E554-BEA0-4066-B30AEDA7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AD204A6A-D8B6-50C4-043C-0FEA2CB3CD6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3</a:t>
            </a:fld>
            <a:endParaRPr lang="en-GB" sz="1200" dirty="0"/>
          </a:p>
        </p:txBody>
      </p:sp>
      <p:sp>
        <p:nvSpPr>
          <p:cNvPr id="16" name="Date Placeholder 11">
            <a:extLst>
              <a:ext uri="{FF2B5EF4-FFF2-40B4-BE49-F238E27FC236}">
                <a16:creationId xmlns:a16="http://schemas.microsoft.com/office/drawing/2014/main" id="{E255CE7E-0998-ABF8-5722-01FFA2D3F6C1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18/09/2025</a:t>
            </a:fld>
            <a:endParaRPr lang="en-GB" sz="12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C8A202-0AED-A4F4-EC4C-682E3CB374C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01CCCB8-F3F8-606F-F35F-C7DF78EEBB7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233" y="805979"/>
            <a:ext cx="11540763" cy="371567"/>
          </a:xfrm>
        </p:spPr>
        <p:txBody>
          <a:bodyPr/>
          <a:lstStyle/>
          <a:p>
            <a:r>
              <a:rPr lang="en-US" sz="4500" dirty="0"/>
              <a:t>Source Energy Spectra</a:t>
            </a:r>
          </a:p>
        </p:txBody>
      </p:sp>
      <p:sp>
        <p:nvSpPr>
          <p:cNvPr id="28" name="Date Placeholder 11">
            <a:extLst>
              <a:ext uri="{FF2B5EF4-FFF2-40B4-BE49-F238E27FC236}">
                <a16:creationId xmlns:a16="http://schemas.microsoft.com/office/drawing/2014/main" id="{71A62A89-70FD-D5C7-9BB3-E905EAEF21E8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18/09/2025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B1D1C50-C409-F528-235E-4770559A2796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  <p:pic>
        <p:nvPicPr>
          <p:cNvPr id="20" name="Picture 19" descr="A blue graph with white text&#10;&#10;AI-generated content may be incorrect.">
            <a:extLst>
              <a:ext uri="{FF2B5EF4-FFF2-40B4-BE49-F238E27FC236}">
                <a16:creationId xmlns:a16="http://schemas.microsoft.com/office/drawing/2014/main" id="{6AACE255-465B-A0A4-357A-23C9971E0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48" y="2565166"/>
            <a:ext cx="5558687" cy="3383549"/>
          </a:xfrm>
          <a:prstGeom prst="rect">
            <a:avLst/>
          </a:prstGeom>
        </p:spPr>
      </p:pic>
      <p:pic>
        <p:nvPicPr>
          <p:cNvPr id="25" name="Picture 24" descr="A blue and black graph&#10;&#10;AI-generated content may be incorrect.">
            <a:extLst>
              <a:ext uri="{FF2B5EF4-FFF2-40B4-BE49-F238E27FC236}">
                <a16:creationId xmlns:a16="http://schemas.microsoft.com/office/drawing/2014/main" id="{CDDDC9E6-722F-ECDC-30C7-3379BB600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4" y="2588755"/>
            <a:ext cx="5558687" cy="34632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E81A0F-6AA9-F895-9C4E-4F697EA42B16}"/>
              </a:ext>
            </a:extLst>
          </p:cNvPr>
          <p:cNvSpPr txBox="1"/>
          <p:nvPr/>
        </p:nvSpPr>
        <p:spPr>
          <a:xfrm>
            <a:off x="2959777" y="2099203"/>
            <a:ext cx="4704594" cy="588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Gaussian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54A81C-867C-68F8-D584-67448890211C}"/>
              </a:ext>
            </a:extLst>
          </p:cNvPr>
          <p:cNvSpPr txBox="1"/>
          <p:nvPr/>
        </p:nvSpPr>
        <p:spPr>
          <a:xfrm>
            <a:off x="7937359" y="2037729"/>
            <a:ext cx="4704594" cy="588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Laser Driven</a:t>
            </a:r>
          </a:p>
        </p:txBody>
      </p:sp>
    </p:spTree>
    <p:extLst>
      <p:ext uri="{BB962C8B-B14F-4D97-AF65-F5344CB8AC3E}">
        <p14:creationId xmlns:p14="http://schemas.microsoft.com/office/powerpoint/2010/main" val="291275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6270-25D0-F9B2-622E-1732A7AB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Simulation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18364-2921-C75F-D54A-FD4484CC4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9B43-EA04-F9E3-D5DA-B53BB78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9B5DF-6B27-FDAC-CFD7-055463AA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ED6B824-3F2E-C4AC-899A-01685FCA894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44590" y="792580"/>
            <a:ext cx="11540763" cy="371567"/>
          </a:xfrm>
        </p:spPr>
        <p:txBody>
          <a:bodyPr/>
          <a:lstStyle/>
          <a:p>
            <a:r>
              <a:rPr lang="en-US" sz="4500" dirty="0"/>
              <a:t>RCF</a:t>
            </a:r>
          </a:p>
        </p:txBody>
      </p:sp>
      <p:pic>
        <p:nvPicPr>
          <p:cNvPr id="8" name="Picture 7" descr="A diagram of a layer of polyester&#10;&#10;AI-generated content may be incorrect.">
            <a:extLst>
              <a:ext uri="{FF2B5EF4-FFF2-40B4-BE49-F238E27FC236}">
                <a16:creationId xmlns:a16="http://schemas.microsoft.com/office/drawing/2014/main" id="{41D70120-C648-EE34-67C9-2ABADD86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61" y="1492428"/>
            <a:ext cx="7772400" cy="3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1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1EE0-D74A-F419-ED70-C94A8A06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Pre-Phase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C0C45-FDE7-233B-60BA-6DB8E47E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9A434-AF3C-F7D4-5685-63BF124E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2F1D-552C-EF9B-CCCE-161E90AC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BD53D0D-781D-4F9B-944F-94508777FCD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47389"/>
            <a:ext cx="11540763" cy="371567"/>
          </a:xfrm>
        </p:spPr>
        <p:txBody>
          <a:bodyPr/>
          <a:lstStyle/>
          <a:p>
            <a:r>
              <a:rPr lang="en-US" sz="4500" dirty="0" err="1"/>
              <a:t>Optimising</a:t>
            </a:r>
            <a:r>
              <a:rPr lang="en-US" sz="4500" dirty="0"/>
              <a:t> </a:t>
            </a:r>
          </a:p>
          <a:p>
            <a:r>
              <a:rPr lang="en-US" sz="4500" dirty="0"/>
              <a:t>PMQ Positions</a:t>
            </a:r>
          </a:p>
        </p:txBody>
      </p:sp>
      <p:pic>
        <p:nvPicPr>
          <p:cNvPr id="13" name="Content Placeholder 12" descr="A graph with numbers and a chart&#10;&#10;AI-generated content may be incorrect.">
            <a:extLst>
              <a:ext uri="{FF2B5EF4-FFF2-40B4-BE49-F238E27FC236}">
                <a16:creationId xmlns:a16="http://schemas.microsoft.com/office/drawing/2014/main" id="{5CBDEB8C-59E6-B694-57D9-D22E7F30F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9481"/>
            <a:ext cx="5925179" cy="5959037"/>
          </a:xfr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D2B747-1974-7AB7-732F-EE4A2501D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0" y="2410691"/>
            <a:ext cx="6041377" cy="24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62598-198A-6ABA-61CD-955E679B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538FC-0BB4-C3CB-7613-16B651BC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Pre-Phase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8B34-B469-E8A3-177F-D23E075C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6364F-342F-60AD-1E50-EB516975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F0BF-2642-2371-5933-09B33CFC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C8FEAA4-8CAB-2FC7-1713-FB38A66937D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47389"/>
            <a:ext cx="11540763" cy="371567"/>
          </a:xfrm>
        </p:spPr>
        <p:txBody>
          <a:bodyPr/>
          <a:lstStyle/>
          <a:p>
            <a:r>
              <a:rPr lang="en-US" sz="4500" dirty="0"/>
              <a:t>Sensitivity Testing</a:t>
            </a:r>
          </a:p>
        </p:txBody>
      </p:sp>
      <p:pic>
        <p:nvPicPr>
          <p:cNvPr id="10" name="Picture 9" descr="A blue and white table with black text&#10;&#10;AI-generated content may be incorrect.">
            <a:extLst>
              <a:ext uri="{FF2B5EF4-FFF2-40B4-BE49-F238E27FC236}">
                <a16:creationId xmlns:a16="http://schemas.microsoft.com/office/drawing/2014/main" id="{AE537DFD-5A3C-6B54-792E-B0BD6C344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55" y="1844179"/>
            <a:ext cx="5867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43DE-854A-F8F0-44FD-2A0040D3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EA2F-1B73-B84B-77A1-6AD58C61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Phase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51C6-C2A3-E048-8ED5-8F317557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440D-E14A-2B2A-6078-3F87D8F2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B55E-3C91-E0D9-F4E2-92D7B0AE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D22AF5E-D641-AADE-89F1-117CBB149B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47389"/>
            <a:ext cx="11540763" cy="371567"/>
          </a:xfrm>
        </p:spPr>
        <p:txBody>
          <a:bodyPr/>
          <a:lstStyle/>
          <a:p>
            <a:r>
              <a:rPr lang="en-US" sz="4500" dirty="0"/>
              <a:t>Quad Orientation</a:t>
            </a:r>
          </a:p>
        </p:txBody>
      </p:sp>
      <p:pic>
        <p:nvPicPr>
          <p:cNvPr id="8" name="Picture 7" descr="A collage of different images&#10;&#10;AI-generated content may be incorrect.">
            <a:extLst>
              <a:ext uri="{FF2B5EF4-FFF2-40B4-BE49-F238E27FC236}">
                <a16:creationId xmlns:a16="http://schemas.microsoft.com/office/drawing/2014/main" id="{871E2524-B82F-9049-1A72-3A55D0047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55" y="252000"/>
            <a:ext cx="6048219" cy="6141064"/>
          </a:xfrm>
          <a:prstGeom prst="rect">
            <a:avLst/>
          </a:prstGeom>
        </p:spPr>
      </p:pic>
      <p:pic>
        <p:nvPicPr>
          <p:cNvPr id="9" name="Picture 8" descr="A diagram of a vacuum tube&#10;&#10;AI-generated content may be incorrect.">
            <a:extLst>
              <a:ext uri="{FF2B5EF4-FFF2-40B4-BE49-F238E27FC236}">
                <a16:creationId xmlns:a16="http://schemas.microsoft.com/office/drawing/2014/main" id="{E739E7BB-317E-2F4B-24B1-8692203F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6" y="2267973"/>
            <a:ext cx="5621813" cy="23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1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A600-E68A-464E-4A65-5FCFE3BF8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59E7-D356-6214-54BD-193DF64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Phase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EA43-2BF2-7DBB-F32E-CA87A880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94BC-F2E8-17CF-5E58-CF78AF70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2B0B-01EF-7259-20E4-E0A9D641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76D301E-EF7A-0650-66B8-21577BA590A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618" y="847389"/>
            <a:ext cx="11540763" cy="371567"/>
          </a:xfrm>
        </p:spPr>
        <p:txBody>
          <a:bodyPr/>
          <a:lstStyle/>
          <a:p>
            <a:r>
              <a:rPr lang="en-US" sz="4500" dirty="0"/>
              <a:t>Quad Placement</a:t>
            </a:r>
          </a:p>
        </p:txBody>
      </p:sp>
      <p:pic>
        <p:nvPicPr>
          <p:cNvPr id="3" name="Content Placeholder 12" descr="A graph with numbers and a chart&#10;&#10;AI-generated content may be incorrect.">
            <a:extLst>
              <a:ext uri="{FF2B5EF4-FFF2-40B4-BE49-F238E27FC236}">
                <a16:creationId xmlns:a16="http://schemas.microsoft.com/office/drawing/2014/main" id="{479C0428-82C5-AFBC-B35C-40F9E55B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0" y="1617002"/>
            <a:ext cx="4353774" cy="437865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607184-DFE8-12B9-554B-FF03F47CDE5E}"/>
              </a:ext>
            </a:extLst>
          </p:cNvPr>
          <p:cNvSpPr txBox="1"/>
          <p:nvPr/>
        </p:nvSpPr>
        <p:spPr>
          <a:xfrm>
            <a:off x="8169248" y="685284"/>
            <a:ext cx="4704594" cy="588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Set up 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A9A7F9-FC6B-8816-BE18-5254F77279CB}"/>
              </a:ext>
            </a:extLst>
          </p:cNvPr>
          <p:cNvGrpSpPr>
            <a:grpSpLocks noChangeAspect="1"/>
          </p:cNvGrpSpPr>
          <p:nvPr/>
        </p:nvGrpSpPr>
        <p:grpSpPr>
          <a:xfrm>
            <a:off x="6315302" y="1047045"/>
            <a:ext cx="4634517" cy="2452771"/>
            <a:chOff x="6315302" y="623225"/>
            <a:chExt cx="5435327" cy="28765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858091-FBEA-0518-B6E6-A34ED3C4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46034" y="623226"/>
              <a:ext cx="4704595" cy="2876590"/>
              <a:chOff x="3102486" y="791233"/>
              <a:chExt cx="5192013" cy="3201826"/>
            </a:xfrm>
          </p:grpSpPr>
          <p:pic>
            <p:nvPicPr>
              <p:cNvPr id="14" name="Picture 13" descr="A diagram of a graph&#10;&#10;AI-generated content may be incorrect.">
                <a:extLst>
                  <a:ext uri="{FF2B5EF4-FFF2-40B4-BE49-F238E27FC236}">
                    <a16:creationId xmlns:a16="http://schemas.microsoft.com/office/drawing/2014/main" id="{4D8B7E3E-3A2D-75A9-1563-D80890ED1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774" t="3086" r="20207" b="60356"/>
              <a:stretch>
                <a:fillRect/>
              </a:stretch>
            </p:blipFill>
            <p:spPr>
              <a:xfrm>
                <a:off x="3230431" y="2397377"/>
                <a:ext cx="5064067" cy="1595682"/>
              </a:xfrm>
              <a:prstGeom prst="rect">
                <a:avLst/>
              </a:prstGeom>
            </p:spPr>
          </p:pic>
          <p:pic>
            <p:nvPicPr>
              <p:cNvPr id="15" name="Picture 14" descr="A graph of a line&#10;&#10;AI-generated content may be incorrect.">
                <a:extLst>
                  <a:ext uri="{FF2B5EF4-FFF2-40B4-BE49-F238E27FC236}">
                    <a16:creationId xmlns:a16="http://schemas.microsoft.com/office/drawing/2014/main" id="{9FCEB635-BA43-214D-B4FF-02B46351E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3887" r="18488"/>
              <a:stretch>
                <a:fillRect/>
              </a:stretch>
            </p:blipFill>
            <p:spPr>
              <a:xfrm>
                <a:off x="3102486" y="791233"/>
                <a:ext cx="5192013" cy="1595682"/>
              </a:xfrm>
              <a:prstGeom prst="rect">
                <a:avLst/>
              </a:prstGeom>
            </p:spPr>
          </p:pic>
        </p:grpSp>
        <p:pic>
          <p:nvPicPr>
            <p:cNvPr id="19" name="Picture 18" descr="A graph of a line&#10;&#10;AI-generated content may be incorrect.">
              <a:extLst>
                <a:ext uri="{FF2B5EF4-FFF2-40B4-BE49-F238E27FC236}">
                  <a16:creationId xmlns:a16="http://schemas.microsoft.com/office/drawing/2014/main" id="{5B9AE805-5A74-3ED3-28EC-920629275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8" r="89312" b="21384"/>
            <a:stretch>
              <a:fillRect/>
            </a:stretch>
          </p:blipFill>
          <p:spPr>
            <a:xfrm>
              <a:off x="6315302" y="623225"/>
              <a:ext cx="846667" cy="1127037"/>
            </a:xfrm>
            <a:prstGeom prst="rect">
              <a:avLst/>
            </a:prstGeom>
          </p:spPr>
        </p:pic>
        <p:pic>
          <p:nvPicPr>
            <p:cNvPr id="20" name="Picture 19" descr="A diagram of a graph&#10;&#10;AI-generated content may be incorrect.">
              <a:extLst>
                <a:ext uri="{FF2B5EF4-FFF2-40B4-BE49-F238E27FC236}">
                  <a16:creationId xmlns:a16="http://schemas.microsoft.com/office/drawing/2014/main" id="{296DBFFF-0E0F-351A-1019-D72CC6F2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86" r="89835" b="69287"/>
            <a:stretch>
              <a:fillRect/>
            </a:stretch>
          </p:blipFill>
          <p:spPr>
            <a:xfrm>
              <a:off x="6315302" y="2064697"/>
              <a:ext cx="847770" cy="108337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E2DD9-CB06-7200-D4F8-6ED45CD3945D}"/>
              </a:ext>
            </a:extLst>
          </p:cNvPr>
          <p:cNvGrpSpPr>
            <a:grpSpLocks noChangeAspect="1"/>
          </p:cNvGrpSpPr>
          <p:nvPr/>
        </p:nvGrpSpPr>
        <p:grpSpPr>
          <a:xfrm>
            <a:off x="6361159" y="3976231"/>
            <a:ext cx="4588660" cy="2486106"/>
            <a:chOff x="6361158" y="3401465"/>
            <a:chExt cx="5649517" cy="30608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EDED363-45A6-4C83-78F0-85CD8DA07B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8766" y="3401467"/>
              <a:ext cx="4781909" cy="3060870"/>
              <a:chOff x="3997994" y="1597346"/>
              <a:chExt cx="4323172" cy="2739127"/>
            </a:xfrm>
          </p:grpSpPr>
          <p:pic>
            <p:nvPicPr>
              <p:cNvPr id="17" name="Picture 16" descr="A graph of a graph&#10;&#10;AI-generated content may be incorrect.">
                <a:extLst>
                  <a:ext uri="{FF2B5EF4-FFF2-40B4-BE49-F238E27FC236}">
                    <a16:creationId xmlns:a16="http://schemas.microsoft.com/office/drawing/2014/main" id="{E90A590A-8B4A-12C9-8D83-11F0883E6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422" r="18956"/>
              <a:stretch>
                <a:fillRect/>
              </a:stretch>
            </p:blipFill>
            <p:spPr>
              <a:xfrm>
                <a:off x="3997994" y="1597346"/>
                <a:ext cx="4323172" cy="1376486"/>
              </a:xfrm>
              <a:prstGeom prst="rect">
                <a:avLst/>
              </a:prstGeom>
            </p:spPr>
          </p:pic>
          <p:pic>
            <p:nvPicPr>
              <p:cNvPr id="18" name="Picture 17" descr="A diagram of a graph&#10;&#10;AI-generated content may be incorrect.">
                <a:extLst>
                  <a:ext uri="{FF2B5EF4-FFF2-40B4-BE49-F238E27FC236}">
                    <a16:creationId xmlns:a16="http://schemas.microsoft.com/office/drawing/2014/main" id="{85C2DD72-4926-FEB9-D989-5EF7A8B3A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5837" r="18956" b="62226"/>
              <a:stretch>
                <a:fillRect/>
              </a:stretch>
            </p:blipFill>
            <p:spPr>
              <a:xfrm>
                <a:off x="4030208" y="2973833"/>
                <a:ext cx="4290958" cy="1362640"/>
              </a:xfrm>
              <a:prstGeom prst="rect">
                <a:avLst/>
              </a:prstGeom>
            </p:spPr>
          </p:pic>
        </p:grpSp>
        <p:pic>
          <p:nvPicPr>
            <p:cNvPr id="25" name="Picture 24" descr="A graph of a line&#10;&#10;AI-generated content may be incorrect.">
              <a:extLst>
                <a:ext uri="{FF2B5EF4-FFF2-40B4-BE49-F238E27FC236}">
                  <a16:creationId xmlns:a16="http://schemas.microsoft.com/office/drawing/2014/main" id="{2A1F98BE-EC55-08AA-CA22-07F3C21D3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8" r="89312" b="21384"/>
            <a:stretch>
              <a:fillRect/>
            </a:stretch>
          </p:blipFill>
          <p:spPr>
            <a:xfrm>
              <a:off x="6361158" y="3401465"/>
              <a:ext cx="903241" cy="1208635"/>
            </a:xfrm>
            <a:prstGeom prst="rect">
              <a:avLst/>
            </a:prstGeom>
          </p:spPr>
        </p:pic>
        <p:pic>
          <p:nvPicPr>
            <p:cNvPr id="26" name="Picture 25" descr="A diagram of a graph&#10;&#10;AI-generated content may be incorrect.">
              <a:extLst>
                <a:ext uri="{FF2B5EF4-FFF2-40B4-BE49-F238E27FC236}">
                  <a16:creationId xmlns:a16="http://schemas.microsoft.com/office/drawing/2014/main" id="{4A85B554-87AF-350A-B299-81265DDD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86" r="89835" b="69287"/>
            <a:stretch>
              <a:fillRect/>
            </a:stretch>
          </p:blipFill>
          <p:spPr>
            <a:xfrm>
              <a:off x="6363474" y="4982503"/>
              <a:ext cx="906005" cy="115159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C4AD441-0738-2A19-8009-51BAE3C67FBD}"/>
              </a:ext>
            </a:extLst>
          </p:cNvPr>
          <p:cNvSpPr txBox="1"/>
          <p:nvPr/>
        </p:nvSpPr>
        <p:spPr>
          <a:xfrm>
            <a:off x="8169248" y="3666852"/>
            <a:ext cx="4704594" cy="5889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400" dirty="0">
                <a:solidFill>
                  <a:schemeClr val="tx1"/>
                </a:solidFill>
              </a:rPr>
              <a:t>Set up 2</a:t>
            </a:r>
          </a:p>
        </p:txBody>
      </p:sp>
    </p:spTree>
    <p:extLst>
      <p:ext uri="{BB962C8B-B14F-4D97-AF65-F5344CB8AC3E}">
        <p14:creationId xmlns:p14="http://schemas.microsoft.com/office/powerpoint/2010/main" val="2948384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FE73-952C-B07A-28D0-71BC2FE7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Phase 1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E7882A6-3AAA-6C0E-582A-CC4047CA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15" y="3359211"/>
            <a:ext cx="3024000" cy="252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C956-EFAB-2680-4827-573410C5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1035A-E042-15F0-3A6E-F8AA6602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1528" y="6398323"/>
            <a:ext cx="3423452" cy="137272"/>
          </a:xfrm>
        </p:spPr>
        <p:txBody>
          <a:bodyPr/>
          <a:lstStyle/>
          <a:p>
            <a:r>
              <a:rPr lang="en-GB" dirty="0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45467-BDFE-AF55-A54A-DDBD61D0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5056" y="6393700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34E73B7-BD3E-0FB9-4808-0552F4ED29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786097"/>
            <a:ext cx="11540763" cy="371567"/>
          </a:xfrm>
        </p:spPr>
        <p:txBody>
          <a:bodyPr/>
          <a:lstStyle/>
          <a:p>
            <a:r>
              <a:rPr lang="en-US" sz="4500" dirty="0"/>
              <a:t>Comparison with Final RCF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F7773-9343-24E8-18CB-A20DD873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96" y="1488457"/>
            <a:ext cx="1900452" cy="1831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B85DE-131C-449F-9BB3-B93303B89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197" y="1456414"/>
            <a:ext cx="1996011" cy="1946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4884F-CF0D-14C6-3334-C5877D121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547" y="1449047"/>
            <a:ext cx="1900451" cy="1910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B92D5C-BC95-6849-7E63-0CCFAC9A0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53" y="3395158"/>
            <a:ext cx="3024000" cy="25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FB4F7C-06E5-D707-5094-F10CDFB6B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8" y="3431637"/>
            <a:ext cx="3023362" cy="25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0316"/>
      </p:ext>
    </p:extLst>
  </p:cSld>
  <p:clrMapOvr>
    <a:masterClrMapping/>
  </p:clrMapOvr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5740</TotalTime>
  <Words>483</Words>
  <Application>Microsoft Office PowerPoint</Application>
  <PresentationFormat>Widescreen</PresentationFormat>
  <Paragraphs>169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ICL PPT Theme</vt:lpstr>
      <vt:lpstr>Simulations for PoPLaR Phase 1</vt:lpstr>
      <vt:lpstr>SCAPA Beamline</vt:lpstr>
      <vt:lpstr>Simulation Model</vt:lpstr>
      <vt:lpstr>Simulation Model</vt:lpstr>
      <vt:lpstr>Pre-Phase 1</vt:lpstr>
      <vt:lpstr>Pre-Phase 1</vt:lpstr>
      <vt:lpstr>Phase 1</vt:lpstr>
      <vt:lpstr>Phase 1</vt:lpstr>
      <vt:lpstr>Phase 1</vt:lpstr>
      <vt:lpstr>Phase 1</vt:lpstr>
      <vt:lpstr>Phase 1</vt:lpstr>
      <vt:lpstr>Post-Phase 1</vt:lpstr>
      <vt:lpstr>Conclusions and Future</vt:lpstr>
      <vt:lpstr>Thank you</vt:lpstr>
      <vt:lpstr>Additional Slides</vt:lpstr>
      <vt:lpstr>Simulation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Sadur, Zaynab</dc:creator>
  <cp:lastModifiedBy>Calvin Dyson</cp:lastModifiedBy>
  <cp:revision>34</cp:revision>
  <dcterms:created xsi:type="dcterms:W3CDTF">2025-03-20T14:00:52Z</dcterms:created>
  <dcterms:modified xsi:type="dcterms:W3CDTF">2025-09-18T12:39:10Z</dcterms:modified>
</cp:coreProperties>
</file>