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18"/>
  </p:notesMasterIdLst>
  <p:sldIdLst>
    <p:sldId id="362" r:id="rId2"/>
    <p:sldId id="364" r:id="rId3"/>
    <p:sldId id="358" r:id="rId4"/>
    <p:sldId id="375" r:id="rId5"/>
    <p:sldId id="376" r:id="rId6"/>
    <p:sldId id="377" r:id="rId7"/>
    <p:sldId id="378" r:id="rId8"/>
    <p:sldId id="379" r:id="rId9"/>
    <p:sldId id="380" r:id="rId10"/>
    <p:sldId id="384" r:id="rId11"/>
    <p:sldId id="383" r:id="rId12"/>
    <p:sldId id="385" r:id="rId13"/>
    <p:sldId id="386" r:id="rId14"/>
    <p:sldId id="387" r:id="rId15"/>
    <p:sldId id="355" r:id="rId16"/>
    <p:sldId id="280" r:id="rId17"/>
  </p:sldIdLst>
  <p:sldSz cx="12192000" cy="6858000"/>
  <p:notesSz cx="6858000" cy="9144000"/>
  <p:embeddedFontLst>
    <p:embeddedFont>
      <p:font typeface="Cambria Math" panose="02040503050406030204" pitchFamily="18" charset="0"/>
      <p:regular r:id="rId19"/>
    </p:embeddedFont>
    <p:embeddedFont>
      <p:font typeface="Imperial Sans Text" panose="020B0604020202020204" charset="0"/>
      <p:regular r:id="rId20"/>
      <p:bold r:id="rId21"/>
    </p:embeddedFont>
    <p:embeddedFont>
      <p:font typeface="Imperial Sans Text Semibold" panose="020B0604020202020204" charset="0"/>
      <p:regular r:id="rId22"/>
      <p:bold r:id="rId23"/>
    </p:embeddedFont>
  </p:embeddedFontLst>
  <p:defaultTextStyle>
    <a:defPPr>
      <a:defRPr lang="en-US"/>
    </a:defPPr>
    <a:lvl1pPr marL="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D"/>
    <a:srgbClr val="FBF7DC"/>
    <a:srgbClr val="F8F3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E36C60-2292-894D-9FC4-48D79C92FD01}" v="158" dt="2025-09-18T07:42:40.722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22"/>
    <p:restoredTop sz="89409"/>
  </p:normalViewPr>
  <p:slideViewPr>
    <p:cSldViewPr snapToGrid="0">
      <p:cViewPr>
        <p:scale>
          <a:sx n="159" d="100"/>
          <a:sy n="159" d="100"/>
        </p:scale>
        <p:origin x="168" y="-1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0D2A8-8F95-47C2-ABE1-A779F5A43C98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663E2-27CE-4C79-91D3-7F5C4262D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59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34DDE-30EF-1A94-0470-961064268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1D4BD5-81C7-F078-80F7-456705A4AF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D01579-7CC3-5A17-9732-9E6EC58248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Welcome to the simulation of the LION beam with LLO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Calvin Dyson and work completed with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248FE9-4B8C-9CCD-E803-D3248ECAFE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44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1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8E5BF-28D4-12BC-9EA3-F9E459016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B11AAC-646C-8D19-AA34-BE2747A714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6511A8-00DE-B8F8-143F-3DAB681E01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1DCC9D-CE76-90D7-C86E-041DC8DD33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38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E600F-C903-A4CD-1419-C75D5DC23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341DF8-E8D5-EFA5-8076-7EFAA77A17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43620C-6546-0B27-CE83-AE52337AD3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Menlo" panose="020B0609030804020204" pitchFamily="49" charset="0"/>
              </a:rPr>
              <a:t>Finally after searching many different orientations and combinations, this combination appeared to recreate the RCF stack profile the best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Menlo" panose="020B0609030804020204" pitchFamily="49" charset="0"/>
              </a:rPr>
              <a:t>Get the almost vertical line down the centre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Menlo" panose="020B0609030804020204" pitchFamily="49" charset="0"/>
              </a:rPr>
              <a:t>Slight curve or bulge on the left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Menlo" panose="020B0609030804020204" pitchFamily="49" charset="0"/>
              </a:rPr>
              <a:t>And conversion to rectangular shape for higher energies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Menlo" panose="020B0609030804020204" pitchFamily="49" charset="0"/>
              </a:rPr>
              <a:t>To take this further we are considering employing </a:t>
            </a:r>
            <a:r>
              <a:rPr lang="en-GB" dirty="0" err="1">
                <a:effectLst/>
                <a:latin typeface="Menlo" panose="020B0609030804020204" pitchFamily="49" charset="0"/>
              </a:rPr>
              <a:t>Bayseian</a:t>
            </a:r>
            <a:r>
              <a:rPr lang="en-GB" dirty="0">
                <a:effectLst/>
                <a:latin typeface="Menlo" panose="020B0609030804020204" pitchFamily="49" charset="0"/>
              </a:rPr>
              <a:t> optimisation to search the parameter space more effectively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Menlo" panose="020B0609030804020204" pitchFamily="49" charset="0"/>
              </a:rPr>
              <a:t>It is worth noting that these shifts and tilts are generally within the machine precision expected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Menlo" panose="020B0609030804020204" pitchFamily="49" charset="0"/>
              </a:rPr>
              <a:t>Though it should be noted that these quads at a strength of 332T/m and 318.5T/m are much stronger than the ones employed at SCAPA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CD767A-EDEE-1D21-C835-9EB493D155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542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712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46B90-339F-6A17-3902-9100779B3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1FC5BD-6348-3E8B-728A-C631A19B84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776687-294E-73D1-DCD2-D4535492E2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F8F38-E862-DCD3-FBE0-2EA01D3F3D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38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451C3-1D8C-1366-D39F-444FBFBE3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C0129D-F82A-4A93-073F-A2C1E19C58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3BF213-CF49-ECC9-4B08-1E228248A4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B80C2-E315-74E6-CF7B-84D05CF693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652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6DD20-B83D-D456-06B9-E1EAD963E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CBB6B2-7BF2-7299-E8F4-E0617B8797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6395AD-1968-FE27-31FC-712BE71404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67AD1F-4822-DF12-14C2-9D69F987BE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8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52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58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C53F61BD-18EB-B863-761D-89639D8806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3033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174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18463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85261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90358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201959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80747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84756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86636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362480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37066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C3CC0732-2E95-AE1D-13E5-F7FFC7BB0E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72648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60980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14231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344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75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0192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025"/>
            <a:ext cx="9984000" cy="5934075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A8D6E0-472D-9B14-F3A6-BC2F23E87040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14677495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736960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492578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868036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EE2EA-C029-0AE3-B18F-CB5D823CD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18/09/2025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4AA3B-FC1A-1DAF-C282-4ED6FC74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8A0A1-4076-F926-D730-16EF8BBD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E70A2-A3C6-29D0-1DEB-4D8F9283B18B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2710C7-980D-1529-A1C4-D0B914429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1609BCD-EF9A-DF89-AAD2-167090C57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73995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522D6F08-46E5-5EA7-E3A2-67645E5C7D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66897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9396358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2063959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7733222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653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690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2261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049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846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3541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339553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E0DA90-2FF2-F36C-F9FF-CD7A192F00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714C7637-5E21-BDDB-D675-718E58535D6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A57B56D4-851E-7242-EAB1-CD5B53E8B9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25FF1F4-36F0-A184-7B99-8F5F4A49C8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F198715B-A90B-9B06-A055-401A84B092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9D2E04D5-A2EE-135D-A8C9-6E695F9BCF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8CE0DC1F-799B-3F7A-3A71-D20337A474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E8EAEE22-055F-6869-D50D-D9C8C9082F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EADAC67C-850F-96D3-0962-09E1B4CC3E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683187A0-2E68-170D-55EF-0FA20E7A75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AE7C5DD9-4903-8E37-9C71-518439271A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bg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8829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6401834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9745092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7858776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42408421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7827781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3067528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1159915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28596850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3"/>
            <a:ext cx="12193489" cy="685799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4334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148999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98F30683-44FB-4995-47C3-43A7DE5523C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7A24E86-91AA-6A9B-314A-752B77481A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879B37A-F4A9-2DDA-3FC3-9FC52384AE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3DABC58-132F-2F2F-EB5B-78B30A3D44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DFE51362-844C-B4F1-1A83-A287F312E9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E0F57AAB-C462-6A3A-9686-048341EA78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A0D371A-82CE-1829-AA32-FB790C7A60A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A0DE082-4D8F-8158-56B4-AF85C4A0FA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530CFB56-59E9-38CF-519A-B532B32547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FB5434B5-DD4C-F988-6EBA-085A7DD49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1E34748E-CBEF-26E7-AB9F-696FA5D599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8079AE91-4ABF-A9AC-DD3E-25CF3D141B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bg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99991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6585482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2116966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8F1E4B3C-5470-00F2-B8CB-BB4906CF439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7D7A316D-6FA6-8EBE-A7B4-43071E70A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11C06CEA-028D-9197-2DEF-67878595AE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DEA93E8D-A827-0EF8-FC25-4EDF7B194E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F359F29-A6DD-FD4C-F807-701DEA41EDF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2468BF6B-AEBB-4CAA-244D-9EBE80B9A1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C60AC05-547F-FA65-604E-4ED4912EA9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7632E58E-1400-1E6E-BB60-7A9B794F41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4D65D159-581D-F29B-BBD4-C1C5BACCEE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42501059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3A87AD45-2D2F-D96C-947C-BAE35BFEBEE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31EDC35F-4F2D-B2A7-1ECD-0CF19D1AD2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97F4776F-4E5E-13DF-F11A-A6808FFFC98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BA993AE1-6A24-5C17-7FE2-A16589D9C4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A87F8EF-CDAD-15A2-A361-88921E1CAF7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E90186DB-2300-A8AA-8FAD-2C609649A6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31922286-E237-1114-3A54-E1731611D6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1B4DA78C-0EF6-B05D-F2D2-EFEDA343E3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A00F92FE-6EB2-0D0E-BFC9-559AD1E7A4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2161258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6E1CB8A6-5DB1-3B99-A9F8-9597AF152C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0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18191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459D86-11D8-7A68-1B53-2B86FE4F7E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0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81845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374EB628-65B8-A8C0-3304-77AF961E91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0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51700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49CC1682-CCAA-5EE1-585E-F7C4434F1C5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770403FB-3386-A0FE-3E9D-A2925EF0E8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C2CDC1DE-179E-04D4-B493-BF069DE85D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B9A68412-C85B-6332-8B98-2635795BBA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D9ECB875-34C4-65FF-6CDA-1356F6BC76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D3B5B848-7A8D-931B-DFC2-C5B37B8DB6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61AABDF-9542-DBC6-6388-ABE2035BE7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57C10C3-A39D-D1F6-3C50-91EC9A5E76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4DD9B4A-92B0-0B9A-755B-A13B032A85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67F605DF-643C-8B14-6DAD-2EA5E33ACE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000">
                <a:solidFill>
                  <a:schemeClr val="bg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09268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118182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37015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848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89098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4649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1682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1129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807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220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32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238870"/>
            <a:ext cx="5163243" cy="3190130"/>
          </a:xfrm>
        </p:spPr>
        <p:txBody>
          <a:bodyPr/>
          <a:lstStyle>
            <a:lvl1pPr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819"/>
            <a:ext cx="5777508" cy="3101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C35426-417C-E41E-5A03-5974D3C79A08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751618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0F4440-CEDC-0D92-E0D5-5C1E3B59B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A021F-8558-9528-DA3D-486CCDBEB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6232" y="1394619"/>
            <a:ext cx="11541025" cy="48664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1A8F0-AC4B-E4A0-94D0-99C4BFD973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850">
                <a:solidFill>
                  <a:schemeClr val="accent1"/>
                </a:solidFill>
              </a:defRPr>
            </a:lvl1pPr>
          </a:lstStyle>
          <a:p>
            <a:r>
              <a:rPr lang="en-GB"/>
              <a:t>18/09/2025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0FC7A-298A-77A0-6596-56B0B3FD8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85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17C40-7EB7-0CFD-6F6C-54AE57DE1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6755" y="6393702"/>
            <a:ext cx="318491" cy="1372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>
              <a:defRPr sz="850" b="1">
                <a:solidFill>
                  <a:schemeClr val="accent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96CDD9-97E9-735B-8549-0F3AE3CCAC58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accent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114508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79" r:id="rId2"/>
    <p:sldLayoutId id="2147483680" r:id="rId3"/>
    <p:sldLayoutId id="2147483649" r:id="rId4"/>
    <p:sldLayoutId id="2147483657" r:id="rId5"/>
    <p:sldLayoutId id="2147483658" r:id="rId6"/>
    <p:sldLayoutId id="2147483681" r:id="rId7"/>
    <p:sldLayoutId id="2147483682" r:id="rId8"/>
    <p:sldLayoutId id="2147483675" r:id="rId9"/>
    <p:sldLayoutId id="2147483650" r:id="rId10"/>
    <p:sldLayoutId id="2147483683" r:id="rId11"/>
    <p:sldLayoutId id="2147483684" r:id="rId12"/>
    <p:sldLayoutId id="2147483652" r:id="rId13"/>
    <p:sldLayoutId id="2147483685" r:id="rId14"/>
    <p:sldLayoutId id="2147483686" r:id="rId15"/>
    <p:sldLayoutId id="2147483659" r:id="rId16"/>
    <p:sldLayoutId id="2147483687" r:id="rId17"/>
    <p:sldLayoutId id="2147483688" r:id="rId18"/>
    <p:sldLayoutId id="2147483660" r:id="rId19"/>
    <p:sldLayoutId id="2147483689" r:id="rId20"/>
    <p:sldLayoutId id="2147483690" r:id="rId21"/>
    <p:sldLayoutId id="2147483677" r:id="rId22"/>
    <p:sldLayoutId id="2147483691" r:id="rId23"/>
    <p:sldLayoutId id="2147483692" r:id="rId24"/>
    <p:sldLayoutId id="2147483676" r:id="rId25"/>
    <p:sldLayoutId id="2147483667" r:id="rId26"/>
    <p:sldLayoutId id="2147483693" r:id="rId27"/>
    <p:sldLayoutId id="2147483694" r:id="rId28"/>
    <p:sldLayoutId id="2147483666" r:id="rId29"/>
    <p:sldLayoutId id="2147483661" r:id="rId30"/>
    <p:sldLayoutId id="2147483695" r:id="rId31"/>
    <p:sldLayoutId id="2147483696" r:id="rId32"/>
    <p:sldLayoutId id="2147483669" r:id="rId33"/>
    <p:sldLayoutId id="2147483697" r:id="rId34"/>
    <p:sldLayoutId id="2147483698" r:id="rId35"/>
    <p:sldLayoutId id="2147483678" r:id="rId36"/>
    <p:sldLayoutId id="2147483699" r:id="rId37"/>
    <p:sldLayoutId id="2147483700" r:id="rId38"/>
    <p:sldLayoutId id="2147483662" r:id="rId39"/>
    <p:sldLayoutId id="2147483701" r:id="rId40"/>
    <p:sldLayoutId id="2147483702" r:id="rId41"/>
    <p:sldLayoutId id="2147483663" r:id="rId42"/>
    <p:sldLayoutId id="2147483703" r:id="rId43"/>
    <p:sldLayoutId id="2147483704" r:id="rId44"/>
    <p:sldLayoutId id="2147483664" r:id="rId45"/>
    <p:sldLayoutId id="2147483705" r:id="rId46"/>
    <p:sldLayoutId id="2147483706" r:id="rId47"/>
    <p:sldLayoutId id="2147483665" r:id="rId48"/>
    <p:sldLayoutId id="2147483671" r:id="rId49"/>
    <p:sldLayoutId id="2147483707" r:id="rId50"/>
    <p:sldLayoutId id="2147483708" r:id="rId51"/>
    <p:sldLayoutId id="2147483670" r:id="rId52"/>
    <p:sldLayoutId id="2147483672" r:id="rId53"/>
    <p:sldLayoutId id="2147483674" r:id="rId54"/>
    <p:sldLayoutId id="2147483709" r:id="rId55"/>
    <p:sldLayoutId id="2147483710" r:id="rId56"/>
    <p:sldLayoutId id="2147483673" r:id="rId57"/>
    <p:sldLayoutId id="2147483654" r:id="rId58"/>
    <p:sldLayoutId id="2147483711" r:id="rId59"/>
    <p:sldLayoutId id="2147483712" r:id="rId60"/>
    <p:sldLayoutId id="2147483655" r:id="rId61"/>
    <p:sldLayoutId id="2147483713" r:id="rId62"/>
    <p:sldLayoutId id="2147483714" r:id="rId63"/>
    <p:sldLayoutId id="2147483715" r:id="rId64"/>
  </p:sldLayoutIdLst>
  <p:hf hdr="0" ftr="0"/>
  <p:txStyles>
    <p:titleStyle>
      <a:lvl1pPr algn="l" defTabSz="685765" rtl="0" eaLnBrk="1" latinLnBrk="0" hangingPunct="1">
        <a:lnSpc>
          <a:spcPct val="90000"/>
        </a:lnSpc>
        <a:spcBef>
          <a:spcPct val="0"/>
        </a:spcBef>
        <a:buNone/>
        <a:defRPr sz="2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765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685765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161991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323984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485975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3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6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18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1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2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5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7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2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5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77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206" userDrawn="1">
          <p15:clr>
            <a:srgbClr val="F26B43"/>
          </p15:clr>
        </p15:guide>
        <p15:guide id="4" pos="7475" userDrawn="1">
          <p15:clr>
            <a:srgbClr val="F26B43"/>
          </p15:clr>
        </p15:guide>
        <p15:guide id="5" orient="horz" pos="207" userDrawn="1">
          <p15:clr>
            <a:srgbClr val="F26B43"/>
          </p15:clr>
        </p15:guide>
        <p15:guide id="6" orient="horz" pos="4114" userDrawn="1">
          <p15:clr>
            <a:srgbClr val="F26B43"/>
          </p15:clr>
        </p15:guide>
        <p15:guide id="7" orient="horz" pos="3944" userDrawn="1">
          <p15:clr>
            <a:srgbClr val="F26B43"/>
          </p15:clr>
        </p15:guide>
        <p15:guide id="8" orient="horz" pos="879" userDrawn="1">
          <p15:clr>
            <a:srgbClr val="F26B43"/>
          </p15:clr>
        </p15:guide>
        <p15:guide id="9" pos="3723" userDrawn="1">
          <p15:clr>
            <a:srgbClr val="F26B43"/>
          </p15:clr>
        </p15:guide>
        <p15:guide id="10" pos="395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5.png"/><Relationship Id="rId4" Type="http://schemas.openxmlformats.org/officeDocument/2006/relationships/image" Target="../media/image4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56.pn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11" Type="http://schemas.openxmlformats.org/officeDocument/2006/relationships/image" Target="../media/image55.png"/><Relationship Id="rId5" Type="http://schemas.openxmlformats.org/officeDocument/2006/relationships/image" Target="../media/image4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60.png"/><Relationship Id="rId18" Type="http://schemas.openxmlformats.org/officeDocument/2006/relationships/image" Target="../media/image10.png"/><Relationship Id="rId3" Type="http://schemas.openxmlformats.org/officeDocument/2006/relationships/image" Target="../media/image114.png"/><Relationship Id="rId7" Type="http://schemas.openxmlformats.org/officeDocument/2006/relationships/image" Target="../media/image5.png"/><Relationship Id="rId12" Type="http://schemas.openxmlformats.org/officeDocument/2006/relationships/image" Target="../media/image550.pn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11" Type="http://schemas.openxmlformats.org/officeDocument/2006/relationships/image" Target="../media/image540.png"/><Relationship Id="rId5" Type="http://schemas.openxmlformats.org/officeDocument/2006/relationships/image" Target="../media/image3.png"/><Relationship Id="rId15" Type="http://schemas.openxmlformats.org/officeDocument/2006/relationships/image" Target="../media/image580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74FCE-6139-584B-8939-66E7666A4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F6C5-7663-81E3-7A6D-28EB77EE07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Simulation of LION Beam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7E46DE-3D3C-51AF-CB9E-605A915826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200" dirty="0"/>
              <a:t>Presenter: Calvin Dyson</a:t>
            </a:r>
          </a:p>
          <a:p>
            <a:r>
              <a:rPr lang="en-US" sz="2200" dirty="0"/>
              <a:t>Work in collaboration with Alfredo Fernadez Rodriguez and Xiangyi Chen</a:t>
            </a:r>
          </a:p>
          <a:p>
            <a:r>
              <a:rPr lang="en-GB" sz="2200" dirty="0"/>
              <a:t>18</a:t>
            </a:r>
            <a:r>
              <a:rPr lang="en-GB" sz="2200" baseline="30000" dirty="0"/>
              <a:t>th</a:t>
            </a:r>
            <a:r>
              <a:rPr lang="en-GB" sz="2200" dirty="0"/>
              <a:t> </a:t>
            </a:r>
            <a:r>
              <a:rPr lang="en-GB" sz="2200" dirty="0" err="1"/>
              <a:t>Septmeber</a:t>
            </a:r>
            <a:r>
              <a:rPr lang="en-GB" sz="2200" dirty="0"/>
              <a:t> 2025</a:t>
            </a:r>
          </a:p>
          <a:p>
            <a:r>
              <a:rPr lang="en-GB" sz="2200" dirty="0"/>
              <a:t>LhARA 8</a:t>
            </a:r>
            <a:r>
              <a:rPr lang="en-GB" sz="2200" baseline="30000" dirty="0"/>
              <a:t>th</a:t>
            </a:r>
            <a:r>
              <a:rPr lang="en-GB" sz="2200" dirty="0"/>
              <a:t> Collaboration Meeting</a:t>
            </a:r>
            <a:endParaRPr lang="en-US" sz="2200" dirty="0"/>
          </a:p>
          <a:p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E32B987-86B4-FA53-851D-66509E37C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0719" y="0"/>
            <a:ext cx="6061561" cy="204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565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8F936-9CC9-C67E-D578-F7D4B01EF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4480B-5BC1-5C17-7B19-1A436FEDD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Generating the film in simulation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93D167-840F-BD2E-2EF9-81A488292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D41F4-7128-B7B5-7594-8FC58B3E6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10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99CDC5E9-03F2-B97D-5C8B-58939AC5AC7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769932"/>
            <a:ext cx="11540763" cy="371567"/>
          </a:xfrm>
        </p:spPr>
        <p:txBody>
          <a:bodyPr/>
          <a:lstStyle/>
          <a:p>
            <a:r>
              <a:rPr lang="en-US" dirty="0"/>
              <a:t>Basic Principle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E50031-080A-A382-D2F7-D73234697CAA}"/>
              </a:ext>
            </a:extLst>
          </p:cNvPr>
          <p:cNvGrpSpPr/>
          <p:nvPr/>
        </p:nvGrpSpPr>
        <p:grpSpPr>
          <a:xfrm>
            <a:off x="366286" y="1628943"/>
            <a:ext cx="1012874" cy="1103971"/>
            <a:chOff x="1350498" y="4762681"/>
            <a:chExt cx="1012874" cy="11039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C8A8BD4-C6FE-91F6-7B0F-31E783B39533}"/>
                </a:ext>
              </a:extLst>
            </p:cNvPr>
            <p:cNvSpPr/>
            <p:nvPr/>
          </p:nvSpPr>
          <p:spPr>
            <a:xfrm>
              <a:off x="1773553" y="4762681"/>
              <a:ext cx="490653" cy="1103971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4E9523B-7737-9627-5A07-2483D89A7717}"/>
                </a:ext>
              </a:extLst>
            </p:cNvPr>
            <p:cNvSpPr/>
            <p:nvPr/>
          </p:nvSpPr>
          <p:spPr>
            <a:xfrm>
              <a:off x="1350498" y="4762681"/>
              <a:ext cx="1012874" cy="11039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B895388-0E86-196A-4526-22A3EDFD0DBE}"/>
              </a:ext>
            </a:extLst>
          </p:cNvPr>
          <p:cNvGrpSpPr/>
          <p:nvPr/>
        </p:nvGrpSpPr>
        <p:grpSpPr>
          <a:xfrm>
            <a:off x="3858383" y="1605305"/>
            <a:ext cx="1012874" cy="1127609"/>
            <a:chOff x="1350498" y="4762681"/>
            <a:chExt cx="1012874" cy="112760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4CB6F0-010E-CC5C-899C-C1ADF663C6D3}"/>
                </a:ext>
              </a:extLst>
            </p:cNvPr>
            <p:cNvSpPr/>
            <p:nvPr/>
          </p:nvSpPr>
          <p:spPr>
            <a:xfrm>
              <a:off x="1795173" y="4786319"/>
              <a:ext cx="490653" cy="1103971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EB89CB9-E5B9-0BFB-AA36-B63A0BA7EFAA}"/>
                </a:ext>
              </a:extLst>
            </p:cNvPr>
            <p:cNvSpPr/>
            <p:nvPr/>
          </p:nvSpPr>
          <p:spPr>
            <a:xfrm>
              <a:off x="1350498" y="4762681"/>
              <a:ext cx="1012874" cy="11039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A8B77F4-8D0D-35FA-1D43-FDAE7E443678}"/>
              </a:ext>
            </a:extLst>
          </p:cNvPr>
          <p:cNvGrpSpPr/>
          <p:nvPr/>
        </p:nvGrpSpPr>
        <p:grpSpPr>
          <a:xfrm>
            <a:off x="2017959" y="1588422"/>
            <a:ext cx="1012874" cy="1120854"/>
            <a:chOff x="1350498" y="4762681"/>
            <a:chExt cx="1012874" cy="11208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EC8E9DB-2404-2701-D60D-F52B5311690F}"/>
                </a:ext>
              </a:extLst>
            </p:cNvPr>
            <p:cNvSpPr/>
            <p:nvPr/>
          </p:nvSpPr>
          <p:spPr>
            <a:xfrm>
              <a:off x="1773552" y="4779564"/>
              <a:ext cx="490653" cy="1103971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9AEBD20-941F-36DA-7C73-5D9D87065D39}"/>
                </a:ext>
              </a:extLst>
            </p:cNvPr>
            <p:cNvSpPr/>
            <p:nvPr/>
          </p:nvSpPr>
          <p:spPr>
            <a:xfrm>
              <a:off x="1350498" y="4762681"/>
              <a:ext cx="1012874" cy="11039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60EE364-D8C0-C6E6-4254-885D19BFD841}"/>
              </a:ext>
            </a:extLst>
          </p:cNvPr>
          <p:cNvGrpSpPr/>
          <p:nvPr/>
        </p:nvGrpSpPr>
        <p:grpSpPr>
          <a:xfrm>
            <a:off x="5890072" y="1630346"/>
            <a:ext cx="1012874" cy="1120854"/>
            <a:chOff x="1350498" y="4762681"/>
            <a:chExt cx="1012874" cy="112085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D0A8106-8B21-EAD6-8FE1-EAC42B34092D}"/>
                </a:ext>
              </a:extLst>
            </p:cNvPr>
            <p:cNvSpPr/>
            <p:nvPr/>
          </p:nvSpPr>
          <p:spPr>
            <a:xfrm>
              <a:off x="1825787" y="4779564"/>
              <a:ext cx="490653" cy="1103971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2A9AF56-2A4C-F6D8-2CD7-B65DA3091EC8}"/>
                </a:ext>
              </a:extLst>
            </p:cNvPr>
            <p:cNvSpPr/>
            <p:nvPr/>
          </p:nvSpPr>
          <p:spPr>
            <a:xfrm>
              <a:off x="1350498" y="4762681"/>
              <a:ext cx="1012874" cy="11039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D7AAB42-08ED-D3D8-59F6-B284E08FBCD7}"/>
              </a:ext>
            </a:extLst>
          </p:cNvPr>
          <p:cNvSpPr txBox="1"/>
          <p:nvPr/>
        </p:nvSpPr>
        <p:spPr>
          <a:xfrm>
            <a:off x="6111525" y="1303144"/>
            <a:ext cx="822035" cy="4979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1600" dirty="0">
                <a:solidFill>
                  <a:schemeClr val="tx1"/>
                </a:solidFill>
              </a:rPr>
              <a:t>12MeV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C4C531D-E404-704F-133B-00AA86C5522E}"/>
              </a:ext>
            </a:extLst>
          </p:cNvPr>
          <p:cNvSpPr txBox="1"/>
          <p:nvPr/>
        </p:nvSpPr>
        <p:spPr>
          <a:xfrm>
            <a:off x="4064529" y="1268627"/>
            <a:ext cx="822035" cy="4979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1600" dirty="0">
                <a:solidFill>
                  <a:schemeClr val="tx1"/>
                </a:solidFill>
              </a:rPr>
              <a:t>16MeV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307B50C-BF3B-CE9D-C92E-82D07FC0333C}"/>
              </a:ext>
            </a:extLst>
          </p:cNvPr>
          <p:cNvSpPr txBox="1"/>
          <p:nvPr/>
        </p:nvSpPr>
        <p:spPr>
          <a:xfrm>
            <a:off x="2200050" y="1226703"/>
            <a:ext cx="822035" cy="4979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1600" dirty="0"/>
              <a:t>20</a:t>
            </a:r>
            <a:r>
              <a:rPr lang="en-US" sz="1600" dirty="0">
                <a:solidFill>
                  <a:schemeClr val="tx1"/>
                </a:solidFill>
              </a:rPr>
              <a:t>MeV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BE242D4-3F0D-80E5-01D4-925284946235}"/>
              </a:ext>
            </a:extLst>
          </p:cNvPr>
          <p:cNvSpPr txBox="1"/>
          <p:nvPr/>
        </p:nvSpPr>
        <p:spPr>
          <a:xfrm>
            <a:off x="627256" y="1292265"/>
            <a:ext cx="822035" cy="4979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1600" dirty="0"/>
              <a:t>20</a:t>
            </a:r>
            <a:r>
              <a:rPr lang="en-US" sz="1600" dirty="0">
                <a:solidFill>
                  <a:schemeClr val="tx1"/>
                </a:solidFill>
              </a:rPr>
              <a:t>MeV</a:t>
            </a:r>
          </a:p>
        </p:txBody>
      </p:sp>
      <p:pic>
        <p:nvPicPr>
          <p:cNvPr id="45" name="Picture 44" descr="A blue and yellow squares&#10;&#10;AI-generated content may be incorrect.">
            <a:extLst>
              <a:ext uri="{FF2B5EF4-FFF2-40B4-BE49-F238E27FC236}">
                <a16:creationId xmlns:a16="http://schemas.microsoft.com/office/drawing/2014/main" id="{884C5E52-075F-484C-04B6-3EF4D6923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87" y="2768083"/>
            <a:ext cx="5867400" cy="3263900"/>
          </a:xfrm>
          <a:prstGeom prst="rect">
            <a:avLst/>
          </a:prstGeom>
        </p:spPr>
      </p:pic>
      <p:pic>
        <p:nvPicPr>
          <p:cNvPr id="3" name="Picture 2" descr="A graph of a graph&#10;&#10;AI-generated content may be incorrect.">
            <a:extLst>
              <a:ext uri="{FF2B5EF4-FFF2-40B4-BE49-F238E27FC236}">
                <a16:creationId xmlns:a16="http://schemas.microsoft.com/office/drawing/2014/main" id="{F8364333-9047-F581-9BA0-1CECDF236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723" y="2319400"/>
            <a:ext cx="3916331" cy="293724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958D773-D181-D5F0-EF27-7B985F43534E}"/>
              </a:ext>
            </a:extLst>
          </p:cNvPr>
          <p:cNvSpPr txBox="1"/>
          <p:nvPr/>
        </p:nvSpPr>
        <p:spPr>
          <a:xfrm>
            <a:off x="7779723" y="1689785"/>
            <a:ext cx="4411936" cy="46750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en-GB" sz="2400" dirty="0"/>
              <a:t>Response Curve for Second Film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758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12419-3726-9DB9-2637-BFA065401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62C14-199E-E844-529E-E0361BDBE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Generating the film in simulation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F5D48-26E1-5CEE-29F0-39A0BD75D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3F0313-740C-7003-98D3-7BDCCCD69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11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3C96F2E0-9A97-74B6-0E72-3966F319C65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746575"/>
            <a:ext cx="11540763" cy="371567"/>
          </a:xfrm>
        </p:spPr>
        <p:txBody>
          <a:bodyPr/>
          <a:lstStyle/>
          <a:p>
            <a:r>
              <a:rPr lang="en-US" dirty="0"/>
              <a:t>Chasing the split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CF01C25-F2B5-C197-8710-3950DB3B5249}"/>
              </a:ext>
            </a:extLst>
          </p:cNvPr>
          <p:cNvGrpSpPr/>
          <p:nvPr/>
        </p:nvGrpSpPr>
        <p:grpSpPr>
          <a:xfrm>
            <a:off x="123505" y="1365036"/>
            <a:ext cx="11626500" cy="1476823"/>
            <a:chOff x="359911" y="4270432"/>
            <a:chExt cx="11626500" cy="1476823"/>
          </a:xfrm>
        </p:grpSpPr>
        <p:pic>
          <p:nvPicPr>
            <p:cNvPr id="20" name="Picture 19" descr="A graph with a number of red and yellow squares&#10;&#10;AI-generated content may be incorrect.">
              <a:extLst>
                <a:ext uri="{FF2B5EF4-FFF2-40B4-BE49-F238E27FC236}">
                  <a16:creationId xmlns:a16="http://schemas.microsoft.com/office/drawing/2014/main" id="{8D24E391-0929-964D-E421-C6F38A04F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67159" y="4294625"/>
              <a:ext cx="1719252" cy="1452630"/>
            </a:xfrm>
            <a:prstGeom prst="rect">
              <a:avLst/>
            </a:prstGeom>
          </p:spPr>
        </p:pic>
        <p:pic>
          <p:nvPicPr>
            <p:cNvPr id="21" name="Picture 20" descr="A grid with a number of objects in it&#10;&#10;AI-generated content may be incorrect.">
              <a:extLst>
                <a:ext uri="{FF2B5EF4-FFF2-40B4-BE49-F238E27FC236}">
                  <a16:creationId xmlns:a16="http://schemas.microsoft.com/office/drawing/2014/main" id="{A5EF7571-7CFA-B04B-25A1-6466649BA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68374" y="4270432"/>
              <a:ext cx="1695650" cy="1446289"/>
            </a:xfrm>
            <a:prstGeom prst="rect">
              <a:avLst/>
            </a:prstGeom>
          </p:spPr>
        </p:pic>
        <p:pic>
          <p:nvPicPr>
            <p:cNvPr id="22" name="Picture 21" descr="A graph with a number of red and yellow lines&#10;&#10;AI-generated content may be incorrect.">
              <a:extLst>
                <a:ext uri="{FF2B5EF4-FFF2-40B4-BE49-F238E27FC236}">
                  <a16:creationId xmlns:a16="http://schemas.microsoft.com/office/drawing/2014/main" id="{CB148CD3-B5D2-F0D1-99B1-89022B35C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47691" y="4290997"/>
              <a:ext cx="1719252" cy="1434830"/>
            </a:xfrm>
            <a:prstGeom prst="rect">
              <a:avLst/>
            </a:prstGeom>
          </p:spPr>
        </p:pic>
        <p:pic>
          <p:nvPicPr>
            <p:cNvPr id="23" name="Picture 22" descr="A graph with a red and yellow gradient&#10;&#10;AI-generated content may be incorrect.">
              <a:extLst>
                <a:ext uri="{FF2B5EF4-FFF2-40B4-BE49-F238E27FC236}">
                  <a16:creationId xmlns:a16="http://schemas.microsoft.com/office/drawing/2014/main" id="{2C6CA444-E41A-A284-C731-76DFB6454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47475" y="4279539"/>
              <a:ext cx="1690060" cy="1446288"/>
            </a:xfrm>
            <a:prstGeom prst="rect">
              <a:avLst/>
            </a:prstGeom>
          </p:spPr>
        </p:pic>
        <p:pic>
          <p:nvPicPr>
            <p:cNvPr id="24" name="Picture 23" descr="A graph with a blurry image of a person&#10;&#10;AI-generated content may be incorrect.">
              <a:extLst>
                <a:ext uri="{FF2B5EF4-FFF2-40B4-BE49-F238E27FC236}">
                  <a16:creationId xmlns:a16="http://schemas.microsoft.com/office/drawing/2014/main" id="{66CAA81E-6106-DA65-CC4E-5C5036610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19858" y="4310516"/>
              <a:ext cx="1649155" cy="1367802"/>
            </a:xfrm>
            <a:prstGeom prst="rect">
              <a:avLst/>
            </a:prstGeom>
          </p:spPr>
        </p:pic>
        <p:pic>
          <p:nvPicPr>
            <p:cNvPr id="25" name="Picture 24" descr="A graph with a blurry image of a person's body&#10;&#10;AI-generated content may be incorrect.">
              <a:extLst>
                <a:ext uri="{FF2B5EF4-FFF2-40B4-BE49-F238E27FC236}">
                  <a16:creationId xmlns:a16="http://schemas.microsoft.com/office/drawing/2014/main" id="{AD4BA559-F52C-30FB-8976-170628CAB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72581" y="4281468"/>
              <a:ext cx="1649155" cy="1415247"/>
            </a:xfrm>
            <a:prstGeom prst="rect">
              <a:avLst/>
            </a:prstGeom>
          </p:spPr>
        </p:pic>
        <p:pic>
          <p:nvPicPr>
            <p:cNvPr id="26" name="Picture 25" descr="A graph with a square shape&#10;&#10;AI-generated content may be incorrect.">
              <a:extLst>
                <a:ext uri="{FF2B5EF4-FFF2-40B4-BE49-F238E27FC236}">
                  <a16:creationId xmlns:a16="http://schemas.microsoft.com/office/drawing/2014/main" id="{F688AA3A-E941-A501-09BA-3AACAFA18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9911" y="4296148"/>
              <a:ext cx="1747921" cy="1385889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AB7886C9-7BE5-875E-6F6B-B77386D56B0C}"/>
              </a:ext>
            </a:extLst>
          </p:cNvPr>
          <p:cNvSpPr/>
          <p:nvPr/>
        </p:nvSpPr>
        <p:spPr>
          <a:xfrm>
            <a:off x="6766785" y="1241020"/>
            <a:ext cx="1649156" cy="1781699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28" name="Picture 27" descr="A blue square with a red and yellow line&#10;&#10;Description automatically generated with medium confidence">
            <a:extLst>
              <a:ext uri="{FF2B5EF4-FFF2-40B4-BE49-F238E27FC236}">
                <a16:creationId xmlns:a16="http://schemas.microsoft.com/office/drawing/2014/main" id="{2DC0EF5D-33B7-58A6-9864-616CE4AE37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8044"/>
          <a:stretch/>
        </p:blipFill>
        <p:spPr>
          <a:xfrm>
            <a:off x="6428162" y="3098303"/>
            <a:ext cx="3673009" cy="2995723"/>
          </a:xfrm>
          <a:prstGeom prst="rect">
            <a:avLst/>
          </a:prstGeom>
        </p:spPr>
      </p:pic>
      <p:pic>
        <p:nvPicPr>
          <p:cNvPr id="29" name="Picture 28" descr="A blue and red chart with numbers&#10;&#10;Description automatically generated with medium confidence">
            <a:extLst>
              <a:ext uri="{FF2B5EF4-FFF2-40B4-BE49-F238E27FC236}">
                <a16:creationId xmlns:a16="http://schemas.microsoft.com/office/drawing/2014/main" id="{3EC254CB-76D1-7976-620B-48F16319DF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53052" y="3141848"/>
            <a:ext cx="38608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650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E85C5-B544-9B4B-A139-63F5C0BA21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771F4-8878-6B98-79CE-AB1157373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DAD9D-5980-5D68-41C2-3BB5714F4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12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D4854E-F646-C2A1-589C-13C8A5730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957" y="2661680"/>
            <a:ext cx="10171337" cy="151175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84719D8-06EC-D407-4F5F-3537FF3CB507}"/>
              </a:ext>
            </a:extLst>
          </p:cNvPr>
          <p:cNvGrpSpPr/>
          <p:nvPr/>
        </p:nvGrpSpPr>
        <p:grpSpPr>
          <a:xfrm>
            <a:off x="2021280" y="1205268"/>
            <a:ext cx="9837658" cy="1288831"/>
            <a:chOff x="0" y="1311243"/>
            <a:chExt cx="15827335" cy="200024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AF4356B-E60B-7773-129A-2B2C68F44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311243"/>
              <a:ext cx="2298808" cy="194559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1F9644C-D5C8-A51D-A95E-28607A2A8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98808" y="1311243"/>
              <a:ext cx="2298808" cy="194559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8AC89CA-A0D2-1C38-F669-7263523A4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68462" y="1336025"/>
              <a:ext cx="2298810" cy="194559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706A72C-8B0D-F81C-5128-C0F2F1F6A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61257" y="1311243"/>
              <a:ext cx="2292797" cy="194050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E2DB6EA-0FE0-2BA7-9BC4-728A691B0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42937" y="1341114"/>
              <a:ext cx="2292797" cy="194050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98F0869-310C-02D0-A810-58E1F3252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229719" y="1365897"/>
              <a:ext cx="2298808" cy="194559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B1BA83F-5949-E31F-E563-BC5285C9E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534538" y="1336025"/>
              <a:ext cx="2292797" cy="1940503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EFF6C67-0EA0-85ED-6862-0C2B06DFA5C9}"/>
              </a:ext>
            </a:extLst>
          </p:cNvPr>
          <p:cNvSpPr txBox="1"/>
          <p:nvPr/>
        </p:nvSpPr>
        <p:spPr>
          <a:xfrm>
            <a:off x="12022667" y="308186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EB38D6-2418-9657-3D97-7B44DDE9682A}"/>
              </a:ext>
            </a:extLst>
          </p:cNvPr>
          <p:cNvSpPr txBox="1">
            <a:spLocks/>
          </p:cNvSpPr>
          <p:nvPr/>
        </p:nvSpPr>
        <p:spPr>
          <a:xfrm>
            <a:off x="205712" y="1627007"/>
            <a:ext cx="2150205" cy="6995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Geant4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7A649E4-DAF0-47AD-D77D-182DC0BD2D99}"/>
              </a:ext>
            </a:extLst>
          </p:cNvPr>
          <p:cNvSpPr txBox="1">
            <a:spLocks/>
          </p:cNvSpPr>
          <p:nvPr/>
        </p:nvSpPr>
        <p:spPr>
          <a:xfrm>
            <a:off x="151705" y="5168670"/>
            <a:ext cx="2150205" cy="6995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TOPAS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11F0D48-F2F4-DC05-4C69-968179C90E6A}"/>
              </a:ext>
            </a:extLst>
          </p:cNvPr>
          <p:cNvSpPr txBox="1">
            <a:spLocks/>
          </p:cNvSpPr>
          <p:nvPr/>
        </p:nvSpPr>
        <p:spPr>
          <a:xfrm>
            <a:off x="205711" y="3205549"/>
            <a:ext cx="2150205" cy="6995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LLO (SRIM)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3CA30FF-334D-75E7-FE5C-FBFB94C1F92E}"/>
              </a:ext>
            </a:extLst>
          </p:cNvPr>
          <p:cNvGrpSpPr/>
          <p:nvPr/>
        </p:nvGrpSpPr>
        <p:grpSpPr>
          <a:xfrm>
            <a:off x="1802714" y="4448930"/>
            <a:ext cx="10237581" cy="1801102"/>
            <a:chOff x="1802714" y="4487241"/>
            <a:chExt cx="11867733" cy="180110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42C7CD2-CF06-1982-C310-CC87805CFD63}"/>
                </a:ext>
              </a:extLst>
            </p:cNvPr>
            <p:cNvPicPr/>
            <p:nvPr/>
          </p:nvPicPr>
          <p:blipFill>
            <a:blip r:embed="rId10"/>
            <a:stretch/>
          </p:blipFill>
          <p:spPr>
            <a:xfrm>
              <a:off x="1802714" y="4524336"/>
              <a:ext cx="1991223" cy="1580806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C95E537-13F7-6DF0-20B7-BD52FEDCDBB9}"/>
                </a:ext>
              </a:extLst>
            </p:cNvPr>
            <p:cNvPicPr/>
            <p:nvPr/>
          </p:nvPicPr>
          <p:blipFill>
            <a:blip r:embed="rId11"/>
            <a:stretch/>
          </p:blipFill>
          <p:spPr>
            <a:xfrm>
              <a:off x="3331206" y="4524336"/>
              <a:ext cx="2062110" cy="1637029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0607983-EC3F-F0BF-5557-1D3D85F86162}"/>
                </a:ext>
              </a:extLst>
            </p:cNvPr>
            <p:cNvPicPr/>
            <p:nvPr/>
          </p:nvPicPr>
          <p:blipFill>
            <a:blip r:embed="rId12"/>
            <a:stretch/>
          </p:blipFill>
          <p:spPr>
            <a:xfrm>
              <a:off x="4932543" y="4487241"/>
              <a:ext cx="2155561" cy="1711218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28D2E34-C5B8-9C92-F6A1-F0214CE18C90}"/>
                </a:ext>
              </a:extLst>
            </p:cNvPr>
            <p:cNvPicPr/>
            <p:nvPr/>
          </p:nvPicPr>
          <p:blipFill>
            <a:blip r:embed="rId13"/>
            <a:stretch/>
          </p:blipFill>
          <p:spPr>
            <a:xfrm>
              <a:off x="6591348" y="4524336"/>
              <a:ext cx="2155761" cy="1711218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DE8988D-E8BA-4A08-90B8-60E6F5BB2836}"/>
                </a:ext>
              </a:extLst>
            </p:cNvPr>
            <p:cNvPicPr/>
            <p:nvPr/>
          </p:nvPicPr>
          <p:blipFill>
            <a:blip r:embed="rId14"/>
            <a:stretch/>
          </p:blipFill>
          <p:spPr>
            <a:xfrm>
              <a:off x="8226710" y="4524336"/>
              <a:ext cx="2120816" cy="168353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AA79222-663A-81A3-F121-34BAB3E7D836}"/>
                </a:ext>
              </a:extLst>
            </p:cNvPr>
            <p:cNvPicPr/>
            <p:nvPr/>
          </p:nvPicPr>
          <p:blipFill>
            <a:blip r:embed="rId15"/>
            <a:stretch/>
          </p:blipFill>
          <p:spPr>
            <a:xfrm>
              <a:off x="9885715" y="4524336"/>
              <a:ext cx="2184315" cy="1734046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B7C87DE-51B7-4A0D-DCF8-2C8F51B314D6}"/>
                </a:ext>
              </a:extLst>
            </p:cNvPr>
            <p:cNvPicPr/>
            <p:nvPr/>
          </p:nvPicPr>
          <p:blipFill>
            <a:blip r:embed="rId16"/>
            <a:stretch/>
          </p:blipFill>
          <p:spPr>
            <a:xfrm>
              <a:off x="11486132" y="4554298"/>
              <a:ext cx="2184315" cy="1734045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C123089E-4DE5-0DE6-1664-6E7FC9A15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/>
          <a:p>
            <a:r>
              <a:rPr lang="en-US" sz="4000" dirty="0"/>
              <a:t>Generating the film in simulation</a:t>
            </a:r>
          </a:p>
        </p:txBody>
      </p:sp>
      <p:sp>
        <p:nvSpPr>
          <p:cNvPr id="30" name="Subtitle 6">
            <a:extLst>
              <a:ext uri="{FF2B5EF4-FFF2-40B4-BE49-F238E27FC236}">
                <a16:creationId xmlns:a16="http://schemas.microsoft.com/office/drawing/2014/main" id="{46691904-D6AA-6B83-42CD-9F05F7FEB30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797625"/>
            <a:ext cx="11540763" cy="371567"/>
          </a:xfrm>
        </p:spPr>
        <p:txBody>
          <a:bodyPr/>
          <a:lstStyle/>
          <a:p>
            <a:r>
              <a:rPr lang="en-US" dirty="0"/>
              <a:t>Chasing the split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161860B-0380-99B0-EEC3-341E15229FD9}"/>
              </a:ext>
            </a:extLst>
          </p:cNvPr>
          <p:cNvSpPr/>
          <p:nvPr/>
        </p:nvSpPr>
        <p:spPr>
          <a:xfrm>
            <a:off x="2068172" y="1205268"/>
            <a:ext cx="1239945" cy="72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ACFFBCC-06F4-04B8-9297-7B79F6579B3E}"/>
              </a:ext>
            </a:extLst>
          </p:cNvPr>
          <p:cNvSpPr/>
          <p:nvPr/>
        </p:nvSpPr>
        <p:spPr>
          <a:xfrm>
            <a:off x="3520423" y="1199004"/>
            <a:ext cx="1239945" cy="72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15A5ADB-D2DC-66E1-3AD9-153488D20033}"/>
              </a:ext>
            </a:extLst>
          </p:cNvPr>
          <p:cNvSpPr/>
          <p:nvPr/>
        </p:nvSpPr>
        <p:spPr>
          <a:xfrm>
            <a:off x="4841856" y="1220690"/>
            <a:ext cx="1239945" cy="72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77C089B-2E26-1AA8-F907-3C54C3595B64}"/>
              </a:ext>
            </a:extLst>
          </p:cNvPr>
          <p:cNvSpPr/>
          <p:nvPr/>
        </p:nvSpPr>
        <p:spPr>
          <a:xfrm>
            <a:off x="6268911" y="1197167"/>
            <a:ext cx="1239945" cy="72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2EEB8D-86FE-251A-1A12-77071F639B52}"/>
              </a:ext>
            </a:extLst>
          </p:cNvPr>
          <p:cNvSpPr/>
          <p:nvPr/>
        </p:nvSpPr>
        <p:spPr>
          <a:xfrm>
            <a:off x="7626751" y="1220690"/>
            <a:ext cx="1239945" cy="72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FA27800-5BDA-7D26-0942-91AEB16A91A8}"/>
              </a:ext>
            </a:extLst>
          </p:cNvPr>
          <p:cNvSpPr/>
          <p:nvPr/>
        </p:nvSpPr>
        <p:spPr>
          <a:xfrm>
            <a:off x="9070304" y="1229416"/>
            <a:ext cx="1239945" cy="72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60BBCD5-6BA6-BDFF-E3E5-BBA58A29AA4E}"/>
              </a:ext>
            </a:extLst>
          </p:cNvPr>
          <p:cNvSpPr/>
          <p:nvPr/>
        </p:nvSpPr>
        <p:spPr>
          <a:xfrm>
            <a:off x="10467710" y="1208928"/>
            <a:ext cx="1239945" cy="72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42B09BA-4B1C-08B9-67A4-A989C73D46DB}"/>
              </a:ext>
            </a:extLst>
          </p:cNvPr>
          <p:cNvSpPr/>
          <p:nvPr/>
        </p:nvSpPr>
        <p:spPr>
          <a:xfrm>
            <a:off x="2355916" y="4573939"/>
            <a:ext cx="495963" cy="95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2C64733-531F-47F6-878D-0582F8531EB6}"/>
              </a:ext>
            </a:extLst>
          </p:cNvPr>
          <p:cNvSpPr/>
          <p:nvPr/>
        </p:nvSpPr>
        <p:spPr>
          <a:xfrm>
            <a:off x="3671221" y="4573939"/>
            <a:ext cx="495963" cy="95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4700F0C-97FC-6ACB-647F-9D62CA5FCBB2}"/>
              </a:ext>
            </a:extLst>
          </p:cNvPr>
          <p:cNvSpPr/>
          <p:nvPr/>
        </p:nvSpPr>
        <p:spPr>
          <a:xfrm>
            <a:off x="5074206" y="4526190"/>
            <a:ext cx="523929" cy="95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C5F7E0C-AADF-D852-2D31-B92861581636}"/>
              </a:ext>
            </a:extLst>
          </p:cNvPr>
          <p:cNvSpPr/>
          <p:nvPr/>
        </p:nvSpPr>
        <p:spPr>
          <a:xfrm>
            <a:off x="5104186" y="4541180"/>
            <a:ext cx="523929" cy="95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7861BB1-29B5-B557-6B03-BF11F695E9C2}"/>
              </a:ext>
            </a:extLst>
          </p:cNvPr>
          <p:cNvSpPr/>
          <p:nvPr/>
        </p:nvSpPr>
        <p:spPr>
          <a:xfrm>
            <a:off x="6514915" y="4597112"/>
            <a:ext cx="523929" cy="95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1574AF3-A60D-544A-11C4-50F7CB785A62}"/>
              </a:ext>
            </a:extLst>
          </p:cNvPr>
          <p:cNvSpPr/>
          <p:nvPr/>
        </p:nvSpPr>
        <p:spPr>
          <a:xfrm>
            <a:off x="7902493" y="4588928"/>
            <a:ext cx="523929" cy="95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0A3133A-A977-AA27-BAC9-93EEFFAF352A}"/>
              </a:ext>
            </a:extLst>
          </p:cNvPr>
          <p:cNvSpPr/>
          <p:nvPr/>
        </p:nvSpPr>
        <p:spPr>
          <a:xfrm>
            <a:off x="9347906" y="4588928"/>
            <a:ext cx="601815" cy="95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614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E20AA-A99B-F9C8-D245-40A2B98E1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20139-6572-CB40-222E-3CBC98A9A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EC57C-15CB-AEC9-CE4C-72A6D58EE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13</a:t>
            </a:fld>
            <a:endParaRPr lang="en-GB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B71CA65A-90EE-CF74-5FB7-F9098D02D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/>
          <a:p>
            <a:r>
              <a:rPr lang="en-US" sz="4500" dirty="0"/>
              <a:t>Testing the </a:t>
            </a:r>
            <a:r>
              <a:rPr lang="en-US" sz="4500" dirty="0" err="1"/>
              <a:t>Optimisation</a:t>
            </a:r>
            <a:endParaRPr lang="en-US" sz="4500" dirty="0"/>
          </a:p>
        </p:txBody>
      </p:sp>
      <p:sp>
        <p:nvSpPr>
          <p:cNvPr id="30" name="Subtitle 6">
            <a:extLst>
              <a:ext uri="{FF2B5EF4-FFF2-40B4-BE49-F238E27FC236}">
                <a16:creationId xmlns:a16="http://schemas.microsoft.com/office/drawing/2014/main" id="{A5200F4D-B68F-F2C8-E1EF-47F77838A87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618" y="935440"/>
            <a:ext cx="11540763" cy="371567"/>
          </a:xfrm>
        </p:spPr>
        <p:txBody>
          <a:bodyPr/>
          <a:lstStyle/>
          <a:p>
            <a:r>
              <a:rPr lang="en-US" dirty="0"/>
              <a:t>Compare with no displacement</a:t>
            </a:r>
          </a:p>
        </p:txBody>
      </p:sp>
      <p:pic>
        <p:nvPicPr>
          <p:cNvPr id="7" name="Picture 6" descr="A graph with a cross in the center&#10;&#10;AI-generated content may be incorrect.">
            <a:extLst>
              <a:ext uri="{FF2B5EF4-FFF2-40B4-BE49-F238E27FC236}">
                <a16:creationId xmlns:a16="http://schemas.microsoft.com/office/drawing/2014/main" id="{515054DE-822E-084E-34B1-5D7D132F6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3847"/>
            <a:ext cx="3295650" cy="2197100"/>
          </a:xfrm>
          <a:prstGeom prst="rect">
            <a:avLst/>
          </a:prstGeom>
        </p:spPr>
      </p:pic>
      <p:pic>
        <p:nvPicPr>
          <p:cNvPr id="32" name="Picture 31" descr="A graph of a light beam&#10;&#10;AI-generated content may be incorrect.">
            <a:extLst>
              <a:ext uri="{FF2B5EF4-FFF2-40B4-BE49-F238E27FC236}">
                <a16:creationId xmlns:a16="http://schemas.microsoft.com/office/drawing/2014/main" id="{11900A09-3C88-4255-BBCE-8D97D7B1D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215" y="2553847"/>
            <a:ext cx="3295650" cy="21971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8758C7D-29EB-2D4E-7427-0174E5587496}"/>
              </a:ext>
            </a:extLst>
          </p:cNvPr>
          <p:cNvSpPr txBox="1"/>
          <p:nvPr/>
        </p:nvSpPr>
        <p:spPr>
          <a:xfrm>
            <a:off x="940497" y="2248450"/>
            <a:ext cx="1414655" cy="46750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en-GB" sz="2400" dirty="0"/>
              <a:t>Default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FAAE49D-8A87-1FCE-DDA1-A77EC20F46CF}"/>
              </a:ext>
            </a:extLst>
          </p:cNvPr>
          <p:cNvSpPr txBox="1"/>
          <p:nvPr/>
        </p:nvSpPr>
        <p:spPr>
          <a:xfrm>
            <a:off x="3542602" y="2248450"/>
            <a:ext cx="1414655" cy="46750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en-GB" sz="2400" dirty="0"/>
              <a:t>10 Parameters</a:t>
            </a:r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36" name="Picture 35" descr="A graph with a star in the center&#10;&#10;AI-generated content may be incorrect.">
            <a:extLst>
              <a:ext uri="{FF2B5EF4-FFF2-40B4-BE49-F238E27FC236}">
                <a16:creationId xmlns:a16="http://schemas.microsoft.com/office/drawing/2014/main" id="{92E207FE-AD48-83AB-E762-CB716D58CB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495" y="2553847"/>
            <a:ext cx="3295650" cy="21971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595FA70-03C6-C879-13C6-B903B148D21E}"/>
              </a:ext>
            </a:extLst>
          </p:cNvPr>
          <p:cNvSpPr txBox="1"/>
          <p:nvPr/>
        </p:nvSpPr>
        <p:spPr>
          <a:xfrm>
            <a:off x="6601745" y="1780946"/>
            <a:ext cx="1414655" cy="46750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en-GB" sz="2400" dirty="0"/>
              <a:t>6 Parameters</a:t>
            </a:r>
          </a:p>
          <a:p>
            <a:pPr>
              <a:lnSpc>
                <a:spcPct val="105000"/>
              </a:lnSpc>
            </a:pPr>
            <a:r>
              <a:rPr lang="en-GB" sz="2400" dirty="0">
                <a:solidFill>
                  <a:schemeClr val="tx1"/>
                </a:solidFill>
              </a:rPr>
              <a:t>(Only tilts)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B136A98-3A68-76FC-1D44-F36FA0C8A1E9}"/>
              </a:ext>
            </a:extLst>
          </p:cNvPr>
          <p:cNvSpPr txBox="1"/>
          <p:nvPr/>
        </p:nvSpPr>
        <p:spPr>
          <a:xfrm>
            <a:off x="9552737" y="1780946"/>
            <a:ext cx="1414655" cy="46750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en-GB" sz="2400" dirty="0"/>
              <a:t>4 Parameters</a:t>
            </a:r>
          </a:p>
          <a:p>
            <a:pPr>
              <a:lnSpc>
                <a:spcPct val="105000"/>
              </a:lnSpc>
            </a:pPr>
            <a:r>
              <a:rPr lang="en-GB" sz="2400" dirty="0">
                <a:solidFill>
                  <a:schemeClr val="tx1"/>
                </a:solidFill>
              </a:rPr>
              <a:t>(Only </a:t>
            </a:r>
            <a:r>
              <a:rPr lang="en-GB" sz="2400" dirty="0"/>
              <a:t>shifts</a:t>
            </a:r>
            <a:r>
              <a:rPr lang="en-GB" sz="2400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40" name="Picture 39" descr="A graph with a cross in center&#10;&#10;AI-generated content may be incorrect.">
            <a:extLst>
              <a:ext uri="{FF2B5EF4-FFF2-40B4-BE49-F238E27FC236}">
                <a16:creationId xmlns:a16="http://schemas.microsoft.com/office/drawing/2014/main" id="{37CE5B0F-DA47-0E05-648B-8D8F39A46D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294" y="2553847"/>
            <a:ext cx="3295650" cy="219710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67C67CA8-F197-503C-01B1-377187A91918}"/>
              </a:ext>
            </a:extLst>
          </p:cNvPr>
          <p:cNvSpPr/>
          <p:nvPr/>
        </p:nvSpPr>
        <p:spPr>
          <a:xfrm>
            <a:off x="245881" y="1988994"/>
            <a:ext cx="930936" cy="106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8F84F98-25FA-71CF-0A59-2FB530B2A8AE}"/>
              </a:ext>
            </a:extLst>
          </p:cNvPr>
          <p:cNvSpPr/>
          <p:nvPr/>
        </p:nvSpPr>
        <p:spPr>
          <a:xfrm>
            <a:off x="961498" y="2693253"/>
            <a:ext cx="930936" cy="106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BEAD402-6A64-1E2A-A1C5-570654543E77}"/>
              </a:ext>
            </a:extLst>
          </p:cNvPr>
          <p:cNvSpPr/>
          <p:nvPr/>
        </p:nvSpPr>
        <p:spPr>
          <a:xfrm>
            <a:off x="3900201" y="2693253"/>
            <a:ext cx="930936" cy="106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D0DB521-33C5-BE3C-ECEE-BCBA818C14A9}"/>
              </a:ext>
            </a:extLst>
          </p:cNvPr>
          <p:cNvSpPr/>
          <p:nvPr/>
        </p:nvSpPr>
        <p:spPr>
          <a:xfrm>
            <a:off x="6843604" y="2693253"/>
            <a:ext cx="930936" cy="106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511CC34-3E15-4ACD-E8E1-EA32C637714B}"/>
              </a:ext>
            </a:extLst>
          </p:cNvPr>
          <p:cNvSpPr/>
          <p:nvPr/>
        </p:nvSpPr>
        <p:spPr>
          <a:xfrm>
            <a:off x="9619935" y="2715955"/>
            <a:ext cx="1063210" cy="8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661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35756-ECC7-AAD7-5E06-FDB90538A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66BF6-DE15-3A90-C738-64DB35108B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32916" y="6468730"/>
            <a:ext cx="1233647" cy="137270"/>
          </a:xfrm>
        </p:spPr>
        <p:txBody>
          <a:bodyPr/>
          <a:lstStyle/>
          <a:p>
            <a:r>
              <a:rPr lang="en-GB"/>
              <a:t>18/09/2025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55C14-0641-CFC0-834E-A24E69923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27959" y="6087612"/>
            <a:ext cx="318491" cy="137272"/>
          </a:xfrm>
        </p:spPr>
        <p:txBody>
          <a:bodyPr/>
          <a:lstStyle/>
          <a:p>
            <a:fld id="{CBA53E11-492D-48B3-9F9B-09541CA2A39A}" type="slidenum">
              <a:rPr lang="en-GB" smtClean="0"/>
              <a:t>14</a:t>
            </a:fld>
            <a:endParaRPr lang="en-GB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DD5B988E-9C77-223A-4594-622FA7587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/>
          <a:p>
            <a:r>
              <a:rPr lang="en-US" sz="4500" dirty="0"/>
              <a:t>Testing the </a:t>
            </a:r>
            <a:r>
              <a:rPr lang="en-US" sz="4500" dirty="0" err="1"/>
              <a:t>Optimisation</a:t>
            </a:r>
            <a:endParaRPr lang="en-US" sz="4500" dirty="0"/>
          </a:p>
        </p:txBody>
      </p:sp>
      <p:sp>
        <p:nvSpPr>
          <p:cNvPr id="30" name="Subtitle 6">
            <a:extLst>
              <a:ext uri="{FF2B5EF4-FFF2-40B4-BE49-F238E27FC236}">
                <a16:creationId xmlns:a16="http://schemas.microsoft.com/office/drawing/2014/main" id="{4F59FAEF-4DAC-550E-3869-F3129AB1D4E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861151"/>
            <a:ext cx="11540763" cy="371567"/>
          </a:xfrm>
        </p:spPr>
        <p:txBody>
          <a:bodyPr/>
          <a:lstStyle/>
          <a:p>
            <a:r>
              <a:rPr lang="en-US" dirty="0"/>
              <a:t>Compare with known displacement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7241CD-FC96-BB6F-5408-386A1C18956F}"/>
              </a:ext>
            </a:extLst>
          </p:cNvPr>
          <p:cNvSpPr txBox="1"/>
          <p:nvPr/>
        </p:nvSpPr>
        <p:spPr>
          <a:xfrm>
            <a:off x="325800" y="1279523"/>
            <a:ext cx="580193" cy="1879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en-GB" sz="2400" dirty="0"/>
              <a:t>X1: 0.08mm Y1: 0.08mm</a:t>
            </a:r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3" name="Picture 2" descr="A graph with a cross in the center&#10;&#10;AI-generated content may be incorrect.">
            <a:extLst>
              <a:ext uri="{FF2B5EF4-FFF2-40B4-BE49-F238E27FC236}">
                <a16:creationId xmlns:a16="http://schemas.microsoft.com/office/drawing/2014/main" id="{0D8D8011-2023-8381-9C5B-AB0496E814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96" y="1636263"/>
            <a:ext cx="3187700" cy="2125133"/>
          </a:xfrm>
          <a:prstGeom prst="rect">
            <a:avLst/>
          </a:prstGeom>
        </p:spPr>
      </p:pic>
      <p:pic>
        <p:nvPicPr>
          <p:cNvPr id="11" name="Picture 10" descr="A graph with a cross in the center&#10;&#10;AI-generated content may be incorrect.">
            <a:extLst>
              <a:ext uri="{FF2B5EF4-FFF2-40B4-BE49-F238E27FC236}">
                <a16:creationId xmlns:a16="http://schemas.microsoft.com/office/drawing/2014/main" id="{E1EF36F4-DFFE-A5F0-C90A-A66F304AD7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856" y="1581939"/>
            <a:ext cx="3187700" cy="2125133"/>
          </a:xfrm>
          <a:prstGeom prst="rect">
            <a:avLst/>
          </a:prstGeom>
        </p:spPr>
      </p:pic>
      <p:pic>
        <p:nvPicPr>
          <p:cNvPr id="15" name="Picture 14" descr="A graph with a number of red and yellow dots&#10;&#10;AI-generated content may be incorrect.">
            <a:extLst>
              <a:ext uri="{FF2B5EF4-FFF2-40B4-BE49-F238E27FC236}">
                <a16:creationId xmlns:a16="http://schemas.microsoft.com/office/drawing/2014/main" id="{0B96A305-A2DF-A680-892A-181EED7A05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026" y="1581938"/>
            <a:ext cx="3187700" cy="2125133"/>
          </a:xfrm>
          <a:prstGeom prst="rect">
            <a:avLst/>
          </a:prstGeom>
        </p:spPr>
      </p:pic>
      <p:pic>
        <p:nvPicPr>
          <p:cNvPr id="21" name="Picture 20" descr="A graph with a number of yellow squares&#10;&#10;AI-generated content may be incorrect.">
            <a:extLst>
              <a:ext uri="{FF2B5EF4-FFF2-40B4-BE49-F238E27FC236}">
                <a16:creationId xmlns:a16="http://schemas.microsoft.com/office/drawing/2014/main" id="{21AD5705-CD11-FC78-7DC3-EB7C7B4C6D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067" y="1636262"/>
            <a:ext cx="3187700" cy="2125133"/>
          </a:xfrm>
          <a:prstGeom prst="rect">
            <a:avLst/>
          </a:prstGeom>
        </p:spPr>
      </p:pic>
      <p:pic>
        <p:nvPicPr>
          <p:cNvPr id="23" name="Picture 22" descr="A graph with a cross in the center&#10;&#10;AI-generated content may be incorrect.">
            <a:extLst>
              <a:ext uri="{FF2B5EF4-FFF2-40B4-BE49-F238E27FC236}">
                <a16:creationId xmlns:a16="http://schemas.microsoft.com/office/drawing/2014/main" id="{81F1ED47-BE20-70F6-DEBB-591EE39B1A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7999"/>
            <a:ext cx="3290888" cy="2193925"/>
          </a:xfrm>
          <a:prstGeom prst="rect">
            <a:avLst/>
          </a:prstGeom>
        </p:spPr>
      </p:pic>
      <p:pic>
        <p:nvPicPr>
          <p:cNvPr id="25" name="Picture 24" descr="A graph with a cross in the center&#10;&#10;AI-generated content may be incorrect.">
            <a:extLst>
              <a:ext uri="{FF2B5EF4-FFF2-40B4-BE49-F238E27FC236}">
                <a16:creationId xmlns:a16="http://schemas.microsoft.com/office/drawing/2014/main" id="{E41F77BA-DFEE-D049-2643-759B3CBD3D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856" y="4262396"/>
            <a:ext cx="3187700" cy="2125133"/>
          </a:xfrm>
          <a:prstGeom prst="rect">
            <a:avLst/>
          </a:prstGeom>
        </p:spPr>
      </p:pic>
      <p:pic>
        <p:nvPicPr>
          <p:cNvPr id="27" name="Picture 26" descr="A graph with a number of red and yellow dots&#10;&#10;AI-generated content may be incorrect.">
            <a:extLst>
              <a:ext uri="{FF2B5EF4-FFF2-40B4-BE49-F238E27FC236}">
                <a16:creationId xmlns:a16="http://schemas.microsoft.com/office/drawing/2014/main" id="{2B6BD2B2-0EC7-FCB5-5B35-DA56BE34B8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459" y="4291557"/>
            <a:ext cx="3187700" cy="2125133"/>
          </a:xfrm>
          <a:prstGeom prst="rect">
            <a:avLst/>
          </a:prstGeom>
        </p:spPr>
      </p:pic>
      <p:pic>
        <p:nvPicPr>
          <p:cNvPr id="31" name="Picture 30" descr="A graph with a number of yellow and red dots&#10;&#10;AI-generated content may be incorrect.">
            <a:extLst>
              <a:ext uri="{FF2B5EF4-FFF2-40B4-BE49-F238E27FC236}">
                <a16:creationId xmlns:a16="http://schemas.microsoft.com/office/drawing/2014/main" id="{2CFC4308-7E03-B89B-9C53-F53F81FB80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863" y="4291556"/>
            <a:ext cx="3187700" cy="212513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32E93A6-9A44-485A-2A9D-DC343E3C8B7D}"/>
              </a:ext>
            </a:extLst>
          </p:cNvPr>
          <p:cNvSpPr txBox="1"/>
          <p:nvPr/>
        </p:nvSpPr>
        <p:spPr>
          <a:xfrm>
            <a:off x="331680" y="3894383"/>
            <a:ext cx="580193" cy="1879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en-GB" sz="2400" dirty="0"/>
              <a:t>Optimised to: X1: 0.029mm Y1: 0.0958mm X2:-0.1684mm Y2:0.009mm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35BFDB2-6F8B-F029-1F18-A3837C08748F}"/>
              </a:ext>
            </a:extLst>
          </p:cNvPr>
          <p:cNvSpPr/>
          <p:nvPr/>
        </p:nvSpPr>
        <p:spPr>
          <a:xfrm>
            <a:off x="897803" y="1764229"/>
            <a:ext cx="930936" cy="106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7D19E25-B4B6-D394-4E96-B6AC07A08146}"/>
              </a:ext>
            </a:extLst>
          </p:cNvPr>
          <p:cNvSpPr/>
          <p:nvPr/>
        </p:nvSpPr>
        <p:spPr>
          <a:xfrm>
            <a:off x="3678553" y="1710850"/>
            <a:ext cx="930936" cy="106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FA99FDC-A572-6571-7319-581340F51AF4}"/>
              </a:ext>
            </a:extLst>
          </p:cNvPr>
          <p:cNvSpPr/>
          <p:nvPr/>
        </p:nvSpPr>
        <p:spPr>
          <a:xfrm>
            <a:off x="6620143" y="1710850"/>
            <a:ext cx="930936" cy="106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E99ECA7-ED5B-0C9E-C9DE-5B75A1472640}"/>
              </a:ext>
            </a:extLst>
          </p:cNvPr>
          <p:cNvSpPr/>
          <p:nvPr/>
        </p:nvSpPr>
        <p:spPr>
          <a:xfrm>
            <a:off x="9563869" y="1764229"/>
            <a:ext cx="930936" cy="106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9EDD000-C3B8-707C-F985-5F1B711ED955}"/>
              </a:ext>
            </a:extLst>
          </p:cNvPr>
          <p:cNvSpPr/>
          <p:nvPr/>
        </p:nvSpPr>
        <p:spPr>
          <a:xfrm>
            <a:off x="9563869" y="4419197"/>
            <a:ext cx="930936" cy="106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BCC9CC2-7E3D-F94F-5628-F4CACB5EE5CC}"/>
              </a:ext>
            </a:extLst>
          </p:cNvPr>
          <p:cNvSpPr/>
          <p:nvPr/>
        </p:nvSpPr>
        <p:spPr>
          <a:xfrm>
            <a:off x="6620143" y="4419197"/>
            <a:ext cx="930936" cy="106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8B10245-6DDC-6364-F6E6-3ECD85B326C2}"/>
              </a:ext>
            </a:extLst>
          </p:cNvPr>
          <p:cNvSpPr/>
          <p:nvPr/>
        </p:nvSpPr>
        <p:spPr>
          <a:xfrm>
            <a:off x="4646973" y="4357394"/>
            <a:ext cx="930936" cy="106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34EAC56-6876-BF02-B78F-B0104347F2DF}"/>
              </a:ext>
            </a:extLst>
          </p:cNvPr>
          <p:cNvSpPr/>
          <p:nvPr/>
        </p:nvSpPr>
        <p:spPr>
          <a:xfrm>
            <a:off x="3716531" y="4397499"/>
            <a:ext cx="930936" cy="106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BAB5968-C395-4D89-C848-FC4102DA4CA3}"/>
              </a:ext>
            </a:extLst>
          </p:cNvPr>
          <p:cNvSpPr/>
          <p:nvPr/>
        </p:nvSpPr>
        <p:spPr>
          <a:xfrm>
            <a:off x="990787" y="4365818"/>
            <a:ext cx="930936" cy="106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709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63B7F-5D21-30A1-0E51-69B8AA799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500" dirty="0"/>
              <a:t>Conclusions and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6A751-AF95-5E29-7AED-7BCEF682C4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117770"/>
            <a:ext cx="10663193" cy="541320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dirty="0"/>
              <a:t>NCC implemented into the Bayesian optimisation process</a:t>
            </a:r>
          </a:p>
          <a:p>
            <a:pPr marL="666884" lvl="3" indent="-342900"/>
            <a:r>
              <a:rPr lang="en-GB" sz="2200" dirty="0"/>
              <a:t>Found degenerate solutions in optimisation</a:t>
            </a:r>
          </a:p>
          <a:p>
            <a:pPr marL="828875" lvl="4" indent="-342900"/>
            <a:r>
              <a:rPr lang="en-GB" sz="2200" dirty="0"/>
              <a:t>Investigate how degenerate</a:t>
            </a:r>
          </a:p>
          <a:p>
            <a:pPr marL="828875" lvl="4" indent="-342900"/>
            <a:r>
              <a:rPr lang="en-GB" sz="2200" dirty="0"/>
              <a:t>Inclusion of all 4 windows may remove this…</a:t>
            </a:r>
          </a:p>
          <a:p>
            <a:pPr marL="666884" lvl="3" indent="-342900"/>
            <a:r>
              <a:rPr lang="en-GB" sz="2200" dirty="0"/>
              <a:t>Optimisation struggles with more than 4 parameters(/inclusion of tilts)</a:t>
            </a:r>
          </a:p>
          <a:p>
            <a:pPr marL="828875" lvl="4" indent="-342900"/>
            <a:r>
              <a:rPr lang="en-GB" sz="2200" dirty="0"/>
              <a:t>Refine the search space</a:t>
            </a:r>
          </a:p>
          <a:p>
            <a:pPr marL="828875" lvl="4" indent="-342900"/>
            <a:r>
              <a:rPr lang="en-GB" sz="2200" dirty="0"/>
              <a:t>Run for more iterations</a:t>
            </a:r>
          </a:p>
          <a:p>
            <a:endParaRPr lang="en-GB" sz="2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dirty="0"/>
              <a:t>RCF aligned with the beamline axis</a:t>
            </a:r>
          </a:p>
          <a:p>
            <a:pPr marL="666884" lvl="3" indent="-342900"/>
            <a:r>
              <a:rPr lang="en-GB" sz="2200" dirty="0"/>
              <a:t>Warning for future RCF use: Be careful with placement and scanning</a:t>
            </a:r>
          </a:p>
          <a:p>
            <a:pPr marL="666884" lvl="3" indent="-342900"/>
            <a:endParaRPr lang="en-GB" sz="22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200" b="1" dirty="0"/>
              <a:t>Geant4 Simulation of RCF complete</a:t>
            </a:r>
          </a:p>
          <a:p>
            <a:pPr marL="666884" lvl="3" indent="-342900"/>
            <a:r>
              <a:rPr lang="en-GB" sz="2200" dirty="0"/>
              <a:t>Did not show the desired split</a:t>
            </a:r>
          </a:p>
          <a:p>
            <a:pPr marL="666884" lvl="3" indent="-342900"/>
            <a:r>
              <a:rPr lang="en-GB" sz="2200" dirty="0"/>
              <a:t>Yet to be integrated into the optimisation loop</a:t>
            </a:r>
          </a:p>
          <a:p>
            <a:pPr lvl="3" indent="0">
              <a:buNone/>
            </a:pPr>
            <a:endParaRPr lang="en-GB" dirty="0"/>
          </a:p>
          <a:p>
            <a:pPr marL="666884" lvl="3" indent="-342900"/>
            <a:endParaRPr lang="en-GB" dirty="0"/>
          </a:p>
          <a:p>
            <a:pPr marL="666884" lvl="3" indent="-342900"/>
            <a:endParaRPr lang="en-GB" dirty="0"/>
          </a:p>
          <a:p>
            <a:pPr marL="666884" lvl="3" indent="-342900"/>
            <a:endParaRPr lang="en-GB" b="1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72D070-7731-BBE4-5409-CB2315F63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1EC8CB6-4F16-FF05-540B-72759B33C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15</a:t>
            </a:fld>
            <a:endParaRPr lang="en-GB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1FCEF107-C86D-B9A1-6C3D-D261B5FBC966}"/>
              </a:ext>
            </a:extLst>
          </p:cNvPr>
          <p:cNvSpPr txBox="1">
            <a:spLocks/>
          </p:cNvSpPr>
          <p:nvPr/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D0DD85-9A8E-414F-B011-7F10C1A17227}" type="datetime1">
              <a:rPr lang="en-GB" smtClean="0"/>
              <a:pPr/>
              <a:t>18/09/2025</a:t>
            </a:fld>
            <a:endParaRPr lang="en-GB"/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F01C9FDC-A9CB-8B2B-CE3D-2EE413BD052D}"/>
              </a:ext>
            </a:extLst>
          </p:cNvPr>
          <p:cNvSpPr txBox="1">
            <a:spLocks/>
          </p:cNvSpPr>
          <p:nvPr/>
        </p:nvSpPr>
        <p:spPr>
          <a:xfrm>
            <a:off x="5936755" y="6393702"/>
            <a:ext cx="318491" cy="13727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ctr" defTabSz="914353" rtl="0" eaLnBrk="1" latinLnBrk="0" hangingPunct="1">
              <a:defRPr sz="8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A53E11-492D-48B3-9F9B-09541CA2A39A}" type="slidenum">
              <a:rPr lang="en-GB" sz="1200" smtClean="0"/>
              <a:pPr/>
              <a:t>15</a:t>
            </a:fld>
            <a:endParaRPr lang="en-GB" sz="1200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278BAAC-EA23-6375-A4F5-3D6D4A30C314}"/>
              </a:ext>
            </a:extLst>
          </p:cNvPr>
          <p:cNvSpPr txBox="1">
            <a:spLocks/>
          </p:cNvSpPr>
          <p:nvPr/>
        </p:nvSpPr>
        <p:spPr>
          <a:xfrm>
            <a:off x="180434" y="6237802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LhARA Collaboration Meeting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E88C544F-87EF-D7B5-4AE1-3BBD14F24F55}"/>
              </a:ext>
            </a:extLst>
          </p:cNvPr>
          <p:cNvSpPr txBox="1">
            <a:spLocks/>
          </p:cNvSpPr>
          <p:nvPr/>
        </p:nvSpPr>
        <p:spPr>
          <a:xfrm>
            <a:off x="10641349" y="6384387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/>
              <a:t>07/04/2025</a:t>
            </a:r>
            <a:endParaRPr lang="en-GB" sz="1200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DA1E328-271B-ED7F-65DA-EC865A8C760A}"/>
              </a:ext>
            </a:extLst>
          </p:cNvPr>
          <p:cNvSpPr txBox="1">
            <a:spLocks/>
          </p:cNvSpPr>
          <p:nvPr/>
        </p:nvSpPr>
        <p:spPr>
          <a:xfrm>
            <a:off x="180434" y="6247117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Calvin Dyson - LhARA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1164456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33FD5-8F84-09E1-F53E-FFAB74652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9C886-44C3-30D2-31BD-CE950FD85B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>
            <a:normAutofit/>
          </a:bodyPr>
          <a:lstStyle/>
          <a:p>
            <a:r>
              <a:rPr lang="en-US"/>
              <a:t>Thank you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8CF55B4-AAD6-7281-2FE6-8948F74493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AA909-91C7-235E-6BF9-DDB1D7761A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>
            <a:normAutofit/>
          </a:bodyPr>
          <a:lstStyle/>
          <a:p>
            <a:pPr>
              <a:lnSpc>
                <a:spcPct val="95000"/>
              </a:lnSpc>
              <a:spcAft>
                <a:spcPts val="600"/>
              </a:spcAft>
            </a:pPr>
            <a:r>
              <a:rPr lang="en-GB" dirty="0"/>
              <a:t>Simulation of LION Beam</a:t>
            </a:r>
          </a:p>
          <a:p>
            <a:pPr>
              <a:lnSpc>
                <a:spcPct val="95000"/>
              </a:lnSpc>
              <a:spcAft>
                <a:spcPts val="600"/>
              </a:spcAft>
            </a:pPr>
            <a:r>
              <a:rPr lang="en-US" dirty="0"/>
              <a:t>07/04/2025</a:t>
            </a:r>
          </a:p>
        </p:txBody>
      </p:sp>
    </p:spTree>
    <p:extLst>
      <p:ext uri="{BB962C8B-B14F-4D97-AF65-F5344CB8AC3E}">
        <p14:creationId xmlns:p14="http://schemas.microsoft.com/office/powerpoint/2010/main" val="843543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4B8A3-8B74-BFB1-83BC-78C418B49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DDCC0-691C-3E95-A3E7-F58F901C3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500" dirty="0"/>
              <a:t>LION Beamline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3DCE88-E857-D02A-626D-D5D9197D2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4493F4-CFEE-FB71-DFA8-1D5390D56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2</a:t>
            </a:fld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313E06-7476-4CFB-373B-5661925DE01F}"/>
              </a:ext>
            </a:extLst>
          </p:cNvPr>
          <p:cNvGrpSpPr/>
          <p:nvPr/>
        </p:nvGrpSpPr>
        <p:grpSpPr>
          <a:xfrm>
            <a:off x="180434" y="4586496"/>
            <a:ext cx="11626500" cy="1476823"/>
            <a:chOff x="359911" y="4270432"/>
            <a:chExt cx="11626500" cy="1476823"/>
          </a:xfrm>
        </p:grpSpPr>
        <p:pic>
          <p:nvPicPr>
            <p:cNvPr id="6" name="Picture 5" descr="A graph with a number of red and yellow squares&#10;&#10;AI-generated content may be incorrect.">
              <a:extLst>
                <a:ext uri="{FF2B5EF4-FFF2-40B4-BE49-F238E27FC236}">
                  <a16:creationId xmlns:a16="http://schemas.microsoft.com/office/drawing/2014/main" id="{9523233F-0C0B-6565-2C4A-B58F1BC99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67159" y="4294625"/>
              <a:ext cx="1719252" cy="1452630"/>
            </a:xfrm>
            <a:prstGeom prst="rect">
              <a:avLst/>
            </a:prstGeom>
          </p:spPr>
        </p:pic>
        <p:pic>
          <p:nvPicPr>
            <p:cNvPr id="9" name="Picture 8" descr="A grid with a number of objects in it&#10;&#10;AI-generated content may be incorrect.">
              <a:extLst>
                <a:ext uri="{FF2B5EF4-FFF2-40B4-BE49-F238E27FC236}">
                  <a16:creationId xmlns:a16="http://schemas.microsoft.com/office/drawing/2014/main" id="{6F5097AE-70B2-C829-025B-6FE3540C8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68374" y="4270432"/>
              <a:ext cx="1695650" cy="1446289"/>
            </a:xfrm>
            <a:prstGeom prst="rect">
              <a:avLst/>
            </a:prstGeom>
          </p:spPr>
        </p:pic>
        <p:pic>
          <p:nvPicPr>
            <p:cNvPr id="10" name="Picture 9" descr="A graph with a number of red and yellow lines&#10;&#10;AI-generated content may be incorrect.">
              <a:extLst>
                <a:ext uri="{FF2B5EF4-FFF2-40B4-BE49-F238E27FC236}">
                  <a16:creationId xmlns:a16="http://schemas.microsoft.com/office/drawing/2014/main" id="{296FD889-A643-1517-E831-8982643C4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47691" y="4290997"/>
              <a:ext cx="1719252" cy="1434830"/>
            </a:xfrm>
            <a:prstGeom prst="rect">
              <a:avLst/>
            </a:prstGeom>
          </p:spPr>
        </p:pic>
        <p:pic>
          <p:nvPicPr>
            <p:cNvPr id="11" name="Picture 10" descr="A graph with a red and yellow gradient&#10;&#10;AI-generated content may be incorrect.">
              <a:extLst>
                <a:ext uri="{FF2B5EF4-FFF2-40B4-BE49-F238E27FC236}">
                  <a16:creationId xmlns:a16="http://schemas.microsoft.com/office/drawing/2014/main" id="{8A6C112F-E8A5-93D8-97EB-54EAC2C58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47475" y="4279539"/>
              <a:ext cx="1690060" cy="1446288"/>
            </a:xfrm>
            <a:prstGeom prst="rect">
              <a:avLst/>
            </a:prstGeom>
          </p:spPr>
        </p:pic>
        <p:pic>
          <p:nvPicPr>
            <p:cNvPr id="12" name="Picture 11" descr="A graph with a blurry image of a person&#10;&#10;AI-generated content may be incorrect.">
              <a:extLst>
                <a:ext uri="{FF2B5EF4-FFF2-40B4-BE49-F238E27FC236}">
                  <a16:creationId xmlns:a16="http://schemas.microsoft.com/office/drawing/2014/main" id="{8ECB145F-E65D-6E08-ECA1-98C89484D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19858" y="4310516"/>
              <a:ext cx="1649155" cy="1367802"/>
            </a:xfrm>
            <a:prstGeom prst="rect">
              <a:avLst/>
            </a:prstGeom>
          </p:spPr>
        </p:pic>
        <p:pic>
          <p:nvPicPr>
            <p:cNvPr id="13" name="Picture 12" descr="A graph with a blurry image of a person's body&#10;&#10;AI-generated content may be incorrect.">
              <a:extLst>
                <a:ext uri="{FF2B5EF4-FFF2-40B4-BE49-F238E27FC236}">
                  <a16:creationId xmlns:a16="http://schemas.microsoft.com/office/drawing/2014/main" id="{98EB0842-9436-F843-DB00-862E380CD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72581" y="4281468"/>
              <a:ext cx="1649155" cy="1415247"/>
            </a:xfrm>
            <a:prstGeom prst="rect">
              <a:avLst/>
            </a:prstGeom>
          </p:spPr>
        </p:pic>
        <p:pic>
          <p:nvPicPr>
            <p:cNvPr id="14" name="Picture 13" descr="A graph with a square shape&#10;&#10;AI-generated content may be incorrect.">
              <a:extLst>
                <a:ext uri="{FF2B5EF4-FFF2-40B4-BE49-F238E27FC236}">
                  <a16:creationId xmlns:a16="http://schemas.microsoft.com/office/drawing/2014/main" id="{C3C354EC-2367-07D4-117F-5B69EE2FE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9911" y="4296148"/>
              <a:ext cx="1747921" cy="138588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D5ACBCB-ED4D-4649-469D-21189507804F}"/>
                  </a:ext>
                </a:extLst>
              </p:cNvPr>
              <p:cNvSpPr txBox="1"/>
              <p:nvPr/>
            </p:nvSpPr>
            <p:spPr>
              <a:xfrm>
                <a:off x="325800" y="4271953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3.1 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D5ACBCB-ED4D-4649-469D-2118950780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800" y="4271953"/>
                <a:ext cx="1185392" cy="286645"/>
              </a:xfrm>
              <a:prstGeom prst="rect">
                <a:avLst/>
              </a:prstGeom>
              <a:blipFill>
                <a:blip r:embed="rId10"/>
                <a:stretch>
                  <a:fillRect l="-1053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FAC0DB-1862-D881-4D95-19DB3BAB67B1}"/>
                  </a:ext>
                </a:extLst>
              </p:cNvPr>
              <p:cNvSpPr txBox="1"/>
              <p:nvPr/>
            </p:nvSpPr>
            <p:spPr>
              <a:xfrm>
                <a:off x="8544215" y="4271952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12.7 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FAC0DB-1862-D881-4D95-19DB3BAB6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4215" y="4271952"/>
                <a:ext cx="1185392" cy="286645"/>
              </a:xfrm>
              <a:prstGeom prst="rect">
                <a:avLst/>
              </a:prstGeom>
              <a:blipFill>
                <a:blip r:embed="rId11"/>
                <a:stretch>
                  <a:fillRect r="-6316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7F66CFD-1CE0-968B-893E-0896398B0A73}"/>
                  </a:ext>
                </a:extLst>
              </p:cNvPr>
              <p:cNvSpPr txBox="1"/>
              <p:nvPr/>
            </p:nvSpPr>
            <p:spPr>
              <a:xfrm>
                <a:off x="6902309" y="4276831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11.4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7F66CFD-1CE0-968B-893E-0896398B0A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2309" y="4276831"/>
                <a:ext cx="1185392" cy="286645"/>
              </a:xfrm>
              <a:prstGeom prst="rect">
                <a:avLst/>
              </a:prstGeom>
              <a:blipFill>
                <a:blip r:embed="rId12"/>
                <a:stretch>
                  <a:fillRect l="-1064" r="-4255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15B46C0-BEA6-B917-93C2-C817C74B3348}"/>
                  </a:ext>
                </a:extLst>
              </p:cNvPr>
              <p:cNvSpPr txBox="1"/>
              <p:nvPr/>
            </p:nvSpPr>
            <p:spPr>
              <a:xfrm>
                <a:off x="5270332" y="4282575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9.9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15B46C0-BEA6-B917-93C2-C817C74B3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0332" y="4282575"/>
                <a:ext cx="1185392" cy="286645"/>
              </a:xfrm>
              <a:prstGeom prst="rect">
                <a:avLst/>
              </a:prstGeom>
              <a:blipFill>
                <a:blip r:embed="rId13"/>
                <a:stretch>
                  <a:fillRect l="-1064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9DDF092-0438-5B36-7973-2B599CBE36A7}"/>
                  </a:ext>
                </a:extLst>
              </p:cNvPr>
              <p:cNvSpPr txBox="1"/>
              <p:nvPr/>
            </p:nvSpPr>
            <p:spPr>
              <a:xfrm>
                <a:off x="3644991" y="4271285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8.2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9DDF092-0438-5B36-7973-2B599CBE36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4991" y="4271285"/>
                <a:ext cx="1185392" cy="286645"/>
              </a:xfrm>
              <a:prstGeom prst="rect">
                <a:avLst/>
              </a:prstGeom>
              <a:blipFill>
                <a:blip r:embed="rId14"/>
                <a:stretch>
                  <a:fillRect l="-1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4B9A8B2-3D15-B11A-6657-4597CDCAEC61}"/>
                  </a:ext>
                </a:extLst>
              </p:cNvPr>
              <p:cNvSpPr txBox="1"/>
              <p:nvPr/>
            </p:nvSpPr>
            <p:spPr>
              <a:xfrm>
                <a:off x="2019650" y="4284475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6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.1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4B9A8B2-3D15-B11A-6657-4597CDCAE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9650" y="4284475"/>
                <a:ext cx="1185392" cy="286645"/>
              </a:xfrm>
              <a:prstGeom prst="rect">
                <a:avLst/>
              </a:prstGeom>
              <a:blipFill>
                <a:blip r:embed="rId15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04F51F9-6709-1CD8-879C-2C12FA24C6B2}"/>
                  </a:ext>
                </a:extLst>
              </p:cNvPr>
              <p:cNvSpPr txBox="1"/>
              <p:nvPr/>
            </p:nvSpPr>
            <p:spPr>
              <a:xfrm>
                <a:off x="10189336" y="4271953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13.9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04F51F9-6709-1CD8-879C-2C12FA24C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9336" y="4271953"/>
                <a:ext cx="1185392" cy="286645"/>
              </a:xfrm>
              <a:prstGeom prst="rect">
                <a:avLst/>
              </a:prstGeom>
              <a:blipFill>
                <a:blip r:embed="rId16"/>
                <a:stretch>
                  <a:fillRect l="-1064" r="-4255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5BA35B2E-B3E3-5E61-505D-0A4FAEA97FB1}"/>
              </a:ext>
            </a:extLst>
          </p:cNvPr>
          <p:cNvGrpSpPr/>
          <p:nvPr/>
        </p:nvGrpSpPr>
        <p:grpSpPr>
          <a:xfrm>
            <a:off x="2149596" y="816109"/>
            <a:ext cx="7680204" cy="2957699"/>
            <a:chOff x="2118133" y="833367"/>
            <a:chExt cx="9644334" cy="3422899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F3ABC75-72C1-8FE5-2ED9-93016C76F95F}"/>
                </a:ext>
              </a:extLst>
            </p:cNvPr>
            <p:cNvGrpSpPr/>
            <p:nvPr/>
          </p:nvGrpSpPr>
          <p:grpSpPr>
            <a:xfrm>
              <a:off x="2118133" y="833367"/>
              <a:ext cx="9644334" cy="3422899"/>
              <a:chOff x="138731" y="981555"/>
              <a:chExt cx="7759231" cy="2957077"/>
            </a:xfrm>
          </p:grpSpPr>
          <p:pic>
            <p:nvPicPr>
              <p:cNvPr id="70" name="Picture 69" descr="A diagram of a vacuum&#10;&#10;AI-generated content may be incorrect.">
                <a:extLst>
                  <a:ext uri="{FF2B5EF4-FFF2-40B4-BE49-F238E27FC236}">
                    <a16:creationId xmlns:a16="http://schemas.microsoft.com/office/drawing/2014/main" id="{33AF161C-8388-0104-C922-4B7495B053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0" t="1797"/>
              <a:stretch/>
            </p:blipFill>
            <p:spPr>
              <a:xfrm>
                <a:off x="138731" y="981555"/>
                <a:ext cx="7759231" cy="2957077"/>
              </a:xfrm>
              <a:prstGeom prst="rect">
                <a:avLst/>
              </a:prstGeom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53B97EB5-CE66-CCF4-BFC9-C607FC922A14}"/>
                  </a:ext>
                </a:extLst>
              </p:cNvPr>
              <p:cNvSpPr txBox="1"/>
              <p:nvPr/>
            </p:nvSpPr>
            <p:spPr>
              <a:xfrm>
                <a:off x="805909" y="1743553"/>
                <a:ext cx="552963" cy="11295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noAutofit/>
              </a:bodyPr>
              <a:lstStyle/>
              <a:p>
                <a:pPr algn="l">
                  <a:lnSpc>
                    <a:spcPct val="105000"/>
                  </a:lnSpc>
                </a:pPr>
                <a:r>
                  <a:rPr lang="en-GB" sz="700">
                    <a:solidFill>
                      <a:schemeClr val="tx1"/>
                    </a:solidFill>
                  </a:rPr>
                  <a:t>             46.94mm</a:t>
                </a: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D3141ED7-9F68-D645-4E3D-E45B0084E289}"/>
                  </a:ext>
                </a:extLst>
              </p:cNvPr>
              <p:cNvGrpSpPr/>
              <p:nvPr/>
            </p:nvGrpSpPr>
            <p:grpSpPr>
              <a:xfrm>
                <a:off x="1299915" y="1743553"/>
                <a:ext cx="543014" cy="147911"/>
                <a:chOff x="1299915" y="1743553"/>
                <a:chExt cx="543014" cy="147911"/>
              </a:xfrm>
            </p:grpSpPr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DD175C3E-CFFE-0E77-82F7-1656E9FBD4A4}"/>
                    </a:ext>
                  </a:extLst>
                </p:cNvPr>
                <p:cNvSpPr txBox="1"/>
                <p:nvPr/>
              </p:nvSpPr>
              <p:spPr>
                <a:xfrm>
                  <a:off x="1299915" y="1743553"/>
                  <a:ext cx="456772" cy="11295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>
                  <a:noAutofit/>
                </a:bodyPr>
                <a:lstStyle/>
                <a:p>
                  <a:pPr algn="l">
                    <a:lnSpc>
                      <a:spcPct val="105000"/>
                    </a:lnSpc>
                  </a:pPr>
                  <a:r>
                    <a:rPr lang="en-GB" sz="700">
                      <a:solidFill>
                        <a:schemeClr val="bg1"/>
                      </a:solidFill>
                    </a:rPr>
                    <a:t>32.33mm</a:t>
                  </a:r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9B784455-C58E-4124-B1A5-E50E1CAA50F0}"/>
                    </a:ext>
                  </a:extLst>
                </p:cNvPr>
                <p:cNvSpPr txBox="1"/>
                <p:nvPr/>
              </p:nvSpPr>
              <p:spPr>
                <a:xfrm>
                  <a:off x="1378403" y="1778508"/>
                  <a:ext cx="464526" cy="11295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>
                  <a:noAutofit/>
                </a:bodyPr>
                <a:lstStyle/>
                <a:p>
                  <a:pPr algn="l">
                    <a:lnSpc>
                      <a:spcPct val="105000"/>
                    </a:lnSpc>
                  </a:pPr>
                  <a:r>
                    <a:rPr lang="en-GB" sz="700">
                      <a:solidFill>
                        <a:schemeClr val="tx1"/>
                      </a:solidFill>
                    </a:rPr>
                    <a:t>32.33mm</a:t>
                  </a:r>
                </a:p>
              </p:txBody>
            </p:sp>
          </p:grp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08BA0667-B996-E785-4D75-90D2B257EA81}"/>
                  </a:ext>
                </a:extLst>
              </p:cNvPr>
              <p:cNvSpPr txBox="1"/>
              <p:nvPr/>
            </p:nvSpPr>
            <p:spPr>
              <a:xfrm>
                <a:off x="3854547" y="1558993"/>
                <a:ext cx="1020816" cy="11295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noAutofit/>
              </a:bodyPr>
              <a:lstStyle/>
              <a:p>
                <a:pPr algn="l">
                  <a:lnSpc>
                    <a:spcPct val="105000"/>
                  </a:lnSpc>
                </a:pPr>
                <a:r>
                  <a:rPr lang="en-GB" sz="700">
                    <a:solidFill>
                      <a:schemeClr val="tx1"/>
                    </a:solidFill>
                  </a:rPr>
                  <a:t>1775.20mm</a:t>
                </a: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BC314D2-D4B9-C210-C7E5-916D9C8EF00C}"/>
                </a:ext>
              </a:extLst>
            </p:cNvPr>
            <p:cNvSpPr/>
            <p:nvPr/>
          </p:nvSpPr>
          <p:spPr>
            <a:xfrm>
              <a:off x="10450286" y="1988457"/>
              <a:ext cx="1312181" cy="116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EEA80B7-D8F3-3AB9-FF49-816CDAD19C8D}"/>
                </a:ext>
              </a:extLst>
            </p:cNvPr>
            <p:cNvSpPr/>
            <p:nvPr/>
          </p:nvSpPr>
          <p:spPr>
            <a:xfrm flipH="1">
              <a:off x="10450286" y="2755846"/>
              <a:ext cx="145344" cy="262655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12C9BBF9-F3C4-C76A-2886-2F197CC93979}"/>
                </a:ext>
              </a:extLst>
            </p:cNvPr>
            <p:cNvSpPr/>
            <p:nvPr/>
          </p:nvSpPr>
          <p:spPr>
            <a:xfrm rot="8273395">
              <a:off x="10553683" y="2513477"/>
              <a:ext cx="565262" cy="92497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9F4DA8F-ED31-B0DA-C7CB-06B3DB48E0D9}"/>
                </a:ext>
              </a:extLst>
            </p:cNvPr>
            <p:cNvSpPr/>
            <p:nvPr/>
          </p:nvSpPr>
          <p:spPr>
            <a:xfrm flipH="1">
              <a:off x="10568677" y="2763127"/>
              <a:ext cx="145344" cy="262655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16558DC-3E76-B4B9-C196-11522F6CEAE2}"/>
                </a:ext>
              </a:extLst>
            </p:cNvPr>
            <p:cNvSpPr/>
            <p:nvPr/>
          </p:nvSpPr>
          <p:spPr>
            <a:xfrm flipH="1">
              <a:off x="10701334" y="2755846"/>
              <a:ext cx="145344" cy="262655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C4D34A9-AE7D-4B03-1C7A-579A921C1AA2}"/>
                </a:ext>
              </a:extLst>
            </p:cNvPr>
            <p:cNvSpPr/>
            <p:nvPr/>
          </p:nvSpPr>
          <p:spPr>
            <a:xfrm flipH="1">
              <a:off x="10819725" y="2763126"/>
              <a:ext cx="145344" cy="262655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bg1"/>
                </a:solidFill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4925003-0B18-7242-8B18-1365C1CD763B}"/>
              </a:ext>
            </a:extLst>
          </p:cNvPr>
          <p:cNvSpPr txBox="1"/>
          <p:nvPr/>
        </p:nvSpPr>
        <p:spPr>
          <a:xfrm>
            <a:off x="9136911" y="1966636"/>
            <a:ext cx="1098455" cy="3353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1200" dirty="0">
                <a:solidFill>
                  <a:schemeClr val="tx1"/>
                </a:solidFill>
              </a:rPr>
              <a:t>RCF Stacks</a:t>
            </a:r>
          </a:p>
        </p:txBody>
      </p:sp>
      <p:sp>
        <p:nvSpPr>
          <p:cNvPr id="34" name="Slide Number Placeholder 10">
            <a:extLst>
              <a:ext uri="{FF2B5EF4-FFF2-40B4-BE49-F238E27FC236}">
                <a16:creationId xmlns:a16="http://schemas.microsoft.com/office/drawing/2014/main" id="{D81ECD52-9EE0-8C47-46DB-B3D0D95FE80B}"/>
              </a:ext>
            </a:extLst>
          </p:cNvPr>
          <p:cNvSpPr txBox="1">
            <a:spLocks/>
          </p:cNvSpPr>
          <p:nvPr/>
        </p:nvSpPr>
        <p:spPr>
          <a:xfrm>
            <a:off x="5936755" y="6393702"/>
            <a:ext cx="318491" cy="13727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ctr" defTabSz="914353" rtl="0" eaLnBrk="1" latinLnBrk="0" hangingPunct="1">
              <a:defRPr sz="8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A53E11-492D-48B3-9F9B-09541CA2A39A}" type="slidenum">
              <a:rPr lang="en-GB" sz="1200" smtClean="0"/>
              <a:pPr/>
              <a:t>2</a:t>
            </a:fld>
            <a:endParaRPr lang="en-GB" sz="1200" dirty="0"/>
          </a:p>
        </p:txBody>
      </p:sp>
      <p:sp>
        <p:nvSpPr>
          <p:cNvPr id="35" name="Footer Placeholder 4">
            <a:extLst>
              <a:ext uri="{FF2B5EF4-FFF2-40B4-BE49-F238E27FC236}">
                <a16:creationId xmlns:a16="http://schemas.microsoft.com/office/drawing/2014/main" id="{D7582A6B-F4E4-3B54-CEA7-BF1D004854B6}"/>
              </a:ext>
            </a:extLst>
          </p:cNvPr>
          <p:cNvSpPr txBox="1">
            <a:spLocks/>
          </p:cNvSpPr>
          <p:nvPr/>
        </p:nvSpPr>
        <p:spPr>
          <a:xfrm>
            <a:off x="180434" y="6237802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LhARA Collaboration Meeting</a:t>
            </a:r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44AA15DA-9C51-12BA-ED97-430BF5592563}"/>
              </a:ext>
            </a:extLst>
          </p:cNvPr>
          <p:cNvSpPr txBox="1">
            <a:spLocks/>
          </p:cNvSpPr>
          <p:nvPr/>
        </p:nvSpPr>
        <p:spPr>
          <a:xfrm>
            <a:off x="180434" y="6247117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Calvin Dyson - LhARA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2686720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0684F-E56F-EE60-F2F8-4C5DCD32F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30C1C-1209-C148-1C6C-323293051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Focusing and Defocusing Quadrupole Combination Tilt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Subtitle 6">
                <a:extLst>
                  <a:ext uri="{FF2B5EF4-FFF2-40B4-BE49-F238E27FC236}">
                    <a16:creationId xmlns:a16="http://schemas.microsoft.com/office/drawing/2014/main" id="{275D4C08-14F7-BDDE-70F7-0175060FD739}"/>
                  </a:ext>
                </a:extLst>
              </p:cNvPr>
              <p:cNvSpPr>
                <a:spLocks noGrp="1"/>
              </p:cNvSpPr>
              <p:nvPr>
                <p:ph type="subTitle" idx="13"/>
              </p:nvPr>
            </p:nvSpPr>
            <p:spPr>
              <a:xfrm>
                <a:off x="325800" y="620196"/>
                <a:ext cx="11540763" cy="792008"/>
              </a:xfrm>
            </p:spPr>
            <p:txBody>
              <a:bodyPr/>
              <a:lstStyle/>
              <a:p>
                <a:r>
                  <a:rPr lang="en-GB" dirty="0"/>
                  <a:t>FQ: x = +0.1mm,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GB" dirty="0"/>
                  <a:t> = +0.004 rad,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GB" dirty="0"/>
                  <a:t> = 0.004 rad,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GB" dirty="0"/>
                  <a:t> = -0.003 rad; </a:t>
                </a:r>
              </a:p>
              <a:p>
                <a:r>
                  <a:rPr lang="en-GB" dirty="0"/>
                  <a:t>DQ: x = +0.1mm,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en-GB" dirty="0"/>
                  <a:t> = -0.004 rad,</a:t>
                </a:r>
                <a14:m>
                  <m:oMath xmlns:m="http://schemas.openxmlformats.org/officeDocument/2006/math">
                    <m: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GB" dirty="0"/>
                  <a:t> = 0.004 rad,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GB" dirty="0"/>
                  <a:t> = -0.003 rad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7" name="Subtitle 6">
                <a:extLst>
                  <a:ext uri="{FF2B5EF4-FFF2-40B4-BE49-F238E27FC236}">
                    <a16:creationId xmlns:a16="http://schemas.microsoft.com/office/drawing/2014/main" id="{275D4C08-14F7-BDDE-70F7-0175060FD7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3"/>
              </p:nvPr>
            </p:nvSpPr>
            <p:spPr>
              <a:xfrm>
                <a:off x="325800" y="620196"/>
                <a:ext cx="11540763" cy="792008"/>
              </a:xfrm>
              <a:blipFill>
                <a:blip r:embed="rId3"/>
                <a:stretch>
                  <a:fillRect l="-1742" t="-18462" b="-1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5FDC46ED-D7AF-2745-D119-6CB765140542}"/>
              </a:ext>
            </a:extLst>
          </p:cNvPr>
          <p:cNvGrpSpPr/>
          <p:nvPr/>
        </p:nvGrpSpPr>
        <p:grpSpPr>
          <a:xfrm>
            <a:off x="364734" y="3278404"/>
            <a:ext cx="11626500" cy="1476823"/>
            <a:chOff x="359911" y="4270432"/>
            <a:chExt cx="11626500" cy="1476823"/>
          </a:xfrm>
        </p:grpSpPr>
        <p:pic>
          <p:nvPicPr>
            <p:cNvPr id="10" name="Picture 9" descr="A graph with a number of red and yellow squares&#10;&#10;AI-generated content may be incorrect.">
              <a:extLst>
                <a:ext uri="{FF2B5EF4-FFF2-40B4-BE49-F238E27FC236}">
                  <a16:creationId xmlns:a16="http://schemas.microsoft.com/office/drawing/2014/main" id="{5563F893-CB03-F69B-F8FA-AECBC9AE9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67159" y="4294625"/>
              <a:ext cx="1719252" cy="1452630"/>
            </a:xfrm>
            <a:prstGeom prst="rect">
              <a:avLst/>
            </a:prstGeom>
          </p:spPr>
        </p:pic>
        <p:pic>
          <p:nvPicPr>
            <p:cNvPr id="11" name="Picture 10" descr="A grid with a number of objects in it&#10;&#10;AI-generated content may be incorrect.">
              <a:extLst>
                <a:ext uri="{FF2B5EF4-FFF2-40B4-BE49-F238E27FC236}">
                  <a16:creationId xmlns:a16="http://schemas.microsoft.com/office/drawing/2014/main" id="{2712DA13-C4E6-90BA-1106-E9E15AF88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68374" y="4270432"/>
              <a:ext cx="1695650" cy="1446289"/>
            </a:xfrm>
            <a:prstGeom prst="rect">
              <a:avLst/>
            </a:prstGeom>
          </p:spPr>
        </p:pic>
        <p:pic>
          <p:nvPicPr>
            <p:cNvPr id="12" name="Picture 11" descr="A graph with a number of red and yellow lines&#10;&#10;AI-generated content may be incorrect.">
              <a:extLst>
                <a:ext uri="{FF2B5EF4-FFF2-40B4-BE49-F238E27FC236}">
                  <a16:creationId xmlns:a16="http://schemas.microsoft.com/office/drawing/2014/main" id="{AF5195FE-F03B-7296-BF49-FD2FD7BC5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47691" y="4290997"/>
              <a:ext cx="1719252" cy="1434830"/>
            </a:xfrm>
            <a:prstGeom prst="rect">
              <a:avLst/>
            </a:prstGeom>
          </p:spPr>
        </p:pic>
        <p:pic>
          <p:nvPicPr>
            <p:cNvPr id="13" name="Picture 12" descr="A graph with a red and yellow gradient&#10;&#10;AI-generated content may be incorrect.">
              <a:extLst>
                <a:ext uri="{FF2B5EF4-FFF2-40B4-BE49-F238E27FC236}">
                  <a16:creationId xmlns:a16="http://schemas.microsoft.com/office/drawing/2014/main" id="{BC90CB89-9636-0082-9237-660B51D3D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47475" y="4279539"/>
              <a:ext cx="1690060" cy="1446288"/>
            </a:xfrm>
            <a:prstGeom prst="rect">
              <a:avLst/>
            </a:prstGeom>
          </p:spPr>
        </p:pic>
        <p:pic>
          <p:nvPicPr>
            <p:cNvPr id="14" name="Picture 13" descr="A graph with a blurry image of a person&#10;&#10;AI-generated content may be incorrect.">
              <a:extLst>
                <a:ext uri="{FF2B5EF4-FFF2-40B4-BE49-F238E27FC236}">
                  <a16:creationId xmlns:a16="http://schemas.microsoft.com/office/drawing/2014/main" id="{7B9CEDCD-AEE6-43AF-ABB3-294C071F8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19858" y="4310516"/>
              <a:ext cx="1649155" cy="1367802"/>
            </a:xfrm>
            <a:prstGeom prst="rect">
              <a:avLst/>
            </a:prstGeom>
          </p:spPr>
        </p:pic>
        <p:pic>
          <p:nvPicPr>
            <p:cNvPr id="15" name="Picture 14" descr="A graph with a blurry image of a person's body&#10;&#10;AI-generated content may be incorrect.">
              <a:extLst>
                <a:ext uri="{FF2B5EF4-FFF2-40B4-BE49-F238E27FC236}">
                  <a16:creationId xmlns:a16="http://schemas.microsoft.com/office/drawing/2014/main" id="{2017D1A0-9DE7-1803-B37F-5D86FA308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72581" y="4281468"/>
              <a:ext cx="1649155" cy="1415247"/>
            </a:xfrm>
            <a:prstGeom prst="rect">
              <a:avLst/>
            </a:prstGeom>
          </p:spPr>
        </p:pic>
        <p:pic>
          <p:nvPicPr>
            <p:cNvPr id="16" name="Picture 15" descr="A graph with a square shape&#10;&#10;AI-generated content may be incorrect.">
              <a:extLst>
                <a:ext uri="{FF2B5EF4-FFF2-40B4-BE49-F238E27FC236}">
                  <a16:creationId xmlns:a16="http://schemas.microsoft.com/office/drawing/2014/main" id="{472D99A1-2001-B890-5882-F9FA46CC7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9911" y="4296148"/>
              <a:ext cx="1747921" cy="1385889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0B66C724-19B3-5834-2AB1-D51D50CD18AD}"/>
              </a:ext>
            </a:extLst>
          </p:cNvPr>
          <p:cNvSpPr txBox="1"/>
          <p:nvPr/>
        </p:nvSpPr>
        <p:spPr>
          <a:xfrm>
            <a:off x="9473441" y="1100891"/>
            <a:ext cx="3316333" cy="3113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600">
                <a:solidFill>
                  <a:schemeClr val="tx1"/>
                </a:solidFill>
              </a:rPr>
              <a:t>Simulation of 1x10</a:t>
            </a:r>
            <a:r>
              <a:rPr lang="en-GB" sz="1600" baseline="30000">
                <a:solidFill>
                  <a:schemeClr val="tx1"/>
                </a:solidFill>
              </a:rPr>
              <a:t>5</a:t>
            </a:r>
            <a:r>
              <a:rPr lang="en-GB" sz="1600">
                <a:solidFill>
                  <a:schemeClr val="tx1"/>
                </a:solidFill>
              </a:rPr>
              <a:t> particles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855A9D-2DA7-2270-EFB6-9856CA0F1865}"/>
              </a:ext>
            </a:extLst>
          </p:cNvPr>
          <p:cNvSpPr txBox="1"/>
          <p:nvPr/>
        </p:nvSpPr>
        <p:spPr>
          <a:xfrm>
            <a:off x="364734" y="5438325"/>
            <a:ext cx="11037223" cy="98532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600" b="1" dirty="0">
                <a:solidFill>
                  <a:schemeClr val="tx1"/>
                </a:solidFill>
              </a:rPr>
              <a:t>Key Observations:</a:t>
            </a:r>
          </a:p>
          <a:p>
            <a:pPr marL="285750" indent="-285750" algn="l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Vertical central line visible</a:t>
            </a:r>
          </a:p>
          <a:p>
            <a:pPr marL="285750" indent="-285750" algn="l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Vertical, curved section of star-shaped arm can be seen in the simulation</a:t>
            </a:r>
            <a:endParaRPr lang="en-GB" sz="16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CA68750-7F30-30EA-2470-9E379BE391AF}"/>
                  </a:ext>
                </a:extLst>
              </p:cNvPr>
              <p:cNvSpPr txBox="1"/>
              <p:nvPr/>
            </p:nvSpPr>
            <p:spPr>
              <a:xfrm>
                <a:off x="637570" y="4679556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3.1 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CA68750-7F30-30EA-2470-9E379BE391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570" y="4679556"/>
                <a:ext cx="1185392" cy="286645"/>
              </a:xfrm>
              <a:prstGeom prst="rect">
                <a:avLst/>
              </a:prstGeom>
              <a:blipFill>
                <a:blip r:embed="rId11"/>
                <a:stretch>
                  <a:fillRect l="-1031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B46BF9E-C197-F715-8E3E-E654AD8E9C9C}"/>
                  </a:ext>
                </a:extLst>
              </p:cNvPr>
              <p:cNvSpPr txBox="1"/>
              <p:nvPr/>
            </p:nvSpPr>
            <p:spPr>
              <a:xfrm>
                <a:off x="8858518" y="4701793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12.7 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B46BF9E-C197-F715-8E3E-E654AD8E9C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8518" y="4701793"/>
                <a:ext cx="1185392" cy="286645"/>
              </a:xfrm>
              <a:prstGeom prst="rect">
                <a:avLst/>
              </a:prstGeom>
              <a:blipFill>
                <a:blip r:embed="rId12"/>
                <a:stretch>
                  <a:fillRect l="-1026" r="-7179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31EF8C-6AA6-1FF2-7443-128D477817BC}"/>
                  </a:ext>
                </a:extLst>
              </p:cNvPr>
              <p:cNvSpPr txBox="1"/>
              <p:nvPr/>
            </p:nvSpPr>
            <p:spPr>
              <a:xfrm>
                <a:off x="7178207" y="4717818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11.4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31EF8C-6AA6-1FF2-7443-128D477817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8207" y="4717818"/>
                <a:ext cx="1185392" cy="286645"/>
              </a:xfrm>
              <a:prstGeom prst="rect">
                <a:avLst/>
              </a:prstGeom>
              <a:blipFill>
                <a:blip r:embed="rId13"/>
                <a:stretch>
                  <a:fillRect l="-1031" r="-4639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708667B-9DD9-4168-F7E5-7FEC29F5D796}"/>
                  </a:ext>
                </a:extLst>
              </p:cNvPr>
              <p:cNvSpPr txBox="1"/>
              <p:nvPr/>
            </p:nvSpPr>
            <p:spPr>
              <a:xfrm>
                <a:off x="5582102" y="4691806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9.9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708667B-9DD9-4168-F7E5-7FEC29F5D7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102" y="4691806"/>
                <a:ext cx="1185392" cy="286645"/>
              </a:xfrm>
              <a:prstGeom prst="rect">
                <a:avLst/>
              </a:prstGeom>
              <a:blipFill>
                <a:blip r:embed="rId14"/>
                <a:stretch>
                  <a:fillRect l="-1031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055AFB1-1AB8-6260-1018-890F864D8975}"/>
                  </a:ext>
                </a:extLst>
              </p:cNvPr>
              <p:cNvSpPr txBox="1"/>
              <p:nvPr/>
            </p:nvSpPr>
            <p:spPr>
              <a:xfrm>
                <a:off x="3956562" y="4702032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8.2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055AFB1-1AB8-6260-1018-890F864D89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6562" y="4702032"/>
                <a:ext cx="1185392" cy="286645"/>
              </a:xfrm>
              <a:prstGeom prst="rect">
                <a:avLst/>
              </a:prstGeom>
              <a:blipFill>
                <a:blip r:embed="rId15"/>
                <a:stretch>
                  <a:fillRect l="-1031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37FA47B-1ED6-E89B-8698-90C89CFDDBCD}"/>
                  </a:ext>
                </a:extLst>
              </p:cNvPr>
              <p:cNvSpPr txBox="1"/>
              <p:nvPr/>
            </p:nvSpPr>
            <p:spPr>
              <a:xfrm>
                <a:off x="2331022" y="4702032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6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.1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37FA47B-1ED6-E89B-8698-90C89CFDDB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022" y="4702032"/>
                <a:ext cx="1185392" cy="286645"/>
              </a:xfrm>
              <a:prstGeom prst="rect">
                <a:avLst/>
              </a:prstGeom>
              <a:blipFill>
                <a:blip r:embed="rId16"/>
                <a:stretch>
                  <a:fillRect l="-1026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879D35F-B46F-8673-5004-B4E1AF21E485}"/>
                  </a:ext>
                </a:extLst>
              </p:cNvPr>
              <p:cNvSpPr txBox="1"/>
              <p:nvPr/>
            </p:nvSpPr>
            <p:spPr>
              <a:xfrm>
                <a:off x="10487281" y="4701841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13.9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879D35F-B46F-8673-5004-B4E1AF21E4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7281" y="4701841"/>
                <a:ext cx="1185392" cy="286645"/>
              </a:xfrm>
              <a:prstGeom prst="rect">
                <a:avLst/>
              </a:prstGeom>
              <a:blipFill>
                <a:blip r:embed="rId17"/>
                <a:stretch>
                  <a:fillRect l="-1026" r="-4103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F06A9C8F-9B8C-DF02-4BCA-E9952D409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99EEE1EE-BA29-91A9-9470-CB45869EB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3</a:t>
            </a:fld>
            <a:endParaRPr lang="en-GB"/>
          </a:p>
        </p:txBody>
      </p:sp>
      <p:sp>
        <p:nvSpPr>
          <p:cNvPr id="37" name="Slide Number Placeholder 10">
            <a:extLst>
              <a:ext uri="{FF2B5EF4-FFF2-40B4-BE49-F238E27FC236}">
                <a16:creationId xmlns:a16="http://schemas.microsoft.com/office/drawing/2014/main" id="{2A7B908F-96C6-1336-FC86-D103748B307A}"/>
              </a:ext>
            </a:extLst>
          </p:cNvPr>
          <p:cNvSpPr txBox="1">
            <a:spLocks/>
          </p:cNvSpPr>
          <p:nvPr/>
        </p:nvSpPr>
        <p:spPr>
          <a:xfrm>
            <a:off x="5936755" y="6393702"/>
            <a:ext cx="318491" cy="13727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ctr" defTabSz="914353" rtl="0" eaLnBrk="1" latinLnBrk="0" hangingPunct="1">
              <a:defRPr sz="8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A53E11-492D-48B3-9F9B-09541CA2A39A}" type="slidenum">
              <a:rPr lang="en-GB" sz="1200" smtClean="0"/>
              <a:pPr/>
              <a:t>3</a:t>
            </a:fld>
            <a:endParaRPr lang="en-GB" sz="1200" dirty="0"/>
          </a:p>
        </p:txBody>
      </p:sp>
      <p:sp>
        <p:nvSpPr>
          <p:cNvPr id="38" name="Footer Placeholder 4">
            <a:extLst>
              <a:ext uri="{FF2B5EF4-FFF2-40B4-BE49-F238E27FC236}">
                <a16:creationId xmlns:a16="http://schemas.microsoft.com/office/drawing/2014/main" id="{695D62C9-BFD5-510C-249C-33E2F51DF271}"/>
              </a:ext>
            </a:extLst>
          </p:cNvPr>
          <p:cNvSpPr txBox="1">
            <a:spLocks/>
          </p:cNvSpPr>
          <p:nvPr/>
        </p:nvSpPr>
        <p:spPr>
          <a:xfrm>
            <a:off x="180434" y="6237802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LhARA Collaboration Meeting</a:t>
            </a:r>
          </a:p>
        </p:txBody>
      </p:sp>
      <p:sp>
        <p:nvSpPr>
          <p:cNvPr id="40" name="Footer Placeholder 4">
            <a:extLst>
              <a:ext uri="{FF2B5EF4-FFF2-40B4-BE49-F238E27FC236}">
                <a16:creationId xmlns:a16="http://schemas.microsoft.com/office/drawing/2014/main" id="{9CE52F3F-8999-4B68-47CF-C12E97EE6B11}"/>
              </a:ext>
            </a:extLst>
          </p:cNvPr>
          <p:cNvSpPr txBox="1">
            <a:spLocks/>
          </p:cNvSpPr>
          <p:nvPr/>
        </p:nvSpPr>
        <p:spPr>
          <a:xfrm>
            <a:off x="180434" y="6247117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Calvin Dyson - LhARA Collaboration Meeting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DFAE18-4483-DB79-5FB7-62697A7AA619}"/>
              </a:ext>
            </a:extLst>
          </p:cNvPr>
          <p:cNvGrpSpPr/>
          <p:nvPr/>
        </p:nvGrpSpPr>
        <p:grpSpPr>
          <a:xfrm>
            <a:off x="259617" y="1529421"/>
            <a:ext cx="11884924" cy="1825881"/>
            <a:chOff x="259617" y="1529421"/>
            <a:chExt cx="11884924" cy="182588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CDBDE4E-053F-C7DB-6A51-A439907D1447}"/>
                </a:ext>
              </a:extLst>
            </p:cNvPr>
            <p:cNvGrpSpPr/>
            <p:nvPr/>
          </p:nvGrpSpPr>
          <p:grpSpPr>
            <a:xfrm>
              <a:off x="259617" y="1529421"/>
              <a:ext cx="11838342" cy="1825881"/>
              <a:chOff x="259617" y="1529421"/>
              <a:chExt cx="11838342" cy="1825881"/>
            </a:xfrm>
          </p:grpSpPr>
          <p:pic>
            <p:nvPicPr>
              <p:cNvPr id="20" name="Picture 19" descr="A graph of a red and yellow color&#10;&#10;AI-generated content may be incorrect.">
                <a:extLst>
                  <a:ext uri="{FF2B5EF4-FFF2-40B4-BE49-F238E27FC236}">
                    <a16:creationId xmlns:a16="http://schemas.microsoft.com/office/drawing/2014/main" id="{9C7A8699-E846-8D91-F97E-9DA66E0E84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9617" y="1529421"/>
                <a:ext cx="11830362" cy="1825881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4F27EC-C6B0-4939-2FE4-A19E969932E2}"/>
                  </a:ext>
                </a:extLst>
              </p:cNvPr>
              <p:cNvSpPr txBox="1"/>
              <p:nvPr/>
            </p:nvSpPr>
            <p:spPr>
              <a:xfrm rot="5400000">
                <a:off x="11372033" y="2233787"/>
                <a:ext cx="1286275" cy="1655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pPr algn="l">
                  <a:lnSpc>
                    <a:spcPct val="105000"/>
                  </a:lnSpc>
                </a:pPr>
                <a:r>
                  <a:rPr lang="en-US" sz="800" dirty="0"/>
                  <a:t>Log(energy deposited (MeV))</a:t>
                </a:r>
                <a:endParaRPr lang="en-US" sz="8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F892113-0973-8C05-E247-4AE5E0D08E77}"/>
                </a:ext>
              </a:extLst>
            </p:cNvPr>
            <p:cNvSpPr txBox="1"/>
            <p:nvPr/>
          </p:nvSpPr>
          <p:spPr>
            <a:xfrm rot="5400000">
              <a:off x="11305569" y="2207103"/>
              <a:ext cx="1503514" cy="1744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05000"/>
                </a:lnSpc>
              </a:pPr>
              <a:r>
                <a:rPr lang="en-US" sz="1200" dirty="0"/>
                <a:t>Energy deposited        (MeV)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9720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5392A-0F37-7FF2-CAFD-A9ED60065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500" dirty="0"/>
              <a:t>Plan for Bayesian </a:t>
            </a:r>
            <a:r>
              <a:rPr lang="en-US" sz="4500" dirty="0" err="1"/>
              <a:t>Optimisation</a:t>
            </a:r>
            <a:endParaRPr lang="en-US" sz="4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36C7E-4126-30D3-44AE-5BEC72D44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4000" dirty="0"/>
              <a:t>Adapt the code used to </a:t>
            </a:r>
            <a:r>
              <a:rPr lang="en-US" sz="4000" dirty="0" err="1"/>
              <a:t>optimise</a:t>
            </a:r>
            <a:r>
              <a:rPr lang="en-US" sz="4000" dirty="0"/>
              <a:t> PMQ positions for </a:t>
            </a:r>
            <a:r>
              <a:rPr lang="en-US" sz="4000" dirty="0" err="1"/>
              <a:t>PoPLaR</a:t>
            </a:r>
            <a:endParaRPr lang="en-US" sz="4000" dirty="0"/>
          </a:p>
          <a:p>
            <a:pPr marL="457200" indent="-457200">
              <a:buFont typeface="+mj-lt"/>
              <a:buAutoNum type="arabicPeriod"/>
            </a:pPr>
            <a:r>
              <a:rPr lang="en-US" sz="4000" dirty="0"/>
              <a:t>Use </a:t>
            </a:r>
            <a:r>
              <a:rPr lang="en-US" sz="4000" dirty="0" err="1"/>
              <a:t>Normalised</a:t>
            </a:r>
            <a:r>
              <a:rPr lang="en-US" sz="4000" dirty="0"/>
              <a:t> Cross Correlation as the </a:t>
            </a:r>
            <a:r>
              <a:rPr lang="en-US" sz="4000" dirty="0" err="1"/>
              <a:t>optimisation</a:t>
            </a:r>
            <a:r>
              <a:rPr lang="en-US" sz="4000" dirty="0"/>
              <a:t> metric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000" dirty="0"/>
              <a:t>Process the RCF so that it is suitable for </a:t>
            </a:r>
            <a:r>
              <a:rPr lang="en-US" sz="4000" dirty="0" err="1"/>
              <a:t>optimisation</a:t>
            </a:r>
            <a:endParaRPr lang="en-US" sz="4000" dirty="0"/>
          </a:p>
          <a:p>
            <a:pPr marL="457200" indent="-457200">
              <a:buFont typeface="+mj-lt"/>
              <a:buAutoNum type="arabicPeriod"/>
            </a:pPr>
            <a:r>
              <a:rPr lang="en-US" sz="4000" dirty="0"/>
              <a:t>Expand the setup to include all four windows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46FAC-917C-7400-E53B-56DF6D323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CB21C-CB45-C882-84DF-25FF47390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4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4B1AFEC-F37A-78EB-80A6-0D40F233A3AF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9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ABB78-244A-CA50-3B8E-7356D580D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BCC65-8F89-A92E-4454-D0995C527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500" dirty="0" err="1"/>
              <a:t>Normalised</a:t>
            </a:r>
            <a:r>
              <a:rPr lang="en-US" sz="4500" dirty="0"/>
              <a:t> Cross Correlation (NCC)</a:t>
            </a:r>
          </a:p>
        </p:txBody>
      </p:sp>
      <p:pic>
        <p:nvPicPr>
          <p:cNvPr id="9" name="Content Placeholder 8" descr="A mathematical equation with black text&#10;&#10;AI-generated content may be incorrect.">
            <a:extLst>
              <a:ext uri="{FF2B5EF4-FFF2-40B4-BE49-F238E27FC236}">
                <a16:creationId xmlns:a16="http://schemas.microsoft.com/office/drawing/2014/main" id="{34F93585-583A-B33A-80D0-F495A633D9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405" y="2035613"/>
            <a:ext cx="5905500" cy="1295400"/>
          </a:xfrm>
          <a:ln>
            <a:solidFill>
              <a:schemeClr val="tx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6AD8A-810A-B15C-FC92-69ED641EB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C0464-886E-1E57-E5E6-1C906D838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5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994967C5-9F30-8A60-10F9-5F03A2A15EE2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7534920-2190-1E26-485A-7B630DE63BFA}"/>
              </a:ext>
            </a:extLst>
          </p:cNvPr>
          <p:cNvSpPr txBox="1">
            <a:spLocks/>
          </p:cNvSpPr>
          <p:nvPr/>
        </p:nvSpPr>
        <p:spPr>
          <a:xfrm>
            <a:off x="698005" y="3857574"/>
            <a:ext cx="9803308" cy="2380230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61991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84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5975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3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6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18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1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161991"/>
            <a:r>
              <a:rPr lang="en-US" sz="2400" dirty="0">
                <a:solidFill>
                  <a:srgbClr val="0000CD"/>
                </a:solidFill>
              </a:rPr>
              <a:t> Features</a:t>
            </a:r>
          </a:p>
          <a:p>
            <a:pPr lvl="3"/>
            <a:r>
              <a:rPr lang="en-US" sz="2400" dirty="0"/>
              <a:t>Range of -1 to 1:</a:t>
            </a:r>
          </a:p>
          <a:p>
            <a:pPr marL="323984" lvl="4" indent="0">
              <a:buNone/>
            </a:pPr>
            <a:r>
              <a:rPr lang="en-US" sz="2400" dirty="0"/>
              <a:t>•  1: Exact Match</a:t>
            </a:r>
          </a:p>
          <a:p>
            <a:pPr marL="323984" lvl="4" indent="0">
              <a:buNone/>
            </a:pPr>
            <a:r>
              <a:rPr lang="en-US" sz="2400" dirty="0"/>
              <a:t>• -1: Exact Opposite</a:t>
            </a:r>
          </a:p>
          <a:p>
            <a:pPr lvl="3"/>
            <a:r>
              <a:rPr lang="en-US" sz="2400" dirty="0"/>
              <a:t>Scale Invariant</a:t>
            </a:r>
          </a:p>
          <a:p>
            <a:pPr marL="733491" lvl="2" indent="-571500"/>
            <a:endParaRPr lang="en-US" sz="2400" dirty="0"/>
          </a:p>
          <a:p>
            <a:pPr marL="733491" lvl="2" indent="-571500"/>
            <a:endParaRPr lang="en-US" sz="2400" dirty="0"/>
          </a:p>
          <a:p>
            <a:pPr marL="733491" lvl="2" indent="-571500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7929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3ADF8-4F03-CC0A-BE98-316607E24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B5CAC-2160-069F-242A-C2E78D2DB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500" dirty="0"/>
              <a:t>Expand to 4 windows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5E913-5894-35EA-0F7B-019C045C7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470BC-11E8-0EB5-B881-DC9ACB27E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6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5A86267-5B47-7AD6-6FDF-EC2609BFB0A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 descr="A red rectangular object with four square squares&#10;&#10;AI-generated content may be incorrect.">
            <a:extLst>
              <a:ext uri="{FF2B5EF4-FFF2-40B4-BE49-F238E27FC236}">
                <a16:creationId xmlns:a16="http://schemas.microsoft.com/office/drawing/2014/main" id="{65795D15-D9E4-B380-851F-4A8462121A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34" y="2267241"/>
            <a:ext cx="6336084" cy="261727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6322F8-2754-7DC3-E708-50F1111C0D65}"/>
              </a:ext>
            </a:extLst>
          </p:cNvPr>
          <p:cNvSpPr txBox="1"/>
          <p:nvPr/>
        </p:nvSpPr>
        <p:spPr>
          <a:xfrm>
            <a:off x="5600122" y="2604705"/>
            <a:ext cx="822035" cy="4979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1600" dirty="0">
                <a:solidFill>
                  <a:schemeClr val="tx1"/>
                </a:solidFill>
              </a:rPr>
              <a:t>12MeV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8C2D1A-B041-3C2C-00E5-B43A9422FBC4}"/>
              </a:ext>
            </a:extLst>
          </p:cNvPr>
          <p:cNvSpPr txBox="1"/>
          <p:nvPr/>
        </p:nvSpPr>
        <p:spPr>
          <a:xfrm>
            <a:off x="4591626" y="2628960"/>
            <a:ext cx="822035" cy="4979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1600" dirty="0">
                <a:solidFill>
                  <a:schemeClr val="tx1"/>
                </a:solidFill>
              </a:rPr>
              <a:t>16MeV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ABDAE7-43C2-513C-D90B-599A524E1B27}"/>
              </a:ext>
            </a:extLst>
          </p:cNvPr>
          <p:cNvSpPr txBox="1"/>
          <p:nvPr/>
        </p:nvSpPr>
        <p:spPr>
          <a:xfrm>
            <a:off x="3812599" y="2390498"/>
            <a:ext cx="822035" cy="4979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1600" dirty="0"/>
              <a:t>20</a:t>
            </a:r>
            <a:r>
              <a:rPr lang="en-US" sz="1600" dirty="0">
                <a:solidFill>
                  <a:schemeClr val="tx1"/>
                </a:solidFill>
              </a:rPr>
              <a:t>MeV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6F8BD2-C998-30E5-5838-F09C2067E2E3}"/>
              </a:ext>
            </a:extLst>
          </p:cNvPr>
          <p:cNvSpPr txBox="1"/>
          <p:nvPr/>
        </p:nvSpPr>
        <p:spPr>
          <a:xfrm>
            <a:off x="2940370" y="2390498"/>
            <a:ext cx="822035" cy="4979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1600" dirty="0"/>
              <a:t>20</a:t>
            </a:r>
            <a:r>
              <a:rPr lang="en-US" sz="1600" dirty="0">
                <a:solidFill>
                  <a:schemeClr val="tx1"/>
                </a:solidFill>
              </a:rPr>
              <a:t>MeV</a:t>
            </a:r>
          </a:p>
        </p:txBody>
      </p:sp>
      <p:pic>
        <p:nvPicPr>
          <p:cNvPr id="18" name="Picture 17" descr="A group of rectangular objects&#10;&#10;AI-generated content may be incorrect.">
            <a:extLst>
              <a:ext uri="{FF2B5EF4-FFF2-40B4-BE49-F238E27FC236}">
                <a16:creationId xmlns:a16="http://schemas.microsoft.com/office/drawing/2014/main" id="{92D1786A-A143-CE6A-B3A2-598E841EC5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4" t="23675" r="15016" b="29814"/>
          <a:stretch>
            <a:fillRect/>
          </a:stretch>
        </p:blipFill>
        <p:spPr>
          <a:xfrm>
            <a:off x="7089388" y="2061875"/>
            <a:ext cx="3973277" cy="29886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F90EF3A-8CDF-A0C8-0777-CFF9E9A61D57}"/>
              </a:ext>
            </a:extLst>
          </p:cNvPr>
          <p:cNvSpPr txBox="1"/>
          <p:nvPr/>
        </p:nvSpPr>
        <p:spPr>
          <a:xfrm>
            <a:off x="2850753" y="1931323"/>
            <a:ext cx="3086002" cy="5167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1600" dirty="0">
                <a:solidFill>
                  <a:schemeClr val="tx1"/>
                </a:solidFill>
              </a:rPr>
              <a:t>RCF in Holder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ACE62C-02A8-F266-7277-A8F18DBF6A4F}"/>
              </a:ext>
            </a:extLst>
          </p:cNvPr>
          <p:cNvSpPr txBox="1"/>
          <p:nvPr/>
        </p:nvSpPr>
        <p:spPr>
          <a:xfrm>
            <a:off x="8667470" y="1750463"/>
            <a:ext cx="3086002" cy="5167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1600" dirty="0">
                <a:solidFill>
                  <a:schemeClr val="tx1"/>
                </a:solidFill>
              </a:rPr>
              <a:t>RCF in Scan</a:t>
            </a:r>
          </a:p>
        </p:txBody>
      </p:sp>
    </p:spTree>
    <p:extLst>
      <p:ext uri="{BB962C8B-B14F-4D97-AF65-F5344CB8AC3E}">
        <p14:creationId xmlns:p14="http://schemas.microsoft.com/office/powerpoint/2010/main" val="458892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009CB-5C2F-75F8-A2D3-6A322E100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247AE0D9-C9A2-8B31-D5B9-ED14782F1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395" y="1469900"/>
            <a:ext cx="5447292" cy="31523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733B05-8DF0-43C9-0DF0-77ED36E42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500" dirty="0"/>
              <a:t>Correct for displacement of RCF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B9BAADC2-5FBD-8285-1A37-0854E5F6F0EC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618" y="878566"/>
            <a:ext cx="11540763" cy="371567"/>
          </a:xfrm>
        </p:spPr>
        <p:txBody>
          <a:bodyPr/>
          <a:lstStyle/>
          <a:p>
            <a:r>
              <a:rPr lang="en-US" dirty="0"/>
              <a:t>Vertical and Rotational alignment</a:t>
            </a:r>
          </a:p>
        </p:txBody>
      </p:sp>
      <p:pic>
        <p:nvPicPr>
          <p:cNvPr id="31" name="Content Placeholder 30" descr="A blue and yellow rectangles&#10;&#10;AI-generated content may be incorrect.">
            <a:extLst>
              <a:ext uri="{FF2B5EF4-FFF2-40B4-BE49-F238E27FC236}">
                <a16:creationId xmlns:a16="http://schemas.microsoft.com/office/drawing/2014/main" id="{64460A26-A872-EBC5-3BCA-E0B7826CE5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4" y="1533249"/>
            <a:ext cx="4249278" cy="1469192"/>
          </a:xfrm>
        </p:spPr>
      </p:pic>
      <p:pic>
        <p:nvPicPr>
          <p:cNvPr id="33" name="Picture 32" descr="A blue and yellow rectangular objects&#10;&#10;AI-generated content may be incorrect.">
            <a:extLst>
              <a:ext uri="{FF2B5EF4-FFF2-40B4-BE49-F238E27FC236}">
                <a16:creationId xmlns:a16="http://schemas.microsoft.com/office/drawing/2014/main" id="{7676A17D-FC8B-E546-8E9F-80D9A97125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08" y="4137796"/>
            <a:ext cx="4385550" cy="2268234"/>
          </a:xfrm>
          <a:prstGeom prst="rect">
            <a:avLst/>
          </a:prstGeom>
        </p:spPr>
      </p:pic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3C1FF54C-B57E-9A15-73F0-443665F12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783BAD58-92FB-D816-65C2-690294F6B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7</a:t>
            </a:fld>
            <a:endParaRPr lang="en-GB"/>
          </a:p>
        </p:txBody>
      </p:sp>
      <p:sp>
        <p:nvSpPr>
          <p:cNvPr id="42" name="Down Arrow 41">
            <a:extLst>
              <a:ext uri="{FF2B5EF4-FFF2-40B4-BE49-F238E27FC236}">
                <a16:creationId xmlns:a16="http://schemas.microsoft.com/office/drawing/2014/main" id="{E3873F01-3D37-1779-CB52-7686D665BFAC}"/>
              </a:ext>
            </a:extLst>
          </p:cNvPr>
          <p:cNvSpPr/>
          <p:nvPr/>
        </p:nvSpPr>
        <p:spPr>
          <a:xfrm>
            <a:off x="2632841" y="2899707"/>
            <a:ext cx="599090" cy="70879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3" name="Down Arrow 42">
            <a:extLst>
              <a:ext uri="{FF2B5EF4-FFF2-40B4-BE49-F238E27FC236}">
                <a16:creationId xmlns:a16="http://schemas.microsoft.com/office/drawing/2014/main" id="{44CFB827-33C5-3EB4-BA80-AEE902C51AEA}"/>
              </a:ext>
            </a:extLst>
          </p:cNvPr>
          <p:cNvSpPr/>
          <p:nvPr/>
        </p:nvSpPr>
        <p:spPr>
          <a:xfrm rot="14265830">
            <a:off x="5637210" y="4225809"/>
            <a:ext cx="599090" cy="70879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C75E339-4CA6-9C1A-AB1C-5E6D61697459}"/>
              </a:ext>
            </a:extLst>
          </p:cNvPr>
          <p:cNvSpPr txBox="1"/>
          <p:nvPr/>
        </p:nvSpPr>
        <p:spPr>
          <a:xfrm>
            <a:off x="2391202" y="1298708"/>
            <a:ext cx="3086002" cy="5167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1600" dirty="0">
                <a:solidFill>
                  <a:schemeClr val="tx1"/>
                </a:solidFill>
              </a:rPr>
              <a:t>RCF in Holder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DD5B669-477C-42B7-09CB-48CC45C387CD}"/>
              </a:ext>
            </a:extLst>
          </p:cNvPr>
          <p:cNvSpPr txBox="1"/>
          <p:nvPr/>
        </p:nvSpPr>
        <p:spPr>
          <a:xfrm>
            <a:off x="7241666" y="1133302"/>
            <a:ext cx="4456347" cy="5167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1600" dirty="0">
                <a:solidFill>
                  <a:schemeClr val="tx1"/>
                </a:solidFill>
              </a:rPr>
              <a:t>Aligning the RCF to Windows of Holder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D7E13DC-43A2-39B7-AC50-87D442970D55}"/>
              </a:ext>
            </a:extLst>
          </p:cNvPr>
          <p:cNvSpPr txBox="1"/>
          <p:nvPr/>
        </p:nvSpPr>
        <p:spPr>
          <a:xfrm>
            <a:off x="2391202" y="3855560"/>
            <a:ext cx="3086002" cy="5167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1600" dirty="0">
                <a:solidFill>
                  <a:schemeClr val="tx1"/>
                </a:solidFill>
              </a:rPr>
              <a:t>RCF in Scan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A5469B5-4CB8-67E0-E708-BA9B6CFA7DB1}"/>
              </a:ext>
            </a:extLst>
          </p:cNvPr>
          <p:cNvCxnSpPr>
            <a:cxnSpLocks/>
          </p:cNvCxnSpPr>
          <p:nvPr/>
        </p:nvCxnSpPr>
        <p:spPr>
          <a:xfrm>
            <a:off x="1380226" y="1972574"/>
            <a:ext cx="5348378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AB744E9-7268-F802-F561-0040161A4DC8}"/>
              </a:ext>
            </a:extLst>
          </p:cNvPr>
          <p:cNvCxnSpPr>
            <a:cxnSpLocks/>
          </p:cNvCxnSpPr>
          <p:nvPr/>
        </p:nvCxnSpPr>
        <p:spPr>
          <a:xfrm>
            <a:off x="1380226" y="2447027"/>
            <a:ext cx="5348378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661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D5533-3A0A-9629-3399-7F5346694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graph&#10;&#10;AI-generated content may be incorrect.">
            <a:extLst>
              <a:ext uri="{FF2B5EF4-FFF2-40B4-BE49-F238E27FC236}">
                <a16:creationId xmlns:a16="http://schemas.microsoft.com/office/drawing/2014/main" id="{F937E2BC-836C-A0A4-9FD6-DCA67A72C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1008615"/>
            <a:ext cx="5385087" cy="53850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512C1E-13E4-7804-7507-CB79FE3B3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500" dirty="0"/>
              <a:t>Correct displacement of RCF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292CDB4-CB8D-7FE6-BC1D-CEAEA821250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617" y="918674"/>
            <a:ext cx="11540763" cy="371567"/>
          </a:xfrm>
        </p:spPr>
        <p:txBody>
          <a:bodyPr/>
          <a:lstStyle/>
          <a:p>
            <a:r>
              <a:rPr lang="en-US" dirty="0"/>
              <a:t>Horizontal Alignment – Front Film</a:t>
            </a:r>
          </a:p>
        </p:txBody>
      </p:sp>
      <p:pic>
        <p:nvPicPr>
          <p:cNvPr id="6" name="Content Placeholder 10" descr="A red rectangular object with four square squares&#10;&#10;AI-generated content may be incorrect.">
            <a:extLst>
              <a:ext uri="{FF2B5EF4-FFF2-40B4-BE49-F238E27FC236}">
                <a16:creationId xmlns:a16="http://schemas.microsoft.com/office/drawing/2014/main" id="{EC297E5F-AD78-FF42-A663-01DB2C5E2E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34" y="2660073"/>
            <a:ext cx="5385087" cy="2224438"/>
          </a:xfr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8979257-260C-7F53-FA16-DEB8D8E5A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AD67E0-B8EE-B3CF-35FE-E6CB393F4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8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F99D46-FF95-E6FE-34DB-98FC7AFA4B0B}"/>
              </a:ext>
            </a:extLst>
          </p:cNvPr>
          <p:cNvSpPr txBox="1"/>
          <p:nvPr/>
        </p:nvSpPr>
        <p:spPr>
          <a:xfrm>
            <a:off x="7254990" y="773463"/>
            <a:ext cx="4226095" cy="5167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1600" dirty="0"/>
              <a:t>Alignment and Cutting of Front Film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9BAF31-E038-B075-4CFC-4575E2B41107}"/>
              </a:ext>
            </a:extLst>
          </p:cNvPr>
          <p:cNvSpPr/>
          <p:nvPr/>
        </p:nvSpPr>
        <p:spPr>
          <a:xfrm>
            <a:off x="8182377" y="2660073"/>
            <a:ext cx="3048000" cy="701313"/>
          </a:xfrm>
          <a:prstGeom prst="rect">
            <a:avLst/>
          </a:prstGeom>
          <a:noFill/>
          <a:ln>
            <a:solidFill>
              <a:srgbClr val="00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E0997D-FE2D-D930-3875-1C43613C0D40}"/>
              </a:ext>
            </a:extLst>
          </p:cNvPr>
          <p:cNvSpPr/>
          <p:nvPr/>
        </p:nvSpPr>
        <p:spPr>
          <a:xfrm>
            <a:off x="8227344" y="2660073"/>
            <a:ext cx="3048000" cy="7013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879BB73-8D47-F68D-013E-1D74935E2F07}"/>
              </a:ext>
            </a:extLst>
          </p:cNvPr>
          <p:cNvSpPr/>
          <p:nvPr/>
        </p:nvSpPr>
        <p:spPr>
          <a:xfrm>
            <a:off x="8193108" y="4005916"/>
            <a:ext cx="3082235" cy="686287"/>
          </a:xfrm>
          <a:prstGeom prst="rect">
            <a:avLst/>
          </a:prstGeom>
          <a:noFill/>
          <a:ln>
            <a:solidFill>
              <a:srgbClr val="FF8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100283C-B8CD-1F03-B82F-71C187D6AF72}"/>
              </a:ext>
            </a:extLst>
          </p:cNvPr>
          <p:cNvCxnSpPr/>
          <p:nvPr/>
        </p:nvCxnSpPr>
        <p:spPr>
          <a:xfrm>
            <a:off x="10989972" y="2451279"/>
            <a:ext cx="0" cy="116339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B593674-7C33-59C2-E5E0-193DC6410333}"/>
              </a:ext>
            </a:extLst>
          </p:cNvPr>
          <p:cNvCxnSpPr/>
          <p:nvPr/>
        </p:nvCxnSpPr>
        <p:spPr>
          <a:xfrm>
            <a:off x="10949189" y="2451279"/>
            <a:ext cx="0" cy="1163391"/>
          </a:xfrm>
          <a:prstGeom prst="line">
            <a:avLst/>
          </a:prstGeom>
          <a:ln>
            <a:solidFill>
              <a:srgbClr val="0064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EFA4E2-408A-93B8-06BD-0EFCE9FA9869}"/>
              </a:ext>
            </a:extLst>
          </p:cNvPr>
          <p:cNvCxnSpPr/>
          <p:nvPr/>
        </p:nvCxnSpPr>
        <p:spPr>
          <a:xfrm>
            <a:off x="10974516" y="5120623"/>
            <a:ext cx="0" cy="116339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56B0829-5765-2E00-156C-A0D764D03BE7}"/>
              </a:ext>
            </a:extLst>
          </p:cNvPr>
          <p:cNvCxnSpPr/>
          <p:nvPr/>
        </p:nvCxnSpPr>
        <p:spPr>
          <a:xfrm>
            <a:off x="10907976" y="5120623"/>
            <a:ext cx="0" cy="1163391"/>
          </a:xfrm>
          <a:prstGeom prst="line">
            <a:avLst/>
          </a:prstGeom>
          <a:ln>
            <a:solidFill>
              <a:srgbClr val="0064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271500B-3B07-6C56-0F93-465702B77FB0}"/>
              </a:ext>
            </a:extLst>
          </p:cNvPr>
          <p:cNvCxnSpPr>
            <a:cxnSpLocks/>
          </p:cNvCxnSpPr>
          <p:nvPr/>
        </p:nvCxnSpPr>
        <p:spPr>
          <a:xfrm>
            <a:off x="5009452" y="3429000"/>
            <a:ext cx="0" cy="57691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9A22F00-58E6-9D29-0EED-96251BE3E30E}"/>
              </a:ext>
            </a:extLst>
          </p:cNvPr>
          <p:cNvCxnSpPr>
            <a:cxnSpLocks/>
          </p:cNvCxnSpPr>
          <p:nvPr/>
        </p:nvCxnSpPr>
        <p:spPr>
          <a:xfrm>
            <a:off x="4968669" y="3429000"/>
            <a:ext cx="0" cy="576916"/>
          </a:xfrm>
          <a:prstGeom prst="line">
            <a:avLst/>
          </a:prstGeom>
          <a:ln>
            <a:solidFill>
              <a:srgbClr val="0064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881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BF6C9-1B67-A91D-8AB5-26A30BF2B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B040D-0CD3-E17E-E658-EA629F158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500" dirty="0"/>
              <a:t>Correct displacement of RCF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7D92D145-1D44-C177-26FD-9922C7088F6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618" y="830893"/>
            <a:ext cx="11540763" cy="371567"/>
          </a:xfrm>
        </p:spPr>
        <p:txBody>
          <a:bodyPr/>
          <a:lstStyle/>
          <a:p>
            <a:r>
              <a:rPr lang="en-US" dirty="0"/>
              <a:t>Horizontal Alignment – Other Films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2C13CE0-E2C7-F0A5-4084-8622544A5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18" y="1884343"/>
            <a:ext cx="4675007" cy="13065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61158CEC-5728-DAA2-713B-5545B0C85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550B2B02-8240-05E9-59B3-CE4BD5720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9</a:t>
            </a:fld>
            <a:endParaRPr lang="en-GB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2008BD6-3DBE-B602-36E4-5D2D855882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" y="4200182"/>
            <a:ext cx="2970906" cy="12545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" name="Down Arrow 31">
            <a:extLst>
              <a:ext uri="{FF2B5EF4-FFF2-40B4-BE49-F238E27FC236}">
                <a16:creationId xmlns:a16="http://schemas.microsoft.com/office/drawing/2014/main" id="{E760746C-92E7-155F-2971-B8034D458C78}"/>
              </a:ext>
            </a:extLst>
          </p:cNvPr>
          <p:cNvSpPr/>
          <p:nvPr/>
        </p:nvSpPr>
        <p:spPr>
          <a:xfrm>
            <a:off x="2306199" y="3293644"/>
            <a:ext cx="599090" cy="436457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4E63AE4-CE45-E0B7-0D09-C0335A59F952}"/>
              </a:ext>
            </a:extLst>
          </p:cNvPr>
          <p:cNvGrpSpPr>
            <a:grpSpLocks noChangeAspect="1"/>
          </p:cNvGrpSpPr>
          <p:nvPr/>
        </p:nvGrpSpPr>
        <p:grpSpPr>
          <a:xfrm>
            <a:off x="5484960" y="1028429"/>
            <a:ext cx="5616428" cy="5253920"/>
            <a:chOff x="5867399" y="1731577"/>
            <a:chExt cx="4104000" cy="3839110"/>
          </a:xfrm>
        </p:grpSpPr>
        <p:pic>
          <p:nvPicPr>
            <p:cNvPr id="34" name="Picture 33" descr="A close-up of several film strips&#10;&#10;AI-generated content may be incorrect.">
              <a:extLst>
                <a:ext uri="{FF2B5EF4-FFF2-40B4-BE49-F238E27FC236}">
                  <a16:creationId xmlns:a16="http://schemas.microsoft.com/office/drawing/2014/main" id="{303FCD8A-21FF-D2F3-8AAF-5D1AF3BF8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7399" y="1731577"/>
              <a:ext cx="4103546" cy="2564716"/>
            </a:xfrm>
            <a:prstGeom prst="rect">
              <a:avLst/>
            </a:prstGeom>
          </p:spPr>
        </p:pic>
        <p:pic>
          <p:nvPicPr>
            <p:cNvPr id="35" name="Picture 34" descr="A close-up of a film&#10;&#10;AI-generated content may be incorrect.">
              <a:extLst>
                <a:ext uri="{FF2B5EF4-FFF2-40B4-BE49-F238E27FC236}">
                  <a16:creationId xmlns:a16="http://schemas.microsoft.com/office/drawing/2014/main" id="{34BF0C6E-5C46-842A-2FD4-86189E6AD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731"/>
            <a:stretch>
              <a:fillRect/>
            </a:stretch>
          </p:blipFill>
          <p:spPr>
            <a:xfrm>
              <a:off x="5867399" y="4281276"/>
              <a:ext cx="4104000" cy="1289411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840F724F-1BEF-BC1F-480A-085F727A2138}"/>
              </a:ext>
            </a:extLst>
          </p:cNvPr>
          <p:cNvSpPr txBox="1"/>
          <p:nvPr/>
        </p:nvSpPr>
        <p:spPr>
          <a:xfrm>
            <a:off x="1260305" y="1403309"/>
            <a:ext cx="3086002" cy="5167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1600" dirty="0"/>
              <a:t>Cut Front Film vs Uncut Film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075171-78BB-EAD9-66B0-6E4823CA8441}"/>
              </a:ext>
            </a:extLst>
          </p:cNvPr>
          <p:cNvSpPr txBox="1"/>
          <p:nvPr/>
        </p:nvSpPr>
        <p:spPr>
          <a:xfrm>
            <a:off x="1260305" y="3893831"/>
            <a:ext cx="3086002" cy="5167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1600" dirty="0"/>
              <a:t>Aligned Film with Front Film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136CD3B-472E-1EA8-DEF3-381E61114122}"/>
              </a:ext>
            </a:extLst>
          </p:cNvPr>
          <p:cNvSpPr txBox="1"/>
          <p:nvPr/>
        </p:nvSpPr>
        <p:spPr>
          <a:xfrm>
            <a:off x="7500948" y="787027"/>
            <a:ext cx="3396561" cy="5687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1600" dirty="0"/>
              <a:t>Example of Film 4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714406"/>
      </p:ext>
    </p:extLst>
  </p:cSld>
  <p:clrMapOvr>
    <a:masterClrMapping/>
  </p:clrMapOvr>
</p:sld>
</file>

<file path=ppt/theme/theme1.xml><?xml version="1.0" encoding="utf-8"?>
<a:theme xmlns:a="http://schemas.openxmlformats.org/drawingml/2006/main" name="ICL PPT Theme">
  <a:themeElements>
    <a:clrScheme name="Imperial colour theme">
      <a:dk1>
        <a:sysClr val="windowText" lastClr="000000"/>
      </a:dk1>
      <a:lt1>
        <a:sysClr val="window" lastClr="FFFFFF"/>
      </a:lt1>
      <a:dk2>
        <a:srgbClr val="000080"/>
      </a:dk2>
      <a:lt2>
        <a:srgbClr val="F5F5F5"/>
      </a:lt2>
      <a:accent1>
        <a:srgbClr val="0000CD"/>
      </a:accent1>
      <a:accent2>
        <a:srgbClr val="C71585"/>
      </a:accent2>
      <a:accent3>
        <a:srgbClr val="7B68EE"/>
      </a:accent3>
      <a:accent4>
        <a:srgbClr val="FF0000"/>
      </a:accent4>
      <a:accent5>
        <a:srgbClr val="FF4500"/>
      </a:accent5>
      <a:accent6>
        <a:srgbClr val="006400"/>
      </a:accent6>
      <a:hlink>
        <a:srgbClr val="000080"/>
      </a:hlink>
      <a:folHlink>
        <a:srgbClr val="C71585"/>
      </a:folHlink>
    </a:clrScheme>
    <a:fontScheme name="Imperial Sans font theme">
      <a:majorFont>
        <a:latin typeface="Imperial Sans Text Semibold"/>
        <a:ea typeface=""/>
        <a:cs typeface=""/>
      </a:majorFont>
      <a:minorFont>
        <a:latin typeface="Imperial Sans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6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05000"/>
          </a:lnSpc>
          <a:defRPr sz="1600" dirty="0">
            <a:solidFill>
              <a:schemeClr val="tx1"/>
            </a:solidFill>
          </a:defRPr>
        </a:defPPr>
      </a:lstStyle>
    </a:txDef>
  </a:objectDefaults>
  <a:extraClrSchemeLst/>
  <a:custClrLst>
    <a:custClr name="Dark">
      <a:srgbClr val="232333"/>
    </a:custClr>
    <a:custClr name="Navy">
      <a:srgbClr val="000080"/>
    </a:custClr>
    <a:custClr name="Saddle Brown">
      <a:srgbClr val="8B4513"/>
    </a:custClr>
    <a:custClr name="Teal">
      <a:srgbClr val="008080"/>
    </a:custClr>
    <a:custClr name="Medium Violet Red">
      <a:srgbClr val="C71585"/>
    </a:custClr>
    <a:custClr name="Indigo">
      <a:srgbClr val="4B0082"/>
    </a:custClr>
    <a:custClr name="Crimson">
      <a:srgbClr val="DC143C"/>
    </a:custClr>
    <a:custClr name="Orange Red">
      <a:srgbClr val="FF4500"/>
    </a:custClr>
    <a:custClr name="Dark Green">
      <a:srgbClr val="006400"/>
    </a:custClr>
    <a:custClr>
      <a:srgbClr val="FFFFFF"/>
    </a:custClr>
    <a:custClr name="Slate Grey">
      <a:srgbClr val="708090"/>
    </a:custClr>
    <a:custClr name="Imperial Blue">
      <a:srgbClr val="0000CD"/>
    </a:custClr>
    <a:custClr name="Yellow">
      <a:srgbClr val="FFFF00"/>
    </a:custClr>
    <a:custClr name="Turquoise">
      <a:srgbClr val="40E0D0"/>
    </a:custClr>
    <a:custClr name="Violet">
      <a:srgbClr val="EE82EE"/>
    </a:custClr>
    <a:custClr name="Medium Blue Slate">
      <a:srgbClr val="7B68EE"/>
    </a:custClr>
    <a:custClr name="Red">
      <a:srgbClr val="FF0000"/>
    </a:custClr>
    <a:custClr name="Dark Orange">
      <a:srgbClr val="FF8C00"/>
    </a:custClr>
    <a:custClr name="Spring Green">
      <a:srgbClr val="00FF7F"/>
    </a:custClr>
    <a:custClr>
      <a:srgbClr val="FFFFFF"/>
    </a:custClr>
    <a:custClr name="White Smoke">
      <a:srgbClr val="F5F5F5"/>
    </a:custClr>
    <a:custClr name="Deep Sky Blue">
      <a:srgbClr val="00BFFF"/>
    </a:custClr>
    <a:custClr name="Khaki">
      <a:srgbClr val="F0E68C"/>
    </a:custClr>
    <a:custClr name="Pale Turquoise">
      <a:srgbClr val="AFEEEE"/>
    </a:custClr>
    <a:custClr name="Light Pink">
      <a:srgbClr val="FFB6C1"/>
    </a:custClr>
    <a:custClr name="Lavender">
      <a:srgbClr val="E6E6FA"/>
    </a:custClr>
    <a:custClr name="Salmon">
      <a:srgbClr val="FA8072"/>
    </a:custClr>
    <a:custClr name="Orange">
      <a:srgbClr val="FFA500"/>
    </a:custClr>
    <a:custClr name="Pale Green">
      <a:srgbClr val="98FB98"/>
    </a:custClr>
  </a:custClrLst>
  <a:extLst>
    <a:ext uri="{05A4C25C-085E-4340-85A3-A5531E510DB2}">
      <thm15:themeFamily xmlns:thm15="http://schemas.microsoft.com/office/thememl/2012/main" name="ICL_PowerPoint 16_9 template.potx" id="{9379B5C2-89E2-4436-AAC2-A0EB58951E1D}" vid="{86F68850-0020-4398-8624-9E789855663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Dark">
      <a:srgbClr val="232333"/>
    </a:custClr>
    <a:custClr name="Navy">
      <a:srgbClr val="000080"/>
    </a:custClr>
    <a:custClr name="Saddle Brown">
      <a:srgbClr val="8B4513"/>
    </a:custClr>
    <a:custClr name="Teal">
      <a:srgbClr val="008080"/>
    </a:custClr>
    <a:custClr name="Medium Violet Red">
      <a:srgbClr val="C71585"/>
    </a:custClr>
    <a:custClr name="Indigo">
      <a:srgbClr val="4B0082"/>
    </a:custClr>
    <a:custClr name="Crimson">
      <a:srgbClr val="DC143C"/>
    </a:custClr>
    <a:custClr name="Orange Red">
      <a:srgbClr val="FF4500"/>
    </a:custClr>
    <a:custClr name="Dark Green">
      <a:srgbClr val="006400"/>
    </a:custClr>
    <a:custClr>
      <a:srgbClr val="FFFFFF"/>
    </a:custClr>
    <a:custClr name="Slate Grey">
      <a:srgbClr val="708090"/>
    </a:custClr>
    <a:custClr name="Imperial Blue">
      <a:srgbClr val="0000CD"/>
    </a:custClr>
    <a:custClr name="Yellow">
      <a:srgbClr val="FFFF00"/>
    </a:custClr>
    <a:custClr name="Turquoise">
      <a:srgbClr val="40E0D0"/>
    </a:custClr>
    <a:custClr name="Violet">
      <a:srgbClr val="EE82EE"/>
    </a:custClr>
    <a:custClr name="Medium Blue Slate">
      <a:srgbClr val="7B68EE"/>
    </a:custClr>
    <a:custClr name="Red">
      <a:srgbClr val="FF0000"/>
    </a:custClr>
    <a:custClr name="Dark Orange">
      <a:srgbClr val="FF8C00"/>
    </a:custClr>
    <a:custClr name="Spring Green">
      <a:srgbClr val="00FF7F"/>
    </a:custClr>
    <a:custClr>
      <a:srgbClr val="FFFFFF"/>
    </a:custClr>
    <a:custClr name="White Smoke">
      <a:srgbClr val="F5F5F5"/>
    </a:custClr>
    <a:custClr name="Deep Sky Blue">
      <a:srgbClr val="00BFFF"/>
    </a:custClr>
    <a:custClr name="Khaki">
      <a:srgbClr val="F0E68C"/>
    </a:custClr>
    <a:custClr name="Pale Turquoise">
      <a:srgbClr val="AFEEEE"/>
    </a:custClr>
    <a:custClr name="Light Pink">
      <a:srgbClr val="FFB6C1"/>
    </a:custClr>
    <a:custClr name="Lavender">
      <a:srgbClr val="E6E6FA"/>
    </a:custClr>
    <a:custClr name="Salmon">
      <a:srgbClr val="FA8072"/>
    </a:custClr>
    <a:custClr name="Orange">
      <a:srgbClr val="FFA500"/>
    </a:custClr>
    <a:custClr name="Pale Green">
      <a:srgbClr val="98FB9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ICL PPT Theme</Template>
  <TotalTime>6749</TotalTime>
  <Words>703</Words>
  <Application>Microsoft Office PowerPoint</Application>
  <PresentationFormat>Widescreen</PresentationFormat>
  <Paragraphs>170</Paragraphs>
  <Slides>16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ICL PPT Theme</vt:lpstr>
      <vt:lpstr>Simulation of LION Beam</vt:lpstr>
      <vt:lpstr>LION Beamline</vt:lpstr>
      <vt:lpstr>Focusing and Defocusing Quadrupole Combination Tilt</vt:lpstr>
      <vt:lpstr>Plan for Bayesian Optimisation</vt:lpstr>
      <vt:lpstr>Normalised Cross Correlation (NCC)</vt:lpstr>
      <vt:lpstr>Expand to 4 windows</vt:lpstr>
      <vt:lpstr>Correct for displacement of RCF</vt:lpstr>
      <vt:lpstr>Correct displacement of RCF</vt:lpstr>
      <vt:lpstr>Correct displacement of RCF</vt:lpstr>
      <vt:lpstr>Generating the film in simulation</vt:lpstr>
      <vt:lpstr>Generating the film in simulation</vt:lpstr>
      <vt:lpstr>Generating the film in simulation</vt:lpstr>
      <vt:lpstr>Testing the Optimisation</vt:lpstr>
      <vt:lpstr>Testing the Optimisation</vt:lpstr>
      <vt:lpstr>Conclusions and Future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Sadur, Zaynab</dc:creator>
  <cp:lastModifiedBy>Calvin Dyson</cp:lastModifiedBy>
  <cp:revision>29</cp:revision>
  <dcterms:created xsi:type="dcterms:W3CDTF">2025-03-20T14:00:52Z</dcterms:created>
  <dcterms:modified xsi:type="dcterms:W3CDTF">2025-09-18T12:39:40Z</dcterms:modified>
</cp:coreProperties>
</file>