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media1.bin"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5" r:id="rId4"/>
    <p:sldMasterId id="2147483721" r:id="rId5"/>
    <p:sldMasterId id="2147483738" r:id="rId6"/>
  </p:sldMasterIdLst>
  <p:notesMasterIdLst>
    <p:notesMasterId r:id="rId61"/>
  </p:notesMasterIdLst>
  <p:sldIdLst>
    <p:sldId id="322" r:id="rId7"/>
    <p:sldId id="265" r:id="rId8"/>
    <p:sldId id="309" r:id="rId9"/>
    <p:sldId id="519" r:id="rId10"/>
    <p:sldId id="520" r:id="rId11"/>
    <p:sldId id="263" r:id="rId12"/>
    <p:sldId id="4115" r:id="rId13"/>
    <p:sldId id="262" r:id="rId14"/>
    <p:sldId id="374" r:id="rId15"/>
    <p:sldId id="4103" r:id="rId16"/>
    <p:sldId id="4117" r:id="rId17"/>
    <p:sldId id="504" r:id="rId18"/>
    <p:sldId id="266" r:id="rId19"/>
    <p:sldId id="269" r:id="rId20"/>
    <p:sldId id="274" r:id="rId21"/>
    <p:sldId id="277" r:id="rId22"/>
    <p:sldId id="278" r:id="rId23"/>
    <p:sldId id="4120" r:id="rId24"/>
    <p:sldId id="281" r:id="rId25"/>
    <p:sldId id="282" r:id="rId26"/>
    <p:sldId id="283" r:id="rId27"/>
    <p:sldId id="505" r:id="rId28"/>
    <p:sldId id="286" r:id="rId29"/>
    <p:sldId id="1624" r:id="rId30"/>
    <p:sldId id="294" r:id="rId31"/>
    <p:sldId id="295" r:id="rId32"/>
    <p:sldId id="513" r:id="rId33"/>
    <p:sldId id="507" r:id="rId34"/>
    <p:sldId id="514" r:id="rId35"/>
    <p:sldId id="508" r:id="rId36"/>
    <p:sldId id="515" r:id="rId37"/>
    <p:sldId id="516" r:id="rId38"/>
    <p:sldId id="4119" r:id="rId39"/>
    <p:sldId id="517" r:id="rId40"/>
    <p:sldId id="307" r:id="rId41"/>
    <p:sldId id="299" r:id="rId42"/>
    <p:sldId id="308" r:id="rId43"/>
    <p:sldId id="306" r:id="rId44"/>
    <p:sldId id="297" r:id="rId45"/>
    <p:sldId id="311" r:id="rId46"/>
    <p:sldId id="4114" r:id="rId47"/>
    <p:sldId id="4108" r:id="rId48"/>
    <p:sldId id="4110" r:id="rId49"/>
    <p:sldId id="618" r:id="rId50"/>
    <p:sldId id="614" r:id="rId51"/>
    <p:sldId id="697" r:id="rId52"/>
    <p:sldId id="630" r:id="rId53"/>
    <p:sldId id="640" r:id="rId54"/>
    <p:sldId id="4122" r:id="rId55"/>
    <p:sldId id="369" r:id="rId56"/>
    <p:sldId id="4111" r:id="rId57"/>
    <p:sldId id="4121" r:id="rId58"/>
    <p:sldId id="521" r:id="rId59"/>
    <p:sldId id="50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46197-DF51-4776-9813-3299B446A4C4}" v="8" dt="2025-07-29T16:54:00.702"/>
    <p1510:client id="{A4185AE1-DC61-4E3D-AE23-598A666B990E}" v="53" dt="2025-07-30T09:12:21.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autoAdjust="0"/>
    <p:restoredTop sz="94660"/>
  </p:normalViewPr>
  <p:slideViewPr>
    <p:cSldViewPr snapToGrid="0">
      <p:cViewPr>
        <p:scale>
          <a:sx n="50" d="100"/>
          <a:sy n="50" d="100"/>
        </p:scale>
        <p:origin x="780" y="24"/>
      </p:cViewPr>
      <p:guideLst/>
    </p:cSldViewPr>
  </p:slideViewPr>
  <p:notesTextViewPr>
    <p:cViewPr>
      <p:scale>
        <a:sx n="1" d="1"/>
        <a:sy n="1" d="1"/>
      </p:scale>
      <p:origin x="0" y="0"/>
    </p:cViewPr>
  </p:notesTextViewPr>
  <p:sorterViewPr>
    <p:cViewPr varScale="1">
      <p:scale>
        <a:sx n="100" d="100"/>
        <a:sy n="100" d="100"/>
      </p:scale>
      <p:origin x="0" y="-124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gham, Bob (STFC,RAL,CLF)" userId="a2554af8-a8ff-42b9-9194-af732379deef" providerId="ADAL" clId="{A4185AE1-DC61-4E3D-AE23-598A666B990E}"/>
    <pc:docChg chg="undo custSel addSld delSld modSld sldOrd">
      <pc:chgData name="Bingham, Bob (STFC,RAL,CLF)" userId="a2554af8-a8ff-42b9-9194-af732379deef" providerId="ADAL" clId="{A4185AE1-DC61-4E3D-AE23-598A666B990E}" dt="2025-07-30T10:00:41.554" v="1387" actId="1076"/>
      <pc:docMkLst>
        <pc:docMk/>
      </pc:docMkLst>
      <pc:sldChg chg="addSp delSp modSp add mod">
        <pc:chgData name="Bingham, Bob (STFC,RAL,CLF)" userId="a2554af8-a8ff-42b9-9194-af732379deef" providerId="ADAL" clId="{A4185AE1-DC61-4E3D-AE23-598A666B990E}" dt="2025-07-30T07:43:11.881" v="353" actId="20577"/>
        <pc:sldMkLst>
          <pc:docMk/>
          <pc:sldMk cId="1894988211" sldId="262"/>
        </pc:sldMkLst>
        <pc:spChg chg="mod">
          <ac:chgData name="Bingham, Bob (STFC,RAL,CLF)" userId="a2554af8-a8ff-42b9-9194-af732379deef" providerId="ADAL" clId="{A4185AE1-DC61-4E3D-AE23-598A666B990E}" dt="2025-07-30T07:43:11.881" v="353" actId="20577"/>
          <ac:spMkLst>
            <pc:docMk/>
            <pc:sldMk cId="1894988211" sldId="262"/>
            <ac:spMk id="5" creationId="{B1F81305-9985-264A-9436-22322764E3D7}"/>
          </ac:spMkLst>
        </pc:spChg>
        <pc:grpChg chg="mod topLvl">
          <ac:chgData name="Bingham, Bob (STFC,RAL,CLF)" userId="a2554af8-a8ff-42b9-9194-af732379deef" providerId="ADAL" clId="{A4185AE1-DC61-4E3D-AE23-598A666B990E}" dt="2025-07-30T07:42:26.132" v="349" actId="478"/>
          <ac:grpSpMkLst>
            <pc:docMk/>
            <pc:sldMk cId="1894988211" sldId="262"/>
            <ac:grpSpMk id="15" creationId="{30480E06-78B7-7C44-BB61-8C5FBD389C17}"/>
          </ac:grpSpMkLst>
        </pc:grpChg>
        <pc:grpChg chg="add del">
          <ac:chgData name="Bingham, Bob (STFC,RAL,CLF)" userId="a2554af8-a8ff-42b9-9194-af732379deef" providerId="ADAL" clId="{A4185AE1-DC61-4E3D-AE23-598A666B990E}" dt="2025-07-30T07:42:26.132" v="349" actId="478"/>
          <ac:grpSpMkLst>
            <pc:docMk/>
            <pc:sldMk cId="1894988211" sldId="262"/>
            <ac:grpSpMk id="16" creationId="{73962944-9548-3F4F-A958-1D05F6465047}"/>
          </ac:grpSpMkLst>
        </pc:grpChg>
        <pc:graphicFrameChg chg="add del topLvl">
          <ac:chgData name="Bingham, Bob (STFC,RAL,CLF)" userId="a2554af8-a8ff-42b9-9194-af732379deef" providerId="ADAL" clId="{A4185AE1-DC61-4E3D-AE23-598A666B990E}" dt="2025-07-30T07:42:26.132" v="349" actId="478"/>
          <ac:graphicFrameMkLst>
            <pc:docMk/>
            <pc:sldMk cId="1894988211" sldId="262"/>
            <ac:graphicFrameMk id="12" creationId="{A2468E01-F059-9448-8AEA-BCBFAAF8815B}"/>
          </ac:graphicFrameMkLst>
        </pc:graphicFrameChg>
      </pc:sldChg>
      <pc:sldChg chg="modSp mod">
        <pc:chgData name="Bingham, Bob (STFC,RAL,CLF)" userId="a2554af8-a8ff-42b9-9194-af732379deef" providerId="ADAL" clId="{A4185AE1-DC61-4E3D-AE23-598A666B990E}" dt="2025-07-30T07:31:27.704" v="147" actId="1076"/>
        <pc:sldMkLst>
          <pc:docMk/>
          <pc:sldMk cId="2913132118" sldId="265"/>
        </pc:sldMkLst>
        <pc:spChg chg="mod">
          <ac:chgData name="Bingham, Bob (STFC,RAL,CLF)" userId="a2554af8-a8ff-42b9-9194-af732379deef" providerId="ADAL" clId="{A4185AE1-DC61-4E3D-AE23-598A666B990E}" dt="2025-07-30T07:31:27.704" v="147" actId="1076"/>
          <ac:spMkLst>
            <pc:docMk/>
            <pc:sldMk cId="2913132118" sldId="265"/>
            <ac:spMk id="2" creationId="{00000000-0000-0000-0000-000000000000}"/>
          </ac:spMkLst>
        </pc:spChg>
        <pc:spChg chg="mod">
          <ac:chgData name="Bingham, Bob (STFC,RAL,CLF)" userId="a2554af8-a8ff-42b9-9194-af732379deef" providerId="ADAL" clId="{A4185AE1-DC61-4E3D-AE23-598A666B990E}" dt="2025-07-30T07:31:19.740" v="146" actId="1076"/>
          <ac:spMkLst>
            <pc:docMk/>
            <pc:sldMk cId="2913132118" sldId="265"/>
            <ac:spMk id="3" creationId="{00000000-0000-0000-0000-000000000000}"/>
          </ac:spMkLst>
        </pc:spChg>
      </pc:sldChg>
      <pc:sldChg chg="modSp mod">
        <pc:chgData name="Bingham, Bob (STFC,RAL,CLF)" userId="a2554af8-a8ff-42b9-9194-af732379deef" providerId="ADAL" clId="{A4185AE1-DC61-4E3D-AE23-598A666B990E}" dt="2025-07-30T07:52:12.415" v="435" actId="20577"/>
        <pc:sldMkLst>
          <pc:docMk/>
          <pc:sldMk cId="3563126066" sldId="269"/>
        </pc:sldMkLst>
        <pc:spChg chg="mod">
          <ac:chgData name="Bingham, Bob (STFC,RAL,CLF)" userId="a2554af8-a8ff-42b9-9194-af732379deef" providerId="ADAL" clId="{A4185AE1-DC61-4E3D-AE23-598A666B990E}" dt="2025-07-30T07:52:12.415" v="435" actId="20577"/>
          <ac:spMkLst>
            <pc:docMk/>
            <pc:sldMk cId="3563126066" sldId="269"/>
            <ac:spMk id="1025" creationId="{00000000-0000-0000-0000-000000000000}"/>
          </ac:spMkLst>
        </pc:spChg>
      </pc:sldChg>
      <pc:sldChg chg="modSp mod">
        <pc:chgData name="Bingham, Bob (STFC,RAL,CLF)" userId="a2554af8-a8ff-42b9-9194-af732379deef" providerId="ADAL" clId="{A4185AE1-DC61-4E3D-AE23-598A666B990E}" dt="2025-07-30T08:04:54.177" v="518" actId="1076"/>
        <pc:sldMkLst>
          <pc:docMk/>
          <pc:sldMk cId="3624467904" sldId="274"/>
        </pc:sldMkLst>
        <pc:spChg chg="mod">
          <ac:chgData name="Bingham, Bob (STFC,RAL,CLF)" userId="a2554af8-a8ff-42b9-9194-af732379deef" providerId="ADAL" clId="{A4185AE1-DC61-4E3D-AE23-598A666B990E}" dt="2025-07-30T08:04:54.177" v="518" actId="1076"/>
          <ac:spMkLst>
            <pc:docMk/>
            <pc:sldMk cId="3624467904" sldId="274"/>
            <ac:spMk id="2" creationId="{00000000-0000-0000-0000-000000000000}"/>
          </ac:spMkLst>
        </pc:spChg>
        <pc:spChg chg="mod">
          <ac:chgData name="Bingham, Bob (STFC,RAL,CLF)" userId="a2554af8-a8ff-42b9-9194-af732379deef" providerId="ADAL" clId="{A4185AE1-DC61-4E3D-AE23-598A666B990E}" dt="2025-07-30T08:04:29.952" v="517" actId="20577"/>
          <ac:spMkLst>
            <pc:docMk/>
            <pc:sldMk cId="3624467904" sldId="274"/>
            <ac:spMk id="4" creationId="{00000000-0000-0000-0000-000000000000}"/>
          </ac:spMkLst>
        </pc:spChg>
      </pc:sldChg>
      <pc:sldChg chg="modSp mod">
        <pc:chgData name="Bingham, Bob (STFC,RAL,CLF)" userId="a2554af8-a8ff-42b9-9194-af732379deef" providerId="ADAL" clId="{A4185AE1-DC61-4E3D-AE23-598A666B990E}" dt="2025-07-30T09:44:05.604" v="1380" actId="14100"/>
        <pc:sldMkLst>
          <pc:docMk/>
          <pc:sldMk cId="2977163423" sldId="278"/>
        </pc:sldMkLst>
        <pc:spChg chg="mod">
          <ac:chgData name="Bingham, Bob (STFC,RAL,CLF)" userId="a2554af8-a8ff-42b9-9194-af732379deef" providerId="ADAL" clId="{A4185AE1-DC61-4E3D-AE23-598A666B990E}" dt="2025-07-30T09:44:05.604" v="1380" actId="14100"/>
          <ac:spMkLst>
            <pc:docMk/>
            <pc:sldMk cId="2977163423" sldId="278"/>
            <ac:spMk id="3" creationId="{00000000-0000-0000-0000-000000000000}"/>
          </ac:spMkLst>
        </pc:spChg>
      </pc:sldChg>
      <pc:sldChg chg="modSp add mod">
        <pc:chgData name="Bingham, Bob (STFC,RAL,CLF)" userId="a2554af8-a8ff-42b9-9194-af732379deef" providerId="ADAL" clId="{A4185AE1-DC61-4E3D-AE23-598A666B990E}" dt="2025-07-29T19:15:31.712" v="5" actId="1076"/>
        <pc:sldMkLst>
          <pc:docMk/>
          <pc:sldMk cId="1896614947" sldId="281"/>
        </pc:sldMkLst>
        <pc:spChg chg="mod">
          <ac:chgData name="Bingham, Bob (STFC,RAL,CLF)" userId="a2554af8-a8ff-42b9-9194-af732379deef" providerId="ADAL" clId="{A4185AE1-DC61-4E3D-AE23-598A666B990E}" dt="2025-07-29T19:15:31.712" v="5" actId="1076"/>
          <ac:spMkLst>
            <pc:docMk/>
            <pc:sldMk cId="1896614947" sldId="281"/>
            <ac:spMk id="4" creationId="{00000000-0000-0000-0000-000000000000}"/>
          </ac:spMkLst>
        </pc:spChg>
      </pc:sldChg>
      <pc:sldChg chg="add">
        <pc:chgData name="Bingham, Bob (STFC,RAL,CLF)" userId="a2554af8-a8ff-42b9-9194-af732379deef" providerId="ADAL" clId="{A4185AE1-DC61-4E3D-AE23-598A666B990E}" dt="2025-07-29T19:14:12.107" v="4"/>
        <pc:sldMkLst>
          <pc:docMk/>
          <pc:sldMk cId="3538265771" sldId="282"/>
        </pc:sldMkLst>
      </pc:sldChg>
      <pc:sldChg chg="add">
        <pc:chgData name="Bingham, Bob (STFC,RAL,CLF)" userId="a2554af8-a8ff-42b9-9194-af732379deef" providerId="ADAL" clId="{A4185AE1-DC61-4E3D-AE23-598A666B990E}" dt="2025-07-29T19:24:25.802" v="9"/>
        <pc:sldMkLst>
          <pc:docMk/>
          <pc:sldMk cId="1955291191" sldId="283"/>
        </pc:sldMkLst>
      </pc:sldChg>
      <pc:sldChg chg="add">
        <pc:chgData name="Bingham, Bob (STFC,RAL,CLF)" userId="a2554af8-a8ff-42b9-9194-af732379deef" providerId="ADAL" clId="{A4185AE1-DC61-4E3D-AE23-598A666B990E}" dt="2025-07-29T19:25:31.273" v="12"/>
        <pc:sldMkLst>
          <pc:docMk/>
          <pc:sldMk cId="2459314428" sldId="286"/>
        </pc:sldMkLst>
      </pc:sldChg>
      <pc:sldChg chg="add">
        <pc:chgData name="Bingham, Bob (STFC,RAL,CLF)" userId="a2554af8-a8ff-42b9-9194-af732379deef" providerId="ADAL" clId="{A4185AE1-DC61-4E3D-AE23-598A666B990E}" dt="2025-07-29T19:39:10.592" v="26"/>
        <pc:sldMkLst>
          <pc:docMk/>
          <pc:sldMk cId="471373536" sldId="294"/>
        </pc:sldMkLst>
      </pc:sldChg>
      <pc:sldChg chg="modSp add mod">
        <pc:chgData name="Bingham, Bob (STFC,RAL,CLF)" userId="a2554af8-a8ff-42b9-9194-af732379deef" providerId="ADAL" clId="{A4185AE1-DC61-4E3D-AE23-598A666B990E}" dt="2025-07-30T07:57:53.781" v="483" actId="1076"/>
        <pc:sldMkLst>
          <pc:docMk/>
          <pc:sldMk cId="224931909" sldId="295"/>
        </pc:sldMkLst>
        <pc:spChg chg="mod">
          <ac:chgData name="Bingham, Bob (STFC,RAL,CLF)" userId="a2554af8-a8ff-42b9-9194-af732379deef" providerId="ADAL" clId="{A4185AE1-DC61-4E3D-AE23-598A666B990E}" dt="2025-07-30T07:57:53.781" v="483" actId="1076"/>
          <ac:spMkLst>
            <pc:docMk/>
            <pc:sldMk cId="224931909" sldId="295"/>
            <ac:spMk id="3" creationId="{00000000-0000-0000-0000-000000000000}"/>
          </ac:spMkLst>
        </pc:spChg>
      </pc:sldChg>
      <pc:sldChg chg="modSp add mod">
        <pc:chgData name="Bingham, Bob (STFC,RAL,CLF)" userId="a2554af8-a8ff-42b9-9194-af732379deef" providerId="ADAL" clId="{A4185AE1-DC61-4E3D-AE23-598A666B990E}" dt="2025-07-30T08:40:23.973" v="553" actId="20577"/>
        <pc:sldMkLst>
          <pc:docMk/>
          <pc:sldMk cId="2509896202" sldId="297"/>
        </pc:sldMkLst>
        <pc:spChg chg="mod">
          <ac:chgData name="Bingham, Bob (STFC,RAL,CLF)" userId="a2554af8-a8ff-42b9-9194-af732379deef" providerId="ADAL" clId="{A4185AE1-DC61-4E3D-AE23-598A666B990E}" dt="2025-07-30T08:40:23.973" v="553" actId="20577"/>
          <ac:spMkLst>
            <pc:docMk/>
            <pc:sldMk cId="2509896202" sldId="297"/>
            <ac:spMk id="10" creationId="{00000000-0000-0000-0000-000000000000}"/>
          </ac:spMkLst>
        </pc:spChg>
      </pc:sldChg>
      <pc:sldChg chg="modSp add mod">
        <pc:chgData name="Bingham, Bob (STFC,RAL,CLF)" userId="a2554af8-a8ff-42b9-9194-af732379deef" providerId="ADAL" clId="{A4185AE1-DC61-4E3D-AE23-598A666B990E}" dt="2025-07-30T08:36:00.230" v="529" actId="20577"/>
        <pc:sldMkLst>
          <pc:docMk/>
          <pc:sldMk cId="2461903977" sldId="299"/>
        </pc:sldMkLst>
        <pc:spChg chg="mod">
          <ac:chgData name="Bingham, Bob (STFC,RAL,CLF)" userId="a2554af8-a8ff-42b9-9194-af732379deef" providerId="ADAL" clId="{A4185AE1-DC61-4E3D-AE23-598A666B990E}" dt="2025-07-30T08:36:00.230" v="529" actId="20577"/>
          <ac:spMkLst>
            <pc:docMk/>
            <pc:sldMk cId="2461903977" sldId="299"/>
            <ac:spMk id="10" creationId="{00000000-0000-0000-0000-000000000000}"/>
          </ac:spMkLst>
        </pc:spChg>
      </pc:sldChg>
      <pc:sldChg chg="modSp add mod">
        <pc:chgData name="Bingham, Bob (STFC,RAL,CLF)" userId="a2554af8-a8ff-42b9-9194-af732379deef" providerId="ADAL" clId="{A4185AE1-DC61-4E3D-AE23-598A666B990E}" dt="2025-07-30T08:37:56.337" v="530" actId="20577"/>
        <pc:sldMkLst>
          <pc:docMk/>
          <pc:sldMk cId="4123913" sldId="306"/>
        </pc:sldMkLst>
        <pc:spChg chg="mod">
          <ac:chgData name="Bingham, Bob (STFC,RAL,CLF)" userId="a2554af8-a8ff-42b9-9194-af732379deef" providerId="ADAL" clId="{A4185AE1-DC61-4E3D-AE23-598A666B990E}" dt="2025-07-30T08:37:56.337" v="530" actId="20577"/>
          <ac:spMkLst>
            <pc:docMk/>
            <pc:sldMk cId="4123913" sldId="306"/>
            <ac:spMk id="3" creationId="{00000000-0000-0000-0000-000000000000}"/>
          </ac:spMkLst>
        </pc:spChg>
      </pc:sldChg>
      <pc:sldChg chg="add">
        <pc:chgData name="Bingham, Bob (STFC,RAL,CLF)" userId="a2554af8-a8ff-42b9-9194-af732379deef" providerId="ADAL" clId="{A4185AE1-DC61-4E3D-AE23-598A666B990E}" dt="2025-07-29T19:46:49.456" v="39"/>
        <pc:sldMkLst>
          <pc:docMk/>
          <pc:sldMk cId="2097460394" sldId="307"/>
        </pc:sldMkLst>
      </pc:sldChg>
      <pc:sldChg chg="add">
        <pc:chgData name="Bingham, Bob (STFC,RAL,CLF)" userId="a2554af8-a8ff-42b9-9194-af732379deef" providerId="ADAL" clId="{A4185AE1-DC61-4E3D-AE23-598A666B990E}" dt="2025-07-29T19:46:49.456" v="39"/>
        <pc:sldMkLst>
          <pc:docMk/>
          <pc:sldMk cId="2781138024" sldId="308"/>
        </pc:sldMkLst>
      </pc:sldChg>
      <pc:sldChg chg="modSp mod">
        <pc:chgData name="Bingham, Bob (STFC,RAL,CLF)" userId="a2554af8-a8ff-42b9-9194-af732379deef" providerId="ADAL" clId="{A4185AE1-DC61-4E3D-AE23-598A666B990E}" dt="2025-07-30T09:32:56.666" v="1347" actId="207"/>
        <pc:sldMkLst>
          <pc:docMk/>
          <pc:sldMk cId="3562499904" sldId="309"/>
        </pc:sldMkLst>
        <pc:spChg chg="mod">
          <ac:chgData name="Bingham, Bob (STFC,RAL,CLF)" userId="a2554af8-a8ff-42b9-9194-af732379deef" providerId="ADAL" clId="{A4185AE1-DC61-4E3D-AE23-598A666B990E}" dt="2025-07-30T09:32:56.666" v="1347" actId="207"/>
          <ac:spMkLst>
            <pc:docMk/>
            <pc:sldMk cId="3562499904" sldId="309"/>
            <ac:spMk id="3" creationId="{E571A729-0639-4760-9EE0-469E5AA20F6C}"/>
          </ac:spMkLst>
        </pc:spChg>
      </pc:sldChg>
      <pc:sldChg chg="modSp add mod">
        <pc:chgData name="Bingham, Bob (STFC,RAL,CLF)" userId="a2554af8-a8ff-42b9-9194-af732379deef" providerId="ADAL" clId="{A4185AE1-DC61-4E3D-AE23-598A666B990E}" dt="2025-07-29T19:52:58.354" v="44" actId="20577"/>
        <pc:sldMkLst>
          <pc:docMk/>
          <pc:sldMk cId="2052615671" sldId="311"/>
        </pc:sldMkLst>
        <pc:spChg chg="mod">
          <ac:chgData name="Bingham, Bob (STFC,RAL,CLF)" userId="a2554af8-a8ff-42b9-9194-af732379deef" providerId="ADAL" clId="{A4185AE1-DC61-4E3D-AE23-598A666B990E}" dt="2025-07-29T19:52:58.354" v="44" actId="20577"/>
          <ac:spMkLst>
            <pc:docMk/>
            <pc:sldMk cId="2052615671" sldId="311"/>
            <ac:spMk id="2" creationId="{138542EA-274F-CA94-FDB8-496496495B62}"/>
          </ac:spMkLst>
        </pc:spChg>
      </pc:sldChg>
      <pc:sldChg chg="modSp mod">
        <pc:chgData name="Bingham, Bob (STFC,RAL,CLF)" userId="a2554af8-a8ff-42b9-9194-af732379deef" providerId="ADAL" clId="{A4185AE1-DC61-4E3D-AE23-598A666B990E}" dt="2025-07-30T07:33:24.486" v="177" actId="255"/>
        <pc:sldMkLst>
          <pc:docMk/>
          <pc:sldMk cId="157085407" sldId="322"/>
        </pc:sldMkLst>
        <pc:spChg chg="mod">
          <ac:chgData name="Bingham, Bob (STFC,RAL,CLF)" userId="a2554af8-a8ff-42b9-9194-af732379deef" providerId="ADAL" clId="{A4185AE1-DC61-4E3D-AE23-598A666B990E}" dt="2025-07-30T07:33:24.486" v="177" actId="255"/>
          <ac:spMkLst>
            <pc:docMk/>
            <pc:sldMk cId="157085407" sldId="322"/>
            <ac:spMk id="3" creationId="{C401A15A-97D4-2F97-251B-2F51BE27B221}"/>
          </ac:spMkLst>
        </pc:spChg>
      </pc:sldChg>
      <pc:sldChg chg="add">
        <pc:chgData name="Bingham, Bob (STFC,RAL,CLF)" userId="a2554af8-a8ff-42b9-9194-af732379deef" providerId="ADAL" clId="{A4185AE1-DC61-4E3D-AE23-598A666B990E}" dt="2025-07-30T09:10:48.618" v="1304"/>
        <pc:sldMkLst>
          <pc:docMk/>
          <pc:sldMk cId="0" sldId="369"/>
        </pc:sldMkLst>
      </pc:sldChg>
      <pc:sldChg chg="delSp modSp add mod">
        <pc:chgData name="Bingham, Bob (STFC,RAL,CLF)" userId="a2554af8-a8ff-42b9-9194-af732379deef" providerId="ADAL" clId="{A4185AE1-DC61-4E3D-AE23-598A666B990E}" dt="2025-07-30T09:37:48.328" v="1362" actId="14100"/>
        <pc:sldMkLst>
          <pc:docMk/>
          <pc:sldMk cId="3306730597" sldId="374"/>
        </pc:sldMkLst>
        <pc:spChg chg="mod">
          <ac:chgData name="Bingham, Bob (STFC,RAL,CLF)" userId="a2554af8-a8ff-42b9-9194-af732379deef" providerId="ADAL" clId="{A4185AE1-DC61-4E3D-AE23-598A666B990E}" dt="2025-07-30T09:37:48.328" v="1362" actId="14100"/>
          <ac:spMkLst>
            <pc:docMk/>
            <pc:sldMk cId="3306730597" sldId="374"/>
            <ac:spMk id="4" creationId="{9AA6E0A9-C1FA-9043-9200-F4CA2986F789}"/>
          </ac:spMkLst>
        </pc:spChg>
        <pc:spChg chg="mod">
          <ac:chgData name="Bingham, Bob (STFC,RAL,CLF)" userId="a2554af8-a8ff-42b9-9194-af732379deef" providerId="ADAL" clId="{A4185AE1-DC61-4E3D-AE23-598A666B990E}" dt="2025-07-30T07:47:53.875" v="417" actId="1076"/>
          <ac:spMkLst>
            <pc:docMk/>
            <pc:sldMk cId="3306730597" sldId="374"/>
            <ac:spMk id="5" creationId="{807E2AC9-E9C7-9847-9E05-7B73988A3F32}"/>
          </ac:spMkLst>
        </pc:spChg>
        <pc:spChg chg="mod">
          <ac:chgData name="Bingham, Bob (STFC,RAL,CLF)" userId="a2554af8-a8ff-42b9-9194-af732379deef" providerId="ADAL" clId="{A4185AE1-DC61-4E3D-AE23-598A666B990E}" dt="2025-07-30T07:48:08.213" v="418" actId="1076"/>
          <ac:spMkLst>
            <pc:docMk/>
            <pc:sldMk cId="3306730597" sldId="374"/>
            <ac:spMk id="7" creationId="{6ED2C01C-000E-6146-A202-55C7DC5BDD4A}"/>
          </ac:spMkLst>
        </pc:spChg>
        <pc:picChg chg="del">
          <ac:chgData name="Bingham, Bob (STFC,RAL,CLF)" userId="a2554af8-a8ff-42b9-9194-af732379deef" providerId="ADAL" clId="{A4185AE1-DC61-4E3D-AE23-598A666B990E}" dt="2025-07-30T07:45:35.563" v="355" actId="478"/>
          <ac:picMkLst>
            <pc:docMk/>
            <pc:sldMk cId="3306730597" sldId="374"/>
            <ac:picMk id="6" creationId="{9FC1A617-32C6-DF43-9C1D-358D26825817}"/>
          </ac:picMkLst>
        </pc:picChg>
      </pc:sldChg>
      <pc:sldChg chg="modSp mod">
        <pc:chgData name="Bingham, Bob (STFC,RAL,CLF)" userId="a2554af8-a8ff-42b9-9194-af732379deef" providerId="ADAL" clId="{A4185AE1-DC61-4E3D-AE23-598A666B990E}" dt="2025-07-30T09:39:17.346" v="1364" actId="20577"/>
        <pc:sldMkLst>
          <pc:docMk/>
          <pc:sldMk cId="0" sldId="504"/>
        </pc:sldMkLst>
        <pc:spChg chg="mod">
          <ac:chgData name="Bingham, Bob (STFC,RAL,CLF)" userId="a2554af8-a8ff-42b9-9194-af732379deef" providerId="ADAL" clId="{A4185AE1-DC61-4E3D-AE23-598A666B990E}" dt="2025-07-30T09:39:17.346" v="1364" actId="20577"/>
          <ac:spMkLst>
            <pc:docMk/>
            <pc:sldMk cId="0" sldId="504"/>
            <ac:spMk id="836" creationId="{00000000-0000-0000-0000-000000000000}"/>
          </ac:spMkLst>
        </pc:spChg>
      </pc:sldChg>
      <pc:sldChg chg="add del">
        <pc:chgData name="Bingham, Bob (STFC,RAL,CLF)" userId="a2554af8-a8ff-42b9-9194-af732379deef" providerId="ADAL" clId="{A4185AE1-DC61-4E3D-AE23-598A666B990E}" dt="2025-07-29T19:21:28.389" v="8"/>
        <pc:sldMkLst>
          <pc:docMk/>
          <pc:sldMk cId="3531499520" sldId="505"/>
        </pc:sldMkLst>
      </pc:sldChg>
      <pc:sldChg chg="add del">
        <pc:chgData name="Bingham, Bob (STFC,RAL,CLF)" userId="a2554af8-a8ff-42b9-9194-af732379deef" providerId="ADAL" clId="{A4185AE1-DC61-4E3D-AE23-598A666B990E}" dt="2025-07-29T19:31:12.162" v="24" actId="2696"/>
        <pc:sldMkLst>
          <pc:docMk/>
          <pc:sldMk cId="0" sldId="506"/>
        </pc:sldMkLst>
      </pc:sldChg>
      <pc:sldChg chg="add ord">
        <pc:chgData name="Bingham, Bob (STFC,RAL,CLF)" userId="a2554af8-a8ff-42b9-9194-af732379deef" providerId="ADAL" clId="{A4185AE1-DC61-4E3D-AE23-598A666B990E}" dt="2025-07-30T09:51:33.879" v="1384"/>
        <pc:sldMkLst>
          <pc:docMk/>
          <pc:sldMk cId="3446056029" sldId="506"/>
        </pc:sldMkLst>
      </pc:sldChg>
      <pc:sldChg chg="modSp add mod">
        <pc:chgData name="Bingham, Bob (STFC,RAL,CLF)" userId="a2554af8-a8ff-42b9-9194-af732379deef" providerId="ADAL" clId="{A4185AE1-DC61-4E3D-AE23-598A666B990E}" dt="2025-07-30T08:29:37.435" v="525" actId="20577"/>
        <pc:sldMkLst>
          <pc:docMk/>
          <pc:sldMk cId="1775054101" sldId="507"/>
        </pc:sldMkLst>
        <pc:spChg chg="mod">
          <ac:chgData name="Bingham, Bob (STFC,RAL,CLF)" userId="a2554af8-a8ff-42b9-9194-af732379deef" providerId="ADAL" clId="{A4185AE1-DC61-4E3D-AE23-598A666B990E}" dt="2025-07-30T08:29:37.435" v="525" actId="20577"/>
          <ac:spMkLst>
            <pc:docMk/>
            <pc:sldMk cId="1775054101" sldId="507"/>
            <ac:spMk id="6" creationId="{9E5D590B-A5F3-44EB-2372-9FF4A48161E0}"/>
          </ac:spMkLst>
        </pc:spChg>
      </pc:sldChg>
      <pc:sldChg chg="add">
        <pc:chgData name="Bingham, Bob (STFC,RAL,CLF)" userId="a2554af8-a8ff-42b9-9194-af732379deef" providerId="ADAL" clId="{A4185AE1-DC61-4E3D-AE23-598A666B990E}" dt="2025-07-29T19:44:46.099" v="37"/>
        <pc:sldMkLst>
          <pc:docMk/>
          <pc:sldMk cId="1416245953" sldId="508"/>
        </pc:sldMkLst>
      </pc:sldChg>
      <pc:sldChg chg="add">
        <pc:chgData name="Bingham, Bob (STFC,RAL,CLF)" userId="a2554af8-a8ff-42b9-9194-af732379deef" providerId="ADAL" clId="{A4185AE1-DC61-4E3D-AE23-598A666B990E}" dt="2025-07-29T19:44:02.395" v="36"/>
        <pc:sldMkLst>
          <pc:docMk/>
          <pc:sldMk cId="2721777299" sldId="513"/>
        </pc:sldMkLst>
      </pc:sldChg>
      <pc:sldChg chg="add">
        <pc:chgData name="Bingham, Bob (STFC,RAL,CLF)" userId="a2554af8-a8ff-42b9-9194-af732379deef" providerId="ADAL" clId="{A4185AE1-DC61-4E3D-AE23-598A666B990E}" dt="2025-07-29T19:44:46.099" v="37"/>
        <pc:sldMkLst>
          <pc:docMk/>
          <pc:sldMk cId="51474877" sldId="514"/>
        </pc:sldMkLst>
      </pc:sldChg>
      <pc:sldChg chg="add">
        <pc:chgData name="Bingham, Bob (STFC,RAL,CLF)" userId="a2554af8-a8ff-42b9-9194-af732379deef" providerId="ADAL" clId="{A4185AE1-DC61-4E3D-AE23-598A666B990E}" dt="2025-07-29T19:44:46.099" v="37"/>
        <pc:sldMkLst>
          <pc:docMk/>
          <pc:sldMk cId="2422098271" sldId="515"/>
        </pc:sldMkLst>
      </pc:sldChg>
      <pc:sldChg chg="add">
        <pc:chgData name="Bingham, Bob (STFC,RAL,CLF)" userId="a2554af8-a8ff-42b9-9194-af732379deef" providerId="ADAL" clId="{A4185AE1-DC61-4E3D-AE23-598A666B990E}" dt="2025-07-29T19:45:41.392" v="38"/>
        <pc:sldMkLst>
          <pc:docMk/>
          <pc:sldMk cId="2621373675" sldId="516"/>
        </pc:sldMkLst>
      </pc:sldChg>
      <pc:sldChg chg="add">
        <pc:chgData name="Bingham, Bob (STFC,RAL,CLF)" userId="a2554af8-a8ff-42b9-9194-af732379deef" providerId="ADAL" clId="{A4185AE1-DC61-4E3D-AE23-598A666B990E}" dt="2025-07-29T19:46:49.456" v="39"/>
        <pc:sldMkLst>
          <pc:docMk/>
          <pc:sldMk cId="2247791487" sldId="517"/>
        </pc:sldMkLst>
      </pc:sldChg>
      <pc:sldChg chg="modSp mod">
        <pc:chgData name="Bingham, Bob (STFC,RAL,CLF)" userId="a2554af8-a8ff-42b9-9194-af732379deef" providerId="ADAL" clId="{A4185AE1-DC61-4E3D-AE23-598A666B990E}" dt="2025-07-30T07:34:29.529" v="252" actId="20577"/>
        <pc:sldMkLst>
          <pc:docMk/>
          <pc:sldMk cId="1098987060" sldId="519"/>
        </pc:sldMkLst>
        <pc:spChg chg="mod">
          <ac:chgData name="Bingham, Bob (STFC,RAL,CLF)" userId="a2554af8-a8ff-42b9-9194-af732379deef" providerId="ADAL" clId="{A4185AE1-DC61-4E3D-AE23-598A666B990E}" dt="2025-07-30T07:34:29.529" v="252" actId="20577"/>
          <ac:spMkLst>
            <pc:docMk/>
            <pc:sldMk cId="1098987060" sldId="519"/>
            <ac:spMk id="5" creationId="{E26A1065-C12C-7CDB-A177-CF6F234DFC55}"/>
          </ac:spMkLst>
        </pc:spChg>
      </pc:sldChg>
      <pc:sldChg chg="modSp mod">
        <pc:chgData name="Bingham, Bob (STFC,RAL,CLF)" userId="a2554af8-a8ff-42b9-9194-af732379deef" providerId="ADAL" clId="{A4185AE1-DC61-4E3D-AE23-598A666B990E}" dt="2025-07-30T07:34:51.033" v="304" actId="20577"/>
        <pc:sldMkLst>
          <pc:docMk/>
          <pc:sldMk cId="3868799025" sldId="520"/>
        </pc:sldMkLst>
        <pc:spChg chg="mod">
          <ac:chgData name="Bingham, Bob (STFC,RAL,CLF)" userId="a2554af8-a8ff-42b9-9194-af732379deef" providerId="ADAL" clId="{A4185AE1-DC61-4E3D-AE23-598A666B990E}" dt="2025-07-30T07:34:51.033" v="304" actId="20577"/>
          <ac:spMkLst>
            <pc:docMk/>
            <pc:sldMk cId="3868799025" sldId="520"/>
            <ac:spMk id="5" creationId="{2A3F34FA-E414-F6FE-0A62-E06E5D7971EC}"/>
          </ac:spMkLst>
        </pc:spChg>
      </pc:sldChg>
      <pc:sldChg chg="add ord">
        <pc:chgData name="Bingham, Bob (STFC,RAL,CLF)" userId="a2554af8-a8ff-42b9-9194-af732379deef" providerId="ADAL" clId="{A4185AE1-DC61-4E3D-AE23-598A666B990E}" dt="2025-07-30T09:45:04.782" v="1382"/>
        <pc:sldMkLst>
          <pc:docMk/>
          <pc:sldMk cId="1600421449" sldId="521"/>
        </pc:sldMkLst>
      </pc:sldChg>
      <pc:sldChg chg="add">
        <pc:chgData name="Bingham, Bob (STFC,RAL,CLF)" userId="a2554af8-a8ff-42b9-9194-af732379deef" providerId="ADAL" clId="{A4185AE1-DC61-4E3D-AE23-598A666B990E}" dt="2025-07-30T08:49:50.608" v="555"/>
        <pc:sldMkLst>
          <pc:docMk/>
          <pc:sldMk cId="0" sldId="614"/>
        </pc:sldMkLst>
      </pc:sldChg>
      <pc:sldChg chg="modSp add mod modTransition">
        <pc:chgData name="Bingham, Bob (STFC,RAL,CLF)" userId="a2554af8-a8ff-42b9-9194-af732379deef" providerId="ADAL" clId="{A4185AE1-DC61-4E3D-AE23-598A666B990E}" dt="2025-07-29T20:17:37.543" v="78" actId="1076"/>
        <pc:sldMkLst>
          <pc:docMk/>
          <pc:sldMk cId="0" sldId="618"/>
        </pc:sldMkLst>
        <pc:spChg chg="mod">
          <ac:chgData name="Bingham, Bob (STFC,RAL,CLF)" userId="a2554af8-a8ff-42b9-9194-af732379deef" providerId="ADAL" clId="{A4185AE1-DC61-4E3D-AE23-598A666B990E}" dt="2025-07-29T20:17:37.543" v="78" actId="1076"/>
          <ac:spMkLst>
            <pc:docMk/>
            <pc:sldMk cId="0" sldId="618"/>
            <ac:spMk id="225282" creationId="{0F37CF5B-2060-396E-F057-6AB4B274A5A5}"/>
          </ac:spMkLst>
        </pc:spChg>
        <pc:spChg chg="mod">
          <ac:chgData name="Bingham, Bob (STFC,RAL,CLF)" userId="a2554af8-a8ff-42b9-9194-af732379deef" providerId="ADAL" clId="{A4185AE1-DC61-4E3D-AE23-598A666B990E}" dt="2025-07-29T20:17:06.861" v="74" actId="1076"/>
          <ac:spMkLst>
            <pc:docMk/>
            <pc:sldMk cId="0" sldId="618"/>
            <ac:spMk id="299011" creationId="{40B92D12-87F9-C891-2A4C-A6F951F37D2E}"/>
          </ac:spMkLst>
        </pc:spChg>
      </pc:sldChg>
      <pc:sldChg chg="modSp add mod modTransition">
        <pc:chgData name="Bingham, Bob (STFC,RAL,CLF)" userId="a2554af8-a8ff-42b9-9194-af732379deef" providerId="ADAL" clId="{A4185AE1-DC61-4E3D-AE23-598A666B990E}" dt="2025-07-30T10:00:41.554" v="1387" actId="1076"/>
        <pc:sldMkLst>
          <pc:docMk/>
          <pc:sldMk cId="0" sldId="630"/>
        </pc:sldMkLst>
        <pc:spChg chg="mod">
          <ac:chgData name="Bingham, Bob (STFC,RAL,CLF)" userId="a2554af8-a8ff-42b9-9194-af732379deef" providerId="ADAL" clId="{A4185AE1-DC61-4E3D-AE23-598A666B990E}" dt="2025-07-30T10:00:41.554" v="1387" actId="1076"/>
          <ac:spMkLst>
            <pc:docMk/>
            <pc:sldMk cId="0" sldId="630"/>
            <ac:spMk id="217090" creationId="{82958554-C999-707C-4D7C-716D34FE575F}"/>
          </ac:spMkLst>
        </pc:spChg>
      </pc:sldChg>
      <pc:sldChg chg="modSp add mod">
        <pc:chgData name="Bingham, Bob (STFC,RAL,CLF)" userId="a2554af8-a8ff-42b9-9194-af732379deef" providerId="ADAL" clId="{A4185AE1-DC61-4E3D-AE23-598A666B990E}" dt="2025-07-30T08:58:27.194" v="579" actId="20577"/>
        <pc:sldMkLst>
          <pc:docMk/>
          <pc:sldMk cId="0" sldId="640"/>
        </pc:sldMkLst>
        <pc:spChg chg="mod">
          <ac:chgData name="Bingham, Bob (STFC,RAL,CLF)" userId="a2554af8-a8ff-42b9-9194-af732379deef" providerId="ADAL" clId="{A4185AE1-DC61-4E3D-AE23-598A666B990E}" dt="2025-07-30T08:57:59.603" v="565" actId="1076"/>
          <ac:spMkLst>
            <pc:docMk/>
            <pc:sldMk cId="0" sldId="640"/>
            <ac:spMk id="315394" creationId="{8EF1213B-4FD5-94A0-D2B2-B173D3E36641}"/>
          </ac:spMkLst>
        </pc:spChg>
        <pc:spChg chg="mod">
          <ac:chgData name="Bingham, Bob (STFC,RAL,CLF)" userId="a2554af8-a8ff-42b9-9194-af732379deef" providerId="ADAL" clId="{A4185AE1-DC61-4E3D-AE23-598A666B990E}" dt="2025-07-30T08:58:27.194" v="579" actId="20577"/>
          <ac:spMkLst>
            <pc:docMk/>
            <pc:sldMk cId="0" sldId="640"/>
            <ac:spMk id="315395" creationId="{5CA83107-1627-02BA-4D48-19971FC2D260}"/>
          </ac:spMkLst>
        </pc:spChg>
      </pc:sldChg>
      <pc:sldChg chg="modSp add mod modTransition">
        <pc:chgData name="Bingham, Bob (STFC,RAL,CLF)" userId="a2554af8-a8ff-42b9-9194-af732379deef" providerId="ADAL" clId="{A4185AE1-DC61-4E3D-AE23-598A666B990E}" dt="2025-07-30T08:52:31.865" v="561" actId="113"/>
        <pc:sldMkLst>
          <pc:docMk/>
          <pc:sldMk cId="0" sldId="697"/>
        </pc:sldMkLst>
        <pc:spChg chg="mod">
          <ac:chgData name="Bingham, Bob (STFC,RAL,CLF)" userId="a2554af8-a8ff-42b9-9194-af732379deef" providerId="ADAL" clId="{A4185AE1-DC61-4E3D-AE23-598A666B990E}" dt="2025-07-30T08:52:31.865" v="561" actId="113"/>
          <ac:spMkLst>
            <pc:docMk/>
            <pc:sldMk cId="0" sldId="697"/>
            <ac:spMk id="214018" creationId="{4086AEBF-F56E-8D20-A78E-22ED5A5D3D6E}"/>
          </ac:spMkLst>
        </pc:spChg>
      </pc:sldChg>
      <pc:sldChg chg="add">
        <pc:chgData name="Bingham, Bob (STFC,RAL,CLF)" userId="a2554af8-a8ff-42b9-9194-af732379deef" providerId="ADAL" clId="{A4185AE1-DC61-4E3D-AE23-598A666B990E}" dt="2025-07-29T19:28:07.743" v="13"/>
        <pc:sldMkLst>
          <pc:docMk/>
          <pc:sldMk cId="1295001481" sldId="1624"/>
        </pc:sldMkLst>
      </pc:sldChg>
      <pc:sldChg chg="addSp modSp add mod">
        <pc:chgData name="Bingham, Bob (STFC,RAL,CLF)" userId="a2554af8-a8ff-42b9-9194-af732379deef" providerId="ADAL" clId="{A4185AE1-DC61-4E3D-AE23-598A666B990E}" dt="2025-07-29T19:58:27.311" v="67" actId="1076"/>
        <pc:sldMkLst>
          <pc:docMk/>
          <pc:sldMk cId="1783727250" sldId="4108"/>
        </pc:sldMkLst>
        <pc:spChg chg="mod">
          <ac:chgData name="Bingham, Bob (STFC,RAL,CLF)" userId="a2554af8-a8ff-42b9-9194-af732379deef" providerId="ADAL" clId="{A4185AE1-DC61-4E3D-AE23-598A666B990E}" dt="2025-07-29T19:55:46.795" v="50" actId="20577"/>
          <ac:spMkLst>
            <pc:docMk/>
            <pc:sldMk cId="1783727250" sldId="4108"/>
            <ac:spMk id="3" creationId="{20FA4EC9-C499-A006-8ED7-216139269D98}"/>
          </ac:spMkLst>
        </pc:spChg>
        <pc:spChg chg="add mod">
          <ac:chgData name="Bingham, Bob (STFC,RAL,CLF)" userId="a2554af8-a8ff-42b9-9194-af732379deef" providerId="ADAL" clId="{A4185AE1-DC61-4E3D-AE23-598A666B990E}" dt="2025-07-29T19:58:15.860" v="66" actId="1076"/>
          <ac:spMkLst>
            <pc:docMk/>
            <pc:sldMk cId="1783727250" sldId="4108"/>
            <ac:spMk id="8" creationId="{0A261439-92DC-8503-6C0E-4FDCDEE1DD6E}"/>
          </ac:spMkLst>
        </pc:spChg>
        <pc:picChg chg="mod">
          <ac:chgData name="Bingham, Bob (STFC,RAL,CLF)" userId="a2554af8-a8ff-42b9-9194-af732379deef" providerId="ADAL" clId="{A4185AE1-DC61-4E3D-AE23-598A666B990E}" dt="2025-07-29T19:58:27.311" v="67" actId="1076"/>
          <ac:picMkLst>
            <pc:docMk/>
            <pc:sldMk cId="1783727250" sldId="4108"/>
            <ac:picMk id="4" creationId="{425BB3A5-7ACC-14FC-B71D-EDFF5FD68446}"/>
          </ac:picMkLst>
        </pc:picChg>
      </pc:sldChg>
      <pc:sldChg chg="add">
        <pc:chgData name="Bingham, Bob (STFC,RAL,CLF)" userId="a2554af8-a8ff-42b9-9194-af732379deef" providerId="ADAL" clId="{A4185AE1-DC61-4E3D-AE23-598A666B990E}" dt="2025-07-29T19:52:21.944" v="42"/>
        <pc:sldMkLst>
          <pc:docMk/>
          <pc:sldMk cId="475239656" sldId="4110"/>
        </pc:sldMkLst>
      </pc:sldChg>
      <pc:sldChg chg="add">
        <pc:chgData name="Bingham, Bob (STFC,RAL,CLF)" userId="a2554af8-a8ff-42b9-9194-af732379deef" providerId="ADAL" clId="{A4185AE1-DC61-4E3D-AE23-598A666B990E}" dt="2025-07-30T09:11:29.821" v="1305"/>
        <pc:sldMkLst>
          <pc:docMk/>
          <pc:sldMk cId="1471455338" sldId="4111"/>
        </pc:sldMkLst>
      </pc:sldChg>
      <pc:sldChg chg="modSp add mod">
        <pc:chgData name="Bingham, Bob (STFC,RAL,CLF)" userId="a2554af8-a8ff-42b9-9194-af732379deef" providerId="ADAL" clId="{A4185AE1-DC61-4E3D-AE23-598A666B990E}" dt="2025-07-30T08:40:59.558" v="554" actId="207"/>
        <pc:sldMkLst>
          <pc:docMk/>
          <pc:sldMk cId="4278620571" sldId="4114"/>
        </pc:sldMkLst>
        <pc:spChg chg="mod">
          <ac:chgData name="Bingham, Bob (STFC,RAL,CLF)" userId="a2554af8-a8ff-42b9-9194-af732379deef" providerId="ADAL" clId="{A4185AE1-DC61-4E3D-AE23-598A666B990E}" dt="2025-07-30T08:40:59.558" v="554" actId="207"/>
          <ac:spMkLst>
            <pc:docMk/>
            <pc:sldMk cId="4278620571" sldId="4114"/>
            <ac:spMk id="8" creationId="{26D2D865-DC01-DA63-E3B5-319A6D54B90F}"/>
          </ac:spMkLst>
        </pc:spChg>
      </pc:sldChg>
      <pc:sldChg chg="modSp mod">
        <pc:chgData name="Bingham, Bob (STFC,RAL,CLF)" userId="a2554af8-a8ff-42b9-9194-af732379deef" providerId="ADAL" clId="{A4185AE1-DC61-4E3D-AE23-598A666B990E}" dt="2025-07-30T07:43:21.566" v="354" actId="20577"/>
        <pc:sldMkLst>
          <pc:docMk/>
          <pc:sldMk cId="3780348412" sldId="4115"/>
        </pc:sldMkLst>
        <pc:spChg chg="mod">
          <ac:chgData name="Bingham, Bob (STFC,RAL,CLF)" userId="a2554af8-a8ff-42b9-9194-af732379deef" providerId="ADAL" clId="{A4185AE1-DC61-4E3D-AE23-598A666B990E}" dt="2025-07-30T07:43:21.566" v="354" actId="20577"/>
          <ac:spMkLst>
            <pc:docMk/>
            <pc:sldMk cId="3780348412" sldId="4115"/>
            <ac:spMk id="6" creationId="{BDA77602-6C7C-97A5-60E1-010A7A878EB6}"/>
          </ac:spMkLst>
        </pc:spChg>
      </pc:sldChg>
      <pc:sldChg chg="add del">
        <pc:chgData name="Bingham, Bob (STFC,RAL,CLF)" userId="a2554af8-a8ff-42b9-9194-af732379deef" providerId="ADAL" clId="{A4185AE1-DC61-4E3D-AE23-598A666B990E}" dt="2025-07-29T19:30:18.526" v="18" actId="2696"/>
        <pc:sldMkLst>
          <pc:docMk/>
          <pc:sldMk cId="0" sldId="4118"/>
        </pc:sldMkLst>
      </pc:sldChg>
      <pc:sldChg chg="add del">
        <pc:chgData name="Bingham, Bob (STFC,RAL,CLF)" userId="a2554af8-a8ff-42b9-9194-af732379deef" providerId="ADAL" clId="{A4185AE1-DC61-4E3D-AE23-598A666B990E}" dt="2025-07-29T19:30:50.630" v="22" actId="2696"/>
        <pc:sldMkLst>
          <pc:docMk/>
          <pc:sldMk cId="1891686289" sldId="4118"/>
        </pc:sldMkLst>
      </pc:sldChg>
      <pc:sldChg chg="add del">
        <pc:chgData name="Bingham, Bob (STFC,RAL,CLF)" userId="a2554af8-a8ff-42b9-9194-af732379deef" providerId="ADAL" clId="{A4185AE1-DC61-4E3D-AE23-598A666B990E}" dt="2025-07-29T19:24:53.178" v="11" actId="2696"/>
        <pc:sldMkLst>
          <pc:docMk/>
          <pc:sldMk cId="1982237263" sldId="4118"/>
        </pc:sldMkLst>
      </pc:sldChg>
      <pc:sldChg chg="add del">
        <pc:chgData name="Bingham, Bob (STFC,RAL,CLF)" userId="a2554af8-a8ff-42b9-9194-af732379deef" providerId="ADAL" clId="{A4185AE1-DC61-4E3D-AE23-598A666B990E}" dt="2025-07-29T19:11:18.981" v="1" actId="2696"/>
        <pc:sldMkLst>
          <pc:docMk/>
          <pc:sldMk cId="2412834564" sldId="4118"/>
        </pc:sldMkLst>
      </pc:sldChg>
      <pc:sldChg chg="add del ord">
        <pc:chgData name="Bingham, Bob (STFC,RAL,CLF)" userId="a2554af8-a8ff-42b9-9194-af732379deef" providerId="ADAL" clId="{A4185AE1-DC61-4E3D-AE23-598A666B990E}" dt="2025-07-30T09:13:14.640" v="1327" actId="2696"/>
        <pc:sldMkLst>
          <pc:docMk/>
          <pc:sldMk cId="2553457416" sldId="4118"/>
        </pc:sldMkLst>
      </pc:sldChg>
      <pc:sldChg chg="add del">
        <pc:chgData name="Bingham, Bob (STFC,RAL,CLF)" userId="a2554af8-a8ff-42b9-9194-af732379deef" providerId="ADAL" clId="{A4185AE1-DC61-4E3D-AE23-598A666B990E}" dt="2025-07-29T19:28:22.883" v="15" actId="2696"/>
        <pc:sldMkLst>
          <pc:docMk/>
          <pc:sldMk cId="3091014329" sldId="4118"/>
        </pc:sldMkLst>
      </pc:sldChg>
      <pc:sldChg chg="add">
        <pc:chgData name="Bingham, Bob (STFC,RAL,CLF)" userId="a2554af8-a8ff-42b9-9194-af732379deef" providerId="ADAL" clId="{A4185AE1-DC61-4E3D-AE23-598A666B990E}" dt="2025-07-29T19:45:41.392" v="38"/>
        <pc:sldMkLst>
          <pc:docMk/>
          <pc:sldMk cId="954132400" sldId="4119"/>
        </pc:sldMkLst>
      </pc:sldChg>
      <pc:sldChg chg="add del">
        <pc:chgData name="Bingham, Bob (STFC,RAL,CLF)" userId="a2554af8-a8ff-42b9-9194-af732379deef" providerId="ADAL" clId="{A4185AE1-DC61-4E3D-AE23-598A666B990E}" dt="2025-07-29T19:30:49.427" v="21" actId="2696"/>
        <pc:sldMkLst>
          <pc:docMk/>
          <pc:sldMk cId="1528359326" sldId="4119"/>
        </pc:sldMkLst>
      </pc:sldChg>
      <pc:sldChg chg="addSp delSp modSp new mod">
        <pc:chgData name="Bingham, Bob (STFC,RAL,CLF)" userId="a2554af8-a8ff-42b9-9194-af732379deef" providerId="ADAL" clId="{A4185AE1-DC61-4E3D-AE23-598A666B990E}" dt="2025-07-30T07:56:30.814" v="474" actId="1076"/>
        <pc:sldMkLst>
          <pc:docMk/>
          <pc:sldMk cId="1661911251" sldId="4120"/>
        </pc:sldMkLst>
        <pc:spChg chg="add del mod">
          <ac:chgData name="Bingham, Bob (STFC,RAL,CLF)" userId="a2554af8-a8ff-42b9-9194-af732379deef" providerId="ADAL" clId="{A4185AE1-DC61-4E3D-AE23-598A666B990E}" dt="2025-07-30T07:55:37.134" v="445"/>
          <ac:spMkLst>
            <pc:docMk/>
            <pc:sldMk cId="1661911251" sldId="4120"/>
            <ac:spMk id="4" creationId="{80FD622F-3295-9C30-6530-00F050DE456A}"/>
          </ac:spMkLst>
        </pc:spChg>
        <pc:spChg chg="add mod">
          <ac:chgData name="Bingham, Bob (STFC,RAL,CLF)" userId="a2554af8-a8ff-42b9-9194-af732379deef" providerId="ADAL" clId="{A4185AE1-DC61-4E3D-AE23-598A666B990E}" dt="2025-07-30T07:56:30.814" v="474" actId="1076"/>
          <ac:spMkLst>
            <pc:docMk/>
            <pc:sldMk cId="1661911251" sldId="4120"/>
            <ac:spMk id="5" creationId="{E5E365E6-F41C-5B5B-FF1D-24182DC9DF3F}"/>
          </ac:spMkLst>
        </pc:spChg>
      </pc:sldChg>
      <pc:sldChg chg="new del">
        <pc:chgData name="Bingham, Bob (STFC,RAL,CLF)" userId="a2554af8-a8ff-42b9-9194-af732379deef" providerId="ADAL" clId="{A4185AE1-DC61-4E3D-AE23-598A666B990E}" dt="2025-07-29T20:16:41.691" v="72" actId="2696"/>
        <pc:sldMkLst>
          <pc:docMk/>
          <pc:sldMk cId="4200516259" sldId="4120"/>
        </pc:sldMkLst>
      </pc:sldChg>
      <pc:sldChg chg="add del">
        <pc:chgData name="Bingham, Bob (STFC,RAL,CLF)" userId="a2554af8-a8ff-42b9-9194-af732379deef" providerId="ADAL" clId="{A4185AE1-DC61-4E3D-AE23-598A666B990E}" dt="2025-07-30T08:51:07.865" v="557" actId="2696"/>
        <pc:sldMkLst>
          <pc:docMk/>
          <pc:sldMk cId="0" sldId="4121"/>
        </pc:sldMkLst>
      </pc:sldChg>
      <pc:sldChg chg="addSp modSp new mod">
        <pc:chgData name="Bingham, Bob (STFC,RAL,CLF)" userId="a2554af8-a8ff-42b9-9194-af732379deef" providerId="ADAL" clId="{A4185AE1-DC61-4E3D-AE23-598A666B990E}" dt="2025-07-30T09:08:30.947" v="1303" actId="20577"/>
        <pc:sldMkLst>
          <pc:docMk/>
          <pc:sldMk cId="1921687134" sldId="4121"/>
        </pc:sldMkLst>
        <pc:spChg chg="add mod">
          <ac:chgData name="Bingham, Bob (STFC,RAL,CLF)" userId="a2554af8-a8ff-42b9-9194-af732379deef" providerId="ADAL" clId="{A4185AE1-DC61-4E3D-AE23-598A666B990E}" dt="2025-07-30T09:08:30.947" v="1303" actId="20577"/>
          <ac:spMkLst>
            <pc:docMk/>
            <pc:sldMk cId="1921687134" sldId="4121"/>
            <ac:spMk id="2" creationId="{0162D0A5-10FC-7F25-BEDF-27429426372B}"/>
          </ac:spMkLst>
        </pc:spChg>
        <pc:spChg chg="add mod">
          <ac:chgData name="Bingham, Bob (STFC,RAL,CLF)" userId="a2554af8-a8ff-42b9-9194-af732379deef" providerId="ADAL" clId="{A4185AE1-DC61-4E3D-AE23-598A666B990E}" dt="2025-07-30T09:01:24.641" v="730" actId="207"/>
          <ac:spMkLst>
            <pc:docMk/>
            <pc:sldMk cId="1921687134" sldId="4121"/>
            <ac:spMk id="3" creationId="{E334AC85-2918-3577-8AE8-94DEA4BA76B9}"/>
          </ac:spMkLst>
        </pc:spChg>
      </pc:sldChg>
      <pc:sldChg chg="addSp modSp new mod">
        <pc:chgData name="Bingham, Bob (STFC,RAL,CLF)" userId="a2554af8-a8ff-42b9-9194-af732379deef" providerId="ADAL" clId="{A4185AE1-DC61-4E3D-AE23-598A666B990E}" dt="2025-07-30T09:12:50.388" v="1326" actId="1076"/>
        <pc:sldMkLst>
          <pc:docMk/>
          <pc:sldMk cId="808762206" sldId="4122"/>
        </pc:sldMkLst>
        <pc:spChg chg="add mod">
          <ac:chgData name="Bingham, Bob (STFC,RAL,CLF)" userId="a2554af8-a8ff-42b9-9194-af732379deef" providerId="ADAL" clId="{A4185AE1-DC61-4E3D-AE23-598A666B990E}" dt="2025-07-30T09:12:50.388" v="1326" actId="1076"/>
          <ac:spMkLst>
            <pc:docMk/>
            <pc:sldMk cId="808762206" sldId="4122"/>
            <ac:spMk id="2" creationId="{99AB9FCB-EDA5-BAA3-41D0-A602BCAE1B08}"/>
          </ac:spMkLst>
        </pc:spChg>
      </pc:sldChg>
      <pc:sldMasterChg chg="delSldLayout">
        <pc:chgData name="Bingham, Bob (STFC,RAL,CLF)" userId="a2554af8-a8ff-42b9-9194-af732379deef" providerId="ADAL" clId="{A4185AE1-DC61-4E3D-AE23-598A666B990E}" dt="2025-07-30T09:13:14.640" v="1327" actId="2696"/>
        <pc:sldMasterMkLst>
          <pc:docMk/>
          <pc:sldMasterMk cId="351681255" sldId="2147483721"/>
        </pc:sldMasterMkLst>
        <pc:sldLayoutChg chg="del">
          <pc:chgData name="Bingham, Bob (STFC,RAL,CLF)" userId="a2554af8-a8ff-42b9-9194-af732379deef" providerId="ADAL" clId="{A4185AE1-DC61-4E3D-AE23-598A666B990E}" dt="2025-07-30T09:13:14.640" v="1327" actId="2696"/>
          <pc:sldLayoutMkLst>
            <pc:docMk/>
            <pc:sldMasterMk cId="351681255" sldId="2147483721"/>
            <pc:sldLayoutMk cId="1532838946" sldId="2147483736"/>
          </pc:sldLayoutMkLst>
        </pc:sldLayoutChg>
      </pc:sldMasterChg>
    </pc:docChg>
  </pc:docChgLst>
  <pc:docChgLst>
    <pc:chgData name="Bingham, Bob (STFC,RAL,CLF)" userId="a2554af8-a8ff-42b9-9194-af732379deef" providerId="ADAL" clId="{5AF46197-DF51-4776-9813-3299B446A4C4}"/>
    <pc:docChg chg="addSld delSld modSld">
      <pc:chgData name="Bingham, Bob (STFC,RAL,CLF)" userId="a2554af8-a8ff-42b9-9194-af732379deef" providerId="ADAL" clId="{5AF46197-DF51-4776-9813-3299B446A4C4}" dt="2025-07-29T16:54:00.702" v="8"/>
      <pc:docMkLst>
        <pc:docMk/>
      </pc:docMkLst>
      <pc:sldChg chg="add">
        <pc:chgData name="Bingham, Bob (STFC,RAL,CLF)" userId="a2554af8-a8ff-42b9-9194-af732379deef" providerId="ADAL" clId="{5AF46197-DF51-4776-9813-3299B446A4C4}" dt="2025-07-29T16:51:12.564" v="4"/>
        <pc:sldMkLst>
          <pc:docMk/>
          <pc:sldMk cId="762944648" sldId="266"/>
        </pc:sldMkLst>
      </pc:sldChg>
      <pc:sldChg chg="add">
        <pc:chgData name="Bingham, Bob (STFC,RAL,CLF)" userId="a2554af8-a8ff-42b9-9194-af732379deef" providerId="ADAL" clId="{5AF46197-DF51-4776-9813-3299B446A4C4}" dt="2025-07-29T16:51:47.067" v="5"/>
        <pc:sldMkLst>
          <pc:docMk/>
          <pc:sldMk cId="3563126066" sldId="269"/>
        </pc:sldMkLst>
      </pc:sldChg>
      <pc:sldChg chg="add">
        <pc:chgData name="Bingham, Bob (STFC,RAL,CLF)" userId="a2554af8-a8ff-42b9-9194-af732379deef" providerId="ADAL" clId="{5AF46197-DF51-4776-9813-3299B446A4C4}" dt="2025-07-29T16:53:22.160" v="6"/>
        <pc:sldMkLst>
          <pc:docMk/>
          <pc:sldMk cId="3624467904" sldId="274"/>
        </pc:sldMkLst>
      </pc:sldChg>
      <pc:sldChg chg="add">
        <pc:chgData name="Bingham, Bob (STFC,RAL,CLF)" userId="a2554af8-a8ff-42b9-9194-af732379deef" providerId="ADAL" clId="{5AF46197-DF51-4776-9813-3299B446A4C4}" dt="2025-07-29T16:53:34.457" v="7"/>
        <pc:sldMkLst>
          <pc:docMk/>
          <pc:sldMk cId="3269581603" sldId="277"/>
        </pc:sldMkLst>
      </pc:sldChg>
      <pc:sldChg chg="add">
        <pc:chgData name="Bingham, Bob (STFC,RAL,CLF)" userId="a2554af8-a8ff-42b9-9194-af732379deef" providerId="ADAL" clId="{5AF46197-DF51-4776-9813-3299B446A4C4}" dt="2025-07-29T16:54:00.702" v="8"/>
        <pc:sldMkLst>
          <pc:docMk/>
          <pc:sldMk cId="2977163423" sldId="278"/>
        </pc:sldMkLst>
      </pc:sldChg>
      <pc:sldChg chg="add">
        <pc:chgData name="Bingham, Bob (STFC,RAL,CLF)" userId="a2554af8-a8ff-42b9-9194-af732379deef" providerId="ADAL" clId="{5AF46197-DF51-4776-9813-3299B446A4C4}" dt="2025-07-29T16:50:53.496" v="3"/>
        <pc:sldMkLst>
          <pc:docMk/>
          <pc:sldMk cId="0" sldId="504"/>
        </pc:sldMkLst>
      </pc:sldChg>
      <pc:sldChg chg="add">
        <pc:chgData name="Bingham, Bob (STFC,RAL,CLF)" userId="a2554af8-a8ff-42b9-9194-af732379deef" providerId="ADAL" clId="{5AF46197-DF51-4776-9813-3299B446A4C4}" dt="2025-07-29T16:49:50.702" v="1"/>
        <pc:sldMkLst>
          <pc:docMk/>
          <pc:sldMk cId="292517559" sldId="4103"/>
        </pc:sldMkLst>
      </pc:sldChg>
      <pc:sldChg chg="add">
        <pc:chgData name="Bingham, Bob (STFC,RAL,CLF)" userId="a2554af8-a8ff-42b9-9194-af732379deef" providerId="ADAL" clId="{5AF46197-DF51-4776-9813-3299B446A4C4}" dt="2025-07-29T16:49:03.061" v="0"/>
        <pc:sldMkLst>
          <pc:docMk/>
          <pc:sldMk cId="3780348412" sldId="4115"/>
        </pc:sldMkLst>
      </pc:sldChg>
      <pc:sldChg chg="add del">
        <pc:chgData name="Bingham, Bob (STFC,RAL,CLF)" userId="a2554af8-a8ff-42b9-9194-af732379deef" providerId="ADAL" clId="{5AF46197-DF51-4776-9813-3299B446A4C4}" dt="2025-07-29T16:50:00.281" v="2" actId="2696"/>
        <pc:sldMkLst>
          <pc:docMk/>
          <pc:sldMk cId="3284023813" sldId="4116"/>
        </pc:sldMkLst>
      </pc:sldChg>
      <pc:sldChg chg="add">
        <pc:chgData name="Bingham, Bob (STFC,RAL,CLF)" userId="a2554af8-a8ff-42b9-9194-af732379deef" providerId="ADAL" clId="{5AF46197-DF51-4776-9813-3299B446A4C4}" dt="2025-07-29T16:49:50.702" v="1"/>
        <pc:sldMkLst>
          <pc:docMk/>
          <pc:sldMk cId="0" sldId="41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F8EB0-81D1-4C7E-97E8-D29767CC936E}" type="datetimeFigureOut">
              <a:rPr lang="en-GB" smtClean="0"/>
              <a:t>30/07/2025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E39F5-121E-49FA-9FCB-0EF45FE6B4C7}" type="slidenum">
              <a:rPr lang="en-GB" smtClean="0"/>
              <a:t>‹#›</a:t>
            </a:fld>
            <a:endParaRPr lang="en-GB"/>
          </a:p>
        </p:txBody>
      </p:sp>
    </p:spTree>
    <p:extLst>
      <p:ext uri="{BB962C8B-B14F-4D97-AF65-F5344CB8AC3E}">
        <p14:creationId xmlns:p14="http://schemas.microsoft.com/office/powerpoint/2010/main" val="288814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01BAFD-BDF1-4073-A261-64C06A00B82D}" type="slidenum">
              <a:rPr kumimoji="0" lang="de-DE" sz="1200" b="0" i="0" u="none" strike="noStrike" kern="1200" cap="none" spc="0" normalizeH="0" baseline="0" noProof="0" smtClean="0">
                <a:ln>
                  <a:noFill/>
                </a:ln>
                <a:solidFill>
                  <a:prstClr val="black"/>
                </a:solidFill>
                <a:effectLst/>
                <a:uLnTx/>
                <a:uFillTx/>
                <a:latin typeface="Arial"/>
                <a:ea typeface="+mn-ea"/>
                <a:cs typeface="Arial"/>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rial"/>
              <a:ea typeface="+mn-ea"/>
              <a:cs typeface="Arial"/>
              <a:sym typeface="Calibri"/>
            </a:endParaRPr>
          </a:p>
        </p:txBody>
      </p:sp>
    </p:spTree>
    <p:extLst>
      <p:ext uri="{BB962C8B-B14F-4D97-AF65-F5344CB8AC3E}">
        <p14:creationId xmlns:p14="http://schemas.microsoft.com/office/powerpoint/2010/main" val="30113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xfrm>
            <a:off x="381000" y="685800"/>
            <a:ext cx="6096000" cy="3429000"/>
          </a:xfrm>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r>
              <a:t>One such way is to use high power lasers to create wakefields in a plasma – setting up field gradients that are 1000-10000 x larger than that in a conventional accelerator cavity</a:t>
            </a:r>
          </a:p>
          <a:p>
            <a:r>
              <a:t>Focusing fields in the wake due to the ion core means that the electrons undergo undulations as they propagate – betatron emission (similar to synchrotron emission)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C690F-749E-41C3-8544-CF164E88C45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9657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A2134-F229-FF6A-B7B2-38411D9F8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27A73-3427-F1AE-56E7-DB20572ED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28653-41E8-1385-B7C1-066AD33BC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8AAFB9-AAA1-B182-E488-C3514AA061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01B5A-9261-4022-AD09-6444738295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4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3DEC5-221D-6EF2-6590-153AAE29F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45D0F-AC14-88BF-F187-72D77AB1B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F22C3-0458-B336-4094-D2B711DF28A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F09DA2-AE76-6024-3D1F-EB56D98FEA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01B5A-9261-4022-AD09-6444738295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05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62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5_Blank">
    <p:spTree>
      <p:nvGrpSpPr>
        <p:cNvPr id="1" name=""/>
        <p:cNvGrpSpPr/>
        <p:nvPr/>
      </p:nvGrpSpPr>
      <p:grpSpPr>
        <a:xfrm>
          <a:off x="0" y="0"/>
          <a:ext cx="0" cy="0"/>
          <a:chOff x="0" y="0"/>
          <a:chExt cx="0" cy="0"/>
        </a:xfrm>
      </p:grpSpPr>
      <p:pic>
        <p:nvPicPr>
          <p:cNvPr id="18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8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90" name="Title Text"/>
          <p:cNvSpPr txBox="1">
            <a:spLocks noGrp="1"/>
          </p:cNvSpPr>
          <p:nvPr>
            <p:ph type="title"/>
          </p:nvPr>
        </p:nvSpPr>
        <p:spPr>
          <a:xfrm>
            <a:off x="143340" y="197767"/>
            <a:ext cx="11809313" cy="638947"/>
          </a:xfrm>
          <a:prstGeom prst="rect">
            <a:avLst/>
          </a:prstGeom>
        </p:spPr>
        <p:txBody>
          <a:bodyPr/>
          <a:lstStyle/>
          <a:p>
            <a:r>
              <a:t>Title Text</a:t>
            </a:r>
          </a:p>
        </p:txBody>
      </p:sp>
      <p:sp>
        <p:nvSpPr>
          <p:cNvPr id="191" name="Slide Number"/>
          <p:cNvSpPr txBox="1">
            <a:spLocks noGrp="1"/>
          </p:cNvSpPr>
          <p:nvPr>
            <p:ph type="sldNum" sz="quarter" idx="2"/>
          </p:nvPr>
        </p:nvSpPr>
        <p:spPr>
          <a:xfrm>
            <a:off x="5892800" y="6170083"/>
            <a:ext cx="28448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475047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4604F9A-F3A1-4A66-90B1-070DA5EF3A97}" type="datetimeFigureOut">
              <a:rPr lang="en-GB" smtClean="0">
                <a:solidFill>
                  <a:prstClr val="white"/>
                </a:solidFill>
              </a:rPr>
              <a:pPr/>
              <a:t>30/07/2025</a:t>
            </a:fld>
            <a:endParaRPr lang="en-GB">
              <a:solidFill>
                <a:prstClr val="white"/>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GB">
              <a:solidFill>
                <a:prstClr val="white"/>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2F1C2B6-C638-413D-99DE-8EB356E86755}"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3928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20CAE5-26AB-4295-8135-099C5379EBEA}"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179344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0CAE5-26AB-4295-8135-099C5379EBEA}"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54575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20CAE5-26AB-4295-8135-099C5379EBEA}"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70549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320CAE5-26AB-4295-8135-099C5379EBEA}" type="datetimeFigureOut">
              <a:rPr lang="en-GB" smtClean="0"/>
              <a:t>30/07/2025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218431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320CAE5-26AB-4295-8135-099C5379EBEA}" type="datetimeFigureOut">
              <a:rPr lang="en-GB" smtClean="0"/>
              <a:t>30/07/2025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95552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320CAE5-26AB-4295-8135-099C5379EBEA}" type="datetimeFigureOut">
              <a:rPr lang="en-GB" smtClean="0"/>
              <a:t>30/07/2025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189058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0CAE5-26AB-4295-8135-099C5379EBEA}" type="datetimeFigureOut">
              <a:rPr lang="en-GB" smtClean="0"/>
              <a:t>30/07/2025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2705389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20CAE5-26AB-4295-8135-099C5379EBEA}" type="datetimeFigureOut">
              <a:rPr lang="en-GB" smtClean="0"/>
              <a:t>30/07/2025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152952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117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20CAE5-26AB-4295-8135-099C5379EBEA}" type="datetimeFigureOut">
              <a:rPr lang="en-GB" smtClean="0"/>
              <a:t>30/07/2025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3733293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0CAE5-26AB-4295-8135-099C5379EBEA}"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2567248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0CAE5-26AB-4295-8135-099C5379EBEA}"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4E647F-AED0-4DDC-A90D-1CB748519991}" type="slidenum">
              <a:rPr lang="en-GB" smtClean="0"/>
              <a:t>‹#›</a:t>
            </a:fld>
            <a:endParaRPr lang="en-GB"/>
          </a:p>
        </p:txBody>
      </p:sp>
    </p:spTree>
    <p:extLst>
      <p:ext uri="{BB962C8B-B14F-4D97-AF65-F5344CB8AC3E}">
        <p14:creationId xmlns:p14="http://schemas.microsoft.com/office/powerpoint/2010/main" val="2784636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48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a:xfrm>
            <a:off x="407988" y="349611"/>
            <a:ext cx="11376024" cy="451099"/>
          </a:xfrm>
          <a:prstGeom prst="rect">
            <a:avLst/>
          </a:prstGeom>
        </p:spPr>
        <p:txBody>
          <a:bodyPr/>
          <a:lstStyle/>
          <a:p>
            <a:r>
              <a:rPr lang="de-DE"/>
              <a:t>Titelmasterformat durch Klicken bearbeiten</a:t>
            </a:r>
            <a:endParaRPr lang="en-US"/>
          </a:p>
        </p:txBody>
      </p:sp>
      <p:sp>
        <p:nvSpPr>
          <p:cNvPr id="3" name="Content Placeholder 2"/>
          <p:cNvSpPr>
            <a:spLocks noGrp="1"/>
          </p:cNvSpPr>
          <p:nvPr>
            <p:ph idx="1"/>
          </p:nvPr>
        </p:nvSpPr>
        <p:spPr>
          <a:xfrm>
            <a:off x="407990" y="1406429"/>
            <a:ext cx="5616575" cy="501024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Textplatzhalter 7"/>
          <p:cNvSpPr>
            <a:spLocks noGrp="1"/>
          </p:cNvSpPr>
          <p:nvPr>
            <p:ph type="body" sz="quarter" idx="13" hasCustomPrompt="1"/>
          </p:nvPr>
        </p:nvSpPr>
        <p:spPr>
          <a:xfrm>
            <a:off x="407989" y="817501"/>
            <a:ext cx="11376025" cy="379252"/>
          </a:xfrm>
        </p:spPr>
        <p:txBody>
          <a:bodyPr/>
          <a:lstStyle>
            <a:lvl1pPr marL="0" indent="0">
              <a:spcAft>
                <a:spcPts val="0"/>
              </a:spcAft>
              <a:buNone/>
              <a:defRPr b="1">
                <a:solidFill>
                  <a:schemeClr val="accent2"/>
                </a:solidFill>
              </a:defRPr>
            </a:lvl1pPr>
            <a:lvl2pPr marL="266693" indent="0">
              <a:buNone/>
              <a:defRPr/>
            </a:lvl2pPr>
          </a:lstStyle>
          <a:p>
            <a:pPr lvl="0"/>
            <a:r>
              <a:rPr lang="de-DE"/>
              <a:t>Unterüberschrift</a:t>
            </a:r>
          </a:p>
        </p:txBody>
      </p:sp>
      <p:sp>
        <p:nvSpPr>
          <p:cNvPr id="6" name="Content Placeholder 2"/>
          <p:cNvSpPr>
            <a:spLocks noGrp="1"/>
          </p:cNvSpPr>
          <p:nvPr>
            <p:ph idx="14"/>
          </p:nvPr>
        </p:nvSpPr>
        <p:spPr>
          <a:xfrm>
            <a:off x="6167439" y="1406429"/>
            <a:ext cx="5616575" cy="501024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222859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1D3F-96FE-0B09-E4F1-CE81D98AD06C}"/>
              </a:ext>
            </a:extLst>
          </p:cNvPr>
          <p:cNvSpPr>
            <a:spLocks noGrp="1"/>
          </p:cNvSpPr>
          <p:nvPr>
            <p:ph type="title"/>
          </p:nvPr>
        </p:nvSpPr>
        <p:spPr>
          <a:xfrm>
            <a:off x="407988" y="349611"/>
            <a:ext cx="11376024" cy="451099"/>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68CCF8-16D7-2E3A-C674-326F297BB8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4B09F2-2F51-4EE8-F854-556A07EB4381}"/>
              </a:ext>
            </a:extLst>
          </p:cNvPr>
          <p:cNvSpPr>
            <a:spLocks noGrp="1"/>
          </p:cNvSpPr>
          <p:nvPr>
            <p:ph type="dt" sz="half" idx="10"/>
          </p:nvPr>
        </p:nvSpPr>
        <p:spPr/>
        <p:txBody>
          <a:bodyPr/>
          <a:lstStyle/>
          <a:p>
            <a:fld id="{8A50E73E-8A82-4E4A-B7AB-3F6F47BE81AD}" type="datetimeFigureOut">
              <a:rPr lang="en-US" smtClean="0"/>
              <a:t>7/30/2025</a:t>
            </a:fld>
            <a:endParaRPr lang="en-US"/>
          </a:p>
        </p:txBody>
      </p:sp>
      <p:sp>
        <p:nvSpPr>
          <p:cNvPr id="5" name="Footer Placeholder 4">
            <a:extLst>
              <a:ext uri="{FF2B5EF4-FFF2-40B4-BE49-F238E27FC236}">
                <a16:creationId xmlns:a16="http://schemas.microsoft.com/office/drawing/2014/main" id="{140F6ADE-322B-569C-7883-0E26538B2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43E60-39DB-1FB1-3400-5775805A3C0A}"/>
              </a:ext>
            </a:extLst>
          </p:cNvPr>
          <p:cNvSpPr>
            <a:spLocks noGrp="1"/>
          </p:cNvSpPr>
          <p:nvPr>
            <p:ph type="sldNum" sz="quarter" idx="12"/>
          </p:nvPr>
        </p:nvSpPr>
        <p:spPr/>
        <p:txBody>
          <a:bodyPr/>
          <a:lstStyle/>
          <a:p>
            <a:fld id="{3899DEFC-A9B6-A946-AD65-4AEC1EADE050}" type="slidenum">
              <a:rPr lang="en-US" smtClean="0"/>
              <a:t>‹#›</a:t>
            </a:fld>
            <a:endParaRPr lang="en-US"/>
          </a:p>
        </p:txBody>
      </p:sp>
    </p:spTree>
    <p:extLst>
      <p:ext uri="{BB962C8B-B14F-4D97-AF65-F5344CB8AC3E}">
        <p14:creationId xmlns:p14="http://schemas.microsoft.com/office/powerpoint/2010/main" val="3133228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FFFF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15928D-57E1-CB47-ADF1-F2EFDF2D632E}"/>
              </a:ext>
            </a:extLst>
          </p:cNvPr>
          <p:cNvSpPr>
            <a:spLocks noGrp="1"/>
          </p:cNvSpPr>
          <p:nvPr>
            <p:ph type="title"/>
          </p:nvPr>
        </p:nvSpPr>
        <p:spPr>
          <a:xfrm>
            <a:off x="1168707" y="-140498"/>
            <a:ext cx="10515600" cy="1325563"/>
          </a:xfrm>
        </p:spPr>
        <p:txBody>
          <a:bodyPr/>
          <a:lstStyle/>
          <a:p>
            <a:r>
              <a:rPr lang="en-US"/>
              <a:t>Click to edit Master title style</a:t>
            </a:r>
          </a:p>
        </p:txBody>
      </p:sp>
    </p:spTree>
    <p:extLst>
      <p:ext uri="{BB962C8B-B14F-4D97-AF65-F5344CB8AC3E}">
        <p14:creationId xmlns:p14="http://schemas.microsoft.com/office/powerpoint/2010/main" val="4143053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55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0677" y="212645"/>
            <a:ext cx="11232000" cy="495907"/>
          </a:xfrm>
        </p:spPr>
        <p:txBody>
          <a:bodyPr/>
          <a:lstStyle/>
          <a:p>
            <a:r>
              <a:rPr lang="de-DE"/>
              <a:t>Folientitel, insgesamt zweizeilig</a:t>
            </a:r>
          </a:p>
        </p:txBody>
      </p:sp>
    </p:spTree>
    <p:extLst>
      <p:ext uri="{BB962C8B-B14F-4D97-AF65-F5344CB8AC3E}">
        <p14:creationId xmlns:p14="http://schemas.microsoft.com/office/powerpoint/2010/main" val="115026508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43339" y="197768"/>
            <a:ext cx="11809312"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ltLang="en-US"/>
              <a:t>Text</a:t>
            </a:r>
          </a:p>
        </p:txBody>
      </p:sp>
    </p:spTree>
    <p:extLst>
      <p:ext uri="{BB962C8B-B14F-4D97-AF65-F5344CB8AC3E}">
        <p14:creationId xmlns:p14="http://schemas.microsoft.com/office/powerpoint/2010/main" val="350620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43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p>
        </p:txBody>
      </p:sp>
      <p:sp>
        <p:nvSpPr>
          <p:cNvPr id="5"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2"/>
          </p:nvPr>
        </p:nvSpPr>
        <p:spPr/>
        <p:txBody>
          <a:bodyPr/>
          <a:lstStyle>
            <a:lvl1pPr fontAlgn="auto">
              <a:spcBef>
                <a:spcPts val="0"/>
              </a:spcBef>
              <a:spcAft>
                <a:spcPts val="0"/>
              </a:spcAft>
              <a:defRPr/>
            </a:lvl1pPr>
          </a:lstStyle>
          <a:p>
            <a:pPr>
              <a:defRPr/>
            </a:pPr>
            <a:fld id="{007CCAFB-FC91-4AE2-968D-A31471285D20}" type="slidenum">
              <a:rPr lang="en-GB"/>
              <a:pPr>
                <a:defRPr/>
              </a:pPr>
              <a:t>‹#›</a:t>
            </a:fld>
            <a:endParaRPr lang="en-GB"/>
          </a:p>
        </p:txBody>
      </p:sp>
    </p:spTree>
    <p:extLst>
      <p:ext uri="{BB962C8B-B14F-4D97-AF65-F5344CB8AC3E}">
        <p14:creationId xmlns:p14="http://schemas.microsoft.com/office/powerpoint/2010/main" val="1688074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1046429" y="826853"/>
            <a:ext cx="10515600" cy="1325563"/>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a:xfrm>
            <a:off x="3821317" y="6356351"/>
            <a:ext cx="4114800" cy="365125"/>
          </a:xfrm>
        </p:spPr>
        <p:txBody>
          <a:bodyPr/>
          <a:lstStyle/>
          <a:p>
            <a:r>
              <a:rPr lang="en-US"/>
              <a:t>xxx</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74191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30917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9256715" y="306619"/>
            <a:ext cx="2743200" cy="365125"/>
          </a:xfrm>
        </p:spPr>
        <p:txBody>
          <a:bodyPr/>
          <a:lstStyle>
            <a:lvl1pPr>
              <a:defRPr i="1">
                <a:solidFill>
                  <a:schemeClr val="tx1"/>
                </a:solidFill>
              </a:defRPr>
            </a:lvl1pPr>
          </a:lstStyle>
          <a:p>
            <a:r>
              <a:rPr lang="en-US"/>
              <a:t>EPAC ISTAC November 20 </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xxx</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68845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3"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4"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5"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6" name="Body Level One…"/>
          <p:cNvSpPr txBox="1">
            <a:spLocks noGrp="1"/>
          </p:cNvSpPr>
          <p:nvPr>
            <p:ph type="body" sz="quarter" idx="1"/>
          </p:nvPr>
        </p:nvSpPr>
        <p:spPr>
          <a:xfrm>
            <a:off x="1524000" y="3602037"/>
            <a:ext cx="9144000" cy="1655764"/>
          </a:xfrm>
          <a:prstGeom prst="rect">
            <a:avLst/>
          </a:prstGeom>
        </p:spPr>
        <p:txBody>
          <a:bodyPr/>
          <a:lstStyle>
            <a:lvl1pPr marL="0" indent="0" algn="ctr">
              <a:buClrTx/>
              <a:buSzTx/>
              <a:buNone/>
              <a:defRPr sz="2400"/>
            </a:lvl1pPr>
            <a:lvl2pPr marL="0" indent="457189" algn="ctr">
              <a:buClrTx/>
              <a:buSzTx/>
              <a:buNone/>
              <a:defRPr sz="2400"/>
            </a:lvl2pPr>
            <a:lvl3pPr marL="0" indent="914377" algn="ctr">
              <a:buClrTx/>
              <a:buSzTx/>
              <a:buNone/>
              <a:defRPr sz="2400"/>
            </a:lvl3pPr>
            <a:lvl4pPr marL="0" indent="1371566" algn="ctr">
              <a:buClrTx/>
              <a:buSzTx/>
              <a:buNone/>
              <a:defRPr sz="2400"/>
            </a:lvl4pPr>
            <a:lvl5pPr marL="0" indent="1828754" algn="ctr">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363681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34386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3"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34"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35" name="Title Text"/>
          <p:cNvSpPr txBox="1">
            <a:spLocks noGrp="1"/>
          </p:cNvSpPr>
          <p:nvPr>
            <p:ph type="title"/>
          </p:nvPr>
        </p:nvSpPr>
        <p:spPr>
          <a:xfrm>
            <a:off x="831850" y="1709737"/>
            <a:ext cx="10515601" cy="2852739"/>
          </a:xfrm>
          <a:prstGeom prst="rect">
            <a:avLst/>
          </a:prstGeom>
        </p:spPr>
        <p:txBody>
          <a:bodyPr anchor="b"/>
          <a:lstStyle>
            <a:lvl1pPr>
              <a:defRPr sz="6000"/>
            </a:lvl1pPr>
          </a:lstStyle>
          <a:p>
            <a:r>
              <a:t>Title Text</a:t>
            </a:r>
          </a:p>
        </p:txBody>
      </p:sp>
      <p:sp>
        <p:nvSpPr>
          <p:cNvPr id="36" name="Body Level One…"/>
          <p:cNvSpPr txBox="1">
            <a:spLocks noGrp="1"/>
          </p:cNvSpPr>
          <p:nvPr>
            <p:ph type="body" sz="quarter" idx="1"/>
          </p:nvPr>
        </p:nvSpPr>
        <p:spPr>
          <a:xfrm>
            <a:off x="831850" y="4589465"/>
            <a:ext cx="10515601" cy="1500188"/>
          </a:xfrm>
          <a:prstGeom prst="rect">
            <a:avLst/>
          </a:prstGeom>
        </p:spPr>
        <p:txBody>
          <a:bodyPr/>
          <a:lstStyle>
            <a:lvl1pPr marL="0" indent="0">
              <a:buClrTx/>
              <a:buSzTx/>
              <a:buNone/>
              <a:defRPr sz="2400">
                <a:solidFill>
                  <a:srgbClr val="8C8C9C"/>
                </a:solidFill>
              </a:defRPr>
            </a:lvl1pPr>
            <a:lvl2pPr marL="0" indent="457189">
              <a:buClrTx/>
              <a:buSzTx/>
              <a:buNone/>
              <a:defRPr sz="2400">
                <a:solidFill>
                  <a:srgbClr val="8C8C9C"/>
                </a:solidFill>
              </a:defRPr>
            </a:lvl2pPr>
            <a:lvl3pPr marL="0" indent="914377">
              <a:buClrTx/>
              <a:buSzTx/>
              <a:buNone/>
              <a:defRPr sz="2400">
                <a:solidFill>
                  <a:srgbClr val="8C8C9C"/>
                </a:solidFill>
              </a:defRPr>
            </a:lvl3pPr>
            <a:lvl4pPr marL="0" indent="1371566">
              <a:buClrTx/>
              <a:buSzTx/>
              <a:buNone/>
              <a:defRPr sz="2400">
                <a:solidFill>
                  <a:srgbClr val="8C8C9C"/>
                </a:solidFill>
              </a:defRPr>
            </a:lvl4pPr>
            <a:lvl5pPr marL="0" indent="1828754">
              <a:buClrTx/>
              <a:buSzTx/>
              <a:buNone/>
              <a:defRPr sz="2400">
                <a:solidFill>
                  <a:srgbClr val="8C8C9C"/>
                </a:solidFill>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828049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4"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45"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20848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5"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56"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57" name="Title Text"/>
          <p:cNvSpPr txBox="1">
            <a:spLocks noGrp="1"/>
          </p:cNvSpPr>
          <p:nvPr>
            <p:ph type="title"/>
          </p:nvPr>
        </p:nvSpPr>
        <p:spPr>
          <a:xfrm>
            <a:off x="839789" y="365125"/>
            <a:ext cx="10515601" cy="1325564"/>
          </a:xfrm>
          <a:prstGeom prst="rect">
            <a:avLst/>
          </a:prstGeom>
        </p:spPr>
        <p:txBody>
          <a:bodyPr/>
          <a:lstStyle/>
          <a:p>
            <a:r>
              <a:t>Title Text</a:t>
            </a:r>
          </a:p>
        </p:txBody>
      </p:sp>
      <p:sp>
        <p:nvSpPr>
          <p:cNvPr id="58" name="Body Level One…"/>
          <p:cNvSpPr txBox="1">
            <a:spLocks noGrp="1"/>
          </p:cNvSpPr>
          <p:nvPr>
            <p:ph type="body" sz="quarter" idx="1"/>
          </p:nvPr>
        </p:nvSpPr>
        <p:spPr>
          <a:xfrm>
            <a:off x="839789" y="1681162"/>
            <a:ext cx="5157788" cy="823913"/>
          </a:xfrm>
          <a:prstGeom prst="rect">
            <a:avLst/>
          </a:prstGeom>
        </p:spPr>
        <p:txBody>
          <a:bodyPr anchor="b"/>
          <a:lstStyle>
            <a:lvl1pPr marL="0" indent="0">
              <a:buClrTx/>
              <a:buSzTx/>
              <a:buNone/>
              <a:defRPr sz="2400" b="1"/>
            </a:lvl1pPr>
            <a:lvl2pPr marL="0" indent="457189">
              <a:buClrTx/>
              <a:buSzTx/>
              <a:buNone/>
              <a:defRPr sz="2400" b="1"/>
            </a:lvl2pPr>
            <a:lvl3pPr marL="0" indent="914377">
              <a:buClrTx/>
              <a:buSzTx/>
              <a:buNone/>
              <a:defRPr sz="2400" b="1"/>
            </a:lvl3pPr>
            <a:lvl4pPr marL="0" indent="1371566">
              <a:buClrTx/>
              <a:buSzTx/>
              <a:buNone/>
              <a:defRPr sz="2400" b="1"/>
            </a:lvl4pPr>
            <a:lvl5pPr marL="0" indent="1828754">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 name="Text Placeholder 4"/>
          <p:cNvSpPr>
            <a:spLocks noGrp="1"/>
          </p:cNvSpPr>
          <p:nvPr>
            <p:ph type="body" sz="quarter" idx="21"/>
          </p:nvPr>
        </p:nvSpPr>
        <p:spPr>
          <a:xfrm>
            <a:off x="6172199" y="1681162"/>
            <a:ext cx="5183191" cy="823913"/>
          </a:xfrm>
          <a:prstGeom prst="rect">
            <a:avLst/>
          </a:prstGeom>
        </p:spPr>
        <p:txBody>
          <a:bodyPr anchor="b"/>
          <a:lstStyle>
            <a:lvl1pPr marL="0" indent="0">
              <a:buClrTx/>
              <a:buSzTx/>
              <a:buNone/>
              <a:defRPr sz="1800" b="1"/>
            </a:lvl1pPr>
          </a:lstStyle>
          <a:p>
            <a:pPr marL="0" indent="0">
              <a:buClrTx/>
              <a:buSzTx/>
              <a:buNone/>
              <a:defRPr sz="1800" b="1"/>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27409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67"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68"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69" name="Title Text"/>
          <p:cNvSpPr txBox="1">
            <a:spLocks noGrp="1"/>
          </p:cNvSpPr>
          <p:nvPr>
            <p:ph type="title"/>
          </p:nvPr>
        </p:nvSpPr>
        <p:spPr>
          <a:xfrm>
            <a:off x="1046430" y="826853"/>
            <a:ext cx="10515601" cy="1325563"/>
          </a:xfrm>
          <a:prstGeom prst="rect">
            <a:avLst/>
          </a:prstGeom>
        </p:spPr>
        <p:txBody>
          <a:bodyP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03299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6384" y="333375"/>
            <a:ext cx="9601200" cy="4953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1567585" y="6597650"/>
            <a:ext cx="637116" cy="215900"/>
          </a:xfrm>
          <a:prstGeom prst="rect">
            <a:avLst/>
          </a:prstGeom>
        </p:spPr>
        <p:txBody>
          <a:bodyPr/>
          <a:lstStyle>
            <a:lvl1pPr>
              <a:defRPr/>
            </a:lvl1pPr>
          </a:lstStyle>
          <a:p>
            <a:fld id="{BDB77ED3-4C56-4FCA-9E92-1081D52A0D87}" type="slidenum">
              <a:rPr lang="en-GB"/>
              <a:pPr/>
              <a:t>‹#›</a:t>
            </a:fld>
            <a:endParaRPr lang="en-GB"/>
          </a:p>
        </p:txBody>
      </p:sp>
    </p:spTree>
    <p:extLst>
      <p:ext uri="{BB962C8B-B14F-4D97-AF65-F5344CB8AC3E}">
        <p14:creationId xmlns:p14="http://schemas.microsoft.com/office/powerpoint/2010/main" val="2455289220"/>
      </p:ext>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7"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78"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350809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6"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87"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88" name="Title Text"/>
          <p:cNvSpPr txBox="1">
            <a:spLocks noGrp="1"/>
          </p:cNvSpPr>
          <p:nvPr>
            <p:ph type="title"/>
          </p:nvPr>
        </p:nvSpPr>
        <p:spPr>
          <a:xfrm>
            <a:off x="839788" y="457200"/>
            <a:ext cx="3932237" cy="1600200"/>
          </a:xfrm>
          <a:prstGeom prst="rect">
            <a:avLst/>
          </a:prstGeom>
        </p:spPr>
        <p:txBody>
          <a:bodyPr anchor="b"/>
          <a:lstStyle>
            <a:lvl1pPr>
              <a:defRPr sz="3200"/>
            </a:lvl1pPr>
          </a:lstStyle>
          <a:p>
            <a:r>
              <a:t>Title Text</a:t>
            </a:r>
          </a:p>
        </p:txBody>
      </p:sp>
      <p:sp>
        <p:nvSpPr>
          <p:cNvPr id="89" name="Body Level One…"/>
          <p:cNvSpPr txBox="1">
            <a:spLocks noGrp="1"/>
          </p:cNvSpPr>
          <p:nvPr>
            <p:ph type="body" sz="half" idx="1"/>
          </p:nvPr>
        </p:nvSpPr>
        <p:spPr>
          <a:xfrm>
            <a:off x="5183189" y="987425"/>
            <a:ext cx="6172201" cy="4873628"/>
          </a:xfrm>
          <a:prstGeom prst="rect">
            <a:avLst/>
          </a:prstGeom>
        </p:spPr>
        <p:txBody>
          <a:bodyPr/>
          <a:lstStyle>
            <a:lvl1pPr>
              <a:defRPr sz="3200"/>
            </a:lvl1pPr>
            <a:lvl2pPr marL="718438" indent="-261249">
              <a:defRPr sz="3200"/>
            </a:lvl2pPr>
            <a:lvl3pPr marL="1219170" indent="-304792">
              <a:defRPr sz="3200"/>
            </a:lvl3pPr>
            <a:lvl4pPr marL="1737315" indent="-365750">
              <a:defRPr sz="3200"/>
            </a:lvl4pPr>
            <a:lvl5pPr marL="2194505" indent="-365751">
              <a:defRPr sz="3200"/>
            </a:lvl5pPr>
          </a:lstStyle>
          <a:p>
            <a:r>
              <a:t>Body Level One</a:t>
            </a:r>
          </a:p>
          <a:p>
            <a:pPr lvl="1"/>
            <a:r>
              <a:t>Body Level Two</a:t>
            </a:r>
          </a:p>
          <a:p>
            <a:pPr lvl="2"/>
            <a:r>
              <a:t>Body Level Three</a:t>
            </a:r>
          </a:p>
          <a:p>
            <a:pPr lvl="3"/>
            <a:r>
              <a:t>Body Level Four</a:t>
            </a:r>
          </a:p>
          <a:p>
            <a:pPr lvl="4"/>
            <a:r>
              <a:t>Body Level Five</a:t>
            </a:r>
          </a:p>
        </p:txBody>
      </p:sp>
      <p:sp>
        <p:nvSpPr>
          <p:cNvPr id="90" name="Text Placeholder 3"/>
          <p:cNvSpPr>
            <a:spLocks noGrp="1"/>
          </p:cNvSpPr>
          <p:nvPr>
            <p:ph type="body" sz="quarter" idx="21"/>
          </p:nvPr>
        </p:nvSpPr>
        <p:spPr>
          <a:xfrm>
            <a:off x="839787" y="2057399"/>
            <a:ext cx="3932240" cy="3811591"/>
          </a:xfrm>
          <a:prstGeom prst="rect">
            <a:avLst/>
          </a:prstGeom>
        </p:spPr>
        <p:txBody>
          <a:bodyPr/>
          <a:lstStyle>
            <a:lvl1pPr marL="0" indent="0">
              <a:buClrTx/>
              <a:buSzTx/>
              <a:buNone/>
              <a:defRPr sz="1200"/>
            </a:lvl1pPr>
          </a:lstStyle>
          <a:p>
            <a:pPr marL="0" indent="0">
              <a:buClrTx/>
              <a:buSzTx/>
              <a:buNone/>
              <a:defRPr sz="1200"/>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308653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9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00" name="Title Text"/>
          <p:cNvSpPr txBox="1">
            <a:spLocks noGrp="1"/>
          </p:cNvSpPr>
          <p:nvPr>
            <p:ph type="title"/>
          </p:nvPr>
        </p:nvSpPr>
        <p:spPr>
          <a:xfrm>
            <a:off x="839788" y="457200"/>
            <a:ext cx="3932237" cy="1600200"/>
          </a:xfrm>
          <a:prstGeom prst="rect">
            <a:avLst/>
          </a:prstGeom>
        </p:spPr>
        <p:txBody>
          <a:bodyPr anchor="b"/>
          <a:lstStyle>
            <a:lvl1pPr>
              <a:defRPr sz="3200"/>
            </a:lvl1pPr>
          </a:lstStyle>
          <a:p>
            <a:r>
              <a:t>Title Text</a:t>
            </a:r>
          </a:p>
        </p:txBody>
      </p:sp>
      <p:sp>
        <p:nvSpPr>
          <p:cNvPr id="101" name="Picture Placeholder 2"/>
          <p:cNvSpPr>
            <a:spLocks noGrp="1"/>
          </p:cNvSpPr>
          <p:nvPr>
            <p:ph type="pic" sz="half" idx="21"/>
          </p:nvPr>
        </p:nvSpPr>
        <p:spPr>
          <a:xfrm>
            <a:off x="5183189" y="987425"/>
            <a:ext cx="6172201" cy="4873628"/>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839788" y="2057400"/>
            <a:ext cx="3932237" cy="3811589"/>
          </a:xfrm>
          <a:prstGeom prst="rect">
            <a:avLst/>
          </a:prstGeom>
        </p:spPr>
        <p:txBody>
          <a:bodyPr/>
          <a:lstStyle>
            <a:lvl1pPr marL="0" indent="0">
              <a:buClrTx/>
              <a:buSzTx/>
              <a:buNone/>
              <a:defRPr sz="1600"/>
            </a:lvl1pPr>
            <a:lvl2pPr marL="0" indent="457189">
              <a:buClrTx/>
              <a:buSzTx/>
              <a:buNone/>
              <a:defRPr sz="1600"/>
            </a:lvl2pPr>
            <a:lvl3pPr marL="0" indent="914377">
              <a:buClrTx/>
              <a:buSzTx/>
              <a:buNone/>
              <a:defRPr sz="1600"/>
            </a:lvl3pPr>
            <a:lvl4pPr marL="0" indent="1371566">
              <a:buClrTx/>
              <a:buSzTx/>
              <a:buNone/>
              <a:defRPr sz="1600"/>
            </a:lvl4pPr>
            <a:lvl5pPr marL="0" indent="1828754">
              <a:buClrTx/>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574331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110"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11"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12"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772824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3_Title and Content">
    <p:spTree>
      <p:nvGrpSpPr>
        <p:cNvPr id="1" name=""/>
        <p:cNvGrpSpPr/>
        <p:nvPr/>
      </p:nvGrpSpPr>
      <p:grpSpPr>
        <a:xfrm>
          <a:off x="0" y="0"/>
          <a:ext cx="0" cy="0"/>
          <a:chOff x="0" y="0"/>
          <a:chExt cx="0" cy="0"/>
        </a:xfrm>
      </p:grpSpPr>
      <p:pic>
        <p:nvPicPr>
          <p:cNvPr id="119"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20"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21" name="Body Level One…"/>
          <p:cNvSpPr txBox="1">
            <a:spLocks noGrp="1"/>
          </p:cNvSpPr>
          <p:nvPr>
            <p:ph type="body" idx="1"/>
          </p:nvPr>
        </p:nvSpPr>
        <p:spPr>
          <a:xfrm>
            <a:off x="609600" y="1600201"/>
            <a:ext cx="10972800" cy="4525964"/>
          </a:xfrm>
          <a:prstGeom prst="rect">
            <a:avLst/>
          </a:prstGeom>
        </p:spPr>
        <p:txBody>
          <a:bodyPr/>
          <a:lstStyle>
            <a:lvl1pPr>
              <a:defRPr sz="2000"/>
            </a:lvl1pPr>
            <a:lvl2pPr marL="720950" indent="-263761">
              <a:defRPr sz="2000"/>
            </a:lvl2pPr>
            <a:lvl3pPr marL="1200119" indent="-285742">
              <a:defRPr sz="2000"/>
            </a:lvl3pPr>
            <a:lvl4pPr marL="1635327" indent="-263761">
              <a:defRPr sz="2000"/>
            </a:lvl4pPr>
            <a:lvl5pPr marL="2092516" indent="-263761">
              <a:defRPr sz="2000"/>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74319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29"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30"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pic>
        <p:nvPicPr>
          <p:cNvPr id="131" name="Picture 2" descr="Picture 2"/>
          <p:cNvPicPr>
            <a:picLocks noChangeAspect="1"/>
          </p:cNvPicPr>
          <p:nvPr/>
        </p:nvPicPr>
        <p:blipFill>
          <a:blip r:embed="rId4"/>
          <a:stretch>
            <a:fillRect/>
          </a:stretch>
        </p:blipFill>
        <p:spPr>
          <a:xfrm>
            <a:off x="10962530" y="166971"/>
            <a:ext cx="990943" cy="968836"/>
          </a:xfrm>
          <a:prstGeom prst="rect">
            <a:avLst/>
          </a:prstGeom>
          <a:ln w="12700">
            <a:miter lim="400000"/>
          </a:ln>
        </p:spPr>
      </p:pic>
      <p:sp>
        <p:nvSpPr>
          <p:cNvPr id="132"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027992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39"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40"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4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99997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pic>
        <p:nvPicPr>
          <p:cNvPr id="14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4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50" name="Body Level One…"/>
          <p:cNvSpPr txBox="1">
            <a:spLocks noGrp="1"/>
          </p:cNvSpPr>
          <p:nvPr>
            <p:ph type="body" idx="1"/>
          </p:nvPr>
        </p:nvSpPr>
        <p:spPr>
          <a:xfrm>
            <a:off x="609600" y="1600204"/>
            <a:ext cx="10972800" cy="4525963"/>
          </a:xfrm>
          <a:prstGeom prst="rect">
            <a:avLst/>
          </a:prstGeom>
        </p:spPr>
        <p:txBody>
          <a:bodyPr/>
          <a:lstStyle>
            <a:lvl1pPr>
              <a:defRPr sz="2000"/>
            </a:lvl1pPr>
            <a:lvl2pPr marL="720950" indent="-263761">
              <a:defRPr sz="2000"/>
            </a:lvl2pPr>
            <a:lvl3pPr marL="1200119" indent="-285742">
              <a:defRPr sz="2000"/>
            </a:lvl3pPr>
            <a:lvl4pPr marL="1635327" indent="-263761">
              <a:defRPr sz="2000"/>
            </a:lvl4pPr>
            <a:lvl5pPr marL="2092516" indent="-263761">
              <a:defRPr sz="2000"/>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82379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15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5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60" name="Title Text"/>
          <p:cNvSpPr txBox="1">
            <a:spLocks noGrp="1"/>
          </p:cNvSpPr>
          <p:nvPr>
            <p:ph type="title"/>
          </p:nvPr>
        </p:nvSpPr>
        <p:spPr>
          <a:xfrm>
            <a:off x="1168708" y="-140498"/>
            <a:ext cx="10515601" cy="1325564"/>
          </a:xfrm>
          <a:prstGeom prst="rect">
            <a:avLst/>
          </a:prstGeom>
        </p:spPr>
        <p:txBody>
          <a:bodyPr/>
          <a:lstStyle/>
          <a:p>
            <a:r>
              <a:t>Title Text</a:t>
            </a:r>
          </a:p>
        </p:txBody>
      </p:sp>
      <p:sp>
        <p:nvSpPr>
          <p:cNvPr id="16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396617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pic>
        <p:nvPicPr>
          <p:cNvPr id="16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6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pic>
        <p:nvPicPr>
          <p:cNvPr id="170" name="Picture 2" descr="Picture 2"/>
          <p:cNvPicPr>
            <a:picLocks noChangeAspect="1"/>
          </p:cNvPicPr>
          <p:nvPr/>
        </p:nvPicPr>
        <p:blipFill>
          <a:blip r:embed="rId4"/>
          <a:stretch>
            <a:fillRect/>
          </a:stretch>
        </p:blipFill>
        <p:spPr>
          <a:xfrm>
            <a:off x="10962530" y="166971"/>
            <a:ext cx="990943" cy="968836"/>
          </a:xfrm>
          <a:prstGeom prst="rect">
            <a:avLst/>
          </a:prstGeom>
          <a:ln w="12700">
            <a:miter lim="400000"/>
          </a:ln>
        </p:spPr>
      </p:pic>
      <p:sp>
        <p:nvSpPr>
          <p:cNvPr id="17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08462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943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5_Blank">
    <p:spTree>
      <p:nvGrpSpPr>
        <p:cNvPr id="1" name=""/>
        <p:cNvGrpSpPr/>
        <p:nvPr/>
      </p:nvGrpSpPr>
      <p:grpSpPr>
        <a:xfrm>
          <a:off x="0" y="0"/>
          <a:ext cx="0" cy="0"/>
          <a:chOff x="0" y="0"/>
          <a:chExt cx="0" cy="0"/>
        </a:xfrm>
      </p:grpSpPr>
      <p:pic>
        <p:nvPicPr>
          <p:cNvPr id="18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8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90" name="Title Text"/>
          <p:cNvSpPr txBox="1">
            <a:spLocks noGrp="1"/>
          </p:cNvSpPr>
          <p:nvPr>
            <p:ph type="title"/>
          </p:nvPr>
        </p:nvSpPr>
        <p:spPr>
          <a:xfrm>
            <a:off x="143340" y="197767"/>
            <a:ext cx="11809313" cy="638947"/>
          </a:xfrm>
          <a:prstGeom prst="rect">
            <a:avLst/>
          </a:prstGeom>
        </p:spPr>
        <p:txBody>
          <a:bodyPr/>
          <a:lstStyle/>
          <a:p>
            <a:r>
              <a:t>Title Text</a:t>
            </a:r>
          </a:p>
        </p:txBody>
      </p:sp>
      <p:sp>
        <p:nvSpPr>
          <p:cNvPr id="19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028576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pic>
        <p:nvPicPr>
          <p:cNvPr id="19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9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00" name="Body Level One…"/>
          <p:cNvSpPr txBox="1">
            <a:spLocks noGrp="1"/>
          </p:cNvSpPr>
          <p:nvPr>
            <p:ph type="body" idx="1"/>
          </p:nvPr>
        </p:nvSpPr>
        <p:spPr>
          <a:xfrm>
            <a:off x="609600" y="188913"/>
            <a:ext cx="10972800" cy="5937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11191921" y="6245226"/>
            <a:ext cx="390481" cy="276989"/>
          </a:xfrm>
          <a:prstGeom prst="rect">
            <a:avLst/>
          </a:prstGeom>
        </p:spPr>
        <p:txBody>
          <a:bodyPr lIns="45715" tIns="45715" rIns="45715" bIns="45715" anchor="t"/>
          <a:lstStyle>
            <a:lvl1pPr>
              <a:buSzPct val="100000"/>
              <a:buChar char="•"/>
            </a:lvl1pPr>
          </a:lstStyle>
          <a:p>
            <a:fld id="{86CB4B4D-7CA3-9044-876B-883B54F8677D}" type="slidenum">
              <a:t>‹#›</a:t>
            </a:fld>
            <a:endParaRPr/>
          </a:p>
        </p:txBody>
      </p:sp>
    </p:spTree>
    <p:extLst>
      <p:ext uri="{BB962C8B-B14F-4D97-AF65-F5344CB8AC3E}">
        <p14:creationId xmlns:p14="http://schemas.microsoft.com/office/powerpoint/2010/main" val="134223984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20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0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10" name="Title Text"/>
          <p:cNvSpPr txBox="1">
            <a:spLocks noGrp="1"/>
          </p:cNvSpPr>
          <p:nvPr>
            <p:ph type="title"/>
          </p:nvPr>
        </p:nvSpPr>
        <p:spPr>
          <a:xfrm>
            <a:off x="1543085" y="71414"/>
            <a:ext cx="9601201" cy="495301"/>
          </a:xfrm>
          <a:prstGeom prst="rect">
            <a:avLst/>
          </a:prstGeom>
        </p:spPr>
        <p:txBody>
          <a:bodyPr/>
          <a:lstStyle/>
          <a:p>
            <a:r>
              <a:t>Title Text</a:t>
            </a:r>
          </a:p>
        </p:txBody>
      </p:sp>
      <p:sp>
        <p:nvSpPr>
          <p:cNvPr id="211" name="Slide Number"/>
          <p:cNvSpPr txBox="1">
            <a:spLocks noGrp="1"/>
          </p:cNvSpPr>
          <p:nvPr>
            <p:ph type="sldNum" sz="quarter" idx="2"/>
          </p:nvPr>
        </p:nvSpPr>
        <p:spPr>
          <a:xfrm>
            <a:off x="11912001" y="656710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537584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pic>
        <p:nvPicPr>
          <p:cNvPr id="21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1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20" name="Title Text"/>
          <p:cNvSpPr txBox="1">
            <a:spLocks noGrp="1"/>
          </p:cNvSpPr>
          <p:nvPr>
            <p:ph type="title"/>
          </p:nvPr>
        </p:nvSpPr>
        <p:spPr>
          <a:xfrm>
            <a:off x="1168708" y="-140498"/>
            <a:ext cx="10515601" cy="1325564"/>
          </a:xfrm>
          <a:prstGeom prst="rect">
            <a:avLst/>
          </a:prstGeom>
        </p:spPr>
        <p:txBody>
          <a:bodyPr/>
          <a:lstStyle/>
          <a:p>
            <a:r>
              <a:t>Title Text</a:t>
            </a:r>
          </a:p>
        </p:txBody>
      </p:sp>
      <p:sp>
        <p:nvSpPr>
          <p:cNvPr id="22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6284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Zweispaltig_Materie">
    <p:spTree>
      <p:nvGrpSpPr>
        <p:cNvPr id="1" name=""/>
        <p:cNvGrpSpPr/>
        <p:nvPr/>
      </p:nvGrpSpPr>
      <p:grpSpPr>
        <a:xfrm>
          <a:off x="0" y="0"/>
          <a:ext cx="0" cy="0"/>
          <a:chOff x="0" y="0"/>
          <a:chExt cx="0" cy="0"/>
        </a:xfrm>
      </p:grpSpPr>
      <p:pic>
        <p:nvPicPr>
          <p:cNvPr id="22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2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30" name="Folientitel, insgesamt zweizeilig"/>
          <p:cNvSpPr txBox="1">
            <a:spLocks noGrp="1"/>
          </p:cNvSpPr>
          <p:nvPr>
            <p:ph type="title" hasCustomPrompt="1"/>
          </p:nvPr>
        </p:nvSpPr>
        <p:spPr>
          <a:xfrm>
            <a:off x="960677" y="212646"/>
            <a:ext cx="11232000" cy="495908"/>
          </a:xfrm>
          <a:prstGeom prst="rect">
            <a:avLst/>
          </a:prstGeom>
        </p:spPr>
        <p:txBody>
          <a:bodyPr/>
          <a:lstStyle/>
          <a:p>
            <a:r>
              <a:t>Folientitel, insgesamt zweizeilig</a:t>
            </a:r>
          </a:p>
        </p:txBody>
      </p:sp>
      <p:sp>
        <p:nvSpPr>
          <p:cNvPr id="231"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018658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3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3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40" name="Title Text"/>
          <p:cNvSpPr txBox="1">
            <a:spLocks noGrp="1"/>
          </p:cNvSpPr>
          <p:nvPr>
            <p:ph type="title"/>
          </p:nvPr>
        </p:nvSpPr>
        <p:spPr>
          <a:prstGeom prst="rect">
            <a:avLst/>
          </a:prstGeom>
        </p:spPr>
        <p:txBody>
          <a:bodyPr/>
          <a:lstStyle/>
          <a:p>
            <a:r>
              <a:t>Title Text</a:t>
            </a:r>
          </a:p>
        </p:txBody>
      </p:sp>
      <p:sp>
        <p:nvSpPr>
          <p:cNvPr id="2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2" name="Textplatzhalter 7"/>
          <p:cNvSpPr>
            <a:spLocks noGrp="1"/>
          </p:cNvSpPr>
          <p:nvPr>
            <p:ph type="body" sz="quarter" idx="21"/>
          </p:nvPr>
        </p:nvSpPr>
        <p:spPr>
          <a:xfrm>
            <a:off x="407988" y="817499"/>
            <a:ext cx="11376024" cy="379253"/>
          </a:xfrm>
          <a:prstGeom prst="rect">
            <a:avLst/>
          </a:prstGeom>
        </p:spPr>
        <p:txBody>
          <a:bodyPr/>
          <a:lstStyle>
            <a:lvl1pPr marL="0" indent="0">
              <a:buClrTx/>
              <a:buSzTx/>
              <a:buNone/>
              <a:defRPr b="1">
                <a:solidFill>
                  <a:schemeClr val="accent2"/>
                </a:solidFill>
              </a:defRPr>
            </a:lvl1pPr>
          </a:lstStyle>
          <a:p>
            <a:pPr marL="0" indent="0">
              <a:buClrTx/>
              <a:buSzTx/>
              <a:buNone/>
              <a:defRPr b="1">
                <a:solidFill>
                  <a:schemeClr val="accent2"/>
                </a:solidFill>
              </a:defRPr>
            </a:pPr>
            <a:endParaRPr/>
          </a:p>
        </p:txBody>
      </p:sp>
      <p:sp>
        <p:nvSpPr>
          <p:cNvPr id="243"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227483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pic>
        <p:nvPicPr>
          <p:cNvPr id="250"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51"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52"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2486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nd 2 Contents">
    <p:spTree>
      <p:nvGrpSpPr>
        <p:cNvPr id="1" name=""/>
        <p:cNvGrpSpPr/>
        <p:nvPr/>
      </p:nvGrpSpPr>
      <p:grpSpPr>
        <a:xfrm>
          <a:off x="0" y="0"/>
          <a:ext cx="0" cy="0"/>
          <a:chOff x="0" y="0"/>
          <a:chExt cx="0" cy="0"/>
        </a:xfrm>
      </p:grpSpPr>
      <p:pic>
        <p:nvPicPr>
          <p:cNvPr id="259"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260"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261" name="Title Text"/>
          <p:cNvSpPr txBox="1">
            <a:spLocks noGrp="1"/>
          </p:cNvSpPr>
          <p:nvPr>
            <p:ph type="title"/>
          </p:nvPr>
        </p:nvSpPr>
        <p:spPr>
          <a:prstGeom prst="rect">
            <a:avLst/>
          </a:prstGeom>
        </p:spPr>
        <p:txBody>
          <a:bodyPr/>
          <a:lstStyle/>
          <a:p>
            <a:r>
              <a:t>Title Text</a:t>
            </a:r>
          </a:p>
        </p:txBody>
      </p:sp>
      <p:sp>
        <p:nvSpPr>
          <p:cNvPr id="262" name="Body Level One…"/>
          <p:cNvSpPr txBox="1">
            <a:spLocks noGrp="1"/>
          </p:cNvSpPr>
          <p:nvPr>
            <p:ph type="body" sz="half" idx="1"/>
          </p:nvPr>
        </p:nvSpPr>
        <p:spPr>
          <a:xfrm>
            <a:off x="407990" y="1406427"/>
            <a:ext cx="5616575" cy="5010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3" name="Textplatzhalter 7"/>
          <p:cNvSpPr>
            <a:spLocks noGrp="1"/>
          </p:cNvSpPr>
          <p:nvPr>
            <p:ph type="body" sz="quarter" idx="21" hasCustomPrompt="1"/>
          </p:nvPr>
        </p:nvSpPr>
        <p:spPr>
          <a:xfrm>
            <a:off x="407989" y="817499"/>
            <a:ext cx="11376025" cy="379253"/>
          </a:xfrm>
          <a:prstGeom prst="rect">
            <a:avLst/>
          </a:prstGeom>
        </p:spPr>
        <p:txBody>
          <a:bodyPr/>
          <a:lstStyle>
            <a:lvl1pPr marL="0" indent="0" defTabSz="594344">
              <a:spcBef>
                <a:spcPts val="533"/>
              </a:spcBef>
              <a:buClrTx/>
              <a:buSzTx/>
              <a:buNone/>
              <a:defRPr sz="1820" b="1">
                <a:solidFill>
                  <a:schemeClr val="accent2"/>
                </a:solidFill>
              </a:defRPr>
            </a:lvl1pPr>
          </a:lstStyle>
          <a:p>
            <a:r>
              <a:t>Unterüberschrift</a:t>
            </a:r>
          </a:p>
        </p:txBody>
      </p:sp>
      <p:pic>
        <p:nvPicPr>
          <p:cNvPr id="264" name="Picture 3" descr="Picture 3"/>
          <p:cNvPicPr>
            <a:picLocks noChangeAspect="1"/>
          </p:cNvPicPr>
          <p:nvPr/>
        </p:nvPicPr>
        <p:blipFill>
          <a:blip r:embed="rId4"/>
          <a:srcRect l="76557" t="68767" r="604" b="3249"/>
          <a:stretch>
            <a:fillRect/>
          </a:stretch>
        </p:blipFill>
        <p:spPr>
          <a:xfrm>
            <a:off x="11127968" y="6220129"/>
            <a:ext cx="1064032" cy="612184"/>
          </a:xfrm>
          <a:prstGeom prst="rect">
            <a:avLst/>
          </a:prstGeom>
          <a:ln w="12700">
            <a:miter lim="400000"/>
          </a:ln>
        </p:spPr>
      </p:pic>
      <p:sp>
        <p:nvSpPr>
          <p:cNvPr id="265" name="Slide Number"/>
          <p:cNvSpPr txBox="1">
            <a:spLocks noGrp="1"/>
          </p:cNvSpPr>
          <p:nvPr>
            <p:ph type="sldNum" sz="quarter" idx="2"/>
          </p:nvPr>
        </p:nvSpPr>
        <p:spPr>
          <a:xfrm>
            <a:off x="8444894" y="6217851"/>
            <a:ext cx="292706"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97961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F16C-314B-C38A-A628-4958437D3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C0CEE3-81C7-ADC6-1023-31376F4773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6C67C2-547E-47DC-B847-4C183457F81E}"/>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86EE7B6D-8453-007D-5DF4-A79F90B04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E75941-AEE7-E67A-CE0D-E023C73A4A3D}"/>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3051593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B173-01A8-19F1-F8A6-69EE67175D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2875DA-64F3-2BDD-436F-1EA60BA54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BD5B6D-3FE1-2EAE-CEFC-6042E477728E}"/>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CF5D3FAE-E3B1-6FF6-4AF8-5E12500AFE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454D3-E5DE-77AD-3DB1-502353C2EA66}"/>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259112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EC1B2B-BA3B-47BD-A2F4-988AA59A02DC}" type="datetimeFigureOut">
              <a:rPr lang="en-GB" smtClean="0"/>
              <a:t>30/07/2025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0C235-DEEC-4117-BAED-DF170B35EBD3}" type="slidenum">
              <a:rPr lang="en-GB" smtClean="0"/>
              <a:t>‹#›</a:t>
            </a:fld>
            <a:endParaRPr lang="en-GB"/>
          </a:p>
        </p:txBody>
      </p:sp>
    </p:spTree>
    <p:extLst>
      <p:ext uri="{BB962C8B-B14F-4D97-AF65-F5344CB8AC3E}">
        <p14:creationId xmlns:p14="http://schemas.microsoft.com/office/powerpoint/2010/main" val="3521853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982D-FC1B-0576-AC75-2EE569BA6E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D86A77-9BD9-1E2A-8EB4-2CF70421C4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C46F1-F754-D3B4-7D00-7498BDFC314C}"/>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B2870399-E342-A0A0-1B53-C2127D4DC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B37D22-0CE1-1B66-44E9-E89E2A856589}"/>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424088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4CCB-D39B-679C-44BC-A28CC7B02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939DFA-0FAB-AB13-A539-A13DC98AD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2E3FDE-D56A-97EE-81B6-F1B0AF407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0E6357-6389-36DA-C460-EDCFE70E0C04}"/>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6" name="Footer Placeholder 5">
            <a:extLst>
              <a:ext uri="{FF2B5EF4-FFF2-40B4-BE49-F238E27FC236}">
                <a16:creationId xmlns:a16="http://schemas.microsoft.com/office/drawing/2014/main" id="{09EEDDAD-007C-B08C-CE54-5A888E1D42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978E7C-B5DE-44C6-93F3-CA0E40605B9D}"/>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735794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551D-85BB-666F-CFAA-5212A6487F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0550D-8F2C-A80A-7D46-5EA1A3271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5BD39-9501-AA14-3681-228CC54807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8A342E9-746F-5351-D351-C73824472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6E9E8B-02EA-E248-0B3E-CB9A0B5B30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7F47F8-AD18-5A1D-583E-869BFE312E09}"/>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8" name="Footer Placeholder 7">
            <a:extLst>
              <a:ext uri="{FF2B5EF4-FFF2-40B4-BE49-F238E27FC236}">
                <a16:creationId xmlns:a16="http://schemas.microsoft.com/office/drawing/2014/main" id="{F419D7F8-0EA2-6B5E-72AE-34D6B5E454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4BF0B0-1135-F5F9-7D58-7A176C3DFA8F}"/>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372793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7BD7-09A2-0204-84C6-EE04F9E43C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26AC55-AF0E-5817-78D3-6A2E842CF120}"/>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4" name="Footer Placeholder 3">
            <a:extLst>
              <a:ext uri="{FF2B5EF4-FFF2-40B4-BE49-F238E27FC236}">
                <a16:creationId xmlns:a16="http://schemas.microsoft.com/office/drawing/2014/main" id="{8D8E514D-8DD1-E4E8-E9C3-D83ED1E096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FAEEAF-18C0-81A3-BB1C-DC9579926E07}"/>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1539019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A4FA9-1516-6780-E7FA-AF4A1D27A2BB}"/>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3" name="Footer Placeholder 2">
            <a:extLst>
              <a:ext uri="{FF2B5EF4-FFF2-40B4-BE49-F238E27FC236}">
                <a16:creationId xmlns:a16="http://schemas.microsoft.com/office/drawing/2014/main" id="{CC413A2B-A247-1A0A-B82C-5576CEB7DD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62047C-33B8-3CB4-FA10-E13247E68230}"/>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2523598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3987-C79E-5EAA-B018-734A7608D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8F327A-B941-4553-CB94-C81C710B6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A1545D-9B95-2FD9-8F95-955914A05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B70F2-F6F4-3D68-4AFE-E2ACD4BB78C2}"/>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6" name="Footer Placeholder 5">
            <a:extLst>
              <a:ext uri="{FF2B5EF4-FFF2-40B4-BE49-F238E27FC236}">
                <a16:creationId xmlns:a16="http://schemas.microsoft.com/office/drawing/2014/main" id="{B1149147-3392-CF12-5763-9BF8BFFDDA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31347C-5A0E-C535-E0BA-E09966C54321}"/>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488610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FA5-6CAB-CAD9-1A45-C539427AF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A376D9-205C-1143-851E-CCEB99152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2FE28E-8055-B82E-0AFD-249A9B717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B07A9-90AA-CF45-564E-100149A05FD1}"/>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6" name="Footer Placeholder 5">
            <a:extLst>
              <a:ext uri="{FF2B5EF4-FFF2-40B4-BE49-F238E27FC236}">
                <a16:creationId xmlns:a16="http://schemas.microsoft.com/office/drawing/2014/main" id="{2284700F-BC33-165C-A0D4-2CF8A3E15D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2509DB-37A9-66F1-B4D5-F93C83E9A616}"/>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3753514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8019-7893-A47E-C6EA-49C91F0CE8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EEF76A-9D42-1A78-41BC-B7FE43C8B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078AA-9BE8-BC55-0708-1FEE4C66917D}"/>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EEF132E5-6ECB-CD75-B62D-0CAA38BC1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D914EF-1467-975F-41FD-AEB15F298C71}"/>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2689824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A0B696-2CED-EEED-AE4D-B1EA3E7E80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4A3B2A-9A96-1A38-22F2-22CB318FEF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80413-2677-FEBB-A539-227A44FF3A82}"/>
              </a:ext>
            </a:extLst>
          </p:cNvPr>
          <p:cNvSpPr>
            <a:spLocks noGrp="1"/>
          </p:cNvSpPr>
          <p:nvPr>
            <p:ph type="dt" sz="half" idx="10"/>
          </p:nvPr>
        </p:nvSpPr>
        <p:spPr/>
        <p:txBody>
          <a:body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6B014C53-A561-D788-4596-6044269C4C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29C6D-2A1B-B64B-571B-9ACDCE64E91C}"/>
              </a:ext>
            </a:extLst>
          </p:cNvPr>
          <p:cNvSpPr>
            <a:spLocks noGrp="1"/>
          </p:cNvSpPr>
          <p:nvPr>
            <p:ph type="sldNum" sz="quarter" idx="12"/>
          </p:nvPr>
        </p:nvSpPr>
        <p:spPr/>
        <p:txBody>
          <a:bodyPr/>
          <a:lstStyle/>
          <a:p>
            <a:fld id="{82464EE2-30CF-4918-8306-138F57FE5E4C}" type="slidenum">
              <a:rPr lang="en-GB" smtClean="0"/>
              <a:t>‹#›</a:t>
            </a:fld>
            <a:endParaRPr lang="en-GB"/>
          </a:p>
        </p:txBody>
      </p:sp>
    </p:spTree>
    <p:extLst>
      <p:ext uri="{BB962C8B-B14F-4D97-AF65-F5344CB8AC3E}">
        <p14:creationId xmlns:p14="http://schemas.microsoft.com/office/powerpoint/2010/main" val="195336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95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p>
        </p:txBody>
      </p:sp>
      <p:sp>
        <p:nvSpPr>
          <p:cNvPr id="5"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dirty="0"/>
          </a:p>
        </p:txBody>
      </p:sp>
      <p:sp>
        <p:nvSpPr>
          <p:cNvPr id="6" name="Rectangle 5"/>
          <p:cNvSpPr>
            <a:spLocks noGrp="1" noChangeArrowheads="1"/>
          </p:cNvSpPr>
          <p:nvPr>
            <p:ph type="sldNum" sz="quarter" idx="12"/>
          </p:nvPr>
        </p:nvSpPr>
        <p:spPr/>
        <p:txBody>
          <a:bodyPr/>
          <a:lstStyle>
            <a:lvl1pPr fontAlgn="auto">
              <a:spcBef>
                <a:spcPts val="0"/>
              </a:spcBef>
              <a:spcAft>
                <a:spcPts val="0"/>
              </a:spcAft>
              <a:defRPr/>
            </a:lvl1pPr>
          </a:lstStyle>
          <a:p>
            <a:pPr>
              <a:defRPr/>
            </a:pPr>
            <a:fld id="{007CCAFB-FC91-4AE2-968D-A31471285D20}" type="slidenum">
              <a:rPr lang="en-GB"/>
              <a:pPr>
                <a:defRPr/>
              </a:pPr>
              <a:t>‹#›</a:t>
            </a:fld>
            <a:endParaRPr lang="en-GB"/>
          </a:p>
        </p:txBody>
      </p:sp>
    </p:spTree>
    <p:extLst>
      <p:ext uri="{BB962C8B-B14F-4D97-AF65-F5344CB8AC3E}">
        <p14:creationId xmlns:p14="http://schemas.microsoft.com/office/powerpoint/2010/main" val="1885763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048201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5_Blank">
    <p:spTree>
      <p:nvGrpSpPr>
        <p:cNvPr id="1" name=""/>
        <p:cNvGrpSpPr/>
        <p:nvPr/>
      </p:nvGrpSpPr>
      <p:grpSpPr>
        <a:xfrm>
          <a:off x="0" y="0"/>
          <a:ext cx="0" cy="0"/>
          <a:chOff x="0" y="0"/>
          <a:chExt cx="0" cy="0"/>
        </a:xfrm>
      </p:grpSpPr>
      <p:pic>
        <p:nvPicPr>
          <p:cNvPr id="188" name="Picture 6" descr="Picture 6"/>
          <p:cNvPicPr>
            <a:picLocks noChangeAspect="1"/>
          </p:cNvPicPr>
          <p:nvPr/>
        </p:nvPicPr>
        <p:blipFill>
          <a:blip r:embed="rId2"/>
          <a:stretch>
            <a:fillRect/>
          </a:stretch>
        </p:blipFill>
        <p:spPr>
          <a:xfrm>
            <a:off x="9848722" y="6182507"/>
            <a:ext cx="2111380" cy="539752"/>
          </a:xfrm>
          <a:prstGeom prst="rect">
            <a:avLst/>
          </a:prstGeom>
          <a:ln w="12700">
            <a:miter lim="400000"/>
          </a:ln>
        </p:spPr>
      </p:pic>
      <p:pic>
        <p:nvPicPr>
          <p:cNvPr id="189" name="Picture 10" descr="Picture 10"/>
          <p:cNvPicPr>
            <a:picLocks noChangeAspect="1"/>
          </p:cNvPicPr>
          <p:nvPr/>
        </p:nvPicPr>
        <p:blipFill>
          <a:blip r:embed="rId3"/>
          <a:stretch>
            <a:fillRect/>
          </a:stretch>
        </p:blipFill>
        <p:spPr>
          <a:xfrm>
            <a:off x="43040" y="22619"/>
            <a:ext cx="864392" cy="1198136"/>
          </a:xfrm>
          <a:prstGeom prst="rect">
            <a:avLst/>
          </a:prstGeom>
          <a:ln w="12700">
            <a:miter lim="400000"/>
          </a:ln>
        </p:spPr>
      </p:pic>
      <p:sp>
        <p:nvSpPr>
          <p:cNvPr id="190" name="Title Text"/>
          <p:cNvSpPr txBox="1">
            <a:spLocks noGrp="1"/>
          </p:cNvSpPr>
          <p:nvPr>
            <p:ph type="title"/>
          </p:nvPr>
        </p:nvSpPr>
        <p:spPr>
          <a:xfrm>
            <a:off x="143340" y="197767"/>
            <a:ext cx="11809313" cy="638947"/>
          </a:xfrm>
          <a:prstGeom prst="rect">
            <a:avLst/>
          </a:prstGeom>
        </p:spPr>
        <p:txBody>
          <a:bodyPr/>
          <a:lstStyle/>
          <a:p>
            <a:r>
              <a:t>Title Text</a:t>
            </a:r>
          </a:p>
        </p:txBody>
      </p:sp>
      <p:sp>
        <p:nvSpPr>
          <p:cNvPr id="191" name="Slide Number"/>
          <p:cNvSpPr txBox="1">
            <a:spLocks noGrp="1"/>
          </p:cNvSpPr>
          <p:nvPr>
            <p:ph type="sldNum" sz="quarter" idx="2"/>
          </p:nvPr>
        </p:nvSpPr>
        <p:spPr>
          <a:xfrm>
            <a:off x="5892800" y="6170083"/>
            <a:ext cx="28448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554008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0677" y="212645"/>
            <a:ext cx="11232000" cy="495907"/>
          </a:xfrm>
        </p:spPr>
        <p:txBody>
          <a:bodyPr/>
          <a:lstStyle/>
          <a:p>
            <a:r>
              <a:rPr lang="de-DE"/>
              <a:t>Folientitel, insgesamt zweizeilig</a:t>
            </a:r>
          </a:p>
        </p:txBody>
      </p:sp>
    </p:spTree>
    <p:extLst>
      <p:ext uri="{BB962C8B-B14F-4D97-AF65-F5344CB8AC3E}">
        <p14:creationId xmlns:p14="http://schemas.microsoft.com/office/powerpoint/2010/main" val="2516064067"/>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4150-718B-674B-91CC-AA9E85C95C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29947-5A06-884F-A858-FB49162F5D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1330D-0730-AE47-A5D3-62F079340BCF}"/>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B112C44D-739E-E74B-A52F-7CB4BD051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04AA1-AC4B-BF44-A940-3FC175F3FE53}"/>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1543393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7914-D64D-9F42-977C-FBD8143B6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7CE72-19FD-A94A-8BF2-4CB4D63180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9F246-0CEB-4C4A-8D58-53A75B7B3353}"/>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31C5FF38-1C61-E248-8F7E-36336718D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A139E-7E9A-3649-9F3B-1C7DE16CA1C6}"/>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2951711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66E1-2B5A-F34C-8F92-7902516836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EB1EEF-E61B-0C42-A7BA-6BF9409CB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4BED51-AFA6-094E-BCDE-7B2FF4063A6B}"/>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D126289F-4C01-5C4C-B0E5-8666CA893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1F580-3363-F346-976D-87D9F8058C2A}"/>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719974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6382-4561-1D4D-88D1-1C31DF9CC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C75D8-3E12-424A-99C8-7F48C87F58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53367-5B10-8F45-88D5-8FBC2542D7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FE6D59-3CB3-0149-B12A-60DD3B74F4D4}"/>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6" name="Footer Placeholder 5">
            <a:extLst>
              <a:ext uri="{FF2B5EF4-FFF2-40B4-BE49-F238E27FC236}">
                <a16:creationId xmlns:a16="http://schemas.microsoft.com/office/drawing/2014/main" id="{83FE9B72-D352-B841-A7A2-1846DE551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03EFC-CDA4-7242-A5F2-835595189F69}"/>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86207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1D83-F2F7-D548-986A-59E1C378B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646E5-7288-4043-8815-7C1261099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59555B-43BB-854E-B565-BF3D8A92D6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3E1AE-4AF6-0540-B102-6567D41F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C4B4F-8EB7-FF49-995F-DA74802E92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C97869-0329-EA45-8A35-7084DD3C86D4}"/>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8" name="Footer Placeholder 7">
            <a:extLst>
              <a:ext uri="{FF2B5EF4-FFF2-40B4-BE49-F238E27FC236}">
                <a16:creationId xmlns:a16="http://schemas.microsoft.com/office/drawing/2014/main" id="{DEF36761-6D90-374C-B815-B88AC047F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EA78C8-C9DC-5E46-9CF8-9D31B63F7619}"/>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4071285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FA5A-BD53-AA41-A35B-F9807B98C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DA1DA9-B9E3-4B40-886D-7917CCE2CF53}"/>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4" name="Footer Placeholder 3">
            <a:extLst>
              <a:ext uri="{FF2B5EF4-FFF2-40B4-BE49-F238E27FC236}">
                <a16:creationId xmlns:a16="http://schemas.microsoft.com/office/drawing/2014/main" id="{67E94C64-3F91-2840-9C51-E283D58EB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6BBF5-58A8-3943-9191-548AB796D323}"/>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3740304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D2678-A253-F54E-BE31-0DFB77A4D4B8}"/>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3" name="Footer Placeholder 2">
            <a:extLst>
              <a:ext uri="{FF2B5EF4-FFF2-40B4-BE49-F238E27FC236}">
                <a16:creationId xmlns:a16="http://schemas.microsoft.com/office/drawing/2014/main" id="{6F2A7A15-16C6-0A49-A9BF-A4FA3E84B0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FC24E9-1BD2-9D46-B79E-A6DC3901FADF}"/>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111658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ACC9-C255-B2B6-FB40-D0885A6250E8}"/>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F7597B9F-AAD2-E927-CE4E-3A6037A98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03B9423E-DF47-2D7D-7E6B-1DE617AA2E51}"/>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0B171454-F722-3B6C-0393-DAFCD4E0DC4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5DFC74B-1F4F-8864-0F66-3EE2B5D18690}"/>
              </a:ext>
            </a:extLst>
          </p:cNvPr>
          <p:cNvSpPr>
            <a:spLocks noGrp="1"/>
          </p:cNvSpPr>
          <p:nvPr>
            <p:ph type="sldNum" sz="quarter" idx="12"/>
          </p:nvPr>
        </p:nvSpPr>
        <p:spPr/>
        <p:txBody>
          <a:bodyPr/>
          <a:lstStyle/>
          <a:p>
            <a:fld id="{5817C0CC-04A5-CD4A-BC81-296387FB7AC5}" type="slidenum">
              <a:rPr lang="en-GB" smtClean="0"/>
              <a:t>‹#›</a:t>
            </a:fld>
            <a:endParaRPr lang="en-GB"/>
          </a:p>
        </p:txBody>
      </p:sp>
    </p:spTree>
    <p:extLst>
      <p:ext uri="{BB962C8B-B14F-4D97-AF65-F5344CB8AC3E}">
        <p14:creationId xmlns:p14="http://schemas.microsoft.com/office/powerpoint/2010/main" val="2371587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0375-D45A-B947-926D-F7618BACC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8678E7-26A5-F340-88DD-CF3C0233A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78B8-9F46-6B40-8ED4-8B2BCEF18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90A9F2-2A0C-E94B-8242-E093F3A73E8B}"/>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6" name="Footer Placeholder 5">
            <a:extLst>
              <a:ext uri="{FF2B5EF4-FFF2-40B4-BE49-F238E27FC236}">
                <a16:creationId xmlns:a16="http://schemas.microsoft.com/office/drawing/2014/main" id="{28A9AE8D-A26D-B746-BBF4-18D243A10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F8C1C-F1C6-E944-A2DD-2AAEE93E67FC}"/>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2258696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19B4-145A-884E-A1B9-5AC6F9ECF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751D8-ABAF-114D-925F-F751B1E93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D7F7B-3AB4-D34B-A4B0-2E422E47B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13D251-0F11-2948-A505-23F83E03FDB2}"/>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6" name="Footer Placeholder 5">
            <a:extLst>
              <a:ext uri="{FF2B5EF4-FFF2-40B4-BE49-F238E27FC236}">
                <a16:creationId xmlns:a16="http://schemas.microsoft.com/office/drawing/2014/main" id="{2029E66E-004C-DD4C-8750-9C5F3CC4E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4554C-694B-2142-8854-8BC9A55865F4}"/>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1076365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C8F17-CFD4-C547-8A23-D892213F2B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866195-7B59-4546-8728-72BC76415F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290C0-C728-7E4D-9F8B-8329A0B660CB}"/>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F4086595-18C2-AF48-8212-97D3E2C31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B2C01-A056-FE48-BD7A-DD1D9D88AE56}"/>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1670437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DE652-5955-7E41-9B1E-30E60AD9E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45353D-4BED-F048-BFC3-70C5CBCABD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63DCF-EC65-944B-9125-E14E17E3BEF4}"/>
              </a:ext>
            </a:extLst>
          </p:cNvPr>
          <p:cNvSpPr>
            <a:spLocks noGrp="1"/>
          </p:cNvSpPr>
          <p:nvPr>
            <p:ph type="dt" sz="half" idx="10"/>
          </p:nvPr>
        </p:nvSpPr>
        <p:spPr/>
        <p:txBody>
          <a:body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AE29E419-7DA9-4F4D-9413-B7376E5BD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94A44-108D-BC4B-8565-3FFC6E234720}"/>
              </a:ext>
            </a:extLst>
          </p:cNvPr>
          <p:cNvSpPr>
            <a:spLocks noGrp="1"/>
          </p:cNvSpPr>
          <p:nvPr>
            <p:ph type="sldNum" sz="quarter" idx="12"/>
          </p:nvPr>
        </p:nvSpPr>
        <p:spPr/>
        <p:txBody>
          <a:bodyPr/>
          <a:lstStyle/>
          <a:p>
            <a:fld id="{594DDE2C-CE41-2B47-8A96-F80F27DD1041}" type="slidenum">
              <a:rPr lang="en-US" smtClean="0"/>
              <a:t>‹#›</a:t>
            </a:fld>
            <a:endParaRPr lang="en-US"/>
          </a:p>
        </p:txBody>
      </p:sp>
    </p:spTree>
    <p:extLst>
      <p:ext uri="{BB962C8B-B14F-4D97-AF65-F5344CB8AC3E}">
        <p14:creationId xmlns:p14="http://schemas.microsoft.com/office/powerpoint/2010/main" val="325288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30707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3.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6099232"/>
            <a:ext cx="2946400" cy="753215"/>
          </a:xfrm>
          <a:prstGeom prst="rect">
            <a:avLst/>
          </a:prstGeom>
        </p:spPr>
      </p:pic>
      <p:pic>
        <p:nvPicPr>
          <p:cNvPr id="3" name="Picture 15" descr="clflogobluea"/>
          <p:cNvPicPr>
            <a:picLocks noChangeAspect="1" noChangeArrowheads="1"/>
          </p:cNvPicPr>
          <p:nvPr userDrawn="1"/>
        </p:nvPicPr>
        <p:blipFill>
          <a:blip r:embed="rId14" cstate="print"/>
          <a:srcRect/>
          <a:stretch>
            <a:fillRect/>
          </a:stretch>
        </p:blipFill>
        <p:spPr bwMode="auto">
          <a:xfrm>
            <a:off x="11076448" y="0"/>
            <a:ext cx="1115552" cy="986135"/>
          </a:xfrm>
          <a:prstGeom prst="rect">
            <a:avLst/>
          </a:prstGeom>
          <a:noFill/>
        </p:spPr>
      </p:pic>
    </p:spTree>
    <p:extLst>
      <p:ext uri="{BB962C8B-B14F-4D97-AF65-F5344CB8AC3E}">
        <p14:creationId xmlns:p14="http://schemas.microsoft.com/office/powerpoint/2010/main" val="3158936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0CAE5-26AB-4295-8135-099C5379EBEA}" type="datetimeFigureOut">
              <a:rPr lang="en-GB" smtClean="0"/>
              <a:t>30/07/2025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E647F-AED0-4DDC-A90D-1CB748519991}" type="slidenum">
              <a:rPr lang="en-GB" smtClean="0"/>
              <a:t>‹#›</a:t>
            </a:fld>
            <a:endParaRPr lang="en-GB"/>
          </a:p>
        </p:txBody>
      </p:sp>
    </p:spTree>
    <p:extLst>
      <p:ext uri="{BB962C8B-B14F-4D97-AF65-F5344CB8AC3E}">
        <p14:creationId xmlns:p14="http://schemas.microsoft.com/office/powerpoint/2010/main" val="3249548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abgerundete Ecken 7">
            <a:extLst>
              <a:ext uri="{FF2B5EF4-FFF2-40B4-BE49-F238E27FC236}">
                <a16:creationId xmlns:a16="http://schemas.microsoft.com/office/drawing/2014/main" id="{048CF9FD-DC86-3819-CA51-771D9F4C99AC}"/>
              </a:ext>
            </a:extLst>
          </p:cNvPr>
          <p:cNvSpPr/>
          <p:nvPr/>
        </p:nvSpPr>
        <p:spPr>
          <a:xfrm>
            <a:off x="-22578" y="-73529"/>
            <a:ext cx="12271023" cy="1479957"/>
          </a:xfrm>
          <a:prstGeom prst="roundRect">
            <a:avLst>
              <a:gd name="adj" fmla="val 6923"/>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sp>
        <p:nvSpPr>
          <p:cNvPr id="2" name="Title Placeholder 1"/>
          <p:cNvSpPr>
            <a:spLocks noGrp="1"/>
          </p:cNvSpPr>
          <p:nvPr>
            <p:ph type="title"/>
          </p:nvPr>
        </p:nvSpPr>
        <p:spPr>
          <a:xfrm>
            <a:off x="407988" y="349611"/>
            <a:ext cx="11376024" cy="451099"/>
          </a:xfrm>
          <a:prstGeom prst="rect">
            <a:avLst/>
          </a:prstGeom>
        </p:spPr>
        <p:txBody>
          <a:bodyPr vert="horz" lIns="0" tIns="0" rIns="0" bIns="0" rtlCol="0" anchor="t" anchorCtr="0">
            <a:noAutofit/>
          </a:bodyPr>
          <a:lstStyle/>
          <a:p>
            <a:r>
              <a:rPr lang="de-DE"/>
              <a:t>Titelmasterformat durch Klicken bearbeiten</a:t>
            </a:r>
            <a:endParaRPr lang="en-US"/>
          </a:p>
        </p:txBody>
      </p:sp>
      <p:sp>
        <p:nvSpPr>
          <p:cNvPr id="3" name="Text Placeholder 2"/>
          <p:cNvSpPr>
            <a:spLocks noGrp="1"/>
          </p:cNvSpPr>
          <p:nvPr>
            <p:ph type="body" idx="1"/>
          </p:nvPr>
        </p:nvSpPr>
        <p:spPr>
          <a:xfrm>
            <a:off x="407989" y="1406429"/>
            <a:ext cx="11376025" cy="5010249"/>
          </a:xfrm>
          <a:prstGeom prst="rect">
            <a:avLst/>
          </a:prstGeom>
        </p:spPr>
        <p:txBody>
          <a:bodyPr vert="horz" lIns="0" tIns="0" rIns="0" bIns="0" rtlCol="0" anchor="t" anchorCtr="0">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feld 13"/>
          <p:cNvSpPr txBox="1"/>
          <p:nvPr/>
        </p:nvSpPr>
        <p:spPr>
          <a:xfrm>
            <a:off x="10848528" y="6580801"/>
            <a:ext cx="935485" cy="186841"/>
          </a:xfrm>
          <a:prstGeom prst="rect">
            <a:avLst/>
          </a:prstGeom>
          <a:noFill/>
        </p:spPr>
        <p:txBody>
          <a:bodyPr wrap="square" lIns="0" tIns="0" rIns="0" bIns="0" rtlCol="0">
            <a:noAutofit/>
          </a:bodyPr>
          <a:lstStyle/>
          <a:p>
            <a:pPr algn="r"/>
            <a:fld id="{0427E4B2-AC28-443E-BE04-5CD55098A90B}" type="slidenum">
              <a:rPr lang="de-DE" sz="1000" b="1" smtClean="0"/>
              <a:pPr algn="r"/>
              <a:t>‹#›</a:t>
            </a:fld>
            <a:endParaRPr lang="de-DE" sz="1000" b="1"/>
          </a:p>
        </p:txBody>
      </p:sp>
      <p:pic>
        <p:nvPicPr>
          <p:cNvPr id="9" name="Grafik 8">
            <a:extLst>
              <a:ext uri="{FF2B5EF4-FFF2-40B4-BE49-F238E27FC236}">
                <a16:creationId xmlns:a16="http://schemas.microsoft.com/office/drawing/2014/main" id="{95B43FC3-6F12-40DB-921A-131DF4B3F85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9469972" y="-60509"/>
            <a:ext cx="2546256" cy="1453913"/>
          </a:xfrm>
          <a:prstGeom prst="rect">
            <a:avLst/>
          </a:prstGeom>
        </p:spPr>
      </p:pic>
      <p:pic>
        <p:nvPicPr>
          <p:cNvPr id="6" name="Picture 5">
            <a:extLst>
              <a:ext uri="{FF2B5EF4-FFF2-40B4-BE49-F238E27FC236}">
                <a16:creationId xmlns:a16="http://schemas.microsoft.com/office/drawing/2014/main" id="{84CF0C0E-1480-780C-EEAB-FB74017C140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848721" y="6182507"/>
            <a:ext cx="2111379" cy="539751"/>
          </a:xfrm>
          <a:prstGeom prst="rect">
            <a:avLst/>
          </a:prstGeom>
        </p:spPr>
      </p:pic>
      <p:pic>
        <p:nvPicPr>
          <p:cNvPr id="7" name="Picture 6">
            <a:extLst>
              <a:ext uri="{FF2B5EF4-FFF2-40B4-BE49-F238E27FC236}">
                <a16:creationId xmlns:a16="http://schemas.microsoft.com/office/drawing/2014/main" id="{1BC0F9BA-0C94-60F1-560C-83C2604236F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033247" y="6182508"/>
            <a:ext cx="687768" cy="672425"/>
          </a:xfrm>
          <a:prstGeom prst="rect">
            <a:avLst/>
          </a:prstGeom>
        </p:spPr>
      </p:pic>
    </p:spTree>
    <p:extLst>
      <p:ext uri="{BB962C8B-B14F-4D97-AF65-F5344CB8AC3E}">
        <p14:creationId xmlns:p14="http://schemas.microsoft.com/office/powerpoint/2010/main" val="2527393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dt="0"/>
  <p:txStyles>
    <p:titleStyle>
      <a:lvl1pPr algn="l" defTabSz="914377" rtl="0" eaLnBrk="1" latinLnBrk="0" hangingPunct="1">
        <a:lnSpc>
          <a:spcPct val="90000"/>
        </a:lnSpc>
        <a:spcBef>
          <a:spcPct val="0"/>
        </a:spcBef>
        <a:buNone/>
        <a:defRPr sz="3000" b="1" kern="1200">
          <a:solidFill>
            <a:srgbClr val="6384F8"/>
          </a:solidFill>
          <a:latin typeface="+mj-lt"/>
          <a:ea typeface="+mj-ea"/>
          <a:cs typeface="+mj-cs"/>
        </a:defRPr>
      </a:lvl1pPr>
    </p:titleStyle>
    <p:bodyStyle>
      <a:lvl1pPr marL="361942" indent="-361942" algn="l" defTabSz="914377" rtl="0" eaLnBrk="1" latinLnBrk="0" hangingPunct="1">
        <a:lnSpc>
          <a:spcPct val="110000"/>
        </a:lnSpc>
        <a:spcBef>
          <a:spcPts val="0"/>
        </a:spcBef>
        <a:spcAft>
          <a:spcPts val="1200"/>
        </a:spcAft>
        <a:buFont typeface="Arial" panose="020B0604020202020204" pitchFamily="34" charset="0"/>
        <a:buChar char="•"/>
        <a:tabLst>
          <a:tab pos="361942" algn="l"/>
        </a:tabLst>
        <a:defRPr sz="1800" kern="1200">
          <a:solidFill>
            <a:schemeClr val="tx1"/>
          </a:solidFill>
          <a:latin typeface="+mn-lt"/>
          <a:ea typeface="+mn-ea"/>
          <a:cs typeface="+mn-cs"/>
        </a:defRPr>
      </a:lvl1pPr>
      <a:lvl2pPr marL="628635" indent="-266693" algn="l" defTabSz="914377"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895328" indent="-266693" algn="l" defTabSz="914377"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22" indent="-266693" algn="l" defTabSz="914377"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39" indent="-276218" algn="l" defTabSz="914377"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6"/>
          <a:stretch>
            <a:fillRect/>
          </a:stretch>
        </p:blipFill>
        <p:spPr>
          <a:xfrm>
            <a:off x="9848722" y="6182507"/>
            <a:ext cx="2111380" cy="539752"/>
          </a:xfrm>
          <a:prstGeom prst="rect">
            <a:avLst/>
          </a:prstGeom>
          <a:ln w="12700">
            <a:miter lim="400000"/>
          </a:ln>
        </p:spPr>
      </p:pic>
      <p:pic>
        <p:nvPicPr>
          <p:cNvPr id="3" name="Picture 10" descr="Picture 10"/>
          <p:cNvPicPr>
            <a:picLocks noChangeAspect="1"/>
          </p:cNvPicPr>
          <p:nvPr/>
        </p:nvPicPr>
        <p:blipFill>
          <a:blip r:embed="rId27"/>
          <a:stretch>
            <a:fillRect/>
          </a:stretch>
        </p:blipFill>
        <p:spPr>
          <a:xfrm>
            <a:off x="43040" y="22619"/>
            <a:ext cx="864392" cy="1198136"/>
          </a:xfrm>
          <a:prstGeom prst="rect">
            <a:avLst/>
          </a:prstGeom>
          <a:ln w="12700">
            <a:miter lim="400000"/>
          </a:ln>
        </p:spPr>
      </p:pic>
      <p:sp>
        <p:nvSpPr>
          <p:cNvPr id="4"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838200" y="1825625"/>
            <a:ext cx="10515600"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061096" y="6400413"/>
            <a:ext cx="292706" cy="276999"/>
          </a:xfrm>
          <a:prstGeom prst="rect">
            <a:avLst/>
          </a:prstGeom>
          <a:ln w="12700">
            <a:miter lim="400000"/>
          </a:ln>
        </p:spPr>
        <p:txBody>
          <a:bodyPr wrap="none" lIns="45719" rIns="45719" anchor="ctr">
            <a:spAutoFit/>
          </a:bodyPr>
          <a:lstStyle>
            <a:lvl1pPr algn="r">
              <a:defRPr sz="1200">
                <a:solidFill>
                  <a:srgbClr val="8C8C9C"/>
                </a:solidFill>
                <a:latin typeface="Lucida Sans"/>
                <a:ea typeface="Lucida Sans"/>
                <a:cs typeface="Lucida Sans"/>
                <a:sym typeface="Lucida Sans"/>
              </a:defRPr>
            </a:lvl1pPr>
          </a:lstStyle>
          <a:p>
            <a:fld id="{86CB4B4D-7CA3-9044-876B-883B54F8677D}" type="slidenum">
              <a:t>‹#›</a:t>
            </a:fld>
            <a:endParaRPr/>
          </a:p>
        </p:txBody>
      </p:sp>
    </p:spTree>
    <p:extLst>
      <p:ext uri="{BB962C8B-B14F-4D97-AF65-F5344CB8AC3E}">
        <p14:creationId xmlns:p14="http://schemas.microsoft.com/office/powerpoint/2010/main" val="172284514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Lst>
  <p:transition spd="med"/>
  <p:txStyles>
    <p:titleStyle>
      <a:lvl1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1pPr>
      <a:lvl2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2pPr>
      <a:lvl3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3pPr>
      <a:lvl4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4pPr>
      <a:lvl5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5pPr>
      <a:lvl6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6pPr>
      <a:lvl7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7pPr>
      <a:lvl8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8pPr>
      <a:lvl9pPr marL="0" marR="0" indent="0" algn="l" defTabSz="914377" rtl="0" latinLnBrk="0">
        <a:lnSpc>
          <a:spcPct val="90000"/>
        </a:lnSpc>
        <a:spcBef>
          <a:spcPts val="0"/>
        </a:spcBef>
        <a:spcAft>
          <a:spcPts val="0"/>
        </a:spcAft>
        <a:buClrTx/>
        <a:buSzTx/>
        <a:buFontTx/>
        <a:buNone/>
        <a:tabLst/>
        <a:defRPr sz="4400" b="1" i="0" u="none" strike="noStrike" cap="none" spc="0" baseline="0">
          <a:solidFill>
            <a:srgbClr val="2E2C61"/>
          </a:solidFill>
          <a:uFillTx/>
          <a:latin typeface="+mn-lt"/>
          <a:ea typeface="+mn-ea"/>
          <a:cs typeface="+mn-cs"/>
          <a:sym typeface="Arial"/>
        </a:defRPr>
      </a:lvl9pPr>
    </p:titleStyle>
    <p:bodyStyle>
      <a:lvl1pPr marL="228594" marR="0" indent="-228594"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1pPr>
      <a:lvl2pPr marL="723882" marR="0" indent="-266693"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2pPr>
      <a:lvl3pPr marL="1234409" marR="0" indent="-320032"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3pPr>
      <a:lvl4pPr marL="1740832"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4pPr>
      <a:lvl5pPr marL="2198021"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5pPr>
      <a:lvl6pPr marL="2655210"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6pPr>
      <a:lvl7pPr marL="3112398"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7pPr>
      <a:lvl8pPr marL="3569587"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8pPr>
      <a:lvl9pPr marL="4026775" marR="0" indent="-369267" algn="l" defTabSz="914377" rtl="0" latinLnBrk="0">
        <a:lnSpc>
          <a:spcPct val="90000"/>
        </a:lnSpc>
        <a:spcBef>
          <a:spcPts val="933"/>
        </a:spcBef>
        <a:spcAft>
          <a:spcPts val="0"/>
        </a:spcAft>
        <a:buClr>
          <a:srgbClr val="2E2C61"/>
        </a:buClr>
        <a:buSzPct val="100000"/>
        <a:buFontTx/>
        <a:buChar char="•"/>
        <a:tabLst/>
        <a:defRPr sz="2800" b="0" i="0" u="none" strike="noStrike" cap="none" spc="0" baseline="0">
          <a:solidFill>
            <a:schemeClr val="accent4"/>
          </a:solidFill>
          <a:uFillTx/>
          <a:latin typeface="+mn-lt"/>
          <a:ea typeface="+mn-ea"/>
          <a:cs typeface="+mn-cs"/>
          <a:sym typeface="Arial"/>
        </a:defRPr>
      </a:lvl9pPr>
    </p:bodyStyle>
    <p:otherStyle>
      <a:lvl1pPr marL="0" marR="0" indent="0"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1pPr>
      <a:lvl2pPr marL="0" marR="0" indent="609585"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2pPr>
      <a:lvl3pPr marL="0" marR="0" indent="1219170"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3pPr>
      <a:lvl4pPr marL="0" marR="0" indent="1828754"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4pPr>
      <a:lvl5pPr marL="0" marR="0" indent="2438339"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5pPr>
      <a:lvl6pPr marL="0" marR="0" indent="3047924"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6pPr>
      <a:lvl7pPr marL="0" marR="0" indent="3657509"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7pPr>
      <a:lvl8pPr marL="0" marR="0" indent="4267093"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8pPr>
      <a:lvl9pPr marL="0" marR="0" indent="4876678" algn="r" defTabSz="121917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ucida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8B4D5-7E0E-301B-7E3F-82D3723AF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723BA7-39C4-7A36-524F-46492ED8A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643F-8E3A-1507-5707-AE99ED6820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A18A02-3315-40B3-B805-2E29BB2C8CFA}" type="datetimeFigureOut">
              <a:rPr lang="en-GB" smtClean="0"/>
              <a:t>30/07/2025</a:t>
            </a:fld>
            <a:endParaRPr lang="en-GB"/>
          </a:p>
        </p:txBody>
      </p:sp>
      <p:sp>
        <p:nvSpPr>
          <p:cNvPr id="5" name="Footer Placeholder 4">
            <a:extLst>
              <a:ext uri="{FF2B5EF4-FFF2-40B4-BE49-F238E27FC236}">
                <a16:creationId xmlns:a16="http://schemas.microsoft.com/office/drawing/2014/main" id="{E201C057-C9D9-643A-A0D2-BF4D9B3AB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017CBBF-E214-4E72-D155-75EF74C46A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464EE2-30CF-4918-8306-138F57FE5E4C}" type="slidenum">
              <a:rPr lang="en-GB" smtClean="0"/>
              <a:t>‹#›</a:t>
            </a:fld>
            <a:endParaRPr lang="en-GB"/>
          </a:p>
        </p:txBody>
      </p:sp>
    </p:spTree>
    <p:extLst>
      <p:ext uri="{BB962C8B-B14F-4D97-AF65-F5344CB8AC3E}">
        <p14:creationId xmlns:p14="http://schemas.microsoft.com/office/powerpoint/2010/main" val="3516812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2A8342-5B87-2044-956C-29EDD8394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04BE5-E576-9645-BC36-B7EBC3E9B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22866-8E2C-964A-A47B-00330C06B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B467-9F44-FE44-A85F-77D1FFA2EF82}" type="datetimeFigureOut">
              <a:rPr lang="en-US" smtClean="0"/>
              <a:t>7/30/2025</a:t>
            </a:fld>
            <a:endParaRPr lang="en-US"/>
          </a:p>
        </p:txBody>
      </p:sp>
      <p:sp>
        <p:nvSpPr>
          <p:cNvPr id="5" name="Footer Placeholder 4">
            <a:extLst>
              <a:ext uri="{FF2B5EF4-FFF2-40B4-BE49-F238E27FC236}">
                <a16:creationId xmlns:a16="http://schemas.microsoft.com/office/drawing/2014/main" id="{E81BCD63-52C0-0041-B4C3-731DEC05FC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5B26BF-B9A6-734A-83E1-F6EE4D6B7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DE2C-CE41-2B47-8A96-F80F27DD1041}" type="slidenum">
              <a:rPr lang="en-US" smtClean="0"/>
              <a:t>‹#›</a:t>
            </a:fld>
            <a:endParaRPr lang="en-US"/>
          </a:p>
        </p:txBody>
      </p:sp>
    </p:spTree>
    <p:extLst>
      <p:ext uri="{BB962C8B-B14F-4D97-AF65-F5344CB8AC3E}">
        <p14:creationId xmlns:p14="http://schemas.microsoft.com/office/powerpoint/2010/main" val="8296232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emf"/><Relationship Id="rId9" Type="http://schemas.openxmlformats.org/officeDocument/2006/relationships/image" Target="../media/image35.tiff"/><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3.xml"/><Relationship Id="rId7" Type="http://schemas.openxmlformats.org/officeDocument/2006/relationships/image" Target="../media/image43.png"/><Relationship Id="rId2" Type="http://schemas.openxmlformats.org/officeDocument/2006/relationships/video" Target="../media/media1.bin"/><Relationship Id="rId1" Type="http://schemas.microsoft.com/office/2007/relationships/media" Target="../media/media1.bin"/><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notesSlide" Target="../notesSlides/notesSlide2.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6.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video" Target="file:///C:\Documents%20and%20Settings\pan37\Desktop\Vulcan%2010%20PW%20presentation\pulsar_wind.mpeg" TargetMode="Externa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jpe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820.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hyperlink" Target="https://journals.aps.org/search/field/author/Jack%20W%20D%20Halliday" TargetMode="External"/><Relationship Id="rId2"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doi.org/10.1103/PhysRevLett.134.05500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07.pn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wmf"/><Relationship Id="rId7" Type="http://schemas.openxmlformats.org/officeDocument/2006/relationships/image" Target="../media/image112.wmf"/><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111.wmf"/><Relationship Id="rId4" Type="http://schemas.openxmlformats.org/officeDocument/2006/relationships/oleObject" Target="../embeddings/oleObject10.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18.wmf"/><Relationship Id="rId18" Type="http://schemas.openxmlformats.org/officeDocument/2006/relationships/oleObject" Target="../embeddings/oleObject20.bin"/><Relationship Id="rId3" Type="http://schemas.openxmlformats.org/officeDocument/2006/relationships/image" Target="../media/image113.wmf"/><Relationship Id="rId7" Type="http://schemas.openxmlformats.org/officeDocument/2006/relationships/image" Target="../media/image115.wmf"/><Relationship Id="rId12" Type="http://schemas.openxmlformats.org/officeDocument/2006/relationships/oleObject" Target="../embeddings/oleObject17.bin"/><Relationship Id="rId17" Type="http://schemas.openxmlformats.org/officeDocument/2006/relationships/image" Target="../media/image120.wmf"/><Relationship Id="rId2" Type="http://schemas.openxmlformats.org/officeDocument/2006/relationships/oleObject" Target="../embeddings/oleObject12.bin"/><Relationship Id="rId16" Type="http://schemas.openxmlformats.org/officeDocument/2006/relationships/oleObject" Target="../embeddings/oleObject19.bin"/><Relationship Id="rId1" Type="http://schemas.openxmlformats.org/officeDocument/2006/relationships/slideLayout" Target="../slideLayouts/slideLayout4.xml"/><Relationship Id="rId6" Type="http://schemas.openxmlformats.org/officeDocument/2006/relationships/oleObject" Target="../embeddings/oleObject14.bin"/><Relationship Id="rId11" Type="http://schemas.openxmlformats.org/officeDocument/2006/relationships/image" Target="../media/image117.wmf"/><Relationship Id="rId5" Type="http://schemas.openxmlformats.org/officeDocument/2006/relationships/image" Target="../media/image114.wmf"/><Relationship Id="rId15" Type="http://schemas.openxmlformats.org/officeDocument/2006/relationships/image" Target="../media/image119.wmf"/><Relationship Id="rId10" Type="http://schemas.openxmlformats.org/officeDocument/2006/relationships/oleObject" Target="../embeddings/oleObject16.bin"/><Relationship Id="rId19" Type="http://schemas.openxmlformats.org/officeDocument/2006/relationships/image" Target="../media/image121.wmf"/><Relationship Id="rId4" Type="http://schemas.openxmlformats.org/officeDocument/2006/relationships/oleObject" Target="../embeddings/oleObject13.bin"/><Relationship Id="rId9" Type="http://schemas.openxmlformats.org/officeDocument/2006/relationships/image" Target="../media/image116.wmf"/><Relationship Id="rId14" Type="http://schemas.openxmlformats.org/officeDocument/2006/relationships/oleObject" Target="../embeddings/oleObject18.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6.xml"/><Relationship Id="rId5" Type="http://schemas.openxmlformats.org/officeDocument/2006/relationships/image" Target="../media/image550.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710.png"/></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5.bin"/><Relationship Id="rId18" Type="http://schemas.openxmlformats.org/officeDocument/2006/relationships/image" Target="../media/image24.wmf"/><Relationship Id="rId3" Type="http://schemas.openxmlformats.org/officeDocument/2006/relationships/hyperlink" Target="http://physics.princeton.edu/~mcdonald/examples/QED/kibble_pr_150_1060_66.pdf" TargetMode="External"/><Relationship Id="rId21" Type="http://schemas.openxmlformats.org/officeDocument/2006/relationships/image" Target="../media/image26.jpeg"/><Relationship Id="rId7" Type="http://schemas.openxmlformats.org/officeDocument/2006/relationships/oleObject" Target="../embeddings/oleObject2.bin"/><Relationship Id="rId12" Type="http://schemas.openxmlformats.org/officeDocument/2006/relationships/image" Target="../media/image21.wmf"/><Relationship Id="rId17" Type="http://schemas.openxmlformats.org/officeDocument/2006/relationships/oleObject" Target="../embeddings/oleObject7.bin"/><Relationship Id="rId2" Type="http://schemas.openxmlformats.org/officeDocument/2006/relationships/hyperlink" Target="http://physics.princeton.edu/~mcdonald/examples/QED/wolkow_zp_94_250_35.pdf" TargetMode="External"/><Relationship Id="rId16" Type="http://schemas.openxmlformats.org/officeDocument/2006/relationships/image" Target="../media/image23.wmf"/><Relationship Id="rId20" Type="http://schemas.openxmlformats.org/officeDocument/2006/relationships/image" Target="../media/image25.wmf"/><Relationship Id="rId1" Type="http://schemas.openxmlformats.org/officeDocument/2006/relationships/slideLayout" Target="../slideLayouts/slideLayout74.xml"/><Relationship Id="rId6" Type="http://schemas.openxmlformats.org/officeDocument/2006/relationships/image" Target="../media/image18.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20.wmf"/><Relationship Id="rId19" Type="http://schemas.openxmlformats.org/officeDocument/2006/relationships/oleObject" Target="../embeddings/oleObject8.bin"/><Relationship Id="rId4" Type="http://schemas.openxmlformats.org/officeDocument/2006/relationships/hyperlink" Target="http://physics.princeton.edu/~mcdonald/examples/QM/peierls_zp_80_763_33.pdf" TargetMode="External"/><Relationship Id="rId9" Type="http://schemas.openxmlformats.org/officeDocument/2006/relationships/oleObject" Target="../embeddings/oleObject3.bin"/><Relationship Id="rId14" Type="http://schemas.openxmlformats.org/officeDocument/2006/relationships/image" Target="../media/image22.wmf"/><Relationship Id="rId22"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01A15A-97D4-2F97-251B-2F51BE27B221}"/>
              </a:ext>
            </a:extLst>
          </p:cNvPr>
          <p:cNvSpPr txBox="1"/>
          <p:nvPr/>
        </p:nvSpPr>
        <p:spPr>
          <a:xfrm>
            <a:off x="1550020" y="1172230"/>
            <a:ext cx="8530681" cy="477464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Extreme field physics using intense lasers and particle beams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Bob Bingham</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GB" dirty="0">
                <a:solidFill>
                  <a:prstClr val="black"/>
                </a:solidFill>
                <a:latin typeface="Calibri" panose="020F0502020204030204" pitchFamily="34" charset="0"/>
                <a:ea typeface="Calibri" panose="020F0502020204030204" pitchFamily="34" charset="0"/>
                <a:cs typeface="Arial" panose="020B0604020202020204" pitchFamily="34" charset="0"/>
              </a:rPr>
              <a:t>Central Laser Facility</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STFC Rutherford Appleton Laboratory, Harwell, Oxfordshire OX11 0QX, UK</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PPD Seminar</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dirty="0">
                <a:solidFill>
                  <a:prstClr val="black"/>
                </a:solidFill>
                <a:latin typeface="Calibri" panose="020F0502020204030204" pitchFamily="34" charset="0"/>
                <a:ea typeface="Calibri" panose="020F0502020204030204" pitchFamily="34" charset="0"/>
                <a:cs typeface="Arial" panose="020B0604020202020204" pitchFamily="34" charset="0"/>
              </a:rPr>
              <a:t>30</a:t>
            </a:r>
            <a:r>
              <a:rPr lang="en-GB" sz="2400" baseline="30000" dirty="0">
                <a:solidFill>
                  <a:prstClr val="black"/>
                </a:solidFill>
                <a:latin typeface="Calibri" panose="020F0502020204030204" pitchFamily="34" charset="0"/>
                <a:ea typeface="Calibri" panose="020F0502020204030204" pitchFamily="34" charset="0"/>
                <a:cs typeface="Arial" panose="020B0604020202020204" pitchFamily="34" charset="0"/>
              </a:rPr>
              <a:t>th</a:t>
            </a:r>
            <a:r>
              <a:rPr lang="en-GB" sz="2400" dirty="0">
                <a:solidFill>
                  <a:prstClr val="black"/>
                </a:solidFill>
                <a:latin typeface="Calibri" panose="020F0502020204030204" pitchFamily="34" charset="0"/>
                <a:ea typeface="Calibri" panose="020F0502020204030204" pitchFamily="34" charset="0"/>
                <a:cs typeface="Arial" panose="020B0604020202020204" pitchFamily="34" charset="0"/>
              </a:rPr>
              <a:t> July 2025</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08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68947A4E-4EC0-2249-8573-8914F88C02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48" y="-3571"/>
            <a:ext cx="12198351" cy="6861571"/>
          </a:xfrm>
          <a:prstGeom prst="rect">
            <a:avLst/>
          </a:prstGeom>
        </p:spPr>
      </p:pic>
      <p:grpSp>
        <p:nvGrpSpPr>
          <p:cNvPr id="42" name="Gruppieren 41">
            <a:extLst>
              <a:ext uri="{FF2B5EF4-FFF2-40B4-BE49-F238E27FC236}">
                <a16:creationId xmlns:a16="http://schemas.microsoft.com/office/drawing/2014/main" id="{C66E89A8-E73D-984C-9813-37BDE1945E9F}"/>
              </a:ext>
            </a:extLst>
          </p:cNvPr>
          <p:cNvGrpSpPr/>
          <p:nvPr/>
        </p:nvGrpSpPr>
        <p:grpSpPr>
          <a:xfrm>
            <a:off x="-92276" y="4725158"/>
            <a:ext cx="12382151" cy="440391"/>
            <a:chOff x="-92279" y="4932825"/>
            <a:chExt cx="12382151" cy="440391"/>
          </a:xfrm>
        </p:grpSpPr>
        <p:pic>
          <p:nvPicPr>
            <p:cNvPr id="36" name="Grafik 35">
              <a:extLst>
                <a:ext uri="{FF2B5EF4-FFF2-40B4-BE49-F238E27FC236}">
                  <a16:creationId xmlns:a16="http://schemas.microsoft.com/office/drawing/2014/main" id="{D6F2C486-05FE-774E-8C1E-77E041C7F989}"/>
                </a:ext>
              </a:extLst>
            </p:cNvPr>
            <p:cNvPicPr>
              <a:picLocks noChangeAspect="1"/>
            </p:cNvPicPr>
            <p:nvPr/>
          </p:nvPicPr>
          <p:blipFill>
            <a:blip r:embed="rId4"/>
            <a:stretch>
              <a:fillRect/>
            </a:stretch>
          </p:blipFill>
          <p:spPr>
            <a:xfrm>
              <a:off x="-92279" y="4932825"/>
              <a:ext cx="12382151" cy="440391"/>
            </a:xfrm>
            <a:prstGeom prst="rect">
              <a:avLst/>
            </a:prstGeom>
          </p:spPr>
        </p:pic>
        <p:sp>
          <p:nvSpPr>
            <p:cNvPr id="41" name="Rechteck 40">
              <a:extLst>
                <a:ext uri="{FF2B5EF4-FFF2-40B4-BE49-F238E27FC236}">
                  <a16:creationId xmlns:a16="http://schemas.microsoft.com/office/drawing/2014/main" id="{6722FBF7-173B-4E4B-8A2B-A18F44C78AF4}"/>
                </a:ext>
              </a:extLst>
            </p:cNvPr>
            <p:cNvSpPr/>
            <p:nvPr/>
          </p:nvSpPr>
          <p:spPr>
            <a:xfrm>
              <a:off x="5015880" y="5085184"/>
              <a:ext cx="720080" cy="2160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Arial"/>
                <a:ea typeface="+mn-ea"/>
                <a:cs typeface="+mn-cs"/>
                <a:sym typeface="Calibri"/>
              </a:endParaRPr>
            </a:p>
          </p:txBody>
        </p:sp>
      </p:grpSp>
      <p:sp>
        <p:nvSpPr>
          <p:cNvPr id="109" name="Rechteck 108">
            <a:extLst>
              <a:ext uri="{FF2B5EF4-FFF2-40B4-BE49-F238E27FC236}">
                <a16:creationId xmlns:a16="http://schemas.microsoft.com/office/drawing/2014/main" id="{54CD7CEB-E3C3-47A7-AAB7-C9E9D6E039CC}"/>
              </a:ext>
            </a:extLst>
          </p:cNvPr>
          <p:cNvSpPr/>
          <p:nvPr/>
        </p:nvSpPr>
        <p:spPr>
          <a:xfrm>
            <a:off x="1" y="4891053"/>
            <a:ext cx="12101372" cy="2089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Arial"/>
              <a:ea typeface="+mn-ea"/>
              <a:cs typeface="+mn-cs"/>
              <a:sym typeface="Calibri"/>
            </a:endParaRPr>
          </a:p>
        </p:txBody>
      </p:sp>
      <p:cxnSp>
        <p:nvCxnSpPr>
          <p:cNvPr id="5" name="Gerader Verbinder 4">
            <a:extLst>
              <a:ext uri="{FF2B5EF4-FFF2-40B4-BE49-F238E27FC236}">
                <a16:creationId xmlns:a16="http://schemas.microsoft.com/office/drawing/2014/main" id="{5AAF4BAA-E8E6-45C4-A1C6-6CA1BC01FC28}"/>
              </a:ext>
            </a:extLst>
          </p:cNvPr>
          <p:cNvCxnSpPr>
            <a:cxnSpLocks/>
            <a:stCxn id="109" idx="1"/>
          </p:cNvCxnSpPr>
          <p:nvPr/>
        </p:nvCxnSpPr>
        <p:spPr>
          <a:xfrm flipV="1">
            <a:off x="0" y="4981414"/>
            <a:ext cx="12192000" cy="14111"/>
          </a:xfrm>
          <a:prstGeom prst="line">
            <a:avLst/>
          </a:prstGeom>
          <a:ln w="63500">
            <a:solidFill>
              <a:srgbClr val="33CC33"/>
            </a:solidFill>
          </a:ln>
          <a:effectLst>
            <a:glow rad="63500">
              <a:schemeClr val="accent1">
                <a:lumMod val="20000"/>
                <a:lumOff val="80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1" name="Textplatzhalter 3">
            <a:extLst>
              <a:ext uri="{FF2B5EF4-FFF2-40B4-BE49-F238E27FC236}">
                <a16:creationId xmlns:a16="http://schemas.microsoft.com/office/drawing/2014/main" id="{22F1D7F9-CF4A-4731-8EA5-6DEDA0707FC5}"/>
              </a:ext>
            </a:extLst>
          </p:cNvPr>
          <p:cNvSpPr txBox="1">
            <a:spLocks/>
          </p:cNvSpPr>
          <p:nvPr/>
        </p:nvSpPr>
        <p:spPr>
          <a:xfrm>
            <a:off x="251233" y="1033525"/>
            <a:ext cx="11376025" cy="379252"/>
          </a:xfrm>
          <a:prstGeom prst="rect">
            <a:avLst/>
          </a:prstGeom>
        </p:spPr>
        <p:txBody>
          <a:bodyPr lIns="91423" tIns="45719" rIns="91423" bIns="45719"/>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base" latinLnBrk="0" hangingPunct="1">
              <a:lnSpc>
                <a:spcPct val="110000"/>
              </a:lnSpc>
              <a:spcBef>
                <a:spcPts val="0"/>
              </a:spcBef>
              <a:spcAft>
                <a:spcPts val="1600"/>
              </a:spcAft>
              <a:buClrTx/>
              <a:buSzTx/>
              <a:buFont typeface="Arial" panose="020B0604020202020204" pitchFamily="34" charset="0"/>
              <a:buNone/>
              <a:tabLst>
                <a:tab pos="482588" algn="l"/>
              </a:tabLst>
              <a:defRPr/>
            </a:pPr>
            <a:r>
              <a:rPr kumimoji="0" lang="de-DE" sz="1800" b="1" i="0" u="none" strike="noStrike" kern="1200" cap="none" spc="0" normalizeH="0" baseline="0" noProof="0">
                <a:ln>
                  <a:noFill/>
                </a:ln>
                <a:solidFill>
                  <a:srgbClr val="FFFF00"/>
                </a:solidFill>
                <a:effectLst/>
                <a:uLnTx/>
                <a:uFillTx/>
                <a:latin typeface="Arial"/>
                <a:ea typeface="+mn-ea"/>
                <a:cs typeface="+mn-cs"/>
                <a:sym typeface="Calibri"/>
              </a:rPr>
              <a:t>2004-2024: A success </a:t>
            </a:r>
            <a:r>
              <a:rPr kumimoji="0" lang="de-DE" sz="1800" b="1" i="0" u="none" strike="noStrike" kern="1200" cap="none" spc="0" normalizeH="0" baseline="0" noProof="0" err="1">
                <a:ln>
                  <a:noFill/>
                </a:ln>
                <a:solidFill>
                  <a:srgbClr val="FFFF00"/>
                </a:solidFill>
                <a:effectLst/>
                <a:uLnTx/>
                <a:uFillTx/>
                <a:latin typeface="Arial"/>
                <a:ea typeface="+mn-ea"/>
                <a:cs typeface="+mn-cs"/>
                <a:sym typeface="Calibri"/>
              </a:rPr>
              <a:t>story</a:t>
            </a:r>
            <a:endParaRPr kumimoji="0" lang="de-DE" sz="1800" b="0" i="0" u="none" strike="noStrike" kern="1200" cap="none" spc="0" normalizeH="0" baseline="0" noProof="0">
              <a:ln>
                <a:noFill/>
              </a:ln>
              <a:solidFill>
                <a:srgbClr val="FFFF00"/>
              </a:solidFill>
              <a:effectLst/>
              <a:uLnTx/>
              <a:uFillTx/>
              <a:latin typeface="Arial"/>
              <a:ea typeface="+mn-ea"/>
              <a:cs typeface="+mn-cs"/>
              <a:sym typeface="Calibri"/>
            </a:endParaRPr>
          </a:p>
        </p:txBody>
      </p:sp>
      <p:sp>
        <p:nvSpPr>
          <p:cNvPr id="112" name="Title 3">
            <a:extLst>
              <a:ext uri="{FF2B5EF4-FFF2-40B4-BE49-F238E27FC236}">
                <a16:creationId xmlns:a16="http://schemas.microsoft.com/office/drawing/2014/main" id="{662F14B2-E9AB-4CB1-AF10-0D24D4BF1B9E}"/>
              </a:ext>
            </a:extLst>
          </p:cNvPr>
          <p:cNvSpPr>
            <a:spLocks noGrp="1"/>
          </p:cNvSpPr>
          <p:nvPr>
            <p:ph type="title"/>
          </p:nvPr>
        </p:nvSpPr>
        <p:spPr>
          <a:xfrm>
            <a:off x="376263" y="68627"/>
            <a:ext cx="12198351" cy="1035072"/>
          </a:xfrm>
        </p:spPr>
        <p:txBody>
          <a:bodyPr>
            <a:noAutofit/>
          </a:bodyPr>
          <a:lstStyle/>
          <a:p>
            <a:r>
              <a:rPr lang="en-US">
                <a:solidFill>
                  <a:schemeClr val="bg1"/>
                </a:solidFill>
                <a:uFill>
                  <a:solidFill/>
                </a:uFill>
                <a:latin typeface="+mj-lt"/>
                <a:cs typeface="Calibri"/>
              </a:rPr>
              <a:t>Laser-plasma accelerators go from 100 MeV to 10 GeV</a:t>
            </a:r>
            <a:br>
              <a:rPr lang="en-US">
                <a:solidFill>
                  <a:schemeClr val="bg1"/>
                </a:solidFill>
                <a:uFill>
                  <a:solidFill/>
                </a:uFill>
                <a:latin typeface="+mj-lt"/>
                <a:cs typeface="Calibri"/>
              </a:rPr>
            </a:br>
            <a:r>
              <a:rPr lang="en-US">
                <a:solidFill>
                  <a:schemeClr val="bg1"/>
                </a:solidFill>
                <a:uFill>
                  <a:solidFill/>
                </a:uFill>
                <a:latin typeface="+mj-lt"/>
                <a:cs typeface="Calibri"/>
              </a:rPr>
              <a:t>in two decades</a:t>
            </a:r>
            <a:endParaRPr lang="en-US">
              <a:solidFill>
                <a:schemeClr val="bg1"/>
              </a:solidFill>
              <a:latin typeface="+mj-lt"/>
            </a:endParaRPr>
          </a:p>
        </p:txBody>
      </p:sp>
      <p:grpSp>
        <p:nvGrpSpPr>
          <p:cNvPr id="13" name="Gruppieren 12">
            <a:extLst>
              <a:ext uri="{FF2B5EF4-FFF2-40B4-BE49-F238E27FC236}">
                <a16:creationId xmlns:a16="http://schemas.microsoft.com/office/drawing/2014/main" id="{2A62DE09-EC2F-4667-ADE0-B05B8A742064}"/>
              </a:ext>
            </a:extLst>
          </p:cNvPr>
          <p:cNvGrpSpPr/>
          <p:nvPr/>
        </p:nvGrpSpPr>
        <p:grpSpPr>
          <a:xfrm>
            <a:off x="289334" y="4510878"/>
            <a:ext cx="639919" cy="1248364"/>
            <a:chOff x="390932" y="4510875"/>
            <a:chExt cx="639920" cy="1248363"/>
          </a:xfrm>
        </p:grpSpPr>
        <p:grpSp>
          <p:nvGrpSpPr>
            <p:cNvPr id="6" name="Gruppieren 5">
              <a:extLst>
                <a:ext uri="{FF2B5EF4-FFF2-40B4-BE49-F238E27FC236}">
                  <a16:creationId xmlns:a16="http://schemas.microsoft.com/office/drawing/2014/main" id="{D63C5F3A-A18C-4C77-AE91-D193CDEB3F5F}"/>
                </a:ext>
              </a:extLst>
            </p:cNvPr>
            <p:cNvGrpSpPr/>
            <p:nvPr/>
          </p:nvGrpSpPr>
          <p:grpSpPr>
            <a:xfrm>
              <a:off x="390932" y="5153615"/>
              <a:ext cx="639920" cy="605623"/>
              <a:chOff x="390932" y="5153615"/>
              <a:chExt cx="639920" cy="605623"/>
            </a:xfrm>
          </p:grpSpPr>
          <p:cxnSp>
            <p:nvCxnSpPr>
              <p:cNvPr id="97" name="Gerade Verbindung 96"/>
              <p:cNvCxnSpPr>
                <a:cxnSpLocks/>
              </p:cNvCxnSpPr>
              <p:nvPr/>
            </p:nvCxnSpPr>
            <p:spPr>
              <a:xfrm>
                <a:off x="705520" y="515361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08" name="Textfeld 107">
                <a:extLst>
                  <a:ext uri="{FF2B5EF4-FFF2-40B4-BE49-F238E27FC236}">
                    <a16:creationId xmlns:a16="http://schemas.microsoft.com/office/drawing/2014/main" id="{58730489-030D-449E-A47D-E1296C3BFA0D}"/>
                  </a:ext>
                </a:extLst>
              </p:cNvPr>
              <p:cNvSpPr txBox="1"/>
              <p:nvPr/>
            </p:nvSpPr>
            <p:spPr>
              <a:xfrm>
                <a:off x="390932" y="5420684"/>
                <a:ext cx="639920"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00"/>
                    </a:solidFill>
                    <a:effectLst/>
                    <a:uLnTx/>
                    <a:uFillTx/>
                    <a:latin typeface="Arial"/>
                    <a:ea typeface="Calibri"/>
                    <a:cs typeface="Calibri"/>
                    <a:sym typeface="Calibri"/>
                  </a:rPr>
                  <a:t>2004</a:t>
                </a:r>
                <a:endParaRPr kumimoji="0" lang="en-US" sz="1600" b="1" i="0" u="none" strike="noStrike" kern="1200" cap="none" spc="0" normalizeH="0" baseline="0" noProof="0" err="1">
                  <a:ln>
                    <a:noFill/>
                  </a:ln>
                  <a:solidFill>
                    <a:srgbClr val="FFFF00"/>
                  </a:solidFill>
                  <a:effectLst/>
                  <a:uLnTx/>
                  <a:uFillTx/>
                  <a:latin typeface="Arial"/>
                  <a:ea typeface="Calibri"/>
                  <a:cs typeface="Calibri"/>
                  <a:sym typeface="Calibri"/>
                </a:endParaRPr>
              </a:p>
            </p:txBody>
          </p:sp>
        </p:grpSp>
        <p:cxnSp>
          <p:nvCxnSpPr>
            <p:cNvPr id="121" name="Gerade Verbindung 96">
              <a:extLst>
                <a:ext uri="{FF2B5EF4-FFF2-40B4-BE49-F238E27FC236}">
                  <a16:creationId xmlns:a16="http://schemas.microsoft.com/office/drawing/2014/main" id="{F9898487-FADF-4FA9-998D-0E1DA9C10181}"/>
                </a:ext>
              </a:extLst>
            </p:cNvPr>
            <p:cNvCxnSpPr>
              <a:cxnSpLocks/>
            </p:cNvCxnSpPr>
            <p:nvPr/>
          </p:nvCxnSpPr>
          <p:spPr>
            <a:xfrm>
              <a:off x="710891" y="451087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9" name="Gruppieren 48">
            <a:extLst>
              <a:ext uri="{FF2B5EF4-FFF2-40B4-BE49-F238E27FC236}">
                <a16:creationId xmlns:a16="http://schemas.microsoft.com/office/drawing/2014/main" id="{47250CC9-0757-4F3E-87A1-01A9D7CFECD0}"/>
              </a:ext>
            </a:extLst>
          </p:cNvPr>
          <p:cNvGrpSpPr/>
          <p:nvPr/>
        </p:nvGrpSpPr>
        <p:grpSpPr>
          <a:xfrm>
            <a:off x="-9383" y="1786153"/>
            <a:ext cx="4966981" cy="2791133"/>
            <a:chOff x="-9383" y="1786152"/>
            <a:chExt cx="4966981" cy="2791132"/>
          </a:xfrm>
        </p:grpSpPr>
        <p:grpSp>
          <p:nvGrpSpPr>
            <p:cNvPr id="8" name="Gruppieren 7">
              <a:extLst>
                <a:ext uri="{FF2B5EF4-FFF2-40B4-BE49-F238E27FC236}">
                  <a16:creationId xmlns:a16="http://schemas.microsoft.com/office/drawing/2014/main" id="{941105CD-3ADB-480B-9DE7-BB7D3F3F9508}"/>
                </a:ext>
              </a:extLst>
            </p:cNvPr>
            <p:cNvGrpSpPr/>
            <p:nvPr/>
          </p:nvGrpSpPr>
          <p:grpSpPr>
            <a:xfrm>
              <a:off x="-9383" y="1786152"/>
              <a:ext cx="4966981" cy="2791132"/>
              <a:chOff x="-924767" y="6918906"/>
              <a:chExt cx="5635905" cy="3167027"/>
            </a:xfrm>
          </p:grpSpPr>
          <p:grpSp>
            <p:nvGrpSpPr>
              <p:cNvPr id="113" name="Group 4">
                <a:extLst>
                  <a:ext uri="{FF2B5EF4-FFF2-40B4-BE49-F238E27FC236}">
                    <a16:creationId xmlns:a16="http://schemas.microsoft.com/office/drawing/2014/main" id="{2D68484F-4602-49B1-A95F-C60759CDE7DB}"/>
                  </a:ext>
                </a:extLst>
              </p:cNvPr>
              <p:cNvGrpSpPr/>
              <p:nvPr/>
            </p:nvGrpSpPr>
            <p:grpSpPr>
              <a:xfrm>
                <a:off x="-606794" y="7310595"/>
                <a:ext cx="4855970" cy="2775338"/>
                <a:chOff x="3906378" y="1474524"/>
                <a:chExt cx="4855970" cy="2775338"/>
              </a:xfrm>
            </p:grpSpPr>
            <p:pic>
              <p:nvPicPr>
                <p:cNvPr id="114" name="image.png">
                  <a:extLst>
                    <a:ext uri="{FF2B5EF4-FFF2-40B4-BE49-F238E27FC236}">
                      <a16:creationId xmlns:a16="http://schemas.microsoft.com/office/drawing/2014/main" id="{9A21C82D-AFAB-49F7-BA33-57AC07828287}"/>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3906378" y="1474524"/>
                  <a:ext cx="3451225" cy="1993900"/>
                </a:xfrm>
                <a:prstGeom prst="rect">
                  <a:avLst/>
                </a:prstGeom>
                <a:ln w="12700">
                  <a:miter lim="400000"/>
                </a:ln>
              </p:spPr>
            </p:pic>
            <p:sp>
              <p:nvSpPr>
                <p:cNvPr id="115" name="Shape 394">
                  <a:extLst>
                    <a:ext uri="{FF2B5EF4-FFF2-40B4-BE49-F238E27FC236}">
                      <a16:creationId xmlns:a16="http://schemas.microsoft.com/office/drawing/2014/main" id="{C06B8BF2-7268-4495-A4FF-14CDECE9253D}"/>
                    </a:ext>
                  </a:extLst>
                </p:cNvPr>
                <p:cNvSpPr/>
                <p:nvPr/>
              </p:nvSpPr>
              <p:spPr>
                <a:xfrm>
                  <a:off x="4155769" y="3481565"/>
                  <a:ext cx="4203700" cy="7682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587" marR="40587"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lang="en-US" sz="1100" b="1" i="0" u="none" strike="noStrike" kern="1200" cap="none" spc="0" normalizeH="0" baseline="0" noProof="0">
                      <a:ln>
                        <a:noFill/>
                      </a:ln>
                      <a:solidFill>
                        <a:prstClr val="white"/>
                      </a:solidFill>
                      <a:effectLst/>
                      <a:uLnTx/>
                      <a:uFill>
                        <a:solidFill/>
                      </a:uFill>
                      <a:latin typeface="Arial"/>
                      <a:ea typeface="Calibri"/>
                      <a:cs typeface="Calibri"/>
                      <a:sym typeface="Arial"/>
                    </a:rPr>
                    <a:t>*</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Arial"/>
                    </a:rPr>
                    <a:t>S. Mangles </a:t>
                  </a:r>
                  <a:r>
                    <a:rPr kumimoji="0" sz="1100" b="1" i="1" u="none" strike="noStrike" kern="1200" cap="none" spc="0" normalizeH="0" baseline="0" noProof="0">
                      <a:ln>
                        <a:noFill/>
                      </a:ln>
                      <a:solidFill>
                        <a:prstClr val="white"/>
                      </a:solidFill>
                      <a:effectLst/>
                      <a:uLnTx/>
                      <a:uFill>
                        <a:solidFill/>
                      </a:uFill>
                      <a:latin typeface="Arial"/>
                      <a:ea typeface="Calibri"/>
                      <a:cs typeface="Calibri"/>
                      <a:sym typeface="Arial"/>
                    </a:rPr>
                    <a:t>et al.</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Arial"/>
                    </a:rPr>
                    <a:t>, Nature 431, p535 (2004)</a:t>
                  </a:r>
                </a:p>
                <a:p>
                  <a:pPr marL="40587" marR="40587"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lang="en-US" sz="1100" b="1" i="0" u="none" strike="noStrike" kern="1200" cap="none" spc="0" normalizeH="0" baseline="0" noProof="0">
                      <a:ln>
                        <a:noFill/>
                      </a:ln>
                      <a:solidFill>
                        <a:prstClr val="white"/>
                      </a:solidFill>
                      <a:effectLst/>
                      <a:uLnTx/>
                      <a:uFill>
                        <a:solidFill/>
                      </a:uFill>
                      <a:latin typeface="Arial"/>
                      <a:ea typeface="Calibri"/>
                      <a:cs typeface="Calibri"/>
                      <a:sym typeface="Arial"/>
                    </a:rPr>
                    <a:t>*</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Arial"/>
                    </a:rPr>
                    <a:t>J. Faure </a:t>
                  </a:r>
                  <a:r>
                    <a:rPr kumimoji="0" sz="1100" b="1" i="1" u="none" strike="noStrike" kern="1200" cap="none" spc="0" normalizeH="0" baseline="0" noProof="0">
                      <a:ln>
                        <a:noFill/>
                      </a:ln>
                      <a:solidFill>
                        <a:prstClr val="white"/>
                      </a:solidFill>
                      <a:effectLst/>
                      <a:uLnTx/>
                      <a:uFill>
                        <a:solidFill/>
                      </a:uFill>
                      <a:latin typeface="Arial"/>
                      <a:ea typeface="Calibri"/>
                      <a:cs typeface="Calibri"/>
                      <a:sym typeface="Arial"/>
                    </a:rPr>
                    <a:t>et al.</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Arial"/>
                    </a:rPr>
                    <a:t>, Nature 431, p541 (2004)</a:t>
                  </a:r>
                  <a:endParaRPr kumimoji="0" lang="en-GB" sz="1100" b="1" i="0" u="none" strike="noStrike" kern="1200" cap="none" spc="0" normalizeH="0" baseline="0" noProof="0">
                    <a:ln>
                      <a:noFill/>
                    </a:ln>
                    <a:solidFill>
                      <a:prstClr val="white"/>
                    </a:solidFill>
                    <a:effectLst/>
                    <a:uLnTx/>
                    <a:uFill>
                      <a:solidFill/>
                    </a:uFill>
                    <a:latin typeface="Arial"/>
                    <a:ea typeface="Calibri"/>
                    <a:cs typeface="Calibri"/>
                    <a:sym typeface="Arial"/>
                  </a:endParaRPr>
                </a:p>
                <a:p>
                  <a:pPr marL="40587" marR="40587"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lang="en-GB" sz="1100" b="1" i="0" u="none" strike="noStrike" kern="1200" cap="none" spc="0" normalizeH="0" baseline="0" noProof="0">
                      <a:ln>
                        <a:noFill/>
                      </a:ln>
                      <a:solidFill>
                        <a:prstClr val="white"/>
                      </a:solidFill>
                      <a:effectLst/>
                      <a:uLnTx/>
                      <a:uFill>
                        <a:solidFill/>
                      </a:uFill>
                      <a:latin typeface="Arial"/>
                      <a:ea typeface="Calibri"/>
                      <a:cs typeface="Calibri"/>
                      <a:sym typeface="Arial"/>
                    </a:rPr>
                    <a:t>C. G. R. Geddes </a:t>
                  </a:r>
                  <a:r>
                    <a:rPr kumimoji="0" lang="en-GB" sz="1100" b="1" i="1" u="none" strike="noStrike" kern="1200" cap="none" spc="0" normalizeH="0" baseline="0" noProof="0">
                      <a:ln>
                        <a:noFill/>
                      </a:ln>
                      <a:solidFill>
                        <a:prstClr val="white"/>
                      </a:solidFill>
                      <a:effectLst/>
                      <a:uLnTx/>
                      <a:uFill>
                        <a:solidFill/>
                      </a:uFill>
                      <a:latin typeface="Arial"/>
                      <a:ea typeface="Calibri"/>
                      <a:cs typeface="Calibri"/>
                      <a:sym typeface="Arial"/>
                    </a:rPr>
                    <a:t>et al.</a:t>
                  </a:r>
                  <a:r>
                    <a:rPr kumimoji="0" lang="en-GB" sz="1100" b="1" i="0" u="none" strike="noStrike" kern="1200" cap="none" spc="0" normalizeH="0" baseline="0" noProof="0">
                      <a:ln>
                        <a:noFill/>
                      </a:ln>
                      <a:solidFill>
                        <a:prstClr val="white"/>
                      </a:solidFill>
                      <a:effectLst/>
                      <a:uLnTx/>
                      <a:uFill>
                        <a:solidFill/>
                      </a:uFill>
                      <a:latin typeface="Arial"/>
                      <a:ea typeface="Calibri"/>
                      <a:cs typeface="Calibri"/>
                      <a:sym typeface="Arial"/>
                    </a:rPr>
                    <a:t>, Nature,431, p538 (2004)</a:t>
                  </a:r>
                </a:p>
                <a:p>
                  <a:pPr marL="40587" marR="40587" lvl="0" indent="0" algn="l" defTabSz="913157" rtl="0" eaLnBrk="1" fontAlgn="auto" latinLnBrk="0" hangingPunct="1">
                    <a:lnSpc>
                      <a:spcPct val="100000"/>
                    </a:lnSpc>
                    <a:spcBef>
                      <a:spcPts val="0"/>
                    </a:spcBef>
                    <a:spcAft>
                      <a:spcPts val="0"/>
                    </a:spcAft>
                    <a:buClr>
                      <a:srgbClr val="000000"/>
                    </a:buClr>
                    <a:buSzTx/>
                    <a:buFontTx/>
                    <a:buNone/>
                    <a:tabLst/>
                    <a:defRPr sz="1800"/>
                  </a:pPr>
                  <a:endParaRPr kumimoji="0" sz="1100" b="1" i="0" u="none" strike="noStrike" kern="1200" cap="none" spc="0" normalizeH="0" baseline="0" noProof="0">
                    <a:ln>
                      <a:noFill/>
                    </a:ln>
                    <a:solidFill>
                      <a:prstClr val="white"/>
                    </a:solidFill>
                    <a:effectLst/>
                    <a:uLnTx/>
                    <a:uFill>
                      <a:solidFill/>
                    </a:uFill>
                    <a:latin typeface="Arial"/>
                    <a:ea typeface="Calibri"/>
                    <a:cs typeface="Calibri"/>
                    <a:sym typeface="Arial"/>
                  </a:endParaRPr>
                </a:p>
              </p:txBody>
            </p:sp>
            <p:pic>
              <p:nvPicPr>
                <p:cNvPr id="116" name="Nature 2004 30.png">
                  <a:extLst>
                    <a:ext uri="{FF2B5EF4-FFF2-40B4-BE49-F238E27FC236}">
                      <a16:creationId xmlns:a16="http://schemas.microsoft.com/office/drawing/2014/main" id="{4D5319F0-088C-4FFE-9252-C13D0BC1AA2C}"/>
                    </a:ext>
                  </a:extLst>
                </p:cNvPr>
                <p:cNvPicPr/>
                <p:nvPr/>
              </p:nvPicPr>
              <p:blipFill>
                <a:blip r:embed="rId6" cstate="email">
                  <a:extLst>
                    <a:ext uri="{28A0092B-C50C-407E-A947-70E740481C1C}">
                      <a14:useLocalDpi xmlns:a14="http://schemas.microsoft.com/office/drawing/2010/main"/>
                    </a:ext>
                  </a:extLst>
                </a:blip>
                <a:stretch>
                  <a:fillRect/>
                </a:stretch>
              </p:blipFill>
              <p:spPr>
                <a:xfrm>
                  <a:off x="7522204" y="1683568"/>
                  <a:ext cx="1240144" cy="1639597"/>
                </a:xfrm>
                <a:prstGeom prst="rect">
                  <a:avLst/>
                </a:prstGeom>
                <a:ln>
                  <a:noFill/>
                </a:ln>
                <a:effectLst>
                  <a:outerShdw blurRad="190500" algn="tl" rotWithShape="0">
                    <a:srgbClr val="000000">
                      <a:alpha val="70000"/>
                    </a:srgbClr>
                  </a:outerShdw>
                </a:effectLst>
              </p:spPr>
            </p:pic>
          </p:grpSp>
          <p:sp>
            <p:nvSpPr>
              <p:cNvPr id="7" name="Rechteck 6">
                <a:extLst>
                  <a:ext uri="{FF2B5EF4-FFF2-40B4-BE49-F238E27FC236}">
                    <a16:creationId xmlns:a16="http://schemas.microsoft.com/office/drawing/2014/main" id="{A9E3B5B6-E35D-4B0B-A81A-D7D3A2F38588}"/>
                  </a:ext>
                </a:extLst>
              </p:cNvPr>
              <p:cNvSpPr/>
              <p:nvPr/>
            </p:nvSpPr>
            <p:spPr>
              <a:xfrm>
                <a:off x="-924767" y="6918906"/>
                <a:ext cx="5635905" cy="384149"/>
              </a:xfrm>
              <a:prstGeom prst="rect">
                <a:avLst/>
              </a:prstGeom>
            </p:spPr>
            <p:txBody>
              <a:bodyPr wrap="square">
                <a:spAutoFit/>
              </a:bodyPr>
              <a:lstStyle/>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2004 </a:t>
                </a:r>
                <a:r>
                  <a:rPr kumimoji="0" lang="de-DE" sz="1600" b="1" i="0" u="none" strike="noStrike" kern="1200" cap="none" spc="0" normalizeH="0" baseline="0" noProof="0" err="1">
                    <a:ln>
                      <a:noFill/>
                    </a:ln>
                    <a:solidFill>
                      <a:srgbClr val="33CC33"/>
                    </a:solidFill>
                    <a:effectLst/>
                    <a:uLnTx/>
                    <a:uFillTx/>
                    <a:latin typeface="Lucida Sans" pitchFamily="34" charset="0"/>
                    <a:ea typeface="Calibri"/>
                    <a:cs typeface="Calibri"/>
                    <a:sym typeface="Arial"/>
                  </a:rPr>
                  <a:t>result</a:t>
                </a: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 </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10 TW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laser</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mm-</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scale</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plasma</a:t>
                </a:r>
                <a:endPar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grpSp>
        <p:sp>
          <p:nvSpPr>
            <p:cNvPr id="12" name="Rechteck 11">
              <a:extLst>
                <a:ext uri="{FF2B5EF4-FFF2-40B4-BE49-F238E27FC236}">
                  <a16:creationId xmlns:a16="http://schemas.microsoft.com/office/drawing/2014/main" id="{2C5867A5-00D1-4425-AE8C-7C8DF40EEE24}"/>
                </a:ext>
              </a:extLst>
            </p:cNvPr>
            <p:cNvSpPr/>
            <p:nvPr/>
          </p:nvSpPr>
          <p:spPr>
            <a:xfrm>
              <a:off x="716869" y="2255489"/>
              <a:ext cx="1436932" cy="369332"/>
            </a:xfrm>
            <a:prstGeom prst="rect">
              <a:avLst/>
            </a:prstGeom>
          </p:spPr>
          <p:txBody>
            <a:bodyPr wrap="none">
              <a:spAutoFit/>
            </a:bodyPr>
            <a:lstStyle/>
            <a:p>
              <a:pPr marL="40639" marR="40639" lvl="0" indent="0" algn="l" defTabSz="1219170" rtl="0" eaLnBrk="1" fontAlgn="base" latinLnBrk="0" hangingPunct="1">
                <a:lnSpc>
                  <a:spcPct val="100000"/>
                </a:lnSpc>
                <a:spcBef>
                  <a:spcPct val="0"/>
                </a:spcBef>
                <a:spcAft>
                  <a:spcPct val="0"/>
                </a:spcAft>
                <a:buClrTx/>
                <a:buSzTx/>
                <a:buFontTx/>
                <a:buNone/>
                <a:tabLst/>
                <a:defRPr sz="1800" b="0">
                  <a:solidFill>
                    <a:srgbClr val="000000"/>
                  </a:solidFill>
                  <a:uFillTx/>
                </a:defRPr>
              </a:pPr>
              <a:r>
                <a:rPr kumimoji="0" lang="de-DE" sz="18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~100 </a:t>
              </a:r>
              <a:r>
                <a:rPr kumimoji="0" lang="de-DE" sz="18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MeV</a:t>
              </a:r>
              <a:endParaRPr kumimoji="0" lang="de-DE" sz="18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grpSp>
      <p:grpSp>
        <p:nvGrpSpPr>
          <p:cNvPr id="11" name="Gruppieren 10">
            <a:extLst>
              <a:ext uri="{FF2B5EF4-FFF2-40B4-BE49-F238E27FC236}">
                <a16:creationId xmlns:a16="http://schemas.microsoft.com/office/drawing/2014/main" id="{F85FEF45-099A-45E2-886B-54198675B924}"/>
              </a:ext>
            </a:extLst>
          </p:cNvPr>
          <p:cNvGrpSpPr/>
          <p:nvPr/>
        </p:nvGrpSpPr>
        <p:grpSpPr>
          <a:xfrm>
            <a:off x="4735920" y="774676"/>
            <a:ext cx="5281104" cy="2009573"/>
            <a:chOff x="-1537049" y="6913149"/>
            <a:chExt cx="6132023" cy="2333363"/>
          </a:xfrm>
        </p:grpSpPr>
        <p:sp>
          <p:nvSpPr>
            <p:cNvPr id="10" name="Rechteck 9">
              <a:extLst>
                <a:ext uri="{FF2B5EF4-FFF2-40B4-BE49-F238E27FC236}">
                  <a16:creationId xmlns:a16="http://schemas.microsoft.com/office/drawing/2014/main" id="{6CF3D697-C885-4D5E-BB02-64C57413B709}"/>
                </a:ext>
              </a:extLst>
            </p:cNvPr>
            <p:cNvSpPr/>
            <p:nvPr/>
          </p:nvSpPr>
          <p:spPr>
            <a:xfrm>
              <a:off x="-1537049" y="7286766"/>
              <a:ext cx="6132023" cy="17292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Arial"/>
                <a:ea typeface="+mn-ea"/>
                <a:cs typeface="+mn-cs"/>
                <a:sym typeface="Calibri"/>
              </a:endParaRPr>
            </a:p>
          </p:txBody>
        </p:sp>
        <p:grpSp>
          <p:nvGrpSpPr>
            <p:cNvPr id="123" name="Group 408">
              <a:extLst>
                <a:ext uri="{FF2B5EF4-FFF2-40B4-BE49-F238E27FC236}">
                  <a16:creationId xmlns:a16="http://schemas.microsoft.com/office/drawing/2014/main" id="{44E587CA-D11B-4D3C-9D7F-95FC017B147E}"/>
                </a:ext>
              </a:extLst>
            </p:cNvPr>
            <p:cNvGrpSpPr/>
            <p:nvPr/>
          </p:nvGrpSpPr>
          <p:grpSpPr>
            <a:xfrm>
              <a:off x="-1434613" y="7335846"/>
              <a:ext cx="5991647" cy="1910666"/>
              <a:chOff x="3016511" y="654352"/>
              <a:chExt cx="5991646" cy="1910665"/>
            </a:xfrm>
          </p:grpSpPr>
          <p:pic>
            <p:nvPicPr>
              <p:cNvPr id="126" name="GeV.pdf">
                <a:extLst>
                  <a:ext uri="{FF2B5EF4-FFF2-40B4-BE49-F238E27FC236}">
                    <a16:creationId xmlns:a16="http://schemas.microsoft.com/office/drawing/2014/main" id="{761913A8-A48D-4EFD-8E90-AEAA003D4DF0}"/>
                  </a:ext>
                </a:extLst>
              </p:cNvPr>
              <p:cNvPicPr/>
              <p:nvPr/>
            </p:nvPicPr>
            <p:blipFill>
              <a:blip r:embed="rId7"/>
              <a:stretch>
                <a:fillRect/>
              </a:stretch>
            </p:blipFill>
            <p:spPr>
              <a:xfrm>
                <a:off x="3016511" y="830725"/>
                <a:ext cx="4521201" cy="1335376"/>
              </a:xfrm>
              <a:prstGeom prst="rect">
                <a:avLst/>
              </a:prstGeom>
              <a:ln w="12700" cap="flat">
                <a:noFill/>
                <a:miter lim="400000"/>
              </a:ln>
              <a:effectLst/>
            </p:spPr>
          </p:pic>
          <p:pic>
            <p:nvPicPr>
              <p:cNvPr id="127" name="CoverNaturePhysics.jpg">
                <a:extLst>
                  <a:ext uri="{FF2B5EF4-FFF2-40B4-BE49-F238E27FC236}">
                    <a16:creationId xmlns:a16="http://schemas.microsoft.com/office/drawing/2014/main" id="{4333B8AE-1D80-47F9-8BAE-7439C6D966B7}"/>
                  </a:ext>
                </a:extLst>
              </p:cNvPr>
              <p:cNvPicPr/>
              <p:nvPr/>
            </p:nvPicPr>
            <p:blipFill>
              <a:blip r:embed="rId8" cstate="email">
                <a:extLst>
                  <a:ext uri="{28A0092B-C50C-407E-A947-70E740481C1C}">
                    <a14:useLocalDpi xmlns:a14="http://schemas.microsoft.com/office/drawing/2010/main"/>
                  </a:ext>
                </a:extLst>
              </a:blip>
              <a:stretch>
                <a:fillRect/>
              </a:stretch>
            </p:blipFill>
            <p:spPr>
              <a:xfrm>
                <a:off x="7766157" y="654352"/>
                <a:ext cx="1242000" cy="1637999"/>
              </a:xfrm>
              <a:prstGeom prst="rect">
                <a:avLst/>
              </a:prstGeom>
              <a:ln>
                <a:noFill/>
              </a:ln>
              <a:effectLst>
                <a:outerShdw blurRad="190500" algn="tl" rotWithShape="0">
                  <a:srgbClr val="000000">
                    <a:alpha val="70000"/>
                  </a:srgbClr>
                </a:outerShdw>
              </a:effectLst>
            </p:spPr>
          </p:pic>
          <p:sp>
            <p:nvSpPr>
              <p:cNvPr id="132" name="Shape 403">
                <a:extLst>
                  <a:ext uri="{FF2B5EF4-FFF2-40B4-BE49-F238E27FC236}">
                    <a16:creationId xmlns:a16="http://schemas.microsoft.com/office/drawing/2014/main" id="{43666EF1-F1A8-48A6-8D18-DB548F97E043}"/>
                  </a:ext>
                </a:extLst>
              </p:cNvPr>
              <p:cNvSpPr/>
              <p:nvPr/>
            </p:nvSpPr>
            <p:spPr>
              <a:xfrm>
                <a:off x="3647955" y="2368466"/>
                <a:ext cx="4102101" cy="1965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40587" marR="40587"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Calibri"/>
                  </a:rPr>
                  <a:t>W.P. </a:t>
                </a:r>
                <a:r>
                  <a:rPr kumimoji="0" sz="1100" b="1" i="0" u="none" strike="noStrike" kern="1200" cap="none" spc="0" normalizeH="0" baseline="0" noProof="0" err="1">
                    <a:ln>
                      <a:noFill/>
                    </a:ln>
                    <a:solidFill>
                      <a:prstClr val="white"/>
                    </a:solidFill>
                    <a:effectLst/>
                    <a:uLnTx/>
                    <a:uFill>
                      <a:solidFill/>
                    </a:uFill>
                    <a:latin typeface="Arial"/>
                    <a:ea typeface="Calibri"/>
                    <a:cs typeface="Calibri"/>
                    <a:sym typeface="Calibri"/>
                  </a:rPr>
                  <a:t>Leemans</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Calibri"/>
                  </a:rPr>
                  <a:t> </a:t>
                </a:r>
                <a:r>
                  <a:rPr kumimoji="0" sz="1100" b="1" i="1" u="none" strike="noStrike" kern="1200" cap="none" spc="0" normalizeH="0" baseline="0" noProof="0">
                    <a:ln>
                      <a:noFill/>
                    </a:ln>
                    <a:solidFill>
                      <a:prstClr val="white"/>
                    </a:solidFill>
                    <a:effectLst/>
                    <a:uLnTx/>
                    <a:uFill>
                      <a:solidFill/>
                    </a:uFill>
                    <a:latin typeface="Arial"/>
                    <a:ea typeface="Calibri"/>
                    <a:cs typeface="Calibri"/>
                    <a:sym typeface="Calibri"/>
                  </a:rPr>
                  <a:t>et al</a:t>
                </a:r>
                <a:r>
                  <a:rPr kumimoji="0" lang="de-DE" sz="1100" b="1" i="1" u="none" strike="noStrike" kern="1200" cap="none" spc="0" normalizeH="0" baseline="0" noProof="0">
                    <a:ln>
                      <a:noFill/>
                    </a:ln>
                    <a:solidFill>
                      <a:prstClr val="white"/>
                    </a:solidFill>
                    <a:effectLst/>
                    <a:uLnTx/>
                    <a:uFill>
                      <a:solidFill/>
                    </a:uFill>
                    <a:latin typeface="Arial"/>
                    <a:ea typeface="Calibri"/>
                    <a:cs typeface="Calibri"/>
                    <a:sym typeface="Calibri"/>
                  </a:rPr>
                  <a:t>.</a:t>
                </a:r>
                <a:r>
                  <a:rPr kumimoji="0" sz="1100" b="1" i="0" u="none" strike="noStrike" kern="1200" cap="none" spc="0" normalizeH="0" baseline="0" noProof="0">
                    <a:ln>
                      <a:noFill/>
                    </a:ln>
                    <a:solidFill>
                      <a:prstClr val="white"/>
                    </a:solidFill>
                    <a:effectLst/>
                    <a:uLnTx/>
                    <a:uFill>
                      <a:solidFill/>
                    </a:uFill>
                    <a:latin typeface="Arial"/>
                    <a:ea typeface="Calibri"/>
                    <a:cs typeface="Calibri"/>
                    <a:sym typeface="Calibri"/>
                  </a:rPr>
                  <a:t>, Nature Physics 2, p696 (2006)</a:t>
                </a:r>
              </a:p>
            </p:txBody>
          </p:sp>
          <p:sp>
            <p:nvSpPr>
              <p:cNvPr id="133" name="Shape 407">
                <a:extLst>
                  <a:ext uri="{FF2B5EF4-FFF2-40B4-BE49-F238E27FC236}">
                    <a16:creationId xmlns:a16="http://schemas.microsoft.com/office/drawing/2014/main" id="{FA0F8C0D-63D2-40D1-A920-21BC274F6080}"/>
                  </a:ext>
                </a:extLst>
              </p:cNvPr>
              <p:cNvSpPr/>
              <p:nvPr/>
            </p:nvSpPr>
            <p:spPr>
              <a:xfrm>
                <a:off x="4300796" y="914399"/>
                <a:ext cx="1511302" cy="10184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p>
                <a:pPr marL="0" marR="0"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sz="16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rPr>
                  <a:t>1.1 GeV</a:t>
                </a:r>
              </a:p>
              <a:p>
                <a:pPr marL="0" marR="0"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sz="12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rPr>
                  <a:t>&lt;2.9%</a:t>
                </a:r>
              </a:p>
              <a:p>
                <a:pPr marL="0" marR="0"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sz="12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rPr>
                  <a:t>&lt;1 </a:t>
                </a:r>
                <a:r>
                  <a:rPr kumimoji="0" sz="1200" b="1" i="0" u="none" strike="noStrike" kern="1200" cap="none" spc="0" normalizeH="0" baseline="0" noProof="0" err="1">
                    <a:ln>
                      <a:noFill/>
                    </a:ln>
                    <a:solidFill>
                      <a:srgbClr val="FFFFFF"/>
                    </a:solidFill>
                    <a:effectLst/>
                    <a:uLnTx/>
                    <a:uFill>
                      <a:solidFill>
                        <a:srgbClr val="FFFFFF"/>
                      </a:solidFill>
                    </a:uFill>
                    <a:latin typeface="Arial"/>
                    <a:ea typeface="Times New Roman Bold"/>
                    <a:cs typeface="Times New Roman Bold"/>
                    <a:sym typeface="Times New Roman Bold"/>
                  </a:rPr>
                  <a:t>mrad</a:t>
                </a:r>
                <a:endParaRPr kumimoji="0" sz="12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endParaRPr>
              </a:p>
              <a:p>
                <a:pPr marL="0" marR="0" lvl="0" indent="0" algn="l" defTabSz="913157" rtl="0" eaLnBrk="1" fontAlgn="auto" latinLnBrk="0" hangingPunct="1">
                  <a:lnSpc>
                    <a:spcPct val="100000"/>
                  </a:lnSpc>
                  <a:spcBef>
                    <a:spcPts val="0"/>
                  </a:spcBef>
                  <a:spcAft>
                    <a:spcPts val="0"/>
                  </a:spcAft>
                  <a:buClr>
                    <a:srgbClr val="000000"/>
                  </a:buClr>
                  <a:buSzTx/>
                  <a:buFontTx/>
                  <a:buNone/>
                  <a:tabLst/>
                  <a:defRPr sz="1800"/>
                </a:pPr>
                <a:r>
                  <a:rPr kumimoji="0" sz="12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rPr>
                  <a:t>10-30 </a:t>
                </a:r>
                <a:r>
                  <a:rPr kumimoji="0" sz="1200" b="1" i="0" u="none" strike="noStrike" kern="1200" cap="none" spc="0" normalizeH="0" baseline="0" noProof="0" err="1">
                    <a:ln>
                      <a:noFill/>
                    </a:ln>
                    <a:solidFill>
                      <a:srgbClr val="FFFFFF"/>
                    </a:solidFill>
                    <a:effectLst/>
                    <a:uLnTx/>
                    <a:uFill>
                      <a:solidFill>
                        <a:srgbClr val="FFFFFF"/>
                      </a:solidFill>
                    </a:uFill>
                    <a:latin typeface="Arial"/>
                    <a:ea typeface="Times New Roman Bold"/>
                    <a:cs typeface="Times New Roman Bold"/>
                    <a:sym typeface="Times New Roman Bold"/>
                  </a:rPr>
                  <a:t>pC</a:t>
                </a:r>
                <a:endParaRPr kumimoji="0" sz="1200" b="1" i="0" u="none" strike="noStrike" kern="1200" cap="none" spc="0" normalizeH="0" baseline="0" noProof="0">
                  <a:ln>
                    <a:noFill/>
                  </a:ln>
                  <a:solidFill>
                    <a:srgbClr val="FFFFFF"/>
                  </a:solidFill>
                  <a:effectLst/>
                  <a:uLnTx/>
                  <a:uFill>
                    <a:solidFill>
                      <a:srgbClr val="FFFFFF"/>
                    </a:solidFill>
                  </a:uFill>
                  <a:latin typeface="Arial"/>
                  <a:ea typeface="Times New Roman Bold"/>
                  <a:cs typeface="Times New Roman Bold"/>
                  <a:sym typeface="Times New Roman Bold"/>
                </a:endParaRPr>
              </a:p>
            </p:txBody>
          </p:sp>
        </p:grpSp>
        <p:sp>
          <p:nvSpPr>
            <p:cNvPr id="9" name="Rechteck 8">
              <a:extLst>
                <a:ext uri="{FF2B5EF4-FFF2-40B4-BE49-F238E27FC236}">
                  <a16:creationId xmlns:a16="http://schemas.microsoft.com/office/drawing/2014/main" id="{6193961A-158C-44C0-98A7-E411EBFC6B8B}"/>
                </a:ext>
              </a:extLst>
            </p:cNvPr>
            <p:cNvSpPr/>
            <p:nvPr/>
          </p:nvSpPr>
          <p:spPr>
            <a:xfrm>
              <a:off x="-1482821" y="6913149"/>
              <a:ext cx="5422675" cy="393103"/>
            </a:xfrm>
            <a:prstGeom prst="rect">
              <a:avLst/>
            </a:prstGeom>
          </p:spPr>
          <p:txBody>
            <a:bodyPr wrap="none">
              <a:spAutoFit/>
            </a:bodyPr>
            <a:lstStyle/>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2006 </a:t>
              </a:r>
              <a:r>
                <a:rPr kumimoji="0" lang="de-DE" sz="1600" b="1" i="0" u="none" strike="noStrike" kern="1200" cap="none" spc="0" normalizeH="0" baseline="0" noProof="0" err="1">
                  <a:ln>
                    <a:noFill/>
                  </a:ln>
                  <a:solidFill>
                    <a:srgbClr val="33CC33"/>
                  </a:solidFill>
                  <a:effectLst/>
                  <a:uLnTx/>
                  <a:uFillTx/>
                  <a:latin typeface="Lucida Sans" pitchFamily="34" charset="0"/>
                  <a:ea typeface="Calibri"/>
                  <a:cs typeface="Calibri"/>
                  <a:sym typeface="Arial"/>
                </a:rPr>
                <a:t>result</a:t>
              </a: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 </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40 TW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laser</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cm-</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scale</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plasma</a:t>
              </a:r>
              <a:endPar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grpSp>
      <p:grpSp>
        <p:nvGrpSpPr>
          <p:cNvPr id="54" name="Gruppieren 53">
            <a:extLst>
              <a:ext uri="{FF2B5EF4-FFF2-40B4-BE49-F238E27FC236}">
                <a16:creationId xmlns:a16="http://schemas.microsoft.com/office/drawing/2014/main" id="{6168C266-832C-4044-9619-F672C5AA7E71}"/>
              </a:ext>
            </a:extLst>
          </p:cNvPr>
          <p:cNvGrpSpPr/>
          <p:nvPr/>
        </p:nvGrpSpPr>
        <p:grpSpPr>
          <a:xfrm>
            <a:off x="1663306" y="2677888"/>
            <a:ext cx="3617141" cy="3081352"/>
            <a:chOff x="1663306" y="2677887"/>
            <a:chExt cx="3617141" cy="3081351"/>
          </a:xfrm>
        </p:grpSpPr>
        <p:grpSp>
          <p:nvGrpSpPr>
            <p:cNvPr id="134" name="Gruppieren 133">
              <a:extLst>
                <a:ext uri="{FF2B5EF4-FFF2-40B4-BE49-F238E27FC236}">
                  <a16:creationId xmlns:a16="http://schemas.microsoft.com/office/drawing/2014/main" id="{D2ECE533-9DD2-4681-8CD4-C32235DED103}"/>
                </a:ext>
              </a:extLst>
            </p:cNvPr>
            <p:cNvGrpSpPr/>
            <p:nvPr/>
          </p:nvGrpSpPr>
          <p:grpSpPr>
            <a:xfrm>
              <a:off x="1663306" y="4510875"/>
              <a:ext cx="639919" cy="1248363"/>
              <a:chOff x="390932" y="4510875"/>
              <a:chExt cx="639919" cy="1248363"/>
            </a:xfrm>
          </p:grpSpPr>
          <p:grpSp>
            <p:nvGrpSpPr>
              <p:cNvPr id="135" name="Gruppieren 134">
                <a:extLst>
                  <a:ext uri="{FF2B5EF4-FFF2-40B4-BE49-F238E27FC236}">
                    <a16:creationId xmlns:a16="http://schemas.microsoft.com/office/drawing/2014/main" id="{A676A42A-D8C9-48F1-B1DA-E68E0F307E34}"/>
                  </a:ext>
                </a:extLst>
              </p:cNvPr>
              <p:cNvGrpSpPr/>
              <p:nvPr/>
            </p:nvGrpSpPr>
            <p:grpSpPr>
              <a:xfrm>
                <a:off x="390932" y="5153615"/>
                <a:ext cx="639919" cy="605623"/>
                <a:chOff x="390932" y="5153615"/>
                <a:chExt cx="639919" cy="605623"/>
              </a:xfrm>
            </p:grpSpPr>
            <p:cxnSp>
              <p:nvCxnSpPr>
                <p:cNvPr id="139" name="Gerade Verbindung 96">
                  <a:extLst>
                    <a:ext uri="{FF2B5EF4-FFF2-40B4-BE49-F238E27FC236}">
                      <a16:creationId xmlns:a16="http://schemas.microsoft.com/office/drawing/2014/main" id="{4F4A43EE-606A-40C3-8206-1ED8E85307DC}"/>
                    </a:ext>
                  </a:extLst>
                </p:cNvPr>
                <p:cNvCxnSpPr>
                  <a:cxnSpLocks/>
                </p:cNvCxnSpPr>
                <p:nvPr/>
              </p:nvCxnSpPr>
              <p:spPr>
                <a:xfrm>
                  <a:off x="705520" y="515361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40" name="Textfeld 139">
                  <a:extLst>
                    <a:ext uri="{FF2B5EF4-FFF2-40B4-BE49-F238E27FC236}">
                      <a16:creationId xmlns:a16="http://schemas.microsoft.com/office/drawing/2014/main" id="{89A8C7BA-5F57-4621-B5B1-087A9080235C}"/>
                    </a:ext>
                  </a:extLst>
                </p:cNvPr>
                <p:cNvSpPr txBox="1"/>
                <p:nvPr/>
              </p:nvSpPr>
              <p:spPr>
                <a:xfrm>
                  <a:off x="390932" y="5420684"/>
                  <a:ext cx="639919"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00"/>
                      </a:solidFill>
                      <a:effectLst/>
                      <a:uLnTx/>
                      <a:uFillTx/>
                      <a:latin typeface="Arial"/>
                      <a:ea typeface="Calibri"/>
                      <a:cs typeface="Calibri"/>
                      <a:sym typeface="Calibri"/>
                    </a:rPr>
                    <a:t>2006</a:t>
                  </a:r>
                  <a:endParaRPr kumimoji="0" lang="en-US" sz="1600" b="1" i="0" u="none" strike="noStrike" kern="1200" cap="none" spc="0" normalizeH="0" baseline="0" noProof="0" err="1">
                    <a:ln>
                      <a:noFill/>
                    </a:ln>
                    <a:solidFill>
                      <a:srgbClr val="FFFF00"/>
                    </a:solidFill>
                    <a:effectLst/>
                    <a:uLnTx/>
                    <a:uFillTx/>
                    <a:latin typeface="Arial"/>
                    <a:ea typeface="Calibri"/>
                    <a:cs typeface="Calibri"/>
                    <a:sym typeface="Calibri"/>
                  </a:endParaRPr>
                </a:p>
              </p:txBody>
            </p:sp>
          </p:grpSp>
          <p:cxnSp>
            <p:nvCxnSpPr>
              <p:cNvPr id="138" name="Gerade Verbindung 96">
                <a:extLst>
                  <a:ext uri="{FF2B5EF4-FFF2-40B4-BE49-F238E27FC236}">
                    <a16:creationId xmlns:a16="http://schemas.microsoft.com/office/drawing/2014/main" id="{F9126E97-5F2C-4E51-A599-899A17876EB1}"/>
                  </a:ext>
                </a:extLst>
              </p:cNvPr>
              <p:cNvCxnSpPr>
                <a:cxnSpLocks/>
              </p:cNvCxnSpPr>
              <p:nvPr/>
            </p:nvCxnSpPr>
            <p:spPr>
              <a:xfrm>
                <a:off x="710891" y="451087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60" name="Gerade Verbindung 96">
              <a:extLst>
                <a:ext uri="{FF2B5EF4-FFF2-40B4-BE49-F238E27FC236}">
                  <a16:creationId xmlns:a16="http://schemas.microsoft.com/office/drawing/2014/main" id="{CA6D73F5-E4EC-4D26-8222-FB9A9F3EFB50}"/>
                </a:ext>
              </a:extLst>
            </p:cNvPr>
            <p:cNvCxnSpPr>
              <a:cxnSpLocks/>
            </p:cNvCxnSpPr>
            <p:nvPr/>
          </p:nvCxnSpPr>
          <p:spPr>
            <a:xfrm>
              <a:off x="5280447" y="2677887"/>
              <a:ext cx="0" cy="185541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3" name="Gerade Verbindung 96">
              <a:extLst>
                <a:ext uri="{FF2B5EF4-FFF2-40B4-BE49-F238E27FC236}">
                  <a16:creationId xmlns:a16="http://schemas.microsoft.com/office/drawing/2014/main" id="{F83AE9AF-4DF0-47ED-8F81-ADACCC233454}"/>
                </a:ext>
              </a:extLst>
            </p:cNvPr>
            <p:cNvCxnSpPr>
              <a:cxnSpLocks/>
            </p:cNvCxnSpPr>
            <p:nvPr/>
          </p:nvCxnSpPr>
          <p:spPr>
            <a:xfrm flipH="1">
              <a:off x="1977895" y="4523575"/>
              <a:ext cx="3302552"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178C0463-6840-4C59-9533-14B372AEB814}"/>
              </a:ext>
            </a:extLst>
          </p:cNvPr>
          <p:cNvGrpSpPr/>
          <p:nvPr/>
        </p:nvGrpSpPr>
        <p:grpSpPr>
          <a:xfrm>
            <a:off x="83265" y="4821486"/>
            <a:ext cx="7233790" cy="2538263"/>
            <a:chOff x="3045816" y="4522808"/>
            <a:chExt cx="7233790" cy="2538263"/>
          </a:xfrm>
        </p:grpSpPr>
        <p:grpSp>
          <p:nvGrpSpPr>
            <p:cNvPr id="60" name="Gruppieren 59">
              <a:extLst>
                <a:ext uri="{FF2B5EF4-FFF2-40B4-BE49-F238E27FC236}">
                  <a16:creationId xmlns:a16="http://schemas.microsoft.com/office/drawing/2014/main" id="{CF3BD1E5-7DE7-44E2-9A17-4CD5E2B74469}"/>
                </a:ext>
              </a:extLst>
            </p:cNvPr>
            <p:cNvGrpSpPr/>
            <p:nvPr/>
          </p:nvGrpSpPr>
          <p:grpSpPr>
            <a:xfrm>
              <a:off x="3045816" y="4878834"/>
              <a:ext cx="7233790" cy="2182237"/>
              <a:chOff x="3045816" y="4878834"/>
              <a:chExt cx="7233790" cy="2182237"/>
            </a:xfrm>
          </p:grpSpPr>
          <p:grpSp>
            <p:nvGrpSpPr>
              <p:cNvPr id="35" name="Gruppieren 34">
                <a:extLst>
                  <a:ext uri="{FF2B5EF4-FFF2-40B4-BE49-F238E27FC236}">
                    <a16:creationId xmlns:a16="http://schemas.microsoft.com/office/drawing/2014/main" id="{82D3AF0B-99FE-4803-BD1C-18F7EF277B81}"/>
                  </a:ext>
                </a:extLst>
              </p:cNvPr>
              <p:cNvGrpSpPr/>
              <p:nvPr/>
            </p:nvGrpSpPr>
            <p:grpSpPr>
              <a:xfrm>
                <a:off x="3045816" y="7061071"/>
                <a:ext cx="3629877" cy="0"/>
                <a:chOff x="-985827" y="8872158"/>
                <a:chExt cx="3804058" cy="0"/>
              </a:xfrm>
            </p:grpSpPr>
            <p:cxnSp>
              <p:nvCxnSpPr>
                <p:cNvPr id="220" name="Straight Arrow Connector 46">
                  <a:extLst>
                    <a:ext uri="{FF2B5EF4-FFF2-40B4-BE49-F238E27FC236}">
                      <a16:creationId xmlns:a16="http://schemas.microsoft.com/office/drawing/2014/main" id="{D2CDE5A5-0EEC-4677-8CF4-20E13CF10F9E}"/>
                    </a:ext>
                  </a:extLst>
                </p:cNvPr>
                <p:cNvCxnSpPr>
                  <a:cxnSpLocks/>
                </p:cNvCxnSpPr>
                <p:nvPr/>
              </p:nvCxnSpPr>
              <p:spPr>
                <a:xfrm>
                  <a:off x="1448793" y="8872158"/>
                  <a:ext cx="136943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21" name="Straight Arrow Connector 47">
                  <a:extLst>
                    <a:ext uri="{FF2B5EF4-FFF2-40B4-BE49-F238E27FC236}">
                      <a16:creationId xmlns:a16="http://schemas.microsoft.com/office/drawing/2014/main" id="{E961AA1E-8E0B-4E30-BB01-7541A2FE9D0C}"/>
                    </a:ext>
                  </a:extLst>
                </p:cNvPr>
                <p:cNvCxnSpPr>
                  <a:cxnSpLocks/>
                </p:cNvCxnSpPr>
                <p:nvPr/>
              </p:nvCxnSpPr>
              <p:spPr>
                <a:xfrm flipH="1">
                  <a:off x="-985827" y="8872158"/>
                  <a:ext cx="136943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4" name="Gruppieren 223">
                <a:extLst>
                  <a:ext uri="{FF2B5EF4-FFF2-40B4-BE49-F238E27FC236}">
                    <a16:creationId xmlns:a16="http://schemas.microsoft.com/office/drawing/2014/main" id="{DDBB07F3-9803-422B-93D8-976212A6885C}"/>
                  </a:ext>
                </a:extLst>
              </p:cNvPr>
              <p:cNvGrpSpPr/>
              <p:nvPr/>
            </p:nvGrpSpPr>
            <p:grpSpPr>
              <a:xfrm>
                <a:off x="5902033" y="4936324"/>
                <a:ext cx="2177671" cy="1678528"/>
                <a:chOff x="2745745" y="6977441"/>
                <a:chExt cx="2177671" cy="1678528"/>
              </a:xfrm>
            </p:grpSpPr>
            <p:sp>
              <p:nvSpPr>
                <p:cNvPr id="225" name="Rechteck 224">
                  <a:extLst>
                    <a:ext uri="{FF2B5EF4-FFF2-40B4-BE49-F238E27FC236}">
                      <a16:creationId xmlns:a16="http://schemas.microsoft.com/office/drawing/2014/main" id="{942726CD-2933-4688-A7F1-87D4F6FB2482}"/>
                    </a:ext>
                  </a:extLst>
                </p:cNvPr>
                <p:cNvSpPr/>
                <p:nvPr/>
              </p:nvSpPr>
              <p:spPr>
                <a:xfrm>
                  <a:off x="2745745" y="7329166"/>
                  <a:ext cx="2132952" cy="12916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Arial"/>
                    <a:ea typeface="+mn-ea"/>
                    <a:cs typeface="+mn-cs"/>
                    <a:sym typeface="Calibri"/>
                  </a:endParaRPr>
                </a:p>
              </p:txBody>
            </p:sp>
            <p:grpSp>
              <p:nvGrpSpPr>
                <p:cNvPr id="226" name="Group 7">
                  <a:extLst>
                    <a:ext uri="{FF2B5EF4-FFF2-40B4-BE49-F238E27FC236}">
                      <a16:creationId xmlns:a16="http://schemas.microsoft.com/office/drawing/2014/main" id="{EEB48526-C97E-4ACB-B6BE-16200642B844}"/>
                    </a:ext>
                  </a:extLst>
                </p:cNvPr>
                <p:cNvGrpSpPr/>
                <p:nvPr/>
              </p:nvGrpSpPr>
              <p:grpSpPr>
                <a:xfrm>
                  <a:off x="2790464" y="6977441"/>
                  <a:ext cx="2132952" cy="1678528"/>
                  <a:chOff x="3458983" y="4428029"/>
                  <a:chExt cx="2132952" cy="1678528"/>
                </a:xfrm>
              </p:grpSpPr>
              <p:pic>
                <p:nvPicPr>
                  <p:cNvPr id="228" name="Picture 48">
                    <a:extLst>
                      <a:ext uri="{FF2B5EF4-FFF2-40B4-BE49-F238E27FC236}">
                        <a16:creationId xmlns:a16="http://schemas.microsoft.com/office/drawing/2014/main" id="{93F3DC8E-343C-4C66-9D3D-B49A8A79E0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75256" y="4897236"/>
                    <a:ext cx="2061908" cy="1073624"/>
                  </a:xfrm>
                  <a:prstGeom prst="rect">
                    <a:avLst/>
                  </a:prstGeom>
                </p:spPr>
              </p:pic>
              <p:sp>
                <p:nvSpPr>
                  <p:cNvPr id="229" name="TextBox 50">
                    <a:extLst>
                      <a:ext uri="{FF2B5EF4-FFF2-40B4-BE49-F238E27FC236}">
                        <a16:creationId xmlns:a16="http://schemas.microsoft.com/office/drawing/2014/main" id="{CF332727-9947-4DEB-AF5D-5977F7C72760}"/>
                      </a:ext>
                    </a:extLst>
                  </p:cNvPr>
                  <p:cNvSpPr txBox="1"/>
                  <p:nvPr/>
                </p:nvSpPr>
                <p:spPr>
                  <a:xfrm>
                    <a:off x="3458983" y="4428029"/>
                    <a:ext cx="2132952" cy="261610"/>
                  </a:xfrm>
                  <a:prstGeom prst="rect">
                    <a:avLst/>
                  </a:prstGeom>
                  <a:noFill/>
                </p:spPr>
                <p:txBody>
                  <a:bodyPr wrap="square" rtlCol="0">
                    <a:spAutoFit/>
                  </a:bodyPr>
                  <a:lstStyle/>
                  <a:p>
                    <a:pPr marL="0" marR="0" lvl="0" indent="0" algn="l" defTabSz="45709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rPr>
                      <a:t>Gonsalves </a:t>
                    </a:r>
                    <a:r>
                      <a:rPr kumimoji="0" lang="en-US" sz="1100" b="1" i="1"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rPr>
                      <a:t>et al.</a:t>
                    </a: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rPr>
                      <a:t>, PRL 2019</a:t>
                    </a:r>
                  </a:p>
                </p:txBody>
              </p:sp>
              <p:sp>
                <p:nvSpPr>
                  <p:cNvPr id="231" name="Rectangle 17">
                    <a:extLst>
                      <a:ext uri="{FF2B5EF4-FFF2-40B4-BE49-F238E27FC236}">
                        <a16:creationId xmlns:a16="http://schemas.microsoft.com/office/drawing/2014/main" id="{5C8CEF09-ECE6-4892-84BF-B0FD376CD0CA}"/>
                      </a:ext>
                    </a:extLst>
                  </p:cNvPr>
                  <p:cNvSpPr>
                    <a:spLocks/>
                  </p:cNvSpPr>
                  <p:nvPr/>
                </p:nvSpPr>
                <p:spPr bwMode="auto">
                  <a:xfrm>
                    <a:off x="3482147" y="5891113"/>
                    <a:ext cx="16526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marL="0" marR="0" lvl="0" indent="0" algn="l" defTabSz="45709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Calibri"/>
                        <a:cs typeface="Calibri"/>
                        <a:sym typeface="Helvetica" charset="0"/>
                      </a:rPr>
                      <a:t>Beam energy [GeV]</a:t>
                    </a:r>
                  </a:p>
                </p:txBody>
              </p:sp>
            </p:grpSp>
          </p:grpSp>
          <p:grpSp>
            <p:nvGrpSpPr>
              <p:cNvPr id="57" name="Gruppieren 56">
                <a:extLst>
                  <a:ext uri="{FF2B5EF4-FFF2-40B4-BE49-F238E27FC236}">
                    <a16:creationId xmlns:a16="http://schemas.microsoft.com/office/drawing/2014/main" id="{900D5260-2F83-4F94-9EA7-E3AB2E34DD0B}"/>
                  </a:ext>
                </a:extLst>
              </p:cNvPr>
              <p:cNvGrpSpPr/>
              <p:nvPr/>
            </p:nvGrpSpPr>
            <p:grpSpPr>
              <a:xfrm>
                <a:off x="5034827" y="4878834"/>
                <a:ext cx="5244779" cy="1070505"/>
                <a:chOff x="5034827" y="4878834"/>
                <a:chExt cx="5244779" cy="1070505"/>
              </a:xfrm>
            </p:grpSpPr>
            <p:grpSp>
              <p:nvGrpSpPr>
                <p:cNvPr id="154" name="Gruppieren 153">
                  <a:extLst>
                    <a:ext uri="{FF2B5EF4-FFF2-40B4-BE49-F238E27FC236}">
                      <a16:creationId xmlns:a16="http://schemas.microsoft.com/office/drawing/2014/main" id="{B37EC7B9-71D9-491D-8820-0824E104EC75}"/>
                    </a:ext>
                  </a:extLst>
                </p:cNvPr>
                <p:cNvGrpSpPr/>
                <p:nvPr/>
              </p:nvGrpSpPr>
              <p:grpSpPr>
                <a:xfrm>
                  <a:off x="9639687" y="4878834"/>
                  <a:ext cx="639919" cy="1070505"/>
                  <a:chOff x="-552837" y="4878834"/>
                  <a:chExt cx="639919" cy="1070505"/>
                </a:xfrm>
              </p:grpSpPr>
              <p:grpSp>
                <p:nvGrpSpPr>
                  <p:cNvPr id="155" name="Gruppieren 154">
                    <a:extLst>
                      <a:ext uri="{FF2B5EF4-FFF2-40B4-BE49-F238E27FC236}">
                        <a16:creationId xmlns:a16="http://schemas.microsoft.com/office/drawing/2014/main" id="{CB49972E-8602-40E1-8B9C-5578EF46FF7A}"/>
                      </a:ext>
                    </a:extLst>
                  </p:cNvPr>
                  <p:cNvGrpSpPr/>
                  <p:nvPr/>
                </p:nvGrpSpPr>
                <p:grpSpPr>
                  <a:xfrm>
                    <a:off x="-552837" y="4878834"/>
                    <a:ext cx="639919" cy="581727"/>
                    <a:chOff x="-552837" y="4878834"/>
                    <a:chExt cx="639919" cy="581727"/>
                  </a:xfrm>
                </p:grpSpPr>
                <p:cxnSp>
                  <p:nvCxnSpPr>
                    <p:cNvPr id="157" name="Gerade Verbindung 96">
                      <a:extLst>
                        <a:ext uri="{FF2B5EF4-FFF2-40B4-BE49-F238E27FC236}">
                          <a16:creationId xmlns:a16="http://schemas.microsoft.com/office/drawing/2014/main" id="{39E47A81-AEEE-4147-8863-556F316B6149}"/>
                        </a:ext>
                      </a:extLst>
                    </p:cNvPr>
                    <p:cNvCxnSpPr>
                      <a:cxnSpLocks/>
                    </p:cNvCxnSpPr>
                    <p:nvPr/>
                  </p:nvCxnSpPr>
                  <p:spPr>
                    <a:xfrm>
                      <a:off x="-215974" y="4878834"/>
                      <a:ext cx="0" cy="27606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58" name="Textfeld 157">
                      <a:extLst>
                        <a:ext uri="{FF2B5EF4-FFF2-40B4-BE49-F238E27FC236}">
                          <a16:creationId xmlns:a16="http://schemas.microsoft.com/office/drawing/2014/main" id="{2AB6FE8C-EC04-4619-9317-ABAF4277DBE0}"/>
                        </a:ext>
                      </a:extLst>
                    </p:cNvPr>
                    <p:cNvSpPr txBox="1"/>
                    <p:nvPr/>
                  </p:nvSpPr>
                  <p:spPr>
                    <a:xfrm>
                      <a:off x="-552837" y="5122007"/>
                      <a:ext cx="639919"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00"/>
                          </a:solidFill>
                          <a:effectLst/>
                          <a:uLnTx/>
                          <a:uFillTx/>
                          <a:latin typeface="Arial"/>
                          <a:ea typeface="Calibri"/>
                          <a:cs typeface="Calibri"/>
                          <a:sym typeface="Calibri"/>
                        </a:rPr>
                        <a:t>2019</a:t>
                      </a:r>
                      <a:endParaRPr kumimoji="0" lang="en-US" sz="1600" b="1" i="0" u="none" strike="noStrike" kern="1200" cap="none" spc="0" normalizeH="0" baseline="0" noProof="0">
                        <a:ln>
                          <a:noFill/>
                        </a:ln>
                        <a:solidFill>
                          <a:srgbClr val="FFFF00"/>
                        </a:solidFill>
                        <a:effectLst/>
                        <a:uLnTx/>
                        <a:uFillTx/>
                        <a:latin typeface="Arial"/>
                        <a:ea typeface="Calibri"/>
                        <a:cs typeface="Calibri"/>
                        <a:sym typeface="Calibri"/>
                      </a:endParaRPr>
                    </a:p>
                  </p:txBody>
                </p:sp>
              </p:grpSp>
              <p:cxnSp>
                <p:nvCxnSpPr>
                  <p:cNvPr id="156" name="Gerade Verbindung 96">
                    <a:extLst>
                      <a:ext uri="{FF2B5EF4-FFF2-40B4-BE49-F238E27FC236}">
                        <a16:creationId xmlns:a16="http://schemas.microsoft.com/office/drawing/2014/main" id="{16757157-B3A2-4A6A-A4EC-47C3F00E637E}"/>
                      </a:ext>
                    </a:extLst>
                  </p:cNvPr>
                  <p:cNvCxnSpPr>
                    <a:cxnSpLocks/>
                  </p:cNvCxnSpPr>
                  <p:nvPr/>
                </p:nvCxnSpPr>
                <p:spPr>
                  <a:xfrm>
                    <a:off x="-229106" y="5491339"/>
                    <a:ext cx="0" cy="45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233" name="Gerade Verbindung 96">
                  <a:extLst>
                    <a:ext uri="{FF2B5EF4-FFF2-40B4-BE49-F238E27FC236}">
                      <a16:creationId xmlns:a16="http://schemas.microsoft.com/office/drawing/2014/main" id="{5E44053B-2C96-4387-A391-46867D96EC94}"/>
                    </a:ext>
                  </a:extLst>
                </p:cNvPr>
                <p:cNvCxnSpPr>
                  <a:cxnSpLocks/>
                </p:cNvCxnSpPr>
                <p:nvPr/>
              </p:nvCxnSpPr>
              <p:spPr>
                <a:xfrm flipH="1">
                  <a:off x="7974103" y="5949339"/>
                  <a:ext cx="200217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4" name="Gerade Verbindung 96">
                  <a:extLst>
                    <a:ext uri="{FF2B5EF4-FFF2-40B4-BE49-F238E27FC236}">
                      <a16:creationId xmlns:a16="http://schemas.microsoft.com/office/drawing/2014/main" id="{962EFBD2-237B-4E6A-A771-54440A2DE7D0}"/>
                    </a:ext>
                  </a:extLst>
                </p:cNvPr>
                <p:cNvCxnSpPr>
                  <a:cxnSpLocks/>
                </p:cNvCxnSpPr>
                <p:nvPr/>
              </p:nvCxnSpPr>
              <p:spPr>
                <a:xfrm flipH="1">
                  <a:off x="5034827" y="5933887"/>
                  <a:ext cx="867207"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grpSp>
        <p:cxnSp>
          <p:nvCxnSpPr>
            <p:cNvPr id="77" name="Gerade Verbindung 96">
              <a:extLst>
                <a:ext uri="{FF2B5EF4-FFF2-40B4-BE49-F238E27FC236}">
                  <a16:creationId xmlns:a16="http://schemas.microsoft.com/office/drawing/2014/main" id="{3489609D-4988-4B83-BB1E-937658649F73}"/>
                </a:ext>
              </a:extLst>
            </p:cNvPr>
            <p:cNvCxnSpPr>
              <a:cxnSpLocks/>
            </p:cNvCxnSpPr>
            <p:nvPr/>
          </p:nvCxnSpPr>
          <p:spPr>
            <a:xfrm>
              <a:off x="9975708" y="4522808"/>
              <a:ext cx="0" cy="27606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04084DD2-DE3C-4DD0-9418-D086468F77AF}"/>
              </a:ext>
            </a:extLst>
          </p:cNvPr>
          <p:cNvGrpSpPr/>
          <p:nvPr/>
        </p:nvGrpSpPr>
        <p:grpSpPr>
          <a:xfrm>
            <a:off x="5223909" y="2955183"/>
            <a:ext cx="6079535" cy="2804056"/>
            <a:chOff x="5223905" y="2955183"/>
            <a:chExt cx="6079530" cy="2804055"/>
          </a:xfrm>
        </p:grpSpPr>
        <p:grpSp>
          <p:nvGrpSpPr>
            <p:cNvPr id="149" name="Gruppieren 148">
              <a:extLst>
                <a:ext uri="{FF2B5EF4-FFF2-40B4-BE49-F238E27FC236}">
                  <a16:creationId xmlns:a16="http://schemas.microsoft.com/office/drawing/2014/main" id="{AC2D85DF-6F7A-46A2-8FB2-352C9361D867}"/>
                </a:ext>
              </a:extLst>
            </p:cNvPr>
            <p:cNvGrpSpPr/>
            <p:nvPr/>
          </p:nvGrpSpPr>
          <p:grpSpPr>
            <a:xfrm>
              <a:off x="5223905" y="4510875"/>
              <a:ext cx="639918" cy="1248363"/>
              <a:chOff x="-1551281" y="4510875"/>
              <a:chExt cx="639918" cy="1248363"/>
            </a:xfrm>
          </p:grpSpPr>
          <p:grpSp>
            <p:nvGrpSpPr>
              <p:cNvPr id="150" name="Gruppieren 149">
                <a:extLst>
                  <a:ext uri="{FF2B5EF4-FFF2-40B4-BE49-F238E27FC236}">
                    <a16:creationId xmlns:a16="http://schemas.microsoft.com/office/drawing/2014/main" id="{D4F1FC79-2FA5-4401-817C-F1B126726099}"/>
                  </a:ext>
                </a:extLst>
              </p:cNvPr>
              <p:cNvGrpSpPr/>
              <p:nvPr/>
            </p:nvGrpSpPr>
            <p:grpSpPr>
              <a:xfrm>
                <a:off x="-1551281" y="5153615"/>
                <a:ext cx="639918" cy="605623"/>
                <a:chOff x="-1551281" y="5153615"/>
                <a:chExt cx="639918" cy="605623"/>
              </a:xfrm>
            </p:grpSpPr>
            <p:cxnSp>
              <p:nvCxnSpPr>
                <p:cNvPr id="152" name="Gerade Verbindung 96">
                  <a:extLst>
                    <a:ext uri="{FF2B5EF4-FFF2-40B4-BE49-F238E27FC236}">
                      <a16:creationId xmlns:a16="http://schemas.microsoft.com/office/drawing/2014/main" id="{742EC485-2984-4B75-BAAF-C2B9565AF9D3}"/>
                    </a:ext>
                  </a:extLst>
                </p:cNvPr>
                <p:cNvCxnSpPr>
                  <a:cxnSpLocks/>
                </p:cNvCxnSpPr>
                <p:nvPr/>
              </p:nvCxnSpPr>
              <p:spPr>
                <a:xfrm>
                  <a:off x="-1236691" y="515361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53" name="Textfeld 152">
                  <a:extLst>
                    <a:ext uri="{FF2B5EF4-FFF2-40B4-BE49-F238E27FC236}">
                      <a16:creationId xmlns:a16="http://schemas.microsoft.com/office/drawing/2014/main" id="{0B617226-9350-4A5B-950D-A216F7CA221A}"/>
                    </a:ext>
                  </a:extLst>
                </p:cNvPr>
                <p:cNvSpPr txBox="1"/>
                <p:nvPr/>
              </p:nvSpPr>
              <p:spPr>
                <a:xfrm>
                  <a:off x="-1551281" y="5420684"/>
                  <a:ext cx="639918"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00"/>
                      </a:solidFill>
                      <a:effectLst/>
                      <a:uLnTx/>
                      <a:uFillTx/>
                      <a:latin typeface="Arial"/>
                      <a:ea typeface="Calibri"/>
                      <a:cs typeface="Calibri"/>
                      <a:sym typeface="Calibri"/>
                    </a:rPr>
                    <a:t>2014</a:t>
                  </a:r>
                  <a:endParaRPr kumimoji="0" lang="en-US" sz="1600" b="1" i="0" u="none" strike="noStrike" kern="1200" cap="none" spc="0" normalizeH="0" baseline="0" noProof="0">
                    <a:ln>
                      <a:noFill/>
                    </a:ln>
                    <a:solidFill>
                      <a:srgbClr val="FFFF00"/>
                    </a:solidFill>
                    <a:effectLst/>
                    <a:uLnTx/>
                    <a:uFillTx/>
                    <a:latin typeface="Arial"/>
                    <a:ea typeface="Calibri"/>
                    <a:cs typeface="Calibri"/>
                    <a:sym typeface="Calibri"/>
                  </a:endParaRPr>
                </a:p>
              </p:txBody>
            </p:sp>
          </p:grpSp>
          <p:cxnSp>
            <p:nvCxnSpPr>
              <p:cNvPr id="151" name="Gerade Verbindung 96">
                <a:extLst>
                  <a:ext uri="{FF2B5EF4-FFF2-40B4-BE49-F238E27FC236}">
                    <a16:creationId xmlns:a16="http://schemas.microsoft.com/office/drawing/2014/main" id="{EC9EB420-73AA-4F84-8E8A-4FEA8A7241A3}"/>
                  </a:ext>
                </a:extLst>
              </p:cNvPr>
              <p:cNvCxnSpPr>
                <a:cxnSpLocks/>
              </p:cNvCxnSpPr>
              <p:nvPr/>
            </p:nvCxnSpPr>
            <p:spPr>
              <a:xfrm>
                <a:off x="-1202977" y="4510875"/>
                <a:ext cx="0" cy="28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8" name="Gruppieren 27">
              <a:extLst>
                <a:ext uri="{FF2B5EF4-FFF2-40B4-BE49-F238E27FC236}">
                  <a16:creationId xmlns:a16="http://schemas.microsoft.com/office/drawing/2014/main" id="{D08DD8F1-5251-4342-A857-054FB646EE12}"/>
                </a:ext>
              </a:extLst>
            </p:cNvPr>
            <p:cNvGrpSpPr/>
            <p:nvPr/>
          </p:nvGrpSpPr>
          <p:grpSpPr>
            <a:xfrm>
              <a:off x="5685681" y="2955183"/>
              <a:ext cx="5617754" cy="1683277"/>
              <a:chOff x="2635039" y="7259883"/>
              <a:chExt cx="5617754" cy="1683277"/>
            </a:xfrm>
          </p:grpSpPr>
          <p:grpSp>
            <p:nvGrpSpPr>
              <p:cNvPr id="142" name="Group 6">
                <a:extLst>
                  <a:ext uri="{FF2B5EF4-FFF2-40B4-BE49-F238E27FC236}">
                    <a16:creationId xmlns:a16="http://schemas.microsoft.com/office/drawing/2014/main" id="{FDB33198-E202-496A-AD7C-E5D63FBC5A2D}"/>
                  </a:ext>
                </a:extLst>
              </p:cNvPr>
              <p:cNvGrpSpPr/>
              <p:nvPr/>
            </p:nvGrpSpPr>
            <p:grpSpPr>
              <a:xfrm>
                <a:off x="2635039" y="7600360"/>
                <a:ext cx="5505260" cy="1342800"/>
                <a:chOff x="6082646" y="3485499"/>
                <a:chExt cx="5505260" cy="1342800"/>
              </a:xfrm>
            </p:grpSpPr>
            <p:sp>
              <p:nvSpPr>
                <p:cNvPr id="148" name="Shape 409">
                  <a:extLst>
                    <a:ext uri="{FF2B5EF4-FFF2-40B4-BE49-F238E27FC236}">
                      <a16:creationId xmlns:a16="http://schemas.microsoft.com/office/drawing/2014/main" id="{90376639-9929-495F-8B6A-1C9A3B0425D6}"/>
                    </a:ext>
                  </a:extLst>
                </p:cNvPr>
                <p:cNvSpPr/>
                <p:nvPr/>
              </p:nvSpPr>
              <p:spPr>
                <a:xfrm>
                  <a:off x="10138922" y="3827678"/>
                  <a:ext cx="1140055"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40640" marR="40640" defTabSz="914400">
                    <a:defRPr sz="2200" b="1">
                      <a:solidFill>
                        <a:srgbClr val="FFFFFF"/>
                      </a:solidFill>
                      <a:uFill>
                        <a:solidFill>
                          <a:srgbClr val="FFFFFF"/>
                        </a:solidFill>
                      </a:uFill>
                      <a:latin typeface="+mn-lt"/>
                      <a:ea typeface="+mn-ea"/>
                      <a:cs typeface="+mn-cs"/>
                      <a:sym typeface="Arial"/>
                    </a:defRPr>
                  </a:lvl1pPr>
                </a:lstStyle>
                <a:p>
                  <a:pPr marL="40639" marR="40639" lvl="0" indent="0" algn="l" defTabSz="914377" rtl="0" eaLnBrk="1" fontAlgn="auto" latinLnBrk="0" hangingPunct="1">
                    <a:lnSpc>
                      <a:spcPct val="100000"/>
                    </a:lnSpc>
                    <a:spcBef>
                      <a:spcPts val="0"/>
                    </a:spcBef>
                    <a:spcAft>
                      <a:spcPts val="0"/>
                    </a:spcAft>
                    <a:buClrTx/>
                    <a:buSzTx/>
                    <a:buFontTx/>
                    <a:buNone/>
                    <a:tabLst/>
                    <a:defRPr sz="1800" b="0">
                      <a:solidFill>
                        <a:srgbClr val="000000"/>
                      </a:solidFill>
                      <a:uFillTx/>
                    </a:defRPr>
                  </a:pPr>
                  <a:r>
                    <a:rPr kumimoji="0" sz="1800" b="0" i="0" u="none" strike="noStrike" kern="1200" cap="none" spc="0" normalizeH="0" baseline="0" noProof="0">
                      <a:ln>
                        <a:noFill/>
                      </a:ln>
                      <a:solidFill>
                        <a:prstClr val="white"/>
                      </a:solidFill>
                      <a:effectLst/>
                      <a:uLnTx/>
                      <a:uFillTx/>
                      <a:latin typeface="Arial"/>
                      <a:ea typeface="+mn-ea"/>
                      <a:cs typeface="+mn-cs"/>
                      <a:sym typeface="Arial"/>
                    </a:rPr>
                    <a:t>~100 MeV</a:t>
                  </a:r>
                </a:p>
              </p:txBody>
            </p:sp>
            <p:pic>
              <p:nvPicPr>
                <p:cNvPr id="144" name="Picture 38" descr="Plamsa-01.JPG">
                  <a:extLst>
                    <a:ext uri="{FF2B5EF4-FFF2-40B4-BE49-F238E27FC236}">
                      <a16:creationId xmlns:a16="http://schemas.microsoft.com/office/drawing/2014/main" id="{FC67A441-9B33-42D7-A3BB-2E06E9C20E7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82646" y="3614041"/>
                  <a:ext cx="2731685" cy="777773"/>
                </a:xfrm>
                <a:prstGeom prst="rect">
                  <a:avLst/>
                </a:prstGeom>
              </p:spPr>
            </p:pic>
            <p:pic>
              <p:nvPicPr>
                <p:cNvPr id="145" name="Picture 5">
                  <a:extLst>
                    <a:ext uri="{FF2B5EF4-FFF2-40B4-BE49-F238E27FC236}">
                      <a16:creationId xmlns:a16="http://schemas.microsoft.com/office/drawing/2014/main" id="{049A91C4-F192-41C2-A0E0-88BF16CCD42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28747" y="3485499"/>
                  <a:ext cx="2859159" cy="1342800"/>
                </a:xfrm>
                <a:prstGeom prst="rect">
                  <a:avLst/>
                </a:prstGeom>
              </p:spPr>
            </p:pic>
            <p:sp>
              <p:nvSpPr>
                <p:cNvPr id="146" name="TextBox 49">
                  <a:extLst>
                    <a:ext uri="{FF2B5EF4-FFF2-40B4-BE49-F238E27FC236}">
                      <a16:creationId xmlns:a16="http://schemas.microsoft.com/office/drawing/2014/main" id="{EB1BE884-9827-4136-969F-E8A37B546777}"/>
                    </a:ext>
                  </a:extLst>
                </p:cNvPr>
                <p:cNvSpPr txBox="1"/>
                <p:nvPr/>
              </p:nvSpPr>
              <p:spPr>
                <a:xfrm>
                  <a:off x="6269204" y="4348858"/>
                  <a:ext cx="2148343"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Franklin Gothic Book"/>
                      <a:ea typeface="Calibri"/>
                      <a:cs typeface="Calibri"/>
                      <a:sym typeface="Calibri"/>
                    </a:rPr>
                    <a:t>Experiment (spectrum)</a:t>
                  </a:r>
                </a:p>
              </p:txBody>
            </p:sp>
          </p:grpSp>
          <p:sp>
            <p:nvSpPr>
              <p:cNvPr id="20" name="Rechteck 19">
                <a:extLst>
                  <a:ext uri="{FF2B5EF4-FFF2-40B4-BE49-F238E27FC236}">
                    <a16:creationId xmlns:a16="http://schemas.microsoft.com/office/drawing/2014/main" id="{1F7BABAB-2D26-4756-9152-2B4E8F9A6FEE}"/>
                  </a:ext>
                </a:extLst>
              </p:cNvPr>
              <p:cNvSpPr/>
              <p:nvPr/>
            </p:nvSpPr>
            <p:spPr>
              <a:xfrm>
                <a:off x="3253994" y="7259883"/>
                <a:ext cx="4998799" cy="338554"/>
              </a:xfrm>
              <a:prstGeom prst="rect">
                <a:avLst/>
              </a:prstGeom>
            </p:spPr>
            <p:txBody>
              <a:bodyPr wrap="none">
                <a:spAutoFit/>
              </a:bodyPr>
              <a:lstStyle/>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2014 </a:t>
                </a:r>
                <a:r>
                  <a:rPr kumimoji="0" lang="de-DE" sz="1600" b="1" i="0" u="none" strike="noStrike" kern="1200" cap="none" spc="0" normalizeH="0" baseline="0" noProof="0" err="1">
                    <a:ln>
                      <a:noFill/>
                    </a:ln>
                    <a:solidFill>
                      <a:srgbClr val="33CC33"/>
                    </a:solidFill>
                    <a:effectLst/>
                    <a:uLnTx/>
                    <a:uFillTx/>
                    <a:latin typeface="Lucida Sans" pitchFamily="34" charset="0"/>
                    <a:ea typeface="Calibri"/>
                    <a:cs typeface="Calibri"/>
                    <a:sym typeface="Arial"/>
                  </a:rPr>
                  <a:t>result</a:t>
                </a: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 </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310 TW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laser</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9 cm-</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scale</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plasma</a:t>
                </a:r>
                <a:endPar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grpSp>
      </p:grpSp>
      <p:pic>
        <p:nvPicPr>
          <p:cNvPr id="15" name="Grafik 14">
            <a:extLst>
              <a:ext uri="{FF2B5EF4-FFF2-40B4-BE49-F238E27FC236}">
                <a16:creationId xmlns:a16="http://schemas.microsoft.com/office/drawing/2014/main" id="{0D27F84B-D625-4858-9AA5-690FF8B37B3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325619" y="574092"/>
            <a:ext cx="1696443" cy="2381091"/>
          </a:xfrm>
          <a:prstGeom prst="rect">
            <a:avLst/>
          </a:prstGeom>
        </p:spPr>
      </p:pic>
      <p:cxnSp>
        <p:nvCxnSpPr>
          <p:cNvPr id="14" name="Gerade Verbindung 96">
            <a:extLst>
              <a:ext uri="{FF2B5EF4-FFF2-40B4-BE49-F238E27FC236}">
                <a16:creationId xmlns:a16="http://schemas.microsoft.com/office/drawing/2014/main" id="{ED0C53E9-A854-0A61-B821-C1A5CAF54026}"/>
              </a:ext>
            </a:extLst>
          </p:cNvPr>
          <p:cNvCxnSpPr>
            <a:cxnSpLocks/>
          </p:cNvCxnSpPr>
          <p:nvPr/>
        </p:nvCxnSpPr>
        <p:spPr>
          <a:xfrm>
            <a:off x="11891540" y="5177512"/>
            <a:ext cx="0" cy="27606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feld 157">
            <a:extLst>
              <a:ext uri="{FF2B5EF4-FFF2-40B4-BE49-F238E27FC236}">
                <a16:creationId xmlns:a16="http://schemas.microsoft.com/office/drawing/2014/main" id="{5464E842-4BD4-7621-A529-81EA33DA20EE}"/>
              </a:ext>
            </a:extLst>
          </p:cNvPr>
          <p:cNvSpPr txBox="1"/>
          <p:nvPr/>
        </p:nvSpPr>
        <p:spPr>
          <a:xfrm>
            <a:off x="11554678" y="5420684"/>
            <a:ext cx="639919"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00"/>
                </a:solidFill>
                <a:effectLst/>
                <a:uLnTx/>
                <a:uFillTx/>
                <a:latin typeface="Arial"/>
                <a:ea typeface="Calibri"/>
                <a:cs typeface="Calibri"/>
                <a:sym typeface="Calibri"/>
              </a:rPr>
              <a:t>2024</a:t>
            </a:r>
            <a:endParaRPr kumimoji="0" lang="en-US" sz="1600" b="1" i="0" u="none" strike="noStrike" kern="1200" cap="none" spc="0" normalizeH="0" baseline="0" noProof="0">
              <a:ln>
                <a:noFill/>
              </a:ln>
              <a:solidFill>
                <a:srgbClr val="FFFF00"/>
              </a:solidFill>
              <a:effectLst/>
              <a:uLnTx/>
              <a:uFillTx/>
              <a:latin typeface="Arial"/>
              <a:ea typeface="Calibri"/>
              <a:cs typeface="Calibri"/>
              <a:sym typeface="Calibri"/>
            </a:endParaRPr>
          </a:p>
        </p:txBody>
      </p:sp>
      <p:cxnSp>
        <p:nvCxnSpPr>
          <p:cNvPr id="17" name="Gerade Verbindung 96">
            <a:extLst>
              <a:ext uri="{FF2B5EF4-FFF2-40B4-BE49-F238E27FC236}">
                <a16:creationId xmlns:a16="http://schemas.microsoft.com/office/drawing/2014/main" id="{4B402878-BBB5-85A5-9A40-68E012D9B28E}"/>
              </a:ext>
            </a:extLst>
          </p:cNvPr>
          <p:cNvCxnSpPr>
            <a:cxnSpLocks/>
          </p:cNvCxnSpPr>
          <p:nvPr/>
        </p:nvCxnSpPr>
        <p:spPr>
          <a:xfrm>
            <a:off x="11878408" y="5790016"/>
            <a:ext cx="0" cy="458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Gerade Verbindung 96">
            <a:extLst>
              <a:ext uri="{FF2B5EF4-FFF2-40B4-BE49-F238E27FC236}">
                <a16:creationId xmlns:a16="http://schemas.microsoft.com/office/drawing/2014/main" id="{AE8978B9-88BF-6A41-2CA0-6F45DC2C763E}"/>
              </a:ext>
            </a:extLst>
          </p:cNvPr>
          <p:cNvCxnSpPr>
            <a:cxnSpLocks/>
          </p:cNvCxnSpPr>
          <p:nvPr/>
        </p:nvCxnSpPr>
        <p:spPr>
          <a:xfrm>
            <a:off x="11890699" y="4821485"/>
            <a:ext cx="0" cy="27606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945292A-EE2D-173E-4F66-28D53BCE73E4}"/>
              </a:ext>
            </a:extLst>
          </p:cNvPr>
          <p:cNvPicPr>
            <a:picLocks noChangeAspect="1"/>
          </p:cNvPicPr>
          <p:nvPr/>
        </p:nvPicPr>
        <p:blipFill>
          <a:blip r:embed="rId13">
            <a:extLst>
              <a:ext uri="{28A0092B-C50C-407E-A947-70E740481C1C}">
                <a14:useLocalDpi xmlns:a14="http://schemas.microsoft.com/office/drawing/2010/main" val="0"/>
              </a:ext>
            </a:extLst>
          </a:blip>
          <a:srcRect l="28257" t="77608" r="5994" b="1290"/>
          <a:stretch/>
        </p:blipFill>
        <p:spPr>
          <a:xfrm>
            <a:off x="7072619" y="5713171"/>
            <a:ext cx="4629747" cy="386159"/>
          </a:xfrm>
          <a:prstGeom prst="rect">
            <a:avLst/>
          </a:prstGeom>
        </p:spPr>
      </p:pic>
      <p:pic>
        <p:nvPicPr>
          <p:cNvPr id="24" name="Picture 23">
            <a:extLst>
              <a:ext uri="{FF2B5EF4-FFF2-40B4-BE49-F238E27FC236}">
                <a16:creationId xmlns:a16="http://schemas.microsoft.com/office/drawing/2014/main" id="{02727B3B-81B0-F6F7-E996-9B6709EF6F6D}"/>
              </a:ext>
            </a:extLst>
          </p:cNvPr>
          <p:cNvPicPr>
            <a:picLocks noChangeAspect="1"/>
          </p:cNvPicPr>
          <p:nvPr/>
        </p:nvPicPr>
        <p:blipFill>
          <a:blip r:embed="rId14">
            <a:extLst>
              <a:ext uri="{28A0092B-C50C-407E-A947-70E740481C1C}">
                <a14:useLocalDpi xmlns:a14="http://schemas.microsoft.com/office/drawing/2010/main" val="0"/>
              </a:ext>
            </a:extLst>
          </a:blip>
          <a:srcRect l="21462" r="6575" b="34399"/>
          <a:stretch/>
        </p:blipFill>
        <p:spPr>
          <a:xfrm>
            <a:off x="7059283" y="6111686"/>
            <a:ext cx="4643083" cy="530583"/>
          </a:xfrm>
          <a:prstGeom prst="rect">
            <a:avLst/>
          </a:prstGeom>
        </p:spPr>
      </p:pic>
      <p:sp>
        <p:nvSpPr>
          <p:cNvPr id="25" name="Rechteck 19">
            <a:extLst>
              <a:ext uri="{FF2B5EF4-FFF2-40B4-BE49-F238E27FC236}">
                <a16:creationId xmlns:a16="http://schemas.microsoft.com/office/drawing/2014/main" id="{41DE1E5E-50BC-869B-3AFE-E623562476DC}"/>
              </a:ext>
            </a:extLst>
          </p:cNvPr>
          <p:cNvSpPr/>
          <p:nvPr/>
        </p:nvSpPr>
        <p:spPr>
          <a:xfrm>
            <a:off x="61850" y="5963587"/>
            <a:ext cx="2304157" cy="584775"/>
          </a:xfrm>
          <a:prstGeom prst="rect">
            <a:avLst/>
          </a:prstGeom>
        </p:spPr>
        <p:txBody>
          <a:bodyPr wrap="none">
            <a:spAutoFit/>
          </a:bodyPr>
          <a:lstStyle/>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2019 </a:t>
            </a:r>
            <a:r>
              <a:rPr kumimoji="0" lang="de-DE" sz="1600" b="1" i="0" u="none" strike="noStrike" kern="1200" cap="none" spc="0" normalizeH="0" baseline="0" noProof="0" err="1">
                <a:ln>
                  <a:noFill/>
                </a:ln>
                <a:solidFill>
                  <a:srgbClr val="33CC33"/>
                </a:solidFill>
                <a:effectLst/>
                <a:uLnTx/>
                <a:uFillTx/>
                <a:latin typeface="Lucida Sans" pitchFamily="34" charset="0"/>
                <a:ea typeface="Calibri"/>
                <a:cs typeface="Calibri"/>
                <a:sym typeface="Arial"/>
              </a:rPr>
              <a:t>result</a:t>
            </a: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 </a:t>
            </a:r>
          </a:p>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20cm HOFI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channel</a:t>
            </a:r>
            <a:endPar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sp>
        <p:nvSpPr>
          <p:cNvPr id="26" name="Rechteck 19">
            <a:extLst>
              <a:ext uri="{FF2B5EF4-FFF2-40B4-BE49-F238E27FC236}">
                <a16:creationId xmlns:a16="http://schemas.microsoft.com/office/drawing/2014/main" id="{FC39F7F5-EF42-1AD5-D746-ED1D3A9B72EB}"/>
              </a:ext>
            </a:extLst>
          </p:cNvPr>
          <p:cNvSpPr/>
          <p:nvPr/>
        </p:nvSpPr>
        <p:spPr>
          <a:xfrm>
            <a:off x="7297221" y="5103733"/>
            <a:ext cx="4419321" cy="338554"/>
          </a:xfrm>
          <a:prstGeom prst="rect">
            <a:avLst/>
          </a:prstGeom>
        </p:spPr>
        <p:txBody>
          <a:bodyPr wrap="square">
            <a:spAutoFit/>
          </a:bodyPr>
          <a:lstStyle/>
          <a:p>
            <a:pPr marL="40639" marR="40639" lvl="0" indent="0" algn="l" defTabSz="1219170" rtl="0" eaLnBrk="1" fontAlgn="base" latinLnBrk="0" hangingPunct="1">
              <a:lnSpc>
                <a:spcPct val="100000"/>
              </a:lnSpc>
              <a:spcBef>
                <a:spcPct val="0"/>
              </a:spcBef>
              <a:spcAft>
                <a:spcPct val="0"/>
              </a:spcAft>
              <a:buClr>
                <a:srgbClr val="000000"/>
              </a:buClr>
              <a:buSzTx/>
              <a:buFontTx/>
              <a:buNone/>
              <a:tabLst/>
              <a:defRPr sz="1800" b="0">
                <a:uFillTx/>
              </a:defRPr>
            </a:pP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2024 </a:t>
            </a:r>
            <a:r>
              <a:rPr kumimoji="0" lang="de-DE" sz="1600" b="1" i="0" u="none" strike="noStrike" kern="1200" cap="none" spc="0" normalizeH="0" baseline="0" noProof="0" err="1">
                <a:ln>
                  <a:noFill/>
                </a:ln>
                <a:solidFill>
                  <a:srgbClr val="33CC33"/>
                </a:solidFill>
                <a:effectLst/>
                <a:uLnTx/>
                <a:uFillTx/>
                <a:latin typeface="Lucida Sans" pitchFamily="34" charset="0"/>
                <a:ea typeface="Calibri"/>
                <a:cs typeface="Calibri"/>
                <a:sym typeface="Arial"/>
              </a:rPr>
              <a:t>result</a:t>
            </a:r>
            <a:r>
              <a:rPr kumimoji="0" lang="de-DE" sz="1600" b="1" i="0" u="none" strike="noStrike" kern="1200" cap="none" spc="0" normalizeH="0" baseline="0" noProof="0">
                <a:ln>
                  <a:noFill/>
                </a:ln>
                <a:solidFill>
                  <a:srgbClr val="33CC33"/>
                </a:solidFill>
                <a:effectLst/>
                <a:uLnTx/>
                <a:uFillTx/>
                <a:latin typeface="Lucida Sans" pitchFamily="34" charset="0"/>
                <a:ea typeface="Calibri"/>
                <a:cs typeface="Calibri"/>
                <a:sym typeface="Arial"/>
              </a:rPr>
              <a:t>: </a:t>
            </a:r>
            <a:r>
              <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rPr>
              <a:t>30cm HOFI </a:t>
            </a:r>
            <a:r>
              <a:rPr kumimoji="0" lang="de-DE" sz="1600" b="1" i="0" u="none" strike="noStrike" kern="1200" cap="none" spc="0" normalizeH="0" baseline="0" noProof="0" err="1">
                <a:ln>
                  <a:noFill/>
                </a:ln>
                <a:solidFill>
                  <a:prstClr val="white"/>
                </a:solidFill>
                <a:effectLst/>
                <a:uLnTx/>
                <a:uFillTx/>
                <a:latin typeface="Lucida Sans" pitchFamily="34" charset="0"/>
                <a:ea typeface="Calibri"/>
                <a:cs typeface="Calibri"/>
                <a:sym typeface="Arial"/>
              </a:rPr>
              <a:t>channel</a:t>
            </a:r>
            <a:endParaRPr kumimoji="0" lang="de-DE" sz="1600" b="1" i="0" u="none" strike="noStrike" kern="1200" cap="none" spc="0" normalizeH="0" baseline="0" noProof="0">
              <a:ln>
                <a:noFill/>
              </a:ln>
              <a:solidFill>
                <a:prstClr val="white"/>
              </a:solidFill>
              <a:effectLst/>
              <a:uLnTx/>
              <a:uFillTx/>
              <a:latin typeface="Lucida Sans" pitchFamily="34" charset="0"/>
              <a:ea typeface="Calibri"/>
              <a:cs typeface="Calibri"/>
              <a:sym typeface="Arial"/>
            </a:endParaRPr>
          </a:p>
        </p:txBody>
      </p:sp>
      <p:sp>
        <p:nvSpPr>
          <p:cNvPr id="29" name="TextBox 28">
            <a:extLst>
              <a:ext uri="{FF2B5EF4-FFF2-40B4-BE49-F238E27FC236}">
                <a16:creationId xmlns:a16="http://schemas.microsoft.com/office/drawing/2014/main" id="{9588293D-1793-07A6-9EBA-4A83B792F5A9}"/>
              </a:ext>
            </a:extLst>
          </p:cNvPr>
          <p:cNvSpPr txBox="1"/>
          <p:nvPr/>
        </p:nvSpPr>
        <p:spPr>
          <a:xfrm>
            <a:off x="7379836" y="5360474"/>
            <a:ext cx="6223589" cy="318100"/>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white"/>
                </a:solidFill>
                <a:effectLst/>
                <a:uLnTx/>
                <a:uFillTx/>
                <a:latin typeface="Lucida Sans" pitchFamily="34" charset="0"/>
                <a:ea typeface="Calibri"/>
                <a:cs typeface="Calibri"/>
                <a:sym typeface="Calibri"/>
              </a:rPr>
              <a:t>https://</a:t>
            </a:r>
            <a:r>
              <a:rPr kumimoji="0" lang="en-GB" sz="1467" b="0" i="0" u="none" strike="noStrike" kern="1200" cap="none" spc="0" normalizeH="0" baseline="0" noProof="0" err="1">
                <a:ln>
                  <a:noFill/>
                </a:ln>
                <a:solidFill>
                  <a:prstClr val="white"/>
                </a:solidFill>
                <a:effectLst/>
                <a:uLnTx/>
                <a:uFillTx/>
                <a:latin typeface="Lucida Sans" pitchFamily="34" charset="0"/>
                <a:ea typeface="Calibri"/>
                <a:cs typeface="Calibri"/>
                <a:sym typeface="Calibri"/>
              </a:rPr>
              <a:t>arxiv.org</a:t>
            </a:r>
            <a:r>
              <a:rPr kumimoji="0" lang="en-GB" sz="1467" b="0" i="0" u="none" strike="noStrike" kern="1200" cap="none" spc="0" normalizeH="0" baseline="0" noProof="0">
                <a:ln>
                  <a:noFill/>
                </a:ln>
                <a:solidFill>
                  <a:prstClr val="white"/>
                </a:solidFill>
                <a:effectLst/>
                <a:uLnTx/>
                <a:uFillTx/>
                <a:latin typeface="Lucida Sans" pitchFamily="34" charset="0"/>
                <a:ea typeface="Calibri"/>
                <a:cs typeface="Calibri"/>
                <a:sym typeface="Calibri"/>
              </a:rPr>
              <a:t>/abs/2408.00740</a:t>
            </a:r>
          </a:p>
        </p:txBody>
      </p:sp>
    </p:spTree>
    <p:extLst>
      <p:ext uri="{BB962C8B-B14F-4D97-AF65-F5344CB8AC3E}">
        <p14:creationId xmlns:p14="http://schemas.microsoft.com/office/powerpoint/2010/main" val="29251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Picture 20" descr="Picture 20"/>
          <p:cNvPicPr>
            <a:picLocks noChangeAspect="1"/>
          </p:cNvPicPr>
          <p:nvPr/>
        </p:nvPicPr>
        <p:blipFill>
          <a:blip r:embed="rId5"/>
          <a:srcRect l="1400" b="22914"/>
          <a:stretch>
            <a:fillRect/>
          </a:stretch>
        </p:blipFill>
        <p:spPr>
          <a:xfrm>
            <a:off x="181387" y="3304169"/>
            <a:ext cx="6727743" cy="2951404"/>
          </a:xfrm>
          <a:prstGeom prst="rect">
            <a:avLst/>
          </a:prstGeom>
          <a:ln w="12700">
            <a:miter lim="400000"/>
          </a:ln>
        </p:spPr>
      </p:pic>
      <p:sp>
        <p:nvSpPr>
          <p:cNvPr id="707" name="TextBox 6"/>
          <p:cNvSpPr txBox="1"/>
          <p:nvPr/>
        </p:nvSpPr>
        <p:spPr>
          <a:xfrm>
            <a:off x="8088572" y="1045651"/>
            <a:ext cx="3951795"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marL="0" marR="0" lvl="0" indent="0" algn="l" defTabSz="1219170" rtl="0" eaLnBrk="1" fontAlgn="auto" latinLnBrk="0" hangingPunct="0">
              <a:lnSpc>
                <a:spcPct val="100000"/>
              </a:lnSpc>
              <a:spcBef>
                <a:spcPts val="933"/>
              </a:spcBef>
              <a:spcAft>
                <a:spcPts val="0"/>
              </a:spcAft>
              <a:buClrTx/>
              <a:buSzTx/>
              <a:buFontTx/>
              <a:buNone/>
              <a:tabLst/>
              <a:defRPr b="1" spc="-75">
                <a:latin typeface="+mn-lt"/>
                <a:ea typeface="+mn-ea"/>
                <a:cs typeface="+mn-cs"/>
                <a:sym typeface="Arial"/>
              </a:defRPr>
            </a:pPr>
            <a:r>
              <a:rPr kumimoji="0" sz="2400" b="1" i="0" u="none" strike="noStrike" kern="0" cap="none" spc="-100" normalizeH="0" baseline="0" noProof="0">
                <a:ln>
                  <a:noFill/>
                </a:ln>
                <a:solidFill>
                  <a:srgbClr val="2E2C61"/>
                </a:solidFill>
                <a:effectLst/>
                <a:uLnTx/>
                <a:uFillTx/>
                <a:latin typeface="Arial"/>
                <a:cs typeface="Arial"/>
                <a:sym typeface="Arial"/>
              </a:rPr>
              <a:t>Laser wakefield acceleration</a:t>
            </a:r>
            <a:endParaRPr kumimoji="0" sz="2400" b="1" i="0" u="none" strike="noStrike" kern="0" cap="none" spc="-100" normalizeH="0" baseline="0" noProof="0">
              <a:ln>
                <a:noFill/>
              </a:ln>
              <a:solidFill>
                <a:srgbClr val="2E2C61"/>
              </a:solidFill>
              <a:effectLst/>
              <a:uLnTx/>
              <a:uFillTx/>
              <a:latin typeface="Lucida Sans"/>
              <a:ea typeface="Lucida Sans"/>
              <a:cs typeface="Lucida Sans"/>
              <a:sym typeface="Lucida Sans"/>
            </a:endParaRPr>
          </a:p>
          <a:p>
            <a:pPr marL="342881" marR="0" lvl="0" indent="-342881" algn="l" defTabSz="1219170" rtl="0" eaLnBrk="1" fontAlgn="auto" latinLnBrk="0" hangingPunct="0">
              <a:lnSpc>
                <a:spcPct val="100000"/>
              </a:lnSpc>
              <a:spcBef>
                <a:spcPts val="0"/>
              </a:spcBef>
              <a:spcAft>
                <a:spcPts val="0"/>
              </a:spcAft>
              <a:buClrTx/>
              <a:buSzPct val="100000"/>
              <a:buFont typeface="Arial"/>
              <a:buChar char="•"/>
              <a:tabLst/>
              <a:defRPr>
                <a:latin typeface="+mn-lt"/>
                <a:ea typeface="+mn-ea"/>
                <a:cs typeface="+mn-cs"/>
                <a:sym typeface="Arial"/>
              </a:defRPr>
            </a:pPr>
            <a:r>
              <a:rPr kumimoji="0" sz="2400" b="0" i="0" u="none" strike="noStrike" kern="0" cap="none" spc="0" normalizeH="0" baseline="0" noProof="0">
                <a:ln>
                  <a:noFill/>
                </a:ln>
                <a:solidFill>
                  <a:srgbClr val="2E2C61"/>
                </a:solidFill>
                <a:effectLst/>
                <a:uLnTx/>
                <a:uFillTx/>
                <a:latin typeface="Arial"/>
                <a:cs typeface="Arial"/>
                <a:sym typeface="Arial"/>
              </a:rPr>
              <a:t>cm-scale gas target</a:t>
            </a:r>
            <a:endParaRPr kumimoji="0" sz="2400" b="0" i="0" u="none" strike="noStrike" kern="0" cap="none" spc="0" normalizeH="0" baseline="0" noProof="0">
              <a:ln>
                <a:noFill/>
              </a:ln>
              <a:solidFill>
                <a:srgbClr val="2E2C61"/>
              </a:solidFill>
              <a:effectLst/>
              <a:uLnTx/>
              <a:uFillTx/>
              <a:latin typeface="Lucida Sans"/>
              <a:ea typeface="Lucida Sans"/>
              <a:cs typeface="Lucida Sans"/>
              <a:sym typeface="Lucida Sans"/>
            </a:endParaRPr>
          </a:p>
          <a:p>
            <a:pPr marL="342881" marR="0" lvl="0" indent="-342881" algn="l" defTabSz="1219170" rtl="0" eaLnBrk="1" fontAlgn="auto" latinLnBrk="0" hangingPunct="0">
              <a:lnSpc>
                <a:spcPct val="100000"/>
              </a:lnSpc>
              <a:spcBef>
                <a:spcPts val="0"/>
              </a:spcBef>
              <a:spcAft>
                <a:spcPts val="0"/>
              </a:spcAft>
              <a:buClrTx/>
              <a:buSzPct val="100000"/>
              <a:buFont typeface="Arial"/>
              <a:buChar char="•"/>
              <a:tabLst/>
              <a:defRPr>
                <a:latin typeface="+mn-lt"/>
                <a:ea typeface="+mn-ea"/>
                <a:cs typeface="+mn-cs"/>
                <a:sym typeface="Arial"/>
              </a:defRPr>
            </a:pPr>
            <a:r>
              <a:rPr kumimoji="0" sz="2400" b="0" i="0" u="none" strike="noStrike" kern="0" cap="none" spc="0" normalizeH="0" baseline="0" noProof="0">
                <a:ln>
                  <a:noFill/>
                </a:ln>
                <a:solidFill>
                  <a:srgbClr val="2E2C61"/>
                </a:solidFill>
                <a:effectLst/>
                <a:uLnTx/>
                <a:uFillTx/>
                <a:latin typeface="Arial"/>
                <a:cs typeface="Arial"/>
                <a:sym typeface="Arial"/>
              </a:rPr>
              <a:t>Intense laser driver</a:t>
            </a:r>
            <a:endParaRPr kumimoji="0" sz="2400" b="0" i="0" u="none" strike="noStrike" kern="0" cap="none" spc="0" normalizeH="0" baseline="0" noProof="0">
              <a:ln>
                <a:noFill/>
              </a:ln>
              <a:solidFill>
                <a:srgbClr val="2E2C61"/>
              </a:solidFill>
              <a:effectLst/>
              <a:uLnTx/>
              <a:uFillTx/>
              <a:latin typeface="Lucida Sans"/>
              <a:ea typeface="Lucida Sans"/>
              <a:cs typeface="Lucida Sans"/>
              <a:sym typeface="Lucida Sans"/>
            </a:endParaRPr>
          </a:p>
          <a:p>
            <a:pPr marL="342881" marR="0" lvl="0" indent="-342881" algn="l" defTabSz="1219170" rtl="0" eaLnBrk="1" fontAlgn="auto" latinLnBrk="0" hangingPunct="0">
              <a:lnSpc>
                <a:spcPct val="100000"/>
              </a:lnSpc>
              <a:spcBef>
                <a:spcPts val="0"/>
              </a:spcBef>
              <a:spcAft>
                <a:spcPts val="0"/>
              </a:spcAft>
              <a:buClrTx/>
              <a:buSzPct val="100000"/>
              <a:buFont typeface="Arial"/>
              <a:buChar char="•"/>
              <a:tabLst/>
              <a:defRPr>
                <a:latin typeface="+mn-lt"/>
                <a:ea typeface="+mn-ea"/>
                <a:cs typeface="+mn-cs"/>
                <a:sym typeface="Arial"/>
              </a:defRPr>
            </a:pPr>
            <a:r>
              <a:rPr kumimoji="0" sz="2400" b="0" i="0" u="none" strike="noStrike" kern="0" cap="none" spc="0" normalizeH="0" baseline="0" noProof="0">
                <a:ln>
                  <a:noFill/>
                </a:ln>
                <a:solidFill>
                  <a:srgbClr val="2E2C61"/>
                </a:solidFill>
                <a:effectLst/>
                <a:uLnTx/>
                <a:uFillTx/>
                <a:latin typeface="Arial"/>
                <a:cs typeface="Arial"/>
                <a:sym typeface="Arial"/>
              </a:rPr>
              <a:t>Multi-GeV electrons</a:t>
            </a:r>
          </a:p>
        </p:txBody>
      </p:sp>
      <p:pic>
        <p:nvPicPr>
          <p:cNvPr id="708" name="Picture 7" descr="Picture 7"/>
          <p:cNvPicPr>
            <a:picLocks noChangeAspect="1"/>
          </p:cNvPicPr>
          <p:nvPr/>
        </p:nvPicPr>
        <p:blipFill>
          <a:blip r:embed="rId6"/>
          <a:srcRect l="1149" t="2438" r="53938" b="12999"/>
          <a:stretch>
            <a:fillRect/>
          </a:stretch>
        </p:blipFill>
        <p:spPr>
          <a:xfrm>
            <a:off x="267747" y="1212326"/>
            <a:ext cx="2492447" cy="1660636"/>
          </a:xfrm>
          <a:prstGeom prst="rect">
            <a:avLst/>
          </a:prstGeom>
          <a:ln w="12700">
            <a:miter lim="400000"/>
          </a:ln>
        </p:spPr>
      </p:pic>
      <p:sp>
        <p:nvSpPr>
          <p:cNvPr id="709" name="Striped Right Arrow 8"/>
          <p:cNvSpPr/>
          <p:nvPr/>
        </p:nvSpPr>
        <p:spPr>
          <a:xfrm>
            <a:off x="3063846" y="1789443"/>
            <a:ext cx="480055" cy="48235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5" y="5400"/>
                </a:lnTo>
                <a:lnTo>
                  <a:pt x="675" y="16200"/>
                </a:lnTo>
                <a:lnTo>
                  <a:pt x="0" y="16200"/>
                </a:lnTo>
                <a:close/>
                <a:moveTo>
                  <a:pt x="1350" y="5400"/>
                </a:moveTo>
                <a:lnTo>
                  <a:pt x="2700" y="5400"/>
                </a:lnTo>
                <a:lnTo>
                  <a:pt x="2700" y="16200"/>
                </a:lnTo>
                <a:lnTo>
                  <a:pt x="1350" y="16200"/>
                </a:lnTo>
                <a:close/>
                <a:moveTo>
                  <a:pt x="3375" y="5400"/>
                </a:moveTo>
                <a:lnTo>
                  <a:pt x="10800" y="5400"/>
                </a:lnTo>
                <a:lnTo>
                  <a:pt x="10800" y="0"/>
                </a:lnTo>
                <a:lnTo>
                  <a:pt x="21600" y="10800"/>
                </a:lnTo>
                <a:lnTo>
                  <a:pt x="10800" y="21600"/>
                </a:lnTo>
                <a:lnTo>
                  <a:pt x="10800" y="16200"/>
                </a:lnTo>
                <a:lnTo>
                  <a:pt x="3375" y="16200"/>
                </a:lnTo>
                <a:close/>
              </a:path>
            </a:pathLst>
          </a:custGeom>
          <a:solidFill>
            <a:schemeClr val="accent1"/>
          </a:solidFill>
          <a:ln w="12700">
            <a:solidFill>
              <a:srgbClr val="1644B5"/>
            </a:solidFill>
            <a:miter/>
          </a:ln>
        </p:spPr>
        <p:txBody>
          <a:bodyPr lIns="60959" rIns="60959"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2E2C61"/>
              </a:solidFill>
              <a:effectLst/>
              <a:uLnTx/>
              <a:uFillTx/>
              <a:latin typeface="Calibri"/>
              <a:ea typeface="Calibri"/>
              <a:cs typeface="Calibri"/>
              <a:sym typeface="Calibri"/>
            </a:endParaRPr>
          </a:p>
        </p:txBody>
      </p:sp>
      <p:sp>
        <p:nvSpPr>
          <p:cNvPr id="710" name="TextBox 4"/>
          <p:cNvSpPr txBox="1"/>
          <p:nvPr/>
        </p:nvSpPr>
        <p:spPr>
          <a:xfrm>
            <a:off x="197861" y="3242007"/>
            <a:ext cx="351726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pc="-113">
                <a:latin typeface="+mn-lt"/>
                <a:ea typeface="+mn-ea"/>
                <a:cs typeface="+mn-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2400" b="0" i="0" u="none" strike="noStrike" kern="0" cap="none" spc="-151" normalizeH="0" baseline="0" noProof="0">
                <a:ln>
                  <a:noFill/>
                </a:ln>
                <a:solidFill>
                  <a:srgbClr val="2E2C61"/>
                </a:solidFill>
                <a:effectLst/>
                <a:uLnTx/>
                <a:uFillTx/>
                <a:latin typeface="Arial"/>
                <a:cs typeface="Arial"/>
                <a:sym typeface="Arial"/>
              </a:rPr>
              <a:t>High-gradient (100 GeV / m) based on plasmas</a:t>
            </a:r>
          </a:p>
        </p:txBody>
      </p:sp>
      <p:sp>
        <p:nvSpPr>
          <p:cNvPr id="711" name="TextBox 19"/>
          <p:cNvSpPr txBox="1"/>
          <p:nvPr/>
        </p:nvSpPr>
        <p:spPr>
          <a:xfrm>
            <a:off x="1228439" y="-20979"/>
            <a:ext cx="10247235" cy="666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2800">
                <a:solidFill>
                  <a:srgbClr val="023278"/>
                </a:solidFill>
                <a:latin typeface="Calibri Light"/>
                <a:ea typeface="Calibri Light"/>
                <a:cs typeface="Calibri Light"/>
                <a:sym typeface="Calibri Light"/>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3733" b="0" i="0" u="none" strike="noStrike" kern="0" cap="none" spc="0" normalizeH="0" baseline="0" noProof="0" dirty="0">
                <a:ln>
                  <a:noFill/>
                </a:ln>
                <a:solidFill>
                  <a:srgbClr val="023278"/>
                </a:solidFill>
                <a:effectLst/>
                <a:uLnTx/>
                <a:uFillTx/>
                <a:latin typeface="Calibri Light"/>
                <a:ea typeface="Calibri Light"/>
                <a:cs typeface="Calibri Light"/>
                <a:sym typeface="Calibri Light"/>
              </a:rPr>
              <a:t>                     M</a:t>
            </a:r>
            <a:r>
              <a:rPr kumimoji="0" sz="3733" b="0" i="0" u="none" strike="noStrike" kern="0" cap="none" spc="0" normalizeH="0" baseline="0" noProof="0" dirty="0" err="1">
                <a:ln>
                  <a:noFill/>
                </a:ln>
                <a:solidFill>
                  <a:srgbClr val="023278"/>
                </a:solidFill>
                <a:effectLst/>
                <a:uLnTx/>
                <a:uFillTx/>
                <a:latin typeface="Calibri Light"/>
                <a:ea typeface="Calibri Light"/>
                <a:cs typeface="Calibri Light"/>
                <a:sym typeface="Calibri Light"/>
              </a:rPr>
              <a:t>iniature</a:t>
            </a:r>
            <a:r>
              <a:rPr kumimoji="0" lang="en-GB" sz="3733" b="0" i="0" u="none" strike="noStrike" kern="0" cap="none" spc="0" normalizeH="0" baseline="0" noProof="0" dirty="0">
                <a:ln>
                  <a:noFill/>
                </a:ln>
                <a:solidFill>
                  <a:srgbClr val="023278"/>
                </a:solidFill>
                <a:effectLst/>
                <a:uLnTx/>
                <a:uFillTx/>
                <a:latin typeface="Calibri Light"/>
                <a:ea typeface="Calibri Light"/>
                <a:cs typeface="Calibri Light"/>
                <a:sym typeface="Calibri Light"/>
              </a:rPr>
              <a:t> accelerators</a:t>
            </a:r>
            <a:endParaRPr kumimoji="0" sz="3733" b="0" i="0" u="none" strike="noStrike" kern="0" cap="none" spc="0" normalizeH="0" baseline="0" noProof="0" dirty="0">
              <a:ln>
                <a:noFill/>
              </a:ln>
              <a:solidFill>
                <a:srgbClr val="023278"/>
              </a:solidFill>
              <a:effectLst/>
              <a:uLnTx/>
              <a:uFillTx/>
              <a:latin typeface="Calibri Light"/>
              <a:ea typeface="Calibri Light"/>
              <a:cs typeface="Calibri Light"/>
              <a:sym typeface="Calibri Light"/>
            </a:endParaRPr>
          </a:p>
        </p:txBody>
      </p:sp>
      <p:sp>
        <p:nvSpPr>
          <p:cNvPr id="712" name="TextBox 23"/>
          <p:cNvSpPr txBox="1"/>
          <p:nvPr/>
        </p:nvSpPr>
        <p:spPr>
          <a:xfrm>
            <a:off x="8051211" y="5171903"/>
            <a:ext cx="3858280"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1200" spc="-113">
                <a:solidFill>
                  <a:srgbClr val="FFFFFF"/>
                </a:solidFill>
                <a:latin typeface="+mn-lt"/>
                <a:ea typeface="+mn-ea"/>
                <a:cs typeface="+mn-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600" b="0" i="0" u="none" strike="noStrike" kern="0" cap="none" spc="-151" normalizeH="0" baseline="0" noProof="0">
                <a:ln>
                  <a:noFill/>
                </a:ln>
                <a:solidFill>
                  <a:srgbClr val="FFFFFF"/>
                </a:solidFill>
                <a:effectLst/>
                <a:uLnTx/>
                <a:uFillTx/>
                <a:latin typeface="Arial"/>
                <a:cs typeface="Arial"/>
                <a:sym typeface="Arial"/>
              </a:rPr>
              <a:t>Electron density map from PIC simulation of LWFA</a:t>
            </a:r>
          </a:p>
        </p:txBody>
      </p:sp>
      <p:sp>
        <p:nvSpPr>
          <p:cNvPr id="713" name="TextBox 25"/>
          <p:cNvSpPr txBox="1"/>
          <p:nvPr/>
        </p:nvSpPr>
        <p:spPr>
          <a:xfrm>
            <a:off x="2112892" y="5545044"/>
            <a:ext cx="5755333" cy="748795"/>
          </a:xfrm>
          <a:prstGeom prst="rect">
            <a:avLst/>
          </a:prstGeom>
          <a:solidFill>
            <a:srgbClr val="2E2D62"/>
          </a:solidFill>
          <a:ln w="12700">
            <a:solidFill>
              <a:srgbClr val="2E2C6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nchor="ctr">
            <a:spAutoFit/>
          </a:bodyPr>
          <a:lstStyle>
            <a:lvl1pPr>
              <a:defRPr sz="1600">
                <a:solidFill>
                  <a:srgbClr val="FFFFFF"/>
                </a:solidFill>
                <a:latin typeface="+mn-lt"/>
                <a:ea typeface="+mn-ea"/>
                <a:cs typeface="+mn-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2133" b="0" i="0" u="none" strike="noStrike" kern="0" cap="none" spc="0" normalizeH="0" baseline="0" noProof="0">
                <a:ln>
                  <a:noFill/>
                </a:ln>
                <a:solidFill>
                  <a:srgbClr val="FFFFFF"/>
                </a:solidFill>
                <a:effectLst/>
                <a:uLnTx/>
                <a:uFillTx/>
                <a:latin typeface="Arial"/>
                <a:cs typeface="Arial"/>
                <a:sym typeface="Arial"/>
              </a:rPr>
              <a:t>Plasma accelerators can contribute to the next generation of light-sources and colliders</a:t>
            </a:r>
          </a:p>
        </p:txBody>
      </p:sp>
      <p:sp>
        <p:nvSpPr>
          <p:cNvPr id="714" name="TextBox 26"/>
          <p:cNvSpPr txBox="1"/>
          <p:nvPr/>
        </p:nvSpPr>
        <p:spPr>
          <a:xfrm>
            <a:off x="7201111" y="4396462"/>
            <a:ext cx="678143"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1200" b="1" spc="-113">
                <a:latin typeface="+mn-lt"/>
                <a:ea typeface="+mn-ea"/>
                <a:cs typeface="+mn-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600" b="1" i="0" u="none" strike="noStrike" kern="0" cap="none" spc="-151" normalizeH="0" baseline="0" noProof="0">
                <a:ln>
                  <a:noFill/>
                </a:ln>
                <a:solidFill>
                  <a:srgbClr val="2E2C61"/>
                </a:solidFill>
                <a:effectLst/>
                <a:uLnTx/>
                <a:uFillTx/>
                <a:latin typeface="Arial"/>
                <a:cs typeface="Arial"/>
                <a:sym typeface="Arial"/>
              </a:rPr>
              <a:t>30 µm</a:t>
            </a:r>
          </a:p>
        </p:txBody>
      </p:sp>
      <p:sp>
        <p:nvSpPr>
          <p:cNvPr id="715" name="Straight Arrow Connector 28"/>
          <p:cNvSpPr/>
          <p:nvPr/>
        </p:nvSpPr>
        <p:spPr>
          <a:xfrm>
            <a:off x="7850632" y="4033778"/>
            <a:ext cx="1" cy="1106977"/>
          </a:xfrm>
          <a:prstGeom prst="line">
            <a:avLst/>
          </a:prstGeom>
          <a:ln w="6350">
            <a:solidFill>
              <a:srgbClr val="002855"/>
            </a:solidFill>
            <a:miter/>
            <a:headEnd type="triangle"/>
            <a:tailEnd type="triangle"/>
          </a:ln>
        </p:spPr>
        <p:txBody>
          <a:bodyPr lIns="60959" rIns="60959"/>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2E2C61"/>
              </a:solidFill>
              <a:effectLst/>
              <a:uLnTx/>
              <a:uFillTx/>
              <a:latin typeface="Calibri"/>
              <a:ea typeface="Calibri"/>
              <a:cs typeface="Calibri"/>
              <a:sym typeface="Calibri"/>
            </a:endParaRPr>
          </a:p>
        </p:txBody>
      </p:sp>
      <p:pic>
        <p:nvPicPr>
          <p:cNvPr id="716" name="Picture 31" descr="Picture 31"/>
          <p:cNvPicPr>
            <a:picLocks noChangeAspect="1"/>
          </p:cNvPicPr>
          <p:nvPr/>
        </p:nvPicPr>
        <p:blipFill>
          <a:blip r:embed="rId7"/>
          <a:stretch>
            <a:fillRect/>
          </a:stretch>
        </p:blipFill>
        <p:spPr>
          <a:xfrm>
            <a:off x="3916440" y="1212326"/>
            <a:ext cx="3280021" cy="1718161"/>
          </a:xfrm>
          <a:prstGeom prst="rect">
            <a:avLst/>
          </a:prstGeom>
          <a:ln w="12700">
            <a:miter lim="400000"/>
          </a:ln>
        </p:spPr>
      </p:pic>
      <p:sp>
        <p:nvSpPr>
          <p:cNvPr id="717" name="Straight Arrow Connector 33"/>
          <p:cNvSpPr/>
          <p:nvPr/>
        </p:nvSpPr>
        <p:spPr>
          <a:xfrm flipV="1">
            <a:off x="4706658" y="2414692"/>
            <a:ext cx="1473521" cy="207091"/>
          </a:xfrm>
          <a:prstGeom prst="line">
            <a:avLst/>
          </a:prstGeom>
          <a:ln w="15875">
            <a:solidFill>
              <a:srgbClr val="FFFFFF"/>
            </a:solidFill>
            <a:miter/>
            <a:headEnd type="stealth"/>
            <a:tailEnd type="stealth"/>
          </a:ln>
        </p:spPr>
        <p:txBody>
          <a:bodyPr lIns="60959" rIns="60959"/>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2E2C61"/>
              </a:solidFill>
              <a:effectLst/>
              <a:uLnTx/>
              <a:uFillTx/>
              <a:latin typeface="Calibri"/>
              <a:ea typeface="Calibri"/>
              <a:cs typeface="Calibri"/>
              <a:sym typeface="Calibri"/>
            </a:endParaRPr>
          </a:p>
        </p:txBody>
      </p:sp>
      <p:sp>
        <p:nvSpPr>
          <p:cNvPr id="718" name="TextBox 34"/>
          <p:cNvSpPr txBox="1"/>
          <p:nvPr/>
        </p:nvSpPr>
        <p:spPr>
          <a:xfrm>
            <a:off x="4931267" y="2532739"/>
            <a:ext cx="226151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lvl1pPr>
              <a:defRPr sz="1200">
                <a:solidFill>
                  <a:srgbClr val="FFFFFF"/>
                </a:solidFill>
                <a:latin typeface="+mn-lt"/>
                <a:ea typeface="+mn-ea"/>
                <a:cs typeface="+mn-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cs typeface="Arial"/>
                <a:sym typeface="Arial"/>
              </a:rPr>
              <a:t>~ 20 mm; ~ 100 GeV/m</a:t>
            </a:r>
          </a:p>
        </p:txBody>
      </p:sp>
      <p:pic>
        <p:nvPicPr>
          <p:cNvPr id="719" name="ne.m4v" descr="ne.m4v"/>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8012199" y="3304168"/>
            <a:ext cx="3836224" cy="2641984"/>
          </a:xfrm>
          <a:prstGeom prst="rect">
            <a:avLst/>
          </a:prstGeom>
          <a:ln w="12700">
            <a:miter lim="400000"/>
          </a:ln>
        </p:spPr>
      </p:pic>
      <p:sp>
        <p:nvSpPr>
          <p:cNvPr id="720" name="TextBox 2"/>
          <p:cNvSpPr txBox="1"/>
          <p:nvPr/>
        </p:nvSpPr>
        <p:spPr>
          <a:xfrm>
            <a:off x="8913477" y="3418179"/>
            <a:ext cx="2284112" cy="9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marL="0" marR="0" lvl="0" indent="0" algn="l" defTabSz="1219170" rtl="0" eaLnBrk="1" fontAlgn="auto" latinLnBrk="0" hangingPunct="0">
              <a:lnSpc>
                <a:spcPct val="100000"/>
              </a:lnSpc>
              <a:spcBef>
                <a:spcPts val="0"/>
              </a:spcBef>
              <a:spcAft>
                <a:spcPts val="0"/>
              </a:spcAft>
              <a:buClrTx/>
              <a:buSzTx/>
              <a:buFontTx/>
              <a:buNone/>
              <a:tabLst/>
              <a:defRPr sz="1200">
                <a:solidFill>
                  <a:srgbClr val="FFFFFF"/>
                </a:solidFill>
                <a:latin typeface="Calibri Light"/>
                <a:ea typeface="Calibri Light"/>
                <a:cs typeface="Calibri Light"/>
                <a:sym typeface="Calibri Light"/>
              </a:defRPr>
            </a:pPr>
            <a:r>
              <a:rPr kumimoji="0" sz="1467" b="0" i="0" u="none" strike="noStrike" kern="0" cap="none" spc="0" normalizeH="0" baseline="0" noProof="0">
                <a:ln>
                  <a:noFill/>
                </a:ln>
                <a:solidFill>
                  <a:srgbClr val="FFFFFF"/>
                </a:solidFill>
                <a:effectLst/>
                <a:uLnTx/>
                <a:uFillTx/>
                <a:latin typeface="Calibri Light"/>
                <a:ea typeface="Calibri Light"/>
                <a:cs typeface="Calibri Light"/>
                <a:sym typeface="Calibri Light"/>
              </a:rPr>
              <a:t>Generates extremely short (~fs) x-ray pulse with </a:t>
            </a:r>
            <a:r>
              <a:rPr kumimoji="0" sz="1467" b="0" i="0" u="none" strike="noStrike" kern="0" cap="none" spc="0" normalizeH="0" baseline="0" noProof="0">
                <a:ln>
                  <a:noFill/>
                </a:ln>
                <a:solidFill>
                  <a:srgbClr val="FFFFFF"/>
                </a:solidFill>
                <a:effectLst/>
                <a:uLnTx/>
                <a:uFillTx/>
                <a:latin typeface="Lucida Sans"/>
                <a:ea typeface="Lucida Sans"/>
                <a:cs typeface="Lucida Sans"/>
                <a:sym typeface="Lucida Sans"/>
              </a:rPr>
              <a:t>synchrotron-like radiation spectrum</a:t>
            </a:r>
            <a:r>
              <a:rPr kumimoji="0" sz="1467" b="0" i="0" u="none" strike="noStrike" kern="0" cap="none" spc="0" normalizeH="0" baseline="0" noProof="0">
                <a:ln>
                  <a:noFill/>
                </a:ln>
                <a:solidFill>
                  <a:srgbClr val="FFFFFF"/>
                </a:solidFill>
                <a:effectLst/>
                <a:uLnTx/>
                <a:uFillTx/>
                <a:latin typeface="Calibri Light"/>
                <a:ea typeface="Calibri Light"/>
                <a:cs typeface="Calibri Light"/>
                <a:sym typeface="Calibri Light"/>
              </a:rPr>
              <a:t> </a:t>
            </a:r>
          </a:p>
        </p:txBody>
      </p:sp>
      <p:sp>
        <p:nvSpPr>
          <p:cNvPr id="721" name="TextBox 3"/>
          <p:cNvSpPr txBox="1"/>
          <p:nvPr/>
        </p:nvSpPr>
        <p:spPr>
          <a:xfrm>
            <a:off x="9871068" y="4708818"/>
            <a:ext cx="144470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1200">
                <a:solidFill>
                  <a:srgbClr val="FFFFFF"/>
                </a:solidFill>
                <a:latin typeface="Calibri Light"/>
                <a:ea typeface="Calibri Light"/>
                <a:cs typeface="Calibri Light"/>
                <a:sym typeface="Calibri Light"/>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Calibri Light"/>
                <a:ea typeface="Calibri Light"/>
                <a:cs typeface="Calibri Light"/>
                <a:sym typeface="Calibri Light"/>
              </a:rPr>
              <a:t>Characteristic energy</a:t>
            </a:r>
          </a:p>
        </p:txBody>
      </p:sp>
      <p:sp>
        <p:nvSpPr>
          <p:cNvPr id="722" name="Isosceles Triangle 11"/>
          <p:cNvSpPr/>
          <p:nvPr/>
        </p:nvSpPr>
        <p:spPr>
          <a:xfrm rot="16200000">
            <a:off x="10646228" y="3357561"/>
            <a:ext cx="131713" cy="2578848"/>
          </a:xfrm>
          <a:prstGeom prst="triangle">
            <a:avLst/>
          </a:prstGeom>
          <a:solidFill>
            <a:srgbClr val="D2DFFE">
              <a:alpha val="71000"/>
            </a:srgbClr>
          </a:solidFill>
          <a:ln w="12700">
            <a:miter lim="400000"/>
          </a:ln>
        </p:spPr>
        <p:txBody>
          <a:bodyPr lIns="60959" rIns="60959"/>
          <a:lstStyle/>
          <a:p>
            <a:pPr marL="0" marR="0" lvl="0" indent="0" algn="l" defTabSz="1219170" rtl="0" eaLnBrk="1" fontAlgn="auto" latinLnBrk="0" hangingPunct="0">
              <a:lnSpc>
                <a:spcPct val="100000"/>
              </a:lnSpc>
              <a:spcBef>
                <a:spcPts val="0"/>
              </a:spcBef>
              <a:spcAft>
                <a:spcPts val="0"/>
              </a:spcAft>
              <a:buClrTx/>
              <a:buSzTx/>
              <a:buFontTx/>
              <a:buNone/>
              <a:tabLst/>
              <a:defRPr sz="1400" b="1">
                <a:latin typeface="+mn-lt"/>
                <a:ea typeface="+mn-ea"/>
                <a:cs typeface="+mn-cs"/>
                <a:sym typeface="Arial"/>
              </a:defRPr>
            </a:pPr>
            <a:endParaRPr kumimoji="0" sz="1867" b="1" i="0" u="none" strike="noStrike" kern="0" cap="none" spc="0" normalizeH="0" baseline="0" noProof="0">
              <a:ln>
                <a:noFill/>
              </a:ln>
              <a:solidFill>
                <a:srgbClr val="2E2C61"/>
              </a:solidFill>
              <a:effectLst/>
              <a:uLnTx/>
              <a:uFillTx/>
              <a:latin typeface="Arial"/>
              <a:cs typeface="Arial"/>
              <a:sym typeface="Arial"/>
            </a:endParaRPr>
          </a:p>
        </p:txBody>
      </p:sp>
      <p:sp>
        <p:nvSpPr>
          <p:cNvPr id="723" name="TextBox 9"/>
          <p:cNvSpPr txBox="1"/>
          <p:nvPr/>
        </p:nvSpPr>
        <p:spPr>
          <a:xfrm>
            <a:off x="11104867" y="4185062"/>
            <a:ext cx="396823"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marL="0" marR="0" lvl="0" indent="0" algn="l" defTabSz="1219170" rtl="0" eaLnBrk="1" fontAlgn="auto" latinLnBrk="0" hangingPunct="0">
              <a:lnSpc>
                <a:spcPct val="100000"/>
              </a:lnSpc>
              <a:spcBef>
                <a:spcPts val="0"/>
              </a:spcBef>
              <a:spcAft>
                <a:spcPts val="0"/>
              </a:spcAft>
              <a:buClrTx/>
              <a:buSzTx/>
              <a:buFontTx/>
              <a:buNone/>
              <a:tabLst/>
              <a:defRPr sz="1200">
                <a:solidFill>
                  <a:srgbClr val="FFFFFF"/>
                </a:solidFill>
                <a:latin typeface="Calibri Light"/>
                <a:ea typeface="Calibri Light"/>
                <a:cs typeface="Calibri Light"/>
                <a:sym typeface="Calibri Light"/>
              </a:defRPr>
            </a:pPr>
            <a:r>
              <a:rPr kumimoji="0" sz="1600" b="0" i="0" u="none" strike="noStrike" kern="0" cap="none" spc="0" normalizeH="0" baseline="0" noProof="0">
                <a:ln>
                  <a:noFill/>
                </a:ln>
                <a:solidFill>
                  <a:srgbClr val="FFFFFF"/>
                </a:solidFill>
                <a:effectLst/>
                <a:uLnTx/>
                <a:uFillTx/>
                <a:latin typeface="Calibri Light"/>
                <a:ea typeface="Calibri Light"/>
                <a:cs typeface="Calibri Light"/>
                <a:sym typeface="Calibri Light"/>
              </a:rPr>
              <a:t>1/</a:t>
            </a:r>
            <a:r>
              <a:rPr kumimoji="0" sz="1600" b="0" i="0" u="none" strike="noStrike" kern="0" cap="none" spc="0" normalizeH="0" baseline="0" noProof="0">
                <a:ln>
                  <a:noFill/>
                </a:ln>
                <a:solidFill>
                  <a:srgbClr val="FFFFFF"/>
                </a:solidFill>
                <a:effectLst/>
                <a:uLnTx/>
                <a:uFillTx/>
                <a:latin typeface="Symbol"/>
                <a:ea typeface="Symbol"/>
                <a:cs typeface="Symbol"/>
                <a:sym typeface="Symbol"/>
              </a:rPr>
              <a:t>g</a:t>
            </a:r>
          </a:p>
        </p:txBody>
      </p:sp>
      <p:pic>
        <p:nvPicPr>
          <p:cNvPr id="724" name="Picture 10" descr="Picture 10"/>
          <p:cNvPicPr>
            <a:picLocks noChangeAspect="1"/>
          </p:cNvPicPr>
          <p:nvPr/>
        </p:nvPicPr>
        <p:blipFill>
          <a:blip r:embed="rId9"/>
          <a:stretch>
            <a:fillRect/>
          </a:stretch>
        </p:blipFill>
        <p:spPr>
          <a:xfrm>
            <a:off x="9254559" y="5275840"/>
            <a:ext cx="1649099" cy="309657"/>
          </a:xfrm>
          <a:prstGeom prst="rect">
            <a:avLst/>
          </a:prstGeom>
          <a:ln w="12700">
            <a:miter lim="400000"/>
          </a:ln>
        </p:spPr>
      </p:pic>
      <p:pic>
        <p:nvPicPr>
          <p:cNvPr id="725" name="Picture 11" descr="Picture 11"/>
          <p:cNvPicPr>
            <a:picLocks noChangeAspect="1"/>
          </p:cNvPicPr>
          <p:nvPr/>
        </p:nvPicPr>
        <p:blipFill>
          <a:blip r:embed="rId10"/>
          <a:stretch>
            <a:fillRect/>
          </a:stretch>
        </p:blipFill>
        <p:spPr>
          <a:xfrm>
            <a:off x="11902820" y="3304168"/>
            <a:ext cx="152281" cy="264514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0" fill="hold"/>
                                        <p:tgtEl>
                                          <p:spTgt spid="719"/>
                                        </p:tgtEl>
                                      </p:cBhvr>
                                    </p:cmd>
                                  </p:childTnLst>
                                </p:cTn>
                              </p:par>
                            </p:childTnLst>
                          </p:cTn>
                        </p:par>
                        <p:par>
                          <p:cTn id="7" fill="hold">
                            <p:stCondLst>
                              <p:cond delay="15400"/>
                            </p:stCondLst>
                            <p:childTnLst>
                              <p:par>
                                <p:cTn id="8" presetID="1" presetClass="entr" presetSubtype="0" fill="hold" grpId="0" nodeType="afterEffect">
                                  <p:stCondLst>
                                    <p:cond delay="3000"/>
                                  </p:stCondLst>
                                  <p:iterate>
                                    <p:tmAbs val="0"/>
                                  </p:iterate>
                                  <p:childTnLst>
                                    <p:set>
                                      <p:cBhvr>
                                        <p:cTn id="9" fill="hold"/>
                                        <p:tgtEl>
                                          <p:spTgt spid="721"/>
                                        </p:tgtEl>
                                        <p:attrNameLst>
                                          <p:attrName>style.visibility</p:attrName>
                                        </p:attrNameLst>
                                      </p:cBhvr>
                                      <p:to>
                                        <p:strVal val="visible"/>
                                      </p:to>
                                    </p:set>
                                  </p:childTnLst>
                                </p:cTn>
                              </p:par>
                            </p:childTnLst>
                          </p:cTn>
                        </p:par>
                        <p:par>
                          <p:cTn id="10" fill="hold">
                            <p:stCondLst>
                              <p:cond delay="18400"/>
                            </p:stCondLst>
                            <p:childTnLst>
                              <p:par>
                                <p:cTn id="11" presetID="1" presetClass="entr" presetSubtype="0" fill="hold" grpId="0" nodeType="afterEffect">
                                  <p:stCondLst>
                                    <p:cond delay="0"/>
                                  </p:stCondLst>
                                  <p:iterate>
                                    <p:tmAbs val="0"/>
                                  </p:iterate>
                                  <p:childTnLst>
                                    <p:set>
                                      <p:cBhvr>
                                        <p:cTn id="12" fill="hold"/>
                                        <p:tgtEl>
                                          <p:spTgt spid="723"/>
                                        </p:tgtEl>
                                        <p:attrNameLst>
                                          <p:attrName>style.visibility</p:attrName>
                                        </p:attrNameLst>
                                      </p:cBhvr>
                                      <p:to>
                                        <p:strVal val="visible"/>
                                      </p:to>
                                    </p:set>
                                  </p:childTnLst>
                                </p:cTn>
                              </p:par>
                            </p:childTnLst>
                          </p:cTn>
                        </p:par>
                        <p:par>
                          <p:cTn id="13" fill="hold">
                            <p:stCondLst>
                              <p:cond delay="18400"/>
                            </p:stCondLst>
                            <p:childTnLst>
                              <p:par>
                                <p:cTn id="14" presetID="22" presetClass="entr" presetSubtype="8" fill="hold" grpId="0" nodeType="afterEffect">
                                  <p:stCondLst>
                                    <p:cond delay="0"/>
                                  </p:stCondLst>
                                  <p:iterate>
                                    <p:tmAbs val="0"/>
                                  </p:iterate>
                                  <p:childTnLst>
                                    <p:set>
                                      <p:cBhvr>
                                        <p:cTn id="15" fill="hold"/>
                                        <p:tgtEl>
                                          <p:spTgt spid="722"/>
                                        </p:tgtEl>
                                        <p:attrNameLst>
                                          <p:attrName>style.visibility</p:attrName>
                                        </p:attrNameLst>
                                      </p:cBhvr>
                                      <p:to>
                                        <p:strVal val="visible"/>
                                      </p:to>
                                    </p:set>
                                    <p:animEffect transition="in" filter="wipe(left)">
                                      <p:cBhvr>
                                        <p:cTn id="16" dur="500"/>
                                        <p:tgtEl>
                                          <p:spTgt spid="722"/>
                                        </p:tgtEl>
                                      </p:cBhvr>
                                    </p:animEffect>
                                  </p:childTnLst>
                                </p:cTn>
                              </p:par>
                            </p:childTnLst>
                          </p:cTn>
                        </p:par>
                        <p:par>
                          <p:cTn id="17" fill="hold">
                            <p:stCondLst>
                              <p:cond delay="18900"/>
                            </p:stCondLst>
                            <p:childTnLst>
                              <p:par>
                                <p:cTn id="18" presetID="1" presetClass="entr" presetSubtype="0" fill="hold" grpId="0" nodeType="afterEffect">
                                  <p:stCondLst>
                                    <p:cond delay="0"/>
                                  </p:stCondLst>
                                  <p:iterate>
                                    <p:tmAbs val="0"/>
                                  </p:iterate>
                                  <p:childTnLst>
                                    <p:set>
                                      <p:cBhvr>
                                        <p:cTn id="19" fill="hold"/>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19"/>
                </p:tgtEl>
              </p:cMediaNode>
            </p:video>
            <p:seq concurrent="1" prevAc="none" nextAc="seek">
              <p:cTn id="21" restart="whenNotActive" fill="hold" evtFilter="cancelBubble" nodeType="interactiveSeq">
                <p:stCondLst>
                  <p:cond evt="onClick" delay="0">
                    <p:tgtEl>
                      <p:spTgt spid="71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19"/>
                                        </p:tgtEl>
                                      </p:cBhvr>
                                    </p:cmd>
                                  </p:childTnLst>
                                </p:cTn>
                              </p:par>
                            </p:childTnLst>
                          </p:cTn>
                        </p:par>
                      </p:childTnLst>
                    </p:cTn>
                  </p:par>
                </p:childTnLst>
              </p:cTn>
              <p:nextCondLst>
                <p:cond evt="onClick" delay="0">
                  <p:tgtEl>
                    <p:spTgt spid="719"/>
                  </p:tgtEl>
                </p:cond>
              </p:nextCondLst>
            </p:seq>
          </p:childTnLst>
        </p:cTn>
      </p:par>
    </p:tnLst>
    <p:bldLst>
      <p:bldP spid="721" grpId="0" animBg="1" advAuto="0"/>
      <p:bldP spid="722" grpId="0" animBg="1" advAuto="0"/>
      <p:bldP spid="723" grpId="0" animBg="1" advAuto="0"/>
      <p:bldP spid="72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 name="Picture 2" descr="Picture 2"/>
          <p:cNvPicPr>
            <a:picLocks noChangeAspect="1"/>
          </p:cNvPicPr>
          <p:nvPr/>
        </p:nvPicPr>
        <p:blipFill>
          <a:blip r:embed="rId2"/>
          <a:srcRect l="-26" t="15138"/>
          <a:stretch/>
        </p:blipFill>
        <p:spPr>
          <a:xfrm>
            <a:off x="0" y="1062273"/>
            <a:ext cx="12192000" cy="5819873"/>
          </a:xfrm>
          <a:prstGeom prst="rect">
            <a:avLst/>
          </a:prstGeom>
          <a:ln w="12700">
            <a:miter lim="400000"/>
          </a:ln>
        </p:spPr>
      </p:pic>
      <p:sp>
        <p:nvSpPr>
          <p:cNvPr id="834" name="Rectangle 4"/>
          <p:cNvSpPr txBox="1"/>
          <p:nvPr/>
        </p:nvSpPr>
        <p:spPr>
          <a:xfrm>
            <a:off x="64137" y="6441407"/>
            <a:ext cx="5766967"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defTabSz="685800">
              <a:defRPr sz="1500">
                <a:solidFill>
                  <a:srgbClr val="FFFFFF"/>
                </a:solidFill>
                <a:latin typeface="+mn-lt"/>
                <a:ea typeface="+mn-ea"/>
                <a:cs typeface="+mn-cs"/>
                <a:sym typeface="Aria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FFFFFF"/>
                </a:solidFill>
                <a:effectLst/>
                <a:uLnTx/>
                <a:uFillTx/>
                <a:latin typeface="Calibri"/>
                <a:ea typeface="+mn-ea"/>
                <a:cs typeface="+mn-cs"/>
                <a:sym typeface="Arial"/>
              </a:rPr>
              <a:t>clf.stfc.ac.uk/Pages/EPAC-introduction-page.aspx</a:t>
            </a:r>
          </a:p>
        </p:txBody>
      </p:sp>
      <p:sp>
        <p:nvSpPr>
          <p:cNvPr id="836" name="Rectangle 6"/>
          <p:cNvSpPr/>
          <p:nvPr/>
        </p:nvSpPr>
        <p:spPr>
          <a:xfrm>
            <a:off x="6107403" y="1758779"/>
            <a:ext cx="6084597" cy="4524315"/>
          </a:xfrm>
          <a:prstGeom prst="rect">
            <a:avLst/>
          </a:prstGeom>
          <a:solidFill>
            <a:srgbClr val="2E2C61">
              <a:alpha val="54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marL="342891" marR="0" lvl="0" indent="-342891" algn="l" defTabSz="914377" rtl="0" eaLnBrk="1" fontAlgn="auto" latinLnBrk="0" hangingPunct="1">
              <a:lnSpc>
                <a:spcPct val="100000"/>
              </a:lnSpc>
              <a:spcBef>
                <a:spcPts val="0"/>
              </a:spcBef>
              <a:spcAft>
                <a:spcPts val="0"/>
              </a:spcAft>
              <a:buClrTx/>
              <a:buSzPct val="100000"/>
              <a:buFont typeface="Arial"/>
              <a:buChar char="•"/>
              <a:tabLst/>
              <a:defRPr>
                <a:solidFill>
                  <a:srgbClr val="FFFFFF"/>
                </a:solidFill>
                <a:latin typeface="+mn-lt"/>
                <a:ea typeface="+mn-ea"/>
                <a:cs typeface="+mn-cs"/>
                <a:sym typeface="Arial"/>
              </a:defRPr>
            </a:pP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A new £10</a:t>
            </a:r>
            <a:r>
              <a:rPr kumimoji="0" lang="en-GB" sz="2400" b="0" i="0" u="none" strike="noStrike" kern="1200" cap="none" spc="0" normalizeH="0" baseline="0" noProof="0" dirty="0">
                <a:ln>
                  <a:noFill/>
                </a:ln>
                <a:solidFill>
                  <a:srgbClr val="FFFFFF"/>
                </a:solidFill>
                <a:effectLst/>
                <a:uLnTx/>
                <a:uFillTx/>
                <a:latin typeface="Calibri"/>
                <a:ea typeface="+mn-ea"/>
                <a:cs typeface="+mn-cs"/>
                <a:sym typeface="Arial"/>
              </a:rPr>
              <a:t>6</a:t>
            </a: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M</a:t>
            </a:r>
            <a:r>
              <a:rPr kumimoji="0" lang="en-GB" sz="2400" b="0" i="0" u="none" strike="noStrike" kern="1200" cap="none" spc="0" normalizeH="0" baseline="0" noProof="0" dirty="0">
                <a:ln>
                  <a:noFill/>
                </a:ln>
                <a:solidFill>
                  <a:srgbClr val="FFFFFF"/>
                </a:solidFill>
                <a:effectLst/>
                <a:uLnTx/>
                <a:uFillTx/>
                <a:latin typeface="Calibri"/>
                <a:ea typeface="+mn-ea"/>
                <a:cs typeface="+mn-cs"/>
                <a:sym typeface="Arial"/>
              </a:rPr>
              <a:t> </a:t>
            </a:r>
            <a:r>
              <a:rPr kumimoji="0" sz="2400" b="0" i="0" u="none" strike="noStrike" kern="1200" cap="none" spc="0" normalizeH="0" baseline="0" noProof="0" dirty="0" err="1">
                <a:ln>
                  <a:noFill/>
                </a:ln>
                <a:solidFill>
                  <a:srgbClr val="FFFFFF"/>
                </a:solidFill>
                <a:effectLst/>
                <a:uLnTx/>
                <a:uFillTx/>
                <a:latin typeface="Calibri"/>
                <a:ea typeface="+mn-ea"/>
                <a:cs typeface="+mn-cs"/>
                <a:sym typeface="Arial"/>
              </a:rPr>
              <a:t>centre</a:t>
            </a: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 based on plasma accelerators</a:t>
            </a:r>
            <a:endParaRPr kumimoji="0" sz="24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a:p>
            <a:pPr marL="342891" marR="0" lvl="0" indent="-342891" algn="l" defTabSz="914377" rtl="0" eaLnBrk="1" fontAlgn="auto" latinLnBrk="0" hangingPunct="1">
              <a:lnSpc>
                <a:spcPct val="100000"/>
              </a:lnSpc>
              <a:spcBef>
                <a:spcPts val="0"/>
              </a:spcBef>
              <a:spcAft>
                <a:spcPts val="0"/>
              </a:spcAft>
              <a:buClrTx/>
              <a:buSzPct val="100000"/>
              <a:buFont typeface="Arial"/>
              <a:buChar char="•"/>
              <a:tabLst/>
              <a:defRPr>
                <a:solidFill>
                  <a:srgbClr val="FFFFFF"/>
                </a:solidFill>
                <a:latin typeface="+mn-lt"/>
                <a:ea typeface="+mn-ea"/>
                <a:cs typeface="+mn-cs"/>
                <a:sym typeface="Arial"/>
              </a:defRPr>
            </a:pP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Will host a 1PW laser at 10Hz driving plasma accelerators </a:t>
            </a:r>
            <a:endParaRPr kumimoji="0" sz="24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a:p>
            <a:pPr marL="342891" marR="0" lvl="0" indent="-342891" algn="l" defTabSz="914377" rtl="0" eaLnBrk="1" fontAlgn="auto" latinLnBrk="0" hangingPunct="1">
              <a:lnSpc>
                <a:spcPct val="100000"/>
              </a:lnSpc>
              <a:spcBef>
                <a:spcPts val="0"/>
              </a:spcBef>
              <a:spcAft>
                <a:spcPts val="0"/>
              </a:spcAft>
              <a:buClrTx/>
              <a:buSzPct val="100000"/>
              <a:buFont typeface="Arial"/>
              <a:buChar char="•"/>
              <a:tabLst/>
              <a:defRPr>
                <a:solidFill>
                  <a:srgbClr val="FFFFFF"/>
                </a:solidFill>
                <a:latin typeface="+mn-lt"/>
                <a:ea typeface="+mn-ea"/>
                <a:cs typeface="+mn-cs"/>
                <a:sym typeface="Arial"/>
              </a:defRPr>
            </a:pP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Designed for 10GeV electron beams and energetic protons, ions and secondary radiations</a:t>
            </a:r>
            <a:endParaRPr kumimoji="0" sz="24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a:p>
            <a:pPr marL="342891" marR="0" lvl="0" indent="-342891" algn="l" defTabSz="914377" rtl="0" eaLnBrk="1" fontAlgn="auto" latinLnBrk="0" hangingPunct="1">
              <a:lnSpc>
                <a:spcPct val="100000"/>
              </a:lnSpc>
              <a:spcBef>
                <a:spcPts val="0"/>
              </a:spcBef>
              <a:spcAft>
                <a:spcPts val="0"/>
              </a:spcAft>
              <a:buClrTx/>
              <a:buSzPct val="100000"/>
              <a:buFont typeface="Arial"/>
              <a:buChar char="•"/>
              <a:tabLst/>
              <a:defRPr>
                <a:solidFill>
                  <a:srgbClr val="FFFFFF"/>
                </a:solidFill>
                <a:latin typeface="+mn-lt"/>
                <a:ea typeface="+mn-ea"/>
                <a:cs typeface="+mn-cs"/>
                <a:sym typeface="Arial"/>
              </a:defRPr>
            </a:pP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Exploit plasma accelerators for a range of applications in industry, medicine, </a:t>
            </a:r>
            <a:r>
              <a:rPr kumimoji="0" sz="2400" b="0" i="0" u="none" strike="noStrike" kern="1200" cap="none" spc="0" normalizeH="0" baseline="0" noProof="0" dirty="0" err="1">
                <a:ln>
                  <a:noFill/>
                </a:ln>
                <a:solidFill>
                  <a:srgbClr val="FFFFFF"/>
                </a:solidFill>
                <a:effectLst/>
                <a:uLnTx/>
                <a:uFillTx/>
                <a:latin typeface="Calibri"/>
                <a:ea typeface="+mn-ea"/>
                <a:cs typeface="+mn-cs"/>
                <a:sym typeface="Arial"/>
              </a:rPr>
              <a:t>defence</a:t>
            </a:r>
            <a:r>
              <a:rPr kumimoji="0" sz="2400" b="0" i="0" u="none" strike="noStrike" kern="1200" cap="none" spc="0" normalizeH="0" baseline="0" noProof="0" dirty="0">
                <a:ln>
                  <a:noFill/>
                </a:ln>
                <a:solidFill>
                  <a:srgbClr val="FFFFFF"/>
                </a:solidFill>
                <a:effectLst/>
                <a:uLnTx/>
                <a:uFillTx/>
                <a:latin typeface="Calibri"/>
                <a:ea typeface="+mn-ea"/>
                <a:cs typeface="+mn-cs"/>
                <a:sym typeface="Arial"/>
              </a:rPr>
              <a:t>, and security as well as for fundamental science</a:t>
            </a:r>
            <a:endParaRPr kumimoji="0" sz="24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a:p>
            <a:pPr marL="342891" marR="0" lvl="0" indent="-342891" algn="l" defTabSz="914377" rtl="0" eaLnBrk="1" fontAlgn="auto" latinLnBrk="0" hangingPunct="1">
              <a:lnSpc>
                <a:spcPct val="100000"/>
              </a:lnSpc>
              <a:spcBef>
                <a:spcPts val="0"/>
              </a:spcBef>
              <a:spcAft>
                <a:spcPts val="0"/>
              </a:spcAft>
              <a:buClrTx/>
              <a:buSzPct val="100000"/>
              <a:buFont typeface="Arial"/>
              <a:buChar char="•"/>
              <a:tabLst/>
              <a:defRPr>
                <a:solidFill>
                  <a:srgbClr val="FFFFFF"/>
                </a:solidFill>
                <a:latin typeface="+mn-lt"/>
                <a:ea typeface="+mn-ea"/>
                <a:cs typeface="+mn-cs"/>
                <a:sym typeface="Arial"/>
              </a:defRPr>
            </a:pPr>
            <a:endParaRPr kumimoji="0" sz="24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p:txBody>
      </p:sp>
      <p:sp>
        <p:nvSpPr>
          <p:cNvPr id="4" name="TextBox 5">
            <a:extLst>
              <a:ext uri="{FF2B5EF4-FFF2-40B4-BE49-F238E27FC236}">
                <a16:creationId xmlns:a16="http://schemas.microsoft.com/office/drawing/2014/main" id="{91BD010A-74F9-6F49-128D-AE95A28B3FC1}"/>
              </a:ext>
            </a:extLst>
          </p:cNvPr>
          <p:cNvSpPr txBox="1"/>
          <p:nvPr/>
        </p:nvSpPr>
        <p:spPr>
          <a:xfrm>
            <a:off x="1068395" y="-1"/>
            <a:ext cx="11062644" cy="666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2800">
                <a:latin typeface="Calibri Light"/>
                <a:ea typeface="Calibri Light"/>
                <a:cs typeface="Calibri Light"/>
                <a:sym typeface="Calibri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733" b="0" i="0" u="none" strike="noStrike" kern="1200" cap="none" spc="0" normalizeH="0" baseline="0" noProof="0">
                <a:ln>
                  <a:noFill/>
                </a:ln>
                <a:solidFill>
                  <a:srgbClr val="201D3E"/>
                </a:solidFill>
                <a:effectLst/>
                <a:uLnTx/>
                <a:uFillTx/>
                <a:latin typeface="Calibri Light"/>
                <a:ea typeface="Calibri Light"/>
                <a:cs typeface="Calibri Light"/>
                <a:sym typeface="Calibri Light"/>
              </a:rPr>
              <a:t>Extreme Photonics Applications Centre (EPAC)</a:t>
            </a:r>
            <a:endParaRPr kumimoji="0" sz="3733" b="0" i="0" u="none" strike="noStrike" kern="1200" cap="none" spc="0" normalizeH="0" baseline="0" noProof="0">
              <a:ln>
                <a:noFill/>
              </a:ln>
              <a:solidFill>
                <a:srgbClr val="201D3E"/>
              </a:solidFill>
              <a:effectLst/>
              <a:uLnTx/>
              <a:uFillTx/>
              <a:latin typeface="Calibri Light"/>
              <a:ea typeface="Calibri Light"/>
              <a:cs typeface="Calibri Light"/>
              <a:sym typeface="Calibri Light"/>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FB9284-796A-9B48-9DCD-0DFB2B9B7947}"/>
              </a:ext>
            </a:extLst>
          </p:cNvPr>
          <p:cNvPicPr/>
          <p:nvPr/>
        </p:nvPicPr>
        <p:blipFill rotWithShape="1">
          <a:blip r:embed="rId2" cstate="email">
            <a:extLst>
              <a:ext uri="{28A0092B-C50C-407E-A947-70E740481C1C}">
                <a14:useLocalDpi xmlns:a14="http://schemas.microsoft.com/office/drawing/2010/main"/>
              </a:ext>
            </a:extLst>
          </a:blip>
          <a:srcRect b="-3"/>
          <a:stretch/>
        </p:blipFill>
        <p:spPr bwMode="auto">
          <a:xfrm>
            <a:off x="8529320" y="13"/>
            <a:ext cx="3662680" cy="3401555"/>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5" name="Picture 4" descr="A group of people posing for a photo&#10;&#10;Description automatically generated with medium confidence">
            <a:extLst>
              <a:ext uri="{FF2B5EF4-FFF2-40B4-BE49-F238E27FC236}">
                <a16:creationId xmlns:a16="http://schemas.microsoft.com/office/drawing/2014/main" id="{F59116EE-B3B6-5349-B40A-5A46078A33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5314" y="13"/>
            <a:ext cx="4118111" cy="3401555"/>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7" name="Picture 16">
            <a:extLst>
              <a:ext uri="{FF2B5EF4-FFF2-40B4-BE49-F238E27FC236}">
                <a16:creationId xmlns:a16="http://schemas.microsoft.com/office/drawing/2014/main" id="{B5CC4FB7-7B67-7F48-AACA-992F4036BA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168353" y="3456432"/>
            <a:ext cx="7023647"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53640926-AAD7-44D8-BBD7-CCE9431645EC}">
              <a14:shadowObscured xmlns:a14="http://schemas.microsoft.com/office/drawing/2010/main"/>
            </a:ext>
          </a:extLst>
        </p:spPr>
      </p:pic>
      <p:sp>
        <p:nvSpPr>
          <p:cNvPr id="2" name="Title 1"/>
          <p:cNvSpPr>
            <a:spLocks noGrp="1"/>
          </p:cNvSpPr>
          <p:nvPr>
            <p:ph type="title"/>
          </p:nvPr>
        </p:nvSpPr>
        <p:spPr>
          <a:xfrm>
            <a:off x="438912" y="435028"/>
            <a:ext cx="4922337" cy="1325563"/>
          </a:xfrm>
        </p:spPr>
        <p:txBody>
          <a:bodyPr vert="horz" lIns="121920" tIns="60960" rIns="121920" bIns="60960" numCol="1" rtlCol="0" anchor="ctr" anchorCtr="0" compatLnSpc="1">
            <a:prstTxWarp prst="textNoShape">
              <a:avLst/>
            </a:prstTxWarp>
            <a:normAutofit/>
          </a:bodyPr>
          <a:lstStyle/>
          <a:p>
            <a:pPr defTabSz="1219170"/>
            <a:r>
              <a:rPr lang="en-US" sz="3733" dirty="0">
                <a:latin typeface="Century Gothic" panose="020B0502020202020204" pitchFamily="34" charset="0"/>
              </a:rPr>
              <a:t>EPAC in a nutshell</a:t>
            </a:r>
          </a:p>
        </p:txBody>
      </p:sp>
      <p:sp>
        <p:nvSpPr>
          <p:cNvPr id="7" name="TextBox 6"/>
          <p:cNvSpPr txBox="1"/>
          <p:nvPr/>
        </p:nvSpPr>
        <p:spPr>
          <a:xfrm>
            <a:off x="64009" y="1481629"/>
            <a:ext cx="5821615" cy="3994539"/>
          </a:xfrm>
          <a:prstGeom prst="rect">
            <a:avLst/>
          </a:prstGeom>
        </p:spPr>
        <p:txBody>
          <a:bodyPr vert="horz" lIns="121920" tIns="60960" rIns="121920" bIns="60960" rtlCol="0">
            <a:normAutofit/>
          </a:bodyPr>
          <a:lstStyle/>
          <a:p>
            <a:pPr marL="285729"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01D3E"/>
                </a:solidFill>
                <a:effectLst/>
                <a:uLnTx/>
                <a:uFillTx/>
                <a:latin typeface="Calibri"/>
                <a:ea typeface="+mn-ea"/>
                <a:cs typeface="+mn-cs"/>
              </a:rPr>
              <a:t>£100M </a:t>
            </a:r>
            <a:r>
              <a:rPr kumimoji="0" lang="en-US" sz="2133" b="0" i="0" u="none" strike="noStrike" kern="1200" cap="none" spc="0" normalizeH="0" baseline="0" noProof="0" dirty="0" err="1">
                <a:ln>
                  <a:noFill/>
                </a:ln>
                <a:solidFill>
                  <a:srgbClr val="201D3E"/>
                </a:solidFill>
                <a:effectLst/>
                <a:uLnTx/>
                <a:uFillTx/>
                <a:latin typeface="Calibri"/>
                <a:ea typeface="+mn-ea"/>
                <a:cs typeface="+mn-cs"/>
              </a:rPr>
              <a:t>centre</a:t>
            </a:r>
            <a:r>
              <a:rPr kumimoji="0" lang="en-US" sz="2133" b="0" i="0" u="none" strike="noStrike" kern="1200" cap="none" spc="0" normalizeH="0" baseline="0" noProof="0" dirty="0">
                <a:ln>
                  <a:noFill/>
                </a:ln>
                <a:solidFill>
                  <a:srgbClr val="201D3E"/>
                </a:solidFill>
                <a:effectLst/>
                <a:uLnTx/>
                <a:uFillTx/>
                <a:latin typeface="Calibri"/>
                <a:ea typeface="+mn-ea"/>
                <a:cs typeface="+mn-cs"/>
              </a:rPr>
              <a:t> for applications of laser-driven sources in industry, medicine, defense and security</a:t>
            </a:r>
          </a:p>
          <a:p>
            <a:pPr marL="285729"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01D3E"/>
                </a:solidFill>
                <a:effectLst/>
                <a:uLnTx/>
                <a:uFillTx/>
                <a:latin typeface="Calibri"/>
                <a:ea typeface="+mn-ea"/>
                <a:cs typeface="+mn-cs"/>
              </a:rPr>
              <a:t>EPAC will host a 1PW laser at 10Hz driving plasma accelerators</a:t>
            </a:r>
          </a:p>
          <a:p>
            <a:pPr marL="285729"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01D3E"/>
                </a:solidFill>
                <a:effectLst/>
                <a:uLnTx/>
                <a:uFillTx/>
                <a:latin typeface="Calibri"/>
                <a:ea typeface="+mn-ea"/>
                <a:cs typeface="+mn-cs"/>
              </a:rPr>
              <a:t>Designed for 10GeV electron beams and energetic protons, ions and secondary radiations</a:t>
            </a:r>
          </a:p>
          <a:p>
            <a:pPr marL="285729"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201D3E"/>
                </a:solidFill>
                <a:effectLst/>
                <a:uLnTx/>
                <a:uFillTx/>
                <a:latin typeface="Calibri"/>
                <a:ea typeface="+mn-ea"/>
                <a:cs typeface="+mn-cs"/>
              </a:rPr>
              <a:t>EPAC will drive fundamental science and applications: Non-perturbative QED to Non-destructive Testing in industrial environments</a:t>
            </a:r>
          </a:p>
          <a:p>
            <a:pPr marL="0"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201D3E"/>
              </a:solidFill>
              <a:effectLst/>
              <a:uLnTx/>
              <a:uFillTx/>
              <a:latin typeface="Calibri"/>
              <a:ea typeface="+mn-ea"/>
              <a:cs typeface="+mn-cs"/>
            </a:endParaRPr>
          </a:p>
          <a:p>
            <a:pPr marL="285729"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467" b="0" i="0" u="none" strike="noStrike" kern="1200" cap="none" spc="0" normalizeH="0" baseline="0" noProof="0" dirty="0">
              <a:ln>
                <a:noFill/>
              </a:ln>
              <a:solidFill>
                <a:srgbClr val="201D3E"/>
              </a:solidFill>
              <a:effectLst/>
              <a:uLnTx/>
              <a:uFillTx/>
              <a:latin typeface="Calibri"/>
              <a:ea typeface="+mn-ea"/>
              <a:cs typeface="+mn-cs"/>
            </a:endParaRPr>
          </a:p>
          <a:p>
            <a:pPr marL="0"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467" b="0" i="0" u="none" strike="noStrike" kern="1200" cap="none" spc="0" normalizeH="0" baseline="0" noProof="0" dirty="0">
              <a:ln>
                <a:noFill/>
              </a:ln>
              <a:solidFill>
                <a:srgbClr val="201D3E"/>
              </a:solidFill>
              <a:effectLst/>
              <a:uLnTx/>
              <a:uFillTx/>
              <a:latin typeface="Calibri"/>
              <a:ea typeface="+mn-ea"/>
              <a:cs typeface="+mn-cs"/>
            </a:endParaRPr>
          </a:p>
          <a:p>
            <a:pPr marL="0" marR="0" lvl="0" indent="-304792"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467" b="0" i="0" u="none" strike="noStrike" kern="1200" cap="none" spc="0" normalizeH="0" baseline="0" noProof="0" dirty="0">
              <a:ln>
                <a:noFill/>
              </a:ln>
              <a:solidFill>
                <a:srgbClr val="201D3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49E3532-CD67-E21C-4155-AB5969AFEAD8}"/>
              </a:ext>
            </a:extLst>
          </p:cNvPr>
          <p:cNvSpPr txBox="1"/>
          <p:nvPr/>
        </p:nvSpPr>
        <p:spPr>
          <a:xfrm>
            <a:off x="128017" y="5349371"/>
            <a:ext cx="5436239" cy="748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0000"/>
                </a:solidFill>
                <a:effectLst/>
                <a:uLnTx/>
                <a:uFillTx/>
                <a:latin typeface="Calibri"/>
                <a:ea typeface="+mn-ea"/>
                <a:cs typeface="+mn-cs"/>
              </a:rPr>
              <a:t>Building completed; installations ongoing; commissioning in 2025.</a:t>
            </a:r>
          </a:p>
        </p:txBody>
      </p:sp>
    </p:spTree>
    <p:extLst>
      <p:ext uri="{BB962C8B-B14F-4D97-AF65-F5344CB8AC3E}">
        <p14:creationId xmlns:p14="http://schemas.microsoft.com/office/powerpoint/2010/main" val="76294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extBox 1024"/>
          <p:cNvSpPr txBox="1"/>
          <p:nvPr/>
        </p:nvSpPr>
        <p:spPr>
          <a:xfrm>
            <a:off x="11876" y="811082"/>
            <a:ext cx="3930715" cy="6078587"/>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EA1 will be configured for Laser-driven Wakefield acceleration,      </a:t>
            </a:r>
            <a:r>
              <a:rPr kumimoji="0" lang="en-US"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1</a:t>
            </a:r>
            <a:r>
              <a:rPr lang="en-US" b="1" dirty="0">
                <a:solidFill>
                  <a:srgbClr val="201D3E"/>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PW drives a laser plasma accelerator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Target is a few cm of gas </a:t>
            </a:r>
            <a:r>
              <a:rPr kumimoji="0" 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Focused </a:t>
            </a: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to relativistic intensity (above 10</a:t>
            </a:r>
            <a:r>
              <a:rPr kumimoji="0" lang="en-GB" sz="1800" b="0" i="0" u="none" strike="noStrike" kern="1200" cap="none" spc="0" normalizeH="0" baseline="30000" noProof="0" dirty="0">
                <a:ln>
                  <a:noFill/>
                </a:ln>
                <a:solidFill>
                  <a:srgbClr val="201D3E"/>
                </a:solidFill>
                <a:effectLst/>
                <a:uLnTx/>
                <a:uFillTx/>
                <a:latin typeface="Arial" panose="020B0604020202020204" pitchFamily="34" charset="0"/>
                <a:ea typeface="+mn-ea"/>
                <a:cs typeface="Arial" panose="020B0604020202020204" pitchFamily="34" charset="0"/>
              </a:rPr>
              <a:t>18</a:t>
            </a: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Wcm</a:t>
            </a:r>
            <a:r>
              <a:rPr kumimoji="0" lang="en-GB" sz="1800" b="0" i="0" u="none" strike="noStrike" kern="1200" cap="none" spc="0" normalizeH="0" baseline="30000" noProof="0" dirty="0">
                <a:ln>
                  <a:noFill/>
                </a:ln>
                <a:solidFill>
                  <a:srgbClr val="201D3E"/>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Generates multi-GeV electron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(up to 10GeV) beams and x-ray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EA2 has 2 distinct zones: laser interaction, secondary source application area</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EA1 </a:t>
            </a: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has been designed to house a  2</a:t>
            </a:r>
            <a:r>
              <a:rPr kumimoji="0" lang="en-GB" sz="1800" b="1" i="0" u="none" strike="noStrike" kern="1200" cap="none" spc="0" normalizeH="0" baseline="30000" noProof="0" dirty="0">
                <a:ln>
                  <a:noFill/>
                </a:ln>
                <a:solidFill>
                  <a:srgbClr val="201D3E"/>
                </a:solidFill>
                <a:effectLst/>
                <a:uLnTx/>
                <a:uFillTx/>
                <a:latin typeface="Arial" panose="020B0604020202020204" pitchFamily="34" charset="0"/>
                <a:ea typeface="+mn-ea"/>
                <a:cs typeface="Arial" panose="020B0604020202020204" pitchFamily="34" charset="0"/>
              </a:rPr>
              <a:t>nd</a:t>
            </a:r>
            <a:r>
              <a:rPr kumimoji="0" lang="en-GB" sz="18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PW beamline &amp; auxiliary/probe beams</a:t>
            </a:r>
            <a:endParaRPr kumimoji="0" lang="en-GB" sz="1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201D3E"/>
              </a:solidFill>
              <a:effectLst/>
              <a:uLnTx/>
              <a:uFillTx/>
              <a:latin typeface="Calibri"/>
              <a:ea typeface="+mn-ea"/>
              <a:cs typeface="+mn-cs"/>
            </a:endParaRPr>
          </a:p>
        </p:txBody>
      </p:sp>
      <p:grpSp>
        <p:nvGrpSpPr>
          <p:cNvPr id="31" name="Group 30"/>
          <p:cNvGrpSpPr/>
          <p:nvPr/>
        </p:nvGrpSpPr>
        <p:grpSpPr>
          <a:xfrm>
            <a:off x="3889905" y="1379340"/>
            <a:ext cx="8318365" cy="4702951"/>
            <a:chOff x="3889905" y="1379340"/>
            <a:chExt cx="8318365" cy="4702951"/>
          </a:xfrm>
        </p:grpSpPr>
        <p:pic>
          <p:nvPicPr>
            <p:cNvPr id="1026" name="Picture 1" descr="cid:image002.png@01D6B2D0.E1AC8590"/>
            <p:cNvPicPr>
              <a:picLocks noChangeAspect="1" noChangeArrowheads="1"/>
            </p:cNvPicPr>
            <p:nvPr/>
          </p:nvPicPr>
          <p:blipFill rotWithShape="1">
            <a:blip r:embed="rId2">
              <a:extLst>
                <a:ext uri="{28A0092B-C50C-407E-A947-70E740481C1C}">
                  <a14:useLocalDpi xmlns:a14="http://schemas.microsoft.com/office/drawing/2010/main" val="0"/>
                </a:ext>
              </a:extLst>
            </a:blip>
            <a:srcRect l="4138" t="3980" r="10604" b="1253"/>
            <a:stretch/>
          </p:blipFill>
          <p:spPr bwMode="auto">
            <a:xfrm>
              <a:off x="3906175" y="1379340"/>
              <a:ext cx="8285825" cy="470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E288275-2FA5-564F-87D1-D588139B106D}"/>
                </a:ext>
              </a:extLst>
            </p:cNvPr>
            <p:cNvSpPr/>
            <p:nvPr/>
          </p:nvSpPr>
          <p:spPr>
            <a:xfrm>
              <a:off x="3889905" y="4512631"/>
              <a:ext cx="4224285" cy="1569660"/>
            </a:xfrm>
            <a:prstGeom prst="rect">
              <a:avLst/>
            </a:prstGeom>
            <a:solidFill>
              <a:schemeClr val="accent3">
                <a:lumMod val="20000"/>
                <a:lumOff val="80000"/>
              </a:schemeClr>
            </a:solid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Focussing chamber </a:t>
              </a:r>
              <a:r>
                <a:rPr kumimoji="0" lang="en-GB" sz="16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contains  2 optics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Large area adaptive optic AO</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Off-axis parabola</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Granite beamline support structure for stability</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Maximum focal length 14 m (</a:t>
              </a:r>
              <a:r>
                <a:rPr kumimoji="0" lang="en-GB" sz="1600" b="0" i="1"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f</a:t>
              </a:r>
              <a:r>
                <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 65)</a:t>
              </a:r>
            </a:p>
          </p:txBody>
        </p:sp>
        <p:cxnSp>
          <p:nvCxnSpPr>
            <p:cNvPr id="13" name="Straight Arrow Connector 12"/>
            <p:cNvCxnSpPr/>
            <p:nvPr/>
          </p:nvCxnSpPr>
          <p:spPr>
            <a:xfrm>
              <a:off x="6841712" y="2512906"/>
              <a:ext cx="3244241" cy="146554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916083" y="1989344"/>
              <a:ext cx="119804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a:ea typeface="+mn-ea"/>
                  <a:cs typeface="+mn-cs"/>
                </a:rPr>
                <a:t>1 PW  beam </a:t>
              </a:r>
            </a:p>
          </p:txBody>
        </p:sp>
        <p:cxnSp>
          <p:nvCxnSpPr>
            <p:cNvPr id="16" name="Straight Arrow Connector 15"/>
            <p:cNvCxnSpPr/>
            <p:nvPr/>
          </p:nvCxnSpPr>
          <p:spPr>
            <a:xfrm flipV="1">
              <a:off x="7178775" y="3535285"/>
              <a:ext cx="1065014" cy="9214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213732" y="2422869"/>
              <a:ext cx="2842328" cy="830997"/>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EA1 target chamber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a:ea typeface="+mn-ea"/>
                  <a:cs typeface="+mn-cs"/>
                </a:rPr>
                <a:t>Houses :gas cell/ gas 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1D3E"/>
                  </a:solidFill>
                  <a:effectLst/>
                  <a:uLnTx/>
                  <a:uFillTx/>
                  <a:latin typeface="Calibri"/>
                  <a:ea typeface="+mn-ea"/>
                  <a:cs typeface="+mn-cs"/>
                </a:rPr>
                <a:t>Laser Beam dumps, magnets</a:t>
              </a:r>
            </a:p>
          </p:txBody>
        </p:sp>
        <p:cxnSp>
          <p:nvCxnSpPr>
            <p:cNvPr id="28" name="Straight Arrow Connector 27"/>
            <p:cNvCxnSpPr/>
            <p:nvPr/>
          </p:nvCxnSpPr>
          <p:spPr>
            <a:xfrm>
              <a:off x="10634896" y="3298410"/>
              <a:ext cx="0" cy="102698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D8A55E-4563-4CCE-A24F-2A1AFFA59950}"/>
                </a:ext>
              </a:extLst>
            </p:cNvPr>
            <p:cNvCxnSpPr>
              <a:cxnSpLocks/>
            </p:cNvCxnSpPr>
            <p:nvPr/>
          </p:nvCxnSpPr>
          <p:spPr>
            <a:xfrm>
              <a:off x="11233274" y="4927303"/>
              <a:ext cx="775317" cy="29618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1C6028-C45C-4DEB-B519-420D055DFBD2}"/>
                </a:ext>
              </a:extLst>
            </p:cNvPr>
            <p:cNvCxnSpPr>
              <a:cxnSpLocks/>
            </p:cNvCxnSpPr>
            <p:nvPr/>
          </p:nvCxnSpPr>
          <p:spPr>
            <a:xfrm>
              <a:off x="11112087" y="5297461"/>
              <a:ext cx="863749" cy="32431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788281" y="5564956"/>
              <a:ext cx="889987" cy="369332"/>
            </a:xfrm>
            <a:prstGeom prst="rect">
              <a:avLst/>
            </a:prstGeom>
            <a:solidFill>
              <a:schemeClr val="accent2">
                <a:lumMod val="20000"/>
                <a:lumOff val="80000"/>
                <a:alpha val="50000"/>
              </a:schemeClr>
            </a:solid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28BC"/>
                  </a:solidFill>
                  <a:effectLst/>
                  <a:uLnTx/>
                  <a:uFillTx/>
                  <a:latin typeface="Arial" panose="020B0604020202020204" pitchFamily="34" charset="0"/>
                  <a:ea typeface="+mn-ea"/>
                  <a:cs typeface="Arial" panose="020B0604020202020204" pitchFamily="34" charset="0"/>
                </a:rPr>
                <a:t>X-rays</a:t>
              </a:r>
              <a:endParaRPr kumimoji="0" lang="en-GB" sz="1800" b="0" i="0" u="none" strike="noStrike" kern="1200" cap="none" spc="0" normalizeH="0" baseline="0" noProof="0" dirty="0">
                <a:ln>
                  <a:noFill/>
                </a:ln>
                <a:solidFill>
                  <a:srgbClr val="BF28BC"/>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11146376" y="4512631"/>
              <a:ext cx="1061894" cy="369332"/>
            </a:xfrm>
            <a:prstGeom prst="rect">
              <a:avLst/>
            </a:prstGeom>
            <a:solidFill>
              <a:schemeClr val="accent2">
                <a:lumMod val="20000"/>
                <a:lumOff val="80000"/>
                <a:alpha val="50000"/>
              </a:schemeClr>
            </a:solid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7B089">
                      <a:lumMod val="75000"/>
                    </a:srgbClr>
                  </a:solidFill>
                  <a:effectLst/>
                  <a:uLnTx/>
                  <a:uFillTx/>
                  <a:latin typeface="Calibri" panose="020F0502020204030204"/>
                  <a:ea typeface="+mn-ea"/>
                  <a:cs typeface="+mn-cs"/>
                </a:rPr>
                <a:t>Electrons</a:t>
              </a:r>
            </a:p>
          </p:txBody>
        </p:sp>
      </p:grpSp>
      <p:sp>
        <p:nvSpPr>
          <p:cNvPr id="25" name="Title 3"/>
          <p:cNvSpPr txBox="1">
            <a:spLocks/>
          </p:cNvSpPr>
          <p:nvPr/>
        </p:nvSpPr>
        <p:spPr>
          <a:xfrm>
            <a:off x="830784" y="190734"/>
            <a:ext cx="10315592" cy="9733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B0F0"/>
                </a:solidFill>
                <a:effectLst/>
                <a:uLnTx/>
                <a:uFillTx/>
                <a:latin typeface="Calibri Light"/>
                <a:ea typeface="+mj-ea"/>
                <a:cs typeface="Arial" panose="020B0604020202020204" pitchFamily="34" charset="0"/>
              </a:rPr>
              <a:t>Experimental</a:t>
            </a:r>
            <a:r>
              <a:rPr kumimoji="0" lang="en-GB" sz="4400" b="1" i="0" u="none" strike="noStrike" kern="1200" cap="none" spc="0" normalizeH="0" baseline="0" noProof="0" dirty="0">
                <a:ln>
                  <a:noFill/>
                </a:ln>
                <a:solidFill>
                  <a:srgbClr val="00B0F0"/>
                </a:solidFill>
                <a:effectLst/>
                <a:uLnTx/>
                <a:uFillTx/>
                <a:latin typeface="Calibri Light"/>
                <a:ea typeface="+mj-ea"/>
                <a:cs typeface="Arial" panose="020B0604020202020204" pitchFamily="34" charset="0"/>
              </a:rPr>
              <a:t> Area 1</a:t>
            </a:r>
          </a:p>
        </p:txBody>
      </p:sp>
    </p:spTree>
    <p:extLst>
      <p:ext uri="{BB962C8B-B14F-4D97-AF65-F5344CB8AC3E}">
        <p14:creationId xmlns:p14="http://schemas.microsoft.com/office/powerpoint/2010/main" val="356312606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958" y="397749"/>
            <a:ext cx="9601200" cy="495300"/>
          </a:xfrm>
        </p:spPr>
        <p:txBody>
          <a:bodyPr/>
          <a:lstStyle/>
          <a:p>
            <a:r>
              <a:rPr lang="en-GB" dirty="0">
                <a:solidFill>
                  <a:srgbClr val="0070C0"/>
                </a:solidFill>
              </a:rPr>
              <a:t>Vulcan 20-20</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52" y="1345649"/>
            <a:ext cx="5616624" cy="3960440"/>
          </a:xfrm>
          <a:prstGeom prst="rect">
            <a:avLst/>
          </a:prstGeom>
          <a:noFill/>
          <a:ln>
            <a:solidFill>
              <a:schemeClr val="accent1"/>
            </a:solidFill>
          </a:ln>
        </p:spPr>
      </p:pic>
      <p:sp>
        <p:nvSpPr>
          <p:cNvPr id="4" name="TextBox 3"/>
          <p:cNvSpPr txBox="1"/>
          <p:nvPr/>
        </p:nvSpPr>
        <p:spPr>
          <a:xfrm>
            <a:off x="6096000" y="1196752"/>
            <a:ext cx="5674763" cy="592777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Vulcan facility </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Vulcan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the original laser that established the CLF in 1977</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45 years old  and has had  3 major upgrades over that time </a:t>
            </a:r>
          </a:p>
          <a:p>
            <a:pPr marL="800100" marR="0" lvl="1" indent="-342900" algn="l" defTabSz="914400" rtl="0" eaLnBrk="1" fontAlgn="base" latinLnBrk="0" hangingPunct="1">
              <a:lnSpc>
                <a:spcPct val="100000"/>
              </a:lnSpc>
              <a:spcBef>
                <a:spcPct val="0"/>
              </a:spcBef>
              <a:spcAft>
                <a:spcPts val="60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beam Disk Amplifiers / New experimental areas Target Area East / Target Area West Chirped Pulse Amplification &amp; 100 TW</a:t>
            </a:r>
          </a:p>
          <a:p>
            <a:pPr marL="800100" marR="0" lvl="1" indent="-342900" algn="l" defTabSz="914400" rtl="0" eaLnBrk="1" fontAlgn="base" latinLnBrk="0" hangingPunct="1">
              <a:lnSpc>
                <a:spcPct val="100000"/>
              </a:lnSpc>
              <a:spcBef>
                <a:spcPct val="0"/>
              </a:spcBef>
              <a:spcAft>
                <a:spcPts val="60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Vulcan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PetaWatt</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Target Area Petawatt (TAP)</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last of these,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Vulcan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PW,  came online in 2002</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Vulcan 20-20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significantly increase  peak power and energy.</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0000"/>
                </a:solidFill>
                <a:effectLst/>
                <a:uLnTx/>
                <a:uFillTx/>
                <a:latin typeface="Lucida Sans" pitchFamily="34" charset="0"/>
                <a:ea typeface="+mn-ea"/>
                <a:cs typeface="+mn-cs"/>
              </a:rPr>
              <a:t>20PW 20kJ</a:t>
            </a:r>
          </a:p>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0000"/>
                </a:solidFill>
                <a:effectLst/>
                <a:uLnTx/>
                <a:uFillTx/>
                <a:latin typeface="Lucida Sans" pitchFamily="34" charset="0"/>
                <a:ea typeface="+mn-ea"/>
                <a:cs typeface="+mn-cs"/>
              </a:rPr>
              <a:t>Extreme Field Science/ HEDP</a:t>
            </a:r>
          </a:p>
          <a:p>
            <a:pPr marR="0" lvl="0" algn="l" defTabSz="914400" rtl="0" eaLnBrk="1" fontAlgn="base" latinLnBrk="0" hangingPunct="1">
              <a:lnSpc>
                <a:spcPct val="100000"/>
              </a:lnSpc>
              <a:spcBef>
                <a:spcPct val="0"/>
              </a:spcBef>
              <a:spcAft>
                <a:spcPts val="1200"/>
              </a:spcAft>
              <a:buClrTx/>
              <a:buSzTx/>
              <a:tabLst/>
              <a:defRPr/>
            </a:pPr>
            <a:endParaRPr kumimoji="0" lang="en-GB" sz="1800" b="0" i="0" u="none" strike="noStrike" kern="1200" cap="none" spc="0" normalizeH="0" baseline="0" noProof="0" dirty="0">
              <a:ln>
                <a:noFill/>
              </a:ln>
              <a:solidFill>
                <a:srgbClr val="FF0000"/>
              </a:solidFill>
              <a:effectLst/>
              <a:uLnTx/>
              <a:uFillTx/>
              <a:latin typeface="Lucida Sans" pitchFamily="34" charset="0"/>
              <a:ea typeface="+mn-ea"/>
              <a:cs typeface="+mn-cs"/>
            </a:endParaRPr>
          </a:p>
        </p:txBody>
      </p:sp>
      <p:pic>
        <p:nvPicPr>
          <p:cNvPr id="6" name="Picture 5" descr="A picture containing indoor, blue, work-clothing, miller&#10;&#10;Description automatically generated">
            <a:extLst>
              <a:ext uri="{FF2B5EF4-FFF2-40B4-BE49-F238E27FC236}">
                <a16:creationId xmlns:a16="http://schemas.microsoft.com/office/drawing/2014/main" id="{253EDED3-8BEE-4C8E-E9A5-F87E30ABD565}"/>
              </a:ext>
            </a:extLst>
          </p:cNvPr>
          <p:cNvPicPr>
            <a:picLocks noChangeAspect="1"/>
          </p:cNvPicPr>
          <p:nvPr/>
        </p:nvPicPr>
        <p:blipFill>
          <a:blip r:embed="rId3"/>
          <a:stretch>
            <a:fillRect/>
          </a:stretch>
        </p:blipFill>
        <p:spPr>
          <a:xfrm>
            <a:off x="263352" y="3853013"/>
            <a:ext cx="1788848" cy="1426927"/>
          </a:xfrm>
          <a:prstGeom prst="rect">
            <a:avLst/>
          </a:prstGeom>
        </p:spPr>
      </p:pic>
      <p:sp>
        <p:nvSpPr>
          <p:cNvPr id="9" name="TextBox 8">
            <a:extLst>
              <a:ext uri="{FF2B5EF4-FFF2-40B4-BE49-F238E27FC236}">
                <a16:creationId xmlns:a16="http://schemas.microsoft.com/office/drawing/2014/main" id="{D14DA016-E941-AAE9-9298-B44C1CA565D0}"/>
              </a:ext>
            </a:extLst>
          </p:cNvPr>
          <p:cNvSpPr txBox="1"/>
          <p:nvPr/>
        </p:nvSpPr>
        <p:spPr>
          <a:xfrm>
            <a:off x="263352" y="5306089"/>
            <a:ext cx="5472608" cy="115416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Lucida Sans" pitchFamily="34" charset="0"/>
                <a:ea typeface="+mn-ea"/>
                <a:cs typeface="+mn-cs"/>
              </a:rPr>
              <a:t>Vulcan current capabilities </a:t>
            </a:r>
            <a:endParaRPr kumimoji="0" lang="en-GB" sz="1600" b="1" i="0" u="none" strike="noStrike" kern="1200" cap="none" spc="0" normalizeH="0" baseline="0" noProof="0" dirty="0">
              <a:ln>
                <a:noFill/>
              </a:ln>
              <a:solidFill>
                <a:prstClr val="black"/>
              </a:solidFill>
              <a:effectLst/>
              <a:uLnTx/>
              <a:uFillTx/>
              <a:latin typeface="Lucida Sans"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0000FF"/>
              </a:buClr>
              <a:buSzTx/>
              <a:buFontTx/>
              <a:buNone/>
              <a:tabLst/>
              <a:defRPr/>
            </a:pPr>
            <a:r>
              <a:rPr kumimoji="0" lang="en-GB" altLang="en-US" sz="1600" b="0" i="1" u="none" strike="noStrike" kern="1200" cap="none" spc="0" normalizeH="0" baseline="0" noProof="0" dirty="0" err="1">
                <a:ln>
                  <a:noFill/>
                </a:ln>
                <a:solidFill>
                  <a:prstClr val="black"/>
                </a:solidFill>
                <a:effectLst/>
                <a:uLnTx/>
                <a:uFillTx/>
                <a:latin typeface="Lucida Sans" pitchFamily="34" charset="0"/>
                <a:ea typeface="+mn-ea"/>
                <a:cs typeface="+mn-cs"/>
              </a:rPr>
              <a:t>Nd:Glass</a:t>
            </a:r>
            <a:r>
              <a:rPr kumimoji="0" lang="en-GB" altLang="en-US" sz="1600" b="0" i="1" u="none" strike="noStrike" kern="1200" cap="none" spc="0" normalizeH="0" baseline="0" noProof="0" dirty="0">
                <a:ln>
                  <a:noFill/>
                </a:ln>
                <a:solidFill>
                  <a:prstClr val="black"/>
                </a:solidFill>
                <a:effectLst/>
                <a:uLnTx/>
                <a:uFillTx/>
                <a:latin typeface="Lucida Sans" pitchFamily="34" charset="0"/>
                <a:ea typeface="+mn-ea"/>
                <a:cs typeface="+mn-cs"/>
              </a:rPr>
              <a:t> system, </a:t>
            </a:r>
            <a:r>
              <a:rPr kumimoji="0" lang="en-GB" sz="1600" b="0" i="1" u="none" strike="noStrike" kern="1200" cap="none" spc="0" normalizeH="0" baseline="0" noProof="0" dirty="0">
                <a:ln>
                  <a:noFill/>
                </a:ln>
                <a:solidFill>
                  <a:prstClr val="black"/>
                </a:solidFill>
                <a:effectLst/>
                <a:uLnTx/>
                <a:uFillTx/>
                <a:latin typeface="Lucida Sans" pitchFamily="34" charset="0"/>
                <a:ea typeface="+mn-ea"/>
                <a:cs typeface="+mn-cs"/>
              </a:rPr>
              <a:t>1 </a:t>
            </a:r>
            <a:r>
              <a:rPr kumimoji="0" lang="en-GB" sz="1600" b="0" i="1" u="none" strike="noStrike" kern="1200" cap="none" spc="0" normalizeH="0" baseline="0" noProof="0" dirty="0" err="1">
                <a:ln>
                  <a:noFill/>
                </a:ln>
                <a:solidFill>
                  <a:prstClr val="black"/>
                </a:solidFill>
                <a:effectLst/>
                <a:uLnTx/>
                <a:uFillTx/>
                <a:latin typeface="Lucida Sans" pitchFamily="34" charset="0"/>
                <a:ea typeface="+mn-ea"/>
                <a:cs typeface="+mn-cs"/>
              </a:rPr>
              <a:t>PetaWatt</a:t>
            </a:r>
            <a:r>
              <a:rPr kumimoji="0" lang="en-GB" sz="1600" b="0" i="1" u="none" strike="noStrike" kern="1200" cap="none" spc="0" normalizeH="0" baseline="0" noProof="0" dirty="0">
                <a:ln>
                  <a:noFill/>
                </a:ln>
                <a:solidFill>
                  <a:prstClr val="black"/>
                </a:solidFill>
                <a:effectLst/>
                <a:uLnTx/>
                <a:uFillTx/>
                <a:latin typeface="Lucida Sans" pitchFamily="34" charset="0"/>
                <a:ea typeface="+mn-ea"/>
                <a:cs typeface="+mn-cs"/>
              </a:rPr>
              <a:t> beam </a:t>
            </a:r>
            <a:r>
              <a:rPr kumimoji="0" lang="en-GB" altLang="en-US" sz="1600" b="0" i="1" u="none" strike="noStrike" kern="1200" cap="none" spc="0" normalizeH="0" baseline="0" noProof="0" dirty="0">
                <a:ln>
                  <a:noFill/>
                </a:ln>
                <a:solidFill>
                  <a:prstClr val="black"/>
                </a:solidFill>
                <a:effectLst/>
                <a:uLnTx/>
                <a:uFillTx/>
                <a:latin typeface="Lucida Sans" pitchFamily="34" charset="0"/>
                <a:ea typeface="+mn-ea"/>
                <a:cs typeface="+mn-cs"/>
              </a:rPr>
              <a:t>(E=500J, t=500fs)</a:t>
            </a:r>
          </a:p>
          <a:p>
            <a:pPr marL="0" marR="0" lvl="0" indent="0" algn="l" defTabSz="914400" rtl="0" eaLnBrk="1" fontAlgn="base" latinLnBrk="0" hangingPunct="1">
              <a:lnSpc>
                <a:spcPct val="100000"/>
              </a:lnSpc>
              <a:spcBef>
                <a:spcPct val="0"/>
              </a:spcBef>
              <a:spcAft>
                <a:spcPct val="0"/>
              </a:spcAft>
              <a:buClr>
                <a:srgbClr val="0000FF"/>
              </a:buClr>
              <a:buSzTx/>
              <a:buFontTx/>
              <a:buNone/>
              <a:tabLst/>
              <a:defRPr/>
            </a:pPr>
            <a:r>
              <a:rPr kumimoji="0" lang="en-GB" sz="1600" b="0" i="1" u="none" strike="noStrike" kern="1200" cap="none" spc="0" normalizeH="0" baseline="0" noProof="0" dirty="0">
                <a:ln>
                  <a:noFill/>
                </a:ln>
                <a:solidFill>
                  <a:prstClr val="black"/>
                </a:solidFill>
                <a:effectLst/>
                <a:uLnTx/>
                <a:uFillTx/>
                <a:latin typeface="Lucida Sans" pitchFamily="34" charset="0"/>
                <a:ea typeface="+mn-ea"/>
                <a:cs typeface="+mn-cs"/>
              </a:rPr>
              <a:t>2 kJ long pulse across all 8 beams </a:t>
            </a:r>
          </a:p>
          <a:p>
            <a:pPr marL="0" marR="0" lvl="0" indent="0" algn="l" defTabSz="914400" rtl="0" eaLnBrk="1" fontAlgn="base" latinLnBrk="0" hangingPunct="1">
              <a:lnSpc>
                <a:spcPct val="100000"/>
              </a:lnSpc>
              <a:spcBef>
                <a:spcPct val="0"/>
              </a:spcBef>
              <a:spcAft>
                <a:spcPct val="0"/>
              </a:spcAft>
              <a:buClr>
                <a:srgbClr val="0000FF"/>
              </a:buClr>
              <a:buSzTx/>
              <a:buFontTx/>
              <a:buNone/>
              <a:tabLst/>
              <a:defRPr/>
            </a:pPr>
            <a:r>
              <a:rPr kumimoji="0" lang="en-GB" altLang="en-US" sz="1600" b="0" i="1" u="none" strike="noStrike" kern="1200" cap="none" spc="0" normalizeH="0" baseline="0" noProof="0" dirty="0">
                <a:ln>
                  <a:noFill/>
                </a:ln>
                <a:solidFill>
                  <a:prstClr val="black"/>
                </a:solidFill>
                <a:effectLst/>
                <a:uLnTx/>
                <a:uFillTx/>
                <a:latin typeface="Lucida Sans" pitchFamily="34" charset="0"/>
                <a:ea typeface="+mn-ea"/>
                <a:cs typeface="+mn-cs"/>
              </a:rPr>
              <a:t>Two experimental Areas</a:t>
            </a:r>
          </a:p>
        </p:txBody>
      </p:sp>
    </p:spTree>
    <p:extLst>
      <p:ext uri="{BB962C8B-B14F-4D97-AF65-F5344CB8AC3E}">
        <p14:creationId xmlns:p14="http://schemas.microsoft.com/office/powerpoint/2010/main" val="3624467904"/>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1177263" y="68238"/>
            <a:ext cx="10515600" cy="701731"/>
          </a:xfrm>
        </p:spPr>
        <p:txBody>
          <a:bodyPr/>
          <a:lstStyle/>
          <a:p>
            <a:r>
              <a:rPr lang="en-US" b="1" spc="-150" dirty="0">
                <a:solidFill>
                  <a:srgbClr val="0070C0"/>
                </a:solidFill>
                <a:latin typeface="Arial" panose="020B0604020202020204" pitchFamily="34" charset="0"/>
                <a:cs typeface="Arial" panose="020B0604020202020204" pitchFamily="34" charset="0"/>
              </a:rPr>
              <a:t>New Building Schematic </a:t>
            </a:r>
            <a:endParaRPr lang="en-GB" dirty="0">
              <a:solidFill>
                <a:srgbClr val="0070C0"/>
              </a:solidFill>
            </a:endParaRPr>
          </a:p>
        </p:txBody>
      </p:sp>
      <p:sp>
        <p:nvSpPr>
          <p:cNvPr id="7" name="Content Placeholder 3">
            <a:extLst>
              <a:ext uri="{FF2B5EF4-FFF2-40B4-BE49-F238E27FC236}">
                <a16:creationId xmlns:a16="http://schemas.microsoft.com/office/drawing/2014/main" id="{052D22E3-3CFD-1153-9408-7A83C0223ADF}"/>
              </a:ext>
            </a:extLst>
          </p:cNvPr>
          <p:cNvSpPr txBox="1">
            <a:spLocks/>
          </p:cNvSpPr>
          <p:nvPr/>
        </p:nvSpPr>
        <p:spPr>
          <a:xfrm>
            <a:off x="242181" y="908786"/>
            <a:ext cx="6176393" cy="554488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Ground floor </a:t>
            </a: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–Extension to existing building and it will house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Existing Laser areas: Long pulse amplification area and beam transport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New laser area to house  new  20PW compressor chamber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Two  experimental areas </a:t>
            </a:r>
          </a:p>
          <a:p>
            <a:pPr marL="742950" marR="0" lvl="1" indent="-285750" algn="l" defTabSz="914400" rtl="0" eaLnBrk="1" fontAlgn="base" latinLnBrk="0" hangingPunct="1">
              <a:lnSpc>
                <a:spcPct val="90000"/>
              </a:lnSpc>
              <a:spcBef>
                <a:spcPts val="600"/>
              </a:spcBef>
              <a:spcAft>
                <a:spcPct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Experimental Area 1 (VTA1). Concrete walls  for  radio protection, Double height , </a:t>
            </a:r>
            <a:r>
              <a:rPr kumimoji="0" lang="en-GB" sz="2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 m x 21 m</a:t>
            </a:r>
          </a:p>
          <a:p>
            <a:pPr marL="742950" marR="0" lvl="1" indent="-285750" algn="l" defTabSz="914400" rtl="0" eaLnBrk="1" fontAlgn="base" latinLnBrk="0" hangingPunct="1">
              <a:lnSpc>
                <a:spcPct val="90000"/>
              </a:lnSpc>
              <a:spcBef>
                <a:spcPts val="600"/>
              </a:spcBef>
              <a:spcAft>
                <a:spcPct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Existing  Target Area </a:t>
            </a:r>
            <a:r>
              <a:rPr kumimoji="0" lang="en-GB"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Petawatt</a:t>
            </a: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(TAP) </a:t>
            </a:r>
            <a:r>
              <a:rPr kumimoji="0" lang="en-GB" sz="2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 m x 25 m will be refurbished to add a   same beam extension  </a:t>
            </a:r>
          </a:p>
          <a:p>
            <a:pPr marL="457200" marR="0" lvl="1"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Brand new 3</a:t>
            </a:r>
            <a:r>
              <a:rPr kumimoji="0" lang="en-GB" sz="2000" b="1" i="0" u="none" strike="noStrike" kern="1200" cap="none" spc="0" normalizeH="0" baseline="30000" noProof="0" dirty="0">
                <a:ln>
                  <a:noFill/>
                </a:ln>
                <a:solidFill>
                  <a:prstClr val="black"/>
                </a:solidFill>
                <a:effectLst/>
                <a:uLnTx/>
                <a:uFillTx/>
                <a:latin typeface="Calibri"/>
                <a:ea typeface="+mn-ea"/>
                <a:cs typeface="Arial" panose="020B0604020202020204" pitchFamily="34" charset="0"/>
              </a:rPr>
              <a:t>rd</a:t>
            </a:r>
            <a:r>
              <a:rPr kumimoji="0" lang="en-GB"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floor </a:t>
            </a: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to house short pulse laser systems: </a:t>
            </a:r>
          </a:p>
          <a:p>
            <a:pPr marL="228600" marR="0" lvl="0" indent="-22860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 PW  amplification  areas and  laser control room and 1 PW laser beam </a:t>
            </a:r>
          </a:p>
          <a:p>
            <a:pPr marL="742950" marR="0" lvl="1" indent="-285750" algn="l" defTabSz="914400" rtl="0" eaLnBrk="1" fontAlgn="base" latinLnBrk="0" hangingPunct="1">
              <a:lnSpc>
                <a:spcPct val="90000"/>
              </a:lnSpc>
              <a:spcBef>
                <a:spcPts val="500"/>
              </a:spcBef>
              <a:spcAft>
                <a:spcPct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742950" marR="0" lvl="1" indent="-285750" algn="l" defTabSz="914400" rtl="0" eaLnBrk="1" fontAlgn="base" latinLnBrk="0" hangingPunct="1">
              <a:lnSpc>
                <a:spcPct val="90000"/>
              </a:lnSpc>
              <a:spcBef>
                <a:spcPts val="500"/>
              </a:spcBef>
              <a:spcAft>
                <a:spcPct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742950" marR="0" lvl="1" indent="-285750" algn="l" defTabSz="914400" rtl="0" eaLnBrk="1" fontAlgn="base" latinLnBrk="0" hangingPunct="1">
              <a:lnSpc>
                <a:spcPct val="90000"/>
              </a:lnSpc>
              <a:spcBef>
                <a:spcPts val="500"/>
              </a:spcBef>
              <a:spcAft>
                <a:spcPct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742950" marR="0" lvl="1" indent="-285750" algn="l" defTabSz="914400" rtl="0" eaLnBrk="1" fontAlgn="base" latinLnBrk="0" hangingPunct="1">
              <a:lnSpc>
                <a:spcPct val="90000"/>
              </a:lnSpc>
              <a:spcBef>
                <a:spcPts val="500"/>
              </a:spcBef>
              <a:spcAft>
                <a:spcPct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68" name="Group 67"/>
          <p:cNvGrpSpPr/>
          <p:nvPr/>
        </p:nvGrpSpPr>
        <p:grpSpPr>
          <a:xfrm>
            <a:off x="6705348" y="3966900"/>
            <a:ext cx="5519936" cy="3043868"/>
            <a:chOff x="7022514" y="4004495"/>
            <a:chExt cx="5169486" cy="2940570"/>
          </a:xfrm>
        </p:grpSpPr>
        <p:grpSp>
          <p:nvGrpSpPr>
            <p:cNvPr id="16" name="Group 15"/>
            <p:cNvGrpSpPr/>
            <p:nvPr/>
          </p:nvGrpSpPr>
          <p:grpSpPr>
            <a:xfrm>
              <a:off x="7022514" y="4004495"/>
              <a:ext cx="5169486" cy="2940570"/>
              <a:chOff x="2956568" y="1191239"/>
              <a:chExt cx="7451920" cy="4570994"/>
            </a:xfrm>
          </p:grpSpPr>
          <p:pic>
            <p:nvPicPr>
              <p:cNvPr id="17" name="Picture 2">
                <a:extLst>
                  <a:ext uri="{FF2B5EF4-FFF2-40B4-BE49-F238E27FC236}">
                    <a16:creationId xmlns:a16="http://schemas.microsoft.com/office/drawing/2014/main" id="{CFA229A8-5D04-E125-55B3-28B2B007D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90" t="3098" r="-1332" b="-1866"/>
              <a:stretch/>
            </p:blipFill>
            <p:spPr bwMode="auto">
              <a:xfrm>
                <a:off x="2956568" y="1191239"/>
                <a:ext cx="7451920" cy="4430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A831BF3D-6512-BE00-BA6B-51403824FA49}"/>
                  </a:ext>
                </a:extLst>
              </p:cNvPr>
              <p:cNvCxnSpPr>
                <a:cxnSpLocks/>
              </p:cNvCxnSpPr>
              <p:nvPr/>
            </p:nvCxnSpPr>
            <p:spPr>
              <a:xfrm flipH="1" flipV="1">
                <a:off x="4606400" y="3305372"/>
                <a:ext cx="401179" cy="1401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69C1AC-822D-96E5-4645-10A679175C57}"/>
                  </a:ext>
                </a:extLst>
              </p:cNvPr>
              <p:cNvSpPr txBox="1"/>
              <p:nvPr/>
            </p:nvSpPr>
            <p:spPr>
              <a:xfrm>
                <a:off x="8828326" y="4019907"/>
                <a:ext cx="1468072" cy="813324"/>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Calibri" panose="020F0502020204030204"/>
                    <a:ea typeface="+mn-ea"/>
                    <a:cs typeface="+mn-cs"/>
                  </a:rPr>
                  <a:t>Laser front End</a:t>
                </a:r>
              </a:p>
            </p:txBody>
          </p:sp>
          <p:cxnSp>
            <p:nvCxnSpPr>
              <p:cNvPr id="21" name="Straight Arrow Connector 20">
                <a:extLst>
                  <a:ext uri="{FF2B5EF4-FFF2-40B4-BE49-F238E27FC236}">
                    <a16:creationId xmlns:a16="http://schemas.microsoft.com/office/drawing/2014/main" id="{0771C8F6-5BA2-5328-0B53-0F5E0DC8D6DF}"/>
                  </a:ext>
                </a:extLst>
              </p:cNvPr>
              <p:cNvCxnSpPr>
                <a:cxnSpLocks/>
              </p:cNvCxnSpPr>
              <p:nvPr/>
            </p:nvCxnSpPr>
            <p:spPr>
              <a:xfrm flipH="1" flipV="1">
                <a:off x="7952682" y="3892816"/>
                <a:ext cx="857550" cy="6293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6EB5B26-E368-23C8-ECF3-06F62C249D55}"/>
                  </a:ext>
                </a:extLst>
              </p:cNvPr>
              <p:cNvSpPr txBox="1"/>
              <p:nvPr/>
            </p:nvSpPr>
            <p:spPr>
              <a:xfrm>
                <a:off x="3064073" y="4614009"/>
                <a:ext cx="2251668" cy="1148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Calibri" panose="020F0502020204030204"/>
                    <a:ea typeface="+mn-ea"/>
                    <a:cs typeface="+mn-cs"/>
                  </a:rPr>
                  <a:t>Laser Amplification Area</a:t>
                </a:r>
              </a:p>
            </p:txBody>
          </p:sp>
          <p:cxnSp>
            <p:nvCxnSpPr>
              <p:cNvPr id="23" name="Straight Arrow Connector 22">
                <a:extLst>
                  <a:ext uri="{FF2B5EF4-FFF2-40B4-BE49-F238E27FC236}">
                    <a16:creationId xmlns:a16="http://schemas.microsoft.com/office/drawing/2014/main" id="{918F719C-608A-56F0-958F-22BF4A87DCCD}"/>
                  </a:ext>
                </a:extLst>
              </p:cNvPr>
              <p:cNvCxnSpPr>
                <a:cxnSpLocks/>
              </p:cNvCxnSpPr>
              <p:nvPr/>
            </p:nvCxnSpPr>
            <p:spPr>
              <a:xfrm flipV="1">
                <a:off x="5150840" y="3766593"/>
                <a:ext cx="1531688" cy="10402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F7AA41-2D18-FEFD-9D05-6EDD34D84BF9}"/>
                  </a:ext>
                </a:extLst>
              </p:cNvPr>
              <p:cNvSpPr txBox="1"/>
              <p:nvPr/>
            </p:nvSpPr>
            <p:spPr>
              <a:xfrm>
                <a:off x="7668401" y="1601661"/>
                <a:ext cx="1878437" cy="813324"/>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0000"/>
                    </a:solidFill>
                    <a:effectLst/>
                    <a:uLnTx/>
                    <a:uFillTx/>
                    <a:latin typeface="Calibri" panose="020F0502020204030204"/>
                    <a:ea typeface="+mn-ea"/>
                    <a:cs typeface="+mn-cs"/>
                  </a:rPr>
                  <a:t>Laser Control Room</a:t>
                </a:r>
              </a:p>
            </p:txBody>
          </p:sp>
          <p:cxnSp>
            <p:nvCxnSpPr>
              <p:cNvPr id="25" name="Straight Arrow Connector 24">
                <a:extLst>
                  <a:ext uri="{FF2B5EF4-FFF2-40B4-BE49-F238E27FC236}">
                    <a16:creationId xmlns:a16="http://schemas.microsoft.com/office/drawing/2014/main" id="{C78B585E-DAC5-B5CB-BDB9-BAF149A00F04}"/>
                  </a:ext>
                </a:extLst>
              </p:cNvPr>
              <p:cNvCxnSpPr>
                <a:cxnSpLocks/>
              </p:cNvCxnSpPr>
              <p:nvPr/>
            </p:nvCxnSpPr>
            <p:spPr>
              <a:xfrm>
                <a:off x="8119039" y="2309149"/>
                <a:ext cx="446622" cy="996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C6374C24-5EC6-B862-F234-91D62EB1F40F}"/>
                </a:ext>
              </a:extLst>
            </p:cNvPr>
            <p:cNvSpPr txBox="1"/>
            <p:nvPr/>
          </p:nvSpPr>
          <p:spPr>
            <a:xfrm>
              <a:off x="10913609" y="6374462"/>
              <a:ext cx="1205843" cy="369332"/>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Third Floor</a:t>
              </a:r>
            </a:p>
          </p:txBody>
        </p:sp>
      </p:grpSp>
      <p:pic>
        <p:nvPicPr>
          <p:cNvPr id="71" name="Picture 2">
            <a:extLst>
              <a:ext uri="{FF2B5EF4-FFF2-40B4-BE49-F238E27FC236}">
                <a16:creationId xmlns:a16="http://schemas.microsoft.com/office/drawing/2014/main" id="{94A50A6D-30F0-3343-8D9F-AF8224F60316}"/>
              </a:ext>
            </a:extLst>
          </p:cNvPr>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l="11742" t="11016" r="3830" b="4990"/>
          <a:stretch/>
        </p:blipFill>
        <p:spPr bwMode="auto">
          <a:xfrm>
            <a:off x="6774468" y="594779"/>
            <a:ext cx="5328592" cy="3365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3" name="Picture 72" descr="A picture containing toy&#10;&#10;Description automatically generated">
            <a:extLst>
              <a:ext uri="{FF2B5EF4-FFF2-40B4-BE49-F238E27FC236}">
                <a16:creationId xmlns:a16="http://schemas.microsoft.com/office/drawing/2014/main" id="{AA8F7D09-4C83-23ED-DBCD-CCE237301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423" y="2594266"/>
            <a:ext cx="1631769" cy="1223827"/>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pic>
      <p:sp>
        <p:nvSpPr>
          <p:cNvPr id="74" name="TextBox 73">
            <a:extLst>
              <a:ext uri="{FF2B5EF4-FFF2-40B4-BE49-F238E27FC236}">
                <a16:creationId xmlns:a16="http://schemas.microsoft.com/office/drawing/2014/main" id="{C6374C24-5EC6-B862-F234-91D62EB1F40F}"/>
              </a:ext>
            </a:extLst>
          </p:cNvPr>
          <p:cNvSpPr txBox="1"/>
          <p:nvPr/>
        </p:nvSpPr>
        <p:spPr>
          <a:xfrm>
            <a:off x="10404066" y="3504233"/>
            <a:ext cx="1394421" cy="369332"/>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Ground floor</a:t>
            </a:r>
          </a:p>
        </p:txBody>
      </p:sp>
      <p:cxnSp>
        <p:nvCxnSpPr>
          <p:cNvPr id="75" name="Straight Arrow Connector 74">
            <a:extLst>
              <a:ext uri="{FF2B5EF4-FFF2-40B4-BE49-F238E27FC236}">
                <a16:creationId xmlns:a16="http://schemas.microsoft.com/office/drawing/2014/main" id="{918F719C-608A-56F0-958F-22BF4A87DCCD}"/>
              </a:ext>
            </a:extLst>
          </p:cNvPr>
          <p:cNvCxnSpPr>
            <a:cxnSpLocks/>
          </p:cNvCxnSpPr>
          <p:nvPr/>
        </p:nvCxnSpPr>
        <p:spPr>
          <a:xfrm flipV="1">
            <a:off x="8185169" y="3153207"/>
            <a:ext cx="791151" cy="212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1BD8D57-D9E3-6A6C-8F0A-B74F3BBC3C71}"/>
              </a:ext>
            </a:extLst>
          </p:cNvPr>
          <p:cNvSpPr txBox="1"/>
          <p:nvPr/>
        </p:nvSpPr>
        <p:spPr>
          <a:xfrm>
            <a:off x="6520423" y="1732918"/>
            <a:ext cx="1697725" cy="830997"/>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New Experimental Area</a:t>
            </a:r>
          </a:p>
        </p:txBody>
      </p:sp>
      <p:sp>
        <p:nvSpPr>
          <p:cNvPr id="83" name="TextBox 82">
            <a:extLst>
              <a:ext uri="{FF2B5EF4-FFF2-40B4-BE49-F238E27FC236}">
                <a16:creationId xmlns:a16="http://schemas.microsoft.com/office/drawing/2014/main" id="{BBF07AF7-7251-9B8D-0C97-3E08D6497242}"/>
              </a:ext>
            </a:extLst>
          </p:cNvPr>
          <p:cNvSpPr txBox="1"/>
          <p:nvPr/>
        </p:nvSpPr>
        <p:spPr>
          <a:xfrm>
            <a:off x="8246874" y="910782"/>
            <a:ext cx="1710755" cy="584775"/>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Existing Target Area Petawatt</a:t>
            </a:r>
          </a:p>
        </p:txBody>
      </p:sp>
      <p:cxnSp>
        <p:nvCxnSpPr>
          <p:cNvPr id="88" name="Straight Arrow Connector 87">
            <a:extLst>
              <a:ext uri="{FF2B5EF4-FFF2-40B4-BE49-F238E27FC236}">
                <a16:creationId xmlns:a16="http://schemas.microsoft.com/office/drawing/2014/main" id="{918F719C-608A-56F0-958F-22BF4A87DCCD}"/>
              </a:ext>
            </a:extLst>
          </p:cNvPr>
          <p:cNvCxnSpPr>
            <a:cxnSpLocks/>
          </p:cNvCxnSpPr>
          <p:nvPr/>
        </p:nvCxnSpPr>
        <p:spPr>
          <a:xfrm>
            <a:off x="9846758" y="1203096"/>
            <a:ext cx="748973" cy="515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BF07AF7-7251-9B8D-0C97-3E08D6497242}"/>
              </a:ext>
            </a:extLst>
          </p:cNvPr>
          <p:cNvSpPr txBox="1"/>
          <p:nvPr/>
        </p:nvSpPr>
        <p:spPr>
          <a:xfrm>
            <a:off x="10412121" y="2792833"/>
            <a:ext cx="1710755" cy="584775"/>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New c</a:t>
            </a:r>
            <a:r>
              <a:rPr kumimoji="0" lang="en-GB" sz="1600" b="1" i="0" u="none" strike="noStrike" kern="1200" cap="none" spc="0" normalizeH="0" baseline="0" noProof="0" dirty="0" err="1">
                <a:ln>
                  <a:noFill/>
                </a:ln>
                <a:solidFill>
                  <a:srgbClr val="C00000"/>
                </a:solidFill>
                <a:effectLst/>
                <a:uLnTx/>
                <a:uFillTx/>
                <a:latin typeface="Calibri" panose="020F0502020204030204"/>
                <a:ea typeface="+mn-ea"/>
                <a:cs typeface="+mn-cs"/>
              </a:rPr>
              <a:t>ompressor</a:t>
            </a: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 area</a:t>
            </a:r>
          </a:p>
        </p:txBody>
      </p:sp>
      <p:cxnSp>
        <p:nvCxnSpPr>
          <p:cNvPr id="95" name="Straight Arrow Connector 94">
            <a:extLst>
              <a:ext uri="{FF2B5EF4-FFF2-40B4-BE49-F238E27FC236}">
                <a16:creationId xmlns:a16="http://schemas.microsoft.com/office/drawing/2014/main" id="{918F719C-608A-56F0-958F-22BF4A87DCCD}"/>
              </a:ext>
            </a:extLst>
          </p:cNvPr>
          <p:cNvCxnSpPr>
            <a:cxnSpLocks/>
          </p:cNvCxnSpPr>
          <p:nvPr/>
        </p:nvCxnSpPr>
        <p:spPr>
          <a:xfrm flipH="1" flipV="1">
            <a:off x="10169040" y="2516180"/>
            <a:ext cx="861394" cy="2253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58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44624"/>
            <a:ext cx="7416824" cy="634082"/>
          </a:xfrm>
        </p:spPr>
        <p:txBody>
          <a:bodyPr/>
          <a:lstStyle/>
          <a:p>
            <a:r>
              <a:rPr lang="en-GB" dirty="0">
                <a:solidFill>
                  <a:srgbClr val="0070C0"/>
                </a:solidFill>
              </a:rPr>
              <a:t>Vulcan20-20 science </a:t>
            </a:r>
          </a:p>
        </p:txBody>
      </p:sp>
      <p:sp>
        <p:nvSpPr>
          <p:cNvPr id="3" name="TextBox 2"/>
          <p:cNvSpPr txBox="1"/>
          <p:nvPr/>
        </p:nvSpPr>
        <p:spPr>
          <a:xfrm>
            <a:off x="47328" y="825500"/>
            <a:ext cx="8095604"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Significant Quantum-electrodynamic processes in Plasma – </a:t>
            </a:r>
            <a:r>
              <a:rPr kumimoji="0" lang="en-GB" sz="2000" b="0" i="0" u="none" strike="noStrike" kern="1200" cap="none" spc="0" normalizeH="0" baseline="0" noProof="0" dirty="0">
                <a:ln>
                  <a:noFill/>
                </a:ln>
                <a:solidFill>
                  <a:srgbClr val="201D3E"/>
                </a:solidFill>
                <a:effectLst/>
                <a:uLnTx/>
                <a:uFillTx/>
                <a:latin typeface="Calibri"/>
                <a:ea typeface="+mn-ea"/>
                <a:cs typeface="+mn-cs"/>
              </a:rPr>
              <a:t> Compton cascades; radiation reaction, photo-nuclear processes etc.  </a:t>
            </a:r>
            <a:endParaRPr kumimoji="0" lang="en-GB" sz="2000" b="1" i="0" u="none" strike="noStrike" kern="1200" cap="none" spc="0" normalizeH="0" baseline="0" noProof="0" dirty="0">
              <a:ln>
                <a:noFill/>
              </a:ln>
              <a:solidFill>
                <a:srgbClr val="201D3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1D3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Fundamental Physics</a:t>
            </a:r>
            <a:r>
              <a:rPr kumimoji="0" lang="en-GB" sz="2000" b="0" i="1" u="none" strike="noStrike" kern="1200" cap="none" spc="0" normalizeH="0" baseline="0" noProof="0" dirty="0">
                <a:ln>
                  <a:noFill/>
                </a:ln>
                <a:solidFill>
                  <a:srgbClr val="201D3E"/>
                </a:solidFill>
                <a:effectLst/>
                <a:uLnTx/>
                <a:uFillTx/>
                <a:latin typeface="Calibri"/>
                <a:ea typeface="+mn-ea"/>
                <a:cs typeface="+mn-cs"/>
              </a:rPr>
              <a:t>:</a:t>
            </a:r>
            <a:r>
              <a:rPr kumimoji="0" lang="en-GB" sz="2000" b="0" i="0" u="none" strike="noStrike" kern="1200" cap="none" spc="0" normalizeH="0" baseline="0" noProof="0" dirty="0">
                <a:ln>
                  <a:noFill/>
                </a:ln>
                <a:solidFill>
                  <a:srgbClr val="201D3E"/>
                </a:solidFill>
                <a:effectLst/>
                <a:uLnTx/>
                <a:uFillTx/>
                <a:latin typeface="Calibri"/>
                <a:ea typeface="+mn-ea"/>
                <a:cs typeface="+mn-cs"/>
              </a:rPr>
              <a:t> access to vacuum non-linearity, breakdown; Unruh radiation EM equivalent of Hawking radiation); non-</a:t>
            </a:r>
            <a:r>
              <a:rPr kumimoji="0" lang="en-GB" sz="2000" b="0" i="0" u="none" strike="noStrike" kern="1200" cap="none" spc="0" normalizeH="0" baseline="0" noProof="0" dirty="0" err="1">
                <a:ln>
                  <a:noFill/>
                </a:ln>
                <a:solidFill>
                  <a:srgbClr val="201D3E"/>
                </a:solidFill>
                <a:effectLst/>
                <a:uLnTx/>
                <a:uFillTx/>
                <a:latin typeface="Calibri"/>
                <a:ea typeface="+mn-ea"/>
                <a:cs typeface="+mn-cs"/>
              </a:rPr>
              <a:t>pertubative</a:t>
            </a:r>
            <a:r>
              <a:rPr kumimoji="0" lang="en-GB" sz="2000" b="0" i="0" u="none" strike="noStrike" kern="1200" cap="none" spc="0" normalizeH="0" baseline="0" noProof="0" dirty="0">
                <a:ln>
                  <a:noFill/>
                </a:ln>
                <a:solidFill>
                  <a:srgbClr val="201D3E"/>
                </a:solidFill>
                <a:effectLst/>
                <a:uLnTx/>
                <a:uFillTx/>
                <a:latin typeface="Calibri"/>
                <a:ea typeface="+mn-ea"/>
                <a:cs typeface="+mn-cs"/>
              </a:rPr>
              <a:t> QED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1D3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Novel states of matter</a:t>
            </a:r>
            <a:r>
              <a:rPr kumimoji="0" lang="en-GB" sz="2000" b="0" i="0" u="none" strike="noStrike" kern="1200" cap="none" spc="0" normalizeH="0" baseline="0" noProof="0" dirty="0">
                <a:ln>
                  <a:noFill/>
                </a:ln>
                <a:solidFill>
                  <a:srgbClr val="201D3E"/>
                </a:solidFill>
                <a:effectLst/>
                <a:uLnTx/>
                <a:uFillTx/>
                <a:latin typeface="Calibri"/>
                <a:ea typeface="+mn-ea"/>
                <a:cs typeface="+mn-cs"/>
              </a:rPr>
              <a:t>/</a:t>
            </a:r>
            <a:r>
              <a:rPr kumimoji="0" lang="en-GB" sz="2000" b="1" i="1" u="none" strike="noStrike" kern="1200" cap="none" spc="0" normalizeH="0" baseline="0" noProof="0" dirty="0">
                <a:ln>
                  <a:noFill/>
                </a:ln>
                <a:solidFill>
                  <a:srgbClr val="201D3E"/>
                </a:solidFill>
                <a:effectLst/>
                <a:uLnTx/>
                <a:uFillTx/>
                <a:latin typeface="Calibri"/>
                <a:ea typeface="+mn-ea"/>
                <a:cs typeface="+mn-cs"/>
              </a:rPr>
              <a:t>warm dense matter:</a:t>
            </a:r>
            <a:r>
              <a:rPr kumimoji="0" lang="en-GB" sz="2000" b="1" i="0" u="none" strike="noStrike" kern="1200" cap="none" spc="0" normalizeH="0" baseline="0" noProof="0" dirty="0">
                <a:ln>
                  <a:noFill/>
                </a:ln>
                <a:solidFill>
                  <a:srgbClr val="201D3E"/>
                </a:solidFill>
                <a:effectLst/>
                <a:uLnTx/>
                <a:uFillTx/>
                <a:latin typeface="Calibri"/>
                <a:ea typeface="+mn-ea"/>
                <a:cs typeface="+mn-cs"/>
              </a:rPr>
              <a:t> </a:t>
            </a:r>
            <a:r>
              <a:rPr kumimoji="0" lang="en-GB" sz="2000" b="0" i="0" u="none" strike="noStrike" kern="1200" cap="none" spc="0" normalizeH="0" baseline="0" noProof="0" dirty="0">
                <a:ln>
                  <a:noFill/>
                </a:ln>
                <a:solidFill>
                  <a:srgbClr val="201D3E"/>
                </a:solidFill>
                <a:effectLst/>
                <a:uLnTx/>
                <a:uFillTx/>
                <a:latin typeface="Calibri"/>
                <a:ea typeface="+mn-ea"/>
                <a:cs typeface="+mn-cs"/>
              </a:rPr>
              <a:t>superconductivity; new material structures; phases  Exoplanet &amp; gas giant formation</a:t>
            </a:r>
            <a:endParaRPr kumimoji="0" lang="en-GB" sz="2000" b="1" i="0" u="none" strike="noStrike" kern="1200" cap="none" spc="0" normalizeH="0" baseline="0" noProof="0" dirty="0">
              <a:ln>
                <a:noFill/>
              </a:ln>
              <a:solidFill>
                <a:srgbClr val="201D3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1D3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Astro-physical science</a:t>
            </a:r>
            <a:r>
              <a:rPr kumimoji="0" lang="en-GB" sz="2000" b="1" i="0" u="none" strike="noStrike" kern="1200" cap="none" spc="0" normalizeH="0" baseline="0" noProof="0" dirty="0">
                <a:ln>
                  <a:noFill/>
                </a:ln>
                <a:solidFill>
                  <a:srgbClr val="201D3E"/>
                </a:solidFill>
                <a:effectLst/>
                <a:uLnTx/>
                <a:uFillTx/>
                <a:latin typeface="Calibri"/>
                <a:ea typeface="+mn-ea"/>
                <a:cs typeface="+mn-cs"/>
              </a:rPr>
              <a:t> :</a:t>
            </a:r>
            <a:r>
              <a:rPr kumimoji="0" lang="en-GB" sz="2000" b="0" i="0" u="none" strike="noStrike" kern="1200" cap="none" spc="0" normalizeH="0" baseline="0" noProof="0" dirty="0">
                <a:ln>
                  <a:noFill/>
                </a:ln>
                <a:solidFill>
                  <a:srgbClr val="201D3E"/>
                </a:solidFill>
                <a:effectLst/>
                <a:uLnTx/>
                <a:uFillTx/>
                <a:latin typeface="Calibri"/>
                <a:ea typeface="+mn-ea"/>
                <a:cs typeface="+mn-cs"/>
              </a:rPr>
              <a:t> SNR; Cosmic magnetic field; turbulent amplification; </a:t>
            </a:r>
            <a:r>
              <a:rPr kumimoji="0" lang="en-GB" sz="2000" b="0" i="0" u="none" strike="noStrike" kern="1200" cap="none" spc="0" normalizeH="0" baseline="0" noProof="0" dirty="0" err="1">
                <a:ln>
                  <a:noFill/>
                </a:ln>
                <a:solidFill>
                  <a:srgbClr val="201D3E"/>
                </a:solidFill>
                <a:effectLst/>
                <a:uLnTx/>
                <a:uFillTx/>
                <a:latin typeface="Calibri"/>
                <a:ea typeface="+mn-ea"/>
                <a:cs typeface="+mn-cs"/>
              </a:rPr>
              <a:t>e+e</a:t>
            </a:r>
            <a:r>
              <a:rPr kumimoji="0" lang="en-GB" sz="2000" b="0" i="0" u="none" strike="noStrike" kern="1200" cap="none" spc="0" normalizeH="0" baseline="0" noProof="0" dirty="0">
                <a:ln>
                  <a:noFill/>
                </a:ln>
                <a:solidFill>
                  <a:srgbClr val="201D3E"/>
                </a:solidFill>
                <a:effectLst/>
                <a:uLnTx/>
                <a:uFillTx/>
                <a:latin typeface="Calibri"/>
                <a:ea typeface="+mn-ea"/>
                <a:cs typeface="+mn-cs"/>
              </a:rPr>
              <a:t>- pair plasmas, pulsar winds; GRB;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1D3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Powerful, unusual sources </a:t>
            </a:r>
            <a:r>
              <a:rPr kumimoji="0" lang="en-GB" sz="2000" b="1" i="0" u="none" strike="noStrike" kern="1200" cap="none" spc="0" normalizeH="0" baseline="0" noProof="0" dirty="0">
                <a:ln>
                  <a:noFill/>
                </a:ln>
                <a:solidFill>
                  <a:srgbClr val="201D3E"/>
                </a:solidFill>
                <a:effectLst/>
                <a:uLnTx/>
                <a:uFillTx/>
                <a:latin typeface="Calibri"/>
                <a:ea typeface="+mn-ea"/>
                <a:cs typeface="+mn-cs"/>
              </a:rPr>
              <a:t>: </a:t>
            </a:r>
            <a:r>
              <a:rPr kumimoji="0" lang="en-GB" sz="2000" b="0" i="0" u="none" strike="noStrike" kern="1200" cap="none" spc="0" normalizeH="0" baseline="0" noProof="0" dirty="0">
                <a:ln>
                  <a:noFill/>
                </a:ln>
                <a:solidFill>
                  <a:srgbClr val="201D3E"/>
                </a:solidFill>
                <a:effectLst/>
                <a:uLnTx/>
                <a:uFillTx/>
                <a:latin typeface="Calibri"/>
                <a:ea typeface="+mn-ea"/>
                <a:cs typeface="+mn-cs"/>
              </a:rPr>
              <a:t>accelerators, Industrial use; technological base; Relativistic harmonics to the Schwinger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1D3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201D3E"/>
                </a:solidFill>
                <a:effectLst/>
                <a:uLnTx/>
                <a:uFillTx/>
                <a:latin typeface="Calibri"/>
                <a:ea typeface="+mn-ea"/>
                <a:cs typeface="+mn-cs"/>
              </a:rPr>
              <a:t>Laser driven inertial fusion </a:t>
            </a:r>
            <a:r>
              <a:rPr kumimoji="0" lang="en-GB" sz="2000" b="1" i="0" u="none" strike="noStrike" kern="1200" cap="none" spc="0" normalizeH="0" baseline="0" noProof="0" dirty="0">
                <a:ln>
                  <a:noFill/>
                </a:ln>
                <a:solidFill>
                  <a:srgbClr val="201D3E"/>
                </a:solidFill>
                <a:effectLst/>
                <a:uLnTx/>
                <a:uFillTx/>
                <a:latin typeface="Calibri"/>
                <a:ea typeface="+mn-ea"/>
                <a:cs typeface="+mn-cs"/>
              </a:rPr>
              <a:t>: </a:t>
            </a:r>
            <a:r>
              <a:rPr kumimoji="0" lang="en-GB" sz="2000" b="0" i="0" u="none" strike="noStrike" kern="1200" cap="none" spc="0" normalizeH="0" baseline="0" noProof="0" dirty="0">
                <a:ln>
                  <a:noFill/>
                </a:ln>
                <a:solidFill>
                  <a:srgbClr val="201D3E"/>
                </a:solidFill>
                <a:effectLst/>
                <a:uLnTx/>
                <a:uFillTx/>
                <a:latin typeface="Calibri"/>
                <a:ea typeface="+mn-ea"/>
                <a:cs typeface="+mn-cs"/>
              </a:rPr>
              <a:t>basic physics; novel schemes; basis of future US cooperation for UK</a:t>
            </a:r>
          </a:p>
        </p:txBody>
      </p:sp>
      <p:pic>
        <p:nvPicPr>
          <p:cNvPr id="4" name="Picture 2"/>
          <p:cNvPicPr>
            <a:picLocks noChangeAspect="1" noChangeArrowheads="1"/>
          </p:cNvPicPr>
          <p:nvPr/>
        </p:nvPicPr>
        <p:blipFill>
          <a:blip r:embed="rId3" cstate="print"/>
          <a:srcRect/>
          <a:stretch>
            <a:fillRect/>
          </a:stretch>
        </p:blipFill>
        <p:spPr bwMode="auto">
          <a:xfrm>
            <a:off x="8502972" y="116632"/>
            <a:ext cx="1383218" cy="1402074"/>
          </a:xfrm>
          <a:prstGeom prst="rect">
            <a:avLst/>
          </a:prstGeom>
          <a:noFill/>
          <a:ln w="9525">
            <a:noFill/>
            <a:miter lim="800000"/>
            <a:headEnd/>
            <a:tailEnd/>
          </a:ln>
        </p:spPr>
      </p:pic>
      <p:pic>
        <p:nvPicPr>
          <p:cNvPr id="6" name="Picture 13" descr="5on.JPG"/>
          <p:cNvPicPr>
            <a:picLocks noChangeAspect="1"/>
          </p:cNvPicPr>
          <p:nvPr/>
        </p:nvPicPr>
        <p:blipFill rotWithShape="1">
          <a:blip r:embed="rId4" cstate="print">
            <a:extLst>
              <a:ext uri="{28A0092B-C50C-407E-A947-70E740481C1C}">
                <a14:useLocalDpi xmlns:a14="http://schemas.microsoft.com/office/drawing/2010/main" val="0"/>
              </a:ext>
            </a:extLst>
          </a:blip>
          <a:srcRect t="5694" r="16997"/>
          <a:stretch/>
        </p:blipFill>
        <p:spPr bwMode="auto">
          <a:xfrm>
            <a:off x="10020418" y="44624"/>
            <a:ext cx="190823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677" r="12273"/>
          <a:stretch/>
        </p:blipFill>
        <p:spPr bwMode="auto">
          <a:xfrm>
            <a:off x="9889902" y="1844824"/>
            <a:ext cx="222838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00" y="1700808"/>
            <a:ext cx="2160240" cy="153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8256240" y="4529207"/>
            <a:ext cx="3972539" cy="1334016"/>
            <a:chOff x="8256240" y="4941168"/>
            <a:chExt cx="3972539" cy="1334016"/>
          </a:xfrm>
        </p:grpSpPr>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240" y="4941168"/>
              <a:ext cx="3972539" cy="12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0980" y="5013175"/>
              <a:ext cx="1970390" cy="126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ulsar_wind.mpeg">
            <a:hlinkClick r:id="" action="ppaction://media"/>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8976320" y="3429000"/>
            <a:ext cx="2088232" cy="11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8392541" y="1423612"/>
            <a:ext cx="1691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Calibri"/>
                <a:ea typeface="+mn-ea"/>
                <a:cs typeface="+mn-cs"/>
              </a:rPr>
              <a:t>Bell </a:t>
            </a:r>
            <a:r>
              <a:rPr kumimoji="0" lang="en-GB" sz="1800" b="0" i="1" u="none" strike="noStrike" kern="1200" cap="none" spc="0" normalizeH="0" baseline="0" noProof="0" dirty="0">
                <a:ln>
                  <a:noFill/>
                </a:ln>
                <a:solidFill>
                  <a:srgbClr val="201D3E"/>
                </a:solidFill>
                <a:effectLst/>
                <a:uLnTx/>
                <a:uFillTx/>
                <a:latin typeface="Calibri"/>
                <a:ea typeface="+mn-ea"/>
                <a:cs typeface="+mn-cs"/>
              </a:rPr>
              <a:t>et al</a:t>
            </a:r>
            <a:r>
              <a:rPr kumimoji="0" lang="en-GB" sz="1800" b="0" i="0" u="none" strike="noStrike" kern="1200" cap="none" spc="0" normalizeH="0" baseline="0" noProof="0" dirty="0">
                <a:ln>
                  <a:noFill/>
                </a:ln>
                <a:solidFill>
                  <a:srgbClr val="201D3E"/>
                </a:solidFill>
                <a:effectLst/>
                <a:uLnTx/>
                <a:uFillTx/>
                <a:latin typeface="Calibri"/>
                <a:ea typeface="+mn-ea"/>
                <a:cs typeface="+mn-cs"/>
              </a:rPr>
              <a:t>, PRL</a:t>
            </a:r>
          </a:p>
        </p:txBody>
      </p:sp>
      <p:sp>
        <p:nvSpPr>
          <p:cNvPr id="30" name="TextBox 29"/>
          <p:cNvSpPr txBox="1"/>
          <p:nvPr/>
        </p:nvSpPr>
        <p:spPr>
          <a:xfrm>
            <a:off x="8066157" y="3068960"/>
            <a:ext cx="2350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01D3E"/>
                </a:solidFill>
                <a:effectLst/>
                <a:uLnTx/>
                <a:uFillTx/>
                <a:latin typeface="Calibri"/>
                <a:ea typeface="+mn-ea"/>
                <a:cs typeface="+mn-cs"/>
              </a:rPr>
              <a:t>Marklund</a:t>
            </a:r>
            <a:r>
              <a:rPr kumimoji="0" lang="en-GB" sz="1800" b="0" i="0" u="none" strike="noStrike" kern="1200" cap="none" spc="0" normalizeH="0" baseline="0" noProof="0" dirty="0">
                <a:ln>
                  <a:noFill/>
                </a:ln>
                <a:solidFill>
                  <a:srgbClr val="201D3E"/>
                </a:solidFill>
                <a:effectLst/>
                <a:uLnTx/>
                <a:uFillTx/>
                <a:latin typeface="Calibri"/>
                <a:ea typeface="+mn-ea"/>
                <a:cs typeface="+mn-cs"/>
              </a:rPr>
              <a:t> </a:t>
            </a:r>
            <a:r>
              <a:rPr kumimoji="0" lang="en-GB" sz="1800" b="0" i="1" u="none" strike="noStrike" kern="1200" cap="none" spc="0" normalizeH="0" baseline="0" noProof="0" dirty="0">
                <a:ln>
                  <a:noFill/>
                </a:ln>
                <a:solidFill>
                  <a:srgbClr val="201D3E"/>
                </a:solidFill>
                <a:effectLst/>
                <a:uLnTx/>
                <a:uFillTx/>
                <a:latin typeface="Calibri"/>
                <a:ea typeface="+mn-ea"/>
                <a:cs typeface="+mn-cs"/>
              </a:rPr>
              <a:t>et al</a:t>
            </a:r>
            <a:r>
              <a:rPr kumimoji="0" lang="en-GB" sz="1800" b="0" i="0" u="none" strike="noStrike" kern="1200" cap="none" spc="0" normalizeH="0" baseline="0" noProof="0" dirty="0">
                <a:ln>
                  <a:noFill/>
                </a:ln>
                <a:solidFill>
                  <a:srgbClr val="201D3E"/>
                </a:solidFill>
                <a:effectLst/>
                <a:uLnTx/>
                <a:uFillTx/>
                <a:latin typeface="Calibri"/>
                <a:ea typeface="+mn-ea"/>
                <a:cs typeface="+mn-cs"/>
              </a:rPr>
              <a:t>, PRL</a:t>
            </a:r>
          </a:p>
        </p:txBody>
      </p:sp>
      <p:sp>
        <p:nvSpPr>
          <p:cNvPr id="31" name="TextBox 30"/>
          <p:cNvSpPr txBox="1"/>
          <p:nvPr/>
        </p:nvSpPr>
        <p:spPr>
          <a:xfrm>
            <a:off x="8544272" y="5795972"/>
            <a:ext cx="19335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01D3E"/>
                </a:solidFill>
                <a:effectLst/>
                <a:uLnTx/>
                <a:uFillTx/>
                <a:latin typeface="Calibri"/>
                <a:ea typeface="+mn-ea"/>
                <a:cs typeface="+mn-cs"/>
              </a:rPr>
              <a:t>Baeva</a:t>
            </a:r>
            <a:r>
              <a:rPr kumimoji="0" lang="en-GB" sz="1800" b="0" i="0" u="none" strike="noStrike" kern="1200" cap="none" spc="0" normalizeH="0" baseline="0" noProof="0" dirty="0">
                <a:ln>
                  <a:noFill/>
                </a:ln>
                <a:solidFill>
                  <a:srgbClr val="201D3E"/>
                </a:solidFill>
                <a:effectLst/>
                <a:uLnTx/>
                <a:uFillTx/>
                <a:latin typeface="Calibri"/>
                <a:ea typeface="+mn-ea"/>
                <a:cs typeface="+mn-cs"/>
              </a:rPr>
              <a:t> </a:t>
            </a:r>
            <a:r>
              <a:rPr kumimoji="0" lang="en-GB" sz="1800" b="0" i="1" u="none" strike="noStrike" kern="1200" cap="none" spc="0" normalizeH="0" baseline="0" noProof="0" dirty="0">
                <a:ln>
                  <a:noFill/>
                </a:ln>
                <a:solidFill>
                  <a:srgbClr val="201D3E"/>
                </a:solidFill>
                <a:effectLst/>
                <a:uLnTx/>
                <a:uFillTx/>
                <a:latin typeface="Calibri"/>
                <a:ea typeface="+mn-ea"/>
                <a:cs typeface="+mn-cs"/>
              </a:rPr>
              <a:t>et al</a:t>
            </a:r>
            <a:r>
              <a:rPr kumimoji="0" lang="en-GB" sz="1800" b="0" i="0" u="none" strike="noStrike" kern="1200" cap="none" spc="0" normalizeH="0" baseline="0" noProof="0" dirty="0">
                <a:ln>
                  <a:noFill/>
                </a:ln>
                <a:solidFill>
                  <a:srgbClr val="201D3E"/>
                </a:solidFill>
                <a:effectLst/>
                <a:uLnTx/>
                <a:uFillTx/>
                <a:latin typeface="Calibri"/>
                <a:ea typeface="+mn-ea"/>
                <a:cs typeface="+mn-cs"/>
              </a:rPr>
              <a:t>, PRL</a:t>
            </a:r>
          </a:p>
        </p:txBody>
      </p:sp>
    </p:spTree>
    <p:extLst>
      <p:ext uri="{BB962C8B-B14F-4D97-AF65-F5344CB8AC3E}">
        <p14:creationId xmlns:p14="http://schemas.microsoft.com/office/powerpoint/2010/main" val="297716342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8"/>
                                        </p:tgtEl>
                                      </p:cBhvr>
                                    </p:cmd>
                                  </p:childTnLst>
                                </p:cTn>
                              </p:par>
                            </p:childTnLst>
                          </p:cTn>
                        </p:par>
                      </p:childTnLst>
                    </p:cTn>
                  </p:par>
                </p:childTnLst>
              </p:cTn>
              <p:nextCondLst>
                <p:cond evt="onClick" delay="0">
                  <p:tgtEl>
                    <p:spTgt spid="28"/>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5475-9766-B080-B609-0A639925372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75ADF5C-16F1-A36C-816A-2059D6922C88}"/>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E5E365E6-F41C-5B5B-FF1D-24182DC9DF3F}"/>
              </a:ext>
            </a:extLst>
          </p:cNvPr>
          <p:cNvSpPr txBox="1"/>
          <p:nvPr/>
        </p:nvSpPr>
        <p:spPr>
          <a:xfrm>
            <a:off x="3339548" y="2531164"/>
            <a:ext cx="4658776" cy="646331"/>
          </a:xfrm>
          <a:prstGeom prst="rect">
            <a:avLst/>
          </a:prstGeom>
          <a:noFill/>
        </p:spPr>
        <p:txBody>
          <a:bodyPr wrap="none" rtlCol="0">
            <a:spAutoFit/>
          </a:bodyPr>
          <a:lstStyle/>
          <a:p>
            <a:r>
              <a:rPr lang="en-GB" sz="3600" dirty="0">
                <a:solidFill>
                  <a:srgbClr val="00B0F0"/>
                </a:solidFill>
              </a:rPr>
              <a:t>Laboratory Astrophysics</a:t>
            </a:r>
          </a:p>
        </p:txBody>
      </p:sp>
    </p:spTree>
    <p:extLst>
      <p:ext uri="{BB962C8B-B14F-4D97-AF65-F5344CB8AC3E}">
        <p14:creationId xmlns:p14="http://schemas.microsoft.com/office/powerpoint/2010/main" val="166191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876" y="475376"/>
            <a:ext cx="3610347" cy="461665"/>
          </a:xfrm>
          <a:prstGeom prst="rect">
            <a:avLst/>
          </a:prstGeom>
        </p:spPr>
        <p:txBody>
          <a:bodyPr wrap="none">
            <a:spAutoFit/>
          </a:bodyPr>
          <a:lstStyle/>
          <a:p>
            <a:r>
              <a:rPr lang="en-GB" sz="2400" dirty="0"/>
              <a:t>Pair beams in astrophysics </a:t>
            </a:r>
          </a:p>
        </p:txBody>
      </p:sp>
      <p:pic>
        <p:nvPicPr>
          <p:cNvPr id="3" name="Picture 2"/>
          <p:cNvPicPr>
            <a:picLocks noChangeAspect="1"/>
          </p:cNvPicPr>
          <p:nvPr/>
        </p:nvPicPr>
        <p:blipFill>
          <a:blip r:embed="rId2"/>
          <a:stretch>
            <a:fillRect/>
          </a:stretch>
        </p:blipFill>
        <p:spPr>
          <a:xfrm>
            <a:off x="578094" y="1243848"/>
            <a:ext cx="11023909" cy="3228341"/>
          </a:xfrm>
          <a:prstGeom prst="rect">
            <a:avLst/>
          </a:prstGeom>
        </p:spPr>
      </p:pic>
      <p:sp>
        <p:nvSpPr>
          <p:cNvPr id="4" name="Rectangle 3"/>
          <p:cNvSpPr/>
          <p:nvPr/>
        </p:nvSpPr>
        <p:spPr>
          <a:xfrm>
            <a:off x="1129816" y="4778996"/>
            <a:ext cx="9607639" cy="1477328"/>
          </a:xfrm>
          <a:prstGeom prst="rect">
            <a:avLst/>
          </a:prstGeom>
        </p:spPr>
        <p:txBody>
          <a:bodyPr wrap="square">
            <a:spAutoFit/>
          </a:bodyPr>
          <a:lstStyle/>
          <a:p>
            <a:r>
              <a:rPr lang="en-GB" dirty="0"/>
              <a:t>➔ Relativistic outflows/jets enriched with electron-positron (e+/e−) pair plasma can be found around </a:t>
            </a:r>
          </a:p>
          <a:p>
            <a:r>
              <a:rPr lang="en-GB" dirty="0"/>
              <a:t>pulsars, black holes and blazars.</a:t>
            </a:r>
          </a:p>
          <a:p>
            <a:endParaRPr lang="en-GB" dirty="0"/>
          </a:p>
          <a:p>
            <a:r>
              <a:rPr lang="en-GB" dirty="0"/>
              <a:t>➔ To explain the intense radiative signatures from these astrophysical sources relies on an understanding of the stability and energy dissipation mechanisms of pair beams in ambient plasmas.</a:t>
            </a:r>
          </a:p>
        </p:txBody>
      </p:sp>
    </p:spTree>
    <p:extLst>
      <p:ext uri="{BB962C8B-B14F-4D97-AF65-F5344CB8AC3E}">
        <p14:creationId xmlns:p14="http://schemas.microsoft.com/office/powerpoint/2010/main" val="189661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0084" y="777921"/>
            <a:ext cx="10882647" cy="6186309"/>
          </a:xfrm>
          <a:prstGeom prst="rect">
            <a:avLst/>
          </a:prstGeom>
        </p:spPr>
        <p:txBody>
          <a:bodyPr wrap="square">
            <a:spAutoFit/>
          </a:bodyPr>
          <a:lstStyle/>
          <a:p>
            <a:endParaRPr lang="en-GB" dirty="0"/>
          </a:p>
          <a:p>
            <a:r>
              <a:rPr lang="en-GB" dirty="0"/>
              <a:t>STFC Rutherford Appleton Laboratory: J. Halliday, R. Trines, R </a:t>
            </a:r>
            <a:r>
              <a:rPr lang="en-GB" dirty="0" err="1"/>
              <a:t>Pattathil</a:t>
            </a:r>
            <a:r>
              <a:rPr lang="en-GB" dirty="0"/>
              <a:t>, C Hernandez-Gomez, J Collier.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Calibri"/>
                <a:ea typeface="+mn-ea"/>
                <a:cs typeface="+mn-cs"/>
              </a:rPr>
              <a:t>University of Oxford: G. Gregori, E Los, F. Miniati, S. Sarkar, B. T. Huffman, A. Schekochihin, A. Bott,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Calibri"/>
                <a:ea typeface="+mn-ea"/>
                <a:cs typeface="+mn-cs"/>
              </a:rPr>
              <a:t>                                                          K Beyer, G </a:t>
            </a:r>
            <a:r>
              <a:rPr kumimoji="0" lang="en-GB" sz="1800" b="0" i="0" u="none" strike="noStrike" kern="1200" cap="none" spc="0" normalizeH="0" baseline="0" noProof="0" dirty="0" err="1">
                <a:ln>
                  <a:noFill/>
                </a:ln>
                <a:solidFill>
                  <a:srgbClr val="201D3E"/>
                </a:solidFill>
                <a:effectLst/>
                <a:uLnTx/>
                <a:uFillTx/>
                <a:latin typeface="Calibri"/>
                <a:ea typeface="+mn-ea"/>
                <a:cs typeface="+mn-cs"/>
              </a:rPr>
              <a:t>Morroco</a:t>
            </a:r>
            <a:r>
              <a:rPr kumimoji="0" lang="en-GB" sz="1800" b="0" i="0" u="none" strike="noStrike" kern="1200" cap="none" spc="0" normalizeH="0" baseline="0" noProof="0" dirty="0">
                <a:ln>
                  <a:noFill/>
                </a:ln>
                <a:solidFill>
                  <a:srgbClr val="201D3E"/>
                </a:solidFill>
                <a:effectLst/>
                <a:uLnTx/>
                <a:uFillTx/>
                <a:latin typeface="Calibri"/>
                <a:ea typeface="+mn-ea"/>
                <a:cs typeface="+mn-cs"/>
              </a:rPr>
              <a:t>.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1D3E"/>
                </a:solidFill>
                <a:effectLst/>
                <a:uLnTx/>
                <a:uFillTx/>
                <a:latin typeface="Calibri"/>
                <a:ea typeface="+mn-ea"/>
                <a:cs typeface="+mn-cs"/>
              </a:rPr>
              <a:t>CERN: N. Charitonidis, P. Simon, A.-M. Goillot, I. Efthymiopoulos, V. Stergiou, A. E. Rahmoun, S. Burger.</a:t>
            </a:r>
          </a:p>
          <a:p>
            <a:endParaRPr lang="en-GB" dirty="0"/>
          </a:p>
          <a:p>
            <a:r>
              <a:rPr lang="en-GB" dirty="0"/>
              <a:t>AWE: T. Hodge.</a:t>
            </a:r>
          </a:p>
          <a:p>
            <a:endParaRPr lang="en-GB" dirty="0"/>
          </a:p>
          <a:p>
            <a:r>
              <a:rPr lang="en-GB" dirty="0" err="1"/>
              <a:t>Instituto</a:t>
            </a:r>
            <a:r>
              <a:rPr lang="en-GB" dirty="0"/>
              <a:t> Superior </a:t>
            </a:r>
            <a:r>
              <a:rPr lang="en-GB" dirty="0" err="1"/>
              <a:t>Técnico</a:t>
            </a:r>
            <a:r>
              <a:rPr lang="en-GB" dirty="0"/>
              <a:t> </a:t>
            </a:r>
            <a:r>
              <a:rPr lang="en-GB" dirty="0" err="1"/>
              <a:t>Universidade</a:t>
            </a:r>
            <a:r>
              <a:rPr lang="en-GB" dirty="0"/>
              <a:t> de </a:t>
            </a:r>
            <a:r>
              <a:rPr lang="en-GB" dirty="0" err="1"/>
              <a:t>Lisboa</a:t>
            </a:r>
            <a:r>
              <a:rPr lang="en-GB" dirty="0"/>
              <a:t>: P. Bilbao, F. Cruz, L. O. Silva, N. Lopes.</a:t>
            </a:r>
          </a:p>
          <a:p>
            <a:endParaRPr lang="en-GB" dirty="0"/>
          </a:p>
          <a:p>
            <a:r>
              <a:rPr lang="en-GB" dirty="0"/>
              <a:t>University of Rochester Laboratory for Laser Energetics: D. </a:t>
            </a:r>
            <a:r>
              <a:rPr lang="en-GB" dirty="0" err="1"/>
              <a:t>Haberberger</a:t>
            </a:r>
            <a:r>
              <a:rPr lang="en-GB" dirty="0"/>
              <a:t>, D. H. </a:t>
            </a:r>
            <a:r>
              <a:rPr lang="en-GB" dirty="0" err="1"/>
              <a:t>Froula</a:t>
            </a:r>
            <a:r>
              <a:rPr lang="en-GB" dirty="0"/>
              <a:t>.</a:t>
            </a:r>
          </a:p>
          <a:p>
            <a:endParaRPr lang="en-GB" dirty="0"/>
          </a:p>
          <a:p>
            <a:r>
              <a:rPr lang="en-GB" dirty="0"/>
              <a:t>Lawrence Livermore National Laboratory: H. Chen, R. A. Simpson, T. Ma.</a:t>
            </a:r>
          </a:p>
          <a:p>
            <a:endParaRPr lang="en-GB" dirty="0"/>
          </a:p>
          <a:p>
            <a:r>
              <a:rPr lang="en-GB" dirty="0"/>
              <a:t>Max Planck Institute for Nuclear Physics: B. Reville, T. </a:t>
            </a:r>
            <a:r>
              <a:rPr lang="en-GB" dirty="0" err="1"/>
              <a:t>Vieu</a:t>
            </a:r>
            <a:r>
              <a:rPr lang="en-GB" dirty="0"/>
              <a:t>, K Beyer.</a:t>
            </a:r>
          </a:p>
          <a:p>
            <a:endParaRPr lang="en-GB" dirty="0"/>
          </a:p>
          <a:p>
            <a:r>
              <a:rPr lang="en-GB" dirty="0"/>
              <a:t>University of Iceland: J. T. Gudmundsson.</a:t>
            </a:r>
          </a:p>
          <a:p>
            <a:endParaRPr lang="en-GB" dirty="0"/>
          </a:p>
          <a:p>
            <a:endParaRPr lang="en-GB" dirty="0"/>
          </a:p>
          <a:p>
            <a:endParaRPr lang="en-GB" dirty="0"/>
          </a:p>
        </p:txBody>
      </p:sp>
      <p:sp>
        <p:nvSpPr>
          <p:cNvPr id="3" name="TextBox 2"/>
          <p:cNvSpPr txBox="1"/>
          <p:nvPr/>
        </p:nvSpPr>
        <p:spPr>
          <a:xfrm>
            <a:off x="4588048" y="131590"/>
            <a:ext cx="3473381" cy="646331"/>
          </a:xfrm>
          <a:prstGeom prst="rect">
            <a:avLst/>
          </a:prstGeom>
          <a:noFill/>
        </p:spPr>
        <p:txBody>
          <a:bodyPr wrap="square" rtlCol="0">
            <a:spAutoFit/>
          </a:bodyPr>
          <a:lstStyle/>
          <a:p>
            <a:r>
              <a:rPr lang="en-GB" sz="3600" b="1" dirty="0"/>
              <a:t>Collaborators</a:t>
            </a:r>
          </a:p>
        </p:txBody>
      </p:sp>
    </p:spTree>
    <p:extLst>
      <p:ext uri="{BB962C8B-B14F-4D97-AF65-F5344CB8AC3E}">
        <p14:creationId xmlns:p14="http://schemas.microsoft.com/office/powerpoint/2010/main" val="2913132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7132" y="349756"/>
            <a:ext cx="9218761" cy="400110"/>
          </a:xfrm>
          <a:prstGeom prst="rect">
            <a:avLst/>
          </a:prstGeom>
        </p:spPr>
        <p:txBody>
          <a:bodyPr wrap="square">
            <a:spAutoFit/>
          </a:bodyPr>
          <a:lstStyle/>
          <a:p>
            <a:r>
              <a:rPr lang="en-GB" sz="2000" dirty="0">
                <a:solidFill>
                  <a:schemeClr val="accent1">
                    <a:lumMod val="50000"/>
                  </a:schemeClr>
                </a:solidFill>
              </a:rPr>
              <a:t>Pair beams in astrophysics - Example: Blazar jets in the cosmic voids - are they stable? </a:t>
            </a:r>
          </a:p>
        </p:txBody>
      </p:sp>
      <p:pic>
        <p:nvPicPr>
          <p:cNvPr id="3" name="Picture 2"/>
          <p:cNvPicPr>
            <a:picLocks noChangeAspect="1"/>
          </p:cNvPicPr>
          <p:nvPr/>
        </p:nvPicPr>
        <p:blipFill>
          <a:blip r:embed="rId2"/>
          <a:stretch>
            <a:fillRect/>
          </a:stretch>
        </p:blipFill>
        <p:spPr>
          <a:xfrm>
            <a:off x="585817" y="1481071"/>
            <a:ext cx="10996744" cy="4778061"/>
          </a:xfrm>
          <a:prstGeom prst="rect">
            <a:avLst/>
          </a:prstGeom>
        </p:spPr>
      </p:pic>
    </p:spTree>
    <p:extLst>
      <p:ext uri="{BB962C8B-B14F-4D97-AF65-F5344CB8AC3E}">
        <p14:creationId xmlns:p14="http://schemas.microsoft.com/office/powerpoint/2010/main" val="3538265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1062" y="247530"/>
            <a:ext cx="6476517" cy="461665"/>
          </a:xfrm>
          <a:prstGeom prst="rect">
            <a:avLst/>
          </a:prstGeom>
        </p:spPr>
        <p:txBody>
          <a:bodyPr wrap="none">
            <a:spAutoFit/>
          </a:bodyPr>
          <a:lstStyle/>
          <a:p>
            <a:r>
              <a:rPr lang="en-GB" sz="2400" dirty="0" err="1">
                <a:solidFill>
                  <a:schemeClr val="accent1">
                    <a:lumMod val="50000"/>
                  </a:schemeClr>
                </a:solidFill>
              </a:rPr>
              <a:t>Filamentation</a:t>
            </a:r>
            <a:r>
              <a:rPr lang="en-GB" sz="2400" dirty="0">
                <a:solidFill>
                  <a:schemeClr val="accent1">
                    <a:lumMod val="50000"/>
                  </a:schemeClr>
                </a:solidFill>
              </a:rPr>
              <a:t> instability of e+/e− beams in plasma</a:t>
            </a:r>
          </a:p>
        </p:txBody>
      </p:sp>
      <p:sp>
        <p:nvSpPr>
          <p:cNvPr id="3" name="Rectangle 2"/>
          <p:cNvSpPr/>
          <p:nvPr/>
        </p:nvSpPr>
        <p:spPr>
          <a:xfrm>
            <a:off x="734096" y="1045008"/>
            <a:ext cx="10689464" cy="1200329"/>
          </a:xfrm>
          <a:prstGeom prst="rect">
            <a:avLst/>
          </a:prstGeom>
        </p:spPr>
        <p:txBody>
          <a:bodyPr wrap="square">
            <a:spAutoFit/>
          </a:bodyPr>
          <a:lstStyle/>
          <a:p>
            <a:r>
              <a:rPr lang="en-GB" dirty="0"/>
              <a:t>➔ The system is unstable because it is highly anisotropic. </a:t>
            </a:r>
          </a:p>
          <a:p>
            <a:r>
              <a:rPr lang="en-GB" dirty="0"/>
              <a:t>➔ If the beam is sufficiently directional, small fluctuations in magnetic fields can grow exponentially as induced    currents produce stronger fields.</a:t>
            </a:r>
          </a:p>
          <a:p>
            <a:r>
              <a:rPr lang="en-GB" dirty="0"/>
              <a:t>➔ Bulk kinetic energy is dissipated into electric and magnetic fields, pairs are deflected.</a:t>
            </a:r>
          </a:p>
        </p:txBody>
      </p:sp>
      <p:pic>
        <p:nvPicPr>
          <p:cNvPr id="4" name="Picture 3"/>
          <p:cNvPicPr>
            <a:picLocks noChangeAspect="1"/>
          </p:cNvPicPr>
          <p:nvPr/>
        </p:nvPicPr>
        <p:blipFill>
          <a:blip r:embed="rId2"/>
          <a:stretch>
            <a:fillRect/>
          </a:stretch>
        </p:blipFill>
        <p:spPr>
          <a:xfrm>
            <a:off x="221139" y="3193962"/>
            <a:ext cx="6954587" cy="3387142"/>
          </a:xfrm>
          <a:prstGeom prst="rect">
            <a:avLst/>
          </a:prstGeom>
        </p:spPr>
      </p:pic>
      <p:pic>
        <p:nvPicPr>
          <p:cNvPr id="5" name="Picture 4"/>
          <p:cNvPicPr>
            <a:picLocks noChangeAspect="1"/>
          </p:cNvPicPr>
          <p:nvPr/>
        </p:nvPicPr>
        <p:blipFill>
          <a:blip r:embed="rId3"/>
          <a:stretch>
            <a:fillRect/>
          </a:stretch>
        </p:blipFill>
        <p:spPr>
          <a:xfrm>
            <a:off x="7784126" y="4159876"/>
            <a:ext cx="3703040" cy="1893194"/>
          </a:xfrm>
          <a:prstGeom prst="rect">
            <a:avLst/>
          </a:prstGeom>
        </p:spPr>
      </p:pic>
    </p:spTree>
    <p:extLst>
      <p:ext uri="{BB962C8B-B14F-4D97-AF65-F5344CB8AC3E}">
        <p14:creationId xmlns:p14="http://schemas.microsoft.com/office/powerpoint/2010/main" val="195529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42" y="539506"/>
            <a:ext cx="7213834" cy="461665"/>
          </a:xfrm>
          <a:prstGeom prst="rect">
            <a:avLst/>
          </a:prstGeom>
        </p:spPr>
        <p:txBody>
          <a:bodyPr wrap="none">
            <a:spAutoFit/>
          </a:bodyPr>
          <a:lstStyle/>
          <a:p>
            <a:r>
              <a:rPr lang="en-GB" sz="2400" dirty="0">
                <a:solidFill>
                  <a:schemeClr val="accent1">
                    <a:lumMod val="50000"/>
                  </a:schemeClr>
                </a:solidFill>
              </a:rPr>
              <a:t>Producing electron-positron jets using high-power lasers</a:t>
            </a:r>
          </a:p>
        </p:txBody>
      </p:sp>
      <p:pic>
        <p:nvPicPr>
          <p:cNvPr id="3" name="Picture 2"/>
          <p:cNvPicPr>
            <a:picLocks noChangeAspect="1"/>
          </p:cNvPicPr>
          <p:nvPr/>
        </p:nvPicPr>
        <p:blipFill>
          <a:blip r:embed="rId2"/>
          <a:stretch>
            <a:fillRect/>
          </a:stretch>
        </p:blipFill>
        <p:spPr>
          <a:xfrm>
            <a:off x="1023567" y="1648495"/>
            <a:ext cx="10236592" cy="3593205"/>
          </a:xfrm>
          <a:prstGeom prst="rect">
            <a:avLst/>
          </a:prstGeom>
        </p:spPr>
      </p:pic>
      <p:sp>
        <p:nvSpPr>
          <p:cNvPr id="4" name="Rectangle 3"/>
          <p:cNvSpPr/>
          <p:nvPr/>
        </p:nvSpPr>
        <p:spPr>
          <a:xfrm>
            <a:off x="2829059" y="5380927"/>
            <a:ext cx="6096000" cy="1200329"/>
          </a:xfrm>
          <a:prstGeom prst="rect">
            <a:avLst/>
          </a:prstGeom>
        </p:spPr>
        <p:txBody>
          <a:bodyPr>
            <a:spAutoFit/>
          </a:bodyPr>
          <a:lstStyle/>
          <a:p>
            <a:r>
              <a:rPr lang="en-GB" dirty="0"/>
              <a:t>➔ Current facilities cannot produce high enough densities of quasi-neutral beams. </a:t>
            </a:r>
          </a:p>
          <a:p>
            <a:r>
              <a:rPr lang="en-GB" dirty="0"/>
              <a:t>➔ Pulse durations are very short, so 3D plasma effects are strongly suppressed.</a:t>
            </a:r>
          </a:p>
        </p:txBody>
      </p:sp>
    </p:spTree>
    <p:extLst>
      <p:ext uri="{BB962C8B-B14F-4D97-AF65-F5344CB8AC3E}">
        <p14:creationId xmlns:p14="http://schemas.microsoft.com/office/powerpoint/2010/main" val="3531499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1831" y="336877"/>
            <a:ext cx="8951759" cy="400110"/>
          </a:xfrm>
          <a:prstGeom prst="rect">
            <a:avLst/>
          </a:prstGeom>
        </p:spPr>
        <p:txBody>
          <a:bodyPr wrap="square">
            <a:spAutoFit/>
          </a:bodyPr>
          <a:lstStyle/>
          <a:p>
            <a:r>
              <a:rPr lang="en-GB" sz="2000" dirty="0">
                <a:solidFill>
                  <a:srgbClr val="0070C0"/>
                </a:solidFill>
              </a:rPr>
              <a:t>Producing electron-positron jets using 440 GeV protons at CERN (</a:t>
            </a:r>
            <a:r>
              <a:rPr lang="en-GB" sz="2000" dirty="0" err="1">
                <a:solidFill>
                  <a:srgbClr val="0070C0"/>
                </a:solidFill>
              </a:rPr>
              <a:t>HiRadMat</a:t>
            </a:r>
            <a:r>
              <a:rPr lang="en-GB" sz="2000" dirty="0">
                <a:solidFill>
                  <a:srgbClr val="0070C0"/>
                </a:solidFill>
              </a:rPr>
              <a:t> Facility) </a:t>
            </a:r>
          </a:p>
        </p:txBody>
      </p:sp>
      <p:pic>
        <p:nvPicPr>
          <p:cNvPr id="3" name="Picture 2"/>
          <p:cNvPicPr>
            <a:picLocks noChangeAspect="1"/>
          </p:cNvPicPr>
          <p:nvPr/>
        </p:nvPicPr>
        <p:blipFill>
          <a:blip r:embed="rId2"/>
          <a:stretch>
            <a:fillRect/>
          </a:stretch>
        </p:blipFill>
        <p:spPr>
          <a:xfrm>
            <a:off x="260086" y="1300766"/>
            <a:ext cx="6385413" cy="4975965"/>
          </a:xfrm>
          <a:prstGeom prst="rect">
            <a:avLst/>
          </a:prstGeom>
        </p:spPr>
      </p:pic>
      <p:pic>
        <p:nvPicPr>
          <p:cNvPr id="4" name="Picture 3"/>
          <p:cNvPicPr>
            <a:picLocks noChangeAspect="1"/>
          </p:cNvPicPr>
          <p:nvPr/>
        </p:nvPicPr>
        <p:blipFill>
          <a:blip r:embed="rId3"/>
          <a:stretch>
            <a:fillRect/>
          </a:stretch>
        </p:blipFill>
        <p:spPr>
          <a:xfrm>
            <a:off x="6928834" y="2119678"/>
            <a:ext cx="4854423" cy="3083387"/>
          </a:xfrm>
          <a:prstGeom prst="rect">
            <a:avLst/>
          </a:prstGeom>
        </p:spPr>
      </p:pic>
    </p:spTree>
    <p:extLst>
      <p:ext uri="{BB962C8B-B14F-4D97-AF65-F5344CB8AC3E}">
        <p14:creationId xmlns:p14="http://schemas.microsoft.com/office/powerpoint/2010/main" val="2459314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3C5B-69BB-FAF8-587F-2407BCCEA270}"/>
              </a:ext>
            </a:extLst>
          </p:cNvPr>
          <p:cNvSpPr>
            <a:spLocks noGrp="1"/>
          </p:cNvSpPr>
          <p:nvPr>
            <p:ph type="title"/>
          </p:nvPr>
        </p:nvSpPr>
        <p:spPr/>
        <p:txBody>
          <a:bodyPr>
            <a:normAutofit/>
          </a:bodyPr>
          <a:lstStyle/>
          <a:p>
            <a:r>
              <a:rPr lang="en-GB" b="1" dirty="0">
                <a:solidFill>
                  <a:srgbClr val="001B54"/>
                </a:solidFill>
                <a:effectLst/>
                <a:latin typeface="Calibri" panose="020F0502020204030204" pitchFamily="34" charset="0"/>
                <a:cs typeface="Calibri" panose="020F0502020204030204" pitchFamily="34" charset="0"/>
              </a:rPr>
              <a:t>Fireball: </a:t>
            </a:r>
            <a:r>
              <a:rPr lang="en-US" b="1" dirty="0">
                <a:solidFill>
                  <a:srgbClr val="001B54"/>
                </a:solidFill>
                <a:latin typeface="Calibri" panose="020F0502020204030204" pitchFamily="34" charset="0"/>
                <a:cs typeface="Calibri" panose="020F0502020204030204" pitchFamily="34" charset="0"/>
              </a:rPr>
              <a:t>Comparison with other experiments</a:t>
            </a:r>
            <a:endParaRPr lang="en-US" dirty="0">
              <a:solidFill>
                <a:srgbClr val="001B54"/>
              </a:solidFill>
            </a:endParaRPr>
          </a:p>
        </p:txBody>
      </p:sp>
      <p:sp>
        <p:nvSpPr>
          <p:cNvPr id="5" name="Slide Number Placeholder 4">
            <a:extLst>
              <a:ext uri="{FF2B5EF4-FFF2-40B4-BE49-F238E27FC236}">
                <a16:creationId xmlns:a16="http://schemas.microsoft.com/office/drawing/2014/main" id="{72DB21AD-0AC5-4CDF-BEB5-E58DCD82E1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3EA4-EA6C-46B6-8112-C93BE3F05967}"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Google Shape;456;p38">
            <a:extLst>
              <a:ext uri="{FF2B5EF4-FFF2-40B4-BE49-F238E27FC236}">
                <a16:creationId xmlns:a16="http://schemas.microsoft.com/office/drawing/2014/main" id="{98CB92CF-5163-BE13-90B3-E2DF79C3D066}"/>
              </a:ext>
            </a:extLst>
          </p:cNvPr>
          <p:cNvSpPr txBox="1">
            <a:spLocks/>
          </p:cNvSpPr>
          <p:nvPr/>
        </p:nvSpPr>
        <p:spPr>
          <a:xfrm>
            <a:off x="158704" y="6180118"/>
            <a:ext cx="11038383" cy="677882"/>
          </a:xfrm>
          <a:prstGeom prst="rect">
            <a:avLst/>
          </a:prstGeom>
        </p:spPr>
        <p:txBody>
          <a:bodyPr spcFirstLastPara="1" wrap="square" lIns="91425" tIns="91425" rIns="91425" bIns="91425" anchor="t" anchorCtr="0">
            <a:noAutofit/>
          </a:bodyPr>
          <a:lstStyle>
            <a:lvl1pPr marL="342790" indent="-342790" algn="l" defTabSz="457052" rtl="0" eaLnBrk="1" latinLnBrk="0" hangingPunct="1">
              <a:spcBef>
                <a:spcPct val="20000"/>
              </a:spcBef>
              <a:buFont typeface="Arial"/>
              <a:buChar char="•"/>
              <a:defRPr sz="3173" kern="1200">
                <a:solidFill>
                  <a:schemeClr val="tx1"/>
                </a:solidFill>
                <a:latin typeface="+mn-lt"/>
                <a:ea typeface="+mn-ea"/>
                <a:cs typeface="+mn-cs"/>
              </a:defRPr>
            </a:lvl1pPr>
            <a:lvl2pPr marL="742710" indent="-285658" algn="l" defTabSz="457052" rtl="0" eaLnBrk="1" latinLnBrk="0" hangingPunct="1">
              <a:spcBef>
                <a:spcPct val="20000"/>
              </a:spcBef>
              <a:buFont typeface="Arial"/>
              <a:buChar char="–"/>
              <a:defRPr sz="2750" kern="1200">
                <a:solidFill>
                  <a:schemeClr val="tx1"/>
                </a:solidFill>
                <a:latin typeface="+mn-lt"/>
                <a:ea typeface="+mn-ea"/>
                <a:cs typeface="+mn-cs"/>
              </a:defRPr>
            </a:lvl2pPr>
            <a:lvl3pPr marL="1142630" indent="-228526" algn="l" defTabSz="457052" rtl="0" eaLnBrk="1" latinLnBrk="0" hangingPunct="1">
              <a:spcBef>
                <a:spcPct val="20000"/>
              </a:spcBef>
              <a:buFont typeface="Arial"/>
              <a:buChar char="•"/>
              <a:defRPr sz="2433" kern="1200">
                <a:solidFill>
                  <a:schemeClr val="tx1"/>
                </a:solidFill>
                <a:latin typeface="+mn-lt"/>
                <a:ea typeface="+mn-ea"/>
                <a:cs typeface="+mn-cs"/>
              </a:defRPr>
            </a:lvl3pPr>
            <a:lvl4pPr marL="1599682" indent="-228526" algn="l" defTabSz="457052" rtl="0" eaLnBrk="1" latinLnBrk="0" hangingPunct="1">
              <a:spcBef>
                <a:spcPct val="20000"/>
              </a:spcBef>
              <a:buFont typeface="Arial"/>
              <a:buChar char="–"/>
              <a:defRPr sz="2010" kern="1200">
                <a:solidFill>
                  <a:schemeClr val="tx1"/>
                </a:solidFill>
                <a:latin typeface="+mn-lt"/>
                <a:ea typeface="+mn-ea"/>
                <a:cs typeface="+mn-cs"/>
              </a:defRPr>
            </a:lvl4pPr>
            <a:lvl5pPr marL="2056734" indent="-228526" algn="l" defTabSz="457052" rtl="0" eaLnBrk="1" latinLnBrk="0" hangingPunct="1">
              <a:spcBef>
                <a:spcPct val="20000"/>
              </a:spcBef>
              <a:buFont typeface="Arial"/>
              <a:buChar char="»"/>
              <a:defRPr sz="2010" kern="1200">
                <a:solidFill>
                  <a:schemeClr val="tx1"/>
                </a:solidFill>
                <a:latin typeface="+mn-lt"/>
                <a:ea typeface="+mn-ea"/>
                <a:cs typeface="+mn-cs"/>
              </a:defRPr>
            </a:lvl5pPr>
            <a:lvl6pPr marL="2513787" indent="-228526" algn="l" defTabSz="457052" rtl="0" eaLnBrk="1" latinLnBrk="0" hangingPunct="1">
              <a:spcBef>
                <a:spcPct val="20000"/>
              </a:spcBef>
              <a:buFont typeface="Arial"/>
              <a:buChar char="•"/>
              <a:defRPr sz="2010" kern="1200">
                <a:solidFill>
                  <a:schemeClr val="tx1"/>
                </a:solidFill>
                <a:latin typeface="+mn-lt"/>
                <a:ea typeface="+mn-ea"/>
                <a:cs typeface="+mn-cs"/>
              </a:defRPr>
            </a:lvl6pPr>
            <a:lvl7pPr marL="2970839" indent="-228526" algn="l" defTabSz="457052" rtl="0" eaLnBrk="1" latinLnBrk="0" hangingPunct="1">
              <a:spcBef>
                <a:spcPct val="20000"/>
              </a:spcBef>
              <a:buFont typeface="Arial"/>
              <a:buChar char="•"/>
              <a:defRPr sz="2010" kern="1200">
                <a:solidFill>
                  <a:schemeClr val="tx1"/>
                </a:solidFill>
                <a:latin typeface="+mn-lt"/>
                <a:ea typeface="+mn-ea"/>
                <a:cs typeface="+mn-cs"/>
              </a:defRPr>
            </a:lvl7pPr>
            <a:lvl8pPr marL="3427892" indent="-228526" algn="l" defTabSz="457052" rtl="0" eaLnBrk="1" latinLnBrk="0" hangingPunct="1">
              <a:spcBef>
                <a:spcPct val="20000"/>
              </a:spcBef>
              <a:buFont typeface="Arial"/>
              <a:buChar char="•"/>
              <a:defRPr sz="2010" kern="1200">
                <a:solidFill>
                  <a:schemeClr val="tx1"/>
                </a:solidFill>
                <a:latin typeface="+mn-lt"/>
                <a:ea typeface="+mn-ea"/>
                <a:cs typeface="+mn-cs"/>
              </a:defRPr>
            </a:lvl8pPr>
            <a:lvl9pPr marL="3884944" indent="-228526" algn="l" defTabSz="457052" rtl="0" eaLnBrk="1" latinLnBrk="0" hangingPunct="1">
              <a:spcBef>
                <a:spcPct val="20000"/>
              </a:spcBef>
              <a:buFont typeface="Arial"/>
              <a:buChar char="•"/>
              <a:defRPr sz="2010" kern="1200">
                <a:solidFill>
                  <a:schemeClr val="tx1"/>
                </a:solidFill>
                <a:latin typeface="+mn-lt"/>
                <a:ea typeface="+mn-ea"/>
                <a:cs typeface="+mn-cs"/>
              </a:defRPr>
            </a:lvl9pPr>
          </a:lstStyle>
          <a:p>
            <a:pPr marL="0" marR="0" lvl="0" indent="0" algn="l" defTabSz="457052" rtl="0" eaLnBrk="1" fontAlgn="auto" latinLnBrk="0" hangingPunct="1">
              <a:lnSpc>
                <a:spcPct val="100000"/>
              </a:lnSpc>
              <a:spcBef>
                <a:spcPts val="0"/>
              </a:spcBef>
              <a:spcAft>
                <a:spcPts val="1600"/>
              </a:spcAft>
              <a:buClr>
                <a:prstClr val="black"/>
              </a:buClr>
              <a:buSzPts val="1100"/>
              <a:buFont typeface="Arial"/>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mn-ea"/>
                <a:cs typeface="+mn-cs"/>
              </a:rPr>
              <a:t>Recent review article : </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Chen &amp; </a:t>
            </a: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Fiuza</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600" b="0" i="1" u="none" strike="noStrike" kern="1200" cap="none" spc="0" normalizeH="0" baseline="0" noProof="0" dirty="0">
                <a:ln>
                  <a:noFill/>
                </a:ln>
                <a:solidFill>
                  <a:prstClr val="black"/>
                </a:solidFill>
                <a:effectLst/>
                <a:uLnTx/>
                <a:uFillTx/>
                <a:latin typeface="Aptos" panose="02110004020202020204"/>
                <a:ea typeface="+mn-ea"/>
                <a:cs typeface="+mn-cs"/>
              </a:rPr>
              <a:t>“Perspectives on relativistic electron–positron pair plasma experiments of astrophysical relevance using high-power lasers”</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Physics of Plasmas 30.2 (2023).</a:t>
            </a:r>
          </a:p>
        </p:txBody>
      </p:sp>
      <p:sp>
        <p:nvSpPr>
          <p:cNvPr id="7" name="TextBox 6">
            <a:extLst>
              <a:ext uri="{FF2B5EF4-FFF2-40B4-BE49-F238E27FC236}">
                <a16:creationId xmlns:a16="http://schemas.microsoft.com/office/drawing/2014/main" id="{9B681E5C-5B1F-E121-DE41-09A9E3BE669F}"/>
              </a:ext>
            </a:extLst>
          </p:cNvPr>
          <p:cNvSpPr txBox="1"/>
          <p:nvPr/>
        </p:nvSpPr>
        <p:spPr>
          <a:xfrm>
            <a:off x="158704" y="2736502"/>
            <a:ext cx="545464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ptos" panose="02110004020202020204"/>
                <a:ea typeface="+mn-ea"/>
                <a:cs typeface="+mn-cs"/>
              </a:rPr>
              <a:t>HiRadMat</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achieves all requirements to study Fireball model</a:t>
            </a:r>
          </a:p>
        </p:txBody>
      </p:sp>
      <p:pic>
        <p:nvPicPr>
          <p:cNvPr id="8" name="Picture 7" descr="A graph of numbers and a triangle&#10;&#10;Description automatically generated with medium confidence">
            <a:extLst>
              <a:ext uri="{FF2B5EF4-FFF2-40B4-BE49-F238E27FC236}">
                <a16:creationId xmlns:a16="http://schemas.microsoft.com/office/drawing/2014/main" id="{011894B5-EBC2-C652-9676-EE074CC873F7}"/>
              </a:ext>
            </a:extLst>
          </p:cNvPr>
          <p:cNvPicPr>
            <a:picLocks noChangeAspect="1"/>
          </p:cNvPicPr>
          <p:nvPr/>
        </p:nvPicPr>
        <p:blipFill>
          <a:blip r:embed="rId2"/>
          <a:stretch>
            <a:fillRect/>
          </a:stretch>
        </p:blipFill>
        <p:spPr>
          <a:xfrm>
            <a:off x="6096000" y="1710849"/>
            <a:ext cx="4910667" cy="4485598"/>
          </a:xfrm>
          <a:prstGeom prst="rect">
            <a:avLst/>
          </a:prstGeom>
        </p:spPr>
      </p:pic>
    </p:spTree>
    <p:extLst>
      <p:ext uri="{BB962C8B-B14F-4D97-AF65-F5344CB8AC3E}">
        <p14:creationId xmlns:p14="http://schemas.microsoft.com/office/powerpoint/2010/main" val="129500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7589" y="208089"/>
            <a:ext cx="83197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Application: Scaling the growth rate to blazar pair jets propagating through the void</a:t>
            </a:r>
          </a:p>
        </p:txBody>
      </p:sp>
      <p:pic>
        <p:nvPicPr>
          <p:cNvPr id="3" name="Picture 2"/>
          <p:cNvPicPr>
            <a:picLocks noChangeAspect="1"/>
          </p:cNvPicPr>
          <p:nvPr/>
        </p:nvPicPr>
        <p:blipFill>
          <a:blip r:embed="rId2"/>
          <a:stretch>
            <a:fillRect/>
          </a:stretch>
        </p:blipFill>
        <p:spPr>
          <a:xfrm>
            <a:off x="515155" y="1142661"/>
            <a:ext cx="11435067" cy="5103149"/>
          </a:xfrm>
          <a:prstGeom prst="rect">
            <a:avLst/>
          </a:prstGeom>
        </p:spPr>
      </p:pic>
    </p:spTree>
    <p:extLst>
      <p:ext uri="{BB962C8B-B14F-4D97-AF65-F5344CB8AC3E}">
        <p14:creationId xmlns:p14="http://schemas.microsoft.com/office/powerpoint/2010/main" val="471373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3972" y="166284"/>
            <a:ext cx="3599255" cy="523220"/>
          </a:xfrm>
          <a:prstGeom prst="rect">
            <a:avLst/>
          </a:prstGeom>
        </p:spPr>
        <p:txBody>
          <a:bodyPr wrap="none">
            <a:spAutoFit/>
          </a:bodyPr>
          <a:lstStyle/>
          <a:p>
            <a:r>
              <a:rPr lang="en-GB" sz="2800" dirty="0">
                <a:solidFill>
                  <a:srgbClr val="0070C0"/>
                </a:solidFill>
              </a:rPr>
              <a:t>CERN Fireball Summary</a:t>
            </a:r>
          </a:p>
        </p:txBody>
      </p:sp>
      <p:sp>
        <p:nvSpPr>
          <p:cNvPr id="3" name="Rectangle 2"/>
          <p:cNvSpPr/>
          <p:nvPr/>
        </p:nvSpPr>
        <p:spPr>
          <a:xfrm>
            <a:off x="463638" y="951114"/>
            <a:ext cx="10959921" cy="2862322"/>
          </a:xfrm>
          <a:prstGeom prst="rect">
            <a:avLst/>
          </a:prstGeom>
        </p:spPr>
        <p:txBody>
          <a:bodyPr wrap="square">
            <a:spAutoFit/>
          </a:bodyPr>
          <a:lstStyle/>
          <a:p>
            <a:r>
              <a:rPr lang="en-GB" dirty="0"/>
              <a:t>➔ We have presented a platform at CERN for producing high-yield electron-positron pair beams to study</a:t>
            </a:r>
          </a:p>
          <a:p>
            <a:r>
              <a:rPr lang="en-GB" dirty="0"/>
              <a:t>        stability and energy dissipation mechanisms in ambient plasmas.</a:t>
            </a:r>
          </a:p>
          <a:p>
            <a:endParaRPr lang="en-GB" dirty="0"/>
          </a:p>
          <a:p>
            <a:r>
              <a:rPr lang="en-GB" dirty="0"/>
              <a:t>➔ In preliminary analysis of the first campaign, we have seen confirmation of the high-yields of e+/e− </a:t>
            </a:r>
          </a:p>
          <a:p>
            <a:r>
              <a:rPr lang="en-GB" dirty="0"/>
              <a:t>     predicted by FLUKA simulations (watch this space). We have put a preliminary upper bound on the beam </a:t>
            </a:r>
          </a:p>
          <a:p>
            <a:r>
              <a:rPr lang="en-GB" dirty="0"/>
              <a:t>     instability growth rate - the result supports behaviour shown in PIC simulations that beam instability is    strongly suppressed when realistic assumptions about the beam divergence are assumed.</a:t>
            </a:r>
          </a:p>
          <a:p>
            <a:endParaRPr lang="en-GB" dirty="0"/>
          </a:p>
          <a:p>
            <a:r>
              <a:rPr lang="en-GB" dirty="0"/>
              <a:t>➔ The experimentally obtained upper bound has been scaled to the astrophysical case of blazar pair jets and the results imply that the pair beams should be stable to plasma instability in the cosmic voids. </a:t>
            </a:r>
          </a:p>
        </p:txBody>
      </p:sp>
      <p:pic>
        <p:nvPicPr>
          <p:cNvPr id="4" name="Picture 3"/>
          <p:cNvPicPr>
            <a:picLocks noChangeAspect="1"/>
          </p:cNvPicPr>
          <p:nvPr/>
        </p:nvPicPr>
        <p:blipFill>
          <a:blip r:embed="rId2"/>
          <a:stretch>
            <a:fillRect/>
          </a:stretch>
        </p:blipFill>
        <p:spPr>
          <a:xfrm>
            <a:off x="360783" y="4075046"/>
            <a:ext cx="11284157" cy="2493179"/>
          </a:xfrm>
          <a:prstGeom prst="rect">
            <a:avLst/>
          </a:prstGeom>
        </p:spPr>
      </p:pic>
    </p:spTree>
    <p:extLst>
      <p:ext uri="{BB962C8B-B14F-4D97-AF65-F5344CB8AC3E}">
        <p14:creationId xmlns:p14="http://schemas.microsoft.com/office/powerpoint/2010/main" val="224931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726D1-2DD2-289E-A9F1-F5D0CF90E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CBB90-E305-A7CF-C4F6-A9E283E2363B}"/>
              </a:ext>
            </a:extLst>
          </p:cNvPr>
          <p:cNvSpPr>
            <a:spLocks noGrp="1"/>
          </p:cNvSpPr>
          <p:nvPr>
            <p:ph type="ctrTitle"/>
          </p:nvPr>
        </p:nvSpPr>
        <p:spPr/>
        <p:txBody>
          <a:bodyPr/>
          <a:lstStyle/>
          <a:p>
            <a:r>
              <a:rPr lang="en-GB" dirty="0"/>
              <a:t> </a:t>
            </a:r>
            <a:br>
              <a:rPr lang="en-GB" dirty="0"/>
            </a:br>
            <a:r>
              <a:rPr lang="en-GB" dirty="0"/>
              <a:t>Photon-Photon Scattering </a:t>
            </a:r>
          </a:p>
        </p:txBody>
      </p:sp>
      <p:sp>
        <p:nvSpPr>
          <p:cNvPr id="3" name="Subtitle 2">
            <a:extLst>
              <a:ext uri="{FF2B5EF4-FFF2-40B4-BE49-F238E27FC236}">
                <a16:creationId xmlns:a16="http://schemas.microsoft.com/office/drawing/2014/main" id="{6E9D4C9C-EAD2-00DA-6869-0768A9F7E5D6}"/>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721777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58C4-6A02-D9B6-EDF8-BDFE843EC0A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1965970-C2EB-0B52-1A57-87174C11CC90}"/>
              </a:ext>
            </a:extLst>
          </p:cNvPr>
          <p:cNvSpPr>
            <a:spLocks noGrp="1"/>
          </p:cNvSpPr>
          <p:nvPr>
            <p:ph type="title"/>
          </p:nvPr>
        </p:nvSpPr>
        <p:spPr>
          <a:xfrm>
            <a:off x="3914489" y="862014"/>
            <a:ext cx="4740180" cy="643313"/>
          </a:xfrm>
        </p:spPr>
        <p:txBody>
          <a:bodyPr>
            <a:noAutofit/>
          </a:bodyPr>
          <a:lstStyle/>
          <a:p>
            <a:r>
              <a:rPr lang="en-US" sz="2400" b="1" dirty="0">
                <a:solidFill>
                  <a:srgbClr val="FF0000"/>
                </a:solidFill>
                <a:latin typeface="Arial" panose="020B0604020202020204" pitchFamily="34" charset="0"/>
                <a:cs typeface="Arial" panose="020B0604020202020204" pitchFamily="34" charset="0"/>
              </a:rPr>
              <a:t>Photon-Photon Scattering</a:t>
            </a:r>
            <a:endParaRPr lang="en-US" sz="2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5C5CD14-24E9-85A1-E7D2-8DF5EBA890D4}"/>
              </a:ext>
            </a:extLst>
          </p:cNvPr>
          <p:cNvPicPr>
            <a:picLocks noChangeAspect="1"/>
          </p:cNvPicPr>
          <p:nvPr/>
        </p:nvPicPr>
        <p:blipFill>
          <a:blip r:embed="rId2"/>
          <a:stretch>
            <a:fillRect/>
          </a:stretch>
        </p:blipFill>
        <p:spPr>
          <a:xfrm>
            <a:off x="7037124" y="1430962"/>
            <a:ext cx="3161110" cy="2429371"/>
          </a:xfrm>
          <a:prstGeom prst="rect">
            <a:avLst/>
          </a:prstGeom>
        </p:spPr>
      </p:pic>
      <p:sp>
        <p:nvSpPr>
          <p:cNvPr id="6" name="TextBox 5">
            <a:extLst>
              <a:ext uri="{FF2B5EF4-FFF2-40B4-BE49-F238E27FC236}">
                <a16:creationId xmlns:a16="http://schemas.microsoft.com/office/drawing/2014/main" id="{9E5D590B-A5F3-44EB-2372-9FF4A48161E0}"/>
              </a:ext>
            </a:extLst>
          </p:cNvPr>
          <p:cNvSpPr txBox="1"/>
          <p:nvPr/>
        </p:nvSpPr>
        <p:spPr>
          <a:xfrm>
            <a:off x="1524001" y="1377836"/>
            <a:ext cx="5527712" cy="1454244"/>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Electron-positron fluctuations can mediate a pure quantum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     interaction among laser beams in the vacuum in many ways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Multi-PW laser systems may open the possibility of observing for the first time direct photon-photon scattering in vacuum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1" u="none" strike="noStrike" kern="1200" cap="none" spc="0" normalizeH="0" baseline="0" noProof="0" dirty="0" err="1">
                <a:ln>
                  <a:noFill/>
                </a:ln>
                <a:solidFill>
                  <a:srgbClr val="FF0000"/>
                </a:solidFill>
                <a:effectLst/>
                <a:uLnTx/>
                <a:uFillTx/>
                <a:latin typeface="Comic Sans MS" panose="030F0902030302020204" pitchFamily="66" charset="0"/>
                <a:ea typeface="+mn-ea"/>
                <a:cs typeface="Times New Roman" panose="02020603050405020304" pitchFamily="18" charset="0"/>
              </a:rPr>
              <a:t>Lundstroem</a:t>
            </a:r>
            <a:r>
              <a:rPr kumimoji="0" lang="en-US" sz="1200" b="0" i="1" u="none" strike="noStrike" kern="1200" cap="none" spc="0" normalizeH="0" baseline="0" noProof="0" dirty="0">
                <a:ln>
                  <a:noFill/>
                </a:ln>
                <a:solidFill>
                  <a:srgbClr val="FF0000"/>
                </a:solidFill>
                <a:effectLst/>
                <a:uLnTx/>
                <a:uFillTx/>
                <a:latin typeface="Comic Sans MS" panose="030F0902030302020204" pitchFamily="66" charset="0"/>
                <a:ea typeface="+mn-ea"/>
                <a:cs typeface="Times New Roman" panose="02020603050405020304" pitchFamily="18" charset="0"/>
              </a:rPr>
              <a:t> et al., </a:t>
            </a:r>
            <a:r>
              <a:rPr kumimoji="0" lang="en-US" sz="1200" b="0" i="1" u="sng" strike="noStrike" kern="1200" cap="none" spc="0" normalizeH="0" baseline="0" noProof="0" dirty="0">
                <a:ln>
                  <a:noFill/>
                </a:ln>
                <a:solidFill>
                  <a:srgbClr val="5B9BD5"/>
                </a:solidFill>
                <a:effectLst/>
                <a:uLnTx/>
                <a:uFillTx/>
                <a:latin typeface="Comic Sans MS" panose="030F0902030302020204" pitchFamily="66" charset="0"/>
                <a:ea typeface="+mn-ea"/>
                <a:cs typeface="+mn-cs"/>
              </a:rPr>
              <a:t>Phys. Rev. Lett. 2006</a:t>
            </a:r>
          </a:p>
        </p:txBody>
      </p:sp>
      <p:pic>
        <p:nvPicPr>
          <p:cNvPr id="8" name="Picture 7">
            <a:extLst>
              <a:ext uri="{FF2B5EF4-FFF2-40B4-BE49-F238E27FC236}">
                <a16:creationId xmlns:a16="http://schemas.microsoft.com/office/drawing/2014/main" id="{D17C993B-FF03-EA71-4B70-B0DF8C992665}"/>
              </a:ext>
            </a:extLst>
          </p:cNvPr>
          <p:cNvPicPr>
            <a:picLocks noChangeAspect="1"/>
          </p:cNvPicPr>
          <p:nvPr/>
        </p:nvPicPr>
        <p:blipFill>
          <a:blip r:embed="rId3"/>
          <a:stretch>
            <a:fillRect/>
          </a:stretch>
        </p:blipFill>
        <p:spPr>
          <a:xfrm>
            <a:off x="2258228" y="3191704"/>
            <a:ext cx="2552700" cy="2533650"/>
          </a:xfrm>
          <a:prstGeom prst="rect">
            <a:avLst/>
          </a:prstGeom>
        </p:spPr>
      </p:pic>
      <p:sp>
        <p:nvSpPr>
          <p:cNvPr id="9" name="TextBox 8">
            <a:extLst>
              <a:ext uri="{FF2B5EF4-FFF2-40B4-BE49-F238E27FC236}">
                <a16:creationId xmlns:a16="http://schemas.microsoft.com/office/drawing/2014/main" id="{A2C75BA1-381D-97BF-E865-7821986B40B0}"/>
              </a:ext>
            </a:extLst>
          </p:cNvPr>
          <p:cNvSpPr txBox="1"/>
          <p:nvPr/>
        </p:nvSpPr>
        <p:spPr>
          <a:xfrm>
            <a:off x="4975439" y="4458530"/>
            <a:ext cx="456304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A </a:t>
            </a:r>
            <a:r>
              <a:rPr kumimoji="0" lang="en-US" sz="1500" b="0" i="0" u="none" strike="noStrike" kern="1200" cap="none" spc="0" normalizeH="0" baseline="0" noProof="0" dirty="0" err="1">
                <a:ln>
                  <a:noFill/>
                </a:ln>
                <a:solidFill>
                  <a:srgbClr val="131AFC"/>
                </a:solidFill>
                <a:effectLst/>
                <a:uLnTx/>
                <a:uFillTx/>
                <a:latin typeface="Arial" panose="020B0604020202020204" pitchFamily="34" charset="0"/>
                <a:ea typeface="+mn-ea"/>
                <a:cs typeface="Arial" panose="020B0604020202020204" pitchFamily="34" charset="0"/>
              </a:rPr>
              <a:t>matterless</a:t>
            </a:r>
            <a:r>
              <a:rPr kumimoji="0" lang="en-US" sz="15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 double-slit setup has been put 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omic Sans MS" panose="030F0902030302020204" pitchFamily="66" charset="0"/>
                <a:ea typeface="+mn-ea"/>
                <a:cs typeface="Times New Roman" panose="02020603050405020304" pitchFamily="18" charset="0"/>
              </a:rPr>
              <a:t>Ben King et al., </a:t>
            </a:r>
            <a:r>
              <a:rPr kumimoji="0" lang="en-US" sz="1200" b="0" i="1" u="sng" strike="noStrike" kern="1200" cap="none" spc="0" normalizeH="0" baseline="0" noProof="0" dirty="0">
                <a:ln>
                  <a:noFill/>
                </a:ln>
                <a:solidFill>
                  <a:srgbClr val="5B9BD5"/>
                </a:solidFill>
                <a:effectLst/>
                <a:uLnTx/>
                <a:uFillTx/>
                <a:latin typeface="Comic Sans MS" panose="030F0902030302020204" pitchFamily="66" charset="0"/>
                <a:ea typeface="+mn-ea"/>
                <a:cs typeface="+mn-cs"/>
              </a:rPr>
              <a:t>Nature Photonics 2010</a:t>
            </a:r>
          </a:p>
        </p:txBody>
      </p:sp>
    </p:spTree>
    <p:extLst>
      <p:ext uri="{BB962C8B-B14F-4D97-AF65-F5344CB8AC3E}">
        <p14:creationId xmlns:p14="http://schemas.microsoft.com/office/powerpoint/2010/main" val="1775054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226D-C323-51EC-25C6-7FCC67EEA4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9FC51F-AF01-17FA-F3B2-73B4A42E0602}"/>
              </a:ext>
            </a:extLst>
          </p:cNvPr>
          <p:cNvPicPr>
            <a:picLocks noChangeAspect="1"/>
          </p:cNvPicPr>
          <p:nvPr/>
        </p:nvPicPr>
        <p:blipFill>
          <a:blip r:embed="rId2"/>
          <a:stretch>
            <a:fillRect/>
          </a:stretch>
        </p:blipFill>
        <p:spPr>
          <a:xfrm>
            <a:off x="2570315" y="3092782"/>
            <a:ext cx="5219615" cy="571073"/>
          </a:xfrm>
          <a:prstGeom prst="rect">
            <a:avLst/>
          </a:prstGeom>
        </p:spPr>
      </p:pic>
      <p:sp>
        <p:nvSpPr>
          <p:cNvPr id="3" name="Rectangle 2">
            <a:extLst>
              <a:ext uri="{FF2B5EF4-FFF2-40B4-BE49-F238E27FC236}">
                <a16:creationId xmlns:a16="http://schemas.microsoft.com/office/drawing/2014/main" id="{8B73A148-3E24-EA86-93F0-A306E5A44F45}"/>
              </a:ext>
            </a:extLst>
          </p:cNvPr>
          <p:cNvSpPr/>
          <p:nvPr/>
        </p:nvSpPr>
        <p:spPr>
          <a:xfrm>
            <a:off x="2229307" y="1400801"/>
            <a:ext cx="7533201" cy="33239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An effective field theory containing only the electromagnetic fields can be formulated in terms of the Heisenberg-Euler </a:t>
            </a:r>
            <a:r>
              <a:rPr kumimoji="0" lang="en-US" sz="1500" b="1" i="0" u="none" strike="noStrike" kern="1200" cap="none" spc="0" normalizeH="0" baseline="0" noProof="0" dirty="0" err="1">
                <a:ln>
                  <a:noFill/>
                </a:ln>
                <a:solidFill>
                  <a:prstClr val="black"/>
                </a:solidFill>
                <a:effectLst/>
                <a:uLnTx/>
                <a:uFillTx/>
                <a:latin typeface="Calibri" panose="020F0502020204030204"/>
                <a:ea typeface="+mn-ea"/>
                <a:cs typeface="+mn-cs"/>
              </a:rPr>
              <a:t>Lagrangian</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Valid for field strengths below the QED critical field 10</a:t>
            </a:r>
            <a:r>
              <a:rPr kumimoji="0" lang="en-US" sz="1500" b="1" i="0" u="none" strike="noStrike" kern="1200" cap="none" spc="0" normalizeH="0" baseline="30000" noProof="0" dirty="0">
                <a:ln>
                  <a:noFill/>
                </a:ln>
                <a:solidFill>
                  <a:prstClr val="black"/>
                </a:solidFill>
                <a:effectLst/>
                <a:uLnTx/>
                <a:uFillTx/>
                <a:latin typeface="Calibri" panose="020F0502020204030204"/>
                <a:ea typeface="+mn-ea"/>
                <a:cs typeface="+mn-cs"/>
              </a:rPr>
              <a:t>16</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 V/cm and for wavelengths larger than the Compton wavelength 10</a:t>
            </a:r>
            <a:r>
              <a:rPr kumimoji="0" lang="en-US" sz="1500" b="1" i="0" u="none" strike="noStrike" kern="1200" cap="none" spc="0" normalizeH="0" baseline="30000" noProof="0" dirty="0">
                <a:ln>
                  <a:noFill/>
                </a:ln>
                <a:solidFill>
                  <a:prstClr val="black"/>
                </a:solidFill>
                <a:effectLst/>
                <a:uLnTx/>
                <a:uFillTx/>
                <a:latin typeface="Calibri" panose="020F0502020204030204"/>
                <a:ea typeface="+mn-ea"/>
                <a:cs typeface="+mn-cs"/>
              </a:rPr>
              <a:t>-10</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 cm.</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The Heisenberg-Euler </a:t>
            </a:r>
            <a:r>
              <a:rPr kumimoji="0" lang="en-GB" sz="1500" b="1" i="0" u="none" strike="noStrike" kern="1200" cap="none" spc="0" normalizeH="0" baseline="0" noProof="0" dirty="0" err="1">
                <a:ln>
                  <a:noFill/>
                </a:ln>
                <a:solidFill>
                  <a:prstClr val="black"/>
                </a:solidFill>
                <a:effectLst/>
                <a:uLnTx/>
                <a:uFillTx/>
                <a:latin typeface="Calibri" panose="020F0502020204030204"/>
                <a:ea typeface="+mn-ea"/>
                <a:cs typeface="+mn-cs"/>
              </a:rPr>
              <a:t>Lagrangian</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is</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16C5E5-4B4C-FA60-9D8A-520043248C24}"/>
              </a:ext>
            </a:extLst>
          </p:cNvPr>
          <p:cNvPicPr>
            <a:picLocks noChangeAspect="1"/>
          </p:cNvPicPr>
          <p:nvPr/>
        </p:nvPicPr>
        <p:blipFill>
          <a:blip r:embed="rId3"/>
          <a:stretch>
            <a:fillRect/>
          </a:stretch>
        </p:blipFill>
        <p:spPr>
          <a:xfrm>
            <a:off x="7875263" y="3276925"/>
            <a:ext cx="2289761" cy="202784"/>
          </a:xfrm>
          <a:prstGeom prst="rect">
            <a:avLst/>
          </a:prstGeom>
        </p:spPr>
      </p:pic>
      <p:pic>
        <p:nvPicPr>
          <p:cNvPr id="5" name="Picture 4">
            <a:extLst>
              <a:ext uri="{FF2B5EF4-FFF2-40B4-BE49-F238E27FC236}">
                <a16:creationId xmlns:a16="http://schemas.microsoft.com/office/drawing/2014/main" id="{F2E69A1E-333A-CC65-056A-3B72780FAA71}"/>
              </a:ext>
            </a:extLst>
          </p:cNvPr>
          <p:cNvPicPr>
            <a:picLocks noChangeAspect="1"/>
          </p:cNvPicPr>
          <p:nvPr/>
        </p:nvPicPr>
        <p:blipFill>
          <a:blip r:embed="rId4"/>
          <a:stretch>
            <a:fillRect/>
          </a:stretch>
        </p:blipFill>
        <p:spPr>
          <a:xfrm>
            <a:off x="2570314" y="3702228"/>
            <a:ext cx="3495998" cy="359883"/>
          </a:xfrm>
          <a:prstGeom prst="rect">
            <a:avLst/>
          </a:prstGeom>
        </p:spPr>
      </p:pic>
      <p:pic>
        <p:nvPicPr>
          <p:cNvPr id="6" name="Picture 5">
            <a:extLst>
              <a:ext uri="{FF2B5EF4-FFF2-40B4-BE49-F238E27FC236}">
                <a16:creationId xmlns:a16="http://schemas.microsoft.com/office/drawing/2014/main" id="{9C23B40E-0890-E76F-B35D-3430DB0DA0AD}"/>
              </a:ext>
            </a:extLst>
          </p:cNvPr>
          <p:cNvPicPr>
            <a:picLocks noChangeAspect="1"/>
          </p:cNvPicPr>
          <p:nvPr/>
        </p:nvPicPr>
        <p:blipFill>
          <a:blip r:embed="rId5"/>
          <a:stretch>
            <a:fillRect/>
          </a:stretch>
        </p:blipFill>
        <p:spPr>
          <a:xfrm>
            <a:off x="2799322" y="4245849"/>
            <a:ext cx="2616817" cy="309628"/>
          </a:xfrm>
          <a:prstGeom prst="rect">
            <a:avLst/>
          </a:prstGeom>
        </p:spPr>
      </p:pic>
      <p:pic>
        <p:nvPicPr>
          <p:cNvPr id="7" name="Picture 6">
            <a:extLst>
              <a:ext uri="{FF2B5EF4-FFF2-40B4-BE49-F238E27FC236}">
                <a16:creationId xmlns:a16="http://schemas.microsoft.com/office/drawing/2014/main" id="{7AE7C209-F2C3-F998-C922-39B8C05706F8}"/>
              </a:ext>
            </a:extLst>
          </p:cNvPr>
          <p:cNvPicPr>
            <a:picLocks noChangeAspect="1"/>
          </p:cNvPicPr>
          <p:nvPr/>
        </p:nvPicPr>
        <p:blipFill>
          <a:blip r:embed="rId6"/>
          <a:stretch>
            <a:fillRect/>
          </a:stretch>
        </p:blipFill>
        <p:spPr>
          <a:xfrm>
            <a:off x="5781304" y="4232975"/>
            <a:ext cx="2921330" cy="322503"/>
          </a:xfrm>
          <a:prstGeom prst="rect">
            <a:avLst/>
          </a:prstGeom>
        </p:spPr>
      </p:pic>
      <p:sp>
        <p:nvSpPr>
          <p:cNvPr id="8" name="TextBox 7">
            <a:extLst>
              <a:ext uri="{FF2B5EF4-FFF2-40B4-BE49-F238E27FC236}">
                <a16:creationId xmlns:a16="http://schemas.microsoft.com/office/drawing/2014/main" id="{C26D65BE-DCBB-B62C-9AF7-0F4BBE0ED644}"/>
              </a:ext>
            </a:extLst>
          </p:cNvPr>
          <p:cNvSpPr txBox="1"/>
          <p:nvPr/>
        </p:nvSpPr>
        <p:spPr>
          <a:xfrm>
            <a:off x="4197289" y="416183"/>
            <a:ext cx="34591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Photon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Photon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Scattering</a:t>
            </a:r>
            <a:endPar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DCD4458-ACB7-D0E6-E5ED-A8016249B35E}"/>
              </a:ext>
            </a:extLst>
          </p:cNvPr>
          <p:cNvPicPr>
            <a:picLocks noChangeAspect="1"/>
          </p:cNvPicPr>
          <p:nvPr/>
        </p:nvPicPr>
        <p:blipFill>
          <a:blip r:embed="rId7"/>
          <a:stretch>
            <a:fillRect/>
          </a:stretch>
        </p:blipFill>
        <p:spPr>
          <a:xfrm>
            <a:off x="5920849" y="4872568"/>
            <a:ext cx="3763655" cy="252031"/>
          </a:xfrm>
          <a:prstGeom prst="rect">
            <a:avLst/>
          </a:prstGeom>
        </p:spPr>
      </p:pic>
      <p:sp>
        <p:nvSpPr>
          <p:cNvPr id="14" name="TextBox 13">
            <a:extLst>
              <a:ext uri="{FF2B5EF4-FFF2-40B4-BE49-F238E27FC236}">
                <a16:creationId xmlns:a16="http://schemas.microsoft.com/office/drawing/2014/main" id="{6F8682F5-289C-DA07-EEF4-CBDC88766749}"/>
              </a:ext>
            </a:extLst>
          </p:cNvPr>
          <p:cNvSpPr txBox="1"/>
          <p:nvPr/>
        </p:nvSpPr>
        <p:spPr>
          <a:xfrm>
            <a:off x="3177121" y="4860082"/>
            <a:ext cx="198426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For Four wave interaction</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10D34E9-E1B6-42D4-EC1D-2C3562D517F3}"/>
              </a:ext>
            </a:extLst>
          </p:cNvPr>
          <p:cNvSpPr txBox="1"/>
          <p:nvPr/>
        </p:nvSpPr>
        <p:spPr>
          <a:xfrm>
            <a:off x="1698091" y="5431110"/>
            <a:ext cx="238206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Calibri" panose="020F0502020204030204"/>
                <a:ea typeface="+mn-ea"/>
                <a:cs typeface="+mn-cs"/>
              </a:rPr>
              <a:t>Scattered wave electric field</a:t>
            </a:r>
            <a:endParaRPr kumimoji="0" lang="en-GB" sz="15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99EB6EF-7647-9E97-2AF7-F15068F5B0FB}"/>
              </a:ext>
            </a:extLst>
          </p:cNvPr>
          <p:cNvPicPr>
            <a:picLocks noChangeAspect="1"/>
          </p:cNvPicPr>
          <p:nvPr/>
        </p:nvPicPr>
        <p:blipFill>
          <a:blip r:embed="rId8"/>
          <a:stretch>
            <a:fillRect/>
          </a:stretch>
        </p:blipFill>
        <p:spPr>
          <a:xfrm>
            <a:off x="3861334" y="5355836"/>
            <a:ext cx="3561752" cy="478381"/>
          </a:xfrm>
          <a:prstGeom prst="rect">
            <a:avLst/>
          </a:prstGeom>
        </p:spPr>
      </p:pic>
      <p:sp>
        <p:nvSpPr>
          <p:cNvPr id="17" name="TextBox 16">
            <a:extLst>
              <a:ext uri="{FF2B5EF4-FFF2-40B4-BE49-F238E27FC236}">
                <a16:creationId xmlns:a16="http://schemas.microsoft.com/office/drawing/2014/main" id="{BE410147-06B0-5E88-1509-D899B199791E}"/>
              </a:ext>
            </a:extLst>
          </p:cNvPr>
          <p:cNvSpPr txBox="1"/>
          <p:nvPr/>
        </p:nvSpPr>
        <p:spPr>
          <a:xfrm>
            <a:off x="8045060" y="5933905"/>
            <a:ext cx="227305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Lundstrom</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et al PRL,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Lundin et al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Phys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Rev A, 2006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E24EE-ACB0-9664-3096-2D5A3666AB6A}"/>
              </a:ext>
            </a:extLst>
          </p:cNvPr>
          <p:cNvSpPr txBox="1"/>
          <p:nvPr/>
        </p:nvSpPr>
        <p:spPr>
          <a:xfrm>
            <a:off x="4109544" y="620110"/>
            <a:ext cx="3633623" cy="707886"/>
          </a:xfrm>
          <a:prstGeom prst="rect">
            <a:avLst/>
          </a:prstGeom>
          <a:noFill/>
        </p:spPr>
        <p:txBody>
          <a:bodyPr wrap="none" rtlCol="0">
            <a:spAutoFit/>
          </a:bodyPr>
          <a:lstStyle/>
          <a:p>
            <a:r>
              <a:rPr lang="en-GB" sz="4000" dirty="0">
                <a:solidFill>
                  <a:srgbClr val="00B0F0"/>
                </a:solidFill>
              </a:rPr>
              <a:t>Summary of Talk</a:t>
            </a:r>
          </a:p>
        </p:txBody>
      </p:sp>
      <p:sp>
        <p:nvSpPr>
          <p:cNvPr id="3" name="TextBox 2">
            <a:extLst>
              <a:ext uri="{FF2B5EF4-FFF2-40B4-BE49-F238E27FC236}">
                <a16:creationId xmlns:a16="http://schemas.microsoft.com/office/drawing/2014/main" id="{E571A729-0639-4760-9EE0-469E5AA20F6C}"/>
              </a:ext>
            </a:extLst>
          </p:cNvPr>
          <p:cNvSpPr txBox="1"/>
          <p:nvPr/>
        </p:nvSpPr>
        <p:spPr>
          <a:xfrm>
            <a:off x="964755" y="1576647"/>
            <a:ext cx="10262489" cy="4893647"/>
          </a:xfrm>
          <a:prstGeom prst="rect">
            <a:avLst/>
          </a:prstGeom>
          <a:noFill/>
        </p:spPr>
        <p:txBody>
          <a:bodyPr wrap="none" rtlCol="0">
            <a:spAutoFit/>
          </a:bodyPr>
          <a:lstStyle/>
          <a:p>
            <a:pPr marL="285750" indent="-285750">
              <a:buFont typeface="Arial" panose="020B0604020202020204" pitchFamily="34" charset="0"/>
              <a:buChar char="•"/>
            </a:pPr>
            <a:r>
              <a:rPr lang="en-GB" sz="2400" dirty="0"/>
              <a:t>Introduction to Extreme Photonics Application Centre (</a:t>
            </a:r>
            <a:r>
              <a:rPr lang="en-GB" sz="2400" dirty="0">
                <a:solidFill>
                  <a:srgbClr val="FF0000"/>
                </a:solidFill>
              </a:rPr>
              <a:t>EPAC</a:t>
            </a:r>
            <a:r>
              <a:rPr lang="en-GB" sz="2400" dirty="0"/>
              <a:t>) and </a:t>
            </a:r>
            <a:r>
              <a:rPr lang="en-GB" sz="2400" dirty="0">
                <a:solidFill>
                  <a:srgbClr val="FF0000"/>
                </a:solidFill>
              </a:rPr>
              <a:t>Vulcan 20-20</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Pair plasma CERN Fireball Experiment.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Photon-photon scattering.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Photon-axion coupling.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Photon-gravitational wave coupling.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Plasmon-neutrino coupling.</a:t>
            </a:r>
          </a:p>
          <a:p>
            <a:pPr marL="285750" indent="-285750">
              <a:buFont typeface="Arial" panose="020B0604020202020204" pitchFamily="34" charset="0"/>
              <a:buChar char="•"/>
            </a:pPr>
            <a:endParaRPr lang="en-GB" sz="2400" dirty="0"/>
          </a:p>
          <a:p>
            <a:endParaRPr lang="en-GB" sz="2400" dirty="0"/>
          </a:p>
        </p:txBody>
      </p:sp>
    </p:spTree>
    <p:extLst>
      <p:ext uri="{BB962C8B-B14F-4D97-AF65-F5344CB8AC3E}">
        <p14:creationId xmlns:p14="http://schemas.microsoft.com/office/powerpoint/2010/main" val="3562499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A3206-B73E-A2C6-2203-CB29C60614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A9B0A1-5393-C03D-F485-25B2CF3FD1D6}"/>
              </a:ext>
            </a:extLst>
          </p:cNvPr>
          <p:cNvSpPr/>
          <p:nvPr/>
        </p:nvSpPr>
        <p:spPr>
          <a:xfrm>
            <a:off x="3287689" y="373900"/>
            <a:ext cx="50993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undrySterling-Book"/>
                <a:ea typeface="+mn-ea"/>
                <a:cs typeface="+mn-cs"/>
              </a:rPr>
              <a:t>Proposed four-wave mixing experiment</a:t>
            </a:r>
            <a:endParaRPr kumimoji="0" lang="en-US" sz="2400" b="0" i="0" u="none" strike="noStrike" kern="1200" cap="none" spc="0" normalizeH="0" baseline="0" noProof="0" dirty="0">
              <a:ln>
                <a:noFill/>
              </a:ln>
              <a:solidFill>
                <a:prstClr val="black"/>
              </a:solidFill>
              <a:effectLst/>
              <a:uLnTx/>
              <a:uFillTx/>
              <a:latin typeface="FoundrySterling-Book"/>
              <a:ea typeface="+mn-ea"/>
              <a:cs typeface="+mn-cs"/>
            </a:endParaRPr>
          </a:p>
        </p:txBody>
      </p:sp>
      <p:sp>
        <p:nvSpPr>
          <p:cNvPr id="3" name="TextBox 2">
            <a:extLst>
              <a:ext uri="{FF2B5EF4-FFF2-40B4-BE49-F238E27FC236}">
                <a16:creationId xmlns:a16="http://schemas.microsoft.com/office/drawing/2014/main" id="{6499494C-5A49-2083-32DE-0710F65824FD}"/>
              </a:ext>
            </a:extLst>
          </p:cNvPr>
          <p:cNvSpPr txBox="1"/>
          <p:nvPr/>
        </p:nvSpPr>
        <p:spPr>
          <a:xfrm>
            <a:off x="6744073" y="1124744"/>
            <a:ext cx="14413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2D Geometry</a:t>
            </a:r>
          </a:p>
        </p:txBody>
      </p:sp>
      <p:pic>
        <p:nvPicPr>
          <p:cNvPr id="4" name="Picture 3">
            <a:extLst>
              <a:ext uri="{FF2B5EF4-FFF2-40B4-BE49-F238E27FC236}">
                <a16:creationId xmlns:a16="http://schemas.microsoft.com/office/drawing/2014/main" id="{13C79977-6CFB-57DF-480B-12685AAFD10D}"/>
              </a:ext>
            </a:extLst>
          </p:cNvPr>
          <p:cNvPicPr>
            <a:picLocks noChangeAspect="1"/>
          </p:cNvPicPr>
          <p:nvPr/>
        </p:nvPicPr>
        <p:blipFill>
          <a:blip r:embed="rId2"/>
          <a:stretch>
            <a:fillRect/>
          </a:stretch>
        </p:blipFill>
        <p:spPr>
          <a:xfrm>
            <a:off x="2711624" y="2619759"/>
            <a:ext cx="3101594" cy="1032372"/>
          </a:xfrm>
          <a:prstGeom prst="rect">
            <a:avLst/>
          </a:prstGeom>
        </p:spPr>
      </p:pic>
      <p:sp>
        <p:nvSpPr>
          <p:cNvPr id="5" name="TextBox 4">
            <a:extLst>
              <a:ext uri="{FF2B5EF4-FFF2-40B4-BE49-F238E27FC236}">
                <a16:creationId xmlns:a16="http://schemas.microsoft.com/office/drawing/2014/main" id="{7C4858EE-D65A-D1AF-8A01-F2F1A3C082EF}"/>
              </a:ext>
            </a:extLst>
          </p:cNvPr>
          <p:cNvSpPr txBox="1"/>
          <p:nvPr/>
        </p:nvSpPr>
        <p:spPr>
          <a:xfrm>
            <a:off x="1955777" y="1632639"/>
            <a:ext cx="2098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Matching conditions</a:t>
            </a:r>
          </a:p>
        </p:txBody>
      </p:sp>
      <p:sp>
        <p:nvSpPr>
          <p:cNvPr id="6" name="Rectangle 5">
            <a:extLst>
              <a:ext uri="{FF2B5EF4-FFF2-40B4-BE49-F238E27FC236}">
                <a16:creationId xmlns:a16="http://schemas.microsoft.com/office/drawing/2014/main" id="{0F6CFFB8-36B1-3BF3-7C94-859D7BE3D9EF}"/>
              </a:ext>
            </a:extLst>
          </p:cNvPr>
          <p:cNvSpPr/>
          <p:nvPr/>
        </p:nvSpPr>
        <p:spPr>
          <a:xfrm>
            <a:off x="2036479" y="3805009"/>
            <a:ext cx="25731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Foudry"/>
                <a:ea typeface="+mn-ea"/>
                <a:cs typeface="+mn-cs"/>
              </a:rPr>
              <a:t> </a:t>
            </a:r>
            <a:r>
              <a:rPr kumimoji="0" lang="en-GB" altLang="en-US" sz="2000" b="0" i="1" u="none" strike="noStrike" kern="1200" cap="none" spc="0" normalizeH="0" baseline="0" noProof="0" dirty="0">
                <a:ln>
                  <a:noFill/>
                </a:ln>
                <a:solidFill>
                  <a:srgbClr val="000000"/>
                </a:solidFill>
                <a:effectLst/>
                <a:uLnTx/>
                <a:uFillTx/>
                <a:latin typeface="FrankRuehl" panose="020E0503060101010101" pitchFamily="34" charset="-79"/>
                <a:ea typeface="+mn-ea"/>
                <a:cs typeface="FrankRuehl" panose="020E0503060101010101" pitchFamily="34" charset="-79"/>
              </a:rPr>
              <a:t>k</a:t>
            </a:r>
            <a:r>
              <a:rPr kumimoji="0" lang="en-GB" altLang="en-US" sz="2800" b="0" i="0" u="none" strike="noStrike" kern="1200" cap="none" spc="0" normalizeH="0" baseline="-25000" noProof="0" dirty="0">
                <a:ln>
                  <a:noFill/>
                </a:ln>
                <a:solidFill>
                  <a:srgbClr val="000000"/>
                </a:solidFill>
                <a:effectLst/>
                <a:uLnTx/>
                <a:uFillTx/>
                <a:latin typeface="Calibri" panose="020F0502020204030204"/>
                <a:ea typeface="+mn-ea"/>
                <a:cs typeface="FrankRuehl" panose="020E0503060101010101" pitchFamily="34" charset="-79"/>
              </a:rPr>
              <a:t>4 </a:t>
            </a:r>
            <a:r>
              <a:rPr kumimoji="0" lang="en-GB" altLang="en-US" sz="1800" b="0" i="0" u="none" strike="noStrike" kern="1200" cap="none" spc="0" normalizeH="0" baseline="0" noProof="0" dirty="0">
                <a:ln>
                  <a:noFill/>
                </a:ln>
                <a:solidFill>
                  <a:srgbClr val="000000"/>
                </a:solidFill>
                <a:effectLst/>
                <a:uLnTx/>
                <a:uFillTx/>
                <a:latin typeface="Calibri" panose="020F0502020204030204"/>
                <a:ea typeface="+mn-ea"/>
                <a:cs typeface="FrankRuehl" panose="020E0503060101010101" pitchFamily="34" charset="-79"/>
              </a:rPr>
              <a:t>is the scattered beam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3E6FD9B-B0C9-B656-6A5C-5942648C7CA0}"/>
              </a:ext>
            </a:extLst>
          </p:cNvPr>
          <p:cNvSpPr/>
          <p:nvPr/>
        </p:nvSpPr>
        <p:spPr>
          <a:xfrm>
            <a:off x="1767980" y="4509121"/>
            <a:ext cx="346392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Foudry"/>
                <a:ea typeface="+mn-ea"/>
                <a:cs typeface="+mn-cs"/>
              </a:rPr>
              <a:t>Three incident PW class laser beams will generate a fourth beam</a:t>
            </a:r>
            <a:r>
              <a:rPr kumimoji="0" lang="en-GB" altLang="en-US" sz="1800" b="0" i="1" u="none" strike="noStrike" kern="1200" cap="none" spc="0" normalizeH="0" baseline="0" noProof="0" dirty="0">
                <a:ln>
                  <a:noFill/>
                </a:ln>
                <a:solidFill>
                  <a:srgbClr val="000000"/>
                </a:solidFill>
                <a:effectLst/>
                <a:uLnTx/>
                <a:uFillTx/>
                <a:latin typeface="FrankRuehl" panose="020E0503060101010101" pitchFamily="34" charset="-79"/>
                <a:ea typeface="+mn-ea"/>
                <a:cs typeface="FrankRuehl" panose="020E0503060101010101" pitchFamily="34" charset="-79"/>
              </a:rPr>
              <a:t> k</a:t>
            </a:r>
            <a:r>
              <a:rPr kumimoji="0" lang="en-GB" altLang="en-US" sz="2400" b="0" i="0" u="none" strike="noStrike" kern="1200" cap="none" spc="0" normalizeH="0" baseline="-25000" noProof="0" dirty="0">
                <a:ln>
                  <a:noFill/>
                </a:ln>
                <a:solidFill>
                  <a:srgbClr val="000000"/>
                </a:solidFill>
                <a:effectLst/>
                <a:uLnTx/>
                <a:uFillTx/>
                <a:latin typeface="Calibri" panose="020F0502020204030204"/>
                <a:ea typeface="+mn-ea"/>
                <a:cs typeface="FrankRuehl" panose="020E0503060101010101" pitchFamily="34" charset="-79"/>
              </a:rPr>
              <a:t>4</a:t>
            </a:r>
            <a:r>
              <a:rPr kumimoji="0" lang="en-GB" altLang="en-US" sz="1800" b="0" i="0" u="none" strike="noStrike" kern="1200" cap="none" spc="0" normalizeH="0" baseline="0" noProof="0" dirty="0">
                <a:ln>
                  <a:noFill/>
                </a:ln>
                <a:solidFill>
                  <a:srgbClr val="000000"/>
                </a:solidFill>
                <a:effectLst/>
                <a:uLnTx/>
                <a:uFillTx/>
                <a:latin typeface="Foudry"/>
                <a:ea typeface="+mn-ea"/>
                <a:cs typeface="+mn-cs"/>
              </a:rPr>
              <a:t>  with measurable number of photon per pulse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D3F860F1-16C8-540A-D390-AFB5DDACC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164" y="2224457"/>
            <a:ext cx="3430530" cy="307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7C70C2A-DB08-9967-9296-4E52BCDD4F46}"/>
              </a:ext>
            </a:extLst>
          </p:cNvPr>
          <p:cNvSpPr txBox="1"/>
          <p:nvPr/>
        </p:nvSpPr>
        <p:spPr>
          <a:xfrm>
            <a:off x="1741541" y="5908631"/>
            <a:ext cx="86627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Problem: in 2D scattered photon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GB" sz="1800" b="0" i="1" u="none" strike="noStrike" kern="1200" cap="none" spc="0" normalizeH="0" baseline="-25000" noProof="0" dirty="0">
                <a:ln>
                  <a:noFill/>
                </a:ln>
                <a:solidFill>
                  <a:prstClr val="black"/>
                </a:solidFill>
                <a:effectLst/>
                <a:uLnTx/>
                <a:uFillTx/>
                <a:latin typeface="Calibri" panose="020F0502020204030204"/>
                <a:ea typeface="+mn-ea"/>
                <a:cs typeface="+mn-cs"/>
              </a:rPr>
              <a:t>4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 emitted along beam axis making detection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24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DAAFF-18ED-7158-758A-C19CB56D5AE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CE3C309-ADD8-58E2-07CF-BEF12713EC7C}"/>
              </a:ext>
            </a:extLst>
          </p:cNvPr>
          <p:cNvSpPr txBox="1"/>
          <p:nvPr/>
        </p:nvSpPr>
        <p:spPr>
          <a:xfrm>
            <a:off x="1691766" y="1565813"/>
            <a:ext cx="4413732" cy="4842577"/>
          </a:xfrm>
          <a:prstGeom prst="rect">
            <a:avLst/>
          </a:prstGeom>
          <a:noFill/>
        </p:spPr>
        <p:txBody>
          <a:bodyPr wrap="square" lIns="96744" tIns="48372" rIns="96744" bIns="48372" rtlCol="0">
            <a:spAutoFit/>
          </a:bodyPr>
          <a:lstStyle/>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Matching conditions:</a:t>
            </a: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0" marR="0" lvl="0" indent="0" algn="l" defTabSz="914400" rtl="0" eaLnBrk="1" fontAlgn="auto" latinLnBrk="0" hangingPunct="1">
              <a:lnSpc>
                <a:spcPct val="100000"/>
              </a:lnSpc>
              <a:spcBef>
                <a:spcPts val="0"/>
              </a:spcBef>
              <a:spcAft>
                <a:spcPts val="1587"/>
              </a:spcAft>
              <a:buClrTx/>
              <a:buSzTx/>
              <a:buFontTx/>
              <a:buNone/>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     </a:t>
            </a:r>
            <a:r>
              <a:rPr kumimoji="0" lang="en-GB" altLang="en-US" sz="2400" b="0" i="1" u="none" strike="noStrike" kern="1200" cap="none" spc="0" normalizeH="0" baseline="0" noProof="0" dirty="0">
                <a:ln>
                  <a:noFill/>
                </a:ln>
                <a:solidFill>
                  <a:srgbClr val="000000"/>
                </a:solidFill>
                <a:effectLst/>
                <a:uLnTx/>
                <a:uFillTx/>
                <a:latin typeface="FrankRuehl" panose="020E0503060101010101" pitchFamily="34" charset="-79"/>
                <a:ea typeface="+mn-ea"/>
                <a:cs typeface="FrankRuehl" panose="020E0503060101010101" pitchFamily="34" charset="-79"/>
              </a:rPr>
              <a:t>k</a:t>
            </a:r>
            <a:r>
              <a:rPr kumimoji="0" lang="en-GB" altLang="en-US" sz="3200" b="0" i="0" u="none" strike="noStrike" kern="1200" cap="none" spc="0" normalizeH="0" baseline="-25000" noProof="0" dirty="0">
                <a:ln>
                  <a:noFill/>
                </a:ln>
                <a:solidFill>
                  <a:srgbClr val="000000"/>
                </a:solidFill>
                <a:effectLst/>
                <a:uLnTx/>
                <a:uFillTx/>
                <a:latin typeface="Calibri Light" panose="020F0302020204030204"/>
                <a:ea typeface="+mn-ea"/>
                <a:cs typeface="FrankRuehl" panose="020E0503060101010101" pitchFamily="34" charset="-79"/>
              </a:rPr>
              <a:t>4 </a:t>
            </a:r>
            <a:r>
              <a:rPr kumimoji="0" lang="en-GB" altLang="en-US" sz="2000" b="0" i="0" u="none" strike="noStrike" kern="1200" cap="none" spc="0" normalizeH="0" baseline="0" noProof="0" dirty="0">
                <a:ln>
                  <a:noFill/>
                </a:ln>
                <a:solidFill>
                  <a:srgbClr val="000000"/>
                </a:solidFill>
                <a:effectLst/>
                <a:uLnTx/>
                <a:uFillTx/>
                <a:latin typeface="Calibri Light" panose="020F0302020204030204"/>
                <a:ea typeface="+mn-ea"/>
                <a:cs typeface="FrankRuehl" panose="020E0503060101010101" pitchFamily="34" charset="-79"/>
              </a:rPr>
              <a:t>is the scattered beam</a:t>
            </a:r>
          </a:p>
          <a:p>
            <a:pPr marL="0" marR="0" lvl="0" indent="0" algn="l" defTabSz="914400" rtl="0" eaLnBrk="1" fontAlgn="auto" latinLnBrk="0" hangingPunct="1">
              <a:lnSpc>
                <a:spcPct val="100000"/>
              </a:lnSpc>
              <a:spcBef>
                <a:spcPts val="0"/>
              </a:spcBef>
              <a:spcAft>
                <a:spcPts val="1587"/>
              </a:spcAft>
              <a:buClrTx/>
              <a:buSzTx/>
              <a:buFontTx/>
              <a:buNone/>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Three incident PW class laser beams will generate a fourth beam</a:t>
            </a:r>
            <a:r>
              <a:rPr kumimoji="0" lang="en-GB" altLang="en-US" sz="2000" b="0" i="1" u="none" strike="noStrike" kern="1200" cap="none" spc="0" normalizeH="0" baseline="0" noProof="0" dirty="0">
                <a:ln>
                  <a:noFill/>
                </a:ln>
                <a:solidFill>
                  <a:srgbClr val="000000"/>
                </a:solidFill>
                <a:effectLst/>
                <a:uLnTx/>
                <a:uFillTx/>
                <a:latin typeface="FrankRuehl" panose="020E0503060101010101" pitchFamily="34" charset="-79"/>
                <a:ea typeface="+mn-ea"/>
                <a:cs typeface="FrankRuehl" panose="020E0503060101010101" pitchFamily="34" charset="-79"/>
              </a:rPr>
              <a:t> k</a:t>
            </a:r>
            <a:r>
              <a:rPr kumimoji="0" lang="en-GB" altLang="en-US" sz="2800" b="0" i="0" u="none" strike="noStrike" kern="1200" cap="none" spc="0" normalizeH="0" baseline="-25000" noProof="0" dirty="0">
                <a:ln>
                  <a:noFill/>
                </a:ln>
                <a:solidFill>
                  <a:srgbClr val="000000"/>
                </a:solidFill>
                <a:effectLst/>
                <a:uLnTx/>
                <a:uFillTx/>
                <a:latin typeface="Calibri" panose="020F0502020204030204"/>
                <a:ea typeface="+mn-ea"/>
                <a:cs typeface="FrankRuehl" panose="020E0503060101010101" pitchFamily="34" charset="-79"/>
              </a:rPr>
              <a:t>4</a:t>
            </a: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  with measurable number of photon per pulse (assuming Heisenberg-Euler </a:t>
            </a:r>
            <a:r>
              <a:rPr kumimoji="0" lang="en-GB" altLang="en-US" sz="1900" b="0" i="0" u="none" strike="noStrike" kern="1200" cap="none" spc="0" normalizeH="0" baseline="0" noProof="0" dirty="0" err="1">
                <a:ln>
                  <a:noFill/>
                </a:ln>
                <a:solidFill>
                  <a:srgbClr val="000000"/>
                </a:solidFill>
                <a:effectLst/>
                <a:uLnTx/>
                <a:uFillTx/>
                <a:latin typeface="Foudry"/>
                <a:ea typeface="+mn-ea"/>
                <a:cs typeface="+mn-cs"/>
              </a:rPr>
              <a:t>Lagrangian</a:t>
            </a: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a:t>
            </a:r>
          </a:p>
        </p:txBody>
      </p:sp>
      <p:sp>
        <p:nvSpPr>
          <p:cNvPr id="18" name="TextBox 17">
            <a:extLst>
              <a:ext uri="{FF2B5EF4-FFF2-40B4-BE49-F238E27FC236}">
                <a16:creationId xmlns:a16="http://schemas.microsoft.com/office/drawing/2014/main" id="{B133E9F0-A8D5-5A58-BC57-9CEEF3C49767}"/>
              </a:ext>
            </a:extLst>
          </p:cNvPr>
          <p:cNvSpPr txBox="1"/>
          <p:nvPr/>
        </p:nvSpPr>
        <p:spPr>
          <a:xfrm>
            <a:off x="2979623" y="116633"/>
            <a:ext cx="6113453" cy="482409"/>
          </a:xfrm>
          <a:prstGeom prst="rect">
            <a:avLst/>
          </a:prstGeom>
          <a:noFill/>
        </p:spPr>
        <p:txBody>
          <a:bodyPr wrap="square" lIns="96744" tIns="48372" rIns="96744" bIns="4837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FoundrySterling-Book"/>
                <a:ea typeface="+mn-ea"/>
                <a:cs typeface="+mn-cs"/>
              </a:rPr>
              <a:t>Proposed four-wave mixing experiment</a:t>
            </a:r>
            <a:endParaRPr kumimoji="0" lang="en-US" sz="2500" b="0" i="0" u="none" strike="noStrike" kern="1200" cap="none" spc="0" normalizeH="0" baseline="0" noProof="0" dirty="0">
              <a:ln>
                <a:noFill/>
              </a:ln>
              <a:solidFill>
                <a:prstClr val="black"/>
              </a:solidFill>
              <a:effectLst/>
              <a:uLnTx/>
              <a:uFillTx/>
              <a:latin typeface="FoundrySterling-Book"/>
              <a:ea typeface="+mn-ea"/>
              <a:cs typeface="+mn-cs"/>
            </a:endParaRPr>
          </a:p>
        </p:txBody>
      </p:sp>
      <p:pic>
        <p:nvPicPr>
          <p:cNvPr id="6" name="Picture 5">
            <a:extLst>
              <a:ext uri="{FF2B5EF4-FFF2-40B4-BE49-F238E27FC236}">
                <a16:creationId xmlns:a16="http://schemas.microsoft.com/office/drawing/2014/main" id="{DCDDFAA9-A713-94BF-050F-F5A034816D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
          <a:stretch/>
        </p:blipFill>
        <p:spPr bwMode="auto">
          <a:xfrm>
            <a:off x="6456040" y="1049188"/>
            <a:ext cx="3919650" cy="301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6FD96E68-E5A2-C6FB-69B6-FE119D8A5F47}"/>
              </a:ext>
            </a:extLst>
          </p:cNvPr>
          <p:cNvPicPr>
            <a:picLocks noChangeAspect="1"/>
          </p:cNvPicPr>
          <p:nvPr/>
        </p:nvPicPr>
        <p:blipFill>
          <a:blip r:embed="rId4"/>
          <a:stretch>
            <a:fillRect/>
          </a:stretch>
        </p:blipFill>
        <p:spPr>
          <a:xfrm>
            <a:off x="1524000" y="2224457"/>
            <a:ext cx="4289218" cy="1427675"/>
          </a:xfrm>
          <a:prstGeom prst="rect">
            <a:avLst/>
          </a:prstGeom>
        </p:spPr>
      </p:pic>
      <p:sp>
        <p:nvSpPr>
          <p:cNvPr id="14" name="TextBox 13">
            <a:extLst>
              <a:ext uri="{FF2B5EF4-FFF2-40B4-BE49-F238E27FC236}">
                <a16:creationId xmlns:a16="http://schemas.microsoft.com/office/drawing/2014/main" id="{3853C3A0-41C7-2DBF-429A-5D60B68A4C42}"/>
              </a:ext>
            </a:extLst>
          </p:cNvPr>
          <p:cNvSpPr txBox="1"/>
          <p:nvPr/>
        </p:nvSpPr>
        <p:spPr>
          <a:xfrm>
            <a:off x="6298086" y="4509121"/>
            <a:ext cx="4078813" cy="2036681"/>
          </a:xfrm>
          <a:prstGeom prst="rect">
            <a:avLst/>
          </a:prstGeom>
          <a:noFill/>
        </p:spPr>
        <p:txBody>
          <a:bodyPr wrap="none" lIns="96744" tIns="48372" rIns="96744" bIns="4837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prstClr val="black"/>
                </a:solidFill>
                <a:effectLst/>
                <a:uLnTx/>
                <a:uFillTx/>
                <a:latin typeface="Calibri" panose="020F0502020204030204"/>
                <a:ea typeface="+mn-ea"/>
                <a:cs typeface="+mn-cs"/>
              </a:rPr>
              <a:t>Lundstr</a:t>
            </a:r>
            <a:r>
              <a:rPr kumimoji="0" lang="az-Cyrl-AZ" sz="1800" b="0" i="1" u="none" strike="noStrike" kern="1200" cap="none" spc="0" normalizeH="0" baseline="0" noProof="0" dirty="0">
                <a:ln>
                  <a:noFill/>
                </a:ln>
                <a:solidFill>
                  <a:prstClr val="black"/>
                </a:solidFill>
                <a:effectLst/>
                <a:uLnTx/>
                <a:uFillTx/>
                <a:latin typeface="Calibri" panose="020F0502020204030204"/>
                <a:ea typeface="+mn-ea"/>
                <a:cs typeface="+mn-cs"/>
              </a:rPr>
              <a:t>ӧ</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m et al., PRA (2006)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Number of scattered photons per shot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l-GR" sz="1800" b="0" i="1" u="none" strike="noStrike" kern="1200" cap="none" spc="0" normalizeH="0" baseline="-25000" noProof="0" dirty="0">
                <a:ln>
                  <a:noFill/>
                </a:ln>
                <a:solidFill>
                  <a:prstClr val="black"/>
                </a:solidFill>
                <a:effectLst/>
                <a:uLnTx/>
                <a:uFillTx/>
                <a:latin typeface="Calibri" panose="020F0502020204030204"/>
                <a:ea typeface="+mn-ea"/>
                <a:cs typeface="+mn-cs"/>
              </a:rPr>
              <a:t>γ</a:t>
            </a: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Laser power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[PW]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N</a:t>
            </a:r>
            <a:r>
              <a:rPr kumimoji="0" lang="en-GB" sz="1800" b="0" i="1" u="none" strike="noStrike" kern="1200" cap="none" spc="0" normalizeH="0" baseline="-25000" noProof="0" dirty="0" err="1">
                <a:ln>
                  <a:noFill/>
                </a:ln>
                <a:solidFill>
                  <a:prstClr val="black"/>
                </a:solidFill>
                <a:effectLst/>
                <a:uLnTx/>
                <a:uFillTx/>
                <a:latin typeface="Calibri" panose="020F0502020204030204"/>
                <a:ea typeface="+mn-ea"/>
                <a:cs typeface="+mn-cs"/>
              </a:rPr>
              <a:t>γ</a:t>
            </a: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0.5                               0.27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1                                   2</a:t>
            </a: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E849ACE-AB1A-EC87-0454-B6C7A08DB3A9}"/>
              </a:ext>
            </a:extLst>
          </p:cNvPr>
          <p:cNvSpPr txBox="1"/>
          <p:nvPr/>
        </p:nvSpPr>
        <p:spPr>
          <a:xfrm>
            <a:off x="6114964" y="959970"/>
            <a:ext cx="1402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3D geometry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B381C4A-A421-5FE3-BD2F-31A22F85EDEE}"/>
                  </a:ext>
                </a:extLst>
              </p:cNvPr>
              <p:cNvSpPr txBox="1"/>
              <p:nvPr/>
            </p:nvSpPr>
            <p:spPr>
              <a:xfrm>
                <a:off x="5638800" y="2971800"/>
                <a:ext cx="2201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a:fld id="{825F15A7-03F4-43D7-82C5-3E23DA2F108C}" type="mathplaceholder">
                        <a:rPr kumimoji="0" lang="en-GB" sz="1800" b="0" i="1" u="none" strike="noStrike" kern="1200" cap="none" spc="0" normalizeH="0" baseline="0" noProof="0">
                          <a:ln>
                            <a:noFill/>
                          </a:ln>
                          <a:solidFill>
                            <a:prstClr val="black"/>
                          </a:solidFill>
                          <a:effectLst/>
                          <a:uLnTx/>
                          <a:uFillTx/>
                          <a:latin typeface="Cambria Math"/>
                          <a:ea typeface="+mn-ea"/>
                          <a:cs typeface="+mn-cs"/>
                        </a:rPr>
                        <a:t>Type equation here.</a:t>
                      </a:fld>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a:extLst>
                  <a:ext uri="{FF2B5EF4-FFF2-40B4-BE49-F238E27FC236}">
                    <a16:creationId xmlns:a16="http://schemas.microsoft.com/office/drawing/2014/main" id="{0B381C4A-A421-5FE3-BD2F-31A22F85EDEE}"/>
                  </a:ext>
                </a:extLst>
              </p:cNvPr>
              <p:cNvSpPr txBox="1">
                <a:spLocks noRot="1" noChangeAspect="1" noMove="1" noResize="1" noEditPoints="1" noAdjustHandles="1" noChangeArrowheads="1" noChangeShapeType="1" noTextEdit="1"/>
              </p:cNvSpPr>
              <p:nvPr/>
            </p:nvSpPr>
            <p:spPr>
              <a:xfrm>
                <a:off x="5638800" y="2971800"/>
                <a:ext cx="2201244" cy="369332"/>
              </a:xfrm>
              <a:prstGeom prst="rect">
                <a:avLst/>
              </a:prstGeom>
              <a:blipFill>
                <a:blip r:embed="rId5"/>
                <a:stretch>
                  <a:fillRect b="-11667"/>
                </a:stretch>
              </a:blipFill>
            </p:spPr>
            <p:txBody>
              <a:bodyPr/>
              <a:lstStyle/>
              <a:p>
                <a:r>
                  <a:rPr lang="en-GB">
                    <a:noFill/>
                  </a:rPr>
                  <a:t> </a:t>
                </a:r>
              </a:p>
            </p:txBody>
          </p:sp>
        </mc:Fallback>
      </mc:AlternateContent>
    </p:spTree>
    <p:extLst>
      <p:ext uri="{BB962C8B-B14F-4D97-AF65-F5344CB8AC3E}">
        <p14:creationId xmlns:p14="http://schemas.microsoft.com/office/powerpoint/2010/main" val="242209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319A5-1D90-BC0C-C75C-8EE54E783C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CC9A7A-9AE8-4409-932B-CFFF3616F3CA}"/>
              </a:ext>
            </a:extLst>
          </p:cNvPr>
          <p:cNvPicPr>
            <a:picLocks noChangeAspect="1"/>
          </p:cNvPicPr>
          <p:nvPr/>
        </p:nvPicPr>
        <p:blipFill>
          <a:blip r:embed="rId2"/>
          <a:stretch>
            <a:fillRect/>
          </a:stretch>
        </p:blipFill>
        <p:spPr>
          <a:xfrm>
            <a:off x="1753107" y="3264085"/>
            <a:ext cx="3900522" cy="1652252"/>
          </a:xfrm>
          <a:prstGeom prst="rect">
            <a:avLst/>
          </a:prstGeom>
        </p:spPr>
      </p:pic>
      <p:sp>
        <p:nvSpPr>
          <p:cNvPr id="5" name="TextBox 4">
            <a:extLst>
              <a:ext uri="{FF2B5EF4-FFF2-40B4-BE49-F238E27FC236}">
                <a16:creationId xmlns:a16="http://schemas.microsoft.com/office/drawing/2014/main" id="{CDAE89CB-69EA-3FC3-418F-2309525DE920}"/>
              </a:ext>
            </a:extLst>
          </p:cNvPr>
          <p:cNvSpPr txBox="1"/>
          <p:nvPr/>
        </p:nvSpPr>
        <p:spPr>
          <a:xfrm>
            <a:off x="4104553" y="1007537"/>
            <a:ext cx="33827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Photon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Photon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Scattering</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E5535E6-96BE-ACEE-2601-397A5770C329}"/>
              </a:ext>
            </a:extLst>
          </p:cNvPr>
          <p:cNvPicPr>
            <a:picLocks noChangeAspect="1"/>
          </p:cNvPicPr>
          <p:nvPr/>
        </p:nvPicPr>
        <p:blipFill>
          <a:blip r:embed="rId3"/>
          <a:stretch>
            <a:fillRect/>
          </a:stretch>
        </p:blipFill>
        <p:spPr>
          <a:xfrm>
            <a:off x="7791894" y="1503647"/>
            <a:ext cx="1974047" cy="1562519"/>
          </a:xfrm>
          <a:prstGeom prst="rect">
            <a:avLst/>
          </a:prstGeom>
        </p:spPr>
      </p:pic>
      <p:sp>
        <p:nvSpPr>
          <p:cNvPr id="7" name="TextBox 6">
            <a:extLst>
              <a:ext uri="{FF2B5EF4-FFF2-40B4-BE49-F238E27FC236}">
                <a16:creationId xmlns:a16="http://schemas.microsoft.com/office/drawing/2014/main" id="{F36BA20A-F7A8-79FE-7713-46E34956DFE2}"/>
              </a:ext>
            </a:extLst>
          </p:cNvPr>
          <p:cNvSpPr txBox="1"/>
          <p:nvPr/>
        </p:nvSpPr>
        <p:spPr>
          <a:xfrm>
            <a:off x="2896629" y="1812675"/>
            <a:ext cx="226049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Number of scattered photons</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D75D8E2-29AF-A1E8-4105-43D41785493C}"/>
              </a:ext>
            </a:extLst>
          </p:cNvPr>
          <p:cNvSpPr txBox="1"/>
          <p:nvPr/>
        </p:nvSpPr>
        <p:spPr>
          <a:xfrm>
            <a:off x="2078599" y="5200264"/>
            <a:ext cx="2774990"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1350" b="0" i="1" u="none" strike="noStrike" kern="1200" cap="none" spc="0" normalizeH="0" baseline="-25000" noProof="0" dirty="0">
                <a:ln>
                  <a:noFill/>
                </a:ln>
                <a:solidFill>
                  <a:prstClr val="black"/>
                </a:solidFill>
                <a:effectLst/>
                <a:uLnTx/>
                <a:uFillTx/>
                <a:latin typeface="Calibri" panose="020F0502020204030204"/>
                <a:ea typeface="+mn-ea"/>
                <a:cs typeface="+mn-cs"/>
              </a:rPr>
              <a:t>a </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2 pump waves,</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1" u="none" strike="noStrike" kern="1200" cap="none" spc="0" normalizeH="0" baseline="0" noProof="0" dirty="0" err="1">
                <a:ln>
                  <a:noFill/>
                </a:ln>
                <a:solidFill>
                  <a:prstClr val="black"/>
                </a:solidFill>
                <a:effectLst/>
                <a:uLnTx/>
                <a:uFillTx/>
                <a:latin typeface="Calibri" panose="020F0502020204030204"/>
                <a:ea typeface="+mn-ea"/>
                <a:cs typeface="+mn-cs"/>
              </a:rPr>
              <a:t>N</a:t>
            </a:r>
            <a:r>
              <a:rPr kumimoji="0" lang="en-US" sz="1350" b="0" i="1" u="none" strike="noStrike" kern="1200" cap="none" spc="0" normalizeH="0" baseline="-25000" noProof="0" dirty="0" err="1">
                <a:ln>
                  <a:noFill/>
                </a:ln>
                <a:solidFill>
                  <a:prstClr val="black"/>
                </a:solidFill>
                <a:effectLst/>
                <a:uLnTx/>
                <a:uFillTx/>
                <a:latin typeface="Calibri" panose="020F0502020204030204"/>
                <a:ea typeface="+mn-ea"/>
                <a:cs typeface="+mn-cs"/>
              </a:rPr>
              <a:t>b</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3 pump waves.</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C9C30A6-6ADD-63F9-DDB9-91E45376E476}"/>
              </a:ext>
            </a:extLst>
          </p:cNvPr>
          <p:cNvPicPr>
            <a:picLocks noChangeAspect="1"/>
          </p:cNvPicPr>
          <p:nvPr/>
        </p:nvPicPr>
        <p:blipFill>
          <a:blip r:embed="rId4"/>
          <a:stretch>
            <a:fillRect/>
          </a:stretch>
        </p:blipFill>
        <p:spPr>
          <a:xfrm>
            <a:off x="2187668" y="2214026"/>
            <a:ext cx="3589986" cy="708673"/>
          </a:xfrm>
          <a:prstGeom prst="rect">
            <a:avLst/>
          </a:prstGeom>
        </p:spPr>
      </p:pic>
      <p:sp>
        <p:nvSpPr>
          <p:cNvPr id="13" name="TextBox 12">
            <a:extLst>
              <a:ext uri="{FF2B5EF4-FFF2-40B4-BE49-F238E27FC236}">
                <a16:creationId xmlns:a16="http://schemas.microsoft.com/office/drawing/2014/main" id="{11B87E40-854F-681F-8E1D-7F06D2D3EF35}"/>
              </a:ext>
            </a:extLst>
          </p:cNvPr>
          <p:cNvSpPr txBox="1"/>
          <p:nvPr/>
        </p:nvSpPr>
        <p:spPr>
          <a:xfrm>
            <a:off x="7791892" y="5338765"/>
            <a:ext cx="227305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Lundstrom</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et al PRL,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Lundin et al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Phys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Rev A, 2006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23DE8B8-C52B-D86B-837F-75685CC54BA4}"/>
              </a:ext>
            </a:extLst>
          </p:cNvPr>
          <p:cNvPicPr>
            <a:picLocks noChangeAspect="1"/>
          </p:cNvPicPr>
          <p:nvPr/>
        </p:nvPicPr>
        <p:blipFill>
          <a:blip r:embed="rId5"/>
          <a:stretch>
            <a:fillRect/>
          </a:stretch>
        </p:blipFill>
        <p:spPr>
          <a:xfrm>
            <a:off x="5968709" y="3264085"/>
            <a:ext cx="4205231" cy="1867454"/>
          </a:xfrm>
          <a:prstGeom prst="rect">
            <a:avLst/>
          </a:prstGeom>
        </p:spPr>
      </p:pic>
    </p:spTree>
    <p:extLst>
      <p:ext uri="{BB962C8B-B14F-4D97-AF65-F5344CB8AC3E}">
        <p14:creationId xmlns:p14="http://schemas.microsoft.com/office/powerpoint/2010/main" val="2621373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0CDFB-C45C-20A8-C477-A3C5C79CE6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170FC-6404-35FC-05DA-65EC7EEADD65}"/>
              </a:ext>
            </a:extLst>
          </p:cNvPr>
          <p:cNvPicPr>
            <a:picLocks noChangeAspect="1"/>
          </p:cNvPicPr>
          <p:nvPr/>
        </p:nvPicPr>
        <p:blipFill>
          <a:blip r:embed="rId2"/>
          <a:stretch>
            <a:fillRect/>
          </a:stretch>
        </p:blipFill>
        <p:spPr>
          <a:xfrm>
            <a:off x="1919537" y="4234237"/>
            <a:ext cx="5243041" cy="2510907"/>
          </a:xfrm>
          <a:prstGeom prst="rect">
            <a:avLst/>
          </a:prstGeom>
        </p:spPr>
      </p:pic>
      <p:sp>
        <p:nvSpPr>
          <p:cNvPr id="3" name="TextBox 2">
            <a:extLst>
              <a:ext uri="{FF2B5EF4-FFF2-40B4-BE49-F238E27FC236}">
                <a16:creationId xmlns:a16="http://schemas.microsoft.com/office/drawing/2014/main" id="{C965A75E-69C0-93C0-5F51-F504876352A6}"/>
              </a:ext>
            </a:extLst>
          </p:cNvPr>
          <p:cNvSpPr txBox="1"/>
          <p:nvPr/>
        </p:nvSpPr>
        <p:spPr>
          <a:xfrm>
            <a:off x="2321452" y="260648"/>
            <a:ext cx="736310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Calibri" panose="020F0502020204030204"/>
                <a:ea typeface="+mn-ea"/>
                <a:cs typeface="+mn-cs"/>
              </a:rPr>
              <a:t>Photon </a:t>
            </a:r>
            <a:r>
              <a:rPr kumimoji="0" lang="en-US" sz="2100" b="0" i="0" u="none" strike="noStrike" kern="1200" cap="none" spc="0" normalizeH="0" baseline="0" noProof="0" dirty="0" err="1">
                <a:ln>
                  <a:noFill/>
                </a:ln>
                <a:solidFill>
                  <a:srgbClr val="FF0000"/>
                </a:solidFill>
                <a:effectLst/>
                <a:uLnTx/>
                <a:uFillTx/>
                <a:latin typeface="Calibri" panose="020F0502020204030204"/>
                <a:ea typeface="+mn-ea"/>
                <a:cs typeface="+mn-cs"/>
              </a:rPr>
              <a:t>Photon</a:t>
            </a:r>
            <a:r>
              <a:rPr kumimoji="0" lang="en-US" sz="2100" b="0" i="0" u="none" strike="noStrike" kern="1200" cap="none" spc="0" normalizeH="0" baseline="0" noProof="0" dirty="0">
                <a:ln>
                  <a:noFill/>
                </a:ln>
                <a:solidFill>
                  <a:srgbClr val="FF0000"/>
                </a:solidFill>
                <a:effectLst/>
                <a:uLnTx/>
                <a:uFillTx/>
                <a:latin typeface="Calibri" panose="020F0502020204030204"/>
                <a:ea typeface="+mn-ea"/>
                <a:cs typeface="+mn-cs"/>
              </a:rPr>
              <a:t> Scattering using Orbital angular momentum lasers</a:t>
            </a:r>
            <a:endParaRPr kumimoji="0" lang="en-GB" sz="21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F2BB42-687E-AFDB-5888-6FE25AA66B9E}"/>
              </a:ext>
            </a:extLst>
          </p:cNvPr>
          <p:cNvSpPr txBox="1"/>
          <p:nvPr/>
        </p:nvSpPr>
        <p:spPr>
          <a:xfrm>
            <a:off x="6003006" y="6237313"/>
            <a:ext cx="4664995"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R. Aboushelbaya, et al Physics of Plasmas, 27(5):053107,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R. Aboushelbaya et al Phys. Rev. Lett., 123:113604, 2019. </a:t>
            </a:r>
          </a:p>
        </p:txBody>
      </p:sp>
      <p:sp>
        <p:nvSpPr>
          <p:cNvPr id="5" name="TextBox 4">
            <a:extLst>
              <a:ext uri="{FF2B5EF4-FFF2-40B4-BE49-F238E27FC236}">
                <a16:creationId xmlns:a16="http://schemas.microsoft.com/office/drawing/2014/main" id="{28A04CED-D186-1A90-AB4E-57597349759F}"/>
              </a:ext>
            </a:extLst>
          </p:cNvPr>
          <p:cNvSpPr txBox="1"/>
          <p:nvPr/>
        </p:nvSpPr>
        <p:spPr>
          <a:xfrm>
            <a:off x="4583832" y="3760252"/>
            <a:ext cx="5760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Lasers with OAM interact producing a unique OAM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 making for easier differentiation.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302AC2B-526A-2938-6907-9718CABF520E}"/>
              </a:ext>
            </a:extLst>
          </p:cNvPr>
          <p:cNvPicPr>
            <a:picLocks noChangeAspect="1"/>
          </p:cNvPicPr>
          <p:nvPr/>
        </p:nvPicPr>
        <p:blipFill>
          <a:blip r:embed="rId3"/>
          <a:stretch>
            <a:fillRect/>
          </a:stretch>
        </p:blipFill>
        <p:spPr>
          <a:xfrm>
            <a:off x="2321452" y="930062"/>
            <a:ext cx="2262380" cy="2025292"/>
          </a:xfrm>
          <a:prstGeom prst="rect">
            <a:avLst/>
          </a:prstGeom>
        </p:spPr>
      </p:pic>
      <p:sp>
        <p:nvSpPr>
          <p:cNvPr id="10" name="Rectangle 9">
            <a:extLst>
              <a:ext uri="{FF2B5EF4-FFF2-40B4-BE49-F238E27FC236}">
                <a16:creationId xmlns:a16="http://schemas.microsoft.com/office/drawing/2014/main" id="{4ECC9FEC-9B28-5FF5-FA50-0B25B1C86F81}"/>
              </a:ext>
            </a:extLst>
          </p:cNvPr>
          <p:cNvSpPr/>
          <p:nvPr/>
        </p:nvSpPr>
        <p:spPr>
          <a:xfrm>
            <a:off x="2321452" y="2996953"/>
            <a:ext cx="2574032"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Lundstrom</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et al PRL,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Lundin et al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Phys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Rev A, 2006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365192-08F3-F003-24A8-D529CF4D56FF}"/>
              </a:ext>
            </a:extLst>
          </p:cNvPr>
          <p:cNvSpPr/>
          <p:nvPr/>
        </p:nvSpPr>
        <p:spPr>
          <a:xfrm>
            <a:off x="5663952" y="1481043"/>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Foudry"/>
                <a:ea typeface="+mn-ea"/>
                <a:cs typeface="+mn-cs"/>
              </a:rPr>
              <a:t>Three incident PW class laser beams will generate a fourth beam</a:t>
            </a:r>
            <a:r>
              <a:rPr kumimoji="0" lang="en-GB" altLang="en-US" sz="1800" b="0" i="1" u="none" strike="noStrike" kern="1200" cap="none" spc="0" normalizeH="0" baseline="0" noProof="0" dirty="0">
                <a:ln>
                  <a:noFill/>
                </a:ln>
                <a:solidFill>
                  <a:srgbClr val="000000"/>
                </a:solidFill>
                <a:effectLst/>
                <a:uLnTx/>
                <a:uFillTx/>
                <a:latin typeface="FrankRuehl" panose="020E0503060101010101" pitchFamily="34" charset="-79"/>
                <a:ea typeface="+mn-ea"/>
                <a:cs typeface="FrankRuehl" panose="020E0503060101010101" pitchFamily="34" charset="-79"/>
              </a:rPr>
              <a:t> k</a:t>
            </a:r>
            <a:r>
              <a:rPr kumimoji="0" lang="en-GB" altLang="en-US" sz="2400" b="0" i="0" u="none" strike="noStrike" kern="1200" cap="none" spc="0" normalizeH="0" baseline="-25000" noProof="0" dirty="0">
                <a:ln>
                  <a:noFill/>
                </a:ln>
                <a:solidFill>
                  <a:srgbClr val="000000"/>
                </a:solidFill>
                <a:effectLst/>
                <a:uLnTx/>
                <a:uFillTx/>
                <a:latin typeface="Calibri" panose="020F0502020204030204"/>
                <a:ea typeface="+mn-ea"/>
                <a:cs typeface="FrankRuehl" panose="020E0503060101010101" pitchFamily="34" charset="-79"/>
              </a:rPr>
              <a:t>4</a:t>
            </a:r>
            <a:r>
              <a:rPr kumimoji="0" lang="en-GB" altLang="en-US" sz="1800" b="0" i="0" u="none" strike="noStrike" kern="1200" cap="none" spc="0" normalizeH="0" baseline="0" noProof="0" dirty="0">
                <a:ln>
                  <a:noFill/>
                </a:ln>
                <a:solidFill>
                  <a:srgbClr val="000000"/>
                </a:solidFill>
                <a:effectLst/>
                <a:uLnTx/>
                <a:uFillTx/>
                <a:latin typeface="Foudry"/>
                <a:ea typeface="+mn-ea"/>
                <a:cs typeface="+mn-cs"/>
              </a:rPr>
              <a:t>  with measurable number of photon per pulse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132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1D56D5-A56B-77AC-FECE-F9058ED2BB41}"/>
              </a:ext>
            </a:extLst>
          </p:cNvPr>
          <p:cNvSpPr txBox="1"/>
          <p:nvPr/>
        </p:nvSpPr>
        <p:spPr>
          <a:xfrm>
            <a:off x="2796208" y="2252869"/>
            <a:ext cx="59398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Photon-Axion Coupling</a:t>
            </a:r>
          </a:p>
        </p:txBody>
      </p:sp>
    </p:spTree>
    <p:extLst>
      <p:ext uri="{BB962C8B-B14F-4D97-AF65-F5344CB8AC3E}">
        <p14:creationId xmlns:p14="http://schemas.microsoft.com/office/powerpoint/2010/main" val="2247791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5618" y="254423"/>
            <a:ext cx="570399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Parametric co-linear </a:t>
            </a:r>
            <a:r>
              <a:rPr kumimoji="0" lang="en-GB" sz="24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axion</a:t>
            </a:r>
            <a:r>
              <a:rPr kumimoji="0" lang="en-GB"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photon instability</a:t>
            </a:r>
          </a:p>
        </p:txBody>
      </p:sp>
      <p:sp>
        <p:nvSpPr>
          <p:cNvPr id="3" name="Rectangle 2"/>
          <p:cNvSpPr/>
          <p:nvPr/>
        </p:nvSpPr>
        <p:spPr>
          <a:xfrm>
            <a:off x="1184857" y="1017432"/>
            <a:ext cx="10045520" cy="36933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Axions and axion-like particles generically couple to QED via the axion-photon-photon interaction. This leads to a modification of Maxwell’s equations known in the literature as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-electrodynamics.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new form of Maxwell’s equations gives rise to a new parametric instability in which a strong pump decays into a scattered light wave and an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This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mode grows exponentially in time and leads to a change in the polarisation of the initial laser beam, therefore providing a signal for detection.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Currently operating laser systems can put bounds on the axion parameter space, however longer pulse lengths are necessary to reach the current best laboratory bounds of light-shining through wall experiments.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will demonstrate the existence of a new parametric decay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instability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of one photon in the seed pulse into an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a secondary photon, satisfying</a:t>
            </a:r>
          </a:p>
        </p:txBody>
      </p:sp>
      <p:pic>
        <p:nvPicPr>
          <p:cNvPr id="4" name="Picture 3"/>
          <p:cNvPicPr>
            <a:picLocks noChangeAspect="1"/>
          </p:cNvPicPr>
          <p:nvPr/>
        </p:nvPicPr>
        <p:blipFill>
          <a:blip r:embed="rId2"/>
          <a:stretch>
            <a:fillRect/>
          </a:stretch>
        </p:blipFill>
        <p:spPr>
          <a:xfrm>
            <a:off x="3798796" y="5195798"/>
            <a:ext cx="4765341" cy="348152"/>
          </a:xfrm>
          <a:prstGeom prst="rect">
            <a:avLst/>
          </a:prstGeom>
        </p:spPr>
      </p:pic>
      <p:sp>
        <p:nvSpPr>
          <p:cNvPr id="5" name="TextBox 4">
            <a:extLst>
              <a:ext uri="{FF2B5EF4-FFF2-40B4-BE49-F238E27FC236}">
                <a16:creationId xmlns:a16="http://schemas.microsoft.com/office/drawing/2014/main" id="{D37F3E82-B151-C5BE-8212-EC028C1D0C17}"/>
              </a:ext>
            </a:extLst>
          </p:cNvPr>
          <p:cNvSpPr txBox="1"/>
          <p:nvPr/>
        </p:nvSpPr>
        <p:spPr>
          <a:xfrm>
            <a:off x="1460810" y="6122019"/>
            <a:ext cx="35200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Beyer et al PRD, 839, 137759, 2023 </a:t>
            </a:r>
          </a:p>
        </p:txBody>
      </p:sp>
    </p:spTree>
    <p:extLst>
      <p:ext uri="{BB962C8B-B14F-4D97-AF65-F5344CB8AC3E}">
        <p14:creationId xmlns:p14="http://schemas.microsoft.com/office/powerpoint/2010/main" val="209746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024" y="2628842"/>
            <a:ext cx="4653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vertex (1) introduces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current to the vacuum Maxwell’s equations</a:t>
            </a:r>
          </a:p>
        </p:txBody>
      </p:sp>
      <p:pic>
        <p:nvPicPr>
          <p:cNvPr id="3" name="Picture 2"/>
          <p:cNvPicPr>
            <a:picLocks noChangeAspect="1"/>
          </p:cNvPicPr>
          <p:nvPr/>
        </p:nvPicPr>
        <p:blipFill>
          <a:blip r:embed="rId2"/>
          <a:stretch>
            <a:fillRect/>
          </a:stretch>
        </p:blipFill>
        <p:spPr>
          <a:xfrm>
            <a:off x="1224781" y="3389530"/>
            <a:ext cx="3166915" cy="1322110"/>
          </a:xfrm>
          <a:prstGeom prst="rect">
            <a:avLst/>
          </a:prstGeom>
        </p:spPr>
      </p:pic>
      <p:sp>
        <p:nvSpPr>
          <p:cNvPr id="5" name="TextBox 4"/>
          <p:cNvSpPr txBox="1"/>
          <p:nvPr/>
        </p:nvSpPr>
        <p:spPr>
          <a:xfrm>
            <a:off x="3850783" y="258622"/>
            <a:ext cx="42670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Nonlinear photon </a:t>
            </a: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axion</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 coupling</a:t>
            </a:r>
          </a:p>
        </p:txBody>
      </p:sp>
      <p:sp>
        <p:nvSpPr>
          <p:cNvPr id="6" name="Rectangle 5"/>
          <p:cNvSpPr/>
          <p:nvPr/>
        </p:nvSpPr>
        <p:spPr>
          <a:xfrm>
            <a:off x="763633" y="1006578"/>
            <a:ext cx="42929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generically couple to Standard Model photons via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Lagrangian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1841679" y="2007098"/>
            <a:ext cx="2009104" cy="315153"/>
          </a:xfrm>
          <a:prstGeom prst="rect">
            <a:avLst/>
          </a:prstGeom>
        </p:spPr>
      </p:pic>
      <p:pic>
        <p:nvPicPr>
          <p:cNvPr id="8" name="Picture 7"/>
          <p:cNvPicPr>
            <a:picLocks noChangeAspect="1"/>
          </p:cNvPicPr>
          <p:nvPr/>
        </p:nvPicPr>
        <p:blipFill>
          <a:blip r:embed="rId4"/>
          <a:stretch>
            <a:fillRect/>
          </a:stretch>
        </p:blipFill>
        <p:spPr>
          <a:xfrm>
            <a:off x="6272012" y="1551668"/>
            <a:ext cx="4761885" cy="2685482"/>
          </a:xfrm>
          <a:prstGeom prst="rect">
            <a:avLst/>
          </a:prstGeom>
        </p:spPr>
      </p:pic>
      <p:sp>
        <p:nvSpPr>
          <p:cNvPr id="9" name="TextBox 8"/>
          <p:cNvSpPr txBox="1"/>
          <p:nvPr/>
        </p:nvSpPr>
        <p:spPr>
          <a:xfrm>
            <a:off x="5615187" y="4388474"/>
            <a:ext cx="61303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Equations 5-7describe the nonlinear coupling between the photons and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axions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2163651" y="5270318"/>
            <a:ext cx="3168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stability analysis yield the dispersion relation </a:t>
            </a:r>
          </a:p>
        </p:txBody>
      </p:sp>
      <p:pic>
        <p:nvPicPr>
          <p:cNvPr id="11" name="Picture 10"/>
          <p:cNvPicPr>
            <a:picLocks noChangeAspect="1"/>
          </p:cNvPicPr>
          <p:nvPr/>
        </p:nvPicPr>
        <p:blipFill>
          <a:blip r:embed="rId5"/>
          <a:stretch>
            <a:fillRect/>
          </a:stretch>
        </p:blipFill>
        <p:spPr>
          <a:xfrm>
            <a:off x="5615187" y="5227987"/>
            <a:ext cx="4558287" cy="688662"/>
          </a:xfrm>
          <a:prstGeom prst="rect">
            <a:avLst/>
          </a:prstGeom>
        </p:spPr>
      </p:pic>
      <p:pic>
        <p:nvPicPr>
          <p:cNvPr id="12" name="Picture 11"/>
          <p:cNvPicPr>
            <a:picLocks noChangeAspect="1"/>
          </p:cNvPicPr>
          <p:nvPr/>
        </p:nvPicPr>
        <p:blipFill>
          <a:blip r:embed="rId6"/>
          <a:stretch>
            <a:fillRect/>
          </a:stretch>
        </p:blipFill>
        <p:spPr>
          <a:xfrm>
            <a:off x="5481296" y="6211346"/>
            <a:ext cx="5051892" cy="237039"/>
          </a:xfrm>
          <a:prstGeom prst="rect">
            <a:avLst/>
          </a:prstGeom>
        </p:spPr>
      </p:pic>
    </p:spTree>
    <p:extLst>
      <p:ext uri="{BB962C8B-B14F-4D97-AF65-F5344CB8AC3E}">
        <p14:creationId xmlns:p14="http://schemas.microsoft.com/office/powerpoint/2010/main" val="2461903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063" y="309093"/>
            <a:ext cx="35888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Nonlinear photon </a:t>
            </a:r>
            <a:r>
              <a:rPr kumimoji="0" lang="en-GB" sz="2000" b="0" i="0" u="none" strike="noStrike" kern="1200" cap="none" spc="0" normalizeH="0" baseline="0" noProof="0" dirty="0" err="1">
                <a:ln>
                  <a:noFill/>
                </a:ln>
                <a:solidFill>
                  <a:srgbClr val="FF0000"/>
                </a:solidFill>
                <a:effectLst/>
                <a:uLnTx/>
                <a:uFillTx/>
                <a:latin typeface="Calibri" panose="020F0502020204030204"/>
                <a:ea typeface="+mn-ea"/>
                <a:cs typeface="+mn-cs"/>
              </a:rPr>
              <a:t>axion</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 coupling</a:t>
            </a:r>
          </a:p>
        </p:txBody>
      </p:sp>
      <p:sp>
        <p:nvSpPr>
          <p:cNvPr id="4" name="TextBox 3"/>
          <p:cNvSpPr txBox="1"/>
          <p:nvPr/>
        </p:nvSpPr>
        <p:spPr>
          <a:xfrm>
            <a:off x="1365160" y="1225466"/>
            <a:ext cx="37606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Solving the dispersion equation results in intense laser beams generating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with a growth rate:</a:t>
            </a:r>
          </a:p>
        </p:txBody>
      </p:sp>
      <p:pic>
        <p:nvPicPr>
          <p:cNvPr id="7" name="Picture 6"/>
          <p:cNvPicPr>
            <a:picLocks noChangeAspect="1"/>
          </p:cNvPicPr>
          <p:nvPr/>
        </p:nvPicPr>
        <p:blipFill>
          <a:blip r:embed="rId2"/>
          <a:stretch>
            <a:fillRect/>
          </a:stretch>
        </p:blipFill>
        <p:spPr>
          <a:xfrm>
            <a:off x="5799120" y="1288752"/>
            <a:ext cx="4133218" cy="643943"/>
          </a:xfrm>
          <a:prstGeom prst="rect">
            <a:avLst/>
          </a:prstGeom>
        </p:spPr>
      </p:pic>
      <p:sp>
        <p:nvSpPr>
          <p:cNvPr id="8" name="TextBox 7"/>
          <p:cNvSpPr txBox="1"/>
          <p:nvPr/>
        </p:nvSpPr>
        <p:spPr>
          <a:xfrm>
            <a:off x="1004552" y="2614411"/>
            <a:ext cx="5143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instability is sensitive to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masses satisfying: </a:t>
            </a:r>
          </a:p>
        </p:txBody>
      </p:sp>
      <p:pic>
        <p:nvPicPr>
          <p:cNvPr id="9" name="Picture 8"/>
          <p:cNvPicPr>
            <a:picLocks noChangeAspect="1"/>
          </p:cNvPicPr>
          <p:nvPr/>
        </p:nvPicPr>
        <p:blipFill>
          <a:blip r:embed="rId3"/>
          <a:stretch>
            <a:fillRect/>
          </a:stretch>
        </p:blipFill>
        <p:spPr>
          <a:xfrm>
            <a:off x="6359845" y="2473606"/>
            <a:ext cx="4447890" cy="617323"/>
          </a:xfrm>
          <a:prstGeom prst="rect">
            <a:avLst/>
          </a:prstGeom>
        </p:spPr>
      </p:pic>
      <p:sp>
        <p:nvSpPr>
          <p:cNvPr id="10" name="Rectangle 9"/>
          <p:cNvSpPr/>
          <p:nvPr/>
        </p:nvSpPr>
        <p:spPr>
          <a:xfrm>
            <a:off x="1216130" y="3556545"/>
            <a:ext cx="514371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exclusion plot indicating past experiments and the current work. The coloured regions correspond to purely laboratory based experiments; grey scale indicates astrophysical and dark matter bounds, yellow results from light-shining through wall experiments are shown.</a:t>
            </a:r>
          </a:p>
        </p:txBody>
      </p:sp>
      <p:pic>
        <p:nvPicPr>
          <p:cNvPr id="11" name="Picture 10"/>
          <p:cNvPicPr>
            <a:picLocks noChangeAspect="1"/>
          </p:cNvPicPr>
          <p:nvPr/>
        </p:nvPicPr>
        <p:blipFill>
          <a:blip r:embed="rId4"/>
          <a:stretch>
            <a:fillRect/>
          </a:stretch>
        </p:blipFill>
        <p:spPr>
          <a:xfrm>
            <a:off x="6581103" y="3436723"/>
            <a:ext cx="4816699" cy="2959827"/>
          </a:xfrm>
          <a:prstGeom prst="rect">
            <a:avLst/>
          </a:prstGeom>
        </p:spPr>
      </p:pic>
      <p:sp>
        <p:nvSpPr>
          <p:cNvPr id="5" name="TextBox 4">
            <a:extLst>
              <a:ext uri="{FF2B5EF4-FFF2-40B4-BE49-F238E27FC236}">
                <a16:creationId xmlns:a16="http://schemas.microsoft.com/office/drawing/2014/main" id="{D89E5CB5-D56E-D126-59F6-5B6836E9358C}"/>
              </a:ext>
            </a:extLst>
          </p:cNvPr>
          <p:cNvSpPr txBox="1"/>
          <p:nvPr/>
        </p:nvSpPr>
        <p:spPr>
          <a:xfrm>
            <a:off x="1365160" y="6027218"/>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Beyer et al PRD, 839, 137759, 2023 </a:t>
            </a:r>
          </a:p>
        </p:txBody>
      </p:sp>
    </p:spTree>
    <p:extLst>
      <p:ext uri="{BB962C8B-B14F-4D97-AF65-F5344CB8AC3E}">
        <p14:creationId xmlns:p14="http://schemas.microsoft.com/office/powerpoint/2010/main" val="2781138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7433" y="667941"/>
            <a:ext cx="9800822"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Most laboratory axion searches have concentrated on the 0.001-0.1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meV</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mass range however there is growing interest in heavier (DFSZ) axions above 10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meV</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788275" y="169429"/>
            <a:ext cx="7048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Searches for heavy axion like particles with the </a:t>
            </a: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Eu.XFEL</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1017432" y="1584664"/>
            <a:ext cx="3541688"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new laboratory search for axions at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EuXFEL</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Hamburg, sensitive to a mass range including 1 meV-1keV.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Our work is a first step in developing a platform with improved sensitivity thanks to an increase in brightness by ~10^10 at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EuXFEL</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experiment exploits the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Primakoff</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effect through the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Lagrangian</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7057624" y="1676061"/>
            <a:ext cx="3760631" cy="2797259"/>
          </a:xfrm>
          <a:prstGeom prst="rect">
            <a:avLst/>
          </a:prstGeom>
        </p:spPr>
      </p:pic>
      <p:sp>
        <p:nvSpPr>
          <p:cNvPr id="7" name="Rectangle 6"/>
          <p:cNvSpPr/>
          <p:nvPr/>
        </p:nvSpPr>
        <p:spPr>
          <a:xfrm>
            <a:off x="5917844" y="4840298"/>
            <a:ext cx="6117464"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Two Germanium (Ge) crystals oriented in the Laue geometry and parallel to one another. The s-polarised XFEL beam impinged from the right and so there was a parallel component between the B-field associated with the XFEL beam and the effective electric field of the crystal.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563C1"/>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Jack W.</a:t>
            </a:r>
            <a:r>
              <a:rPr kumimoji="0" lang="en-GB" sz="1400" b="0" i="0" u="sng" strike="noStrike" kern="1200" cap="none" spc="0" normalizeH="0" baseline="0" noProof="0" dirty="0">
                <a:ln>
                  <a:noFill/>
                </a:ln>
                <a:solidFill>
                  <a:srgbClr val="0563C1"/>
                </a:solidFill>
                <a:effectLst/>
                <a:uLnTx/>
                <a:uFillTx/>
                <a:latin typeface="Arial" panose="020B0604020202020204" pitchFamily="34" charset="0"/>
                <a:ea typeface="Aptos" panose="020B0004020202020204" pitchFamily="34" charset="0"/>
                <a:cs typeface="Times New Roman" panose="02020603050405020304" pitchFamily="18" charset="0"/>
                <a:hlinkClick r:id="rId3"/>
              </a:rPr>
              <a:t> </a:t>
            </a:r>
            <a:r>
              <a:rPr kumimoji="0" lang="en-GB" sz="1400" b="0" i="0" u="sng" strike="noStrike" kern="1200" cap="none" spc="0" normalizeH="0" baseline="0" noProof="0" dirty="0">
                <a:ln>
                  <a:noFill/>
                </a:ln>
                <a:solidFill>
                  <a:srgbClr val="0563C1"/>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D. Halliday</a:t>
            </a:r>
            <a:r>
              <a:rPr kumimoji="0" lang="en-GB" sz="1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et al. Bounds on Heavy Axions with an X-Ray Free Electron Laser.</a:t>
            </a:r>
            <a:r>
              <a:rPr kumimoji="0" lang="en-GB" sz="1200" b="0" i="0" u="none" strike="noStrike" kern="1200" cap="none" spc="0" normalizeH="0" baseline="0" noProof="0" dirty="0">
                <a:ln>
                  <a:noFill/>
                </a:ln>
                <a:solidFill>
                  <a:srgbClr val="000000"/>
                </a:solidFill>
                <a:effectLst/>
                <a:uLnTx/>
                <a:uFillTx/>
                <a:latin typeface="Noto Sans" panose="020B0502040504020204" pitchFamily="34" charset="0"/>
                <a:ea typeface="Aptos" panose="020B0004020202020204" pitchFamily="34" charset="0"/>
                <a:cs typeface="+mn-cs"/>
              </a:rPr>
              <a:t> </a:t>
            </a:r>
            <a:r>
              <a:rPr kumimoji="0" lang="en-GB" sz="1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Phys. Rev. Lett. </a:t>
            </a:r>
            <a:r>
              <a:rPr kumimoji="0" lang="en-GB" sz="14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134</a:t>
            </a:r>
            <a:r>
              <a:rPr kumimoji="0" lang="en-GB" sz="1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2025.</a:t>
            </a:r>
            <a:r>
              <a:rPr kumimoji="0" lang="en-GB" sz="1200" b="0" i="0" u="none" strike="noStrike" kern="1200" cap="none" spc="0" normalizeH="0" baseline="0" noProof="0" dirty="0">
                <a:ln>
                  <a:noFill/>
                </a:ln>
                <a:solidFill>
                  <a:srgbClr val="000000"/>
                </a:solidFill>
                <a:effectLst/>
                <a:uLnTx/>
                <a:uFillTx/>
                <a:latin typeface="Noto Sans" panose="020B0502040504020204" pitchFamily="34" charset="0"/>
                <a:ea typeface="Aptos" panose="020B0004020202020204" pitchFamily="34" charset="0"/>
                <a:cs typeface="+mn-cs"/>
              </a:rPr>
              <a:t> </a:t>
            </a:r>
            <a:r>
              <a:rPr kumimoji="0" lang="en-GB" sz="1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DOI: </a:t>
            </a:r>
            <a:r>
              <a:rPr kumimoji="0" lang="en-GB" sz="1400" b="0" i="0" u="sng" strike="noStrike" kern="1200" cap="none" spc="0" normalizeH="0" baseline="0" noProof="0" dirty="0">
                <a:ln>
                  <a:noFill/>
                </a:ln>
                <a:solidFill>
                  <a:srgbClr val="0563C1"/>
                </a:solidFill>
                <a:effectLst/>
                <a:uLnTx/>
                <a:uFillTx/>
                <a:latin typeface="Aptos" panose="020B0004020202020204" pitchFamily="34" charset="0"/>
                <a:ea typeface="Aptos" panose="020B0004020202020204" pitchFamily="34" charset="0"/>
                <a:cs typeface="Times New Roman" panose="02020603050405020304" pitchFamily="18" charset="0"/>
                <a:hlinkClick r:id="rId4"/>
              </a:rPr>
              <a:t>https://doi.org/10.1103/PhysRevLett.134.055001</a:t>
            </a:r>
            <a:r>
              <a:rPr kumimoji="0" lang="en-GB" sz="1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1778155" y="3652299"/>
            <a:ext cx="2020241" cy="394578"/>
          </a:xfrm>
          <a:prstGeom prst="rect">
            <a:avLst/>
          </a:prstGeom>
        </p:spPr>
      </p:pic>
      <p:pic>
        <p:nvPicPr>
          <p:cNvPr id="9" name="Picture 8"/>
          <p:cNvPicPr>
            <a:picLocks noChangeAspect="1"/>
          </p:cNvPicPr>
          <p:nvPr/>
        </p:nvPicPr>
        <p:blipFill>
          <a:blip r:embed="rId6"/>
          <a:stretch>
            <a:fillRect/>
          </a:stretch>
        </p:blipFill>
        <p:spPr>
          <a:xfrm>
            <a:off x="1541267" y="4046877"/>
            <a:ext cx="2591162" cy="2562583"/>
          </a:xfrm>
          <a:prstGeom prst="rect">
            <a:avLst/>
          </a:prstGeom>
        </p:spPr>
      </p:pic>
    </p:spTree>
    <p:extLst>
      <p:ext uri="{BB962C8B-B14F-4D97-AF65-F5344CB8AC3E}">
        <p14:creationId xmlns:p14="http://schemas.microsoft.com/office/powerpoint/2010/main" val="4123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6589" y="197210"/>
            <a:ext cx="4128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Axion</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 searches at </a:t>
            </a: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EuFEL</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 Results</a:t>
            </a:r>
          </a:p>
        </p:txBody>
      </p:sp>
      <p:sp>
        <p:nvSpPr>
          <p:cNvPr id="4" name="Rectangle 3"/>
          <p:cNvSpPr/>
          <p:nvPr/>
        </p:nvSpPr>
        <p:spPr>
          <a:xfrm>
            <a:off x="734096" y="888642"/>
            <a:ext cx="557655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Reconverted photons observed using a JUNGFRAU3 hybrid pixel detector. The device was operated in a time-gated mode, with an acquisition time of 2 µs, centred on the X-Ray pulse trains. The XFEL was operated at 10 Hz, in a seeded mode, with a photon energy of 9.8 keV and one pulse per train.</a:t>
            </a:r>
          </a:p>
        </p:txBody>
      </p:sp>
      <p:pic>
        <p:nvPicPr>
          <p:cNvPr id="6" name="Picture 5"/>
          <p:cNvPicPr>
            <a:picLocks noChangeAspect="1"/>
          </p:cNvPicPr>
          <p:nvPr/>
        </p:nvPicPr>
        <p:blipFill>
          <a:blip r:embed="rId2"/>
          <a:stretch>
            <a:fillRect/>
          </a:stretch>
        </p:blipFill>
        <p:spPr>
          <a:xfrm>
            <a:off x="1180563" y="2306768"/>
            <a:ext cx="3599227" cy="3398572"/>
          </a:xfrm>
          <a:prstGeom prst="rect">
            <a:avLst/>
          </a:prstGeom>
        </p:spPr>
      </p:pic>
      <p:pic>
        <p:nvPicPr>
          <p:cNvPr id="7" name="Picture 6"/>
          <p:cNvPicPr>
            <a:picLocks noChangeAspect="1"/>
          </p:cNvPicPr>
          <p:nvPr/>
        </p:nvPicPr>
        <p:blipFill>
          <a:blip r:embed="rId3"/>
          <a:stretch>
            <a:fillRect/>
          </a:stretch>
        </p:blipFill>
        <p:spPr>
          <a:xfrm>
            <a:off x="6400938" y="695460"/>
            <a:ext cx="5183911" cy="3631842"/>
          </a:xfrm>
          <a:prstGeom prst="rect">
            <a:avLst/>
          </a:prstGeom>
        </p:spPr>
      </p:pic>
      <p:sp>
        <p:nvSpPr>
          <p:cNvPr id="9" name="Rectangle 8"/>
          <p:cNvSpPr/>
          <p:nvPr/>
        </p:nvSpPr>
        <p:spPr>
          <a:xfrm>
            <a:off x="7116443" y="4172879"/>
            <a:ext cx="37528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Exclusion diagram indicating the bounds imposed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by our initial experiment (red).</a:t>
            </a:r>
          </a:p>
        </p:txBody>
      </p:sp>
      <p:sp>
        <p:nvSpPr>
          <p:cNvPr id="10" name="Rectangle 9"/>
          <p:cNvSpPr/>
          <p:nvPr/>
        </p:nvSpPr>
        <p:spPr>
          <a:xfrm>
            <a:off x="4802982" y="4696100"/>
            <a:ext cx="738901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Proposed changes for future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Implement an active cooling scheme to mitigate the heat load on crystals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XFEL can increase  X-Ray flux.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Moving to a Bragg scattering geometry with HOPG (graphite) crystal will increase interaction length by factor ~ 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These changes improve sensitivity by a factor of 10</a:t>
            </a:r>
            <a:r>
              <a:rPr kumimoji="0" lang="en-GB" sz="1800" b="0" i="0" u="none" strike="noStrike" kern="1200" cap="none" spc="0" normalizeH="0" baseline="30000" noProof="0" dirty="0">
                <a:ln>
                  <a:noFill/>
                </a:ln>
                <a:solidFill>
                  <a:srgbClr val="FF0000"/>
                </a:solidFill>
                <a:effectLst/>
                <a:uLnTx/>
                <a:uFillTx/>
                <a:latin typeface="Calibri" panose="020F0502020204030204"/>
                <a:ea typeface="+mn-ea"/>
                <a:cs typeface="+mn-cs"/>
              </a:rPr>
              <a:t>4</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A1605D0C-FD17-344B-1728-E80594C1EFFB}"/>
              </a:ext>
            </a:extLst>
          </p:cNvPr>
          <p:cNvSpPr txBox="1"/>
          <p:nvPr/>
        </p:nvSpPr>
        <p:spPr>
          <a:xfrm>
            <a:off x="734096" y="6266985"/>
            <a:ext cx="1969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Halliday et al 2025.</a:t>
            </a:r>
          </a:p>
        </p:txBody>
      </p:sp>
    </p:spTree>
    <p:extLst>
      <p:ext uri="{BB962C8B-B14F-4D97-AF65-F5344CB8AC3E}">
        <p14:creationId xmlns:p14="http://schemas.microsoft.com/office/powerpoint/2010/main" val="250989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6A25-333A-9467-5C8C-8AD2423B9982}"/>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209AC39D-7288-8E33-42CB-2C80FEA1730E}"/>
              </a:ext>
            </a:extLst>
          </p:cNvPr>
          <p:cNvSpPr>
            <a:spLocks noGrp="1" noChangeArrowheads="1"/>
          </p:cNvSpPr>
          <p:nvPr>
            <p:ph type="title"/>
          </p:nvPr>
        </p:nvSpPr>
        <p:spPr>
          <a:xfrm>
            <a:off x="2871783" y="0"/>
            <a:ext cx="6300794" cy="1231900"/>
          </a:xfrm>
          <a:noFill/>
          <a:ln/>
        </p:spPr>
        <p:txBody>
          <a:bodyPr>
            <a:normAutofit/>
          </a:bodyPr>
          <a:lstStyle/>
          <a:p>
            <a:r>
              <a:rPr lang="en-US" sz="3200" b="1" dirty="0">
                <a:solidFill>
                  <a:srgbClr val="FF0000"/>
                </a:solidFill>
                <a:latin typeface="Arial"/>
                <a:cs typeface="Arial"/>
              </a:rPr>
              <a:t>Strong Fields in Astrophysics</a:t>
            </a:r>
            <a:endParaRPr lang="en-US" b="1" dirty="0">
              <a:solidFill>
                <a:srgbClr val="FF0000"/>
              </a:solidFill>
              <a:latin typeface="Arial"/>
              <a:cs typeface="Aria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26A1065-C12C-7CDB-A177-CF6F234DFC55}"/>
                  </a:ext>
                </a:extLst>
              </p:cNvPr>
              <p:cNvSpPr txBox="1"/>
              <p:nvPr/>
            </p:nvSpPr>
            <p:spPr>
              <a:xfrm>
                <a:off x="14272" y="4514850"/>
                <a:ext cx="1217772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Ultra-strong electromagnetic fields + highly energetic particles → strong-field QED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Interior of neutron stars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Magnetospheres of magnetars:</a:t>
                </a: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2400" b="0" i="0"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B</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m:t>
                    </m:r>
                    <m:sSub>
                      <m:sSub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b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𝐵</m:t>
                        </m:r>
                      </m:e>
                      <m: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𝑐𝑟</m:t>
                        </m:r>
                      </m:sub>
                    </m:s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  </m:t>
                    </m:r>
                    <m:sSub>
                      <m:sSub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b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𝐵</m:t>
                        </m:r>
                      </m:e>
                      <m: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𝑐𝑟</m:t>
                        </m:r>
                      </m:sub>
                    </m:s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m:t>
                    </m:r>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𝑚</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2</m:t>
                        </m:r>
                      </m:sup>
                    </m:sSup>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2</m:t>
                        </m:r>
                      </m:sup>
                    </m:sSup>
                    <m:r>
                      <a:rPr kumimoji="0" lang="en-US" sz="2400" b="0" i="0"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ℏ</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𝑒</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)≈0.4×</m:t>
                    </m:r>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10</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14</m:t>
                        </m:r>
                      </m:sup>
                    </m:s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𝐺</m:t>
                    </m:r>
                  </m:oMath>
                </a14:m>
                <a:endPar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Vacuum birefringence, electromagnetic cascades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Central engines of supernovae and </a:t>
                </a:r>
                <a:r>
                  <a:rPr kumimoji="0" lang="en-US" sz="2400" b="0" i="0" u="none" strike="noStrike" kern="1200" cap="none" spc="0" normalizeH="0" baseline="0" noProof="0" dirty="0">
                    <a:ln>
                      <a:noFill/>
                    </a:ln>
                    <a:solidFill>
                      <a:srgbClr val="131AFC"/>
                    </a:solidFill>
                    <a:effectLst/>
                    <a:uLnTx/>
                    <a:uFillTx/>
                    <a:latin typeface="Symbol" pitchFamily="2" charset="2"/>
                    <a:ea typeface="+mn-ea"/>
                    <a:cs typeface="Arial" panose="020B0604020202020204" pitchFamily="34" charset="0"/>
                  </a:rPr>
                  <a:t>g</a:t>
                </a: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-ray bursts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31AFC"/>
                    </a:solidFill>
                    <a:latin typeface="Arial" panose="020B0604020202020204" pitchFamily="34" charset="0"/>
                    <a:cs typeface="Arial" panose="020B0604020202020204" pitchFamily="34" charset="0"/>
                  </a:rPr>
                  <a:t>Black holes.</a:t>
                </a:r>
                <a:endPar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E26A1065-C12C-7CDB-A177-CF6F234DFC55}"/>
                  </a:ext>
                </a:extLst>
              </p:cNvPr>
              <p:cNvSpPr txBox="1">
                <a:spLocks noRot="1" noChangeAspect="1" noMove="1" noResize="1" noEditPoints="1" noAdjustHandles="1" noChangeArrowheads="1" noChangeShapeType="1" noTextEdit="1"/>
              </p:cNvSpPr>
              <p:nvPr/>
            </p:nvSpPr>
            <p:spPr>
              <a:xfrm>
                <a:off x="14272" y="4514850"/>
                <a:ext cx="12177728" cy="2308324"/>
              </a:xfrm>
              <a:prstGeom prst="rect">
                <a:avLst/>
              </a:prstGeom>
              <a:blipFill>
                <a:blip r:embed="rId2"/>
                <a:stretch>
                  <a:fillRect l="-751" t="-1852" r="-450" b="-2910"/>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EE2EA926-C771-96A1-0C77-F277B9269AB8}"/>
              </a:ext>
            </a:extLst>
          </p:cNvPr>
          <p:cNvPicPr>
            <a:picLocks noChangeAspect="1"/>
          </p:cNvPicPr>
          <p:nvPr/>
        </p:nvPicPr>
        <p:blipFill>
          <a:blip r:embed="rId3"/>
          <a:stretch>
            <a:fillRect/>
          </a:stretch>
        </p:blipFill>
        <p:spPr>
          <a:xfrm>
            <a:off x="2871783" y="867109"/>
            <a:ext cx="6029325" cy="3647741"/>
          </a:xfrm>
          <a:prstGeom prst="rect">
            <a:avLst/>
          </a:prstGeom>
        </p:spPr>
      </p:pic>
    </p:spTree>
    <p:extLst>
      <p:ext uri="{BB962C8B-B14F-4D97-AF65-F5344CB8AC3E}">
        <p14:creationId xmlns:p14="http://schemas.microsoft.com/office/powerpoint/2010/main" val="1098987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8542EA-274F-CA94-FDB8-496496495B62}"/>
              </a:ext>
            </a:extLst>
          </p:cNvPr>
          <p:cNvSpPr txBox="1"/>
          <p:nvPr/>
        </p:nvSpPr>
        <p:spPr>
          <a:xfrm>
            <a:off x="3075974" y="2160104"/>
            <a:ext cx="60721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alibri" panose="020F0502020204030204"/>
                <a:ea typeface="+mn-ea"/>
                <a:cs typeface="+mn-cs"/>
              </a:rPr>
              <a:t>Photon-gravitational wave coupling</a:t>
            </a:r>
          </a:p>
        </p:txBody>
      </p:sp>
    </p:spTree>
    <p:extLst>
      <p:ext uri="{BB962C8B-B14F-4D97-AF65-F5344CB8AC3E}">
        <p14:creationId xmlns:p14="http://schemas.microsoft.com/office/powerpoint/2010/main" val="2052615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ED64DE-F223-AD23-0DBF-F0D39E3DF777}"/>
              </a:ext>
            </a:extLst>
          </p:cNvPr>
          <p:cNvSpPr txBox="1"/>
          <p:nvPr/>
        </p:nvSpPr>
        <p:spPr>
          <a:xfrm>
            <a:off x="1144842" y="415788"/>
            <a:ext cx="96902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alibri" panose="020F0502020204030204"/>
                <a:ea typeface="+mn-ea"/>
                <a:cs typeface="+mn-cs"/>
              </a:rPr>
              <a:t>Detecting gravitational waves via the inverse </a:t>
            </a:r>
            <a:r>
              <a:rPr kumimoji="0" lang="en-GB" sz="2800" b="0" i="0" u="none" strike="noStrike" kern="1200" cap="none" spc="0" normalizeH="0" baseline="0" noProof="0" dirty="0" err="1">
                <a:ln>
                  <a:noFill/>
                </a:ln>
                <a:solidFill>
                  <a:srgbClr val="00B0F0"/>
                </a:solidFill>
                <a:effectLst/>
                <a:uLnTx/>
                <a:uFillTx/>
                <a:latin typeface="Calibri" panose="020F0502020204030204"/>
                <a:ea typeface="+mn-ea"/>
                <a:cs typeface="+mn-cs"/>
              </a:rPr>
              <a:t>Gertsenshtein</a:t>
            </a:r>
            <a:r>
              <a:rPr kumimoji="0" lang="en-GB" sz="2800" b="0" i="0" u="none" strike="noStrike" kern="1200" cap="none" spc="0" normalizeH="0" baseline="0" noProof="0" dirty="0">
                <a:ln>
                  <a:noFill/>
                </a:ln>
                <a:solidFill>
                  <a:srgbClr val="00B0F0"/>
                </a:solidFill>
                <a:effectLst/>
                <a:uLnTx/>
                <a:uFillTx/>
                <a:latin typeface="Calibri" panose="020F0502020204030204"/>
                <a:ea typeface="+mn-ea"/>
                <a:cs typeface="+mn-cs"/>
              </a:rPr>
              <a:t> effect</a:t>
            </a:r>
          </a:p>
        </p:txBody>
      </p:sp>
      <p:sp>
        <p:nvSpPr>
          <p:cNvPr id="3" name="TextBox 2">
            <a:extLst>
              <a:ext uri="{FF2B5EF4-FFF2-40B4-BE49-F238E27FC236}">
                <a16:creationId xmlns:a16="http://schemas.microsoft.com/office/drawing/2014/main" id="{BD420631-8F12-989C-C69B-4B31043BE5F9}"/>
              </a:ext>
            </a:extLst>
          </p:cNvPr>
          <p:cNvSpPr txBox="1"/>
          <p:nvPr/>
        </p:nvSpPr>
        <p:spPr>
          <a:xfrm>
            <a:off x="702365" y="1613118"/>
            <a:ext cx="44129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presence of a magnetic field, gravitons can convert into photons and vice-versa.</a:t>
            </a:r>
          </a:p>
        </p:txBody>
      </p:sp>
      <p:pic>
        <p:nvPicPr>
          <p:cNvPr id="5" name="Picture 4">
            <a:extLst>
              <a:ext uri="{FF2B5EF4-FFF2-40B4-BE49-F238E27FC236}">
                <a16:creationId xmlns:a16="http://schemas.microsoft.com/office/drawing/2014/main" id="{66D5D79D-71D0-771F-48F3-2215D3CDFD99}"/>
              </a:ext>
            </a:extLst>
          </p:cNvPr>
          <p:cNvPicPr>
            <a:picLocks noChangeAspect="1"/>
          </p:cNvPicPr>
          <p:nvPr/>
        </p:nvPicPr>
        <p:blipFill>
          <a:blip r:embed="rId2"/>
          <a:stretch>
            <a:fillRect/>
          </a:stretch>
        </p:blipFill>
        <p:spPr>
          <a:xfrm>
            <a:off x="5818269" y="1490201"/>
            <a:ext cx="5799823" cy="1938799"/>
          </a:xfrm>
          <a:prstGeom prst="rect">
            <a:avLst/>
          </a:prstGeom>
        </p:spPr>
      </p:pic>
      <p:sp>
        <p:nvSpPr>
          <p:cNvPr id="7" name="TextBox 6">
            <a:extLst>
              <a:ext uri="{FF2B5EF4-FFF2-40B4-BE49-F238E27FC236}">
                <a16:creationId xmlns:a16="http://schemas.microsoft.com/office/drawing/2014/main" id="{C25ABFC7-5264-E0B7-C7FD-7C114DCBE615}"/>
              </a:ext>
            </a:extLst>
          </p:cNvPr>
          <p:cNvSpPr txBox="1"/>
          <p:nvPr/>
        </p:nvSpPr>
        <p:spPr>
          <a:xfrm>
            <a:off x="6559825" y="3719694"/>
            <a:ext cx="49033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Gertsenshtein</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Soviet Physics JETP 14, 84-85 (1962).</a:t>
            </a:r>
          </a:p>
        </p:txBody>
      </p:sp>
      <p:sp>
        <p:nvSpPr>
          <p:cNvPr id="8" name="TextBox 7">
            <a:extLst>
              <a:ext uri="{FF2B5EF4-FFF2-40B4-BE49-F238E27FC236}">
                <a16:creationId xmlns:a16="http://schemas.microsoft.com/office/drawing/2014/main" id="{26D2D865-DC01-DA63-E3B5-319A6D54B90F}"/>
              </a:ext>
            </a:extLst>
          </p:cNvPr>
          <p:cNvSpPr txBox="1"/>
          <p:nvPr/>
        </p:nvSpPr>
        <p:spPr>
          <a:xfrm>
            <a:off x="1444488" y="4348943"/>
            <a:ext cx="8529514"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00"/>
                </a:solidFill>
                <a:effectLst/>
                <a:uLnTx/>
                <a:uFillTx/>
                <a:latin typeface="Calibri" panose="020F0502020204030204"/>
                <a:ea typeface="+mn-ea"/>
                <a:cs typeface="+mn-cs"/>
              </a:rPr>
              <a:t>Gertsenshtein</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 demonstrated that the process is similar to neutrino flavour oscillations.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The photon axion mixing is also essentially the same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In plasma the photons can also mode couple to plasmons described by similar equations.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The MSW effect couple neutrinos with electron density gradients.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20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9C22E-32EA-8093-BF55-0797A70D5CCC}"/>
              </a:ext>
            </a:extLst>
          </p:cNvPr>
          <p:cNvSpPr txBox="1"/>
          <p:nvPr/>
        </p:nvSpPr>
        <p:spPr>
          <a:xfrm>
            <a:off x="1255957" y="355600"/>
            <a:ext cx="9680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Aptos" panose="02110004020202020204"/>
                <a:ea typeface="+mn-ea"/>
                <a:cs typeface="+mn-cs"/>
              </a:rPr>
              <a:t>Detection of high-frequency gravitational waves using high energy lasers</a:t>
            </a:r>
          </a:p>
        </p:txBody>
      </p:sp>
      <p:pic>
        <p:nvPicPr>
          <p:cNvPr id="4" name="Picture 3">
            <a:extLst>
              <a:ext uri="{FF2B5EF4-FFF2-40B4-BE49-F238E27FC236}">
                <a16:creationId xmlns:a16="http://schemas.microsoft.com/office/drawing/2014/main" id="{425BB3A5-7ACC-14FC-B71D-EDFF5FD68446}"/>
              </a:ext>
            </a:extLst>
          </p:cNvPr>
          <p:cNvPicPr>
            <a:picLocks noChangeAspect="1"/>
          </p:cNvPicPr>
          <p:nvPr/>
        </p:nvPicPr>
        <p:blipFill>
          <a:blip r:embed="rId2"/>
          <a:stretch>
            <a:fillRect/>
          </a:stretch>
        </p:blipFill>
        <p:spPr>
          <a:xfrm>
            <a:off x="4421970" y="1346205"/>
            <a:ext cx="7641116" cy="3065597"/>
          </a:xfrm>
          <a:prstGeom prst="rect">
            <a:avLst/>
          </a:prstGeom>
        </p:spPr>
      </p:pic>
      <p:sp>
        <p:nvSpPr>
          <p:cNvPr id="5" name="TextBox 4">
            <a:extLst>
              <a:ext uri="{FF2B5EF4-FFF2-40B4-BE49-F238E27FC236}">
                <a16:creationId xmlns:a16="http://schemas.microsoft.com/office/drawing/2014/main" id="{E4C18693-56A0-5C22-CE28-A01F1FD00CF6}"/>
              </a:ext>
            </a:extLst>
          </p:cNvPr>
          <p:cNvSpPr txBox="1"/>
          <p:nvPr/>
        </p:nvSpPr>
        <p:spPr>
          <a:xfrm>
            <a:off x="203199" y="2421467"/>
            <a:ext cx="4131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Inverse </a:t>
            </a:r>
            <a:r>
              <a:rPr kumimoji="0" lang="en-GB" sz="2400" b="0" i="0" u="none" strike="noStrike" kern="1200" cap="none" spc="0" normalizeH="0" baseline="0" noProof="0" dirty="0" err="1">
                <a:ln>
                  <a:noFill/>
                </a:ln>
                <a:solidFill>
                  <a:prstClr val="black"/>
                </a:solidFill>
                <a:effectLst/>
                <a:uLnTx/>
                <a:uFillTx/>
                <a:latin typeface="Aptos" panose="02110004020202020204"/>
                <a:ea typeface="+mn-ea"/>
                <a:cs typeface="+mn-cs"/>
              </a:rPr>
              <a:t>Gertsenshtein</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effect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E8A71E2-9537-0BDF-8C4A-08B50AF92B58}"/>
                  </a:ext>
                </a:extLst>
              </p:cNvPr>
              <p:cNvSpPr txBox="1"/>
              <p:nvPr/>
            </p:nvSpPr>
            <p:spPr>
              <a:xfrm>
                <a:off x="6461548" y="4411802"/>
                <a:ext cx="447449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Experiment using high energy lasers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Observe high frequency gravitational waves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The range 10</a:t>
                </a:r>
                <a:r>
                  <a:rPr kumimoji="0" lang="en-GB" sz="1800" b="0" i="0" u="none" strike="noStrike" kern="1200" cap="none" spc="0" normalizeH="0" baseline="30000" noProof="0" dirty="0">
                    <a:ln>
                      <a:noFill/>
                    </a:ln>
                    <a:solidFill>
                      <a:prstClr val="black"/>
                    </a:solidFill>
                    <a:effectLst/>
                    <a:uLnTx/>
                    <a:uFillTx/>
                    <a:latin typeface="Aptos" panose="02110004020202020204"/>
                    <a:ea typeface="+mn-ea"/>
                    <a:cs typeface="+mn-cs"/>
                  </a:rPr>
                  <a:t>13</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-10</a:t>
                </a:r>
                <a:r>
                  <a:rPr kumimoji="0" lang="en-GB" sz="1800" b="0" i="0" u="none" strike="noStrike" kern="1200" cap="none" spc="0" normalizeH="0" baseline="30000" noProof="0" dirty="0">
                    <a:ln>
                      <a:noFill/>
                    </a:ln>
                    <a:solidFill>
                      <a:prstClr val="black"/>
                    </a:solidFill>
                    <a:effectLst/>
                    <a:uLnTx/>
                    <a:uFillTx/>
                    <a:latin typeface="Aptos" panose="02110004020202020204"/>
                    <a:ea typeface="+mn-ea"/>
                    <a:cs typeface="+mn-cs"/>
                  </a:rPr>
                  <a:t>19</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Hz  for strains h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10</a:t>
                </a:r>
                <a:r>
                  <a:rPr kumimoji="0" lang="en-GB" sz="1800" b="0" i="0" u="none" strike="noStrike" kern="1200" cap="none" spc="0" normalizeH="0" baseline="30000" noProof="0" dirty="0">
                    <a:ln>
                      <a:noFill/>
                    </a:ln>
                    <a:solidFill>
                      <a:prstClr val="black"/>
                    </a:solidFill>
                    <a:effectLst/>
                    <a:uLnTx/>
                    <a:uFillTx/>
                    <a:latin typeface="Aptos" panose="02110004020202020204"/>
                    <a:ea typeface="+mn-ea"/>
                    <a:cs typeface="+mn-cs"/>
                  </a:rPr>
                  <a:t>-20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6" name="TextBox 5">
                <a:extLst>
                  <a:ext uri="{FF2B5EF4-FFF2-40B4-BE49-F238E27FC236}">
                    <a16:creationId xmlns:a16="http://schemas.microsoft.com/office/drawing/2014/main" id="{AE8A71E2-9537-0BDF-8C4A-08B50AF92B58}"/>
                  </a:ext>
                </a:extLst>
              </p:cNvPr>
              <p:cNvSpPr txBox="1">
                <a:spLocks noRot="1" noChangeAspect="1" noMove="1" noResize="1" noEditPoints="1" noAdjustHandles="1" noChangeArrowheads="1" noChangeShapeType="1" noTextEdit="1"/>
              </p:cNvSpPr>
              <p:nvPr/>
            </p:nvSpPr>
            <p:spPr>
              <a:xfrm>
                <a:off x="6461548" y="4411802"/>
                <a:ext cx="4474495" cy="923330"/>
              </a:xfrm>
              <a:prstGeom prst="rect">
                <a:avLst/>
              </a:prstGeom>
              <a:blipFill>
                <a:blip r:embed="rId3"/>
                <a:stretch>
                  <a:fillRect l="-1226" t="-3311" r="-136" b="-10596"/>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D1A25F0B-D507-B61A-A382-063941CC9089}"/>
              </a:ext>
            </a:extLst>
          </p:cNvPr>
          <p:cNvSpPr txBox="1"/>
          <p:nvPr/>
        </p:nvSpPr>
        <p:spPr>
          <a:xfrm>
            <a:off x="7264400" y="6317734"/>
            <a:ext cx="4798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G Vacalis et al., Class. Quantum Gravity 2023.</a:t>
            </a:r>
          </a:p>
        </p:txBody>
      </p:sp>
      <p:sp>
        <p:nvSpPr>
          <p:cNvPr id="3" name="TextBox 2">
            <a:extLst>
              <a:ext uri="{FF2B5EF4-FFF2-40B4-BE49-F238E27FC236}">
                <a16:creationId xmlns:a16="http://schemas.microsoft.com/office/drawing/2014/main" id="{20FA4EC9-C499-A006-8ED7-216139269D98}"/>
              </a:ext>
            </a:extLst>
          </p:cNvPr>
          <p:cNvSpPr txBox="1"/>
          <p:nvPr/>
        </p:nvSpPr>
        <p:spPr>
          <a:xfrm>
            <a:off x="256948" y="3119141"/>
            <a:ext cx="402423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Laser photons backscatter from Gravitational waves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Process maximized when gravitational wave frequency is twice the laser frequency.    </a:t>
            </a:r>
          </a:p>
        </p:txBody>
      </p:sp>
      <p:sp>
        <p:nvSpPr>
          <p:cNvPr id="8" name="TextBox 7">
            <a:extLst>
              <a:ext uri="{FF2B5EF4-FFF2-40B4-BE49-F238E27FC236}">
                <a16:creationId xmlns:a16="http://schemas.microsoft.com/office/drawing/2014/main" id="{0A261439-92DC-8503-6C0E-4FDCDEE1DD6E}"/>
              </a:ext>
            </a:extLst>
          </p:cNvPr>
          <p:cNvSpPr txBox="1"/>
          <p:nvPr/>
        </p:nvSpPr>
        <p:spPr>
          <a:xfrm>
            <a:off x="1492250" y="4873467"/>
            <a:ext cx="1553630" cy="523220"/>
          </a:xfrm>
          <a:prstGeom prst="rect">
            <a:avLst/>
          </a:prstGeom>
          <a:noFill/>
        </p:spPr>
        <p:txBody>
          <a:bodyPr wrap="none" rtlCol="0">
            <a:spAutoFit/>
          </a:bodyPr>
          <a:lstStyle/>
          <a:p>
            <a:r>
              <a:rPr lang="el-GR" sz="2800" dirty="0"/>
              <a:t>ω</a:t>
            </a:r>
            <a:r>
              <a:rPr lang="en-GB" sz="2800" baseline="-25000" dirty="0"/>
              <a:t>g</a:t>
            </a:r>
            <a:r>
              <a:rPr lang="en-GB" sz="2800" dirty="0"/>
              <a:t>  =  2</a:t>
            </a:r>
            <a:r>
              <a:rPr lang="el-GR" sz="2800" dirty="0"/>
              <a:t>ω</a:t>
            </a:r>
            <a:endParaRPr lang="en-GB" sz="2800" dirty="0"/>
          </a:p>
        </p:txBody>
      </p:sp>
    </p:spTree>
    <p:extLst>
      <p:ext uri="{BB962C8B-B14F-4D97-AF65-F5344CB8AC3E}">
        <p14:creationId xmlns:p14="http://schemas.microsoft.com/office/powerpoint/2010/main" val="1783727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ED109D-759E-938A-037E-FD4F5F793309}"/>
              </a:ext>
            </a:extLst>
          </p:cNvPr>
          <p:cNvSpPr txBox="1"/>
          <p:nvPr/>
        </p:nvSpPr>
        <p:spPr>
          <a:xfrm>
            <a:off x="1456266" y="304801"/>
            <a:ext cx="88587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Aptos" panose="02110004020202020204"/>
                <a:ea typeface="+mn-ea"/>
                <a:cs typeface="+mn-cs"/>
              </a:rPr>
              <a:t>Detection of gravitational waves using high energy lasers</a:t>
            </a:r>
          </a:p>
        </p:txBody>
      </p:sp>
      <p:pic>
        <p:nvPicPr>
          <p:cNvPr id="4" name="Picture 3">
            <a:extLst>
              <a:ext uri="{FF2B5EF4-FFF2-40B4-BE49-F238E27FC236}">
                <a16:creationId xmlns:a16="http://schemas.microsoft.com/office/drawing/2014/main" id="{3587327B-B69E-E81D-883F-70640CA3E972}"/>
              </a:ext>
            </a:extLst>
          </p:cNvPr>
          <p:cNvPicPr>
            <a:picLocks noChangeAspect="1"/>
          </p:cNvPicPr>
          <p:nvPr/>
        </p:nvPicPr>
        <p:blipFill>
          <a:blip r:embed="rId2"/>
          <a:stretch>
            <a:fillRect/>
          </a:stretch>
        </p:blipFill>
        <p:spPr>
          <a:xfrm>
            <a:off x="126938" y="870798"/>
            <a:ext cx="5843986" cy="5682401"/>
          </a:xfrm>
          <a:prstGeom prst="rect">
            <a:avLst/>
          </a:prstGeom>
        </p:spPr>
      </p:pic>
      <p:sp>
        <p:nvSpPr>
          <p:cNvPr id="6" name="TextBox 5">
            <a:extLst>
              <a:ext uri="{FF2B5EF4-FFF2-40B4-BE49-F238E27FC236}">
                <a16:creationId xmlns:a16="http://schemas.microsoft.com/office/drawing/2014/main" id="{CC4555C7-D91E-52E6-F4D7-105A2FB09552}"/>
              </a:ext>
            </a:extLst>
          </p:cNvPr>
          <p:cNvSpPr txBox="1"/>
          <p:nvPr/>
        </p:nvSpPr>
        <p:spPr>
          <a:xfrm>
            <a:off x="7494002" y="6368533"/>
            <a:ext cx="4571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G Vacalis et al Class. Quantum Gravity 2023 </a:t>
            </a:r>
          </a:p>
        </p:txBody>
      </p:sp>
      <p:pic>
        <p:nvPicPr>
          <p:cNvPr id="7" name="Picture 6">
            <a:extLst>
              <a:ext uri="{FF2B5EF4-FFF2-40B4-BE49-F238E27FC236}">
                <a16:creationId xmlns:a16="http://schemas.microsoft.com/office/drawing/2014/main" id="{E35EF5AD-3592-5C12-817A-8C03ED443107}"/>
              </a:ext>
            </a:extLst>
          </p:cNvPr>
          <p:cNvPicPr>
            <a:picLocks noChangeAspect="1"/>
          </p:cNvPicPr>
          <p:nvPr/>
        </p:nvPicPr>
        <p:blipFill>
          <a:blip r:embed="rId3"/>
          <a:stretch>
            <a:fillRect/>
          </a:stretch>
        </p:blipFill>
        <p:spPr>
          <a:xfrm>
            <a:off x="7581900" y="912571"/>
            <a:ext cx="3638550" cy="5114248"/>
          </a:xfrm>
          <a:prstGeom prst="rect">
            <a:avLst/>
          </a:prstGeom>
        </p:spPr>
      </p:pic>
    </p:spTree>
    <p:extLst>
      <p:ext uri="{BB962C8B-B14F-4D97-AF65-F5344CB8AC3E}">
        <p14:creationId xmlns:p14="http://schemas.microsoft.com/office/powerpoint/2010/main" val="475239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0F37CF5B-2060-396E-F057-6AB4B274A5A5}"/>
              </a:ext>
            </a:extLst>
          </p:cNvPr>
          <p:cNvSpPr>
            <a:spLocks noGrp="1" noChangeArrowheads="1"/>
          </p:cNvSpPr>
          <p:nvPr>
            <p:ph type="title"/>
          </p:nvPr>
        </p:nvSpPr>
        <p:spPr>
          <a:xfrm>
            <a:off x="2799936" y="622853"/>
            <a:ext cx="7019925" cy="765175"/>
          </a:xfrm>
        </p:spPr>
        <p:txBody>
          <a:bodyPr/>
          <a:lstStyle/>
          <a:p>
            <a:pPr>
              <a:defRPr/>
            </a:pPr>
            <a:r>
              <a:rPr lang="en-US" sz="4000" b="1" dirty="0">
                <a:solidFill>
                  <a:srgbClr val="FF0000"/>
                </a:solidFill>
              </a:rPr>
              <a:t>Electroweak plasma instabilities</a:t>
            </a:r>
          </a:p>
        </p:txBody>
      </p:sp>
      <p:sp>
        <p:nvSpPr>
          <p:cNvPr id="299011" name="Text Box 3">
            <a:extLst>
              <a:ext uri="{FF2B5EF4-FFF2-40B4-BE49-F238E27FC236}">
                <a16:creationId xmlns:a16="http://schemas.microsoft.com/office/drawing/2014/main" id="{40B92D12-87F9-C891-2A4C-A6F951F37D2E}"/>
              </a:ext>
            </a:extLst>
          </p:cNvPr>
          <p:cNvSpPr txBox="1">
            <a:spLocks noChangeArrowheads="1"/>
          </p:cNvSpPr>
          <p:nvPr/>
        </p:nvSpPr>
        <p:spPr bwMode="auto">
          <a:xfrm>
            <a:off x="2057124" y="1955800"/>
            <a:ext cx="81470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Two stream instability</a:t>
            </a: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	Neutrinos driving electron plasma waves </a:t>
            </a:r>
            <a:r>
              <a:rPr lang="en-US" altLang="en-US" sz="1800" b="1" dirty="0">
                <a:solidFill>
                  <a:srgbClr val="0000FF"/>
                </a:solidFill>
                <a:latin typeface="Helvetica" panose="020B0604020202020204" pitchFamily="34" charset="0"/>
                <a:ea typeface="ヒラギノ角ゴ Pro W3" pitchFamily="48" charset="-128"/>
              </a:rPr>
              <a:t>v ~ c</a:t>
            </a:r>
          </a:p>
          <a:p>
            <a:pPr>
              <a:spcBef>
                <a:spcPct val="0"/>
              </a:spcBef>
              <a:buFontTx/>
              <a:buNone/>
            </a:pPr>
            <a:r>
              <a:rPr lang="en-US" altLang="en-US" sz="1800" b="1" dirty="0">
                <a:solidFill>
                  <a:srgbClr val="0000FF"/>
                </a:solidFill>
                <a:latin typeface="Helvetica" panose="020B0604020202020204" pitchFamily="34" charset="0"/>
                <a:ea typeface="ヒラギノ角ゴ Pro W3" pitchFamily="48" charset="-128"/>
              </a:rPr>
              <a:t>	</a:t>
            </a:r>
            <a:r>
              <a:rPr lang="en-US" altLang="en-US" sz="2400" b="1" dirty="0">
                <a:solidFill>
                  <a:srgbClr val="0000FF"/>
                </a:solidFill>
                <a:latin typeface="Helvetica" panose="020B0604020202020204" pitchFamily="34" charset="0"/>
                <a:ea typeface="ヒラギノ角ゴ Pro W3" pitchFamily="48" charset="-128"/>
              </a:rPr>
              <a:t>Anomalous heating in SNe II</a:t>
            </a:r>
          </a:p>
          <a:p>
            <a:pPr>
              <a:spcBef>
                <a:spcPct val="0"/>
              </a:spcBef>
              <a:buFontTx/>
              <a:buNone/>
            </a:pPr>
            <a:endParaRPr lang="en-US" altLang="en-US" sz="2400" b="1" dirty="0">
              <a:solidFill>
                <a:srgbClr val="0000FF"/>
              </a:solidFill>
              <a:latin typeface="Helvetica" panose="020B0604020202020204" pitchFamily="34" charset="0"/>
              <a:ea typeface="ヒラギノ角ゴ Pro W3" pitchFamily="48" charset="-128"/>
            </a:endParaRPr>
          </a:p>
          <a:p>
            <a:pPr>
              <a:spcBef>
                <a:spcPct val="0"/>
              </a:spcBef>
              <a:buFontTx/>
              <a:buNone/>
            </a:pPr>
            <a:r>
              <a:rPr lang="en-US" altLang="en-US" sz="2400" b="1" dirty="0" err="1">
                <a:solidFill>
                  <a:srgbClr val="0000FF"/>
                </a:solidFill>
                <a:latin typeface="Helvetica" panose="020B0604020202020204" pitchFamily="34" charset="0"/>
                <a:ea typeface="ヒラギノ角ゴ Pro W3" pitchFamily="48" charset="-128"/>
              </a:rPr>
              <a:t>Collisionless</a:t>
            </a:r>
            <a:r>
              <a:rPr lang="en-US" altLang="en-US" sz="2400" b="1" dirty="0">
                <a:solidFill>
                  <a:srgbClr val="0000FF"/>
                </a:solidFill>
                <a:latin typeface="Helvetica" panose="020B0604020202020204" pitchFamily="34" charset="0"/>
                <a:ea typeface="ヒラギノ角ゴ Pro W3" pitchFamily="48" charset="-128"/>
              </a:rPr>
              <a:t> damping of electron plasma waves</a:t>
            </a: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	Neutrino Landau damping</a:t>
            </a: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	Anomalous cooling of neutron stars</a:t>
            </a:r>
            <a:endParaRPr lang="en-US" altLang="en-US" sz="1000" b="1" dirty="0">
              <a:solidFill>
                <a:srgbClr val="0000FF"/>
              </a:solidFill>
              <a:latin typeface="Helvetica" panose="020B0604020202020204" pitchFamily="34" charset="0"/>
              <a:ea typeface="ヒラギノ角ゴ Pro W3" pitchFamily="48" charset="-128"/>
            </a:endParaRPr>
          </a:p>
          <a:p>
            <a:pPr>
              <a:spcBef>
                <a:spcPct val="0"/>
              </a:spcBef>
              <a:buFontTx/>
              <a:buNone/>
            </a:pPr>
            <a:endParaRPr lang="en-US" altLang="en-US" sz="2400" b="1" dirty="0">
              <a:solidFill>
                <a:srgbClr val="0000FF"/>
              </a:solidFill>
              <a:latin typeface="Helvetica" panose="020B0604020202020204" pitchFamily="34" charset="0"/>
              <a:ea typeface="ヒラギノ角ゴ Pro W3" pitchFamily="48" charset="-128"/>
            </a:endParaRP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Electroweak Weibel instability</a:t>
            </a: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	Generation of quasi-static B field</a:t>
            </a:r>
          </a:p>
          <a:p>
            <a:pPr>
              <a:spcBef>
                <a:spcPct val="0"/>
              </a:spcBef>
              <a:buFontTx/>
              <a:buNone/>
            </a:pPr>
            <a:r>
              <a:rPr lang="en-US" altLang="en-US" sz="2400" b="1" dirty="0">
                <a:solidFill>
                  <a:srgbClr val="0000FF"/>
                </a:solidFill>
                <a:latin typeface="Helvetica" panose="020B0604020202020204" pitchFamily="34" charset="0"/>
                <a:ea typeface="ヒラギノ角ゴ Pro W3" pitchFamily="48" charset="-128"/>
              </a:rPr>
              <a:t>	Primordial B and structure in early Universe	</a:t>
            </a:r>
            <a:endParaRPr lang="en-US" altLang="en-US" sz="1000" b="1" dirty="0">
              <a:solidFill>
                <a:srgbClr val="0000FF"/>
              </a:solidFill>
              <a:latin typeface="Helvetica" panose="020B0604020202020204" pitchFamily="34" charset="0"/>
              <a:ea typeface="ヒラギノ角ゴ Pro W3" pitchFamily="48" charset="-128"/>
            </a:endParaRPr>
          </a:p>
          <a:p>
            <a:pPr>
              <a:spcBef>
                <a:spcPct val="0"/>
              </a:spcBef>
              <a:buFontTx/>
              <a:buNone/>
            </a:pPr>
            <a:endParaRPr lang="en-US" altLang="en-US" sz="1000" b="1" dirty="0">
              <a:solidFill>
                <a:srgbClr val="0000FF"/>
              </a:solidFill>
              <a:latin typeface="Helvetica" panose="020B0604020202020204" pitchFamily="34" charset="0"/>
              <a:ea typeface="ヒラギノ角ゴ Pro W3" pitchFamily="48" charset="-128"/>
            </a:endParaRPr>
          </a:p>
          <a:p>
            <a:pPr>
              <a:spcBef>
                <a:spcPct val="0"/>
              </a:spcBef>
              <a:buFontTx/>
              <a:buNone/>
            </a:pPr>
            <a:endParaRPr lang="en-US" altLang="en-US" sz="2400" b="1" baseline="-25000" dirty="0">
              <a:solidFill>
                <a:srgbClr val="0000FF"/>
              </a:solidFill>
              <a:latin typeface="Helvetica" panose="020B0604020202020204" pitchFamily="34" charset="0"/>
              <a:ea typeface="ヒラギノ角ゴ Pro W3" pitchFamily="48" charset="-128"/>
            </a:endParaRPr>
          </a:p>
        </p:txBody>
      </p:sp>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2">
            <a:extLst>
              <a:ext uri="{FF2B5EF4-FFF2-40B4-BE49-F238E27FC236}">
                <a16:creationId xmlns:a16="http://schemas.microsoft.com/office/drawing/2014/main" id="{40D8C23C-72DB-C3EF-564F-966184D05506}"/>
              </a:ext>
            </a:extLst>
          </p:cNvPr>
          <p:cNvSpPr txBox="1">
            <a:spLocks noChangeArrowheads="1"/>
          </p:cNvSpPr>
          <p:nvPr/>
        </p:nvSpPr>
        <p:spPr bwMode="auto">
          <a:xfrm>
            <a:off x="2855914" y="1125539"/>
            <a:ext cx="5100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kumimoji="1" lang="en-US" altLang="en-US" sz="2000">
                <a:solidFill>
                  <a:srgbClr val="FF0000"/>
                </a:solidFill>
                <a:latin typeface="Times New Roman" panose="02020603050405020304" pitchFamily="18" charset="0"/>
                <a:ea typeface="ヒラギノ角ゴ Pro W3" pitchFamily="48" charset="-128"/>
              </a:rPr>
              <a:t>Dynamics governed by Hamiltonian </a:t>
            </a:r>
            <a:r>
              <a:rPr kumimoji="1" lang="en-US" altLang="en-US" sz="1800">
                <a:solidFill>
                  <a:srgbClr val="FF0000"/>
                </a:solidFill>
                <a:latin typeface="Times New Roman" panose="02020603050405020304" pitchFamily="18" charset="0"/>
                <a:ea typeface="ヒラギノ角ゴ Pro W3" pitchFamily="48" charset="-128"/>
              </a:rPr>
              <a:t>(Bethe, ‘87):</a:t>
            </a:r>
            <a:endParaRPr kumimoji="1" lang="en-US" altLang="en-US" sz="2000">
              <a:solidFill>
                <a:srgbClr val="FF0000"/>
              </a:solidFill>
              <a:latin typeface="Times New Roman" panose="02020603050405020304" pitchFamily="18" charset="0"/>
              <a:ea typeface="ヒラギノ角ゴ Pro W3" pitchFamily="48" charset="-128"/>
            </a:endParaRPr>
          </a:p>
        </p:txBody>
      </p:sp>
      <p:graphicFrame>
        <p:nvGraphicFramePr>
          <p:cNvPr id="294915" name="Object 3">
            <a:extLst>
              <a:ext uri="{FF2B5EF4-FFF2-40B4-BE49-F238E27FC236}">
                <a16:creationId xmlns:a16="http://schemas.microsoft.com/office/drawing/2014/main" id="{8CE3E337-9982-A696-0D03-E013C0BBD19B}"/>
              </a:ext>
            </a:extLst>
          </p:cNvPr>
          <p:cNvGraphicFramePr>
            <a:graphicFrameLocks noChangeAspect="1"/>
          </p:cNvGraphicFramePr>
          <p:nvPr/>
        </p:nvGraphicFramePr>
        <p:xfrm>
          <a:off x="4138614" y="1676401"/>
          <a:ext cx="3914775" cy="549275"/>
        </p:xfrm>
        <a:graphic>
          <a:graphicData uri="http://schemas.openxmlformats.org/presentationml/2006/ole">
            <mc:AlternateContent xmlns:mc="http://schemas.openxmlformats.org/markup-compatibility/2006">
              <mc:Choice xmlns:v="urn:schemas-microsoft-com:vml" Requires="v">
                <p:oleObj name="Equation" r:id="rId2" imgW="2070100" imgH="292100" progId="Equation.3">
                  <p:embed/>
                </p:oleObj>
              </mc:Choice>
              <mc:Fallback>
                <p:oleObj name="Equation" r:id="rId2" imgW="2070100" imgH="292100" progId="Equation.3">
                  <p:embed/>
                  <p:pic>
                    <p:nvPicPr>
                      <p:cNvPr id="294915" name="Object 3">
                        <a:extLst>
                          <a:ext uri="{FF2B5EF4-FFF2-40B4-BE49-F238E27FC236}">
                            <a16:creationId xmlns:a16="http://schemas.microsoft.com/office/drawing/2014/main" id="{8CE3E337-9982-A696-0D03-E013C0BBD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4" y="1676401"/>
                        <a:ext cx="39147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4916" name="Line 4">
            <a:extLst>
              <a:ext uri="{FF2B5EF4-FFF2-40B4-BE49-F238E27FC236}">
                <a16:creationId xmlns:a16="http://schemas.microsoft.com/office/drawing/2014/main" id="{3E4286DE-9418-6891-0226-F1E60353F334}"/>
              </a:ext>
            </a:extLst>
          </p:cNvPr>
          <p:cNvSpPr>
            <a:spLocks noChangeShapeType="1"/>
          </p:cNvSpPr>
          <p:nvPr/>
        </p:nvSpPr>
        <p:spPr bwMode="auto">
          <a:xfrm>
            <a:off x="6781800" y="2362200"/>
            <a:ext cx="12192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4917" name="Text Box 5">
            <a:extLst>
              <a:ext uri="{FF2B5EF4-FFF2-40B4-BE49-F238E27FC236}">
                <a16:creationId xmlns:a16="http://schemas.microsoft.com/office/drawing/2014/main" id="{245FF4A5-62AB-24E6-8BD8-FDF6E353B5D5}"/>
              </a:ext>
            </a:extLst>
          </p:cNvPr>
          <p:cNvSpPr txBox="1">
            <a:spLocks noChangeArrowheads="1"/>
          </p:cNvSpPr>
          <p:nvPr/>
        </p:nvSpPr>
        <p:spPr bwMode="auto">
          <a:xfrm>
            <a:off x="6629400" y="2438400"/>
            <a:ext cx="3733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Char char="¶"/>
            </a:pPr>
            <a:r>
              <a:rPr kumimoji="1" lang="en-US" altLang="en-US" sz="1800">
                <a:latin typeface="Times New Roman" panose="02020603050405020304" pitchFamily="18" charset="0"/>
                <a:ea typeface="ヒラギノ角ゴ Pro W3" pitchFamily="48" charset="-128"/>
              </a:rPr>
              <a:t> Effective potential due to </a:t>
            </a:r>
            <a:r>
              <a:rPr kumimoji="1" lang="en-US" altLang="en-US" sz="1800" b="1">
                <a:latin typeface="Times New Roman" panose="02020603050405020304" pitchFamily="18" charset="0"/>
                <a:ea typeface="ヒラギノ角ゴ Pro W3" pitchFamily="48" charset="-128"/>
              </a:rPr>
              <a:t>weak interaction</a:t>
            </a:r>
            <a:r>
              <a:rPr kumimoji="1" lang="en-US" altLang="en-US" sz="1800">
                <a:latin typeface="Times New Roman" panose="02020603050405020304" pitchFamily="18" charset="0"/>
                <a:ea typeface="ヒラギノ角ゴ Pro W3" pitchFamily="48" charset="-128"/>
              </a:rPr>
              <a:t> with background electrons</a:t>
            </a:r>
          </a:p>
          <a:p>
            <a:pPr>
              <a:spcBef>
                <a:spcPct val="0"/>
              </a:spcBef>
              <a:buFontTx/>
              <a:buChar char="¶"/>
            </a:pPr>
            <a:r>
              <a:rPr kumimoji="1" lang="en-US" altLang="en-US" sz="1800">
                <a:latin typeface="Times New Roman" panose="02020603050405020304" pitchFamily="18" charset="0"/>
                <a:ea typeface="ヒラギノ角ゴ Pro W3" pitchFamily="48" charset="-128"/>
              </a:rPr>
              <a:t> Repulsive potential</a:t>
            </a:r>
          </a:p>
        </p:txBody>
      </p:sp>
      <p:grpSp>
        <p:nvGrpSpPr>
          <p:cNvPr id="294918" name="Group 6">
            <a:extLst>
              <a:ext uri="{FF2B5EF4-FFF2-40B4-BE49-F238E27FC236}">
                <a16:creationId xmlns:a16="http://schemas.microsoft.com/office/drawing/2014/main" id="{5B57A4DA-3490-1508-5E54-0F01EEAA4B79}"/>
              </a:ext>
            </a:extLst>
          </p:cNvPr>
          <p:cNvGrpSpPr>
            <a:grpSpLocks/>
          </p:cNvGrpSpPr>
          <p:nvPr/>
        </p:nvGrpSpPr>
        <p:grpSpPr bwMode="auto">
          <a:xfrm>
            <a:off x="8763000" y="1752601"/>
            <a:ext cx="1619250" cy="523875"/>
            <a:chOff x="4560" y="1056"/>
            <a:chExt cx="1020" cy="330"/>
          </a:xfrm>
        </p:grpSpPr>
        <p:sp>
          <p:nvSpPr>
            <p:cNvPr id="294931" name="Text Box 7">
              <a:extLst>
                <a:ext uri="{FF2B5EF4-FFF2-40B4-BE49-F238E27FC236}">
                  <a16:creationId xmlns:a16="http://schemas.microsoft.com/office/drawing/2014/main" id="{A833E521-0436-CE86-5CB4-2B01E32B6BF1}"/>
                </a:ext>
              </a:extLst>
            </p:cNvPr>
            <p:cNvSpPr txBox="1">
              <a:spLocks noChangeArrowheads="1"/>
            </p:cNvSpPr>
            <p:nvPr/>
          </p:nvSpPr>
          <p:spPr bwMode="auto">
            <a:xfrm>
              <a:off x="4560" y="1056"/>
              <a:ext cx="102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kumimoji="1" lang="en-US" altLang="en-US" sz="1400">
                  <a:latin typeface="Times New Roman" panose="02020603050405020304" pitchFamily="18" charset="0"/>
                  <a:ea typeface="ヒラギノ角ゴ Pro W3" pitchFamily="48" charset="-128"/>
                </a:rPr>
                <a:t>G</a:t>
              </a:r>
              <a:r>
                <a:rPr kumimoji="1" lang="en-US" altLang="en-US" sz="1400" baseline="-25000">
                  <a:latin typeface="Times New Roman" panose="02020603050405020304" pitchFamily="18" charset="0"/>
                  <a:ea typeface="ヒラギノ角ゴ Pro W3" pitchFamily="48" charset="-128"/>
                </a:rPr>
                <a:t>F</a:t>
              </a:r>
              <a:r>
                <a:rPr kumimoji="1" lang="en-US" altLang="en-US" sz="1400">
                  <a:latin typeface="Times New Roman" panose="02020603050405020304" pitchFamily="18" charset="0"/>
                  <a:ea typeface="ヒラギノ角ゴ Pro W3" pitchFamily="48" charset="-128"/>
                </a:rPr>
                <a:t> - Fermi constant</a:t>
              </a:r>
            </a:p>
            <a:p>
              <a:pPr>
                <a:spcBef>
                  <a:spcPct val="0"/>
                </a:spcBef>
                <a:buFontTx/>
                <a:buNone/>
              </a:pPr>
              <a:r>
                <a:rPr kumimoji="1" lang="en-US" altLang="en-US" sz="1400">
                  <a:latin typeface="Times New Roman" panose="02020603050405020304" pitchFamily="18" charset="0"/>
                  <a:ea typeface="ヒラギノ角ゴ Pro W3" pitchFamily="48" charset="-128"/>
                </a:rPr>
                <a:t>n</a:t>
              </a:r>
              <a:r>
                <a:rPr kumimoji="1" lang="en-US" altLang="en-US" sz="1400" baseline="-25000">
                  <a:latin typeface="Times New Roman" panose="02020603050405020304" pitchFamily="18" charset="0"/>
                  <a:ea typeface="ヒラギノ角ゴ Pro W3" pitchFamily="48" charset="-128"/>
                </a:rPr>
                <a:t>e</a:t>
              </a:r>
              <a:r>
                <a:rPr kumimoji="1" lang="en-US" altLang="en-US" sz="1400">
                  <a:latin typeface="Times New Roman" panose="02020603050405020304" pitchFamily="18" charset="0"/>
                  <a:ea typeface="ヒラギノ角ゴ Pro W3" pitchFamily="48" charset="-128"/>
                </a:rPr>
                <a:t> - electron density</a:t>
              </a:r>
              <a:endParaRPr kumimoji="1" lang="en-US" altLang="en-US" sz="2400">
                <a:latin typeface="Times New Roman" panose="02020603050405020304" pitchFamily="18" charset="0"/>
                <a:ea typeface="ヒラギノ角ゴ Pro W3" pitchFamily="48" charset="-128"/>
              </a:endParaRPr>
            </a:p>
          </p:txBody>
        </p:sp>
        <p:sp>
          <p:nvSpPr>
            <p:cNvPr id="294932" name="Line 8">
              <a:extLst>
                <a:ext uri="{FF2B5EF4-FFF2-40B4-BE49-F238E27FC236}">
                  <a16:creationId xmlns:a16="http://schemas.microsoft.com/office/drawing/2014/main" id="{906CE77E-6C16-FC2E-1592-5F960C6BBEA7}"/>
                </a:ext>
              </a:extLst>
            </p:cNvPr>
            <p:cNvSpPr>
              <a:spLocks noChangeShapeType="1"/>
            </p:cNvSpPr>
            <p:nvPr/>
          </p:nvSpPr>
          <p:spPr bwMode="auto">
            <a:xfrm>
              <a:off x="4560" y="1099"/>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294919" name="AutoShape 9">
            <a:extLst>
              <a:ext uri="{FF2B5EF4-FFF2-40B4-BE49-F238E27FC236}">
                <a16:creationId xmlns:a16="http://schemas.microsoft.com/office/drawing/2014/main" id="{4C76C650-7000-E520-AC27-029918F4046E}"/>
              </a:ext>
            </a:extLst>
          </p:cNvPr>
          <p:cNvSpPr>
            <a:spLocks noChangeArrowheads="1"/>
          </p:cNvSpPr>
          <p:nvPr/>
        </p:nvSpPr>
        <p:spPr bwMode="auto">
          <a:xfrm>
            <a:off x="7620000" y="3505200"/>
            <a:ext cx="990600" cy="381000"/>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a typeface="ヒラギノ角ゴ Pro W3" pitchFamily="48" charset="-128"/>
            </a:endParaRPr>
          </a:p>
        </p:txBody>
      </p:sp>
      <p:sp>
        <p:nvSpPr>
          <p:cNvPr id="294920" name="Text Box 10">
            <a:extLst>
              <a:ext uri="{FF2B5EF4-FFF2-40B4-BE49-F238E27FC236}">
                <a16:creationId xmlns:a16="http://schemas.microsoft.com/office/drawing/2014/main" id="{F87CDA9A-D7D9-9235-94D4-CFAD1D06D5B9}"/>
              </a:ext>
            </a:extLst>
          </p:cNvPr>
          <p:cNvSpPr txBox="1">
            <a:spLocks noChangeArrowheads="1"/>
          </p:cNvSpPr>
          <p:nvPr/>
        </p:nvSpPr>
        <p:spPr bwMode="auto">
          <a:xfrm>
            <a:off x="6553200" y="5181601"/>
            <a:ext cx="3462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kumimoji="1" lang="en-US" altLang="en-US" sz="2000" b="1">
                <a:latin typeface="Times New Roman" panose="02020603050405020304" pitchFamily="18" charset="0"/>
                <a:ea typeface="ヒラギノ角ゴ Pro W3" pitchFamily="48" charset="-128"/>
              </a:rPr>
              <a:t>Neutrinos bunch in regions of </a:t>
            </a:r>
          </a:p>
          <a:p>
            <a:pPr algn="ctr">
              <a:spcBef>
                <a:spcPct val="0"/>
              </a:spcBef>
              <a:buFontTx/>
              <a:buNone/>
            </a:pPr>
            <a:r>
              <a:rPr kumimoji="1" lang="en-US" altLang="en-US" sz="2000" b="1">
                <a:latin typeface="Times New Roman" panose="02020603050405020304" pitchFamily="18" charset="0"/>
                <a:ea typeface="ヒラギノ角ゴ Pro W3" pitchFamily="48" charset="-128"/>
              </a:rPr>
              <a:t>lower electron density</a:t>
            </a:r>
          </a:p>
        </p:txBody>
      </p:sp>
      <p:sp>
        <p:nvSpPr>
          <p:cNvPr id="294921" name="AutoShape 11">
            <a:extLst>
              <a:ext uri="{FF2B5EF4-FFF2-40B4-BE49-F238E27FC236}">
                <a16:creationId xmlns:a16="http://schemas.microsoft.com/office/drawing/2014/main" id="{83B3047A-36CB-9712-4E54-2D28EC9DE260}"/>
              </a:ext>
            </a:extLst>
          </p:cNvPr>
          <p:cNvSpPr>
            <a:spLocks noChangeArrowheads="1"/>
          </p:cNvSpPr>
          <p:nvPr/>
        </p:nvSpPr>
        <p:spPr bwMode="auto">
          <a:xfrm>
            <a:off x="5715000" y="2514600"/>
            <a:ext cx="381000" cy="1143000"/>
          </a:xfrm>
          <a:prstGeom prst="leftArrow">
            <a:avLst>
              <a:gd name="adj1" fmla="val 50000"/>
              <a:gd name="adj2" fmla="val 25000"/>
            </a:avLst>
          </a:prstGeom>
          <a:solidFill>
            <a:schemeClr val="accent2"/>
          </a:solidFill>
          <a:ln w="9525">
            <a:solidFill>
              <a:schemeClr val="tx1"/>
            </a:solidFill>
            <a:miter lim="800000"/>
            <a:headEnd/>
            <a:tailEnd/>
          </a:ln>
        </p:spPr>
        <p:txBody>
          <a:bodyPr wrap="none" anchor="ct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a typeface="ヒラギノ角ゴ Pro W3" pitchFamily="48" charset="-128"/>
            </a:endParaRPr>
          </a:p>
        </p:txBody>
      </p:sp>
      <p:sp>
        <p:nvSpPr>
          <p:cNvPr id="294922" name="Text Box 12">
            <a:extLst>
              <a:ext uri="{FF2B5EF4-FFF2-40B4-BE49-F238E27FC236}">
                <a16:creationId xmlns:a16="http://schemas.microsoft.com/office/drawing/2014/main" id="{25D6F6BF-B127-499F-0C8F-B5660BED22F9}"/>
              </a:ext>
            </a:extLst>
          </p:cNvPr>
          <p:cNvSpPr txBox="1">
            <a:spLocks noChangeArrowheads="1"/>
          </p:cNvSpPr>
          <p:nvPr/>
        </p:nvSpPr>
        <p:spPr bwMode="auto">
          <a:xfrm>
            <a:off x="1828801" y="4191001"/>
            <a:ext cx="3749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kumimoji="1" lang="en-US" altLang="en-US" sz="2000" b="1">
                <a:latin typeface="Times New Roman" panose="02020603050405020304" pitchFamily="18" charset="0"/>
                <a:ea typeface="ヒラギノ角ゴ Pro W3" pitchFamily="48" charset="-128"/>
              </a:rPr>
              <a:t>Ponderomotive force</a:t>
            </a:r>
            <a:r>
              <a:rPr kumimoji="1" lang="en-US" altLang="en-US" sz="2000" b="1" baseline="30000">
                <a:latin typeface="Times New Roman" panose="02020603050405020304" pitchFamily="18" charset="0"/>
                <a:ea typeface="ヒラギノ角ゴ Pro W3" pitchFamily="48" charset="-128"/>
              </a:rPr>
              <a:t>*</a:t>
            </a:r>
            <a:r>
              <a:rPr kumimoji="1" lang="en-US" altLang="en-US" sz="2000" b="1">
                <a:latin typeface="Times New Roman" panose="02020603050405020304" pitchFamily="18" charset="0"/>
                <a:ea typeface="ヒラギノ角ゴ Pro W3" pitchFamily="48" charset="-128"/>
              </a:rPr>
              <a:t> due to </a:t>
            </a:r>
          </a:p>
          <a:p>
            <a:pPr algn="ctr">
              <a:spcBef>
                <a:spcPct val="0"/>
              </a:spcBef>
              <a:buFontTx/>
              <a:buNone/>
            </a:pPr>
            <a:r>
              <a:rPr kumimoji="1" lang="en-US" altLang="en-US" sz="2000" b="1">
                <a:latin typeface="Times New Roman" panose="02020603050405020304" pitchFamily="18" charset="0"/>
                <a:ea typeface="ヒラギノ角ゴ Pro W3" pitchFamily="48" charset="-128"/>
              </a:rPr>
              <a:t>neutrinos pushes electrons to </a:t>
            </a:r>
          </a:p>
          <a:p>
            <a:pPr algn="ctr">
              <a:spcBef>
                <a:spcPct val="0"/>
              </a:spcBef>
              <a:buFontTx/>
              <a:buNone/>
            </a:pPr>
            <a:r>
              <a:rPr kumimoji="1" lang="en-US" altLang="en-US" sz="2000" b="1">
                <a:latin typeface="Times New Roman" panose="02020603050405020304" pitchFamily="18" charset="0"/>
                <a:ea typeface="ヒラギノ角ゴ Pro W3" pitchFamily="48" charset="-128"/>
              </a:rPr>
              <a:t>regions of lower neutrino density</a:t>
            </a:r>
          </a:p>
        </p:txBody>
      </p:sp>
      <p:graphicFrame>
        <p:nvGraphicFramePr>
          <p:cNvPr id="294923" name="Object 13">
            <a:extLst>
              <a:ext uri="{FF2B5EF4-FFF2-40B4-BE49-F238E27FC236}">
                <a16:creationId xmlns:a16="http://schemas.microsoft.com/office/drawing/2014/main" id="{85D2E746-8DFE-C8EA-568E-B74220E8A845}"/>
              </a:ext>
            </a:extLst>
          </p:cNvPr>
          <p:cNvGraphicFramePr>
            <a:graphicFrameLocks noChangeAspect="1"/>
          </p:cNvGraphicFramePr>
          <p:nvPr/>
        </p:nvGraphicFramePr>
        <p:xfrm>
          <a:off x="2374901" y="2930525"/>
          <a:ext cx="2690813" cy="431800"/>
        </p:xfrm>
        <a:graphic>
          <a:graphicData uri="http://schemas.openxmlformats.org/presentationml/2006/ole">
            <mc:AlternateContent xmlns:mc="http://schemas.openxmlformats.org/markup-compatibility/2006">
              <mc:Choice xmlns:v="urn:schemas-microsoft-com:vml" Requires="v">
                <p:oleObj name="Equation" r:id="rId4" imgW="1422400" imgH="228600" progId="Equation.3">
                  <p:embed/>
                </p:oleObj>
              </mc:Choice>
              <mc:Fallback>
                <p:oleObj name="Equation" r:id="rId4" imgW="1422400" imgH="228600" progId="Equation.3">
                  <p:embed/>
                  <p:pic>
                    <p:nvPicPr>
                      <p:cNvPr id="294923" name="Object 13">
                        <a:extLst>
                          <a:ext uri="{FF2B5EF4-FFF2-40B4-BE49-F238E27FC236}">
                            <a16:creationId xmlns:a16="http://schemas.microsoft.com/office/drawing/2014/main" id="{85D2E746-8DFE-C8EA-568E-B74220E8A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1" y="2930525"/>
                        <a:ext cx="26908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4924" name="Line 14">
            <a:extLst>
              <a:ext uri="{FF2B5EF4-FFF2-40B4-BE49-F238E27FC236}">
                <a16:creationId xmlns:a16="http://schemas.microsoft.com/office/drawing/2014/main" id="{E6378826-AAEB-7EAD-169E-D961727EDCEC}"/>
              </a:ext>
            </a:extLst>
          </p:cNvPr>
          <p:cNvSpPr>
            <a:spLocks noChangeShapeType="1"/>
          </p:cNvSpPr>
          <p:nvPr/>
        </p:nvSpPr>
        <p:spPr bwMode="auto">
          <a:xfrm>
            <a:off x="2362200" y="3505200"/>
            <a:ext cx="26670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4925" name="Text Box 15">
            <a:extLst>
              <a:ext uri="{FF2B5EF4-FFF2-40B4-BE49-F238E27FC236}">
                <a16:creationId xmlns:a16="http://schemas.microsoft.com/office/drawing/2014/main" id="{9C648377-4270-520A-BC3A-DFE75792C62B}"/>
              </a:ext>
            </a:extLst>
          </p:cNvPr>
          <p:cNvSpPr txBox="1">
            <a:spLocks noChangeArrowheads="1"/>
          </p:cNvSpPr>
          <p:nvPr/>
        </p:nvSpPr>
        <p:spPr bwMode="auto">
          <a:xfrm>
            <a:off x="2209800" y="35052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kumimoji="1" lang="en-US" altLang="en-US" sz="1800">
                <a:latin typeface="Times New Roman" panose="02020603050405020304" pitchFamily="18" charset="0"/>
                <a:ea typeface="ヒラギノ角ゴ Pro W3" pitchFamily="48" charset="-128"/>
              </a:rPr>
              <a:t>Force on a single electron due to neutrino distribution</a:t>
            </a:r>
          </a:p>
        </p:txBody>
      </p:sp>
      <p:graphicFrame>
        <p:nvGraphicFramePr>
          <p:cNvPr id="294926" name="Object 16">
            <a:extLst>
              <a:ext uri="{FF2B5EF4-FFF2-40B4-BE49-F238E27FC236}">
                <a16:creationId xmlns:a16="http://schemas.microsoft.com/office/drawing/2014/main" id="{075AA640-44DE-8EA2-8AE7-2391AEE095A4}"/>
              </a:ext>
            </a:extLst>
          </p:cNvPr>
          <p:cNvGraphicFramePr>
            <a:graphicFrameLocks noChangeAspect="1"/>
          </p:cNvGraphicFramePr>
          <p:nvPr/>
        </p:nvGraphicFramePr>
        <p:xfrm>
          <a:off x="7061200" y="4008439"/>
          <a:ext cx="2306638" cy="407987"/>
        </p:xfrm>
        <a:graphic>
          <a:graphicData uri="http://schemas.openxmlformats.org/presentationml/2006/ole">
            <mc:AlternateContent xmlns:mc="http://schemas.openxmlformats.org/markup-compatibility/2006">
              <mc:Choice xmlns:v="urn:schemas-microsoft-com:vml" Requires="v">
                <p:oleObj name="Equation" r:id="rId6" imgW="1219200" imgH="215900" progId="Equation.3">
                  <p:embed/>
                </p:oleObj>
              </mc:Choice>
              <mc:Fallback>
                <p:oleObj name="Equation" r:id="rId6" imgW="1219200" imgH="215900" progId="Equation.3">
                  <p:embed/>
                  <p:pic>
                    <p:nvPicPr>
                      <p:cNvPr id="294926" name="Object 16">
                        <a:extLst>
                          <a:ext uri="{FF2B5EF4-FFF2-40B4-BE49-F238E27FC236}">
                            <a16:creationId xmlns:a16="http://schemas.microsoft.com/office/drawing/2014/main" id="{075AA640-44DE-8EA2-8AE7-2391AEE09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1200" y="4008439"/>
                        <a:ext cx="2306638" cy="40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4927" name="Text Box 17">
            <a:extLst>
              <a:ext uri="{FF2B5EF4-FFF2-40B4-BE49-F238E27FC236}">
                <a16:creationId xmlns:a16="http://schemas.microsoft.com/office/drawing/2014/main" id="{6649E733-4BE8-40C4-1EF6-A176E0ADBCC2}"/>
              </a:ext>
            </a:extLst>
          </p:cNvPr>
          <p:cNvSpPr txBox="1">
            <a:spLocks noChangeArrowheads="1"/>
          </p:cNvSpPr>
          <p:nvPr/>
        </p:nvSpPr>
        <p:spPr bwMode="auto">
          <a:xfrm>
            <a:off x="6705600" y="44958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kumimoji="1" lang="en-US" altLang="en-US" sz="1800">
                <a:latin typeface="Times New Roman" panose="02020603050405020304" pitchFamily="18" charset="0"/>
                <a:ea typeface="ヒラギノ角ゴ Pro W3" pitchFamily="48" charset="-128"/>
              </a:rPr>
              <a:t>Force on a single neutrino due to electron density modulations</a:t>
            </a:r>
          </a:p>
        </p:txBody>
      </p:sp>
      <p:sp>
        <p:nvSpPr>
          <p:cNvPr id="294928" name="Line 18">
            <a:extLst>
              <a:ext uri="{FF2B5EF4-FFF2-40B4-BE49-F238E27FC236}">
                <a16:creationId xmlns:a16="http://schemas.microsoft.com/office/drawing/2014/main" id="{4DB271DD-9A20-9A17-6DB2-5A5764E2CB72}"/>
              </a:ext>
            </a:extLst>
          </p:cNvPr>
          <p:cNvSpPr>
            <a:spLocks noChangeShapeType="1"/>
          </p:cNvSpPr>
          <p:nvPr/>
        </p:nvSpPr>
        <p:spPr bwMode="auto">
          <a:xfrm>
            <a:off x="7010400" y="4495800"/>
            <a:ext cx="22860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4929" name="Text Box 19">
            <a:extLst>
              <a:ext uri="{FF2B5EF4-FFF2-40B4-BE49-F238E27FC236}">
                <a16:creationId xmlns:a16="http://schemas.microsoft.com/office/drawing/2014/main" id="{7939DEB3-4BDD-4E0A-8F04-5DB62EB5DE5D}"/>
              </a:ext>
            </a:extLst>
          </p:cNvPr>
          <p:cNvSpPr txBox="1">
            <a:spLocks noChangeArrowheads="1"/>
          </p:cNvSpPr>
          <p:nvPr/>
        </p:nvSpPr>
        <p:spPr bwMode="auto">
          <a:xfrm>
            <a:off x="2057400" y="5334000"/>
            <a:ext cx="3352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kumimoji="1" lang="en-US" altLang="en-US" sz="1400" baseline="30000">
                <a:latin typeface="Times New Roman" panose="02020603050405020304" pitchFamily="18" charset="0"/>
                <a:ea typeface="ヒラギノ角ゴ Pro W3" pitchFamily="48" charset="-128"/>
              </a:rPr>
              <a:t>*</a:t>
            </a:r>
            <a:r>
              <a:rPr kumimoji="1" lang="en-US" altLang="en-US" sz="1400">
                <a:latin typeface="Times New Roman" panose="02020603050405020304" pitchFamily="18" charset="0"/>
                <a:ea typeface="ヒラギノ角ゴ Pro W3" pitchFamily="48" charset="-128"/>
              </a:rPr>
              <a:t> ponderomotive force derived from </a:t>
            </a:r>
          </a:p>
          <a:p>
            <a:pPr>
              <a:spcBef>
                <a:spcPct val="0"/>
              </a:spcBef>
              <a:buFontTx/>
              <a:buNone/>
            </a:pPr>
            <a:r>
              <a:rPr kumimoji="1" lang="en-US" altLang="en-US" sz="1400">
                <a:latin typeface="Times New Roman" panose="02020603050405020304" pitchFamily="18" charset="0"/>
                <a:ea typeface="ヒラギノ角ゴ Pro W3" pitchFamily="48" charset="-128"/>
              </a:rPr>
              <a:t>semi-classical (L.O.Silva et al, ‘98) or quantum formalism (Semikoz, ‘87)</a:t>
            </a:r>
            <a:endParaRPr kumimoji="1" lang="en-US" altLang="en-US" sz="2000" b="1">
              <a:latin typeface="Times New Roman" panose="02020603050405020304" pitchFamily="18" charset="0"/>
              <a:ea typeface="ヒラギノ角ゴ Pro W3" pitchFamily="48" charset="-128"/>
            </a:endParaRPr>
          </a:p>
        </p:txBody>
      </p:sp>
      <p:sp>
        <p:nvSpPr>
          <p:cNvPr id="200724" name="Rectangle 20">
            <a:extLst>
              <a:ext uri="{FF2B5EF4-FFF2-40B4-BE49-F238E27FC236}">
                <a16:creationId xmlns:a16="http://schemas.microsoft.com/office/drawing/2014/main" id="{F7DDDA2D-1A00-0322-56F8-6B4CBDEC494E}"/>
              </a:ext>
            </a:extLst>
          </p:cNvPr>
          <p:cNvSpPr>
            <a:spLocks noChangeArrowheads="1"/>
          </p:cNvSpPr>
          <p:nvPr/>
        </p:nvSpPr>
        <p:spPr bwMode="auto">
          <a:xfrm>
            <a:off x="3657600" y="0"/>
            <a:ext cx="7010400" cy="762000"/>
          </a:xfrm>
          <a:prstGeom prst="rect">
            <a:avLst/>
          </a:prstGeom>
          <a:gradFill rotWithShape="0">
            <a:gsLst>
              <a:gs pos="0">
                <a:srgbClr val="EAEAEA"/>
              </a:gs>
              <a:gs pos="100000">
                <a:schemeClr val="folHlink"/>
              </a:gs>
            </a:gsLst>
            <a:lin ang="0" scaled="1"/>
          </a:gradFill>
          <a:ln w="9525">
            <a:noFill/>
            <a:miter lim="800000"/>
            <a:headEnd/>
            <a:tailEnd/>
          </a:ln>
          <a:effectLst/>
        </p:spPr>
        <p:txBody>
          <a:bodyPr anchor="ctr"/>
          <a:lstStyle/>
          <a:p>
            <a:pPr algn="ctr">
              <a:defRPr/>
            </a:pPr>
            <a:r>
              <a:rPr kumimoji="1" lang="en-US" altLang="en-US" sz="2000">
                <a:effectLst>
                  <a:outerShdw blurRad="38100" dist="38100" dir="2700000" algn="tl">
                    <a:srgbClr val="FFFFFF"/>
                  </a:outerShdw>
                </a:effectLst>
                <a:latin typeface="Arial Black" pitchFamily="34" charset="0"/>
                <a:ea typeface="ヒラギノ角ゴ Pro W3" pitchFamily="-65" charset="-128"/>
              </a:rPr>
              <a:t>Neutrino dynamics in dense plasma</a:t>
            </a:r>
            <a:endParaRPr kumimoji="1" lang="en-US" sz="2000">
              <a:effectLst>
                <a:outerShdw blurRad="38100" dist="38100" dir="2700000" algn="tl">
                  <a:srgbClr val="FFFFFF"/>
                </a:outerShdw>
              </a:effectLst>
              <a:latin typeface="Arial Black" pitchFamily="34" charset="0"/>
              <a:ea typeface="ヒラギノ角ゴ Pro W3" pitchFamily="-65"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4086AEBF-F56E-8D20-A78E-22ED5A5D3D6E}"/>
              </a:ext>
            </a:extLst>
          </p:cNvPr>
          <p:cNvSpPr>
            <a:spLocks noGrp="1" noChangeArrowheads="1"/>
          </p:cNvSpPr>
          <p:nvPr>
            <p:ph type="title"/>
          </p:nvPr>
        </p:nvSpPr>
        <p:spPr>
          <a:xfrm>
            <a:off x="2805113" y="539750"/>
            <a:ext cx="7013575" cy="762000"/>
          </a:xfrm>
        </p:spPr>
        <p:txBody>
          <a:bodyPr/>
          <a:lstStyle/>
          <a:p>
            <a:pPr>
              <a:defRPr/>
            </a:pPr>
            <a:r>
              <a:rPr lang="en-US" sz="2400" b="1" dirty="0"/>
              <a:t>Anomalous heating by neutrino streaming instability</a:t>
            </a:r>
          </a:p>
        </p:txBody>
      </p:sp>
      <p:sp>
        <p:nvSpPr>
          <p:cNvPr id="309251" name="Text Box 7">
            <a:extLst>
              <a:ext uri="{FF2B5EF4-FFF2-40B4-BE49-F238E27FC236}">
                <a16:creationId xmlns:a16="http://schemas.microsoft.com/office/drawing/2014/main" id="{1A9BB41B-DFD6-48A4-E13F-B12E6B95D8E3}"/>
              </a:ext>
            </a:extLst>
          </p:cNvPr>
          <p:cNvSpPr txBox="1">
            <a:spLocks noChangeArrowheads="1"/>
          </p:cNvSpPr>
          <p:nvPr/>
        </p:nvSpPr>
        <p:spPr bwMode="auto">
          <a:xfrm>
            <a:off x="1847850" y="4076701"/>
            <a:ext cx="80645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lang="en-US" altLang="en-US" sz="2000" b="1">
                <a:solidFill>
                  <a:srgbClr val="0000FF"/>
                </a:solidFill>
                <a:latin typeface="Helvetica" panose="020B0604020202020204" pitchFamily="34" charset="0"/>
                <a:ea typeface="ヒラギノ角ゴ Pro W3" pitchFamily="48" charset="-128"/>
              </a:rPr>
              <a:t>Neutrino heating to re-energize stalled shock</a:t>
            </a:r>
          </a:p>
          <a:p>
            <a:pPr>
              <a:spcBef>
                <a:spcPct val="0"/>
              </a:spcBef>
              <a:buFontTx/>
              <a:buNone/>
            </a:pPr>
            <a:endParaRPr lang="en-US" altLang="en-US" sz="2000" b="1">
              <a:solidFill>
                <a:srgbClr val="0000FF"/>
              </a:solidFill>
              <a:latin typeface="Helvetica" panose="020B0604020202020204" pitchFamily="34" charset="0"/>
              <a:ea typeface="ヒラギノ角ゴ Pro W3" pitchFamily="48" charset="-128"/>
            </a:endParaRPr>
          </a:p>
          <a:p>
            <a:pPr>
              <a:spcBef>
                <a:spcPct val="0"/>
              </a:spcBef>
              <a:buFontTx/>
              <a:buNone/>
            </a:pPr>
            <a:endParaRPr lang="en-US" altLang="en-US" sz="2000" b="1">
              <a:solidFill>
                <a:srgbClr val="0000FF"/>
              </a:solidFill>
              <a:latin typeface="Helvetica" panose="020B0604020202020204" pitchFamily="34" charset="0"/>
              <a:ea typeface="ヒラギノ角ゴ Pro W3" pitchFamily="48" charset="-128"/>
            </a:endParaRPr>
          </a:p>
          <a:p>
            <a:pPr>
              <a:spcBef>
                <a:spcPct val="0"/>
              </a:spcBef>
              <a:buFontTx/>
              <a:buNone/>
            </a:pPr>
            <a:endParaRPr lang="en-US" altLang="en-US" sz="2000" b="1">
              <a:solidFill>
                <a:srgbClr val="0000FF"/>
              </a:solidFill>
              <a:latin typeface="Helvetica" panose="020B0604020202020204" pitchFamily="34" charset="0"/>
              <a:ea typeface="ヒラギノ角ゴ Pro W3" pitchFamily="48" charset="-128"/>
            </a:endParaRPr>
          </a:p>
          <a:p>
            <a:pPr>
              <a:spcBef>
                <a:spcPct val="0"/>
              </a:spcBef>
              <a:buFontTx/>
              <a:buNone/>
            </a:pPr>
            <a:r>
              <a:rPr lang="en-US" altLang="en-US" sz="2000" b="1">
                <a:solidFill>
                  <a:srgbClr val="0000FF"/>
                </a:solidFill>
                <a:latin typeface="Helvetica" panose="020B0604020202020204" pitchFamily="34" charset="0"/>
                <a:ea typeface="ヒラギノ角ゴ Pro W3" pitchFamily="48" charset="-128"/>
              </a:rPr>
              <a:t>Sufficient neutrino energy deposited into electron energy to restart the stalled shock and explode the star.</a:t>
            </a:r>
          </a:p>
        </p:txBody>
      </p:sp>
      <p:graphicFrame>
        <p:nvGraphicFramePr>
          <p:cNvPr id="309252" name="Object 8">
            <a:extLst>
              <a:ext uri="{FF2B5EF4-FFF2-40B4-BE49-F238E27FC236}">
                <a16:creationId xmlns:a16="http://schemas.microsoft.com/office/drawing/2014/main" id="{BE7A3C94-3445-A947-CD4D-D09E63D8E996}"/>
              </a:ext>
            </a:extLst>
          </p:cNvPr>
          <p:cNvGraphicFramePr>
            <a:graphicFrameLocks noChangeAspect="1"/>
          </p:cNvGraphicFramePr>
          <p:nvPr/>
        </p:nvGraphicFramePr>
        <p:xfrm>
          <a:off x="7751763" y="4005263"/>
          <a:ext cx="2151062" cy="869950"/>
        </p:xfrm>
        <a:graphic>
          <a:graphicData uri="http://schemas.openxmlformats.org/presentationml/2006/ole">
            <mc:AlternateContent xmlns:mc="http://schemas.openxmlformats.org/markup-compatibility/2006">
              <mc:Choice xmlns:v="urn:schemas-microsoft-com:vml" Requires="v">
                <p:oleObj name="Equation" r:id="rId2" imgW="1130300" imgH="457200" progId="Equation.3">
                  <p:embed/>
                </p:oleObj>
              </mc:Choice>
              <mc:Fallback>
                <p:oleObj name="Equation" r:id="rId2" imgW="1130300" imgH="457200" progId="Equation.3">
                  <p:embed/>
                  <p:pic>
                    <p:nvPicPr>
                      <p:cNvPr id="309252" name="Object 8">
                        <a:extLst>
                          <a:ext uri="{FF2B5EF4-FFF2-40B4-BE49-F238E27FC236}">
                            <a16:creationId xmlns:a16="http://schemas.microsoft.com/office/drawing/2014/main" id="{BE7A3C94-3445-A947-CD4D-D09E63D8E996}"/>
                          </a:ext>
                        </a:extLst>
                      </p:cNvPr>
                      <p:cNvPicPr>
                        <a:picLocks noChangeAspect="1" noChangeArrowheads="1"/>
                      </p:cNvPicPr>
                      <p:nvPr/>
                    </p:nvPicPr>
                    <p:blipFill>
                      <a:blip r:embed="rId3">
                        <a:lum bright="-100000" contrast="-100000"/>
                        <a:extLst>
                          <a:ext uri="{28A0092B-C50C-407E-A947-70E740481C1C}">
                            <a14:useLocalDpi xmlns:a14="http://schemas.microsoft.com/office/drawing/2010/main" val="0"/>
                          </a:ext>
                        </a:extLst>
                      </a:blip>
                      <a:srcRect/>
                      <a:stretch>
                        <a:fillRect/>
                      </a:stretch>
                    </p:blipFill>
                    <p:spPr bwMode="auto">
                      <a:xfrm>
                        <a:off x="7751763" y="4005263"/>
                        <a:ext cx="2151062" cy="86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253" name="Group 14">
            <a:extLst>
              <a:ext uri="{FF2B5EF4-FFF2-40B4-BE49-F238E27FC236}">
                <a16:creationId xmlns:a16="http://schemas.microsoft.com/office/drawing/2014/main" id="{E28C4DF7-E3BB-24D5-A00D-BAF91F3FF38D}"/>
              </a:ext>
            </a:extLst>
          </p:cNvPr>
          <p:cNvGrpSpPr>
            <a:grpSpLocks/>
          </p:cNvGrpSpPr>
          <p:nvPr/>
        </p:nvGrpSpPr>
        <p:grpSpPr bwMode="auto">
          <a:xfrm>
            <a:off x="3241675" y="1628775"/>
            <a:ext cx="7226300" cy="2133600"/>
            <a:chOff x="836" y="1100"/>
            <a:chExt cx="4552" cy="1344"/>
          </a:xfrm>
        </p:grpSpPr>
        <p:graphicFrame>
          <p:nvGraphicFramePr>
            <p:cNvPr id="309255" name="Object 3">
              <a:extLst>
                <a:ext uri="{FF2B5EF4-FFF2-40B4-BE49-F238E27FC236}">
                  <a16:creationId xmlns:a16="http://schemas.microsoft.com/office/drawing/2014/main" id="{32CE7663-9ADC-CDB2-3A8B-8223C60A38F3}"/>
                </a:ext>
              </a:extLst>
            </p:cNvPr>
            <p:cNvGraphicFramePr>
              <a:graphicFrameLocks noChangeAspect="1"/>
            </p:cNvGraphicFramePr>
            <p:nvPr/>
          </p:nvGraphicFramePr>
          <p:xfrm>
            <a:off x="3289" y="1152"/>
            <a:ext cx="808" cy="486"/>
          </p:xfrm>
          <a:graphic>
            <a:graphicData uri="http://schemas.openxmlformats.org/presentationml/2006/ole">
              <mc:AlternateContent xmlns:mc="http://schemas.openxmlformats.org/markup-compatibility/2006">
                <mc:Choice xmlns:v="urn:schemas-microsoft-com:vml" Requires="v">
                  <p:oleObj name="Equation" r:id="rId4" imgW="673100" imgH="406400" progId="Equation.3">
                    <p:embed/>
                  </p:oleObj>
                </mc:Choice>
                <mc:Fallback>
                  <p:oleObj name="Equation" r:id="rId4" imgW="673100" imgH="406400" progId="Equation.3">
                    <p:embed/>
                    <p:pic>
                      <p:nvPicPr>
                        <p:cNvPr id="309255" name="Object 3">
                          <a:extLst>
                            <a:ext uri="{FF2B5EF4-FFF2-40B4-BE49-F238E27FC236}">
                              <a16:creationId xmlns:a16="http://schemas.microsoft.com/office/drawing/2014/main" id="{32CE7663-9ADC-CDB2-3A8B-8223C60A38F3}"/>
                            </a:ext>
                          </a:extLst>
                        </p:cNvPr>
                        <p:cNvPicPr>
                          <a:picLocks noChangeAspect="1" noChangeArrowheads="1"/>
                        </p:cNvPicPr>
                        <p:nvPr/>
                      </p:nvPicPr>
                      <p:blipFill>
                        <a:blip r:embed="rId5">
                          <a:lum bright="-100000" contrast="-100000"/>
                          <a:extLst>
                            <a:ext uri="{28A0092B-C50C-407E-A947-70E740481C1C}">
                              <a14:useLocalDpi xmlns:a14="http://schemas.microsoft.com/office/drawing/2010/main" val="0"/>
                            </a:ext>
                          </a:extLst>
                        </a:blip>
                        <a:srcRect/>
                        <a:stretch>
                          <a:fillRect/>
                        </a:stretch>
                      </p:blipFill>
                      <p:spPr bwMode="auto">
                        <a:xfrm>
                          <a:off x="3289" y="1152"/>
                          <a:ext cx="808" cy="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56" name="Object 4">
              <a:extLst>
                <a:ext uri="{FF2B5EF4-FFF2-40B4-BE49-F238E27FC236}">
                  <a16:creationId xmlns:a16="http://schemas.microsoft.com/office/drawing/2014/main" id="{4E557519-6505-1F22-338A-3BE5B2F6A3CC}"/>
                </a:ext>
              </a:extLst>
            </p:cNvPr>
            <p:cNvGraphicFramePr>
              <a:graphicFrameLocks noChangeAspect="1"/>
            </p:cNvGraphicFramePr>
            <p:nvPr/>
          </p:nvGraphicFramePr>
          <p:xfrm>
            <a:off x="2514" y="1136"/>
            <a:ext cx="823" cy="576"/>
          </p:xfrm>
          <a:graphic>
            <a:graphicData uri="http://schemas.openxmlformats.org/presentationml/2006/ole">
              <mc:AlternateContent xmlns:mc="http://schemas.openxmlformats.org/markup-compatibility/2006">
                <mc:Choice xmlns:v="urn:schemas-microsoft-com:vml" Requires="v">
                  <p:oleObj name="Equation" r:id="rId6" imgW="685800" imgH="482600" progId="Equation.3">
                    <p:embed/>
                  </p:oleObj>
                </mc:Choice>
                <mc:Fallback>
                  <p:oleObj name="Equation" r:id="rId6" imgW="685800" imgH="482600" progId="Equation.3">
                    <p:embed/>
                    <p:pic>
                      <p:nvPicPr>
                        <p:cNvPr id="309256" name="Object 4">
                          <a:extLst>
                            <a:ext uri="{FF2B5EF4-FFF2-40B4-BE49-F238E27FC236}">
                              <a16:creationId xmlns:a16="http://schemas.microsoft.com/office/drawing/2014/main" id="{4E557519-6505-1F22-338A-3BE5B2F6A3CC}"/>
                            </a:ext>
                          </a:extLst>
                        </p:cNvPr>
                        <p:cNvPicPr>
                          <a:picLocks noChangeAspect="1" noChangeArrowheads="1"/>
                        </p:cNvPicPr>
                        <p:nvPr/>
                      </p:nvPicPr>
                      <p:blipFill>
                        <a:blip r:embed="rId7">
                          <a:lum bright="-100000" contrast="-100000"/>
                          <a:extLst>
                            <a:ext uri="{28A0092B-C50C-407E-A947-70E740481C1C}">
                              <a14:useLocalDpi xmlns:a14="http://schemas.microsoft.com/office/drawing/2010/main" val="0"/>
                            </a:ext>
                          </a:extLst>
                        </a:blip>
                        <a:srcRect/>
                        <a:stretch>
                          <a:fillRect/>
                        </a:stretch>
                      </p:blipFill>
                      <p:spPr bwMode="auto">
                        <a:xfrm>
                          <a:off x="2514" y="1136"/>
                          <a:ext cx="823" cy="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57" name="Object 5">
              <a:extLst>
                <a:ext uri="{FF2B5EF4-FFF2-40B4-BE49-F238E27FC236}">
                  <a16:creationId xmlns:a16="http://schemas.microsoft.com/office/drawing/2014/main" id="{2C4098F0-5FF5-426C-2E0B-E9BFF9EFA2F7}"/>
                </a:ext>
              </a:extLst>
            </p:cNvPr>
            <p:cNvGraphicFramePr>
              <a:graphicFrameLocks noChangeAspect="1"/>
            </p:cNvGraphicFramePr>
            <p:nvPr/>
          </p:nvGraphicFramePr>
          <p:xfrm>
            <a:off x="2647" y="1844"/>
            <a:ext cx="1232" cy="547"/>
          </p:xfrm>
          <a:graphic>
            <a:graphicData uri="http://schemas.openxmlformats.org/presentationml/2006/ole">
              <mc:AlternateContent xmlns:mc="http://schemas.openxmlformats.org/markup-compatibility/2006">
                <mc:Choice xmlns:v="urn:schemas-microsoft-com:vml" Requires="v">
                  <p:oleObj name="Equation" r:id="rId8" imgW="1028700" imgH="457200" progId="Equation.3">
                    <p:embed/>
                  </p:oleObj>
                </mc:Choice>
                <mc:Fallback>
                  <p:oleObj name="Equation" r:id="rId8" imgW="1028700" imgH="457200" progId="Equation.3">
                    <p:embed/>
                    <p:pic>
                      <p:nvPicPr>
                        <p:cNvPr id="309257" name="Object 5">
                          <a:extLst>
                            <a:ext uri="{FF2B5EF4-FFF2-40B4-BE49-F238E27FC236}">
                              <a16:creationId xmlns:a16="http://schemas.microsoft.com/office/drawing/2014/main" id="{2C4098F0-5FF5-426C-2E0B-E9BFF9EFA2F7}"/>
                            </a:ext>
                          </a:extLst>
                        </p:cNvPr>
                        <p:cNvPicPr>
                          <a:picLocks noChangeAspect="1" noChangeArrowheads="1"/>
                        </p:cNvPicPr>
                        <p:nvPr/>
                      </p:nvPicPr>
                      <p:blipFill>
                        <a:blip r:embed="rId9">
                          <a:lum bright="-100000" contrast="-100000"/>
                          <a:extLst>
                            <a:ext uri="{28A0092B-C50C-407E-A947-70E740481C1C}">
                              <a14:useLocalDpi xmlns:a14="http://schemas.microsoft.com/office/drawing/2010/main" val="0"/>
                            </a:ext>
                          </a:extLst>
                        </a:blip>
                        <a:srcRect/>
                        <a:stretch>
                          <a:fillRect/>
                        </a:stretch>
                      </p:blipFill>
                      <p:spPr bwMode="auto">
                        <a:xfrm>
                          <a:off x="2647" y="1844"/>
                          <a:ext cx="1232" cy="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58" name="Object 6">
              <a:extLst>
                <a:ext uri="{FF2B5EF4-FFF2-40B4-BE49-F238E27FC236}">
                  <a16:creationId xmlns:a16="http://schemas.microsoft.com/office/drawing/2014/main" id="{637DF592-B90B-40D1-7876-63289E34669B}"/>
                </a:ext>
              </a:extLst>
            </p:cNvPr>
            <p:cNvGraphicFramePr>
              <a:graphicFrameLocks noChangeAspect="1"/>
            </p:cNvGraphicFramePr>
            <p:nvPr/>
          </p:nvGraphicFramePr>
          <p:xfrm>
            <a:off x="836" y="1100"/>
            <a:ext cx="1554" cy="545"/>
          </p:xfrm>
          <a:graphic>
            <a:graphicData uri="http://schemas.openxmlformats.org/presentationml/2006/ole">
              <mc:AlternateContent xmlns:mc="http://schemas.openxmlformats.org/markup-compatibility/2006">
                <mc:Choice xmlns:v="urn:schemas-microsoft-com:vml" Requires="v">
                  <p:oleObj name="Equation" r:id="rId10" imgW="1295400" imgH="457200" progId="Equation.3">
                    <p:embed/>
                  </p:oleObj>
                </mc:Choice>
                <mc:Fallback>
                  <p:oleObj name="Equation" r:id="rId10" imgW="1295400" imgH="457200" progId="Equation.3">
                    <p:embed/>
                    <p:pic>
                      <p:nvPicPr>
                        <p:cNvPr id="309258" name="Object 6">
                          <a:extLst>
                            <a:ext uri="{FF2B5EF4-FFF2-40B4-BE49-F238E27FC236}">
                              <a16:creationId xmlns:a16="http://schemas.microsoft.com/office/drawing/2014/main" id="{637DF592-B90B-40D1-7876-63289E34669B}"/>
                            </a:ext>
                          </a:extLst>
                        </p:cNvPr>
                        <p:cNvPicPr>
                          <a:picLocks noChangeAspect="1" noChangeArrowheads="1"/>
                        </p:cNvPicPr>
                        <p:nvPr/>
                      </p:nvPicPr>
                      <p:blipFill>
                        <a:blip r:embed="rId11">
                          <a:lum bright="-100000" contrast="-100000"/>
                          <a:extLst>
                            <a:ext uri="{28A0092B-C50C-407E-A947-70E740481C1C}">
                              <a14:useLocalDpi xmlns:a14="http://schemas.microsoft.com/office/drawing/2010/main" val="0"/>
                            </a:ext>
                          </a:extLst>
                        </a:blip>
                        <a:srcRect/>
                        <a:stretch>
                          <a:fillRect/>
                        </a:stretch>
                      </p:blipFill>
                      <p:spPr bwMode="auto">
                        <a:xfrm>
                          <a:off x="836" y="1100"/>
                          <a:ext cx="1554" cy="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59" name="Object 9">
              <a:extLst>
                <a:ext uri="{FF2B5EF4-FFF2-40B4-BE49-F238E27FC236}">
                  <a16:creationId xmlns:a16="http://schemas.microsoft.com/office/drawing/2014/main" id="{49BD8503-1A0B-8E81-345E-E6178D8BD331}"/>
                </a:ext>
              </a:extLst>
            </p:cNvPr>
            <p:cNvGraphicFramePr>
              <a:graphicFrameLocks noChangeAspect="1"/>
            </p:cNvGraphicFramePr>
            <p:nvPr/>
          </p:nvGraphicFramePr>
          <p:xfrm>
            <a:off x="4310" y="1874"/>
            <a:ext cx="777" cy="486"/>
          </p:xfrm>
          <a:graphic>
            <a:graphicData uri="http://schemas.openxmlformats.org/presentationml/2006/ole">
              <mc:AlternateContent xmlns:mc="http://schemas.openxmlformats.org/markup-compatibility/2006">
                <mc:Choice xmlns:v="urn:schemas-microsoft-com:vml" Requires="v">
                  <p:oleObj name="Equation" r:id="rId12" imgW="647700" imgH="406400" progId="Equation.3">
                    <p:embed/>
                  </p:oleObj>
                </mc:Choice>
                <mc:Fallback>
                  <p:oleObj name="Equation" r:id="rId12" imgW="647700" imgH="406400" progId="Equation.3">
                    <p:embed/>
                    <p:pic>
                      <p:nvPicPr>
                        <p:cNvPr id="309259" name="Object 9">
                          <a:extLst>
                            <a:ext uri="{FF2B5EF4-FFF2-40B4-BE49-F238E27FC236}">
                              <a16:creationId xmlns:a16="http://schemas.microsoft.com/office/drawing/2014/main" id="{49BD8503-1A0B-8E81-345E-E6178D8BD331}"/>
                            </a:ext>
                          </a:extLst>
                        </p:cNvPr>
                        <p:cNvPicPr>
                          <a:picLocks noChangeAspect="1" noChangeArrowheads="1"/>
                        </p:cNvPicPr>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4310" y="1874"/>
                          <a:ext cx="777" cy="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60" name="Object 10">
              <a:extLst>
                <a:ext uri="{FF2B5EF4-FFF2-40B4-BE49-F238E27FC236}">
                  <a16:creationId xmlns:a16="http://schemas.microsoft.com/office/drawing/2014/main" id="{F430BB7F-F0DA-EA2F-48F3-E6A589C222AE}"/>
                </a:ext>
              </a:extLst>
            </p:cNvPr>
            <p:cNvGraphicFramePr>
              <a:graphicFrameLocks noChangeAspect="1"/>
            </p:cNvGraphicFramePr>
            <p:nvPr/>
          </p:nvGraphicFramePr>
          <p:xfrm>
            <a:off x="5087" y="1790"/>
            <a:ext cx="301" cy="654"/>
          </p:xfrm>
          <a:graphic>
            <a:graphicData uri="http://schemas.openxmlformats.org/presentationml/2006/ole">
              <mc:AlternateContent xmlns:mc="http://schemas.openxmlformats.org/markup-compatibility/2006">
                <mc:Choice xmlns:v="urn:schemas-microsoft-com:vml" Requires="v">
                  <p:oleObj name="Equation" r:id="rId14" imgW="76200" imgH="165100" progId="Equation.3">
                    <p:embed/>
                  </p:oleObj>
                </mc:Choice>
                <mc:Fallback>
                  <p:oleObj name="Equation" r:id="rId14" imgW="76200" imgH="165100" progId="Equation.3">
                    <p:embed/>
                    <p:pic>
                      <p:nvPicPr>
                        <p:cNvPr id="309260" name="Object 10">
                          <a:extLst>
                            <a:ext uri="{FF2B5EF4-FFF2-40B4-BE49-F238E27FC236}">
                              <a16:creationId xmlns:a16="http://schemas.microsoft.com/office/drawing/2014/main" id="{F430BB7F-F0DA-EA2F-48F3-E6A589C222AE}"/>
                            </a:ext>
                          </a:extLst>
                        </p:cNvPr>
                        <p:cNvPicPr>
                          <a:picLocks noChangeAspect="1" noChangeArrowheads="1"/>
                        </p:cNvPicPr>
                        <p:nvPr/>
                      </p:nvPicPr>
                      <p:blipFill>
                        <a:blip r:embed="rId15">
                          <a:lum bright="-100000" contrast="-100000"/>
                          <a:extLst>
                            <a:ext uri="{28A0092B-C50C-407E-A947-70E740481C1C}">
                              <a14:useLocalDpi xmlns:a14="http://schemas.microsoft.com/office/drawing/2010/main" val="0"/>
                            </a:ext>
                          </a:extLst>
                        </a:blip>
                        <a:srcRect/>
                        <a:stretch>
                          <a:fillRect/>
                        </a:stretch>
                      </p:blipFill>
                      <p:spPr bwMode="auto">
                        <a:xfrm>
                          <a:off x="5087" y="1790"/>
                          <a:ext cx="301" cy="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61" name="Object 11">
              <a:extLst>
                <a:ext uri="{FF2B5EF4-FFF2-40B4-BE49-F238E27FC236}">
                  <a16:creationId xmlns:a16="http://schemas.microsoft.com/office/drawing/2014/main" id="{42FEC95E-B611-3B89-4428-DCF8ACFBD4E3}"/>
                </a:ext>
              </a:extLst>
            </p:cNvPr>
            <p:cNvGraphicFramePr>
              <a:graphicFrameLocks noChangeAspect="1"/>
            </p:cNvGraphicFramePr>
            <p:nvPr/>
          </p:nvGraphicFramePr>
          <p:xfrm>
            <a:off x="2342" y="1790"/>
            <a:ext cx="301" cy="654"/>
          </p:xfrm>
          <a:graphic>
            <a:graphicData uri="http://schemas.openxmlformats.org/presentationml/2006/ole">
              <mc:AlternateContent xmlns:mc="http://schemas.openxmlformats.org/markup-compatibility/2006">
                <mc:Choice xmlns:v="urn:schemas-microsoft-com:vml" Requires="v">
                  <p:oleObj name="Equation" r:id="rId16" imgW="76200" imgH="165100" progId="Equation.3">
                    <p:embed/>
                  </p:oleObj>
                </mc:Choice>
                <mc:Fallback>
                  <p:oleObj name="Equation" r:id="rId16" imgW="76200" imgH="165100" progId="Equation.3">
                    <p:embed/>
                    <p:pic>
                      <p:nvPicPr>
                        <p:cNvPr id="309261" name="Object 11">
                          <a:extLst>
                            <a:ext uri="{FF2B5EF4-FFF2-40B4-BE49-F238E27FC236}">
                              <a16:creationId xmlns:a16="http://schemas.microsoft.com/office/drawing/2014/main" id="{42FEC95E-B611-3B89-4428-DCF8ACFBD4E3}"/>
                            </a:ext>
                          </a:extLst>
                        </p:cNvPr>
                        <p:cNvPicPr>
                          <a:picLocks noChangeAspect="1" noChangeArrowheads="1"/>
                        </p:cNvPicPr>
                        <p:nvPr/>
                      </p:nvPicPr>
                      <p:blipFill>
                        <a:blip r:embed="rId17">
                          <a:lum bright="-100000" contrast="-100000"/>
                          <a:extLst>
                            <a:ext uri="{28A0092B-C50C-407E-A947-70E740481C1C}">
                              <a14:useLocalDpi xmlns:a14="http://schemas.microsoft.com/office/drawing/2010/main" val="0"/>
                            </a:ext>
                          </a:extLst>
                        </a:blip>
                        <a:srcRect/>
                        <a:stretch>
                          <a:fillRect/>
                        </a:stretch>
                      </p:blipFill>
                      <p:spPr bwMode="auto">
                        <a:xfrm>
                          <a:off x="2342" y="1790"/>
                          <a:ext cx="301" cy="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62" name="Object 12">
              <a:extLst>
                <a:ext uri="{FF2B5EF4-FFF2-40B4-BE49-F238E27FC236}">
                  <a16:creationId xmlns:a16="http://schemas.microsoft.com/office/drawing/2014/main" id="{9F394A78-CBE6-0863-DE4D-8671884E4AAE}"/>
                </a:ext>
              </a:extLst>
            </p:cNvPr>
            <p:cNvGraphicFramePr>
              <a:graphicFrameLocks noChangeAspect="1"/>
            </p:cNvGraphicFramePr>
            <p:nvPr/>
          </p:nvGraphicFramePr>
          <p:xfrm>
            <a:off x="3910" y="1936"/>
            <a:ext cx="400" cy="362"/>
          </p:xfrm>
          <a:graphic>
            <a:graphicData uri="http://schemas.openxmlformats.org/presentationml/2006/ole">
              <mc:AlternateContent xmlns:mc="http://schemas.openxmlformats.org/markup-compatibility/2006">
                <mc:Choice xmlns:v="urn:schemas-microsoft-com:vml" Requires="v">
                  <p:oleObj name="Equation" r:id="rId18" imgW="127000" imgH="114300" progId="Equation.3">
                    <p:embed/>
                  </p:oleObj>
                </mc:Choice>
                <mc:Fallback>
                  <p:oleObj name="Equation" r:id="rId18" imgW="127000" imgH="114300" progId="Equation.3">
                    <p:embed/>
                    <p:pic>
                      <p:nvPicPr>
                        <p:cNvPr id="309262" name="Object 12">
                          <a:extLst>
                            <a:ext uri="{FF2B5EF4-FFF2-40B4-BE49-F238E27FC236}">
                              <a16:creationId xmlns:a16="http://schemas.microsoft.com/office/drawing/2014/main" id="{9F394A78-CBE6-0863-DE4D-8671884E4AAE}"/>
                            </a:ext>
                          </a:extLst>
                        </p:cNvPr>
                        <p:cNvPicPr>
                          <a:picLocks noChangeAspect="1" noChangeArrowheads="1"/>
                        </p:cNvPicPr>
                        <p:nvPr/>
                      </p:nvPicPr>
                      <p:blipFill>
                        <a:blip r:embed="rId19">
                          <a:lum bright="-100000" contrast="-100000"/>
                          <a:extLst>
                            <a:ext uri="{28A0092B-C50C-407E-A947-70E740481C1C}">
                              <a14:useLocalDpi xmlns:a14="http://schemas.microsoft.com/office/drawing/2010/main" val="0"/>
                            </a:ext>
                          </a:extLst>
                        </a:blip>
                        <a:srcRect/>
                        <a:stretch>
                          <a:fillRect/>
                        </a:stretch>
                      </p:blipFill>
                      <p:spPr bwMode="auto">
                        <a:xfrm>
                          <a:off x="3910" y="1936"/>
                          <a:ext cx="400" cy="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9254" name="Text Box 13">
            <a:extLst>
              <a:ext uri="{FF2B5EF4-FFF2-40B4-BE49-F238E27FC236}">
                <a16:creationId xmlns:a16="http://schemas.microsoft.com/office/drawing/2014/main" id="{CD148FAF-7F8E-86AF-9065-EEE4277DD1FF}"/>
              </a:ext>
            </a:extLst>
          </p:cNvPr>
          <p:cNvSpPr txBox="1">
            <a:spLocks noChangeArrowheads="1"/>
          </p:cNvSpPr>
          <p:nvPr/>
        </p:nvSpPr>
        <p:spPr bwMode="auto">
          <a:xfrm>
            <a:off x="6311901" y="6381750"/>
            <a:ext cx="418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r">
              <a:spcBef>
                <a:spcPct val="0"/>
              </a:spcBef>
              <a:buFontTx/>
              <a:buNone/>
            </a:pPr>
            <a:r>
              <a:rPr lang="en-US" altLang="en-US" sz="1400" b="1">
                <a:solidFill>
                  <a:srgbClr val="000000"/>
                </a:solidFill>
                <a:latin typeface="Helvetica" panose="020B0604020202020204" pitchFamily="34" charset="0"/>
                <a:ea typeface="ヒラギノ角ゴ Pro W3" pitchFamily="48" charset="-128"/>
              </a:rPr>
              <a:t>(Silva </a:t>
            </a:r>
            <a:r>
              <a:rPr lang="en-US" altLang="en-US" sz="1400" b="1" i="1">
                <a:solidFill>
                  <a:srgbClr val="000000"/>
                </a:solidFill>
                <a:latin typeface="Helvetica" panose="020B0604020202020204" pitchFamily="34" charset="0"/>
                <a:ea typeface="ヒラギノ角ゴ Pro W3" pitchFamily="48" charset="-128"/>
              </a:rPr>
              <a:t>et al.</a:t>
            </a:r>
            <a:r>
              <a:rPr lang="en-US" altLang="en-US" sz="1400" b="1">
                <a:solidFill>
                  <a:srgbClr val="000000"/>
                </a:solidFill>
                <a:latin typeface="Helvetica" panose="020B0604020202020204" pitchFamily="34" charset="0"/>
                <a:ea typeface="ヒラギノ角ゴ Pro W3" pitchFamily="48" charset="-128"/>
              </a:rPr>
              <a:t>, PoP 2000)</a:t>
            </a:r>
            <a:r>
              <a:rPr lang="en-US" altLang="en-US" sz="1400" b="1">
                <a:solidFill>
                  <a:srgbClr val="FFFFFF"/>
                </a:solidFill>
                <a:latin typeface="Helvetica" panose="020B0604020202020204" pitchFamily="34" charset="0"/>
                <a:ea typeface="ヒラギノ角ゴ Pro W3" pitchFamily="48" charset="-128"/>
              </a:rPr>
              <a:t> </a:t>
            </a:r>
          </a:p>
        </p:txBody>
      </p:sp>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2958554-C999-707C-4D7C-716D34FE575F}"/>
              </a:ext>
            </a:extLst>
          </p:cNvPr>
          <p:cNvSpPr>
            <a:spLocks noGrp="1" noChangeArrowheads="1"/>
          </p:cNvSpPr>
          <p:nvPr>
            <p:ph type="title"/>
          </p:nvPr>
        </p:nvSpPr>
        <p:spPr>
          <a:xfrm>
            <a:off x="3619500" y="331788"/>
            <a:ext cx="7019925" cy="765175"/>
          </a:xfrm>
        </p:spPr>
        <p:txBody>
          <a:bodyPr/>
          <a:lstStyle/>
          <a:p>
            <a:pPr>
              <a:defRPr/>
            </a:pPr>
            <a:r>
              <a:rPr lang="en-US" sz="2800" b="1" dirty="0"/>
              <a:t>Neutrino Landau Damping I</a:t>
            </a:r>
          </a:p>
        </p:txBody>
      </p:sp>
      <p:sp>
        <p:nvSpPr>
          <p:cNvPr id="311299" name="Text Box 3">
            <a:extLst>
              <a:ext uri="{FF2B5EF4-FFF2-40B4-BE49-F238E27FC236}">
                <a16:creationId xmlns:a16="http://schemas.microsoft.com/office/drawing/2014/main" id="{8788AE6C-9644-35F0-745B-1EBF90E0D357}"/>
              </a:ext>
            </a:extLst>
          </p:cNvPr>
          <p:cNvSpPr txBox="1">
            <a:spLocks noChangeArrowheads="1"/>
          </p:cNvSpPr>
          <p:nvPr/>
        </p:nvSpPr>
        <p:spPr bwMode="auto">
          <a:xfrm>
            <a:off x="2247900" y="4927601"/>
            <a:ext cx="7658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lang="en-US" altLang="en-US" sz="2000" b="1">
                <a:solidFill>
                  <a:srgbClr val="0000FF"/>
                </a:solidFill>
                <a:latin typeface="Helvetica" panose="020B0604020202020204" pitchFamily="34" charset="0"/>
                <a:ea typeface="ヒラギノ角ゴ Pro W3" pitchFamily="48" charset="-128"/>
              </a:rPr>
              <a:t>General dispersion relation describes not only the neutrino fluid instability but also the neutrino kinetic instability</a:t>
            </a:r>
          </a:p>
        </p:txBody>
      </p:sp>
      <p:sp>
        <p:nvSpPr>
          <p:cNvPr id="311300" name="AutoShape 4">
            <a:extLst>
              <a:ext uri="{FF2B5EF4-FFF2-40B4-BE49-F238E27FC236}">
                <a16:creationId xmlns:a16="http://schemas.microsoft.com/office/drawing/2014/main" id="{6437DD40-1FB4-137B-788D-F14BB10F56E6}"/>
              </a:ext>
            </a:extLst>
          </p:cNvPr>
          <p:cNvSpPr>
            <a:spLocks noChangeArrowheads="1"/>
          </p:cNvSpPr>
          <p:nvPr/>
        </p:nvSpPr>
        <p:spPr bwMode="auto">
          <a:xfrm>
            <a:off x="5753100" y="1922463"/>
            <a:ext cx="685800" cy="304800"/>
          </a:xfrm>
          <a:prstGeom prst="downArrow">
            <a:avLst>
              <a:gd name="adj1" fmla="val 50000"/>
              <a:gd name="adj2" fmla="val 25000"/>
            </a:avLst>
          </a:prstGeom>
          <a:solidFill>
            <a:schemeClr val="accent1"/>
          </a:solidFill>
          <a:ln w="9525">
            <a:solidFill>
              <a:srgbClr val="33CCFF"/>
            </a:solidFill>
            <a:miter lim="800000"/>
            <a:headEnd/>
            <a:tailEnd/>
          </a:ln>
        </p:spPr>
        <p:txBody>
          <a:bodyPr wrap="none" anchor="ct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a typeface="ヒラギノ角ゴ Pro W3" pitchFamily="48" charset="-128"/>
            </a:endParaRPr>
          </a:p>
        </p:txBody>
      </p:sp>
      <p:sp>
        <p:nvSpPr>
          <p:cNvPr id="311301" name="Text Box 5">
            <a:extLst>
              <a:ext uri="{FF2B5EF4-FFF2-40B4-BE49-F238E27FC236}">
                <a16:creationId xmlns:a16="http://schemas.microsoft.com/office/drawing/2014/main" id="{12ACA5D7-6D0E-CB76-197C-207A046889DE}"/>
              </a:ext>
            </a:extLst>
          </p:cNvPr>
          <p:cNvSpPr txBox="1">
            <a:spLocks noChangeArrowheads="1"/>
          </p:cNvSpPr>
          <p:nvPr/>
        </p:nvSpPr>
        <p:spPr bwMode="auto">
          <a:xfrm>
            <a:off x="1828801" y="2286001"/>
            <a:ext cx="8543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lang="en-US" altLang="en-US" sz="1800" b="1">
                <a:solidFill>
                  <a:srgbClr val="0000FF"/>
                </a:solidFill>
                <a:latin typeface="Helvetica" panose="020B0604020202020204" pitchFamily="34" charset="0"/>
                <a:ea typeface="ヒラギノ角ゴ Pro W3" pitchFamily="48" charset="-128"/>
              </a:rPr>
              <a:t>Collisionless damping of EPWs by neutrinos moving resonantly with EPWs</a:t>
            </a:r>
            <a:endParaRPr lang="en-US" altLang="en-US" sz="2000">
              <a:solidFill>
                <a:srgbClr val="0000FF"/>
              </a:solidFill>
              <a:latin typeface="Helvetica" panose="020B0604020202020204" pitchFamily="34" charset="0"/>
              <a:ea typeface="ヒラギノ角ゴ Pro W3" pitchFamily="48" charset="-128"/>
            </a:endParaRPr>
          </a:p>
        </p:txBody>
      </p:sp>
      <p:sp>
        <p:nvSpPr>
          <p:cNvPr id="311302" name="Freeform 6">
            <a:extLst>
              <a:ext uri="{FF2B5EF4-FFF2-40B4-BE49-F238E27FC236}">
                <a16:creationId xmlns:a16="http://schemas.microsoft.com/office/drawing/2014/main" id="{A7ECF82D-843B-7080-AD7F-549AAE9F03D7}"/>
              </a:ext>
            </a:extLst>
          </p:cNvPr>
          <p:cNvSpPr>
            <a:spLocks/>
          </p:cNvSpPr>
          <p:nvPr/>
        </p:nvSpPr>
        <p:spPr bwMode="auto">
          <a:xfrm>
            <a:off x="5646738" y="3370263"/>
            <a:ext cx="144462" cy="1117600"/>
          </a:xfrm>
          <a:custGeom>
            <a:avLst/>
            <a:gdLst>
              <a:gd name="T0" fmla="*/ 2147483646 w 91"/>
              <a:gd name="T1" fmla="*/ 2147483646 h 704"/>
              <a:gd name="T2" fmla="*/ 0 w 91"/>
              <a:gd name="T3" fmla="*/ 2147483646 h 704"/>
              <a:gd name="T4" fmla="*/ 0 w 91"/>
              <a:gd name="T5" fmla="*/ 0 h 704"/>
              <a:gd name="T6" fmla="*/ 2147483646 w 91"/>
              <a:gd name="T7" fmla="*/ 2147483646 h 704"/>
              <a:gd name="T8" fmla="*/ 2147483646 w 91"/>
              <a:gd name="T9" fmla="*/ 2147483646 h 704"/>
              <a:gd name="T10" fmla="*/ 0 60000 65536"/>
              <a:gd name="T11" fmla="*/ 0 60000 65536"/>
              <a:gd name="T12" fmla="*/ 0 60000 65536"/>
              <a:gd name="T13" fmla="*/ 0 60000 65536"/>
              <a:gd name="T14" fmla="*/ 0 60000 65536"/>
              <a:gd name="T15" fmla="*/ 0 w 91"/>
              <a:gd name="T16" fmla="*/ 0 h 704"/>
              <a:gd name="T17" fmla="*/ 91 w 91"/>
              <a:gd name="T18" fmla="*/ 704 h 704"/>
            </a:gdLst>
            <a:ahLst/>
            <a:cxnLst>
              <a:cxn ang="T10">
                <a:pos x="T0" y="T1"/>
              </a:cxn>
              <a:cxn ang="T11">
                <a:pos x="T2" y="T3"/>
              </a:cxn>
              <a:cxn ang="T12">
                <a:pos x="T4" y="T5"/>
              </a:cxn>
              <a:cxn ang="T13">
                <a:pos x="T6" y="T7"/>
              </a:cxn>
              <a:cxn ang="T14">
                <a:pos x="T8" y="T9"/>
              </a:cxn>
            </a:cxnLst>
            <a:rect l="T15" t="T16" r="T17" b="T18"/>
            <a:pathLst>
              <a:path w="91" h="704">
                <a:moveTo>
                  <a:pt x="91" y="704"/>
                </a:moveTo>
                <a:lnTo>
                  <a:pt x="0" y="704"/>
                </a:lnTo>
                <a:lnTo>
                  <a:pt x="0" y="0"/>
                </a:lnTo>
                <a:lnTo>
                  <a:pt x="91" y="213"/>
                </a:lnTo>
                <a:lnTo>
                  <a:pt x="91" y="704"/>
                </a:lnTo>
                <a:close/>
              </a:path>
            </a:pathLst>
          </a:custGeom>
          <a:solidFill>
            <a:schemeClr val="tx2"/>
          </a:solidFill>
          <a:ln w="9525">
            <a:solidFill>
              <a:srgbClr val="FF0000"/>
            </a:solidFill>
            <a:round/>
            <a:headEnd/>
            <a:tailEnd/>
          </a:ln>
        </p:spPr>
        <p:txBody>
          <a:bodyPr wrap="none" anchor="ctr"/>
          <a:lstStyle/>
          <a:p>
            <a:endParaRPr lang="en-GB"/>
          </a:p>
        </p:txBody>
      </p:sp>
      <p:sp>
        <p:nvSpPr>
          <p:cNvPr id="311303" name="Freeform 7">
            <a:extLst>
              <a:ext uri="{FF2B5EF4-FFF2-40B4-BE49-F238E27FC236}">
                <a16:creationId xmlns:a16="http://schemas.microsoft.com/office/drawing/2014/main" id="{DB01FF22-BA0A-5C7F-A184-83BBF183105D}"/>
              </a:ext>
            </a:extLst>
          </p:cNvPr>
          <p:cNvSpPr>
            <a:spLocks/>
          </p:cNvSpPr>
          <p:nvPr/>
        </p:nvSpPr>
        <p:spPr bwMode="auto">
          <a:xfrm>
            <a:off x="5799138" y="3716339"/>
            <a:ext cx="152400" cy="771525"/>
          </a:xfrm>
          <a:custGeom>
            <a:avLst/>
            <a:gdLst>
              <a:gd name="T0" fmla="*/ 0 w 96"/>
              <a:gd name="T1" fmla="*/ 2147483646 h 486"/>
              <a:gd name="T2" fmla="*/ 0 w 96"/>
              <a:gd name="T3" fmla="*/ 0 h 486"/>
              <a:gd name="T4" fmla="*/ 2147483646 w 96"/>
              <a:gd name="T5" fmla="*/ 2147483646 h 486"/>
              <a:gd name="T6" fmla="*/ 2147483646 w 96"/>
              <a:gd name="T7" fmla="*/ 2147483646 h 486"/>
              <a:gd name="T8" fmla="*/ 2147483646 w 96"/>
              <a:gd name="T9" fmla="*/ 2147483646 h 486"/>
              <a:gd name="T10" fmla="*/ 0 w 96"/>
              <a:gd name="T11" fmla="*/ 2147483646 h 486"/>
              <a:gd name="T12" fmla="*/ 0 60000 65536"/>
              <a:gd name="T13" fmla="*/ 0 60000 65536"/>
              <a:gd name="T14" fmla="*/ 0 60000 65536"/>
              <a:gd name="T15" fmla="*/ 0 60000 65536"/>
              <a:gd name="T16" fmla="*/ 0 60000 65536"/>
              <a:gd name="T17" fmla="*/ 0 60000 65536"/>
              <a:gd name="T18" fmla="*/ 0 w 96"/>
              <a:gd name="T19" fmla="*/ 0 h 486"/>
              <a:gd name="T20" fmla="*/ 96 w 96"/>
              <a:gd name="T21" fmla="*/ 486 h 486"/>
            </a:gdLst>
            <a:ahLst/>
            <a:cxnLst>
              <a:cxn ang="T12">
                <a:pos x="T0" y="T1"/>
              </a:cxn>
              <a:cxn ang="T13">
                <a:pos x="T2" y="T3"/>
              </a:cxn>
              <a:cxn ang="T14">
                <a:pos x="T4" y="T5"/>
              </a:cxn>
              <a:cxn ang="T15">
                <a:pos x="T6" y="T7"/>
              </a:cxn>
              <a:cxn ang="T16">
                <a:pos x="T8" y="T9"/>
              </a:cxn>
              <a:cxn ang="T17">
                <a:pos x="T10" y="T11"/>
              </a:cxn>
            </a:cxnLst>
            <a:rect l="T18" t="T19" r="T20" b="T21"/>
            <a:pathLst>
              <a:path w="96" h="486">
                <a:moveTo>
                  <a:pt x="0" y="486"/>
                </a:moveTo>
                <a:lnTo>
                  <a:pt x="0" y="0"/>
                </a:lnTo>
                <a:lnTo>
                  <a:pt x="48" y="112"/>
                </a:lnTo>
                <a:lnTo>
                  <a:pt x="96" y="176"/>
                </a:lnTo>
                <a:lnTo>
                  <a:pt x="96" y="486"/>
                </a:lnTo>
                <a:lnTo>
                  <a:pt x="0" y="486"/>
                </a:lnTo>
                <a:close/>
              </a:path>
            </a:pathLst>
          </a:custGeom>
          <a:solidFill>
            <a:srgbClr val="CC99FF"/>
          </a:solidFill>
          <a:ln w="9525">
            <a:solidFill>
              <a:schemeClr val="accent2"/>
            </a:solidFill>
            <a:round/>
            <a:headEnd/>
            <a:tailEnd/>
          </a:ln>
        </p:spPr>
        <p:txBody>
          <a:bodyPr wrap="none" anchor="ctr"/>
          <a:lstStyle/>
          <a:p>
            <a:endParaRPr lang="en-GB"/>
          </a:p>
        </p:txBody>
      </p:sp>
      <p:sp>
        <p:nvSpPr>
          <p:cNvPr id="311304" name="Line 8">
            <a:extLst>
              <a:ext uri="{FF2B5EF4-FFF2-40B4-BE49-F238E27FC236}">
                <a16:creationId xmlns:a16="http://schemas.microsoft.com/office/drawing/2014/main" id="{DDD87B40-91B2-9ECD-67F8-F200B5C659DE}"/>
              </a:ext>
            </a:extLst>
          </p:cNvPr>
          <p:cNvSpPr>
            <a:spLocks noChangeShapeType="1"/>
          </p:cNvSpPr>
          <p:nvPr/>
        </p:nvSpPr>
        <p:spPr bwMode="auto">
          <a:xfrm>
            <a:off x="3352801" y="4489450"/>
            <a:ext cx="3903663" cy="0"/>
          </a:xfrm>
          <a:prstGeom prst="line">
            <a:avLst/>
          </a:prstGeom>
          <a:noFill/>
          <a:ln w="22225">
            <a:solidFill>
              <a:schemeClr val="accent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11305" name="Text Box 9">
            <a:extLst>
              <a:ext uri="{FF2B5EF4-FFF2-40B4-BE49-F238E27FC236}">
                <a16:creationId xmlns:a16="http://schemas.microsoft.com/office/drawing/2014/main" id="{CA36326D-30D2-1200-006D-3BE3957414B9}"/>
              </a:ext>
            </a:extLst>
          </p:cNvPr>
          <p:cNvSpPr txBox="1">
            <a:spLocks noChangeArrowheads="1"/>
          </p:cNvSpPr>
          <p:nvPr/>
        </p:nvSpPr>
        <p:spPr bwMode="auto">
          <a:xfrm>
            <a:off x="6858001" y="4483100"/>
            <a:ext cx="44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lang="en-US" altLang="en-US" sz="2400">
                <a:solidFill>
                  <a:schemeClr val="tx2"/>
                </a:solidFill>
                <a:latin typeface="Helvetica" panose="020B0604020202020204" pitchFamily="34" charset="0"/>
                <a:ea typeface="ヒラギノ角ゴ Pro W3" pitchFamily="48" charset="-128"/>
              </a:rPr>
              <a:t>v</a:t>
            </a:r>
            <a:r>
              <a:rPr lang="en-US" altLang="en-US" sz="2400" baseline="-25000">
                <a:solidFill>
                  <a:schemeClr val="tx2"/>
                </a:solidFill>
                <a:latin typeface="Symbol" panose="05050102010706020507" pitchFamily="18" charset="2"/>
                <a:ea typeface="ヒラギノ角ゴ Pro W3" pitchFamily="48" charset="-128"/>
              </a:rPr>
              <a:t>n</a:t>
            </a:r>
            <a:endParaRPr lang="en-US" altLang="en-US" sz="2400">
              <a:solidFill>
                <a:schemeClr val="tx2"/>
              </a:solidFill>
              <a:latin typeface="Times New Roman" panose="02020603050405020304" pitchFamily="18" charset="0"/>
              <a:ea typeface="ヒラギノ角ゴ Pro W3" pitchFamily="48" charset="-128"/>
            </a:endParaRPr>
          </a:p>
        </p:txBody>
      </p:sp>
      <p:sp>
        <p:nvSpPr>
          <p:cNvPr id="311306" name="Line 10">
            <a:extLst>
              <a:ext uri="{FF2B5EF4-FFF2-40B4-BE49-F238E27FC236}">
                <a16:creationId xmlns:a16="http://schemas.microsoft.com/office/drawing/2014/main" id="{824A864D-CB79-6054-88E7-110D99D6E86F}"/>
              </a:ext>
            </a:extLst>
          </p:cNvPr>
          <p:cNvSpPr>
            <a:spLocks noChangeShapeType="1"/>
          </p:cNvSpPr>
          <p:nvPr/>
        </p:nvSpPr>
        <p:spPr bwMode="auto">
          <a:xfrm>
            <a:off x="3619500" y="3282950"/>
            <a:ext cx="0" cy="1347788"/>
          </a:xfrm>
          <a:prstGeom prst="line">
            <a:avLst/>
          </a:prstGeom>
          <a:noFill/>
          <a:ln w="22225">
            <a:solidFill>
              <a:schemeClr val="accent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GB"/>
          </a:p>
        </p:txBody>
      </p:sp>
      <p:sp>
        <p:nvSpPr>
          <p:cNvPr id="311307" name="Text Box 11">
            <a:extLst>
              <a:ext uri="{FF2B5EF4-FFF2-40B4-BE49-F238E27FC236}">
                <a16:creationId xmlns:a16="http://schemas.microsoft.com/office/drawing/2014/main" id="{39CB55A7-98F0-BBD7-E6D9-7371FBF6DC01}"/>
              </a:ext>
            </a:extLst>
          </p:cNvPr>
          <p:cNvSpPr txBox="1">
            <a:spLocks noChangeArrowheads="1"/>
          </p:cNvSpPr>
          <p:nvPr/>
        </p:nvSpPr>
        <p:spPr bwMode="auto">
          <a:xfrm>
            <a:off x="3619500" y="3165475"/>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lang="en-US" altLang="en-US" sz="2000">
                <a:solidFill>
                  <a:schemeClr val="tx2"/>
                </a:solidFill>
                <a:latin typeface="Helvetica" panose="020B0604020202020204" pitchFamily="34" charset="0"/>
                <a:ea typeface="ヒラギノ角ゴ Pro W3" pitchFamily="48" charset="-128"/>
              </a:rPr>
              <a:t>N</a:t>
            </a:r>
            <a:r>
              <a:rPr lang="en-US" altLang="en-US" sz="2000" baseline="-25000">
                <a:solidFill>
                  <a:schemeClr val="tx2"/>
                </a:solidFill>
                <a:latin typeface="Symbol" panose="05050102010706020507" pitchFamily="18" charset="2"/>
                <a:ea typeface="ヒラギノ角ゴ Pro W3" pitchFamily="48" charset="-128"/>
              </a:rPr>
              <a:t>n</a:t>
            </a:r>
            <a:endParaRPr lang="en-US" altLang="en-US" sz="2400" baseline="-25000">
              <a:solidFill>
                <a:schemeClr val="tx2"/>
              </a:solidFill>
              <a:latin typeface="Symbol" panose="05050102010706020507" pitchFamily="18" charset="2"/>
              <a:ea typeface="ヒラギノ角ゴ Pro W3" pitchFamily="48" charset="-128"/>
            </a:endParaRPr>
          </a:p>
        </p:txBody>
      </p:sp>
      <p:sp>
        <p:nvSpPr>
          <p:cNvPr id="311308" name="Freeform 12">
            <a:extLst>
              <a:ext uri="{FF2B5EF4-FFF2-40B4-BE49-F238E27FC236}">
                <a16:creationId xmlns:a16="http://schemas.microsoft.com/office/drawing/2014/main" id="{3D3BE49A-9902-0FF5-CEE2-A011F56CAFD2}"/>
              </a:ext>
            </a:extLst>
          </p:cNvPr>
          <p:cNvSpPr>
            <a:spLocks/>
          </p:cNvSpPr>
          <p:nvPr/>
        </p:nvSpPr>
        <p:spPr bwMode="auto">
          <a:xfrm>
            <a:off x="3962400" y="3124200"/>
            <a:ext cx="2514600" cy="1347788"/>
          </a:xfrm>
          <a:custGeom>
            <a:avLst/>
            <a:gdLst>
              <a:gd name="T0" fmla="*/ 0 w 1776"/>
              <a:gd name="T1" fmla="*/ 2147483646 h 1041"/>
              <a:gd name="T2" fmla="*/ 2147483646 w 1776"/>
              <a:gd name="T3" fmla="*/ 2147483646 h 1041"/>
              <a:gd name="T4" fmla="*/ 2147483646 w 1776"/>
              <a:gd name="T5" fmla="*/ 2147483646 h 1041"/>
              <a:gd name="T6" fmla="*/ 2147483646 w 1776"/>
              <a:gd name="T7" fmla="*/ 2147483646 h 1041"/>
              <a:gd name="T8" fmla="*/ 2147483646 w 1776"/>
              <a:gd name="T9" fmla="*/ 2147483646 h 1041"/>
              <a:gd name="T10" fmla="*/ 2147483646 w 1776"/>
              <a:gd name="T11" fmla="*/ 2147483646 h 1041"/>
              <a:gd name="T12" fmla="*/ 2147483646 w 1776"/>
              <a:gd name="T13" fmla="*/ 2147483646 h 1041"/>
              <a:gd name="T14" fmla="*/ 0 60000 65536"/>
              <a:gd name="T15" fmla="*/ 0 60000 65536"/>
              <a:gd name="T16" fmla="*/ 0 60000 65536"/>
              <a:gd name="T17" fmla="*/ 0 60000 65536"/>
              <a:gd name="T18" fmla="*/ 0 60000 65536"/>
              <a:gd name="T19" fmla="*/ 0 60000 65536"/>
              <a:gd name="T20" fmla="*/ 0 60000 65536"/>
              <a:gd name="T21" fmla="*/ 0 w 1776"/>
              <a:gd name="T22" fmla="*/ 0 h 1041"/>
              <a:gd name="T23" fmla="*/ 1776 w 1776"/>
              <a:gd name="T24" fmla="*/ 1041 h 10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1041">
                <a:moveTo>
                  <a:pt x="0" y="1041"/>
                </a:moveTo>
                <a:cubicBezTo>
                  <a:pt x="180" y="1005"/>
                  <a:pt x="360" y="969"/>
                  <a:pt x="480" y="849"/>
                </a:cubicBezTo>
                <a:cubicBezTo>
                  <a:pt x="600" y="729"/>
                  <a:pt x="640" y="456"/>
                  <a:pt x="720" y="321"/>
                </a:cubicBezTo>
                <a:cubicBezTo>
                  <a:pt x="799" y="185"/>
                  <a:pt x="887" y="65"/>
                  <a:pt x="960" y="33"/>
                </a:cubicBezTo>
                <a:cubicBezTo>
                  <a:pt x="1032" y="0"/>
                  <a:pt x="1080" y="25"/>
                  <a:pt x="1152" y="129"/>
                </a:cubicBezTo>
                <a:cubicBezTo>
                  <a:pt x="1223" y="232"/>
                  <a:pt x="1288" y="505"/>
                  <a:pt x="1392" y="657"/>
                </a:cubicBezTo>
                <a:cubicBezTo>
                  <a:pt x="1495" y="808"/>
                  <a:pt x="1712" y="977"/>
                  <a:pt x="1776" y="1041"/>
                </a:cubicBezTo>
              </a:path>
            </a:pathLst>
          </a:custGeom>
          <a:noFill/>
          <a:ln w="15875">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11309" name="Line 13">
            <a:extLst>
              <a:ext uri="{FF2B5EF4-FFF2-40B4-BE49-F238E27FC236}">
                <a16:creationId xmlns:a16="http://schemas.microsoft.com/office/drawing/2014/main" id="{7B3FC120-404F-1F06-0577-0CAE24E4AF19}"/>
              </a:ext>
            </a:extLst>
          </p:cNvPr>
          <p:cNvSpPr>
            <a:spLocks noChangeShapeType="1"/>
          </p:cNvSpPr>
          <p:nvPr/>
        </p:nvSpPr>
        <p:spPr bwMode="auto">
          <a:xfrm>
            <a:off x="5791200" y="2971800"/>
            <a:ext cx="0" cy="152400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11310" name="Text Box 14">
            <a:extLst>
              <a:ext uri="{FF2B5EF4-FFF2-40B4-BE49-F238E27FC236}">
                <a16:creationId xmlns:a16="http://schemas.microsoft.com/office/drawing/2014/main" id="{6248F170-72DB-0373-DDC9-A7E3FF18C32D}"/>
              </a:ext>
            </a:extLst>
          </p:cNvPr>
          <p:cNvSpPr txBox="1">
            <a:spLocks noChangeArrowheads="1"/>
          </p:cNvSpPr>
          <p:nvPr/>
        </p:nvSpPr>
        <p:spPr bwMode="auto">
          <a:xfrm>
            <a:off x="5791201" y="2678113"/>
            <a:ext cx="1096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latin typeface="Helvetica" panose="020B0604020202020204" pitchFamily="34" charset="0"/>
                <a:ea typeface="ヒラギノ角ゴ Pro W3" pitchFamily="48" charset="-128"/>
              </a:rPr>
              <a:t>v</a:t>
            </a:r>
            <a:r>
              <a:rPr lang="en-US" altLang="en-US" sz="2400" baseline="-25000">
                <a:solidFill>
                  <a:srgbClr val="FF0000"/>
                </a:solidFill>
                <a:latin typeface="Symbol" panose="05050102010706020507" pitchFamily="18" charset="2"/>
                <a:ea typeface="ヒラギノ角ゴ Pro W3" pitchFamily="48" charset="-128"/>
              </a:rPr>
              <a:t>n</a:t>
            </a:r>
            <a:r>
              <a:rPr lang="en-US" altLang="en-US" sz="2400" baseline="-25000">
                <a:solidFill>
                  <a:srgbClr val="FF0000"/>
                </a:solidFill>
                <a:latin typeface="Helvetica" panose="020B0604020202020204" pitchFamily="34" charset="0"/>
                <a:ea typeface="ヒラギノ角ゴ Pro W3" pitchFamily="48" charset="-128"/>
              </a:rPr>
              <a:t> </a:t>
            </a:r>
            <a:r>
              <a:rPr lang="en-US" altLang="en-US" sz="2400">
                <a:solidFill>
                  <a:srgbClr val="FF0000"/>
                </a:solidFill>
                <a:latin typeface="Helvetica" panose="020B0604020202020204" pitchFamily="34" charset="0"/>
                <a:ea typeface="ヒラギノ角ゴ Pro W3" pitchFamily="48" charset="-128"/>
              </a:rPr>
              <a:t>= v</a:t>
            </a:r>
            <a:r>
              <a:rPr lang="en-US" altLang="en-US" sz="2400" baseline="-25000">
                <a:solidFill>
                  <a:srgbClr val="FF0000"/>
                </a:solidFill>
                <a:latin typeface="Symbol" panose="05050102010706020507" pitchFamily="18" charset="2"/>
                <a:ea typeface="ヒラギノ角ゴ Pro W3" pitchFamily="48" charset="-128"/>
              </a:rPr>
              <a:t>f</a:t>
            </a:r>
            <a:r>
              <a:rPr lang="en-US" altLang="en-US" sz="2400">
                <a:solidFill>
                  <a:schemeClr val="bg1"/>
                </a:solidFill>
                <a:latin typeface="Symbol" panose="05050102010706020507" pitchFamily="18" charset="2"/>
                <a:ea typeface="ヒラギノ角ゴ Pro W3" pitchFamily="48" charset="-128"/>
              </a:rPr>
              <a:t> </a:t>
            </a:r>
          </a:p>
        </p:txBody>
      </p:sp>
      <p:sp>
        <p:nvSpPr>
          <p:cNvPr id="311311" name="Text Box 15">
            <a:extLst>
              <a:ext uri="{FF2B5EF4-FFF2-40B4-BE49-F238E27FC236}">
                <a16:creationId xmlns:a16="http://schemas.microsoft.com/office/drawing/2014/main" id="{8FC94598-8ED5-4C29-9D94-013A4305D22B}"/>
              </a:ext>
            </a:extLst>
          </p:cNvPr>
          <p:cNvSpPr txBox="1">
            <a:spLocks noChangeArrowheads="1"/>
          </p:cNvSpPr>
          <p:nvPr/>
        </p:nvSpPr>
        <p:spPr bwMode="auto">
          <a:xfrm>
            <a:off x="7239001" y="3198814"/>
            <a:ext cx="28289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lang="en-US" altLang="en-US" sz="1800">
                <a:solidFill>
                  <a:srgbClr val="FFFF00"/>
                </a:solidFill>
                <a:latin typeface="Helvetica" panose="020B0604020202020204" pitchFamily="34" charset="0"/>
                <a:ea typeface="ヒラギノ角ゴ Pro W3" pitchFamily="48" charset="-128"/>
              </a:rPr>
              <a:t> </a:t>
            </a:r>
            <a:r>
              <a:rPr lang="en-US" altLang="en-US" sz="1800">
                <a:solidFill>
                  <a:srgbClr val="CC0099"/>
                </a:solidFill>
                <a:latin typeface="Helvetica" panose="020B0604020202020204" pitchFamily="34" charset="0"/>
                <a:ea typeface="ヒラギノ角ゴ Pro W3" pitchFamily="48" charset="-128"/>
              </a:rPr>
              <a:t>Physical picture for electron Landau damping</a:t>
            </a:r>
            <a:r>
              <a:rPr lang="en-US" altLang="en-US" sz="1800">
                <a:solidFill>
                  <a:schemeClr val="tx2"/>
                </a:solidFill>
                <a:latin typeface="Helvetica" panose="020B0604020202020204" pitchFamily="34" charset="0"/>
                <a:ea typeface="ヒラギノ角ゴ Pro W3" pitchFamily="48" charset="-128"/>
              </a:rPr>
              <a:t>  (Dawson, ‘61)</a:t>
            </a:r>
          </a:p>
        </p:txBody>
      </p:sp>
      <p:sp>
        <p:nvSpPr>
          <p:cNvPr id="311312" name="Text Box 16">
            <a:extLst>
              <a:ext uri="{FF2B5EF4-FFF2-40B4-BE49-F238E27FC236}">
                <a16:creationId xmlns:a16="http://schemas.microsoft.com/office/drawing/2014/main" id="{E8BFD80B-65E2-8CA0-65D4-E09791A760ED}"/>
              </a:ext>
            </a:extLst>
          </p:cNvPr>
          <p:cNvSpPr txBox="1">
            <a:spLocks noChangeArrowheads="1"/>
          </p:cNvSpPr>
          <p:nvPr/>
        </p:nvSpPr>
        <p:spPr bwMode="auto">
          <a:xfrm>
            <a:off x="2609850" y="1220789"/>
            <a:ext cx="7658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lang="en-US" altLang="en-US" sz="2000" b="1">
                <a:solidFill>
                  <a:srgbClr val="990099"/>
                </a:solidFill>
                <a:latin typeface="Helvetica" panose="020B0604020202020204" pitchFamily="34" charset="0"/>
                <a:ea typeface="ヒラギノ角ゴ Pro W3" pitchFamily="48" charset="-128"/>
              </a:rPr>
              <a:t>What if the source of free energy is in the plasma?</a:t>
            </a:r>
          </a:p>
          <a:p>
            <a:pPr algn="ctr">
              <a:spcBef>
                <a:spcPct val="0"/>
              </a:spcBef>
              <a:buFontTx/>
              <a:buNone/>
            </a:pPr>
            <a:r>
              <a:rPr lang="en-US" altLang="en-US" sz="2000" i="1">
                <a:solidFill>
                  <a:srgbClr val="990099"/>
                </a:solidFill>
                <a:latin typeface="Helvetica" panose="020B0604020202020204" pitchFamily="34" charset="0"/>
                <a:ea typeface="ヒラギノ角ゴ Pro W3" pitchFamily="48" charset="-128"/>
              </a:rPr>
              <a:t>Thermal spectrum of neutrinos interacting with turbulent plasma</a:t>
            </a:r>
            <a:endParaRPr lang="en-US" altLang="en-US" sz="2000">
              <a:solidFill>
                <a:srgbClr val="990099"/>
              </a:solidFill>
              <a:latin typeface="Helvetica" panose="020B0604020202020204" pitchFamily="34" charset="0"/>
              <a:ea typeface="ヒラギノ角ゴ Pro W3" pitchFamily="48" charset="-128"/>
            </a:endParaRPr>
          </a:p>
        </p:txBody>
      </p:sp>
      <p:sp>
        <p:nvSpPr>
          <p:cNvPr id="311313" name="Text Box 17">
            <a:extLst>
              <a:ext uri="{FF2B5EF4-FFF2-40B4-BE49-F238E27FC236}">
                <a16:creationId xmlns:a16="http://schemas.microsoft.com/office/drawing/2014/main" id="{A5EB415D-D937-E972-F719-EAC3BB9B7030}"/>
              </a:ext>
            </a:extLst>
          </p:cNvPr>
          <p:cNvSpPr txBox="1">
            <a:spLocks noChangeArrowheads="1"/>
          </p:cNvSpPr>
          <p:nvPr/>
        </p:nvSpPr>
        <p:spPr bwMode="auto">
          <a:xfrm>
            <a:off x="6248401" y="6248400"/>
            <a:ext cx="418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r">
              <a:spcBef>
                <a:spcPct val="0"/>
              </a:spcBef>
              <a:buFontTx/>
              <a:buNone/>
            </a:pPr>
            <a:r>
              <a:rPr lang="en-US" altLang="en-US" sz="1400" b="1">
                <a:solidFill>
                  <a:schemeClr val="accent1"/>
                </a:solidFill>
                <a:latin typeface="Helvetica" panose="020B0604020202020204" pitchFamily="34" charset="0"/>
                <a:ea typeface="ヒラギノ角ゴ Pro W3" pitchFamily="48" charset="-128"/>
              </a:rPr>
              <a:t>(Silva et al, PLA 2000)</a:t>
            </a:r>
            <a:r>
              <a:rPr lang="en-US" altLang="en-US" sz="1400" b="1">
                <a:solidFill>
                  <a:schemeClr val="bg1"/>
                </a:solidFill>
                <a:latin typeface="Helvetica" panose="020B0604020202020204" pitchFamily="34" charset="0"/>
                <a:ea typeface="ヒラギノ角ゴ Pro W3" pitchFamily="48" charset="-128"/>
              </a:rPr>
              <a:t> </a:t>
            </a:r>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Box 4">
            <a:extLst>
              <a:ext uri="{FF2B5EF4-FFF2-40B4-BE49-F238E27FC236}">
                <a16:creationId xmlns:a16="http://schemas.microsoft.com/office/drawing/2014/main" id="{8EF1213B-4FD5-94A0-D2B2-B173D3E36641}"/>
              </a:ext>
            </a:extLst>
          </p:cNvPr>
          <p:cNvSpPr txBox="1">
            <a:spLocks noChangeArrowheads="1"/>
          </p:cNvSpPr>
          <p:nvPr/>
        </p:nvSpPr>
        <p:spPr bwMode="auto">
          <a:xfrm>
            <a:off x="1909763" y="1557338"/>
            <a:ext cx="7848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lgn="ctr">
              <a:spcBef>
                <a:spcPct val="0"/>
              </a:spcBef>
              <a:buFontTx/>
              <a:buNone/>
            </a:pPr>
            <a:r>
              <a:rPr lang="en-GB" altLang="en-US" sz="3600" dirty="0">
                <a:solidFill>
                  <a:srgbClr val="00B0F0"/>
                </a:solidFill>
                <a:latin typeface="Lucida Grande" pitchFamily="48" charset="0"/>
                <a:ea typeface="ヒラギノ角ゴ Pro W3" pitchFamily="48" charset="-128"/>
              </a:rPr>
              <a:t>Neutrino Plasma Interactions</a:t>
            </a:r>
          </a:p>
        </p:txBody>
      </p:sp>
      <p:sp>
        <p:nvSpPr>
          <p:cNvPr id="315395" name="TextBox 5">
            <a:extLst>
              <a:ext uri="{FF2B5EF4-FFF2-40B4-BE49-F238E27FC236}">
                <a16:creationId xmlns:a16="http://schemas.microsoft.com/office/drawing/2014/main" id="{5CA83107-1627-02BA-4D48-19971FC2D260}"/>
              </a:ext>
            </a:extLst>
          </p:cNvPr>
          <p:cNvSpPr txBox="1">
            <a:spLocks noChangeArrowheads="1"/>
          </p:cNvSpPr>
          <p:nvPr/>
        </p:nvSpPr>
        <p:spPr bwMode="auto">
          <a:xfrm>
            <a:off x="2557463" y="2924176"/>
            <a:ext cx="72009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Franklin Gothic Medium" panose="020B06030201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Franklin Gothic Medium" panose="020B06030201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Franklin Gothic Medium" panose="020B06030201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Franklin Gothic Medium" panose="020B0603020102020204" pitchFamily="34" charset="0"/>
                <a:ea typeface="ＭＳ Ｐゴシック" panose="020B0600070205080204" pitchFamily="34" charset="-128"/>
              </a:defRPr>
            </a:lvl9pPr>
          </a:lstStyle>
          <a:p>
            <a:pPr>
              <a:spcBef>
                <a:spcPct val="0"/>
              </a:spcBef>
            </a:pPr>
            <a:r>
              <a:rPr lang="en-GB" altLang="en-US" sz="2400" dirty="0">
                <a:latin typeface="Lucida Grande" pitchFamily="48" charset="0"/>
                <a:ea typeface="ヒラギノ角ゴ Pro W3" pitchFamily="48" charset="-128"/>
              </a:rPr>
              <a:t>Intense neutrino beam generates relativistic plasma  waves by the two-stream instability.</a:t>
            </a:r>
          </a:p>
          <a:p>
            <a:pPr>
              <a:spcBef>
                <a:spcPct val="0"/>
              </a:spcBef>
            </a:pPr>
            <a:endParaRPr lang="en-GB" altLang="en-US" sz="2400" dirty="0">
              <a:latin typeface="Lucida Grande" pitchFamily="48" charset="0"/>
              <a:ea typeface="ヒラギノ角ゴ Pro W3" pitchFamily="48" charset="-128"/>
            </a:endParaRPr>
          </a:p>
          <a:p>
            <a:pPr>
              <a:spcBef>
                <a:spcPct val="0"/>
              </a:spcBef>
            </a:pPr>
            <a:r>
              <a:rPr lang="en-GB" altLang="en-US" sz="2400" dirty="0">
                <a:latin typeface="Lucida Grande" pitchFamily="48" charset="0"/>
                <a:ea typeface="ヒラギノ角ゴ Pro W3" pitchFamily="48" charset="-128"/>
              </a:rPr>
              <a:t>Neutrinos can be accelerated by plasma waves.</a:t>
            </a:r>
          </a:p>
          <a:p>
            <a:pPr>
              <a:spcBef>
                <a:spcPct val="0"/>
              </a:spcBef>
            </a:pPr>
            <a:endParaRPr lang="en-GB" altLang="en-US" sz="2400" dirty="0">
              <a:latin typeface="Lucida Grande" pitchFamily="48" charset="0"/>
              <a:ea typeface="ヒラギノ角ゴ Pro W3" pitchFamily="48" charset="-128"/>
            </a:endParaRPr>
          </a:p>
          <a:p>
            <a:pPr>
              <a:spcBef>
                <a:spcPct val="0"/>
              </a:spcBef>
            </a:pPr>
            <a:r>
              <a:rPr lang="en-GB" altLang="en-US" sz="2400" dirty="0">
                <a:latin typeface="Lucida Grande" pitchFamily="48" charset="0"/>
                <a:ea typeface="ヒラギノ角ゴ Pro W3" pitchFamily="48" charset="-128"/>
              </a:rPr>
              <a:t>Neutrinos may be responsible for supernovae explosions</a:t>
            </a:r>
            <a:r>
              <a:rPr lang="en-GB" altLang="en-US" sz="2000" dirty="0">
                <a:latin typeface="Lucida Grande" pitchFamily="48" charset="0"/>
                <a:ea typeface="ヒラギノ角ゴ Pro W3" pitchFamily="48" charset="-128"/>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B9FCB-EDA5-BAA3-41D0-A602BCAE1B08}"/>
              </a:ext>
            </a:extLst>
          </p:cNvPr>
          <p:cNvSpPr txBox="1"/>
          <p:nvPr/>
        </p:nvSpPr>
        <p:spPr>
          <a:xfrm>
            <a:off x="3994484" y="1953928"/>
            <a:ext cx="3833165" cy="707886"/>
          </a:xfrm>
          <a:prstGeom prst="rect">
            <a:avLst/>
          </a:prstGeom>
          <a:noFill/>
        </p:spPr>
        <p:txBody>
          <a:bodyPr wrap="none" rtlCol="0">
            <a:spAutoFit/>
          </a:bodyPr>
          <a:lstStyle/>
          <a:p>
            <a:r>
              <a:rPr lang="en-GB" sz="4000" dirty="0">
                <a:solidFill>
                  <a:srgbClr val="00B0F0"/>
                </a:solidFill>
              </a:rPr>
              <a:t>Unruh Radiation?</a:t>
            </a:r>
          </a:p>
        </p:txBody>
      </p:sp>
    </p:spTree>
    <p:extLst>
      <p:ext uri="{BB962C8B-B14F-4D97-AF65-F5344CB8AC3E}">
        <p14:creationId xmlns:p14="http://schemas.microsoft.com/office/powerpoint/2010/main" val="80876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06D2-15BB-C4A0-4934-2AE03B091A1A}"/>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8F7837B9-DCCF-1C49-A617-CDBC932264AA}"/>
              </a:ext>
            </a:extLst>
          </p:cNvPr>
          <p:cNvSpPr>
            <a:spLocks noGrp="1" noChangeArrowheads="1"/>
          </p:cNvSpPr>
          <p:nvPr>
            <p:ph type="title"/>
          </p:nvPr>
        </p:nvSpPr>
        <p:spPr>
          <a:xfrm>
            <a:off x="2643184" y="0"/>
            <a:ext cx="6300794" cy="1231900"/>
          </a:xfrm>
          <a:noFill/>
          <a:ln/>
        </p:spPr>
        <p:txBody>
          <a:bodyPr>
            <a:normAutofit/>
          </a:bodyPr>
          <a:lstStyle/>
          <a:p>
            <a:r>
              <a:rPr lang="en-US" sz="3200" b="1" dirty="0">
                <a:solidFill>
                  <a:srgbClr val="FF0000"/>
                </a:solidFill>
                <a:latin typeface="Arial"/>
                <a:cs typeface="Arial"/>
              </a:rPr>
              <a:t>Extreme Fields in Astrophysics</a:t>
            </a:r>
            <a:endParaRPr lang="en-US" b="1" dirty="0">
              <a:solidFill>
                <a:srgbClr val="FF0000"/>
              </a:solidFill>
              <a:latin typeface="Arial"/>
              <a:cs typeface="Aria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A3F34FA-E414-F6FE-0A62-E06E5D7971EC}"/>
                  </a:ext>
                </a:extLst>
              </p:cNvPr>
              <p:cNvSpPr txBox="1"/>
              <p:nvPr/>
            </p:nvSpPr>
            <p:spPr>
              <a:xfrm>
                <a:off x="14272" y="4514850"/>
                <a:ext cx="1217772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Ultra-strong electromagnetic fields + highly energetic particles → strong-field QED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Interior of neutron stars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Magnetospheres of magnetars: </a:t>
                </a:r>
                <a14:m>
                  <m:oMath xmlns:m="http://schemas.openxmlformats.org/officeDocument/2006/math">
                    <m:r>
                      <m:rPr>
                        <m:sty m:val="p"/>
                      </m:rPr>
                      <a:rPr kumimoji="0" lang="en-US" sz="2400" b="0" i="0"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B</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m:t>
                    </m:r>
                    <m:sSub>
                      <m:sSub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b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𝐵</m:t>
                        </m:r>
                      </m:e>
                      <m: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𝑐𝑟</m:t>
                        </m:r>
                      </m:sub>
                    </m:s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  </m:t>
                    </m:r>
                    <m:sSub>
                      <m:sSub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b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𝐵</m:t>
                        </m:r>
                      </m:e>
                      <m: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𝑐𝑟</m:t>
                        </m:r>
                      </m:sub>
                    </m:sSub>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m:t>
                    </m:r>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𝑚</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2</m:t>
                        </m:r>
                      </m:sup>
                    </m:sSup>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𝑐</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2</m:t>
                        </m:r>
                      </m:sup>
                    </m:sSup>
                    <m:r>
                      <a:rPr kumimoji="0" lang="en-US" sz="2400" b="0" i="0" u="none" strike="noStrike" kern="1200" cap="none" spc="0" normalizeH="0" baseline="0" noProof="0" smtClean="0">
                        <a:ln>
                          <a:noFill/>
                        </a:ln>
                        <a:solidFill>
                          <a:srgbClr val="ED7D31"/>
                        </a:solidFill>
                        <a:effectLst/>
                        <a:uLnTx/>
                        <a:uFillTx/>
                        <a:latin typeface="Cambria Math" panose="02040503050406030204" pitchFamily="18" charset="0"/>
                        <a:ea typeface="+mn-ea"/>
                        <a:cs typeface="Arial" panose="020B0604020202020204" pitchFamily="34" charset="0"/>
                      </a:rPr>
                      <m:t>/(</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ℏ</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𝑒</m:t>
                    </m:r>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)≈0.4×</m:t>
                    </m:r>
                    <m:sSup>
                      <m:sSupPr>
                        <m:ctrlP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10</m:t>
                        </m:r>
                      </m:e>
                      <m: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14</m:t>
                        </m:r>
                      </m:sup>
                    </m:sSup>
                    <m:r>
                      <a:rPr kumimoji="0" lang="en-US" sz="2400" b="0" i="1" u="none" strike="noStrike" kern="1200" cap="none" spc="0" normalizeH="0" baseline="0" noProof="0" smtClean="0">
                        <a:ln>
                          <a:noFill/>
                        </a:ln>
                        <a:solidFill>
                          <a:srgbClr val="ED7D31"/>
                        </a:solidFill>
                        <a:effectLst/>
                        <a:uLnTx/>
                        <a:uFillTx/>
                        <a:latin typeface="Cambria Math" panose="02040503050406030204" pitchFamily="18" charset="0"/>
                        <a:ea typeface="Cambria Math" panose="02040503050406030204" pitchFamily="18" charset="0"/>
                        <a:cs typeface="Arial" panose="020B0604020202020204" pitchFamily="34" charset="0"/>
                      </a:rPr>
                      <m:t>𝐺</m:t>
                    </m:r>
                  </m:oMath>
                </a14:m>
                <a:endParaRPr kumimoji="0" lang="en-US" sz="24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Vacuum birefringence, electromagnetic cascades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Central engines of supernovae and </a:t>
                </a:r>
                <a:r>
                  <a:rPr kumimoji="0" lang="en-US" sz="2400" b="1" i="0" u="none" strike="noStrike" kern="1200" cap="none" spc="0" normalizeH="0" baseline="0" noProof="0" dirty="0">
                    <a:ln>
                      <a:noFill/>
                    </a:ln>
                    <a:solidFill>
                      <a:srgbClr val="131AFC"/>
                    </a:solidFill>
                    <a:effectLst/>
                    <a:uLnTx/>
                    <a:uFillTx/>
                    <a:latin typeface="Symbol" pitchFamily="2" charset="2"/>
                    <a:ea typeface="+mn-ea"/>
                    <a:cs typeface="Arial" panose="020B0604020202020204" pitchFamily="34" charset="0"/>
                  </a:rPr>
                  <a:t>g</a:t>
                </a: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-ray bursts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Black holes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2A3F34FA-E414-F6FE-0A62-E06E5D7971EC}"/>
                  </a:ext>
                </a:extLst>
              </p:cNvPr>
              <p:cNvSpPr txBox="1">
                <a:spLocks noRot="1" noChangeAspect="1" noMove="1" noResize="1" noEditPoints="1" noAdjustHandles="1" noChangeArrowheads="1" noChangeShapeType="1" noTextEdit="1"/>
              </p:cNvSpPr>
              <p:nvPr/>
            </p:nvSpPr>
            <p:spPr>
              <a:xfrm>
                <a:off x="14272" y="4514850"/>
                <a:ext cx="12177728" cy="2308324"/>
              </a:xfrm>
              <a:prstGeom prst="rect">
                <a:avLst/>
              </a:prstGeom>
              <a:blipFill>
                <a:blip r:embed="rId2"/>
                <a:stretch>
                  <a:fillRect l="-751" t="-1852" b="-2910"/>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40F7600B-C3A4-7C2A-E4AC-4ABBF77F2F9C}"/>
              </a:ext>
            </a:extLst>
          </p:cNvPr>
          <p:cNvPicPr>
            <a:picLocks noChangeAspect="1"/>
          </p:cNvPicPr>
          <p:nvPr/>
        </p:nvPicPr>
        <p:blipFill>
          <a:blip r:embed="rId3"/>
          <a:stretch>
            <a:fillRect/>
          </a:stretch>
        </p:blipFill>
        <p:spPr>
          <a:xfrm>
            <a:off x="2757488" y="857254"/>
            <a:ext cx="6072187" cy="3757612"/>
          </a:xfrm>
          <a:prstGeom prst="rect">
            <a:avLst/>
          </a:prstGeom>
        </p:spPr>
      </p:pic>
    </p:spTree>
    <p:extLst>
      <p:ext uri="{BB962C8B-B14F-4D97-AF65-F5344CB8AC3E}">
        <p14:creationId xmlns:p14="http://schemas.microsoft.com/office/powerpoint/2010/main" val="3868799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rgbClr val="0066FF"/>
                </a:solidFill>
                <a:latin typeface="Times New Roman" pitchFamily="18" charset="0"/>
              </a:defRPr>
            </a:lvl1pPr>
            <a:lvl2pPr marL="742950" indent="-285750" eaLnBrk="0" hangingPunct="0">
              <a:spcBef>
                <a:spcPct val="20000"/>
              </a:spcBef>
              <a:buChar char="–"/>
              <a:defRPr sz="22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eaLnBrk="1" fontAlgn="base" hangingPunct="1">
              <a:spcBef>
                <a:spcPct val="0"/>
              </a:spcBef>
              <a:spcAft>
                <a:spcPct val="0"/>
              </a:spcAft>
              <a:buNone/>
            </a:pPr>
            <a:fld id="{287CEFCC-727B-453E-982B-F5D34BB84CD7}" type="slidenum">
              <a:rPr lang="en-GB" altLang="en-US" sz="1400">
                <a:solidFill>
                  <a:srgbClr val="000000"/>
                </a:solidFill>
                <a:latin typeface="Arial" charset="0"/>
              </a:rPr>
              <a:pPr eaLnBrk="1" fontAlgn="base" hangingPunct="1">
                <a:spcBef>
                  <a:spcPct val="0"/>
                </a:spcBef>
                <a:spcAft>
                  <a:spcPct val="0"/>
                </a:spcAft>
                <a:buNone/>
              </a:pPr>
              <a:t>50</a:t>
            </a:fld>
            <a:endParaRPr lang="en-GB" altLang="en-US" sz="1400">
              <a:solidFill>
                <a:srgbClr val="000000"/>
              </a:solidFill>
              <a:latin typeface="Arial" charset="0"/>
            </a:endParaRPr>
          </a:p>
        </p:txBody>
      </p:sp>
      <p:pic>
        <p:nvPicPr>
          <p:cNvPr id="156675" name="Picture 6"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8472488" y="5516563"/>
            <a:ext cx="2195512" cy="1225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rgbClr val="0066FF"/>
                </a:solidFill>
                <a:latin typeface="Times New Roman" pitchFamily="18" charset="0"/>
              </a:defRPr>
            </a:lvl1pPr>
            <a:lvl2pPr marL="742950" indent="-285750" eaLnBrk="0" hangingPunct="0">
              <a:spcBef>
                <a:spcPct val="20000"/>
              </a:spcBef>
              <a:buChar char="–"/>
              <a:defRPr sz="22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eaLnBrk="1" fontAlgn="base" hangingPunct="1">
              <a:spcBef>
                <a:spcPct val="0"/>
              </a:spcBef>
              <a:spcAft>
                <a:spcPct val="0"/>
              </a:spcAft>
              <a:buNone/>
            </a:pPr>
            <a:endParaRPr lang="en-US" altLang="en-US" sz="1600">
              <a:solidFill>
                <a:srgbClr val="000000"/>
              </a:solidFill>
              <a:latin typeface="Arial" charset="0"/>
            </a:endParaRPr>
          </a:p>
        </p:txBody>
      </p:sp>
      <p:sp>
        <p:nvSpPr>
          <p:cNvPr id="187394" name="Rectangle 2"/>
          <p:cNvSpPr>
            <a:spLocks noGrp="1" noChangeArrowheads="1"/>
          </p:cNvSpPr>
          <p:nvPr>
            <p:ph type="title"/>
          </p:nvPr>
        </p:nvSpPr>
        <p:spPr>
          <a:xfrm>
            <a:off x="3648076" y="1"/>
            <a:ext cx="7019925" cy="765175"/>
          </a:xfrm>
        </p:spPr>
        <p:txBody>
          <a:bodyPr/>
          <a:lstStyle/>
          <a:p>
            <a:pPr eaLnBrk="1" hangingPunct="1">
              <a:defRPr/>
            </a:pPr>
            <a:r>
              <a:rPr lang="en-US" dirty="0">
                <a:solidFill>
                  <a:schemeClr val="accent2"/>
                </a:solidFill>
              </a:rPr>
              <a:t>Probing Event Horizon</a:t>
            </a:r>
            <a:br>
              <a:rPr lang="en-US" sz="2800" dirty="0">
                <a:solidFill>
                  <a:schemeClr val="accent2"/>
                </a:solidFill>
              </a:rPr>
            </a:br>
            <a:r>
              <a:rPr lang="en-US" sz="1200" dirty="0">
                <a:solidFill>
                  <a:schemeClr val="tx1"/>
                </a:solidFill>
              </a:rPr>
              <a:t>Chen and Tajima, PRL (1999)</a:t>
            </a:r>
          </a:p>
        </p:txBody>
      </p:sp>
      <p:sp>
        <p:nvSpPr>
          <p:cNvPr id="156678" name="Rectangle 3"/>
          <p:cNvSpPr>
            <a:spLocks noGrp="1" noChangeArrowheads="1"/>
          </p:cNvSpPr>
          <p:nvPr>
            <p:ph type="body" idx="1"/>
          </p:nvPr>
        </p:nvSpPr>
        <p:spPr>
          <a:xfrm>
            <a:off x="1828800" y="1600200"/>
            <a:ext cx="8153400" cy="4495800"/>
          </a:xfrm>
        </p:spPr>
        <p:txBody>
          <a:bodyPr/>
          <a:lstStyle/>
          <a:p>
            <a:pPr marL="609600" indent="-609600" eaLnBrk="1" hangingPunct="1">
              <a:lnSpc>
                <a:spcPct val="90000"/>
              </a:lnSpc>
              <a:buNone/>
            </a:pPr>
            <a:endParaRPr lang="en-US" altLang="en-US" sz="1600" i="1"/>
          </a:p>
          <a:p>
            <a:pPr marL="609600" indent="-609600" eaLnBrk="1" hangingPunct="1">
              <a:lnSpc>
                <a:spcPct val="90000"/>
              </a:lnSpc>
              <a:buNone/>
            </a:pPr>
            <a:endParaRPr lang="en-US" altLang="en-US" sz="2000"/>
          </a:p>
          <a:p>
            <a:pPr marL="609600" indent="-609600" eaLnBrk="1" hangingPunct="1">
              <a:lnSpc>
                <a:spcPct val="90000"/>
              </a:lnSpc>
              <a:buNone/>
            </a:pPr>
            <a:endParaRPr lang="en-US" altLang="en-US" sz="2000"/>
          </a:p>
          <a:p>
            <a:pPr marL="609600" indent="-609600" eaLnBrk="1" hangingPunct="1">
              <a:lnSpc>
                <a:spcPct val="90000"/>
              </a:lnSpc>
              <a:buNone/>
            </a:pPr>
            <a:endParaRPr lang="en-US" altLang="en-US" sz="2000"/>
          </a:p>
          <a:p>
            <a:pPr marL="609600" indent="-609600" eaLnBrk="1" hangingPunct="1">
              <a:lnSpc>
                <a:spcPct val="90000"/>
              </a:lnSpc>
              <a:buNone/>
            </a:pPr>
            <a:endParaRPr lang="en-US" altLang="en-US" sz="2000"/>
          </a:p>
          <a:p>
            <a:pPr marL="609600" indent="-609600" eaLnBrk="1" hangingPunct="1">
              <a:lnSpc>
                <a:spcPct val="90000"/>
              </a:lnSpc>
              <a:buNone/>
            </a:pPr>
            <a:endParaRPr lang="en-US" altLang="en-US" sz="2000"/>
          </a:p>
          <a:p>
            <a:pPr marL="609600" indent="-609600" eaLnBrk="1" hangingPunct="1">
              <a:lnSpc>
                <a:spcPct val="90000"/>
              </a:lnSpc>
              <a:buNone/>
            </a:pPr>
            <a:endParaRPr lang="en-US" altLang="en-US" sz="2000"/>
          </a:p>
          <a:p>
            <a:pPr marL="609600" indent="-609600" eaLnBrk="1" hangingPunct="1">
              <a:lnSpc>
                <a:spcPct val="90000"/>
              </a:lnSpc>
            </a:pPr>
            <a:endParaRPr lang="en-US" altLang="en-US" sz="1600"/>
          </a:p>
          <a:p>
            <a:pPr marL="609600" indent="-609600" eaLnBrk="1" hangingPunct="1">
              <a:lnSpc>
                <a:spcPct val="90000"/>
              </a:lnSpc>
            </a:pPr>
            <a:endParaRPr lang="en-US" altLang="en-US" sz="1600"/>
          </a:p>
          <a:p>
            <a:pPr marL="609600" indent="-609600" eaLnBrk="1" hangingPunct="1">
              <a:lnSpc>
                <a:spcPct val="90000"/>
              </a:lnSpc>
              <a:buNone/>
            </a:pPr>
            <a:endParaRPr lang="en-US" altLang="en-US" sz="1600"/>
          </a:p>
        </p:txBody>
      </p:sp>
      <p:pic>
        <p:nvPicPr>
          <p:cNvPr id="156679" name="Picture 4" descr="8544a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6670"/>
          <a:stretch>
            <a:fillRect/>
          </a:stretch>
        </p:blipFill>
        <p:spPr bwMode="auto">
          <a:xfrm>
            <a:off x="1919288" y="1341438"/>
            <a:ext cx="82804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D5200-5C40-F0B7-CA79-3B4C263720B7}"/>
              </a:ext>
            </a:extLst>
          </p:cNvPr>
          <p:cNvPicPr>
            <a:picLocks noChangeAspect="1"/>
          </p:cNvPicPr>
          <p:nvPr/>
        </p:nvPicPr>
        <p:blipFill>
          <a:blip r:embed="rId2"/>
          <a:stretch>
            <a:fillRect/>
          </a:stretch>
        </p:blipFill>
        <p:spPr>
          <a:xfrm>
            <a:off x="2328863" y="843958"/>
            <a:ext cx="6557962" cy="5672927"/>
          </a:xfrm>
          <a:prstGeom prst="rect">
            <a:avLst/>
          </a:prstGeom>
        </p:spPr>
      </p:pic>
      <p:sp>
        <p:nvSpPr>
          <p:cNvPr id="4" name="TextBox 3">
            <a:extLst>
              <a:ext uri="{FF2B5EF4-FFF2-40B4-BE49-F238E27FC236}">
                <a16:creationId xmlns:a16="http://schemas.microsoft.com/office/drawing/2014/main" id="{3B8FB884-A257-5F98-FA8C-F1760755EB6D}"/>
              </a:ext>
            </a:extLst>
          </p:cNvPr>
          <p:cNvSpPr txBox="1"/>
          <p:nvPr/>
        </p:nvSpPr>
        <p:spPr>
          <a:xfrm>
            <a:off x="3066970" y="225425"/>
            <a:ext cx="5450146" cy="646331"/>
          </a:xfrm>
          <a:prstGeom prst="rect">
            <a:avLst/>
          </a:prstGeom>
          <a:noFill/>
        </p:spPr>
        <p:txBody>
          <a:bodyPr wrap="none" rtlCol="0">
            <a:spAutoFit/>
          </a:bodyPr>
          <a:lstStyle/>
          <a:p>
            <a:r>
              <a:rPr lang="en-GB" sz="3600" dirty="0"/>
              <a:t>Detecting Unruh Radiation</a:t>
            </a:r>
          </a:p>
        </p:txBody>
      </p:sp>
    </p:spTree>
    <p:extLst>
      <p:ext uri="{BB962C8B-B14F-4D97-AF65-F5344CB8AC3E}">
        <p14:creationId xmlns:p14="http://schemas.microsoft.com/office/powerpoint/2010/main" val="1471455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2D0A5-10FC-7F25-BEDF-27429426372B}"/>
              </a:ext>
            </a:extLst>
          </p:cNvPr>
          <p:cNvSpPr txBox="1"/>
          <p:nvPr/>
        </p:nvSpPr>
        <p:spPr>
          <a:xfrm>
            <a:off x="2985645" y="1919194"/>
            <a:ext cx="5110566" cy="2031325"/>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FF0000"/>
                </a:solidFill>
              </a:rPr>
              <a:t>Lasers are closing in on the intensity frontier.</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dirty="0">
                <a:solidFill>
                  <a:srgbClr val="FF0000"/>
                </a:solidFill>
              </a:rPr>
              <a:t>New compact accelerators in the 10’s GeV </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dirty="0">
                <a:solidFill>
                  <a:srgbClr val="FF0000"/>
                </a:solidFill>
              </a:rPr>
              <a:t>New compact light sources.</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dirty="0">
                <a:solidFill>
                  <a:srgbClr val="FF0000"/>
                </a:solidFill>
              </a:rPr>
              <a:t>Fundamental physics using lasers developing fast.</a:t>
            </a:r>
          </a:p>
        </p:txBody>
      </p:sp>
      <p:sp>
        <p:nvSpPr>
          <p:cNvPr id="3" name="TextBox 2">
            <a:extLst>
              <a:ext uri="{FF2B5EF4-FFF2-40B4-BE49-F238E27FC236}">
                <a16:creationId xmlns:a16="http://schemas.microsoft.com/office/drawing/2014/main" id="{E334AC85-2918-3577-8AE8-94DEA4BA76B9}"/>
              </a:ext>
            </a:extLst>
          </p:cNvPr>
          <p:cNvSpPr txBox="1"/>
          <p:nvPr/>
        </p:nvSpPr>
        <p:spPr>
          <a:xfrm>
            <a:off x="4493741" y="700391"/>
            <a:ext cx="2659702" cy="707886"/>
          </a:xfrm>
          <a:prstGeom prst="rect">
            <a:avLst/>
          </a:prstGeom>
          <a:noFill/>
        </p:spPr>
        <p:txBody>
          <a:bodyPr wrap="none" rtlCol="0">
            <a:spAutoFit/>
          </a:bodyPr>
          <a:lstStyle/>
          <a:p>
            <a:r>
              <a:rPr lang="en-GB" sz="4000" dirty="0">
                <a:solidFill>
                  <a:srgbClr val="00B0F0"/>
                </a:solidFill>
              </a:rPr>
              <a:t>Conclusions</a:t>
            </a:r>
          </a:p>
        </p:txBody>
      </p:sp>
    </p:spTree>
    <p:extLst>
      <p:ext uri="{BB962C8B-B14F-4D97-AF65-F5344CB8AC3E}">
        <p14:creationId xmlns:p14="http://schemas.microsoft.com/office/powerpoint/2010/main" val="1921687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AC9CC-3D41-B834-067B-50D81D7C3610}"/>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7F5BB8BA-E7C3-72E8-5278-38458107B85A}"/>
              </a:ext>
            </a:extLst>
          </p:cNvPr>
          <p:cNvSpPr>
            <a:spLocks noGrp="1" noChangeArrowheads="1"/>
          </p:cNvSpPr>
          <p:nvPr>
            <p:ph type="title"/>
          </p:nvPr>
        </p:nvSpPr>
        <p:spPr>
          <a:xfrm>
            <a:off x="942969" y="0"/>
            <a:ext cx="10448925" cy="1231900"/>
          </a:xfrm>
          <a:noFill/>
          <a:ln/>
        </p:spPr>
        <p:txBody>
          <a:bodyPr>
            <a:normAutofit/>
          </a:bodyPr>
          <a:lstStyle/>
          <a:p>
            <a:r>
              <a:rPr lang="en-US" sz="3200" b="1" dirty="0">
                <a:solidFill>
                  <a:srgbClr val="FF0000"/>
                </a:solidFill>
                <a:latin typeface="Arial"/>
                <a:cs typeface="Arial"/>
              </a:rPr>
              <a:t>Fundamental Physics During Violent Accelerations</a:t>
            </a:r>
            <a:endParaRPr lang="en-US" b="1" dirty="0">
              <a:solidFill>
                <a:srgbClr val="FF0000"/>
              </a:solidFill>
              <a:latin typeface="Arial"/>
              <a:cs typeface="Arial"/>
            </a:endParaRPr>
          </a:p>
        </p:txBody>
      </p:sp>
      <mc:AlternateContent xmlns:mc="http://schemas.openxmlformats.org/markup-compatibility/2006" xmlns:a14="http://schemas.microsoft.com/office/drawing/2010/main">
        <mc:Choice Requires="a14">
          <p:sp>
            <p:nvSpPr>
              <p:cNvPr id="5" name="TextBox 1">
                <a:extLst>
                  <a:ext uri="{FF2B5EF4-FFF2-40B4-BE49-F238E27FC236}">
                    <a16:creationId xmlns:a16="http://schemas.microsoft.com/office/drawing/2014/main" id="{406CA399-CFAE-92DC-53E1-E41AEA74936D}"/>
                  </a:ext>
                </a:extLst>
              </p:cNvPr>
              <p:cNvSpPr txBox="1">
                <a:spLocks noChangeArrowheads="1"/>
              </p:cNvSpPr>
              <p:nvPr/>
            </p:nvSpPr>
            <p:spPr bwMode="auto">
              <a:xfrm>
                <a:off x="52241" y="1037344"/>
                <a:ext cx="10434784" cy="21037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Estimate the electric field strength for which the energy gain of an electron accelerated over one Compton length equals the electron rest energy: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mic Sans MS" pitchFamily="66" charset="0"/>
                    <a:ea typeface="+mn-ea"/>
                    <a:cs typeface="Times New Roman" panose="02020603050405020304" pitchFamily="18" charset="0"/>
                  </a:rPr>
                  <a:t>                 </a:t>
                </a:r>
                <a14:m>
                  <m:oMath xmlns:m="http://schemas.openxmlformats.org/officeDocument/2006/math">
                    <m:f>
                      <m:f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fPr>
                      <m:num>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ℏ</m:t>
                        </m:r>
                      </m:num>
                      <m:den>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𝑚𝑐</m:t>
                        </m:r>
                      </m:den>
                    </m:f>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𝑒𝐸</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𝑐𝑟</m:t>
                        </m:r>
                      </m:sub>
                    </m:s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sSup>
                      <m:sSup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𝟏𝟎</m:t>
                        </m:r>
                      </m:e>
                      <m:sup>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𝟏𝟔</m:t>
                        </m:r>
                      </m:sup>
                    </m:sSup>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𝑽</m:t>
                    </m:r>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𝒄𝒎</m:t>
                    </m:r>
                  </m:oMath>
                </a14:m>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defines the critical electric field in QED</a:t>
                </a:r>
              </a:p>
            </p:txBody>
          </p:sp>
        </mc:Choice>
        <mc:Fallback xmlns="">
          <p:sp>
            <p:nvSpPr>
              <p:cNvPr id="5" name="TextBox 1">
                <a:extLst>
                  <a:ext uri="{FF2B5EF4-FFF2-40B4-BE49-F238E27FC236}">
                    <a16:creationId xmlns:a16="http://schemas.microsoft.com/office/drawing/2014/main" id="{406CA399-CFAE-92DC-53E1-E41AEA74936D}"/>
                  </a:ext>
                </a:extLst>
              </p:cNvPr>
              <p:cNvSpPr txBox="1">
                <a:spLocks noRot="1" noChangeAspect="1" noMove="1" noResize="1" noEditPoints="1" noAdjustHandles="1" noChangeArrowheads="1" noChangeShapeType="1" noTextEdit="1"/>
              </p:cNvSpPr>
              <p:nvPr/>
            </p:nvSpPr>
            <p:spPr bwMode="auto">
              <a:xfrm>
                <a:off x="52241" y="1037344"/>
                <a:ext cx="10434784" cy="2103781"/>
              </a:xfrm>
              <a:prstGeom prst="rect">
                <a:avLst/>
              </a:prstGeom>
              <a:blipFill>
                <a:blip r:embed="rId2"/>
                <a:stretch>
                  <a:fillRect l="-935" t="-2029" b="-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1">
                <a:extLst>
                  <a:ext uri="{FF2B5EF4-FFF2-40B4-BE49-F238E27FC236}">
                    <a16:creationId xmlns:a16="http://schemas.microsoft.com/office/drawing/2014/main" id="{2C86FC2D-2D35-68A1-1F79-94DF6EFC7DC8}"/>
                  </a:ext>
                </a:extLst>
              </p:cNvPr>
              <p:cNvSpPr txBox="1">
                <a:spLocks noChangeArrowheads="1"/>
              </p:cNvSpPr>
              <p:nvPr/>
            </p:nvSpPr>
            <p:spPr bwMode="auto">
              <a:xfrm>
                <a:off x="1182062" y="3277369"/>
                <a:ext cx="6498960" cy="9569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𝐼</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𝑐𝑟</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𝑐</m:t>
                          </m:r>
                          <m:sSubSup>
                            <m:sSubSup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bSup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𝐸</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𝑐𝑟</m:t>
                              </m:r>
                            </m:sub>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bSup>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8</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den>
                      </m:f>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=4.6</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Sup>
                        <m:sSup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29</m:t>
                          </m:r>
                        </m:sup>
                      </m:sSup>
                      <m:f>
                        <m:fPr>
                          <m:type m:val="skw"/>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𝑊</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m:t>
                          </m:r>
                          <m:sSup>
                            <m:sSup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e>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den>
                      </m:f>
                    </m:oMath>
                  </m:oMathPara>
                </a14:m>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TextBox 1">
                <a:extLst>
                  <a:ext uri="{FF2B5EF4-FFF2-40B4-BE49-F238E27FC236}">
                    <a16:creationId xmlns:a16="http://schemas.microsoft.com/office/drawing/2014/main" id="{2C86FC2D-2D35-68A1-1F79-94DF6EFC7DC8}"/>
                  </a:ext>
                </a:extLst>
              </p:cNvPr>
              <p:cNvSpPr txBox="1">
                <a:spLocks noRot="1" noChangeAspect="1" noMove="1" noResize="1" noEditPoints="1" noAdjustHandles="1" noChangeArrowheads="1" noChangeShapeType="1" noTextEdit="1"/>
              </p:cNvSpPr>
              <p:nvPr/>
            </p:nvSpPr>
            <p:spPr bwMode="auto">
              <a:xfrm>
                <a:off x="1182062" y="3277369"/>
                <a:ext cx="6498960" cy="956929"/>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7" name="Picture 6">
            <a:extLst>
              <a:ext uri="{FF2B5EF4-FFF2-40B4-BE49-F238E27FC236}">
                <a16:creationId xmlns:a16="http://schemas.microsoft.com/office/drawing/2014/main" id="{E0F079A3-3ABC-3D29-B5D6-C9F0FF3D5177}"/>
              </a:ext>
            </a:extLst>
          </p:cNvPr>
          <p:cNvPicPr>
            <a:picLocks noChangeAspect="1"/>
          </p:cNvPicPr>
          <p:nvPr/>
        </p:nvPicPr>
        <p:blipFill>
          <a:blip r:embed="rId4"/>
          <a:stretch>
            <a:fillRect/>
          </a:stretch>
        </p:blipFill>
        <p:spPr>
          <a:xfrm>
            <a:off x="7681022" y="1997776"/>
            <a:ext cx="3796594" cy="2761160"/>
          </a:xfrm>
          <a:prstGeom prst="rect">
            <a:avLst/>
          </a:prstGeom>
        </p:spPr>
      </p:pic>
      <p:sp>
        <p:nvSpPr>
          <p:cNvPr id="8" name="TextBox 1">
            <a:extLst>
              <a:ext uri="{FF2B5EF4-FFF2-40B4-BE49-F238E27FC236}">
                <a16:creationId xmlns:a16="http://schemas.microsoft.com/office/drawing/2014/main" id="{8DCA0CAA-D9BE-AAF9-92FF-FD25CF1084C7}"/>
              </a:ext>
            </a:extLst>
          </p:cNvPr>
          <p:cNvSpPr txBox="1">
            <a:spLocks noChangeArrowheads="1"/>
          </p:cNvSpPr>
          <p:nvPr/>
        </p:nvSpPr>
        <p:spPr bwMode="auto">
          <a:xfrm>
            <a:off x="52241" y="4502932"/>
            <a:ext cx="7628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 acceleration of a free electron in this case is so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violent that the interaction is nonlinear.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95D30D-0F47-5D70-1FF2-55E8C90E6CE1}"/>
                  </a:ext>
                </a:extLst>
              </p:cNvPr>
              <p:cNvSpPr txBox="1"/>
              <p:nvPr/>
            </p:nvSpPr>
            <p:spPr>
              <a:xfrm>
                <a:off x="526701" y="5410508"/>
                <a:ext cx="10682668" cy="12618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Probing </a:t>
                </a:r>
                <a14:m>
                  <m:oMath xmlns:m="http://schemas.openxmlformats.org/officeDocument/2006/math">
                    <m:sSub>
                      <m:sSubPr>
                        <m:ctrlP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Arial" panose="020B0604020202020204" pitchFamily="34" charset="0"/>
                          </a:rPr>
                        </m:ctrlPr>
                      </m:sSubPr>
                      <m:e>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Arial" panose="020B0604020202020204" pitchFamily="34" charset="0"/>
                          </a:rPr>
                          <m:t>𝑬</m:t>
                        </m:r>
                      </m:e>
                      <m: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Arial" panose="020B0604020202020204" pitchFamily="34" charset="0"/>
                          </a:rPr>
                          <m:t>𝒄𝒓</m:t>
                        </m:r>
                      </m:sub>
                    </m:sSub>
                  </m:oMath>
                </a14:m>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tests QED in a completely different non-perturbative regime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 regime not covered by Standard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strong-field QED regime is largely unexplored</a:t>
                </a:r>
              </a:p>
            </p:txBody>
          </p:sp>
        </mc:Choice>
        <mc:Fallback xmlns="">
          <p:sp>
            <p:nvSpPr>
              <p:cNvPr id="9" name="TextBox 8">
                <a:extLst>
                  <a:ext uri="{FF2B5EF4-FFF2-40B4-BE49-F238E27FC236}">
                    <a16:creationId xmlns:a16="http://schemas.microsoft.com/office/drawing/2014/main" id="{CF95D30D-0F47-5D70-1FF2-55E8C90E6CE1}"/>
                  </a:ext>
                </a:extLst>
              </p:cNvPr>
              <p:cNvSpPr txBox="1">
                <a:spLocks noRot="1" noChangeAspect="1" noMove="1" noResize="1" noEditPoints="1" noAdjustHandles="1" noChangeArrowheads="1" noChangeShapeType="1" noTextEdit="1"/>
              </p:cNvSpPr>
              <p:nvPr/>
            </p:nvSpPr>
            <p:spPr>
              <a:xfrm>
                <a:off x="526701" y="5410508"/>
                <a:ext cx="10682668" cy="1261884"/>
              </a:xfrm>
              <a:prstGeom prst="rect">
                <a:avLst/>
              </a:prstGeom>
              <a:blipFill>
                <a:blip r:embed="rId5"/>
                <a:stretch>
                  <a:fillRect l="-399" t="-3382" r="-342" b="-12560"/>
                </a:stretch>
              </a:blipFill>
            </p:spPr>
            <p:txBody>
              <a:bodyPr/>
              <a:lstStyle/>
              <a:p>
                <a:r>
                  <a:rPr lang="en-GB">
                    <a:noFill/>
                  </a:rPr>
                  <a:t> </a:t>
                </a:r>
              </a:p>
            </p:txBody>
          </p:sp>
        </mc:Fallback>
      </mc:AlternateContent>
    </p:spTree>
    <p:extLst>
      <p:ext uri="{BB962C8B-B14F-4D97-AF65-F5344CB8AC3E}">
        <p14:creationId xmlns:p14="http://schemas.microsoft.com/office/powerpoint/2010/main" val="1600421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30008-CA88-646F-D3E5-B13A94A45F7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B3F862-33C2-B62A-0886-BF33FD296EA2}"/>
                  </a:ext>
                </a:extLst>
              </p:cNvPr>
              <p:cNvSpPr txBox="1"/>
              <p:nvPr/>
            </p:nvSpPr>
            <p:spPr>
              <a:xfrm>
                <a:off x="1877640" y="1282140"/>
                <a:ext cx="8552058" cy="5331076"/>
              </a:xfrm>
              <a:prstGeom prst="rect">
                <a:avLst/>
              </a:prstGeom>
              <a:noFill/>
            </p:spPr>
            <p:txBody>
              <a:bodyPr wrap="square" lIns="96744" tIns="48372" rIns="96744" bIns="48372" rtlCol="0">
                <a:spAutoFit/>
              </a:bodyPr>
              <a:lstStyle/>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The excitation of quasi-particle states gives rise to a quantum vacuum which is polarized and magnetized</a:t>
                </a:r>
                <a:endParaRPr kumimoji="0" lang="en-GB" altLang="en-US" sz="1900" b="1"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As a result, there is a non-zero third order non-linear susceptibility which allows for wave mixing, etc.</a:t>
                </a: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Formally, start with a Born-</a:t>
                </a:r>
                <a:r>
                  <a:rPr kumimoji="0" lang="en-GB" altLang="en-US" sz="1900" b="0" i="0" u="none" strike="noStrike" kern="1200" cap="none" spc="0" normalizeH="0" baseline="0" noProof="0" dirty="0" err="1">
                    <a:ln>
                      <a:noFill/>
                    </a:ln>
                    <a:solidFill>
                      <a:srgbClr val="000000"/>
                    </a:solidFill>
                    <a:effectLst/>
                    <a:uLnTx/>
                    <a:uFillTx/>
                    <a:latin typeface="Foudry"/>
                    <a:ea typeface="+mn-ea"/>
                    <a:cs typeface="+mn-cs"/>
                  </a:rPr>
                  <a:t>Infeld</a:t>
                </a: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 </a:t>
                </a:r>
                <a:r>
                  <a:rPr kumimoji="0" lang="en-GB" altLang="en-US" sz="1900" b="0" i="0" u="none" strike="noStrike" kern="1200" cap="none" spc="0" normalizeH="0" baseline="0" noProof="0" dirty="0" err="1">
                    <a:ln>
                      <a:noFill/>
                    </a:ln>
                    <a:solidFill>
                      <a:srgbClr val="000000"/>
                    </a:solidFill>
                    <a:effectLst/>
                    <a:uLnTx/>
                    <a:uFillTx/>
                    <a:latin typeface="Foudry"/>
                    <a:ea typeface="+mn-ea"/>
                    <a:cs typeface="+mn-cs"/>
                  </a:rPr>
                  <a:t>Lagrangian</a:t>
                </a: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Where </a:t>
                </a:r>
                <a14:m>
                  <m:oMath xmlns:m="http://schemas.openxmlformats.org/officeDocument/2006/math">
                    <m:r>
                      <a:rPr kumimoji="0" lang="en-GB" altLang="en-US" sz="1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𝜅</m:t>
                    </m:r>
                  </m:oMath>
                </a14:m>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 is a coupling constant (standard electrodynamics is retrieved with a proper choice for the coupling). This accounts for the possibility of a modified electrodynamics theory </a:t>
                </a:r>
              </a:p>
              <a:p>
                <a:pPr marL="0" marR="0" lvl="0" indent="0" algn="l" defTabSz="914400" rtl="0" eaLnBrk="1" fontAlgn="auto" latinLnBrk="0" hangingPunct="1">
                  <a:lnSpc>
                    <a:spcPct val="100000"/>
                  </a:lnSpc>
                  <a:spcBef>
                    <a:spcPts val="0"/>
                  </a:spcBef>
                  <a:spcAft>
                    <a:spcPts val="1587"/>
                  </a:spcAft>
                  <a:buClrTx/>
                  <a:buSzTx/>
                  <a:buFontTx/>
                  <a:buNone/>
                  <a:tabLst/>
                  <a:defRPr/>
                </a:pPr>
                <a:endParaRPr kumimoji="0" lang="en-GB" altLang="en-US" sz="1900" b="0" i="0" u="none" strike="noStrike" kern="1200" cap="none" spc="0" normalizeH="0" baseline="0" noProof="0" dirty="0">
                  <a:ln>
                    <a:noFill/>
                  </a:ln>
                  <a:solidFill>
                    <a:srgbClr val="000000"/>
                  </a:solidFill>
                  <a:effectLst/>
                  <a:uLnTx/>
                  <a:uFillTx/>
                  <a:latin typeface="Foudry"/>
                  <a:ea typeface="+mn-ea"/>
                  <a:cs typeface="+mn-cs"/>
                </a:endParaRPr>
              </a:p>
              <a:p>
                <a:pPr marL="190440" marR="0" lvl="0" indent="-190440" algn="l" defTabSz="914400" rtl="0" eaLnBrk="1" fontAlgn="auto" latinLnBrk="0" hangingPunct="1">
                  <a:lnSpc>
                    <a:spcPct val="100000"/>
                  </a:lnSpc>
                  <a:spcBef>
                    <a:spcPts val="0"/>
                  </a:spcBef>
                  <a:spcAft>
                    <a:spcPts val="1587"/>
                  </a:spcAft>
                  <a:buClrTx/>
                  <a:buSzTx/>
                  <a:buFont typeface="Arial"/>
                  <a:buChar char="•"/>
                  <a:tabLst/>
                  <a:defRPr/>
                </a:pP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The idea is to test with </a:t>
                </a:r>
                <a:r>
                  <a:rPr kumimoji="0" lang="en-GB" altLang="en-US" sz="1900" b="0" i="0" u="none" strike="noStrike" kern="1200" cap="none" spc="0" normalizeH="0" baseline="0" noProof="0" dirty="0" err="1">
                    <a:ln>
                      <a:noFill/>
                    </a:ln>
                    <a:solidFill>
                      <a:srgbClr val="000000"/>
                    </a:solidFill>
                    <a:effectLst/>
                    <a:uLnTx/>
                    <a:uFillTx/>
                    <a:latin typeface="Foudry"/>
                    <a:ea typeface="+mn-ea"/>
                    <a:cs typeface="+mn-cs"/>
                  </a:rPr>
                  <a:t>Lagrangian</a:t>
                </a:r>
                <a:r>
                  <a:rPr kumimoji="0" lang="en-GB" altLang="en-US" sz="1900" b="0" i="0" u="none" strike="noStrike" kern="1200" cap="none" spc="0" normalizeH="0" baseline="0" noProof="0" dirty="0">
                    <a:ln>
                      <a:noFill/>
                    </a:ln>
                    <a:solidFill>
                      <a:srgbClr val="000000"/>
                    </a:solidFill>
                    <a:effectLst/>
                    <a:uLnTx/>
                    <a:uFillTx/>
                    <a:latin typeface="Foudry"/>
                    <a:ea typeface="+mn-ea"/>
                    <a:cs typeface="+mn-cs"/>
                  </a:rPr>
                  <a:t> (and the electromagnetic coupling) using three high intensity laser beams to generate a fourth one.</a:t>
                </a:r>
              </a:p>
            </p:txBody>
          </p:sp>
        </mc:Choice>
        <mc:Fallback xmlns="">
          <p:sp>
            <p:nvSpPr>
              <p:cNvPr id="13" name="TextBox 12">
                <a:extLst>
                  <a:ext uri="{FF2B5EF4-FFF2-40B4-BE49-F238E27FC236}">
                    <a16:creationId xmlns:a16="http://schemas.microsoft.com/office/drawing/2014/main" id="{5AB3F862-33C2-B62A-0886-BF33FD296EA2}"/>
                  </a:ext>
                </a:extLst>
              </p:cNvPr>
              <p:cNvSpPr txBox="1">
                <a:spLocks noRot="1" noChangeAspect="1" noMove="1" noResize="1" noEditPoints="1" noAdjustHandles="1" noChangeArrowheads="1" noChangeShapeType="1" noTextEdit="1"/>
              </p:cNvSpPr>
              <p:nvPr/>
            </p:nvSpPr>
            <p:spPr>
              <a:xfrm>
                <a:off x="1877640" y="1282140"/>
                <a:ext cx="8552058" cy="5331076"/>
              </a:xfrm>
              <a:prstGeom prst="rect">
                <a:avLst/>
              </a:prstGeom>
              <a:blipFill>
                <a:blip r:embed="rId3"/>
                <a:stretch>
                  <a:fillRect l="-499" t="-457" r="-713" b="-1029"/>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2F2E5375-CD48-BB70-388C-94C913DE774D}"/>
              </a:ext>
            </a:extLst>
          </p:cNvPr>
          <p:cNvSpPr txBox="1"/>
          <p:nvPr/>
        </p:nvSpPr>
        <p:spPr>
          <a:xfrm>
            <a:off x="3652465" y="74296"/>
            <a:ext cx="4850467" cy="879017"/>
          </a:xfrm>
          <a:prstGeom prst="rect">
            <a:avLst/>
          </a:prstGeom>
          <a:noFill/>
        </p:spPr>
        <p:txBody>
          <a:bodyPr wrap="square" lIns="96744" tIns="48372" rIns="96744" bIns="4837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FoundrySterling-Book"/>
                <a:ea typeface="+mn-ea"/>
                <a:cs typeface="+mn-cs"/>
              </a:rPr>
              <a:t>Photon-photon scattering with multiple high power laser beams</a:t>
            </a:r>
            <a:endParaRPr kumimoji="0" lang="en-US" sz="2500" b="0" i="0" u="none" strike="noStrike" kern="1200" cap="none" spc="0" normalizeH="0" baseline="0" noProof="0" dirty="0">
              <a:ln>
                <a:noFill/>
              </a:ln>
              <a:solidFill>
                <a:prstClr val="black"/>
              </a:solidFill>
              <a:effectLst/>
              <a:uLnTx/>
              <a:uFillTx/>
              <a:latin typeface="FoundrySterling-Book"/>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77DEA52-2EA7-809C-2536-2DBCA650C6D6}"/>
                  </a:ext>
                </a:extLst>
              </p:cNvPr>
              <p:cNvSpPr txBox="1"/>
              <p:nvPr/>
            </p:nvSpPr>
            <p:spPr>
              <a:xfrm>
                <a:off x="2939365" y="3577211"/>
                <a:ext cx="6276669" cy="4121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ℒ</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𝜅</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ad>
                            <m:radPr>
                              <m:degHide m:val="on"/>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𝜅</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𝑬</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𝑩</m:t>
                                      </m:r>
                                    </m:e>
                                  </m:d>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/16</m:t>
                              </m:r>
                              <m:sSup>
                                <m:sSupPr>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𝜅</m:t>
                                  </m:r>
                                </m:e>
                                <m: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e>
                          </m:rad>
                        </m:e>
                      </m:d>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477DEA52-2EA7-809C-2536-2DBCA650C6D6}"/>
                  </a:ext>
                </a:extLst>
              </p:cNvPr>
              <p:cNvSpPr txBox="1">
                <a:spLocks noRot="1" noChangeAspect="1" noMove="1" noResize="1" noEditPoints="1" noAdjustHandles="1" noChangeArrowheads="1" noChangeShapeType="1" noTextEdit="1"/>
              </p:cNvSpPr>
              <p:nvPr/>
            </p:nvSpPr>
            <p:spPr>
              <a:xfrm>
                <a:off x="2939365" y="3577211"/>
                <a:ext cx="6276669" cy="412107"/>
              </a:xfrm>
              <a:prstGeom prst="rect">
                <a:avLst/>
              </a:prstGeom>
              <a:blipFill>
                <a:blip r:embed="rId4"/>
                <a:stretch>
                  <a:fillRect b="-8955"/>
                </a:stretch>
              </a:blipFill>
            </p:spPr>
            <p:txBody>
              <a:bodyPr/>
              <a:lstStyle/>
              <a:p>
                <a:r>
                  <a:rPr lang="en-GB">
                    <a:noFill/>
                  </a:rPr>
                  <a:t> </a:t>
                </a:r>
              </a:p>
            </p:txBody>
          </p:sp>
        </mc:Fallback>
      </mc:AlternateContent>
    </p:spTree>
    <p:extLst>
      <p:ext uri="{BB962C8B-B14F-4D97-AF65-F5344CB8AC3E}">
        <p14:creationId xmlns:p14="http://schemas.microsoft.com/office/powerpoint/2010/main" val="344605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325471A-B76F-0046-8734-B3A48F69EA37}"/>
              </a:ext>
            </a:extLst>
          </p:cNvPr>
          <p:cNvSpPr>
            <a:spLocks noGrp="1" noChangeArrowheads="1"/>
          </p:cNvSpPr>
          <p:nvPr>
            <p:ph type="title"/>
          </p:nvPr>
        </p:nvSpPr>
        <p:spPr>
          <a:xfrm>
            <a:off x="1728778" y="0"/>
            <a:ext cx="8615367" cy="1231900"/>
          </a:xfrm>
          <a:noFill/>
          <a:ln/>
        </p:spPr>
        <p:txBody>
          <a:bodyPr>
            <a:normAutofit/>
          </a:bodyPr>
          <a:lstStyle/>
          <a:p>
            <a:pPr algn="ctr"/>
            <a:r>
              <a:rPr lang="en-US" sz="3200" b="1" dirty="0">
                <a:solidFill>
                  <a:srgbClr val="FF0000"/>
                </a:solidFill>
                <a:latin typeface="Arial"/>
                <a:cs typeface="Arial"/>
              </a:rPr>
              <a:t>Strong Fields in Plasmas</a:t>
            </a:r>
            <a:endParaRPr lang="en-US" b="1" dirty="0">
              <a:solidFill>
                <a:srgbClr val="FF0000"/>
              </a:solidFill>
              <a:latin typeface="Arial"/>
              <a:cs typeface="Arial"/>
            </a:endParaRPr>
          </a:p>
        </p:txBody>
      </p:sp>
      <p:pic>
        <p:nvPicPr>
          <p:cNvPr id="5" name="Picture 4">
            <a:extLst>
              <a:ext uri="{FF2B5EF4-FFF2-40B4-BE49-F238E27FC236}">
                <a16:creationId xmlns:a16="http://schemas.microsoft.com/office/drawing/2014/main" id="{B08EDAA8-29C8-9547-9E75-6D1F15DC0CFD}"/>
              </a:ext>
            </a:extLst>
          </p:cNvPr>
          <p:cNvPicPr>
            <a:picLocks noChangeAspect="1"/>
          </p:cNvPicPr>
          <p:nvPr/>
        </p:nvPicPr>
        <p:blipFill>
          <a:blip r:embed="rId2"/>
          <a:stretch>
            <a:fillRect/>
          </a:stretch>
        </p:blipFill>
        <p:spPr>
          <a:xfrm>
            <a:off x="1728779" y="815297"/>
            <a:ext cx="8943984" cy="6042703"/>
          </a:xfrm>
          <a:prstGeom prst="rect">
            <a:avLst/>
          </a:prstGeom>
        </p:spPr>
      </p:pic>
    </p:spTree>
    <p:extLst>
      <p:ext uri="{BB962C8B-B14F-4D97-AF65-F5344CB8AC3E}">
        <p14:creationId xmlns:p14="http://schemas.microsoft.com/office/powerpoint/2010/main" val="279177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29F2D-C1B5-3D11-5642-9730B7591256}"/>
              </a:ext>
            </a:extLst>
          </p:cNvPr>
          <p:cNvPicPr>
            <a:picLocks noChangeAspect="1"/>
          </p:cNvPicPr>
          <p:nvPr/>
        </p:nvPicPr>
        <p:blipFill>
          <a:blip r:embed="rId2"/>
          <a:stretch>
            <a:fillRect/>
          </a:stretch>
        </p:blipFill>
        <p:spPr>
          <a:xfrm>
            <a:off x="251260" y="910513"/>
            <a:ext cx="4639322" cy="5249008"/>
          </a:xfrm>
          <a:prstGeom prst="rect">
            <a:avLst/>
          </a:prstGeom>
        </p:spPr>
      </p:pic>
      <p:sp>
        <p:nvSpPr>
          <p:cNvPr id="6" name="TextBox 5">
            <a:extLst>
              <a:ext uri="{FF2B5EF4-FFF2-40B4-BE49-F238E27FC236}">
                <a16:creationId xmlns:a16="http://schemas.microsoft.com/office/drawing/2014/main" id="{BDA77602-6C7C-97A5-60E1-010A7A878EB6}"/>
              </a:ext>
            </a:extLst>
          </p:cNvPr>
          <p:cNvSpPr txBox="1"/>
          <p:nvPr/>
        </p:nvSpPr>
        <p:spPr>
          <a:xfrm>
            <a:off x="4525892" y="2670096"/>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RAL</a:t>
            </a:r>
          </a:p>
        </p:txBody>
      </p:sp>
      <p:pic>
        <p:nvPicPr>
          <p:cNvPr id="9" name="Picture 8">
            <a:extLst>
              <a:ext uri="{FF2B5EF4-FFF2-40B4-BE49-F238E27FC236}">
                <a16:creationId xmlns:a16="http://schemas.microsoft.com/office/drawing/2014/main" id="{377DF96C-DE57-5AB3-03CB-75CCBE046C20}"/>
              </a:ext>
            </a:extLst>
          </p:cNvPr>
          <p:cNvPicPr>
            <a:picLocks noChangeAspect="1"/>
          </p:cNvPicPr>
          <p:nvPr/>
        </p:nvPicPr>
        <p:blipFill>
          <a:blip r:embed="rId3"/>
          <a:stretch>
            <a:fillRect/>
          </a:stretch>
        </p:blipFill>
        <p:spPr>
          <a:xfrm>
            <a:off x="6597290" y="1603254"/>
            <a:ext cx="4081670" cy="1390008"/>
          </a:xfrm>
          <a:prstGeom prst="rect">
            <a:avLst/>
          </a:prstGeom>
        </p:spPr>
      </p:pic>
      <p:sp>
        <p:nvSpPr>
          <p:cNvPr id="10" name="TextBox 9">
            <a:extLst>
              <a:ext uri="{FF2B5EF4-FFF2-40B4-BE49-F238E27FC236}">
                <a16:creationId xmlns:a16="http://schemas.microsoft.com/office/drawing/2014/main" id="{527BFD4E-3320-2B1B-5768-31E6D636449C}"/>
              </a:ext>
            </a:extLst>
          </p:cNvPr>
          <p:cNvSpPr txBox="1"/>
          <p:nvPr/>
        </p:nvSpPr>
        <p:spPr>
          <a:xfrm>
            <a:off x="4108174" y="113704"/>
            <a:ext cx="37657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201D3E"/>
                </a:solidFill>
                <a:effectLst/>
                <a:uLnTx/>
                <a:uFillTx/>
                <a:latin typeface="Calibri"/>
                <a:ea typeface="+mn-ea"/>
                <a:cs typeface="+mn-cs"/>
              </a:rPr>
              <a:t>Extreme Field Physics</a:t>
            </a:r>
          </a:p>
        </p:txBody>
      </p:sp>
      <p:sp>
        <p:nvSpPr>
          <p:cNvPr id="12" name="TextBox 11">
            <a:extLst>
              <a:ext uri="{FF2B5EF4-FFF2-40B4-BE49-F238E27FC236}">
                <a16:creationId xmlns:a16="http://schemas.microsoft.com/office/drawing/2014/main" id="{CD443498-92FA-C8C6-E98A-48117E8D0B10}"/>
              </a:ext>
            </a:extLst>
          </p:cNvPr>
          <p:cNvSpPr txBox="1"/>
          <p:nvPr/>
        </p:nvSpPr>
        <p:spPr>
          <a:xfrm>
            <a:off x="7384722" y="1141589"/>
            <a:ext cx="27154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a:ea typeface="+mn-ea"/>
                <a:cs typeface="+mn-cs"/>
              </a:rPr>
              <a:t>A Nobel Prize Effort!</a:t>
            </a:r>
          </a:p>
        </p:txBody>
      </p:sp>
      <p:sp>
        <p:nvSpPr>
          <p:cNvPr id="13" name="TextBox 12">
            <a:extLst>
              <a:ext uri="{FF2B5EF4-FFF2-40B4-BE49-F238E27FC236}">
                <a16:creationId xmlns:a16="http://schemas.microsoft.com/office/drawing/2014/main" id="{B249FD27-0FBF-9066-E21F-9D43DDDD178A}"/>
              </a:ext>
            </a:extLst>
          </p:cNvPr>
          <p:cNvSpPr txBox="1"/>
          <p:nvPr/>
        </p:nvSpPr>
        <p:spPr>
          <a:xfrm>
            <a:off x="6597290" y="3667204"/>
            <a:ext cx="40993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a:ea typeface="+mn-ea"/>
                <a:cs typeface="+mn-cs"/>
              </a:rPr>
              <a:t>Nonlinear QED: Schwinger limit</a:t>
            </a:r>
          </a:p>
        </p:txBody>
      </p:sp>
      <p:pic>
        <p:nvPicPr>
          <p:cNvPr id="16" name="Picture 15">
            <a:extLst>
              <a:ext uri="{FF2B5EF4-FFF2-40B4-BE49-F238E27FC236}">
                <a16:creationId xmlns:a16="http://schemas.microsoft.com/office/drawing/2014/main" id="{0654C58F-46A6-A245-1F63-3B6A3F437A0B}"/>
              </a:ext>
            </a:extLst>
          </p:cNvPr>
          <p:cNvPicPr>
            <a:picLocks noChangeAspect="1"/>
          </p:cNvPicPr>
          <p:nvPr/>
        </p:nvPicPr>
        <p:blipFill>
          <a:blip r:embed="rId4"/>
          <a:stretch>
            <a:fillRect/>
          </a:stretch>
        </p:blipFill>
        <p:spPr>
          <a:xfrm>
            <a:off x="7112819" y="4341146"/>
            <a:ext cx="2987326" cy="913600"/>
          </a:xfrm>
          <a:prstGeom prst="rect">
            <a:avLst/>
          </a:prstGeom>
        </p:spPr>
      </p:pic>
    </p:spTree>
    <p:extLst>
      <p:ext uri="{BB962C8B-B14F-4D97-AF65-F5344CB8AC3E}">
        <p14:creationId xmlns:p14="http://schemas.microsoft.com/office/powerpoint/2010/main" val="378034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F43799-D230-2A4C-A82B-8F53F2EC6E66}"/>
              </a:ext>
            </a:extLst>
          </p:cNvPr>
          <p:cNvSpPr>
            <a:spLocks noGrp="1"/>
          </p:cNvSpPr>
          <p:nvPr>
            <p:ph type="title"/>
          </p:nvPr>
        </p:nvSpPr>
        <p:spPr>
          <a:xfrm>
            <a:off x="3768688" y="12581"/>
            <a:ext cx="4009222" cy="857751"/>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Strong-Field QED</a:t>
            </a:r>
            <a:endParaRPr lang="en-US" sz="3200" b="1"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3962944-9548-3F4F-A958-1D05F6465047}"/>
              </a:ext>
            </a:extLst>
          </p:cNvPr>
          <p:cNvGrpSpPr/>
          <p:nvPr/>
        </p:nvGrpSpPr>
        <p:grpSpPr>
          <a:xfrm>
            <a:off x="231354" y="722654"/>
            <a:ext cx="11960646" cy="5109091"/>
            <a:chOff x="1451562" y="1071586"/>
            <a:chExt cx="10740437" cy="5109091"/>
          </a:xfrm>
        </p:grpSpPr>
        <p:grpSp>
          <p:nvGrpSpPr>
            <p:cNvPr id="15" name="Group 14">
              <a:extLst>
                <a:ext uri="{FF2B5EF4-FFF2-40B4-BE49-F238E27FC236}">
                  <a16:creationId xmlns:a16="http://schemas.microsoft.com/office/drawing/2014/main" id="{30480E06-78B7-7C44-BB61-8C5FBD389C17}"/>
                </a:ext>
              </a:extLst>
            </p:cNvPr>
            <p:cNvGrpSpPr/>
            <p:nvPr/>
          </p:nvGrpSpPr>
          <p:grpSpPr>
            <a:xfrm>
              <a:off x="1451562" y="1071586"/>
              <a:ext cx="10740437" cy="5109091"/>
              <a:chOff x="1451562" y="1071586"/>
              <a:chExt cx="10740437" cy="5109091"/>
            </a:xfrm>
          </p:grpSpPr>
          <p:grpSp>
            <p:nvGrpSpPr>
              <p:cNvPr id="11" name="Group 10">
                <a:extLst>
                  <a:ext uri="{FF2B5EF4-FFF2-40B4-BE49-F238E27FC236}">
                    <a16:creationId xmlns:a16="http://schemas.microsoft.com/office/drawing/2014/main" id="{CF5D991F-3B12-CD45-B0C3-1F186980E8E1}"/>
                  </a:ext>
                </a:extLst>
              </p:cNvPr>
              <p:cNvGrpSpPr/>
              <p:nvPr/>
            </p:nvGrpSpPr>
            <p:grpSpPr>
              <a:xfrm>
                <a:off x="1451562" y="1071586"/>
                <a:ext cx="10740437" cy="5109091"/>
                <a:chOff x="1451562" y="1071586"/>
                <a:chExt cx="10740437" cy="5109091"/>
              </a:xfrm>
            </p:grpSpPr>
            <p:sp>
              <p:nvSpPr>
                <p:cNvPr id="5" name="TextBox 1">
                  <a:extLst>
                    <a:ext uri="{FF2B5EF4-FFF2-40B4-BE49-F238E27FC236}">
                      <a16:creationId xmlns:a16="http://schemas.microsoft.com/office/drawing/2014/main" id="{B1F81305-9985-264A-9436-22322764E3D7}"/>
                    </a:ext>
                  </a:extLst>
                </p:cNvPr>
                <p:cNvSpPr txBox="1">
                  <a:spLocks noChangeArrowheads="1"/>
                </p:cNvSpPr>
                <p:nvPr/>
              </p:nvSpPr>
              <p:spPr bwMode="auto">
                <a:xfrm>
                  <a:off x="1451562" y="1071586"/>
                  <a:ext cx="10740437"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Nonperturbative, strong-field  QED is described by two dimensionless measures,     and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of the strength of a plane wave with angular frequency       and 4-potential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governs the importance of multiple photons in the initial state, and characterizes the “mass shift”,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of a (quasi)electron in a “background “ electromagnetic wave  (laser beam).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pitchFamily="66" charset="0"/>
                      <a:ea typeface="+mn-ea"/>
                      <a:cs typeface="+mn-cs"/>
                    </a:rPr>
                    <a:t>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rPr>
                    <a:t>D.M. Volkov,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2"/>
                    </a:rPr>
                    <a:t>Z. Phys. </a:t>
                  </a:r>
                  <a:r>
                    <a:rPr kumimoji="0" lang="en-US" sz="1400" b="1" i="1" u="none" strike="noStrike" kern="1200" cap="none" spc="0" normalizeH="0" baseline="0" noProof="0" dirty="0">
                      <a:ln>
                        <a:noFill/>
                      </a:ln>
                      <a:solidFill>
                        <a:srgbClr val="FF0000"/>
                      </a:solidFill>
                      <a:effectLst/>
                      <a:uLnTx/>
                      <a:uFillTx/>
                      <a:latin typeface="Comic Sans MS" pitchFamily="66" charset="0"/>
                      <a:ea typeface="+mn-ea"/>
                      <a:cs typeface="+mn-cs"/>
                      <a:hlinkClick r:id="rId2"/>
                    </a:rPr>
                    <a:t>94</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2"/>
                    </a:rPr>
                    <a:t>, 250 (1935),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rPr>
                    <a:t>T.W.B. Kibble,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3"/>
                    </a:rPr>
                    <a:t>Phys. Rev. </a:t>
                  </a:r>
                  <a:r>
                    <a:rPr kumimoji="0" lang="en-US" sz="1400" b="1" i="1" u="none" strike="noStrike" kern="1200" cap="none" spc="0" normalizeH="0" baseline="0" noProof="0" dirty="0">
                      <a:ln>
                        <a:noFill/>
                      </a:ln>
                      <a:solidFill>
                        <a:srgbClr val="FF0000"/>
                      </a:solidFill>
                      <a:effectLst/>
                      <a:uLnTx/>
                      <a:uFillTx/>
                      <a:latin typeface="Comic Sans MS" pitchFamily="66" charset="0"/>
                      <a:ea typeface="+mn-ea"/>
                      <a:cs typeface="+mn-cs"/>
                      <a:hlinkClick r:id="rId3"/>
                    </a:rPr>
                    <a:t>150</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3"/>
                    </a:rPr>
                    <a:t>, 1060 (1966)</a:t>
                  </a:r>
                  <a:endPar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pitchFamily="66" charset="0"/>
                      <a:ea typeface="+mn-ea"/>
                      <a:cs typeface="+mn-cs"/>
                    </a:rPr>
                    <a:t>      [For electrons in metals,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rPr>
                    <a:t>R. </a:t>
                  </a:r>
                  <a:r>
                    <a:rPr kumimoji="0" lang="en-US" sz="1400" b="0" i="1" u="none" strike="noStrike" kern="1200" cap="none" spc="0" normalizeH="0" baseline="0" noProof="0" dirty="0" err="1">
                      <a:ln>
                        <a:noFill/>
                      </a:ln>
                      <a:solidFill>
                        <a:srgbClr val="FF0000"/>
                      </a:solidFill>
                      <a:effectLst/>
                      <a:uLnTx/>
                      <a:uFillTx/>
                      <a:latin typeface="Comic Sans MS" pitchFamily="66" charset="0"/>
                      <a:ea typeface="+mn-ea"/>
                      <a:cs typeface="+mn-cs"/>
                    </a:rPr>
                    <a:t>Peierls</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rPr>
                    <a:t>, </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4"/>
                    </a:rPr>
                    <a:t>Z. Phys. </a:t>
                  </a:r>
                  <a:r>
                    <a:rPr kumimoji="0" lang="en-US" sz="1400" b="1" i="1" u="none" strike="noStrike" kern="1200" cap="none" spc="0" normalizeH="0" baseline="0" noProof="0" dirty="0">
                      <a:ln>
                        <a:noFill/>
                      </a:ln>
                      <a:solidFill>
                        <a:srgbClr val="FF0000"/>
                      </a:solidFill>
                      <a:effectLst/>
                      <a:uLnTx/>
                      <a:uFillTx/>
                      <a:latin typeface="Comic Sans MS" pitchFamily="66" charset="0"/>
                      <a:ea typeface="+mn-ea"/>
                      <a:cs typeface="+mn-cs"/>
                      <a:hlinkClick r:id="rId4"/>
                    </a:rPr>
                    <a:t>80</a:t>
                  </a:r>
                  <a:r>
                    <a:rPr kumimoji="0" lang="en-US" sz="1400" b="0" i="1" u="none" strike="noStrike" kern="1200" cap="none" spc="0" normalizeH="0" baseline="0" noProof="0" dirty="0">
                      <a:ln>
                        <a:noFill/>
                      </a:ln>
                      <a:solidFill>
                        <a:srgbClr val="FF0000"/>
                      </a:solidFill>
                      <a:effectLst/>
                      <a:uLnTx/>
                      <a:uFillTx/>
                      <a:latin typeface="Comic Sans MS" pitchFamily="66" charset="0"/>
                      <a:ea typeface="+mn-ea"/>
                      <a:cs typeface="+mn-cs"/>
                      <a:hlinkClick r:id="rId4"/>
                    </a:rPr>
                    <a:t>, 762 (1933),</a:t>
                  </a:r>
                  <a:r>
                    <a:rPr kumimoji="0" lang="en-US" sz="1400" b="0" i="0" u="none" strike="noStrike" kern="1200" cap="none" spc="0" normalizeH="0" baseline="0" noProof="0" dirty="0">
                      <a:ln>
                        <a:noFill/>
                      </a:ln>
                      <a:solidFill>
                        <a:srgbClr val="FF0000"/>
                      </a:solidFill>
                      <a:effectLst/>
                      <a:uLnTx/>
                      <a:uFillTx/>
                      <a:latin typeface="Comic Sans MS" pitchFamily="66" charset="0"/>
                      <a:ea typeface="+mn-ea"/>
                      <a:cs typeface="+mn-cs"/>
                    </a:rPr>
                    <a:t>]</a:t>
                  </a:r>
                  <a:endParaRPr kumimoji="0" lang="en-US" sz="1600" b="0" i="0" u="none" strike="noStrike" kern="1200" cap="none" spc="0" normalizeH="0" baseline="0" noProof="0" dirty="0">
                    <a:ln>
                      <a:noFill/>
                    </a:ln>
                    <a:solidFill>
                      <a:srgbClr val="0000FF"/>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governs the rate of “spontaneous” </a:t>
                  </a:r>
                  <a:r>
                    <a:rPr kumimoji="0" lang="en-US" sz="2000" b="0" i="1"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e</a:t>
                  </a:r>
                  <a:r>
                    <a:rPr kumimoji="0" lang="en-US" sz="2000" b="0" i="0" u="none" strike="noStrike" kern="1200" cap="none" spc="0" normalizeH="0" baseline="30000" noProof="0" dirty="0" err="1">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2000" b="0" i="1"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e</a:t>
                  </a:r>
                  <a:r>
                    <a:rPr kumimoji="0" lang="en-US" sz="20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pair creation (“sparking the vacuum”) in a wave probed by an electron with 4-momentum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0000"/>
                      </a:solidFill>
                      <a:effectLst/>
                      <a:uLnTx/>
                      <a:uFillTx/>
                      <a:latin typeface="Comic Sans MS" pitchFamily="66" charset="0"/>
                      <a:ea typeface="+mn-ea"/>
                      <a:cs typeface="+mn-cs"/>
                    </a:rPr>
                    <a:t>NOTE:</a:t>
                  </a:r>
                  <a:r>
                    <a:rPr kumimoji="0" lang="en-US" sz="1600" b="0" i="0" u="none" strike="noStrike" kern="1200" cap="none" spc="0" normalizeH="0" baseline="0" noProof="0" dirty="0">
                      <a:ln>
                        <a:noFill/>
                      </a:ln>
                      <a:solidFill>
                        <a:srgbClr val="FF0000"/>
                      </a:solidFill>
                      <a:effectLst/>
                      <a:uLnTx/>
                      <a:uFillTx/>
                      <a:latin typeface="Comic Sans MS" pitchFamily="66" charset="0"/>
                      <a:ea typeface="+mn-ea"/>
                      <a:cs typeface="+mn-cs"/>
                    </a:rPr>
                    <a:t> </a:t>
                  </a:r>
                  <a:r>
                    <a:rPr kumimoji="0" lang="en-US" sz="1600" b="0" i="1" u="none" strike="noStrike" kern="1200" cap="none" spc="0" normalizeH="0" baseline="0" noProof="0" dirty="0">
                      <a:ln>
                        <a:noFill/>
                      </a:ln>
                      <a:solidFill>
                        <a:srgbClr val="FF0000"/>
                      </a:solidFill>
                      <a:effectLst/>
                      <a:uLnTx/>
                      <a:uFillTx/>
                      <a:latin typeface="Comic Sans MS" pitchFamily="66" charset="0"/>
                      <a:ea typeface="+mn-ea"/>
                      <a:cs typeface="+mn-cs"/>
                    </a:rPr>
                    <a:t>modern notation is  </a:t>
                  </a:r>
                  <a:r>
                    <a:rPr kumimoji="0" lang="en-US" sz="1600" b="0" i="1" u="none" strike="noStrike" kern="1200" cap="none" spc="0" normalizeH="0" baseline="0" noProof="0" dirty="0">
                      <a:ln>
                        <a:noFill/>
                      </a:ln>
                      <a:solidFill>
                        <a:srgbClr val="FF0000"/>
                      </a:solidFill>
                      <a:effectLst/>
                      <a:uLnTx/>
                      <a:uFillTx/>
                      <a:latin typeface="Symbol" pitchFamily="2" charset="2"/>
                      <a:ea typeface="+mn-ea"/>
                      <a:cs typeface="Times New Roman" panose="02020603050405020304" pitchFamily="18" charset="0"/>
                    </a:rPr>
                    <a:t>h ≡ x </a:t>
                  </a:r>
                  <a:r>
                    <a:rPr kumimoji="0" lang="en-US" sz="1600" b="0" i="1" u="none" strike="noStrike" kern="1200" cap="none" spc="0" normalizeH="0" baseline="0" noProof="0" dirty="0">
                      <a:ln>
                        <a:noFill/>
                      </a:ln>
                      <a:solidFill>
                        <a:srgbClr val="FF0000"/>
                      </a:solidFill>
                      <a:effectLst/>
                      <a:uLnTx/>
                      <a:uFillTx/>
                      <a:latin typeface="Comic Sans MS" pitchFamily="66" charset="0"/>
                      <a:ea typeface="+mn-ea"/>
                      <a:cs typeface="Times New Roman" panose="02020603050405020304" pitchFamily="18" charset="0"/>
                    </a:rPr>
                    <a:t>and </a:t>
                  </a:r>
                  <a:r>
                    <a:rPr kumimoji="0" lang="en-US" sz="1600" b="0" i="1" u="none" strike="noStrike" kern="1200" cap="none" spc="0" normalizeH="0" baseline="0" noProof="0" dirty="0">
                      <a:ln>
                        <a:noFill/>
                      </a:ln>
                      <a:solidFill>
                        <a:srgbClr val="FF0000"/>
                      </a:solidFill>
                      <a:effectLst/>
                      <a:uLnTx/>
                      <a:uFillTx/>
                      <a:latin typeface="Symbol" pitchFamily="2" charset="2"/>
                      <a:ea typeface="+mn-ea"/>
                      <a:cs typeface="Times New Roman" panose="02020603050405020304" pitchFamily="18" charset="0"/>
                    </a:rPr>
                    <a:t>    ≡ c </a:t>
                  </a:r>
                  <a:endParaRPr kumimoji="0" lang="en-US" sz="1600" b="0" i="1" u="sng" strike="noStrike" kern="1200" cap="none" spc="0" normalizeH="0" baseline="0" noProof="0" dirty="0">
                    <a:ln>
                      <a:noFill/>
                    </a:ln>
                    <a:solidFill>
                      <a:srgbClr val="0000FF"/>
                    </a:solidFill>
                    <a:effectLst/>
                    <a:uLnTx/>
                    <a:uFillTx/>
                    <a:latin typeface="Symbol" pitchFamily="2" charset="2"/>
                    <a:ea typeface="+mn-ea"/>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ADB9A595-33F1-EF4B-8BBC-2E92D8FECB18}"/>
                    </a:ext>
                  </a:extLst>
                </p:cNvPr>
                <p:cNvGraphicFramePr>
                  <a:graphicFrameLocks noChangeAspect="1"/>
                </p:cNvGraphicFramePr>
                <p:nvPr/>
              </p:nvGraphicFramePr>
              <p:xfrm>
                <a:off x="9022884" y="1414813"/>
                <a:ext cx="1177925" cy="379412"/>
              </p:xfrm>
              <a:graphic>
                <a:graphicData uri="http://schemas.openxmlformats.org/presentationml/2006/ole">
                  <mc:AlternateContent xmlns:mc="http://schemas.openxmlformats.org/markup-compatibility/2006">
                    <mc:Choice xmlns:v="urn:schemas-microsoft-com:vml" Requires="v">
                      <p:oleObj name="Equation" r:id="rId5" imgW="749160" imgH="241200" progId="Equation.DSMT4">
                        <p:embed/>
                      </p:oleObj>
                    </mc:Choice>
                    <mc:Fallback>
                      <p:oleObj name="Equation" r:id="rId5" imgW="749160" imgH="241200" progId="Equation.DSMT4">
                        <p:embed/>
                        <p:pic>
                          <p:nvPicPr>
                            <p:cNvPr id="6" name="Object 5">
                              <a:extLst>
                                <a:ext uri="{FF2B5EF4-FFF2-40B4-BE49-F238E27FC236}">
                                  <a16:creationId xmlns:a16="http://schemas.microsoft.com/office/drawing/2014/main" id="{ADB9A595-33F1-EF4B-8BBC-2E92D8FECB18}"/>
                                </a:ext>
                              </a:extLst>
                            </p:cNvPr>
                            <p:cNvPicPr/>
                            <p:nvPr/>
                          </p:nvPicPr>
                          <p:blipFill>
                            <a:blip r:embed="rId6"/>
                            <a:stretch>
                              <a:fillRect/>
                            </a:stretch>
                          </p:blipFill>
                          <p:spPr>
                            <a:xfrm>
                              <a:off x="9022884" y="1414813"/>
                              <a:ext cx="1177925" cy="37941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6472CDA-F21E-EF4C-90E8-6F80FC0CF4A8}"/>
                    </a:ext>
                  </a:extLst>
                </p:cNvPr>
                <p:cNvGraphicFramePr>
                  <a:graphicFrameLocks noChangeAspect="1"/>
                </p:cNvGraphicFramePr>
                <p:nvPr/>
              </p:nvGraphicFramePr>
              <p:xfrm>
                <a:off x="7053345" y="1409012"/>
                <a:ext cx="379412" cy="360363"/>
              </p:xfrm>
              <a:graphic>
                <a:graphicData uri="http://schemas.openxmlformats.org/presentationml/2006/ole">
                  <mc:AlternateContent xmlns:mc="http://schemas.openxmlformats.org/markup-compatibility/2006">
                    <mc:Choice xmlns:v="urn:schemas-microsoft-com:vml" Requires="v">
                      <p:oleObj name="Equation" r:id="rId7" imgW="241200" imgH="228600" progId="Equation.DSMT4">
                        <p:embed/>
                      </p:oleObj>
                    </mc:Choice>
                    <mc:Fallback>
                      <p:oleObj name="Equation" r:id="rId7" imgW="241200" imgH="228600" progId="Equation.DSMT4">
                        <p:embed/>
                        <p:pic>
                          <p:nvPicPr>
                            <p:cNvPr id="7" name="Object 6">
                              <a:extLst>
                                <a:ext uri="{FF2B5EF4-FFF2-40B4-BE49-F238E27FC236}">
                                  <a16:creationId xmlns:a16="http://schemas.microsoft.com/office/drawing/2014/main" id="{46472CDA-F21E-EF4C-90E8-6F80FC0CF4A8}"/>
                                </a:ext>
                              </a:extLst>
                            </p:cNvPr>
                            <p:cNvPicPr/>
                            <p:nvPr/>
                          </p:nvPicPr>
                          <p:blipFill>
                            <a:blip r:embed="rId8"/>
                            <a:stretch>
                              <a:fillRect/>
                            </a:stretch>
                          </p:blipFill>
                          <p:spPr>
                            <a:xfrm>
                              <a:off x="7053345" y="1409012"/>
                              <a:ext cx="379412" cy="3603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F3F5F2F-A10A-9242-95DA-01E03E8BCA19}"/>
                    </a:ext>
                  </a:extLst>
                </p:cNvPr>
                <p:cNvGraphicFramePr>
                  <a:graphicFrameLocks noChangeAspect="1"/>
                </p:cNvGraphicFramePr>
                <p:nvPr/>
              </p:nvGraphicFramePr>
              <p:xfrm>
                <a:off x="9715881" y="1165043"/>
                <a:ext cx="200025" cy="261938"/>
              </p:xfrm>
              <a:graphic>
                <a:graphicData uri="http://schemas.openxmlformats.org/presentationml/2006/ole">
                  <mc:AlternateContent xmlns:mc="http://schemas.openxmlformats.org/markup-compatibility/2006">
                    <mc:Choice xmlns:v="urn:schemas-microsoft-com:vml" Requires="v">
                      <p:oleObj name="Equation" r:id="rId9" imgW="126720" imgH="164880" progId="Equation.DSMT4">
                        <p:embed/>
                      </p:oleObj>
                    </mc:Choice>
                    <mc:Fallback>
                      <p:oleObj name="Equation" r:id="rId9" imgW="126720" imgH="164880" progId="Equation.DSMT4">
                        <p:embed/>
                        <p:pic>
                          <p:nvPicPr>
                            <p:cNvPr id="8" name="Object 7">
                              <a:extLst>
                                <a:ext uri="{FF2B5EF4-FFF2-40B4-BE49-F238E27FC236}">
                                  <a16:creationId xmlns:a16="http://schemas.microsoft.com/office/drawing/2014/main" id="{4F3F5F2F-A10A-9242-95DA-01E03E8BCA19}"/>
                                </a:ext>
                              </a:extLst>
                            </p:cNvPr>
                            <p:cNvPicPr/>
                            <p:nvPr/>
                          </p:nvPicPr>
                          <p:blipFill>
                            <a:blip r:embed="rId10"/>
                            <a:stretch>
                              <a:fillRect/>
                            </a:stretch>
                          </p:blipFill>
                          <p:spPr>
                            <a:xfrm>
                              <a:off x="9715881" y="1165043"/>
                              <a:ext cx="200025" cy="2619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77480D1-E4C5-7843-B2C2-8DAE25B27497}"/>
                    </a:ext>
                  </a:extLst>
                </p:cNvPr>
                <p:cNvGraphicFramePr>
                  <a:graphicFrameLocks noChangeAspect="1"/>
                </p:cNvGraphicFramePr>
                <p:nvPr/>
              </p:nvGraphicFramePr>
              <p:xfrm>
                <a:off x="10408832" y="1124978"/>
                <a:ext cx="239713" cy="260350"/>
              </p:xfrm>
              <a:graphic>
                <a:graphicData uri="http://schemas.openxmlformats.org/presentationml/2006/ole">
                  <mc:AlternateContent xmlns:mc="http://schemas.openxmlformats.org/markup-compatibility/2006">
                    <mc:Choice xmlns:v="urn:schemas-microsoft-com:vml" Requires="v">
                      <p:oleObj name="Equation" r:id="rId11" imgW="152280" imgH="164880" progId="Equation.DSMT4">
                        <p:embed/>
                      </p:oleObj>
                    </mc:Choice>
                    <mc:Fallback>
                      <p:oleObj name="Equation" r:id="rId11" imgW="152280" imgH="164880" progId="Equation.DSMT4">
                        <p:embed/>
                        <p:pic>
                          <p:nvPicPr>
                            <p:cNvPr id="9" name="Object 8">
                              <a:extLst>
                                <a:ext uri="{FF2B5EF4-FFF2-40B4-BE49-F238E27FC236}">
                                  <a16:creationId xmlns:a16="http://schemas.microsoft.com/office/drawing/2014/main" id="{977480D1-E4C5-7843-B2C2-8DAE25B27497}"/>
                                </a:ext>
                              </a:extLst>
                            </p:cNvPr>
                            <p:cNvPicPr/>
                            <p:nvPr/>
                          </p:nvPicPr>
                          <p:blipFill>
                            <a:blip r:embed="rId12"/>
                            <a:stretch>
                              <a:fillRect/>
                            </a:stretch>
                          </p:blipFill>
                          <p:spPr>
                            <a:xfrm>
                              <a:off x="10408832" y="1124978"/>
                              <a:ext cx="239713" cy="2603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1ED8949-2DB2-AB4B-9A33-0606B0621ECF}"/>
                    </a:ext>
                  </a:extLst>
                </p:cNvPr>
                <p:cNvGraphicFramePr>
                  <a:graphicFrameLocks noChangeAspect="1"/>
                </p:cNvGraphicFramePr>
                <p:nvPr/>
              </p:nvGraphicFramePr>
              <p:xfrm>
                <a:off x="1913899" y="1670468"/>
                <a:ext cx="3860800" cy="862013"/>
              </p:xfrm>
              <a:graphic>
                <a:graphicData uri="http://schemas.openxmlformats.org/presentationml/2006/ole">
                  <mc:AlternateContent xmlns:mc="http://schemas.openxmlformats.org/markup-compatibility/2006">
                    <mc:Choice xmlns:v="urn:schemas-microsoft-com:vml" Requires="v">
                      <p:oleObj name="Equation" r:id="rId13" imgW="2450880" imgH="545760" progId="Equation.DSMT4">
                        <p:embed/>
                      </p:oleObj>
                    </mc:Choice>
                    <mc:Fallback>
                      <p:oleObj name="Equation" r:id="rId13" imgW="2450880" imgH="545760" progId="Equation.DSMT4">
                        <p:embed/>
                        <p:pic>
                          <p:nvPicPr>
                            <p:cNvPr id="10" name="Object 9">
                              <a:extLst>
                                <a:ext uri="{FF2B5EF4-FFF2-40B4-BE49-F238E27FC236}">
                                  <a16:creationId xmlns:a16="http://schemas.microsoft.com/office/drawing/2014/main" id="{31ED8949-2DB2-AB4B-9A33-0606B0621ECF}"/>
                                </a:ext>
                              </a:extLst>
                            </p:cNvPr>
                            <p:cNvPicPr/>
                            <p:nvPr/>
                          </p:nvPicPr>
                          <p:blipFill>
                            <a:blip r:embed="rId14"/>
                            <a:stretch>
                              <a:fillRect/>
                            </a:stretch>
                          </p:blipFill>
                          <p:spPr>
                            <a:xfrm>
                              <a:off x="1913899" y="1670468"/>
                              <a:ext cx="3860800" cy="862013"/>
                            </a:xfrm>
                            <a:prstGeom prst="rect">
                              <a:avLst/>
                            </a:prstGeom>
                          </p:spPr>
                        </p:pic>
                      </p:oleObj>
                    </mc:Fallback>
                  </mc:AlternateContent>
                </a:graphicData>
              </a:graphic>
            </p:graphicFrame>
          </p:grpSp>
          <p:graphicFrame>
            <p:nvGraphicFramePr>
              <p:cNvPr id="13" name="Object 12">
                <a:extLst>
                  <a:ext uri="{FF2B5EF4-FFF2-40B4-BE49-F238E27FC236}">
                    <a16:creationId xmlns:a16="http://schemas.microsoft.com/office/drawing/2014/main" id="{CC5B5F00-7BD5-1642-93C7-70F7474065B3}"/>
                  </a:ext>
                </a:extLst>
              </p:cNvPr>
              <p:cNvGraphicFramePr>
                <a:graphicFrameLocks noChangeAspect="1"/>
              </p:cNvGraphicFramePr>
              <p:nvPr/>
            </p:nvGraphicFramePr>
            <p:xfrm>
              <a:off x="1883971" y="4052085"/>
              <a:ext cx="8180388" cy="982663"/>
            </p:xfrm>
            <a:graphic>
              <a:graphicData uri="http://schemas.openxmlformats.org/presentationml/2006/ole">
                <mc:AlternateContent xmlns:mc="http://schemas.openxmlformats.org/markup-compatibility/2006">
                  <mc:Choice xmlns:v="urn:schemas-microsoft-com:vml" Requires="v">
                    <p:oleObj name="Equation" r:id="rId15" imgW="5194080" imgH="622080" progId="Equation.DSMT4">
                      <p:embed/>
                    </p:oleObj>
                  </mc:Choice>
                  <mc:Fallback>
                    <p:oleObj name="Equation" r:id="rId15" imgW="5194080" imgH="622080" progId="Equation.DSMT4">
                      <p:embed/>
                      <p:pic>
                        <p:nvPicPr>
                          <p:cNvPr id="13" name="Object 12">
                            <a:extLst>
                              <a:ext uri="{FF2B5EF4-FFF2-40B4-BE49-F238E27FC236}">
                                <a16:creationId xmlns:a16="http://schemas.microsoft.com/office/drawing/2014/main" id="{CC5B5F00-7BD5-1642-93C7-70F7474065B3}"/>
                              </a:ext>
                            </a:extLst>
                          </p:cNvPr>
                          <p:cNvPicPr/>
                          <p:nvPr/>
                        </p:nvPicPr>
                        <p:blipFill>
                          <a:blip r:embed="rId16"/>
                          <a:stretch>
                            <a:fillRect/>
                          </a:stretch>
                        </p:blipFill>
                        <p:spPr>
                          <a:xfrm>
                            <a:off x="1883971" y="4052085"/>
                            <a:ext cx="8180388" cy="9826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835E6CD-F6CC-3842-86F1-83B473486717}"/>
                  </a:ext>
                </a:extLst>
              </p:cNvPr>
              <p:cNvGraphicFramePr>
                <a:graphicFrameLocks noChangeAspect="1"/>
              </p:cNvGraphicFramePr>
              <p:nvPr/>
            </p:nvGraphicFramePr>
            <p:xfrm>
              <a:off x="4269187" y="5384464"/>
              <a:ext cx="1298575" cy="401638"/>
            </p:xfrm>
            <a:graphic>
              <a:graphicData uri="http://schemas.openxmlformats.org/presentationml/2006/ole">
                <mc:AlternateContent xmlns:mc="http://schemas.openxmlformats.org/markup-compatibility/2006">
                  <mc:Choice xmlns:v="urn:schemas-microsoft-com:vml" Requires="v">
                    <p:oleObj name="Equation" r:id="rId17" imgW="825480" imgH="253800" progId="Equation.DSMT4">
                      <p:embed/>
                    </p:oleObj>
                  </mc:Choice>
                  <mc:Fallback>
                    <p:oleObj name="Equation" r:id="rId17" imgW="825480" imgH="253800" progId="Equation.DSMT4">
                      <p:embed/>
                      <p:pic>
                        <p:nvPicPr>
                          <p:cNvPr id="14" name="Object 13">
                            <a:extLst>
                              <a:ext uri="{FF2B5EF4-FFF2-40B4-BE49-F238E27FC236}">
                                <a16:creationId xmlns:a16="http://schemas.microsoft.com/office/drawing/2014/main" id="{4835E6CD-F6CC-3842-86F1-83B473486717}"/>
                              </a:ext>
                            </a:extLst>
                          </p:cNvPr>
                          <p:cNvPicPr/>
                          <p:nvPr/>
                        </p:nvPicPr>
                        <p:blipFill>
                          <a:blip r:embed="rId18"/>
                          <a:stretch>
                            <a:fillRect/>
                          </a:stretch>
                        </p:blipFill>
                        <p:spPr>
                          <a:xfrm>
                            <a:off x="4269187" y="5384464"/>
                            <a:ext cx="1298575" cy="401638"/>
                          </a:xfrm>
                          <a:prstGeom prst="rect">
                            <a:avLst/>
                          </a:prstGeom>
                        </p:spPr>
                      </p:pic>
                    </p:oleObj>
                  </mc:Fallback>
                </mc:AlternateContent>
              </a:graphicData>
            </a:graphic>
          </p:graphicFrame>
        </p:grpSp>
        <p:graphicFrame>
          <p:nvGraphicFramePr>
            <p:cNvPr id="12" name="Object 11">
              <a:extLst>
                <a:ext uri="{FF2B5EF4-FFF2-40B4-BE49-F238E27FC236}">
                  <a16:creationId xmlns:a16="http://schemas.microsoft.com/office/drawing/2014/main" id="{A2468E01-F059-9448-8AEA-BCBFAAF8815B}"/>
                </a:ext>
              </a:extLst>
            </p:cNvPr>
            <p:cNvGraphicFramePr>
              <a:graphicFrameLocks noChangeAspect="1"/>
            </p:cNvGraphicFramePr>
            <p:nvPr/>
          </p:nvGraphicFramePr>
          <p:xfrm>
            <a:off x="5442243" y="2755710"/>
            <a:ext cx="1379537" cy="441325"/>
          </p:xfrm>
          <a:graphic>
            <a:graphicData uri="http://schemas.openxmlformats.org/presentationml/2006/ole">
              <mc:AlternateContent xmlns:mc="http://schemas.openxmlformats.org/markup-compatibility/2006">
                <mc:Choice xmlns:v="urn:schemas-microsoft-com:vml" Requires="v">
                  <p:oleObj name="Equation" r:id="rId19" imgW="876240" imgH="279360" progId="Equation.DSMT4">
                    <p:embed/>
                  </p:oleObj>
                </mc:Choice>
                <mc:Fallback>
                  <p:oleObj name="Equation" r:id="rId19" imgW="876240" imgH="279360" progId="Equation.DSMT4">
                    <p:embed/>
                    <p:pic>
                      <p:nvPicPr>
                        <p:cNvPr id="12" name="Object 11">
                          <a:extLst>
                            <a:ext uri="{FF2B5EF4-FFF2-40B4-BE49-F238E27FC236}">
                              <a16:creationId xmlns:a16="http://schemas.microsoft.com/office/drawing/2014/main" id="{A2468E01-F059-9448-8AEA-BCBFAAF8815B}"/>
                            </a:ext>
                          </a:extLst>
                        </p:cNvPr>
                        <p:cNvPicPr/>
                        <p:nvPr/>
                      </p:nvPicPr>
                      <p:blipFill>
                        <a:blip r:embed="rId20"/>
                        <a:stretch>
                          <a:fillRect/>
                        </a:stretch>
                      </p:blipFill>
                      <p:spPr>
                        <a:xfrm>
                          <a:off x="5442243" y="2755710"/>
                          <a:ext cx="1379537" cy="441325"/>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6D907453-2E50-AB41-94A1-CE400FB10570}"/>
              </a:ext>
            </a:extLst>
          </p:cNvPr>
          <p:cNvGraphicFramePr>
            <a:graphicFrameLocks noChangeAspect="1"/>
          </p:cNvGraphicFramePr>
          <p:nvPr/>
        </p:nvGraphicFramePr>
        <p:xfrm>
          <a:off x="3838721" y="5456760"/>
          <a:ext cx="239713" cy="260350"/>
        </p:xfrm>
        <a:graphic>
          <a:graphicData uri="http://schemas.openxmlformats.org/presentationml/2006/ole">
            <mc:AlternateContent xmlns:mc="http://schemas.openxmlformats.org/markup-compatibility/2006">
              <mc:Choice xmlns:v="urn:schemas-microsoft-com:vml" Requires="v">
                <p:oleObj name="Equation" r:id="rId11" imgW="152280" imgH="164880" progId="Equation.DSMT4">
                  <p:embed/>
                </p:oleObj>
              </mc:Choice>
              <mc:Fallback>
                <p:oleObj name="Equation" r:id="rId11" imgW="152280" imgH="164880" progId="Equation.DSMT4">
                  <p:embed/>
                  <p:pic>
                    <p:nvPicPr>
                      <p:cNvPr id="18" name="Object 17">
                        <a:extLst>
                          <a:ext uri="{FF2B5EF4-FFF2-40B4-BE49-F238E27FC236}">
                            <a16:creationId xmlns:a16="http://schemas.microsoft.com/office/drawing/2014/main" id="{6D907453-2E50-AB41-94A1-CE400FB10570}"/>
                          </a:ext>
                        </a:extLst>
                      </p:cNvPr>
                      <p:cNvPicPr/>
                      <p:nvPr/>
                    </p:nvPicPr>
                    <p:blipFill>
                      <a:blip r:embed="rId12"/>
                      <a:stretch>
                        <a:fillRect/>
                      </a:stretch>
                    </p:blipFill>
                    <p:spPr>
                      <a:xfrm>
                        <a:off x="3838721" y="5456760"/>
                        <a:ext cx="239713" cy="260350"/>
                      </a:xfrm>
                      <a:prstGeom prst="rect">
                        <a:avLst/>
                      </a:prstGeom>
                    </p:spPr>
                  </p:pic>
                </p:oleObj>
              </mc:Fallback>
            </mc:AlternateContent>
          </a:graphicData>
        </a:graphic>
      </p:graphicFrame>
      <p:pic>
        <p:nvPicPr>
          <p:cNvPr id="19" name="Picture 278" descr="Image result for rudolf peierls">
            <a:extLst>
              <a:ext uri="{FF2B5EF4-FFF2-40B4-BE49-F238E27FC236}">
                <a16:creationId xmlns:a16="http://schemas.microsoft.com/office/drawing/2014/main" id="{DFBDBE0E-3BCD-5A47-BE5C-89B48E14C558}"/>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7294" t="1410" r="7784" b="22024"/>
          <a:stretch/>
        </p:blipFill>
        <p:spPr bwMode="auto">
          <a:xfrm>
            <a:off x="10334638" y="3025483"/>
            <a:ext cx="922157" cy="10424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44" descr="Bildergebnis fÃ¼r t.w.b. kibble">
            <a:extLst>
              <a:ext uri="{FF2B5EF4-FFF2-40B4-BE49-F238E27FC236}">
                <a16:creationId xmlns:a16="http://schemas.microsoft.com/office/drawing/2014/main" id="{1626FA5F-5E88-EC4B-8980-3975027109D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4355" t="5664" r="18046" b="28509"/>
          <a:stretch/>
        </p:blipFill>
        <p:spPr bwMode="auto">
          <a:xfrm>
            <a:off x="9517312" y="3025483"/>
            <a:ext cx="781829" cy="1042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40F015-606A-AD43-B320-C40B75748170}"/>
              </a:ext>
            </a:extLst>
          </p:cNvPr>
          <p:cNvSpPr txBox="1"/>
          <p:nvPr/>
        </p:nvSpPr>
        <p:spPr>
          <a:xfrm>
            <a:off x="933364" y="5903893"/>
            <a:ext cx="10612009" cy="954107"/>
          </a:xfrm>
          <a:prstGeom prst="rect">
            <a:avLst/>
          </a:prstGeom>
          <a:solidFill>
            <a:srgbClr val="0070C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electric field of a focused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TeraWatt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laser appears critical to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counterpropagating 50 GeV electron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SLAC Experiment E-144</a:t>
            </a:r>
            <a:endParaRPr kumimoji="0" lang="en-US" sz="2800" b="1" i="1"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9498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AA6E0A9-C1FA-9043-9200-F4CA2986F789}"/>
              </a:ext>
            </a:extLst>
          </p:cNvPr>
          <p:cNvSpPr>
            <a:spLocks noGrp="1" noChangeArrowheads="1"/>
          </p:cNvSpPr>
          <p:nvPr>
            <p:ph type="title"/>
          </p:nvPr>
        </p:nvSpPr>
        <p:spPr>
          <a:xfrm>
            <a:off x="3877945" y="0"/>
            <a:ext cx="4910455" cy="1231900"/>
          </a:xfrm>
          <a:noFill/>
          <a:ln/>
        </p:spPr>
        <p:txBody>
          <a:bodyPr>
            <a:normAutofit/>
          </a:bodyPr>
          <a:lstStyle/>
          <a:p>
            <a:r>
              <a:rPr lang="en-US" sz="3200" b="1" dirty="0">
                <a:solidFill>
                  <a:srgbClr val="00B0F0"/>
                </a:solidFill>
                <a:latin typeface="Arial"/>
                <a:cs typeface="Arial"/>
              </a:rPr>
              <a:t>Can this be achieved ?</a:t>
            </a:r>
            <a:endParaRPr lang="en-US" b="1" dirty="0">
              <a:solidFill>
                <a:srgbClr val="00B0F0"/>
              </a:solidFill>
              <a:latin typeface="Arial"/>
              <a:cs typeface="Aria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07E2AC9-E9C7-9847-9E05-7B73988A3F32}"/>
                  </a:ext>
                </a:extLst>
              </p:cNvPr>
              <p:cNvSpPr txBox="1"/>
              <p:nvPr/>
            </p:nvSpPr>
            <p:spPr>
              <a:xfrm>
                <a:off x="1074433" y="1296365"/>
                <a:ext cx="10043134" cy="42652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In vacuum </a:t>
                </a:r>
                <a14:m>
                  <m:oMath xmlns:m="http://schemas.openxmlformats.org/officeDocument/2006/math">
                    <m:sSub>
                      <m:sSub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Arial" panose="020B0604020202020204" pitchFamily="34" charset="0"/>
                          </a:rPr>
                        </m:ctrlPr>
                      </m:sSubPr>
                      <m:e>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Arial" panose="020B0604020202020204" pitchFamily="34" charset="0"/>
                          </a:rPr>
                          <m:t>𝐼</m:t>
                        </m:r>
                      </m:e>
                      <m:sub>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Arial" panose="020B0604020202020204" pitchFamily="34" charset="0"/>
                          </a:rPr>
                          <m:t>𝑐𝑟</m:t>
                        </m:r>
                      </m:sub>
                    </m:sSub>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Arial" panose="020B0604020202020204" pitchFamily="34" charset="0"/>
                      </a:rPr>
                      <m:t>=4.6 </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 </m:t>
                    </m:r>
                    <m:sSup>
                      <m:sSup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10</m:t>
                        </m:r>
                      </m:e>
                      <m:sup>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29</m:t>
                        </m:r>
                      </m:sup>
                    </m:sSup>
                    <m:f>
                      <m:f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ctrlPr>
                      </m:fPr>
                      <m:num>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𝑊</m:t>
                        </m:r>
                      </m:num>
                      <m:den>
                        <m:sSup>
                          <m:sSup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𝑐𝑚</m:t>
                            </m:r>
                          </m:e>
                          <m:sup>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2</m:t>
                            </m:r>
                          </m:sup>
                        </m:sSup>
                      </m:den>
                    </m:f>
                  </m:oMath>
                </a14:m>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 is not achievable in the near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But the field intensity </a:t>
                </a:r>
                <a14:m>
                  <m:oMath xmlns:m="http://schemas.openxmlformats.org/officeDocument/2006/math">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𝐼</m:t>
                    </m:r>
                  </m:oMath>
                </a14:m>
                <a:r>
                  <a:rPr kumimoji="0" lang="en-US" sz="2400" b="0" i="1"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is not a Lorentz scalar </a:t>
                </a:r>
                <a14:m>
                  <m:oMath xmlns:m="http://schemas.openxmlformats.org/officeDocument/2006/math">
                    <m:sSup>
                      <m:sSupPr>
                        <m:ctrlP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𝐼</m:t>
                        </m:r>
                      </m:e>
                      <m:sup>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m:t>
                        </m:r>
                      </m:sup>
                    </m:sSup>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m:t>
                    </m:r>
                    <m:sSup>
                      <m:sSupPr>
                        <m:ctrlP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ctrlPr>
                      </m:sSupPr>
                      <m:e>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𝛾</m:t>
                        </m:r>
                      </m:e>
                      <m:sup>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2</m:t>
                        </m:r>
                      </m:sup>
                    </m:sSup>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𝐼</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mn-ea"/>
                        <a:cs typeface="Arial" panose="020B0604020202020204" pitchFamily="34" charset="0"/>
                      </a:rPr>
                      <m:t>, </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𝛾</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𝑚</m:t>
                    </m:r>
                    <m:r>
                      <a:rPr kumimoji="0" lang="en-US" sz="2400" b="0" i="1" u="none" strike="noStrike" kern="1200" cap="none" spc="0" normalizeH="0" baseline="0" noProof="0" smtClean="0">
                        <a:ln>
                          <a:noFill/>
                        </a:ln>
                        <a:solidFill>
                          <a:srgbClr val="131AFC"/>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2400" b="0" i="1"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25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critical intensity could be reached in a boosted frame for which</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𝜸</m:t>
                      </m:r>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p>
                        <m:sSup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𝟏𝟎</m:t>
                          </m:r>
                        </m:e>
                        <m: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𝟑</m:t>
                          </m:r>
                        </m:sup>
                      </m:s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p>
                        <m:sSup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𝟏𝟎</m:t>
                          </m:r>
                        </m:e>
                        <m: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𝟒</m:t>
                          </m:r>
                        </m:sup>
                      </m:sSup>
                    </m:oMath>
                  </m:oMathPara>
                </a14:m>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srgbClr val="FF0000"/>
                    </a:solidFill>
                    <a:latin typeface="Arial" panose="020B0604020202020204" pitchFamily="34" charset="0"/>
                    <a:cs typeface="Arial" panose="020B0604020202020204" pitchFamily="34" charset="0"/>
                  </a:rPr>
                  <a:t>Possible in </a:t>
                </a:r>
                <a:r>
                  <a:rPr lang="en-US" sz="2400" b="1" i="1" dirty="0" err="1">
                    <a:solidFill>
                      <a:srgbClr val="FF0000"/>
                    </a:solidFill>
                    <a:latin typeface="Arial" panose="020B0604020202020204" pitchFamily="34" charset="0"/>
                    <a:cs typeface="Arial" panose="020B0604020202020204" pitchFamily="34" charset="0"/>
                  </a:rPr>
                  <a:t>wakefield</a:t>
                </a:r>
                <a:r>
                  <a:rPr lang="en-US" sz="2400" b="1" i="1" dirty="0">
                    <a:solidFill>
                      <a:srgbClr val="FF0000"/>
                    </a:solidFill>
                    <a:latin typeface="Arial" panose="020B0604020202020204" pitchFamily="34" charset="0"/>
                    <a:cs typeface="Arial" panose="020B0604020202020204" pitchFamily="34" charset="0"/>
                  </a:rPr>
                  <a:t> accelerated 10GeV electrons</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1AFC"/>
                    </a:solidFill>
                    <a:effectLst/>
                    <a:uLnTx/>
                    <a:uFillTx/>
                    <a:latin typeface="Arial" panose="020B0604020202020204" pitchFamily="34" charset="0"/>
                    <a:ea typeface="+mn-ea"/>
                    <a:cs typeface="Arial" panose="020B0604020202020204" pitchFamily="34" charset="0"/>
                  </a:rPr>
                  <a:t>This still requires a laboratory frame intensity</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𝑰</m:t>
                      </m:r>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p>
                        <m:sSup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𝟏𝟎</m:t>
                          </m:r>
                        </m:e>
                        <m: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𝟐𝟐</m:t>
                          </m:r>
                        </m:sup>
                      </m:s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𝑾</m:t>
                      </m:r>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p>
                        <m:sSup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p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𝒄𝒎</m:t>
                          </m:r>
                        </m:e>
                        <m:sup>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𝟐</m:t>
                          </m:r>
                        </m:sup>
                      </m:sSup>
                    </m:oMath>
                  </m:oMathPara>
                </a14:m>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p:sp>
            <p:nvSpPr>
              <p:cNvPr id="5" name="TextBox 4">
                <a:extLst>
                  <a:ext uri="{FF2B5EF4-FFF2-40B4-BE49-F238E27FC236}">
                    <a16:creationId xmlns:a16="http://schemas.microsoft.com/office/drawing/2014/main" id="{807E2AC9-E9C7-9847-9E05-7B73988A3F32}"/>
                  </a:ext>
                </a:extLst>
              </p:cNvPr>
              <p:cNvSpPr txBox="1">
                <a:spLocks noRot="1" noChangeAspect="1" noMove="1" noResize="1" noEditPoints="1" noAdjustHandles="1" noChangeArrowheads="1" noChangeShapeType="1" noTextEdit="1"/>
              </p:cNvSpPr>
              <p:nvPr/>
            </p:nvSpPr>
            <p:spPr>
              <a:xfrm>
                <a:off x="1074433" y="1296365"/>
                <a:ext cx="10043134" cy="4265270"/>
              </a:xfrm>
              <a:prstGeom prst="rect">
                <a:avLst/>
              </a:prstGeom>
              <a:blipFill>
                <a:blip r:embed="rId2"/>
                <a:stretch>
                  <a:fillRect l="-425" r="-425" b="-1431"/>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6ED2C01C-000E-6146-A202-55C7DC5BDD4A}"/>
              </a:ext>
            </a:extLst>
          </p:cNvPr>
          <p:cNvSpPr txBox="1"/>
          <p:nvPr/>
        </p:nvSpPr>
        <p:spPr>
          <a:xfrm>
            <a:off x="3283371" y="5834010"/>
            <a:ext cx="5625258" cy="584775"/>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 optical Petawatt system!</a:t>
            </a:r>
          </a:p>
        </p:txBody>
      </p:sp>
    </p:spTree>
    <p:extLst>
      <p:ext uri="{BB962C8B-B14F-4D97-AF65-F5344CB8AC3E}">
        <p14:creationId xmlns:p14="http://schemas.microsoft.com/office/powerpoint/2010/main" val="3306730597"/>
      </p:ext>
    </p:extLst>
  </p:cSld>
  <p:clrMapOvr>
    <a:masterClrMapping/>
  </p:clrMapOvr>
</p:sld>
</file>

<file path=ppt/theme/theme1.xml><?xml version="1.0" encoding="utf-8"?>
<a:theme xmlns:a="http://schemas.openxmlformats.org/drawingml/2006/main" name="1_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Y_PowerPoint_16x9_de">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0325">
          <a:solidFill>
            <a:srgbClr val="FFFF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7" id="{0B7018F8-3E54-854F-825C-861CB9C985FD}" vid="{23A3D491-2AA3-9D47-8EDD-038F8881785E}"/>
    </a:ext>
  </a:extLst>
</a:theme>
</file>

<file path=ppt/theme/theme4.xml><?xml version="1.0" encoding="utf-8"?>
<a:theme xmlns:a="http://schemas.openxmlformats.org/drawingml/2006/main" name="Font and logo master">
  <a:themeElements>
    <a:clrScheme name="Font and logo master">
      <a:dk1>
        <a:srgbClr val="2E2C61"/>
      </a:dk1>
      <a:lt1>
        <a:srgbClr val="FFFFFF"/>
      </a:lt1>
      <a:dk2>
        <a:srgbClr val="A7A7A7"/>
      </a:dk2>
      <a:lt2>
        <a:srgbClr val="535353"/>
      </a:lt2>
      <a:accent1>
        <a:srgbClr val="1E5DF8"/>
      </a:accent1>
      <a:accent2>
        <a:srgbClr val="003088"/>
      </a:accent2>
      <a:accent3>
        <a:srgbClr val="F08900"/>
      </a:accent3>
      <a:accent4>
        <a:srgbClr val="616161"/>
      </a:accent4>
      <a:accent5>
        <a:srgbClr val="5B9BD5"/>
      </a:accent5>
      <a:accent6>
        <a:srgbClr val="70AD47"/>
      </a:accent6>
      <a:hlink>
        <a:srgbClr val="0000FF"/>
      </a:hlink>
      <a:folHlink>
        <a:srgbClr val="FF00FF"/>
      </a:folHlink>
    </a:clrScheme>
    <a:fontScheme name="Font and logo master">
      <a:majorFont>
        <a:latin typeface="Helvetica"/>
        <a:ea typeface="Helvetica"/>
        <a:cs typeface="Helvetica"/>
      </a:majorFont>
      <a:minorFont>
        <a:latin typeface="Arial"/>
        <a:ea typeface="Arial"/>
        <a:cs typeface="Arial"/>
      </a:minorFont>
    </a:fontScheme>
    <a:fmtScheme name="Font and logo 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E2C61"/>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E2C61"/>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TotalTime>
  <Words>3719</Words>
  <Application>Microsoft Office PowerPoint</Application>
  <PresentationFormat>Widescreen</PresentationFormat>
  <Paragraphs>470</Paragraphs>
  <Slides>54</Slides>
  <Notes>5</Notes>
  <HiddenSlides>0</HiddenSlides>
  <MMClips>2</MMClips>
  <ScaleCrop>false</ScaleCrop>
  <HeadingPairs>
    <vt:vector size="8" baseType="variant">
      <vt:variant>
        <vt:lpstr>Fonts Used</vt:lpstr>
      </vt:variant>
      <vt:variant>
        <vt:i4>22</vt:i4>
      </vt:variant>
      <vt:variant>
        <vt:lpstr>Theme</vt:lpstr>
      </vt:variant>
      <vt:variant>
        <vt:i4>6</vt:i4>
      </vt:variant>
      <vt:variant>
        <vt:lpstr>Embedded OLE Servers</vt:lpstr>
      </vt:variant>
      <vt:variant>
        <vt:i4>3</vt:i4>
      </vt:variant>
      <vt:variant>
        <vt:lpstr>Slide Titles</vt:lpstr>
      </vt:variant>
      <vt:variant>
        <vt:i4>54</vt:i4>
      </vt:variant>
    </vt:vector>
  </HeadingPairs>
  <TitlesOfParts>
    <vt:vector size="85" baseType="lpstr">
      <vt:lpstr>Aptos</vt:lpstr>
      <vt:lpstr>Aptos Display</vt:lpstr>
      <vt:lpstr>Arial</vt:lpstr>
      <vt:lpstr>Arial Black</vt:lpstr>
      <vt:lpstr>Arial Regular</vt:lpstr>
      <vt:lpstr>Calibri</vt:lpstr>
      <vt:lpstr>Calibri Light</vt:lpstr>
      <vt:lpstr>Cambria Math</vt:lpstr>
      <vt:lpstr>Century Gothic</vt:lpstr>
      <vt:lpstr>Comic Sans MS</vt:lpstr>
      <vt:lpstr>Courier New</vt:lpstr>
      <vt:lpstr>Foudry</vt:lpstr>
      <vt:lpstr>FoundrySterling-Book</vt:lpstr>
      <vt:lpstr>Franklin Gothic Book</vt:lpstr>
      <vt:lpstr>FrankRuehl</vt:lpstr>
      <vt:lpstr>Helvetica</vt:lpstr>
      <vt:lpstr>Lucida Grande</vt:lpstr>
      <vt:lpstr>Lucida Sans</vt:lpstr>
      <vt:lpstr>Noto Sans</vt:lpstr>
      <vt:lpstr>Symbol</vt:lpstr>
      <vt:lpstr>Times New Roman</vt:lpstr>
      <vt:lpstr>Wingdings</vt:lpstr>
      <vt:lpstr>1_Office Theme</vt:lpstr>
      <vt:lpstr>Office Theme</vt:lpstr>
      <vt:lpstr>DESY_PowerPoint_16x9_de</vt:lpstr>
      <vt:lpstr>Font and logo master</vt:lpstr>
      <vt:lpstr>2_Office Theme</vt:lpstr>
      <vt:lpstr>3_Office Theme</vt:lpstr>
      <vt:lpstr>Equation</vt:lpstr>
      <vt:lpstr>Microsoft Equation 3.0</vt:lpstr>
      <vt:lpstr>Microsoft Equation</vt:lpstr>
      <vt:lpstr>PowerPoint Presentation</vt:lpstr>
      <vt:lpstr>PowerPoint Presentation</vt:lpstr>
      <vt:lpstr>PowerPoint Presentation</vt:lpstr>
      <vt:lpstr>Strong Fields in Astrophysics</vt:lpstr>
      <vt:lpstr>Extreme Fields in Astrophysics</vt:lpstr>
      <vt:lpstr>Strong Fields in Plasmas</vt:lpstr>
      <vt:lpstr>PowerPoint Presentation</vt:lpstr>
      <vt:lpstr>Strong-Field QED</vt:lpstr>
      <vt:lpstr>Can this be achieved ?</vt:lpstr>
      <vt:lpstr>Laser-plasma accelerators go from 100 MeV to 10 GeV in two decades</vt:lpstr>
      <vt:lpstr>PowerPoint Presentation</vt:lpstr>
      <vt:lpstr>PowerPoint Presentation</vt:lpstr>
      <vt:lpstr>EPAC in a nutshell</vt:lpstr>
      <vt:lpstr>PowerPoint Presentation</vt:lpstr>
      <vt:lpstr>Vulcan 20-20</vt:lpstr>
      <vt:lpstr>New Building Schematic </vt:lpstr>
      <vt:lpstr>Vulcan20-20 science </vt:lpstr>
      <vt:lpstr>PowerPoint Presentation</vt:lpstr>
      <vt:lpstr>PowerPoint Presentation</vt:lpstr>
      <vt:lpstr>PowerPoint Presentation</vt:lpstr>
      <vt:lpstr>PowerPoint Presentation</vt:lpstr>
      <vt:lpstr>PowerPoint Presentation</vt:lpstr>
      <vt:lpstr>PowerPoint Presentation</vt:lpstr>
      <vt:lpstr>Fireball: Comparison with other experiments</vt:lpstr>
      <vt:lpstr>PowerPoint Presentation</vt:lpstr>
      <vt:lpstr>PowerPoint Presentation</vt:lpstr>
      <vt:lpstr>  Photon-Photon Scattering </vt:lpstr>
      <vt:lpstr>Photon-Photon Scattering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Electroweak plasma instabilities</vt:lpstr>
      <vt:lpstr>PowerPoint Presentation</vt:lpstr>
      <vt:lpstr>Anomalous heating by neutrino streaming instability</vt:lpstr>
      <vt:lpstr>Neutrino Landau Damping I</vt:lpstr>
      <vt:lpstr>PowerPoint Presentation</vt:lpstr>
      <vt:lpstr>PowerPoint Presentation</vt:lpstr>
      <vt:lpstr>Probing Event Horizon Chen and Tajima, PRL (1999)</vt:lpstr>
      <vt:lpstr>PowerPoint Presentation</vt:lpstr>
      <vt:lpstr>PowerPoint Presentation</vt:lpstr>
      <vt:lpstr>Fundamental Physics During Violent Accelerations</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Bingham, Bob (STFC,RAL,CLF)</dc:creator>
  <cp:lastModifiedBy>Bingham, Bob (STFC,RAL,CLF)</cp:lastModifiedBy>
  <cp:revision>1</cp:revision>
  <dcterms:created xsi:type="dcterms:W3CDTF">2025-07-29T16:28:42Z</dcterms:created>
  <dcterms:modified xsi:type="dcterms:W3CDTF">2025-07-30T10:00:46Z</dcterms:modified>
</cp:coreProperties>
</file>