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736" r:id="rId5"/>
    <p:sldMasterId id="2147483754" r:id="rId6"/>
    <p:sldMasterId id="2147483756" r:id="rId7"/>
    <p:sldMasterId id="2147483744" r:id="rId8"/>
    <p:sldMasterId id="2147483746" r:id="rId9"/>
    <p:sldMasterId id="2147483748" r:id="rId10"/>
    <p:sldMasterId id="2147483750" r:id="rId11"/>
    <p:sldMasterId id="2147483752" r:id="rId12"/>
    <p:sldMasterId id="2147483741" r:id="rId13"/>
    <p:sldMasterId id="2147483758" r:id="rId14"/>
    <p:sldMasterId id="2147483734" r:id="rId15"/>
  </p:sldMasterIdLst>
  <p:notesMasterIdLst>
    <p:notesMasterId r:id="rId54"/>
  </p:notesMasterIdLst>
  <p:sldIdLst>
    <p:sldId id="256" r:id="rId16"/>
    <p:sldId id="285" r:id="rId17"/>
    <p:sldId id="257" r:id="rId18"/>
    <p:sldId id="259" r:id="rId19"/>
    <p:sldId id="279" r:id="rId20"/>
    <p:sldId id="280" r:id="rId21"/>
    <p:sldId id="281" r:id="rId22"/>
    <p:sldId id="282" r:id="rId23"/>
    <p:sldId id="264" r:id="rId24"/>
    <p:sldId id="260" r:id="rId25"/>
    <p:sldId id="286" r:id="rId26"/>
    <p:sldId id="298" r:id="rId27"/>
    <p:sldId id="266" r:id="rId28"/>
    <p:sldId id="262" r:id="rId29"/>
    <p:sldId id="287" r:id="rId30"/>
    <p:sldId id="288" r:id="rId31"/>
    <p:sldId id="292" r:id="rId32"/>
    <p:sldId id="263" r:id="rId33"/>
    <p:sldId id="297" r:id="rId34"/>
    <p:sldId id="267" r:id="rId35"/>
    <p:sldId id="291" r:id="rId36"/>
    <p:sldId id="265" r:id="rId37"/>
    <p:sldId id="268" r:id="rId38"/>
    <p:sldId id="273" r:id="rId39"/>
    <p:sldId id="269" r:id="rId40"/>
    <p:sldId id="261" r:id="rId41"/>
    <p:sldId id="271" r:id="rId42"/>
    <p:sldId id="283" r:id="rId43"/>
    <p:sldId id="284" r:id="rId44"/>
    <p:sldId id="289" r:id="rId45"/>
    <p:sldId id="420" r:id="rId46"/>
    <p:sldId id="272" r:id="rId47"/>
    <p:sldId id="295" r:id="rId48"/>
    <p:sldId id="296" r:id="rId49"/>
    <p:sldId id="275" r:id="rId50"/>
    <p:sldId id="278" r:id="rId51"/>
    <p:sldId id="293" r:id="rId52"/>
    <p:sldId id="294"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D6E0"/>
    <a:srgbClr val="169B66"/>
    <a:srgbClr val="172D6D"/>
    <a:srgbClr val="FFFFFF"/>
    <a:srgbClr val="8ACDB2"/>
    <a:srgbClr val="50B48C"/>
    <a:srgbClr val="E6007E"/>
    <a:srgbClr val="EC6608"/>
    <a:srgbClr val="FBB900"/>
    <a:srgbClr val="662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FE4050-4953-4290-8266-3BE58DEB7BCB}" v="14" dt="2025-07-22T08:27:47.1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35" autoAdjust="0"/>
    <p:restoredTop sz="94712"/>
  </p:normalViewPr>
  <p:slideViewPr>
    <p:cSldViewPr snapToGrid="0">
      <p:cViewPr varScale="1">
        <p:scale>
          <a:sx n="102" d="100"/>
          <a:sy n="102" d="100"/>
        </p:scale>
        <p:origin x="100" y="7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microsoft.com/office/2016/11/relationships/changesInfo" Target="changesInfos/changesInfo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milt, Laura (RFI,RAL,)" userId="47fdacbe-f4ad-4b8d-9152-61085358ef73" providerId="ADAL" clId="{84FE4050-4953-4290-8266-3BE58DEB7BCB}"/>
    <pc:docChg chg="undo custSel addSld delSld modSld">
      <pc:chgData name="Shemilt, Laura (RFI,RAL,)" userId="47fdacbe-f4ad-4b8d-9152-61085358ef73" providerId="ADAL" clId="{84FE4050-4953-4290-8266-3BE58DEB7BCB}" dt="2025-07-22T08:28:27.525" v="409" actId="478"/>
      <pc:docMkLst>
        <pc:docMk/>
      </pc:docMkLst>
      <pc:sldChg chg="modSp mod">
        <pc:chgData name="Shemilt, Laura (RFI,RAL,)" userId="47fdacbe-f4ad-4b8d-9152-61085358ef73" providerId="ADAL" clId="{84FE4050-4953-4290-8266-3BE58DEB7BCB}" dt="2025-07-22T08:05:57.768" v="4" actId="20577"/>
        <pc:sldMkLst>
          <pc:docMk/>
          <pc:sldMk cId="3414027427" sldId="259"/>
        </pc:sldMkLst>
        <pc:spChg chg="mod">
          <ac:chgData name="Shemilt, Laura (RFI,RAL,)" userId="47fdacbe-f4ad-4b8d-9152-61085358ef73" providerId="ADAL" clId="{84FE4050-4953-4290-8266-3BE58DEB7BCB}" dt="2025-07-22T08:05:57.768" v="4" actId="20577"/>
          <ac:spMkLst>
            <pc:docMk/>
            <pc:sldMk cId="3414027427" sldId="259"/>
            <ac:spMk id="18" creationId="{7C802731-61F6-3934-0B67-90F4A0CEFFA2}"/>
          </ac:spMkLst>
        </pc:spChg>
      </pc:sldChg>
      <pc:sldChg chg="delSp mod">
        <pc:chgData name="Shemilt, Laura (RFI,RAL,)" userId="47fdacbe-f4ad-4b8d-9152-61085358ef73" providerId="ADAL" clId="{84FE4050-4953-4290-8266-3BE58DEB7BCB}" dt="2025-07-22T08:06:27.420" v="5" actId="478"/>
        <pc:sldMkLst>
          <pc:docMk/>
          <pc:sldMk cId="1622305624" sldId="260"/>
        </pc:sldMkLst>
        <pc:picChg chg="del">
          <ac:chgData name="Shemilt, Laura (RFI,RAL,)" userId="47fdacbe-f4ad-4b8d-9152-61085358ef73" providerId="ADAL" clId="{84FE4050-4953-4290-8266-3BE58DEB7BCB}" dt="2025-07-22T08:06:27.420" v="5" actId="478"/>
          <ac:picMkLst>
            <pc:docMk/>
            <pc:sldMk cId="1622305624" sldId="260"/>
            <ac:picMk id="10" creationId="{4FF1D13C-0A40-0609-D9F9-C7180C0CF0B5}"/>
          </ac:picMkLst>
        </pc:picChg>
      </pc:sldChg>
      <pc:sldChg chg="add del">
        <pc:chgData name="Shemilt, Laura (RFI,RAL,)" userId="47fdacbe-f4ad-4b8d-9152-61085358ef73" providerId="ADAL" clId="{84FE4050-4953-4290-8266-3BE58DEB7BCB}" dt="2025-07-22T08:10:38.611" v="18" actId="2696"/>
        <pc:sldMkLst>
          <pc:docMk/>
          <pc:sldMk cId="685294914" sldId="272"/>
        </pc:sldMkLst>
      </pc:sldChg>
      <pc:sldChg chg="add">
        <pc:chgData name="Shemilt, Laura (RFI,RAL,)" userId="47fdacbe-f4ad-4b8d-9152-61085358ef73" providerId="ADAL" clId="{84FE4050-4953-4290-8266-3BE58DEB7BCB}" dt="2025-07-22T08:10:44.904" v="19"/>
        <pc:sldMkLst>
          <pc:docMk/>
          <pc:sldMk cId="1662829194" sldId="272"/>
        </pc:sldMkLst>
      </pc:sldChg>
      <pc:sldChg chg="del">
        <pc:chgData name="Shemilt, Laura (RFI,RAL,)" userId="47fdacbe-f4ad-4b8d-9152-61085358ef73" providerId="ADAL" clId="{84FE4050-4953-4290-8266-3BE58DEB7BCB}" dt="2025-07-22T08:10:26.014" v="16" actId="47"/>
        <pc:sldMkLst>
          <pc:docMk/>
          <pc:sldMk cId="1395163685" sldId="274"/>
        </pc:sldMkLst>
      </pc:sldChg>
      <pc:sldChg chg="del">
        <pc:chgData name="Shemilt, Laura (RFI,RAL,)" userId="47fdacbe-f4ad-4b8d-9152-61085358ef73" providerId="ADAL" clId="{84FE4050-4953-4290-8266-3BE58DEB7BCB}" dt="2025-07-22T08:07:29.321" v="6" actId="47"/>
        <pc:sldMkLst>
          <pc:docMk/>
          <pc:sldMk cId="3648717818" sldId="276"/>
        </pc:sldMkLst>
      </pc:sldChg>
      <pc:sldChg chg="del">
        <pc:chgData name="Shemilt, Laura (RFI,RAL,)" userId="47fdacbe-f4ad-4b8d-9152-61085358ef73" providerId="ADAL" clId="{84FE4050-4953-4290-8266-3BE58DEB7BCB}" dt="2025-07-22T08:07:31.226" v="7" actId="47"/>
        <pc:sldMkLst>
          <pc:docMk/>
          <pc:sldMk cId="2144281164" sldId="277"/>
        </pc:sldMkLst>
      </pc:sldChg>
      <pc:sldChg chg="addSp delSp modSp mod">
        <pc:chgData name="Shemilt, Laura (RFI,RAL,)" userId="47fdacbe-f4ad-4b8d-9152-61085358ef73" providerId="ADAL" clId="{84FE4050-4953-4290-8266-3BE58DEB7BCB}" dt="2025-07-22T08:28:27.525" v="409" actId="478"/>
        <pc:sldMkLst>
          <pc:docMk/>
          <pc:sldMk cId="1691109573" sldId="284"/>
        </pc:sldMkLst>
        <pc:spChg chg="mod">
          <ac:chgData name="Shemilt, Laura (RFI,RAL,)" userId="47fdacbe-f4ad-4b8d-9152-61085358ef73" providerId="ADAL" clId="{84FE4050-4953-4290-8266-3BE58DEB7BCB}" dt="2025-07-22T08:28:21.959" v="408" actId="20577"/>
          <ac:spMkLst>
            <pc:docMk/>
            <pc:sldMk cId="1691109573" sldId="284"/>
            <ac:spMk id="2" creationId="{7F687B23-A924-F9B6-ECB2-7B07E18F94C7}"/>
          </ac:spMkLst>
        </pc:spChg>
        <pc:spChg chg="del">
          <ac:chgData name="Shemilt, Laura (RFI,RAL,)" userId="47fdacbe-f4ad-4b8d-9152-61085358ef73" providerId="ADAL" clId="{84FE4050-4953-4290-8266-3BE58DEB7BCB}" dt="2025-07-22T08:28:27.525" v="409" actId="478"/>
          <ac:spMkLst>
            <pc:docMk/>
            <pc:sldMk cId="1691109573" sldId="284"/>
            <ac:spMk id="17" creationId="{53AF3FAF-4F5B-1E53-70B1-FA0B3B66FD9D}"/>
          </ac:spMkLst>
        </pc:spChg>
        <pc:spChg chg="mod">
          <ac:chgData name="Shemilt, Laura (RFI,RAL,)" userId="47fdacbe-f4ad-4b8d-9152-61085358ef73" providerId="ADAL" clId="{84FE4050-4953-4290-8266-3BE58DEB7BCB}" dt="2025-07-22T08:27:40.831" v="345" actId="1076"/>
          <ac:spMkLst>
            <pc:docMk/>
            <pc:sldMk cId="1691109573" sldId="284"/>
            <ac:spMk id="19" creationId="{4E17D92F-DC71-66FB-7790-DC660A27211F}"/>
          </ac:spMkLst>
        </pc:spChg>
        <pc:picChg chg="del">
          <ac:chgData name="Shemilt, Laura (RFI,RAL,)" userId="47fdacbe-f4ad-4b8d-9152-61085358ef73" providerId="ADAL" clId="{84FE4050-4953-4290-8266-3BE58DEB7BCB}" dt="2025-07-22T08:26:47.430" v="173" actId="478"/>
          <ac:picMkLst>
            <pc:docMk/>
            <pc:sldMk cId="1691109573" sldId="284"/>
            <ac:picMk id="15" creationId="{7BE449EF-F139-A13D-7741-1CA28EDD185B}"/>
          </ac:picMkLst>
        </pc:picChg>
        <pc:picChg chg="add mod">
          <ac:chgData name="Shemilt, Laura (RFI,RAL,)" userId="47fdacbe-f4ad-4b8d-9152-61085358ef73" providerId="ADAL" clId="{84FE4050-4953-4290-8266-3BE58DEB7BCB}" dt="2025-07-22T08:27:47.119" v="348" actId="1076"/>
          <ac:picMkLst>
            <pc:docMk/>
            <pc:sldMk cId="1691109573" sldId="284"/>
            <ac:picMk id="1026" creationId="{B76C818E-6A75-7189-CC1F-F06B9D39C9A8}"/>
          </ac:picMkLst>
        </pc:picChg>
      </pc:sldChg>
      <pc:sldChg chg="modSp mod">
        <pc:chgData name="Shemilt, Laura (RFI,RAL,)" userId="47fdacbe-f4ad-4b8d-9152-61085358ef73" providerId="ADAL" clId="{84FE4050-4953-4290-8266-3BE58DEB7BCB}" dt="2025-07-22T08:12:18.613" v="89" actId="20577"/>
        <pc:sldMkLst>
          <pc:docMk/>
          <pc:sldMk cId="2732907107" sldId="285"/>
        </pc:sldMkLst>
        <pc:spChg chg="mod">
          <ac:chgData name="Shemilt, Laura (RFI,RAL,)" userId="47fdacbe-f4ad-4b8d-9152-61085358ef73" providerId="ADAL" clId="{84FE4050-4953-4290-8266-3BE58DEB7BCB}" dt="2025-07-22T08:12:18.613" v="89" actId="20577"/>
          <ac:spMkLst>
            <pc:docMk/>
            <pc:sldMk cId="2732907107" sldId="285"/>
            <ac:spMk id="3" creationId="{A5BE38AE-F1A7-8B0A-7D46-EE61A71AC02F}"/>
          </ac:spMkLst>
        </pc:spChg>
      </pc:sldChg>
      <pc:sldChg chg="modSp mod">
        <pc:chgData name="Shemilt, Laura (RFI,RAL,)" userId="47fdacbe-f4ad-4b8d-9152-61085358ef73" providerId="ADAL" clId="{84FE4050-4953-4290-8266-3BE58DEB7BCB}" dt="2025-07-22T08:13:54.835" v="172" actId="20577"/>
        <pc:sldMkLst>
          <pc:docMk/>
          <pc:sldMk cId="2576911091" sldId="293"/>
        </pc:sldMkLst>
        <pc:spChg chg="mod">
          <ac:chgData name="Shemilt, Laura (RFI,RAL,)" userId="47fdacbe-f4ad-4b8d-9152-61085358ef73" providerId="ADAL" clId="{84FE4050-4953-4290-8266-3BE58DEB7BCB}" dt="2025-07-22T08:13:54.835" v="172" actId="20577"/>
          <ac:spMkLst>
            <pc:docMk/>
            <pc:sldMk cId="2576911091" sldId="293"/>
            <ac:spMk id="2" creationId="{DB2B42A0-5484-2906-9AA9-3BC9EA7A70A0}"/>
          </ac:spMkLst>
        </pc:spChg>
        <pc:graphicFrameChg chg="modGraphic">
          <ac:chgData name="Shemilt, Laura (RFI,RAL,)" userId="47fdacbe-f4ad-4b8d-9152-61085358ef73" providerId="ADAL" clId="{84FE4050-4953-4290-8266-3BE58DEB7BCB}" dt="2025-07-22T08:13:47.457" v="170" actId="20577"/>
          <ac:graphicFrameMkLst>
            <pc:docMk/>
            <pc:sldMk cId="2576911091" sldId="293"/>
            <ac:graphicFrameMk id="4" creationId="{6B5277F2-5F30-28C6-88B7-CC9B4F458FAC}"/>
          </ac:graphicFrameMkLst>
        </pc:graphicFrameChg>
      </pc:sldChg>
      <pc:sldChg chg="add del">
        <pc:chgData name="Shemilt, Laura (RFI,RAL,)" userId="47fdacbe-f4ad-4b8d-9152-61085358ef73" providerId="ADAL" clId="{84FE4050-4953-4290-8266-3BE58DEB7BCB}" dt="2025-07-22T08:09:00.143" v="12"/>
        <pc:sldMkLst>
          <pc:docMk/>
          <pc:sldMk cId="3610621272" sldId="298"/>
        </pc:sldMkLst>
      </pc:sldChg>
      <pc:sldChg chg="add del">
        <pc:chgData name="Shemilt, Laura (RFI,RAL,)" userId="47fdacbe-f4ad-4b8d-9152-61085358ef73" providerId="ADAL" clId="{84FE4050-4953-4290-8266-3BE58DEB7BCB}" dt="2025-07-22T08:09:57.573" v="14"/>
        <pc:sldMkLst>
          <pc:docMk/>
          <pc:sldMk cId="1569010565" sldId="299"/>
        </pc:sldMkLst>
      </pc:sldChg>
      <pc:sldChg chg="add">
        <pc:chgData name="Shemilt, Laura (RFI,RAL,)" userId="47fdacbe-f4ad-4b8d-9152-61085358ef73" providerId="ADAL" clId="{84FE4050-4953-4290-8266-3BE58DEB7BCB}" dt="2025-07-22T08:10:30.321" v="17"/>
        <pc:sldMkLst>
          <pc:docMk/>
          <pc:sldMk cId="3695147169" sldId="420"/>
        </pc:sldMkLst>
      </pc:sldChg>
      <pc:sldMasterChg chg="delSldLayout">
        <pc:chgData name="Shemilt, Laura (RFI,RAL,)" userId="47fdacbe-f4ad-4b8d-9152-61085358ef73" providerId="ADAL" clId="{84FE4050-4953-4290-8266-3BE58DEB7BCB}" dt="2025-07-22T08:10:38.611" v="18" actId="2696"/>
        <pc:sldMasterMkLst>
          <pc:docMk/>
          <pc:sldMasterMk cId="3958553631" sldId="2147483741"/>
        </pc:sldMasterMkLst>
        <pc:sldLayoutChg chg="del">
          <pc:chgData name="Shemilt, Laura (RFI,RAL,)" userId="47fdacbe-f4ad-4b8d-9152-61085358ef73" providerId="ADAL" clId="{84FE4050-4953-4290-8266-3BE58DEB7BCB}" dt="2025-07-22T08:10:38.611" v="18" actId="2696"/>
          <pc:sldLayoutMkLst>
            <pc:docMk/>
            <pc:sldMasterMk cId="3958553631" sldId="2147483741"/>
            <pc:sldLayoutMk cId="2938224876" sldId="214748376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19A4EB-1BD9-438E-9FF7-1F2102D617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AF01F8D7-45C5-4F73-AA33-7706FB67F33C}">
      <dgm:prSet phldrT="[Text]" custT="1"/>
      <dgm:spPr/>
      <dgm:t>
        <a:bodyPr/>
        <a:lstStyle/>
        <a:p>
          <a:r>
            <a:rPr lang="en-GB" sz="1800" dirty="0"/>
            <a:t>Data transfers</a:t>
          </a:r>
        </a:p>
      </dgm:t>
    </dgm:pt>
    <dgm:pt modelId="{E5763553-2355-487C-BDC7-6A31F55A582C}" type="parTrans" cxnId="{CA019C85-A446-4D86-95B5-13DCA4D5C596}">
      <dgm:prSet/>
      <dgm:spPr/>
      <dgm:t>
        <a:bodyPr/>
        <a:lstStyle/>
        <a:p>
          <a:endParaRPr lang="en-GB"/>
        </a:p>
      </dgm:t>
    </dgm:pt>
    <dgm:pt modelId="{192D19D6-0451-42EA-8103-EA8CB89AEDF1}" type="sibTrans" cxnId="{CA019C85-A446-4D86-95B5-13DCA4D5C596}">
      <dgm:prSet/>
      <dgm:spPr/>
      <dgm:t>
        <a:bodyPr/>
        <a:lstStyle/>
        <a:p>
          <a:endParaRPr lang="en-GB"/>
        </a:p>
      </dgm:t>
    </dgm:pt>
    <dgm:pt modelId="{667E4BF8-B8B4-4627-A861-C51DF1D5141D}">
      <dgm:prSet phldrT="[Text]" custT="1"/>
      <dgm:spPr/>
      <dgm:t>
        <a:bodyPr/>
        <a:lstStyle/>
        <a:p>
          <a:r>
            <a:rPr lang="en-GB" sz="1600" dirty="0"/>
            <a:t>Fast</a:t>
          </a:r>
        </a:p>
      </dgm:t>
    </dgm:pt>
    <dgm:pt modelId="{A50053D3-EEFC-44D9-92E0-67D72F52BDB0}" type="parTrans" cxnId="{AB3B1473-2287-4FC8-BF35-471C83BD4677}">
      <dgm:prSet/>
      <dgm:spPr/>
      <dgm:t>
        <a:bodyPr/>
        <a:lstStyle/>
        <a:p>
          <a:endParaRPr lang="en-GB"/>
        </a:p>
      </dgm:t>
    </dgm:pt>
    <dgm:pt modelId="{6817ABDF-0B3F-47D7-9E47-EBAD557B49F8}" type="sibTrans" cxnId="{AB3B1473-2287-4FC8-BF35-471C83BD4677}">
      <dgm:prSet/>
      <dgm:spPr/>
      <dgm:t>
        <a:bodyPr/>
        <a:lstStyle/>
        <a:p>
          <a:endParaRPr lang="en-GB"/>
        </a:p>
      </dgm:t>
    </dgm:pt>
    <dgm:pt modelId="{E81F647C-997D-4B0B-B4A7-3FDC34EF8D4D}">
      <dgm:prSet phldrT="[Text]" custT="1"/>
      <dgm:spPr/>
      <dgm:t>
        <a:bodyPr/>
        <a:lstStyle/>
        <a:p>
          <a:r>
            <a:rPr lang="en-GB" sz="1800" dirty="0"/>
            <a:t>Automation Workflows</a:t>
          </a:r>
        </a:p>
      </dgm:t>
    </dgm:pt>
    <dgm:pt modelId="{D7BBDEEF-601D-4977-A9CF-94890508B52C}" type="parTrans" cxnId="{9A258BCA-4873-4492-8C86-40BF19497BD2}">
      <dgm:prSet/>
      <dgm:spPr/>
      <dgm:t>
        <a:bodyPr/>
        <a:lstStyle/>
        <a:p>
          <a:endParaRPr lang="en-GB"/>
        </a:p>
      </dgm:t>
    </dgm:pt>
    <dgm:pt modelId="{15C4B133-4158-43D3-9D62-DF230283FDDF}" type="sibTrans" cxnId="{9A258BCA-4873-4492-8C86-40BF19497BD2}">
      <dgm:prSet/>
      <dgm:spPr/>
      <dgm:t>
        <a:bodyPr/>
        <a:lstStyle/>
        <a:p>
          <a:endParaRPr lang="en-GB"/>
        </a:p>
      </dgm:t>
    </dgm:pt>
    <dgm:pt modelId="{0BB61A9E-A0AF-447E-828D-422BE5827AC4}">
      <dgm:prSet phldrT="[Text]" custT="1"/>
      <dgm:spPr/>
      <dgm:t>
        <a:bodyPr/>
        <a:lstStyle/>
        <a:p>
          <a:r>
            <a:rPr lang="en-GB" sz="1600" dirty="0"/>
            <a:t>Efficient</a:t>
          </a:r>
        </a:p>
      </dgm:t>
    </dgm:pt>
    <dgm:pt modelId="{E9CE26E3-FF1A-4959-B514-E37A854ED655}" type="parTrans" cxnId="{84945F2A-060D-4705-9F53-C926F57BC192}">
      <dgm:prSet/>
      <dgm:spPr/>
      <dgm:t>
        <a:bodyPr/>
        <a:lstStyle/>
        <a:p>
          <a:endParaRPr lang="en-GB"/>
        </a:p>
      </dgm:t>
    </dgm:pt>
    <dgm:pt modelId="{5E3FB60D-FFE1-44B2-9BED-E978B2D1C023}" type="sibTrans" cxnId="{84945F2A-060D-4705-9F53-C926F57BC192}">
      <dgm:prSet/>
      <dgm:spPr/>
      <dgm:t>
        <a:bodyPr/>
        <a:lstStyle/>
        <a:p>
          <a:endParaRPr lang="en-GB"/>
        </a:p>
      </dgm:t>
    </dgm:pt>
    <dgm:pt modelId="{251BB06D-21A3-413C-B95C-9F8C5B30D889}">
      <dgm:prSet phldrT="[Text]" custT="1"/>
      <dgm:spPr/>
      <dgm:t>
        <a:bodyPr/>
        <a:lstStyle/>
        <a:p>
          <a:r>
            <a:rPr lang="en-GB" sz="1600" dirty="0"/>
            <a:t>Secure</a:t>
          </a:r>
        </a:p>
      </dgm:t>
    </dgm:pt>
    <dgm:pt modelId="{EEDFB5F9-B110-469C-9269-59AD43185231}" type="parTrans" cxnId="{B8958A04-D6FB-4663-8EDB-481F14CBDF38}">
      <dgm:prSet/>
      <dgm:spPr/>
      <dgm:t>
        <a:bodyPr/>
        <a:lstStyle/>
        <a:p>
          <a:endParaRPr lang="en-GB"/>
        </a:p>
      </dgm:t>
    </dgm:pt>
    <dgm:pt modelId="{9C37DD97-4804-4B19-9B0A-20F9184EC3A8}" type="sibTrans" cxnId="{B8958A04-D6FB-4663-8EDB-481F14CBDF38}">
      <dgm:prSet/>
      <dgm:spPr/>
      <dgm:t>
        <a:bodyPr/>
        <a:lstStyle/>
        <a:p>
          <a:endParaRPr lang="en-GB"/>
        </a:p>
      </dgm:t>
    </dgm:pt>
    <dgm:pt modelId="{B96862DD-73A7-4DF9-BC9C-FA0440101D2F}">
      <dgm:prSet phldrT="[Text]" custT="1"/>
      <dgm:spPr/>
      <dgm:t>
        <a:bodyPr/>
        <a:lstStyle/>
        <a:p>
          <a:r>
            <a:rPr lang="en-GB" sz="1600" dirty="0"/>
            <a:t>Robust</a:t>
          </a:r>
        </a:p>
      </dgm:t>
    </dgm:pt>
    <dgm:pt modelId="{B24F66F2-9AE3-44FF-A7BD-B7904F0A4125}" type="parTrans" cxnId="{4AA79283-EB38-46BF-881F-6B484BCD1C4B}">
      <dgm:prSet/>
      <dgm:spPr/>
      <dgm:t>
        <a:bodyPr/>
        <a:lstStyle/>
        <a:p>
          <a:endParaRPr lang="en-GB"/>
        </a:p>
      </dgm:t>
    </dgm:pt>
    <dgm:pt modelId="{143A871D-F428-44EA-AD0B-F35D8281FC68}" type="sibTrans" cxnId="{4AA79283-EB38-46BF-881F-6B484BCD1C4B}">
      <dgm:prSet/>
      <dgm:spPr/>
      <dgm:t>
        <a:bodyPr/>
        <a:lstStyle/>
        <a:p>
          <a:endParaRPr lang="en-GB"/>
        </a:p>
      </dgm:t>
    </dgm:pt>
    <dgm:pt modelId="{DC8CECA1-E065-4AD4-8003-BFB6401FC6F1}">
      <dgm:prSet phldrT="[Text]" custT="1"/>
      <dgm:spPr/>
      <dgm:t>
        <a:bodyPr/>
        <a:lstStyle/>
        <a:p>
          <a:r>
            <a:rPr lang="en-GB" sz="1600" dirty="0"/>
            <a:t>Reproducible</a:t>
          </a:r>
        </a:p>
      </dgm:t>
    </dgm:pt>
    <dgm:pt modelId="{29B77458-0B6F-4752-838F-02C6D43DF012}" type="parTrans" cxnId="{B2B8A44E-80A0-4108-8043-F736D71A708B}">
      <dgm:prSet/>
      <dgm:spPr/>
      <dgm:t>
        <a:bodyPr/>
        <a:lstStyle/>
        <a:p>
          <a:endParaRPr lang="en-GB"/>
        </a:p>
      </dgm:t>
    </dgm:pt>
    <dgm:pt modelId="{337966C5-03BB-490F-AF63-0604251867FF}" type="sibTrans" cxnId="{B2B8A44E-80A0-4108-8043-F736D71A708B}">
      <dgm:prSet/>
      <dgm:spPr/>
      <dgm:t>
        <a:bodyPr/>
        <a:lstStyle/>
        <a:p>
          <a:endParaRPr lang="en-GB"/>
        </a:p>
      </dgm:t>
    </dgm:pt>
    <dgm:pt modelId="{56123EC7-E6D2-4795-8243-35A08628C37C}">
      <dgm:prSet phldrT="[Text]" custT="1"/>
      <dgm:spPr/>
      <dgm:t>
        <a:bodyPr/>
        <a:lstStyle/>
        <a:p>
          <a:r>
            <a:rPr lang="en-GB" sz="1600" dirty="0"/>
            <a:t>Sustainable</a:t>
          </a:r>
        </a:p>
      </dgm:t>
    </dgm:pt>
    <dgm:pt modelId="{70587FC2-90DA-4AB7-98D8-058BC8DF62D1}" type="parTrans" cxnId="{71962FC1-685D-4629-A6BA-FE008A101B0E}">
      <dgm:prSet/>
      <dgm:spPr/>
      <dgm:t>
        <a:bodyPr/>
        <a:lstStyle/>
        <a:p>
          <a:endParaRPr lang="en-GB"/>
        </a:p>
      </dgm:t>
    </dgm:pt>
    <dgm:pt modelId="{3D9F2176-0648-4FDE-B4E3-D47632953153}" type="sibTrans" cxnId="{71962FC1-685D-4629-A6BA-FE008A101B0E}">
      <dgm:prSet/>
      <dgm:spPr/>
      <dgm:t>
        <a:bodyPr/>
        <a:lstStyle/>
        <a:p>
          <a:endParaRPr lang="en-GB"/>
        </a:p>
      </dgm:t>
    </dgm:pt>
    <dgm:pt modelId="{E9E9DFE7-964A-445F-B05E-9E67B9C3F2EB}" type="pres">
      <dgm:prSet presAssocID="{6019A4EB-1BD9-438E-9FF7-1F2102D617D7}" presName="linear" presStyleCnt="0">
        <dgm:presLayoutVars>
          <dgm:animLvl val="lvl"/>
          <dgm:resizeHandles val="exact"/>
        </dgm:presLayoutVars>
      </dgm:prSet>
      <dgm:spPr/>
    </dgm:pt>
    <dgm:pt modelId="{D2BA39AB-3AD9-4BBE-8041-645C277169BF}" type="pres">
      <dgm:prSet presAssocID="{AF01F8D7-45C5-4F73-AA33-7706FB67F33C}" presName="parentText" presStyleLbl="node1" presStyleIdx="0" presStyleCnt="2">
        <dgm:presLayoutVars>
          <dgm:chMax val="0"/>
          <dgm:bulletEnabled val="1"/>
        </dgm:presLayoutVars>
      </dgm:prSet>
      <dgm:spPr/>
    </dgm:pt>
    <dgm:pt modelId="{C3355010-C798-445F-BC52-A7524F9745B0}" type="pres">
      <dgm:prSet presAssocID="{AF01F8D7-45C5-4F73-AA33-7706FB67F33C}" presName="childText" presStyleLbl="revTx" presStyleIdx="0" presStyleCnt="2" custScaleX="87478">
        <dgm:presLayoutVars>
          <dgm:bulletEnabled val="1"/>
        </dgm:presLayoutVars>
      </dgm:prSet>
      <dgm:spPr/>
    </dgm:pt>
    <dgm:pt modelId="{0C9533E3-E454-4B4C-946C-79E6F9ABA646}" type="pres">
      <dgm:prSet presAssocID="{E81F647C-997D-4B0B-B4A7-3FDC34EF8D4D}" presName="parentText" presStyleLbl="node1" presStyleIdx="1" presStyleCnt="2">
        <dgm:presLayoutVars>
          <dgm:chMax val="0"/>
          <dgm:bulletEnabled val="1"/>
        </dgm:presLayoutVars>
      </dgm:prSet>
      <dgm:spPr/>
    </dgm:pt>
    <dgm:pt modelId="{44C2B10B-FDD9-4F6D-A973-E2945F14B5E4}" type="pres">
      <dgm:prSet presAssocID="{E81F647C-997D-4B0B-B4A7-3FDC34EF8D4D}" presName="childText" presStyleLbl="revTx" presStyleIdx="1" presStyleCnt="2" custScaleX="87823">
        <dgm:presLayoutVars>
          <dgm:bulletEnabled val="1"/>
        </dgm:presLayoutVars>
      </dgm:prSet>
      <dgm:spPr/>
    </dgm:pt>
  </dgm:ptLst>
  <dgm:cxnLst>
    <dgm:cxn modelId="{4FD9DC03-E7E1-43D3-A7EB-62512E201594}" type="presOf" srcId="{667E4BF8-B8B4-4627-A861-C51DF1D5141D}" destId="{C3355010-C798-445F-BC52-A7524F9745B0}" srcOrd="0" destOrd="0" presId="urn:microsoft.com/office/officeart/2005/8/layout/vList2"/>
    <dgm:cxn modelId="{B8958A04-D6FB-4663-8EDB-481F14CBDF38}" srcId="{AF01F8D7-45C5-4F73-AA33-7706FB67F33C}" destId="{251BB06D-21A3-413C-B95C-9F8C5B30D889}" srcOrd="1" destOrd="0" parTransId="{EEDFB5F9-B110-469C-9269-59AD43185231}" sibTransId="{9C37DD97-4804-4B19-9B0A-20F9184EC3A8}"/>
    <dgm:cxn modelId="{A94DE213-A061-46FA-A239-C307FC52FCA7}" type="presOf" srcId="{251BB06D-21A3-413C-B95C-9F8C5B30D889}" destId="{C3355010-C798-445F-BC52-A7524F9745B0}" srcOrd="0" destOrd="1" presId="urn:microsoft.com/office/officeart/2005/8/layout/vList2"/>
    <dgm:cxn modelId="{CF4BD426-FC34-49F9-92C0-A579432415C3}" type="presOf" srcId="{AF01F8D7-45C5-4F73-AA33-7706FB67F33C}" destId="{D2BA39AB-3AD9-4BBE-8041-645C277169BF}" srcOrd="0" destOrd="0" presId="urn:microsoft.com/office/officeart/2005/8/layout/vList2"/>
    <dgm:cxn modelId="{84945F2A-060D-4705-9F53-C926F57BC192}" srcId="{E81F647C-997D-4B0B-B4A7-3FDC34EF8D4D}" destId="{0BB61A9E-A0AF-447E-828D-422BE5827AC4}" srcOrd="0" destOrd="0" parTransId="{E9CE26E3-FF1A-4959-B514-E37A854ED655}" sibTransId="{5E3FB60D-FFE1-44B2-9BED-E978B2D1C023}"/>
    <dgm:cxn modelId="{351A8635-8C78-43E7-B87A-17A0A59CD4B4}" type="presOf" srcId="{0BB61A9E-A0AF-447E-828D-422BE5827AC4}" destId="{44C2B10B-FDD9-4F6D-A973-E2945F14B5E4}" srcOrd="0" destOrd="0" presId="urn:microsoft.com/office/officeart/2005/8/layout/vList2"/>
    <dgm:cxn modelId="{F68B2740-45D4-4689-B94A-0D3150EC6D71}" type="presOf" srcId="{DC8CECA1-E065-4AD4-8003-BFB6401FC6F1}" destId="{44C2B10B-FDD9-4F6D-A973-E2945F14B5E4}" srcOrd="0" destOrd="1" presId="urn:microsoft.com/office/officeart/2005/8/layout/vList2"/>
    <dgm:cxn modelId="{6D36A368-5522-44A2-BAEF-8141D67543D1}" type="presOf" srcId="{6019A4EB-1BD9-438E-9FF7-1F2102D617D7}" destId="{E9E9DFE7-964A-445F-B05E-9E67B9C3F2EB}" srcOrd="0" destOrd="0" presId="urn:microsoft.com/office/officeart/2005/8/layout/vList2"/>
    <dgm:cxn modelId="{B2B8A44E-80A0-4108-8043-F736D71A708B}" srcId="{E81F647C-997D-4B0B-B4A7-3FDC34EF8D4D}" destId="{DC8CECA1-E065-4AD4-8003-BFB6401FC6F1}" srcOrd="1" destOrd="0" parTransId="{29B77458-0B6F-4752-838F-02C6D43DF012}" sibTransId="{337966C5-03BB-490F-AF63-0604251867FF}"/>
    <dgm:cxn modelId="{AB3B1473-2287-4FC8-BF35-471C83BD4677}" srcId="{AF01F8D7-45C5-4F73-AA33-7706FB67F33C}" destId="{667E4BF8-B8B4-4627-A861-C51DF1D5141D}" srcOrd="0" destOrd="0" parTransId="{A50053D3-EEFC-44D9-92E0-67D72F52BDB0}" sibTransId="{6817ABDF-0B3F-47D7-9E47-EBAD557B49F8}"/>
    <dgm:cxn modelId="{20432D55-61B7-4993-A11B-78038A5EE2C1}" type="presOf" srcId="{B96862DD-73A7-4DF9-BC9C-FA0440101D2F}" destId="{C3355010-C798-445F-BC52-A7524F9745B0}" srcOrd="0" destOrd="2" presId="urn:microsoft.com/office/officeart/2005/8/layout/vList2"/>
    <dgm:cxn modelId="{4AA79283-EB38-46BF-881F-6B484BCD1C4B}" srcId="{AF01F8D7-45C5-4F73-AA33-7706FB67F33C}" destId="{B96862DD-73A7-4DF9-BC9C-FA0440101D2F}" srcOrd="2" destOrd="0" parTransId="{B24F66F2-9AE3-44FF-A7BD-B7904F0A4125}" sibTransId="{143A871D-F428-44EA-AD0B-F35D8281FC68}"/>
    <dgm:cxn modelId="{CA019C85-A446-4D86-95B5-13DCA4D5C596}" srcId="{6019A4EB-1BD9-438E-9FF7-1F2102D617D7}" destId="{AF01F8D7-45C5-4F73-AA33-7706FB67F33C}" srcOrd="0" destOrd="0" parTransId="{E5763553-2355-487C-BDC7-6A31F55A582C}" sibTransId="{192D19D6-0451-42EA-8103-EA8CB89AEDF1}"/>
    <dgm:cxn modelId="{A70798BF-8A97-49BC-A65F-B6CE438B95C7}" type="presOf" srcId="{E81F647C-997D-4B0B-B4A7-3FDC34EF8D4D}" destId="{0C9533E3-E454-4B4C-946C-79E6F9ABA646}" srcOrd="0" destOrd="0" presId="urn:microsoft.com/office/officeart/2005/8/layout/vList2"/>
    <dgm:cxn modelId="{71962FC1-685D-4629-A6BA-FE008A101B0E}" srcId="{E81F647C-997D-4B0B-B4A7-3FDC34EF8D4D}" destId="{56123EC7-E6D2-4795-8243-35A08628C37C}" srcOrd="2" destOrd="0" parTransId="{70587FC2-90DA-4AB7-98D8-058BC8DF62D1}" sibTransId="{3D9F2176-0648-4FDE-B4E3-D47632953153}"/>
    <dgm:cxn modelId="{9A258BCA-4873-4492-8C86-40BF19497BD2}" srcId="{6019A4EB-1BD9-438E-9FF7-1F2102D617D7}" destId="{E81F647C-997D-4B0B-B4A7-3FDC34EF8D4D}" srcOrd="1" destOrd="0" parTransId="{D7BBDEEF-601D-4977-A9CF-94890508B52C}" sibTransId="{15C4B133-4158-43D3-9D62-DF230283FDDF}"/>
    <dgm:cxn modelId="{645AD0D7-E7CD-45C1-A0C9-E4E4F0E1833C}" type="presOf" srcId="{56123EC7-E6D2-4795-8243-35A08628C37C}" destId="{44C2B10B-FDD9-4F6D-A973-E2945F14B5E4}" srcOrd="0" destOrd="2" presId="urn:microsoft.com/office/officeart/2005/8/layout/vList2"/>
    <dgm:cxn modelId="{82465CBC-51D7-4CF9-9DEB-694EC18A7296}" type="presParOf" srcId="{E9E9DFE7-964A-445F-B05E-9E67B9C3F2EB}" destId="{D2BA39AB-3AD9-4BBE-8041-645C277169BF}" srcOrd="0" destOrd="0" presId="urn:microsoft.com/office/officeart/2005/8/layout/vList2"/>
    <dgm:cxn modelId="{5D37DA04-6A91-47A0-AC14-6B210D97A8C6}" type="presParOf" srcId="{E9E9DFE7-964A-445F-B05E-9E67B9C3F2EB}" destId="{C3355010-C798-445F-BC52-A7524F9745B0}" srcOrd="1" destOrd="0" presId="urn:microsoft.com/office/officeart/2005/8/layout/vList2"/>
    <dgm:cxn modelId="{9ACBBC07-E584-48C6-B4D9-1475B36C161E}" type="presParOf" srcId="{E9E9DFE7-964A-445F-B05E-9E67B9C3F2EB}" destId="{0C9533E3-E454-4B4C-946C-79E6F9ABA646}" srcOrd="2" destOrd="0" presId="urn:microsoft.com/office/officeart/2005/8/layout/vList2"/>
    <dgm:cxn modelId="{0FF1A235-D956-46F6-A815-774FBC0CE407}" type="presParOf" srcId="{E9E9DFE7-964A-445F-B05E-9E67B9C3F2EB}" destId="{44C2B10B-FDD9-4F6D-A973-E2945F14B5E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19A4EB-1BD9-438E-9FF7-1F2102D617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AF01F8D7-45C5-4F73-AA33-7706FB67F33C}">
      <dgm:prSet phldrT="[Text]" custT="1"/>
      <dgm:spPr/>
      <dgm:t>
        <a:bodyPr/>
        <a:lstStyle/>
        <a:p>
          <a:r>
            <a:rPr lang="en-GB" sz="1800" dirty="0"/>
            <a:t>Data challenges</a:t>
          </a:r>
        </a:p>
      </dgm:t>
    </dgm:pt>
    <dgm:pt modelId="{E5763553-2355-487C-BDC7-6A31F55A582C}" type="parTrans" cxnId="{CA019C85-A446-4D86-95B5-13DCA4D5C596}">
      <dgm:prSet/>
      <dgm:spPr/>
      <dgm:t>
        <a:bodyPr/>
        <a:lstStyle/>
        <a:p>
          <a:endParaRPr lang="en-GB"/>
        </a:p>
      </dgm:t>
    </dgm:pt>
    <dgm:pt modelId="{192D19D6-0451-42EA-8103-EA8CB89AEDF1}" type="sibTrans" cxnId="{CA019C85-A446-4D86-95B5-13DCA4D5C596}">
      <dgm:prSet/>
      <dgm:spPr/>
      <dgm:t>
        <a:bodyPr/>
        <a:lstStyle/>
        <a:p>
          <a:endParaRPr lang="en-GB"/>
        </a:p>
      </dgm:t>
    </dgm:pt>
    <dgm:pt modelId="{667E4BF8-B8B4-4627-A861-C51DF1D5141D}">
      <dgm:prSet phldrT="[Text]" custT="1"/>
      <dgm:spPr/>
      <dgm:t>
        <a:bodyPr/>
        <a:lstStyle/>
        <a:p>
          <a:r>
            <a:rPr lang="en-GB" sz="1600" dirty="0"/>
            <a:t>Heterogeneous</a:t>
          </a:r>
        </a:p>
      </dgm:t>
    </dgm:pt>
    <dgm:pt modelId="{A50053D3-EEFC-44D9-92E0-67D72F52BDB0}" type="parTrans" cxnId="{AB3B1473-2287-4FC8-BF35-471C83BD4677}">
      <dgm:prSet/>
      <dgm:spPr/>
      <dgm:t>
        <a:bodyPr/>
        <a:lstStyle/>
        <a:p>
          <a:endParaRPr lang="en-GB"/>
        </a:p>
      </dgm:t>
    </dgm:pt>
    <dgm:pt modelId="{6817ABDF-0B3F-47D7-9E47-EBAD557B49F8}" type="sibTrans" cxnId="{AB3B1473-2287-4FC8-BF35-471C83BD4677}">
      <dgm:prSet/>
      <dgm:spPr/>
      <dgm:t>
        <a:bodyPr/>
        <a:lstStyle/>
        <a:p>
          <a:endParaRPr lang="en-GB"/>
        </a:p>
      </dgm:t>
    </dgm:pt>
    <dgm:pt modelId="{E81F647C-997D-4B0B-B4A7-3FDC34EF8D4D}">
      <dgm:prSet phldrT="[Text]" custT="1"/>
      <dgm:spPr/>
      <dgm:t>
        <a:bodyPr/>
        <a:lstStyle/>
        <a:p>
          <a:r>
            <a:rPr lang="en-GB" sz="1800" dirty="0"/>
            <a:t>Compute challenges</a:t>
          </a:r>
        </a:p>
      </dgm:t>
    </dgm:pt>
    <dgm:pt modelId="{D7BBDEEF-601D-4977-A9CF-94890508B52C}" type="parTrans" cxnId="{9A258BCA-4873-4492-8C86-40BF19497BD2}">
      <dgm:prSet/>
      <dgm:spPr/>
      <dgm:t>
        <a:bodyPr/>
        <a:lstStyle/>
        <a:p>
          <a:endParaRPr lang="en-GB"/>
        </a:p>
      </dgm:t>
    </dgm:pt>
    <dgm:pt modelId="{15C4B133-4158-43D3-9D62-DF230283FDDF}" type="sibTrans" cxnId="{9A258BCA-4873-4492-8C86-40BF19497BD2}">
      <dgm:prSet/>
      <dgm:spPr/>
      <dgm:t>
        <a:bodyPr/>
        <a:lstStyle/>
        <a:p>
          <a:endParaRPr lang="en-GB"/>
        </a:p>
      </dgm:t>
    </dgm:pt>
    <dgm:pt modelId="{0BB61A9E-A0AF-447E-828D-422BE5827AC4}">
      <dgm:prSet phldrT="[Text]" custT="1"/>
      <dgm:spPr/>
      <dgm:t>
        <a:bodyPr/>
        <a:lstStyle/>
        <a:p>
          <a:r>
            <a:rPr lang="en-GB" sz="1600" dirty="0"/>
            <a:t>Heterogeneous Compute</a:t>
          </a:r>
        </a:p>
      </dgm:t>
    </dgm:pt>
    <dgm:pt modelId="{E9CE26E3-FF1A-4959-B514-E37A854ED655}" type="parTrans" cxnId="{84945F2A-060D-4705-9F53-C926F57BC192}">
      <dgm:prSet/>
      <dgm:spPr/>
      <dgm:t>
        <a:bodyPr/>
        <a:lstStyle/>
        <a:p>
          <a:endParaRPr lang="en-GB"/>
        </a:p>
      </dgm:t>
    </dgm:pt>
    <dgm:pt modelId="{5E3FB60D-FFE1-44B2-9BED-E978B2D1C023}" type="sibTrans" cxnId="{84945F2A-060D-4705-9F53-C926F57BC192}">
      <dgm:prSet/>
      <dgm:spPr/>
      <dgm:t>
        <a:bodyPr/>
        <a:lstStyle/>
        <a:p>
          <a:endParaRPr lang="en-GB"/>
        </a:p>
      </dgm:t>
    </dgm:pt>
    <dgm:pt modelId="{DC8CECA1-E065-4AD4-8003-BFB6401FC6F1}">
      <dgm:prSet phldrT="[Text]" custT="1"/>
      <dgm:spPr/>
      <dgm:t>
        <a:bodyPr/>
        <a:lstStyle/>
        <a:p>
          <a:r>
            <a:rPr lang="en-GB" sz="1800" dirty="0"/>
            <a:t>Software Challenges</a:t>
          </a:r>
        </a:p>
      </dgm:t>
    </dgm:pt>
    <dgm:pt modelId="{29B77458-0B6F-4752-838F-02C6D43DF012}" type="parTrans" cxnId="{B2B8A44E-80A0-4108-8043-F736D71A708B}">
      <dgm:prSet/>
      <dgm:spPr/>
      <dgm:t>
        <a:bodyPr/>
        <a:lstStyle/>
        <a:p>
          <a:endParaRPr lang="en-GB"/>
        </a:p>
      </dgm:t>
    </dgm:pt>
    <dgm:pt modelId="{337966C5-03BB-490F-AF63-0604251867FF}" type="sibTrans" cxnId="{B2B8A44E-80A0-4108-8043-F736D71A708B}">
      <dgm:prSet/>
      <dgm:spPr/>
      <dgm:t>
        <a:bodyPr/>
        <a:lstStyle/>
        <a:p>
          <a:endParaRPr lang="en-GB"/>
        </a:p>
      </dgm:t>
    </dgm:pt>
    <dgm:pt modelId="{2FF5B38A-1E9C-41C8-9FDE-353882B43410}">
      <dgm:prSet phldrT="[Text]" custT="1"/>
      <dgm:spPr/>
      <dgm:t>
        <a:bodyPr/>
        <a:lstStyle/>
        <a:p>
          <a:r>
            <a:rPr lang="en-GB" sz="1600" dirty="0"/>
            <a:t>70TB per month</a:t>
          </a:r>
        </a:p>
      </dgm:t>
    </dgm:pt>
    <dgm:pt modelId="{36B3C6EE-9CCE-4B18-985F-3CC850CCD4C5}" type="parTrans" cxnId="{8DFEBBFB-389B-4BDE-84BB-FE1C46BE6D27}">
      <dgm:prSet/>
      <dgm:spPr/>
      <dgm:t>
        <a:bodyPr/>
        <a:lstStyle/>
        <a:p>
          <a:endParaRPr lang="en-GB"/>
        </a:p>
      </dgm:t>
    </dgm:pt>
    <dgm:pt modelId="{10BBECB9-24A7-4AEA-8D6D-22EEFAF9899D}" type="sibTrans" cxnId="{8DFEBBFB-389B-4BDE-84BB-FE1C46BE6D27}">
      <dgm:prSet/>
      <dgm:spPr/>
      <dgm:t>
        <a:bodyPr/>
        <a:lstStyle/>
        <a:p>
          <a:endParaRPr lang="en-GB"/>
        </a:p>
      </dgm:t>
    </dgm:pt>
    <dgm:pt modelId="{D4F09CBE-B6BE-4EBA-9524-805F171B5E80}">
      <dgm:prSet phldrT="[Text]" custT="1"/>
      <dgm:spPr/>
      <dgm:t>
        <a:bodyPr/>
        <a:lstStyle/>
        <a:p>
          <a:r>
            <a:rPr lang="en-GB" sz="1600" dirty="0"/>
            <a:t>Support for different OSs</a:t>
          </a:r>
        </a:p>
      </dgm:t>
    </dgm:pt>
    <dgm:pt modelId="{3271D6B2-788C-41A7-9D73-A089BB0DFB81}" type="parTrans" cxnId="{F70A86A3-C4FC-4C2A-AACF-621E08D94149}">
      <dgm:prSet/>
      <dgm:spPr/>
      <dgm:t>
        <a:bodyPr/>
        <a:lstStyle/>
        <a:p>
          <a:endParaRPr lang="en-GB"/>
        </a:p>
      </dgm:t>
    </dgm:pt>
    <dgm:pt modelId="{E1031E85-6692-424D-8CCC-265E7786A19E}" type="sibTrans" cxnId="{F70A86A3-C4FC-4C2A-AACF-621E08D94149}">
      <dgm:prSet/>
      <dgm:spPr/>
      <dgm:t>
        <a:bodyPr/>
        <a:lstStyle/>
        <a:p>
          <a:endParaRPr lang="en-GB"/>
        </a:p>
      </dgm:t>
    </dgm:pt>
    <dgm:pt modelId="{8BC17FA1-54D7-4502-9BFA-845DA8706D32}">
      <dgm:prSet phldrT="[Text]" custT="1"/>
      <dgm:spPr/>
      <dgm:t>
        <a:bodyPr/>
        <a:lstStyle/>
        <a:p>
          <a:r>
            <a:rPr lang="en-GB" sz="1600" dirty="0"/>
            <a:t>Some proprietary some open</a:t>
          </a:r>
        </a:p>
      </dgm:t>
    </dgm:pt>
    <dgm:pt modelId="{074A5CCB-DE90-4177-B421-CDE59B121118}" type="parTrans" cxnId="{1DE6A50A-E51B-4524-BD84-D267DEC2658F}">
      <dgm:prSet/>
      <dgm:spPr/>
      <dgm:t>
        <a:bodyPr/>
        <a:lstStyle/>
        <a:p>
          <a:endParaRPr lang="en-GB"/>
        </a:p>
      </dgm:t>
    </dgm:pt>
    <dgm:pt modelId="{4B31EE7D-B182-4C3C-8C70-7CCBBBB8D61F}" type="sibTrans" cxnId="{1DE6A50A-E51B-4524-BD84-D267DEC2658F}">
      <dgm:prSet/>
      <dgm:spPr/>
      <dgm:t>
        <a:bodyPr/>
        <a:lstStyle/>
        <a:p>
          <a:endParaRPr lang="en-GB"/>
        </a:p>
      </dgm:t>
    </dgm:pt>
    <dgm:pt modelId="{8621469E-D206-4B08-9E8B-F097D630791B}">
      <dgm:prSet phldrT="[Text]" custT="1"/>
      <dgm:spPr/>
      <dgm:t>
        <a:bodyPr/>
        <a:lstStyle/>
        <a:p>
          <a:r>
            <a:rPr lang="en-GB" sz="1800" dirty="0"/>
            <a:t>Instrument Challenges</a:t>
          </a:r>
        </a:p>
      </dgm:t>
    </dgm:pt>
    <dgm:pt modelId="{12ACDC06-8B7D-47DE-8251-030B8795B924}" type="parTrans" cxnId="{7AF593A5-E451-422B-BEA5-DBCD8508C43D}">
      <dgm:prSet/>
      <dgm:spPr/>
      <dgm:t>
        <a:bodyPr/>
        <a:lstStyle/>
        <a:p>
          <a:endParaRPr lang="en-GB"/>
        </a:p>
      </dgm:t>
    </dgm:pt>
    <dgm:pt modelId="{7063F169-D429-4E48-8F97-AAB801995DCA}" type="sibTrans" cxnId="{7AF593A5-E451-422B-BEA5-DBCD8508C43D}">
      <dgm:prSet/>
      <dgm:spPr/>
      <dgm:t>
        <a:bodyPr/>
        <a:lstStyle/>
        <a:p>
          <a:endParaRPr lang="en-GB"/>
        </a:p>
      </dgm:t>
    </dgm:pt>
    <dgm:pt modelId="{916B3312-7E63-4F07-A00B-DFB2682748A5}">
      <dgm:prSet phldrT="[Text]" custT="1"/>
      <dgm:spPr/>
      <dgm:t>
        <a:bodyPr/>
        <a:lstStyle/>
        <a:p>
          <a:r>
            <a:rPr lang="en-GB" sz="1600" dirty="0"/>
            <a:t>Restrictions on software installs</a:t>
          </a:r>
        </a:p>
      </dgm:t>
    </dgm:pt>
    <dgm:pt modelId="{438EEA65-42D0-456F-8C76-46D02CBEDFF2}" type="parTrans" cxnId="{83818BDA-4C69-4807-9AA5-7D8321C5272C}">
      <dgm:prSet/>
      <dgm:spPr/>
      <dgm:t>
        <a:bodyPr/>
        <a:lstStyle/>
        <a:p>
          <a:endParaRPr lang="en-GB"/>
        </a:p>
      </dgm:t>
    </dgm:pt>
    <dgm:pt modelId="{7B40CFD8-92F4-4B92-A94D-34A063B5F56E}" type="sibTrans" cxnId="{83818BDA-4C69-4807-9AA5-7D8321C5272C}">
      <dgm:prSet/>
      <dgm:spPr/>
      <dgm:t>
        <a:bodyPr/>
        <a:lstStyle/>
        <a:p>
          <a:endParaRPr lang="en-GB"/>
        </a:p>
      </dgm:t>
    </dgm:pt>
    <dgm:pt modelId="{65530B5D-A46B-4836-90CA-0809E5658E77}">
      <dgm:prSet phldrT="[Text]" custT="1"/>
      <dgm:spPr/>
      <dgm:t>
        <a:bodyPr/>
        <a:lstStyle/>
        <a:p>
          <a:r>
            <a:rPr lang="en-GB" sz="1600" dirty="0"/>
            <a:t>Restrictions on network access</a:t>
          </a:r>
        </a:p>
      </dgm:t>
    </dgm:pt>
    <dgm:pt modelId="{FABCEB3A-D111-47E0-A490-018FA90F6E26}" type="parTrans" cxnId="{3C5BC264-FC6F-46CA-8AED-AE8BA8D7C9D8}">
      <dgm:prSet/>
      <dgm:spPr/>
      <dgm:t>
        <a:bodyPr/>
        <a:lstStyle/>
        <a:p>
          <a:endParaRPr lang="en-GB"/>
        </a:p>
      </dgm:t>
    </dgm:pt>
    <dgm:pt modelId="{3958C1F9-7C78-4E67-9BC6-99D1A6D1CDBE}" type="sibTrans" cxnId="{3C5BC264-FC6F-46CA-8AED-AE8BA8D7C9D8}">
      <dgm:prSet/>
      <dgm:spPr/>
      <dgm:t>
        <a:bodyPr/>
        <a:lstStyle/>
        <a:p>
          <a:endParaRPr lang="en-GB"/>
        </a:p>
      </dgm:t>
    </dgm:pt>
    <dgm:pt modelId="{31969660-B9C9-458B-AAAA-713E09435DBE}">
      <dgm:prSet phldrT="[Text]" custT="1"/>
      <dgm:spPr/>
      <dgm:t>
        <a:bodyPr/>
        <a:lstStyle/>
        <a:p>
          <a:r>
            <a:rPr lang="en-GB" sz="1600" dirty="0"/>
            <a:t>Limited local storage</a:t>
          </a:r>
        </a:p>
      </dgm:t>
    </dgm:pt>
    <dgm:pt modelId="{112255F3-E508-4FF4-8A15-1B27A91A0647}" type="parTrans" cxnId="{A248315B-9738-428D-B655-409D6EDC347C}">
      <dgm:prSet/>
      <dgm:spPr/>
      <dgm:t>
        <a:bodyPr/>
        <a:lstStyle/>
        <a:p>
          <a:endParaRPr lang="en-GB"/>
        </a:p>
      </dgm:t>
    </dgm:pt>
    <dgm:pt modelId="{F28EF8B5-1383-4A26-BF4E-756DE91E1C54}" type="sibTrans" cxnId="{A248315B-9738-428D-B655-409D6EDC347C}">
      <dgm:prSet/>
      <dgm:spPr/>
      <dgm:t>
        <a:bodyPr/>
        <a:lstStyle/>
        <a:p>
          <a:endParaRPr lang="en-GB"/>
        </a:p>
      </dgm:t>
    </dgm:pt>
    <dgm:pt modelId="{E9E9DFE7-964A-445F-B05E-9E67B9C3F2EB}" type="pres">
      <dgm:prSet presAssocID="{6019A4EB-1BD9-438E-9FF7-1F2102D617D7}" presName="linear" presStyleCnt="0">
        <dgm:presLayoutVars>
          <dgm:animLvl val="lvl"/>
          <dgm:resizeHandles val="exact"/>
        </dgm:presLayoutVars>
      </dgm:prSet>
      <dgm:spPr/>
    </dgm:pt>
    <dgm:pt modelId="{B7110CF3-A0C3-428C-ADA8-27227E9870C0}" type="pres">
      <dgm:prSet presAssocID="{8621469E-D206-4B08-9E8B-F097D630791B}" presName="parentText" presStyleLbl="node1" presStyleIdx="0" presStyleCnt="4">
        <dgm:presLayoutVars>
          <dgm:chMax val="0"/>
          <dgm:bulletEnabled val="1"/>
        </dgm:presLayoutVars>
      </dgm:prSet>
      <dgm:spPr/>
    </dgm:pt>
    <dgm:pt modelId="{CFB295F3-DD52-4434-93F7-4A608359FE79}" type="pres">
      <dgm:prSet presAssocID="{8621469E-D206-4B08-9E8B-F097D630791B}" presName="childText" presStyleLbl="revTx" presStyleIdx="0" presStyleCnt="4" custScaleX="86740">
        <dgm:presLayoutVars>
          <dgm:bulletEnabled val="1"/>
        </dgm:presLayoutVars>
      </dgm:prSet>
      <dgm:spPr/>
    </dgm:pt>
    <dgm:pt modelId="{D2BA39AB-3AD9-4BBE-8041-645C277169BF}" type="pres">
      <dgm:prSet presAssocID="{AF01F8D7-45C5-4F73-AA33-7706FB67F33C}" presName="parentText" presStyleLbl="node1" presStyleIdx="1" presStyleCnt="4">
        <dgm:presLayoutVars>
          <dgm:chMax val="0"/>
          <dgm:bulletEnabled val="1"/>
        </dgm:presLayoutVars>
      </dgm:prSet>
      <dgm:spPr/>
    </dgm:pt>
    <dgm:pt modelId="{C3355010-C798-445F-BC52-A7524F9745B0}" type="pres">
      <dgm:prSet presAssocID="{AF01F8D7-45C5-4F73-AA33-7706FB67F33C}" presName="childText" presStyleLbl="revTx" presStyleIdx="1" presStyleCnt="4" custScaleX="87478">
        <dgm:presLayoutVars>
          <dgm:bulletEnabled val="1"/>
        </dgm:presLayoutVars>
      </dgm:prSet>
      <dgm:spPr/>
    </dgm:pt>
    <dgm:pt modelId="{0C9533E3-E454-4B4C-946C-79E6F9ABA646}" type="pres">
      <dgm:prSet presAssocID="{E81F647C-997D-4B0B-B4A7-3FDC34EF8D4D}" presName="parentText" presStyleLbl="node1" presStyleIdx="2" presStyleCnt="4">
        <dgm:presLayoutVars>
          <dgm:chMax val="0"/>
          <dgm:bulletEnabled val="1"/>
        </dgm:presLayoutVars>
      </dgm:prSet>
      <dgm:spPr/>
    </dgm:pt>
    <dgm:pt modelId="{44C2B10B-FDD9-4F6D-A973-E2945F14B5E4}" type="pres">
      <dgm:prSet presAssocID="{E81F647C-997D-4B0B-B4A7-3FDC34EF8D4D}" presName="childText" presStyleLbl="revTx" presStyleIdx="2" presStyleCnt="4" custScaleX="87823">
        <dgm:presLayoutVars>
          <dgm:bulletEnabled val="1"/>
        </dgm:presLayoutVars>
      </dgm:prSet>
      <dgm:spPr/>
    </dgm:pt>
    <dgm:pt modelId="{29525D29-A49C-41A5-9728-AB866E2DA603}" type="pres">
      <dgm:prSet presAssocID="{DC8CECA1-E065-4AD4-8003-BFB6401FC6F1}" presName="parentText" presStyleLbl="node1" presStyleIdx="3" presStyleCnt="4" custLinFactNeighborX="-11581" custLinFactNeighborY="-6214">
        <dgm:presLayoutVars>
          <dgm:chMax val="0"/>
          <dgm:bulletEnabled val="1"/>
        </dgm:presLayoutVars>
      </dgm:prSet>
      <dgm:spPr/>
    </dgm:pt>
    <dgm:pt modelId="{EFFC79C1-79DB-474B-B0EF-5265E482DA21}" type="pres">
      <dgm:prSet presAssocID="{DC8CECA1-E065-4AD4-8003-BFB6401FC6F1}" presName="childText" presStyleLbl="revTx" presStyleIdx="3" presStyleCnt="4" custScaleX="87898">
        <dgm:presLayoutVars>
          <dgm:bulletEnabled val="1"/>
        </dgm:presLayoutVars>
      </dgm:prSet>
      <dgm:spPr/>
    </dgm:pt>
  </dgm:ptLst>
  <dgm:cxnLst>
    <dgm:cxn modelId="{4FD9DC03-E7E1-43D3-A7EB-62512E201594}" type="presOf" srcId="{667E4BF8-B8B4-4627-A861-C51DF1D5141D}" destId="{C3355010-C798-445F-BC52-A7524F9745B0}" srcOrd="0" destOrd="1" presId="urn:microsoft.com/office/officeart/2005/8/layout/vList2"/>
    <dgm:cxn modelId="{1DE6A50A-E51B-4524-BD84-D267DEC2658F}" srcId="{DC8CECA1-E065-4AD4-8003-BFB6401FC6F1}" destId="{8BC17FA1-54D7-4502-9BFA-845DA8706D32}" srcOrd="1" destOrd="0" parTransId="{074A5CCB-DE90-4177-B421-CDE59B121118}" sibTransId="{4B31EE7D-B182-4C3C-8C70-7CCBBBB8D61F}"/>
    <dgm:cxn modelId="{93D4FC13-FA81-498F-B123-9464EED298D5}" type="presOf" srcId="{DC8CECA1-E065-4AD4-8003-BFB6401FC6F1}" destId="{29525D29-A49C-41A5-9728-AB866E2DA603}" srcOrd="0" destOrd="0" presId="urn:microsoft.com/office/officeart/2005/8/layout/vList2"/>
    <dgm:cxn modelId="{CF4BD426-FC34-49F9-92C0-A579432415C3}" type="presOf" srcId="{AF01F8D7-45C5-4F73-AA33-7706FB67F33C}" destId="{D2BA39AB-3AD9-4BBE-8041-645C277169BF}" srcOrd="0" destOrd="0" presId="urn:microsoft.com/office/officeart/2005/8/layout/vList2"/>
    <dgm:cxn modelId="{84945F2A-060D-4705-9F53-C926F57BC192}" srcId="{E81F647C-997D-4B0B-B4A7-3FDC34EF8D4D}" destId="{0BB61A9E-A0AF-447E-828D-422BE5827AC4}" srcOrd="0" destOrd="0" parTransId="{E9CE26E3-FF1A-4959-B514-E37A854ED655}" sibTransId="{5E3FB60D-FFE1-44B2-9BED-E978B2D1C023}"/>
    <dgm:cxn modelId="{351A8635-8C78-43E7-B87A-17A0A59CD4B4}" type="presOf" srcId="{0BB61A9E-A0AF-447E-828D-422BE5827AC4}" destId="{44C2B10B-FDD9-4F6D-A973-E2945F14B5E4}" srcOrd="0" destOrd="0" presId="urn:microsoft.com/office/officeart/2005/8/layout/vList2"/>
    <dgm:cxn modelId="{A248315B-9738-428D-B655-409D6EDC347C}" srcId="{8621469E-D206-4B08-9E8B-F097D630791B}" destId="{31969660-B9C9-458B-AAAA-713E09435DBE}" srcOrd="2" destOrd="0" parTransId="{112255F3-E508-4FF4-8A15-1B27A91A0647}" sibTransId="{F28EF8B5-1383-4A26-BF4E-756DE91E1C54}"/>
    <dgm:cxn modelId="{3C5BC264-FC6F-46CA-8AED-AE8BA8D7C9D8}" srcId="{8621469E-D206-4B08-9E8B-F097D630791B}" destId="{65530B5D-A46B-4836-90CA-0809E5658E77}" srcOrd="1" destOrd="0" parTransId="{FABCEB3A-D111-47E0-A490-018FA90F6E26}" sibTransId="{3958C1F9-7C78-4E67-9BC6-99D1A6D1CDBE}"/>
    <dgm:cxn modelId="{6D36A368-5522-44A2-BAEF-8141D67543D1}" type="presOf" srcId="{6019A4EB-1BD9-438E-9FF7-1F2102D617D7}" destId="{E9E9DFE7-964A-445F-B05E-9E67B9C3F2EB}" srcOrd="0" destOrd="0" presId="urn:microsoft.com/office/officeart/2005/8/layout/vList2"/>
    <dgm:cxn modelId="{9541886E-7B46-4F64-BA9F-C4E73B9DA329}" type="presOf" srcId="{916B3312-7E63-4F07-A00B-DFB2682748A5}" destId="{CFB295F3-DD52-4434-93F7-4A608359FE79}" srcOrd="0" destOrd="0" presId="urn:microsoft.com/office/officeart/2005/8/layout/vList2"/>
    <dgm:cxn modelId="{B2B8A44E-80A0-4108-8043-F736D71A708B}" srcId="{6019A4EB-1BD9-438E-9FF7-1F2102D617D7}" destId="{DC8CECA1-E065-4AD4-8003-BFB6401FC6F1}" srcOrd="3" destOrd="0" parTransId="{29B77458-0B6F-4752-838F-02C6D43DF012}" sibTransId="{337966C5-03BB-490F-AF63-0604251867FF}"/>
    <dgm:cxn modelId="{AB3B1473-2287-4FC8-BF35-471C83BD4677}" srcId="{AF01F8D7-45C5-4F73-AA33-7706FB67F33C}" destId="{667E4BF8-B8B4-4627-A861-C51DF1D5141D}" srcOrd="1" destOrd="0" parTransId="{A50053D3-EEFC-44D9-92E0-67D72F52BDB0}" sibTransId="{6817ABDF-0B3F-47D7-9E47-EBAD557B49F8}"/>
    <dgm:cxn modelId="{8814557E-616E-4670-859B-A9D95D7789B0}" type="presOf" srcId="{8621469E-D206-4B08-9E8B-F097D630791B}" destId="{B7110CF3-A0C3-428C-ADA8-27227E9870C0}" srcOrd="0" destOrd="0" presId="urn:microsoft.com/office/officeart/2005/8/layout/vList2"/>
    <dgm:cxn modelId="{CA019C85-A446-4D86-95B5-13DCA4D5C596}" srcId="{6019A4EB-1BD9-438E-9FF7-1F2102D617D7}" destId="{AF01F8D7-45C5-4F73-AA33-7706FB67F33C}" srcOrd="1" destOrd="0" parTransId="{E5763553-2355-487C-BDC7-6A31F55A582C}" sibTransId="{192D19D6-0451-42EA-8103-EA8CB89AEDF1}"/>
    <dgm:cxn modelId="{BB70E692-3C9D-49EA-94F0-62BBF151D0A2}" type="presOf" srcId="{31969660-B9C9-458B-AAAA-713E09435DBE}" destId="{CFB295F3-DD52-4434-93F7-4A608359FE79}" srcOrd="0" destOrd="2" presId="urn:microsoft.com/office/officeart/2005/8/layout/vList2"/>
    <dgm:cxn modelId="{F70A86A3-C4FC-4C2A-AACF-621E08D94149}" srcId="{DC8CECA1-E065-4AD4-8003-BFB6401FC6F1}" destId="{D4F09CBE-B6BE-4EBA-9524-805F171B5E80}" srcOrd="0" destOrd="0" parTransId="{3271D6B2-788C-41A7-9D73-A089BB0DFB81}" sibTransId="{E1031E85-6692-424D-8CCC-265E7786A19E}"/>
    <dgm:cxn modelId="{7AF593A5-E451-422B-BEA5-DBCD8508C43D}" srcId="{6019A4EB-1BD9-438E-9FF7-1F2102D617D7}" destId="{8621469E-D206-4B08-9E8B-F097D630791B}" srcOrd="0" destOrd="0" parTransId="{12ACDC06-8B7D-47DE-8251-030B8795B924}" sibTransId="{7063F169-D429-4E48-8F97-AAB801995DCA}"/>
    <dgm:cxn modelId="{078C25BB-3228-401A-878F-75AC0EE56B7A}" type="presOf" srcId="{D4F09CBE-B6BE-4EBA-9524-805F171B5E80}" destId="{EFFC79C1-79DB-474B-B0EF-5265E482DA21}" srcOrd="0" destOrd="0" presId="urn:microsoft.com/office/officeart/2005/8/layout/vList2"/>
    <dgm:cxn modelId="{A70798BF-8A97-49BC-A65F-B6CE438B95C7}" type="presOf" srcId="{E81F647C-997D-4B0B-B4A7-3FDC34EF8D4D}" destId="{0C9533E3-E454-4B4C-946C-79E6F9ABA646}" srcOrd="0" destOrd="0" presId="urn:microsoft.com/office/officeart/2005/8/layout/vList2"/>
    <dgm:cxn modelId="{0EBE21C9-89C6-4724-9CEC-FECC970E03A1}" type="presOf" srcId="{8BC17FA1-54D7-4502-9BFA-845DA8706D32}" destId="{EFFC79C1-79DB-474B-B0EF-5265E482DA21}" srcOrd="0" destOrd="1" presId="urn:microsoft.com/office/officeart/2005/8/layout/vList2"/>
    <dgm:cxn modelId="{9A258BCA-4873-4492-8C86-40BF19497BD2}" srcId="{6019A4EB-1BD9-438E-9FF7-1F2102D617D7}" destId="{E81F647C-997D-4B0B-B4A7-3FDC34EF8D4D}" srcOrd="2" destOrd="0" parTransId="{D7BBDEEF-601D-4977-A9CF-94890508B52C}" sibTransId="{15C4B133-4158-43D3-9D62-DF230283FDDF}"/>
    <dgm:cxn modelId="{D849B9CC-0894-44B4-9F28-0891B47222BE}" type="presOf" srcId="{65530B5D-A46B-4836-90CA-0809E5658E77}" destId="{CFB295F3-DD52-4434-93F7-4A608359FE79}" srcOrd="0" destOrd="1" presId="urn:microsoft.com/office/officeart/2005/8/layout/vList2"/>
    <dgm:cxn modelId="{83818BDA-4C69-4807-9AA5-7D8321C5272C}" srcId="{8621469E-D206-4B08-9E8B-F097D630791B}" destId="{916B3312-7E63-4F07-A00B-DFB2682748A5}" srcOrd="0" destOrd="0" parTransId="{438EEA65-42D0-456F-8C76-46D02CBEDFF2}" sibTransId="{7B40CFD8-92F4-4B92-A94D-34A063B5F56E}"/>
    <dgm:cxn modelId="{84AF95E7-1FE6-43AC-A04C-32E0DFAA1148}" type="presOf" srcId="{2FF5B38A-1E9C-41C8-9FDE-353882B43410}" destId="{C3355010-C798-445F-BC52-A7524F9745B0}" srcOrd="0" destOrd="0" presId="urn:microsoft.com/office/officeart/2005/8/layout/vList2"/>
    <dgm:cxn modelId="{8DFEBBFB-389B-4BDE-84BB-FE1C46BE6D27}" srcId="{AF01F8D7-45C5-4F73-AA33-7706FB67F33C}" destId="{2FF5B38A-1E9C-41C8-9FDE-353882B43410}" srcOrd="0" destOrd="0" parTransId="{36B3C6EE-9CCE-4B18-985F-3CC850CCD4C5}" sibTransId="{10BBECB9-24A7-4AEA-8D6D-22EEFAF9899D}"/>
    <dgm:cxn modelId="{644BC64F-27EF-4DDA-A46C-C64433D9D56E}" type="presParOf" srcId="{E9E9DFE7-964A-445F-B05E-9E67B9C3F2EB}" destId="{B7110CF3-A0C3-428C-ADA8-27227E9870C0}" srcOrd="0" destOrd="0" presId="urn:microsoft.com/office/officeart/2005/8/layout/vList2"/>
    <dgm:cxn modelId="{5D379F24-D2E9-4412-9EC3-9ED0281CFFAF}" type="presParOf" srcId="{E9E9DFE7-964A-445F-B05E-9E67B9C3F2EB}" destId="{CFB295F3-DD52-4434-93F7-4A608359FE79}" srcOrd="1" destOrd="0" presId="urn:microsoft.com/office/officeart/2005/8/layout/vList2"/>
    <dgm:cxn modelId="{82465CBC-51D7-4CF9-9DEB-694EC18A7296}" type="presParOf" srcId="{E9E9DFE7-964A-445F-B05E-9E67B9C3F2EB}" destId="{D2BA39AB-3AD9-4BBE-8041-645C277169BF}" srcOrd="2" destOrd="0" presId="urn:microsoft.com/office/officeart/2005/8/layout/vList2"/>
    <dgm:cxn modelId="{5D37DA04-6A91-47A0-AC14-6B210D97A8C6}" type="presParOf" srcId="{E9E9DFE7-964A-445F-B05E-9E67B9C3F2EB}" destId="{C3355010-C798-445F-BC52-A7524F9745B0}" srcOrd="3" destOrd="0" presId="urn:microsoft.com/office/officeart/2005/8/layout/vList2"/>
    <dgm:cxn modelId="{9ACBBC07-E584-48C6-B4D9-1475B36C161E}" type="presParOf" srcId="{E9E9DFE7-964A-445F-B05E-9E67B9C3F2EB}" destId="{0C9533E3-E454-4B4C-946C-79E6F9ABA646}" srcOrd="4" destOrd="0" presId="urn:microsoft.com/office/officeart/2005/8/layout/vList2"/>
    <dgm:cxn modelId="{0FF1A235-D956-46F6-A815-774FBC0CE407}" type="presParOf" srcId="{E9E9DFE7-964A-445F-B05E-9E67B9C3F2EB}" destId="{44C2B10B-FDD9-4F6D-A973-E2945F14B5E4}" srcOrd="5" destOrd="0" presId="urn:microsoft.com/office/officeart/2005/8/layout/vList2"/>
    <dgm:cxn modelId="{B9206256-4F96-448D-843F-34935959185C}" type="presParOf" srcId="{E9E9DFE7-964A-445F-B05E-9E67B9C3F2EB}" destId="{29525D29-A49C-41A5-9728-AB866E2DA603}" srcOrd="6" destOrd="0" presId="urn:microsoft.com/office/officeart/2005/8/layout/vList2"/>
    <dgm:cxn modelId="{0F776DD5-908D-46B7-900C-4DB032F8E6BC}" type="presParOf" srcId="{E9E9DFE7-964A-445F-B05E-9E67B9C3F2EB}" destId="{EFFC79C1-79DB-474B-B0EF-5265E482DA21}" srcOrd="7"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F36D41-D46C-412A-9C74-7090D3BD88AC}" type="doc">
      <dgm:prSet loTypeId="urn:microsoft.com/office/officeart/2005/8/layout/radial6" loCatId="cycle" qsTypeId="urn:microsoft.com/office/officeart/2005/8/quickstyle/simple3" qsCatId="simple" csTypeId="urn:microsoft.com/office/officeart/2005/8/colors/accent1_2" csCatId="accent1" phldr="1"/>
      <dgm:spPr/>
      <dgm:t>
        <a:bodyPr/>
        <a:lstStyle/>
        <a:p>
          <a:endParaRPr lang="en-GB"/>
        </a:p>
      </dgm:t>
    </dgm:pt>
    <dgm:pt modelId="{BED8B840-DADC-4978-8981-FE5698C62F82}">
      <dgm:prSet phldrT="[Text]"/>
      <dgm:spPr/>
      <dgm:t>
        <a:bodyPr/>
        <a:lstStyle/>
        <a:p>
          <a:r>
            <a:rPr lang="en-GB" dirty="0"/>
            <a:t>Advanced Research Computing </a:t>
          </a:r>
        </a:p>
      </dgm:t>
    </dgm:pt>
    <dgm:pt modelId="{F2852F6F-AF77-4C1F-BA9E-83B0BC4EEF15}" type="parTrans" cxnId="{8049A87F-1F0D-4886-8126-DE995F410B4A}">
      <dgm:prSet/>
      <dgm:spPr/>
      <dgm:t>
        <a:bodyPr/>
        <a:lstStyle/>
        <a:p>
          <a:endParaRPr lang="en-GB"/>
        </a:p>
      </dgm:t>
    </dgm:pt>
    <dgm:pt modelId="{43E3492B-6E62-49E6-9C5F-21E8E1482F6E}" type="sibTrans" cxnId="{8049A87F-1F0D-4886-8126-DE995F410B4A}">
      <dgm:prSet/>
      <dgm:spPr/>
      <dgm:t>
        <a:bodyPr/>
        <a:lstStyle/>
        <a:p>
          <a:endParaRPr lang="en-GB"/>
        </a:p>
      </dgm:t>
    </dgm:pt>
    <dgm:pt modelId="{21755765-A3DD-45F7-A56D-9A6086B58CD2}">
      <dgm:prSet phldrT="[Text]"/>
      <dgm:spPr>
        <a:solidFill>
          <a:schemeClr val="accent4">
            <a:lumMod val="40000"/>
            <a:lumOff val="60000"/>
          </a:schemeClr>
        </a:solidFill>
      </dgm:spPr>
      <dgm:t>
        <a:bodyPr/>
        <a:lstStyle/>
        <a:p>
          <a:r>
            <a:rPr lang="en-GB" dirty="0"/>
            <a:t>Research</a:t>
          </a:r>
        </a:p>
      </dgm:t>
    </dgm:pt>
    <dgm:pt modelId="{45325312-7E92-49FE-86FD-05021C17009D}" type="parTrans" cxnId="{BDF26E18-2FA8-4CF5-8C6A-D35B73FFD835}">
      <dgm:prSet/>
      <dgm:spPr/>
      <dgm:t>
        <a:bodyPr/>
        <a:lstStyle/>
        <a:p>
          <a:endParaRPr lang="en-GB"/>
        </a:p>
      </dgm:t>
    </dgm:pt>
    <dgm:pt modelId="{E1A671B8-D032-43A0-8BC8-FC01E918D514}" type="sibTrans" cxnId="{BDF26E18-2FA8-4CF5-8C6A-D35B73FFD835}">
      <dgm:prSet/>
      <dgm:spPr/>
      <dgm:t>
        <a:bodyPr/>
        <a:lstStyle/>
        <a:p>
          <a:endParaRPr lang="en-GB"/>
        </a:p>
      </dgm:t>
    </dgm:pt>
    <dgm:pt modelId="{65B43C43-E558-47FD-9B02-34686AA06037}">
      <dgm:prSet phldrT="[Text]"/>
      <dgm:spPr>
        <a:solidFill>
          <a:schemeClr val="accent2"/>
        </a:solidFill>
      </dgm:spPr>
      <dgm:t>
        <a:bodyPr/>
        <a:lstStyle/>
        <a:p>
          <a:r>
            <a:rPr lang="en-GB" dirty="0"/>
            <a:t>Infrastructure</a:t>
          </a:r>
        </a:p>
      </dgm:t>
    </dgm:pt>
    <dgm:pt modelId="{3B8D6892-46EB-4448-988D-A680A8226F5E}" type="parTrans" cxnId="{EB8C538B-CC54-4A3B-94AF-05C51F695AEA}">
      <dgm:prSet/>
      <dgm:spPr/>
      <dgm:t>
        <a:bodyPr/>
        <a:lstStyle/>
        <a:p>
          <a:endParaRPr lang="en-GB"/>
        </a:p>
      </dgm:t>
    </dgm:pt>
    <dgm:pt modelId="{1E1763D9-4E7F-4773-A4B7-DF82E5B8FFB1}" type="sibTrans" cxnId="{EB8C538B-CC54-4A3B-94AF-05C51F695AEA}">
      <dgm:prSet/>
      <dgm:spPr/>
      <dgm:t>
        <a:bodyPr/>
        <a:lstStyle/>
        <a:p>
          <a:endParaRPr lang="en-GB"/>
        </a:p>
      </dgm:t>
    </dgm:pt>
    <dgm:pt modelId="{0FE473F0-0D63-4D8D-AB5A-37A195DDC75F}">
      <dgm:prSet phldrT="[Text]" custT="1"/>
      <dgm:spPr>
        <a:solidFill>
          <a:schemeClr val="accent6">
            <a:lumMod val="40000"/>
            <a:lumOff val="60000"/>
          </a:schemeClr>
        </a:solidFill>
      </dgm:spPr>
      <dgm:t>
        <a:bodyPr/>
        <a:lstStyle/>
        <a:p>
          <a:r>
            <a:rPr lang="en-GB" sz="1400" dirty="0"/>
            <a:t>Software Engineering</a:t>
          </a:r>
        </a:p>
      </dgm:t>
    </dgm:pt>
    <dgm:pt modelId="{29BF06DB-BADA-4219-8341-91D71EDDCD99}" type="parTrans" cxnId="{34382AF3-E42B-4ED6-8D42-A8FBE60E69DA}">
      <dgm:prSet/>
      <dgm:spPr/>
      <dgm:t>
        <a:bodyPr/>
        <a:lstStyle/>
        <a:p>
          <a:endParaRPr lang="en-GB"/>
        </a:p>
      </dgm:t>
    </dgm:pt>
    <dgm:pt modelId="{7AB404A2-80E9-42B9-A4E5-B0DDEE535986}" type="sibTrans" cxnId="{34382AF3-E42B-4ED6-8D42-A8FBE60E69DA}">
      <dgm:prSet/>
      <dgm:spPr/>
      <dgm:t>
        <a:bodyPr/>
        <a:lstStyle/>
        <a:p>
          <a:endParaRPr lang="en-GB"/>
        </a:p>
      </dgm:t>
    </dgm:pt>
    <dgm:pt modelId="{C4D75CB7-EE41-453D-B4FD-D7A3ADEBE9F5}" type="pres">
      <dgm:prSet presAssocID="{E5F36D41-D46C-412A-9C74-7090D3BD88AC}" presName="Name0" presStyleCnt="0">
        <dgm:presLayoutVars>
          <dgm:chMax val="1"/>
          <dgm:dir/>
          <dgm:animLvl val="ctr"/>
          <dgm:resizeHandles val="exact"/>
        </dgm:presLayoutVars>
      </dgm:prSet>
      <dgm:spPr/>
    </dgm:pt>
    <dgm:pt modelId="{9E908F7B-5524-4A82-A9DF-15706922B1BE}" type="pres">
      <dgm:prSet presAssocID="{BED8B840-DADC-4978-8981-FE5698C62F82}" presName="centerShape" presStyleLbl="node0" presStyleIdx="0" presStyleCnt="1"/>
      <dgm:spPr/>
    </dgm:pt>
    <dgm:pt modelId="{1174EC4D-8F0E-44EA-8024-20D78E7E34D8}" type="pres">
      <dgm:prSet presAssocID="{21755765-A3DD-45F7-A56D-9A6086B58CD2}" presName="node" presStyleLbl="node1" presStyleIdx="0" presStyleCnt="3">
        <dgm:presLayoutVars>
          <dgm:bulletEnabled val="1"/>
        </dgm:presLayoutVars>
      </dgm:prSet>
      <dgm:spPr/>
    </dgm:pt>
    <dgm:pt modelId="{020A23B9-9ECF-4CBA-B8A3-1A671C38066C}" type="pres">
      <dgm:prSet presAssocID="{21755765-A3DD-45F7-A56D-9A6086B58CD2}" presName="dummy" presStyleCnt="0"/>
      <dgm:spPr/>
    </dgm:pt>
    <dgm:pt modelId="{B14850EF-38F8-4578-99C6-BC4628564BAE}" type="pres">
      <dgm:prSet presAssocID="{E1A671B8-D032-43A0-8BC8-FC01E918D514}" presName="sibTrans" presStyleLbl="sibTrans2D1" presStyleIdx="0" presStyleCnt="3" custLinFactNeighborX="-2013" custLinFactNeighborY="-732"/>
      <dgm:spPr/>
    </dgm:pt>
    <dgm:pt modelId="{A3A32E76-35E4-4D1A-A199-CB223C2A664C}" type="pres">
      <dgm:prSet presAssocID="{65B43C43-E558-47FD-9B02-34686AA06037}" presName="node" presStyleLbl="node1" presStyleIdx="1" presStyleCnt="3">
        <dgm:presLayoutVars>
          <dgm:bulletEnabled val="1"/>
        </dgm:presLayoutVars>
      </dgm:prSet>
      <dgm:spPr/>
    </dgm:pt>
    <dgm:pt modelId="{A19E09C8-7F19-46A1-A274-A8E3F6ED1F2D}" type="pres">
      <dgm:prSet presAssocID="{65B43C43-E558-47FD-9B02-34686AA06037}" presName="dummy" presStyleCnt="0"/>
      <dgm:spPr/>
    </dgm:pt>
    <dgm:pt modelId="{B07EB710-5CC6-467D-A86B-0180388A03D4}" type="pres">
      <dgm:prSet presAssocID="{1E1763D9-4E7F-4773-A4B7-DF82E5B8FFB1}" presName="sibTrans" presStyleLbl="sibTrans2D1" presStyleIdx="1" presStyleCnt="3"/>
      <dgm:spPr/>
    </dgm:pt>
    <dgm:pt modelId="{BD1A2B0F-ABD1-4014-9D73-8D06FF375D09}" type="pres">
      <dgm:prSet presAssocID="{0FE473F0-0D63-4D8D-AB5A-37A195DDC75F}" presName="node" presStyleLbl="node1" presStyleIdx="2" presStyleCnt="3">
        <dgm:presLayoutVars>
          <dgm:bulletEnabled val="1"/>
        </dgm:presLayoutVars>
      </dgm:prSet>
      <dgm:spPr/>
    </dgm:pt>
    <dgm:pt modelId="{A3A399A2-D1C8-4BAF-81AB-AEB3A4B0C8F4}" type="pres">
      <dgm:prSet presAssocID="{0FE473F0-0D63-4D8D-AB5A-37A195DDC75F}" presName="dummy" presStyleCnt="0"/>
      <dgm:spPr/>
    </dgm:pt>
    <dgm:pt modelId="{2F0BE075-B09D-413C-BD51-B3CFB10BC439}" type="pres">
      <dgm:prSet presAssocID="{7AB404A2-80E9-42B9-A4E5-B0DDEE535986}" presName="sibTrans" presStyleLbl="sibTrans2D1" presStyleIdx="2" presStyleCnt="3"/>
      <dgm:spPr/>
    </dgm:pt>
  </dgm:ptLst>
  <dgm:cxnLst>
    <dgm:cxn modelId="{6B8BDC09-63DC-4518-BA69-4D60C8A1B7A9}" type="presOf" srcId="{E5F36D41-D46C-412A-9C74-7090D3BD88AC}" destId="{C4D75CB7-EE41-453D-B4FD-D7A3ADEBE9F5}" srcOrd="0" destOrd="0" presId="urn:microsoft.com/office/officeart/2005/8/layout/radial6"/>
    <dgm:cxn modelId="{D6C07C15-4D61-4EDD-B859-3920EA3DB46A}" type="presOf" srcId="{7AB404A2-80E9-42B9-A4E5-B0DDEE535986}" destId="{2F0BE075-B09D-413C-BD51-B3CFB10BC439}" srcOrd="0" destOrd="0" presId="urn:microsoft.com/office/officeart/2005/8/layout/radial6"/>
    <dgm:cxn modelId="{71390917-82C3-48A7-98AE-AADD232FD191}" type="presOf" srcId="{65B43C43-E558-47FD-9B02-34686AA06037}" destId="{A3A32E76-35E4-4D1A-A199-CB223C2A664C}" srcOrd="0" destOrd="0" presId="urn:microsoft.com/office/officeart/2005/8/layout/radial6"/>
    <dgm:cxn modelId="{BDF26E18-2FA8-4CF5-8C6A-D35B73FFD835}" srcId="{BED8B840-DADC-4978-8981-FE5698C62F82}" destId="{21755765-A3DD-45F7-A56D-9A6086B58CD2}" srcOrd="0" destOrd="0" parTransId="{45325312-7E92-49FE-86FD-05021C17009D}" sibTransId="{E1A671B8-D032-43A0-8BC8-FC01E918D514}"/>
    <dgm:cxn modelId="{0164F02C-A708-419C-B909-6AF7849E63CD}" type="presOf" srcId="{1E1763D9-4E7F-4773-A4B7-DF82E5B8FFB1}" destId="{B07EB710-5CC6-467D-A86B-0180388A03D4}" srcOrd="0" destOrd="0" presId="urn:microsoft.com/office/officeart/2005/8/layout/radial6"/>
    <dgm:cxn modelId="{103AD466-F099-427E-BD95-F749E568120A}" type="presOf" srcId="{BED8B840-DADC-4978-8981-FE5698C62F82}" destId="{9E908F7B-5524-4A82-A9DF-15706922B1BE}" srcOrd="0" destOrd="0" presId="urn:microsoft.com/office/officeart/2005/8/layout/radial6"/>
    <dgm:cxn modelId="{58574049-69A1-4F12-9122-98A9451F2613}" type="presOf" srcId="{0FE473F0-0D63-4D8D-AB5A-37A195DDC75F}" destId="{BD1A2B0F-ABD1-4014-9D73-8D06FF375D09}" srcOrd="0" destOrd="0" presId="urn:microsoft.com/office/officeart/2005/8/layout/radial6"/>
    <dgm:cxn modelId="{BB464476-28A7-4324-9B3B-31EDBD51515D}" type="presOf" srcId="{21755765-A3DD-45F7-A56D-9A6086B58CD2}" destId="{1174EC4D-8F0E-44EA-8024-20D78E7E34D8}" srcOrd="0" destOrd="0" presId="urn:microsoft.com/office/officeart/2005/8/layout/radial6"/>
    <dgm:cxn modelId="{8049A87F-1F0D-4886-8126-DE995F410B4A}" srcId="{E5F36D41-D46C-412A-9C74-7090D3BD88AC}" destId="{BED8B840-DADC-4978-8981-FE5698C62F82}" srcOrd="0" destOrd="0" parTransId="{F2852F6F-AF77-4C1F-BA9E-83B0BC4EEF15}" sibTransId="{43E3492B-6E62-49E6-9C5F-21E8E1482F6E}"/>
    <dgm:cxn modelId="{EB8C538B-CC54-4A3B-94AF-05C51F695AEA}" srcId="{BED8B840-DADC-4978-8981-FE5698C62F82}" destId="{65B43C43-E558-47FD-9B02-34686AA06037}" srcOrd="1" destOrd="0" parTransId="{3B8D6892-46EB-4448-988D-A680A8226F5E}" sibTransId="{1E1763D9-4E7F-4773-A4B7-DF82E5B8FFB1}"/>
    <dgm:cxn modelId="{1A9EB88D-FC11-4812-B78D-D1D47987497D}" type="presOf" srcId="{E1A671B8-D032-43A0-8BC8-FC01E918D514}" destId="{B14850EF-38F8-4578-99C6-BC4628564BAE}" srcOrd="0" destOrd="0" presId="urn:microsoft.com/office/officeart/2005/8/layout/radial6"/>
    <dgm:cxn modelId="{34382AF3-E42B-4ED6-8D42-A8FBE60E69DA}" srcId="{BED8B840-DADC-4978-8981-FE5698C62F82}" destId="{0FE473F0-0D63-4D8D-AB5A-37A195DDC75F}" srcOrd="2" destOrd="0" parTransId="{29BF06DB-BADA-4219-8341-91D71EDDCD99}" sibTransId="{7AB404A2-80E9-42B9-A4E5-B0DDEE535986}"/>
    <dgm:cxn modelId="{5BEE9F04-9FCD-4101-87BA-CC511359E5EB}" type="presParOf" srcId="{C4D75CB7-EE41-453D-B4FD-D7A3ADEBE9F5}" destId="{9E908F7B-5524-4A82-A9DF-15706922B1BE}" srcOrd="0" destOrd="0" presId="urn:microsoft.com/office/officeart/2005/8/layout/radial6"/>
    <dgm:cxn modelId="{FA46F66C-312D-4495-9AD3-E515B1AC8905}" type="presParOf" srcId="{C4D75CB7-EE41-453D-B4FD-D7A3ADEBE9F5}" destId="{1174EC4D-8F0E-44EA-8024-20D78E7E34D8}" srcOrd="1" destOrd="0" presId="urn:microsoft.com/office/officeart/2005/8/layout/radial6"/>
    <dgm:cxn modelId="{D146D244-24B1-4813-A165-1F236E64FFEE}" type="presParOf" srcId="{C4D75CB7-EE41-453D-B4FD-D7A3ADEBE9F5}" destId="{020A23B9-9ECF-4CBA-B8A3-1A671C38066C}" srcOrd="2" destOrd="0" presId="urn:microsoft.com/office/officeart/2005/8/layout/radial6"/>
    <dgm:cxn modelId="{1648A991-82B5-4D1A-9201-ED7DDDC83328}" type="presParOf" srcId="{C4D75CB7-EE41-453D-B4FD-D7A3ADEBE9F5}" destId="{B14850EF-38F8-4578-99C6-BC4628564BAE}" srcOrd="3" destOrd="0" presId="urn:microsoft.com/office/officeart/2005/8/layout/radial6"/>
    <dgm:cxn modelId="{82DA4CAC-4931-4357-9ABC-844BAD20FBDC}" type="presParOf" srcId="{C4D75CB7-EE41-453D-B4FD-D7A3ADEBE9F5}" destId="{A3A32E76-35E4-4D1A-A199-CB223C2A664C}" srcOrd="4" destOrd="0" presId="urn:microsoft.com/office/officeart/2005/8/layout/radial6"/>
    <dgm:cxn modelId="{9ECDB446-C71B-4398-A427-2C4D90B68B0B}" type="presParOf" srcId="{C4D75CB7-EE41-453D-B4FD-D7A3ADEBE9F5}" destId="{A19E09C8-7F19-46A1-A274-A8E3F6ED1F2D}" srcOrd="5" destOrd="0" presId="urn:microsoft.com/office/officeart/2005/8/layout/radial6"/>
    <dgm:cxn modelId="{5D9B3F60-35A5-4848-B0E9-A2D8D28AC157}" type="presParOf" srcId="{C4D75CB7-EE41-453D-B4FD-D7A3ADEBE9F5}" destId="{B07EB710-5CC6-467D-A86B-0180388A03D4}" srcOrd="6" destOrd="0" presId="urn:microsoft.com/office/officeart/2005/8/layout/radial6"/>
    <dgm:cxn modelId="{CD79FBC4-581E-4249-B36E-4CC4ECBAE071}" type="presParOf" srcId="{C4D75CB7-EE41-453D-B4FD-D7A3ADEBE9F5}" destId="{BD1A2B0F-ABD1-4014-9D73-8D06FF375D09}" srcOrd="7" destOrd="0" presId="urn:microsoft.com/office/officeart/2005/8/layout/radial6"/>
    <dgm:cxn modelId="{393703DD-654A-4F54-A9CD-CE4D8D156BF7}" type="presParOf" srcId="{C4D75CB7-EE41-453D-B4FD-D7A3ADEBE9F5}" destId="{A3A399A2-D1C8-4BAF-81AB-AEB3A4B0C8F4}" srcOrd="8" destOrd="0" presId="urn:microsoft.com/office/officeart/2005/8/layout/radial6"/>
    <dgm:cxn modelId="{F129A294-6637-41DD-AEC5-EE3689C22E7D}" type="presParOf" srcId="{C4D75CB7-EE41-453D-B4FD-D7A3ADEBE9F5}" destId="{2F0BE075-B09D-413C-BD51-B3CFB10BC439}"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A39AB-3AD9-4BBE-8041-645C277169BF}">
      <dsp:nvSpPr>
        <dsp:cNvPr id="0" name=""/>
        <dsp:cNvSpPr/>
      </dsp:nvSpPr>
      <dsp:spPr>
        <a:xfrm>
          <a:off x="0" y="3745"/>
          <a:ext cx="4841875"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Data transfers</a:t>
          </a:r>
        </a:p>
      </dsp:txBody>
      <dsp:txXfrm>
        <a:off x="24674" y="28419"/>
        <a:ext cx="4792527" cy="456092"/>
      </dsp:txXfrm>
    </dsp:sp>
    <dsp:sp modelId="{C3355010-C798-445F-BC52-A7524F9745B0}">
      <dsp:nvSpPr>
        <dsp:cNvPr id="0" name=""/>
        <dsp:cNvSpPr/>
      </dsp:nvSpPr>
      <dsp:spPr>
        <a:xfrm>
          <a:off x="303149" y="509185"/>
          <a:ext cx="4235575" cy="768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3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dirty="0"/>
            <a:t>Fast</a:t>
          </a:r>
        </a:p>
        <a:p>
          <a:pPr marL="171450" lvl="1" indent="-171450" algn="l" defTabSz="711200">
            <a:lnSpc>
              <a:spcPct val="90000"/>
            </a:lnSpc>
            <a:spcBef>
              <a:spcPct val="0"/>
            </a:spcBef>
            <a:spcAft>
              <a:spcPct val="20000"/>
            </a:spcAft>
            <a:buChar char="•"/>
          </a:pPr>
          <a:r>
            <a:rPr lang="en-GB" sz="1600" kern="1200" dirty="0"/>
            <a:t>Secure</a:t>
          </a:r>
        </a:p>
        <a:p>
          <a:pPr marL="171450" lvl="1" indent="-171450" algn="l" defTabSz="711200">
            <a:lnSpc>
              <a:spcPct val="90000"/>
            </a:lnSpc>
            <a:spcBef>
              <a:spcPct val="0"/>
            </a:spcBef>
            <a:spcAft>
              <a:spcPct val="20000"/>
            </a:spcAft>
            <a:buChar char="•"/>
          </a:pPr>
          <a:r>
            <a:rPr lang="en-GB" sz="1600" kern="1200" dirty="0"/>
            <a:t>Robust</a:t>
          </a:r>
        </a:p>
      </dsp:txBody>
      <dsp:txXfrm>
        <a:off x="303149" y="509185"/>
        <a:ext cx="4235575" cy="768487"/>
      </dsp:txXfrm>
    </dsp:sp>
    <dsp:sp modelId="{0C9533E3-E454-4B4C-946C-79E6F9ABA646}">
      <dsp:nvSpPr>
        <dsp:cNvPr id="0" name=""/>
        <dsp:cNvSpPr/>
      </dsp:nvSpPr>
      <dsp:spPr>
        <a:xfrm>
          <a:off x="0" y="1277672"/>
          <a:ext cx="4841875"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Automation Workflows</a:t>
          </a:r>
        </a:p>
      </dsp:txBody>
      <dsp:txXfrm>
        <a:off x="24674" y="1302346"/>
        <a:ext cx="4792527" cy="456092"/>
      </dsp:txXfrm>
    </dsp:sp>
    <dsp:sp modelId="{44C2B10B-FDD9-4F6D-A973-E2945F14B5E4}">
      <dsp:nvSpPr>
        <dsp:cNvPr id="0" name=""/>
        <dsp:cNvSpPr/>
      </dsp:nvSpPr>
      <dsp:spPr>
        <a:xfrm>
          <a:off x="294797" y="1783113"/>
          <a:ext cx="4252279" cy="768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3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dirty="0"/>
            <a:t>Efficient</a:t>
          </a:r>
        </a:p>
        <a:p>
          <a:pPr marL="171450" lvl="1" indent="-171450" algn="l" defTabSz="711200">
            <a:lnSpc>
              <a:spcPct val="90000"/>
            </a:lnSpc>
            <a:spcBef>
              <a:spcPct val="0"/>
            </a:spcBef>
            <a:spcAft>
              <a:spcPct val="20000"/>
            </a:spcAft>
            <a:buChar char="•"/>
          </a:pPr>
          <a:r>
            <a:rPr lang="en-GB" sz="1600" kern="1200" dirty="0"/>
            <a:t>Reproducible</a:t>
          </a:r>
        </a:p>
        <a:p>
          <a:pPr marL="171450" lvl="1" indent="-171450" algn="l" defTabSz="711200">
            <a:lnSpc>
              <a:spcPct val="90000"/>
            </a:lnSpc>
            <a:spcBef>
              <a:spcPct val="0"/>
            </a:spcBef>
            <a:spcAft>
              <a:spcPct val="20000"/>
            </a:spcAft>
            <a:buChar char="•"/>
          </a:pPr>
          <a:r>
            <a:rPr lang="en-GB" sz="1600" kern="1200" dirty="0"/>
            <a:t>Sustainable</a:t>
          </a:r>
        </a:p>
      </dsp:txBody>
      <dsp:txXfrm>
        <a:off x="294797" y="1783113"/>
        <a:ext cx="4252279" cy="768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10CF3-A0C3-428C-ADA8-27227E9870C0}">
      <dsp:nvSpPr>
        <dsp:cNvPr id="0" name=""/>
        <dsp:cNvSpPr/>
      </dsp:nvSpPr>
      <dsp:spPr>
        <a:xfrm>
          <a:off x="0" y="38063"/>
          <a:ext cx="4932364"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Instrument Challenges</a:t>
          </a:r>
        </a:p>
      </dsp:txBody>
      <dsp:txXfrm>
        <a:off x="24674" y="62737"/>
        <a:ext cx="4883016" cy="456092"/>
      </dsp:txXfrm>
    </dsp:sp>
    <dsp:sp modelId="{CFB295F3-DD52-4434-93F7-4A608359FE79}">
      <dsp:nvSpPr>
        <dsp:cNvPr id="0" name=""/>
        <dsp:cNvSpPr/>
      </dsp:nvSpPr>
      <dsp:spPr>
        <a:xfrm>
          <a:off x="327015" y="543503"/>
          <a:ext cx="4278332" cy="768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0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dirty="0"/>
            <a:t>Restrictions on software installs</a:t>
          </a:r>
        </a:p>
        <a:p>
          <a:pPr marL="171450" lvl="1" indent="-171450" algn="l" defTabSz="711200">
            <a:lnSpc>
              <a:spcPct val="90000"/>
            </a:lnSpc>
            <a:spcBef>
              <a:spcPct val="0"/>
            </a:spcBef>
            <a:spcAft>
              <a:spcPct val="20000"/>
            </a:spcAft>
            <a:buChar char="•"/>
          </a:pPr>
          <a:r>
            <a:rPr lang="en-GB" sz="1600" kern="1200" dirty="0"/>
            <a:t>Restrictions on network access</a:t>
          </a:r>
        </a:p>
        <a:p>
          <a:pPr marL="171450" lvl="1" indent="-171450" algn="l" defTabSz="711200">
            <a:lnSpc>
              <a:spcPct val="90000"/>
            </a:lnSpc>
            <a:spcBef>
              <a:spcPct val="0"/>
            </a:spcBef>
            <a:spcAft>
              <a:spcPct val="20000"/>
            </a:spcAft>
            <a:buChar char="•"/>
          </a:pPr>
          <a:r>
            <a:rPr lang="en-GB" sz="1600" kern="1200" dirty="0"/>
            <a:t>Limited local storage</a:t>
          </a:r>
        </a:p>
      </dsp:txBody>
      <dsp:txXfrm>
        <a:off x="327015" y="543503"/>
        <a:ext cx="4278332" cy="768487"/>
      </dsp:txXfrm>
    </dsp:sp>
    <dsp:sp modelId="{D2BA39AB-3AD9-4BBE-8041-645C277169BF}">
      <dsp:nvSpPr>
        <dsp:cNvPr id="0" name=""/>
        <dsp:cNvSpPr/>
      </dsp:nvSpPr>
      <dsp:spPr>
        <a:xfrm>
          <a:off x="0" y="1311990"/>
          <a:ext cx="4932364"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Data challenges</a:t>
          </a:r>
        </a:p>
      </dsp:txBody>
      <dsp:txXfrm>
        <a:off x="24674" y="1336664"/>
        <a:ext cx="4883016" cy="456092"/>
      </dsp:txXfrm>
    </dsp:sp>
    <dsp:sp modelId="{C3355010-C798-445F-BC52-A7524F9745B0}">
      <dsp:nvSpPr>
        <dsp:cNvPr id="0" name=""/>
        <dsp:cNvSpPr/>
      </dsp:nvSpPr>
      <dsp:spPr>
        <a:xfrm>
          <a:off x="308815" y="1817430"/>
          <a:ext cx="4314733" cy="516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0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dirty="0"/>
            <a:t>70TB per month</a:t>
          </a:r>
        </a:p>
        <a:p>
          <a:pPr marL="171450" lvl="1" indent="-171450" algn="l" defTabSz="711200">
            <a:lnSpc>
              <a:spcPct val="90000"/>
            </a:lnSpc>
            <a:spcBef>
              <a:spcPct val="0"/>
            </a:spcBef>
            <a:spcAft>
              <a:spcPct val="20000"/>
            </a:spcAft>
            <a:buChar char="•"/>
          </a:pPr>
          <a:r>
            <a:rPr lang="en-GB" sz="1600" kern="1200" dirty="0"/>
            <a:t>Heterogeneous</a:t>
          </a:r>
        </a:p>
      </dsp:txBody>
      <dsp:txXfrm>
        <a:off x="308815" y="1817430"/>
        <a:ext cx="4314733" cy="516982"/>
      </dsp:txXfrm>
    </dsp:sp>
    <dsp:sp modelId="{0C9533E3-E454-4B4C-946C-79E6F9ABA646}">
      <dsp:nvSpPr>
        <dsp:cNvPr id="0" name=""/>
        <dsp:cNvSpPr/>
      </dsp:nvSpPr>
      <dsp:spPr>
        <a:xfrm>
          <a:off x="0" y="2334413"/>
          <a:ext cx="4932364"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Compute challenges</a:t>
          </a:r>
        </a:p>
      </dsp:txBody>
      <dsp:txXfrm>
        <a:off x="24674" y="2359087"/>
        <a:ext cx="4883016" cy="456092"/>
      </dsp:txXfrm>
    </dsp:sp>
    <dsp:sp modelId="{44C2B10B-FDD9-4F6D-A973-E2945F14B5E4}">
      <dsp:nvSpPr>
        <dsp:cNvPr id="0" name=""/>
        <dsp:cNvSpPr/>
      </dsp:nvSpPr>
      <dsp:spPr>
        <a:xfrm>
          <a:off x="300306" y="2839853"/>
          <a:ext cx="433175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0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dirty="0"/>
            <a:t>Heterogeneous Compute</a:t>
          </a:r>
        </a:p>
      </dsp:txBody>
      <dsp:txXfrm>
        <a:off x="300306" y="2839853"/>
        <a:ext cx="4331750" cy="447120"/>
      </dsp:txXfrm>
    </dsp:sp>
    <dsp:sp modelId="{29525D29-A49C-41A5-9728-AB866E2DA603}">
      <dsp:nvSpPr>
        <dsp:cNvPr id="0" name=""/>
        <dsp:cNvSpPr/>
      </dsp:nvSpPr>
      <dsp:spPr>
        <a:xfrm>
          <a:off x="0" y="3254847"/>
          <a:ext cx="4932364"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Software Challenges</a:t>
          </a:r>
        </a:p>
      </dsp:txBody>
      <dsp:txXfrm>
        <a:off x="24674" y="3279521"/>
        <a:ext cx="4883016" cy="456092"/>
      </dsp:txXfrm>
    </dsp:sp>
    <dsp:sp modelId="{EFFC79C1-79DB-474B-B0EF-5265E482DA21}">
      <dsp:nvSpPr>
        <dsp:cNvPr id="0" name=""/>
        <dsp:cNvSpPr/>
      </dsp:nvSpPr>
      <dsp:spPr>
        <a:xfrm>
          <a:off x="298457" y="3792413"/>
          <a:ext cx="4335449" cy="5169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60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dirty="0"/>
            <a:t>Support for different OSs</a:t>
          </a:r>
        </a:p>
        <a:p>
          <a:pPr marL="171450" lvl="1" indent="-171450" algn="l" defTabSz="711200">
            <a:lnSpc>
              <a:spcPct val="90000"/>
            </a:lnSpc>
            <a:spcBef>
              <a:spcPct val="0"/>
            </a:spcBef>
            <a:spcAft>
              <a:spcPct val="20000"/>
            </a:spcAft>
            <a:buChar char="•"/>
          </a:pPr>
          <a:r>
            <a:rPr lang="en-GB" sz="1600" kern="1200" dirty="0"/>
            <a:t>Some proprietary some open</a:t>
          </a:r>
        </a:p>
      </dsp:txBody>
      <dsp:txXfrm>
        <a:off x="298457" y="3792413"/>
        <a:ext cx="4335449" cy="516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BE075-B09D-413C-BD51-B3CFB10BC439}">
      <dsp:nvSpPr>
        <dsp:cNvPr id="0" name=""/>
        <dsp:cNvSpPr/>
      </dsp:nvSpPr>
      <dsp:spPr>
        <a:xfrm>
          <a:off x="2081293" y="675429"/>
          <a:ext cx="4513936" cy="4513936"/>
        </a:xfrm>
        <a:prstGeom prst="blockArc">
          <a:avLst>
            <a:gd name="adj1" fmla="val 9000000"/>
            <a:gd name="adj2" fmla="val 16200000"/>
            <a:gd name="adj3" fmla="val 4636"/>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07EB710-5CC6-467D-A86B-0180388A03D4}">
      <dsp:nvSpPr>
        <dsp:cNvPr id="0" name=""/>
        <dsp:cNvSpPr/>
      </dsp:nvSpPr>
      <dsp:spPr>
        <a:xfrm>
          <a:off x="2081293" y="675429"/>
          <a:ext cx="4513936" cy="4513936"/>
        </a:xfrm>
        <a:prstGeom prst="blockArc">
          <a:avLst>
            <a:gd name="adj1" fmla="val 1800000"/>
            <a:gd name="adj2" fmla="val 9000000"/>
            <a:gd name="adj3" fmla="val 4636"/>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14850EF-38F8-4578-99C6-BC4628564BAE}">
      <dsp:nvSpPr>
        <dsp:cNvPr id="0" name=""/>
        <dsp:cNvSpPr/>
      </dsp:nvSpPr>
      <dsp:spPr>
        <a:xfrm>
          <a:off x="1990428" y="642387"/>
          <a:ext cx="4513936" cy="4513936"/>
        </a:xfrm>
        <a:prstGeom prst="blockArc">
          <a:avLst>
            <a:gd name="adj1" fmla="val 16200000"/>
            <a:gd name="adj2" fmla="val 1800000"/>
            <a:gd name="adj3" fmla="val 4636"/>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E908F7B-5524-4A82-A9DF-15706922B1BE}">
      <dsp:nvSpPr>
        <dsp:cNvPr id="0" name=""/>
        <dsp:cNvSpPr/>
      </dsp:nvSpPr>
      <dsp:spPr>
        <a:xfrm>
          <a:off x="3300298" y="1894434"/>
          <a:ext cx="2075926" cy="2075926"/>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Advanced Research Computing </a:t>
          </a:r>
        </a:p>
      </dsp:txBody>
      <dsp:txXfrm>
        <a:off x="3604310" y="2198446"/>
        <a:ext cx="1467902" cy="1467902"/>
      </dsp:txXfrm>
    </dsp:sp>
    <dsp:sp modelId="{1174EC4D-8F0E-44EA-8024-20D78E7E34D8}">
      <dsp:nvSpPr>
        <dsp:cNvPr id="0" name=""/>
        <dsp:cNvSpPr/>
      </dsp:nvSpPr>
      <dsp:spPr>
        <a:xfrm>
          <a:off x="3611687" y="1168"/>
          <a:ext cx="1453148" cy="1453148"/>
        </a:xfrm>
        <a:prstGeom prst="ellipse">
          <a:avLst/>
        </a:prstGeom>
        <a:solidFill>
          <a:schemeClr val="accent4">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Research</a:t>
          </a:r>
        </a:p>
      </dsp:txBody>
      <dsp:txXfrm>
        <a:off x="3824496" y="213977"/>
        <a:ext cx="1027530" cy="1027530"/>
      </dsp:txXfrm>
    </dsp:sp>
    <dsp:sp modelId="{A3A32E76-35E4-4D1A-A199-CB223C2A664C}">
      <dsp:nvSpPr>
        <dsp:cNvPr id="0" name=""/>
        <dsp:cNvSpPr/>
      </dsp:nvSpPr>
      <dsp:spPr>
        <a:xfrm>
          <a:off x="5520974" y="3308150"/>
          <a:ext cx="1453148" cy="1453148"/>
        </a:xfrm>
        <a:prstGeom prst="ellipse">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Infrastructure</a:t>
          </a:r>
        </a:p>
      </dsp:txBody>
      <dsp:txXfrm>
        <a:off x="5733783" y="3520959"/>
        <a:ext cx="1027530" cy="1027530"/>
      </dsp:txXfrm>
    </dsp:sp>
    <dsp:sp modelId="{BD1A2B0F-ABD1-4014-9D73-8D06FF375D09}">
      <dsp:nvSpPr>
        <dsp:cNvPr id="0" name=""/>
        <dsp:cNvSpPr/>
      </dsp:nvSpPr>
      <dsp:spPr>
        <a:xfrm>
          <a:off x="1702400" y="3308150"/>
          <a:ext cx="1453148" cy="1453148"/>
        </a:xfrm>
        <a:prstGeom prst="ellipse">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Software Engineering</a:t>
          </a:r>
        </a:p>
      </dsp:txBody>
      <dsp:txXfrm>
        <a:off x="1915209" y="3520959"/>
        <a:ext cx="1027530" cy="10275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B3285-DAD5-4BB8-8A95-26E0CC42CDF9}" type="datetimeFigureOut">
              <a:rPr lang="en-GB" smtClean="0"/>
              <a:t>22/07/2025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06D82-171F-4DCD-A1AD-B26ACCAAFA15}" type="slidenum">
              <a:rPr lang="en-GB" smtClean="0"/>
              <a:t>‹#›</a:t>
            </a:fld>
            <a:endParaRPr lang="en-GB"/>
          </a:p>
        </p:txBody>
      </p:sp>
    </p:spTree>
    <p:extLst>
      <p:ext uri="{BB962C8B-B14F-4D97-AF65-F5344CB8AC3E}">
        <p14:creationId xmlns:p14="http://schemas.microsoft.com/office/powerpoint/2010/main" val="95046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D435CB-3BD8-4F11-B229-FAEC026CE6D3}" type="slidenum">
              <a:rPr lang="en-GB" smtClean="0"/>
              <a:t>31</a:t>
            </a:fld>
            <a:endParaRPr lang="en-GB"/>
          </a:p>
        </p:txBody>
      </p:sp>
    </p:spTree>
    <p:extLst>
      <p:ext uri="{BB962C8B-B14F-4D97-AF65-F5344CB8AC3E}">
        <p14:creationId xmlns:p14="http://schemas.microsoft.com/office/powerpoint/2010/main" val="2094267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FAEB-1D1D-7573-9BDF-14438D95EFFB}"/>
              </a:ext>
            </a:extLst>
          </p:cNvPr>
          <p:cNvSpPr>
            <a:spLocks noGrp="1"/>
          </p:cNvSpPr>
          <p:nvPr>
            <p:ph type="title" hasCustomPrompt="1"/>
          </p:nvPr>
        </p:nvSpPr>
        <p:spPr>
          <a:xfrm>
            <a:off x="559789" y="2124197"/>
            <a:ext cx="10875629" cy="482615"/>
          </a:xfrm>
          <a:prstGeom prst="rect">
            <a:avLst/>
          </a:prstGeom>
        </p:spPr>
        <p:txBody>
          <a:bodyPr/>
          <a:lstStyle>
            <a:lvl1pPr>
              <a:defRPr sz="4000" b="1" i="0">
                <a:solidFill>
                  <a:schemeClr val="tx1"/>
                </a:solidFill>
                <a:latin typeface="Open Sans" panose="020B0606030504020204" pitchFamily="34" charset="0"/>
                <a:cs typeface="Open Sans" panose="020B0606030504020204" pitchFamily="34" charset="0"/>
              </a:defRPr>
            </a:lvl1pPr>
          </a:lstStyle>
          <a:p>
            <a:r>
              <a:rPr lang="en-US" dirty="0"/>
              <a:t>Title here</a:t>
            </a:r>
          </a:p>
        </p:txBody>
      </p:sp>
      <p:sp>
        <p:nvSpPr>
          <p:cNvPr id="5" name="Subtitle 2">
            <a:extLst>
              <a:ext uri="{FF2B5EF4-FFF2-40B4-BE49-F238E27FC236}">
                <a16:creationId xmlns:a16="http://schemas.microsoft.com/office/drawing/2014/main" id="{050EF8ED-E830-DA2C-ED32-B81062718456}"/>
              </a:ext>
            </a:extLst>
          </p:cNvPr>
          <p:cNvSpPr>
            <a:spLocks noGrp="1"/>
          </p:cNvSpPr>
          <p:nvPr>
            <p:ph type="subTitle" idx="1" hasCustomPrompt="1"/>
          </p:nvPr>
        </p:nvSpPr>
        <p:spPr>
          <a:xfrm>
            <a:off x="559789" y="2870748"/>
            <a:ext cx="10875628" cy="656171"/>
          </a:xfrm>
          <a:prstGeom prst="rect">
            <a:avLst/>
          </a:prstGeom>
        </p:spPr>
        <p:txBody>
          <a:bodyPr/>
          <a:lstStyle>
            <a:lvl1pPr marL="0" indent="0" algn="l">
              <a:spcBef>
                <a:spcPts val="0"/>
              </a:spcBef>
              <a:buNone/>
              <a:defRPr sz="2400" b="0" i="0">
                <a:solidFill>
                  <a:srgbClr val="71D6E0"/>
                </a:solidFill>
                <a:latin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here</a:t>
            </a:r>
            <a:endParaRPr lang="en-US" dirty="0"/>
          </a:p>
        </p:txBody>
      </p:sp>
    </p:spTree>
    <p:extLst>
      <p:ext uri="{BB962C8B-B14F-4D97-AF65-F5344CB8AC3E}">
        <p14:creationId xmlns:p14="http://schemas.microsoft.com/office/powerpoint/2010/main" val="3031483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5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text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6806A1-0361-897A-EE0C-B42DD1E8588B}"/>
              </a:ext>
            </a:extLst>
          </p:cNvPr>
          <p:cNvSpPr>
            <a:spLocks noGrp="1"/>
          </p:cNvSpPr>
          <p:nvPr>
            <p:ph type="body" sz="quarter" idx="10" hasCustomPrompt="1"/>
          </p:nvPr>
        </p:nvSpPr>
        <p:spPr>
          <a:xfrm>
            <a:off x="554400" y="476341"/>
            <a:ext cx="11042288" cy="385050"/>
          </a:xfrm>
          <a:prstGeom prst="rect">
            <a:avLst/>
          </a:prstGeom>
        </p:spPr>
        <p:txBody>
          <a:bodyPr/>
          <a:lstStyle>
            <a:lvl1pPr marL="0" indent="0">
              <a:buNone/>
              <a:defRPr sz="3000" b="1" i="0">
                <a:solidFill>
                  <a:schemeClr val="bg2"/>
                </a:solidFill>
                <a:latin typeface="Open Sans" panose="020B0606030504020204" pitchFamily="34" charset="0"/>
              </a:defRPr>
            </a:lvl1pPr>
          </a:lstStyle>
          <a:p>
            <a:pPr lvl="0"/>
            <a:r>
              <a:rPr lang="en-GB" dirty="0"/>
              <a:t>Slide title here</a:t>
            </a:r>
            <a:endParaRPr lang="en-US" dirty="0"/>
          </a:p>
        </p:txBody>
      </p:sp>
      <p:sp>
        <p:nvSpPr>
          <p:cNvPr id="7" name="Text Placeholder 6">
            <a:extLst>
              <a:ext uri="{FF2B5EF4-FFF2-40B4-BE49-F238E27FC236}">
                <a16:creationId xmlns:a16="http://schemas.microsoft.com/office/drawing/2014/main" id="{97F7960D-2C3B-3685-69CF-678A515FD35A}"/>
              </a:ext>
            </a:extLst>
          </p:cNvPr>
          <p:cNvSpPr>
            <a:spLocks noGrp="1"/>
          </p:cNvSpPr>
          <p:nvPr>
            <p:ph type="body" sz="quarter" idx="11" hasCustomPrompt="1"/>
          </p:nvPr>
        </p:nvSpPr>
        <p:spPr>
          <a:xfrm>
            <a:off x="554038" y="1212574"/>
            <a:ext cx="11042650" cy="4496077"/>
          </a:xfrm>
          <a:prstGeom prst="rect">
            <a:avLst/>
          </a:prstGeom>
        </p:spPr>
        <p:txBody>
          <a:bodyPr/>
          <a:lstStyle>
            <a:lvl1pPr marL="0" indent="0">
              <a:buFontTx/>
              <a:buNone/>
              <a:defRPr sz="2400" b="0" i="0">
                <a:solidFill>
                  <a:schemeClr val="tx2"/>
                </a:solidFill>
                <a:latin typeface="Open Sans" panose="020B0606030504020204" pitchFamily="34" charset="0"/>
              </a:defRPr>
            </a:lvl1pPr>
            <a:lvl2pPr marL="457200" indent="0">
              <a:buFontTx/>
              <a:buNone/>
              <a:defRPr sz="1400">
                <a:solidFill>
                  <a:schemeClr val="tx1"/>
                </a:solidFill>
              </a:defRPr>
            </a:lvl2pPr>
            <a:lvl3pPr marL="914400" indent="0">
              <a:buFontTx/>
              <a:buNone/>
              <a:defRPr sz="1400">
                <a:solidFill>
                  <a:schemeClr val="tx1"/>
                </a:solidFill>
              </a:defRPr>
            </a:lvl3pPr>
            <a:lvl4pPr marL="1371600" indent="0">
              <a:buFontTx/>
              <a:buNone/>
              <a:defRPr sz="1400">
                <a:solidFill>
                  <a:schemeClr val="tx1"/>
                </a:solidFill>
              </a:defRPr>
            </a:lvl4pPr>
            <a:lvl5pPr marL="1828800" indent="0">
              <a:buFontTx/>
              <a:buNone/>
              <a:defRPr sz="1400">
                <a:solidFill>
                  <a:schemeClr val="tx1"/>
                </a:solidFill>
              </a:defRPr>
            </a:lvl5pPr>
          </a:lstStyle>
          <a:p>
            <a:pPr lvl="0"/>
            <a:r>
              <a:rPr lang="en-GB" dirty="0"/>
              <a:t>Body text here</a:t>
            </a:r>
            <a:endParaRPr lang="en-US" dirty="0"/>
          </a:p>
        </p:txBody>
      </p:sp>
    </p:spTree>
    <p:extLst>
      <p:ext uri="{BB962C8B-B14F-4D97-AF65-F5344CB8AC3E}">
        <p14:creationId xmlns:p14="http://schemas.microsoft.com/office/powerpoint/2010/main" val="94090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FE8C9F-1CDD-B34E-8446-C44E517B2386}" type="datetimeFigureOut">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7846"/>
            <a:ext cx="2743200" cy="365125"/>
          </a:xfrm>
          <a:prstGeom prst="rect">
            <a:avLst/>
          </a:prstGeom>
        </p:spPr>
        <p:txBody>
          <a:bodyPr/>
          <a:lstStyle/>
          <a:p>
            <a:fld id="{BEA00865-BA99-AB4B-BA86-BB90B50A2982}" type="slidenum">
              <a:rPr lang="en-US" smtClean="0"/>
              <a:t>‹#›</a:t>
            </a:fld>
            <a:endParaRPr lang="en-US"/>
          </a:p>
        </p:txBody>
      </p:sp>
      <p:sp>
        <p:nvSpPr>
          <p:cNvPr id="8" name="Text Placeholder 7">
            <a:extLst>
              <a:ext uri="{FF2B5EF4-FFF2-40B4-BE49-F238E27FC236}">
                <a16:creationId xmlns:a16="http://schemas.microsoft.com/office/drawing/2014/main" id="{554A52FD-C0AD-A283-E67B-EC3B945D55BD}"/>
              </a:ext>
            </a:extLst>
          </p:cNvPr>
          <p:cNvSpPr>
            <a:spLocks noGrp="1"/>
          </p:cNvSpPr>
          <p:nvPr>
            <p:ph type="body" sz="quarter" idx="13" hasCustomPrompt="1"/>
          </p:nvPr>
        </p:nvSpPr>
        <p:spPr>
          <a:xfrm>
            <a:off x="838201" y="1027565"/>
            <a:ext cx="10515599" cy="514633"/>
          </a:xfrm>
        </p:spPr>
        <p:txBody>
          <a:bodyPr>
            <a:normAutofit/>
          </a:bodyPr>
          <a:lstStyle>
            <a:lvl1pPr marL="0" indent="0" algn="l">
              <a:buNone/>
              <a:defRPr sz="2400" b="0" i="0"/>
            </a:lvl1pPr>
          </a:lstStyle>
          <a:p>
            <a:pPr lvl="0"/>
            <a:r>
              <a:rPr lang="en-GB"/>
              <a:t>Click to edit subtitle</a:t>
            </a:r>
          </a:p>
        </p:txBody>
      </p:sp>
    </p:spTree>
    <p:extLst>
      <p:ext uri="{BB962C8B-B14F-4D97-AF65-F5344CB8AC3E}">
        <p14:creationId xmlns:p14="http://schemas.microsoft.com/office/powerpoint/2010/main" val="949981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FE8C9F-1CDD-B34E-8446-C44E517B2386}" type="datetimeFigureOut">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7846"/>
            <a:ext cx="2743200" cy="365125"/>
          </a:xfrm>
          <a:prstGeom prst="rect">
            <a:avLst/>
          </a:prstGeom>
        </p:spPr>
        <p:txBody>
          <a:bodyPr/>
          <a:lstStyle/>
          <a:p>
            <a:fld id="{BEA00865-BA99-AB4B-BA86-BB90B50A2982}" type="slidenum">
              <a:rPr lang="en-US" smtClean="0"/>
              <a:t>‹#›</a:t>
            </a:fld>
            <a:endParaRPr lang="en-US"/>
          </a:p>
        </p:txBody>
      </p:sp>
    </p:spTree>
    <p:extLst>
      <p:ext uri="{BB962C8B-B14F-4D97-AF65-F5344CB8AC3E}">
        <p14:creationId xmlns:p14="http://schemas.microsoft.com/office/powerpoint/2010/main" val="3838085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50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text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6806A1-0361-897A-EE0C-B42DD1E8588B}"/>
              </a:ext>
            </a:extLst>
          </p:cNvPr>
          <p:cNvSpPr>
            <a:spLocks noGrp="1"/>
          </p:cNvSpPr>
          <p:nvPr>
            <p:ph type="body" sz="quarter" idx="10" hasCustomPrompt="1"/>
          </p:nvPr>
        </p:nvSpPr>
        <p:spPr>
          <a:xfrm>
            <a:off x="554400" y="476341"/>
            <a:ext cx="11042288" cy="385050"/>
          </a:xfrm>
          <a:prstGeom prst="rect">
            <a:avLst/>
          </a:prstGeom>
        </p:spPr>
        <p:txBody>
          <a:bodyPr/>
          <a:lstStyle>
            <a:lvl1pPr marL="0" indent="0">
              <a:buNone/>
              <a:defRPr sz="3000" b="1" i="0">
                <a:solidFill>
                  <a:schemeClr val="bg2"/>
                </a:solidFill>
                <a:latin typeface="Open Sans" panose="020B0606030504020204" pitchFamily="34" charset="0"/>
              </a:defRPr>
            </a:lvl1pPr>
          </a:lstStyle>
          <a:p>
            <a:pPr lvl="0"/>
            <a:r>
              <a:rPr lang="en-GB" dirty="0"/>
              <a:t>Slide title here</a:t>
            </a:r>
            <a:endParaRPr lang="en-US" dirty="0"/>
          </a:p>
        </p:txBody>
      </p:sp>
      <p:sp>
        <p:nvSpPr>
          <p:cNvPr id="7" name="Text Placeholder 6">
            <a:extLst>
              <a:ext uri="{FF2B5EF4-FFF2-40B4-BE49-F238E27FC236}">
                <a16:creationId xmlns:a16="http://schemas.microsoft.com/office/drawing/2014/main" id="{97F7960D-2C3B-3685-69CF-678A515FD35A}"/>
              </a:ext>
            </a:extLst>
          </p:cNvPr>
          <p:cNvSpPr>
            <a:spLocks noGrp="1"/>
          </p:cNvSpPr>
          <p:nvPr>
            <p:ph type="body" sz="quarter" idx="11" hasCustomPrompt="1"/>
          </p:nvPr>
        </p:nvSpPr>
        <p:spPr>
          <a:xfrm>
            <a:off x="554038" y="1212574"/>
            <a:ext cx="11042650" cy="4496077"/>
          </a:xfrm>
          <a:prstGeom prst="rect">
            <a:avLst/>
          </a:prstGeom>
        </p:spPr>
        <p:txBody>
          <a:bodyPr/>
          <a:lstStyle>
            <a:lvl1pPr marL="0" indent="0">
              <a:buFontTx/>
              <a:buNone/>
              <a:defRPr sz="2400" b="0" i="0">
                <a:solidFill>
                  <a:schemeClr val="bg1"/>
                </a:solidFill>
                <a:latin typeface="Open Sans" panose="020B0606030504020204" pitchFamily="34" charset="0"/>
              </a:defRPr>
            </a:lvl1pPr>
            <a:lvl2pPr marL="457200" indent="0">
              <a:buFontTx/>
              <a:buNone/>
              <a:defRPr sz="1400">
                <a:solidFill>
                  <a:schemeClr val="tx1"/>
                </a:solidFill>
              </a:defRPr>
            </a:lvl2pPr>
            <a:lvl3pPr marL="914400" indent="0">
              <a:buFontTx/>
              <a:buNone/>
              <a:defRPr sz="1400">
                <a:solidFill>
                  <a:schemeClr val="tx1"/>
                </a:solidFill>
              </a:defRPr>
            </a:lvl3pPr>
            <a:lvl4pPr marL="1371600" indent="0">
              <a:buFontTx/>
              <a:buNone/>
              <a:defRPr sz="1400">
                <a:solidFill>
                  <a:schemeClr val="tx1"/>
                </a:solidFill>
              </a:defRPr>
            </a:lvl4pPr>
            <a:lvl5pPr marL="1828800" indent="0">
              <a:buFontTx/>
              <a:buNone/>
              <a:defRPr sz="1400">
                <a:solidFill>
                  <a:schemeClr val="tx1"/>
                </a:solidFill>
              </a:defRPr>
            </a:lvl5pPr>
          </a:lstStyle>
          <a:p>
            <a:pPr lvl="0"/>
            <a:r>
              <a:rPr lang="en-GB" dirty="0"/>
              <a:t>Body text here</a:t>
            </a:r>
            <a:endParaRPr lang="en-US" dirty="0"/>
          </a:p>
        </p:txBody>
      </p:sp>
    </p:spTree>
    <p:extLst>
      <p:ext uri="{BB962C8B-B14F-4D97-AF65-F5344CB8AC3E}">
        <p14:creationId xmlns:p14="http://schemas.microsoft.com/office/powerpoint/2010/main" val="3775129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A613-E827-6FF5-5DD2-DCDB9D29A89A}"/>
              </a:ext>
            </a:extLst>
          </p:cNvPr>
          <p:cNvSpPr txBox="1">
            <a:spLocks/>
          </p:cNvSpPr>
          <p:nvPr userDrawn="1"/>
        </p:nvSpPr>
        <p:spPr>
          <a:xfrm>
            <a:off x="559789" y="1990002"/>
            <a:ext cx="10875629" cy="482615"/>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sz="3000" b="1" i="0" dirty="0">
                <a:solidFill>
                  <a:schemeClr val="tx2"/>
                </a:solidFill>
                <a:latin typeface="Open Sans" panose="020B0606030504020204" pitchFamily="34" charset="0"/>
                <a:cs typeface="Open Sans" panose="020B0606030504020204" pitchFamily="34" charset="0"/>
              </a:rPr>
              <a:t>Thank you</a:t>
            </a:r>
          </a:p>
        </p:txBody>
      </p:sp>
    </p:spTree>
    <p:extLst>
      <p:ext uri="{BB962C8B-B14F-4D97-AF65-F5344CB8AC3E}">
        <p14:creationId xmlns:p14="http://schemas.microsoft.com/office/powerpoint/2010/main" val="11992591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DF47-AD32-7326-DDF9-1BDD835F0346}"/>
              </a:ext>
            </a:extLst>
          </p:cNvPr>
          <p:cNvSpPr>
            <a:spLocks noGrp="1"/>
          </p:cNvSpPr>
          <p:nvPr>
            <p:ph type="title" hasCustomPrompt="1"/>
          </p:nvPr>
        </p:nvSpPr>
        <p:spPr>
          <a:xfrm>
            <a:off x="553732" y="472852"/>
            <a:ext cx="10875629" cy="482615"/>
          </a:xfrm>
          <a:prstGeom prst="rect">
            <a:avLst/>
          </a:prstGeom>
        </p:spPr>
        <p:txBody>
          <a:bodyPr/>
          <a:lstStyle>
            <a:lvl1pPr>
              <a:defRPr sz="3000" b="1" i="0">
                <a:solidFill>
                  <a:schemeClr val="bg1"/>
                </a:solidFill>
                <a:latin typeface="Open Sans" panose="020B0606030504020204" pitchFamily="34" charset="0"/>
                <a:cs typeface="Open Sans" panose="020B0606030504020204" pitchFamily="34" charset="0"/>
              </a:defRPr>
            </a:lvl1pPr>
          </a:lstStyle>
          <a:p>
            <a:r>
              <a:rPr lang="en-US" dirty="0"/>
              <a:t>Section title here</a:t>
            </a:r>
          </a:p>
        </p:txBody>
      </p:sp>
    </p:spTree>
    <p:extLst>
      <p:ext uri="{BB962C8B-B14F-4D97-AF65-F5344CB8AC3E}">
        <p14:creationId xmlns:p14="http://schemas.microsoft.com/office/powerpoint/2010/main" val="356203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71D6E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06686-BAB4-B9D9-0E12-E0432013EBE9}"/>
              </a:ext>
            </a:extLst>
          </p:cNvPr>
          <p:cNvSpPr>
            <a:spLocks noGrp="1"/>
          </p:cNvSpPr>
          <p:nvPr>
            <p:ph type="title" hasCustomPrompt="1"/>
          </p:nvPr>
        </p:nvSpPr>
        <p:spPr>
          <a:xfrm>
            <a:off x="553732" y="472852"/>
            <a:ext cx="10875629" cy="482615"/>
          </a:xfrm>
          <a:prstGeom prst="rect">
            <a:avLst/>
          </a:prstGeom>
        </p:spPr>
        <p:txBody>
          <a:bodyPr/>
          <a:lstStyle>
            <a:lvl1pPr>
              <a:defRPr sz="3000" b="1" i="0">
                <a:solidFill>
                  <a:schemeClr val="tx2"/>
                </a:solidFill>
                <a:latin typeface="Open Sans" panose="020B0606030504020204" pitchFamily="34" charset="0"/>
                <a:cs typeface="Open Sans" panose="020B0606030504020204" pitchFamily="34" charset="0"/>
              </a:defRPr>
            </a:lvl1pPr>
          </a:lstStyle>
          <a:p>
            <a:r>
              <a:rPr lang="en-US" dirty="0"/>
              <a:t>Section title here</a:t>
            </a:r>
          </a:p>
        </p:txBody>
      </p:sp>
    </p:spTree>
    <p:extLst>
      <p:ext uri="{BB962C8B-B14F-4D97-AF65-F5344CB8AC3E}">
        <p14:creationId xmlns:p14="http://schemas.microsoft.com/office/powerpoint/2010/main" val="343341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F8C84A-B6B5-193D-8FF9-F63E6D78FF8E}"/>
              </a:ext>
            </a:extLst>
          </p:cNvPr>
          <p:cNvSpPr>
            <a:spLocks noGrp="1"/>
          </p:cNvSpPr>
          <p:nvPr>
            <p:ph type="title" hasCustomPrompt="1"/>
          </p:nvPr>
        </p:nvSpPr>
        <p:spPr>
          <a:xfrm>
            <a:off x="553732" y="472852"/>
            <a:ext cx="10875629" cy="482615"/>
          </a:xfrm>
          <a:prstGeom prst="rect">
            <a:avLst/>
          </a:prstGeom>
        </p:spPr>
        <p:txBody>
          <a:bodyPr/>
          <a:lstStyle>
            <a:lvl1pPr>
              <a:defRPr sz="3000" b="1" i="0">
                <a:solidFill>
                  <a:schemeClr val="bg1"/>
                </a:solidFill>
                <a:latin typeface="Open Sans" panose="020B0606030504020204" pitchFamily="34" charset="0"/>
                <a:cs typeface="Open Sans" panose="020B0606030504020204" pitchFamily="34" charset="0"/>
              </a:defRPr>
            </a:lvl1pPr>
          </a:lstStyle>
          <a:p>
            <a:r>
              <a:rPr lang="en-US" dirty="0"/>
              <a:t>Section title here</a:t>
            </a:r>
          </a:p>
        </p:txBody>
      </p:sp>
    </p:spTree>
    <p:extLst>
      <p:ext uri="{BB962C8B-B14F-4D97-AF65-F5344CB8AC3E}">
        <p14:creationId xmlns:p14="http://schemas.microsoft.com/office/powerpoint/2010/main" val="221882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08DAE5-069C-5DD3-FFB4-08698F6BFBC9}"/>
              </a:ext>
            </a:extLst>
          </p:cNvPr>
          <p:cNvSpPr>
            <a:spLocks noGrp="1"/>
          </p:cNvSpPr>
          <p:nvPr>
            <p:ph type="title" hasCustomPrompt="1"/>
          </p:nvPr>
        </p:nvSpPr>
        <p:spPr>
          <a:xfrm>
            <a:off x="553732" y="472852"/>
            <a:ext cx="10875629" cy="482615"/>
          </a:xfrm>
          <a:prstGeom prst="rect">
            <a:avLst/>
          </a:prstGeom>
        </p:spPr>
        <p:txBody>
          <a:bodyPr/>
          <a:lstStyle>
            <a:lvl1pPr>
              <a:defRPr sz="3000" b="1" i="0">
                <a:solidFill>
                  <a:schemeClr val="bg1"/>
                </a:solidFill>
                <a:latin typeface="Open Sans" panose="020B0606030504020204" pitchFamily="34" charset="0"/>
                <a:cs typeface="Open Sans" panose="020B0606030504020204" pitchFamily="34" charset="0"/>
              </a:defRPr>
            </a:lvl1pPr>
          </a:lstStyle>
          <a:p>
            <a:r>
              <a:rPr lang="en-US" dirty="0"/>
              <a:t>Section title here</a:t>
            </a:r>
          </a:p>
        </p:txBody>
      </p:sp>
    </p:spTree>
    <p:extLst>
      <p:ext uri="{BB962C8B-B14F-4D97-AF65-F5344CB8AC3E}">
        <p14:creationId xmlns:p14="http://schemas.microsoft.com/office/powerpoint/2010/main" val="1219079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2563F8-70C8-DC00-A5C8-4AC079E88AF1}"/>
              </a:ext>
            </a:extLst>
          </p:cNvPr>
          <p:cNvSpPr>
            <a:spLocks noGrp="1"/>
          </p:cNvSpPr>
          <p:nvPr>
            <p:ph type="title" hasCustomPrompt="1"/>
          </p:nvPr>
        </p:nvSpPr>
        <p:spPr>
          <a:xfrm>
            <a:off x="553732" y="472852"/>
            <a:ext cx="10875629" cy="482615"/>
          </a:xfrm>
          <a:prstGeom prst="rect">
            <a:avLst/>
          </a:prstGeom>
        </p:spPr>
        <p:txBody>
          <a:bodyPr/>
          <a:lstStyle>
            <a:lvl1pPr>
              <a:defRPr sz="3000" b="1" i="0">
                <a:solidFill>
                  <a:schemeClr val="bg1"/>
                </a:solidFill>
                <a:latin typeface="Open Sans" panose="020B0606030504020204" pitchFamily="34" charset="0"/>
                <a:cs typeface="Open Sans" panose="020B0606030504020204" pitchFamily="34" charset="0"/>
              </a:defRPr>
            </a:lvl1pPr>
          </a:lstStyle>
          <a:p>
            <a:r>
              <a:rPr lang="en-US" dirty="0"/>
              <a:t>Section title here</a:t>
            </a:r>
          </a:p>
        </p:txBody>
      </p:sp>
    </p:spTree>
    <p:extLst>
      <p:ext uri="{BB962C8B-B14F-4D97-AF65-F5344CB8AC3E}">
        <p14:creationId xmlns:p14="http://schemas.microsoft.com/office/powerpoint/2010/main" val="1064162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4"/>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A8ABCD-CD5C-399F-9A7C-B290646B5606}"/>
              </a:ext>
            </a:extLst>
          </p:cNvPr>
          <p:cNvSpPr>
            <a:spLocks noGrp="1"/>
          </p:cNvSpPr>
          <p:nvPr>
            <p:ph type="title" hasCustomPrompt="1"/>
          </p:nvPr>
        </p:nvSpPr>
        <p:spPr>
          <a:xfrm>
            <a:off x="553732" y="472852"/>
            <a:ext cx="10875629" cy="482615"/>
          </a:xfrm>
          <a:prstGeom prst="rect">
            <a:avLst/>
          </a:prstGeom>
        </p:spPr>
        <p:txBody>
          <a:bodyPr/>
          <a:lstStyle>
            <a:lvl1pPr>
              <a:defRPr sz="3000" b="1" i="0">
                <a:solidFill>
                  <a:schemeClr val="bg1"/>
                </a:solidFill>
                <a:latin typeface="Open Sans" panose="020B0606030504020204" pitchFamily="34" charset="0"/>
                <a:cs typeface="Open Sans" panose="020B0606030504020204" pitchFamily="34" charset="0"/>
              </a:defRPr>
            </a:lvl1pPr>
          </a:lstStyle>
          <a:p>
            <a:r>
              <a:rPr lang="en-US" dirty="0"/>
              <a:t>Section title here</a:t>
            </a:r>
          </a:p>
        </p:txBody>
      </p:sp>
    </p:spTree>
    <p:extLst>
      <p:ext uri="{BB962C8B-B14F-4D97-AF65-F5344CB8AC3E}">
        <p14:creationId xmlns:p14="http://schemas.microsoft.com/office/powerpoint/2010/main" val="3202459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414AA5-D28B-906D-F3E2-9E6DF5C7BAA1}"/>
              </a:ext>
            </a:extLst>
          </p:cNvPr>
          <p:cNvSpPr>
            <a:spLocks noGrp="1"/>
          </p:cNvSpPr>
          <p:nvPr>
            <p:ph type="title" hasCustomPrompt="1"/>
          </p:nvPr>
        </p:nvSpPr>
        <p:spPr>
          <a:xfrm>
            <a:off x="553732" y="472852"/>
            <a:ext cx="10875629" cy="482615"/>
          </a:xfrm>
          <a:prstGeom prst="rect">
            <a:avLst/>
          </a:prstGeom>
        </p:spPr>
        <p:txBody>
          <a:bodyPr/>
          <a:lstStyle>
            <a:lvl1pPr>
              <a:defRPr sz="3000" b="1" i="0">
                <a:solidFill>
                  <a:schemeClr val="bg1"/>
                </a:solidFill>
                <a:latin typeface="Open Sans" panose="020B0606030504020204" pitchFamily="34" charset="0"/>
                <a:cs typeface="Open Sans" panose="020B0606030504020204" pitchFamily="34" charset="0"/>
              </a:defRPr>
            </a:lvl1pPr>
          </a:lstStyle>
          <a:p>
            <a:r>
              <a:rPr lang="en-US" dirty="0"/>
              <a:t>Section title here</a:t>
            </a:r>
          </a:p>
        </p:txBody>
      </p:sp>
    </p:spTree>
    <p:extLst>
      <p:ext uri="{BB962C8B-B14F-4D97-AF65-F5344CB8AC3E}">
        <p14:creationId xmlns:p14="http://schemas.microsoft.com/office/powerpoint/2010/main" val="187363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993C590-ABA8-9443-4B5C-AEFBC9B28A51}"/>
              </a:ext>
            </a:extLst>
          </p:cNvPr>
          <p:cNvSpPr>
            <a:spLocks noGrp="1"/>
          </p:cNvSpPr>
          <p:nvPr>
            <p:ph type="title" hasCustomPrompt="1"/>
          </p:nvPr>
        </p:nvSpPr>
        <p:spPr>
          <a:xfrm>
            <a:off x="553732" y="472852"/>
            <a:ext cx="10875629" cy="482615"/>
          </a:xfrm>
          <a:prstGeom prst="rect">
            <a:avLst/>
          </a:prstGeom>
        </p:spPr>
        <p:txBody>
          <a:bodyPr/>
          <a:lstStyle>
            <a:lvl1pPr>
              <a:defRPr sz="3000" b="1" i="0">
                <a:solidFill>
                  <a:schemeClr val="bg1"/>
                </a:solidFill>
                <a:latin typeface="Open Sans" panose="020B0606030504020204" pitchFamily="34" charset="0"/>
                <a:cs typeface="Open Sans" panose="020B0606030504020204" pitchFamily="34" charset="0"/>
              </a:defRPr>
            </a:lvl1pPr>
          </a:lstStyle>
          <a:p>
            <a:r>
              <a:rPr lang="en-US" dirty="0"/>
              <a:t>Section title here</a:t>
            </a:r>
          </a:p>
        </p:txBody>
      </p:sp>
    </p:spTree>
    <p:extLst>
      <p:ext uri="{BB962C8B-B14F-4D97-AF65-F5344CB8AC3E}">
        <p14:creationId xmlns:p14="http://schemas.microsoft.com/office/powerpoint/2010/main" val="23839814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theme" Target="../theme/theme10.xml"/><Relationship Id="rId4" Type="http://schemas.openxmlformats.org/officeDocument/2006/relationships/slideLayout" Target="../slideLayouts/slideLayout13.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9.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white circle with lines in the center&#10;&#10;AI-generated content may be incorrect.">
            <a:extLst>
              <a:ext uri="{FF2B5EF4-FFF2-40B4-BE49-F238E27FC236}">
                <a16:creationId xmlns:a16="http://schemas.microsoft.com/office/drawing/2014/main" id="{49A61C6C-EDD8-E928-ACD9-600667B35062}"/>
              </a:ext>
            </a:extLst>
          </p:cNvPr>
          <p:cNvPicPr>
            <a:picLocks noChangeAspect="1"/>
          </p:cNvPicPr>
          <p:nvPr userDrawn="1"/>
        </p:nvPicPr>
        <p:blipFill>
          <a:blip r:embed="rId3">
            <a:alphaModFix amt="5000"/>
          </a:blip>
          <a:stretch>
            <a:fillRect/>
          </a:stretch>
        </p:blipFill>
        <p:spPr>
          <a:xfrm>
            <a:off x="6703963" y="269804"/>
            <a:ext cx="5162561" cy="5109882"/>
          </a:xfrm>
          <a:prstGeom prst="rect">
            <a:avLst/>
          </a:prstGeom>
        </p:spPr>
      </p:pic>
      <p:sp>
        <p:nvSpPr>
          <p:cNvPr id="16" name="TextBox 15">
            <a:extLst>
              <a:ext uri="{FF2B5EF4-FFF2-40B4-BE49-F238E27FC236}">
                <a16:creationId xmlns:a16="http://schemas.microsoft.com/office/drawing/2014/main" id="{66653AC4-46E4-DDFC-65D8-E43C5887D2AC}"/>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E2AC9769-06DB-7B99-E994-7D19ADC85DE7}"/>
              </a:ext>
            </a:extLst>
          </p:cNvPr>
          <p:cNvPicPr>
            <a:picLocks noChangeAspect="1"/>
          </p:cNvPicPr>
          <p:nvPr userDrawn="1"/>
        </p:nvPicPr>
        <p:blipFill>
          <a:blip r:embed="rId4"/>
          <a:stretch>
            <a:fillRect/>
          </a:stretch>
        </p:blipFill>
        <p:spPr>
          <a:xfrm>
            <a:off x="645478" y="511388"/>
            <a:ext cx="3469778" cy="900553"/>
          </a:xfrm>
          <a:prstGeom prst="rect">
            <a:avLst/>
          </a:prstGeom>
        </p:spPr>
      </p:pic>
    </p:spTree>
    <p:extLst>
      <p:ext uri="{BB962C8B-B14F-4D97-AF65-F5344CB8AC3E}">
        <p14:creationId xmlns:p14="http://schemas.microsoft.com/office/powerpoint/2010/main" val="3352976793"/>
      </p:ext>
    </p:extLst>
  </p:cSld>
  <p:clrMap bg1="dk1" tx1="lt1" bg2="dk2" tx2="lt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7C19C60-5574-B546-913A-1AF8A3943495}"/>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tx2"/>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black and grey text&#10;&#10;AI-generated content may be incorrect.">
            <a:extLst>
              <a:ext uri="{FF2B5EF4-FFF2-40B4-BE49-F238E27FC236}">
                <a16:creationId xmlns:a16="http://schemas.microsoft.com/office/drawing/2014/main" id="{B0EEAC52-C93E-07A2-5FB5-1B96172CA07F}"/>
              </a:ext>
            </a:extLst>
          </p:cNvPr>
          <p:cNvPicPr>
            <a:picLocks noChangeAspect="1"/>
          </p:cNvPicPr>
          <p:nvPr userDrawn="1"/>
        </p:nvPicPr>
        <p:blipFill>
          <a:blip r:embed="rId6"/>
          <a:stretch>
            <a:fillRect/>
          </a:stretch>
        </p:blipFill>
        <p:spPr>
          <a:xfrm>
            <a:off x="10148256" y="6170950"/>
            <a:ext cx="1699840" cy="441180"/>
          </a:xfrm>
          <a:prstGeom prst="rect">
            <a:avLst/>
          </a:prstGeom>
        </p:spPr>
      </p:pic>
    </p:spTree>
    <p:extLst>
      <p:ext uri="{BB962C8B-B14F-4D97-AF65-F5344CB8AC3E}">
        <p14:creationId xmlns:p14="http://schemas.microsoft.com/office/powerpoint/2010/main" val="395855363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62" r:id="rId3"/>
    <p:sldLayoutId id="214748376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7C19C60-5574-B546-913A-1AF8A3943495}"/>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black and white logo&#10;&#10;AI-generated content may be incorrect.">
            <a:extLst>
              <a:ext uri="{FF2B5EF4-FFF2-40B4-BE49-F238E27FC236}">
                <a16:creationId xmlns:a16="http://schemas.microsoft.com/office/drawing/2014/main" id="{9678EF17-1FA3-32AF-3CEE-8CC0C5FBC16E}"/>
              </a:ext>
            </a:extLst>
          </p:cNvPr>
          <p:cNvPicPr>
            <a:picLocks noChangeAspect="1"/>
          </p:cNvPicPr>
          <p:nvPr userDrawn="1"/>
        </p:nvPicPr>
        <p:blipFill>
          <a:blip r:embed="rId4"/>
          <a:stretch>
            <a:fillRect/>
          </a:stretch>
        </p:blipFill>
        <p:spPr>
          <a:xfrm>
            <a:off x="10150236" y="6170950"/>
            <a:ext cx="1699840" cy="441180"/>
          </a:xfrm>
          <a:prstGeom prst="rect">
            <a:avLst/>
          </a:prstGeom>
        </p:spPr>
      </p:pic>
    </p:spTree>
    <p:extLst>
      <p:ext uri="{BB962C8B-B14F-4D97-AF65-F5344CB8AC3E}">
        <p14:creationId xmlns:p14="http://schemas.microsoft.com/office/powerpoint/2010/main" val="3425845683"/>
      </p:ext>
    </p:extLst>
  </p:cSld>
  <p:clrMap bg1="lt1" tx1="dk1" bg2="lt2" tx2="dk2" accent1="accent1" accent2="accent2" accent3="accent3" accent4="accent4" accent5="accent5" accent6="accent6" hlink="hlink" folHlink="folHlink"/>
  <p:sldLayoutIdLst>
    <p:sldLayoutId id="2147483759" r:id="rId1"/>
    <p:sldLayoutId id="21474837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10000"/>
          </a:schemeClr>
        </a:solidFill>
        <a:effectLst/>
      </p:bgPr>
    </p:bg>
    <p:spTree>
      <p:nvGrpSpPr>
        <p:cNvPr id="1" name=""/>
        <p:cNvGrpSpPr/>
        <p:nvPr/>
      </p:nvGrpSpPr>
      <p:grpSpPr>
        <a:xfrm>
          <a:off x="0" y="0"/>
          <a:ext cx="0" cy="0"/>
          <a:chOff x="0" y="0"/>
          <a:chExt cx="0" cy="0"/>
        </a:xfrm>
      </p:grpSpPr>
      <p:pic>
        <p:nvPicPr>
          <p:cNvPr id="5" name="Picture 4" descr="A white circle with lines in the center&#10;&#10;AI-generated content may be incorrect.">
            <a:extLst>
              <a:ext uri="{FF2B5EF4-FFF2-40B4-BE49-F238E27FC236}">
                <a16:creationId xmlns:a16="http://schemas.microsoft.com/office/drawing/2014/main" id="{AE7D5413-46A6-2BCE-9A4A-DB569B126201}"/>
              </a:ext>
            </a:extLst>
          </p:cNvPr>
          <p:cNvPicPr>
            <a:picLocks noChangeAspect="1"/>
          </p:cNvPicPr>
          <p:nvPr userDrawn="1"/>
        </p:nvPicPr>
        <p:blipFill>
          <a:blip r:embed="rId3">
            <a:alphaModFix amt="5000"/>
          </a:blip>
          <a:stretch>
            <a:fillRect/>
          </a:stretch>
        </p:blipFill>
        <p:spPr>
          <a:xfrm>
            <a:off x="6703963" y="269804"/>
            <a:ext cx="5162561" cy="5109882"/>
          </a:xfrm>
          <a:prstGeom prst="rect">
            <a:avLst/>
          </a:prstGeom>
        </p:spPr>
      </p:pic>
      <p:sp>
        <p:nvSpPr>
          <p:cNvPr id="6" name="TextBox 5">
            <a:extLst>
              <a:ext uri="{FF2B5EF4-FFF2-40B4-BE49-F238E27FC236}">
                <a16:creationId xmlns:a16="http://schemas.microsoft.com/office/drawing/2014/main" id="{1D710590-87A7-B615-26E6-973A4A481B62}"/>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bg2"/>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black and grey text&#10;&#10;AI-generated content may be incorrect.">
            <a:extLst>
              <a:ext uri="{FF2B5EF4-FFF2-40B4-BE49-F238E27FC236}">
                <a16:creationId xmlns:a16="http://schemas.microsoft.com/office/drawing/2014/main" id="{D979766B-5A3B-7AD3-BA46-10C048DF3E22}"/>
              </a:ext>
            </a:extLst>
          </p:cNvPr>
          <p:cNvPicPr>
            <a:picLocks noChangeAspect="1"/>
          </p:cNvPicPr>
          <p:nvPr userDrawn="1"/>
        </p:nvPicPr>
        <p:blipFill>
          <a:blip r:embed="rId4"/>
          <a:stretch>
            <a:fillRect/>
          </a:stretch>
        </p:blipFill>
        <p:spPr>
          <a:xfrm>
            <a:off x="645477" y="511387"/>
            <a:ext cx="3469777" cy="900553"/>
          </a:xfrm>
          <a:prstGeom prst="rect">
            <a:avLst/>
          </a:prstGeom>
        </p:spPr>
      </p:pic>
      <p:pic>
        <p:nvPicPr>
          <p:cNvPr id="7" name="Picture 6" descr="A close-up of a logo&#10;&#10;AI-generated content may be incorrect.">
            <a:extLst>
              <a:ext uri="{FF2B5EF4-FFF2-40B4-BE49-F238E27FC236}">
                <a16:creationId xmlns:a16="http://schemas.microsoft.com/office/drawing/2014/main" id="{2F138B45-F2DE-E0F7-8766-841FA5E5C69D}"/>
              </a:ext>
            </a:extLst>
          </p:cNvPr>
          <p:cNvPicPr>
            <a:picLocks noChangeAspect="1"/>
          </p:cNvPicPr>
          <p:nvPr userDrawn="1"/>
        </p:nvPicPr>
        <p:blipFill>
          <a:blip r:embed="rId5"/>
          <a:stretch>
            <a:fillRect/>
          </a:stretch>
        </p:blipFill>
        <p:spPr>
          <a:xfrm>
            <a:off x="9855200" y="6112146"/>
            <a:ext cx="1992895" cy="499984"/>
          </a:xfrm>
          <a:prstGeom prst="rect">
            <a:avLst/>
          </a:prstGeom>
        </p:spPr>
      </p:pic>
    </p:spTree>
    <p:extLst>
      <p:ext uri="{BB962C8B-B14F-4D97-AF65-F5344CB8AC3E}">
        <p14:creationId xmlns:p14="http://schemas.microsoft.com/office/powerpoint/2010/main" val="3092029282"/>
      </p:ext>
    </p:extLst>
  </p:cSld>
  <p:clrMap bg1="dk1" tx1="lt1" bg2="dk2" tx2="lt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04F34-79F5-82C4-242E-148E8BE7E7A1}"/>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A white circle with lines in the center&#10;&#10;AI-generated content may be incorrect.">
            <a:extLst>
              <a:ext uri="{FF2B5EF4-FFF2-40B4-BE49-F238E27FC236}">
                <a16:creationId xmlns:a16="http://schemas.microsoft.com/office/drawing/2014/main" id="{0571B16D-DD51-ADF7-0775-D60229608EBC}"/>
              </a:ext>
            </a:extLst>
          </p:cNvPr>
          <p:cNvPicPr>
            <a:picLocks noChangeAspect="1"/>
          </p:cNvPicPr>
          <p:nvPr userDrawn="1"/>
        </p:nvPicPr>
        <p:blipFill>
          <a:blip r:embed="rId3">
            <a:alphaModFix amt="5000"/>
          </a:blip>
          <a:stretch>
            <a:fillRect/>
          </a:stretch>
        </p:blipFill>
        <p:spPr>
          <a:xfrm>
            <a:off x="6703963" y="269804"/>
            <a:ext cx="5162561" cy="5109882"/>
          </a:xfrm>
          <a:prstGeom prst="rect">
            <a:avLst/>
          </a:prstGeom>
        </p:spPr>
      </p:pic>
      <p:pic>
        <p:nvPicPr>
          <p:cNvPr id="3" name="Picture 2" descr="A black and white logo&#10;&#10;AI-generated content may be incorrect.">
            <a:extLst>
              <a:ext uri="{FF2B5EF4-FFF2-40B4-BE49-F238E27FC236}">
                <a16:creationId xmlns:a16="http://schemas.microsoft.com/office/drawing/2014/main" id="{064C93F1-FD91-9030-818F-DC975D6D1C55}"/>
              </a:ext>
            </a:extLst>
          </p:cNvPr>
          <p:cNvPicPr>
            <a:picLocks noChangeAspect="1"/>
          </p:cNvPicPr>
          <p:nvPr userDrawn="1"/>
        </p:nvPicPr>
        <p:blipFill>
          <a:blip r:embed="rId4"/>
          <a:stretch>
            <a:fillRect/>
          </a:stretch>
        </p:blipFill>
        <p:spPr>
          <a:xfrm>
            <a:off x="10150236" y="6170950"/>
            <a:ext cx="1699840" cy="441180"/>
          </a:xfrm>
          <a:prstGeom prst="rect">
            <a:avLst/>
          </a:prstGeom>
        </p:spPr>
      </p:pic>
    </p:spTree>
    <p:extLst>
      <p:ext uri="{BB962C8B-B14F-4D97-AF65-F5344CB8AC3E}">
        <p14:creationId xmlns:p14="http://schemas.microsoft.com/office/powerpoint/2010/main" val="3352021911"/>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04F34-79F5-82C4-242E-148E8BE7E7A1}"/>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tx2"/>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white circle with lines in the center&#10;&#10;AI-generated content may be incorrect.">
            <a:extLst>
              <a:ext uri="{FF2B5EF4-FFF2-40B4-BE49-F238E27FC236}">
                <a16:creationId xmlns:a16="http://schemas.microsoft.com/office/drawing/2014/main" id="{116F6A19-D649-DA2E-97CB-B34483108CEB}"/>
              </a:ext>
            </a:extLst>
          </p:cNvPr>
          <p:cNvPicPr>
            <a:picLocks noChangeAspect="1"/>
          </p:cNvPicPr>
          <p:nvPr userDrawn="1"/>
        </p:nvPicPr>
        <p:blipFill>
          <a:blip r:embed="rId3">
            <a:alphaModFix amt="15000"/>
          </a:blip>
          <a:stretch>
            <a:fillRect/>
          </a:stretch>
        </p:blipFill>
        <p:spPr>
          <a:xfrm>
            <a:off x="6703963" y="269804"/>
            <a:ext cx="5162561" cy="5109882"/>
          </a:xfrm>
          <a:prstGeom prst="rect">
            <a:avLst/>
          </a:prstGeom>
        </p:spPr>
      </p:pic>
      <p:pic>
        <p:nvPicPr>
          <p:cNvPr id="4" name="Picture 3" descr="A black and grey text&#10;&#10;AI-generated content may be incorrect.">
            <a:extLst>
              <a:ext uri="{FF2B5EF4-FFF2-40B4-BE49-F238E27FC236}">
                <a16:creationId xmlns:a16="http://schemas.microsoft.com/office/drawing/2014/main" id="{2166012C-055E-7EEB-C702-5809C63199DE}"/>
              </a:ext>
            </a:extLst>
          </p:cNvPr>
          <p:cNvPicPr>
            <a:picLocks noChangeAspect="1"/>
          </p:cNvPicPr>
          <p:nvPr userDrawn="1"/>
        </p:nvPicPr>
        <p:blipFill>
          <a:blip r:embed="rId4"/>
          <a:stretch>
            <a:fillRect/>
          </a:stretch>
        </p:blipFill>
        <p:spPr>
          <a:xfrm>
            <a:off x="10148256" y="6170950"/>
            <a:ext cx="1699840" cy="441180"/>
          </a:xfrm>
          <a:prstGeom prst="rect">
            <a:avLst/>
          </a:prstGeom>
        </p:spPr>
      </p:pic>
    </p:spTree>
    <p:extLst>
      <p:ext uri="{BB962C8B-B14F-4D97-AF65-F5344CB8AC3E}">
        <p14:creationId xmlns:p14="http://schemas.microsoft.com/office/powerpoint/2010/main" val="3466641820"/>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04F34-79F5-82C4-242E-148E8BE7E7A1}"/>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white circle with lines in the center&#10;&#10;AI-generated content may be incorrect.">
            <a:extLst>
              <a:ext uri="{FF2B5EF4-FFF2-40B4-BE49-F238E27FC236}">
                <a16:creationId xmlns:a16="http://schemas.microsoft.com/office/drawing/2014/main" id="{287A51DB-C5CD-BFDD-08B7-EAFD9530ADD3}"/>
              </a:ext>
            </a:extLst>
          </p:cNvPr>
          <p:cNvPicPr>
            <a:picLocks noChangeAspect="1"/>
          </p:cNvPicPr>
          <p:nvPr userDrawn="1"/>
        </p:nvPicPr>
        <p:blipFill>
          <a:blip r:embed="rId3">
            <a:alphaModFix amt="5000"/>
          </a:blip>
          <a:stretch>
            <a:fillRect/>
          </a:stretch>
        </p:blipFill>
        <p:spPr>
          <a:xfrm>
            <a:off x="6703963" y="269804"/>
            <a:ext cx="5162561" cy="5109882"/>
          </a:xfrm>
          <a:prstGeom prst="rect">
            <a:avLst/>
          </a:prstGeom>
        </p:spPr>
      </p:pic>
      <p:pic>
        <p:nvPicPr>
          <p:cNvPr id="4" name="Picture 3" descr="A black and white logo&#10;&#10;AI-generated content may be incorrect.">
            <a:extLst>
              <a:ext uri="{FF2B5EF4-FFF2-40B4-BE49-F238E27FC236}">
                <a16:creationId xmlns:a16="http://schemas.microsoft.com/office/drawing/2014/main" id="{83EDD8B7-919D-796E-A5F0-500FEF5A677E}"/>
              </a:ext>
            </a:extLst>
          </p:cNvPr>
          <p:cNvPicPr>
            <a:picLocks noChangeAspect="1"/>
          </p:cNvPicPr>
          <p:nvPr userDrawn="1"/>
        </p:nvPicPr>
        <p:blipFill>
          <a:blip r:embed="rId4"/>
          <a:stretch>
            <a:fillRect/>
          </a:stretch>
        </p:blipFill>
        <p:spPr>
          <a:xfrm>
            <a:off x="10150236" y="6170950"/>
            <a:ext cx="1699840" cy="441180"/>
          </a:xfrm>
          <a:prstGeom prst="rect">
            <a:avLst/>
          </a:prstGeom>
        </p:spPr>
      </p:pic>
    </p:spTree>
    <p:extLst>
      <p:ext uri="{BB962C8B-B14F-4D97-AF65-F5344CB8AC3E}">
        <p14:creationId xmlns:p14="http://schemas.microsoft.com/office/powerpoint/2010/main" val="3533291530"/>
      </p:ext>
    </p:extLst>
  </p:cSld>
  <p:clrMap bg1="lt1" tx1="dk1" bg2="lt2" tx2="dk2" accent1="accent1" accent2="accent2" accent3="accent3" accent4="accent4" accent5="accent5" accent6="accent6" hlink="hlink" folHlink="folHlink"/>
  <p:sldLayoutIdLst>
    <p:sldLayoutId id="21474837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pic>
        <p:nvPicPr>
          <p:cNvPr id="9" name="Picture 8" descr="A white circle with lines in the center&#10;&#10;AI-generated content may be incorrect.">
            <a:extLst>
              <a:ext uri="{FF2B5EF4-FFF2-40B4-BE49-F238E27FC236}">
                <a16:creationId xmlns:a16="http://schemas.microsoft.com/office/drawing/2014/main" id="{116F6A19-D649-DA2E-97CB-B34483108CEB}"/>
              </a:ext>
            </a:extLst>
          </p:cNvPr>
          <p:cNvPicPr>
            <a:picLocks noChangeAspect="1"/>
          </p:cNvPicPr>
          <p:nvPr userDrawn="1"/>
        </p:nvPicPr>
        <p:blipFill>
          <a:blip r:embed="rId3">
            <a:alphaModFix amt="15000"/>
          </a:blip>
          <a:stretch>
            <a:fillRect/>
          </a:stretch>
        </p:blipFill>
        <p:spPr>
          <a:xfrm>
            <a:off x="6703963" y="269804"/>
            <a:ext cx="5162561" cy="5109882"/>
          </a:xfrm>
          <a:prstGeom prst="rect">
            <a:avLst/>
          </a:prstGeom>
        </p:spPr>
      </p:pic>
      <p:sp>
        <p:nvSpPr>
          <p:cNvPr id="6" name="TextBox 5">
            <a:extLst>
              <a:ext uri="{FF2B5EF4-FFF2-40B4-BE49-F238E27FC236}">
                <a16:creationId xmlns:a16="http://schemas.microsoft.com/office/drawing/2014/main" id="{8DD8D947-06F9-6AF9-1198-06225AB2F1C4}"/>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black and white logo&#10;&#10;AI-generated content may be incorrect.">
            <a:extLst>
              <a:ext uri="{FF2B5EF4-FFF2-40B4-BE49-F238E27FC236}">
                <a16:creationId xmlns:a16="http://schemas.microsoft.com/office/drawing/2014/main" id="{863BB0E8-C2F2-B976-6507-2EFE6352B3E8}"/>
              </a:ext>
            </a:extLst>
          </p:cNvPr>
          <p:cNvPicPr>
            <a:picLocks noChangeAspect="1"/>
          </p:cNvPicPr>
          <p:nvPr userDrawn="1"/>
        </p:nvPicPr>
        <p:blipFill>
          <a:blip r:embed="rId4"/>
          <a:stretch>
            <a:fillRect/>
          </a:stretch>
        </p:blipFill>
        <p:spPr>
          <a:xfrm>
            <a:off x="10148256" y="6170950"/>
            <a:ext cx="1699841" cy="441180"/>
          </a:xfrm>
          <a:prstGeom prst="rect">
            <a:avLst/>
          </a:prstGeom>
        </p:spPr>
      </p:pic>
    </p:spTree>
    <p:extLst>
      <p:ext uri="{BB962C8B-B14F-4D97-AF65-F5344CB8AC3E}">
        <p14:creationId xmlns:p14="http://schemas.microsoft.com/office/powerpoint/2010/main" val="3085105977"/>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9" name="Picture 8" descr="A white circle with lines in the center&#10;&#10;AI-generated content may be incorrect.">
            <a:extLst>
              <a:ext uri="{FF2B5EF4-FFF2-40B4-BE49-F238E27FC236}">
                <a16:creationId xmlns:a16="http://schemas.microsoft.com/office/drawing/2014/main" id="{116F6A19-D649-DA2E-97CB-B34483108CEB}"/>
              </a:ext>
            </a:extLst>
          </p:cNvPr>
          <p:cNvPicPr>
            <a:picLocks noChangeAspect="1"/>
          </p:cNvPicPr>
          <p:nvPr userDrawn="1"/>
        </p:nvPicPr>
        <p:blipFill>
          <a:blip r:embed="rId3">
            <a:alphaModFix amt="15000"/>
          </a:blip>
          <a:stretch>
            <a:fillRect/>
          </a:stretch>
        </p:blipFill>
        <p:spPr>
          <a:xfrm>
            <a:off x="6703963" y="269804"/>
            <a:ext cx="5162561" cy="5109882"/>
          </a:xfrm>
          <a:prstGeom prst="rect">
            <a:avLst/>
          </a:prstGeom>
        </p:spPr>
      </p:pic>
      <p:sp>
        <p:nvSpPr>
          <p:cNvPr id="2" name="TextBox 1">
            <a:extLst>
              <a:ext uri="{FF2B5EF4-FFF2-40B4-BE49-F238E27FC236}">
                <a16:creationId xmlns:a16="http://schemas.microsoft.com/office/drawing/2014/main" id="{CBB3107B-2B07-D3EA-01DA-319B405A303A}"/>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black and white logo&#10;&#10;AI-generated content may be incorrect.">
            <a:extLst>
              <a:ext uri="{FF2B5EF4-FFF2-40B4-BE49-F238E27FC236}">
                <a16:creationId xmlns:a16="http://schemas.microsoft.com/office/drawing/2014/main" id="{02BB1F05-AE81-85BD-0F1F-0A461B717665}"/>
              </a:ext>
            </a:extLst>
          </p:cNvPr>
          <p:cNvPicPr>
            <a:picLocks noChangeAspect="1"/>
          </p:cNvPicPr>
          <p:nvPr userDrawn="1"/>
        </p:nvPicPr>
        <p:blipFill>
          <a:blip r:embed="rId4"/>
          <a:stretch>
            <a:fillRect/>
          </a:stretch>
        </p:blipFill>
        <p:spPr>
          <a:xfrm>
            <a:off x="10148256" y="6170950"/>
            <a:ext cx="1699841" cy="441180"/>
          </a:xfrm>
          <a:prstGeom prst="rect">
            <a:avLst/>
          </a:prstGeom>
        </p:spPr>
      </p:pic>
    </p:spTree>
    <p:extLst>
      <p:ext uri="{BB962C8B-B14F-4D97-AF65-F5344CB8AC3E}">
        <p14:creationId xmlns:p14="http://schemas.microsoft.com/office/powerpoint/2010/main" val="2899352716"/>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pic>
        <p:nvPicPr>
          <p:cNvPr id="9" name="Picture 8" descr="A white circle with lines in the center&#10;&#10;AI-generated content may be incorrect.">
            <a:extLst>
              <a:ext uri="{FF2B5EF4-FFF2-40B4-BE49-F238E27FC236}">
                <a16:creationId xmlns:a16="http://schemas.microsoft.com/office/drawing/2014/main" id="{116F6A19-D649-DA2E-97CB-B34483108CEB}"/>
              </a:ext>
            </a:extLst>
          </p:cNvPr>
          <p:cNvPicPr>
            <a:picLocks noChangeAspect="1"/>
          </p:cNvPicPr>
          <p:nvPr userDrawn="1"/>
        </p:nvPicPr>
        <p:blipFill>
          <a:blip r:embed="rId3">
            <a:alphaModFix amt="15000"/>
          </a:blip>
          <a:stretch>
            <a:fillRect/>
          </a:stretch>
        </p:blipFill>
        <p:spPr>
          <a:xfrm>
            <a:off x="6703963" y="269804"/>
            <a:ext cx="5162561" cy="5109882"/>
          </a:xfrm>
          <a:prstGeom prst="rect">
            <a:avLst/>
          </a:prstGeom>
        </p:spPr>
      </p:pic>
      <p:sp>
        <p:nvSpPr>
          <p:cNvPr id="2" name="TextBox 1">
            <a:extLst>
              <a:ext uri="{FF2B5EF4-FFF2-40B4-BE49-F238E27FC236}">
                <a16:creationId xmlns:a16="http://schemas.microsoft.com/office/drawing/2014/main" id="{1A59E2E0-C1F5-CD03-4E6B-0EC234549FFF}"/>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black and white logo&#10;&#10;AI-generated content may be incorrect.">
            <a:extLst>
              <a:ext uri="{FF2B5EF4-FFF2-40B4-BE49-F238E27FC236}">
                <a16:creationId xmlns:a16="http://schemas.microsoft.com/office/drawing/2014/main" id="{F211C649-E611-0F3F-95C3-9CD759D71A21}"/>
              </a:ext>
            </a:extLst>
          </p:cNvPr>
          <p:cNvPicPr>
            <a:picLocks noChangeAspect="1"/>
          </p:cNvPicPr>
          <p:nvPr userDrawn="1"/>
        </p:nvPicPr>
        <p:blipFill>
          <a:blip r:embed="rId4"/>
          <a:stretch>
            <a:fillRect/>
          </a:stretch>
        </p:blipFill>
        <p:spPr>
          <a:xfrm>
            <a:off x="10148256" y="6170950"/>
            <a:ext cx="1699841" cy="441180"/>
          </a:xfrm>
          <a:prstGeom prst="rect">
            <a:avLst/>
          </a:prstGeom>
        </p:spPr>
      </p:pic>
    </p:spTree>
    <p:extLst>
      <p:ext uri="{BB962C8B-B14F-4D97-AF65-F5344CB8AC3E}">
        <p14:creationId xmlns:p14="http://schemas.microsoft.com/office/powerpoint/2010/main" val="3279620933"/>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pic>
        <p:nvPicPr>
          <p:cNvPr id="9" name="Picture 8" descr="A white circle with lines in the center&#10;&#10;AI-generated content may be incorrect.">
            <a:extLst>
              <a:ext uri="{FF2B5EF4-FFF2-40B4-BE49-F238E27FC236}">
                <a16:creationId xmlns:a16="http://schemas.microsoft.com/office/drawing/2014/main" id="{116F6A19-D649-DA2E-97CB-B34483108CEB}"/>
              </a:ext>
            </a:extLst>
          </p:cNvPr>
          <p:cNvPicPr>
            <a:picLocks noChangeAspect="1"/>
          </p:cNvPicPr>
          <p:nvPr userDrawn="1"/>
        </p:nvPicPr>
        <p:blipFill>
          <a:blip r:embed="rId3">
            <a:alphaModFix amt="15000"/>
          </a:blip>
          <a:stretch>
            <a:fillRect/>
          </a:stretch>
        </p:blipFill>
        <p:spPr>
          <a:xfrm>
            <a:off x="6703963" y="269804"/>
            <a:ext cx="5162561" cy="5109882"/>
          </a:xfrm>
          <a:prstGeom prst="rect">
            <a:avLst/>
          </a:prstGeom>
        </p:spPr>
      </p:pic>
      <p:sp>
        <p:nvSpPr>
          <p:cNvPr id="2" name="TextBox 1">
            <a:extLst>
              <a:ext uri="{FF2B5EF4-FFF2-40B4-BE49-F238E27FC236}">
                <a16:creationId xmlns:a16="http://schemas.microsoft.com/office/drawing/2014/main" id="{9BDA3352-774C-91B7-6D7B-6B626BE81932}"/>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black and white logo&#10;&#10;AI-generated content may be incorrect.">
            <a:extLst>
              <a:ext uri="{FF2B5EF4-FFF2-40B4-BE49-F238E27FC236}">
                <a16:creationId xmlns:a16="http://schemas.microsoft.com/office/drawing/2014/main" id="{F3ADF28D-5558-93EA-D3E9-CB69F8975B26}"/>
              </a:ext>
            </a:extLst>
          </p:cNvPr>
          <p:cNvPicPr>
            <a:picLocks noChangeAspect="1"/>
          </p:cNvPicPr>
          <p:nvPr userDrawn="1"/>
        </p:nvPicPr>
        <p:blipFill>
          <a:blip r:embed="rId4"/>
          <a:stretch>
            <a:fillRect/>
          </a:stretch>
        </p:blipFill>
        <p:spPr>
          <a:xfrm>
            <a:off x="10148256" y="6170950"/>
            <a:ext cx="1699841" cy="441180"/>
          </a:xfrm>
          <a:prstGeom prst="rect">
            <a:avLst/>
          </a:prstGeom>
        </p:spPr>
      </p:pic>
    </p:spTree>
    <p:extLst>
      <p:ext uri="{BB962C8B-B14F-4D97-AF65-F5344CB8AC3E}">
        <p14:creationId xmlns:p14="http://schemas.microsoft.com/office/powerpoint/2010/main" val="2018755277"/>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04F34-79F5-82C4-242E-148E8BE7E7A1}"/>
              </a:ext>
            </a:extLst>
          </p:cNvPr>
          <p:cNvSpPr txBox="1"/>
          <p:nvPr userDrawn="1"/>
        </p:nvSpPr>
        <p:spPr>
          <a:xfrm>
            <a:off x="645478" y="6324508"/>
            <a:ext cx="6096000" cy="230832"/>
          </a:xfrm>
          <a:prstGeom prst="rect">
            <a:avLst/>
          </a:prstGeom>
          <a:noFill/>
        </p:spPr>
        <p:txBody>
          <a:bodyPr wrap="square" lIns="0" tIns="0" rIns="0" bIns="0">
            <a:spAutoFit/>
          </a:bodyPr>
          <a:lstStyle/>
          <a:p>
            <a:r>
              <a:rPr lang="en-GB" sz="1500" b="1"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www.rfi.ac.uk</a:t>
            </a:r>
            <a:endParaRPr lang="en-GB" sz="15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white circle with lines in the center&#10;&#10;AI-generated content may be incorrect.">
            <a:extLst>
              <a:ext uri="{FF2B5EF4-FFF2-40B4-BE49-F238E27FC236}">
                <a16:creationId xmlns:a16="http://schemas.microsoft.com/office/drawing/2014/main" id="{116F6A19-D649-DA2E-97CB-B34483108CEB}"/>
              </a:ext>
            </a:extLst>
          </p:cNvPr>
          <p:cNvPicPr>
            <a:picLocks noChangeAspect="1"/>
          </p:cNvPicPr>
          <p:nvPr userDrawn="1"/>
        </p:nvPicPr>
        <p:blipFill>
          <a:blip r:embed="rId3">
            <a:alphaModFix amt="15000"/>
          </a:blip>
          <a:stretch>
            <a:fillRect/>
          </a:stretch>
        </p:blipFill>
        <p:spPr>
          <a:xfrm>
            <a:off x="6703963" y="269804"/>
            <a:ext cx="5162561" cy="5109882"/>
          </a:xfrm>
          <a:prstGeom prst="rect">
            <a:avLst/>
          </a:prstGeom>
        </p:spPr>
      </p:pic>
      <p:pic>
        <p:nvPicPr>
          <p:cNvPr id="4" name="Picture 3" descr="A black and white logo&#10;&#10;AI-generated content may be incorrect.">
            <a:extLst>
              <a:ext uri="{FF2B5EF4-FFF2-40B4-BE49-F238E27FC236}">
                <a16:creationId xmlns:a16="http://schemas.microsoft.com/office/drawing/2014/main" id="{B810A80A-CC11-35C3-45D1-2BBC20E1820C}"/>
              </a:ext>
            </a:extLst>
          </p:cNvPr>
          <p:cNvPicPr>
            <a:picLocks noChangeAspect="1"/>
          </p:cNvPicPr>
          <p:nvPr userDrawn="1"/>
        </p:nvPicPr>
        <p:blipFill>
          <a:blip r:embed="rId4"/>
          <a:stretch>
            <a:fillRect/>
          </a:stretch>
        </p:blipFill>
        <p:spPr>
          <a:xfrm>
            <a:off x="10148256" y="6170950"/>
            <a:ext cx="1699841" cy="441180"/>
          </a:xfrm>
          <a:prstGeom prst="rect">
            <a:avLst/>
          </a:prstGeom>
        </p:spPr>
      </p:pic>
    </p:spTree>
    <p:extLst>
      <p:ext uri="{BB962C8B-B14F-4D97-AF65-F5344CB8AC3E}">
        <p14:creationId xmlns:p14="http://schemas.microsoft.com/office/powerpoint/2010/main" val="732274320"/>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image" Target="../media/image30.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Layout" Target="../diagrams/layout3.xml"/><Relationship Id="rId7" Type="http://schemas.openxmlformats.org/officeDocument/2006/relationships/image" Target="../media/image52.pn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1.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jpe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11.xml"/><Relationship Id="rId6" Type="http://schemas.openxmlformats.org/officeDocument/2006/relationships/image" Target="../media/image67.png"/><Relationship Id="rId11" Type="http://schemas.openxmlformats.org/officeDocument/2006/relationships/image" Target="../media/image40.svg"/><Relationship Id="rId5" Type="http://schemas.openxmlformats.org/officeDocument/2006/relationships/image" Target="../media/image55.jpeg"/><Relationship Id="rId10" Type="http://schemas.openxmlformats.org/officeDocument/2006/relationships/image" Target="../media/image39.png"/><Relationship Id="rId4" Type="http://schemas.openxmlformats.org/officeDocument/2006/relationships/image" Target="../media/image54.jpeg"/><Relationship Id="rId9" Type="http://schemas.openxmlformats.org/officeDocument/2006/relationships/image" Target="../media/image70.sv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svg"/><Relationship Id="rId1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 Id="rId4" Type="http://schemas.openxmlformats.org/officeDocument/2006/relationships/image" Target="../media/image86.svg"/></Relationships>
</file>

<file path=ppt/slides/_rels/slide3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scicatproject.org/" TargetMode="Externa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hyperlink" Target="https://docs.nvidia.com/nim/bionemo/alphafold2/latest/prerequisites.html"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0C66-1944-5FBB-F8E5-2C3D397D7971}"/>
              </a:ext>
            </a:extLst>
          </p:cNvPr>
          <p:cNvSpPr>
            <a:spLocks noGrp="1"/>
          </p:cNvSpPr>
          <p:nvPr>
            <p:ph type="title"/>
          </p:nvPr>
        </p:nvSpPr>
        <p:spPr/>
        <p:txBody>
          <a:bodyPr/>
          <a:lstStyle/>
          <a:p>
            <a:r>
              <a:rPr lang="en-GB" dirty="0"/>
              <a:t>Building a Data Analytics Platform for Bioscience</a:t>
            </a:r>
          </a:p>
        </p:txBody>
      </p:sp>
      <p:sp>
        <p:nvSpPr>
          <p:cNvPr id="3" name="Subtitle 2">
            <a:extLst>
              <a:ext uri="{FF2B5EF4-FFF2-40B4-BE49-F238E27FC236}">
                <a16:creationId xmlns:a16="http://schemas.microsoft.com/office/drawing/2014/main" id="{241ECA87-3385-4A8A-035F-181720D845D1}"/>
              </a:ext>
            </a:extLst>
          </p:cNvPr>
          <p:cNvSpPr>
            <a:spLocks noGrp="1"/>
          </p:cNvSpPr>
          <p:nvPr>
            <p:ph type="subTitle" idx="1"/>
          </p:nvPr>
        </p:nvSpPr>
        <p:spPr>
          <a:xfrm>
            <a:off x="623018" y="3405323"/>
            <a:ext cx="10875628" cy="656171"/>
          </a:xfrm>
        </p:spPr>
        <p:txBody>
          <a:bodyPr/>
          <a:lstStyle/>
          <a:p>
            <a:r>
              <a:rPr lang="en-GB" dirty="0"/>
              <a:t>Dr Laura Shemilt</a:t>
            </a:r>
          </a:p>
          <a:p>
            <a:r>
              <a:rPr lang="en-GB" dirty="0"/>
              <a:t>Head of Research Software Engineering</a:t>
            </a:r>
          </a:p>
          <a:p>
            <a:r>
              <a:rPr lang="en-GB" dirty="0"/>
              <a:t>Advanced Research Computing</a:t>
            </a:r>
          </a:p>
        </p:txBody>
      </p:sp>
    </p:spTree>
    <p:extLst>
      <p:ext uri="{BB962C8B-B14F-4D97-AF65-F5344CB8AC3E}">
        <p14:creationId xmlns:p14="http://schemas.microsoft.com/office/powerpoint/2010/main" val="3000340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66D2E5-3FD7-6073-E9A4-00DC239B677C}"/>
              </a:ext>
            </a:extLst>
          </p:cNvPr>
          <p:cNvSpPr>
            <a:spLocks noGrp="1"/>
          </p:cNvSpPr>
          <p:nvPr>
            <p:ph type="body" sz="quarter" idx="10"/>
          </p:nvPr>
        </p:nvSpPr>
        <p:spPr/>
        <p:txBody>
          <a:bodyPr/>
          <a:lstStyle/>
          <a:p>
            <a:r>
              <a:rPr lang="en-GB" dirty="0"/>
              <a:t>The Rosalind Franklin Institute</a:t>
            </a:r>
          </a:p>
        </p:txBody>
      </p:sp>
      <p:pic>
        <p:nvPicPr>
          <p:cNvPr id="8" name="Picture 7">
            <a:extLst>
              <a:ext uri="{FF2B5EF4-FFF2-40B4-BE49-F238E27FC236}">
                <a16:creationId xmlns:a16="http://schemas.microsoft.com/office/drawing/2014/main" id="{16ABFD39-31D0-883C-9FC9-BCEF38E1F18B}"/>
              </a:ext>
            </a:extLst>
          </p:cNvPr>
          <p:cNvPicPr>
            <a:picLocks noChangeAspect="1"/>
          </p:cNvPicPr>
          <p:nvPr/>
        </p:nvPicPr>
        <p:blipFill>
          <a:blip r:embed="rId2"/>
          <a:stretch>
            <a:fillRect/>
          </a:stretch>
        </p:blipFill>
        <p:spPr>
          <a:xfrm>
            <a:off x="554401" y="1314689"/>
            <a:ext cx="5783210" cy="3845834"/>
          </a:xfrm>
          <a:prstGeom prst="rect">
            <a:avLst/>
          </a:prstGeom>
        </p:spPr>
      </p:pic>
      <p:sp>
        <p:nvSpPr>
          <p:cNvPr id="11" name="TextBox 10">
            <a:extLst>
              <a:ext uri="{FF2B5EF4-FFF2-40B4-BE49-F238E27FC236}">
                <a16:creationId xmlns:a16="http://schemas.microsoft.com/office/drawing/2014/main" id="{D61C0F3E-DB1F-5646-7447-CDFBF0703A02}"/>
              </a:ext>
            </a:extLst>
          </p:cNvPr>
          <p:cNvSpPr txBox="1"/>
          <p:nvPr/>
        </p:nvSpPr>
        <p:spPr>
          <a:xfrm>
            <a:off x="6799636" y="1939513"/>
            <a:ext cx="4231532" cy="1384995"/>
          </a:xfrm>
          <a:prstGeom prst="rect">
            <a:avLst/>
          </a:prstGeom>
          <a:noFill/>
        </p:spPr>
        <p:txBody>
          <a:bodyPr wrap="square" rtlCol="0">
            <a:spAutoFit/>
          </a:bodyPr>
          <a:lstStyle/>
          <a:p>
            <a:r>
              <a:rPr lang="en-GB" sz="2800" dirty="0">
                <a:solidFill>
                  <a:schemeClr val="accent4">
                    <a:lumMod val="75000"/>
                  </a:schemeClr>
                </a:solidFill>
                <a:latin typeface="Segoe UI" panose="020B0502040204020203" pitchFamily="34" charset="0"/>
                <a:cs typeface="Segoe UI" panose="020B0502040204020203" pitchFamily="34" charset="0"/>
              </a:rPr>
              <a:t>technology innovation</a:t>
            </a:r>
          </a:p>
          <a:p>
            <a:r>
              <a:rPr lang="en-GB" sz="2800" dirty="0">
                <a:solidFill>
                  <a:schemeClr val="accent4">
                    <a:lumMod val="75000"/>
                  </a:schemeClr>
                </a:solidFill>
                <a:latin typeface="Segoe UI" panose="020B0502040204020203" pitchFamily="34" charset="0"/>
                <a:cs typeface="Segoe UI" panose="020B0502040204020203" pitchFamily="34" charset="0"/>
              </a:rPr>
              <a:t>transforming life science</a:t>
            </a:r>
          </a:p>
          <a:p>
            <a:r>
              <a:rPr lang="en-GB" sz="2800" dirty="0">
                <a:solidFill>
                  <a:schemeClr val="accent4">
                    <a:lumMod val="75000"/>
                  </a:schemeClr>
                </a:solidFill>
                <a:latin typeface="Segoe UI" panose="020B0502040204020203" pitchFamily="34" charset="0"/>
                <a:cs typeface="Segoe UI" panose="020B0502040204020203" pitchFamily="34" charset="0"/>
              </a:rPr>
              <a:t>improving human health</a:t>
            </a:r>
          </a:p>
        </p:txBody>
      </p:sp>
    </p:spTree>
    <p:extLst>
      <p:ext uri="{BB962C8B-B14F-4D97-AF65-F5344CB8AC3E}">
        <p14:creationId xmlns:p14="http://schemas.microsoft.com/office/powerpoint/2010/main" val="1622305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7A6E33-86F5-7F3A-A37D-593E477174C7}"/>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E8873466-0A1D-4EC1-CE27-44171890AD7E}"/>
              </a:ext>
            </a:extLst>
          </p:cNvPr>
          <p:cNvSpPr>
            <a:spLocks noGrp="1"/>
          </p:cNvSpPr>
          <p:nvPr>
            <p:ph type="body" sz="quarter" idx="11"/>
          </p:nvPr>
        </p:nvSpPr>
        <p:spPr/>
        <p:txBody>
          <a:bodyPr/>
          <a:lstStyle/>
          <a:p>
            <a:endParaRPr lang="en-GB"/>
          </a:p>
        </p:txBody>
      </p:sp>
      <p:pic>
        <p:nvPicPr>
          <p:cNvPr id="5" name="Picture 4">
            <a:extLst>
              <a:ext uri="{FF2B5EF4-FFF2-40B4-BE49-F238E27FC236}">
                <a16:creationId xmlns:a16="http://schemas.microsoft.com/office/drawing/2014/main" id="{82A04106-F744-DB68-DA41-0881A80C60EE}"/>
              </a:ext>
            </a:extLst>
          </p:cNvPr>
          <p:cNvPicPr>
            <a:picLocks noChangeAspect="1"/>
          </p:cNvPicPr>
          <p:nvPr/>
        </p:nvPicPr>
        <p:blipFill>
          <a:blip r:embed="rId2"/>
          <a:stretch>
            <a:fillRect/>
          </a:stretch>
        </p:blipFill>
        <p:spPr>
          <a:xfrm>
            <a:off x="87549" y="51557"/>
            <a:ext cx="11509139" cy="6088878"/>
          </a:xfrm>
          <a:prstGeom prst="rect">
            <a:avLst/>
          </a:prstGeom>
        </p:spPr>
      </p:pic>
    </p:spTree>
    <p:extLst>
      <p:ext uri="{BB962C8B-B14F-4D97-AF65-F5344CB8AC3E}">
        <p14:creationId xmlns:p14="http://schemas.microsoft.com/office/powerpoint/2010/main" val="1038888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55E6BA-0402-6B19-77AD-E8452EEC283A}"/>
              </a:ext>
            </a:extLst>
          </p:cNvPr>
          <p:cNvSpPr>
            <a:spLocks noGrp="1"/>
          </p:cNvSpPr>
          <p:nvPr>
            <p:ph type="body" sz="quarter" idx="10"/>
          </p:nvPr>
        </p:nvSpPr>
        <p:spPr/>
        <p:txBody>
          <a:bodyPr/>
          <a:lstStyle/>
          <a:p>
            <a:r>
              <a:rPr lang="en-GB" dirty="0">
                <a:latin typeface="Calibri" panose="020F0502020204030204" pitchFamily="34" charset="0"/>
                <a:cs typeface="Calibri" panose="020F0502020204030204" pitchFamily="34" charset="0"/>
              </a:rPr>
              <a:t>The Rosalind Franklin Institute</a:t>
            </a:r>
          </a:p>
          <a:p>
            <a:endParaRPr lang="en-GB" dirty="0"/>
          </a:p>
        </p:txBody>
      </p:sp>
      <p:sp>
        <p:nvSpPr>
          <p:cNvPr id="5" name="Content Placeholder 2">
            <a:extLst>
              <a:ext uri="{FF2B5EF4-FFF2-40B4-BE49-F238E27FC236}">
                <a16:creationId xmlns:a16="http://schemas.microsoft.com/office/drawing/2014/main" id="{0479A296-A476-9D7A-3ADC-9E869560AEAC}"/>
              </a:ext>
            </a:extLst>
          </p:cNvPr>
          <p:cNvSpPr>
            <a:spLocks noGrp="1"/>
          </p:cNvSpPr>
          <p:nvPr/>
        </p:nvSpPr>
        <p:spPr>
          <a:xfrm>
            <a:off x="6713935" y="2245007"/>
            <a:ext cx="5181600" cy="879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latin typeface="Calibri" panose="020F0502020204030204" pitchFamily="34" charset="0"/>
                <a:cs typeface="Calibri" panose="020F0502020204030204" pitchFamily="34" charset="0"/>
              </a:rPr>
              <a:t>Infrastructural requirements</a:t>
            </a:r>
          </a:p>
        </p:txBody>
      </p:sp>
      <p:sp>
        <p:nvSpPr>
          <p:cNvPr id="6" name="Content Placeholder 3">
            <a:extLst>
              <a:ext uri="{FF2B5EF4-FFF2-40B4-BE49-F238E27FC236}">
                <a16:creationId xmlns:a16="http://schemas.microsoft.com/office/drawing/2014/main" id="{E111912F-B18C-8452-CA9B-895367E009D3}"/>
              </a:ext>
            </a:extLst>
          </p:cNvPr>
          <p:cNvSpPr>
            <a:spLocks noGrp="1"/>
          </p:cNvSpPr>
          <p:nvPr/>
        </p:nvSpPr>
        <p:spPr>
          <a:xfrm>
            <a:off x="348851" y="1539504"/>
            <a:ext cx="5181600" cy="2904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latin typeface="Calibri" panose="020F0502020204030204" pitchFamily="34" charset="0"/>
                <a:cs typeface="Calibri" panose="020F0502020204030204" pitchFamily="34" charset="0"/>
              </a:rPr>
              <a:t>Management challenges</a:t>
            </a:r>
          </a:p>
        </p:txBody>
      </p:sp>
      <p:graphicFrame>
        <p:nvGraphicFramePr>
          <p:cNvPr id="7" name="Diagram 6">
            <a:extLst>
              <a:ext uri="{FF2B5EF4-FFF2-40B4-BE49-F238E27FC236}">
                <a16:creationId xmlns:a16="http://schemas.microsoft.com/office/drawing/2014/main" id="{C85E61A5-65E8-52A4-262C-30B1A0FC0F56}"/>
              </a:ext>
            </a:extLst>
          </p:cNvPr>
          <p:cNvGraphicFramePr/>
          <p:nvPr/>
        </p:nvGraphicFramePr>
        <p:xfrm>
          <a:off x="6883797" y="2684744"/>
          <a:ext cx="4841875" cy="2555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B0CEF999-68EF-E92B-B399-2B6284093EEA}"/>
              </a:ext>
            </a:extLst>
          </p:cNvPr>
          <p:cNvGraphicFramePr/>
          <p:nvPr/>
        </p:nvGraphicFramePr>
        <p:xfrm>
          <a:off x="473469" y="2045156"/>
          <a:ext cx="4932364" cy="43474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Arrow: Right 8">
            <a:extLst>
              <a:ext uri="{FF2B5EF4-FFF2-40B4-BE49-F238E27FC236}">
                <a16:creationId xmlns:a16="http://schemas.microsoft.com/office/drawing/2014/main" id="{7C9842CF-123F-F281-BB7C-3FD7BC7DC141}"/>
              </a:ext>
            </a:extLst>
          </p:cNvPr>
          <p:cNvSpPr/>
          <p:nvPr/>
        </p:nvSpPr>
        <p:spPr>
          <a:xfrm>
            <a:off x="5530451" y="3497015"/>
            <a:ext cx="1223963" cy="6493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610621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D3CFE9-559B-10A1-4271-8E754E5DF0CA}"/>
              </a:ext>
            </a:extLst>
          </p:cNvPr>
          <p:cNvSpPr>
            <a:spLocks noGrp="1"/>
          </p:cNvSpPr>
          <p:nvPr>
            <p:ph type="body" sz="quarter" idx="10"/>
          </p:nvPr>
        </p:nvSpPr>
        <p:spPr/>
        <p:txBody>
          <a:bodyPr/>
          <a:lstStyle/>
          <a:p>
            <a:r>
              <a:rPr lang="en-GB" dirty="0"/>
              <a:t>Bioscience Example 1: investigating Mirtrons using GANs</a:t>
            </a:r>
          </a:p>
          <a:p>
            <a:endParaRPr lang="en-GB" dirty="0"/>
          </a:p>
        </p:txBody>
      </p:sp>
      <p:sp>
        <p:nvSpPr>
          <p:cNvPr id="3" name="Text Placeholder 2">
            <a:extLst>
              <a:ext uri="{FF2B5EF4-FFF2-40B4-BE49-F238E27FC236}">
                <a16:creationId xmlns:a16="http://schemas.microsoft.com/office/drawing/2014/main" id="{994F175B-6404-09FD-730E-450854C659BB}"/>
              </a:ext>
            </a:extLst>
          </p:cNvPr>
          <p:cNvSpPr>
            <a:spLocks noGrp="1"/>
          </p:cNvSpPr>
          <p:nvPr>
            <p:ph type="body" sz="quarter" idx="11"/>
          </p:nvPr>
        </p:nvSpPr>
        <p:spPr>
          <a:xfrm>
            <a:off x="554038" y="1212574"/>
            <a:ext cx="7495764" cy="4496077"/>
          </a:xfrm>
        </p:spPr>
        <p:txBody>
          <a:bodyPr/>
          <a:lstStyle/>
          <a:p>
            <a:pPr marL="342900" indent="-342900">
              <a:buFont typeface="Arial" panose="020B0604020202020204" pitchFamily="34" charset="0"/>
              <a:buChar char="•"/>
            </a:pPr>
            <a:r>
              <a:rPr lang="en-GB" dirty="0"/>
              <a:t>MicroRNAs are a type of non-coding RNA used in inhibiting genes</a:t>
            </a:r>
          </a:p>
          <a:p>
            <a:pPr marL="342900" indent="-342900">
              <a:buFont typeface="Arial" panose="020B0604020202020204" pitchFamily="34" charset="0"/>
              <a:buChar char="•"/>
            </a:pPr>
            <a:r>
              <a:rPr lang="en-GB" dirty="0"/>
              <a:t>Mirtrons are a type of microRNA </a:t>
            </a:r>
          </a:p>
          <a:p>
            <a:pPr marL="342900" indent="-342900">
              <a:buFont typeface="Arial" panose="020B0604020202020204" pitchFamily="34" charset="0"/>
              <a:buChar char="•"/>
            </a:pPr>
            <a:r>
              <a:rPr lang="en-GB" dirty="0"/>
              <a:t>They are hard to identify and sequence leading to a very small dataset of sequences</a:t>
            </a:r>
          </a:p>
        </p:txBody>
      </p:sp>
      <p:pic>
        <p:nvPicPr>
          <p:cNvPr id="4" name="Google Shape;185;p26">
            <a:extLst>
              <a:ext uri="{FF2B5EF4-FFF2-40B4-BE49-F238E27FC236}">
                <a16:creationId xmlns:a16="http://schemas.microsoft.com/office/drawing/2014/main" id="{FC57DCEA-8A61-0B8A-ADD9-D6EE268D4B3A}"/>
              </a:ext>
            </a:extLst>
          </p:cNvPr>
          <p:cNvPicPr preferRelativeResize="0"/>
          <p:nvPr/>
        </p:nvPicPr>
        <p:blipFill rotWithShape="1">
          <a:blip r:embed="rId2">
            <a:alphaModFix/>
          </a:blip>
          <a:srcRect l="1154" t="7798" r="67882" b="3281"/>
          <a:stretch/>
        </p:blipFill>
        <p:spPr>
          <a:xfrm>
            <a:off x="8707448" y="1510913"/>
            <a:ext cx="2583723" cy="4040379"/>
          </a:xfrm>
          <a:prstGeom prst="rect">
            <a:avLst/>
          </a:prstGeom>
          <a:noFill/>
          <a:ln>
            <a:noFill/>
          </a:ln>
        </p:spPr>
      </p:pic>
      <p:sp>
        <p:nvSpPr>
          <p:cNvPr id="5" name="TextBox 4">
            <a:extLst>
              <a:ext uri="{FF2B5EF4-FFF2-40B4-BE49-F238E27FC236}">
                <a16:creationId xmlns:a16="http://schemas.microsoft.com/office/drawing/2014/main" id="{B8C50F7F-AA95-5064-17FE-AA0E4139E39A}"/>
              </a:ext>
            </a:extLst>
          </p:cNvPr>
          <p:cNvSpPr txBox="1"/>
          <p:nvPr/>
        </p:nvSpPr>
        <p:spPr>
          <a:xfrm>
            <a:off x="2902907" y="5892517"/>
            <a:ext cx="6095144" cy="646331"/>
          </a:xfrm>
          <a:prstGeom prst="rect">
            <a:avLst/>
          </a:prstGeom>
          <a:noFill/>
        </p:spPr>
        <p:txBody>
          <a:bodyPr wrap="square">
            <a:spAutoFit/>
          </a:bodyPr>
          <a:lstStyle/>
          <a:p>
            <a:r>
              <a:rPr lang="en-GB" dirty="0">
                <a:solidFill>
                  <a:schemeClr val="bg2">
                    <a:lumMod val="50000"/>
                  </a:schemeClr>
                </a:solidFill>
              </a:rPr>
              <a:t>Alisson Chiquitto , Dr Alexandre Paschoal, Dr Mark Basham- The Rosalind Franklin Institute</a:t>
            </a:r>
          </a:p>
        </p:txBody>
      </p:sp>
    </p:spTree>
    <p:extLst>
      <p:ext uri="{BB962C8B-B14F-4D97-AF65-F5344CB8AC3E}">
        <p14:creationId xmlns:p14="http://schemas.microsoft.com/office/powerpoint/2010/main" val="983997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AFB679-59D7-418A-4C23-AAA09877575B}"/>
              </a:ext>
            </a:extLst>
          </p:cNvPr>
          <p:cNvSpPr>
            <a:spLocks noGrp="1"/>
          </p:cNvSpPr>
          <p:nvPr>
            <p:ph type="body" sz="quarter" idx="10"/>
          </p:nvPr>
        </p:nvSpPr>
        <p:spPr/>
        <p:txBody>
          <a:bodyPr/>
          <a:lstStyle/>
          <a:p>
            <a:r>
              <a:rPr lang="en-GB" dirty="0"/>
              <a:t>Bioscience Example 1: investigating Mirtrons </a:t>
            </a:r>
            <a:r>
              <a:rPr lang="en-GB"/>
              <a:t>using GANs</a:t>
            </a:r>
            <a:endParaRPr lang="en-GB" dirty="0"/>
          </a:p>
        </p:txBody>
      </p:sp>
      <p:sp>
        <p:nvSpPr>
          <p:cNvPr id="3" name="Text Placeholder 2">
            <a:extLst>
              <a:ext uri="{FF2B5EF4-FFF2-40B4-BE49-F238E27FC236}">
                <a16:creationId xmlns:a16="http://schemas.microsoft.com/office/drawing/2014/main" id="{8C8FF8E2-2A21-7DE8-1CAB-34A6DFC1F18A}"/>
              </a:ext>
            </a:extLst>
          </p:cNvPr>
          <p:cNvSpPr>
            <a:spLocks noGrp="1"/>
          </p:cNvSpPr>
          <p:nvPr>
            <p:ph type="body" sz="quarter" idx="11"/>
          </p:nvPr>
        </p:nvSpPr>
        <p:spPr>
          <a:xfrm>
            <a:off x="554038" y="1212574"/>
            <a:ext cx="3434302" cy="2479073"/>
          </a:xfrm>
        </p:spPr>
        <p:txBody>
          <a:bodyPr/>
          <a:lstStyle/>
          <a:p>
            <a:r>
              <a:rPr lang="en-GB" dirty="0"/>
              <a:t>Small datasets lead to:</a:t>
            </a:r>
          </a:p>
          <a:p>
            <a:pPr marL="342900" indent="-342900">
              <a:buFont typeface="Arial" panose="020B0604020202020204" pitchFamily="34" charset="0"/>
              <a:buChar char="•"/>
            </a:pPr>
            <a:r>
              <a:rPr lang="en-GB" dirty="0"/>
              <a:t>Overfitting</a:t>
            </a:r>
          </a:p>
          <a:p>
            <a:pPr marL="342900" indent="-342900">
              <a:buFont typeface="Arial" panose="020B0604020202020204" pitchFamily="34" charset="0"/>
              <a:buChar char="•"/>
            </a:pPr>
            <a:r>
              <a:rPr lang="en-GB" dirty="0"/>
              <a:t>Limiting features</a:t>
            </a:r>
          </a:p>
          <a:p>
            <a:pPr marL="342900" indent="-342900">
              <a:buFont typeface="Arial" panose="020B0604020202020204" pitchFamily="34" charset="0"/>
              <a:buChar char="•"/>
            </a:pPr>
            <a:r>
              <a:rPr lang="en-GB" dirty="0"/>
              <a:t>Difficulty in training models</a:t>
            </a:r>
          </a:p>
        </p:txBody>
      </p:sp>
      <p:grpSp>
        <p:nvGrpSpPr>
          <p:cNvPr id="17" name="Group 16">
            <a:extLst>
              <a:ext uri="{FF2B5EF4-FFF2-40B4-BE49-F238E27FC236}">
                <a16:creationId xmlns:a16="http://schemas.microsoft.com/office/drawing/2014/main" id="{26739A7B-341C-4222-94B2-2E7E537E1425}"/>
              </a:ext>
            </a:extLst>
          </p:cNvPr>
          <p:cNvGrpSpPr/>
          <p:nvPr/>
        </p:nvGrpSpPr>
        <p:grpSpPr>
          <a:xfrm>
            <a:off x="5302794" y="3102795"/>
            <a:ext cx="6215867" cy="2138382"/>
            <a:chOff x="387900" y="1281299"/>
            <a:chExt cx="8652000" cy="2973431"/>
          </a:xfrm>
        </p:grpSpPr>
        <p:sp>
          <p:nvSpPr>
            <p:cNvPr id="5" name="Google Shape;142;p22">
              <a:extLst>
                <a:ext uri="{FF2B5EF4-FFF2-40B4-BE49-F238E27FC236}">
                  <a16:creationId xmlns:a16="http://schemas.microsoft.com/office/drawing/2014/main" id="{C48B68FD-088F-8A7D-5B56-B3D00B963010}"/>
                </a:ext>
              </a:extLst>
            </p:cNvPr>
            <p:cNvSpPr txBox="1">
              <a:spLocks/>
            </p:cNvSpPr>
            <p:nvPr/>
          </p:nvSpPr>
          <p:spPr>
            <a:xfrm>
              <a:off x="387900" y="3138755"/>
              <a:ext cx="2022600" cy="7590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 typeface="Arial" panose="020B0604020202020204" pitchFamily="34" charset="0"/>
                <a:buNone/>
              </a:pPr>
              <a:r>
                <a:rPr lang="en-GB" sz="1200" b="1"/>
                <a:t>5’ GCTTTATTC 3’</a:t>
              </a:r>
              <a:br>
                <a:rPr lang="en-GB" sz="1200" b="1"/>
              </a:br>
              <a:r>
                <a:rPr lang="en-GB" sz="1200" b="1"/>
                <a:t>miRNA</a:t>
              </a:r>
            </a:p>
          </p:txBody>
        </p:sp>
        <p:pic>
          <p:nvPicPr>
            <p:cNvPr id="6" name="Google Shape;144;p22">
              <a:extLst>
                <a:ext uri="{FF2B5EF4-FFF2-40B4-BE49-F238E27FC236}">
                  <a16:creationId xmlns:a16="http://schemas.microsoft.com/office/drawing/2014/main" id="{740CE936-BAE1-CCE3-8B95-079D00CB2B44}"/>
                </a:ext>
              </a:extLst>
            </p:cNvPr>
            <p:cNvPicPr preferRelativeResize="0"/>
            <p:nvPr/>
          </p:nvPicPr>
          <p:blipFill rotWithShape="1">
            <a:blip r:embed="rId2">
              <a:alphaModFix/>
            </a:blip>
            <a:srcRect l="20331"/>
            <a:stretch/>
          </p:blipFill>
          <p:spPr>
            <a:xfrm>
              <a:off x="2739738" y="1281299"/>
              <a:ext cx="5926550" cy="1808614"/>
            </a:xfrm>
            <a:prstGeom prst="rect">
              <a:avLst/>
            </a:prstGeom>
            <a:noFill/>
            <a:ln>
              <a:noFill/>
            </a:ln>
          </p:spPr>
        </p:pic>
        <p:pic>
          <p:nvPicPr>
            <p:cNvPr id="7" name="Google Shape;145;p22">
              <a:extLst>
                <a:ext uri="{FF2B5EF4-FFF2-40B4-BE49-F238E27FC236}">
                  <a16:creationId xmlns:a16="http://schemas.microsoft.com/office/drawing/2014/main" id="{FC3B3372-7FC9-8156-DE58-9D61CF83453E}"/>
                </a:ext>
              </a:extLst>
            </p:cNvPr>
            <p:cNvPicPr preferRelativeResize="0"/>
            <p:nvPr/>
          </p:nvPicPr>
          <p:blipFill rotWithShape="1">
            <a:blip r:embed="rId2">
              <a:alphaModFix/>
            </a:blip>
            <a:srcRect r="82595"/>
            <a:stretch/>
          </p:blipFill>
          <p:spPr>
            <a:xfrm>
              <a:off x="751838" y="1281299"/>
              <a:ext cx="1294724" cy="1808614"/>
            </a:xfrm>
            <a:prstGeom prst="rect">
              <a:avLst/>
            </a:prstGeom>
            <a:noFill/>
            <a:ln>
              <a:noFill/>
            </a:ln>
          </p:spPr>
        </p:pic>
        <p:sp>
          <p:nvSpPr>
            <p:cNvPr id="8" name="Google Shape;146;p22">
              <a:extLst>
                <a:ext uri="{FF2B5EF4-FFF2-40B4-BE49-F238E27FC236}">
                  <a16:creationId xmlns:a16="http://schemas.microsoft.com/office/drawing/2014/main" id="{7D15AF7E-04AE-C7A0-CC80-732E21002E43}"/>
                </a:ext>
              </a:extLst>
            </p:cNvPr>
            <p:cNvSpPr/>
            <p:nvPr/>
          </p:nvSpPr>
          <p:spPr>
            <a:xfrm>
              <a:off x="2198224" y="2285620"/>
              <a:ext cx="465300" cy="180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 name="Google Shape;147;p22">
              <a:extLst>
                <a:ext uri="{FF2B5EF4-FFF2-40B4-BE49-F238E27FC236}">
                  <a16:creationId xmlns:a16="http://schemas.microsoft.com/office/drawing/2014/main" id="{38596913-7841-29F1-31DB-87FD15781466}"/>
                </a:ext>
              </a:extLst>
            </p:cNvPr>
            <p:cNvSpPr txBox="1">
              <a:spLocks/>
            </p:cNvSpPr>
            <p:nvPr/>
          </p:nvSpPr>
          <p:spPr>
            <a:xfrm rot="2042696">
              <a:off x="2346952" y="3302946"/>
              <a:ext cx="1907678" cy="460944"/>
            </a:xfrm>
            <a:prstGeom prst="rect">
              <a:avLst/>
            </a:prstGeom>
          </p:spPr>
          <p:txBody>
            <a:bodyPr spcFirstLastPara="1" wrap="square" lIns="91425" tIns="91425" rIns="91425" bIns="91425" anchor="t"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 typeface="Arial" panose="020B0604020202020204" pitchFamily="34" charset="0"/>
                <a:buNone/>
              </a:pPr>
              <a:r>
                <a:rPr lang="en-GB" sz="1200" b="1"/>
                <a:t>5’ GCTTTATTC 3’</a:t>
              </a:r>
            </a:p>
          </p:txBody>
        </p:sp>
        <p:pic>
          <p:nvPicPr>
            <p:cNvPr id="10" name="Google Shape;148;p22">
              <a:extLst>
                <a:ext uri="{FF2B5EF4-FFF2-40B4-BE49-F238E27FC236}">
                  <a16:creationId xmlns:a16="http://schemas.microsoft.com/office/drawing/2014/main" id="{058A6AE2-921B-2F97-FBBB-6EAF9F514F6A}"/>
                </a:ext>
              </a:extLst>
            </p:cNvPr>
            <p:cNvPicPr preferRelativeResize="0"/>
            <p:nvPr/>
          </p:nvPicPr>
          <p:blipFill>
            <a:blip r:embed="rId3">
              <a:alphaModFix/>
            </a:blip>
            <a:stretch>
              <a:fillRect/>
            </a:stretch>
          </p:blipFill>
          <p:spPr>
            <a:xfrm>
              <a:off x="3140780" y="3934690"/>
              <a:ext cx="320040" cy="320040"/>
            </a:xfrm>
            <a:prstGeom prst="rect">
              <a:avLst/>
            </a:prstGeom>
            <a:noFill/>
            <a:ln>
              <a:noFill/>
            </a:ln>
          </p:spPr>
        </p:pic>
        <p:sp>
          <p:nvSpPr>
            <p:cNvPr id="11" name="Google Shape;149;p22">
              <a:extLst>
                <a:ext uri="{FF2B5EF4-FFF2-40B4-BE49-F238E27FC236}">
                  <a16:creationId xmlns:a16="http://schemas.microsoft.com/office/drawing/2014/main" id="{4D143ED6-C01C-1404-3D05-6EB7985443B3}"/>
                </a:ext>
              </a:extLst>
            </p:cNvPr>
            <p:cNvSpPr txBox="1">
              <a:spLocks/>
            </p:cNvSpPr>
            <p:nvPr/>
          </p:nvSpPr>
          <p:spPr>
            <a:xfrm>
              <a:off x="3893100" y="3138755"/>
              <a:ext cx="2022600" cy="7590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 typeface="Arial" panose="020B0604020202020204" pitchFamily="34" charset="0"/>
                <a:buNone/>
              </a:pPr>
              <a:r>
                <a:rPr lang="en-GB" sz="1200" b="1"/>
                <a:t>5’ CTTATTTCG 3’</a:t>
              </a:r>
              <a:br>
                <a:rPr lang="en-GB" sz="1200" b="1"/>
              </a:br>
              <a:r>
                <a:rPr lang="en-GB" sz="1200" b="1"/>
                <a:t>miRNA?</a:t>
              </a:r>
            </a:p>
          </p:txBody>
        </p:sp>
        <p:pic>
          <p:nvPicPr>
            <p:cNvPr id="12" name="Google Shape;150;p22">
              <a:extLst>
                <a:ext uri="{FF2B5EF4-FFF2-40B4-BE49-F238E27FC236}">
                  <a16:creationId xmlns:a16="http://schemas.microsoft.com/office/drawing/2014/main" id="{F8C0B49D-1A68-0364-74AC-BFA7041728A6}"/>
                </a:ext>
              </a:extLst>
            </p:cNvPr>
            <p:cNvPicPr preferRelativeResize="0"/>
            <p:nvPr/>
          </p:nvPicPr>
          <p:blipFill>
            <a:blip r:embed="rId3">
              <a:alphaModFix/>
            </a:blip>
            <a:stretch>
              <a:fillRect/>
            </a:stretch>
          </p:blipFill>
          <p:spPr>
            <a:xfrm>
              <a:off x="4817180" y="3934690"/>
              <a:ext cx="320040" cy="320040"/>
            </a:xfrm>
            <a:prstGeom prst="rect">
              <a:avLst/>
            </a:prstGeom>
            <a:noFill/>
            <a:ln>
              <a:noFill/>
            </a:ln>
          </p:spPr>
        </p:pic>
        <p:sp>
          <p:nvSpPr>
            <p:cNvPr id="13" name="Google Shape;151;p22">
              <a:extLst>
                <a:ext uri="{FF2B5EF4-FFF2-40B4-BE49-F238E27FC236}">
                  <a16:creationId xmlns:a16="http://schemas.microsoft.com/office/drawing/2014/main" id="{AE6B7C1E-60E5-98B1-6E89-FEAE81BFC7DD}"/>
                </a:ext>
              </a:extLst>
            </p:cNvPr>
            <p:cNvSpPr txBox="1">
              <a:spLocks/>
            </p:cNvSpPr>
            <p:nvPr/>
          </p:nvSpPr>
          <p:spPr>
            <a:xfrm>
              <a:off x="5417100" y="3138755"/>
              <a:ext cx="2022600" cy="7590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 typeface="Arial" panose="020B0604020202020204" pitchFamily="34" charset="0"/>
                <a:buNone/>
              </a:pPr>
              <a:r>
                <a:rPr lang="en-GB" sz="1200" b="1"/>
                <a:t>Delete nucleotides?</a:t>
              </a:r>
            </a:p>
          </p:txBody>
        </p:sp>
        <p:pic>
          <p:nvPicPr>
            <p:cNvPr id="14" name="Google Shape;152;p22">
              <a:extLst>
                <a:ext uri="{FF2B5EF4-FFF2-40B4-BE49-F238E27FC236}">
                  <a16:creationId xmlns:a16="http://schemas.microsoft.com/office/drawing/2014/main" id="{F242031D-D3C2-F161-BDD4-42AB8C9CE604}"/>
                </a:ext>
              </a:extLst>
            </p:cNvPr>
            <p:cNvPicPr preferRelativeResize="0"/>
            <p:nvPr/>
          </p:nvPicPr>
          <p:blipFill>
            <a:blip r:embed="rId3">
              <a:alphaModFix/>
            </a:blip>
            <a:stretch>
              <a:fillRect/>
            </a:stretch>
          </p:blipFill>
          <p:spPr>
            <a:xfrm>
              <a:off x="6264980" y="3934690"/>
              <a:ext cx="320040" cy="320040"/>
            </a:xfrm>
            <a:prstGeom prst="rect">
              <a:avLst/>
            </a:prstGeom>
            <a:noFill/>
            <a:ln>
              <a:noFill/>
            </a:ln>
          </p:spPr>
        </p:pic>
        <p:pic>
          <p:nvPicPr>
            <p:cNvPr id="15" name="Google Shape;153;p22">
              <a:extLst>
                <a:ext uri="{FF2B5EF4-FFF2-40B4-BE49-F238E27FC236}">
                  <a16:creationId xmlns:a16="http://schemas.microsoft.com/office/drawing/2014/main" id="{ADC11B54-3BB8-213D-57EC-5F732245BCFC}"/>
                </a:ext>
              </a:extLst>
            </p:cNvPr>
            <p:cNvPicPr preferRelativeResize="0"/>
            <p:nvPr/>
          </p:nvPicPr>
          <p:blipFill>
            <a:blip r:embed="rId3">
              <a:alphaModFix/>
            </a:blip>
            <a:stretch>
              <a:fillRect/>
            </a:stretch>
          </p:blipFill>
          <p:spPr>
            <a:xfrm>
              <a:off x="7865180" y="3934690"/>
              <a:ext cx="320040" cy="320040"/>
            </a:xfrm>
            <a:prstGeom prst="rect">
              <a:avLst/>
            </a:prstGeom>
            <a:noFill/>
            <a:ln>
              <a:noFill/>
            </a:ln>
          </p:spPr>
        </p:pic>
        <p:sp>
          <p:nvSpPr>
            <p:cNvPr id="16" name="Google Shape;154;p22">
              <a:extLst>
                <a:ext uri="{FF2B5EF4-FFF2-40B4-BE49-F238E27FC236}">
                  <a16:creationId xmlns:a16="http://schemas.microsoft.com/office/drawing/2014/main" id="{E711A3AD-0A09-8808-2492-C6336311E9BF}"/>
                </a:ext>
              </a:extLst>
            </p:cNvPr>
            <p:cNvSpPr txBox="1">
              <a:spLocks/>
            </p:cNvSpPr>
            <p:nvPr/>
          </p:nvSpPr>
          <p:spPr>
            <a:xfrm>
              <a:off x="7017300" y="3138755"/>
              <a:ext cx="2022600" cy="7590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Font typeface="Arial" panose="020B0604020202020204" pitchFamily="34" charset="0"/>
                <a:buNone/>
              </a:pPr>
              <a:r>
                <a:rPr lang="en" sz="1600" b="1"/>
                <a:t>???</a:t>
              </a:r>
            </a:p>
          </p:txBody>
        </p:sp>
      </p:grpSp>
      <p:sp>
        <p:nvSpPr>
          <p:cNvPr id="18" name="Text Placeholder 2">
            <a:extLst>
              <a:ext uri="{FF2B5EF4-FFF2-40B4-BE49-F238E27FC236}">
                <a16:creationId xmlns:a16="http://schemas.microsoft.com/office/drawing/2014/main" id="{90030A68-3E4E-8E93-8A82-70783F2D208F}"/>
              </a:ext>
            </a:extLst>
          </p:cNvPr>
          <p:cNvSpPr txBox="1">
            <a:spLocks/>
          </p:cNvSpPr>
          <p:nvPr/>
        </p:nvSpPr>
        <p:spPr>
          <a:xfrm>
            <a:off x="5365769" y="1259162"/>
            <a:ext cx="6017998" cy="2479073"/>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chemeClr val="tx2"/>
                </a:solidFill>
                <a:latin typeface="Open Sans" panose="020B0606030504020204" pitchFamily="34" charset="0"/>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With Images we can augment our data using properties of the image, but how do we do this for sequence data?</a:t>
            </a:r>
          </a:p>
        </p:txBody>
      </p:sp>
      <p:sp>
        <p:nvSpPr>
          <p:cNvPr id="20" name="TextBox 19">
            <a:extLst>
              <a:ext uri="{FF2B5EF4-FFF2-40B4-BE49-F238E27FC236}">
                <a16:creationId xmlns:a16="http://schemas.microsoft.com/office/drawing/2014/main" id="{BDAD0B20-89FD-524F-BEE3-8D3308754CDA}"/>
              </a:ext>
            </a:extLst>
          </p:cNvPr>
          <p:cNvSpPr txBox="1"/>
          <p:nvPr/>
        </p:nvSpPr>
        <p:spPr>
          <a:xfrm>
            <a:off x="2820784" y="5993526"/>
            <a:ext cx="6095144" cy="646331"/>
          </a:xfrm>
          <a:prstGeom prst="rect">
            <a:avLst/>
          </a:prstGeom>
          <a:noFill/>
        </p:spPr>
        <p:txBody>
          <a:bodyPr wrap="square">
            <a:spAutoFit/>
          </a:bodyPr>
          <a:lstStyle/>
          <a:p>
            <a:r>
              <a:rPr lang="en-GB" dirty="0">
                <a:solidFill>
                  <a:schemeClr val="bg2">
                    <a:lumMod val="50000"/>
                  </a:schemeClr>
                </a:solidFill>
              </a:rPr>
              <a:t>Alisson Chiquitto , Dr Alexandre Paschoal, Dr Mark Basham- The Rosalind Franklin Institute</a:t>
            </a:r>
          </a:p>
        </p:txBody>
      </p:sp>
    </p:spTree>
    <p:extLst>
      <p:ext uri="{BB962C8B-B14F-4D97-AF65-F5344CB8AC3E}">
        <p14:creationId xmlns:p14="http://schemas.microsoft.com/office/powerpoint/2010/main" val="1388906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EB519-1963-B727-D435-8AF2E7D911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366659-3296-338E-0052-6F5FFE581754}"/>
              </a:ext>
            </a:extLst>
          </p:cNvPr>
          <p:cNvSpPr>
            <a:spLocks noGrp="1"/>
          </p:cNvSpPr>
          <p:nvPr>
            <p:ph type="body" sz="quarter" idx="10"/>
          </p:nvPr>
        </p:nvSpPr>
        <p:spPr/>
        <p:txBody>
          <a:bodyPr/>
          <a:lstStyle/>
          <a:p>
            <a:r>
              <a:rPr lang="en-GB" dirty="0"/>
              <a:t>Bioscience Example 1: investigating Mirtrons using </a:t>
            </a:r>
            <a:r>
              <a:rPr lang="en-GB" dirty="0" err="1"/>
              <a:t>GaNs</a:t>
            </a:r>
            <a:endParaRPr lang="en-GB" dirty="0"/>
          </a:p>
          <a:p>
            <a:endParaRPr lang="en-GB" dirty="0"/>
          </a:p>
        </p:txBody>
      </p:sp>
      <p:pic>
        <p:nvPicPr>
          <p:cNvPr id="8" name="Picture 7" descr="A diagram of a cat&#10;&#10;AI-generated content may be incorrect.">
            <a:extLst>
              <a:ext uri="{FF2B5EF4-FFF2-40B4-BE49-F238E27FC236}">
                <a16:creationId xmlns:a16="http://schemas.microsoft.com/office/drawing/2014/main" id="{9C95FDE4-70E2-1471-4315-1CDFF85C5EF1}"/>
              </a:ext>
            </a:extLst>
          </p:cNvPr>
          <p:cNvPicPr>
            <a:picLocks noChangeAspect="1"/>
          </p:cNvPicPr>
          <p:nvPr/>
        </p:nvPicPr>
        <p:blipFill>
          <a:blip r:embed="rId2"/>
          <a:stretch>
            <a:fillRect/>
          </a:stretch>
        </p:blipFill>
        <p:spPr>
          <a:xfrm>
            <a:off x="647272" y="1128059"/>
            <a:ext cx="4397339" cy="2458390"/>
          </a:xfrm>
          <a:prstGeom prst="rect">
            <a:avLst/>
          </a:prstGeom>
        </p:spPr>
      </p:pic>
      <p:pic>
        <p:nvPicPr>
          <p:cNvPr id="10" name="Picture 9" descr="A diagram of a cat&#10;&#10;AI-generated content may be incorrect.">
            <a:extLst>
              <a:ext uri="{FF2B5EF4-FFF2-40B4-BE49-F238E27FC236}">
                <a16:creationId xmlns:a16="http://schemas.microsoft.com/office/drawing/2014/main" id="{36C7D253-BBB3-507D-2927-428BF0C6BCB5}"/>
              </a:ext>
            </a:extLst>
          </p:cNvPr>
          <p:cNvPicPr>
            <a:picLocks noChangeAspect="1"/>
          </p:cNvPicPr>
          <p:nvPr/>
        </p:nvPicPr>
        <p:blipFill>
          <a:blip r:embed="rId3"/>
          <a:stretch>
            <a:fillRect/>
          </a:stretch>
        </p:blipFill>
        <p:spPr>
          <a:xfrm>
            <a:off x="958437" y="3429000"/>
            <a:ext cx="3916591" cy="2528382"/>
          </a:xfrm>
          <a:prstGeom prst="rect">
            <a:avLst/>
          </a:prstGeom>
        </p:spPr>
      </p:pic>
      <p:pic>
        <p:nvPicPr>
          <p:cNvPr id="11" name="Google Shape;312;p38">
            <a:extLst>
              <a:ext uri="{FF2B5EF4-FFF2-40B4-BE49-F238E27FC236}">
                <a16:creationId xmlns:a16="http://schemas.microsoft.com/office/drawing/2014/main" id="{F0CED3E7-8784-2EF8-EB63-63D14B694A91}"/>
              </a:ext>
            </a:extLst>
          </p:cNvPr>
          <p:cNvPicPr preferRelativeResize="0"/>
          <p:nvPr/>
        </p:nvPicPr>
        <p:blipFill rotWithShape="1">
          <a:blip r:embed="rId4">
            <a:alphaModFix/>
          </a:blip>
          <a:srcRect r="70677" b="53703"/>
          <a:stretch/>
        </p:blipFill>
        <p:spPr>
          <a:xfrm>
            <a:off x="7038754" y="1197524"/>
            <a:ext cx="3620386" cy="3019647"/>
          </a:xfrm>
          <a:prstGeom prst="rect">
            <a:avLst/>
          </a:prstGeom>
          <a:noFill/>
          <a:ln>
            <a:noFill/>
          </a:ln>
        </p:spPr>
      </p:pic>
      <p:pic>
        <p:nvPicPr>
          <p:cNvPr id="12" name="Google Shape;315;p38">
            <a:extLst>
              <a:ext uri="{FF2B5EF4-FFF2-40B4-BE49-F238E27FC236}">
                <a16:creationId xmlns:a16="http://schemas.microsoft.com/office/drawing/2014/main" id="{DB645CA1-0EE7-25C9-B8BB-11BCB5E24A5D}"/>
              </a:ext>
            </a:extLst>
          </p:cNvPr>
          <p:cNvPicPr preferRelativeResize="0"/>
          <p:nvPr/>
        </p:nvPicPr>
        <p:blipFill rotWithShape="1">
          <a:blip r:embed="rId4">
            <a:alphaModFix/>
          </a:blip>
          <a:srcRect l="20169" t="93442" r="19712"/>
          <a:stretch/>
        </p:blipFill>
        <p:spPr>
          <a:xfrm>
            <a:off x="5834462" y="4205848"/>
            <a:ext cx="5952449" cy="525435"/>
          </a:xfrm>
          <a:prstGeom prst="rect">
            <a:avLst/>
          </a:prstGeom>
          <a:noFill/>
          <a:ln>
            <a:noFill/>
          </a:ln>
        </p:spPr>
      </p:pic>
      <p:sp>
        <p:nvSpPr>
          <p:cNvPr id="13" name="TextBox 12">
            <a:extLst>
              <a:ext uri="{FF2B5EF4-FFF2-40B4-BE49-F238E27FC236}">
                <a16:creationId xmlns:a16="http://schemas.microsoft.com/office/drawing/2014/main" id="{EC70E967-CA8A-327D-B07D-1C2C31C44B29}"/>
              </a:ext>
            </a:extLst>
          </p:cNvPr>
          <p:cNvSpPr txBox="1"/>
          <p:nvPr/>
        </p:nvSpPr>
        <p:spPr>
          <a:xfrm>
            <a:off x="2461655" y="6027984"/>
            <a:ext cx="6095144" cy="646331"/>
          </a:xfrm>
          <a:prstGeom prst="rect">
            <a:avLst/>
          </a:prstGeom>
          <a:noFill/>
        </p:spPr>
        <p:txBody>
          <a:bodyPr wrap="square">
            <a:spAutoFit/>
          </a:bodyPr>
          <a:lstStyle/>
          <a:p>
            <a:r>
              <a:rPr lang="en-GB" dirty="0">
                <a:solidFill>
                  <a:schemeClr val="bg2">
                    <a:lumMod val="50000"/>
                  </a:schemeClr>
                </a:solidFill>
              </a:rPr>
              <a:t>Alisson Chiquitto , Dr Alexandre Paschoal, Dr Mark Basham- The Rosalind Franklin Institute</a:t>
            </a:r>
          </a:p>
        </p:txBody>
      </p:sp>
    </p:spTree>
    <p:extLst>
      <p:ext uri="{BB962C8B-B14F-4D97-AF65-F5344CB8AC3E}">
        <p14:creationId xmlns:p14="http://schemas.microsoft.com/office/powerpoint/2010/main" val="3972810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70D6F7-6F8E-73EB-661E-1244941E5759}"/>
              </a:ext>
            </a:extLst>
          </p:cNvPr>
          <p:cNvSpPr>
            <a:spLocks noGrp="1"/>
          </p:cNvSpPr>
          <p:nvPr>
            <p:ph type="body" sz="quarter" idx="10"/>
          </p:nvPr>
        </p:nvSpPr>
        <p:spPr/>
        <p:txBody>
          <a:bodyPr/>
          <a:lstStyle/>
          <a:p>
            <a:r>
              <a:rPr lang="en-GB" dirty="0"/>
              <a:t>Bioscience Example 1: Computational Requirements</a:t>
            </a:r>
          </a:p>
        </p:txBody>
      </p:sp>
      <p:sp>
        <p:nvSpPr>
          <p:cNvPr id="3" name="Text Placeholder 2">
            <a:extLst>
              <a:ext uri="{FF2B5EF4-FFF2-40B4-BE49-F238E27FC236}">
                <a16:creationId xmlns:a16="http://schemas.microsoft.com/office/drawing/2014/main" id="{2B8A9C9D-C0D9-BB12-303F-6CB034B9C9A4}"/>
              </a:ext>
            </a:extLst>
          </p:cNvPr>
          <p:cNvSpPr>
            <a:spLocks noGrp="1"/>
          </p:cNvSpPr>
          <p:nvPr>
            <p:ph type="body" sz="quarter" idx="11"/>
          </p:nvPr>
        </p:nvSpPr>
        <p:spPr/>
        <p:txBody>
          <a:bodyPr/>
          <a:lstStyle/>
          <a:p>
            <a:r>
              <a:rPr lang="en-GB" dirty="0"/>
              <a:t>Computation – 4 x A100 GPU</a:t>
            </a:r>
          </a:p>
          <a:p>
            <a:r>
              <a:rPr lang="en-GB" dirty="0"/>
              <a:t>		    80 GB VRAM</a:t>
            </a:r>
          </a:p>
          <a:p>
            <a:r>
              <a:rPr lang="en-GB" dirty="0"/>
              <a:t>		    300 TB Storage</a:t>
            </a:r>
          </a:p>
          <a:p>
            <a:endParaRPr lang="en-GB" dirty="0"/>
          </a:p>
          <a:p>
            <a:r>
              <a:rPr lang="en-GB" dirty="0"/>
              <a:t>Requirement: </a:t>
            </a:r>
            <a:r>
              <a:rPr lang="en-GB" b="1" dirty="0"/>
              <a:t>Virtual Machine </a:t>
            </a:r>
          </a:p>
        </p:txBody>
      </p:sp>
    </p:spTree>
    <p:extLst>
      <p:ext uri="{BB962C8B-B14F-4D97-AF65-F5344CB8AC3E}">
        <p14:creationId xmlns:p14="http://schemas.microsoft.com/office/powerpoint/2010/main" val="3226581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385DE-65AF-DF1E-A6C9-1762439CD1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8156C9-59B8-52C6-65F4-95AB7A716B97}"/>
              </a:ext>
            </a:extLst>
          </p:cNvPr>
          <p:cNvSpPr>
            <a:spLocks noGrp="1"/>
          </p:cNvSpPr>
          <p:nvPr>
            <p:ph type="body" sz="quarter" idx="10"/>
          </p:nvPr>
        </p:nvSpPr>
        <p:spPr/>
        <p:txBody>
          <a:bodyPr/>
          <a:lstStyle/>
          <a:p>
            <a:r>
              <a:rPr lang="en-GB" dirty="0"/>
              <a:t>Bioscience Example 2: Analysing Placenta to improve birth outcomes</a:t>
            </a:r>
          </a:p>
        </p:txBody>
      </p:sp>
      <p:sp>
        <p:nvSpPr>
          <p:cNvPr id="4" name="TextBox 3">
            <a:extLst>
              <a:ext uri="{FF2B5EF4-FFF2-40B4-BE49-F238E27FC236}">
                <a16:creationId xmlns:a16="http://schemas.microsoft.com/office/drawing/2014/main" id="{7C4071DA-F61C-6C7A-0077-93FA2E6E8A17}"/>
              </a:ext>
            </a:extLst>
          </p:cNvPr>
          <p:cNvSpPr txBox="1"/>
          <p:nvPr/>
        </p:nvSpPr>
        <p:spPr>
          <a:xfrm>
            <a:off x="2822685" y="5965511"/>
            <a:ext cx="6095144" cy="646331"/>
          </a:xfrm>
          <a:prstGeom prst="rect">
            <a:avLst/>
          </a:prstGeom>
          <a:noFill/>
        </p:spPr>
        <p:txBody>
          <a:bodyPr wrap="square">
            <a:spAutoFit/>
          </a:bodyPr>
          <a:lstStyle/>
          <a:p>
            <a:r>
              <a:rPr lang="en-GB" dirty="0">
                <a:solidFill>
                  <a:schemeClr val="bg2">
                    <a:lumMod val="50000"/>
                  </a:schemeClr>
                </a:solidFill>
              </a:rPr>
              <a:t>Dr Avery Pennigton, Dolapo Adebo, Sam Kersley and Dr Michele Darrow - The Rosalind Franklin Institute</a:t>
            </a:r>
          </a:p>
        </p:txBody>
      </p:sp>
      <p:sp>
        <p:nvSpPr>
          <p:cNvPr id="6" name="TextBox 5">
            <a:extLst>
              <a:ext uri="{FF2B5EF4-FFF2-40B4-BE49-F238E27FC236}">
                <a16:creationId xmlns:a16="http://schemas.microsoft.com/office/drawing/2014/main" id="{13A7B441-3E28-6101-9737-E33D3FE7E825}"/>
              </a:ext>
            </a:extLst>
          </p:cNvPr>
          <p:cNvSpPr txBox="1"/>
          <p:nvPr/>
        </p:nvSpPr>
        <p:spPr>
          <a:xfrm>
            <a:off x="3048000" y="3244334"/>
            <a:ext cx="6096000" cy="369332"/>
          </a:xfrm>
          <a:prstGeom prst="rect">
            <a:avLst/>
          </a:prstGeom>
          <a:noFill/>
        </p:spPr>
        <p:txBody>
          <a:bodyPr wrap="square">
            <a:spAutoFit/>
          </a:bodyPr>
          <a:lstStyle/>
          <a:p>
            <a:r>
              <a:rPr lang="en-GB" dirty="0"/>
              <a:t> </a:t>
            </a:r>
          </a:p>
        </p:txBody>
      </p:sp>
      <p:sp>
        <p:nvSpPr>
          <p:cNvPr id="9" name="TextBox 8">
            <a:extLst>
              <a:ext uri="{FF2B5EF4-FFF2-40B4-BE49-F238E27FC236}">
                <a16:creationId xmlns:a16="http://schemas.microsoft.com/office/drawing/2014/main" id="{C0DB0A2C-46F8-C259-2853-7C040EB03422}"/>
              </a:ext>
            </a:extLst>
          </p:cNvPr>
          <p:cNvSpPr txBox="1"/>
          <p:nvPr/>
        </p:nvSpPr>
        <p:spPr>
          <a:xfrm>
            <a:off x="3047572" y="3244334"/>
            <a:ext cx="6095144" cy="369332"/>
          </a:xfrm>
          <a:prstGeom prst="rect">
            <a:avLst/>
          </a:prstGeom>
          <a:noFill/>
        </p:spPr>
        <p:txBody>
          <a:bodyPr wrap="square">
            <a:spAutoFit/>
          </a:bodyPr>
          <a:lstStyle/>
          <a:p>
            <a:r>
              <a:rPr lang="en-GB" dirty="0"/>
              <a:t> </a:t>
            </a:r>
          </a:p>
        </p:txBody>
      </p:sp>
      <p:sp>
        <p:nvSpPr>
          <p:cNvPr id="3" name="TextBox 2">
            <a:extLst>
              <a:ext uri="{FF2B5EF4-FFF2-40B4-BE49-F238E27FC236}">
                <a16:creationId xmlns:a16="http://schemas.microsoft.com/office/drawing/2014/main" id="{29C0C6D3-26B6-7A0F-CBD2-943BBBCF55A5}"/>
              </a:ext>
            </a:extLst>
          </p:cNvPr>
          <p:cNvSpPr txBox="1"/>
          <p:nvPr/>
        </p:nvSpPr>
        <p:spPr>
          <a:xfrm>
            <a:off x="1407560" y="1638728"/>
            <a:ext cx="8181983" cy="707886"/>
          </a:xfrm>
          <a:prstGeom prst="rect">
            <a:avLst/>
          </a:prstGeom>
          <a:noFill/>
        </p:spPr>
        <p:txBody>
          <a:bodyPr wrap="none" rtlCol="0">
            <a:spAutoFit/>
          </a:bodyPr>
          <a:lstStyle/>
          <a:p>
            <a:r>
              <a:rPr lang="en-GB" sz="4000" dirty="0">
                <a:latin typeface="+mj-lt"/>
              </a:rPr>
              <a:t>Women’s Health is Human Health</a:t>
            </a:r>
          </a:p>
        </p:txBody>
      </p:sp>
      <p:sp>
        <p:nvSpPr>
          <p:cNvPr id="8" name="TextBox 7">
            <a:extLst>
              <a:ext uri="{FF2B5EF4-FFF2-40B4-BE49-F238E27FC236}">
                <a16:creationId xmlns:a16="http://schemas.microsoft.com/office/drawing/2014/main" id="{17967BD9-BEE5-7E8F-F466-1F545FDCF892}"/>
              </a:ext>
            </a:extLst>
          </p:cNvPr>
          <p:cNvSpPr txBox="1"/>
          <p:nvPr/>
        </p:nvSpPr>
        <p:spPr>
          <a:xfrm>
            <a:off x="4475466" y="2939285"/>
            <a:ext cx="6420642" cy="1200329"/>
          </a:xfrm>
          <a:prstGeom prst="rect">
            <a:avLst/>
          </a:prstGeom>
          <a:noFill/>
        </p:spPr>
        <p:txBody>
          <a:bodyPr wrap="square" rtlCol="0">
            <a:spAutoFit/>
          </a:bodyPr>
          <a:lstStyle/>
          <a:p>
            <a:r>
              <a:rPr lang="en-GB" dirty="0">
                <a:latin typeface="+mj-lt"/>
              </a:rPr>
              <a:t>Every 16 seconds a baby is still born</a:t>
            </a:r>
          </a:p>
          <a:p>
            <a:endParaRPr lang="en-GB" dirty="0">
              <a:latin typeface="+mj-lt"/>
            </a:endParaRPr>
          </a:p>
          <a:p>
            <a:r>
              <a:rPr lang="en-GB" dirty="0">
                <a:latin typeface="+mj-lt"/>
              </a:rPr>
              <a:t>We need better ways to assess gestational development in utero </a:t>
            </a:r>
          </a:p>
        </p:txBody>
      </p:sp>
      <p:pic>
        <p:nvPicPr>
          <p:cNvPr id="12" name="Picture 11">
            <a:extLst>
              <a:ext uri="{FF2B5EF4-FFF2-40B4-BE49-F238E27FC236}">
                <a16:creationId xmlns:a16="http://schemas.microsoft.com/office/drawing/2014/main" id="{FA9E4FC5-42A0-767B-F304-2502510C6AE3}"/>
              </a:ext>
            </a:extLst>
          </p:cNvPr>
          <p:cNvPicPr>
            <a:picLocks noChangeAspect="1"/>
          </p:cNvPicPr>
          <p:nvPr/>
        </p:nvPicPr>
        <p:blipFill>
          <a:blip r:embed="rId2"/>
          <a:stretch>
            <a:fillRect/>
          </a:stretch>
        </p:blipFill>
        <p:spPr>
          <a:xfrm>
            <a:off x="1407560" y="2908187"/>
            <a:ext cx="2606377" cy="2150415"/>
          </a:xfrm>
          <a:prstGeom prst="rect">
            <a:avLst/>
          </a:prstGeom>
        </p:spPr>
      </p:pic>
      <p:sp>
        <p:nvSpPr>
          <p:cNvPr id="14" name="TextBox 13">
            <a:extLst>
              <a:ext uri="{FF2B5EF4-FFF2-40B4-BE49-F238E27FC236}">
                <a16:creationId xmlns:a16="http://schemas.microsoft.com/office/drawing/2014/main" id="{F180460F-EC1D-CD32-6DD5-A735A752BA09}"/>
              </a:ext>
            </a:extLst>
          </p:cNvPr>
          <p:cNvSpPr txBox="1"/>
          <p:nvPr/>
        </p:nvSpPr>
        <p:spPr>
          <a:xfrm>
            <a:off x="1196094" y="5466607"/>
            <a:ext cx="6096982" cy="369332"/>
          </a:xfrm>
          <a:prstGeom prst="rect">
            <a:avLst/>
          </a:prstGeom>
          <a:noFill/>
        </p:spPr>
        <p:txBody>
          <a:bodyPr wrap="square">
            <a:spAutoFit/>
          </a:bodyPr>
          <a:lstStyle/>
          <a:p>
            <a:r>
              <a:rPr lang="en-GB" dirty="0"/>
              <a:t>https://wellcomeleap.org/inutero/</a:t>
            </a:r>
          </a:p>
        </p:txBody>
      </p:sp>
    </p:spTree>
    <p:extLst>
      <p:ext uri="{BB962C8B-B14F-4D97-AF65-F5344CB8AC3E}">
        <p14:creationId xmlns:p14="http://schemas.microsoft.com/office/powerpoint/2010/main" val="647169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611B33-8710-8639-87FA-A52296255A63}"/>
              </a:ext>
            </a:extLst>
          </p:cNvPr>
          <p:cNvSpPr>
            <a:spLocks noGrp="1"/>
          </p:cNvSpPr>
          <p:nvPr>
            <p:ph type="body" sz="quarter" idx="10"/>
          </p:nvPr>
        </p:nvSpPr>
        <p:spPr/>
        <p:txBody>
          <a:bodyPr/>
          <a:lstStyle/>
          <a:p>
            <a:r>
              <a:rPr lang="en-GB" dirty="0"/>
              <a:t>Bioscience Example 2: Analysing Placenta</a:t>
            </a:r>
          </a:p>
        </p:txBody>
      </p:sp>
      <p:sp>
        <p:nvSpPr>
          <p:cNvPr id="4" name="TextBox 3">
            <a:extLst>
              <a:ext uri="{FF2B5EF4-FFF2-40B4-BE49-F238E27FC236}">
                <a16:creationId xmlns:a16="http://schemas.microsoft.com/office/drawing/2014/main" id="{FC861100-A1C4-8A63-B668-B7213E6E1749}"/>
              </a:ext>
            </a:extLst>
          </p:cNvPr>
          <p:cNvSpPr txBox="1"/>
          <p:nvPr/>
        </p:nvSpPr>
        <p:spPr>
          <a:xfrm>
            <a:off x="2350073" y="5934689"/>
            <a:ext cx="6095144" cy="646331"/>
          </a:xfrm>
          <a:prstGeom prst="rect">
            <a:avLst/>
          </a:prstGeom>
          <a:noFill/>
        </p:spPr>
        <p:txBody>
          <a:bodyPr wrap="square">
            <a:spAutoFit/>
          </a:bodyPr>
          <a:lstStyle/>
          <a:p>
            <a:r>
              <a:rPr lang="en-GB" dirty="0">
                <a:solidFill>
                  <a:schemeClr val="bg2">
                    <a:lumMod val="50000"/>
                  </a:schemeClr>
                </a:solidFill>
              </a:rPr>
              <a:t>Dr Avery Pennigton, Dolapo Adebo, Sam Kersley and Dr Michele Darrow - The Rosalind Franklin Institute</a:t>
            </a:r>
          </a:p>
        </p:txBody>
      </p:sp>
      <p:sp>
        <p:nvSpPr>
          <p:cNvPr id="6" name="TextBox 5">
            <a:extLst>
              <a:ext uri="{FF2B5EF4-FFF2-40B4-BE49-F238E27FC236}">
                <a16:creationId xmlns:a16="http://schemas.microsoft.com/office/drawing/2014/main" id="{4CA630E5-F558-50F5-CC16-73859BAC7F3C}"/>
              </a:ext>
            </a:extLst>
          </p:cNvPr>
          <p:cNvSpPr txBox="1"/>
          <p:nvPr/>
        </p:nvSpPr>
        <p:spPr>
          <a:xfrm>
            <a:off x="3048000" y="3244334"/>
            <a:ext cx="6096000" cy="369332"/>
          </a:xfrm>
          <a:prstGeom prst="rect">
            <a:avLst/>
          </a:prstGeom>
          <a:noFill/>
        </p:spPr>
        <p:txBody>
          <a:bodyPr wrap="square">
            <a:spAutoFit/>
          </a:bodyPr>
          <a:lstStyle/>
          <a:p>
            <a:r>
              <a:rPr lang="en-GB" dirty="0"/>
              <a:t> </a:t>
            </a:r>
          </a:p>
        </p:txBody>
      </p:sp>
      <p:sp>
        <p:nvSpPr>
          <p:cNvPr id="9" name="TextBox 8">
            <a:extLst>
              <a:ext uri="{FF2B5EF4-FFF2-40B4-BE49-F238E27FC236}">
                <a16:creationId xmlns:a16="http://schemas.microsoft.com/office/drawing/2014/main" id="{4CFE3B41-A8E9-1910-48C0-D518BC07F8B4}"/>
              </a:ext>
            </a:extLst>
          </p:cNvPr>
          <p:cNvSpPr txBox="1"/>
          <p:nvPr/>
        </p:nvSpPr>
        <p:spPr>
          <a:xfrm>
            <a:off x="3047572" y="3244334"/>
            <a:ext cx="6095144" cy="369332"/>
          </a:xfrm>
          <a:prstGeom prst="rect">
            <a:avLst/>
          </a:prstGeom>
          <a:noFill/>
        </p:spPr>
        <p:txBody>
          <a:bodyPr wrap="square">
            <a:spAutoFit/>
          </a:bodyPr>
          <a:lstStyle/>
          <a:p>
            <a:r>
              <a:rPr lang="en-GB" dirty="0"/>
              <a:t> </a:t>
            </a:r>
          </a:p>
        </p:txBody>
      </p:sp>
      <p:pic>
        <p:nvPicPr>
          <p:cNvPr id="10" name="Feb2025_movie_rerender">
            <a:hlinkClick r:id="" action="ppaction://media"/>
            <a:extLst>
              <a:ext uri="{FF2B5EF4-FFF2-40B4-BE49-F238E27FC236}">
                <a16:creationId xmlns:a16="http://schemas.microsoft.com/office/drawing/2014/main" id="{ACE500D6-8E20-6E93-D195-93B8E52B2D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62" y="1149823"/>
            <a:ext cx="7708642" cy="4382985"/>
          </a:xfrm>
          <a:prstGeom prst="rect">
            <a:avLst/>
          </a:prstGeom>
        </p:spPr>
      </p:pic>
    </p:spTree>
    <p:extLst>
      <p:ext uri="{BB962C8B-B14F-4D97-AF65-F5344CB8AC3E}">
        <p14:creationId xmlns:p14="http://schemas.microsoft.com/office/powerpoint/2010/main" val="36487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p:cTn id="12"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B0D188-7CF4-C251-28F5-A0BA19371812}"/>
              </a:ext>
            </a:extLst>
          </p:cNvPr>
          <p:cNvSpPr>
            <a:spLocks noGrp="1"/>
          </p:cNvSpPr>
          <p:nvPr>
            <p:ph type="body" sz="quarter" idx="10"/>
          </p:nvPr>
        </p:nvSpPr>
        <p:spPr/>
        <p:txBody>
          <a:bodyPr/>
          <a:lstStyle/>
          <a:p>
            <a:r>
              <a:rPr lang="en-GB" dirty="0"/>
              <a:t>Bioscience Example 2: Analysing Placenta</a:t>
            </a:r>
          </a:p>
        </p:txBody>
      </p:sp>
      <p:sp>
        <p:nvSpPr>
          <p:cNvPr id="3" name="Text Placeholder 2">
            <a:extLst>
              <a:ext uri="{FF2B5EF4-FFF2-40B4-BE49-F238E27FC236}">
                <a16:creationId xmlns:a16="http://schemas.microsoft.com/office/drawing/2014/main" id="{1C2C4E1E-57F7-B2E1-AD4A-007C2962F61C}"/>
              </a:ext>
            </a:extLst>
          </p:cNvPr>
          <p:cNvSpPr>
            <a:spLocks noGrp="1"/>
          </p:cNvSpPr>
          <p:nvPr>
            <p:ph type="body" sz="quarter" idx="11"/>
          </p:nvPr>
        </p:nvSpPr>
        <p:spPr/>
        <p:txBody>
          <a:bodyPr/>
          <a:lstStyle/>
          <a:p>
            <a:endParaRPr lang="en-GB" dirty="0"/>
          </a:p>
        </p:txBody>
      </p:sp>
      <p:pic>
        <p:nvPicPr>
          <p:cNvPr id="6" name="Picture 5">
            <a:extLst>
              <a:ext uri="{FF2B5EF4-FFF2-40B4-BE49-F238E27FC236}">
                <a16:creationId xmlns:a16="http://schemas.microsoft.com/office/drawing/2014/main" id="{E3ABE100-05B9-CA54-CD6A-878A7B9A6CA9}"/>
              </a:ext>
            </a:extLst>
          </p:cNvPr>
          <p:cNvPicPr>
            <a:picLocks noChangeAspect="1"/>
          </p:cNvPicPr>
          <p:nvPr/>
        </p:nvPicPr>
        <p:blipFill>
          <a:blip r:embed="rId2"/>
          <a:stretch>
            <a:fillRect/>
          </a:stretch>
        </p:blipFill>
        <p:spPr>
          <a:xfrm>
            <a:off x="554038" y="1149349"/>
            <a:ext cx="4468946" cy="2564434"/>
          </a:xfrm>
          <a:prstGeom prst="rect">
            <a:avLst/>
          </a:prstGeom>
        </p:spPr>
      </p:pic>
      <p:pic>
        <p:nvPicPr>
          <p:cNvPr id="8" name="Picture 7">
            <a:extLst>
              <a:ext uri="{FF2B5EF4-FFF2-40B4-BE49-F238E27FC236}">
                <a16:creationId xmlns:a16="http://schemas.microsoft.com/office/drawing/2014/main" id="{0EAA3871-E977-0F84-3E29-3B2766D01F8F}"/>
              </a:ext>
            </a:extLst>
          </p:cNvPr>
          <p:cNvPicPr>
            <a:picLocks noChangeAspect="1"/>
          </p:cNvPicPr>
          <p:nvPr/>
        </p:nvPicPr>
        <p:blipFill>
          <a:blip r:embed="rId3"/>
          <a:stretch>
            <a:fillRect/>
          </a:stretch>
        </p:blipFill>
        <p:spPr>
          <a:xfrm>
            <a:off x="5889523" y="1090826"/>
            <a:ext cx="4586750" cy="2633348"/>
          </a:xfrm>
          <a:prstGeom prst="rect">
            <a:avLst/>
          </a:prstGeom>
        </p:spPr>
      </p:pic>
      <p:pic>
        <p:nvPicPr>
          <p:cNvPr id="10" name="Picture 9">
            <a:extLst>
              <a:ext uri="{FF2B5EF4-FFF2-40B4-BE49-F238E27FC236}">
                <a16:creationId xmlns:a16="http://schemas.microsoft.com/office/drawing/2014/main" id="{2D7CF96E-1395-A0DB-324C-9F660B7DBC0C}"/>
              </a:ext>
            </a:extLst>
          </p:cNvPr>
          <p:cNvPicPr>
            <a:picLocks noChangeAspect="1"/>
          </p:cNvPicPr>
          <p:nvPr/>
        </p:nvPicPr>
        <p:blipFill>
          <a:blip r:embed="rId4"/>
          <a:stretch>
            <a:fillRect/>
          </a:stretch>
        </p:blipFill>
        <p:spPr>
          <a:xfrm>
            <a:off x="3165986" y="3795093"/>
            <a:ext cx="4685101" cy="2586566"/>
          </a:xfrm>
          <a:prstGeom prst="rect">
            <a:avLst/>
          </a:prstGeom>
        </p:spPr>
      </p:pic>
    </p:spTree>
    <p:extLst>
      <p:ext uri="{BB962C8B-B14F-4D97-AF65-F5344CB8AC3E}">
        <p14:creationId xmlns:p14="http://schemas.microsoft.com/office/powerpoint/2010/main" val="88508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00065D-DA96-1490-AC5F-A361E82F79C0}"/>
              </a:ext>
            </a:extLst>
          </p:cNvPr>
          <p:cNvSpPr>
            <a:spLocks noGrp="1"/>
          </p:cNvSpPr>
          <p:nvPr>
            <p:ph type="body" sz="quarter" idx="10"/>
          </p:nvPr>
        </p:nvSpPr>
        <p:spPr/>
        <p:txBody>
          <a:bodyPr/>
          <a:lstStyle/>
          <a:p>
            <a:r>
              <a:rPr lang="en-GB" dirty="0"/>
              <a:t>Outline</a:t>
            </a:r>
          </a:p>
        </p:txBody>
      </p:sp>
      <p:sp>
        <p:nvSpPr>
          <p:cNvPr id="3" name="Text Placeholder 2">
            <a:extLst>
              <a:ext uri="{FF2B5EF4-FFF2-40B4-BE49-F238E27FC236}">
                <a16:creationId xmlns:a16="http://schemas.microsoft.com/office/drawing/2014/main" id="{A5BE38AE-F1A7-8B0A-7D46-EE61A71AC02F}"/>
              </a:ext>
            </a:extLst>
          </p:cNvPr>
          <p:cNvSpPr>
            <a:spLocks noGrp="1"/>
          </p:cNvSpPr>
          <p:nvPr>
            <p:ph type="body" sz="quarter" idx="11"/>
          </p:nvPr>
        </p:nvSpPr>
        <p:spPr/>
        <p:txBody>
          <a:bodyPr/>
          <a:lstStyle/>
          <a:p>
            <a:pPr marL="342900" indent="-342900">
              <a:buFont typeface="Arial" panose="020B0604020202020204" pitchFamily="34" charset="0"/>
              <a:buChar char="•"/>
            </a:pPr>
            <a:r>
              <a:rPr lang="en-GB" dirty="0"/>
              <a:t>Computational Challenges in Bioscience</a:t>
            </a:r>
          </a:p>
          <a:p>
            <a:pPr marL="342900" indent="-342900">
              <a:buFont typeface="Arial" panose="020B0604020202020204" pitchFamily="34" charset="0"/>
              <a:buChar char="•"/>
            </a:pPr>
            <a:r>
              <a:rPr lang="en-GB" dirty="0"/>
              <a:t>Examples from The Rosalind Franklin Institute </a:t>
            </a:r>
          </a:p>
          <a:p>
            <a:pPr marL="342900" indent="-342900">
              <a:buFont typeface="Arial" panose="020B0604020202020204" pitchFamily="34" charset="0"/>
              <a:buChar char="•"/>
            </a:pPr>
            <a:r>
              <a:rPr lang="en-GB" dirty="0"/>
              <a:t>How our platform meets our challenges</a:t>
            </a:r>
          </a:p>
          <a:p>
            <a:pPr marL="342900" indent="-342900">
              <a:buFont typeface="Arial" panose="020B0604020202020204" pitchFamily="34" charset="0"/>
              <a:buChar char="•"/>
            </a:pPr>
            <a:r>
              <a:rPr lang="en-GB" dirty="0"/>
              <a:t>Working with us</a:t>
            </a:r>
          </a:p>
        </p:txBody>
      </p:sp>
    </p:spTree>
    <p:extLst>
      <p:ext uri="{BB962C8B-B14F-4D97-AF65-F5344CB8AC3E}">
        <p14:creationId xmlns:p14="http://schemas.microsoft.com/office/powerpoint/2010/main" val="2732907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7EB1F-08A8-34EE-A87A-16F8C1ECDC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BE50B6D-9385-2557-50D8-507E7288D2B7}"/>
              </a:ext>
            </a:extLst>
          </p:cNvPr>
          <p:cNvSpPr>
            <a:spLocks noGrp="1"/>
          </p:cNvSpPr>
          <p:nvPr>
            <p:ph type="body" sz="quarter" idx="10"/>
          </p:nvPr>
        </p:nvSpPr>
        <p:spPr/>
        <p:txBody>
          <a:bodyPr/>
          <a:lstStyle/>
          <a:p>
            <a:r>
              <a:rPr lang="en-GB" dirty="0"/>
              <a:t>Bioscience Example 2: Computing Requirements</a:t>
            </a:r>
          </a:p>
        </p:txBody>
      </p:sp>
      <p:sp>
        <p:nvSpPr>
          <p:cNvPr id="3" name="Text Placeholder 2">
            <a:extLst>
              <a:ext uri="{FF2B5EF4-FFF2-40B4-BE49-F238E27FC236}">
                <a16:creationId xmlns:a16="http://schemas.microsoft.com/office/drawing/2014/main" id="{481979A0-9098-7E13-13EE-27B935A99B17}"/>
              </a:ext>
            </a:extLst>
          </p:cNvPr>
          <p:cNvSpPr>
            <a:spLocks noGrp="1"/>
          </p:cNvSpPr>
          <p:nvPr>
            <p:ph type="body" sz="quarter" idx="11"/>
          </p:nvPr>
        </p:nvSpPr>
        <p:spPr>
          <a:xfrm>
            <a:off x="554038" y="1726282"/>
            <a:ext cx="11042650" cy="4496077"/>
          </a:xfrm>
        </p:spPr>
        <p:txBody>
          <a:bodyPr/>
          <a:lstStyle/>
          <a:p>
            <a:r>
              <a:rPr lang="en-GB" dirty="0"/>
              <a:t>Computation:  20-30 GPU hours – NVIDIA A100 per Image</a:t>
            </a:r>
          </a:p>
          <a:p>
            <a:r>
              <a:rPr lang="en-GB" dirty="0"/>
              <a:t>		    200 GB node VRAM</a:t>
            </a:r>
          </a:p>
          <a:p>
            <a:r>
              <a:rPr lang="en-GB" dirty="0"/>
              <a:t>		    scale to  x2 or x4 compute nodes</a:t>
            </a:r>
          </a:p>
          <a:p>
            <a:r>
              <a:rPr lang="en-GB" dirty="0"/>
              <a:t>Requires: </a:t>
            </a:r>
            <a:r>
              <a:rPr lang="en-GB" b="1" dirty="0"/>
              <a:t>High Performance Computing</a:t>
            </a:r>
          </a:p>
          <a:p>
            <a:endParaRPr lang="en-GB" dirty="0"/>
          </a:p>
        </p:txBody>
      </p:sp>
      <p:sp>
        <p:nvSpPr>
          <p:cNvPr id="4" name="TextBox 3">
            <a:extLst>
              <a:ext uri="{FF2B5EF4-FFF2-40B4-BE49-F238E27FC236}">
                <a16:creationId xmlns:a16="http://schemas.microsoft.com/office/drawing/2014/main" id="{41B921D4-9CBE-87CE-2139-F0C53C87A307}"/>
              </a:ext>
            </a:extLst>
          </p:cNvPr>
          <p:cNvSpPr txBox="1"/>
          <p:nvPr/>
        </p:nvSpPr>
        <p:spPr>
          <a:xfrm>
            <a:off x="2930563" y="5991197"/>
            <a:ext cx="6095144" cy="646331"/>
          </a:xfrm>
          <a:prstGeom prst="rect">
            <a:avLst/>
          </a:prstGeom>
          <a:noFill/>
        </p:spPr>
        <p:txBody>
          <a:bodyPr wrap="square">
            <a:spAutoFit/>
          </a:bodyPr>
          <a:lstStyle/>
          <a:p>
            <a:r>
              <a:rPr lang="en-GB" dirty="0">
                <a:solidFill>
                  <a:schemeClr val="bg2">
                    <a:lumMod val="50000"/>
                  </a:schemeClr>
                </a:solidFill>
              </a:rPr>
              <a:t>Dr Avery Pennigton, Dolapo Adebo, Sam Kersley and Dr Michele Darrow - The Rosalind Franklin Institute</a:t>
            </a:r>
          </a:p>
        </p:txBody>
      </p:sp>
    </p:spTree>
    <p:extLst>
      <p:ext uri="{BB962C8B-B14F-4D97-AF65-F5344CB8AC3E}">
        <p14:creationId xmlns:p14="http://schemas.microsoft.com/office/powerpoint/2010/main" val="3580846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BCC3F-65D5-A36E-01E1-46C9E2257DF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9C3962-CC1D-E3A7-4FD7-2D2AA314A860}"/>
              </a:ext>
            </a:extLst>
          </p:cNvPr>
          <p:cNvSpPr>
            <a:spLocks noGrp="1"/>
          </p:cNvSpPr>
          <p:nvPr>
            <p:ph type="body" sz="quarter" idx="10"/>
          </p:nvPr>
        </p:nvSpPr>
        <p:spPr/>
        <p:txBody>
          <a:bodyPr/>
          <a:lstStyle/>
          <a:p>
            <a:r>
              <a:rPr lang="en-GB" dirty="0"/>
              <a:t>Bioscience Example 3: Building an automated pipeline for </a:t>
            </a:r>
            <a:r>
              <a:rPr lang="en-GB" dirty="0" err="1"/>
              <a:t>Subtomogram</a:t>
            </a:r>
            <a:r>
              <a:rPr lang="en-GB" dirty="0"/>
              <a:t> Averaging</a:t>
            </a:r>
          </a:p>
        </p:txBody>
      </p:sp>
      <p:sp>
        <p:nvSpPr>
          <p:cNvPr id="4" name="TextBox 3">
            <a:extLst>
              <a:ext uri="{FF2B5EF4-FFF2-40B4-BE49-F238E27FC236}">
                <a16:creationId xmlns:a16="http://schemas.microsoft.com/office/drawing/2014/main" id="{BDF48960-54E1-DAC9-4BE8-4DE857355277}"/>
              </a:ext>
            </a:extLst>
          </p:cNvPr>
          <p:cNvSpPr txBox="1"/>
          <p:nvPr/>
        </p:nvSpPr>
        <p:spPr>
          <a:xfrm>
            <a:off x="2350072" y="5934689"/>
            <a:ext cx="7071197" cy="646331"/>
          </a:xfrm>
          <a:prstGeom prst="rect">
            <a:avLst/>
          </a:prstGeom>
          <a:noFill/>
        </p:spPr>
        <p:txBody>
          <a:bodyPr wrap="square">
            <a:spAutoFit/>
          </a:bodyPr>
          <a:lstStyle/>
          <a:p>
            <a:r>
              <a:rPr lang="en-GB" dirty="0">
                <a:solidFill>
                  <a:schemeClr val="bg2">
                    <a:lumMod val="50000"/>
                  </a:schemeClr>
                </a:solidFill>
              </a:rPr>
              <a:t>Dr Elaine Ho, Dr Neville Yee, Dr Maud Dumoux, Dr Michele Darrow and Dr Mark Basham - The Rosalind Franklin Institute</a:t>
            </a:r>
          </a:p>
        </p:txBody>
      </p:sp>
      <p:pic>
        <p:nvPicPr>
          <p:cNvPr id="5" name="Picture 4">
            <a:extLst>
              <a:ext uri="{FF2B5EF4-FFF2-40B4-BE49-F238E27FC236}">
                <a16:creationId xmlns:a16="http://schemas.microsoft.com/office/drawing/2014/main" id="{3670B364-FA5E-9C1E-08F6-20099B22DD78}"/>
              </a:ext>
            </a:extLst>
          </p:cNvPr>
          <p:cNvPicPr>
            <a:picLocks noChangeAspect="1"/>
          </p:cNvPicPr>
          <p:nvPr/>
        </p:nvPicPr>
        <p:blipFill>
          <a:blip r:embed="rId2"/>
          <a:stretch>
            <a:fillRect/>
          </a:stretch>
        </p:blipFill>
        <p:spPr>
          <a:xfrm>
            <a:off x="6842200" y="1993310"/>
            <a:ext cx="1470738" cy="1479355"/>
          </a:xfrm>
          <a:prstGeom prst="rect">
            <a:avLst/>
          </a:prstGeom>
        </p:spPr>
      </p:pic>
      <p:pic>
        <p:nvPicPr>
          <p:cNvPr id="16" name="Picture 15">
            <a:extLst>
              <a:ext uri="{FF2B5EF4-FFF2-40B4-BE49-F238E27FC236}">
                <a16:creationId xmlns:a16="http://schemas.microsoft.com/office/drawing/2014/main" id="{33025192-D86E-1E09-004B-48DE875BA037}"/>
              </a:ext>
            </a:extLst>
          </p:cNvPr>
          <p:cNvPicPr>
            <a:picLocks noChangeAspect="1"/>
          </p:cNvPicPr>
          <p:nvPr/>
        </p:nvPicPr>
        <p:blipFill rotWithShape="1">
          <a:blip r:embed="rId3"/>
          <a:srcRect l="7261" r="9647"/>
          <a:stretch/>
        </p:blipFill>
        <p:spPr>
          <a:xfrm>
            <a:off x="6842200" y="3667468"/>
            <a:ext cx="1470738" cy="1603443"/>
          </a:xfrm>
          <a:prstGeom prst="rect">
            <a:avLst/>
          </a:prstGeom>
        </p:spPr>
      </p:pic>
      <p:pic>
        <p:nvPicPr>
          <p:cNvPr id="17" name="Picture 16">
            <a:extLst>
              <a:ext uri="{FF2B5EF4-FFF2-40B4-BE49-F238E27FC236}">
                <a16:creationId xmlns:a16="http://schemas.microsoft.com/office/drawing/2014/main" id="{FDEA1A4C-CFB6-BD64-C2C0-35A0164B8950}"/>
              </a:ext>
            </a:extLst>
          </p:cNvPr>
          <p:cNvPicPr>
            <a:picLocks noChangeAspect="1"/>
          </p:cNvPicPr>
          <p:nvPr/>
        </p:nvPicPr>
        <p:blipFill>
          <a:blip r:embed="rId4"/>
          <a:stretch>
            <a:fillRect/>
          </a:stretch>
        </p:blipFill>
        <p:spPr>
          <a:xfrm>
            <a:off x="8400384" y="1993310"/>
            <a:ext cx="2858916" cy="3277601"/>
          </a:xfrm>
          <a:prstGeom prst="rect">
            <a:avLst/>
          </a:prstGeom>
        </p:spPr>
      </p:pic>
      <p:pic>
        <p:nvPicPr>
          <p:cNvPr id="34" name="Picture 33" descr="A person working on a machine&#10;&#10;AI-generated content may be incorrect.">
            <a:extLst>
              <a:ext uri="{FF2B5EF4-FFF2-40B4-BE49-F238E27FC236}">
                <a16:creationId xmlns:a16="http://schemas.microsoft.com/office/drawing/2014/main" id="{23A15E3A-4D58-721B-65E8-9A42D94D01F1}"/>
              </a:ext>
            </a:extLst>
          </p:cNvPr>
          <p:cNvPicPr>
            <a:picLocks noChangeAspect="1"/>
          </p:cNvPicPr>
          <p:nvPr/>
        </p:nvPicPr>
        <p:blipFill>
          <a:blip r:embed="rId5"/>
          <a:stretch>
            <a:fillRect/>
          </a:stretch>
        </p:blipFill>
        <p:spPr>
          <a:xfrm>
            <a:off x="1083015" y="1964376"/>
            <a:ext cx="5132850" cy="3405797"/>
          </a:xfrm>
          <a:prstGeom prst="rect">
            <a:avLst/>
          </a:prstGeom>
        </p:spPr>
      </p:pic>
    </p:spTree>
    <p:extLst>
      <p:ext uri="{BB962C8B-B14F-4D97-AF65-F5344CB8AC3E}">
        <p14:creationId xmlns:p14="http://schemas.microsoft.com/office/powerpoint/2010/main" val="1624582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D7D8AA-5C46-C620-FDC4-56F2B8C802DD}"/>
              </a:ext>
            </a:extLst>
          </p:cNvPr>
          <p:cNvSpPr>
            <a:spLocks noGrp="1"/>
          </p:cNvSpPr>
          <p:nvPr>
            <p:ph type="body" sz="quarter" idx="10"/>
          </p:nvPr>
        </p:nvSpPr>
        <p:spPr/>
        <p:txBody>
          <a:bodyPr/>
          <a:lstStyle/>
          <a:p>
            <a:r>
              <a:rPr lang="en-GB" dirty="0"/>
              <a:t>Bioscience Example 3: Building an automated pipeline for </a:t>
            </a:r>
            <a:r>
              <a:rPr lang="en-GB" dirty="0" err="1"/>
              <a:t>Subtomogram</a:t>
            </a:r>
            <a:r>
              <a:rPr lang="en-GB" dirty="0"/>
              <a:t> Averaging</a:t>
            </a:r>
          </a:p>
        </p:txBody>
      </p:sp>
      <p:sp>
        <p:nvSpPr>
          <p:cNvPr id="4" name="TextBox 3">
            <a:extLst>
              <a:ext uri="{FF2B5EF4-FFF2-40B4-BE49-F238E27FC236}">
                <a16:creationId xmlns:a16="http://schemas.microsoft.com/office/drawing/2014/main" id="{B5E2C8C2-9939-8B98-6FF3-A9E577ABA772}"/>
              </a:ext>
            </a:extLst>
          </p:cNvPr>
          <p:cNvSpPr txBox="1"/>
          <p:nvPr/>
        </p:nvSpPr>
        <p:spPr>
          <a:xfrm>
            <a:off x="2350073" y="5934689"/>
            <a:ext cx="7153788" cy="646331"/>
          </a:xfrm>
          <a:prstGeom prst="rect">
            <a:avLst/>
          </a:prstGeom>
          <a:noFill/>
        </p:spPr>
        <p:txBody>
          <a:bodyPr wrap="square">
            <a:spAutoFit/>
          </a:bodyPr>
          <a:lstStyle/>
          <a:p>
            <a:r>
              <a:rPr lang="en-GB" dirty="0">
                <a:solidFill>
                  <a:schemeClr val="bg2">
                    <a:lumMod val="50000"/>
                  </a:schemeClr>
                </a:solidFill>
              </a:rPr>
              <a:t>Dr Elaine Ho, Dr Neville Yee, Dr Maud Dumoux, Dr Michele Darrow and Dr Mark Basham - The Rosalind Franklin Institute</a:t>
            </a:r>
          </a:p>
        </p:txBody>
      </p:sp>
      <p:pic>
        <p:nvPicPr>
          <p:cNvPr id="5" name="Picture 4">
            <a:extLst>
              <a:ext uri="{FF2B5EF4-FFF2-40B4-BE49-F238E27FC236}">
                <a16:creationId xmlns:a16="http://schemas.microsoft.com/office/drawing/2014/main" id="{DA302C98-0752-0D51-CC61-24E0EC132EC6}"/>
              </a:ext>
            </a:extLst>
          </p:cNvPr>
          <p:cNvPicPr>
            <a:picLocks noChangeAspect="1"/>
          </p:cNvPicPr>
          <p:nvPr/>
        </p:nvPicPr>
        <p:blipFill>
          <a:blip r:embed="rId2"/>
          <a:stretch>
            <a:fillRect/>
          </a:stretch>
        </p:blipFill>
        <p:spPr>
          <a:xfrm>
            <a:off x="729323" y="3575941"/>
            <a:ext cx="1597303" cy="1606662"/>
          </a:xfrm>
          <a:prstGeom prst="rect">
            <a:avLst/>
          </a:prstGeom>
        </p:spPr>
      </p:pic>
      <p:pic>
        <p:nvPicPr>
          <p:cNvPr id="6" name="Picture 5">
            <a:extLst>
              <a:ext uri="{FF2B5EF4-FFF2-40B4-BE49-F238E27FC236}">
                <a16:creationId xmlns:a16="http://schemas.microsoft.com/office/drawing/2014/main" id="{D6BE8AA2-CE84-A544-9314-8897E421641E}"/>
              </a:ext>
            </a:extLst>
          </p:cNvPr>
          <p:cNvPicPr>
            <a:picLocks noChangeAspect="1"/>
          </p:cNvPicPr>
          <p:nvPr/>
        </p:nvPicPr>
        <p:blipFill>
          <a:blip r:embed="rId3"/>
          <a:stretch>
            <a:fillRect/>
          </a:stretch>
        </p:blipFill>
        <p:spPr>
          <a:xfrm>
            <a:off x="2995602" y="3548123"/>
            <a:ext cx="1633379" cy="1607707"/>
          </a:xfrm>
          <a:prstGeom prst="rect">
            <a:avLst/>
          </a:prstGeom>
        </p:spPr>
      </p:pic>
      <p:grpSp>
        <p:nvGrpSpPr>
          <p:cNvPr id="7" name="Group 6">
            <a:extLst>
              <a:ext uri="{FF2B5EF4-FFF2-40B4-BE49-F238E27FC236}">
                <a16:creationId xmlns:a16="http://schemas.microsoft.com/office/drawing/2014/main" id="{0A4FCBD8-F58B-A8C5-4E56-610E7B403407}"/>
              </a:ext>
            </a:extLst>
          </p:cNvPr>
          <p:cNvGrpSpPr/>
          <p:nvPr/>
        </p:nvGrpSpPr>
        <p:grpSpPr>
          <a:xfrm>
            <a:off x="7728787" y="3533349"/>
            <a:ext cx="2510178" cy="1613282"/>
            <a:chOff x="16264987" y="19602326"/>
            <a:chExt cx="5081799" cy="3581524"/>
          </a:xfrm>
        </p:grpSpPr>
        <p:sp>
          <p:nvSpPr>
            <p:cNvPr id="8" name="Rectangle 7">
              <a:extLst>
                <a:ext uri="{FF2B5EF4-FFF2-40B4-BE49-F238E27FC236}">
                  <a16:creationId xmlns:a16="http://schemas.microsoft.com/office/drawing/2014/main" id="{0EC91CD8-A3E0-8F10-E79E-BE94CF454704}"/>
                </a:ext>
              </a:extLst>
            </p:cNvPr>
            <p:cNvSpPr/>
            <p:nvPr/>
          </p:nvSpPr>
          <p:spPr>
            <a:xfrm>
              <a:off x="16264987" y="19602329"/>
              <a:ext cx="5073203" cy="35815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9" name="Picture 8">
              <a:extLst>
                <a:ext uri="{FF2B5EF4-FFF2-40B4-BE49-F238E27FC236}">
                  <a16:creationId xmlns:a16="http://schemas.microsoft.com/office/drawing/2014/main" id="{260938A3-8AF2-6EB1-27FB-BCF4E89DE70B}"/>
                </a:ext>
              </a:extLst>
            </p:cNvPr>
            <p:cNvPicPr>
              <a:picLocks noChangeAspect="1"/>
            </p:cNvPicPr>
            <p:nvPr/>
          </p:nvPicPr>
          <p:blipFill>
            <a:blip r:embed="rId4"/>
            <a:stretch>
              <a:fillRect/>
            </a:stretch>
          </p:blipFill>
          <p:spPr>
            <a:xfrm>
              <a:off x="16264987" y="21543664"/>
              <a:ext cx="1706327" cy="1489421"/>
            </a:xfrm>
            <a:prstGeom prst="rect">
              <a:avLst/>
            </a:prstGeom>
          </p:spPr>
        </p:pic>
        <p:pic>
          <p:nvPicPr>
            <p:cNvPr id="10" name="Picture 9">
              <a:extLst>
                <a:ext uri="{FF2B5EF4-FFF2-40B4-BE49-F238E27FC236}">
                  <a16:creationId xmlns:a16="http://schemas.microsoft.com/office/drawing/2014/main" id="{6005FA98-F2A3-8E63-8CFC-00729D8EF56C}"/>
                </a:ext>
              </a:extLst>
            </p:cNvPr>
            <p:cNvPicPr>
              <a:picLocks noChangeAspect="1"/>
            </p:cNvPicPr>
            <p:nvPr/>
          </p:nvPicPr>
          <p:blipFill rotWithShape="1">
            <a:blip r:embed="rId5"/>
            <a:srcRect b="7519"/>
            <a:stretch/>
          </p:blipFill>
          <p:spPr>
            <a:xfrm>
              <a:off x="17964167" y="21543666"/>
              <a:ext cx="1736327" cy="1640184"/>
            </a:xfrm>
            <a:prstGeom prst="rect">
              <a:avLst/>
            </a:prstGeom>
          </p:spPr>
        </p:pic>
        <p:pic>
          <p:nvPicPr>
            <p:cNvPr id="11" name="Picture 10">
              <a:extLst>
                <a:ext uri="{FF2B5EF4-FFF2-40B4-BE49-F238E27FC236}">
                  <a16:creationId xmlns:a16="http://schemas.microsoft.com/office/drawing/2014/main" id="{92604AB0-1AE5-CADE-C6E5-1F807BA8EF30}"/>
                </a:ext>
              </a:extLst>
            </p:cNvPr>
            <p:cNvPicPr>
              <a:picLocks noChangeAspect="1"/>
            </p:cNvPicPr>
            <p:nvPr/>
          </p:nvPicPr>
          <p:blipFill>
            <a:blip r:embed="rId6"/>
            <a:stretch>
              <a:fillRect/>
            </a:stretch>
          </p:blipFill>
          <p:spPr>
            <a:xfrm>
              <a:off x="16272299" y="19604822"/>
              <a:ext cx="1780278" cy="1954187"/>
            </a:xfrm>
            <a:prstGeom prst="rect">
              <a:avLst/>
            </a:prstGeom>
          </p:spPr>
        </p:pic>
        <p:pic>
          <p:nvPicPr>
            <p:cNvPr id="12" name="Picture 11">
              <a:extLst>
                <a:ext uri="{FF2B5EF4-FFF2-40B4-BE49-F238E27FC236}">
                  <a16:creationId xmlns:a16="http://schemas.microsoft.com/office/drawing/2014/main" id="{EF93314E-7399-E5E6-BBA8-17A2F785B9DA}"/>
                </a:ext>
              </a:extLst>
            </p:cNvPr>
            <p:cNvPicPr>
              <a:picLocks noChangeAspect="1"/>
            </p:cNvPicPr>
            <p:nvPr/>
          </p:nvPicPr>
          <p:blipFill>
            <a:blip r:embed="rId7"/>
            <a:stretch>
              <a:fillRect/>
            </a:stretch>
          </p:blipFill>
          <p:spPr>
            <a:xfrm>
              <a:off x="18048371" y="19612267"/>
              <a:ext cx="1664536" cy="1946741"/>
            </a:xfrm>
            <a:prstGeom prst="rect">
              <a:avLst/>
            </a:prstGeom>
          </p:spPr>
        </p:pic>
        <p:pic>
          <p:nvPicPr>
            <p:cNvPr id="13" name="Picture 12">
              <a:extLst>
                <a:ext uri="{FF2B5EF4-FFF2-40B4-BE49-F238E27FC236}">
                  <a16:creationId xmlns:a16="http://schemas.microsoft.com/office/drawing/2014/main" id="{0F36BC4F-79EC-65F0-8E4E-E9D0F748A8E2}"/>
                </a:ext>
              </a:extLst>
            </p:cNvPr>
            <p:cNvPicPr>
              <a:picLocks noChangeAspect="1"/>
            </p:cNvPicPr>
            <p:nvPr/>
          </p:nvPicPr>
          <p:blipFill>
            <a:blip r:embed="rId8"/>
            <a:stretch>
              <a:fillRect/>
            </a:stretch>
          </p:blipFill>
          <p:spPr>
            <a:xfrm>
              <a:off x="19712907" y="19602326"/>
              <a:ext cx="1632595" cy="1946739"/>
            </a:xfrm>
            <a:prstGeom prst="rect">
              <a:avLst/>
            </a:prstGeom>
          </p:spPr>
        </p:pic>
        <p:pic>
          <p:nvPicPr>
            <p:cNvPr id="14" name="Picture 13">
              <a:extLst>
                <a:ext uri="{FF2B5EF4-FFF2-40B4-BE49-F238E27FC236}">
                  <a16:creationId xmlns:a16="http://schemas.microsoft.com/office/drawing/2014/main" id="{77CC5280-CA0B-C00F-BEFD-7A54B1022BA4}"/>
                </a:ext>
              </a:extLst>
            </p:cNvPr>
            <p:cNvPicPr>
              <a:picLocks noChangeAspect="1"/>
            </p:cNvPicPr>
            <p:nvPr/>
          </p:nvPicPr>
          <p:blipFill>
            <a:blip r:embed="rId9"/>
            <a:stretch>
              <a:fillRect/>
            </a:stretch>
          </p:blipFill>
          <p:spPr>
            <a:xfrm>
              <a:off x="19700494" y="21543666"/>
              <a:ext cx="1646292" cy="1496629"/>
            </a:xfrm>
            <a:prstGeom prst="rect">
              <a:avLst/>
            </a:prstGeom>
          </p:spPr>
        </p:pic>
      </p:grpSp>
      <p:pic>
        <p:nvPicPr>
          <p:cNvPr id="15" name="Picture 14">
            <a:extLst>
              <a:ext uri="{FF2B5EF4-FFF2-40B4-BE49-F238E27FC236}">
                <a16:creationId xmlns:a16="http://schemas.microsoft.com/office/drawing/2014/main" id="{093E9196-24D6-3A93-928D-89538E0DF4FA}"/>
              </a:ext>
            </a:extLst>
          </p:cNvPr>
          <p:cNvPicPr>
            <a:picLocks noChangeAspect="1"/>
          </p:cNvPicPr>
          <p:nvPr/>
        </p:nvPicPr>
        <p:blipFill rotWithShape="1">
          <a:blip r:embed="rId10"/>
          <a:srcRect r="39898" b="25074"/>
          <a:stretch/>
        </p:blipFill>
        <p:spPr>
          <a:xfrm>
            <a:off x="4647997" y="3548123"/>
            <a:ext cx="1633379" cy="1613282"/>
          </a:xfrm>
          <a:prstGeom prst="rect">
            <a:avLst/>
          </a:prstGeom>
        </p:spPr>
      </p:pic>
      <p:pic>
        <p:nvPicPr>
          <p:cNvPr id="16" name="Picture 15">
            <a:extLst>
              <a:ext uri="{FF2B5EF4-FFF2-40B4-BE49-F238E27FC236}">
                <a16:creationId xmlns:a16="http://schemas.microsoft.com/office/drawing/2014/main" id="{8F94F849-74E5-CBB8-17B2-FC599BDB321C}"/>
              </a:ext>
            </a:extLst>
          </p:cNvPr>
          <p:cNvPicPr>
            <a:picLocks noChangeAspect="1"/>
          </p:cNvPicPr>
          <p:nvPr/>
        </p:nvPicPr>
        <p:blipFill rotWithShape="1">
          <a:blip r:embed="rId11"/>
          <a:srcRect l="7261" r="9647"/>
          <a:stretch/>
        </p:blipFill>
        <p:spPr>
          <a:xfrm>
            <a:off x="6255096" y="3539969"/>
            <a:ext cx="1473691" cy="1606662"/>
          </a:xfrm>
          <a:prstGeom prst="rect">
            <a:avLst/>
          </a:prstGeom>
        </p:spPr>
      </p:pic>
      <p:pic>
        <p:nvPicPr>
          <p:cNvPr id="17" name="Picture 16">
            <a:extLst>
              <a:ext uri="{FF2B5EF4-FFF2-40B4-BE49-F238E27FC236}">
                <a16:creationId xmlns:a16="http://schemas.microsoft.com/office/drawing/2014/main" id="{C4A30823-BDB0-BBBA-DC80-D4ED103431D8}"/>
              </a:ext>
            </a:extLst>
          </p:cNvPr>
          <p:cNvPicPr>
            <a:picLocks noChangeAspect="1"/>
          </p:cNvPicPr>
          <p:nvPr/>
        </p:nvPicPr>
        <p:blipFill>
          <a:blip r:embed="rId12"/>
          <a:stretch>
            <a:fillRect/>
          </a:stretch>
        </p:blipFill>
        <p:spPr>
          <a:xfrm>
            <a:off x="10690435" y="3548365"/>
            <a:ext cx="1406988" cy="1613040"/>
          </a:xfrm>
          <a:prstGeom prst="rect">
            <a:avLst/>
          </a:prstGeom>
        </p:spPr>
      </p:pic>
      <p:grpSp>
        <p:nvGrpSpPr>
          <p:cNvPr id="18" name="Group 17">
            <a:extLst>
              <a:ext uri="{FF2B5EF4-FFF2-40B4-BE49-F238E27FC236}">
                <a16:creationId xmlns:a16="http://schemas.microsoft.com/office/drawing/2014/main" id="{99EDAE43-001C-8A35-B039-26363D413683}"/>
              </a:ext>
            </a:extLst>
          </p:cNvPr>
          <p:cNvGrpSpPr/>
          <p:nvPr/>
        </p:nvGrpSpPr>
        <p:grpSpPr>
          <a:xfrm>
            <a:off x="102922" y="2266929"/>
            <a:ext cx="11986155" cy="931113"/>
            <a:chOff x="102921" y="2165984"/>
            <a:chExt cx="11986155" cy="931113"/>
          </a:xfrm>
          <a:solidFill>
            <a:schemeClr val="accent1">
              <a:lumMod val="40000"/>
              <a:lumOff val="60000"/>
            </a:schemeClr>
          </a:solidFill>
        </p:grpSpPr>
        <p:sp>
          <p:nvSpPr>
            <p:cNvPr id="19" name="Freeform: Shape 18">
              <a:extLst>
                <a:ext uri="{FF2B5EF4-FFF2-40B4-BE49-F238E27FC236}">
                  <a16:creationId xmlns:a16="http://schemas.microsoft.com/office/drawing/2014/main" id="{997851D7-7969-9143-6392-9D661C3E57A9}"/>
                </a:ext>
              </a:extLst>
            </p:cNvPr>
            <p:cNvSpPr/>
            <p:nvPr/>
          </p:nvSpPr>
          <p:spPr>
            <a:xfrm>
              <a:off x="102921" y="2165984"/>
              <a:ext cx="1361316" cy="931113"/>
            </a:xfrm>
            <a:custGeom>
              <a:avLst/>
              <a:gdLst>
                <a:gd name="connsiteX0" fmla="*/ 0 w 1361316"/>
                <a:gd name="connsiteY0" fmla="*/ 93111 h 931113"/>
                <a:gd name="connsiteX1" fmla="*/ 93111 w 1361316"/>
                <a:gd name="connsiteY1" fmla="*/ 0 h 931113"/>
                <a:gd name="connsiteX2" fmla="*/ 1268205 w 1361316"/>
                <a:gd name="connsiteY2" fmla="*/ 0 h 931113"/>
                <a:gd name="connsiteX3" fmla="*/ 1361316 w 1361316"/>
                <a:gd name="connsiteY3" fmla="*/ 93111 h 931113"/>
                <a:gd name="connsiteX4" fmla="*/ 1361316 w 1361316"/>
                <a:gd name="connsiteY4" fmla="*/ 838002 h 931113"/>
                <a:gd name="connsiteX5" fmla="*/ 1268205 w 1361316"/>
                <a:gd name="connsiteY5" fmla="*/ 931113 h 931113"/>
                <a:gd name="connsiteX6" fmla="*/ 93111 w 1361316"/>
                <a:gd name="connsiteY6" fmla="*/ 931113 h 931113"/>
                <a:gd name="connsiteX7" fmla="*/ 0 w 1361316"/>
                <a:gd name="connsiteY7" fmla="*/ 838002 h 931113"/>
                <a:gd name="connsiteX8" fmla="*/ 0 w 1361316"/>
                <a:gd name="connsiteY8" fmla="*/ 93111 h 9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316" h="931113">
                  <a:moveTo>
                    <a:pt x="0" y="93111"/>
                  </a:moveTo>
                  <a:cubicBezTo>
                    <a:pt x="0" y="41687"/>
                    <a:pt x="41687" y="0"/>
                    <a:pt x="93111" y="0"/>
                  </a:cubicBezTo>
                  <a:lnTo>
                    <a:pt x="1268205" y="0"/>
                  </a:lnTo>
                  <a:cubicBezTo>
                    <a:pt x="1319629" y="0"/>
                    <a:pt x="1361316" y="41687"/>
                    <a:pt x="1361316" y="93111"/>
                  </a:cubicBezTo>
                  <a:lnTo>
                    <a:pt x="1361316" y="838002"/>
                  </a:lnTo>
                  <a:cubicBezTo>
                    <a:pt x="1361316" y="889426"/>
                    <a:pt x="1319629" y="931113"/>
                    <a:pt x="1268205" y="931113"/>
                  </a:cubicBezTo>
                  <a:lnTo>
                    <a:pt x="93111" y="931113"/>
                  </a:lnTo>
                  <a:cubicBezTo>
                    <a:pt x="41687" y="931113"/>
                    <a:pt x="0" y="889426"/>
                    <a:pt x="0" y="838002"/>
                  </a:cubicBezTo>
                  <a:lnTo>
                    <a:pt x="0" y="93111"/>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701" tIns="38701" rIns="38701" bIns="38701" numCol="1" spcCol="1270" anchor="ctr" anchorCtr="0">
              <a:noAutofit/>
            </a:bodyPr>
            <a:lstStyle/>
            <a:p>
              <a:pPr marL="0" lvl="0" indent="0" algn="ctr" defTabSz="800100">
                <a:lnSpc>
                  <a:spcPct val="90000"/>
                </a:lnSpc>
                <a:spcBef>
                  <a:spcPct val="0"/>
                </a:spcBef>
                <a:spcAft>
                  <a:spcPct val="35000"/>
                </a:spcAft>
                <a:buNone/>
              </a:pPr>
              <a:r>
                <a:rPr lang="en-GB" sz="1600" kern="1200" dirty="0">
                  <a:solidFill>
                    <a:schemeClr val="tx1"/>
                  </a:solidFill>
                  <a:latin typeface="Aptos" panose="020B0004020202020204" pitchFamily="34" charset="0"/>
                  <a:cs typeface="Arial" panose="020B0604020202020204" pitchFamily="34" charset="0"/>
                </a:rPr>
                <a:t>Motion + CTF correction</a:t>
              </a:r>
            </a:p>
          </p:txBody>
        </p:sp>
        <p:sp>
          <p:nvSpPr>
            <p:cNvPr id="20" name="Freeform: Shape 19">
              <a:extLst>
                <a:ext uri="{FF2B5EF4-FFF2-40B4-BE49-F238E27FC236}">
                  <a16:creationId xmlns:a16="http://schemas.microsoft.com/office/drawing/2014/main" id="{7BAAE081-D340-FE2E-106A-032A82366571}"/>
                </a:ext>
              </a:extLst>
            </p:cNvPr>
            <p:cNvSpPr/>
            <p:nvPr/>
          </p:nvSpPr>
          <p:spPr>
            <a:xfrm>
              <a:off x="1464238" y="2617734"/>
              <a:ext cx="198207" cy="27614"/>
            </a:xfrm>
            <a:custGeom>
              <a:avLst/>
              <a:gdLst>
                <a:gd name="connsiteX0" fmla="*/ 0 w 198207"/>
                <a:gd name="connsiteY0" fmla="*/ 13807 h 27614"/>
                <a:gd name="connsiteX1" fmla="*/ 198207 w 198207"/>
                <a:gd name="connsiteY1" fmla="*/ 13807 h 27614"/>
              </a:gdLst>
              <a:ahLst/>
              <a:cxnLst>
                <a:cxn ang="0">
                  <a:pos x="connsiteX0" y="connsiteY0"/>
                </a:cxn>
                <a:cxn ang="0">
                  <a:pos x="connsiteX1" y="connsiteY1"/>
                </a:cxn>
              </a:cxnLst>
              <a:rect l="l" t="t" r="r" b="b"/>
              <a:pathLst>
                <a:path w="198207" h="27614">
                  <a:moveTo>
                    <a:pt x="0" y="13807"/>
                  </a:moveTo>
                  <a:lnTo>
                    <a:pt x="198207" y="13807"/>
                  </a:lnTo>
                </a:path>
              </a:pathLst>
            </a:custGeom>
            <a:grp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6849" tIns="8852" rIns="106848" bIns="8852" numCol="1" spcCol="1270" anchor="ctr" anchorCtr="0">
              <a:noAutofit/>
            </a:bodyPr>
            <a:lstStyle/>
            <a:p>
              <a:pPr marL="0" lvl="0" indent="0" algn="ctr" defTabSz="355600">
                <a:lnSpc>
                  <a:spcPct val="90000"/>
                </a:lnSpc>
                <a:spcBef>
                  <a:spcPct val="0"/>
                </a:spcBef>
                <a:spcAft>
                  <a:spcPct val="35000"/>
                </a:spcAft>
                <a:buNone/>
              </a:pPr>
              <a:endParaRPr lang="en-GB" sz="700" kern="1200">
                <a:solidFill>
                  <a:schemeClr val="tx1"/>
                </a:solidFill>
                <a:latin typeface="Aptos" panose="020B00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3F7B3DE5-5E27-5439-F6A4-8D8C2D7056C3}"/>
                </a:ext>
              </a:extLst>
            </p:cNvPr>
            <p:cNvSpPr/>
            <p:nvPr/>
          </p:nvSpPr>
          <p:spPr>
            <a:xfrm>
              <a:off x="1662445" y="2165984"/>
              <a:ext cx="1361316" cy="931113"/>
            </a:xfrm>
            <a:custGeom>
              <a:avLst/>
              <a:gdLst>
                <a:gd name="connsiteX0" fmla="*/ 0 w 1361316"/>
                <a:gd name="connsiteY0" fmla="*/ 93111 h 931113"/>
                <a:gd name="connsiteX1" fmla="*/ 93111 w 1361316"/>
                <a:gd name="connsiteY1" fmla="*/ 0 h 931113"/>
                <a:gd name="connsiteX2" fmla="*/ 1268205 w 1361316"/>
                <a:gd name="connsiteY2" fmla="*/ 0 h 931113"/>
                <a:gd name="connsiteX3" fmla="*/ 1361316 w 1361316"/>
                <a:gd name="connsiteY3" fmla="*/ 93111 h 931113"/>
                <a:gd name="connsiteX4" fmla="*/ 1361316 w 1361316"/>
                <a:gd name="connsiteY4" fmla="*/ 838002 h 931113"/>
                <a:gd name="connsiteX5" fmla="*/ 1268205 w 1361316"/>
                <a:gd name="connsiteY5" fmla="*/ 931113 h 931113"/>
                <a:gd name="connsiteX6" fmla="*/ 93111 w 1361316"/>
                <a:gd name="connsiteY6" fmla="*/ 931113 h 931113"/>
                <a:gd name="connsiteX7" fmla="*/ 0 w 1361316"/>
                <a:gd name="connsiteY7" fmla="*/ 838002 h 931113"/>
                <a:gd name="connsiteX8" fmla="*/ 0 w 1361316"/>
                <a:gd name="connsiteY8" fmla="*/ 93111 h 9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316" h="931113">
                  <a:moveTo>
                    <a:pt x="0" y="93111"/>
                  </a:moveTo>
                  <a:cubicBezTo>
                    <a:pt x="0" y="41687"/>
                    <a:pt x="41687" y="0"/>
                    <a:pt x="93111" y="0"/>
                  </a:cubicBezTo>
                  <a:lnTo>
                    <a:pt x="1268205" y="0"/>
                  </a:lnTo>
                  <a:cubicBezTo>
                    <a:pt x="1319629" y="0"/>
                    <a:pt x="1361316" y="41687"/>
                    <a:pt x="1361316" y="93111"/>
                  </a:cubicBezTo>
                  <a:lnTo>
                    <a:pt x="1361316" y="838002"/>
                  </a:lnTo>
                  <a:cubicBezTo>
                    <a:pt x="1361316" y="889426"/>
                    <a:pt x="1319629" y="931113"/>
                    <a:pt x="1268205" y="931113"/>
                  </a:cubicBezTo>
                  <a:lnTo>
                    <a:pt x="93111" y="931113"/>
                  </a:lnTo>
                  <a:cubicBezTo>
                    <a:pt x="41687" y="931113"/>
                    <a:pt x="0" y="889426"/>
                    <a:pt x="0" y="838002"/>
                  </a:cubicBezTo>
                  <a:lnTo>
                    <a:pt x="0" y="93111"/>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701" tIns="38701" rIns="38701" bIns="38701" numCol="1" spcCol="1270" anchor="ctr" anchorCtr="0">
              <a:noAutofit/>
            </a:bodyPr>
            <a:lstStyle/>
            <a:p>
              <a:pPr marL="0" lvl="0" indent="0" algn="ctr" defTabSz="800100">
                <a:lnSpc>
                  <a:spcPct val="90000"/>
                </a:lnSpc>
                <a:spcBef>
                  <a:spcPct val="0"/>
                </a:spcBef>
                <a:spcAft>
                  <a:spcPct val="35000"/>
                </a:spcAft>
                <a:buNone/>
              </a:pPr>
              <a:r>
                <a:rPr lang="en-GB" sz="1600" kern="1200" dirty="0">
                  <a:solidFill>
                    <a:schemeClr val="tx1"/>
                  </a:solidFill>
                  <a:latin typeface="Aptos" panose="020B0004020202020204" pitchFamily="34" charset="0"/>
                  <a:cs typeface="Arial" panose="020B0604020202020204" pitchFamily="34" charset="0"/>
                </a:rPr>
                <a:t>Align + reconstruct tomograms</a:t>
              </a:r>
            </a:p>
          </p:txBody>
        </p:sp>
        <p:sp>
          <p:nvSpPr>
            <p:cNvPr id="22" name="Freeform: Shape 21">
              <a:extLst>
                <a:ext uri="{FF2B5EF4-FFF2-40B4-BE49-F238E27FC236}">
                  <a16:creationId xmlns:a16="http://schemas.microsoft.com/office/drawing/2014/main" id="{0452D753-7553-D49B-E355-38AA466D8D8B}"/>
                </a:ext>
              </a:extLst>
            </p:cNvPr>
            <p:cNvSpPr/>
            <p:nvPr/>
          </p:nvSpPr>
          <p:spPr>
            <a:xfrm>
              <a:off x="3023762" y="2617734"/>
              <a:ext cx="198207" cy="27614"/>
            </a:xfrm>
            <a:custGeom>
              <a:avLst/>
              <a:gdLst>
                <a:gd name="connsiteX0" fmla="*/ 0 w 198207"/>
                <a:gd name="connsiteY0" fmla="*/ 13807 h 27614"/>
                <a:gd name="connsiteX1" fmla="*/ 198207 w 198207"/>
                <a:gd name="connsiteY1" fmla="*/ 13807 h 27614"/>
              </a:gdLst>
              <a:ahLst/>
              <a:cxnLst>
                <a:cxn ang="0">
                  <a:pos x="connsiteX0" y="connsiteY0"/>
                </a:cxn>
                <a:cxn ang="0">
                  <a:pos x="connsiteX1" y="connsiteY1"/>
                </a:cxn>
              </a:cxnLst>
              <a:rect l="l" t="t" r="r" b="b"/>
              <a:pathLst>
                <a:path w="198207" h="27614">
                  <a:moveTo>
                    <a:pt x="0" y="13807"/>
                  </a:moveTo>
                  <a:lnTo>
                    <a:pt x="198207" y="13807"/>
                  </a:lnTo>
                </a:path>
              </a:pathLst>
            </a:custGeom>
            <a:grp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6849" tIns="8852" rIns="106848" bIns="8852" numCol="1" spcCol="1270" anchor="ctr" anchorCtr="0">
              <a:noAutofit/>
            </a:bodyPr>
            <a:lstStyle/>
            <a:p>
              <a:pPr marL="0" lvl="0" indent="0" algn="ctr" defTabSz="355600">
                <a:lnSpc>
                  <a:spcPct val="90000"/>
                </a:lnSpc>
                <a:spcBef>
                  <a:spcPct val="0"/>
                </a:spcBef>
                <a:spcAft>
                  <a:spcPct val="35000"/>
                </a:spcAft>
                <a:buNone/>
              </a:pPr>
              <a:endParaRPr lang="en-GB" sz="700" kern="1200">
                <a:solidFill>
                  <a:schemeClr val="tx1"/>
                </a:solidFill>
                <a:latin typeface="Aptos" panose="020B00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01AE1ED9-ADFA-D2F0-92BB-1053529D8887}"/>
                </a:ext>
              </a:extLst>
            </p:cNvPr>
            <p:cNvSpPr/>
            <p:nvPr/>
          </p:nvSpPr>
          <p:spPr>
            <a:xfrm>
              <a:off x="3221969" y="2165984"/>
              <a:ext cx="1361316" cy="931113"/>
            </a:xfrm>
            <a:custGeom>
              <a:avLst/>
              <a:gdLst>
                <a:gd name="connsiteX0" fmla="*/ 0 w 1361316"/>
                <a:gd name="connsiteY0" fmla="*/ 93111 h 931113"/>
                <a:gd name="connsiteX1" fmla="*/ 93111 w 1361316"/>
                <a:gd name="connsiteY1" fmla="*/ 0 h 931113"/>
                <a:gd name="connsiteX2" fmla="*/ 1268205 w 1361316"/>
                <a:gd name="connsiteY2" fmla="*/ 0 h 931113"/>
                <a:gd name="connsiteX3" fmla="*/ 1361316 w 1361316"/>
                <a:gd name="connsiteY3" fmla="*/ 93111 h 931113"/>
                <a:gd name="connsiteX4" fmla="*/ 1361316 w 1361316"/>
                <a:gd name="connsiteY4" fmla="*/ 838002 h 931113"/>
                <a:gd name="connsiteX5" fmla="*/ 1268205 w 1361316"/>
                <a:gd name="connsiteY5" fmla="*/ 931113 h 931113"/>
                <a:gd name="connsiteX6" fmla="*/ 93111 w 1361316"/>
                <a:gd name="connsiteY6" fmla="*/ 931113 h 931113"/>
                <a:gd name="connsiteX7" fmla="*/ 0 w 1361316"/>
                <a:gd name="connsiteY7" fmla="*/ 838002 h 931113"/>
                <a:gd name="connsiteX8" fmla="*/ 0 w 1361316"/>
                <a:gd name="connsiteY8" fmla="*/ 93111 h 9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316" h="931113">
                  <a:moveTo>
                    <a:pt x="0" y="93111"/>
                  </a:moveTo>
                  <a:cubicBezTo>
                    <a:pt x="0" y="41687"/>
                    <a:pt x="41687" y="0"/>
                    <a:pt x="93111" y="0"/>
                  </a:cubicBezTo>
                  <a:lnTo>
                    <a:pt x="1268205" y="0"/>
                  </a:lnTo>
                  <a:cubicBezTo>
                    <a:pt x="1319629" y="0"/>
                    <a:pt x="1361316" y="41687"/>
                    <a:pt x="1361316" y="93111"/>
                  </a:cubicBezTo>
                  <a:lnTo>
                    <a:pt x="1361316" y="838002"/>
                  </a:lnTo>
                  <a:cubicBezTo>
                    <a:pt x="1361316" y="889426"/>
                    <a:pt x="1319629" y="931113"/>
                    <a:pt x="1268205" y="931113"/>
                  </a:cubicBezTo>
                  <a:lnTo>
                    <a:pt x="93111" y="931113"/>
                  </a:lnTo>
                  <a:cubicBezTo>
                    <a:pt x="41687" y="931113"/>
                    <a:pt x="0" y="889426"/>
                    <a:pt x="0" y="838002"/>
                  </a:cubicBezTo>
                  <a:lnTo>
                    <a:pt x="0" y="93111"/>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701" tIns="38701" rIns="38701" bIns="38701" numCol="1" spcCol="1270" anchor="ctr" anchorCtr="0">
              <a:noAutofit/>
            </a:bodyPr>
            <a:lstStyle/>
            <a:p>
              <a:pPr algn="ctr" defTabSz="800100">
                <a:lnSpc>
                  <a:spcPct val="90000"/>
                </a:lnSpc>
                <a:spcBef>
                  <a:spcPct val="0"/>
                </a:spcBef>
                <a:spcAft>
                  <a:spcPct val="35000"/>
                </a:spcAft>
              </a:pPr>
              <a:r>
                <a:rPr lang="en-GB" sz="1600" dirty="0">
                  <a:solidFill>
                    <a:schemeClr val="tx1"/>
                  </a:solidFill>
                  <a:latin typeface="Aptos" panose="020B0004020202020204" pitchFamily="34" charset="0"/>
                  <a:cs typeface="Arial" panose="020B0604020202020204" pitchFamily="34" charset="0"/>
                </a:rPr>
                <a:t>Particle picking</a:t>
              </a:r>
            </a:p>
          </p:txBody>
        </p:sp>
        <p:sp>
          <p:nvSpPr>
            <p:cNvPr id="24" name="Freeform: Shape 23">
              <a:extLst>
                <a:ext uri="{FF2B5EF4-FFF2-40B4-BE49-F238E27FC236}">
                  <a16:creationId xmlns:a16="http://schemas.microsoft.com/office/drawing/2014/main" id="{A3B436E7-BF18-9F29-9CAF-134C4B213211}"/>
                </a:ext>
              </a:extLst>
            </p:cNvPr>
            <p:cNvSpPr/>
            <p:nvPr/>
          </p:nvSpPr>
          <p:spPr>
            <a:xfrm>
              <a:off x="4583286" y="2617734"/>
              <a:ext cx="198207" cy="27614"/>
            </a:xfrm>
            <a:custGeom>
              <a:avLst/>
              <a:gdLst>
                <a:gd name="connsiteX0" fmla="*/ 0 w 198207"/>
                <a:gd name="connsiteY0" fmla="*/ 13807 h 27614"/>
                <a:gd name="connsiteX1" fmla="*/ 198207 w 198207"/>
                <a:gd name="connsiteY1" fmla="*/ 13807 h 27614"/>
              </a:gdLst>
              <a:ahLst/>
              <a:cxnLst>
                <a:cxn ang="0">
                  <a:pos x="connsiteX0" y="connsiteY0"/>
                </a:cxn>
                <a:cxn ang="0">
                  <a:pos x="connsiteX1" y="connsiteY1"/>
                </a:cxn>
              </a:cxnLst>
              <a:rect l="l" t="t" r="r" b="b"/>
              <a:pathLst>
                <a:path w="198207" h="27614">
                  <a:moveTo>
                    <a:pt x="0" y="13807"/>
                  </a:moveTo>
                  <a:lnTo>
                    <a:pt x="198207" y="13807"/>
                  </a:lnTo>
                </a:path>
              </a:pathLst>
            </a:custGeom>
            <a:grp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6849" tIns="8852" rIns="106848" bIns="8852" numCol="1" spcCol="1270" anchor="ctr" anchorCtr="0">
              <a:noAutofit/>
            </a:bodyPr>
            <a:lstStyle/>
            <a:p>
              <a:pPr marL="0" lvl="0" indent="0" algn="ctr" defTabSz="355600">
                <a:lnSpc>
                  <a:spcPct val="90000"/>
                </a:lnSpc>
                <a:spcBef>
                  <a:spcPct val="0"/>
                </a:spcBef>
                <a:spcAft>
                  <a:spcPct val="35000"/>
                </a:spcAft>
                <a:buNone/>
              </a:pPr>
              <a:endParaRPr lang="en-GB" sz="700" kern="1200">
                <a:solidFill>
                  <a:schemeClr val="tx1"/>
                </a:solidFill>
                <a:latin typeface="Aptos" panose="020B00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E4358C04-63EF-4899-D3EE-EF2ED6D522E0}"/>
                </a:ext>
              </a:extLst>
            </p:cNvPr>
            <p:cNvSpPr/>
            <p:nvPr/>
          </p:nvSpPr>
          <p:spPr>
            <a:xfrm>
              <a:off x="4740305" y="2165984"/>
              <a:ext cx="1399977" cy="931113"/>
            </a:xfrm>
            <a:custGeom>
              <a:avLst/>
              <a:gdLst>
                <a:gd name="connsiteX0" fmla="*/ 0 w 1511240"/>
                <a:gd name="connsiteY0" fmla="*/ 93111 h 931113"/>
                <a:gd name="connsiteX1" fmla="*/ 93111 w 1511240"/>
                <a:gd name="connsiteY1" fmla="*/ 0 h 931113"/>
                <a:gd name="connsiteX2" fmla="*/ 1418129 w 1511240"/>
                <a:gd name="connsiteY2" fmla="*/ 0 h 931113"/>
                <a:gd name="connsiteX3" fmla="*/ 1511240 w 1511240"/>
                <a:gd name="connsiteY3" fmla="*/ 93111 h 931113"/>
                <a:gd name="connsiteX4" fmla="*/ 1511240 w 1511240"/>
                <a:gd name="connsiteY4" fmla="*/ 838002 h 931113"/>
                <a:gd name="connsiteX5" fmla="*/ 1418129 w 1511240"/>
                <a:gd name="connsiteY5" fmla="*/ 931113 h 931113"/>
                <a:gd name="connsiteX6" fmla="*/ 93111 w 1511240"/>
                <a:gd name="connsiteY6" fmla="*/ 931113 h 931113"/>
                <a:gd name="connsiteX7" fmla="*/ 0 w 1511240"/>
                <a:gd name="connsiteY7" fmla="*/ 838002 h 931113"/>
                <a:gd name="connsiteX8" fmla="*/ 0 w 1511240"/>
                <a:gd name="connsiteY8" fmla="*/ 93111 h 9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40" h="931113">
                  <a:moveTo>
                    <a:pt x="0" y="93111"/>
                  </a:moveTo>
                  <a:cubicBezTo>
                    <a:pt x="0" y="41687"/>
                    <a:pt x="41687" y="0"/>
                    <a:pt x="93111" y="0"/>
                  </a:cubicBezTo>
                  <a:lnTo>
                    <a:pt x="1418129" y="0"/>
                  </a:lnTo>
                  <a:cubicBezTo>
                    <a:pt x="1469553" y="0"/>
                    <a:pt x="1511240" y="41687"/>
                    <a:pt x="1511240" y="93111"/>
                  </a:cubicBezTo>
                  <a:lnTo>
                    <a:pt x="1511240" y="838002"/>
                  </a:lnTo>
                  <a:cubicBezTo>
                    <a:pt x="1511240" y="889426"/>
                    <a:pt x="1469553" y="931113"/>
                    <a:pt x="1418129" y="931113"/>
                  </a:cubicBezTo>
                  <a:lnTo>
                    <a:pt x="93111" y="931113"/>
                  </a:lnTo>
                  <a:cubicBezTo>
                    <a:pt x="41687" y="931113"/>
                    <a:pt x="0" y="889426"/>
                    <a:pt x="0" y="838002"/>
                  </a:cubicBezTo>
                  <a:lnTo>
                    <a:pt x="0" y="93111"/>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701" tIns="38701" rIns="38701" bIns="38701" numCol="1" spcCol="1270" anchor="ctr" anchorCtr="0">
              <a:noAutofit/>
            </a:bodyPr>
            <a:lstStyle/>
            <a:p>
              <a:pPr marL="0" lvl="0" indent="0" algn="ctr" defTabSz="800100">
                <a:lnSpc>
                  <a:spcPct val="90000"/>
                </a:lnSpc>
                <a:spcBef>
                  <a:spcPct val="0"/>
                </a:spcBef>
                <a:spcAft>
                  <a:spcPct val="35000"/>
                </a:spcAft>
                <a:buNone/>
              </a:pPr>
              <a:r>
                <a:rPr lang="en-GB" sz="1600" kern="1200" dirty="0" err="1">
                  <a:solidFill>
                    <a:schemeClr val="tx1"/>
                  </a:solidFill>
                  <a:latin typeface="Aptos" panose="020B0004020202020204" pitchFamily="34" charset="0"/>
                  <a:cs typeface="Arial" panose="020B0604020202020204" pitchFamily="34" charset="0"/>
                </a:rPr>
                <a:t>Subtomogram</a:t>
              </a:r>
              <a:r>
                <a:rPr lang="en-GB" sz="1600" kern="1200" dirty="0">
                  <a:solidFill>
                    <a:schemeClr val="tx1"/>
                  </a:solidFill>
                  <a:latin typeface="Aptos" panose="020B0004020202020204" pitchFamily="34" charset="0"/>
                  <a:cs typeface="Arial" panose="020B0604020202020204" pitchFamily="34" charset="0"/>
                </a:rPr>
                <a:t> extraction</a:t>
              </a:r>
            </a:p>
          </p:txBody>
        </p:sp>
        <p:sp>
          <p:nvSpPr>
            <p:cNvPr id="26" name="Freeform: Shape 25">
              <a:extLst>
                <a:ext uri="{FF2B5EF4-FFF2-40B4-BE49-F238E27FC236}">
                  <a16:creationId xmlns:a16="http://schemas.microsoft.com/office/drawing/2014/main" id="{09AA5F4B-0ACB-F812-960E-3E6A7A00A1FA}"/>
                </a:ext>
              </a:extLst>
            </p:cNvPr>
            <p:cNvSpPr/>
            <p:nvPr/>
          </p:nvSpPr>
          <p:spPr>
            <a:xfrm>
              <a:off x="6140283" y="2599629"/>
              <a:ext cx="350660" cy="45719"/>
            </a:xfrm>
            <a:custGeom>
              <a:avLst/>
              <a:gdLst>
                <a:gd name="connsiteX0" fmla="*/ 0 w 198207"/>
                <a:gd name="connsiteY0" fmla="*/ 13807 h 27614"/>
                <a:gd name="connsiteX1" fmla="*/ 198207 w 198207"/>
                <a:gd name="connsiteY1" fmla="*/ 13807 h 27614"/>
              </a:gdLst>
              <a:ahLst/>
              <a:cxnLst>
                <a:cxn ang="0">
                  <a:pos x="connsiteX0" y="connsiteY0"/>
                </a:cxn>
                <a:cxn ang="0">
                  <a:pos x="connsiteX1" y="connsiteY1"/>
                </a:cxn>
              </a:cxnLst>
              <a:rect l="l" t="t" r="r" b="b"/>
              <a:pathLst>
                <a:path w="198207" h="27614">
                  <a:moveTo>
                    <a:pt x="0" y="13807"/>
                  </a:moveTo>
                  <a:lnTo>
                    <a:pt x="198207" y="13807"/>
                  </a:lnTo>
                </a:path>
              </a:pathLst>
            </a:custGeom>
            <a:grp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6848" tIns="8852" rIns="106849" bIns="8852" numCol="1" spcCol="1270" anchor="ctr" anchorCtr="0">
              <a:noAutofit/>
            </a:bodyPr>
            <a:lstStyle/>
            <a:p>
              <a:pPr marL="0" lvl="0" indent="0" algn="ctr" defTabSz="222250">
                <a:lnSpc>
                  <a:spcPct val="90000"/>
                </a:lnSpc>
                <a:spcBef>
                  <a:spcPct val="0"/>
                </a:spcBef>
                <a:spcAft>
                  <a:spcPct val="35000"/>
                </a:spcAft>
                <a:buNone/>
              </a:pPr>
              <a:endParaRPr lang="en-GB" sz="400" kern="1200">
                <a:solidFill>
                  <a:schemeClr val="tx1"/>
                </a:solidFill>
                <a:latin typeface="Aptos" panose="020B00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C79FFC35-AD52-8D79-39F8-BEC10FF50926}"/>
                </a:ext>
              </a:extLst>
            </p:cNvPr>
            <p:cNvSpPr/>
            <p:nvPr/>
          </p:nvSpPr>
          <p:spPr>
            <a:xfrm>
              <a:off x="6338489" y="2180532"/>
              <a:ext cx="1079108" cy="902016"/>
            </a:xfrm>
            <a:custGeom>
              <a:avLst/>
              <a:gdLst>
                <a:gd name="connsiteX0" fmla="*/ 0 w 880902"/>
                <a:gd name="connsiteY0" fmla="*/ 88090 h 902016"/>
                <a:gd name="connsiteX1" fmla="*/ 88090 w 880902"/>
                <a:gd name="connsiteY1" fmla="*/ 0 h 902016"/>
                <a:gd name="connsiteX2" fmla="*/ 792812 w 880902"/>
                <a:gd name="connsiteY2" fmla="*/ 0 h 902016"/>
                <a:gd name="connsiteX3" fmla="*/ 880902 w 880902"/>
                <a:gd name="connsiteY3" fmla="*/ 88090 h 902016"/>
                <a:gd name="connsiteX4" fmla="*/ 880902 w 880902"/>
                <a:gd name="connsiteY4" fmla="*/ 813926 h 902016"/>
                <a:gd name="connsiteX5" fmla="*/ 792812 w 880902"/>
                <a:gd name="connsiteY5" fmla="*/ 902016 h 902016"/>
                <a:gd name="connsiteX6" fmla="*/ 88090 w 880902"/>
                <a:gd name="connsiteY6" fmla="*/ 902016 h 902016"/>
                <a:gd name="connsiteX7" fmla="*/ 0 w 880902"/>
                <a:gd name="connsiteY7" fmla="*/ 813926 h 902016"/>
                <a:gd name="connsiteX8" fmla="*/ 0 w 880902"/>
                <a:gd name="connsiteY8" fmla="*/ 88090 h 90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902" h="902016">
                  <a:moveTo>
                    <a:pt x="0" y="88090"/>
                  </a:moveTo>
                  <a:cubicBezTo>
                    <a:pt x="0" y="39439"/>
                    <a:pt x="39439" y="0"/>
                    <a:pt x="88090" y="0"/>
                  </a:cubicBezTo>
                  <a:lnTo>
                    <a:pt x="792812" y="0"/>
                  </a:lnTo>
                  <a:cubicBezTo>
                    <a:pt x="841463" y="0"/>
                    <a:pt x="880902" y="39439"/>
                    <a:pt x="880902" y="88090"/>
                  </a:cubicBezTo>
                  <a:lnTo>
                    <a:pt x="880902" y="813926"/>
                  </a:lnTo>
                  <a:cubicBezTo>
                    <a:pt x="880902" y="862577"/>
                    <a:pt x="841463" y="902016"/>
                    <a:pt x="792812" y="902016"/>
                  </a:cubicBezTo>
                  <a:lnTo>
                    <a:pt x="88090" y="902016"/>
                  </a:lnTo>
                  <a:cubicBezTo>
                    <a:pt x="39439" y="902016"/>
                    <a:pt x="0" y="862577"/>
                    <a:pt x="0" y="813926"/>
                  </a:cubicBezTo>
                  <a:lnTo>
                    <a:pt x="0" y="8809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231" tIns="37231" rIns="37231" bIns="37231" numCol="1" spcCol="1270" anchor="ctr" anchorCtr="0">
              <a:noAutofit/>
            </a:bodyPr>
            <a:lstStyle/>
            <a:p>
              <a:pPr marL="0" lvl="0" indent="0" algn="ctr" defTabSz="800100">
                <a:lnSpc>
                  <a:spcPct val="90000"/>
                </a:lnSpc>
                <a:spcBef>
                  <a:spcPct val="0"/>
                </a:spcBef>
                <a:spcAft>
                  <a:spcPct val="35000"/>
                </a:spcAft>
                <a:buNone/>
              </a:pPr>
              <a:r>
                <a:rPr lang="en-GB" sz="1600" kern="1200" dirty="0">
                  <a:solidFill>
                    <a:schemeClr val="tx1"/>
                  </a:solidFill>
                  <a:latin typeface="Aptos" panose="020B0004020202020204" pitchFamily="34" charset="0"/>
                  <a:cs typeface="Arial" panose="020B0604020202020204" pitchFamily="34" charset="0"/>
                </a:rPr>
                <a:t>Initial/</a:t>
              </a:r>
              <a:br>
                <a:rPr lang="en-GB" sz="1600" kern="1200" dirty="0">
                  <a:solidFill>
                    <a:schemeClr val="tx1"/>
                  </a:solidFill>
                  <a:latin typeface="Aptos" panose="020B0004020202020204" pitchFamily="34" charset="0"/>
                  <a:cs typeface="Arial" panose="020B0604020202020204" pitchFamily="34" charset="0"/>
                </a:rPr>
              </a:br>
              <a:r>
                <a:rPr lang="en-GB" sz="1600" kern="1200" dirty="0">
                  <a:solidFill>
                    <a:schemeClr val="tx1"/>
                  </a:solidFill>
                  <a:latin typeface="Aptos" panose="020B0004020202020204" pitchFamily="34" charset="0"/>
                  <a:cs typeface="Arial" panose="020B0604020202020204" pitchFamily="34" charset="0"/>
                </a:rPr>
                <a:t>reference model</a:t>
              </a:r>
            </a:p>
          </p:txBody>
        </p:sp>
        <p:sp>
          <p:nvSpPr>
            <p:cNvPr id="28" name="Freeform: Shape 27">
              <a:extLst>
                <a:ext uri="{FF2B5EF4-FFF2-40B4-BE49-F238E27FC236}">
                  <a16:creationId xmlns:a16="http://schemas.microsoft.com/office/drawing/2014/main" id="{747E7185-9D63-C29F-CF32-012A25D91EAC}"/>
                </a:ext>
              </a:extLst>
            </p:cNvPr>
            <p:cNvSpPr/>
            <p:nvPr/>
          </p:nvSpPr>
          <p:spPr>
            <a:xfrm>
              <a:off x="7417597" y="2617734"/>
              <a:ext cx="198207" cy="27614"/>
            </a:xfrm>
            <a:custGeom>
              <a:avLst/>
              <a:gdLst>
                <a:gd name="connsiteX0" fmla="*/ 0 w 198207"/>
                <a:gd name="connsiteY0" fmla="*/ 13807 h 27614"/>
                <a:gd name="connsiteX1" fmla="*/ 198207 w 198207"/>
                <a:gd name="connsiteY1" fmla="*/ 13807 h 27614"/>
              </a:gdLst>
              <a:ahLst/>
              <a:cxnLst>
                <a:cxn ang="0">
                  <a:pos x="connsiteX0" y="connsiteY0"/>
                </a:cxn>
                <a:cxn ang="0">
                  <a:pos x="connsiteX1" y="connsiteY1"/>
                </a:cxn>
              </a:cxnLst>
              <a:rect l="l" t="t" r="r" b="b"/>
              <a:pathLst>
                <a:path w="198207" h="27614">
                  <a:moveTo>
                    <a:pt x="0" y="13807"/>
                  </a:moveTo>
                  <a:lnTo>
                    <a:pt x="198207" y="13807"/>
                  </a:lnTo>
                </a:path>
              </a:pathLst>
            </a:custGeom>
            <a:grp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6848" tIns="8852" rIns="106849" bIns="8852" numCol="1" spcCol="1270" anchor="ctr" anchorCtr="0">
              <a:noAutofit/>
            </a:bodyPr>
            <a:lstStyle/>
            <a:p>
              <a:pPr marL="0" lvl="0" indent="0" algn="ctr" defTabSz="355600">
                <a:lnSpc>
                  <a:spcPct val="90000"/>
                </a:lnSpc>
                <a:spcBef>
                  <a:spcPct val="0"/>
                </a:spcBef>
                <a:spcAft>
                  <a:spcPct val="35000"/>
                </a:spcAft>
                <a:buNone/>
              </a:pPr>
              <a:endParaRPr lang="en-GB" sz="700" kern="1200">
                <a:solidFill>
                  <a:schemeClr val="tx1"/>
                </a:solidFill>
                <a:latin typeface="Aptos" panose="020B00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9616DC10-3E70-6280-7EB4-8A7A40F6E0BF}"/>
                </a:ext>
              </a:extLst>
            </p:cNvPr>
            <p:cNvSpPr/>
            <p:nvPr/>
          </p:nvSpPr>
          <p:spPr>
            <a:xfrm>
              <a:off x="7570051" y="2165984"/>
              <a:ext cx="1399977" cy="931113"/>
            </a:xfrm>
            <a:custGeom>
              <a:avLst/>
              <a:gdLst>
                <a:gd name="connsiteX0" fmla="*/ 0 w 1399977"/>
                <a:gd name="connsiteY0" fmla="*/ 93111 h 931113"/>
                <a:gd name="connsiteX1" fmla="*/ 93111 w 1399977"/>
                <a:gd name="connsiteY1" fmla="*/ 0 h 931113"/>
                <a:gd name="connsiteX2" fmla="*/ 1306866 w 1399977"/>
                <a:gd name="connsiteY2" fmla="*/ 0 h 931113"/>
                <a:gd name="connsiteX3" fmla="*/ 1399977 w 1399977"/>
                <a:gd name="connsiteY3" fmla="*/ 93111 h 931113"/>
                <a:gd name="connsiteX4" fmla="*/ 1399977 w 1399977"/>
                <a:gd name="connsiteY4" fmla="*/ 838002 h 931113"/>
                <a:gd name="connsiteX5" fmla="*/ 1306866 w 1399977"/>
                <a:gd name="connsiteY5" fmla="*/ 931113 h 931113"/>
                <a:gd name="connsiteX6" fmla="*/ 93111 w 1399977"/>
                <a:gd name="connsiteY6" fmla="*/ 931113 h 931113"/>
                <a:gd name="connsiteX7" fmla="*/ 0 w 1399977"/>
                <a:gd name="connsiteY7" fmla="*/ 838002 h 931113"/>
                <a:gd name="connsiteX8" fmla="*/ 0 w 1399977"/>
                <a:gd name="connsiteY8" fmla="*/ 93111 h 9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977" h="931113">
                  <a:moveTo>
                    <a:pt x="0" y="93111"/>
                  </a:moveTo>
                  <a:cubicBezTo>
                    <a:pt x="0" y="41687"/>
                    <a:pt x="41687" y="0"/>
                    <a:pt x="93111" y="0"/>
                  </a:cubicBezTo>
                  <a:lnTo>
                    <a:pt x="1306866" y="0"/>
                  </a:lnTo>
                  <a:cubicBezTo>
                    <a:pt x="1358290" y="0"/>
                    <a:pt x="1399977" y="41687"/>
                    <a:pt x="1399977" y="93111"/>
                  </a:cubicBezTo>
                  <a:lnTo>
                    <a:pt x="1399977" y="838002"/>
                  </a:lnTo>
                  <a:cubicBezTo>
                    <a:pt x="1399977" y="889426"/>
                    <a:pt x="1358290" y="931113"/>
                    <a:pt x="1306866" y="931113"/>
                  </a:cubicBezTo>
                  <a:lnTo>
                    <a:pt x="93111" y="931113"/>
                  </a:lnTo>
                  <a:cubicBezTo>
                    <a:pt x="41687" y="931113"/>
                    <a:pt x="0" y="889426"/>
                    <a:pt x="0" y="838002"/>
                  </a:cubicBezTo>
                  <a:lnTo>
                    <a:pt x="0" y="93111"/>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231" tIns="37231" rIns="37231" bIns="37231" numCol="1" spcCol="1270" anchor="ctr" anchorCtr="0">
              <a:noAutofit/>
            </a:bodyPr>
            <a:lstStyle/>
            <a:p>
              <a:pPr algn="ctr" defTabSz="800100">
                <a:lnSpc>
                  <a:spcPct val="90000"/>
                </a:lnSpc>
                <a:spcBef>
                  <a:spcPct val="0"/>
                </a:spcBef>
                <a:spcAft>
                  <a:spcPct val="35000"/>
                </a:spcAft>
              </a:pPr>
              <a:r>
                <a:rPr lang="en-GB" sz="1600" dirty="0">
                  <a:solidFill>
                    <a:schemeClr val="tx1"/>
                  </a:solidFill>
                  <a:latin typeface="Aptos" panose="020B0004020202020204" pitchFamily="34" charset="0"/>
                  <a:cs typeface="Arial" panose="020B0604020202020204" pitchFamily="34" charset="0"/>
                </a:rPr>
                <a:t>3D classification</a:t>
              </a:r>
            </a:p>
          </p:txBody>
        </p:sp>
        <p:sp>
          <p:nvSpPr>
            <p:cNvPr id="30" name="Freeform: Shape 29">
              <a:extLst>
                <a:ext uri="{FF2B5EF4-FFF2-40B4-BE49-F238E27FC236}">
                  <a16:creationId xmlns:a16="http://schemas.microsoft.com/office/drawing/2014/main" id="{C69D4C95-8BEB-1E73-A2B3-1C6502E5CC59}"/>
                </a:ext>
              </a:extLst>
            </p:cNvPr>
            <p:cNvSpPr/>
            <p:nvPr/>
          </p:nvSpPr>
          <p:spPr>
            <a:xfrm>
              <a:off x="8970029" y="2617734"/>
              <a:ext cx="198207" cy="27614"/>
            </a:xfrm>
            <a:custGeom>
              <a:avLst/>
              <a:gdLst>
                <a:gd name="connsiteX0" fmla="*/ 0 w 198207"/>
                <a:gd name="connsiteY0" fmla="*/ 13807 h 27614"/>
                <a:gd name="connsiteX1" fmla="*/ 198207 w 198207"/>
                <a:gd name="connsiteY1" fmla="*/ 13807 h 27614"/>
              </a:gdLst>
              <a:ahLst/>
              <a:cxnLst>
                <a:cxn ang="0">
                  <a:pos x="connsiteX0" y="connsiteY0"/>
                </a:cxn>
                <a:cxn ang="0">
                  <a:pos x="connsiteX1" y="connsiteY1"/>
                </a:cxn>
              </a:cxnLst>
              <a:rect l="l" t="t" r="r" b="b"/>
              <a:pathLst>
                <a:path w="198207" h="27614">
                  <a:moveTo>
                    <a:pt x="0" y="13807"/>
                  </a:moveTo>
                  <a:lnTo>
                    <a:pt x="198207" y="13807"/>
                  </a:lnTo>
                </a:path>
              </a:pathLst>
            </a:custGeom>
            <a:grp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6848" tIns="8852" rIns="106849" bIns="8852" numCol="1" spcCol="1270" anchor="ctr" anchorCtr="0">
              <a:noAutofit/>
            </a:bodyPr>
            <a:lstStyle/>
            <a:p>
              <a:pPr marL="0" lvl="0" indent="0" algn="ctr" defTabSz="355600">
                <a:lnSpc>
                  <a:spcPct val="90000"/>
                </a:lnSpc>
                <a:spcBef>
                  <a:spcPct val="0"/>
                </a:spcBef>
                <a:spcAft>
                  <a:spcPct val="35000"/>
                </a:spcAft>
                <a:buNone/>
              </a:pPr>
              <a:endParaRPr lang="en-GB" sz="700" kern="1200">
                <a:solidFill>
                  <a:schemeClr val="tx1"/>
                </a:solidFill>
                <a:latin typeface="Aptos" panose="020B0004020202020204" pitchFamily="34" charset="0"/>
                <a:cs typeface="Arial" panose="020B0604020202020204" pitchFamily="34" charset="0"/>
              </a:endParaRPr>
            </a:p>
          </p:txBody>
        </p:sp>
        <p:sp>
          <p:nvSpPr>
            <p:cNvPr id="31" name="Freeform: Shape 30">
              <a:extLst>
                <a:ext uri="{FF2B5EF4-FFF2-40B4-BE49-F238E27FC236}">
                  <a16:creationId xmlns:a16="http://schemas.microsoft.com/office/drawing/2014/main" id="{59845123-436F-7BDA-CBC1-69A22B7EBEE7}"/>
                </a:ext>
              </a:extLst>
            </p:cNvPr>
            <p:cNvSpPr/>
            <p:nvPr/>
          </p:nvSpPr>
          <p:spPr>
            <a:xfrm>
              <a:off x="9168236" y="2165984"/>
              <a:ext cx="1361316" cy="931113"/>
            </a:xfrm>
            <a:custGeom>
              <a:avLst/>
              <a:gdLst>
                <a:gd name="connsiteX0" fmla="*/ 0 w 1361316"/>
                <a:gd name="connsiteY0" fmla="*/ 93111 h 931113"/>
                <a:gd name="connsiteX1" fmla="*/ 93111 w 1361316"/>
                <a:gd name="connsiteY1" fmla="*/ 0 h 931113"/>
                <a:gd name="connsiteX2" fmla="*/ 1268205 w 1361316"/>
                <a:gd name="connsiteY2" fmla="*/ 0 h 931113"/>
                <a:gd name="connsiteX3" fmla="*/ 1361316 w 1361316"/>
                <a:gd name="connsiteY3" fmla="*/ 93111 h 931113"/>
                <a:gd name="connsiteX4" fmla="*/ 1361316 w 1361316"/>
                <a:gd name="connsiteY4" fmla="*/ 838002 h 931113"/>
                <a:gd name="connsiteX5" fmla="*/ 1268205 w 1361316"/>
                <a:gd name="connsiteY5" fmla="*/ 931113 h 931113"/>
                <a:gd name="connsiteX6" fmla="*/ 93111 w 1361316"/>
                <a:gd name="connsiteY6" fmla="*/ 931113 h 931113"/>
                <a:gd name="connsiteX7" fmla="*/ 0 w 1361316"/>
                <a:gd name="connsiteY7" fmla="*/ 838002 h 931113"/>
                <a:gd name="connsiteX8" fmla="*/ 0 w 1361316"/>
                <a:gd name="connsiteY8" fmla="*/ 93111 h 9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316" h="931113">
                  <a:moveTo>
                    <a:pt x="0" y="93111"/>
                  </a:moveTo>
                  <a:cubicBezTo>
                    <a:pt x="0" y="41687"/>
                    <a:pt x="41687" y="0"/>
                    <a:pt x="93111" y="0"/>
                  </a:cubicBezTo>
                  <a:lnTo>
                    <a:pt x="1268205" y="0"/>
                  </a:lnTo>
                  <a:cubicBezTo>
                    <a:pt x="1319629" y="0"/>
                    <a:pt x="1361316" y="41687"/>
                    <a:pt x="1361316" y="93111"/>
                  </a:cubicBezTo>
                  <a:lnTo>
                    <a:pt x="1361316" y="838002"/>
                  </a:lnTo>
                  <a:cubicBezTo>
                    <a:pt x="1361316" y="889426"/>
                    <a:pt x="1319629" y="931113"/>
                    <a:pt x="1268205" y="931113"/>
                  </a:cubicBezTo>
                  <a:lnTo>
                    <a:pt x="93111" y="931113"/>
                  </a:lnTo>
                  <a:cubicBezTo>
                    <a:pt x="41687" y="931113"/>
                    <a:pt x="0" y="889426"/>
                    <a:pt x="0" y="838002"/>
                  </a:cubicBezTo>
                  <a:lnTo>
                    <a:pt x="0" y="93111"/>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701" tIns="38701" rIns="38701" bIns="38701" numCol="1" spcCol="1270" anchor="ctr" anchorCtr="0">
              <a:noAutofit/>
            </a:bodyPr>
            <a:lstStyle/>
            <a:p>
              <a:pPr marL="0" lvl="0" indent="0" algn="ctr" defTabSz="800100">
                <a:lnSpc>
                  <a:spcPct val="90000"/>
                </a:lnSpc>
                <a:spcBef>
                  <a:spcPct val="0"/>
                </a:spcBef>
                <a:spcAft>
                  <a:spcPct val="35000"/>
                </a:spcAft>
                <a:buNone/>
              </a:pPr>
              <a:r>
                <a:rPr lang="en-GB" sz="1600" kern="1200" dirty="0">
                  <a:solidFill>
                    <a:schemeClr val="tx1"/>
                  </a:solidFill>
                  <a:latin typeface="Aptos" panose="020B0004020202020204" pitchFamily="34" charset="0"/>
                  <a:cs typeface="Arial" panose="020B0604020202020204" pitchFamily="34" charset="0"/>
                </a:rPr>
                <a:t>3D refinement</a:t>
              </a:r>
            </a:p>
          </p:txBody>
        </p:sp>
        <p:sp>
          <p:nvSpPr>
            <p:cNvPr id="32" name="Freeform: Shape 31">
              <a:extLst>
                <a:ext uri="{FF2B5EF4-FFF2-40B4-BE49-F238E27FC236}">
                  <a16:creationId xmlns:a16="http://schemas.microsoft.com/office/drawing/2014/main" id="{744CA9A2-E340-04D5-F395-4F7DBA01BD82}"/>
                </a:ext>
              </a:extLst>
            </p:cNvPr>
            <p:cNvSpPr/>
            <p:nvPr/>
          </p:nvSpPr>
          <p:spPr>
            <a:xfrm>
              <a:off x="10529553" y="2617734"/>
              <a:ext cx="198207" cy="27614"/>
            </a:xfrm>
            <a:custGeom>
              <a:avLst/>
              <a:gdLst>
                <a:gd name="connsiteX0" fmla="*/ 0 w 198207"/>
                <a:gd name="connsiteY0" fmla="*/ 13807 h 27614"/>
                <a:gd name="connsiteX1" fmla="*/ 198207 w 198207"/>
                <a:gd name="connsiteY1" fmla="*/ 13807 h 27614"/>
              </a:gdLst>
              <a:ahLst/>
              <a:cxnLst>
                <a:cxn ang="0">
                  <a:pos x="connsiteX0" y="connsiteY0"/>
                </a:cxn>
                <a:cxn ang="0">
                  <a:pos x="connsiteX1" y="connsiteY1"/>
                </a:cxn>
              </a:cxnLst>
              <a:rect l="l" t="t" r="r" b="b"/>
              <a:pathLst>
                <a:path w="198207" h="27614">
                  <a:moveTo>
                    <a:pt x="0" y="13807"/>
                  </a:moveTo>
                  <a:lnTo>
                    <a:pt x="198207" y="13807"/>
                  </a:lnTo>
                </a:path>
              </a:pathLst>
            </a:custGeom>
            <a:grp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6848" tIns="8852" rIns="106849" bIns="8852" numCol="1" spcCol="1270" anchor="ctr" anchorCtr="0">
              <a:noAutofit/>
            </a:bodyPr>
            <a:lstStyle/>
            <a:p>
              <a:pPr marL="0" lvl="0" indent="0" algn="ctr" defTabSz="355600">
                <a:lnSpc>
                  <a:spcPct val="90000"/>
                </a:lnSpc>
                <a:spcBef>
                  <a:spcPct val="0"/>
                </a:spcBef>
                <a:spcAft>
                  <a:spcPct val="35000"/>
                </a:spcAft>
                <a:buNone/>
              </a:pPr>
              <a:endParaRPr lang="en-GB" sz="700" kern="1200">
                <a:solidFill>
                  <a:schemeClr val="tx1"/>
                </a:solidFill>
                <a:latin typeface="Aptos" panose="020B0004020202020204" pitchFamily="34" charset="0"/>
                <a:cs typeface="Arial" panose="020B0604020202020204" pitchFamily="34" charset="0"/>
              </a:endParaRPr>
            </a:p>
          </p:txBody>
        </p:sp>
        <p:sp>
          <p:nvSpPr>
            <p:cNvPr id="33" name="Freeform: Shape 32">
              <a:extLst>
                <a:ext uri="{FF2B5EF4-FFF2-40B4-BE49-F238E27FC236}">
                  <a16:creationId xmlns:a16="http://schemas.microsoft.com/office/drawing/2014/main" id="{00EF720F-5AED-34B4-974D-33E5EE12E21C}"/>
                </a:ext>
              </a:extLst>
            </p:cNvPr>
            <p:cNvSpPr/>
            <p:nvPr/>
          </p:nvSpPr>
          <p:spPr>
            <a:xfrm>
              <a:off x="10727760" y="2165984"/>
              <a:ext cx="1361316" cy="931113"/>
            </a:xfrm>
            <a:custGeom>
              <a:avLst/>
              <a:gdLst>
                <a:gd name="connsiteX0" fmla="*/ 0 w 1361316"/>
                <a:gd name="connsiteY0" fmla="*/ 93111 h 931113"/>
                <a:gd name="connsiteX1" fmla="*/ 93111 w 1361316"/>
                <a:gd name="connsiteY1" fmla="*/ 0 h 931113"/>
                <a:gd name="connsiteX2" fmla="*/ 1268205 w 1361316"/>
                <a:gd name="connsiteY2" fmla="*/ 0 h 931113"/>
                <a:gd name="connsiteX3" fmla="*/ 1361316 w 1361316"/>
                <a:gd name="connsiteY3" fmla="*/ 93111 h 931113"/>
                <a:gd name="connsiteX4" fmla="*/ 1361316 w 1361316"/>
                <a:gd name="connsiteY4" fmla="*/ 838002 h 931113"/>
                <a:gd name="connsiteX5" fmla="*/ 1268205 w 1361316"/>
                <a:gd name="connsiteY5" fmla="*/ 931113 h 931113"/>
                <a:gd name="connsiteX6" fmla="*/ 93111 w 1361316"/>
                <a:gd name="connsiteY6" fmla="*/ 931113 h 931113"/>
                <a:gd name="connsiteX7" fmla="*/ 0 w 1361316"/>
                <a:gd name="connsiteY7" fmla="*/ 838002 h 931113"/>
                <a:gd name="connsiteX8" fmla="*/ 0 w 1361316"/>
                <a:gd name="connsiteY8" fmla="*/ 93111 h 9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316" h="931113">
                  <a:moveTo>
                    <a:pt x="0" y="93111"/>
                  </a:moveTo>
                  <a:cubicBezTo>
                    <a:pt x="0" y="41687"/>
                    <a:pt x="41687" y="0"/>
                    <a:pt x="93111" y="0"/>
                  </a:cubicBezTo>
                  <a:lnTo>
                    <a:pt x="1268205" y="0"/>
                  </a:lnTo>
                  <a:cubicBezTo>
                    <a:pt x="1319629" y="0"/>
                    <a:pt x="1361316" y="41687"/>
                    <a:pt x="1361316" y="93111"/>
                  </a:cubicBezTo>
                  <a:lnTo>
                    <a:pt x="1361316" y="838002"/>
                  </a:lnTo>
                  <a:cubicBezTo>
                    <a:pt x="1361316" y="889426"/>
                    <a:pt x="1319629" y="931113"/>
                    <a:pt x="1268205" y="931113"/>
                  </a:cubicBezTo>
                  <a:lnTo>
                    <a:pt x="93111" y="931113"/>
                  </a:lnTo>
                  <a:cubicBezTo>
                    <a:pt x="41687" y="931113"/>
                    <a:pt x="0" y="889426"/>
                    <a:pt x="0" y="838002"/>
                  </a:cubicBezTo>
                  <a:lnTo>
                    <a:pt x="0" y="93111"/>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701" tIns="38701" rIns="38701" bIns="38701" numCol="1" spcCol="1270" anchor="ctr" anchorCtr="0">
              <a:noAutofit/>
            </a:bodyPr>
            <a:lstStyle/>
            <a:p>
              <a:pPr marL="0" lvl="0" indent="0" algn="ctr" defTabSz="800100">
                <a:lnSpc>
                  <a:spcPct val="90000"/>
                </a:lnSpc>
                <a:spcBef>
                  <a:spcPct val="0"/>
                </a:spcBef>
                <a:spcAft>
                  <a:spcPct val="35000"/>
                </a:spcAft>
                <a:buNone/>
              </a:pPr>
              <a:r>
                <a:rPr lang="en-GB" sz="1600" kern="1200" dirty="0">
                  <a:solidFill>
                    <a:schemeClr val="tx1"/>
                  </a:solidFill>
                  <a:latin typeface="Aptos" panose="020B0004020202020204" pitchFamily="34" charset="0"/>
                  <a:cs typeface="Arial" panose="020B0604020202020204" pitchFamily="34" charset="0"/>
                </a:rPr>
                <a:t>Final structure of interest</a:t>
              </a:r>
            </a:p>
          </p:txBody>
        </p:sp>
      </p:grpSp>
    </p:spTree>
    <p:extLst>
      <p:ext uri="{BB962C8B-B14F-4D97-AF65-F5344CB8AC3E}">
        <p14:creationId xmlns:p14="http://schemas.microsoft.com/office/powerpoint/2010/main" val="2515321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10CF4-40F7-1A87-3914-EFDD454C01C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8AB2BBD-B9C8-481C-440E-B058882CE962}"/>
              </a:ext>
            </a:extLst>
          </p:cNvPr>
          <p:cNvSpPr>
            <a:spLocks noGrp="1"/>
          </p:cNvSpPr>
          <p:nvPr>
            <p:ph type="body" sz="quarter" idx="10"/>
          </p:nvPr>
        </p:nvSpPr>
        <p:spPr/>
        <p:txBody>
          <a:bodyPr/>
          <a:lstStyle/>
          <a:p>
            <a:r>
              <a:rPr lang="en-GB" dirty="0"/>
              <a:t>Bioscience Example 3: Computational Requirements</a:t>
            </a:r>
          </a:p>
        </p:txBody>
      </p:sp>
      <p:sp>
        <p:nvSpPr>
          <p:cNvPr id="3" name="Text Placeholder 2">
            <a:extLst>
              <a:ext uri="{FF2B5EF4-FFF2-40B4-BE49-F238E27FC236}">
                <a16:creationId xmlns:a16="http://schemas.microsoft.com/office/drawing/2014/main" id="{0EB10F8E-2C77-74D0-C268-8C25B009B99C}"/>
              </a:ext>
            </a:extLst>
          </p:cNvPr>
          <p:cNvSpPr>
            <a:spLocks noGrp="1"/>
          </p:cNvSpPr>
          <p:nvPr>
            <p:ph type="body" sz="quarter" idx="11"/>
          </p:nvPr>
        </p:nvSpPr>
        <p:spPr>
          <a:xfrm>
            <a:off x="626996" y="1509268"/>
            <a:ext cx="3813864" cy="4496077"/>
          </a:xfrm>
        </p:spPr>
        <p:txBody>
          <a:bodyPr/>
          <a:lstStyle/>
          <a:p>
            <a:pPr marL="342900" indent="-342900">
              <a:buFont typeface="Arial" panose="020B0604020202020204" pitchFamily="34" charset="0"/>
              <a:buChar char="•"/>
            </a:pPr>
            <a:r>
              <a:rPr lang="en-GB" dirty="0"/>
              <a:t>Heterogenous architecture large number CPU , 1x GPU – v100 or higher</a:t>
            </a:r>
          </a:p>
          <a:p>
            <a:pPr marL="342900" indent="-342900">
              <a:buFont typeface="Arial" panose="020B0604020202020204" pitchFamily="34" charset="0"/>
              <a:buChar char="•"/>
            </a:pPr>
            <a:r>
              <a:rPr lang="en-GB" dirty="0"/>
              <a:t>Large Data volumes</a:t>
            </a:r>
          </a:p>
          <a:p>
            <a:pPr marL="342900" indent="-342900">
              <a:buFont typeface="Arial" panose="020B0604020202020204" pitchFamily="34" charset="0"/>
              <a:buChar char="•"/>
            </a:pPr>
            <a:r>
              <a:rPr lang="en-GB" dirty="0"/>
              <a:t>High throughput</a:t>
            </a:r>
          </a:p>
          <a:p>
            <a:pPr marL="342900" indent="-342900">
              <a:buFont typeface="Arial" panose="020B0604020202020204" pitchFamily="34" charset="0"/>
              <a:buChar char="•"/>
            </a:pPr>
            <a:r>
              <a:rPr lang="en-GB" dirty="0"/>
              <a:t>Consistent approach</a:t>
            </a:r>
          </a:p>
          <a:p>
            <a:r>
              <a:rPr lang="en-GB" dirty="0"/>
              <a:t> Requires: </a:t>
            </a:r>
            <a:r>
              <a:rPr lang="en-GB" b="1" dirty="0"/>
              <a:t>Cloud Native </a:t>
            </a:r>
            <a:r>
              <a:rPr lang="en-GB" dirty="0"/>
              <a:t>(Kubernetes)</a:t>
            </a:r>
          </a:p>
        </p:txBody>
      </p:sp>
      <p:grpSp>
        <p:nvGrpSpPr>
          <p:cNvPr id="4" name="Group 3">
            <a:extLst>
              <a:ext uri="{FF2B5EF4-FFF2-40B4-BE49-F238E27FC236}">
                <a16:creationId xmlns:a16="http://schemas.microsoft.com/office/drawing/2014/main" id="{D02D506A-9991-FA25-ADE7-45B5554A6432}"/>
              </a:ext>
            </a:extLst>
          </p:cNvPr>
          <p:cNvGrpSpPr/>
          <p:nvPr/>
        </p:nvGrpSpPr>
        <p:grpSpPr>
          <a:xfrm>
            <a:off x="5779213" y="1253446"/>
            <a:ext cx="6210731" cy="5491538"/>
            <a:chOff x="3882257" y="352050"/>
            <a:chExt cx="6733355" cy="5892019"/>
          </a:xfrm>
        </p:grpSpPr>
        <p:grpSp>
          <p:nvGrpSpPr>
            <p:cNvPr id="5" name="Group 4">
              <a:extLst>
                <a:ext uri="{FF2B5EF4-FFF2-40B4-BE49-F238E27FC236}">
                  <a16:creationId xmlns:a16="http://schemas.microsoft.com/office/drawing/2014/main" id="{9AD693D9-C123-DCB2-6B71-53ADD465699C}"/>
                </a:ext>
              </a:extLst>
            </p:cNvPr>
            <p:cNvGrpSpPr/>
            <p:nvPr/>
          </p:nvGrpSpPr>
          <p:grpSpPr>
            <a:xfrm>
              <a:off x="4218764" y="352050"/>
              <a:ext cx="2191966" cy="489626"/>
              <a:chOff x="911157" y="384243"/>
              <a:chExt cx="2191966" cy="489626"/>
            </a:xfrm>
          </p:grpSpPr>
          <p:pic>
            <p:nvPicPr>
              <p:cNvPr id="29" name="Graphic 4" descr="Microscope with solid fill">
                <a:extLst>
                  <a:ext uri="{FF2B5EF4-FFF2-40B4-BE49-F238E27FC236}">
                    <a16:creationId xmlns:a16="http://schemas.microsoft.com/office/drawing/2014/main" id="{FF9736F2-9591-C419-3AC7-13A7F9BAF5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1157" y="384243"/>
                <a:ext cx="489626" cy="489626"/>
              </a:xfrm>
              <a:prstGeom prst="rect">
                <a:avLst/>
              </a:prstGeom>
            </p:spPr>
          </p:pic>
          <p:sp>
            <p:nvSpPr>
              <p:cNvPr id="30" name="TextBox 5">
                <a:extLst>
                  <a:ext uri="{FF2B5EF4-FFF2-40B4-BE49-F238E27FC236}">
                    <a16:creationId xmlns:a16="http://schemas.microsoft.com/office/drawing/2014/main" id="{52F0A29A-5C45-6FA7-005D-4558ECD9EABD}"/>
                  </a:ext>
                </a:extLst>
              </p:cNvPr>
              <p:cNvSpPr txBox="1"/>
              <p:nvPr/>
            </p:nvSpPr>
            <p:spPr>
              <a:xfrm>
                <a:off x="1400783" y="476655"/>
                <a:ext cx="1702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Microscope</a:t>
                </a:r>
              </a:p>
            </p:txBody>
          </p:sp>
        </p:grpSp>
        <p:pic>
          <p:nvPicPr>
            <p:cNvPr id="6" name="Picture 5">
              <a:extLst>
                <a:ext uri="{FF2B5EF4-FFF2-40B4-BE49-F238E27FC236}">
                  <a16:creationId xmlns:a16="http://schemas.microsoft.com/office/drawing/2014/main" id="{8821A26B-61F6-EB62-107F-E7C485646B5D}"/>
                </a:ext>
              </a:extLst>
            </p:cNvPr>
            <p:cNvPicPr>
              <a:picLocks noChangeAspect="1"/>
            </p:cNvPicPr>
            <p:nvPr/>
          </p:nvPicPr>
          <p:blipFill>
            <a:blip r:embed="rId4"/>
            <a:stretch>
              <a:fillRect/>
            </a:stretch>
          </p:blipFill>
          <p:spPr>
            <a:xfrm>
              <a:off x="4235383" y="1171291"/>
              <a:ext cx="1819275" cy="636746"/>
            </a:xfrm>
            <a:prstGeom prst="rect">
              <a:avLst/>
            </a:prstGeom>
          </p:spPr>
        </p:pic>
        <p:pic>
          <p:nvPicPr>
            <p:cNvPr id="7" name="Picture 6" descr="Best Practice of Using Argo Workflows | by Lingxian Kong | Medium">
              <a:extLst>
                <a:ext uri="{FF2B5EF4-FFF2-40B4-BE49-F238E27FC236}">
                  <a16:creationId xmlns:a16="http://schemas.microsoft.com/office/drawing/2014/main" id="{ED152E28-35B9-158A-428E-E11DE0DED0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3515" y="2289248"/>
              <a:ext cx="1265403" cy="5873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0">
              <a:extLst>
                <a:ext uri="{FF2B5EF4-FFF2-40B4-BE49-F238E27FC236}">
                  <a16:creationId xmlns:a16="http://schemas.microsoft.com/office/drawing/2014/main" id="{34A48E61-7075-4202-7DEB-38DF9A1BA589}"/>
                </a:ext>
              </a:extLst>
            </p:cNvPr>
            <p:cNvSpPr txBox="1"/>
            <p:nvPr/>
          </p:nvSpPr>
          <p:spPr>
            <a:xfrm>
              <a:off x="4758649" y="3357818"/>
              <a:ext cx="165208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t>CPU jobs</a:t>
              </a:r>
              <a:br>
                <a:rPr lang="en-GB" sz="1200" dirty="0"/>
              </a:br>
              <a:r>
                <a:rPr lang="en-GB" sz="1200" dirty="0"/>
                <a:t>motion correction, CTF estimation</a:t>
              </a:r>
            </a:p>
          </p:txBody>
        </p:sp>
        <p:sp>
          <p:nvSpPr>
            <p:cNvPr id="9" name="TextBox 11">
              <a:extLst>
                <a:ext uri="{FF2B5EF4-FFF2-40B4-BE49-F238E27FC236}">
                  <a16:creationId xmlns:a16="http://schemas.microsoft.com/office/drawing/2014/main" id="{8F0DD777-E7D5-BDE1-BCEE-F1F169BDE820}"/>
                </a:ext>
              </a:extLst>
            </p:cNvPr>
            <p:cNvSpPr txBox="1"/>
            <p:nvPr/>
          </p:nvSpPr>
          <p:spPr>
            <a:xfrm>
              <a:off x="4758649" y="4352061"/>
              <a:ext cx="256810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t>GPU jobs </a:t>
              </a:r>
              <a:br>
                <a:rPr lang="en-GB" sz="1200" dirty="0"/>
              </a:br>
              <a:r>
                <a:rPr lang="en-GB" sz="1200" dirty="0"/>
                <a:t>tilt series alignment, tomogram reconstruction, particle picking</a:t>
              </a:r>
            </a:p>
          </p:txBody>
        </p:sp>
        <p:cxnSp>
          <p:nvCxnSpPr>
            <p:cNvPr id="10" name="Straight Arrow Connector 9">
              <a:extLst>
                <a:ext uri="{FF2B5EF4-FFF2-40B4-BE49-F238E27FC236}">
                  <a16:creationId xmlns:a16="http://schemas.microsoft.com/office/drawing/2014/main" id="{13CD784C-9A86-8D12-2952-B07609FE5883}"/>
                </a:ext>
              </a:extLst>
            </p:cNvPr>
            <p:cNvCxnSpPr>
              <a:endCxn id="6" idx="0"/>
            </p:cNvCxnSpPr>
            <p:nvPr/>
          </p:nvCxnSpPr>
          <p:spPr>
            <a:xfrm>
              <a:off x="5145019" y="841676"/>
              <a:ext cx="2" cy="3296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FD71EB1-6D86-324D-99DE-BFB03548BC84}"/>
                </a:ext>
              </a:extLst>
            </p:cNvPr>
            <p:cNvCxnSpPr/>
            <p:nvPr/>
          </p:nvCxnSpPr>
          <p:spPr>
            <a:xfrm>
              <a:off x="5145019" y="1808037"/>
              <a:ext cx="2" cy="3296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Connector: Elbow 11">
              <a:extLst>
                <a:ext uri="{FF2B5EF4-FFF2-40B4-BE49-F238E27FC236}">
                  <a16:creationId xmlns:a16="http://schemas.microsoft.com/office/drawing/2014/main" id="{CE69126F-D1D4-7EB4-E664-68405DF7CE79}"/>
                </a:ext>
              </a:extLst>
            </p:cNvPr>
            <p:cNvCxnSpPr>
              <a:cxnSpLocks/>
            </p:cNvCxnSpPr>
            <p:nvPr/>
          </p:nvCxnSpPr>
          <p:spPr>
            <a:xfrm rot="16200000" flipH="1">
              <a:off x="3851436" y="3787075"/>
              <a:ext cx="1646827" cy="16759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1A8CEAA-EB55-BD46-C1DD-8635596404B2}"/>
                </a:ext>
              </a:extLst>
            </p:cNvPr>
            <p:cNvCxnSpPr>
              <a:cxnSpLocks/>
            </p:cNvCxnSpPr>
            <p:nvPr/>
          </p:nvCxnSpPr>
          <p:spPr>
            <a:xfrm>
              <a:off x="4600676" y="3702234"/>
              <a:ext cx="20448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4" name="Graphic 22" descr="Database with solid fill">
              <a:extLst>
                <a:ext uri="{FF2B5EF4-FFF2-40B4-BE49-F238E27FC236}">
                  <a16:creationId xmlns:a16="http://schemas.microsoft.com/office/drawing/2014/main" id="{6AC5CEBF-BCDC-DDC0-8228-E77E48DA58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91050" y="5553908"/>
              <a:ext cx="549327" cy="549327"/>
            </a:xfrm>
            <a:prstGeom prst="rect">
              <a:avLst/>
            </a:prstGeom>
          </p:spPr>
        </p:pic>
        <p:sp>
          <p:nvSpPr>
            <p:cNvPr id="15" name="TextBox 23">
              <a:extLst>
                <a:ext uri="{FF2B5EF4-FFF2-40B4-BE49-F238E27FC236}">
                  <a16:creationId xmlns:a16="http://schemas.microsoft.com/office/drawing/2014/main" id="{EE8936B6-63A9-CE7D-E2CA-78B0EB7617A1}"/>
                </a:ext>
              </a:extLst>
            </p:cNvPr>
            <p:cNvSpPr txBox="1"/>
            <p:nvPr/>
          </p:nvSpPr>
          <p:spPr>
            <a:xfrm>
              <a:off x="5140377" y="5413072"/>
              <a:ext cx="1652081"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err="1"/>
                <a:t>ceph</a:t>
              </a:r>
              <a:r>
                <a:rPr lang="en-GB" sz="1600" dirty="0"/>
                <a:t>-echo longer term storage</a:t>
              </a:r>
              <a:endParaRPr lang="en-GB" sz="1200" dirty="0"/>
            </a:p>
          </p:txBody>
        </p:sp>
        <p:pic>
          <p:nvPicPr>
            <p:cNvPr id="16" name="Graphic 37" descr="Magnifying glass with solid fill">
              <a:extLst>
                <a:ext uri="{FF2B5EF4-FFF2-40B4-BE49-F238E27FC236}">
                  <a16:creationId xmlns:a16="http://schemas.microsoft.com/office/drawing/2014/main" id="{9EBEBC33-D755-A80D-2544-CE060BE26B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77014" y="471361"/>
              <a:ext cx="555391" cy="555391"/>
            </a:xfrm>
            <a:prstGeom prst="rect">
              <a:avLst/>
            </a:prstGeom>
          </p:spPr>
        </p:pic>
        <p:cxnSp>
          <p:nvCxnSpPr>
            <p:cNvPr id="17" name="Connector: Elbow 16">
              <a:extLst>
                <a:ext uri="{FF2B5EF4-FFF2-40B4-BE49-F238E27FC236}">
                  <a16:creationId xmlns:a16="http://schemas.microsoft.com/office/drawing/2014/main" id="{0A26675A-44AE-9886-496C-94498BAEBB3C}"/>
                </a:ext>
              </a:extLst>
            </p:cNvPr>
            <p:cNvCxnSpPr>
              <a:stCxn id="8" idx="3"/>
            </p:cNvCxnSpPr>
            <p:nvPr/>
          </p:nvCxnSpPr>
          <p:spPr>
            <a:xfrm>
              <a:off x="6410730" y="3711761"/>
              <a:ext cx="12700" cy="2116809"/>
            </a:xfrm>
            <a:prstGeom prst="bentConnector4">
              <a:avLst>
                <a:gd name="adj1" fmla="val 8100000"/>
                <a:gd name="adj2" fmla="val 99757"/>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1C242C8-4897-7CFC-48E2-C02F203C1936}"/>
                </a:ext>
              </a:extLst>
            </p:cNvPr>
            <p:cNvCxnSpPr>
              <a:cxnSpLocks/>
            </p:cNvCxnSpPr>
            <p:nvPr/>
          </p:nvCxnSpPr>
          <p:spPr>
            <a:xfrm>
              <a:off x="7050578" y="4770165"/>
              <a:ext cx="397972" cy="0"/>
            </a:xfrm>
            <a:prstGeom prst="straightConnector1">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Connector: Elbow 18">
              <a:extLst>
                <a:ext uri="{FF2B5EF4-FFF2-40B4-BE49-F238E27FC236}">
                  <a16:creationId xmlns:a16="http://schemas.microsoft.com/office/drawing/2014/main" id="{9C3C92A7-8304-8F30-7F84-517B0A713B9A}"/>
                </a:ext>
              </a:extLst>
            </p:cNvPr>
            <p:cNvCxnSpPr>
              <a:cxnSpLocks/>
            </p:cNvCxnSpPr>
            <p:nvPr/>
          </p:nvCxnSpPr>
          <p:spPr>
            <a:xfrm rot="16200000" flipH="1">
              <a:off x="1641747" y="2869639"/>
              <a:ext cx="5199439" cy="718419"/>
            </a:xfrm>
            <a:prstGeom prst="bentConnector3">
              <a:avLst>
                <a:gd name="adj1" fmla="val 10001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B50278D-41C4-341F-A83E-3899D76448C5}"/>
                </a:ext>
              </a:extLst>
            </p:cNvPr>
            <p:cNvCxnSpPr>
              <a:cxnSpLocks/>
            </p:cNvCxnSpPr>
            <p:nvPr/>
          </p:nvCxnSpPr>
          <p:spPr>
            <a:xfrm>
              <a:off x="3894362" y="629128"/>
              <a:ext cx="324402"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60">
              <a:extLst>
                <a:ext uri="{FF2B5EF4-FFF2-40B4-BE49-F238E27FC236}">
                  <a16:creationId xmlns:a16="http://schemas.microsoft.com/office/drawing/2014/main" id="{5E72BA7D-A62D-407F-8851-75583EF5708B}"/>
                </a:ext>
              </a:extLst>
            </p:cNvPr>
            <p:cNvSpPr txBox="1"/>
            <p:nvPr/>
          </p:nvSpPr>
          <p:spPr>
            <a:xfrm>
              <a:off x="7132405" y="410502"/>
              <a:ext cx="3311757"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t>Visualisation</a:t>
              </a:r>
              <a:br>
                <a:rPr lang="en-GB" sz="1200" dirty="0"/>
              </a:br>
              <a:r>
                <a:rPr lang="en-GB" sz="1200" dirty="0"/>
                <a:t>View images in the browser (</a:t>
              </a:r>
              <a:r>
                <a:rPr lang="en-GB" sz="1200" dirty="0" err="1"/>
                <a:t>Neuroglancer</a:t>
              </a:r>
              <a:r>
                <a:rPr lang="en-GB" sz="1200" dirty="0"/>
                <a:t>)</a:t>
              </a:r>
            </a:p>
            <a:p>
              <a:r>
                <a:rPr lang="en-GB" sz="1200" dirty="0"/>
                <a:t>View reports on quality metrics</a:t>
              </a:r>
            </a:p>
          </p:txBody>
        </p:sp>
        <p:pic>
          <p:nvPicPr>
            <p:cNvPr id="22" name="Graphic 62" descr="Filter with solid fill">
              <a:extLst>
                <a:ext uri="{FF2B5EF4-FFF2-40B4-BE49-F238E27FC236}">
                  <a16:creationId xmlns:a16="http://schemas.microsoft.com/office/drawing/2014/main" id="{8DC002D7-A55A-4C43-BEFA-F9EC636900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77014" y="1298857"/>
              <a:ext cx="636746" cy="636746"/>
            </a:xfrm>
            <a:prstGeom prst="rect">
              <a:avLst/>
            </a:prstGeom>
          </p:spPr>
        </p:pic>
        <p:sp>
          <p:nvSpPr>
            <p:cNvPr id="23" name="TextBox 1023">
              <a:extLst>
                <a:ext uri="{FF2B5EF4-FFF2-40B4-BE49-F238E27FC236}">
                  <a16:creationId xmlns:a16="http://schemas.microsoft.com/office/drawing/2014/main" id="{595B310B-D6A3-FFDE-F2EE-32EE8CFE48FF}"/>
                </a:ext>
              </a:extLst>
            </p:cNvPr>
            <p:cNvSpPr txBox="1"/>
            <p:nvPr/>
          </p:nvSpPr>
          <p:spPr>
            <a:xfrm>
              <a:off x="7132404" y="1231898"/>
              <a:ext cx="3483208"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t>Subset selection</a:t>
              </a:r>
              <a:br>
                <a:rPr lang="en-GB" sz="1200" dirty="0"/>
              </a:br>
              <a:r>
                <a:rPr lang="en-GB" sz="1200" dirty="0"/>
                <a:t>Choose most promising data for further analysis</a:t>
              </a:r>
            </a:p>
            <a:p>
              <a:r>
                <a:rPr lang="en-GB" sz="1200" dirty="0"/>
                <a:t>Curate training data for machine learning</a:t>
              </a:r>
            </a:p>
          </p:txBody>
        </p:sp>
        <p:pic>
          <p:nvPicPr>
            <p:cNvPr id="24" name="Graphic 1025" descr="Document outline">
              <a:extLst>
                <a:ext uri="{FF2B5EF4-FFF2-40B4-BE49-F238E27FC236}">
                  <a16:creationId xmlns:a16="http://schemas.microsoft.com/office/drawing/2014/main" id="{14E910ED-852E-163D-C1E0-8F2661DCA5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77014" y="2090766"/>
              <a:ext cx="636746" cy="636746"/>
            </a:xfrm>
            <a:prstGeom prst="rect">
              <a:avLst/>
            </a:prstGeom>
          </p:spPr>
        </p:pic>
        <p:sp>
          <p:nvSpPr>
            <p:cNvPr id="25" name="TextBox 1026">
              <a:extLst>
                <a:ext uri="{FF2B5EF4-FFF2-40B4-BE49-F238E27FC236}">
                  <a16:creationId xmlns:a16="http://schemas.microsoft.com/office/drawing/2014/main" id="{161973D5-C44B-A6FD-A679-E574380C570D}"/>
                </a:ext>
              </a:extLst>
            </p:cNvPr>
            <p:cNvSpPr txBox="1"/>
            <p:nvPr/>
          </p:nvSpPr>
          <p:spPr>
            <a:xfrm>
              <a:off x="7121359" y="2037816"/>
              <a:ext cx="3483208"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t>Publish</a:t>
              </a:r>
              <a:br>
                <a:rPr lang="en-GB" sz="1200" dirty="0"/>
              </a:br>
              <a:r>
                <a:rPr lang="en-GB" sz="1200" dirty="0" err="1"/>
                <a:t>Scicat</a:t>
              </a:r>
              <a:r>
                <a:rPr lang="en-GB" sz="1200" dirty="0"/>
                <a:t> records contain information needed for community databases, e.g., EMDB, EMPIAR</a:t>
              </a:r>
            </a:p>
          </p:txBody>
        </p:sp>
        <p:sp>
          <p:nvSpPr>
            <p:cNvPr id="26" name="Left Brace 25">
              <a:extLst>
                <a:ext uri="{FF2B5EF4-FFF2-40B4-BE49-F238E27FC236}">
                  <a16:creationId xmlns:a16="http://schemas.microsoft.com/office/drawing/2014/main" id="{A22003C1-FECE-B5C3-659D-10AE3F2F78FE}"/>
                </a:ext>
              </a:extLst>
            </p:cNvPr>
            <p:cNvSpPr/>
            <p:nvPr/>
          </p:nvSpPr>
          <p:spPr>
            <a:xfrm>
              <a:off x="6220942" y="709227"/>
              <a:ext cx="241772" cy="1652460"/>
            </a:xfrm>
            <a:prstGeom prst="leftBrace">
              <a:avLst>
                <a:gd name="adj1" fmla="val 8333"/>
                <a:gd name="adj2" fmla="val 47118"/>
              </a:avLst>
            </a:prstGeom>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cxnSp>
          <p:nvCxnSpPr>
            <p:cNvPr id="27" name="Straight Connector 26">
              <a:extLst>
                <a:ext uri="{FF2B5EF4-FFF2-40B4-BE49-F238E27FC236}">
                  <a16:creationId xmlns:a16="http://schemas.microsoft.com/office/drawing/2014/main" id="{DFBE91C5-9D87-9ECD-0B99-9C936F9B60A6}"/>
                </a:ext>
              </a:extLst>
            </p:cNvPr>
            <p:cNvCxnSpPr>
              <a:stCxn id="6" idx="3"/>
              <a:endCxn id="26" idx="1"/>
            </p:cNvCxnSpPr>
            <p:nvPr/>
          </p:nvCxnSpPr>
          <p:spPr>
            <a:xfrm flipV="1">
              <a:off x="6054658" y="1487833"/>
              <a:ext cx="166284" cy="1831"/>
            </a:xfrm>
            <a:prstGeom prst="line">
              <a:avLst/>
            </a:prstGeom>
          </p:spPr>
          <p:style>
            <a:lnRef idx="2">
              <a:schemeClr val="accent1"/>
            </a:lnRef>
            <a:fillRef idx="0">
              <a:schemeClr val="accent1"/>
            </a:fillRef>
            <a:effectRef idx="1">
              <a:schemeClr val="accent1"/>
            </a:effectRef>
            <a:fontRef idx="minor">
              <a:schemeClr val="tx1"/>
            </a:fontRef>
          </p:style>
        </p:cxnSp>
        <p:pic>
          <p:nvPicPr>
            <p:cNvPr id="28" name="Picture 27" descr="Kubernetes Guide | Minelead">
              <a:extLst>
                <a:ext uri="{FF2B5EF4-FFF2-40B4-BE49-F238E27FC236}">
                  <a16:creationId xmlns:a16="http://schemas.microsoft.com/office/drawing/2014/main" id="{D7D3B469-EE6D-934A-490B-C2A0866929F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87636" y="2279714"/>
              <a:ext cx="1118964" cy="6294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5230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41B7E6-3D6A-5C8D-4AB8-948E6FC86018}"/>
              </a:ext>
            </a:extLst>
          </p:cNvPr>
          <p:cNvSpPr>
            <a:spLocks noGrp="1"/>
          </p:cNvSpPr>
          <p:nvPr>
            <p:ph type="body" sz="quarter" idx="10"/>
          </p:nvPr>
        </p:nvSpPr>
        <p:spPr/>
        <p:txBody>
          <a:bodyPr/>
          <a:lstStyle/>
          <a:p>
            <a:r>
              <a:rPr lang="en-GB" dirty="0"/>
              <a:t>Summary of the Bioscience Challenges</a:t>
            </a:r>
          </a:p>
        </p:txBody>
      </p:sp>
      <p:sp>
        <p:nvSpPr>
          <p:cNvPr id="3" name="Text Placeholder 2">
            <a:extLst>
              <a:ext uri="{FF2B5EF4-FFF2-40B4-BE49-F238E27FC236}">
                <a16:creationId xmlns:a16="http://schemas.microsoft.com/office/drawing/2014/main" id="{2F10E12F-B702-F1BF-DBEC-1C66472E152D}"/>
              </a:ext>
            </a:extLst>
          </p:cNvPr>
          <p:cNvSpPr>
            <a:spLocks noGrp="1"/>
          </p:cNvSpPr>
          <p:nvPr>
            <p:ph type="body" sz="quarter" idx="11"/>
          </p:nvPr>
        </p:nvSpPr>
        <p:spPr/>
        <p:txBody>
          <a:bodyPr/>
          <a:lstStyle/>
          <a:p>
            <a:endParaRPr lang="en-GB"/>
          </a:p>
        </p:txBody>
      </p:sp>
      <p:graphicFrame>
        <p:nvGraphicFramePr>
          <p:cNvPr id="4" name="Table 3">
            <a:extLst>
              <a:ext uri="{FF2B5EF4-FFF2-40B4-BE49-F238E27FC236}">
                <a16:creationId xmlns:a16="http://schemas.microsoft.com/office/drawing/2014/main" id="{BDC91825-8BDD-9DBA-315D-74B1A78711AE}"/>
              </a:ext>
            </a:extLst>
          </p:cNvPr>
          <p:cNvGraphicFramePr>
            <a:graphicFrameLocks noGrp="1"/>
          </p:cNvGraphicFramePr>
          <p:nvPr>
            <p:extLst>
              <p:ext uri="{D42A27DB-BD31-4B8C-83A1-F6EECF244321}">
                <p14:modId xmlns:p14="http://schemas.microsoft.com/office/powerpoint/2010/main" val="797007301"/>
              </p:ext>
            </p:extLst>
          </p:nvPr>
        </p:nvGraphicFramePr>
        <p:xfrm>
          <a:off x="660729" y="1212574"/>
          <a:ext cx="10483152" cy="4291524"/>
        </p:xfrm>
        <a:graphic>
          <a:graphicData uri="http://schemas.openxmlformats.org/drawingml/2006/table">
            <a:tbl>
              <a:tblPr firstRow="1" bandRow="1">
                <a:tableStyleId>{5C22544A-7EE6-4342-B048-85BDC9FD1C3A}</a:tableStyleId>
              </a:tblPr>
              <a:tblGrid>
                <a:gridCol w="2620788">
                  <a:extLst>
                    <a:ext uri="{9D8B030D-6E8A-4147-A177-3AD203B41FA5}">
                      <a16:colId xmlns:a16="http://schemas.microsoft.com/office/drawing/2014/main" val="917475769"/>
                    </a:ext>
                  </a:extLst>
                </a:gridCol>
                <a:gridCol w="2620788">
                  <a:extLst>
                    <a:ext uri="{9D8B030D-6E8A-4147-A177-3AD203B41FA5}">
                      <a16:colId xmlns:a16="http://schemas.microsoft.com/office/drawing/2014/main" val="1916932505"/>
                    </a:ext>
                  </a:extLst>
                </a:gridCol>
                <a:gridCol w="2620788">
                  <a:extLst>
                    <a:ext uri="{9D8B030D-6E8A-4147-A177-3AD203B41FA5}">
                      <a16:colId xmlns:a16="http://schemas.microsoft.com/office/drawing/2014/main" val="1355427221"/>
                    </a:ext>
                  </a:extLst>
                </a:gridCol>
                <a:gridCol w="2620788">
                  <a:extLst>
                    <a:ext uri="{9D8B030D-6E8A-4147-A177-3AD203B41FA5}">
                      <a16:colId xmlns:a16="http://schemas.microsoft.com/office/drawing/2014/main" val="1064110376"/>
                    </a:ext>
                  </a:extLst>
                </a:gridCol>
              </a:tblGrid>
              <a:tr h="1072881">
                <a:tc>
                  <a:txBody>
                    <a:bodyPr/>
                    <a:lstStyle/>
                    <a:p>
                      <a:r>
                        <a:rPr lang="en-GB" dirty="0"/>
                        <a:t>Example</a:t>
                      </a:r>
                    </a:p>
                  </a:txBody>
                  <a:tcPr/>
                </a:tc>
                <a:tc>
                  <a:txBody>
                    <a:bodyPr/>
                    <a:lstStyle/>
                    <a:p>
                      <a:r>
                        <a:rPr lang="en-GB" dirty="0"/>
                        <a:t>Compute Requirements</a:t>
                      </a:r>
                    </a:p>
                  </a:txBody>
                  <a:tcPr/>
                </a:tc>
                <a:tc>
                  <a:txBody>
                    <a:bodyPr/>
                    <a:lstStyle/>
                    <a:p>
                      <a:r>
                        <a:rPr lang="en-GB" dirty="0"/>
                        <a:t>Challenge</a:t>
                      </a:r>
                    </a:p>
                  </a:txBody>
                  <a:tcPr/>
                </a:tc>
                <a:tc>
                  <a:txBody>
                    <a:bodyPr/>
                    <a:lstStyle/>
                    <a:p>
                      <a:r>
                        <a:rPr lang="en-GB" dirty="0"/>
                        <a:t>Solution</a:t>
                      </a:r>
                    </a:p>
                  </a:txBody>
                  <a:tcPr/>
                </a:tc>
                <a:extLst>
                  <a:ext uri="{0D108BD9-81ED-4DB2-BD59-A6C34878D82A}">
                    <a16:rowId xmlns:a16="http://schemas.microsoft.com/office/drawing/2014/main" val="968782616"/>
                  </a:ext>
                </a:extLst>
              </a:tr>
              <a:tr h="1072881">
                <a:tc>
                  <a:txBody>
                    <a:bodyPr/>
                    <a:lstStyle/>
                    <a:p>
                      <a:r>
                        <a:rPr lang="en-GB" dirty="0"/>
                        <a:t>Augmenting Mirtron Data</a:t>
                      </a:r>
                    </a:p>
                  </a:txBody>
                  <a:tcPr/>
                </a:tc>
                <a:tc>
                  <a:txBody>
                    <a:bodyPr/>
                    <a:lstStyle/>
                    <a:p>
                      <a:r>
                        <a:rPr lang="en-GB" dirty="0"/>
                        <a:t>GPU, Large Storage</a:t>
                      </a:r>
                    </a:p>
                  </a:txBody>
                  <a:tcPr/>
                </a:tc>
                <a:tc>
                  <a:txBody>
                    <a:bodyPr/>
                    <a:lstStyle/>
                    <a:p>
                      <a:r>
                        <a:rPr lang="en-GB" dirty="0"/>
                        <a:t>New methods advanced computing</a:t>
                      </a:r>
                    </a:p>
                  </a:txBody>
                  <a:tcPr/>
                </a:tc>
                <a:tc>
                  <a:txBody>
                    <a:bodyPr/>
                    <a:lstStyle/>
                    <a:p>
                      <a:r>
                        <a:rPr lang="en-GB" dirty="0"/>
                        <a:t>Virtual Machines in Cloud</a:t>
                      </a:r>
                    </a:p>
                  </a:txBody>
                  <a:tcPr/>
                </a:tc>
                <a:extLst>
                  <a:ext uri="{0D108BD9-81ED-4DB2-BD59-A6C34878D82A}">
                    <a16:rowId xmlns:a16="http://schemas.microsoft.com/office/drawing/2014/main" val="4153452188"/>
                  </a:ext>
                </a:extLst>
              </a:tr>
              <a:tr h="1072881">
                <a:tc>
                  <a:txBody>
                    <a:bodyPr/>
                    <a:lstStyle/>
                    <a:p>
                      <a:r>
                        <a:rPr lang="en-GB" dirty="0"/>
                        <a:t>3D Segmentation of Placenta</a:t>
                      </a:r>
                    </a:p>
                  </a:txBody>
                  <a:tcPr/>
                </a:tc>
                <a:tc>
                  <a:txBody>
                    <a:bodyPr/>
                    <a:lstStyle/>
                    <a:p>
                      <a:r>
                        <a:rPr lang="en-GB" dirty="0"/>
                        <a:t>GPU, high VRAM, multiple nodes</a:t>
                      </a:r>
                    </a:p>
                  </a:txBody>
                  <a:tcPr/>
                </a:tc>
                <a:tc>
                  <a:txBody>
                    <a:bodyPr/>
                    <a:lstStyle/>
                    <a:p>
                      <a:r>
                        <a:rPr lang="en-GB" dirty="0"/>
                        <a:t>New methods advanced computing </a:t>
                      </a:r>
                    </a:p>
                    <a:p>
                      <a:r>
                        <a:rPr lang="en-GB" dirty="0"/>
                        <a:t>Big data</a:t>
                      </a:r>
                    </a:p>
                  </a:txBody>
                  <a:tcPr/>
                </a:tc>
                <a:tc>
                  <a:txBody>
                    <a:bodyPr/>
                    <a:lstStyle/>
                    <a:p>
                      <a:r>
                        <a:rPr lang="en-GB" dirty="0"/>
                        <a:t>High Performance Computing Cluster</a:t>
                      </a:r>
                    </a:p>
                  </a:txBody>
                  <a:tcPr/>
                </a:tc>
                <a:extLst>
                  <a:ext uri="{0D108BD9-81ED-4DB2-BD59-A6C34878D82A}">
                    <a16:rowId xmlns:a16="http://schemas.microsoft.com/office/drawing/2014/main" val="3698794456"/>
                  </a:ext>
                </a:extLst>
              </a:tr>
              <a:tr h="1072881">
                <a:tc>
                  <a:txBody>
                    <a:bodyPr/>
                    <a:lstStyle/>
                    <a:p>
                      <a:r>
                        <a:rPr lang="en-GB" dirty="0"/>
                        <a:t>Pipeline for Sub-Tomogram Averaging</a:t>
                      </a:r>
                    </a:p>
                  </a:txBody>
                  <a:tcPr/>
                </a:tc>
                <a:tc>
                  <a:txBody>
                    <a:bodyPr/>
                    <a:lstStyle/>
                    <a:p>
                      <a:r>
                        <a:rPr lang="en-GB" dirty="0"/>
                        <a:t>Heterogeneous architecture, high throughput</a:t>
                      </a:r>
                    </a:p>
                  </a:txBody>
                  <a:tcPr/>
                </a:tc>
                <a:tc>
                  <a:txBody>
                    <a:bodyPr/>
                    <a:lstStyle/>
                    <a:p>
                      <a:r>
                        <a:rPr lang="en-GB" dirty="0"/>
                        <a:t>Big data</a:t>
                      </a:r>
                    </a:p>
                    <a:p>
                      <a:r>
                        <a:rPr lang="en-GB" dirty="0"/>
                        <a:t>Advanced computing</a:t>
                      </a:r>
                    </a:p>
                    <a:p>
                      <a:r>
                        <a:rPr lang="en-GB" dirty="0"/>
                        <a:t>Legacy Software</a:t>
                      </a:r>
                    </a:p>
                  </a:txBody>
                  <a:tcPr/>
                </a:tc>
                <a:tc>
                  <a:txBody>
                    <a:bodyPr/>
                    <a:lstStyle/>
                    <a:p>
                      <a:r>
                        <a:rPr lang="en-GB" dirty="0"/>
                        <a:t>Distributed workflow with Kubernetes</a:t>
                      </a:r>
                    </a:p>
                  </a:txBody>
                  <a:tcPr/>
                </a:tc>
                <a:extLst>
                  <a:ext uri="{0D108BD9-81ED-4DB2-BD59-A6C34878D82A}">
                    <a16:rowId xmlns:a16="http://schemas.microsoft.com/office/drawing/2014/main" val="2679557235"/>
                  </a:ext>
                </a:extLst>
              </a:tr>
            </a:tbl>
          </a:graphicData>
        </a:graphic>
      </p:graphicFrame>
    </p:spTree>
    <p:extLst>
      <p:ext uri="{BB962C8B-B14F-4D97-AF65-F5344CB8AC3E}">
        <p14:creationId xmlns:p14="http://schemas.microsoft.com/office/powerpoint/2010/main" val="1395541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5F5F-6757-0A8D-D380-1D4623F31648}"/>
              </a:ext>
            </a:extLst>
          </p:cNvPr>
          <p:cNvSpPr>
            <a:spLocks noGrp="1"/>
          </p:cNvSpPr>
          <p:nvPr>
            <p:ph type="title"/>
          </p:nvPr>
        </p:nvSpPr>
        <p:spPr/>
        <p:txBody>
          <a:bodyPr/>
          <a:lstStyle/>
          <a:p>
            <a:r>
              <a:rPr lang="en-GB" dirty="0"/>
              <a:t>Meeting the Challenge</a:t>
            </a:r>
          </a:p>
        </p:txBody>
      </p:sp>
    </p:spTree>
    <p:extLst>
      <p:ext uri="{BB962C8B-B14F-4D97-AF65-F5344CB8AC3E}">
        <p14:creationId xmlns:p14="http://schemas.microsoft.com/office/powerpoint/2010/main" val="837561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268EA-D3A2-9BE0-EBCE-A260C672BC12}"/>
              </a:ext>
            </a:extLst>
          </p:cNvPr>
          <p:cNvSpPr>
            <a:spLocks noGrp="1"/>
          </p:cNvSpPr>
          <p:nvPr>
            <p:ph type="body" sz="quarter" idx="10"/>
          </p:nvPr>
        </p:nvSpPr>
        <p:spPr/>
        <p:txBody>
          <a:bodyPr/>
          <a:lstStyle/>
          <a:p>
            <a:r>
              <a:rPr lang="en-GB" dirty="0"/>
              <a:t>Advanced Research Computing</a:t>
            </a:r>
          </a:p>
        </p:txBody>
      </p:sp>
      <p:graphicFrame>
        <p:nvGraphicFramePr>
          <p:cNvPr id="4" name="Diagram 3">
            <a:extLst>
              <a:ext uri="{FF2B5EF4-FFF2-40B4-BE49-F238E27FC236}">
                <a16:creationId xmlns:a16="http://schemas.microsoft.com/office/drawing/2014/main" id="{F1067C3D-7809-BAD8-FAE2-857CC4C8504C}"/>
              </a:ext>
            </a:extLst>
          </p:cNvPr>
          <p:cNvGraphicFramePr/>
          <p:nvPr>
            <p:extLst>
              <p:ext uri="{D42A27DB-BD31-4B8C-83A1-F6EECF244321}">
                <p14:modId xmlns:p14="http://schemas.microsoft.com/office/powerpoint/2010/main" val="2665710103"/>
              </p:ext>
            </p:extLst>
          </p:nvPr>
        </p:nvGraphicFramePr>
        <p:xfrm>
          <a:off x="-1243172" y="991457"/>
          <a:ext cx="8676524" cy="5482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4E8BE5B6-BE6E-01E1-1AB1-5B133EF2A9E4}"/>
              </a:ext>
            </a:extLst>
          </p:cNvPr>
          <p:cNvPicPr>
            <a:picLocks noChangeAspect="1"/>
          </p:cNvPicPr>
          <p:nvPr/>
        </p:nvPicPr>
        <p:blipFill>
          <a:blip r:embed="rId7"/>
          <a:stretch>
            <a:fillRect/>
          </a:stretch>
        </p:blipFill>
        <p:spPr>
          <a:xfrm>
            <a:off x="6075544" y="1590472"/>
            <a:ext cx="5942650" cy="3543223"/>
          </a:xfrm>
          <a:prstGeom prst="rect">
            <a:avLst/>
          </a:prstGeom>
        </p:spPr>
      </p:pic>
      <p:pic>
        <p:nvPicPr>
          <p:cNvPr id="1026" name="Picture 2">
            <a:extLst>
              <a:ext uri="{FF2B5EF4-FFF2-40B4-BE49-F238E27FC236}">
                <a16:creationId xmlns:a16="http://schemas.microsoft.com/office/drawing/2014/main" id="{225C5F1B-6B12-6844-FAE9-ACD0101DA1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2683" y="1763907"/>
            <a:ext cx="1054745" cy="105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08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4C0FE3-7E74-8C36-412E-395248533EBA}"/>
              </a:ext>
            </a:extLst>
          </p:cNvPr>
          <p:cNvSpPr>
            <a:spLocks noGrp="1"/>
          </p:cNvSpPr>
          <p:nvPr>
            <p:ph type="body" sz="quarter" idx="10"/>
          </p:nvPr>
        </p:nvSpPr>
        <p:spPr/>
        <p:txBody>
          <a:bodyPr/>
          <a:lstStyle/>
          <a:p>
            <a:r>
              <a:rPr lang="en-GB" dirty="0"/>
              <a:t>Our Partners: STFC – Cloud Computing</a:t>
            </a:r>
          </a:p>
          <a:p>
            <a:endParaRPr lang="en-GB" dirty="0"/>
          </a:p>
        </p:txBody>
      </p:sp>
      <p:sp>
        <p:nvSpPr>
          <p:cNvPr id="3" name="Text Placeholder 2">
            <a:extLst>
              <a:ext uri="{FF2B5EF4-FFF2-40B4-BE49-F238E27FC236}">
                <a16:creationId xmlns:a16="http://schemas.microsoft.com/office/drawing/2014/main" id="{9B75ECA5-605F-95DF-A3C9-F4E0DF67EEA1}"/>
              </a:ext>
            </a:extLst>
          </p:cNvPr>
          <p:cNvSpPr>
            <a:spLocks noGrp="1"/>
          </p:cNvSpPr>
          <p:nvPr>
            <p:ph type="body" sz="quarter" idx="11"/>
          </p:nvPr>
        </p:nvSpPr>
        <p:spPr/>
        <p:txBody>
          <a:bodyPr/>
          <a:lstStyle/>
          <a:p>
            <a:r>
              <a:rPr lang="en-GB" dirty="0"/>
              <a:t>Scientific Computing Division</a:t>
            </a:r>
          </a:p>
          <a:p>
            <a:endParaRPr lang="en-GB" dirty="0"/>
          </a:p>
          <a:p>
            <a:pPr marL="342900" indent="-342900">
              <a:buFont typeface="Arial" panose="020B0604020202020204" pitchFamily="34" charset="0"/>
              <a:buChar char="•"/>
            </a:pPr>
            <a:r>
              <a:rPr lang="en-GB" dirty="0"/>
              <a:t>Private IaaS: GPU and CPU Virtual Machines</a:t>
            </a:r>
          </a:p>
          <a:p>
            <a:pPr marL="342900" indent="-342900">
              <a:buFont typeface="Arial" panose="020B0604020202020204" pitchFamily="34" charset="0"/>
              <a:buChar char="•"/>
            </a:pPr>
            <a:r>
              <a:rPr lang="en-GB" dirty="0"/>
              <a:t>Storage provided by CEPH</a:t>
            </a:r>
          </a:p>
        </p:txBody>
      </p:sp>
      <p:pic>
        <p:nvPicPr>
          <p:cNvPr id="4" name="Picture 22" descr="Image result for openstack">
            <a:extLst>
              <a:ext uri="{FF2B5EF4-FFF2-40B4-BE49-F238E27FC236}">
                <a16:creationId xmlns:a16="http://schemas.microsoft.com/office/drawing/2014/main" id="{3FD8BDA7-D912-7109-A302-05C8E3B6AF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2"/>
          <a:stretch/>
        </p:blipFill>
        <p:spPr bwMode="auto">
          <a:xfrm>
            <a:off x="7624340" y="1110974"/>
            <a:ext cx="2824585" cy="28150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Image result for Ceph">
            <a:extLst>
              <a:ext uri="{FF2B5EF4-FFF2-40B4-BE49-F238E27FC236}">
                <a16:creationId xmlns:a16="http://schemas.microsoft.com/office/drawing/2014/main" id="{BF499A58-4886-0388-346C-E6E022C74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8924" y="3819430"/>
            <a:ext cx="1568487" cy="18259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and black logo&#10;&#10;AI-generated content may be incorrect.">
            <a:extLst>
              <a:ext uri="{FF2B5EF4-FFF2-40B4-BE49-F238E27FC236}">
                <a16:creationId xmlns:a16="http://schemas.microsoft.com/office/drawing/2014/main" id="{13B592CA-2039-88B9-6399-0676F4B5DA32}"/>
              </a:ext>
            </a:extLst>
          </p:cNvPr>
          <p:cNvPicPr>
            <a:picLocks noChangeAspect="1"/>
          </p:cNvPicPr>
          <p:nvPr/>
        </p:nvPicPr>
        <p:blipFill>
          <a:blip r:embed="rId4"/>
          <a:stretch>
            <a:fillRect/>
          </a:stretch>
        </p:blipFill>
        <p:spPr>
          <a:xfrm>
            <a:off x="595312" y="4151403"/>
            <a:ext cx="6446225" cy="1658848"/>
          </a:xfrm>
          <a:prstGeom prst="rect">
            <a:avLst/>
          </a:prstGeom>
        </p:spPr>
      </p:pic>
    </p:spTree>
    <p:extLst>
      <p:ext uri="{BB962C8B-B14F-4D97-AF65-F5344CB8AC3E}">
        <p14:creationId xmlns:p14="http://schemas.microsoft.com/office/powerpoint/2010/main" val="4068717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062D2-97FD-099A-F614-D77BFADE8D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23414A5-B4FD-C087-4B76-611D0B619A4C}"/>
              </a:ext>
            </a:extLst>
          </p:cNvPr>
          <p:cNvSpPr>
            <a:spLocks noGrp="1"/>
          </p:cNvSpPr>
          <p:nvPr>
            <p:ph type="body" sz="quarter" idx="10"/>
          </p:nvPr>
        </p:nvSpPr>
        <p:spPr/>
        <p:txBody>
          <a:bodyPr/>
          <a:lstStyle/>
          <a:p>
            <a:r>
              <a:rPr lang="en-GB" dirty="0"/>
              <a:t>Baskerville– High Performance Computing</a:t>
            </a:r>
          </a:p>
          <a:p>
            <a:endParaRPr lang="en-GB" dirty="0"/>
          </a:p>
        </p:txBody>
      </p:sp>
      <p:pic>
        <p:nvPicPr>
          <p:cNvPr id="5" name="Picture 4">
            <a:extLst>
              <a:ext uri="{FF2B5EF4-FFF2-40B4-BE49-F238E27FC236}">
                <a16:creationId xmlns:a16="http://schemas.microsoft.com/office/drawing/2014/main" id="{C9DB38E5-7639-3430-BE08-5A3C6A518C7C}"/>
              </a:ext>
            </a:extLst>
          </p:cNvPr>
          <p:cNvPicPr>
            <a:picLocks noChangeAspect="1"/>
          </p:cNvPicPr>
          <p:nvPr/>
        </p:nvPicPr>
        <p:blipFill>
          <a:blip r:embed="rId2"/>
          <a:stretch>
            <a:fillRect/>
          </a:stretch>
        </p:blipFill>
        <p:spPr>
          <a:xfrm>
            <a:off x="495486" y="1239532"/>
            <a:ext cx="6962226" cy="3551412"/>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B30ADBD5-A72F-9EE1-8E6B-33EE6CE8229B}"/>
              </a:ext>
            </a:extLst>
          </p:cNvPr>
          <p:cNvPicPr>
            <a:picLocks noChangeAspect="1"/>
          </p:cNvPicPr>
          <p:nvPr/>
        </p:nvPicPr>
        <p:blipFill>
          <a:blip r:embed="rId3"/>
          <a:stretch>
            <a:fillRect/>
          </a:stretch>
        </p:blipFill>
        <p:spPr>
          <a:xfrm>
            <a:off x="7812487" y="1234391"/>
            <a:ext cx="2497384" cy="692046"/>
          </a:xfrm>
          <a:prstGeom prst="rect">
            <a:avLst/>
          </a:prstGeom>
        </p:spPr>
      </p:pic>
      <p:pic>
        <p:nvPicPr>
          <p:cNvPr id="11" name="Picture 10" descr="A blue and white logo&#10;&#10;AI-generated content may be incorrect.">
            <a:extLst>
              <a:ext uri="{FF2B5EF4-FFF2-40B4-BE49-F238E27FC236}">
                <a16:creationId xmlns:a16="http://schemas.microsoft.com/office/drawing/2014/main" id="{9E2F1D45-DF40-4907-8F46-7FFBB89A50D7}"/>
              </a:ext>
            </a:extLst>
          </p:cNvPr>
          <p:cNvPicPr>
            <a:picLocks noChangeAspect="1"/>
          </p:cNvPicPr>
          <p:nvPr/>
        </p:nvPicPr>
        <p:blipFill>
          <a:blip r:embed="rId4"/>
          <a:stretch>
            <a:fillRect/>
          </a:stretch>
        </p:blipFill>
        <p:spPr>
          <a:xfrm>
            <a:off x="7812487" y="2167092"/>
            <a:ext cx="2497383" cy="705642"/>
          </a:xfrm>
          <a:prstGeom prst="rect">
            <a:avLst/>
          </a:prstGeom>
        </p:spPr>
      </p:pic>
      <p:pic>
        <p:nvPicPr>
          <p:cNvPr id="13" name="Picture 12" descr="A close up of a logo&#10;&#10;AI-generated content may be incorrect.">
            <a:extLst>
              <a:ext uri="{FF2B5EF4-FFF2-40B4-BE49-F238E27FC236}">
                <a16:creationId xmlns:a16="http://schemas.microsoft.com/office/drawing/2014/main" id="{BAFC5D55-EBB7-B228-1A51-75A9C1E94D98}"/>
              </a:ext>
            </a:extLst>
          </p:cNvPr>
          <p:cNvPicPr>
            <a:picLocks noChangeAspect="1"/>
          </p:cNvPicPr>
          <p:nvPr/>
        </p:nvPicPr>
        <p:blipFill>
          <a:blip r:embed="rId5"/>
          <a:stretch>
            <a:fillRect/>
          </a:stretch>
        </p:blipFill>
        <p:spPr>
          <a:xfrm>
            <a:off x="7812487" y="3201633"/>
            <a:ext cx="2497383" cy="663792"/>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AEEA57BC-5842-9132-7448-10C8AD5E56E5}"/>
              </a:ext>
            </a:extLst>
          </p:cNvPr>
          <p:cNvPicPr>
            <a:picLocks noChangeAspect="1"/>
          </p:cNvPicPr>
          <p:nvPr/>
        </p:nvPicPr>
        <p:blipFill>
          <a:blip r:embed="rId6"/>
          <a:stretch>
            <a:fillRect/>
          </a:stretch>
        </p:blipFill>
        <p:spPr>
          <a:xfrm>
            <a:off x="7812487" y="5005111"/>
            <a:ext cx="2432756" cy="1236995"/>
          </a:xfrm>
          <a:prstGeom prst="rect">
            <a:avLst/>
          </a:prstGeom>
        </p:spPr>
      </p:pic>
      <p:pic>
        <p:nvPicPr>
          <p:cNvPr id="17" name="Picture 16" descr="A close-up of a logo&#10;&#10;AI-generated content may be incorrect.">
            <a:extLst>
              <a:ext uri="{FF2B5EF4-FFF2-40B4-BE49-F238E27FC236}">
                <a16:creationId xmlns:a16="http://schemas.microsoft.com/office/drawing/2014/main" id="{6C21E8B1-CC8F-53A3-1516-9994D9F6FCBD}"/>
              </a:ext>
            </a:extLst>
          </p:cNvPr>
          <p:cNvPicPr>
            <a:picLocks noChangeAspect="1"/>
          </p:cNvPicPr>
          <p:nvPr/>
        </p:nvPicPr>
        <p:blipFill>
          <a:blip r:embed="rId7"/>
          <a:stretch>
            <a:fillRect/>
          </a:stretch>
        </p:blipFill>
        <p:spPr>
          <a:xfrm>
            <a:off x="7771078" y="4085303"/>
            <a:ext cx="2818153" cy="705641"/>
          </a:xfrm>
          <a:prstGeom prst="rect">
            <a:avLst/>
          </a:prstGeom>
        </p:spPr>
      </p:pic>
    </p:spTree>
    <p:extLst>
      <p:ext uri="{BB962C8B-B14F-4D97-AF65-F5344CB8AC3E}">
        <p14:creationId xmlns:p14="http://schemas.microsoft.com/office/powerpoint/2010/main" val="1569081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3AB19-EFD2-AA98-1775-434C8C4029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F687B23-A924-F9B6-ECB2-7B07E18F94C7}"/>
              </a:ext>
            </a:extLst>
          </p:cNvPr>
          <p:cNvSpPr>
            <a:spLocks noGrp="1"/>
          </p:cNvSpPr>
          <p:nvPr>
            <p:ph type="body" sz="quarter" idx="10"/>
          </p:nvPr>
        </p:nvSpPr>
        <p:spPr/>
        <p:txBody>
          <a:bodyPr/>
          <a:lstStyle/>
          <a:p>
            <a:r>
              <a:rPr lang="en-GB" dirty="0"/>
              <a:t>Isambard-AI – The UK’s largest Supercomputer</a:t>
            </a:r>
          </a:p>
          <a:p>
            <a:endParaRPr lang="en-GB" dirty="0"/>
          </a:p>
        </p:txBody>
      </p:sp>
      <p:pic>
        <p:nvPicPr>
          <p:cNvPr id="11" name="Picture 10" descr="A white container with blue text on it&#10;&#10;AI-generated content may be incorrect.">
            <a:extLst>
              <a:ext uri="{FF2B5EF4-FFF2-40B4-BE49-F238E27FC236}">
                <a16:creationId xmlns:a16="http://schemas.microsoft.com/office/drawing/2014/main" id="{AB7792AB-68F0-ACB0-8F74-A4C8F796753D}"/>
              </a:ext>
            </a:extLst>
          </p:cNvPr>
          <p:cNvPicPr>
            <a:picLocks noChangeAspect="1"/>
          </p:cNvPicPr>
          <p:nvPr/>
        </p:nvPicPr>
        <p:blipFill>
          <a:blip r:embed="rId2"/>
          <a:stretch>
            <a:fillRect/>
          </a:stretch>
        </p:blipFill>
        <p:spPr>
          <a:xfrm>
            <a:off x="554400" y="1297628"/>
            <a:ext cx="5142697" cy="3425036"/>
          </a:xfrm>
          <a:prstGeom prst="rect">
            <a:avLst/>
          </a:prstGeom>
        </p:spPr>
      </p:pic>
      <p:sp>
        <p:nvSpPr>
          <p:cNvPr id="13" name="TextBox 12">
            <a:extLst>
              <a:ext uri="{FF2B5EF4-FFF2-40B4-BE49-F238E27FC236}">
                <a16:creationId xmlns:a16="http://schemas.microsoft.com/office/drawing/2014/main" id="{1E482E61-B812-E889-3F72-2A52177DC970}"/>
              </a:ext>
            </a:extLst>
          </p:cNvPr>
          <p:cNvSpPr txBox="1"/>
          <p:nvPr/>
        </p:nvSpPr>
        <p:spPr>
          <a:xfrm>
            <a:off x="554400" y="5858439"/>
            <a:ext cx="5256465" cy="523220"/>
          </a:xfrm>
          <a:prstGeom prst="rect">
            <a:avLst/>
          </a:prstGeom>
          <a:noFill/>
        </p:spPr>
        <p:txBody>
          <a:bodyPr wrap="square">
            <a:spAutoFit/>
          </a:bodyPr>
          <a:lstStyle/>
          <a:p>
            <a:r>
              <a:rPr lang="en-GB" sz="1400" dirty="0">
                <a:latin typeface="Segoe UI" panose="020B0502040204020203" pitchFamily="34" charset="0"/>
                <a:cs typeface="Segoe UI" panose="020B0502040204020203" pitchFamily="34" charset="0"/>
              </a:rPr>
              <a:t>https://www.bristol.ac.uk/news/2025/january/isambard-ai-govt-action-plan.html</a:t>
            </a:r>
          </a:p>
        </p:txBody>
      </p:sp>
      <p:sp>
        <p:nvSpPr>
          <p:cNvPr id="18" name="TextBox 17">
            <a:extLst>
              <a:ext uri="{FF2B5EF4-FFF2-40B4-BE49-F238E27FC236}">
                <a16:creationId xmlns:a16="http://schemas.microsoft.com/office/drawing/2014/main" id="{EE56AFD2-62AF-81A7-27CD-2D8D7637024E}"/>
              </a:ext>
            </a:extLst>
          </p:cNvPr>
          <p:cNvSpPr txBox="1"/>
          <p:nvPr/>
        </p:nvSpPr>
        <p:spPr>
          <a:xfrm>
            <a:off x="625332" y="4878766"/>
            <a:ext cx="5142697" cy="646331"/>
          </a:xfrm>
          <a:prstGeom prst="rect">
            <a:avLst/>
          </a:prstGeom>
          <a:noFill/>
        </p:spPr>
        <p:txBody>
          <a:bodyPr wrap="square" rtlCol="0">
            <a:spAutoFit/>
          </a:bodyPr>
          <a:lstStyle/>
          <a:p>
            <a:r>
              <a:rPr lang="en-GB" dirty="0"/>
              <a:t>5280 NVIDIA GH200 Grace Hopper Superchips</a:t>
            </a:r>
          </a:p>
          <a:p>
            <a:r>
              <a:rPr lang="en-GB" dirty="0">
                <a:latin typeface="Segoe UI" panose="020B0502040204020203" pitchFamily="34" charset="0"/>
                <a:cs typeface="Segoe UI" panose="020B0502040204020203" pitchFamily="34" charset="0"/>
              </a:rPr>
              <a:t>Storage 29 PB</a:t>
            </a:r>
          </a:p>
        </p:txBody>
      </p:sp>
      <p:sp>
        <p:nvSpPr>
          <p:cNvPr id="19" name="TextBox 18">
            <a:extLst>
              <a:ext uri="{FF2B5EF4-FFF2-40B4-BE49-F238E27FC236}">
                <a16:creationId xmlns:a16="http://schemas.microsoft.com/office/drawing/2014/main" id="{4E17D92F-DC71-66FB-7790-DC660A27211F}"/>
              </a:ext>
            </a:extLst>
          </p:cNvPr>
          <p:cNvSpPr txBox="1"/>
          <p:nvPr/>
        </p:nvSpPr>
        <p:spPr>
          <a:xfrm>
            <a:off x="6453991" y="4925813"/>
            <a:ext cx="5142697" cy="646331"/>
          </a:xfrm>
          <a:prstGeom prst="rect">
            <a:avLst/>
          </a:prstGeom>
          <a:noFill/>
        </p:spPr>
        <p:txBody>
          <a:bodyPr wrap="square" rtlCol="0">
            <a:spAutoFit/>
          </a:bodyPr>
          <a:lstStyle/>
          <a:p>
            <a:r>
              <a:rPr lang="en-GB" dirty="0"/>
              <a:t>The Franklin and University of Southampton at the Isambard-AI Launch, Bristol, July 2025</a:t>
            </a:r>
          </a:p>
        </p:txBody>
      </p:sp>
      <p:pic>
        <p:nvPicPr>
          <p:cNvPr id="1026" name="Picture 2" descr="Dr Laura Shemilt, Head of Research Software Engineering at the Rosalind Franklin Institute, and Dr Rohan Lewis, Professor of Placental and Integrative Physiology at University of Southampton, at the launch for Isambard-AI">
            <a:extLst>
              <a:ext uri="{FF2B5EF4-FFF2-40B4-BE49-F238E27FC236}">
                <a16:creationId xmlns:a16="http://schemas.microsoft.com/office/drawing/2014/main" id="{B76C818E-6A75-7189-CC1F-F06B9D39C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808" y="1341469"/>
            <a:ext cx="3970783" cy="342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10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81AB-EF10-52E5-DC16-2C060F7602C2}"/>
              </a:ext>
            </a:extLst>
          </p:cNvPr>
          <p:cNvSpPr>
            <a:spLocks noGrp="1"/>
          </p:cNvSpPr>
          <p:nvPr>
            <p:ph type="title"/>
          </p:nvPr>
        </p:nvSpPr>
        <p:spPr/>
        <p:txBody>
          <a:bodyPr/>
          <a:lstStyle/>
          <a:p>
            <a:r>
              <a:rPr lang="en-GB" dirty="0"/>
              <a:t>Computational Challenges in Bioscience</a:t>
            </a:r>
          </a:p>
        </p:txBody>
      </p:sp>
      <p:pic>
        <p:nvPicPr>
          <p:cNvPr id="3" name="Picture 7" descr="Background pattern&#10;&#10;Description automatically generated">
            <a:extLst>
              <a:ext uri="{FF2B5EF4-FFF2-40B4-BE49-F238E27FC236}">
                <a16:creationId xmlns:a16="http://schemas.microsoft.com/office/drawing/2014/main" id="{CBE751D2-4EB2-0C70-BE9E-4C5FDC1B8BA6}"/>
              </a:ext>
            </a:extLst>
          </p:cNvPr>
          <p:cNvPicPr>
            <a:picLocks noChangeAspect="1"/>
          </p:cNvPicPr>
          <p:nvPr/>
        </p:nvPicPr>
        <p:blipFill>
          <a:blip r:embed="rId2"/>
          <a:stretch>
            <a:fillRect/>
          </a:stretch>
        </p:blipFill>
        <p:spPr>
          <a:xfrm>
            <a:off x="727326" y="1249049"/>
            <a:ext cx="3547592" cy="4003887"/>
          </a:xfrm>
          <a:prstGeom prst="rect">
            <a:avLst/>
          </a:prstGeom>
        </p:spPr>
      </p:pic>
      <p:sp>
        <p:nvSpPr>
          <p:cNvPr id="5" name="TextBox 4">
            <a:extLst>
              <a:ext uri="{FF2B5EF4-FFF2-40B4-BE49-F238E27FC236}">
                <a16:creationId xmlns:a16="http://schemas.microsoft.com/office/drawing/2014/main" id="{D08D390D-AE9E-D005-9A6D-A2C69E58BFCD}"/>
              </a:ext>
            </a:extLst>
          </p:cNvPr>
          <p:cNvSpPr txBox="1"/>
          <p:nvPr/>
        </p:nvSpPr>
        <p:spPr>
          <a:xfrm>
            <a:off x="665128" y="5350661"/>
            <a:ext cx="3547592" cy="938719"/>
          </a:xfrm>
          <a:prstGeom prst="rect">
            <a:avLst/>
          </a:prstGeom>
          <a:noFill/>
        </p:spPr>
        <p:txBody>
          <a:bodyPr wrap="square">
            <a:spAutoFit/>
          </a:bodyPr>
          <a:lstStyle/>
          <a:p>
            <a:r>
              <a:rPr lang="en-US" sz="1100" dirty="0">
                <a:solidFill>
                  <a:schemeClr val="bg1"/>
                </a:solidFill>
                <a:latin typeface="Segoe UI"/>
                <a:cs typeface="Segoe UI"/>
              </a:rPr>
              <a:t>Algal cell under cryo-ET shows the endoplasmic reticulum (in yellow), the pouches of the Golgi apparatus (green and magenta) and the vesicles (small circles of various colors). Image: Y. S. </a:t>
            </a:r>
            <a:r>
              <a:rPr lang="en-US" sz="1100" dirty="0" err="1">
                <a:solidFill>
                  <a:schemeClr val="bg1"/>
                </a:solidFill>
                <a:latin typeface="Segoe UI"/>
                <a:cs typeface="Segoe UI"/>
              </a:rPr>
              <a:t>Bykkov</a:t>
            </a:r>
            <a:r>
              <a:rPr lang="en-US" sz="1100" dirty="0">
                <a:solidFill>
                  <a:schemeClr val="bg1"/>
                </a:solidFill>
                <a:latin typeface="Segoe UI"/>
                <a:cs typeface="Segoe UI"/>
              </a:rPr>
              <a:t> et al./</a:t>
            </a:r>
            <a:r>
              <a:rPr lang="en-US" sz="1100" dirty="0" err="1">
                <a:solidFill>
                  <a:schemeClr val="bg1"/>
                </a:solidFill>
                <a:latin typeface="Segoe UI"/>
                <a:cs typeface="Segoe UI"/>
              </a:rPr>
              <a:t>eLIFE</a:t>
            </a:r>
            <a:r>
              <a:rPr lang="en-US" sz="1100" dirty="0">
                <a:solidFill>
                  <a:schemeClr val="bg1"/>
                </a:solidFill>
                <a:latin typeface="Segoe UI"/>
                <a:cs typeface="Segoe UI"/>
              </a:rPr>
              <a:t> (CC BY 4.0)</a:t>
            </a:r>
            <a:endParaRPr lang="en-US" sz="1100" dirty="0">
              <a:solidFill>
                <a:schemeClr val="bg1"/>
              </a:solidFill>
            </a:endParaRPr>
          </a:p>
        </p:txBody>
      </p:sp>
      <p:pic>
        <p:nvPicPr>
          <p:cNvPr id="6" name="Picture 5">
            <a:extLst>
              <a:ext uri="{FF2B5EF4-FFF2-40B4-BE49-F238E27FC236}">
                <a16:creationId xmlns:a16="http://schemas.microsoft.com/office/drawing/2014/main" id="{6A3E84C8-124E-8AD8-30A5-52F022652C62}"/>
              </a:ext>
            </a:extLst>
          </p:cNvPr>
          <p:cNvPicPr>
            <a:picLocks noChangeAspect="1"/>
          </p:cNvPicPr>
          <p:nvPr/>
        </p:nvPicPr>
        <p:blipFill>
          <a:blip r:embed="rId3"/>
          <a:stretch>
            <a:fillRect/>
          </a:stretch>
        </p:blipFill>
        <p:spPr>
          <a:xfrm>
            <a:off x="5071941" y="1249049"/>
            <a:ext cx="2603183" cy="1675745"/>
          </a:xfrm>
          <a:prstGeom prst="rect">
            <a:avLst/>
          </a:prstGeom>
        </p:spPr>
      </p:pic>
      <p:sp>
        <p:nvSpPr>
          <p:cNvPr id="7" name="TextBox 6">
            <a:extLst>
              <a:ext uri="{FF2B5EF4-FFF2-40B4-BE49-F238E27FC236}">
                <a16:creationId xmlns:a16="http://schemas.microsoft.com/office/drawing/2014/main" id="{5B90B4AF-0928-8719-09FB-A4AA3D65DFD7}"/>
              </a:ext>
            </a:extLst>
          </p:cNvPr>
          <p:cNvSpPr txBox="1"/>
          <p:nvPr/>
        </p:nvSpPr>
        <p:spPr>
          <a:xfrm>
            <a:off x="7717346" y="1175476"/>
            <a:ext cx="2321599" cy="938719"/>
          </a:xfrm>
          <a:prstGeom prst="rect">
            <a:avLst/>
          </a:prstGeom>
          <a:noFill/>
        </p:spPr>
        <p:txBody>
          <a:bodyPr wrap="square" rtlCol="0">
            <a:spAutoFit/>
          </a:bodyPr>
          <a:lstStyle/>
          <a:p>
            <a:r>
              <a:rPr lang="en-GB" sz="1100" dirty="0">
                <a:solidFill>
                  <a:schemeClr val="bg1"/>
                </a:solidFill>
                <a:latin typeface="Segoe UI" panose="020B0502040204020203" pitchFamily="34" charset="0"/>
                <a:cs typeface="Segoe UI" panose="020B0502040204020203" pitchFamily="34" charset="0"/>
              </a:rPr>
              <a:t>HeLa cells, 6.74 nm pixel size, SEM angle = 52°, shaded areas represent different quality metrics. E. Ho et al. The Rosalind Franklin Institute</a:t>
            </a:r>
          </a:p>
        </p:txBody>
      </p:sp>
      <p:pic>
        <p:nvPicPr>
          <p:cNvPr id="9" name="Picture 8">
            <a:extLst>
              <a:ext uri="{FF2B5EF4-FFF2-40B4-BE49-F238E27FC236}">
                <a16:creationId xmlns:a16="http://schemas.microsoft.com/office/drawing/2014/main" id="{D1777358-9DF6-054B-ACA5-CDD2E1B6C8D8}"/>
              </a:ext>
            </a:extLst>
          </p:cNvPr>
          <p:cNvPicPr>
            <a:picLocks noChangeAspect="1"/>
          </p:cNvPicPr>
          <p:nvPr/>
        </p:nvPicPr>
        <p:blipFill>
          <a:blip r:embed="rId4"/>
          <a:stretch>
            <a:fillRect/>
          </a:stretch>
        </p:blipFill>
        <p:spPr>
          <a:xfrm>
            <a:off x="5085863" y="3110880"/>
            <a:ext cx="5026190" cy="1947503"/>
          </a:xfrm>
          <a:prstGeom prst="rect">
            <a:avLst/>
          </a:prstGeom>
        </p:spPr>
      </p:pic>
      <p:sp>
        <p:nvSpPr>
          <p:cNvPr id="10" name="TextBox 9">
            <a:extLst>
              <a:ext uri="{FF2B5EF4-FFF2-40B4-BE49-F238E27FC236}">
                <a16:creationId xmlns:a16="http://schemas.microsoft.com/office/drawing/2014/main" id="{DD88E3DA-DA6B-83EA-4B46-EB81DE5832B2}"/>
              </a:ext>
            </a:extLst>
          </p:cNvPr>
          <p:cNvSpPr txBox="1"/>
          <p:nvPr/>
        </p:nvSpPr>
        <p:spPr>
          <a:xfrm>
            <a:off x="5055176" y="5127522"/>
            <a:ext cx="5239896" cy="1384995"/>
          </a:xfrm>
          <a:prstGeom prst="rect">
            <a:avLst/>
          </a:prstGeom>
          <a:noFill/>
        </p:spPr>
        <p:txBody>
          <a:bodyPr wrap="square" rtlCol="0">
            <a:spAutoFit/>
          </a:bodyPr>
          <a:lstStyle/>
          <a:p>
            <a:r>
              <a:rPr lang="en-GB" sz="1200" dirty="0">
                <a:solidFill>
                  <a:schemeClr val="bg1"/>
                </a:solidFill>
                <a:latin typeface="Segoe UI" panose="020B0502040204020203" pitchFamily="34" charset="0"/>
                <a:cs typeface="Segoe UI" panose="020B0502040204020203" pitchFamily="34" charset="0"/>
              </a:rPr>
              <a:t>Learning a representation of protein shapes. (a) The Affinity matrix calculated using SOAP descriptors. (b) UMAP embedding of latent vectors from CNN-</a:t>
            </a:r>
            <a:r>
              <a:rPr lang="en-GB" sz="1200" dirty="0" err="1">
                <a:solidFill>
                  <a:schemeClr val="bg1"/>
                </a:solidFill>
                <a:latin typeface="Segoe UI" panose="020B0502040204020203" pitchFamily="34" charset="0"/>
                <a:cs typeface="Segoe UI" panose="020B0502040204020203" pitchFamily="34" charset="0"/>
              </a:rPr>
              <a:t>aVAE</a:t>
            </a:r>
            <a:r>
              <a:rPr lang="en-GB" sz="1200" dirty="0">
                <a:solidFill>
                  <a:schemeClr val="bg1"/>
                </a:solidFill>
                <a:latin typeface="Segoe UI" panose="020B0502040204020203" pitchFamily="34" charset="0"/>
                <a:cs typeface="Segoe UI" panose="020B0502040204020203" pitchFamily="34" charset="0"/>
              </a:rPr>
              <a:t> where 3D2F and 3H84 are unseen during training and only used for evaluation. The placement of these proteins in the latent space is as expected from their shape similarity to the training classes. (c) Interpolation within the 1D pose channel for four example</a:t>
            </a:r>
          </a:p>
          <a:p>
            <a:r>
              <a:rPr lang="en-GB" sz="1200" dirty="0">
                <a:solidFill>
                  <a:schemeClr val="bg1"/>
                </a:solidFill>
                <a:latin typeface="Segoe UI" panose="020B0502040204020203" pitchFamily="34" charset="0"/>
                <a:cs typeface="Segoe UI" panose="020B0502040204020203" pitchFamily="34" charset="0"/>
              </a:rPr>
              <a:t>proteins. Image: M. </a:t>
            </a:r>
            <a:r>
              <a:rPr lang="en-GB" sz="1200" dirty="0" err="1">
                <a:solidFill>
                  <a:schemeClr val="bg1"/>
                </a:solidFill>
                <a:latin typeface="Segoe UI" panose="020B0502040204020203" pitchFamily="34" charset="0"/>
                <a:cs typeface="Segoe UI" panose="020B0502040204020203" pitchFamily="34" charset="0"/>
              </a:rPr>
              <a:t>Famili</a:t>
            </a:r>
            <a:r>
              <a:rPr lang="en-GB" sz="1200" dirty="0">
                <a:solidFill>
                  <a:schemeClr val="bg1"/>
                </a:solidFill>
                <a:latin typeface="Segoe UI" panose="020B0502040204020203" pitchFamily="34" charset="0"/>
                <a:cs typeface="Segoe UI" panose="020B0502040204020203" pitchFamily="34" charset="0"/>
              </a:rPr>
              <a:t> et al. https://arxiv.org/abs/2209.04517v2</a:t>
            </a:r>
          </a:p>
        </p:txBody>
      </p:sp>
    </p:spTree>
    <p:extLst>
      <p:ext uri="{BB962C8B-B14F-4D97-AF65-F5344CB8AC3E}">
        <p14:creationId xmlns:p14="http://schemas.microsoft.com/office/powerpoint/2010/main" val="166106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BFAB2-A473-1FBC-2A77-EC1192AF3242}"/>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A5BCF1C-CBE8-BC26-A746-CFD99E9F5D63}"/>
              </a:ext>
            </a:extLst>
          </p:cNvPr>
          <p:cNvSpPr/>
          <p:nvPr/>
        </p:nvSpPr>
        <p:spPr>
          <a:xfrm>
            <a:off x="3742241" y="995673"/>
            <a:ext cx="3663378" cy="31431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Rounded Corners 30">
            <a:extLst>
              <a:ext uri="{FF2B5EF4-FFF2-40B4-BE49-F238E27FC236}">
                <a16:creationId xmlns:a16="http://schemas.microsoft.com/office/drawing/2014/main" id="{1DF8B51B-15CE-666B-69F2-BF921B5CBAE5}"/>
              </a:ext>
            </a:extLst>
          </p:cNvPr>
          <p:cNvSpPr/>
          <p:nvPr/>
        </p:nvSpPr>
        <p:spPr>
          <a:xfrm>
            <a:off x="3948158" y="1627360"/>
            <a:ext cx="3251544" cy="12069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ylinder 3">
            <a:extLst>
              <a:ext uri="{FF2B5EF4-FFF2-40B4-BE49-F238E27FC236}">
                <a16:creationId xmlns:a16="http://schemas.microsoft.com/office/drawing/2014/main" id="{9524BF46-3F8B-6152-510C-B8B9060D392F}"/>
              </a:ext>
            </a:extLst>
          </p:cNvPr>
          <p:cNvSpPr/>
          <p:nvPr/>
        </p:nvSpPr>
        <p:spPr>
          <a:xfrm>
            <a:off x="1083198" y="4643833"/>
            <a:ext cx="9984691" cy="1458390"/>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33757302-07C1-3AEC-69F9-60625133EEA3}"/>
              </a:ext>
            </a:extLst>
          </p:cNvPr>
          <p:cNvSpPr/>
          <p:nvPr/>
        </p:nvSpPr>
        <p:spPr>
          <a:xfrm>
            <a:off x="7637177" y="981991"/>
            <a:ext cx="3110035" cy="31431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
            <a:extLst>
              <a:ext uri="{FF2B5EF4-FFF2-40B4-BE49-F238E27FC236}">
                <a16:creationId xmlns:a16="http://schemas.microsoft.com/office/drawing/2014/main" id="{BAB6E7FF-2E1B-E0AE-5A7D-43EA4B2CA40B}"/>
              </a:ext>
            </a:extLst>
          </p:cNvPr>
          <p:cNvSpPr>
            <a:spLocks noGrp="1"/>
          </p:cNvSpPr>
          <p:nvPr>
            <p:ph type="body" sz="quarter" idx="10"/>
          </p:nvPr>
        </p:nvSpPr>
        <p:spPr/>
        <p:txBody>
          <a:bodyPr/>
          <a:lstStyle/>
          <a:p>
            <a:r>
              <a:rPr lang="en-GB" dirty="0"/>
              <a:t>Our platform</a:t>
            </a:r>
          </a:p>
        </p:txBody>
      </p:sp>
      <p:pic>
        <p:nvPicPr>
          <p:cNvPr id="10" name="Picture 12">
            <a:extLst>
              <a:ext uri="{FF2B5EF4-FFF2-40B4-BE49-F238E27FC236}">
                <a16:creationId xmlns:a16="http://schemas.microsoft.com/office/drawing/2014/main" id="{CF3A5A23-009D-F031-7A00-0FCF0B4C2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136" y="3001991"/>
            <a:ext cx="9715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Image result for Baskerville hpc">
            <a:extLst>
              <a:ext uri="{FF2B5EF4-FFF2-40B4-BE49-F238E27FC236}">
                <a16:creationId xmlns:a16="http://schemas.microsoft.com/office/drawing/2014/main" id="{BB6019EA-3043-C348-2FC9-E9AC3F6E2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3140" y="1802147"/>
            <a:ext cx="1403246" cy="7568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Image result for openstack">
            <a:extLst>
              <a:ext uri="{FF2B5EF4-FFF2-40B4-BE49-F238E27FC236}">
                <a16:creationId xmlns:a16="http://schemas.microsoft.com/office/drawing/2014/main" id="{C2C914D3-5004-FC0E-DB4C-8063F3546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153" y="3130927"/>
            <a:ext cx="762000" cy="8572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Ceph">
            <a:extLst>
              <a:ext uri="{FF2B5EF4-FFF2-40B4-BE49-F238E27FC236}">
                <a16:creationId xmlns:a16="http://schemas.microsoft.com/office/drawing/2014/main" id="{C10900E9-46D0-63F2-496C-2E54D1AAE8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263" y="5197710"/>
            <a:ext cx="570890" cy="6646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hexagon with a white wheel&#10;&#10;Description automatically generated">
            <a:extLst>
              <a:ext uri="{FF2B5EF4-FFF2-40B4-BE49-F238E27FC236}">
                <a16:creationId xmlns:a16="http://schemas.microsoft.com/office/drawing/2014/main" id="{2E2CC253-B8EE-3720-F72E-AC465043A5F4}"/>
              </a:ext>
            </a:extLst>
          </p:cNvPr>
          <p:cNvPicPr>
            <a:picLocks noChangeAspect="1"/>
          </p:cNvPicPr>
          <p:nvPr/>
        </p:nvPicPr>
        <p:blipFill rotWithShape="1">
          <a:blip r:embed="rId6"/>
          <a:srcRect l="22675" t="12529" r="21844" b="10187"/>
          <a:stretch/>
        </p:blipFill>
        <p:spPr>
          <a:xfrm>
            <a:off x="4122517" y="1723426"/>
            <a:ext cx="699361" cy="648284"/>
          </a:xfrm>
          <a:prstGeom prst="rect">
            <a:avLst/>
          </a:prstGeom>
        </p:spPr>
      </p:pic>
      <p:pic>
        <p:nvPicPr>
          <p:cNvPr id="28" name="Picture 27">
            <a:extLst>
              <a:ext uri="{FF2B5EF4-FFF2-40B4-BE49-F238E27FC236}">
                <a16:creationId xmlns:a16="http://schemas.microsoft.com/office/drawing/2014/main" id="{A060B34C-44AD-272C-AC68-DF0B9F89A5B7}"/>
              </a:ext>
            </a:extLst>
          </p:cNvPr>
          <p:cNvPicPr>
            <a:picLocks noChangeAspect="1"/>
          </p:cNvPicPr>
          <p:nvPr/>
        </p:nvPicPr>
        <p:blipFill>
          <a:blip r:embed="rId7"/>
          <a:stretch>
            <a:fillRect/>
          </a:stretch>
        </p:blipFill>
        <p:spPr>
          <a:xfrm>
            <a:off x="5522308" y="1723426"/>
            <a:ext cx="692461" cy="689595"/>
          </a:xfrm>
          <a:prstGeom prst="rect">
            <a:avLst/>
          </a:prstGeom>
        </p:spPr>
      </p:pic>
      <p:sp>
        <p:nvSpPr>
          <p:cNvPr id="22" name="TextBox 21">
            <a:extLst>
              <a:ext uri="{FF2B5EF4-FFF2-40B4-BE49-F238E27FC236}">
                <a16:creationId xmlns:a16="http://schemas.microsoft.com/office/drawing/2014/main" id="{1207FDA5-3263-A363-F62E-90C9C424E8D3}"/>
              </a:ext>
            </a:extLst>
          </p:cNvPr>
          <p:cNvSpPr txBox="1"/>
          <p:nvPr/>
        </p:nvSpPr>
        <p:spPr>
          <a:xfrm>
            <a:off x="5451235" y="5299187"/>
            <a:ext cx="1557430" cy="461665"/>
          </a:xfrm>
          <a:prstGeom prst="rect">
            <a:avLst/>
          </a:prstGeom>
          <a:noFill/>
        </p:spPr>
        <p:txBody>
          <a:bodyPr wrap="square" rtlCol="0">
            <a:spAutoFit/>
          </a:bodyPr>
          <a:lstStyle/>
          <a:p>
            <a:r>
              <a:rPr lang="en-GB" sz="2400" b="1" dirty="0"/>
              <a:t>Storage</a:t>
            </a:r>
          </a:p>
        </p:txBody>
      </p:sp>
      <p:pic>
        <p:nvPicPr>
          <p:cNvPr id="33" name="Graphic 32">
            <a:extLst>
              <a:ext uri="{FF2B5EF4-FFF2-40B4-BE49-F238E27FC236}">
                <a16:creationId xmlns:a16="http://schemas.microsoft.com/office/drawing/2014/main" id="{4F842052-DCBE-56C4-573C-0CB9153681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59955" y="1822602"/>
            <a:ext cx="948329" cy="756882"/>
          </a:xfrm>
          <a:prstGeom prst="rect">
            <a:avLst/>
          </a:prstGeom>
        </p:spPr>
      </p:pic>
      <p:sp>
        <p:nvSpPr>
          <p:cNvPr id="34" name="TextBox 33">
            <a:extLst>
              <a:ext uri="{FF2B5EF4-FFF2-40B4-BE49-F238E27FC236}">
                <a16:creationId xmlns:a16="http://schemas.microsoft.com/office/drawing/2014/main" id="{066AF1EF-4F00-62AC-992C-410F4565D87B}"/>
              </a:ext>
            </a:extLst>
          </p:cNvPr>
          <p:cNvSpPr txBox="1"/>
          <p:nvPr/>
        </p:nvSpPr>
        <p:spPr>
          <a:xfrm>
            <a:off x="4122517" y="2438851"/>
            <a:ext cx="649508" cy="369332"/>
          </a:xfrm>
          <a:prstGeom prst="rect">
            <a:avLst/>
          </a:prstGeom>
          <a:noFill/>
        </p:spPr>
        <p:txBody>
          <a:bodyPr wrap="square" rtlCol="0">
            <a:spAutoFit/>
          </a:bodyPr>
          <a:lstStyle/>
          <a:p>
            <a:r>
              <a:rPr lang="en-GB" b="1" dirty="0"/>
              <a:t>k8s</a:t>
            </a:r>
          </a:p>
        </p:txBody>
      </p:sp>
      <p:sp>
        <p:nvSpPr>
          <p:cNvPr id="35" name="TextBox 34">
            <a:extLst>
              <a:ext uri="{FF2B5EF4-FFF2-40B4-BE49-F238E27FC236}">
                <a16:creationId xmlns:a16="http://schemas.microsoft.com/office/drawing/2014/main" id="{6E48833F-3674-32FD-5D8C-5B014E6BB366}"/>
              </a:ext>
            </a:extLst>
          </p:cNvPr>
          <p:cNvSpPr txBox="1"/>
          <p:nvPr/>
        </p:nvSpPr>
        <p:spPr>
          <a:xfrm>
            <a:off x="8811951" y="1053655"/>
            <a:ext cx="1557430" cy="461665"/>
          </a:xfrm>
          <a:prstGeom prst="rect">
            <a:avLst/>
          </a:prstGeom>
          <a:noFill/>
        </p:spPr>
        <p:txBody>
          <a:bodyPr wrap="square" rtlCol="0">
            <a:spAutoFit/>
          </a:bodyPr>
          <a:lstStyle/>
          <a:p>
            <a:r>
              <a:rPr lang="en-GB" sz="2400" b="1" dirty="0"/>
              <a:t>HPC</a:t>
            </a:r>
          </a:p>
        </p:txBody>
      </p:sp>
      <p:sp>
        <p:nvSpPr>
          <p:cNvPr id="36" name="Rectangle: Rounded Corners 35">
            <a:extLst>
              <a:ext uri="{FF2B5EF4-FFF2-40B4-BE49-F238E27FC236}">
                <a16:creationId xmlns:a16="http://schemas.microsoft.com/office/drawing/2014/main" id="{21EDDE90-D8E5-BC77-1F31-515DEDFD667E}"/>
              </a:ext>
            </a:extLst>
          </p:cNvPr>
          <p:cNvSpPr/>
          <p:nvPr/>
        </p:nvSpPr>
        <p:spPr>
          <a:xfrm>
            <a:off x="1083198" y="1007926"/>
            <a:ext cx="2362717" cy="31431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36">
            <a:extLst>
              <a:ext uri="{FF2B5EF4-FFF2-40B4-BE49-F238E27FC236}">
                <a16:creationId xmlns:a16="http://schemas.microsoft.com/office/drawing/2014/main" id="{32B65395-C946-1A72-6AF7-AEAA6458FCE5}"/>
              </a:ext>
            </a:extLst>
          </p:cNvPr>
          <p:cNvSpPr txBox="1"/>
          <p:nvPr/>
        </p:nvSpPr>
        <p:spPr>
          <a:xfrm>
            <a:off x="4998957" y="1097148"/>
            <a:ext cx="1557430" cy="461665"/>
          </a:xfrm>
          <a:prstGeom prst="rect">
            <a:avLst/>
          </a:prstGeom>
          <a:noFill/>
        </p:spPr>
        <p:txBody>
          <a:bodyPr wrap="square" rtlCol="0">
            <a:spAutoFit/>
          </a:bodyPr>
          <a:lstStyle/>
          <a:p>
            <a:r>
              <a:rPr lang="en-GB" sz="2400" b="1" dirty="0"/>
              <a:t>Cloud</a:t>
            </a:r>
          </a:p>
        </p:txBody>
      </p:sp>
      <p:sp>
        <p:nvSpPr>
          <p:cNvPr id="26" name="TextBox 25">
            <a:extLst>
              <a:ext uri="{FF2B5EF4-FFF2-40B4-BE49-F238E27FC236}">
                <a16:creationId xmlns:a16="http://schemas.microsoft.com/office/drawing/2014/main" id="{ED27D9CB-6C78-501E-D180-A06D506DAA63}"/>
              </a:ext>
            </a:extLst>
          </p:cNvPr>
          <p:cNvSpPr txBox="1"/>
          <p:nvPr/>
        </p:nvSpPr>
        <p:spPr>
          <a:xfrm>
            <a:off x="1209368" y="1080181"/>
            <a:ext cx="1987630" cy="461665"/>
          </a:xfrm>
          <a:prstGeom prst="rect">
            <a:avLst/>
          </a:prstGeom>
          <a:noFill/>
        </p:spPr>
        <p:txBody>
          <a:bodyPr wrap="square" rtlCol="0">
            <a:spAutoFit/>
          </a:bodyPr>
          <a:lstStyle/>
          <a:p>
            <a:r>
              <a:rPr lang="en-GB" sz="2400" b="1" dirty="0"/>
              <a:t>Instruments</a:t>
            </a:r>
          </a:p>
        </p:txBody>
      </p:sp>
      <p:pic>
        <p:nvPicPr>
          <p:cNvPr id="38" name="Picture 12">
            <a:extLst>
              <a:ext uri="{FF2B5EF4-FFF2-40B4-BE49-F238E27FC236}">
                <a16:creationId xmlns:a16="http://schemas.microsoft.com/office/drawing/2014/main" id="{B46B1DB6-EB3E-4569-2382-5FD5E08D2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781" y="2894249"/>
            <a:ext cx="9715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FC13F2A6-6BC2-55A4-9EF5-D43FEE40A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9360" y="2963181"/>
            <a:ext cx="9715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41" name="Graphic 40" descr="Microscope with solid fill">
            <a:extLst>
              <a:ext uri="{FF2B5EF4-FFF2-40B4-BE49-F238E27FC236}">
                <a16:creationId xmlns:a16="http://schemas.microsoft.com/office/drawing/2014/main" id="{86F434BD-5106-65F8-D4D5-E01BE527B8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90096" y="1741392"/>
            <a:ext cx="914400" cy="914400"/>
          </a:xfrm>
          <a:prstGeom prst="rect">
            <a:avLst/>
          </a:prstGeom>
        </p:spPr>
      </p:pic>
      <p:sp>
        <p:nvSpPr>
          <p:cNvPr id="42" name="Arrow: Down 41">
            <a:extLst>
              <a:ext uri="{FF2B5EF4-FFF2-40B4-BE49-F238E27FC236}">
                <a16:creationId xmlns:a16="http://schemas.microsoft.com/office/drawing/2014/main" id="{DD19AE08-2FBF-4860-A036-915DB72041DC}"/>
              </a:ext>
            </a:extLst>
          </p:cNvPr>
          <p:cNvSpPr/>
          <p:nvPr/>
        </p:nvSpPr>
        <p:spPr>
          <a:xfrm>
            <a:off x="1690096" y="3961935"/>
            <a:ext cx="1189036" cy="120609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Data</a:t>
            </a:r>
          </a:p>
        </p:txBody>
      </p:sp>
      <p:sp>
        <p:nvSpPr>
          <p:cNvPr id="43" name="Arrow: Up-Down 42">
            <a:extLst>
              <a:ext uri="{FF2B5EF4-FFF2-40B4-BE49-F238E27FC236}">
                <a16:creationId xmlns:a16="http://schemas.microsoft.com/office/drawing/2014/main" id="{EF3213B6-A8E6-9C04-EF60-8A834728ADE1}"/>
              </a:ext>
            </a:extLst>
          </p:cNvPr>
          <p:cNvSpPr/>
          <p:nvPr/>
        </p:nvSpPr>
        <p:spPr>
          <a:xfrm>
            <a:off x="5274022" y="3905535"/>
            <a:ext cx="1189035" cy="1318901"/>
          </a:xfrm>
          <a:prstGeom prst="up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Data</a:t>
            </a:r>
          </a:p>
        </p:txBody>
      </p:sp>
      <p:sp>
        <p:nvSpPr>
          <p:cNvPr id="45" name="Arrow: Up-Down 44">
            <a:extLst>
              <a:ext uri="{FF2B5EF4-FFF2-40B4-BE49-F238E27FC236}">
                <a16:creationId xmlns:a16="http://schemas.microsoft.com/office/drawing/2014/main" id="{4389273D-6E5C-9401-869B-91C09F7B93F3}"/>
              </a:ext>
            </a:extLst>
          </p:cNvPr>
          <p:cNvSpPr/>
          <p:nvPr/>
        </p:nvSpPr>
        <p:spPr>
          <a:xfrm>
            <a:off x="8720733" y="3878809"/>
            <a:ext cx="1189035" cy="1318901"/>
          </a:xfrm>
          <a:prstGeom prst="up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Data</a:t>
            </a:r>
          </a:p>
        </p:txBody>
      </p:sp>
      <p:sp>
        <p:nvSpPr>
          <p:cNvPr id="46" name="TextBox 45">
            <a:extLst>
              <a:ext uri="{FF2B5EF4-FFF2-40B4-BE49-F238E27FC236}">
                <a16:creationId xmlns:a16="http://schemas.microsoft.com/office/drawing/2014/main" id="{8299A433-F658-242E-4A6B-A782A110FEBB}"/>
              </a:ext>
            </a:extLst>
          </p:cNvPr>
          <p:cNvSpPr txBox="1"/>
          <p:nvPr/>
        </p:nvSpPr>
        <p:spPr>
          <a:xfrm>
            <a:off x="6229950" y="1822602"/>
            <a:ext cx="1513098" cy="523220"/>
          </a:xfrm>
          <a:prstGeom prst="rect">
            <a:avLst/>
          </a:prstGeom>
          <a:noFill/>
        </p:spPr>
        <p:txBody>
          <a:bodyPr wrap="square" rtlCol="0">
            <a:spAutoFit/>
          </a:bodyPr>
          <a:lstStyle/>
          <a:p>
            <a:r>
              <a:rPr lang="en-GB" sz="1400" dirty="0"/>
              <a:t>Metadata catalogue</a:t>
            </a:r>
          </a:p>
        </p:txBody>
      </p:sp>
    </p:spTree>
    <p:extLst>
      <p:ext uri="{BB962C8B-B14F-4D97-AF65-F5344CB8AC3E}">
        <p14:creationId xmlns:p14="http://schemas.microsoft.com/office/powerpoint/2010/main" val="4261507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4C8A4-5BF2-51FB-A3FC-DB004C43F0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BA56ED-8020-FF20-E392-2B7B3EC1F161}"/>
              </a:ext>
            </a:extLst>
          </p:cNvPr>
          <p:cNvSpPr>
            <a:spLocks noGrp="1"/>
          </p:cNvSpPr>
          <p:nvPr>
            <p:ph type="title"/>
          </p:nvPr>
        </p:nvSpPr>
        <p:spPr>
          <a:xfrm>
            <a:off x="1619066" y="128362"/>
            <a:ext cx="10515600" cy="649358"/>
          </a:xfrm>
        </p:spPr>
        <p:txBody>
          <a:bodyPr/>
          <a:lstStyle/>
          <a:p>
            <a:r>
              <a:rPr lang="en-GB" sz="3200" b="1" dirty="0">
                <a:solidFill>
                  <a:schemeClr val="bg2"/>
                </a:solidFill>
                <a:cs typeface="Calibri" panose="020F0502020204030204" pitchFamily="34" charset="0"/>
              </a:rPr>
              <a:t>Rosalind Franklin’s </a:t>
            </a:r>
            <a:r>
              <a:rPr lang="en-GB" sz="3200" b="1" dirty="0" err="1">
                <a:solidFill>
                  <a:schemeClr val="bg2"/>
                </a:solidFill>
                <a:cs typeface="Calibri" panose="020F0502020204030204" pitchFamily="34" charset="0"/>
              </a:rPr>
              <a:t>GlobusAPI</a:t>
            </a:r>
            <a:endParaRPr lang="en-GB" sz="3200" b="1" dirty="0">
              <a:solidFill>
                <a:schemeClr val="bg2"/>
              </a:solidFill>
              <a:cs typeface="Calibri" panose="020F0502020204030204" pitchFamily="34" charset="0"/>
            </a:endParaRPr>
          </a:p>
        </p:txBody>
      </p:sp>
      <p:sp>
        <p:nvSpPr>
          <p:cNvPr id="3" name="Text Placeholder 2">
            <a:extLst>
              <a:ext uri="{FF2B5EF4-FFF2-40B4-BE49-F238E27FC236}">
                <a16:creationId xmlns:a16="http://schemas.microsoft.com/office/drawing/2014/main" id="{74AEED0E-562D-2349-DF96-BD9B17361DFF}"/>
              </a:ext>
            </a:extLst>
          </p:cNvPr>
          <p:cNvSpPr>
            <a:spLocks noGrp="1"/>
          </p:cNvSpPr>
          <p:nvPr>
            <p:ph type="body" sz="quarter" idx="13"/>
          </p:nvPr>
        </p:nvSpPr>
        <p:spPr>
          <a:xfrm>
            <a:off x="1676401" y="885568"/>
            <a:ext cx="10515599" cy="514633"/>
          </a:xfrm>
        </p:spPr>
        <p:txBody>
          <a:bodyPr/>
          <a:lstStyle/>
          <a:p>
            <a:r>
              <a:rPr lang="en-GB" dirty="0" err="1">
                <a:latin typeface="Calibri" panose="020F0502020204030204" pitchFamily="34" charset="0"/>
                <a:cs typeface="Calibri" panose="020F0502020204030204" pitchFamily="34" charset="0"/>
              </a:rPr>
              <a:t>ArgoWF</a:t>
            </a:r>
            <a:r>
              <a:rPr lang="en-GB" dirty="0">
                <a:latin typeface="Calibri" panose="020F0502020204030204" pitchFamily="34" charset="0"/>
                <a:cs typeface="Calibri" panose="020F0502020204030204" pitchFamily="34" charset="0"/>
              </a:rPr>
              <a:t> Workflows - Automated backup of raw instrument data</a:t>
            </a:r>
          </a:p>
        </p:txBody>
      </p:sp>
      <p:pic>
        <p:nvPicPr>
          <p:cNvPr id="9" name="Picture 4" descr="HOWTO: Use Globus (Overview) | Ohio Supercomputer Center">
            <a:extLst>
              <a:ext uri="{FF2B5EF4-FFF2-40B4-BE49-F238E27FC236}">
                <a16:creationId xmlns:a16="http://schemas.microsoft.com/office/drawing/2014/main" id="{1AADE72C-1973-5D88-3E4A-EA0B033A3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38" y="4009191"/>
            <a:ext cx="1438339" cy="1298101"/>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descr="Construction Barricade with solid fill">
            <a:extLst>
              <a:ext uri="{FF2B5EF4-FFF2-40B4-BE49-F238E27FC236}">
                <a16:creationId xmlns:a16="http://schemas.microsoft.com/office/drawing/2014/main" id="{1E0C15B6-3C61-AFA1-9813-052C57195A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13800" y="487906"/>
            <a:ext cx="1080000" cy="1080000"/>
          </a:xfrm>
          <a:prstGeom prst="rect">
            <a:avLst/>
          </a:prstGeom>
        </p:spPr>
      </p:pic>
      <p:pic>
        <p:nvPicPr>
          <p:cNvPr id="8194" name="Picture 2">
            <a:extLst>
              <a:ext uri="{FF2B5EF4-FFF2-40B4-BE49-F238E27FC236}">
                <a16:creationId xmlns:a16="http://schemas.microsoft.com/office/drawing/2014/main" id="{5A37CC10-8438-1A47-5514-9B77E67D4D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64" y="180665"/>
            <a:ext cx="2033587" cy="1431561"/>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007D051-7C2B-13EA-94FA-03C6C762C7D5}"/>
              </a:ext>
            </a:extLst>
          </p:cNvPr>
          <p:cNvGrpSpPr/>
          <p:nvPr/>
        </p:nvGrpSpPr>
        <p:grpSpPr>
          <a:xfrm>
            <a:off x="1802396" y="1640519"/>
            <a:ext cx="10335756" cy="3415843"/>
            <a:chOff x="362197" y="2237348"/>
            <a:chExt cx="10335756" cy="3415843"/>
          </a:xfrm>
        </p:grpSpPr>
        <p:sp>
          <p:nvSpPr>
            <p:cNvPr id="5" name="Freeform: Shape 4">
              <a:extLst>
                <a:ext uri="{FF2B5EF4-FFF2-40B4-BE49-F238E27FC236}">
                  <a16:creationId xmlns:a16="http://schemas.microsoft.com/office/drawing/2014/main" id="{C9B8134D-D7EB-4819-34B7-D248526BDBED}"/>
                </a:ext>
              </a:extLst>
            </p:cNvPr>
            <p:cNvSpPr/>
            <p:nvPr/>
          </p:nvSpPr>
          <p:spPr>
            <a:xfrm>
              <a:off x="928430" y="2348995"/>
              <a:ext cx="1080000" cy="1080005"/>
            </a:xfrm>
            <a:custGeom>
              <a:avLst/>
              <a:gdLst>
                <a:gd name="connsiteX0" fmla="*/ 0 w 1224005"/>
                <a:gd name="connsiteY0" fmla="*/ 0 h 1080005"/>
                <a:gd name="connsiteX1" fmla="*/ 1224005 w 1224005"/>
                <a:gd name="connsiteY1" fmla="*/ 0 h 1080005"/>
                <a:gd name="connsiteX2" fmla="*/ 1224005 w 1224005"/>
                <a:gd name="connsiteY2" fmla="*/ 1080005 h 1080005"/>
                <a:gd name="connsiteX3" fmla="*/ 0 w 1224005"/>
                <a:gd name="connsiteY3" fmla="*/ 1080005 h 1080005"/>
                <a:gd name="connsiteX4" fmla="*/ 0 w 1224005"/>
                <a:gd name="connsiteY4" fmla="*/ 0 h 108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005" h="1080005">
                  <a:moveTo>
                    <a:pt x="0" y="0"/>
                  </a:moveTo>
                  <a:lnTo>
                    <a:pt x="1224005" y="0"/>
                  </a:lnTo>
                  <a:lnTo>
                    <a:pt x="1224005" y="1080005"/>
                  </a:lnTo>
                  <a:lnTo>
                    <a:pt x="0" y="1080005"/>
                  </a:lnTo>
                  <a:lnTo>
                    <a:pt x="0" y="0"/>
                  </a:lnTo>
                  <a:close/>
                </a:path>
              </a:pathLst>
            </a:custGeom>
            <a:blipFill dpi="0" rotWithShape="0">
              <a:blip r:embed="rId7"/>
              <a:srcRect/>
              <a:stretch>
                <a:fillRect l="1112" t="6589" r="-1112" b="-28589"/>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endParaRPr lang="en-GB" sz="1700" kern="1200" dirty="0">
                <a:solidFill>
                  <a:schemeClr val="tx1"/>
                </a:solidFill>
                <a:latin typeface="Calibri" panose="020F0502020204030204" pitchFamily="34" charset="0"/>
                <a:cs typeface="Calibri" panose="020F0502020204030204" pitchFamily="34" charset="0"/>
              </a:endParaRPr>
            </a:p>
            <a:p>
              <a:pPr marL="0" lvl="0" indent="0" algn="ctr" defTabSz="755650">
                <a:lnSpc>
                  <a:spcPct val="90000"/>
                </a:lnSpc>
                <a:spcBef>
                  <a:spcPct val="0"/>
                </a:spcBef>
                <a:spcAft>
                  <a:spcPct val="35000"/>
                </a:spcAft>
                <a:buNone/>
              </a:pPr>
              <a:endParaRPr lang="en-GB" sz="1700" kern="1200" dirty="0">
                <a:solidFill>
                  <a:schemeClr val="tx1"/>
                </a:solidFill>
                <a:latin typeface="Calibri" panose="020F0502020204030204" pitchFamily="34" charset="0"/>
                <a:cs typeface="Calibri" panose="020F0502020204030204" pitchFamily="34" charset="0"/>
              </a:endParaRPr>
            </a:p>
          </p:txBody>
        </p:sp>
        <p:pic>
          <p:nvPicPr>
            <p:cNvPr id="6" name="Picture 4" descr="HOWTO: Use Globus (Overview) | Ohio Supercomputer Center">
              <a:extLst>
                <a:ext uri="{FF2B5EF4-FFF2-40B4-BE49-F238E27FC236}">
                  <a16:creationId xmlns:a16="http://schemas.microsoft.com/office/drawing/2014/main" id="{56D29B1E-EC28-4C76-B6AC-D68C452CB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325" y="2237351"/>
              <a:ext cx="1438339" cy="1298101"/>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59D351A6-AD4F-64A7-A6D7-82667EF0EC43}"/>
                </a:ext>
              </a:extLst>
            </p:cNvPr>
            <p:cNvSpPr/>
            <p:nvPr/>
          </p:nvSpPr>
          <p:spPr>
            <a:xfrm flipV="1">
              <a:off x="4567773" y="2886399"/>
              <a:ext cx="1211709" cy="1714474"/>
            </a:xfrm>
            <a:custGeom>
              <a:avLst/>
              <a:gdLst>
                <a:gd name="connsiteX0" fmla="*/ 0 w 622300"/>
                <a:gd name="connsiteY0" fmla="*/ 927100 h 927100"/>
                <a:gd name="connsiteX1" fmla="*/ 152400 w 622300"/>
                <a:gd name="connsiteY1" fmla="*/ 781050 h 927100"/>
                <a:gd name="connsiteX2" fmla="*/ 260350 w 622300"/>
                <a:gd name="connsiteY2" fmla="*/ 133350 h 927100"/>
                <a:gd name="connsiteX3" fmla="*/ 622300 w 622300"/>
                <a:gd name="connsiteY3" fmla="*/ 0 h 927100"/>
              </a:gdLst>
              <a:ahLst/>
              <a:cxnLst>
                <a:cxn ang="0">
                  <a:pos x="connsiteX0" y="connsiteY0"/>
                </a:cxn>
                <a:cxn ang="0">
                  <a:pos x="connsiteX1" y="connsiteY1"/>
                </a:cxn>
                <a:cxn ang="0">
                  <a:pos x="connsiteX2" y="connsiteY2"/>
                </a:cxn>
                <a:cxn ang="0">
                  <a:pos x="connsiteX3" y="connsiteY3"/>
                </a:cxn>
              </a:cxnLst>
              <a:rect l="l" t="t" r="r" b="b"/>
              <a:pathLst>
                <a:path w="622300" h="927100">
                  <a:moveTo>
                    <a:pt x="0" y="927100"/>
                  </a:moveTo>
                  <a:cubicBezTo>
                    <a:pt x="54504" y="920221"/>
                    <a:pt x="109008" y="913342"/>
                    <a:pt x="152400" y="781050"/>
                  </a:cubicBezTo>
                  <a:cubicBezTo>
                    <a:pt x="195792" y="648758"/>
                    <a:pt x="182033" y="263525"/>
                    <a:pt x="260350" y="133350"/>
                  </a:cubicBezTo>
                  <a:cubicBezTo>
                    <a:pt x="338667" y="3175"/>
                    <a:pt x="480483" y="1587"/>
                    <a:pt x="622300" y="0"/>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id="{D153BEA3-E40A-8E0B-D709-6A207842C333}"/>
                </a:ext>
              </a:extLst>
            </p:cNvPr>
            <p:cNvCxnSpPr>
              <a:cxnSpLocks/>
            </p:cNvCxnSpPr>
            <p:nvPr/>
          </p:nvCxnSpPr>
          <p:spPr>
            <a:xfrm>
              <a:off x="2156460" y="2876550"/>
              <a:ext cx="117411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E4C8469-EB54-44FE-90EA-D6A66E3E9BE8}"/>
                </a:ext>
              </a:extLst>
            </p:cNvPr>
            <p:cNvGrpSpPr/>
            <p:nvPr/>
          </p:nvGrpSpPr>
          <p:grpSpPr>
            <a:xfrm>
              <a:off x="5962152" y="2237348"/>
              <a:ext cx="1211710" cy="1298101"/>
              <a:chOff x="8720138" y="1825839"/>
              <a:chExt cx="1973062" cy="2207999"/>
            </a:xfrm>
          </p:grpSpPr>
          <p:grpSp>
            <p:nvGrpSpPr>
              <p:cNvPr id="14" name="Group 13">
                <a:extLst>
                  <a:ext uri="{FF2B5EF4-FFF2-40B4-BE49-F238E27FC236}">
                    <a16:creationId xmlns:a16="http://schemas.microsoft.com/office/drawing/2014/main" id="{598F6C3C-472C-88B4-5490-9A964F3C273E}"/>
                  </a:ext>
                </a:extLst>
              </p:cNvPr>
              <p:cNvGrpSpPr/>
              <p:nvPr/>
            </p:nvGrpSpPr>
            <p:grpSpPr>
              <a:xfrm>
                <a:off x="8720138" y="1825839"/>
                <a:ext cx="1973062" cy="2207999"/>
                <a:chOff x="3105150" y="2780254"/>
                <a:chExt cx="781050" cy="780785"/>
              </a:xfrm>
            </p:grpSpPr>
            <p:sp>
              <p:nvSpPr>
                <p:cNvPr id="18" name="Trapezoid 17">
                  <a:extLst>
                    <a:ext uri="{FF2B5EF4-FFF2-40B4-BE49-F238E27FC236}">
                      <a16:creationId xmlns:a16="http://schemas.microsoft.com/office/drawing/2014/main" id="{928C5C55-DDC6-1B1A-0215-0F6F557CF239}"/>
                    </a:ext>
                  </a:extLst>
                </p:cNvPr>
                <p:cNvSpPr/>
                <p:nvPr/>
              </p:nvSpPr>
              <p:spPr>
                <a:xfrm rot="10800000">
                  <a:off x="3115221" y="2933501"/>
                  <a:ext cx="766270" cy="627538"/>
                </a:xfrm>
                <a:prstGeom prst="trapezoi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3037AB50-2304-4D6A-ECB4-443553DD5C13}"/>
                    </a:ext>
                  </a:extLst>
                </p:cNvPr>
                <p:cNvSpPr/>
                <p:nvPr/>
              </p:nvSpPr>
              <p:spPr>
                <a:xfrm>
                  <a:off x="3105150" y="2780254"/>
                  <a:ext cx="781050" cy="227255"/>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pic>
            <p:nvPicPr>
              <p:cNvPr id="15" name="Picture 2" descr="Ceph.io — Home">
                <a:extLst>
                  <a:ext uri="{FF2B5EF4-FFF2-40B4-BE49-F238E27FC236}">
                    <a16:creationId xmlns:a16="http://schemas.microsoft.com/office/drawing/2014/main" id="{F710CADD-1500-3078-9ED0-885EF2D5F20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96" t="12745" r="4169" b="12745"/>
              <a:stretch/>
            </p:blipFill>
            <p:spPr bwMode="auto">
              <a:xfrm>
                <a:off x="9074284" y="2713195"/>
                <a:ext cx="1278311" cy="1161902"/>
              </a:xfrm>
              <a:prstGeom prst="rect">
                <a:avLst/>
              </a:prstGeom>
              <a:noFill/>
              <a:extLst>
                <a:ext uri="{909E8E84-426E-40DD-AFC4-6F175D3DCCD1}">
                  <a14:hiddenFill xmlns:a14="http://schemas.microsoft.com/office/drawing/2010/main">
                    <a:solidFill>
                      <a:srgbClr val="FFFFFF"/>
                    </a:solidFill>
                  </a14:hiddenFill>
                </a:ext>
              </a:extLst>
            </p:spPr>
          </p:pic>
          <p:sp>
            <p:nvSpPr>
              <p:cNvPr id="16" name="Hexagon 15">
                <a:extLst>
                  <a:ext uri="{FF2B5EF4-FFF2-40B4-BE49-F238E27FC236}">
                    <a16:creationId xmlns:a16="http://schemas.microsoft.com/office/drawing/2014/main" id="{CDB4926C-E857-5211-ECF1-EE1DE6F3472E}"/>
                  </a:ext>
                </a:extLst>
              </p:cNvPr>
              <p:cNvSpPr>
                <a:spLocks noChangeAspect="1"/>
              </p:cNvSpPr>
              <p:nvPr/>
            </p:nvSpPr>
            <p:spPr>
              <a:xfrm>
                <a:off x="9472669" y="1953926"/>
                <a:ext cx="468000" cy="404667"/>
              </a:xfrm>
              <a:prstGeom prst="hexagon">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solidFill>
                    <a:schemeClr val="accent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007A144-388B-A3B9-2680-7EED54D06217}"/>
                  </a:ext>
                </a:extLst>
              </p:cNvPr>
              <p:cNvSpPr txBox="1"/>
              <p:nvPr/>
            </p:nvSpPr>
            <p:spPr>
              <a:xfrm>
                <a:off x="9449251" y="1913778"/>
                <a:ext cx="818675" cy="471160"/>
              </a:xfrm>
              <a:prstGeom prst="rect">
                <a:avLst/>
              </a:prstGeom>
              <a:noFill/>
            </p:spPr>
            <p:txBody>
              <a:bodyPr wrap="square" rtlCol="0">
                <a:spAutoFit/>
              </a:bodyPr>
              <a:lstStyle/>
              <a:p>
                <a:r>
                  <a:rPr lang="en-GB" sz="1200" dirty="0">
                    <a:solidFill>
                      <a:schemeClr val="accent1"/>
                    </a:solidFill>
                    <a:latin typeface="Calibri" panose="020F0502020204030204" pitchFamily="34" charset="0"/>
                    <a:cs typeface="Calibri" panose="020F0502020204030204" pitchFamily="34" charset="0"/>
                  </a:rPr>
                  <a:t>S3</a:t>
                </a:r>
              </a:p>
            </p:txBody>
          </p:sp>
        </p:grpSp>
        <p:cxnSp>
          <p:nvCxnSpPr>
            <p:cNvPr id="20" name="Straight Arrow Connector 19">
              <a:extLst>
                <a:ext uri="{FF2B5EF4-FFF2-40B4-BE49-F238E27FC236}">
                  <a16:creationId xmlns:a16="http://schemas.microsoft.com/office/drawing/2014/main" id="{6E36D7E0-A395-852D-F284-B818BE97C3EE}"/>
                </a:ext>
              </a:extLst>
            </p:cNvPr>
            <p:cNvCxnSpPr>
              <a:cxnSpLocks/>
            </p:cNvCxnSpPr>
            <p:nvPr/>
          </p:nvCxnSpPr>
          <p:spPr>
            <a:xfrm flipV="1">
              <a:off x="4570152" y="2876550"/>
              <a:ext cx="1362407" cy="98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8" descr="SciCat Project · GitHub">
              <a:extLst>
                <a:ext uri="{FF2B5EF4-FFF2-40B4-BE49-F238E27FC236}">
                  <a16:creationId xmlns:a16="http://schemas.microsoft.com/office/drawing/2014/main" id="{26FE88A0-BCF0-681F-E98D-0AF6B7B09F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4565" y="4112639"/>
              <a:ext cx="1353599" cy="135359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EDEF540-0F37-3070-AB15-51D7860884D3}"/>
                </a:ext>
              </a:extLst>
            </p:cNvPr>
            <p:cNvSpPr txBox="1"/>
            <p:nvPr/>
          </p:nvSpPr>
          <p:spPr>
            <a:xfrm>
              <a:off x="8942280" y="5140858"/>
              <a:ext cx="1755673" cy="369332"/>
            </a:xfrm>
            <a:prstGeom prst="rect">
              <a:avLst/>
            </a:prstGeom>
            <a:noFill/>
          </p:spPr>
          <p:txBody>
            <a:bodyPr wrap="none" rtlCol="0">
              <a:spAutoFit/>
            </a:bodyPr>
            <a:lstStyle/>
            <a:p>
              <a:r>
                <a:rPr lang="en-GB" dirty="0" err="1">
                  <a:latin typeface="Calibri" panose="020F0502020204030204" pitchFamily="34" charset="0"/>
                  <a:cs typeface="Calibri" panose="020F0502020204030204" pitchFamily="34" charset="0"/>
                </a:rPr>
                <a:t>SciCataloggerAPI</a:t>
              </a:r>
              <a:endParaRPr lang="en-GB" dirty="0">
                <a:latin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B3D9F473-0FC8-55EA-B77C-A823A566BE43}"/>
                </a:ext>
              </a:extLst>
            </p:cNvPr>
            <p:cNvGrpSpPr>
              <a:grpSpLocks noChangeAspect="1"/>
            </p:cNvGrpSpPr>
            <p:nvPr/>
          </p:nvGrpSpPr>
          <p:grpSpPr>
            <a:xfrm>
              <a:off x="6006545" y="3924073"/>
              <a:ext cx="1236715" cy="1353600"/>
              <a:chOff x="6266573" y="4529468"/>
              <a:chExt cx="1030751" cy="1128170"/>
            </a:xfrm>
          </p:grpSpPr>
          <p:sp>
            <p:nvSpPr>
              <p:cNvPr id="31" name="Rectangle 30">
                <a:extLst>
                  <a:ext uri="{FF2B5EF4-FFF2-40B4-BE49-F238E27FC236}">
                    <a16:creationId xmlns:a16="http://schemas.microsoft.com/office/drawing/2014/main" id="{552D0BB2-7EDF-CB5A-FD84-EDFE9D3D4E4D}"/>
                  </a:ext>
                </a:extLst>
              </p:cNvPr>
              <p:cNvSpPr/>
              <p:nvPr/>
            </p:nvSpPr>
            <p:spPr>
              <a:xfrm>
                <a:off x="6297513" y="4608049"/>
                <a:ext cx="943113" cy="988292"/>
              </a:xfrm>
              <a:prstGeom prst="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pic>
            <p:nvPicPr>
              <p:cNvPr id="26" name="Graphic 25" descr="Open folder with solid fill">
                <a:extLst>
                  <a:ext uri="{FF2B5EF4-FFF2-40B4-BE49-F238E27FC236}">
                    <a16:creationId xmlns:a16="http://schemas.microsoft.com/office/drawing/2014/main" id="{1B51BAB1-5531-433B-F0F0-3B6AFA7397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6573" y="4608049"/>
                <a:ext cx="1030751" cy="1030751"/>
              </a:xfrm>
              <a:prstGeom prst="rect">
                <a:avLst/>
              </a:prstGeom>
            </p:spPr>
          </p:pic>
          <p:pic>
            <p:nvPicPr>
              <p:cNvPr id="28" name="Graphic 27" descr="Research with solid fill">
                <a:extLst>
                  <a:ext uri="{FF2B5EF4-FFF2-40B4-BE49-F238E27FC236}">
                    <a16:creationId xmlns:a16="http://schemas.microsoft.com/office/drawing/2014/main" id="{C4EDE270-CA32-5CD7-469A-F75D6C3FDD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56069" y="5024111"/>
                <a:ext cx="534554" cy="534554"/>
              </a:xfrm>
              <a:prstGeom prst="rect">
                <a:avLst/>
              </a:prstGeom>
            </p:spPr>
          </p:pic>
          <p:sp>
            <p:nvSpPr>
              <p:cNvPr id="30" name="Oval 29">
                <a:extLst>
                  <a:ext uri="{FF2B5EF4-FFF2-40B4-BE49-F238E27FC236}">
                    <a16:creationId xmlns:a16="http://schemas.microsoft.com/office/drawing/2014/main" id="{47DBBC66-6C7B-042B-EF76-C512FDF859B2}"/>
                  </a:ext>
                </a:extLst>
              </p:cNvPr>
              <p:cNvSpPr/>
              <p:nvPr/>
            </p:nvSpPr>
            <p:spPr>
              <a:xfrm>
                <a:off x="6315075" y="4529468"/>
                <a:ext cx="918466" cy="157162"/>
              </a:xfrm>
              <a:prstGeom prst="ellipse">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CEAB3065-9DD7-5ABB-593F-99551D4CC27B}"/>
                  </a:ext>
                </a:extLst>
              </p:cNvPr>
              <p:cNvSpPr/>
              <p:nvPr/>
            </p:nvSpPr>
            <p:spPr>
              <a:xfrm>
                <a:off x="6315075" y="5500476"/>
                <a:ext cx="918465" cy="157162"/>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cxnSp>
          <p:nvCxnSpPr>
            <p:cNvPr id="35" name="Straight Arrow Connector 34">
              <a:extLst>
                <a:ext uri="{FF2B5EF4-FFF2-40B4-BE49-F238E27FC236}">
                  <a16:creationId xmlns:a16="http://schemas.microsoft.com/office/drawing/2014/main" id="{9C98D75A-2062-4C77-A251-9088B0EEC60F}"/>
                </a:ext>
              </a:extLst>
            </p:cNvPr>
            <p:cNvCxnSpPr>
              <a:cxnSpLocks/>
              <a:stCxn id="8" idx="3"/>
            </p:cNvCxnSpPr>
            <p:nvPr/>
          </p:nvCxnSpPr>
          <p:spPr>
            <a:xfrm flipV="1">
              <a:off x="5779482" y="4584666"/>
              <a:ext cx="248213" cy="162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7201637-39E4-4351-32D0-198B811FA5AE}"/>
                </a:ext>
              </a:extLst>
            </p:cNvPr>
            <p:cNvSpPr txBox="1"/>
            <p:nvPr/>
          </p:nvSpPr>
          <p:spPr>
            <a:xfrm>
              <a:off x="5899348" y="5283859"/>
              <a:ext cx="1447832" cy="369332"/>
            </a:xfrm>
            <a:prstGeom prst="rect">
              <a:avLst/>
            </a:prstGeom>
            <a:noFill/>
          </p:spPr>
          <p:txBody>
            <a:bodyPr wrap="none" rtlCol="0">
              <a:spAutoFit/>
            </a:bodyPr>
            <a:lstStyle/>
            <a:p>
              <a:r>
                <a:rPr lang="en-GB" dirty="0" err="1">
                  <a:latin typeface="Calibri" panose="020F0502020204030204" pitchFamily="34" charset="0"/>
                  <a:cs typeface="Calibri" panose="020F0502020204030204" pitchFamily="34" charset="0"/>
                </a:rPr>
                <a:t>MetadataAPI</a:t>
              </a:r>
              <a:endParaRPr lang="en-GB" dirty="0">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E6A0EECF-ACA2-7DB1-02C5-2E6B2CEC1E2A}"/>
                </a:ext>
              </a:extLst>
            </p:cNvPr>
            <p:cNvSpPr txBox="1"/>
            <p:nvPr/>
          </p:nvSpPr>
          <p:spPr>
            <a:xfrm>
              <a:off x="7205047" y="2452275"/>
              <a:ext cx="1446194" cy="923330"/>
            </a:xfrm>
            <a:prstGeom prst="rect">
              <a:avLst/>
            </a:prstGeom>
            <a:noFill/>
          </p:spPr>
          <p:txBody>
            <a:bodyPr wrap="square" rtlCol="0">
              <a:spAutoFit/>
            </a:bodyPr>
            <a:lstStyle/>
            <a:p>
              <a:pPr algn="ctr"/>
              <a:r>
                <a:rPr lang="en-GB" dirty="0">
                  <a:latin typeface="Calibri" panose="020F0502020204030204" pitchFamily="34" charset="0"/>
                  <a:cs typeface="Calibri" panose="020F0502020204030204" pitchFamily="34" charset="0"/>
                </a:rPr>
                <a:t>Ceph Echo S3 Object Storage</a:t>
              </a:r>
            </a:p>
          </p:txBody>
        </p:sp>
        <p:cxnSp>
          <p:nvCxnSpPr>
            <p:cNvPr id="39" name="Straight Arrow Connector 38">
              <a:extLst>
                <a:ext uri="{FF2B5EF4-FFF2-40B4-BE49-F238E27FC236}">
                  <a16:creationId xmlns:a16="http://schemas.microsoft.com/office/drawing/2014/main" id="{C30BFEB6-5B15-6EB6-CECA-92CFA47B1530}"/>
                </a:ext>
              </a:extLst>
            </p:cNvPr>
            <p:cNvCxnSpPr>
              <a:cxnSpLocks/>
            </p:cNvCxnSpPr>
            <p:nvPr/>
          </p:nvCxnSpPr>
          <p:spPr>
            <a:xfrm flipV="1">
              <a:off x="7348818" y="4584666"/>
              <a:ext cx="1244497" cy="162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5518A75-2BD3-ACB3-93DB-14EF20A07F2D}"/>
                </a:ext>
              </a:extLst>
            </p:cNvPr>
            <p:cNvSpPr txBox="1"/>
            <p:nvPr/>
          </p:nvSpPr>
          <p:spPr>
            <a:xfrm>
              <a:off x="3123917" y="3612118"/>
              <a:ext cx="1571264" cy="369332"/>
            </a:xfrm>
            <a:prstGeom prst="rect">
              <a:avLst/>
            </a:prstGeom>
            <a:noFill/>
          </p:spPr>
          <p:txBody>
            <a:bodyPr wrap="none" rtlCol="0">
              <a:spAutoFit/>
            </a:bodyPr>
            <a:lstStyle/>
            <a:p>
              <a:r>
                <a:rPr lang="en-GB" dirty="0"/>
                <a:t>RFI-</a:t>
              </a:r>
              <a:r>
                <a:rPr lang="en-GB" dirty="0" err="1"/>
                <a:t>GlobusAPI</a:t>
              </a:r>
              <a:endParaRPr lang="en-GB" dirty="0"/>
            </a:p>
          </p:txBody>
        </p:sp>
        <p:sp>
          <p:nvSpPr>
            <p:cNvPr id="43" name="TextBox 42">
              <a:extLst>
                <a:ext uri="{FF2B5EF4-FFF2-40B4-BE49-F238E27FC236}">
                  <a16:creationId xmlns:a16="http://schemas.microsoft.com/office/drawing/2014/main" id="{1A7631CF-100B-6A93-CB06-D75231097520}"/>
                </a:ext>
              </a:extLst>
            </p:cNvPr>
            <p:cNvSpPr txBox="1"/>
            <p:nvPr/>
          </p:nvSpPr>
          <p:spPr>
            <a:xfrm>
              <a:off x="362197" y="3482741"/>
              <a:ext cx="2212465" cy="369332"/>
            </a:xfrm>
            <a:prstGeom prst="rect">
              <a:avLst/>
            </a:prstGeom>
            <a:noFill/>
          </p:spPr>
          <p:txBody>
            <a:bodyPr wrap="none" rtlCol="0">
              <a:spAutoFit/>
            </a:bodyPr>
            <a:lstStyle/>
            <a:p>
              <a:r>
                <a:rPr lang="en-GB" dirty="0"/>
                <a:t>Instrument Raw Data</a:t>
              </a:r>
            </a:p>
          </p:txBody>
        </p:sp>
      </p:grpSp>
      <p:sp>
        <p:nvSpPr>
          <p:cNvPr id="45" name="TextBox 44">
            <a:extLst>
              <a:ext uri="{FF2B5EF4-FFF2-40B4-BE49-F238E27FC236}">
                <a16:creationId xmlns:a16="http://schemas.microsoft.com/office/drawing/2014/main" id="{6CC1F263-02D5-5A1B-2C54-23204C59570D}"/>
              </a:ext>
            </a:extLst>
          </p:cNvPr>
          <p:cNvSpPr txBox="1"/>
          <p:nvPr/>
        </p:nvSpPr>
        <p:spPr>
          <a:xfrm>
            <a:off x="1707877" y="4822466"/>
            <a:ext cx="5911965" cy="1754326"/>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Sync Instrument data to Object Storage</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Inform </a:t>
            </a:r>
            <a:r>
              <a:rPr lang="en-GB" dirty="0" err="1">
                <a:latin typeface="Calibri" panose="020F0502020204030204" pitchFamily="34" charset="0"/>
                <a:cs typeface="Calibri" panose="020F0502020204030204" pitchFamily="34" charset="0"/>
              </a:rPr>
              <a:t>MetadataAPI</a:t>
            </a:r>
            <a:r>
              <a:rPr lang="en-GB" dirty="0">
                <a:latin typeface="Calibri" panose="020F0502020204030204" pitchFamily="34" charset="0"/>
                <a:cs typeface="Calibri" panose="020F0502020204030204" pitchFamily="34" charset="0"/>
              </a:rPr>
              <a:t> for new files to find metadata</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Ingest metadata to </a:t>
            </a:r>
            <a:r>
              <a:rPr lang="en-GB" dirty="0" err="1">
                <a:latin typeface="Calibri" panose="020F0502020204030204" pitchFamily="34" charset="0"/>
                <a:cs typeface="Calibri" panose="020F0502020204030204" pitchFamily="34" charset="0"/>
              </a:rPr>
              <a:t>SciCat</a:t>
            </a:r>
            <a:r>
              <a:rPr lang="en-GB" dirty="0">
                <a:latin typeface="Calibri" panose="020F0502020204030204" pitchFamily="34" charset="0"/>
                <a:cs typeface="Calibri" panose="020F0502020204030204" pitchFamily="34" charset="0"/>
              </a:rPr>
              <a:t> including HTTPS Globus link</a:t>
            </a:r>
          </a:p>
          <a:p>
            <a:pPr marL="285750" indent="-285750">
              <a:buFont typeface="Arial" panose="020B0604020202020204" pitchFamily="34" charset="0"/>
              <a:buChar char="•"/>
            </a:pPr>
            <a:endParaRPr lang="en-GB" dirty="0">
              <a:latin typeface="Calibri" panose="020F0502020204030204" pitchFamily="34" charset="0"/>
              <a:cs typeface="Calibri" panose="020F0502020204030204" pitchFamily="34" charset="0"/>
            </a:endParaRPr>
          </a:p>
        </p:txBody>
      </p:sp>
      <p:pic>
        <p:nvPicPr>
          <p:cNvPr id="56" name="Graphic 55" descr="Repeat with solid fill">
            <a:extLst>
              <a:ext uri="{FF2B5EF4-FFF2-40B4-BE49-F238E27FC236}">
                <a16:creationId xmlns:a16="http://schemas.microsoft.com/office/drawing/2014/main" id="{B331C2C5-C4E0-D3D5-962D-E5B3620CAF4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91417" y="3491278"/>
            <a:ext cx="1080000" cy="1080000"/>
          </a:xfrm>
          <a:prstGeom prst="rect">
            <a:avLst/>
          </a:prstGeom>
        </p:spPr>
      </p:pic>
    </p:spTree>
    <p:extLst>
      <p:ext uri="{BB962C8B-B14F-4D97-AF65-F5344CB8AC3E}">
        <p14:creationId xmlns:p14="http://schemas.microsoft.com/office/powerpoint/2010/main" val="36951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45"/>
                                        </p:tgtEl>
                                        <p:attrNameLst>
                                          <p:attrName>style.visibility</p:attrName>
                                        </p:attrNameLst>
                                      </p:cBhvr>
                                      <p:to>
                                        <p:strVal val="visible"/>
                                      </p:to>
                                    </p:set>
                                    <p:animEffect transition="in" filter="wipe(up)">
                                      <p:cBhvr>
                                        <p:cTn id="10" dur="750"/>
                                        <p:tgtEl>
                                          <p:spTgt spid="45"/>
                                        </p:tgtEl>
                                      </p:cBhvr>
                                    </p:animEffec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8" presetClass="emph" presetSubtype="0" fill="hold" nodeType="withEffect">
                                  <p:stCondLst>
                                    <p:cond delay="1000"/>
                                  </p:stCondLst>
                                  <p:childTnLst>
                                    <p:animRot by="43200000">
                                      <p:cBhvr>
                                        <p:cTn id="14" dur="4000" fill="hold"/>
                                        <p:tgtEl>
                                          <p:spTgt spid="56"/>
                                        </p:tgtEl>
                                        <p:attrNameLst>
                                          <p:attrName>r</p:attrName>
                                        </p:attrNameLst>
                                      </p:cBhvr>
                                    </p:animRot>
                                  </p:childTnLst>
                                </p:cTn>
                              </p:par>
                              <p:par>
                                <p:cTn id="15" presetID="8" presetClass="emph" presetSubtype="0" fill="hold" nodeType="withEffect">
                                  <p:stCondLst>
                                    <p:cond delay="5000"/>
                                  </p:stCondLst>
                                  <p:childTnLst>
                                    <p:animRot by="43200000">
                                      <p:cBhvr>
                                        <p:cTn id="16" dur="4000" fill="hold"/>
                                        <p:tgtEl>
                                          <p:spTgt spid="56"/>
                                        </p:tgtEl>
                                        <p:attrNameLst>
                                          <p:attrName>r</p:attrName>
                                        </p:attrNameLst>
                                      </p:cBhvr>
                                    </p:animRot>
                                  </p:childTnLst>
                                </p:cTn>
                              </p:par>
                              <p:par>
                                <p:cTn id="17" presetID="8" presetClass="emph" presetSubtype="0" fill="hold" nodeType="withEffect">
                                  <p:stCondLst>
                                    <p:cond delay="9000"/>
                                  </p:stCondLst>
                                  <p:childTnLst>
                                    <p:animRot by="43200000">
                                      <p:cBhvr>
                                        <p:cTn id="18" dur="4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46FD74-447F-4D20-8C93-55FA363503F3}"/>
              </a:ext>
            </a:extLst>
          </p:cNvPr>
          <p:cNvSpPr>
            <a:spLocks noGrp="1"/>
          </p:cNvSpPr>
          <p:nvPr>
            <p:ph idx="1"/>
          </p:nvPr>
        </p:nvSpPr>
        <p:spPr>
          <a:xfrm>
            <a:off x="838200" y="2034540"/>
            <a:ext cx="4945380" cy="3605864"/>
          </a:xfrm>
        </p:spPr>
        <p:txBody>
          <a:bodyPr>
            <a:normAutofit lnSpcReduction="10000"/>
          </a:bodyPr>
          <a:lstStyle/>
          <a:p>
            <a:r>
              <a:rPr lang="en-GB" dirty="0"/>
              <a:t>Opensource Metadata Catalogue</a:t>
            </a:r>
          </a:p>
          <a:p>
            <a:r>
              <a:rPr lang="en-GB" dirty="0"/>
              <a:t>Easy to share data between your teams and collaborators</a:t>
            </a:r>
          </a:p>
          <a:p>
            <a:r>
              <a:rPr lang="en-GB" dirty="0"/>
              <a:t>Use </a:t>
            </a:r>
            <a:r>
              <a:rPr lang="en-GB" dirty="0" err="1"/>
              <a:t>SciCat</a:t>
            </a:r>
            <a:r>
              <a:rPr lang="en-GB" dirty="0"/>
              <a:t> get an overview of your team’s data</a:t>
            </a:r>
          </a:p>
          <a:p>
            <a:r>
              <a:rPr lang="en-GB" dirty="0"/>
              <a:t>Routes to publish data sets and mint DOIs</a:t>
            </a:r>
          </a:p>
        </p:txBody>
      </p:sp>
      <p:pic>
        <p:nvPicPr>
          <p:cNvPr id="4" name="Picture 3" descr="A screenshot of a computer&#10;&#10;Description automatically generated">
            <a:extLst>
              <a:ext uri="{FF2B5EF4-FFF2-40B4-BE49-F238E27FC236}">
                <a16:creationId xmlns:a16="http://schemas.microsoft.com/office/drawing/2014/main" id="{689B6B7C-A616-C4B2-00E5-D2625AA08B94}"/>
              </a:ext>
            </a:extLst>
          </p:cNvPr>
          <p:cNvPicPr>
            <a:picLocks noChangeAspect="1"/>
          </p:cNvPicPr>
          <p:nvPr/>
        </p:nvPicPr>
        <p:blipFill>
          <a:blip r:embed="rId2"/>
          <a:stretch>
            <a:fillRect/>
          </a:stretch>
        </p:blipFill>
        <p:spPr>
          <a:xfrm>
            <a:off x="6965913" y="2227700"/>
            <a:ext cx="4460077" cy="33323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Graphic 5">
            <a:extLst>
              <a:ext uri="{FF2B5EF4-FFF2-40B4-BE49-F238E27FC236}">
                <a16:creationId xmlns:a16="http://schemas.microsoft.com/office/drawing/2014/main" id="{25AF6FE5-EEA1-6FEA-EBFE-BCF4A0763D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198" y="90681"/>
            <a:ext cx="6652413" cy="2328345"/>
          </a:xfrm>
          <a:prstGeom prst="rect">
            <a:avLst/>
          </a:prstGeom>
        </p:spPr>
      </p:pic>
    </p:spTree>
    <p:extLst>
      <p:ext uri="{BB962C8B-B14F-4D97-AF65-F5344CB8AC3E}">
        <p14:creationId xmlns:p14="http://schemas.microsoft.com/office/powerpoint/2010/main" val="1662829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82D0-26E1-2DC9-6D38-5CFA3F060EF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9586E21-8C54-95B7-CA30-5C003E83AD40}"/>
              </a:ext>
            </a:extLst>
          </p:cNvPr>
          <p:cNvSpPr>
            <a:spLocks noGrp="1"/>
          </p:cNvSpPr>
          <p:nvPr>
            <p:ph type="body" sz="quarter" idx="10"/>
          </p:nvPr>
        </p:nvSpPr>
        <p:spPr/>
        <p:txBody>
          <a:bodyPr/>
          <a:lstStyle/>
          <a:p>
            <a:r>
              <a:rPr lang="en-GB" dirty="0"/>
              <a:t>Do we solve the Bioscience Challenges?</a:t>
            </a:r>
          </a:p>
        </p:txBody>
      </p:sp>
      <p:sp>
        <p:nvSpPr>
          <p:cNvPr id="3" name="Text Placeholder 2">
            <a:extLst>
              <a:ext uri="{FF2B5EF4-FFF2-40B4-BE49-F238E27FC236}">
                <a16:creationId xmlns:a16="http://schemas.microsoft.com/office/drawing/2014/main" id="{A7BC35B2-9591-911C-C447-DD938204C831}"/>
              </a:ext>
            </a:extLst>
          </p:cNvPr>
          <p:cNvSpPr>
            <a:spLocks noGrp="1"/>
          </p:cNvSpPr>
          <p:nvPr>
            <p:ph type="body" sz="quarter" idx="11"/>
          </p:nvPr>
        </p:nvSpPr>
        <p:spPr/>
        <p:txBody>
          <a:bodyPr/>
          <a:lstStyle/>
          <a:p>
            <a:endParaRPr lang="en-GB"/>
          </a:p>
        </p:txBody>
      </p:sp>
      <p:graphicFrame>
        <p:nvGraphicFramePr>
          <p:cNvPr id="4" name="Table 3">
            <a:extLst>
              <a:ext uri="{FF2B5EF4-FFF2-40B4-BE49-F238E27FC236}">
                <a16:creationId xmlns:a16="http://schemas.microsoft.com/office/drawing/2014/main" id="{2131AB91-396E-218E-7D30-90EC986DEEB2}"/>
              </a:ext>
            </a:extLst>
          </p:cNvPr>
          <p:cNvGraphicFramePr>
            <a:graphicFrameLocks noGrp="1"/>
          </p:cNvGraphicFramePr>
          <p:nvPr>
            <p:extLst>
              <p:ext uri="{D42A27DB-BD31-4B8C-83A1-F6EECF244321}">
                <p14:modId xmlns:p14="http://schemas.microsoft.com/office/powerpoint/2010/main" val="2939254144"/>
              </p:ext>
            </p:extLst>
          </p:nvPr>
        </p:nvGraphicFramePr>
        <p:xfrm>
          <a:off x="660729" y="1212574"/>
          <a:ext cx="10483152" cy="4291524"/>
        </p:xfrm>
        <a:graphic>
          <a:graphicData uri="http://schemas.openxmlformats.org/drawingml/2006/table">
            <a:tbl>
              <a:tblPr firstRow="1" bandRow="1">
                <a:tableStyleId>{5C22544A-7EE6-4342-B048-85BDC9FD1C3A}</a:tableStyleId>
              </a:tblPr>
              <a:tblGrid>
                <a:gridCol w="2620788">
                  <a:extLst>
                    <a:ext uri="{9D8B030D-6E8A-4147-A177-3AD203B41FA5}">
                      <a16:colId xmlns:a16="http://schemas.microsoft.com/office/drawing/2014/main" val="917475769"/>
                    </a:ext>
                  </a:extLst>
                </a:gridCol>
                <a:gridCol w="2620788">
                  <a:extLst>
                    <a:ext uri="{9D8B030D-6E8A-4147-A177-3AD203B41FA5}">
                      <a16:colId xmlns:a16="http://schemas.microsoft.com/office/drawing/2014/main" val="1916932505"/>
                    </a:ext>
                  </a:extLst>
                </a:gridCol>
                <a:gridCol w="2620788">
                  <a:extLst>
                    <a:ext uri="{9D8B030D-6E8A-4147-A177-3AD203B41FA5}">
                      <a16:colId xmlns:a16="http://schemas.microsoft.com/office/drawing/2014/main" val="1355427221"/>
                    </a:ext>
                  </a:extLst>
                </a:gridCol>
                <a:gridCol w="2620788">
                  <a:extLst>
                    <a:ext uri="{9D8B030D-6E8A-4147-A177-3AD203B41FA5}">
                      <a16:colId xmlns:a16="http://schemas.microsoft.com/office/drawing/2014/main" val="1064110376"/>
                    </a:ext>
                  </a:extLst>
                </a:gridCol>
              </a:tblGrid>
              <a:tr h="1072881">
                <a:tc>
                  <a:txBody>
                    <a:bodyPr/>
                    <a:lstStyle/>
                    <a:p>
                      <a:r>
                        <a:rPr lang="en-GB" dirty="0"/>
                        <a:t>Example</a:t>
                      </a:r>
                    </a:p>
                  </a:txBody>
                  <a:tcPr/>
                </a:tc>
                <a:tc>
                  <a:txBody>
                    <a:bodyPr/>
                    <a:lstStyle/>
                    <a:p>
                      <a:r>
                        <a:rPr lang="en-GB" dirty="0"/>
                        <a:t>Compute Requirements</a:t>
                      </a:r>
                    </a:p>
                  </a:txBody>
                  <a:tcPr/>
                </a:tc>
                <a:tc>
                  <a:txBody>
                    <a:bodyPr/>
                    <a:lstStyle/>
                    <a:p>
                      <a:r>
                        <a:rPr lang="en-GB" dirty="0"/>
                        <a:t>Challenge</a:t>
                      </a:r>
                    </a:p>
                  </a:txBody>
                  <a:tcPr/>
                </a:tc>
                <a:tc>
                  <a:txBody>
                    <a:bodyPr/>
                    <a:lstStyle/>
                    <a:p>
                      <a:r>
                        <a:rPr lang="en-GB" dirty="0"/>
                        <a:t>Solved</a:t>
                      </a:r>
                    </a:p>
                  </a:txBody>
                  <a:tcPr/>
                </a:tc>
                <a:extLst>
                  <a:ext uri="{0D108BD9-81ED-4DB2-BD59-A6C34878D82A}">
                    <a16:rowId xmlns:a16="http://schemas.microsoft.com/office/drawing/2014/main" val="968782616"/>
                  </a:ext>
                </a:extLst>
              </a:tr>
              <a:tr h="1072881">
                <a:tc>
                  <a:txBody>
                    <a:bodyPr/>
                    <a:lstStyle/>
                    <a:p>
                      <a:r>
                        <a:rPr lang="en-GB" dirty="0"/>
                        <a:t>Augmenting Mirtron Data</a:t>
                      </a:r>
                    </a:p>
                  </a:txBody>
                  <a:tcPr/>
                </a:tc>
                <a:tc>
                  <a:txBody>
                    <a:bodyPr/>
                    <a:lstStyle/>
                    <a:p>
                      <a:r>
                        <a:rPr lang="en-GB" dirty="0"/>
                        <a:t>GPU, Large Storage</a:t>
                      </a:r>
                    </a:p>
                  </a:txBody>
                  <a:tcPr/>
                </a:tc>
                <a:tc>
                  <a:txBody>
                    <a:bodyPr/>
                    <a:lstStyle/>
                    <a:p>
                      <a:r>
                        <a:rPr lang="en-GB" dirty="0"/>
                        <a:t>New methods advanced computing</a:t>
                      </a:r>
                    </a:p>
                  </a:txBody>
                  <a:tcPr/>
                </a:tc>
                <a:tc>
                  <a:txBody>
                    <a:bodyPr/>
                    <a:lstStyle/>
                    <a:p>
                      <a:endParaRPr lang="en-GB" dirty="0"/>
                    </a:p>
                  </a:txBody>
                  <a:tcPr/>
                </a:tc>
                <a:extLst>
                  <a:ext uri="{0D108BD9-81ED-4DB2-BD59-A6C34878D82A}">
                    <a16:rowId xmlns:a16="http://schemas.microsoft.com/office/drawing/2014/main" val="4153452188"/>
                  </a:ext>
                </a:extLst>
              </a:tr>
              <a:tr h="1072881">
                <a:tc>
                  <a:txBody>
                    <a:bodyPr/>
                    <a:lstStyle/>
                    <a:p>
                      <a:r>
                        <a:rPr lang="en-GB" dirty="0"/>
                        <a:t>3D Segmentation of Placenta</a:t>
                      </a:r>
                    </a:p>
                  </a:txBody>
                  <a:tcPr/>
                </a:tc>
                <a:tc>
                  <a:txBody>
                    <a:bodyPr/>
                    <a:lstStyle/>
                    <a:p>
                      <a:r>
                        <a:rPr lang="en-GB" dirty="0"/>
                        <a:t>GPU, high VRAM, multiple nodes</a:t>
                      </a:r>
                    </a:p>
                  </a:txBody>
                  <a:tcPr/>
                </a:tc>
                <a:tc>
                  <a:txBody>
                    <a:bodyPr/>
                    <a:lstStyle/>
                    <a:p>
                      <a:r>
                        <a:rPr lang="en-GB" dirty="0"/>
                        <a:t>New methods advanced computing </a:t>
                      </a:r>
                    </a:p>
                    <a:p>
                      <a:r>
                        <a:rPr lang="en-GB" dirty="0"/>
                        <a:t>Big data</a:t>
                      </a:r>
                    </a:p>
                  </a:txBody>
                  <a:tcPr/>
                </a:tc>
                <a:tc>
                  <a:txBody>
                    <a:bodyPr/>
                    <a:lstStyle/>
                    <a:p>
                      <a:endParaRPr lang="en-GB" dirty="0"/>
                    </a:p>
                  </a:txBody>
                  <a:tcPr/>
                </a:tc>
                <a:extLst>
                  <a:ext uri="{0D108BD9-81ED-4DB2-BD59-A6C34878D82A}">
                    <a16:rowId xmlns:a16="http://schemas.microsoft.com/office/drawing/2014/main" val="3698794456"/>
                  </a:ext>
                </a:extLst>
              </a:tr>
              <a:tr h="1072881">
                <a:tc>
                  <a:txBody>
                    <a:bodyPr/>
                    <a:lstStyle/>
                    <a:p>
                      <a:r>
                        <a:rPr lang="en-GB" dirty="0"/>
                        <a:t>Pipeline for Sub-Tomogram Averaging</a:t>
                      </a:r>
                    </a:p>
                  </a:txBody>
                  <a:tcPr/>
                </a:tc>
                <a:tc>
                  <a:txBody>
                    <a:bodyPr/>
                    <a:lstStyle/>
                    <a:p>
                      <a:r>
                        <a:rPr lang="en-GB" dirty="0"/>
                        <a:t>Heterogeneous architecture, high throughput</a:t>
                      </a:r>
                    </a:p>
                  </a:txBody>
                  <a:tcPr/>
                </a:tc>
                <a:tc>
                  <a:txBody>
                    <a:bodyPr/>
                    <a:lstStyle/>
                    <a:p>
                      <a:r>
                        <a:rPr lang="en-GB" dirty="0"/>
                        <a:t>Big data</a:t>
                      </a:r>
                    </a:p>
                    <a:p>
                      <a:r>
                        <a:rPr lang="en-GB" dirty="0"/>
                        <a:t>Advanced computing</a:t>
                      </a:r>
                    </a:p>
                    <a:p>
                      <a:r>
                        <a:rPr lang="en-GB" dirty="0"/>
                        <a:t>Legacy Software</a:t>
                      </a:r>
                    </a:p>
                  </a:txBody>
                  <a:tcPr/>
                </a:tc>
                <a:tc>
                  <a:txBody>
                    <a:bodyPr/>
                    <a:lstStyle/>
                    <a:p>
                      <a:endParaRPr lang="en-GB" dirty="0"/>
                    </a:p>
                  </a:txBody>
                  <a:tcPr/>
                </a:tc>
                <a:extLst>
                  <a:ext uri="{0D108BD9-81ED-4DB2-BD59-A6C34878D82A}">
                    <a16:rowId xmlns:a16="http://schemas.microsoft.com/office/drawing/2014/main" val="2679557235"/>
                  </a:ext>
                </a:extLst>
              </a:tr>
            </a:tbl>
          </a:graphicData>
        </a:graphic>
      </p:graphicFrame>
      <p:pic>
        <p:nvPicPr>
          <p:cNvPr id="6" name="Graphic 5" descr="Checkmark with solid fill">
            <a:extLst>
              <a:ext uri="{FF2B5EF4-FFF2-40B4-BE49-F238E27FC236}">
                <a16:creationId xmlns:a16="http://schemas.microsoft.com/office/drawing/2014/main" id="{22E463BD-D44F-2ACB-E6BC-887A759587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58045" y="2293706"/>
            <a:ext cx="914400" cy="914400"/>
          </a:xfrm>
          <a:prstGeom prst="rect">
            <a:avLst/>
          </a:prstGeom>
        </p:spPr>
      </p:pic>
      <p:pic>
        <p:nvPicPr>
          <p:cNvPr id="7" name="Graphic 6" descr="Checkmark with solid fill">
            <a:extLst>
              <a:ext uri="{FF2B5EF4-FFF2-40B4-BE49-F238E27FC236}">
                <a16:creationId xmlns:a16="http://schemas.microsoft.com/office/drawing/2014/main" id="{727B5E62-2765-C90F-4A61-298C0C2ADA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58045" y="3460612"/>
            <a:ext cx="914400" cy="914400"/>
          </a:xfrm>
          <a:prstGeom prst="rect">
            <a:avLst/>
          </a:prstGeom>
        </p:spPr>
      </p:pic>
      <p:pic>
        <p:nvPicPr>
          <p:cNvPr id="8" name="Graphic 7" descr="Checkmark with solid fill">
            <a:extLst>
              <a:ext uri="{FF2B5EF4-FFF2-40B4-BE49-F238E27FC236}">
                <a16:creationId xmlns:a16="http://schemas.microsoft.com/office/drawing/2014/main" id="{B615A9BE-E530-B42C-DF4E-E303655E1C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63865" y="4375012"/>
            <a:ext cx="914400" cy="914400"/>
          </a:xfrm>
          <a:prstGeom prst="rect">
            <a:avLst/>
          </a:prstGeom>
        </p:spPr>
      </p:pic>
    </p:spTree>
    <p:extLst>
      <p:ext uri="{BB962C8B-B14F-4D97-AF65-F5344CB8AC3E}">
        <p14:creationId xmlns:p14="http://schemas.microsoft.com/office/powerpoint/2010/main" val="962097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C044B-0CE0-502B-0CA9-1C07E7305064}"/>
              </a:ext>
            </a:extLst>
          </p:cNvPr>
          <p:cNvSpPr>
            <a:spLocks noGrp="1"/>
          </p:cNvSpPr>
          <p:nvPr>
            <p:ph type="body" sz="quarter" idx="10"/>
          </p:nvPr>
        </p:nvSpPr>
        <p:spPr/>
        <p:txBody>
          <a:bodyPr/>
          <a:lstStyle/>
          <a:p>
            <a:r>
              <a:rPr lang="en-GB" dirty="0"/>
              <a:t>Summary</a:t>
            </a:r>
          </a:p>
        </p:txBody>
      </p:sp>
      <p:sp>
        <p:nvSpPr>
          <p:cNvPr id="3" name="Text Placeholder 2">
            <a:extLst>
              <a:ext uri="{FF2B5EF4-FFF2-40B4-BE49-F238E27FC236}">
                <a16:creationId xmlns:a16="http://schemas.microsoft.com/office/drawing/2014/main" id="{24F03D64-BC4F-EA94-CDFC-09A4B57F2AE2}"/>
              </a:ext>
            </a:extLst>
          </p:cNvPr>
          <p:cNvSpPr>
            <a:spLocks noGrp="1"/>
          </p:cNvSpPr>
          <p:nvPr>
            <p:ph type="body" sz="quarter" idx="11"/>
          </p:nvPr>
        </p:nvSpPr>
        <p:spPr/>
        <p:txBody>
          <a:bodyPr/>
          <a:lstStyle/>
          <a:p>
            <a:pPr marL="342900" indent="-342900">
              <a:buFont typeface="Arial" panose="020B0604020202020204" pitchFamily="34" charset="0"/>
              <a:buChar char="•"/>
            </a:pPr>
            <a:r>
              <a:rPr lang="en-GB" dirty="0"/>
              <a:t>Computational Challenges can be over come</a:t>
            </a:r>
          </a:p>
          <a:p>
            <a:pPr marL="342900" indent="-342900">
              <a:buFont typeface="Arial" panose="020B0604020202020204" pitchFamily="34" charset="0"/>
              <a:buChar char="•"/>
            </a:pPr>
            <a:r>
              <a:rPr lang="en-GB" dirty="0"/>
              <a:t>It takes new skills in the sector</a:t>
            </a:r>
          </a:p>
          <a:p>
            <a:pPr marL="342900" indent="-342900">
              <a:buFont typeface="Arial" panose="020B0604020202020204" pitchFamily="34" charset="0"/>
              <a:buChar char="•"/>
            </a:pPr>
            <a:r>
              <a:rPr lang="en-GB" dirty="0"/>
              <a:t>Collaboration between scientists/</a:t>
            </a:r>
            <a:r>
              <a:rPr lang="en-GB" dirty="0" err="1"/>
              <a:t>bioinformatitions</a:t>
            </a:r>
            <a:r>
              <a:rPr lang="en-GB" dirty="0"/>
              <a:t> and RSE software Engineering</a:t>
            </a:r>
          </a:p>
          <a:p>
            <a:pPr marL="342900" indent="-342900">
              <a:buFont typeface="Arial" panose="020B0604020202020204" pitchFamily="34" charset="0"/>
              <a:buChar char="•"/>
            </a:pPr>
            <a:r>
              <a:rPr lang="en-GB" dirty="0"/>
              <a:t>It takes effort and is not trivial to do </a:t>
            </a:r>
          </a:p>
        </p:txBody>
      </p:sp>
    </p:spTree>
    <p:extLst>
      <p:ext uri="{BB962C8B-B14F-4D97-AF65-F5344CB8AC3E}">
        <p14:creationId xmlns:p14="http://schemas.microsoft.com/office/powerpoint/2010/main" val="4080892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1E0F-DBC0-4A75-7F4C-E392BA3D9DB8}"/>
              </a:ext>
            </a:extLst>
          </p:cNvPr>
          <p:cNvSpPr>
            <a:spLocks noGrp="1"/>
          </p:cNvSpPr>
          <p:nvPr>
            <p:ph type="title"/>
          </p:nvPr>
        </p:nvSpPr>
        <p:spPr/>
        <p:txBody>
          <a:bodyPr/>
          <a:lstStyle/>
          <a:p>
            <a:r>
              <a:rPr lang="en-GB" dirty="0"/>
              <a:t>Working with us</a:t>
            </a:r>
          </a:p>
        </p:txBody>
      </p:sp>
    </p:spTree>
    <p:extLst>
      <p:ext uri="{BB962C8B-B14F-4D97-AF65-F5344CB8AC3E}">
        <p14:creationId xmlns:p14="http://schemas.microsoft.com/office/powerpoint/2010/main" val="1964568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084F0-6312-FA19-F350-E2BA1C9D7E28}"/>
              </a:ext>
            </a:extLst>
          </p:cNvPr>
          <p:cNvSpPr>
            <a:spLocks noGrp="1"/>
          </p:cNvSpPr>
          <p:nvPr>
            <p:ph type="body" sz="quarter" idx="10"/>
          </p:nvPr>
        </p:nvSpPr>
        <p:spPr/>
        <p:txBody>
          <a:bodyPr/>
          <a:lstStyle/>
          <a:p>
            <a:r>
              <a:rPr lang="en-GB" dirty="0"/>
              <a:t>Open Source Software</a:t>
            </a:r>
          </a:p>
        </p:txBody>
      </p:sp>
      <p:sp>
        <p:nvSpPr>
          <p:cNvPr id="3" name="Text Placeholder 2">
            <a:extLst>
              <a:ext uri="{FF2B5EF4-FFF2-40B4-BE49-F238E27FC236}">
                <a16:creationId xmlns:a16="http://schemas.microsoft.com/office/drawing/2014/main" id="{1E409894-E17F-10C0-F211-851A8536C24A}"/>
              </a:ext>
            </a:extLst>
          </p:cNvPr>
          <p:cNvSpPr>
            <a:spLocks noGrp="1"/>
          </p:cNvSpPr>
          <p:nvPr>
            <p:ph type="body" sz="quarter" idx="11"/>
          </p:nvPr>
        </p:nvSpPr>
        <p:spPr/>
        <p:txBody>
          <a:bodyPr/>
          <a:lstStyle/>
          <a:p>
            <a:r>
              <a:rPr lang="en-GB" dirty="0"/>
              <a:t>International metadata catalogue for Science</a:t>
            </a:r>
          </a:p>
          <a:p>
            <a:r>
              <a:rPr lang="en-GB" dirty="0"/>
              <a:t>Website: </a:t>
            </a:r>
            <a:r>
              <a:rPr lang="en-GB" dirty="0">
                <a:hlinkClick r:id="rId2"/>
              </a:rPr>
              <a:t>https://scicatproject.org</a:t>
            </a:r>
            <a:endParaRPr lang="en-GB" dirty="0"/>
          </a:p>
        </p:txBody>
      </p:sp>
      <p:pic>
        <p:nvPicPr>
          <p:cNvPr id="5" name="Picture 4">
            <a:extLst>
              <a:ext uri="{FF2B5EF4-FFF2-40B4-BE49-F238E27FC236}">
                <a16:creationId xmlns:a16="http://schemas.microsoft.com/office/drawing/2014/main" id="{C6F1B1B4-1FA7-FDFA-37E8-64ABE818E404}"/>
              </a:ext>
            </a:extLst>
          </p:cNvPr>
          <p:cNvPicPr>
            <a:picLocks noChangeAspect="1"/>
          </p:cNvPicPr>
          <p:nvPr/>
        </p:nvPicPr>
        <p:blipFill>
          <a:blip r:embed="rId3"/>
          <a:stretch>
            <a:fillRect/>
          </a:stretch>
        </p:blipFill>
        <p:spPr>
          <a:xfrm>
            <a:off x="1421471" y="2366725"/>
            <a:ext cx="8902400" cy="3360881"/>
          </a:xfrm>
          <a:prstGeom prst="rect">
            <a:avLst/>
          </a:prstGeom>
        </p:spPr>
      </p:pic>
    </p:spTree>
    <p:extLst>
      <p:ext uri="{BB962C8B-B14F-4D97-AF65-F5344CB8AC3E}">
        <p14:creationId xmlns:p14="http://schemas.microsoft.com/office/powerpoint/2010/main" val="4256043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39DEB-0214-FBDA-54AD-14F82840F0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2B42A0-5484-2906-9AA9-3BC9EA7A70A0}"/>
              </a:ext>
            </a:extLst>
          </p:cNvPr>
          <p:cNvSpPr>
            <a:spLocks noGrp="1"/>
          </p:cNvSpPr>
          <p:nvPr>
            <p:ph type="body" sz="quarter" idx="10"/>
          </p:nvPr>
        </p:nvSpPr>
        <p:spPr/>
        <p:txBody>
          <a:bodyPr/>
          <a:lstStyle/>
          <a:p>
            <a:r>
              <a:rPr lang="en-GB"/>
              <a:t>Open-Source </a:t>
            </a:r>
            <a:r>
              <a:rPr lang="en-GB" dirty="0"/>
              <a:t>Software</a:t>
            </a:r>
          </a:p>
        </p:txBody>
      </p:sp>
      <p:sp>
        <p:nvSpPr>
          <p:cNvPr id="3" name="Text Placeholder 2">
            <a:extLst>
              <a:ext uri="{FF2B5EF4-FFF2-40B4-BE49-F238E27FC236}">
                <a16:creationId xmlns:a16="http://schemas.microsoft.com/office/drawing/2014/main" id="{DE6E7018-B2B2-101B-D9F8-AE39E110E07A}"/>
              </a:ext>
            </a:extLst>
          </p:cNvPr>
          <p:cNvSpPr>
            <a:spLocks noGrp="1"/>
          </p:cNvSpPr>
          <p:nvPr>
            <p:ph type="body" sz="quarter" idx="11"/>
          </p:nvPr>
        </p:nvSpPr>
        <p:spPr>
          <a:xfrm>
            <a:off x="554400" y="1209232"/>
            <a:ext cx="7999198" cy="4496077"/>
          </a:xfrm>
        </p:spPr>
        <p:txBody>
          <a:bodyPr/>
          <a:lstStyle/>
          <a:p>
            <a:r>
              <a:rPr lang="en-GB" dirty="0"/>
              <a:t>The </a:t>
            </a:r>
            <a:r>
              <a:rPr lang="en-GB" b="1" dirty="0" err="1">
                <a:solidFill>
                  <a:schemeClr val="bg2">
                    <a:lumMod val="50000"/>
                  </a:schemeClr>
                </a:solidFill>
              </a:rPr>
              <a:t>rosalindfranklininstitute</a:t>
            </a:r>
            <a:r>
              <a:rPr lang="en-GB" dirty="0"/>
              <a:t> organisation on </a:t>
            </a:r>
            <a:r>
              <a:rPr lang="en-GB" dirty="0" err="1"/>
              <a:t>Github</a:t>
            </a:r>
            <a:endParaRPr lang="en-GB" dirty="0"/>
          </a:p>
          <a:p>
            <a:endParaRPr lang="en-GB" dirty="0">
              <a:solidFill>
                <a:schemeClr val="bg2">
                  <a:lumMod val="50000"/>
                </a:schemeClr>
              </a:solidFill>
            </a:endParaRPr>
          </a:p>
        </p:txBody>
      </p:sp>
      <p:graphicFrame>
        <p:nvGraphicFramePr>
          <p:cNvPr id="4" name="Table 3">
            <a:extLst>
              <a:ext uri="{FF2B5EF4-FFF2-40B4-BE49-F238E27FC236}">
                <a16:creationId xmlns:a16="http://schemas.microsoft.com/office/drawing/2014/main" id="{6B5277F2-5F30-28C6-88B7-CC9B4F458FAC}"/>
              </a:ext>
            </a:extLst>
          </p:cNvPr>
          <p:cNvGraphicFramePr>
            <a:graphicFrameLocks noGrp="1"/>
          </p:cNvGraphicFramePr>
          <p:nvPr>
            <p:extLst>
              <p:ext uri="{D42A27DB-BD31-4B8C-83A1-F6EECF244321}">
                <p14:modId xmlns:p14="http://schemas.microsoft.com/office/powerpoint/2010/main" val="3794324522"/>
              </p:ext>
            </p:extLst>
          </p:nvPr>
        </p:nvGraphicFramePr>
        <p:xfrm>
          <a:off x="763141" y="2181860"/>
          <a:ext cx="6973299" cy="2021840"/>
        </p:xfrm>
        <a:graphic>
          <a:graphicData uri="http://schemas.openxmlformats.org/drawingml/2006/table">
            <a:tbl>
              <a:tblPr firstRow="1" bandRow="1">
                <a:tableStyleId>{2D5ABB26-0587-4C30-8999-92F81FD0307C}</a:tableStyleId>
              </a:tblPr>
              <a:tblGrid>
                <a:gridCol w="2283146">
                  <a:extLst>
                    <a:ext uri="{9D8B030D-6E8A-4147-A177-3AD203B41FA5}">
                      <a16:colId xmlns:a16="http://schemas.microsoft.com/office/drawing/2014/main" val="2133268106"/>
                    </a:ext>
                  </a:extLst>
                </a:gridCol>
                <a:gridCol w="4690153">
                  <a:extLst>
                    <a:ext uri="{9D8B030D-6E8A-4147-A177-3AD203B41FA5}">
                      <a16:colId xmlns:a16="http://schemas.microsoft.com/office/drawing/2014/main" val="1099596283"/>
                    </a:ext>
                  </a:extLst>
                </a:gridCol>
              </a:tblGrid>
              <a:tr h="370840">
                <a:tc>
                  <a:txBody>
                    <a:bodyPr/>
                    <a:lstStyle/>
                    <a:p>
                      <a:r>
                        <a:rPr lang="en-GB" b="1" dirty="0" err="1"/>
                        <a:t>FlowCron</a:t>
                      </a:r>
                      <a:endParaRPr lang="en-GB" b="1" dirty="0"/>
                    </a:p>
                  </a:txBody>
                  <a:tcPr/>
                </a:tc>
                <a:tc>
                  <a:txBody>
                    <a:bodyPr/>
                    <a:lstStyle/>
                    <a:p>
                      <a:r>
                        <a:rPr lang="en-GB" dirty="0"/>
                        <a:t>ease of use data transfer and </a:t>
                      </a:r>
                      <a:r>
                        <a:rPr lang="en-GB" dirty="0" err="1"/>
                        <a:t>slurm</a:t>
                      </a:r>
                      <a:r>
                        <a:rPr lang="en-GB" dirty="0"/>
                        <a:t> script execution</a:t>
                      </a:r>
                    </a:p>
                  </a:txBody>
                  <a:tcPr/>
                </a:tc>
                <a:extLst>
                  <a:ext uri="{0D108BD9-81ED-4DB2-BD59-A6C34878D82A}">
                    <a16:rowId xmlns:a16="http://schemas.microsoft.com/office/drawing/2014/main" val="2911478836"/>
                  </a:ext>
                </a:extLst>
              </a:tr>
              <a:tr h="370840">
                <a:tc>
                  <a:txBody>
                    <a:bodyPr/>
                    <a:lstStyle/>
                    <a:p>
                      <a:r>
                        <a:rPr lang="en-GB" b="1" dirty="0" err="1"/>
                        <a:t>DiSTraX</a:t>
                      </a:r>
                      <a:endParaRPr lang="en-GB" b="1" dirty="0"/>
                    </a:p>
                  </a:txBody>
                  <a:tcPr/>
                </a:tc>
                <a:tc>
                  <a:txBody>
                    <a:bodyPr/>
                    <a:lstStyle/>
                    <a:p>
                      <a:r>
                        <a:rPr lang="en-GB" dirty="0"/>
                        <a:t>Distributed storage system in HPC nodes to reduce effects of I/O</a:t>
                      </a:r>
                    </a:p>
                  </a:txBody>
                  <a:tcPr/>
                </a:tc>
                <a:extLst>
                  <a:ext uri="{0D108BD9-81ED-4DB2-BD59-A6C34878D82A}">
                    <a16:rowId xmlns:a16="http://schemas.microsoft.com/office/drawing/2014/main" val="1543911967"/>
                  </a:ext>
                </a:extLst>
              </a:tr>
              <a:tr h="370840">
                <a:tc>
                  <a:txBody>
                    <a:bodyPr/>
                    <a:lstStyle/>
                    <a:p>
                      <a:r>
                        <a:rPr lang="en-GB" b="1" dirty="0"/>
                        <a:t>Parakeet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TEM digital twin</a:t>
                      </a:r>
                    </a:p>
                  </a:txBody>
                  <a:tcPr/>
                </a:tc>
                <a:extLst>
                  <a:ext uri="{0D108BD9-81ED-4DB2-BD59-A6C34878D82A}">
                    <a16:rowId xmlns:a16="http://schemas.microsoft.com/office/drawing/2014/main" val="1539836067"/>
                  </a:ext>
                </a:extLst>
              </a:tr>
              <a:tr h="370840">
                <a:tc>
                  <a:txBody>
                    <a:bodyPr/>
                    <a:lstStyle/>
                    <a:p>
                      <a:r>
                        <a:rPr lang="en-GB" b="1" dirty="0"/>
                        <a:t>RFI-Globus-API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easy programmatic interaction with Globus</a:t>
                      </a:r>
                    </a:p>
                  </a:txBody>
                  <a:tcPr/>
                </a:tc>
                <a:extLst>
                  <a:ext uri="{0D108BD9-81ED-4DB2-BD59-A6C34878D82A}">
                    <a16:rowId xmlns:a16="http://schemas.microsoft.com/office/drawing/2014/main" val="4236015515"/>
                  </a:ext>
                </a:extLst>
              </a:tr>
            </a:tbl>
          </a:graphicData>
        </a:graphic>
      </p:graphicFrame>
      <p:pic>
        <p:nvPicPr>
          <p:cNvPr id="7" name="Picture 6">
            <a:extLst>
              <a:ext uri="{FF2B5EF4-FFF2-40B4-BE49-F238E27FC236}">
                <a16:creationId xmlns:a16="http://schemas.microsoft.com/office/drawing/2014/main" id="{4870BECB-BEDB-013F-9930-68B5CB293384}"/>
              </a:ext>
            </a:extLst>
          </p:cNvPr>
          <p:cNvPicPr>
            <a:picLocks noChangeAspect="1"/>
          </p:cNvPicPr>
          <p:nvPr/>
        </p:nvPicPr>
        <p:blipFill>
          <a:blip r:embed="rId2"/>
          <a:stretch>
            <a:fillRect/>
          </a:stretch>
        </p:blipFill>
        <p:spPr>
          <a:xfrm>
            <a:off x="8905762" y="2240903"/>
            <a:ext cx="1897514" cy="1770243"/>
          </a:xfrm>
          <a:prstGeom prst="rect">
            <a:avLst/>
          </a:prstGeom>
        </p:spPr>
      </p:pic>
    </p:spTree>
    <p:extLst>
      <p:ext uri="{BB962C8B-B14F-4D97-AF65-F5344CB8AC3E}">
        <p14:creationId xmlns:p14="http://schemas.microsoft.com/office/powerpoint/2010/main" val="2576911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844C-1B28-7177-02AA-96749D44B5C5}"/>
              </a:ext>
            </a:extLst>
          </p:cNvPr>
          <p:cNvSpPr>
            <a:spLocks noGrp="1"/>
          </p:cNvSpPr>
          <p:nvPr>
            <p:ph type="title"/>
          </p:nvPr>
        </p:nvSpPr>
        <p:spPr/>
        <p:txBody>
          <a:bodyPr/>
          <a:lstStyle/>
          <a:p>
            <a:r>
              <a:rPr lang="en-GB" dirty="0"/>
              <a:t>Thanks to</a:t>
            </a:r>
          </a:p>
        </p:txBody>
      </p:sp>
      <p:sp>
        <p:nvSpPr>
          <p:cNvPr id="3" name="TextBox 2">
            <a:extLst>
              <a:ext uri="{FF2B5EF4-FFF2-40B4-BE49-F238E27FC236}">
                <a16:creationId xmlns:a16="http://schemas.microsoft.com/office/drawing/2014/main" id="{27239541-486A-BCFE-B2CE-92A7ED8324E4}"/>
              </a:ext>
            </a:extLst>
          </p:cNvPr>
          <p:cNvSpPr txBox="1"/>
          <p:nvPr/>
        </p:nvSpPr>
        <p:spPr>
          <a:xfrm>
            <a:off x="657546" y="1273996"/>
            <a:ext cx="3395609" cy="5632311"/>
          </a:xfrm>
          <a:prstGeom prst="rect">
            <a:avLst/>
          </a:prstGeom>
          <a:noFill/>
        </p:spPr>
        <p:txBody>
          <a:bodyPr wrap="square" rtlCol="0">
            <a:spAutoFit/>
          </a:bodyPr>
          <a:lstStyle/>
          <a:p>
            <a:r>
              <a:rPr lang="en-GB" b="1" dirty="0"/>
              <a:t>The Rosalind Franklin Institute</a:t>
            </a:r>
            <a:endParaRPr lang="en-GB" dirty="0"/>
          </a:p>
          <a:p>
            <a:r>
              <a:rPr lang="en-GB" dirty="0"/>
              <a:t>Mark Basham</a:t>
            </a:r>
          </a:p>
          <a:p>
            <a:r>
              <a:rPr lang="en-GB" dirty="0"/>
              <a:t>Michelle Darrow</a:t>
            </a:r>
          </a:p>
          <a:p>
            <a:r>
              <a:rPr lang="en-GB" dirty="0"/>
              <a:t>Alexandre Paschoal</a:t>
            </a:r>
          </a:p>
          <a:p>
            <a:r>
              <a:rPr lang="en-GB" dirty="0"/>
              <a:t>Alex Lubbock</a:t>
            </a:r>
          </a:p>
          <a:p>
            <a:r>
              <a:rPr lang="en-GB" dirty="0"/>
              <a:t>Avery Pennigton</a:t>
            </a:r>
          </a:p>
          <a:p>
            <a:r>
              <a:rPr lang="en-GB" dirty="0"/>
              <a:t>Maud Dumoux</a:t>
            </a:r>
          </a:p>
          <a:p>
            <a:r>
              <a:rPr lang="en-GB" dirty="0"/>
              <a:t>Dimitrios Bellos</a:t>
            </a:r>
          </a:p>
          <a:p>
            <a:r>
              <a:rPr lang="en-GB" dirty="0"/>
              <a:t>Laura Crawford</a:t>
            </a:r>
          </a:p>
          <a:p>
            <a:r>
              <a:rPr lang="en-GB" dirty="0"/>
              <a:t>Elaine Ho</a:t>
            </a:r>
          </a:p>
          <a:p>
            <a:r>
              <a:rPr lang="en-GB" dirty="0"/>
              <a:t>Nick Crawford</a:t>
            </a:r>
          </a:p>
          <a:p>
            <a:r>
              <a:rPr lang="en-GB" dirty="0"/>
              <a:t>Piper Fowler-Wright</a:t>
            </a:r>
          </a:p>
          <a:p>
            <a:r>
              <a:rPr lang="en-GB" dirty="0"/>
              <a:t>Neville Yee</a:t>
            </a:r>
          </a:p>
          <a:p>
            <a:r>
              <a:rPr lang="en-GB" dirty="0"/>
              <a:t>James Parkhurst</a:t>
            </a:r>
          </a:p>
          <a:p>
            <a:r>
              <a:rPr lang="en-GB" dirty="0"/>
              <a:t>Fabiana Roderigues de Goes</a:t>
            </a:r>
          </a:p>
          <a:p>
            <a:r>
              <a:rPr lang="en-GB" dirty="0"/>
              <a:t>Dolapo Adebo</a:t>
            </a:r>
          </a:p>
          <a:p>
            <a:endParaRPr lang="en-GB" dirty="0"/>
          </a:p>
          <a:p>
            <a:endParaRPr lang="en-GB" dirty="0"/>
          </a:p>
          <a:p>
            <a:endParaRPr lang="en-GB" dirty="0"/>
          </a:p>
        </p:txBody>
      </p:sp>
      <p:sp>
        <p:nvSpPr>
          <p:cNvPr id="4" name="TextBox 3">
            <a:extLst>
              <a:ext uri="{FF2B5EF4-FFF2-40B4-BE49-F238E27FC236}">
                <a16:creationId xmlns:a16="http://schemas.microsoft.com/office/drawing/2014/main" id="{4A15130C-164D-5AF5-5BCF-9F4ADB6E42B4}"/>
              </a:ext>
            </a:extLst>
          </p:cNvPr>
          <p:cNvSpPr txBox="1"/>
          <p:nvPr/>
        </p:nvSpPr>
        <p:spPr>
          <a:xfrm>
            <a:off x="4053155" y="2522628"/>
            <a:ext cx="3395609" cy="3970318"/>
          </a:xfrm>
          <a:prstGeom prst="rect">
            <a:avLst/>
          </a:prstGeom>
          <a:noFill/>
        </p:spPr>
        <p:txBody>
          <a:bodyPr wrap="square" rtlCol="0">
            <a:spAutoFit/>
          </a:bodyPr>
          <a:lstStyle/>
          <a:p>
            <a:r>
              <a:rPr lang="en-GB" b="1" dirty="0"/>
              <a:t>STFC</a:t>
            </a:r>
          </a:p>
          <a:p>
            <a:r>
              <a:rPr lang="en-GB" dirty="0"/>
              <a:t>Martin Summers</a:t>
            </a:r>
          </a:p>
          <a:p>
            <a:r>
              <a:rPr lang="en-GB" dirty="0"/>
              <a:t>Tom Byrne</a:t>
            </a:r>
          </a:p>
          <a:p>
            <a:r>
              <a:rPr lang="en-GB" dirty="0"/>
              <a:t>Jacob Ward</a:t>
            </a:r>
          </a:p>
          <a:p>
            <a:r>
              <a:rPr lang="en-GB" dirty="0"/>
              <a:t>John Good</a:t>
            </a:r>
          </a:p>
          <a:p>
            <a:r>
              <a:rPr lang="en-GB" dirty="0"/>
              <a:t>Aidan </a:t>
            </a:r>
            <a:r>
              <a:rPr lang="en-GB" dirty="0" err="1"/>
              <a:t>McCoomb</a:t>
            </a:r>
            <a:endParaRPr lang="en-GB" dirty="0"/>
          </a:p>
          <a:p>
            <a:endParaRPr lang="en-GB" dirty="0"/>
          </a:p>
          <a:p>
            <a:r>
              <a:rPr lang="en-GB" b="1" dirty="0" err="1"/>
              <a:t>SciCat</a:t>
            </a:r>
            <a:endParaRPr lang="en-GB" b="1" dirty="0"/>
          </a:p>
          <a:p>
            <a:r>
              <a:rPr lang="en-GB" dirty="0"/>
              <a:t>Max Novelli (ESS)</a:t>
            </a:r>
          </a:p>
          <a:p>
            <a:r>
              <a:rPr lang="en-GB" dirty="0"/>
              <a:t>Dylan McReynolds (ALS)</a:t>
            </a:r>
          </a:p>
          <a:p>
            <a:r>
              <a:rPr lang="en-GB" dirty="0"/>
              <a:t>Carlo Minotti (PSI)</a:t>
            </a:r>
          </a:p>
          <a:p>
            <a:r>
              <a:rPr lang="en-GB" dirty="0"/>
              <a:t>Daphne Van </a:t>
            </a:r>
            <a:r>
              <a:rPr lang="en-GB" dirty="0" err="1"/>
              <a:t>Dijke</a:t>
            </a:r>
            <a:r>
              <a:rPr lang="en-GB" dirty="0"/>
              <a:t> (</a:t>
            </a:r>
            <a:r>
              <a:rPr lang="en-GB" dirty="0" err="1"/>
              <a:t>Dectris</a:t>
            </a:r>
            <a:r>
              <a:rPr lang="en-GB" dirty="0"/>
              <a:t>)</a:t>
            </a:r>
          </a:p>
          <a:p>
            <a:endParaRPr lang="en-GB" dirty="0"/>
          </a:p>
          <a:p>
            <a:endParaRPr lang="en-GB" dirty="0"/>
          </a:p>
        </p:txBody>
      </p:sp>
      <p:sp>
        <p:nvSpPr>
          <p:cNvPr id="5" name="TextBox 4">
            <a:extLst>
              <a:ext uri="{FF2B5EF4-FFF2-40B4-BE49-F238E27FC236}">
                <a16:creationId xmlns:a16="http://schemas.microsoft.com/office/drawing/2014/main" id="{49C25DD1-AC6E-0738-C330-AA95E7D0D889}"/>
              </a:ext>
            </a:extLst>
          </p:cNvPr>
          <p:cNvSpPr txBox="1"/>
          <p:nvPr/>
        </p:nvSpPr>
        <p:spPr>
          <a:xfrm>
            <a:off x="4053155" y="1273996"/>
            <a:ext cx="3395609" cy="1754326"/>
          </a:xfrm>
          <a:prstGeom prst="rect">
            <a:avLst/>
          </a:prstGeom>
          <a:noFill/>
        </p:spPr>
        <p:txBody>
          <a:bodyPr wrap="square" rtlCol="0">
            <a:spAutoFit/>
          </a:bodyPr>
          <a:lstStyle/>
          <a:p>
            <a:r>
              <a:rPr lang="en-GB" dirty="0"/>
              <a:t>Sam Kersley</a:t>
            </a:r>
          </a:p>
          <a:p>
            <a:r>
              <a:rPr lang="en-GB" dirty="0"/>
              <a:t>Tibor Auer (Former)</a:t>
            </a:r>
          </a:p>
          <a:p>
            <a:r>
              <a:rPr lang="en-GB" dirty="0"/>
              <a:t>Silvia Ramos (Former)</a:t>
            </a:r>
          </a:p>
          <a:p>
            <a:r>
              <a:rPr lang="en-GB" dirty="0"/>
              <a:t>Joss Whittle (Former)</a:t>
            </a:r>
          </a:p>
          <a:p>
            <a:endParaRPr lang="en-GB" dirty="0"/>
          </a:p>
          <a:p>
            <a:endParaRPr lang="en-GB" dirty="0"/>
          </a:p>
        </p:txBody>
      </p:sp>
      <p:sp>
        <p:nvSpPr>
          <p:cNvPr id="6" name="TextBox 5">
            <a:extLst>
              <a:ext uri="{FF2B5EF4-FFF2-40B4-BE49-F238E27FC236}">
                <a16:creationId xmlns:a16="http://schemas.microsoft.com/office/drawing/2014/main" id="{B8C297B7-E137-AF73-CFA3-9C378FEB79DD}"/>
              </a:ext>
            </a:extLst>
          </p:cNvPr>
          <p:cNvSpPr txBox="1"/>
          <p:nvPr/>
        </p:nvSpPr>
        <p:spPr>
          <a:xfrm>
            <a:off x="7388831" y="1264044"/>
            <a:ext cx="3395609" cy="4524315"/>
          </a:xfrm>
          <a:prstGeom prst="rect">
            <a:avLst/>
          </a:prstGeom>
          <a:noFill/>
        </p:spPr>
        <p:txBody>
          <a:bodyPr wrap="square" rtlCol="0">
            <a:spAutoFit/>
          </a:bodyPr>
          <a:lstStyle/>
          <a:p>
            <a:r>
              <a:rPr lang="en-GB" b="1" dirty="0" err="1"/>
              <a:t>BriCS</a:t>
            </a:r>
            <a:endParaRPr lang="en-GB" b="1" dirty="0"/>
          </a:p>
          <a:p>
            <a:r>
              <a:rPr lang="en-GB" dirty="0"/>
              <a:t>Matthew Williams</a:t>
            </a:r>
          </a:p>
          <a:p>
            <a:r>
              <a:rPr lang="en-GB" dirty="0"/>
              <a:t>Christopher Woods</a:t>
            </a:r>
          </a:p>
          <a:p>
            <a:r>
              <a:rPr lang="en-GB" dirty="0"/>
              <a:t>Sadaf Allam</a:t>
            </a:r>
          </a:p>
          <a:p>
            <a:r>
              <a:rPr lang="en-GB" dirty="0"/>
              <a:t>Wahab Kawafi</a:t>
            </a:r>
          </a:p>
          <a:p>
            <a:r>
              <a:rPr lang="en-GB" dirty="0"/>
              <a:t>James Allam</a:t>
            </a:r>
          </a:p>
          <a:p>
            <a:endParaRPr lang="en-GB" dirty="0"/>
          </a:p>
          <a:p>
            <a:r>
              <a:rPr lang="en-GB" b="1" dirty="0"/>
              <a:t>Baskerville</a:t>
            </a:r>
          </a:p>
          <a:p>
            <a:r>
              <a:rPr lang="en-GB" dirty="0"/>
              <a:t>Andrew Morris</a:t>
            </a:r>
          </a:p>
          <a:p>
            <a:r>
              <a:rPr lang="en-GB" dirty="0"/>
              <a:t>Gavin Yearwood</a:t>
            </a:r>
          </a:p>
          <a:p>
            <a:r>
              <a:rPr lang="en-GB" dirty="0"/>
              <a:t>James Allsop (Former)</a:t>
            </a:r>
          </a:p>
          <a:p>
            <a:endParaRPr lang="en-GB" dirty="0"/>
          </a:p>
          <a:p>
            <a:r>
              <a:rPr lang="en-GB" b="1" dirty="0"/>
              <a:t>With special thanks to </a:t>
            </a:r>
          </a:p>
          <a:p>
            <a:r>
              <a:rPr lang="en-GB" dirty="0"/>
              <a:t>Globus</a:t>
            </a:r>
          </a:p>
          <a:p>
            <a:r>
              <a:rPr lang="en-GB" dirty="0" err="1"/>
              <a:t>Worktribe</a:t>
            </a:r>
            <a:endParaRPr lang="en-GB" dirty="0"/>
          </a:p>
          <a:p>
            <a:endParaRPr lang="en-GB" dirty="0"/>
          </a:p>
        </p:txBody>
      </p:sp>
    </p:spTree>
    <p:extLst>
      <p:ext uri="{BB962C8B-B14F-4D97-AF65-F5344CB8AC3E}">
        <p14:creationId xmlns:p14="http://schemas.microsoft.com/office/powerpoint/2010/main" val="3915427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5E3B73-45FC-1F14-8DED-EFA1DE0319D9}"/>
              </a:ext>
            </a:extLst>
          </p:cNvPr>
          <p:cNvSpPr>
            <a:spLocks noGrp="1"/>
          </p:cNvSpPr>
          <p:nvPr>
            <p:ph type="body" sz="quarter" idx="10"/>
          </p:nvPr>
        </p:nvSpPr>
        <p:spPr/>
        <p:txBody>
          <a:bodyPr/>
          <a:lstStyle/>
          <a:p>
            <a:r>
              <a:rPr lang="en-GB" dirty="0"/>
              <a:t>Challenge: Exploding Data Volumes</a:t>
            </a:r>
          </a:p>
        </p:txBody>
      </p:sp>
      <p:pic>
        <p:nvPicPr>
          <p:cNvPr id="7" name="Picture 6" descr="A blue and pink circles with white text&#10;&#10;AI-generated content may be incorrect.">
            <a:extLst>
              <a:ext uri="{FF2B5EF4-FFF2-40B4-BE49-F238E27FC236}">
                <a16:creationId xmlns:a16="http://schemas.microsoft.com/office/drawing/2014/main" id="{9FC197DF-9D00-2BB8-14AF-CC9D25DA99A3}"/>
              </a:ext>
            </a:extLst>
          </p:cNvPr>
          <p:cNvPicPr>
            <a:picLocks noChangeAspect="1"/>
          </p:cNvPicPr>
          <p:nvPr/>
        </p:nvPicPr>
        <p:blipFill>
          <a:blip r:embed="rId2"/>
          <a:stretch>
            <a:fillRect/>
          </a:stretch>
        </p:blipFill>
        <p:spPr>
          <a:xfrm>
            <a:off x="7960379" y="279391"/>
            <a:ext cx="1504634" cy="6560701"/>
          </a:xfrm>
          <a:prstGeom prst="rect">
            <a:avLst/>
          </a:prstGeom>
        </p:spPr>
      </p:pic>
      <p:sp>
        <p:nvSpPr>
          <p:cNvPr id="9" name="TextBox 8">
            <a:extLst>
              <a:ext uri="{FF2B5EF4-FFF2-40B4-BE49-F238E27FC236}">
                <a16:creationId xmlns:a16="http://schemas.microsoft.com/office/drawing/2014/main" id="{18890F4F-8674-1AE3-F611-78E2455C47DD}"/>
              </a:ext>
            </a:extLst>
          </p:cNvPr>
          <p:cNvSpPr txBox="1"/>
          <p:nvPr/>
        </p:nvSpPr>
        <p:spPr>
          <a:xfrm rot="10800000" flipV="1">
            <a:off x="9554758" y="3154786"/>
            <a:ext cx="2213041" cy="646331"/>
          </a:xfrm>
          <a:prstGeom prst="rect">
            <a:avLst/>
          </a:prstGeom>
          <a:noFill/>
        </p:spPr>
        <p:txBody>
          <a:bodyPr wrap="square">
            <a:spAutoFit/>
          </a:bodyPr>
          <a:lstStyle/>
          <a:p>
            <a:r>
              <a:rPr lang="en-GB" sz="1200" dirty="0">
                <a:latin typeface="Segoe UI" panose="020B0502040204020203" pitchFamily="34" charset="0"/>
                <a:cs typeface="Segoe UI" panose="020B0502040204020203" pitchFamily="34" charset="0"/>
              </a:rPr>
              <a:t>https://www.ukbiobank.ac.uk/enable-your-research/about-our-data</a:t>
            </a:r>
          </a:p>
        </p:txBody>
      </p:sp>
      <p:sp>
        <p:nvSpPr>
          <p:cNvPr id="10" name="TextBox 9">
            <a:extLst>
              <a:ext uri="{FF2B5EF4-FFF2-40B4-BE49-F238E27FC236}">
                <a16:creationId xmlns:a16="http://schemas.microsoft.com/office/drawing/2014/main" id="{8F26DE4F-8E3F-A167-A2A5-7F57434269DC}"/>
              </a:ext>
            </a:extLst>
          </p:cNvPr>
          <p:cNvSpPr txBox="1"/>
          <p:nvPr/>
        </p:nvSpPr>
        <p:spPr>
          <a:xfrm rot="10800000" flipV="1">
            <a:off x="9677601" y="5077745"/>
            <a:ext cx="2371519" cy="923330"/>
          </a:xfrm>
          <a:prstGeom prst="rect">
            <a:avLst/>
          </a:prstGeom>
          <a:noFill/>
        </p:spPr>
        <p:txBody>
          <a:bodyPr wrap="square">
            <a:spAutoFit/>
          </a:bodyPr>
          <a:lstStyle/>
          <a:p>
            <a:r>
              <a:rPr lang="en-GB" dirty="0"/>
              <a:t>UK Biobank is 30 PB today and expected to grow to 40PB</a:t>
            </a:r>
          </a:p>
        </p:txBody>
      </p:sp>
      <p:pic>
        <p:nvPicPr>
          <p:cNvPr id="14" name="Picture 13" descr="A blue text on a black background&#10;&#10;AI-generated content may be incorrect.">
            <a:extLst>
              <a:ext uri="{FF2B5EF4-FFF2-40B4-BE49-F238E27FC236}">
                <a16:creationId xmlns:a16="http://schemas.microsoft.com/office/drawing/2014/main" id="{D94FD1C3-8AC3-6D4B-28AF-D6623C7AABFA}"/>
              </a:ext>
            </a:extLst>
          </p:cNvPr>
          <p:cNvPicPr>
            <a:picLocks noChangeAspect="1"/>
          </p:cNvPicPr>
          <p:nvPr/>
        </p:nvPicPr>
        <p:blipFill>
          <a:blip r:embed="rId3"/>
          <a:stretch>
            <a:fillRect/>
          </a:stretch>
        </p:blipFill>
        <p:spPr>
          <a:xfrm>
            <a:off x="9291818" y="1893562"/>
            <a:ext cx="2738922" cy="1076005"/>
          </a:xfrm>
          <a:prstGeom prst="rect">
            <a:avLst/>
          </a:prstGeom>
        </p:spPr>
      </p:pic>
      <p:pic>
        <p:nvPicPr>
          <p:cNvPr id="15" name="Picture 14">
            <a:extLst>
              <a:ext uri="{FF2B5EF4-FFF2-40B4-BE49-F238E27FC236}">
                <a16:creationId xmlns:a16="http://schemas.microsoft.com/office/drawing/2014/main" id="{E7653126-2DAC-6AF1-08C1-6E24AF5DBD83}"/>
              </a:ext>
            </a:extLst>
          </p:cNvPr>
          <p:cNvPicPr>
            <a:picLocks noChangeAspect="1"/>
          </p:cNvPicPr>
          <p:nvPr/>
        </p:nvPicPr>
        <p:blipFill rotWithShape="1">
          <a:blip r:embed="rId4"/>
          <a:srcRect t="11338"/>
          <a:stretch/>
        </p:blipFill>
        <p:spPr>
          <a:xfrm>
            <a:off x="612659" y="1468876"/>
            <a:ext cx="4781993" cy="3209982"/>
          </a:xfrm>
          <a:prstGeom prst="rect">
            <a:avLst/>
          </a:prstGeom>
        </p:spPr>
      </p:pic>
      <p:cxnSp>
        <p:nvCxnSpPr>
          <p:cNvPr id="17" name="Straight Connector 16">
            <a:extLst>
              <a:ext uri="{FF2B5EF4-FFF2-40B4-BE49-F238E27FC236}">
                <a16:creationId xmlns:a16="http://schemas.microsoft.com/office/drawing/2014/main" id="{14A213DE-C0E1-D07C-B1A2-0E21C4C57561}"/>
              </a:ext>
            </a:extLst>
          </p:cNvPr>
          <p:cNvCxnSpPr>
            <a:stCxn id="15" idx="1"/>
            <a:endCxn id="15" idx="3"/>
          </p:cNvCxnSpPr>
          <p:nvPr/>
        </p:nvCxnSpPr>
        <p:spPr>
          <a:xfrm>
            <a:off x="612659" y="3073867"/>
            <a:ext cx="478199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C802731-61F6-3934-0B67-90F4A0CEFFA2}"/>
              </a:ext>
            </a:extLst>
          </p:cNvPr>
          <p:cNvSpPr txBox="1"/>
          <p:nvPr/>
        </p:nvSpPr>
        <p:spPr>
          <a:xfrm>
            <a:off x="612659" y="4912468"/>
            <a:ext cx="4781993" cy="923330"/>
          </a:xfrm>
          <a:prstGeom prst="rect">
            <a:avLst/>
          </a:prstGeom>
          <a:noFill/>
        </p:spPr>
        <p:txBody>
          <a:bodyPr wrap="square" rtlCol="0">
            <a:spAutoFit/>
          </a:bodyPr>
          <a:lstStyle/>
          <a:p>
            <a:r>
              <a:rPr lang="en-GB" dirty="0"/>
              <a:t>The Franklin achieved its first petabyte of curated data in July 2024. Currently at 1.6PB of data June 2025.</a:t>
            </a:r>
          </a:p>
        </p:txBody>
      </p:sp>
    </p:spTree>
    <p:extLst>
      <p:ext uri="{BB962C8B-B14F-4D97-AF65-F5344CB8AC3E}">
        <p14:creationId xmlns:p14="http://schemas.microsoft.com/office/powerpoint/2010/main" val="3414027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6099-D75B-0A40-774C-6EC07AB1B1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81B008-CCE2-5034-698F-55F9A42EA42C}"/>
              </a:ext>
            </a:extLst>
          </p:cNvPr>
          <p:cNvSpPr>
            <a:spLocks noGrp="1"/>
          </p:cNvSpPr>
          <p:nvPr>
            <p:ph type="body" sz="quarter" idx="10"/>
          </p:nvPr>
        </p:nvSpPr>
        <p:spPr/>
        <p:txBody>
          <a:bodyPr/>
          <a:lstStyle/>
          <a:p>
            <a:r>
              <a:rPr lang="en-GB" dirty="0"/>
              <a:t>Challenge: New methods requiring Advanced Computation</a:t>
            </a:r>
          </a:p>
        </p:txBody>
      </p:sp>
      <p:sp>
        <p:nvSpPr>
          <p:cNvPr id="3" name="Text Placeholder 2">
            <a:extLst>
              <a:ext uri="{FF2B5EF4-FFF2-40B4-BE49-F238E27FC236}">
                <a16:creationId xmlns:a16="http://schemas.microsoft.com/office/drawing/2014/main" id="{9F3E8C19-0FBB-AA46-F170-F5A6A1834EA2}"/>
              </a:ext>
            </a:extLst>
          </p:cNvPr>
          <p:cNvSpPr>
            <a:spLocks noGrp="1"/>
          </p:cNvSpPr>
          <p:nvPr>
            <p:ph type="body" sz="quarter" idx="11"/>
          </p:nvPr>
        </p:nvSpPr>
        <p:spPr>
          <a:xfrm>
            <a:off x="703013" y="1338088"/>
            <a:ext cx="11042650" cy="4496077"/>
          </a:xfrm>
        </p:spPr>
        <p:txBody>
          <a:bodyPr/>
          <a:lstStyle/>
          <a:p>
            <a:endParaRPr lang="en-GB" dirty="0"/>
          </a:p>
          <a:p>
            <a:r>
              <a:rPr lang="en-GB" b="1" dirty="0"/>
              <a:t>Alphafold2 </a:t>
            </a:r>
          </a:p>
          <a:p>
            <a:pPr marL="800100" lvl="1" indent="-342900">
              <a:buFont typeface="Arial" panose="020B0604020202020204" pitchFamily="34" charset="0"/>
              <a:buChar char="•"/>
            </a:pPr>
            <a:r>
              <a:rPr lang="en-GB" dirty="0"/>
              <a:t>At least one NVIDIA GPU with 80GB of RAM (e.g., A100 80GB)</a:t>
            </a:r>
          </a:p>
          <a:p>
            <a:pPr marL="800100" lvl="1" indent="-342900">
              <a:buFont typeface="Arial" panose="020B0604020202020204" pitchFamily="34" charset="0"/>
              <a:buChar char="•"/>
            </a:pPr>
            <a:r>
              <a:rPr lang="en-GB" dirty="0"/>
              <a:t>At least 128GB of RAM</a:t>
            </a:r>
          </a:p>
          <a:p>
            <a:pPr marL="800100" lvl="1" indent="-342900">
              <a:buFont typeface="Arial" panose="020B0604020202020204" pitchFamily="34" charset="0"/>
              <a:buChar char="•"/>
            </a:pPr>
            <a:r>
              <a:rPr lang="en-GB" dirty="0"/>
              <a:t>A CPU with at least 36 available cores</a:t>
            </a:r>
          </a:p>
          <a:p>
            <a:pPr marL="800100" lvl="1" indent="-342900">
              <a:buFont typeface="Arial" panose="020B0604020202020204" pitchFamily="34" charset="0"/>
              <a:buChar char="•"/>
            </a:pPr>
            <a:r>
              <a:rPr lang="en-GB" dirty="0"/>
              <a:t>At least 1250GB of free fast NVMe SSD drive space.</a:t>
            </a:r>
          </a:p>
          <a:p>
            <a:r>
              <a:rPr lang="en-GB" dirty="0"/>
              <a:t> </a:t>
            </a:r>
            <a:r>
              <a:rPr lang="en-GB" sz="1200" dirty="0">
                <a:hlinkClick r:id="rId2"/>
              </a:rPr>
              <a:t>https://docs.nvidia.com/nim/bionemo/alphafold2/latest/prerequisites.html</a:t>
            </a:r>
            <a:endParaRPr lang="en-GB" sz="1200" dirty="0"/>
          </a:p>
          <a:p>
            <a:r>
              <a:rPr lang="en-GB" b="1" dirty="0"/>
              <a:t>GenAI </a:t>
            </a:r>
          </a:p>
          <a:p>
            <a:pPr marL="800100" lvl="1" indent="-342900">
              <a:buFont typeface="Arial" panose="020B0604020202020204" pitchFamily="34" charset="0"/>
              <a:buChar char="•"/>
            </a:pPr>
            <a:r>
              <a:rPr lang="en-GB" dirty="0"/>
              <a:t>High end GPU NVIDIA Tesla v100, A100 </a:t>
            </a:r>
          </a:p>
          <a:p>
            <a:pPr marL="800100" lvl="1" indent="-342900">
              <a:buFont typeface="Arial" panose="020B0604020202020204" pitchFamily="34" charset="0"/>
              <a:buChar char="•"/>
            </a:pPr>
            <a:r>
              <a:rPr lang="en-GB" dirty="0"/>
              <a:t>32 GB + RAM</a:t>
            </a:r>
          </a:p>
          <a:p>
            <a:pPr marL="800100" lvl="1" indent="-342900">
              <a:buFont typeface="Arial" panose="020B0604020202020204" pitchFamily="34" charset="0"/>
              <a:buChar char="•"/>
            </a:pPr>
            <a:r>
              <a:rPr lang="en-GB" dirty="0"/>
              <a:t>Fast storage </a:t>
            </a:r>
            <a:endParaRPr lang="en-GB" sz="1200" dirty="0"/>
          </a:p>
          <a:p>
            <a:r>
              <a:rPr lang="en-GB" b="1" dirty="0"/>
              <a:t>LLM</a:t>
            </a:r>
            <a:r>
              <a:rPr lang="en-GB" dirty="0"/>
              <a:t> </a:t>
            </a:r>
          </a:p>
          <a:p>
            <a:pPr marL="800100" lvl="1" indent="-342900">
              <a:buFont typeface="Arial" panose="020B0604020202020204" pitchFamily="34" charset="0"/>
              <a:buChar char="•"/>
            </a:pPr>
            <a:r>
              <a:rPr lang="en-GB" dirty="0"/>
              <a:t>OLLAMA (https://ollama.com/) project compresses these to run on your laptop </a:t>
            </a:r>
          </a:p>
        </p:txBody>
      </p:sp>
    </p:spTree>
    <p:extLst>
      <p:ext uri="{BB962C8B-B14F-4D97-AF65-F5344CB8AC3E}">
        <p14:creationId xmlns:p14="http://schemas.microsoft.com/office/powerpoint/2010/main" val="14998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AA747-1980-819D-3486-9428B45D7C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1C383D-8E2B-B5C6-C847-EAF8C8916804}"/>
              </a:ext>
            </a:extLst>
          </p:cNvPr>
          <p:cNvSpPr>
            <a:spLocks noGrp="1"/>
          </p:cNvSpPr>
          <p:nvPr>
            <p:ph type="body" sz="quarter" idx="10"/>
          </p:nvPr>
        </p:nvSpPr>
        <p:spPr/>
        <p:txBody>
          <a:bodyPr/>
          <a:lstStyle/>
          <a:p>
            <a:r>
              <a:rPr lang="en-GB" dirty="0"/>
              <a:t>Cost Implications</a:t>
            </a:r>
          </a:p>
        </p:txBody>
      </p:sp>
      <p:sp>
        <p:nvSpPr>
          <p:cNvPr id="3" name="Text Placeholder 2">
            <a:extLst>
              <a:ext uri="{FF2B5EF4-FFF2-40B4-BE49-F238E27FC236}">
                <a16:creationId xmlns:a16="http://schemas.microsoft.com/office/drawing/2014/main" id="{9F04BC73-677B-54E0-FE4F-0747F5A2C4CC}"/>
              </a:ext>
            </a:extLst>
          </p:cNvPr>
          <p:cNvSpPr>
            <a:spLocks noGrp="1"/>
          </p:cNvSpPr>
          <p:nvPr>
            <p:ph type="body" sz="quarter" idx="11"/>
          </p:nvPr>
        </p:nvSpPr>
        <p:spPr/>
        <p:txBody>
          <a:bodyPr/>
          <a:lstStyle/>
          <a:p>
            <a:endParaRPr lang="en-GB" dirty="0"/>
          </a:p>
          <a:p>
            <a:endParaRPr lang="en-GB" dirty="0"/>
          </a:p>
        </p:txBody>
      </p:sp>
      <p:graphicFrame>
        <p:nvGraphicFramePr>
          <p:cNvPr id="4" name="Table 3">
            <a:extLst>
              <a:ext uri="{FF2B5EF4-FFF2-40B4-BE49-F238E27FC236}">
                <a16:creationId xmlns:a16="http://schemas.microsoft.com/office/drawing/2014/main" id="{C9BAB7B4-C8DD-B5DB-DAA8-CDAA98BCB9DE}"/>
              </a:ext>
            </a:extLst>
          </p:cNvPr>
          <p:cNvGraphicFramePr>
            <a:graphicFrameLocks noGrp="1"/>
          </p:cNvGraphicFramePr>
          <p:nvPr>
            <p:extLst>
              <p:ext uri="{D42A27DB-BD31-4B8C-83A1-F6EECF244321}">
                <p14:modId xmlns:p14="http://schemas.microsoft.com/office/powerpoint/2010/main" val="1067785708"/>
              </p:ext>
            </p:extLst>
          </p:nvPr>
        </p:nvGraphicFramePr>
        <p:xfrm>
          <a:off x="731520" y="2047076"/>
          <a:ext cx="9263110" cy="2388367"/>
        </p:xfrm>
        <a:graphic>
          <a:graphicData uri="http://schemas.openxmlformats.org/drawingml/2006/table">
            <a:tbl>
              <a:tblPr firstRow="1" bandRow="1">
                <a:tableStyleId>{5C22544A-7EE6-4342-B048-85BDC9FD1C3A}</a:tableStyleId>
              </a:tblPr>
              <a:tblGrid>
                <a:gridCol w="2432268">
                  <a:extLst>
                    <a:ext uri="{9D8B030D-6E8A-4147-A177-3AD203B41FA5}">
                      <a16:colId xmlns:a16="http://schemas.microsoft.com/office/drawing/2014/main" val="2099319167"/>
                    </a:ext>
                  </a:extLst>
                </a:gridCol>
                <a:gridCol w="2432268">
                  <a:extLst>
                    <a:ext uri="{9D8B030D-6E8A-4147-A177-3AD203B41FA5}">
                      <a16:colId xmlns:a16="http://schemas.microsoft.com/office/drawing/2014/main" val="3439286479"/>
                    </a:ext>
                  </a:extLst>
                </a:gridCol>
                <a:gridCol w="4398574">
                  <a:extLst>
                    <a:ext uri="{9D8B030D-6E8A-4147-A177-3AD203B41FA5}">
                      <a16:colId xmlns:a16="http://schemas.microsoft.com/office/drawing/2014/main" val="385218007"/>
                    </a:ext>
                  </a:extLst>
                </a:gridCol>
              </a:tblGrid>
              <a:tr h="468127">
                <a:tc>
                  <a:txBody>
                    <a:bodyPr/>
                    <a:lstStyle/>
                    <a:p>
                      <a:r>
                        <a:rPr lang="en-GB" dirty="0"/>
                        <a:t>Model</a:t>
                      </a:r>
                    </a:p>
                  </a:txBody>
                  <a:tcPr/>
                </a:tc>
                <a:tc>
                  <a:txBody>
                    <a:bodyPr/>
                    <a:lstStyle/>
                    <a:p>
                      <a:r>
                        <a:rPr lang="en-GB" dirty="0"/>
                        <a:t>Compute</a:t>
                      </a:r>
                    </a:p>
                  </a:txBody>
                  <a:tcPr/>
                </a:tc>
                <a:tc>
                  <a:txBody>
                    <a:bodyPr/>
                    <a:lstStyle/>
                    <a:p>
                      <a:r>
                        <a:rPr lang="en-GB" dirty="0"/>
                        <a:t>Estimates from Digital Ocean in USD</a:t>
                      </a:r>
                    </a:p>
                  </a:txBody>
                  <a:tcPr/>
                </a:tc>
                <a:extLst>
                  <a:ext uri="{0D108BD9-81ED-4DB2-BD59-A6C34878D82A}">
                    <a16:rowId xmlns:a16="http://schemas.microsoft.com/office/drawing/2014/main" val="3666076453"/>
                  </a:ext>
                </a:extLst>
              </a:tr>
              <a:tr h="468127">
                <a:tc>
                  <a:txBody>
                    <a:bodyPr/>
                    <a:lstStyle/>
                    <a:p>
                      <a:r>
                        <a:rPr lang="en-GB" dirty="0" err="1"/>
                        <a:t>Alphafold</a:t>
                      </a:r>
                      <a:r>
                        <a:rPr lang="en-GB" dirty="0"/>
                        <a:t> 2</a:t>
                      </a:r>
                    </a:p>
                  </a:txBody>
                  <a:tcPr/>
                </a:tc>
                <a:tc>
                  <a:txBody>
                    <a:bodyPr/>
                    <a:lstStyle/>
                    <a:p>
                      <a:r>
                        <a:rPr lang="en-GB" dirty="0"/>
                        <a:t>1x NVIDIA H100 + 5TiB NvME</a:t>
                      </a:r>
                    </a:p>
                  </a:txBody>
                  <a:tcPr/>
                </a:tc>
                <a:tc>
                  <a:txBody>
                    <a:bodyPr/>
                    <a:lstStyle/>
                    <a:p>
                      <a:r>
                        <a:rPr lang="en-GB" dirty="0"/>
                        <a:t>$ 96 per day </a:t>
                      </a:r>
                    </a:p>
                  </a:txBody>
                  <a:tcPr/>
                </a:tc>
                <a:extLst>
                  <a:ext uri="{0D108BD9-81ED-4DB2-BD59-A6C34878D82A}">
                    <a16:rowId xmlns:a16="http://schemas.microsoft.com/office/drawing/2014/main" val="4125823784"/>
                  </a:ext>
                </a:extLst>
              </a:tr>
              <a:tr h="468127">
                <a:tc>
                  <a:txBody>
                    <a:bodyPr/>
                    <a:lstStyle/>
                    <a:p>
                      <a:r>
                        <a:rPr lang="en-GB" dirty="0"/>
                        <a:t>Llama4</a:t>
                      </a:r>
                    </a:p>
                  </a:txBody>
                  <a:tcPr/>
                </a:tc>
                <a:tc>
                  <a:txBody>
                    <a:bodyPr/>
                    <a:lstStyle/>
                    <a:p>
                      <a:r>
                        <a:rPr lang="en-GB" dirty="0"/>
                        <a:t>64 GiB RAM + 16 vCPU + 400 GiB SSD</a:t>
                      </a:r>
                    </a:p>
                  </a:txBody>
                  <a:tcPr/>
                </a:tc>
                <a:tc>
                  <a:txBody>
                    <a:bodyPr/>
                    <a:lstStyle/>
                    <a:p>
                      <a:r>
                        <a:rPr lang="en-GB" dirty="0"/>
                        <a:t>$ 24 per day</a:t>
                      </a:r>
                    </a:p>
                  </a:txBody>
                  <a:tcPr/>
                </a:tc>
                <a:extLst>
                  <a:ext uri="{0D108BD9-81ED-4DB2-BD59-A6C34878D82A}">
                    <a16:rowId xmlns:a16="http://schemas.microsoft.com/office/drawing/2014/main" val="3907817431"/>
                  </a:ext>
                </a:extLst>
              </a:tr>
              <a:tr h="468127">
                <a:tc>
                  <a:txBody>
                    <a:bodyPr/>
                    <a:lstStyle/>
                    <a:p>
                      <a:r>
                        <a:rPr lang="en-GB" dirty="0" err="1"/>
                        <a:t>FBGaN</a:t>
                      </a:r>
                      <a:endParaRPr lang="en-GB" dirty="0"/>
                    </a:p>
                  </a:txBody>
                  <a:tcPr/>
                </a:tc>
                <a:tc>
                  <a:txBody>
                    <a:bodyPr/>
                    <a:lstStyle/>
                    <a:p>
                      <a:r>
                        <a:rPr lang="en-GB" dirty="0"/>
                        <a:t>1x NVIDIA RTX 6000 ADA + 500GB NvME</a:t>
                      </a:r>
                    </a:p>
                  </a:txBody>
                  <a:tcPr/>
                </a:tc>
                <a:tc>
                  <a:txBody>
                    <a:bodyPr/>
                    <a:lstStyle/>
                    <a:p>
                      <a:r>
                        <a:rPr lang="en-GB" dirty="0"/>
                        <a:t>$ 45 per day</a:t>
                      </a:r>
                    </a:p>
                  </a:txBody>
                  <a:tcPr/>
                </a:tc>
                <a:extLst>
                  <a:ext uri="{0D108BD9-81ED-4DB2-BD59-A6C34878D82A}">
                    <a16:rowId xmlns:a16="http://schemas.microsoft.com/office/drawing/2014/main" val="3257006805"/>
                  </a:ext>
                </a:extLst>
              </a:tr>
            </a:tbl>
          </a:graphicData>
        </a:graphic>
      </p:graphicFrame>
    </p:spTree>
    <p:extLst>
      <p:ext uri="{BB962C8B-B14F-4D97-AF65-F5344CB8AC3E}">
        <p14:creationId xmlns:p14="http://schemas.microsoft.com/office/powerpoint/2010/main" val="3036075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4A71E-3452-CA7F-ABCC-C35F25334A6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4A43364-0B0A-BB2D-ED8B-88185D733C1D}"/>
              </a:ext>
            </a:extLst>
          </p:cNvPr>
          <p:cNvSpPr>
            <a:spLocks noGrp="1"/>
          </p:cNvSpPr>
          <p:nvPr>
            <p:ph type="body" sz="quarter" idx="10"/>
          </p:nvPr>
        </p:nvSpPr>
        <p:spPr/>
        <p:txBody>
          <a:bodyPr/>
          <a:lstStyle/>
          <a:p>
            <a:r>
              <a:rPr lang="en-GB" dirty="0"/>
              <a:t>Challenge: Software</a:t>
            </a:r>
          </a:p>
        </p:txBody>
      </p:sp>
      <p:sp>
        <p:nvSpPr>
          <p:cNvPr id="3" name="Text Placeholder 2">
            <a:extLst>
              <a:ext uri="{FF2B5EF4-FFF2-40B4-BE49-F238E27FC236}">
                <a16:creationId xmlns:a16="http://schemas.microsoft.com/office/drawing/2014/main" id="{70E2507C-3433-CEEA-44B0-899F4E532D12}"/>
              </a:ext>
            </a:extLst>
          </p:cNvPr>
          <p:cNvSpPr>
            <a:spLocks noGrp="1"/>
          </p:cNvSpPr>
          <p:nvPr>
            <p:ph type="body" sz="quarter" idx="11"/>
          </p:nvPr>
        </p:nvSpPr>
        <p:spPr/>
        <p:txBody>
          <a:bodyPr/>
          <a:lstStyle/>
          <a:p>
            <a:pPr marL="342900" indent="-342900">
              <a:buFont typeface="Arial" panose="020B0604020202020204" pitchFamily="34" charset="0"/>
              <a:buChar char="•"/>
            </a:pPr>
            <a:r>
              <a:rPr lang="en-GB" dirty="0"/>
              <a:t>Might be accessible but not open source</a:t>
            </a:r>
          </a:p>
          <a:p>
            <a:pPr marL="342900" indent="-342900">
              <a:buFont typeface="Arial" panose="020B0604020202020204" pitchFamily="34" charset="0"/>
              <a:buChar char="•"/>
            </a:pPr>
            <a:r>
              <a:rPr lang="en-GB" dirty="0"/>
              <a:t>No installers</a:t>
            </a:r>
          </a:p>
          <a:p>
            <a:pPr marL="342900" indent="-342900">
              <a:buFont typeface="Arial" panose="020B0604020202020204" pitchFamily="34" charset="0"/>
              <a:buChar char="•"/>
            </a:pPr>
            <a:r>
              <a:rPr lang="en-GB" dirty="0"/>
              <a:t>Bad documentation</a:t>
            </a:r>
          </a:p>
          <a:p>
            <a:pPr marL="342900" indent="-342900">
              <a:buFont typeface="Arial" panose="020B0604020202020204" pitchFamily="34" charset="0"/>
              <a:buChar char="•"/>
            </a:pPr>
            <a:r>
              <a:rPr lang="en-GB" dirty="0"/>
              <a:t>Too old to run on modern hardware with no alternative</a:t>
            </a:r>
          </a:p>
          <a:p>
            <a:pPr marL="342900" indent="-342900">
              <a:buFont typeface="Arial" panose="020B0604020202020204" pitchFamily="34" charset="0"/>
              <a:buChar char="•"/>
            </a:pPr>
            <a:r>
              <a:rPr lang="en-GB" dirty="0"/>
              <a:t>No longer maintained </a:t>
            </a:r>
          </a:p>
        </p:txBody>
      </p:sp>
    </p:spTree>
    <p:extLst>
      <p:ext uri="{BB962C8B-B14F-4D97-AF65-F5344CB8AC3E}">
        <p14:creationId xmlns:p14="http://schemas.microsoft.com/office/powerpoint/2010/main" val="1087627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00E5E-ED0B-D458-6314-C939DE6F57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4D941A-C69F-1F91-3BB4-79784B86FE5D}"/>
              </a:ext>
            </a:extLst>
          </p:cNvPr>
          <p:cNvSpPr>
            <a:spLocks noGrp="1"/>
          </p:cNvSpPr>
          <p:nvPr>
            <p:ph type="body" sz="quarter" idx="10"/>
          </p:nvPr>
        </p:nvSpPr>
        <p:spPr/>
        <p:txBody>
          <a:bodyPr/>
          <a:lstStyle/>
          <a:p>
            <a:r>
              <a:rPr lang="en-GB" dirty="0"/>
              <a:t>Challenge: New Skills in the sector</a:t>
            </a:r>
          </a:p>
        </p:txBody>
      </p:sp>
      <p:pic>
        <p:nvPicPr>
          <p:cNvPr id="4" name="Picture 3" descr="A purple and white logo&#10;&#10;Description automatically generated">
            <a:extLst>
              <a:ext uri="{FF2B5EF4-FFF2-40B4-BE49-F238E27FC236}">
                <a16:creationId xmlns:a16="http://schemas.microsoft.com/office/drawing/2014/main" id="{7A768456-2A0F-D23A-D307-B6AE73517A2D}"/>
              </a:ext>
            </a:extLst>
          </p:cNvPr>
          <p:cNvPicPr>
            <a:picLocks noChangeAspect="1"/>
          </p:cNvPicPr>
          <p:nvPr/>
        </p:nvPicPr>
        <p:blipFill>
          <a:blip r:embed="rId2"/>
          <a:stretch>
            <a:fillRect/>
          </a:stretch>
        </p:blipFill>
        <p:spPr>
          <a:xfrm>
            <a:off x="6752604" y="3429000"/>
            <a:ext cx="2376334" cy="2712779"/>
          </a:xfrm>
          <a:prstGeom prst="rect">
            <a:avLst/>
          </a:prstGeom>
        </p:spPr>
      </p:pic>
      <p:sp>
        <p:nvSpPr>
          <p:cNvPr id="5" name="TextBox 4">
            <a:extLst>
              <a:ext uri="{FF2B5EF4-FFF2-40B4-BE49-F238E27FC236}">
                <a16:creationId xmlns:a16="http://schemas.microsoft.com/office/drawing/2014/main" id="{1AB106CC-CC16-9A6F-BEA8-E6AD9A0B3E1D}"/>
              </a:ext>
            </a:extLst>
          </p:cNvPr>
          <p:cNvSpPr txBox="1"/>
          <p:nvPr/>
        </p:nvSpPr>
        <p:spPr>
          <a:xfrm>
            <a:off x="4995662" y="1425289"/>
            <a:ext cx="6343089" cy="1754326"/>
          </a:xfrm>
          <a:prstGeom prst="rect">
            <a:avLst/>
          </a:prstGeom>
          <a:noFill/>
        </p:spPr>
        <p:txBody>
          <a:bodyPr wrap="square" rtlCol="0">
            <a:spAutoFit/>
          </a:bodyPr>
          <a:lstStyle/>
          <a:p>
            <a:r>
              <a:rPr lang="en-GB" dirty="0"/>
              <a:t>“A growing number of people in academia combine expertise in programming with an intricate understanding of research…this combination of skills is extremely valuable, the Research Software Engineer was created.”</a:t>
            </a:r>
          </a:p>
          <a:p>
            <a:r>
              <a:rPr lang="en-GB" i="1" dirty="0"/>
              <a:t>Advanced Computing Research Centre website, University of Bristol</a:t>
            </a:r>
          </a:p>
        </p:txBody>
      </p:sp>
      <p:sp>
        <p:nvSpPr>
          <p:cNvPr id="3" name="TextBox 2">
            <a:extLst>
              <a:ext uri="{FF2B5EF4-FFF2-40B4-BE49-F238E27FC236}">
                <a16:creationId xmlns:a16="http://schemas.microsoft.com/office/drawing/2014/main" id="{8541146B-82C8-F5E1-9BEA-4FEDFE9B963F}"/>
              </a:ext>
            </a:extLst>
          </p:cNvPr>
          <p:cNvSpPr txBox="1"/>
          <p:nvPr/>
        </p:nvSpPr>
        <p:spPr>
          <a:xfrm>
            <a:off x="4995662" y="958674"/>
            <a:ext cx="4548403" cy="369332"/>
          </a:xfrm>
          <a:prstGeom prst="rect">
            <a:avLst/>
          </a:prstGeom>
          <a:noFill/>
        </p:spPr>
        <p:txBody>
          <a:bodyPr wrap="square" rtlCol="0">
            <a:spAutoFit/>
          </a:bodyPr>
          <a:lstStyle/>
          <a:p>
            <a:r>
              <a:rPr lang="en-GB" b="1" dirty="0">
                <a:solidFill>
                  <a:schemeClr val="bg2">
                    <a:lumMod val="50000"/>
                  </a:schemeClr>
                </a:solidFill>
              </a:rPr>
              <a:t>Research Software Engineering (RSE)</a:t>
            </a:r>
          </a:p>
        </p:txBody>
      </p:sp>
      <p:sp>
        <p:nvSpPr>
          <p:cNvPr id="6" name="TextBox 5">
            <a:extLst>
              <a:ext uri="{FF2B5EF4-FFF2-40B4-BE49-F238E27FC236}">
                <a16:creationId xmlns:a16="http://schemas.microsoft.com/office/drawing/2014/main" id="{7654385B-9C0F-1FAD-3970-738384E3758E}"/>
              </a:ext>
            </a:extLst>
          </p:cNvPr>
          <p:cNvSpPr txBox="1"/>
          <p:nvPr/>
        </p:nvSpPr>
        <p:spPr>
          <a:xfrm>
            <a:off x="855406" y="1203468"/>
            <a:ext cx="2855288" cy="3046988"/>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mj-lt"/>
              </a:rPr>
              <a:t>Version Control</a:t>
            </a:r>
          </a:p>
          <a:p>
            <a:pPr marL="285750" indent="-285750">
              <a:buFont typeface="Arial" panose="020B0604020202020204" pitchFamily="34" charset="0"/>
              <a:buChar char="•"/>
            </a:pPr>
            <a:r>
              <a:rPr lang="en-GB" sz="2400" dirty="0">
                <a:latin typeface="+mj-lt"/>
              </a:rPr>
              <a:t>Scaling</a:t>
            </a:r>
          </a:p>
          <a:p>
            <a:pPr marL="285750" indent="-285750">
              <a:buFont typeface="Arial" panose="020B0604020202020204" pitchFamily="34" charset="0"/>
              <a:buChar char="•"/>
            </a:pPr>
            <a:r>
              <a:rPr lang="en-GB" sz="2400" dirty="0">
                <a:latin typeface="+mj-lt"/>
              </a:rPr>
              <a:t>Containerisation</a:t>
            </a:r>
          </a:p>
          <a:p>
            <a:pPr marL="285750" indent="-285750">
              <a:buFont typeface="Arial" panose="020B0604020202020204" pitchFamily="34" charset="0"/>
              <a:buChar char="•"/>
            </a:pPr>
            <a:r>
              <a:rPr lang="en-GB" sz="2400" dirty="0">
                <a:latin typeface="+mj-lt"/>
              </a:rPr>
              <a:t>UX/UI</a:t>
            </a:r>
          </a:p>
          <a:p>
            <a:pPr marL="285750" indent="-285750">
              <a:buFont typeface="Arial" panose="020B0604020202020204" pitchFamily="34" charset="0"/>
              <a:buChar char="•"/>
            </a:pPr>
            <a:r>
              <a:rPr lang="en-GB" sz="2400" dirty="0">
                <a:latin typeface="+mj-lt"/>
              </a:rPr>
              <a:t>Databases</a:t>
            </a:r>
          </a:p>
          <a:p>
            <a:pPr marL="285750" indent="-285750">
              <a:buFont typeface="Arial" panose="020B0604020202020204" pitchFamily="34" charset="0"/>
              <a:buChar char="•"/>
            </a:pPr>
            <a:r>
              <a:rPr lang="en-GB" sz="2400" dirty="0">
                <a:latin typeface="+mj-lt"/>
              </a:rPr>
              <a:t>HPC</a:t>
            </a:r>
          </a:p>
          <a:p>
            <a:pPr marL="285750" indent="-285750">
              <a:buFont typeface="Arial" panose="020B0604020202020204" pitchFamily="34" charset="0"/>
              <a:buChar char="•"/>
            </a:pPr>
            <a:r>
              <a:rPr lang="en-GB" sz="2400" dirty="0">
                <a:latin typeface="+mj-lt"/>
              </a:rPr>
              <a:t>GPU Acceleration</a:t>
            </a:r>
          </a:p>
        </p:txBody>
      </p:sp>
    </p:spTree>
    <p:extLst>
      <p:ext uri="{BB962C8B-B14F-4D97-AF65-F5344CB8AC3E}">
        <p14:creationId xmlns:p14="http://schemas.microsoft.com/office/powerpoint/2010/main" val="3489057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025D-2FE7-BFE4-3941-2D252B0F732F}"/>
              </a:ext>
            </a:extLst>
          </p:cNvPr>
          <p:cNvSpPr>
            <a:spLocks noGrp="1"/>
          </p:cNvSpPr>
          <p:nvPr>
            <p:ph type="title"/>
          </p:nvPr>
        </p:nvSpPr>
        <p:spPr/>
        <p:txBody>
          <a:bodyPr/>
          <a:lstStyle/>
          <a:p>
            <a:r>
              <a:rPr lang="en-GB" dirty="0"/>
              <a:t>Examples of Bioscience challenges at The Rosalind Franklin Institute</a:t>
            </a:r>
          </a:p>
        </p:txBody>
      </p:sp>
    </p:spTree>
    <p:extLst>
      <p:ext uri="{BB962C8B-B14F-4D97-AF65-F5344CB8AC3E}">
        <p14:creationId xmlns:p14="http://schemas.microsoft.com/office/powerpoint/2010/main" val="685933991"/>
      </p:ext>
    </p:extLst>
  </p:cSld>
  <p:clrMapOvr>
    <a:masterClrMapping/>
  </p:clrMapOvr>
</p:sld>
</file>

<file path=ppt/theme/theme1.xml><?xml version="1.0" encoding="utf-8"?>
<a:theme xmlns:a="http://schemas.openxmlformats.org/drawingml/2006/main" name="Front Cover">
  <a:themeElements>
    <a:clrScheme name="Custom 5">
      <a:dk1>
        <a:srgbClr val="51616F"/>
      </a:dk1>
      <a:lt1>
        <a:srgbClr val="FFFFFF"/>
      </a:lt1>
      <a:dk2>
        <a:srgbClr val="242833"/>
      </a:dk2>
      <a:lt2>
        <a:srgbClr val="71D6E0"/>
      </a:lt2>
      <a:accent1>
        <a:srgbClr val="71D6E0"/>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6889EF37-3C71-4C1F-A019-05DDD7091342}"/>
    </a:ext>
  </a:extLst>
</a:theme>
</file>

<file path=ppt/theme/theme10.xml><?xml version="1.0" encoding="utf-8"?>
<a:theme xmlns:a="http://schemas.openxmlformats.org/drawingml/2006/main" name="Internal Slides Light">
  <a:themeElements>
    <a:clrScheme name="Custom 1">
      <a:dk1>
        <a:srgbClr val="242833"/>
      </a:dk1>
      <a:lt1>
        <a:srgbClr val="FFFFFF"/>
      </a:lt1>
      <a:dk2>
        <a:srgbClr val="51616F"/>
      </a:dk2>
      <a:lt2>
        <a:srgbClr val="70D6DF"/>
      </a:lt2>
      <a:accent1>
        <a:srgbClr val="70D6DF"/>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375CE4AA-6D17-405A-AC26-14ED68454810}"/>
    </a:ext>
  </a:extLst>
</a:theme>
</file>

<file path=ppt/theme/theme11.xml><?xml version="1.0" encoding="utf-8"?>
<a:theme xmlns:a="http://schemas.openxmlformats.org/drawingml/2006/main" name="Internal Slides Dark">
  <a:themeElements>
    <a:clrScheme name="Custom 1">
      <a:dk1>
        <a:srgbClr val="242833"/>
      </a:dk1>
      <a:lt1>
        <a:srgbClr val="FFFFFF"/>
      </a:lt1>
      <a:dk2>
        <a:srgbClr val="51616F"/>
      </a:dk2>
      <a:lt2>
        <a:srgbClr val="70D6DF"/>
      </a:lt2>
      <a:accent1>
        <a:srgbClr val="70D6DF"/>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4F29547D-73A3-45E4-BE1C-5F910205842C}"/>
    </a:ext>
  </a:extLst>
</a:theme>
</file>

<file path=ppt/theme/theme12.xml><?xml version="1.0" encoding="utf-8"?>
<a:theme xmlns:a="http://schemas.openxmlformats.org/drawingml/2006/main" name="Back Cover">
  <a:themeElements>
    <a:clrScheme name="Custom 1">
      <a:dk1>
        <a:srgbClr val="242833"/>
      </a:dk1>
      <a:lt1>
        <a:srgbClr val="FFFFFF"/>
      </a:lt1>
      <a:dk2>
        <a:srgbClr val="51616F"/>
      </a:dk2>
      <a:lt2>
        <a:srgbClr val="70D6DF"/>
      </a:lt2>
      <a:accent1>
        <a:srgbClr val="70D6DF"/>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401E4196-1BD1-4632-A0B6-5652901A3B05}"/>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ion Divider Dark">
  <a:themeElements>
    <a:clrScheme name="Custom 1">
      <a:dk1>
        <a:srgbClr val="242833"/>
      </a:dk1>
      <a:lt1>
        <a:srgbClr val="FFFFFF"/>
      </a:lt1>
      <a:dk2>
        <a:srgbClr val="51616F"/>
      </a:dk2>
      <a:lt2>
        <a:srgbClr val="70D6DF"/>
      </a:lt2>
      <a:accent1>
        <a:srgbClr val="70D6DF"/>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0EAA708B-EB30-4726-9CDB-ABB802B92823}"/>
    </a:ext>
  </a:extLst>
</a:theme>
</file>

<file path=ppt/theme/theme3.xml><?xml version="1.0" encoding="utf-8"?>
<a:theme xmlns:a="http://schemas.openxmlformats.org/drawingml/2006/main" name="Section Divider Light">
  <a:themeElements>
    <a:clrScheme name="Custom 1">
      <a:dk1>
        <a:srgbClr val="242833"/>
      </a:dk1>
      <a:lt1>
        <a:srgbClr val="FFFFFF"/>
      </a:lt1>
      <a:dk2>
        <a:srgbClr val="51616F"/>
      </a:dk2>
      <a:lt2>
        <a:srgbClr val="70D6DF"/>
      </a:lt2>
      <a:accent1>
        <a:srgbClr val="70D6DF"/>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85B9F6E8-364C-4977-8762-67A1A91347DD}"/>
    </a:ext>
  </a:extLst>
</a:theme>
</file>

<file path=ppt/theme/theme4.xml><?xml version="1.0" encoding="utf-8"?>
<a:theme xmlns:a="http://schemas.openxmlformats.org/drawingml/2006/main" name="Section Divider Darkest">
  <a:themeElements>
    <a:clrScheme name="Custom 1">
      <a:dk1>
        <a:srgbClr val="242833"/>
      </a:dk1>
      <a:lt1>
        <a:srgbClr val="FFFFFF"/>
      </a:lt1>
      <a:dk2>
        <a:srgbClr val="51616F"/>
      </a:dk2>
      <a:lt2>
        <a:srgbClr val="70D6DF"/>
      </a:lt2>
      <a:accent1>
        <a:srgbClr val="70D6DF"/>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154DC274-49DF-4A34-9136-F91481D68711}"/>
    </a:ext>
  </a:extLst>
</a:theme>
</file>

<file path=ppt/theme/theme5.xml><?xml version="1.0" encoding="utf-8"?>
<a:theme xmlns:a="http://schemas.openxmlformats.org/drawingml/2006/main" name="Section Divider Magenta">
  <a:themeElements>
    <a:clrScheme name="Custom 1">
      <a:dk1>
        <a:srgbClr val="242833"/>
      </a:dk1>
      <a:lt1>
        <a:srgbClr val="FFFFFF"/>
      </a:lt1>
      <a:dk2>
        <a:srgbClr val="51616F"/>
      </a:dk2>
      <a:lt2>
        <a:srgbClr val="70D6DF"/>
      </a:lt2>
      <a:accent1>
        <a:srgbClr val="70D6DF"/>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8DA5A10C-E804-4052-A8DC-C3EA1DB2F249}"/>
    </a:ext>
  </a:extLst>
</a:theme>
</file>

<file path=ppt/theme/theme6.xml><?xml version="1.0" encoding="utf-8"?>
<a:theme xmlns:a="http://schemas.openxmlformats.org/drawingml/2006/main" name="Section Divider Purple">
  <a:themeElements>
    <a:clrScheme name="Custom 1">
      <a:dk1>
        <a:srgbClr val="242833"/>
      </a:dk1>
      <a:lt1>
        <a:srgbClr val="FFFFFF"/>
      </a:lt1>
      <a:dk2>
        <a:srgbClr val="51616F"/>
      </a:dk2>
      <a:lt2>
        <a:srgbClr val="70D6DF"/>
      </a:lt2>
      <a:accent1>
        <a:srgbClr val="70D6DF"/>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54C87FCE-1D67-422A-9089-A3FDB46245C4}"/>
    </a:ext>
  </a:extLst>
</a:theme>
</file>

<file path=ppt/theme/theme7.xml><?xml version="1.0" encoding="utf-8"?>
<a:theme xmlns:a="http://schemas.openxmlformats.org/drawingml/2006/main" name="Section Divider Blue">
  <a:themeElements>
    <a:clrScheme name="Custom 1">
      <a:dk1>
        <a:srgbClr val="242833"/>
      </a:dk1>
      <a:lt1>
        <a:srgbClr val="FFFFFF"/>
      </a:lt1>
      <a:dk2>
        <a:srgbClr val="51616F"/>
      </a:dk2>
      <a:lt2>
        <a:srgbClr val="70D6DF"/>
      </a:lt2>
      <a:accent1>
        <a:srgbClr val="70D6DF"/>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885ACD52-304E-4E1B-BBB2-B0A91EB592D4}"/>
    </a:ext>
  </a:extLst>
</a:theme>
</file>

<file path=ppt/theme/theme8.xml><?xml version="1.0" encoding="utf-8"?>
<a:theme xmlns:a="http://schemas.openxmlformats.org/drawingml/2006/main" name="Section Divider Yellow">
  <a:themeElements>
    <a:clrScheme name="Custom 1">
      <a:dk1>
        <a:srgbClr val="242833"/>
      </a:dk1>
      <a:lt1>
        <a:srgbClr val="FFFFFF"/>
      </a:lt1>
      <a:dk2>
        <a:srgbClr val="51616F"/>
      </a:dk2>
      <a:lt2>
        <a:srgbClr val="70D6DF"/>
      </a:lt2>
      <a:accent1>
        <a:srgbClr val="70D6DF"/>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A98D096C-410E-49A2-BA62-B5EF8E6EFAE6}"/>
    </a:ext>
  </a:extLst>
</a:theme>
</file>

<file path=ppt/theme/theme9.xml><?xml version="1.0" encoding="utf-8"?>
<a:theme xmlns:a="http://schemas.openxmlformats.org/drawingml/2006/main" name="Section Divider Green">
  <a:themeElements>
    <a:clrScheme name="Custom 1">
      <a:dk1>
        <a:srgbClr val="242833"/>
      </a:dk1>
      <a:lt1>
        <a:srgbClr val="FFFFFF"/>
      </a:lt1>
      <a:dk2>
        <a:srgbClr val="51616F"/>
      </a:dk2>
      <a:lt2>
        <a:srgbClr val="70D6DF"/>
      </a:lt2>
      <a:accent1>
        <a:srgbClr val="70D6DF"/>
      </a:accent1>
      <a:accent2>
        <a:srgbClr val="D00074"/>
      </a:accent2>
      <a:accent3>
        <a:srgbClr val="8A199C"/>
      </a:accent3>
      <a:accent4>
        <a:srgbClr val="007499"/>
      </a:accent4>
      <a:accent5>
        <a:srgbClr val="FFB611"/>
      </a:accent5>
      <a:accent6>
        <a:srgbClr val="79B800"/>
      </a:accent6>
      <a:hlink>
        <a:srgbClr val="0000FF"/>
      </a:hlink>
      <a:folHlink>
        <a:srgbClr val="96607D"/>
      </a:folHlink>
    </a:clrScheme>
    <a:fontScheme name="Custom 1">
      <a:majorFont>
        <a:latin typeface="Open Sans"/>
        <a:ea typeface=""/>
        <a:cs typeface=""/>
      </a:majorFont>
      <a:minorFont>
        <a:latin typeface="Arial"/>
        <a:ea typeface=""/>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0_RFI_Presentation_v2" id="{6CDC773C-DD47-464A-82F5-1E7E661F5DA4}" vid="{9F2D5438-FBF0-4EA8-9A9A-57BE1DF16CF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9b6342-4592-4f2d-8fb5-6e8dd4430e4c">
      <Terms xmlns="http://schemas.microsoft.com/office/infopath/2007/PartnerControls"/>
    </lcf76f155ced4ddcb4097134ff3c332f>
    <TaxCatchAll xmlns="8997cc57-9dca-44fe-9286-9239fbdb7c72"/>
    <Datecreated xmlns="e99b6342-4592-4f2d-8fb5-6e8dd4430e4c">2025-06-01T23:00:00+00:00</Datecreated>
    <DocumentType xmlns="e99b6342-4592-4f2d-8fb5-6e8dd4430e4c" xsi:nil="true"/>
    <Challenge xmlns="e99b6342-4592-4f2d-8fb5-6e8dd4430e4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992EAA7914624B8074566B88844F86" ma:contentTypeVersion="14" ma:contentTypeDescription="Create a new document." ma:contentTypeScope="" ma:versionID="c76e5dbaae1653d3c5798c9382f36830">
  <xsd:schema xmlns:xsd="http://www.w3.org/2001/XMLSchema" xmlns:xs="http://www.w3.org/2001/XMLSchema" xmlns:p="http://schemas.microsoft.com/office/2006/metadata/properties" xmlns:ns2="e99b6342-4592-4f2d-8fb5-6e8dd4430e4c" xmlns:ns3="8997cc57-9dca-44fe-9286-9239fbdb7c72" targetNamespace="http://schemas.microsoft.com/office/2006/metadata/properties" ma:root="true" ma:fieldsID="e511a0c3ecbd57a78d34701aaaf3997d" ns2:_="" ns3:_="">
    <xsd:import namespace="e99b6342-4592-4f2d-8fb5-6e8dd4430e4c"/>
    <xsd:import namespace="8997cc57-9dca-44fe-9286-9239fbdb7c7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Challenge" minOccurs="0"/>
                <xsd:element ref="ns2:DocumentType" minOccurs="0"/>
                <xsd:element ref="ns2:Datecreated"/>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9b6342-4592-4f2d-8fb5-6e8dd4430e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Challenge" ma:index="12" nillable="true" ma:displayName="Challenge_ProjectGroup" ma:format="Dropdown" ma:internalName="Challenge">
      <xsd:simpleType>
        <xsd:restriction base="dms:Choice">
          <xsd:enumeration value="AIP"/>
          <xsd:enumeration value="Choice 2"/>
          <xsd:enumeration value="Choice 3"/>
        </xsd:restriction>
      </xsd:simpleType>
    </xsd:element>
    <xsd:element name="DocumentType" ma:index="13" nillable="true" ma:displayName="Document Type" ma:format="Dropdown" ma:internalName="DocumentType">
      <xsd:simpleType>
        <xsd:restriction base="dms:Choice">
          <xsd:enumeration value="Background"/>
          <xsd:enumeration value="Capital"/>
          <xsd:enumeration value="Collaborations"/>
          <xsd:enumeration value="External Grant Applications"/>
          <xsd:enumeration value="Images"/>
          <xsd:enumeration value="Meetings"/>
          <xsd:enumeration value="Presentations"/>
          <xsd:enumeration value="Publications "/>
          <xsd:enumeration value="Recruitment"/>
          <xsd:enumeration value="Legal, HTA, Ethics etc"/>
          <xsd:enumeration value="Project Management"/>
        </xsd:restriction>
      </xsd:simpleType>
    </xsd:element>
    <xsd:element name="Datecreated" ma:index="14" ma:displayName="Date created" ma:format="DateOnly" ma:internalName="Datecreated">
      <xsd:simpleType>
        <xsd:restriction base="dms:DateTim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c903eac-2b10-4ef9-a5de-7bb2babf0e7e"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97cc57-9dca-44fe-9286-9239fbdb7c7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31de4fc-ba7c-4a1f-aa17-027cdd35a5f7}" ma:internalName="TaxCatchAll" ma:showField="CatchAllData" ma:web="8997cc57-9dca-44fe-9286-9239fbdb7c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48D570-6B99-4A2F-BDF7-05F1B8BE507D}">
  <ds:schemaRefs>
    <ds:schemaRef ds:uri="http://schemas.microsoft.com/sharepoint/v3/contenttype/forms"/>
  </ds:schemaRefs>
</ds:datastoreItem>
</file>

<file path=customXml/itemProps2.xml><?xml version="1.0" encoding="utf-8"?>
<ds:datastoreItem xmlns:ds="http://schemas.openxmlformats.org/officeDocument/2006/customXml" ds:itemID="{9003967B-B649-4BB4-BD8A-376BB8F6A8D1}">
  <ds:schemaRefs>
    <ds:schemaRef ds:uri="http://purl.org/dc/terms/"/>
    <ds:schemaRef ds:uri="http://schemas.openxmlformats.org/package/2006/metadata/core-properties"/>
    <ds:schemaRef ds:uri="http://purl.org/dc/elements/1.1/"/>
    <ds:schemaRef ds:uri="http://www.w3.org/XML/1998/namespace"/>
    <ds:schemaRef ds:uri="http://schemas.microsoft.com/office/2006/documentManagement/types"/>
    <ds:schemaRef ds:uri="http://schemas.microsoft.com/office/infopath/2007/PartnerControls"/>
    <ds:schemaRef ds:uri="8997cc57-9dca-44fe-9286-9239fbdb7c72"/>
    <ds:schemaRef ds:uri="e99b6342-4592-4f2d-8fb5-6e8dd4430e4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92C6151-B5C5-42F6-98F6-33F18BD88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9b6342-4592-4f2d-8fb5-6e8dd4430e4c"/>
    <ds:schemaRef ds:uri="8997cc57-9dca-44fe-9286-9239fbdb7c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RFI_Presentation_final</Template>
  <TotalTime>2421</TotalTime>
  <Words>1622</Words>
  <Application>Microsoft Office PowerPoint</Application>
  <PresentationFormat>Widescreen</PresentationFormat>
  <Paragraphs>312</Paragraphs>
  <Slides>38</Slides>
  <Notes>1</Notes>
  <HiddenSlides>0</HiddenSlides>
  <MMClips>1</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38</vt:i4>
      </vt:variant>
    </vt:vector>
  </HeadingPairs>
  <TitlesOfParts>
    <vt:vector size="56" baseType="lpstr">
      <vt:lpstr>Aptos</vt:lpstr>
      <vt:lpstr>Arial</vt:lpstr>
      <vt:lpstr>Calibri</vt:lpstr>
      <vt:lpstr>Lato</vt:lpstr>
      <vt:lpstr>Open Sans</vt:lpstr>
      <vt:lpstr>Segoe UI</vt:lpstr>
      <vt:lpstr>Front Cover</vt:lpstr>
      <vt:lpstr>Section Divider Dark</vt:lpstr>
      <vt:lpstr>Section Divider Light</vt:lpstr>
      <vt:lpstr>Section Divider Darkest</vt:lpstr>
      <vt:lpstr>Section Divider Magenta</vt:lpstr>
      <vt:lpstr>Section Divider Purple</vt:lpstr>
      <vt:lpstr>Section Divider Blue</vt:lpstr>
      <vt:lpstr>Section Divider Yellow</vt:lpstr>
      <vt:lpstr>Section Divider Green</vt:lpstr>
      <vt:lpstr>Internal Slides Light</vt:lpstr>
      <vt:lpstr>Internal Slides Dark</vt:lpstr>
      <vt:lpstr>Back Cover</vt:lpstr>
      <vt:lpstr>Building a Data Analytics Platform for Bioscience</vt:lpstr>
      <vt:lpstr>PowerPoint Presentation</vt:lpstr>
      <vt:lpstr>Computational Challenges in Bioscience</vt:lpstr>
      <vt:lpstr>PowerPoint Presentation</vt:lpstr>
      <vt:lpstr>PowerPoint Presentation</vt:lpstr>
      <vt:lpstr>PowerPoint Presentation</vt:lpstr>
      <vt:lpstr>PowerPoint Presentation</vt:lpstr>
      <vt:lpstr>PowerPoint Presentation</vt:lpstr>
      <vt:lpstr>Examples of Bioscience challenges at The Rosalind Franklin Institute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the Challenge</vt:lpstr>
      <vt:lpstr>PowerPoint Presentation</vt:lpstr>
      <vt:lpstr>PowerPoint Presentation</vt:lpstr>
      <vt:lpstr>PowerPoint Presentation</vt:lpstr>
      <vt:lpstr>PowerPoint Presentation</vt:lpstr>
      <vt:lpstr>PowerPoint Presentation</vt:lpstr>
      <vt:lpstr>Rosalind Franklin’s GlobusAPI</vt:lpstr>
      <vt:lpstr>PowerPoint Presentation</vt:lpstr>
      <vt:lpstr>PowerPoint Presentation</vt:lpstr>
      <vt:lpstr>PowerPoint Presentation</vt:lpstr>
      <vt:lpstr>Working with us</vt:lpstr>
      <vt:lpstr>PowerPoint Presentation</vt:lpstr>
      <vt:lpstr>PowerPoint Presentation</vt:lpstr>
      <vt:lpstr>Thanks 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Shemilt, Laura (RFI,RAL,)</dc:creator>
  <cp:lastModifiedBy>Shemilt, Laura (RFI,RAL,)</cp:lastModifiedBy>
  <cp:revision>2</cp:revision>
  <dcterms:created xsi:type="dcterms:W3CDTF">2025-06-02T19:29:21Z</dcterms:created>
  <dcterms:modified xsi:type="dcterms:W3CDTF">2025-07-22T08:28:37Z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0x0101005A992EAA7914624B8074566B88844F86</vt:lpwstr>
  </property>
</Properties>
</file>