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01" r:id="rId2"/>
    <p:sldId id="542" r:id="rId3"/>
    <p:sldId id="273" r:id="rId4"/>
    <p:sldId id="533" r:id="rId5"/>
    <p:sldId id="535" r:id="rId6"/>
    <p:sldId id="536" r:id="rId7"/>
    <p:sldId id="546" r:id="rId8"/>
    <p:sldId id="544" r:id="rId9"/>
    <p:sldId id="543" r:id="rId10"/>
    <p:sldId id="545" r:id="rId11"/>
    <p:sldId id="540" r:id="rId12"/>
    <p:sldId id="547" r:id="rId13"/>
    <p:sldId id="548" r:id="rId14"/>
  </p:sldIdLst>
  <p:sldSz cx="12192000" cy="6858000"/>
  <p:notesSz cx="6797675" cy="9926638"/>
  <p:defaultTextStyle>
    <a:defPPr>
      <a:defRPr lang="en-US"/>
    </a:defPPr>
    <a:lvl1pPr algn="l" rtl="0" fontAlgn="base">
      <a:spcBef>
        <a:spcPct val="0"/>
      </a:spcBef>
      <a:spcAft>
        <a:spcPct val="0"/>
      </a:spcAft>
      <a:defRPr sz="1200" b="1" kern="1200">
        <a:solidFill>
          <a:schemeClr val="tx1"/>
        </a:solidFill>
        <a:latin typeface="Calibri" pitchFamily="34" charset="0"/>
        <a:ea typeface="+mn-ea"/>
        <a:cs typeface="Arial" charset="0"/>
      </a:defRPr>
    </a:lvl1pPr>
    <a:lvl2pPr marL="457200" algn="l" rtl="0" fontAlgn="base">
      <a:spcBef>
        <a:spcPct val="0"/>
      </a:spcBef>
      <a:spcAft>
        <a:spcPct val="0"/>
      </a:spcAft>
      <a:defRPr sz="1200" b="1" kern="1200">
        <a:solidFill>
          <a:schemeClr val="tx1"/>
        </a:solidFill>
        <a:latin typeface="Calibri" pitchFamily="34" charset="0"/>
        <a:ea typeface="+mn-ea"/>
        <a:cs typeface="Arial" charset="0"/>
      </a:defRPr>
    </a:lvl2pPr>
    <a:lvl3pPr marL="914400" algn="l" rtl="0" fontAlgn="base">
      <a:spcBef>
        <a:spcPct val="0"/>
      </a:spcBef>
      <a:spcAft>
        <a:spcPct val="0"/>
      </a:spcAft>
      <a:defRPr sz="1200" b="1" kern="1200">
        <a:solidFill>
          <a:schemeClr val="tx1"/>
        </a:solidFill>
        <a:latin typeface="Calibri" pitchFamily="34" charset="0"/>
        <a:ea typeface="+mn-ea"/>
        <a:cs typeface="Arial" charset="0"/>
      </a:defRPr>
    </a:lvl3pPr>
    <a:lvl4pPr marL="1371600" algn="l" rtl="0" fontAlgn="base">
      <a:spcBef>
        <a:spcPct val="0"/>
      </a:spcBef>
      <a:spcAft>
        <a:spcPct val="0"/>
      </a:spcAft>
      <a:defRPr sz="1200" b="1" kern="1200">
        <a:solidFill>
          <a:schemeClr val="tx1"/>
        </a:solidFill>
        <a:latin typeface="Calibri" pitchFamily="34" charset="0"/>
        <a:ea typeface="+mn-ea"/>
        <a:cs typeface="Arial" charset="0"/>
      </a:defRPr>
    </a:lvl4pPr>
    <a:lvl5pPr marL="1828800" algn="l" rtl="0" fontAlgn="base">
      <a:spcBef>
        <a:spcPct val="0"/>
      </a:spcBef>
      <a:spcAft>
        <a:spcPct val="0"/>
      </a:spcAft>
      <a:defRPr sz="1200" b="1" kern="1200">
        <a:solidFill>
          <a:schemeClr val="tx1"/>
        </a:solidFill>
        <a:latin typeface="Calibri" pitchFamily="34" charset="0"/>
        <a:ea typeface="+mn-ea"/>
        <a:cs typeface="Arial" charset="0"/>
      </a:defRPr>
    </a:lvl5pPr>
    <a:lvl6pPr marL="2286000" algn="l" defTabSz="914400" rtl="0" eaLnBrk="1" latinLnBrk="0" hangingPunct="1">
      <a:defRPr sz="1200" b="1" kern="1200">
        <a:solidFill>
          <a:schemeClr val="tx1"/>
        </a:solidFill>
        <a:latin typeface="Calibri" pitchFamily="34" charset="0"/>
        <a:ea typeface="+mn-ea"/>
        <a:cs typeface="Arial" charset="0"/>
      </a:defRPr>
    </a:lvl6pPr>
    <a:lvl7pPr marL="2743200" algn="l" defTabSz="914400" rtl="0" eaLnBrk="1" latinLnBrk="0" hangingPunct="1">
      <a:defRPr sz="1200" b="1" kern="1200">
        <a:solidFill>
          <a:schemeClr val="tx1"/>
        </a:solidFill>
        <a:latin typeface="Calibri" pitchFamily="34" charset="0"/>
        <a:ea typeface="+mn-ea"/>
        <a:cs typeface="Arial" charset="0"/>
      </a:defRPr>
    </a:lvl7pPr>
    <a:lvl8pPr marL="3200400" algn="l" defTabSz="914400" rtl="0" eaLnBrk="1" latinLnBrk="0" hangingPunct="1">
      <a:defRPr sz="1200" b="1" kern="1200">
        <a:solidFill>
          <a:schemeClr val="tx1"/>
        </a:solidFill>
        <a:latin typeface="Calibri" pitchFamily="34" charset="0"/>
        <a:ea typeface="+mn-ea"/>
        <a:cs typeface="Arial" charset="0"/>
      </a:defRPr>
    </a:lvl8pPr>
    <a:lvl9pPr marL="3657600" algn="l" defTabSz="914400" rtl="0" eaLnBrk="1" latinLnBrk="0" hangingPunct="1">
      <a:defRPr sz="1200" b="1"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1"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000066"/>
    <a:srgbClr val="FFFFCC"/>
    <a:srgbClr val="FFFF66"/>
    <a:srgbClr val="FF3399"/>
    <a:srgbClr val="FF9900"/>
    <a:srgbClr val="EAEAEA"/>
    <a:srgbClr val="990033"/>
    <a:srgbClr val="A50021"/>
    <a:srgbClr val="1845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D6C48D-A030-DA43-B4F9-4526D82C952B}" v="26" dt="2025-07-23T08:43:37.3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57" autoAdjust="0"/>
    <p:restoredTop sz="92449" autoAdjust="0"/>
  </p:normalViewPr>
  <p:slideViewPr>
    <p:cSldViewPr snapToGrid="0" showGuides="1">
      <p:cViewPr varScale="1">
        <p:scale>
          <a:sx n="118" d="100"/>
          <a:sy n="118" d="100"/>
        </p:scale>
        <p:origin x="696" y="192"/>
      </p:cViewPr>
      <p:guideLst>
        <p:guide orient="horz" pos="2161"/>
        <p:guide pos="3840"/>
      </p:guideLst>
    </p:cSldViewPr>
  </p:slideViewPr>
  <p:notesTextViewPr>
    <p:cViewPr>
      <p:scale>
        <a:sx n="100" d="100"/>
        <a:sy n="100" d="100"/>
      </p:scale>
      <p:origin x="0" y="0"/>
    </p:cViewPr>
  </p:notesTextViewPr>
  <p:sorterViewPr>
    <p:cViewPr varScale="1">
      <p:scale>
        <a:sx n="1" d="1"/>
        <a:sy n="1" d="1"/>
      </p:scale>
      <p:origin x="0" y="-2054"/>
    </p:cViewPr>
  </p:sorterViewPr>
  <p:notesViewPr>
    <p:cSldViewPr snapToGrid="0" showGuides="1">
      <p:cViewPr varScale="1">
        <p:scale>
          <a:sx n="50" d="100"/>
          <a:sy n="50" d="100"/>
        </p:scale>
        <p:origin x="-1962" y="-84"/>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Sharp" userId="741fa2c7-24c2-46a9-9415-be726ae08097" providerId="ADAL" clId="{AFD6C48D-A030-DA43-B4F9-4526D82C952B}"/>
    <pc:docChg chg="undo custSel addSld delSld modSld sldOrd">
      <pc:chgData name="David Sharp" userId="741fa2c7-24c2-46a9-9415-be726ae08097" providerId="ADAL" clId="{AFD6C48D-A030-DA43-B4F9-4526D82C952B}" dt="2025-07-23T09:18:59.048" v="4258" actId="115"/>
      <pc:docMkLst>
        <pc:docMk/>
      </pc:docMkLst>
      <pc:sldChg chg="add">
        <pc:chgData name="David Sharp" userId="741fa2c7-24c2-46a9-9415-be726ae08097" providerId="ADAL" clId="{AFD6C48D-A030-DA43-B4F9-4526D82C952B}" dt="2025-07-20T15:02:32.891" v="9"/>
        <pc:sldMkLst>
          <pc:docMk/>
          <pc:sldMk cId="1038586144" sldId="273"/>
        </pc:sldMkLst>
      </pc:sldChg>
      <pc:sldChg chg="modSp mod">
        <pc:chgData name="David Sharp" userId="741fa2c7-24c2-46a9-9415-be726ae08097" providerId="ADAL" clId="{AFD6C48D-A030-DA43-B4F9-4526D82C952B}" dt="2025-07-20T15:02:17.203" v="8" actId="20577"/>
        <pc:sldMkLst>
          <pc:docMk/>
          <pc:sldMk cId="4105244304" sldId="301"/>
        </pc:sldMkLst>
        <pc:spChg chg="mod">
          <ac:chgData name="David Sharp" userId="741fa2c7-24c2-46a9-9415-be726ae08097" providerId="ADAL" clId="{AFD6C48D-A030-DA43-B4F9-4526D82C952B}" dt="2025-07-20T15:02:17.203" v="8" actId="20577"/>
          <ac:spMkLst>
            <pc:docMk/>
            <pc:sldMk cId="4105244304" sldId="301"/>
            <ac:spMk id="6" creationId="{A730C1BF-7143-19E2-E2A0-74288160B93B}"/>
          </ac:spMkLst>
        </pc:spChg>
      </pc:sldChg>
      <pc:sldChg chg="del">
        <pc:chgData name="David Sharp" userId="741fa2c7-24c2-46a9-9415-be726ae08097" providerId="ADAL" clId="{AFD6C48D-A030-DA43-B4F9-4526D82C952B}" dt="2025-07-20T15:02:35.457" v="10" actId="2696"/>
        <pc:sldMkLst>
          <pc:docMk/>
          <pc:sldMk cId="4016843532" sldId="499"/>
        </pc:sldMkLst>
      </pc:sldChg>
      <pc:sldChg chg="del">
        <pc:chgData name="David Sharp" userId="741fa2c7-24c2-46a9-9415-be726ae08097" providerId="ADAL" clId="{AFD6C48D-A030-DA43-B4F9-4526D82C952B}" dt="2025-07-20T15:14:13.980" v="392" actId="2696"/>
        <pc:sldMkLst>
          <pc:docMk/>
          <pc:sldMk cId="2281693025" sldId="532"/>
        </pc:sldMkLst>
      </pc:sldChg>
      <pc:sldChg chg="addSp modSp mod">
        <pc:chgData name="David Sharp" userId="741fa2c7-24c2-46a9-9415-be726ae08097" providerId="ADAL" clId="{AFD6C48D-A030-DA43-B4F9-4526D82C952B}" dt="2025-07-20T15:14:11.766" v="391" actId="1076"/>
        <pc:sldMkLst>
          <pc:docMk/>
          <pc:sldMk cId="4257743068" sldId="533"/>
        </pc:sldMkLst>
        <pc:spChg chg="add mod">
          <ac:chgData name="David Sharp" userId="741fa2c7-24c2-46a9-9415-be726ae08097" providerId="ADAL" clId="{AFD6C48D-A030-DA43-B4F9-4526D82C952B}" dt="2025-07-20T15:14:11.766" v="391" actId="1076"/>
          <ac:spMkLst>
            <pc:docMk/>
            <pc:sldMk cId="4257743068" sldId="533"/>
            <ac:spMk id="5" creationId="{A3F87D93-FBAA-84C0-1E65-3945115A0B44}"/>
          </ac:spMkLst>
        </pc:spChg>
        <pc:spChg chg="mod">
          <ac:chgData name="David Sharp" userId="741fa2c7-24c2-46a9-9415-be726ae08097" providerId="ADAL" clId="{AFD6C48D-A030-DA43-B4F9-4526D82C952B}" dt="2025-07-20T15:14:02.306" v="387" actId="404"/>
          <ac:spMkLst>
            <pc:docMk/>
            <pc:sldMk cId="4257743068" sldId="533"/>
            <ac:spMk id="12" creationId="{596FEAEC-66FC-352F-CB6A-F794DE82E371}"/>
          </ac:spMkLst>
        </pc:spChg>
      </pc:sldChg>
      <pc:sldChg chg="del">
        <pc:chgData name="David Sharp" userId="741fa2c7-24c2-46a9-9415-be726ae08097" providerId="ADAL" clId="{AFD6C48D-A030-DA43-B4F9-4526D82C952B}" dt="2025-07-20T15:03:21.061" v="38" actId="2696"/>
        <pc:sldMkLst>
          <pc:docMk/>
          <pc:sldMk cId="4033770892" sldId="534"/>
        </pc:sldMkLst>
      </pc:sldChg>
      <pc:sldChg chg="addSp delSp del mod">
        <pc:chgData name="David Sharp" userId="741fa2c7-24c2-46a9-9415-be726ae08097" providerId="ADAL" clId="{AFD6C48D-A030-DA43-B4F9-4526D82C952B}" dt="2025-07-21T20:59:41.410" v="1599" actId="2696"/>
        <pc:sldMkLst>
          <pc:docMk/>
          <pc:sldMk cId="2887038107" sldId="537"/>
        </pc:sldMkLst>
      </pc:sldChg>
      <pc:sldChg chg="del">
        <pc:chgData name="David Sharp" userId="741fa2c7-24c2-46a9-9415-be726ae08097" providerId="ADAL" clId="{AFD6C48D-A030-DA43-B4F9-4526D82C952B}" dt="2025-07-20T15:12:32.881" v="385" actId="2696"/>
        <pc:sldMkLst>
          <pc:docMk/>
          <pc:sldMk cId="1623265254" sldId="538"/>
        </pc:sldMkLst>
      </pc:sldChg>
      <pc:sldChg chg="del">
        <pc:chgData name="David Sharp" userId="741fa2c7-24c2-46a9-9415-be726ae08097" providerId="ADAL" clId="{AFD6C48D-A030-DA43-B4F9-4526D82C952B}" dt="2025-07-20T15:12:40.857" v="386" actId="2696"/>
        <pc:sldMkLst>
          <pc:docMk/>
          <pc:sldMk cId="1926378908" sldId="539"/>
        </pc:sldMkLst>
      </pc:sldChg>
      <pc:sldChg chg="addSp modSp mod">
        <pc:chgData name="David Sharp" userId="741fa2c7-24c2-46a9-9415-be726ae08097" providerId="ADAL" clId="{AFD6C48D-A030-DA43-B4F9-4526D82C952B}" dt="2025-07-23T08:41:02.523" v="3849" actId="20577"/>
        <pc:sldMkLst>
          <pc:docMk/>
          <pc:sldMk cId="4129779206" sldId="540"/>
        </pc:sldMkLst>
        <pc:spChg chg="add mod">
          <ac:chgData name="David Sharp" userId="741fa2c7-24c2-46a9-9415-be726ae08097" providerId="ADAL" clId="{AFD6C48D-A030-DA43-B4F9-4526D82C952B}" dt="2025-07-23T08:41:02.523" v="3849" actId="20577"/>
          <ac:spMkLst>
            <pc:docMk/>
            <pc:sldMk cId="4129779206" sldId="540"/>
            <ac:spMk id="2" creationId="{86FEFE17-7129-F9ED-DB4E-1B6D9CB5042D}"/>
          </ac:spMkLst>
        </pc:spChg>
        <pc:spChg chg="mod">
          <ac:chgData name="David Sharp" userId="741fa2c7-24c2-46a9-9415-be726ae08097" providerId="ADAL" clId="{AFD6C48D-A030-DA43-B4F9-4526D82C952B}" dt="2025-07-21T21:07:43.795" v="1905" actId="20577"/>
          <ac:spMkLst>
            <pc:docMk/>
            <pc:sldMk cId="4129779206" sldId="540"/>
            <ac:spMk id="7" creationId="{0028B7D6-A78E-4A45-B9BB-85549D69D8A4}"/>
          </ac:spMkLst>
        </pc:spChg>
      </pc:sldChg>
      <pc:sldChg chg="modSp del mod">
        <pc:chgData name="David Sharp" userId="741fa2c7-24c2-46a9-9415-be726ae08097" providerId="ADAL" clId="{AFD6C48D-A030-DA43-B4F9-4526D82C952B}" dt="2025-07-20T15:12:24.997" v="384" actId="2696"/>
        <pc:sldMkLst>
          <pc:docMk/>
          <pc:sldMk cId="842621800" sldId="541"/>
        </pc:sldMkLst>
      </pc:sldChg>
      <pc:sldChg chg="add">
        <pc:chgData name="David Sharp" userId="741fa2c7-24c2-46a9-9415-be726ae08097" providerId="ADAL" clId="{AFD6C48D-A030-DA43-B4F9-4526D82C952B}" dt="2025-07-20T15:02:32.891" v="9"/>
        <pc:sldMkLst>
          <pc:docMk/>
          <pc:sldMk cId="3748130054" sldId="542"/>
        </pc:sldMkLst>
      </pc:sldChg>
      <pc:sldChg chg="modSp add mod">
        <pc:chgData name="David Sharp" userId="741fa2c7-24c2-46a9-9415-be726ae08097" providerId="ADAL" clId="{AFD6C48D-A030-DA43-B4F9-4526D82C952B}" dt="2025-07-20T15:22:47.150" v="1386" actId="20577"/>
        <pc:sldMkLst>
          <pc:docMk/>
          <pc:sldMk cId="4205918382" sldId="543"/>
        </pc:sldMkLst>
        <pc:spChg chg="mod">
          <ac:chgData name="David Sharp" userId="741fa2c7-24c2-46a9-9415-be726ae08097" providerId="ADAL" clId="{AFD6C48D-A030-DA43-B4F9-4526D82C952B}" dt="2025-07-20T15:22:47.150" v="1386" actId="20577"/>
          <ac:spMkLst>
            <pc:docMk/>
            <pc:sldMk cId="4205918382" sldId="543"/>
            <ac:spMk id="8" creationId="{5D7B8673-A27A-5D0F-458D-CE2A3904CA2B}"/>
          </ac:spMkLst>
        </pc:spChg>
        <pc:spChg chg="mod">
          <ac:chgData name="David Sharp" userId="741fa2c7-24c2-46a9-9415-be726ae08097" providerId="ADAL" clId="{AFD6C48D-A030-DA43-B4F9-4526D82C952B}" dt="2025-07-20T15:16:13.248" v="427" actId="20577"/>
          <ac:spMkLst>
            <pc:docMk/>
            <pc:sldMk cId="4205918382" sldId="543"/>
            <ac:spMk id="12" creationId="{2A1F815C-8983-3015-5C58-A130B6D84548}"/>
          </ac:spMkLst>
        </pc:spChg>
      </pc:sldChg>
      <pc:sldChg chg="modSp add mod ord">
        <pc:chgData name="David Sharp" userId="741fa2c7-24c2-46a9-9415-be726ae08097" providerId="ADAL" clId="{AFD6C48D-A030-DA43-B4F9-4526D82C952B}" dt="2025-07-23T08:45:20.648" v="4080" actId="20577"/>
        <pc:sldMkLst>
          <pc:docMk/>
          <pc:sldMk cId="3679421378" sldId="544"/>
        </pc:sldMkLst>
        <pc:spChg chg="mod">
          <ac:chgData name="David Sharp" userId="741fa2c7-24c2-46a9-9415-be726ae08097" providerId="ADAL" clId="{AFD6C48D-A030-DA43-B4F9-4526D82C952B}" dt="2025-07-23T08:45:20.648" v="4080" actId="20577"/>
          <ac:spMkLst>
            <pc:docMk/>
            <pc:sldMk cId="3679421378" sldId="544"/>
            <ac:spMk id="8" creationId="{25506AE3-CD89-85B8-9CF8-C8A3F7CD3E16}"/>
          </ac:spMkLst>
        </pc:spChg>
      </pc:sldChg>
      <pc:sldChg chg="addSp modSp add mod">
        <pc:chgData name="David Sharp" userId="741fa2c7-24c2-46a9-9415-be726ae08097" providerId="ADAL" clId="{AFD6C48D-A030-DA43-B4F9-4526D82C952B}" dt="2025-07-23T07:53:10.898" v="2391" actId="20577"/>
        <pc:sldMkLst>
          <pc:docMk/>
          <pc:sldMk cId="3100199256" sldId="545"/>
        </pc:sldMkLst>
        <pc:spChg chg="add mod">
          <ac:chgData name="David Sharp" userId="741fa2c7-24c2-46a9-9415-be726ae08097" providerId="ADAL" clId="{AFD6C48D-A030-DA43-B4F9-4526D82C952B}" dt="2025-07-21T21:04:44.969" v="1678" actId="1076"/>
          <ac:spMkLst>
            <pc:docMk/>
            <pc:sldMk cId="3100199256" sldId="545"/>
            <ac:spMk id="2" creationId="{3C3684DC-BC2B-E75F-DA13-BA9490EB33A0}"/>
          </ac:spMkLst>
        </pc:spChg>
        <pc:spChg chg="mod">
          <ac:chgData name="David Sharp" userId="741fa2c7-24c2-46a9-9415-be726ae08097" providerId="ADAL" clId="{AFD6C48D-A030-DA43-B4F9-4526D82C952B}" dt="2025-07-21T21:04:41.407" v="1677" actId="20577"/>
          <ac:spMkLst>
            <pc:docMk/>
            <pc:sldMk cId="3100199256" sldId="545"/>
            <ac:spMk id="8" creationId="{83D5BF39-58BB-31B8-2E42-7751EC759C00}"/>
          </ac:spMkLst>
        </pc:spChg>
        <pc:spChg chg="add mod">
          <ac:chgData name="David Sharp" userId="741fa2c7-24c2-46a9-9415-be726ae08097" providerId="ADAL" clId="{AFD6C48D-A030-DA43-B4F9-4526D82C952B}" dt="2025-07-21T21:04:47.291" v="1679" actId="1076"/>
          <ac:spMkLst>
            <pc:docMk/>
            <pc:sldMk cId="3100199256" sldId="545"/>
            <ac:spMk id="9" creationId="{64D1B43D-DDB7-A293-98AC-41622E9B1A57}"/>
          </ac:spMkLst>
        </pc:spChg>
        <pc:spChg chg="add mod">
          <ac:chgData name="David Sharp" userId="741fa2c7-24c2-46a9-9415-be726ae08097" providerId="ADAL" clId="{AFD6C48D-A030-DA43-B4F9-4526D82C952B}" dt="2025-07-23T07:53:10.898" v="2391" actId="20577"/>
          <ac:spMkLst>
            <pc:docMk/>
            <pc:sldMk cId="3100199256" sldId="545"/>
            <ac:spMk id="10" creationId="{F07D1F6E-0BF1-511D-A45B-77A17545222D}"/>
          </ac:spMkLst>
        </pc:spChg>
        <pc:spChg chg="add mod">
          <ac:chgData name="David Sharp" userId="741fa2c7-24c2-46a9-9415-be726ae08097" providerId="ADAL" clId="{AFD6C48D-A030-DA43-B4F9-4526D82C952B}" dt="2025-07-21T21:04:52.979" v="1681" actId="1076"/>
          <ac:spMkLst>
            <pc:docMk/>
            <pc:sldMk cId="3100199256" sldId="545"/>
            <ac:spMk id="11" creationId="{FEA7B16C-E5A8-4BB0-5CB4-4702C39B7E00}"/>
          </ac:spMkLst>
        </pc:spChg>
        <pc:spChg chg="mod">
          <ac:chgData name="David Sharp" userId="741fa2c7-24c2-46a9-9415-be726ae08097" providerId="ADAL" clId="{AFD6C48D-A030-DA43-B4F9-4526D82C952B}" dt="2025-07-20T15:56:18.297" v="1586" actId="20577"/>
          <ac:spMkLst>
            <pc:docMk/>
            <pc:sldMk cId="3100199256" sldId="545"/>
            <ac:spMk id="12" creationId="{01657218-4AA5-A184-84B0-6352E1B419EC}"/>
          </ac:spMkLst>
        </pc:spChg>
        <pc:spChg chg="add mod">
          <ac:chgData name="David Sharp" userId="741fa2c7-24c2-46a9-9415-be726ae08097" providerId="ADAL" clId="{AFD6C48D-A030-DA43-B4F9-4526D82C952B}" dt="2025-07-21T21:04:49.833" v="1680" actId="1076"/>
          <ac:spMkLst>
            <pc:docMk/>
            <pc:sldMk cId="3100199256" sldId="545"/>
            <ac:spMk id="13" creationId="{A867D2F6-026B-7E44-15D7-76440DB19F27}"/>
          </ac:spMkLst>
        </pc:spChg>
      </pc:sldChg>
      <pc:sldChg chg="modSp add mod ord">
        <pc:chgData name="David Sharp" userId="741fa2c7-24c2-46a9-9415-be726ae08097" providerId="ADAL" clId="{AFD6C48D-A030-DA43-B4F9-4526D82C952B}" dt="2025-07-23T08:46:15.140" v="4082" actId="20577"/>
        <pc:sldMkLst>
          <pc:docMk/>
          <pc:sldMk cId="871469066" sldId="546"/>
        </pc:sldMkLst>
        <pc:spChg chg="mod">
          <ac:chgData name="David Sharp" userId="741fa2c7-24c2-46a9-9415-be726ae08097" providerId="ADAL" clId="{AFD6C48D-A030-DA43-B4F9-4526D82C952B}" dt="2025-07-23T08:46:15.140" v="4082" actId="20577"/>
          <ac:spMkLst>
            <pc:docMk/>
            <pc:sldMk cId="871469066" sldId="546"/>
            <ac:spMk id="8" creationId="{1E396645-697E-448F-87DE-C982D4DBB13A}"/>
          </ac:spMkLst>
        </pc:spChg>
      </pc:sldChg>
      <pc:sldChg chg="addSp delSp modSp add mod">
        <pc:chgData name="David Sharp" userId="741fa2c7-24c2-46a9-9415-be726ae08097" providerId="ADAL" clId="{AFD6C48D-A030-DA43-B4F9-4526D82C952B}" dt="2025-07-23T09:18:59.048" v="4258" actId="115"/>
        <pc:sldMkLst>
          <pc:docMk/>
          <pc:sldMk cId="714842513" sldId="547"/>
        </pc:sldMkLst>
        <pc:spChg chg="add del mod">
          <ac:chgData name="David Sharp" userId="741fa2c7-24c2-46a9-9415-be726ae08097" providerId="ADAL" clId="{AFD6C48D-A030-DA43-B4F9-4526D82C952B}" dt="2025-07-23T09:18:59.048" v="4258" actId="115"/>
          <ac:spMkLst>
            <pc:docMk/>
            <pc:sldMk cId="714842513" sldId="547"/>
            <ac:spMk id="2" creationId="{98F60598-27D0-2C3E-9E34-BCD96B6C71F1}"/>
          </ac:spMkLst>
        </pc:spChg>
        <pc:spChg chg="add mod">
          <ac:chgData name="David Sharp" userId="741fa2c7-24c2-46a9-9415-be726ae08097" providerId="ADAL" clId="{AFD6C48D-A030-DA43-B4F9-4526D82C952B}" dt="2025-07-23T07:55:03.006" v="2429" actId="20577"/>
          <ac:spMkLst>
            <pc:docMk/>
            <pc:sldMk cId="714842513" sldId="547"/>
            <ac:spMk id="3" creationId="{3EF24FE2-494E-E286-2516-0DC87146A4F9}"/>
          </ac:spMkLst>
        </pc:spChg>
        <pc:spChg chg="mod">
          <ac:chgData name="David Sharp" userId="741fa2c7-24c2-46a9-9415-be726ae08097" providerId="ADAL" clId="{AFD6C48D-A030-DA43-B4F9-4526D82C952B}" dt="2025-07-23T07:54:31.702" v="2409" actId="20577"/>
          <ac:spMkLst>
            <pc:docMk/>
            <pc:sldMk cId="714842513" sldId="547"/>
            <ac:spMk id="7" creationId="{7B016BB0-4BF5-6EC6-2C24-CDC109DA4442}"/>
          </ac:spMkLst>
        </pc:spChg>
      </pc:sldChg>
      <pc:sldChg chg="new del">
        <pc:chgData name="David Sharp" userId="741fa2c7-24c2-46a9-9415-be726ae08097" providerId="ADAL" clId="{AFD6C48D-A030-DA43-B4F9-4526D82C952B}" dt="2025-07-23T07:54:23.182" v="2398" actId="680"/>
        <pc:sldMkLst>
          <pc:docMk/>
          <pc:sldMk cId="1917126754" sldId="547"/>
        </pc:sldMkLst>
      </pc:sldChg>
      <pc:sldChg chg="modSp add mod">
        <pc:chgData name="David Sharp" userId="741fa2c7-24c2-46a9-9415-be726ae08097" providerId="ADAL" clId="{AFD6C48D-A030-DA43-B4F9-4526D82C952B}" dt="2025-07-23T09:16:22.851" v="4181" actId="20577"/>
        <pc:sldMkLst>
          <pc:docMk/>
          <pc:sldMk cId="1360919350" sldId="548"/>
        </pc:sldMkLst>
        <pc:spChg chg="mod">
          <ac:chgData name="David Sharp" userId="741fa2c7-24c2-46a9-9415-be726ae08097" providerId="ADAL" clId="{AFD6C48D-A030-DA43-B4F9-4526D82C952B}" dt="2025-07-23T09:16:22.851" v="4181" actId="20577"/>
          <ac:spMkLst>
            <pc:docMk/>
            <pc:sldMk cId="1360919350" sldId="548"/>
            <ac:spMk id="2" creationId="{46167D90-64AA-6B5E-B0DA-896CF19AD729}"/>
          </ac:spMkLst>
        </pc:spChg>
        <pc:spChg chg="mod">
          <ac:chgData name="David Sharp" userId="741fa2c7-24c2-46a9-9415-be726ae08097" providerId="ADAL" clId="{AFD6C48D-A030-DA43-B4F9-4526D82C952B}" dt="2025-07-23T07:59:13.388" v="3077" actId="20577"/>
          <ac:spMkLst>
            <pc:docMk/>
            <pc:sldMk cId="1360919350" sldId="548"/>
            <ac:spMk id="3" creationId="{4BEBB681-7327-C165-F237-66816807A0E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4146" name="Rectangle 2"/>
          <p:cNvSpPr>
            <a:spLocks noGrp="1" noChangeArrowheads="1"/>
          </p:cNvSpPr>
          <p:nvPr>
            <p:ph type="hdr" sz="quarter"/>
          </p:nvPr>
        </p:nvSpPr>
        <p:spPr bwMode="auto">
          <a:xfrm>
            <a:off x="0" y="1"/>
            <a:ext cx="2945955" cy="49567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b="0">
                <a:latin typeface="Arial" charset="0"/>
              </a:defRPr>
            </a:lvl1pPr>
          </a:lstStyle>
          <a:p>
            <a:pPr>
              <a:defRPr/>
            </a:pPr>
            <a:endParaRPr lang="en-US"/>
          </a:p>
        </p:txBody>
      </p:sp>
      <p:sp>
        <p:nvSpPr>
          <p:cNvPr id="134147" name="Rectangle 3"/>
          <p:cNvSpPr>
            <a:spLocks noGrp="1" noChangeArrowheads="1"/>
          </p:cNvSpPr>
          <p:nvPr>
            <p:ph type="dt" idx="1"/>
          </p:nvPr>
        </p:nvSpPr>
        <p:spPr bwMode="auto">
          <a:xfrm>
            <a:off x="3850245" y="1"/>
            <a:ext cx="2945955" cy="49567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b="0">
                <a:latin typeface="Arial" charset="0"/>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p:spPr>
      </p:sp>
      <p:sp>
        <p:nvSpPr>
          <p:cNvPr id="134149" name="Rectangle 5"/>
          <p:cNvSpPr>
            <a:spLocks noGrp="1" noChangeArrowheads="1"/>
          </p:cNvSpPr>
          <p:nvPr>
            <p:ph type="body" sz="quarter" idx="3"/>
          </p:nvPr>
        </p:nvSpPr>
        <p:spPr bwMode="auto">
          <a:xfrm>
            <a:off x="680063" y="4715482"/>
            <a:ext cx="5437550" cy="4466002"/>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4150" name="Rectangle 6"/>
          <p:cNvSpPr>
            <a:spLocks noGrp="1" noChangeArrowheads="1"/>
          </p:cNvSpPr>
          <p:nvPr>
            <p:ph type="ftr" sz="quarter" idx="4"/>
          </p:nvPr>
        </p:nvSpPr>
        <p:spPr bwMode="auto">
          <a:xfrm>
            <a:off x="0" y="9429323"/>
            <a:ext cx="2945955" cy="49567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b="0">
                <a:latin typeface="Arial" charset="0"/>
              </a:defRPr>
            </a:lvl1pPr>
          </a:lstStyle>
          <a:p>
            <a:pPr>
              <a:defRPr/>
            </a:pPr>
            <a:endParaRPr lang="en-US"/>
          </a:p>
        </p:txBody>
      </p:sp>
      <p:sp>
        <p:nvSpPr>
          <p:cNvPr id="134151" name="Rectangle 7"/>
          <p:cNvSpPr>
            <a:spLocks noGrp="1" noChangeArrowheads="1"/>
          </p:cNvSpPr>
          <p:nvPr>
            <p:ph type="sldNum" sz="quarter" idx="5"/>
          </p:nvPr>
        </p:nvSpPr>
        <p:spPr bwMode="auto">
          <a:xfrm>
            <a:off x="3850245" y="9429323"/>
            <a:ext cx="2945955" cy="49567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b="0">
                <a:latin typeface="Arial" charset="0"/>
              </a:defRPr>
            </a:lvl1pPr>
          </a:lstStyle>
          <a:p>
            <a:pPr>
              <a:defRPr/>
            </a:pPr>
            <a:fld id="{537A1F8A-F033-42CD-84B3-18ACB9731272}" type="slidenum">
              <a:rPr lang="en-US"/>
              <a:pPr>
                <a:defRPr/>
              </a:pPr>
              <a:t>‹#›</a:t>
            </a:fld>
            <a:endParaRPr lang="en-US"/>
          </a:p>
        </p:txBody>
      </p:sp>
    </p:spTree>
    <p:extLst>
      <p:ext uri="{BB962C8B-B14F-4D97-AF65-F5344CB8AC3E}">
        <p14:creationId xmlns:p14="http://schemas.microsoft.com/office/powerpoint/2010/main" val="8150818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1575E44-CC92-4DF1-8E3F-6BB4366CA73D}" type="slidenum">
              <a:rPr lang="en-GB" smtClean="0"/>
              <a:t>3</a:t>
            </a:fld>
            <a:endParaRPr lang="en-GB"/>
          </a:p>
        </p:txBody>
      </p:sp>
    </p:spTree>
    <p:extLst>
      <p:ext uri="{BB962C8B-B14F-4D97-AF65-F5344CB8AC3E}">
        <p14:creationId xmlns:p14="http://schemas.microsoft.com/office/powerpoint/2010/main" val="14143702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086851" y="6235701"/>
            <a:ext cx="2506133" cy="428625"/>
          </a:xfrm>
          <a:prstGeom prst="rect">
            <a:avLst/>
          </a:prstGeom>
          <a:noFill/>
          <a:ln w="9525" algn="ctr">
            <a:noFill/>
            <a:miter lim="800000"/>
            <a:headEnd/>
            <a:tailEnd/>
          </a:ln>
        </p:spPr>
      </p:pic>
      <p:pic>
        <p:nvPicPr>
          <p:cNvPr id="5" name="Picture 9" descr="colour logo header1"/>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8807451" y="6211889"/>
            <a:ext cx="2760133" cy="485775"/>
          </a:xfrm>
          <a:prstGeom prst="rect">
            <a:avLst/>
          </a:prstGeom>
          <a:noFill/>
          <a:ln w="9525">
            <a:noFill/>
            <a:miter lim="800000"/>
            <a:headEnd/>
            <a:tailEnd/>
          </a:ln>
        </p:spPr>
      </p:pic>
      <p:sp>
        <p:nvSpPr>
          <p:cNvPr id="126978" name="Rectangle 2"/>
          <p:cNvSpPr>
            <a:spLocks noGrp="1" noChangeArrowheads="1"/>
          </p:cNvSpPr>
          <p:nvPr>
            <p:ph type="ctrTitle"/>
          </p:nvPr>
        </p:nvSpPr>
        <p:spPr>
          <a:xfrm>
            <a:off x="0" y="2130426"/>
            <a:ext cx="12192000" cy="1470025"/>
          </a:xfrm>
        </p:spPr>
        <p:txBody>
          <a:bodyPr/>
          <a:lstStyle>
            <a:lvl1pPr>
              <a:defRPr/>
            </a:lvl1pPr>
          </a:lstStyle>
          <a:p>
            <a:r>
              <a:rPr lang="en-US"/>
              <a:t>Click to edit Master title style</a:t>
            </a:r>
          </a:p>
        </p:txBody>
      </p:sp>
      <p:sp>
        <p:nvSpPr>
          <p:cNvPr id="126979" name="Rectangle 3"/>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
        <p:nvSpPr>
          <p:cNvPr id="6" name="Rectangle 4"/>
          <p:cNvSpPr>
            <a:spLocks noGrp="1" noChangeArrowheads="1"/>
          </p:cNvSpPr>
          <p:nvPr>
            <p:ph type="dt" sz="half" idx="10"/>
          </p:nvPr>
        </p:nvSpPr>
        <p:spPr/>
        <p:txBody>
          <a:bodyPr/>
          <a:lstStyle>
            <a:lvl1pPr>
              <a:defRPr/>
            </a:lvl1pPr>
          </a:lstStyle>
          <a:p>
            <a:pPr>
              <a:defRPr/>
            </a:pPr>
            <a:endParaRPr lang="en-US"/>
          </a:p>
        </p:txBody>
      </p:sp>
      <p:sp>
        <p:nvSpPr>
          <p:cNvPr id="7" name="Rectangle 5"/>
          <p:cNvSpPr>
            <a:spLocks noGrp="1" noChangeArrowheads="1"/>
          </p:cNvSpPr>
          <p:nvPr>
            <p:ph type="ftr" sz="quarter" idx="11"/>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AAEC7FA-F220-4B4D-B9A4-BBC2F5CFC40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0"/>
            <a:ext cx="3048000" cy="612616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0" y="0"/>
            <a:ext cx="8940800" cy="61261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5D619C-E9FB-4D51-AEC7-38778D34718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5624DFA-A676-4F29-875D-971374D0B0F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E149DD2-45A5-4B39-917E-01332CFA132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6E9E86E-BFA7-4307-9CFE-0FFED1CD76E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71BE8AD-86B5-4AFB-9F77-DE18239526A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ABB0D96-DEF0-4554-AC76-8DEB94E28F7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4995CBB-FB0A-4EB5-9511-C481F5E5450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AB85C16-A9E3-43A7-B436-2B34D4EF94C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8AABD8E-A976-4256-A795-EF0986F744A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12192000" cy="1143000"/>
          </a:xfrm>
          <a:prstGeom prst="rect">
            <a:avLst/>
          </a:prstGeom>
          <a:solidFill>
            <a:srgbClr val="003366"/>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9347200" y="6559550"/>
            <a:ext cx="2844800" cy="2984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0"/>
            </a:lvl1pPr>
          </a:lstStyle>
          <a:p>
            <a:pPr>
              <a:defRPr/>
            </a:pPr>
            <a:fld id="{CA51E167-A4CE-4B38-BFC4-A9BF875CDA8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Calibri" pitchFamily="34" charset="0"/>
          <a:cs typeface="Arial" charset="0"/>
        </a:defRPr>
      </a:lvl2pPr>
      <a:lvl3pPr algn="ctr" rtl="0" eaLnBrk="0" fontAlgn="base" hangingPunct="0">
        <a:spcBef>
          <a:spcPct val="0"/>
        </a:spcBef>
        <a:spcAft>
          <a:spcPct val="0"/>
        </a:spcAft>
        <a:defRPr sz="3200" b="1">
          <a:solidFill>
            <a:schemeClr val="bg1"/>
          </a:solidFill>
          <a:latin typeface="Calibri" pitchFamily="34" charset="0"/>
          <a:cs typeface="Arial" charset="0"/>
        </a:defRPr>
      </a:lvl3pPr>
      <a:lvl4pPr algn="ctr" rtl="0" eaLnBrk="0" fontAlgn="base" hangingPunct="0">
        <a:spcBef>
          <a:spcPct val="0"/>
        </a:spcBef>
        <a:spcAft>
          <a:spcPct val="0"/>
        </a:spcAft>
        <a:defRPr sz="3200" b="1">
          <a:solidFill>
            <a:schemeClr val="bg1"/>
          </a:solidFill>
          <a:latin typeface="Calibri" pitchFamily="34" charset="0"/>
          <a:cs typeface="Arial" charset="0"/>
        </a:defRPr>
      </a:lvl4pPr>
      <a:lvl5pPr algn="ctr" rtl="0" eaLnBrk="0" fontAlgn="base" hangingPunct="0">
        <a:spcBef>
          <a:spcPct val="0"/>
        </a:spcBef>
        <a:spcAft>
          <a:spcPct val="0"/>
        </a:spcAft>
        <a:defRPr sz="3200" b="1">
          <a:solidFill>
            <a:schemeClr val="bg1"/>
          </a:solidFill>
          <a:latin typeface="Calibri" pitchFamily="34" charset="0"/>
          <a:cs typeface="Arial" charset="0"/>
        </a:defRPr>
      </a:lvl5pPr>
      <a:lvl6pPr marL="457200" algn="ctr" rtl="0" fontAlgn="base">
        <a:spcBef>
          <a:spcPct val="0"/>
        </a:spcBef>
        <a:spcAft>
          <a:spcPct val="0"/>
        </a:spcAft>
        <a:defRPr sz="3200" b="1">
          <a:solidFill>
            <a:schemeClr val="bg1"/>
          </a:solidFill>
          <a:latin typeface="Calibri" pitchFamily="34" charset="0"/>
          <a:cs typeface="Arial" charset="0"/>
        </a:defRPr>
      </a:lvl6pPr>
      <a:lvl7pPr marL="914400" algn="ctr" rtl="0" fontAlgn="base">
        <a:spcBef>
          <a:spcPct val="0"/>
        </a:spcBef>
        <a:spcAft>
          <a:spcPct val="0"/>
        </a:spcAft>
        <a:defRPr sz="3200" b="1">
          <a:solidFill>
            <a:schemeClr val="bg1"/>
          </a:solidFill>
          <a:latin typeface="Calibri" pitchFamily="34" charset="0"/>
          <a:cs typeface="Arial" charset="0"/>
        </a:defRPr>
      </a:lvl7pPr>
      <a:lvl8pPr marL="1371600" algn="ctr" rtl="0" fontAlgn="base">
        <a:spcBef>
          <a:spcPct val="0"/>
        </a:spcBef>
        <a:spcAft>
          <a:spcPct val="0"/>
        </a:spcAft>
        <a:defRPr sz="3200" b="1">
          <a:solidFill>
            <a:schemeClr val="bg1"/>
          </a:solidFill>
          <a:latin typeface="Calibri" pitchFamily="34" charset="0"/>
          <a:cs typeface="Arial" charset="0"/>
        </a:defRPr>
      </a:lvl8pPr>
      <a:lvl9pPr marL="1828800" algn="ctr" rtl="0" fontAlgn="base">
        <a:spcBef>
          <a:spcPct val="0"/>
        </a:spcBef>
        <a:spcAft>
          <a:spcPct val="0"/>
        </a:spcAft>
        <a:defRPr sz="3200" b="1">
          <a:solidFill>
            <a:schemeClr val="bg1"/>
          </a:solidFill>
          <a:latin typeface="Calibri" pitchFamily="34" charset="0"/>
          <a:cs typeface="Arial" charset="0"/>
        </a:defRPr>
      </a:lvl9pPr>
    </p:titleStyle>
    <p:bodyStyle>
      <a:lvl1pPr marL="342900" indent="-342900" algn="l" rtl="0" eaLnBrk="0" fontAlgn="base" hangingPunct="0">
        <a:spcBef>
          <a:spcPct val="20000"/>
        </a:spcBef>
        <a:spcAft>
          <a:spcPct val="0"/>
        </a:spcAft>
        <a:buChar char="•"/>
        <a:defRPr sz="2000" b="1">
          <a:solidFill>
            <a:srgbClr val="003366"/>
          </a:solidFill>
          <a:latin typeface="+mn-lt"/>
          <a:ea typeface="+mn-ea"/>
          <a:cs typeface="+mn-cs"/>
        </a:defRPr>
      </a:lvl1pPr>
      <a:lvl2pPr marL="742950" indent="-285750" algn="l" rtl="0" eaLnBrk="0" fontAlgn="base" hangingPunct="0">
        <a:spcBef>
          <a:spcPct val="20000"/>
        </a:spcBef>
        <a:spcAft>
          <a:spcPct val="0"/>
        </a:spcAft>
        <a:buChar char="–"/>
        <a:defRPr>
          <a:solidFill>
            <a:schemeClr val="tx1"/>
          </a:solidFill>
          <a:latin typeface="+mn-lt"/>
          <a:cs typeface="+mn-cs"/>
        </a:defRPr>
      </a:lvl2pPr>
      <a:lvl3pPr marL="1143000" indent="-228600" algn="l" rtl="0" eaLnBrk="0" fontAlgn="base" hangingPunct="0">
        <a:spcBef>
          <a:spcPct val="20000"/>
        </a:spcBef>
        <a:spcAft>
          <a:spcPct val="0"/>
        </a:spcAft>
        <a:buChar char="•"/>
        <a:defRPr sz="1600">
          <a:solidFill>
            <a:schemeClr val="tx1"/>
          </a:solidFill>
          <a:latin typeface="+mn-lt"/>
          <a:cs typeface="+mn-cs"/>
        </a:defRPr>
      </a:lvl3pPr>
      <a:lvl4pPr marL="1600200" indent="-228600" algn="l" rtl="0" eaLnBrk="0" fontAlgn="base" hangingPunct="0">
        <a:spcBef>
          <a:spcPct val="20000"/>
        </a:spcBef>
        <a:spcAft>
          <a:spcPct val="0"/>
        </a:spcAft>
        <a:buChar char="–"/>
        <a:defRPr sz="1400">
          <a:solidFill>
            <a:schemeClr val="tx1"/>
          </a:solidFill>
          <a:latin typeface="+mn-lt"/>
          <a:cs typeface="+mn-cs"/>
        </a:defRPr>
      </a:lvl4pPr>
      <a:lvl5pPr marL="2057400" indent="-228600" algn="l" rtl="0" eaLnBrk="0" fontAlgn="base" hangingPunct="0">
        <a:spcBef>
          <a:spcPct val="20000"/>
        </a:spcBef>
        <a:spcAft>
          <a:spcPct val="0"/>
        </a:spcAft>
        <a:buChar char="»"/>
        <a:defRPr sz="1400">
          <a:solidFill>
            <a:schemeClr val="tx1"/>
          </a:solidFill>
          <a:latin typeface="+mn-lt"/>
          <a:cs typeface="+mn-cs"/>
        </a:defRPr>
      </a:lvl5pPr>
      <a:lvl6pPr marL="2514600" indent="-228600" algn="l" rtl="0" fontAlgn="base">
        <a:spcBef>
          <a:spcPct val="20000"/>
        </a:spcBef>
        <a:spcAft>
          <a:spcPct val="0"/>
        </a:spcAft>
        <a:buChar char="»"/>
        <a:defRPr sz="1400">
          <a:solidFill>
            <a:schemeClr val="tx1"/>
          </a:solidFill>
          <a:latin typeface="+mn-lt"/>
          <a:cs typeface="+mn-cs"/>
        </a:defRPr>
      </a:lvl6pPr>
      <a:lvl7pPr marL="2971800" indent="-228600" algn="l" rtl="0" fontAlgn="base">
        <a:spcBef>
          <a:spcPct val="20000"/>
        </a:spcBef>
        <a:spcAft>
          <a:spcPct val="0"/>
        </a:spcAft>
        <a:buChar char="»"/>
        <a:defRPr sz="1400">
          <a:solidFill>
            <a:schemeClr val="tx1"/>
          </a:solidFill>
          <a:latin typeface="+mn-lt"/>
          <a:cs typeface="+mn-cs"/>
        </a:defRPr>
      </a:lvl7pPr>
      <a:lvl8pPr marL="3429000" indent="-228600" algn="l" rtl="0" fontAlgn="base">
        <a:spcBef>
          <a:spcPct val="20000"/>
        </a:spcBef>
        <a:spcAft>
          <a:spcPct val="0"/>
        </a:spcAft>
        <a:buChar char="»"/>
        <a:defRPr sz="1400">
          <a:solidFill>
            <a:schemeClr val="tx1"/>
          </a:solidFill>
          <a:latin typeface="+mn-lt"/>
          <a:cs typeface="+mn-cs"/>
        </a:defRPr>
      </a:lvl8pPr>
      <a:lvl9pPr marL="3886200" indent="-228600" algn="l" rtl="0" fontAlgn="base">
        <a:spcBef>
          <a:spcPct val="20000"/>
        </a:spcBef>
        <a:spcAft>
          <a:spcPct val="0"/>
        </a:spcAft>
        <a:buChar char="»"/>
        <a:defRPr sz="1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ukri.org/wp-content/uploads/2012/10/STFC-041224-NPAP-STFC-Roadmap-2024.pdf"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indico.stfc.ac.uk/event/1483/contributions/8162/attachments/2880/5123/IOP_Nuclear_Spannowsky.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46B9E34-E3CF-2561-6958-918B9DD48552}"/>
              </a:ext>
            </a:extLst>
          </p:cNvPr>
          <p:cNvSpPr txBox="1"/>
          <p:nvPr/>
        </p:nvSpPr>
        <p:spPr>
          <a:xfrm>
            <a:off x="410346" y="2358856"/>
            <a:ext cx="11519383" cy="1569660"/>
          </a:xfrm>
          <a:prstGeom prst="rect">
            <a:avLst/>
          </a:prstGeom>
          <a:noFill/>
        </p:spPr>
        <p:txBody>
          <a:bodyPr wrap="square" rtlCol="0" anchor="t">
            <a:spAutoFit/>
          </a:bodyPr>
          <a:lstStyle/>
          <a:p>
            <a:r>
              <a:rPr lang="en-US" sz="4800" b="1" spc="-150" dirty="0">
                <a:solidFill>
                  <a:srgbClr val="002060"/>
                </a:solidFill>
                <a:latin typeface="Arial" panose="020B0604020202020204" pitchFamily="34" charset="0"/>
                <a:cs typeface="Arial" panose="020B0604020202020204" pitchFamily="34" charset="0"/>
              </a:rPr>
              <a:t>Nuclear Physics Advisory Panel (NPAP) Update </a:t>
            </a:r>
          </a:p>
        </p:txBody>
      </p:sp>
      <p:pic>
        <p:nvPicPr>
          <p:cNvPr id="4" name="Picture 3">
            <a:extLst>
              <a:ext uri="{FF2B5EF4-FFF2-40B4-BE49-F238E27FC236}">
                <a16:creationId xmlns:a16="http://schemas.microsoft.com/office/drawing/2014/main" id="{4AE488C7-36E1-26A9-0890-83EE95826020}"/>
              </a:ext>
            </a:extLst>
          </p:cNvPr>
          <p:cNvPicPr>
            <a:picLocks noChangeAspect="1"/>
          </p:cNvPicPr>
          <p:nvPr/>
        </p:nvPicPr>
        <p:blipFill>
          <a:blip r:embed="rId2"/>
          <a:stretch>
            <a:fillRect/>
          </a:stretch>
        </p:blipFill>
        <p:spPr>
          <a:xfrm>
            <a:off x="0" y="0"/>
            <a:ext cx="3770785" cy="963960"/>
          </a:xfrm>
          <a:prstGeom prst="rect">
            <a:avLst/>
          </a:prstGeom>
        </p:spPr>
      </p:pic>
      <p:sp>
        <p:nvSpPr>
          <p:cNvPr id="6" name="TextBox 5">
            <a:extLst>
              <a:ext uri="{FF2B5EF4-FFF2-40B4-BE49-F238E27FC236}">
                <a16:creationId xmlns:a16="http://schemas.microsoft.com/office/drawing/2014/main" id="{A730C1BF-7143-19E2-E2A0-74288160B93B}"/>
              </a:ext>
            </a:extLst>
          </p:cNvPr>
          <p:cNvSpPr txBox="1"/>
          <p:nvPr/>
        </p:nvSpPr>
        <p:spPr>
          <a:xfrm>
            <a:off x="410347" y="4432657"/>
            <a:ext cx="8053295" cy="1384995"/>
          </a:xfrm>
          <a:prstGeom prst="rect">
            <a:avLst/>
          </a:prstGeom>
          <a:noFill/>
        </p:spPr>
        <p:txBody>
          <a:bodyPr wrap="none" rtlCol="0">
            <a:spAutoFit/>
          </a:bodyPr>
          <a:lstStyle/>
          <a:p>
            <a:r>
              <a:rPr lang="en-GB" sz="2800" dirty="0">
                <a:latin typeface="Arial" panose="020B0604020202020204" pitchFamily="34" charset="0"/>
                <a:cs typeface="Arial" panose="020B0604020202020204" pitchFamily="34" charset="0"/>
              </a:rPr>
              <a:t>David Sharp</a:t>
            </a:r>
          </a:p>
          <a:p>
            <a:r>
              <a:rPr lang="en-GB" sz="2800" dirty="0">
                <a:latin typeface="Arial" panose="020B0604020202020204" pitchFamily="34" charset="0"/>
                <a:cs typeface="Arial" panose="020B0604020202020204" pitchFamily="34" charset="0"/>
              </a:rPr>
              <a:t>Chair, Nuclear Physics Advisory Panel (NPAP)</a:t>
            </a:r>
          </a:p>
          <a:p>
            <a:r>
              <a:rPr lang="en-GB" sz="2800" dirty="0">
                <a:latin typeface="Arial" panose="020B0604020202020204" pitchFamily="34" charset="0"/>
                <a:cs typeface="Arial" panose="020B0604020202020204" pitchFamily="34" charset="0"/>
              </a:rPr>
              <a:t>23</a:t>
            </a:r>
            <a:r>
              <a:rPr lang="en-GB" sz="2800" baseline="30000" dirty="0">
                <a:latin typeface="Arial" panose="020B0604020202020204" pitchFamily="34" charset="0"/>
                <a:cs typeface="Arial" panose="020B0604020202020204" pitchFamily="34" charset="0"/>
              </a:rPr>
              <a:t>rd</a:t>
            </a:r>
            <a:r>
              <a:rPr lang="en-GB" sz="2800" dirty="0">
                <a:latin typeface="Arial" panose="020B0604020202020204" pitchFamily="34" charset="0"/>
                <a:cs typeface="Arial" panose="020B0604020202020204" pitchFamily="34" charset="0"/>
              </a:rPr>
              <a:t> July 2025</a:t>
            </a:r>
          </a:p>
        </p:txBody>
      </p:sp>
    </p:spTree>
    <p:extLst>
      <p:ext uri="{BB962C8B-B14F-4D97-AF65-F5344CB8AC3E}">
        <p14:creationId xmlns:p14="http://schemas.microsoft.com/office/powerpoint/2010/main" val="4105244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ABA89B-5871-61B5-60A9-71A24CD5FD20}"/>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70A9D53-8038-D6CD-8FCF-D6969913D8EA}"/>
              </a:ext>
            </a:extLst>
          </p:cNvPr>
          <p:cNvSpPr>
            <a:spLocks noGrp="1"/>
          </p:cNvSpPr>
          <p:nvPr>
            <p:ph type="sldNum" sz="quarter" idx="12"/>
          </p:nvPr>
        </p:nvSpPr>
        <p:spPr/>
        <p:txBody>
          <a:bodyPr/>
          <a:lstStyle/>
          <a:p>
            <a:pPr>
              <a:defRPr/>
            </a:pPr>
            <a:fld id="{85624DFA-A676-4F29-875D-971374D0B0FA}" type="slidenum">
              <a:rPr lang="en-US" smtClean="0"/>
              <a:pPr>
                <a:defRPr/>
              </a:pPr>
              <a:t>10</a:t>
            </a:fld>
            <a:endParaRPr lang="en-US" dirty="0"/>
          </a:p>
        </p:txBody>
      </p:sp>
      <p:sp>
        <p:nvSpPr>
          <p:cNvPr id="7" name="TextBox 6">
            <a:extLst>
              <a:ext uri="{FF2B5EF4-FFF2-40B4-BE49-F238E27FC236}">
                <a16:creationId xmlns:a16="http://schemas.microsoft.com/office/drawing/2014/main" id="{FE0DB8E8-B2F6-CB75-A24D-E4D09E9092BF}"/>
              </a:ext>
            </a:extLst>
          </p:cNvPr>
          <p:cNvSpPr txBox="1"/>
          <p:nvPr/>
        </p:nvSpPr>
        <p:spPr>
          <a:xfrm>
            <a:off x="402967" y="290878"/>
            <a:ext cx="11801170" cy="769441"/>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4400" dirty="0">
                <a:solidFill>
                  <a:srgbClr val="002060"/>
                </a:solidFill>
                <a:latin typeface="Arial" panose="020B0604020202020204" pitchFamily="34" charset="0"/>
                <a:cs typeface="Arial" panose="020B0604020202020204" pitchFamily="34" charset="0"/>
              </a:rPr>
              <a:t>2024 Nuclear Physics Roadmap</a:t>
            </a:r>
            <a:endParaRPr kumimoji="0" lang="en-GB" altLang="en-US" sz="4400" b="1" i="0" u="none" strike="noStrike" kern="1200" cap="none" spc="-4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12" name="Rectangle 11">
            <a:extLst>
              <a:ext uri="{FF2B5EF4-FFF2-40B4-BE49-F238E27FC236}">
                <a16:creationId xmlns:a16="http://schemas.microsoft.com/office/drawing/2014/main" id="{01657218-4AA5-A184-84B0-6352E1B419EC}"/>
              </a:ext>
            </a:extLst>
          </p:cNvPr>
          <p:cNvSpPr/>
          <p:nvPr/>
        </p:nvSpPr>
        <p:spPr>
          <a:xfrm>
            <a:off x="402967" y="1060319"/>
            <a:ext cx="11611824" cy="467051"/>
          </a:xfrm>
          <a:prstGeom prst="rect">
            <a:avLst/>
          </a:prstGeom>
        </p:spPr>
        <p:txBody>
          <a:bodyPr wrap="square" lIns="91440" tIns="45720" rIns="91440" bIns="45720" anchor="t">
            <a:spAutoFit/>
          </a:bodyPr>
          <a:lstStyle/>
          <a:p>
            <a:pPr lvl="0">
              <a:lnSpc>
                <a:spcPct val="110000"/>
              </a:lnSpc>
              <a:spcBef>
                <a:spcPct val="0"/>
              </a:spcBef>
              <a:spcAft>
                <a:spcPts val="300"/>
              </a:spcAft>
              <a:defRPr/>
            </a:pPr>
            <a:r>
              <a:rPr lang="en-US" altLang="en-US" sz="2400" dirty="0">
                <a:solidFill>
                  <a:schemeClr val="accent2"/>
                </a:solidFill>
                <a:latin typeface="Arial"/>
                <a:cs typeface="Arial" panose="020B0604020202020204" pitchFamily="34" charset="0"/>
              </a:rPr>
              <a:t>Pro forma (2 sides)</a:t>
            </a:r>
          </a:p>
        </p:txBody>
      </p:sp>
      <p:sp>
        <p:nvSpPr>
          <p:cNvPr id="8" name="Rectangle 7">
            <a:extLst>
              <a:ext uri="{FF2B5EF4-FFF2-40B4-BE49-F238E27FC236}">
                <a16:creationId xmlns:a16="http://schemas.microsoft.com/office/drawing/2014/main" id="{83D5BF39-58BB-31B8-2E42-7751EC759C00}"/>
              </a:ext>
            </a:extLst>
          </p:cNvPr>
          <p:cNvSpPr/>
          <p:nvPr/>
        </p:nvSpPr>
        <p:spPr>
          <a:xfrm>
            <a:off x="402967" y="1527370"/>
            <a:ext cx="5518862" cy="923330"/>
          </a:xfrm>
          <a:prstGeom prst="rect">
            <a:avLst/>
          </a:prstGeom>
        </p:spPr>
        <p:txBody>
          <a:bodyPr wrap="square" lIns="91440" tIns="45720" rIns="91440" bIns="45720" anchor="t">
            <a:spAutoFit/>
          </a:bodyPr>
          <a:lstStyle/>
          <a:p>
            <a:r>
              <a:rPr lang="en-GB" sz="1800" dirty="0"/>
              <a:t>Project description and timeline		</a:t>
            </a:r>
          </a:p>
          <a:p>
            <a:pPr marL="342900" lvl="0" indent="-342900">
              <a:buFont typeface="Arial" panose="020B0604020202020204" pitchFamily="34" charset="0"/>
              <a:buChar char="•"/>
            </a:pPr>
            <a:r>
              <a:rPr lang="en-GB" sz="1800" dirty="0"/>
              <a:t>High level science case and key questions.</a:t>
            </a:r>
          </a:p>
          <a:p>
            <a:pPr marL="342900" lvl="0" indent="-342900">
              <a:buFont typeface="Arial" panose="020B0604020202020204" pitchFamily="34" charset="0"/>
              <a:buChar char="•"/>
            </a:pPr>
            <a:r>
              <a:rPr lang="en-GB" sz="1800" dirty="0"/>
              <a:t>Possible timeline</a:t>
            </a:r>
          </a:p>
        </p:txBody>
      </p:sp>
      <p:sp>
        <p:nvSpPr>
          <p:cNvPr id="2" name="Rectangle 1">
            <a:extLst>
              <a:ext uri="{FF2B5EF4-FFF2-40B4-BE49-F238E27FC236}">
                <a16:creationId xmlns:a16="http://schemas.microsoft.com/office/drawing/2014/main" id="{3C3684DC-BC2B-E75F-DA13-BA9490EB33A0}"/>
              </a:ext>
            </a:extLst>
          </p:cNvPr>
          <p:cNvSpPr/>
          <p:nvPr/>
        </p:nvSpPr>
        <p:spPr>
          <a:xfrm>
            <a:off x="402967" y="2537647"/>
            <a:ext cx="5693033" cy="2308324"/>
          </a:xfrm>
          <a:prstGeom prst="rect">
            <a:avLst/>
          </a:prstGeom>
        </p:spPr>
        <p:txBody>
          <a:bodyPr wrap="square" lIns="91440" tIns="45720" rIns="91440" bIns="45720" anchor="t">
            <a:spAutoFit/>
          </a:bodyPr>
          <a:lstStyle/>
          <a:p>
            <a:r>
              <a:rPr lang="en-GB" sz="1800" dirty="0">
                <a:solidFill>
                  <a:srgbClr val="0070C0"/>
                </a:solidFill>
              </a:rPr>
              <a:t>Scientific excellence, timeliness and strategic drivers	</a:t>
            </a:r>
          </a:p>
          <a:p>
            <a:pPr marL="285750" lvl="0" indent="-285750">
              <a:buFont typeface="Arial" panose="020B0604020202020204" pitchFamily="34" charset="0"/>
              <a:buChar char="•"/>
            </a:pPr>
            <a:r>
              <a:rPr lang="en-GB" sz="1800" dirty="0">
                <a:solidFill>
                  <a:srgbClr val="0070C0"/>
                </a:solidFill>
              </a:rPr>
              <a:t>Scientific justification of the project.</a:t>
            </a:r>
          </a:p>
          <a:p>
            <a:pPr marL="285750" lvl="0" indent="-285750">
              <a:buFont typeface="Arial" panose="020B0604020202020204" pitchFamily="34" charset="0"/>
              <a:buChar char="•"/>
            </a:pPr>
            <a:r>
              <a:rPr lang="en-GB" sz="1800" dirty="0">
                <a:solidFill>
                  <a:srgbClr val="0070C0"/>
                </a:solidFill>
              </a:rPr>
              <a:t>Relation to UK Roadmap for Nuclear Physics.</a:t>
            </a:r>
          </a:p>
          <a:p>
            <a:pPr marL="285750" lvl="0" indent="-285750">
              <a:buFont typeface="Arial" panose="020B0604020202020204" pitchFamily="34" charset="0"/>
              <a:buChar char="•"/>
            </a:pPr>
            <a:r>
              <a:rPr lang="en-GB" sz="1800" dirty="0">
                <a:solidFill>
                  <a:srgbClr val="0070C0"/>
                </a:solidFill>
              </a:rPr>
              <a:t>Scientific competitiveness.</a:t>
            </a:r>
          </a:p>
          <a:p>
            <a:pPr marL="285750" lvl="0" indent="-285750">
              <a:buFont typeface="Arial" panose="020B0604020202020204" pitchFamily="34" charset="0"/>
              <a:buChar char="•"/>
            </a:pPr>
            <a:r>
              <a:rPr lang="en-GB" sz="1800" dirty="0">
                <a:solidFill>
                  <a:srgbClr val="0070C0"/>
                </a:solidFill>
              </a:rPr>
              <a:t>Level of community support.</a:t>
            </a:r>
          </a:p>
          <a:p>
            <a:pPr marL="285750" lvl="0" indent="-285750">
              <a:buFont typeface="Arial" panose="020B0604020202020204" pitchFamily="34" charset="0"/>
              <a:buChar char="•"/>
            </a:pPr>
            <a:r>
              <a:rPr lang="en-GB" sz="1800" dirty="0">
                <a:solidFill>
                  <a:srgbClr val="0070C0"/>
                </a:solidFill>
              </a:rPr>
              <a:t>Outcomes of any related projects and previous investment.</a:t>
            </a:r>
          </a:p>
          <a:p>
            <a:pPr marL="285750" lvl="0" indent="-285750">
              <a:buFont typeface="Arial" panose="020B0604020202020204" pitchFamily="34" charset="0"/>
              <a:buChar char="•"/>
            </a:pPr>
            <a:r>
              <a:rPr lang="en-GB" sz="1800" dirty="0">
                <a:solidFill>
                  <a:srgbClr val="0070C0"/>
                </a:solidFill>
              </a:rPr>
              <a:t>Timeliness.</a:t>
            </a:r>
          </a:p>
        </p:txBody>
      </p:sp>
      <p:sp>
        <p:nvSpPr>
          <p:cNvPr id="9" name="Rectangle 8">
            <a:extLst>
              <a:ext uri="{FF2B5EF4-FFF2-40B4-BE49-F238E27FC236}">
                <a16:creationId xmlns:a16="http://schemas.microsoft.com/office/drawing/2014/main" id="{64D1B43D-DDB7-A293-98AC-41622E9B1A57}"/>
              </a:ext>
            </a:extLst>
          </p:cNvPr>
          <p:cNvSpPr/>
          <p:nvPr/>
        </p:nvSpPr>
        <p:spPr>
          <a:xfrm>
            <a:off x="402967" y="4845971"/>
            <a:ext cx="5518862" cy="923330"/>
          </a:xfrm>
          <a:prstGeom prst="rect">
            <a:avLst/>
          </a:prstGeom>
        </p:spPr>
        <p:txBody>
          <a:bodyPr wrap="square" lIns="91440" tIns="45720" rIns="91440" bIns="45720" anchor="t">
            <a:spAutoFit/>
          </a:bodyPr>
          <a:lstStyle/>
          <a:p>
            <a:r>
              <a:rPr lang="en-GB" sz="1800" dirty="0"/>
              <a:t>Step change				</a:t>
            </a:r>
          </a:p>
          <a:p>
            <a:pPr marL="285750" lvl="0" indent="-285750">
              <a:buFont typeface="Arial" panose="020B0604020202020204" pitchFamily="34" charset="0"/>
              <a:buChar char="•"/>
            </a:pPr>
            <a:r>
              <a:rPr lang="en-GB" sz="1800" dirty="0"/>
              <a:t>How will the project deliver a step change in capability from what is currently available? </a:t>
            </a:r>
          </a:p>
        </p:txBody>
      </p:sp>
      <p:sp>
        <p:nvSpPr>
          <p:cNvPr id="10" name="Rectangle 9">
            <a:extLst>
              <a:ext uri="{FF2B5EF4-FFF2-40B4-BE49-F238E27FC236}">
                <a16:creationId xmlns:a16="http://schemas.microsoft.com/office/drawing/2014/main" id="{F07D1F6E-0BF1-511D-A45B-77A17545222D}"/>
              </a:ext>
            </a:extLst>
          </p:cNvPr>
          <p:cNvSpPr/>
          <p:nvPr/>
        </p:nvSpPr>
        <p:spPr>
          <a:xfrm>
            <a:off x="6070600" y="1060319"/>
            <a:ext cx="5918791" cy="1200329"/>
          </a:xfrm>
          <a:prstGeom prst="rect">
            <a:avLst/>
          </a:prstGeom>
        </p:spPr>
        <p:txBody>
          <a:bodyPr wrap="square" lIns="91440" tIns="45720" rIns="91440" bIns="45720" anchor="t">
            <a:spAutoFit/>
          </a:bodyPr>
          <a:lstStyle/>
          <a:p>
            <a:r>
              <a:rPr lang="en-GB" sz="1800" dirty="0">
                <a:solidFill>
                  <a:srgbClr val="0070C0"/>
                </a:solidFill>
              </a:rPr>
              <a:t>Risk and long-term commitments 			</a:t>
            </a:r>
          </a:p>
          <a:p>
            <a:pPr marL="285750" lvl="0" indent="-285750">
              <a:buFont typeface="Arial" panose="020B0604020202020204" pitchFamily="34" charset="0"/>
              <a:buChar char="•"/>
            </a:pPr>
            <a:r>
              <a:rPr lang="en-GB" sz="1800" dirty="0">
                <a:solidFill>
                  <a:srgbClr val="0070C0"/>
                </a:solidFill>
              </a:rPr>
              <a:t>Key project risks.</a:t>
            </a:r>
          </a:p>
          <a:p>
            <a:pPr marL="285750" lvl="0" indent="-285750">
              <a:buFont typeface="Arial" panose="020B0604020202020204" pitchFamily="34" charset="0"/>
              <a:buChar char="•"/>
            </a:pPr>
            <a:r>
              <a:rPr lang="en-GB" sz="1800" dirty="0">
                <a:solidFill>
                  <a:srgbClr val="0070C0"/>
                </a:solidFill>
              </a:rPr>
              <a:t>Impact of not beginning/participating in the project.</a:t>
            </a:r>
          </a:p>
          <a:p>
            <a:pPr marL="285750" lvl="0" indent="-285750">
              <a:buFont typeface="Arial" panose="020B0604020202020204" pitchFamily="34" charset="0"/>
              <a:buChar char="•"/>
            </a:pPr>
            <a:r>
              <a:rPr lang="en-GB" sz="1800" dirty="0">
                <a:solidFill>
                  <a:srgbClr val="0070C0"/>
                </a:solidFill>
              </a:rPr>
              <a:t>Impact of delayed funding decision.</a:t>
            </a:r>
          </a:p>
        </p:txBody>
      </p:sp>
      <p:sp>
        <p:nvSpPr>
          <p:cNvPr id="11" name="Rectangle 10">
            <a:extLst>
              <a:ext uri="{FF2B5EF4-FFF2-40B4-BE49-F238E27FC236}">
                <a16:creationId xmlns:a16="http://schemas.microsoft.com/office/drawing/2014/main" id="{FEA7B16C-E5A8-4BB0-5CB4-4702C39B7E00}"/>
              </a:ext>
            </a:extLst>
          </p:cNvPr>
          <p:cNvSpPr/>
          <p:nvPr/>
        </p:nvSpPr>
        <p:spPr>
          <a:xfrm>
            <a:off x="6096000" y="2820031"/>
            <a:ext cx="5518862" cy="1477328"/>
          </a:xfrm>
          <a:prstGeom prst="rect">
            <a:avLst/>
          </a:prstGeom>
        </p:spPr>
        <p:txBody>
          <a:bodyPr wrap="square" lIns="91440" tIns="45720" rIns="91440" bIns="45720" anchor="t">
            <a:spAutoFit/>
          </a:bodyPr>
          <a:lstStyle/>
          <a:p>
            <a:r>
              <a:rPr lang="en-GB" sz="1800" dirty="0"/>
              <a:t>Project partners				</a:t>
            </a:r>
          </a:p>
          <a:p>
            <a:pPr marL="285750" lvl="0" indent="-285750">
              <a:buFont typeface="Arial" panose="020B0604020202020204" pitchFamily="34" charset="0"/>
              <a:buChar char="•"/>
            </a:pPr>
            <a:r>
              <a:rPr lang="en-GB" sz="1800" dirty="0"/>
              <a:t>UK institution contributions.</a:t>
            </a:r>
          </a:p>
          <a:p>
            <a:pPr marL="285750" lvl="0" indent="-285750">
              <a:buFont typeface="Arial" panose="020B0604020202020204" pitchFamily="34" charset="0"/>
              <a:buChar char="•"/>
            </a:pPr>
            <a:r>
              <a:rPr lang="en-GB" sz="1800" dirty="0"/>
              <a:t>International partners/collaboration.</a:t>
            </a:r>
          </a:p>
          <a:p>
            <a:pPr marL="285750" lvl="0" indent="-285750">
              <a:buFont typeface="Arial" panose="020B0604020202020204" pitchFamily="34" charset="0"/>
              <a:buChar char="•"/>
            </a:pPr>
            <a:r>
              <a:rPr lang="en-GB" sz="1800" dirty="0"/>
              <a:t>Industrial partners.</a:t>
            </a:r>
          </a:p>
          <a:p>
            <a:pPr marL="285750" lvl="0" indent="-285750">
              <a:buFont typeface="Arial" panose="020B0604020202020204" pitchFamily="34" charset="0"/>
              <a:buChar char="•"/>
            </a:pPr>
            <a:r>
              <a:rPr lang="en-GB" sz="1800" dirty="0"/>
              <a:t>Other funding sources.</a:t>
            </a:r>
          </a:p>
        </p:txBody>
      </p:sp>
      <p:sp>
        <p:nvSpPr>
          <p:cNvPr id="13" name="Rectangle 12">
            <a:extLst>
              <a:ext uri="{FF2B5EF4-FFF2-40B4-BE49-F238E27FC236}">
                <a16:creationId xmlns:a16="http://schemas.microsoft.com/office/drawing/2014/main" id="{A867D2F6-026B-7E44-15D7-76440DB19F27}"/>
              </a:ext>
            </a:extLst>
          </p:cNvPr>
          <p:cNvSpPr/>
          <p:nvPr/>
        </p:nvSpPr>
        <p:spPr>
          <a:xfrm>
            <a:off x="6096000" y="4568972"/>
            <a:ext cx="6248204" cy="1200329"/>
          </a:xfrm>
          <a:prstGeom prst="rect">
            <a:avLst/>
          </a:prstGeom>
        </p:spPr>
        <p:txBody>
          <a:bodyPr wrap="square" lIns="91440" tIns="45720" rIns="91440" bIns="45720" anchor="t">
            <a:spAutoFit/>
          </a:bodyPr>
          <a:lstStyle/>
          <a:p>
            <a:r>
              <a:rPr lang="en-GB" sz="1800" dirty="0">
                <a:solidFill>
                  <a:srgbClr val="0070C0"/>
                </a:solidFill>
              </a:rPr>
              <a:t>Estimated project costs </a:t>
            </a:r>
            <a:endParaRPr lang="en-GB" sz="1800" b="0" dirty="0">
              <a:solidFill>
                <a:srgbClr val="0070C0"/>
              </a:solidFill>
            </a:endParaRPr>
          </a:p>
          <a:p>
            <a:pPr marL="285750" indent="-285750">
              <a:buFont typeface="Arial" panose="020B0604020202020204" pitchFamily="34" charset="0"/>
              <a:buChar char="•"/>
            </a:pPr>
            <a:r>
              <a:rPr lang="en-GB" sz="1800" dirty="0">
                <a:solidFill>
                  <a:srgbClr val="0070C0"/>
                </a:solidFill>
              </a:rPr>
              <a:t>An estimate of the total project cost.</a:t>
            </a:r>
          </a:p>
          <a:p>
            <a:pPr marL="285750" lvl="0" indent="-285750">
              <a:buFont typeface="Arial" panose="020B0604020202020204" pitchFamily="34" charset="0"/>
              <a:buChar char="•"/>
            </a:pPr>
            <a:r>
              <a:rPr lang="en-GB" sz="1800" dirty="0">
                <a:solidFill>
                  <a:srgbClr val="0070C0"/>
                </a:solidFill>
              </a:rPr>
              <a:t>Estimate of Staff/Equipment/T&amp;S.</a:t>
            </a:r>
          </a:p>
          <a:p>
            <a:pPr marL="285750" lvl="0" indent="-285750">
              <a:buFont typeface="Arial" panose="020B0604020202020204" pitchFamily="34" charset="0"/>
              <a:buChar char="•"/>
            </a:pPr>
            <a:r>
              <a:rPr lang="en-GB" sz="1800" dirty="0">
                <a:solidFill>
                  <a:srgbClr val="0070C0"/>
                </a:solidFill>
              </a:rPr>
              <a:t>Breakdown by institution.</a:t>
            </a:r>
          </a:p>
        </p:txBody>
      </p:sp>
    </p:spTree>
    <p:extLst>
      <p:ext uri="{BB962C8B-B14F-4D97-AF65-F5344CB8AC3E}">
        <p14:creationId xmlns:p14="http://schemas.microsoft.com/office/powerpoint/2010/main" val="3100199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63F0CA-12A3-0324-C1E5-987C068F56F2}"/>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C349211-78C8-683B-E6FE-0B315D8AFAA0}"/>
              </a:ext>
            </a:extLst>
          </p:cNvPr>
          <p:cNvSpPr>
            <a:spLocks noGrp="1"/>
          </p:cNvSpPr>
          <p:nvPr>
            <p:ph type="sldNum" sz="quarter" idx="12"/>
          </p:nvPr>
        </p:nvSpPr>
        <p:spPr/>
        <p:txBody>
          <a:bodyPr/>
          <a:lstStyle/>
          <a:p>
            <a:pPr>
              <a:defRPr/>
            </a:pPr>
            <a:fld id="{85624DFA-A676-4F29-875D-971374D0B0FA}" type="slidenum">
              <a:rPr lang="en-US" smtClean="0"/>
              <a:pPr>
                <a:defRPr/>
              </a:pPr>
              <a:t>11</a:t>
            </a:fld>
            <a:endParaRPr lang="en-US" dirty="0"/>
          </a:p>
        </p:txBody>
      </p:sp>
      <p:sp>
        <p:nvSpPr>
          <p:cNvPr id="7" name="TextBox 6">
            <a:extLst>
              <a:ext uri="{FF2B5EF4-FFF2-40B4-BE49-F238E27FC236}">
                <a16:creationId xmlns:a16="http://schemas.microsoft.com/office/drawing/2014/main" id="{0028B7D6-A78E-4A45-B9BB-85549D69D8A4}"/>
              </a:ext>
            </a:extLst>
          </p:cNvPr>
          <p:cNvSpPr txBox="1"/>
          <p:nvPr/>
        </p:nvSpPr>
        <p:spPr>
          <a:xfrm>
            <a:off x="402967" y="290878"/>
            <a:ext cx="11801170" cy="769441"/>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4400" dirty="0">
                <a:solidFill>
                  <a:srgbClr val="002060"/>
                </a:solidFill>
                <a:latin typeface="Arial" panose="020B0604020202020204" pitchFamily="34" charset="0"/>
                <a:cs typeface="Arial" panose="020B0604020202020204" pitchFamily="34" charset="0"/>
              </a:rPr>
              <a:t>Summary</a:t>
            </a:r>
            <a:endParaRPr kumimoji="0" lang="en-GB" altLang="en-US" sz="4400" b="1" i="0" u="none" strike="noStrike" kern="1200" cap="none" spc="-4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2" name="Rectangle 1">
            <a:extLst>
              <a:ext uri="{FF2B5EF4-FFF2-40B4-BE49-F238E27FC236}">
                <a16:creationId xmlns:a16="http://schemas.microsoft.com/office/drawing/2014/main" id="{86FEFE17-7129-F9ED-DB4E-1B6D9CB5042D}"/>
              </a:ext>
            </a:extLst>
          </p:cNvPr>
          <p:cNvSpPr/>
          <p:nvPr/>
        </p:nvSpPr>
        <p:spPr>
          <a:xfrm>
            <a:off x="402967" y="1207257"/>
            <a:ext cx="11669290" cy="3495701"/>
          </a:xfrm>
          <a:prstGeom prst="rect">
            <a:avLst/>
          </a:prstGeom>
        </p:spPr>
        <p:txBody>
          <a:bodyPr wrap="square" lIns="91440" tIns="45720" rIns="91440" bIns="45720" anchor="t">
            <a:spAutoFit/>
          </a:bodyPr>
          <a:lstStyle/>
          <a:p>
            <a:pPr marL="342900" indent="-342900">
              <a:lnSpc>
                <a:spcPts val="2400"/>
              </a:lnSpc>
              <a:spcBef>
                <a:spcPts val="0"/>
              </a:spcBef>
              <a:spcAft>
                <a:spcPts val="600"/>
              </a:spcAft>
              <a:buFont typeface="Arial" panose="020B0604020202020204" pitchFamily="34" charset="0"/>
              <a:buChar char="•"/>
            </a:pPr>
            <a:r>
              <a:rPr lang="en-GB" sz="2800" dirty="0">
                <a:solidFill>
                  <a:schemeClr val="tx1">
                    <a:lumMod val="85000"/>
                    <a:lumOff val="15000"/>
                  </a:schemeClr>
                </a:solidFill>
              </a:rPr>
              <a:t>Panel membership – please apply or encourage suitable candidates.</a:t>
            </a:r>
          </a:p>
          <a:p>
            <a:pPr marL="342900" indent="-342900">
              <a:lnSpc>
                <a:spcPts val="2400"/>
              </a:lnSpc>
              <a:spcBef>
                <a:spcPts val="0"/>
              </a:spcBef>
              <a:spcAft>
                <a:spcPts val="600"/>
              </a:spcAft>
              <a:buFont typeface="Arial" panose="020B0604020202020204" pitchFamily="34" charset="0"/>
              <a:buChar char="•"/>
            </a:pPr>
            <a:endParaRPr lang="en-GB" sz="2800" dirty="0">
              <a:solidFill>
                <a:schemeClr val="tx1">
                  <a:lumMod val="85000"/>
                  <a:lumOff val="15000"/>
                </a:schemeClr>
              </a:solidFill>
            </a:endParaRPr>
          </a:p>
          <a:p>
            <a:pPr marL="342900" indent="-342900">
              <a:lnSpc>
                <a:spcPts val="2400"/>
              </a:lnSpc>
              <a:spcBef>
                <a:spcPts val="0"/>
              </a:spcBef>
              <a:spcAft>
                <a:spcPts val="600"/>
              </a:spcAft>
              <a:buFont typeface="Arial" panose="020B0604020202020204" pitchFamily="34" charset="0"/>
              <a:buChar char="•"/>
            </a:pPr>
            <a:r>
              <a:rPr lang="en-GB" sz="2800" dirty="0">
                <a:solidFill>
                  <a:srgbClr val="0070C0"/>
                </a:solidFill>
              </a:rPr>
              <a:t>Important for NPAP to understand community priorities.</a:t>
            </a:r>
          </a:p>
          <a:p>
            <a:pPr marL="342900" indent="-342900">
              <a:lnSpc>
                <a:spcPts val="2400"/>
              </a:lnSpc>
              <a:spcBef>
                <a:spcPts val="0"/>
              </a:spcBef>
              <a:spcAft>
                <a:spcPts val="600"/>
              </a:spcAft>
              <a:buFont typeface="Arial" panose="020B0604020202020204" pitchFamily="34" charset="0"/>
              <a:buChar char="•"/>
            </a:pPr>
            <a:endParaRPr lang="en-GB" sz="2800" dirty="0">
              <a:solidFill>
                <a:srgbClr val="0070C0"/>
              </a:solidFill>
            </a:endParaRPr>
          </a:p>
          <a:p>
            <a:pPr marL="342900" indent="-342900">
              <a:lnSpc>
                <a:spcPts val="2400"/>
              </a:lnSpc>
              <a:spcBef>
                <a:spcPts val="0"/>
              </a:spcBef>
              <a:spcAft>
                <a:spcPts val="600"/>
              </a:spcAft>
              <a:buFont typeface="Arial" panose="020B0604020202020204" pitchFamily="34" charset="0"/>
              <a:buChar char="•"/>
            </a:pPr>
            <a:r>
              <a:rPr lang="en-GB" sz="2800" dirty="0">
                <a:solidFill>
                  <a:schemeClr val="tx1">
                    <a:lumMod val="85000"/>
                    <a:lumOff val="15000"/>
                  </a:schemeClr>
                </a:solidFill>
              </a:rPr>
              <a:t>New opportunities in nuclear data and theory.</a:t>
            </a:r>
          </a:p>
          <a:p>
            <a:pPr marL="342900" indent="-342900">
              <a:lnSpc>
                <a:spcPts val="2400"/>
              </a:lnSpc>
              <a:spcBef>
                <a:spcPts val="0"/>
              </a:spcBef>
              <a:spcAft>
                <a:spcPts val="600"/>
              </a:spcAft>
              <a:buFont typeface="Arial" panose="020B0604020202020204" pitchFamily="34" charset="0"/>
              <a:buChar char="•"/>
            </a:pPr>
            <a:endParaRPr lang="en-GB" sz="2800" dirty="0">
              <a:solidFill>
                <a:schemeClr val="tx1">
                  <a:lumMod val="85000"/>
                  <a:lumOff val="15000"/>
                </a:schemeClr>
              </a:solidFill>
            </a:endParaRPr>
          </a:p>
          <a:p>
            <a:pPr marL="342900" indent="-342900">
              <a:lnSpc>
                <a:spcPts val="2400"/>
              </a:lnSpc>
              <a:spcBef>
                <a:spcPts val="0"/>
              </a:spcBef>
              <a:spcAft>
                <a:spcPts val="600"/>
              </a:spcAft>
              <a:buFont typeface="Arial" panose="020B0604020202020204" pitchFamily="34" charset="0"/>
              <a:buChar char="•"/>
            </a:pPr>
            <a:r>
              <a:rPr lang="en-GB" sz="2800" dirty="0">
                <a:solidFill>
                  <a:srgbClr val="0070C0"/>
                </a:solidFill>
              </a:rPr>
              <a:t>Future project prioritisation process developed.</a:t>
            </a:r>
          </a:p>
          <a:p>
            <a:pPr marL="342900" indent="-342900">
              <a:lnSpc>
                <a:spcPts val="2400"/>
              </a:lnSpc>
              <a:spcBef>
                <a:spcPts val="0"/>
              </a:spcBef>
              <a:spcAft>
                <a:spcPts val="600"/>
              </a:spcAft>
              <a:buFont typeface="Arial" panose="020B0604020202020204" pitchFamily="34" charset="0"/>
              <a:buChar char="•"/>
            </a:pPr>
            <a:endParaRPr lang="en-GB" sz="2800" dirty="0">
              <a:solidFill>
                <a:srgbClr val="0070C0"/>
              </a:solidFill>
            </a:endParaRPr>
          </a:p>
          <a:p>
            <a:pPr marL="342900" indent="-342900">
              <a:lnSpc>
                <a:spcPts val="2400"/>
              </a:lnSpc>
              <a:spcBef>
                <a:spcPts val="0"/>
              </a:spcBef>
              <a:spcAft>
                <a:spcPts val="600"/>
              </a:spcAft>
              <a:buFont typeface="Arial" panose="020B0604020202020204" pitchFamily="34" charset="0"/>
              <a:buChar char="•"/>
            </a:pPr>
            <a:r>
              <a:rPr lang="en-GB" sz="2800" dirty="0">
                <a:solidFill>
                  <a:schemeClr val="tx1">
                    <a:lumMod val="85000"/>
                    <a:lumOff val="15000"/>
                  </a:schemeClr>
                </a:solidFill>
              </a:rPr>
              <a:t>Questions?</a:t>
            </a:r>
          </a:p>
        </p:txBody>
      </p:sp>
    </p:spTree>
    <p:extLst>
      <p:ext uri="{BB962C8B-B14F-4D97-AF65-F5344CB8AC3E}">
        <p14:creationId xmlns:p14="http://schemas.microsoft.com/office/powerpoint/2010/main" val="4129779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F4DB18-5B41-5E48-6854-A08336393EB1}"/>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8C8A194-6AF8-17EF-60C5-59499491479B}"/>
              </a:ext>
            </a:extLst>
          </p:cNvPr>
          <p:cNvSpPr>
            <a:spLocks noGrp="1"/>
          </p:cNvSpPr>
          <p:nvPr>
            <p:ph type="sldNum" sz="quarter" idx="12"/>
          </p:nvPr>
        </p:nvSpPr>
        <p:spPr/>
        <p:txBody>
          <a:bodyPr/>
          <a:lstStyle/>
          <a:p>
            <a:pPr>
              <a:defRPr/>
            </a:pPr>
            <a:fld id="{85624DFA-A676-4F29-875D-971374D0B0FA}" type="slidenum">
              <a:rPr lang="en-US" smtClean="0"/>
              <a:pPr>
                <a:defRPr/>
              </a:pPr>
              <a:t>12</a:t>
            </a:fld>
            <a:endParaRPr lang="en-US" dirty="0"/>
          </a:p>
        </p:txBody>
      </p:sp>
      <p:sp>
        <p:nvSpPr>
          <p:cNvPr id="7" name="TextBox 6">
            <a:extLst>
              <a:ext uri="{FF2B5EF4-FFF2-40B4-BE49-F238E27FC236}">
                <a16:creationId xmlns:a16="http://schemas.microsoft.com/office/drawing/2014/main" id="{7B016BB0-4BF5-6EC6-2C24-CDC109DA4442}"/>
              </a:ext>
            </a:extLst>
          </p:cNvPr>
          <p:cNvSpPr txBox="1"/>
          <p:nvPr/>
        </p:nvSpPr>
        <p:spPr>
          <a:xfrm>
            <a:off x="402967" y="290878"/>
            <a:ext cx="11801170" cy="769441"/>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4400" dirty="0">
                <a:solidFill>
                  <a:srgbClr val="002060"/>
                </a:solidFill>
                <a:latin typeface="Arial" panose="020B0604020202020204" pitchFamily="34" charset="0"/>
                <a:cs typeface="Arial" panose="020B0604020202020204" pitchFamily="34" charset="0"/>
              </a:rPr>
              <a:t>Discussion</a:t>
            </a:r>
            <a:endParaRPr kumimoji="0" lang="en-GB" altLang="en-US" sz="4400" b="1" i="0" u="none" strike="noStrike" kern="1200" cap="none" spc="-4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2" name="Rectangle 1">
            <a:extLst>
              <a:ext uri="{FF2B5EF4-FFF2-40B4-BE49-F238E27FC236}">
                <a16:creationId xmlns:a16="http://schemas.microsoft.com/office/drawing/2014/main" id="{98F60598-27D0-2C3E-9E34-BCD96B6C71F1}"/>
              </a:ext>
            </a:extLst>
          </p:cNvPr>
          <p:cNvSpPr/>
          <p:nvPr/>
        </p:nvSpPr>
        <p:spPr>
          <a:xfrm>
            <a:off x="402967" y="1828558"/>
            <a:ext cx="11669290" cy="4957639"/>
          </a:xfrm>
          <a:prstGeom prst="rect">
            <a:avLst/>
          </a:prstGeom>
        </p:spPr>
        <p:txBody>
          <a:bodyPr wrap="square" lIns="91440" tIns="45720" rIns="91440" bIns="45720" anchor="t">
            <a:spAutoFit/>
          </a:bodyPr>
          <a:lstStyle/>
          <a:p>
            <a:pPr marL="342900" indent="-342900">
              <a:lnSpc>
                <a:spcPts val="2400"/>
              </a:lnSpc>
              <a:spcBef>
                <a:spcPts val="0"/>
              </a:spcBef>
              <a:spcAft>
                <a:spcPts val="600"/>
              </a:spcAft>
              <a:buFont typeface="Arial" panose="020B0604020202020204" pitchFamily="34" charset="0"/>
              <a:buChar char="•"/>
            </a:pPr>
            <a:r>
              <a:rPr lang="en-GB" sz="2800" dirty="0">
                <a:solidFill>
                  <a:schemeClr val="tx1">
                    <a:lumMod val="85000"/>
                    <a:lumOff val="15000"/>
                  </a:schemeClr>
                </a:solidFill>
              </a:rPr>
              <a:t>In a constrained funding envelope maintaining a broad programme through the CG is the top priority of the community.</a:t>
            </a:r>
          </a:p>
          <a:p>
            <a:pPr marL="342900" indent="-342900">
              <a:lnSpc>
                <a:spcPts val="2400"/>
              </a:lnSpc>
              <a:spcBef>
                <a:spcPts val="0"/>
              </a:spcBef>
              <a:spcAft>
                <a:spcPts val="600"/>
              </a:spcAft>
              <a:buFont typeface="Arial" panose="020B0604020202020204" pitchFamily="34" charset="0"/>
              <a:buChar char="•"/>
            </a:pPr>
            <a:endParaRPr lang="en-GB" sz="2800" dirty="0">
              <a:solidFill>
                <a:schemeClr val="tx1">
                  <a:lumMod val="85000"/>
                  <a:lumOff val="15000"/>
                </a:schemeClr>
              </a:solidFill>
            </a:endParaRPr>
          </a:p>
          <a:p>
            <a:pPr marL="342900" indent="-342900">
              <a:lnSpc>
                <a:spcPts val="2400"/>
              </a:lnSpc>
              <a:spcBef>
                <a:spcPts val="0"/>
              </a:spcBef>
              <a:spcAft>
                <a:spcPts val="600"/>
              </a:spcAft>
              <a:buFont typeface="Arial" panose="020B0604020202020204" pitchFamily="34" charset="0"/>
              <a:buChar char="•"/>
            </a:pPr>
            <a:r>
              <a:rPr lang="en-GB" sz="2800" dirty="0">
                <a:solidFill>
                  <a:srgbClr val="0070C0"/>
                </a:solidFill>
              </a:rPr>
              <a:t>There is currently a lack of a small grant funding scheme which impacts R&amp;D pipeline and theory projects. Smalls projects can have high impact!</a:t>
            </a:r>
          </a:p>
          <a:p>
            <a:pPr marL="342900" indent="-342900">
              <a:lnSpc>
                <a:spcPts val="2400"/>
              </a:lnSpc>
              <a:spcBef>
                <a:spcPts val="0"/>
              </a:spcBef>
              <a:spcAft>
                <a:spcPts val="600"/>
              </a:spcAft>
              <a:buFont typeface="Arial" panose="020B0604020202020204" pitchFamily="34" charset="0"/>
              <a:buChar char="•"/>
            </a:pPr>
            <a:endParaRPr lang="en-GB" sz="2800" dirty="0"/>
          </a:p>
          <a:p>
            <a:pPr marL="342900" indent="-342900">
              <a:lnSpc>
                <a:spcPts val="2400"/>
              </a:lnSpc>
              <a:spcBef>
                <a:spcPts val="0"/>
              </a:spcBef>
              <a:spcAft>
                <a:spcPts val="600"/>
              </a:spcAft>
              <a:buFont typeface="Arial" panose="020B0604020202020204" pitchFamily="34" charset="0"/>
              <a:buChar char="•"/>
            </a:pPr>
            <a:r>
              <a:rPr lang="en-GB" sz="2800" dirty="0"/>
              <a:t>Large projects are fundamental to future programme. Reduction in project funding to mitigate any potential funding reduction in exploitation could have longer term impact on programme, international reputation and skills retention.</a:t>
            </a:r>
          </a:p>
          <a:p>
            <a:pPr marL="342900" indent="-342900">
              <a:lnSpc>
                <a:spcPts val="2400"/>
              </a:lnSpc>
              <a:spcBef>
                <a:spcPts val="0"/>
              </a:spcBef>
              <a:spcAft>
                <a:spcPts val="600"/>
              </a:spcAft>
              <a:buFont typeface="Arial" panose="020B0604020202020204" pitchFamily="34" charset="0"/>
              <a:buChar char="•"/>
            </a:pPr>
            <a:endParaRPr lang="en-GB" sz="2800" dirty="0"/>
          </a:p>
          <a:p>
            <a:pPr marL="342900" indent="-342900">
              <a:lnSpc>
                <a:spcPts val="2400"/>
              </a:lnSpc>
              <a:spcBef>
                <a:spcPts val="0"/>
              </a:spcBef>
              <a:spcAft>
                <a:spcPts val="600"/>
              </a:spcAft>
              <a:buFont typeface="Arial" panose="020B0604020202020204" pitchFamily="34" charset="0"/>
              <a:buChar char="•"/>
            </a:pPr>
            <a:r>
              <a:rPr lang="en-GB" sz="2800" dirty="0">
                <a:solidFill>
                  <a:srgbClr val="0070C0"/>
                </a:solidFill>
              </a:rPr>
              <a:t>Opportunities in nuclear data/skills are a result of low capacity and capability gaps. </a:t>
            </a:r>
            <a:r>
              <a:rPr lang="en-GB" sz="2800" u="sng" dirty="0">
                <a:solidFill>
                  <a:srgbClr val="0070C0"/>
                </a:solidFill>
              </a:rPr>
              <a:t>Next CG we are back to two theory groups!</a:t>
            </a:r>
          </a:p>
          <a:p>
            <a:pPr marL="342900" indent="-342900">
              <a:lnSpc>
                <a:spcPts val="2400"/>
              </a:lnSpc>
              <a:spcBef>
                <a:spcPts val="0"/>
              </a:spcBef>
              <a:spcAft>
                <a:spcPts val="600"/>
              </a:spcAft>
              <a:buFont typeface="Arial" panose="020B0604020202020204" pitchFamily="34" charset="0"/>
              <a:buChar char="•"/>
            </a:pPr>
            <a:endParaRPr lang="en-GB" sz="2800" dirty="0"/>
          </a:p>
        </p:txBody>
      </p:sp>
      <p:sp>
        <p:nvSpPr>
          <p:cNvPr id="3" name="Rectangle 2">
            <a:extLst>
              <a:ext uri="{FF2B5EF4-FFF2-40B4-BE49-F238E27FC236}">
                <a16:creationId xmlns:a16="http://schemas.microsoft.com/office/drawing/2014/main" id="{3EF24FE2-494E-E286-2516-0DC87146A4F9}"/>
              </a:ext>
            </a:extLst>
          </p:cNvPr>
          <p:cNvSpPr/>
          <p:nvPr/>
        </p:nvSpPr>
        <p:spPr>
          <a:xfrm>
            <a:off x="402967" y="1060319"/>
            <a:ext cx="11611824" cy="467051"/>
          </a:xfrm>
          <a:prstGeom prst="rect">
            <a:avLst/>
          </a:prstGeom>
        </p:spPr>
        <p:txBody>
          <a:bodyPr wrap="square" lIns="91440" tIns="45720" rIns="91440" bIns="45720" anchor="t">
            <a:spAutoFit/>
          </a:bodyPr>
          <a:lstStyle/>
          <a:p>
            <a:pPr lvl="0">
              <a:lnSpc>
                <a:spcPct val="110000"/>
              </a:lnSpc>
              <a:spcBef>
                <a:spcPct val="0"/>
              </a:spcBef>
              <a:spcAft>
                <a:spcPts val="300"/>
              </a:spcAft>
              <a:defRPr/>
            </a:pPr>
            <a:r>
              <a:rPr lang="en-US" altLang="en-US" sz="2400" dirty="0">
                <a:solidFill>
                  <a:schemeClr val="accent2"/>
                </a:solidFill>
                <a:latin typeface="Arial"/>
                <a:cs typeface="Arial" panose="020B0604020202020204" pitchFamily="34" charset="0"/>
              </a:rPr>
              <a:t>Priorities</a:t>
            </a:r>
          </a:p>
        </p:txBody>
      </p:sp>
    </p:spTree>
    <p:extLst>
      <p:ext uri="{BB962C8B-B14F-4D97-AF65-F5344CB8AC3E}">
        <p14:creationId xmlns:p14="http://schemas.microsoft.com/office/powerpoint/2010/main" val="714842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C79736-2DBD-CF06-B6C7-5BC10BF89DAB}"/>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03CCE8-67AC-C515-C657-F7A146833CE9}"/>
              </a:ext>
            </a:extLst>
          </p:cNvPr>
          <p:cNvSpPr>
            <a:spLocks noGrp="1"/>
          </p:cNvSpPr>
          <p:nvPr>
            <p:ph type="sldNum" sz="quarter" idx="12"/>
          </p:nvPr>
        </p:nvSpPr>
        <p:spPr/>
        <p:txBody>
          <a:bodyPr/>
          <a:lstStyle/>
          <a:p>
            <a:pPr>
              <a:defRPr/>
            </a:pPr>
            <a:fld id="{85624DFA-A676-4F29-875D-971374D0B0FA}" type="slidenum">
              <a:rPr lang="en-US" smtClean="0"/>
              <a:pPr>
                <a:defRPr/>
              </a:pPr>
              <a:t>13</a:t>
            </a:fld>
            <a:endParaRPr lang="en-US" dirty="0"/>
          </a:p>
        </p:txBody>
      </p:sp>
      <p:sp>
        <p:nvSpPr>
          <p:cNvPr id="7" name="TextBox 6">
            <a:extLst>
              <a:ext uri="{FF2B5EF4-FFF2-40B4-BE49-F238E27FC236}">
                <a16:creationId xmlns:a16="http://schemas.microsoft.com/office/drawing/2014/main" id="{E48C4399-4194-3BB4-3A7D-6F8C81521D24}"/>
              </a:ext>
            </a:extLst>
          </p:cNvPr>
          <p:cNvSpPr txBox="1"/>
          <p:nvPr/>
        </p:nvSpPr>
        <p:spPr>
          <a:xfrm>
            <a:off x="402967" y="290878"/>
            <a:ext cx="11801170" cy="769441"/>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4400" dirty="0">
                <a:solidFill>
                  <a:srgbClr val="002060"/>
                </a:solidFill>
                <a:latin typeface="Arial" panose="020B0604020202020204" pitchFamily="34" charset="0"/>
                <a:cs typeface="Arial" panose="020B0604020202020204" pitchFamily="34" charset="0"/>
              </a:rPr>
              <a:t>Discussion</a:t>
            </a:r>
            <a:endParaRPr kumimoji="0" lang="en-GB" altLang="en-US" sz="4400" b="1" i="0" u="none" strike="noStrike" kern="1200" cap="none" spc="-4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2" name="Rectangle 1">
            <a:extLst>
              <a:ext uri="{FF2B5EF4-FFF2-40B4-BE49-F238E27FC236}">
                <a16:creationId xmlns:a16="http://schemas.microsoft.com/office/drawing/2014/main" id="{46167D90-64AA-6B5E-B0DA-896CF19AD729}"/>
              </a:ext>
            </a:extLst>
          </p:cNvPr>
          <p:cNvSpPr/>
          <p:nvPr/>
        </p:nvSpPr>
        <p:spPr>
          <a:xfrm>
            <a:off x="402967" y="1828558"/>
            <a:ext cx="11669290" cy="3477875"/>
          </a:xfrm>
          <a:prstGeom prst="rect">
            <a:avLst/>
          </a:prstGeom>
        </p:spPr>
        <p:txBody>
          <a:bodyPr wrap="square" lIns="91440" tIns="45720" rIns="91440" bIns="45720" anchor="t">
            <a:spAutoFit/>
          </a:bodyPr>
          <a:lstStyle/>
          <a:p>
            <a:pPr marL="342900" indent="-342900">
              <a:lnSpc>
                <a:spcPts val="2400"/>
              </a:lnSpc>
              <a:spcBef>
                <a:spcPts val="0"/>
              </a:spcBef>
              <a:spcAft>
                <a:spcPts val="600"/>
              </a:spcAft>
              <a:buFont typeface="Arial" panose="020B0604020202020204" pitchFamily="34" charset="0"/>
              <a:buChar char="•"/>
            </a:pPr>
            <a:r>
              <a:rPr lang="en-GB" sz="2800" dirty="0">
                <a:solidFill>
                  <a:schemeClr val="tx1">
                    <a:lumMod val="85000"/>
                    <a:lumOff val="15000"/>
                  </a:schemeClr>
                </a:solidFill>
              </a:rPr>
              <a:t>Low academic FEC continues to be a major issue. </a:t>
            </a:r>
          </a:p>
          <a:p>
            <a:pPr marL="800100" lvl="1" indent="-342900">
              <a:lnSpc>
                <a:spcPts val="2400"/>
              </a:lnSpc>
              <a:spcBef>
                <a:spcPts val="0"/>
              </a:spcBef>
              <a:spcAft>
                <a:spcPts val="600"/>
              </a:spcAft>
              <a:buFont typeface="Arial" panose="020B0604020202020204" pitchFamily="34" charset="0"/>
              <a:buChar char="•"/>
            </a:pPr>
            <a:r>
              <a:rPr lang="en-GB" sz="2000" dirty="0">
                <a:solidFill>
                  <a:schemeClr val="tx1">
                    <a:lumMod val="85000"/>
                    <a:lumOff val="15000"/>
                  </a:schemeClr>
                </a:solidFill>
              </a:rPr>
              <a:t>If funding increased would be top priority to address?</a:t>
            </a:r>
          </a:p>
          <a:p>
            <a:pPr marL="800100" lvl="1" indent="-342900">
              <a:lnSpc>
                <a:spcPts val="2400"/>
              </a:lnSpc>
              <a:spcBef>
                <a:spcPts val="0"/>
              </a:spcBef>
              <a:spcAft>
                <a:spcPts val="600"/>
              </a:spcAft>
              <a:buFont typeface="Arial" panose="020B0604020202020204" pitchFamily="34" charset="0"/>
              <a:buChar char="•"/>
            </a:pPr>
            <a:r>
              <a:rPr lang="en-GB" sz="2000" dirty="0">
                <a:solidFill>
                  <a:schemeClr val="tx1">
                    <a:lumMod val="85000"/>
                    <a:lumOff val="15000"/>
                  </a:schemeClr>
                </a:solidFill>
              </a:rPr>
              <a:t>Lacking ability to address if funding maintained at current levels? </a:t>
            </a:r>
          </a:p>
          <a:p>
            <a:pPr marL="800100" lvl="1" indent="-342900">
              <a:lnSpc>
                <a:spcPts val="2400"/>
              </a:lnSpc>
              <a:spcBef>
                <a:spcPts val="0"/>
              </a:spcBef>
              <a:spcAft>
                <a:spcPts val="600"/>
              </a:spcAft>
              <a:buFont typeface="Arial" panose="020B0604020202020204" pitchFamily="34" charset="0"/>
              <a:buChar char="•"/>
            </a:pPr>
            <a:r>
              <a:rPr lang="en-GB" sz="2000" dirty="0">
                <a:solidFill>
                  <a:schemeClr val="tx1">
                    <a:lumMod val="85000"/>
                    <a:lumOff val="15000"/>
                  </a:schemeClr>
                </a:solidFill>
              </a:rPr>
              <a:t>Not a dial that can be turned down any further.</a:t>
            </a:r>
          </a:p>
          <a:p>
            <a:pPr marL="800100" lvl="1" indent="-342900">
              <a:lnSpc>
                <a:spcPts val="2400"/>
              </a:lnSpc>
              <a:spcBef>
                <a:spcPts val="0"/>
              </a:spcBef>
              <a:spcAft>
                <a:spcPts val="600"/>
              </a:spcAft>
              <a:buFont typeface="Arial" panose="020B0604020202020204" pitchFamily="34" charset="0"/>
              <a:buChar char="•"/>
            </a:pPr>
            <a:endParaRPr lang="en-GB" sz="2000" dirty="0">
              <a:solidFill>
                <a:schemeClr val="tx1">
                  <a:lumMod val="85000"/>
                  <a:lumOff val="15000"/>
                </a:schemeClr>
              </a:solidFill>
            </a:endParaRPr>
          </a:p>
          <a:p>
            <a:pPr marL="342900" indent="-342900">
              <a:lnSpc>
                <a:spcPts val="2400"/>
              </a:lnSpc>
              <a:spcBef>
                <a:spcPts val="0"/>
              </a:spcBef>
              <a:spcAft>
                <a:spcPts val="600"/>
              </a:spcAft>
              <a:buFont typeface="Arial" panose="020B0604020202020204" pitchFamily="34" charset="0"/>
              <a:buChar char="•"/>
            </a:pPr>
            <a:r>
              <a:rPr lang="en-GB" sz="2800" dirty="0">
                <a:solidFill>
                  <a:schemeClr val="tx1">
                    <a:lumMod val="85000"/>
                    <a:lumOff val="15000"/>
                  </a:schemeClr>
                </a:solidFill>
              </a:rPr>
              <a:t>CC/PDRA/Core posts</a:t>
            </a:r>
          </a:p>
          <a:p>
            <a:pPr marL="800100" lvl="1" indent="-342900">
              <a:lnSpc>
                <a:spcPts val="2400"/>
              </a:lnSpc>
              <a:spcBef>
                <a:spcPts val="0"/>
              </a:spcBef>
              <a:spcAft>
                <a:spcPts val="600"/>
              </a:spcAft>
              <a:buFont typeface="Arial" panose="020B0604020202020204" pitchFamily="34" charset="0"/>
              <a:buChar char="•"/>
            </a:pPr>
            <a:r>
              <a:rPr lang="en-GB" sz="2000" dirty="0">
                <a:solidFill>
                  <a:schemeClr val="tx1">
                    <a:lumMod val="85000"/>
                    <a:lumOff val="15000"/>
                  </a:schemeClr>
                </a:solidFill>
              </a:rPr>
              <a:t>What is best balance?</a:t>
            </a:r>
          </a:p>
          <a:p>
            <a:pPr marL="800100" lvl="1" indent="-342900">
              <a:lnSpc>
                <a:spcPts val="2400"/>
              </a:lnSpc>
              <a:spcBef>
                <a:spcPts val="0"/>
              </a:spcBef>
              <a:spcAft>
                <a:spcPts val="600"/>
              </a:spcAft>
              <a:buFont typeface="Arial" panose="020B0604020202020204" pitchFamily="34" charset="0"/>
              <a:buChar char="•"/>
            </a:pPr>
            <a:r>
              <a:rPr lang="en-GB" sz="2000" dirty="0">
                <a:solidFill>
                  <a:schemeClr val="tx1">
                    <a:lumMod val="85000"/>
                    <a:lumOff val="15000"/>
                  </a:schemeClr>
                </a:solidFill>
              </a:rPr>
              <a:t>Thematically nuanced. Down to NPGP and PIs to decide.</a:t>
            </a:r>
          </a:p>
          <a:p>
            <a:pPr marL="800100" lvl="1" indent="-342900">
              <a:lnSpc>
                <a:spcPts val="2400"/>
              </a:lnSpc>
              <a:spcBef>
                <a:spcPts val="0"/>
              </a:spcBef>
              <a:spcAft>
                <a:spcPts val="600"/>
              </a:spcAft>
              <a:buFont typeface="Arial" panose="020B0604020202020204" pitchFamily="34" charset="0"/>
              <a:buChar char="•"/>
            </a:pPr>
            <a:r>
              <a:rPr lang="en-GB" sz="2000" dirty="0">
                <a:solidFill>
                  <a:schemeClr val="tx1">
                    <a:lumMod val="85000"/>
                    <a:lumOff val="15000"/>
                  </a:schemeClr>
                </a:solidFill>
              </a:rPr>
              <a:t>Guidance on definition of core posts needed.</a:t>
            </a:r>
            <a:endParaRPr lang="en-GB" sz="2000" dirty="0"/>
          </a:p>
        </p:txBody>
      </p:sp>
      <p:sp>
        <p:nvSpPr>
          <p:cNvPr id="3" name="Rectangle 2">
            <a:extLst>
              <a:ext uri="{FF2B5EF4-FFF2-40B4-BE49-F238E27FC236}">
                <a16:creationId xmlns:a16="http://schemas.microsoft.com/office/drawing/2014/main" id="{4BEBB681-7327-C165-F237-66816807A0E0}"/>
              </a:ext>
            </a:extLst>
          </p:cNvPr>
          <p:cNvSpPr/>
          <p:nvPr/>
        </p:nvSpPr>
        <p:spPr>
          <a:xfrm>
            <a:off x="402967" y="1060319"/>
            <a:ext cx="11611824" cy="467051"/>
          </a:xfrm>
          <a:prstGeom prst="rect">
            <a:avLst/>
          </a:prstGeom>
        </p:spPr>
        <p:txBody>
          <a:bodyPr wrap="square" lIns="91440" tIns="45720" rIns="91440" bIns="45720" anchor="t">
            <a:spAutoFit/>
          </a:bodyPr>
          <a:lstStyle/>
          <a:p>
            <a:pPr lvl="0">
              <a:lnSpc>
                <a:spcPct val="110000"/>
              </a:lnSpc>
              <a:spcBef>
                <a:spcPct val="0"/>
              </a:spcBef>
              <a:spcAft>
                <a:spcPts val="300"/>
              </a:spcAft>
              <a:defRPr/>
            </a:pPr>
            <a:r>
              <a:rPr lang="en-US" altLang="en-US" sz="2400" dirty="0">
                <a:solidFill>
                  <a:schemeClr val="accent2"/>
                </a:solidFill>
                <a:latin typeface="Arial"/>
                <a:cs typeface="Arial" panose="020B0604020202020204" pitchFamily="34" charset="0"/>
              </a:rPr>
              <a:t>CG Priorities</a:t>
            </a:r>
          </a:p>
        </p:txBody>
      </p:sp>
    </p:spTree>
    <p:extLst>
      <p:ext uri="{BB962C8B-B14F-4D97-AF65-F5344CB8AC3E}">
        <p14:creationId xmlns:p14="http://schemas.microsoft.com/office/powerpoint/2010/main" val="1360919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DE120A-BF7E-DA7B-22A7-6F15A43AB77A}"/>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79DFEF3-2184-0942-2574-806668FD297D}"/>
              </a:ext>
            </a:extLst>
          </p:cNvPr>
          <p:cNvSpPr>
            <a:spLocks noGrp="1"/>
          </p:cNvSpPr>
          <p:nvPr>
            <p:ph type="sldNum" sz="quarter" idx="12"/>
          </p:nvPr>
        </p:nvSpPr>
        <p:spPr/>
        <p:txBody>
          <a:bodyPr/>
          <a:lstStyle/>
          <a:p>
            <a:pPr>
              <a:defRPr/>
            </a:pPr>
            <a:fld id="{85624DFA-A676-4F29-875D-971374D0B0FA}" type="slidenum">
              <a:rPr lang="en-US" smtClean="0"/>
              <a:pPr>
                <a:defRPr/>
              </a:pPr>
              <a:t>2</a:t>
            </a:fld>
            <a:endParaRPr lang="en-US" dirty="0"/>
          </a:p>
        </p:txBody>
      </p:sp>
      <p:sp>
        <p:nvSpPr>
          <p:cNvPr id="7" name="TextBox 6">
            <a:extLst>
              <a:ext uri="{FF2B5EF4-FFF2-40B4-BE49-F238E27FC236}">
                <a16:creationId xmlns:a16="http://schemas.microsoft.com/office/drawing/2014/main" id="{AC77B4B1-6F2E-C7A3-0D96-5BA97A2BC73E}"/>
              </a:ext>
            </a:extLst>
          </p:cNvPr>
          <p:cNvSpPr txBox="1"/>
          <p:nvPr/>
        </p:nvSpPr>
        <p:spPr>
          <a:xfrm>
            <a:off x="402967" y="290878"/>
            <a:ext cx="11801170" cy="769441"/>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4400" dirty="0">
                <a:solidFill>
                  <a:srgbClr val="002060"/>
                </a:solidFill>
                <a:latin typeface="Arial" panose="020B0604020202020204" pitchFamily="34" charset="0"/>
                <a:cs typeface="Arial" panose="020B0604020202020204" pitchFamily="34" charset="0"/>
              </a:rPr>
              <a:t>NPAP Membership</a:t>
            </a:r>
            <a:endParaRPr kumimoji="0" lang="en-GB" altLang="en-US" sz="4400" b="1" i="0" u="none" strike="noStrike" kern="1200" cap="none" spc="-4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12" name="Rectangle 11">
            <a:extLst>
              <a:ext uri="{FF2B5EF4-FFF2-40B4-BE49-F238E27FC236}">
                <a16:creationId xmlns:a16="http://schemas.microsoft.com/office/drawing/2014/main" id="{45A7A13B-3B82-9F30-1B34-A98BBBA5B0D1}"/>
              </a:ext>
            </a:extLst>
          </p:cNvPr>
          <p:cNvSpPr/>
          <p:nvPr/>
        </p:nvSpPr>
        <p:spPr>
          <a:xfrm>
            <a:off x="402967" y="1207257"/>
            <a:ext cx="11512113" cy="4682757"/>
          </a:xfrm>
          <a:prstGeom prst="rect">
            <a:avLst/>
          </a:prstGeom>
        </p:spPr>
        <p:txBody>
          <a:bodyPr wrap="square" lIns="91440" tIns="45720" rIns="91440" bIns="45720" anchor="t">
            <a:spAutoFit/>
          </a:bodyPr>
          <a:lstStyle/>
          <a:p>
            <a:pPr lvl="0">
              <a:lnSpc>
                <a:spcPct val="110000"/>
              </a:lnSpc>
              <a:spcBef>
                <a:spcPct val="0"/>
              </a:spcBef>
              <a:spcAft>
                <a:spcPts val="300"/>
              </a:spcAft>
              <a:defRPr/>
            </a:pPr>
            <a:r>
              <a:rPr lang="en-GB" altLang="en-US" sz="2400" b="1" dirty="0">
                <a:solidFill>
                  <a:schemeClr val="accent2"/>
                </a:solidFill>
                <a:latin typeface="Arial"/>
                <a:ea typeface="ヒラギノ角ゴ Pro W3"/>
                <a:cs typeface="Arial"/>
              </a:rPr>
              <a:t>David Sharp			University of Manchester</a:t>
            </a:r>
          </a:p>
          <a:p>
            <a:pPr lvl="0">
              <a:lnSpc>
                <a:spcPct val="110000"/>
              </a:lnSpc>
              <a:spcBef>
                <a:spcPct val="0"/>
              </a:spcBef>
              <a:spcAft>
                <a:spcPts val="300"/>
              </a:spcAft>
              <a:defRPr/>
            </a:pPr>
            <a:r>
              <a:rPr lang="en-GB" altLang="en-US" sz="2400" dirty="0">
                <a:solidFill>
                  <a:schemeClr val="accent2"/>
                </a:solidFill>
                <a:latin typeface="Arial"/>
                <a:cs typeface="Arial"/>
              </a:rPr>
              <a:t>Rachel Montgomery	University of Glasgow</a:t>
            </a:r>
          </a:p>
          <a:p>
            <a:pPr lvl="0">
              <a:lnSpc>
                <a:spcPct val="110000"/>
              </a:lnSpc>
              <a:spcBef>
                <a:spcPct val="0"/>
              </a:spcBef>
              <a:spcAft>
                <a:spcPts val="300"/>
              </a:spcAft>
              <a:defRPr/>
            </a:pPr>
            <a:r>
              <a:rPr lang="en-GB" altLang="en-US" sz="2400" dirty="0">
                <a:solidFill>
                  <a:schemeClr val="accent2"/>
                </a:solidFill>
                <a:latin typeface="Arial"/>
                <a:cs typeface="Arial"/>
              </a:rPr>
              <a:t>Philippos Papadakis	STFC Daresbury</a:t>
            </a:r>
          </a:p>
          <a:p>
            <a:pPr lvl="0">
              <a:lnSpc>
                <a:spcPct val="110000"/>
              </a:lnSpc>
              <a:spcBef>
                <a:spcPct val="0"/>
              </a:spcBef>
              <a:spcAft>
                <a:spcPts val="300"/>
              </a:spcAft>
              <a:defRPr/>
            </a:pPr>
            <a:r>
              <a:rPr lang="en-GB" altLang="en-US" sz="2400" dirty="0">
                <a:solidFill>
                  <a:schemeClr val="accent2"/>
                </a:solidFill>
                <a:latin typeface="Arial"/>
                <a:cs typeface="Arial"/>
              </a:rPr>
              <a:t>Paul Stevenson		University of Surrey</a:t>
            </a:r>
            <a:endParaRPr lang="en-US" altLang="en-US" sz="2400" dirty="0">
              <a:solidFill>
                <a:schemeClr val="accent2"/>
              </a:solidFill>
              <a:latin typeface="Arial"/>
              <a:cs typeface="Arial" panose="020B0604020202020204" pitchFamily="34" charset="0"/>
            </a:endParaRPr>
          </a:p>
          <a:p>
            <a:pPr lvl="0">
              <a:lnSpc>
                <a:spcPct val="110000"/>
              </a:lnSpc>
              <a:spcBef>
                <a:spcPct val="0"/>
              </a:spcBef>
              <a:spcAft>
                <a:spcPts val="300"/>
              </a:spcAft>
              <a:defRPr/>
            </a:pPr>
            <a:endParaRPr lang="en-US" altLang="en-US" sz="2400" dirty="0">
              <a:solidFill>
                <a:srgbClr val="4D4D4D"/>
              </a:solidFill>
              <a:latin typeface="Arial"/>
              <a:cs typeface="Arial" panose="020B0604020202020204" pitchFamily="34" charset="0"/>
            </a:endParaRPr>
          </a:p>
          <a:p>
            <a:pPr lvl="0">
              <a:lnSpc>
                <a:spcPct val="110000"/>
              </a:lnSpc>
              <a:spcBef>
                <a:spcPct val="0"/>
              </a:spcBef>
              <a:spcAft>
                <a:spcPts val="300"/>
              </a:spcAft>
              <a:defRPr/>
            </a:pPr>
            <a:r>
              <a:rPr lang="en-US" altLang="en-US" sz="2200" dirty="0">
                <a:solidFill>
                  <a:srgbClr val="4D4D4D"/>
                </a:solidFill>
                <a:latin typeface="Arial"/>
                <a:cs typeface="Arial"/>
              </a:rPr>
              <a:t>New Members Joining Soon!</a:t>
            </a:r>
          </a:p>
          <a:p>
            <a:pPr lvl="0">
              <a:lnSpc>
                <a:spcPct val="110000"/>
              </a:lnSpc>
              <a:spcBef>
                <a:spcPct val="0"/>
              </a:spcBef>
              <a:spcAft>
                <a:spcPts val="300"/>
              </a:spcAft>
              <a:defRPr/>
            </a:pPr>
            <a:endParaRPr lang="en-US" altLang="en-US" sz="2200" dirty="0">
              <a:solidFill>
                <a:srgbClr val="4D4D4D"/>
              </a:solidFill>
              <a:latin typeface="Arial"/>
              <a:cs typeface="Arial"/>
            </a:endParaRPr>
          </a:p>
          <a:p>
            <a:pPr lvl="0">
              <a:lnSpc>
                <a:spcPct val="110000"/>
              </a:lnSpc>
              <a:spcBef>
                <a:spcPct val="0"/>
              </a:spcBef>
              <a:spcAft>
                <a:spcPts val="300"/>
              </a:spcAft>
              <a:defRPr/>
            </a:pPr>
            <a:r>
              <a:rPr lang="en-US" altLang="en-US" sz="2200" dirty="0">
                <a:solidFill>
                  <a:srgbClr val="4D4D4D"/>
                </a:solidFill>
                <a:latin typeface="Arial"/>
                <a:cs typeface="Arial"/>
              </a:rPr>
              <a:t>3 new members identified from applications – should hear from STFC shortly.</a:t>
            </a:r>
          </a:p>
          <a:p>
            <a:pPr lvl="0">
              <a:lnSpc>
                <a:spcPct val="110000"/>
              </a:lnSpc>
              <a:spcBef>
                <a:spcPct val="0"/>
              </a:spcBef>
              <a:spcAft>
                <a:spcPts val="300"/>
              </a:spcAft>
              <a:defRPr/>
            </a:pPr>
            <a:r>
              <a:rPr lang="en-US" altLang="en-US" sz="2200" dirty="0">
                <a:solidFill>
                  <a:srgbClr val="4D4D4D"/>
                </a:solidFill>
                <a:latin typeface="Arial"/>
                <a:cs typeface="Arial"/>
              </a:rPr>
              <a:t>Chair position not yet filled.</a:t>
            </a:r>
          </a:p>
          <a:p>
            <a:pPr lvl="0">
              <a:lnSpc>
                <a:spcPct val="110000"/>
              </a:lnSpc>
              <a:spcBef>
                <a:spcPct val="0"/>
              </a:spcBef>
              <a:spcAft>
                <a:spcPts val="300"/>
              </a:spcAft>
              <a:defRPr/>
            </a:pPr>
            <a:endParaRPr lang="en-US" altLang="en-US" sz="2200" dirty="0">
              <a:solidFill>
                <a:srgbClr val="4D4D4D"/>
              </a:solidFill>
              <a:latin typeface="Arial"/>
              <a:cs typeface="Arial"/>
            </a:endParaRPr>
          </a:p>
          <a:p>
            <a:pPr lvl="0">
              <a:lnSpc>
                <a:spcPct val="110000"/>
              </a:lnSpc>
              <a:spcBef>
                <a:spcPct val="0"/>
              </a:spcBef>
              <a:spcAft>
                <a:spcPts val="300"/>
              </a:spcAft>
              <a:defRPr/>
            </a:pPr>
            <a:r>
              <a:rPr lang="en-US" altLang="en-US" sz="2000" dirty="0">
                <a:solidFill>
                  <a:srgbClr val="0070C0"/>
                </a:solidFill>
                <a:latin typeface="Arial"/>
                <a:cs typeface="Arial"/>
              </a:rPr>
              <a:t>If you would like to discuss the role then please get in touch </a:t>
            </a:r>
            <a:r>
              <a:rPr lang="en-US" altLang="en-US" sz="2000" dirty="0" err="1">
                <a:solidFill>
                  <a:srgbClr val="0070C0"/>
                </a:solidFill>
                <a:latin typeface="Arial"/>
                <a:cs typeface="Arial"/>
              </a:rPr>
              <a:t>david.sharp@manchester.ac.uk</a:t>
            </a:r>
            <a:endParaRPr lang="en-US" altLang="en-US" sz="2200" dirty="0">
              <a:solidFill>
                <a:srgbClr val="4D4D4D"/>
              </a:solidFill>
              <a:latin typeface="Arial"/>
              <a:cs typeface="Arial"/>
            </a:endParaRPr>
          </a:p>
        </p:txBody>
      </p:sp>
    </p:spTree>
    <p:extLst>
      <p:ext uri="{BB962C8B-B14F-4D97-AF65-F5344CB8AC3E}">
        <p14:creationId xmlns:p14="http://schemas.microsoft.com/office/powerpoint/2010/main" val="3748130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BA96F6-8D85-4A46-0D14-3AC66DA1192E}"/>
              </a:ext>
            </a:extLst>
          </p:cNvPr>
          <p:cNvSpPr>
            <a:spLocks noGrp="1"/>
          </p:cNvSpPr>
          <p:nvPr>
            <p:ph idx="1"/>
          </p:nvPr>
        </p:nvSpPr>
        <p:spPr>
          <a:xfrm>
            <a:off x="838200" y="1454150"/>
            <a:ext cx="10515600" cy="4351338"/>
          </a:xfrm>
        </p:spPr>
        <p:txBody>
          <a:bodyPr>
            <a:normAutofit/>
          </a:bodyPr>
          <a:lstStyle/>
          <a:p>
            <a:r>
              <a:rPr lang="en-GB" altLang="en-US" sz="2400" b="1" dirty="0">
                <a:solidFill>
                  <a:srgbClr val="1E5DF8"/>
                </a:solidFill>
                <a:cs typeface="Arial"/>
              </a:rPr>
              <a:t>Nuclear Physics Advisory Panel</a:t>
            </a:r>
          </a:p>
          <a:p>
            <a:pPr lvl="1"/>
            <a:r>
              <a:rPr kumimoji="0" lang="en-GB" i="0" u="none" strike="noStrike" kern="1200" cap="none" spc="0" normalizeH="0" baseline="0" noProof="0" dirty="0">
                <a:ln>
                  <a:noFill/>
                </a:ln>
                <a:effectLst/>
                <a:uLnTx/>
                <a:uFillTx/>
                <a:ea typeface="Calibri"/>
                <a:cs typeface="Arial"/>
              </a:rPr>
              <a:t>Seeking additional institutional representation beyond those currently represented (Manchester, Glasgow, Surrey, DL) </a:t>
            </a:r>
          </a:p>
          <a:p>
            <a:pPr lvl="1"/>
            <a:r>
              <a:rPr lang="en-GB" altLang="en-US" dirty="0">
                <a:cs typeface="Arial"/>
              </a:rPr>
              <a:t>Seeking a replacement Chair of the Panel</a:t>
            </a:r>
          </a:p>
          <a:p>
            <a:r>
              <a:rPr lang="en-GB" altLang="en-US" sz="2400" b="1" dirty="0">
                <a:solidFill>
                  <a:srgbClr val="1E5DF8"/>
                </a:solidFill>
                <a:cs typeface="Arial"/>
              </a:rPr>
              <a:t>Nuclear Physics Grant Panels</a:t>
            </a:r>
          </a:p>
          <a:p>
            <a:pPr lvl="1"/>
            <a:r>
              <a:rPr lang="en-GB" altLang="en-US" dirty="0">
                <a:cs typeface="Arial"/>
              </a:rPr>
              <a:t>Dan Watts – new Chair</a:t>
            </a:r>
          </a:p>
          <a:p>
            <a:pPr lvl="1"/>
            <a:r>
              <a:rPr lang="en-GB" altLang="en-US" dirty="0">
                <a:cs typeface="Arial"/>
              </a:rPr>
              <a:t>Seeking additional members both nationally and internationally </a:t>
            </a:r>
          </a:p>
          <a:p>
            <a:r>
              <a:rPr lang="en-GB" altLang="en-US" sz="2400" b="1" dirty="0">
                <a:solidFill>
                  <a:srgbClr val="1E5DF8"/>
                </a:solidFill>
                <a:cs typeface="Arial"/>
              </a:rPr>
              <a:t>Cross-Community Committee</a:t>
            </a:r>
          </a:p>
          <a:p>
            <a:pPr lvl="1"/>
            <a:r>
              <a:rPr lang="en-GB" altLang="en-US" dirty="0">
                <a:cs typeface="Arial"/>
              </a:rPr>
              <a:t>Seeking new members </a:t>
            </a:r>
          </a:p>
          <a:p>
            <a:endParaRPr lang="en-GB" altLang="en-US" sz="2400" b="1" dirty="0">
              <a:solidFill>
                <a:srgbClr val="1E5DF8"/>
              </a:solidFill>
              <a:cs typeface="Arial"/>
            </a:endParaRPr>
          </a:p>
        </p:txBody>
      </p:sp>
      <p:sp>
        <p:nvSpPr>
          <p:cNvPr id="4" name="TextBox 3">
            <a:extLst>
              <a:ext uri="{FF2B5EF4-FFF2-40B4-BE49-F238E27FC236}">
                <a16:creationId xmlns:a16="http://schemas.microsoft.com/office/drawing/2014/main" id="{AD95CBC5-CEF7-57BA-FEEC-2785A8805C7C}"/>
              </a:ext>
            </a:extLst>
          </p:cNvPr>
          <p:cNvSpPr txBox="1"/>
          <p:nvPr/>
        </p:nvSpPr>
        <p:spPr>
          <a:xfrm>
            <a:off x="1225733" y="5544432"/>
            <a:ext cx="10128067" cy="830997"/>
          </a:xfrm>
          <a:prstGeom prst="rect">
            <a:avLst/>
          </a:prstGeom>
          <a:solidFill>
            <a:srgbClr val="FF9D1B"/>
          </a:solidFill>
        </p:spPr>
        <p:txBody>
          <a:bodyPr wrap="square">
            <a:spAutoFit/>
          </a:bodyPr>
          <a:lstStyle/>
          <a:p>
            <a:pPr algn="ctr"/>
            <a:r>
              <a:rPr lang="en-GB" sz="2400" b="1" dirty="0"/>
              <a:t>STFC will hold a recruitment exercise outside the normal Panel Recruitment exercise with further communication in September </a:t>
            </a:r>
          </a:p>
        </p:txBody>
      </p:sp>
      <p:sp>
        <p:nvSpPr>
          <p:cNvPr id="12" name="TextBox 11">
            <a:extLst>
              <a:ext uri="{FF2B5EF4-FFF2-40B4-BE49-F238E27FC236}">
                <a16:creationId xmlns:a16="http://schemas.microsoft.com/office/drawing/2014/main" id="{87B5D40B-D75B-3AB9-F6DC-BA7CF25BD572}"/>
              </a:ext>
            </a:extLst>
          </p:cNvPr>
          <p:cNvSpPr txBox="1"/>
          <p:nvPr/>
        </p:nvSpPr>
        <p:spPr>
          <a:xfrm>
            <a:off x="402967" y="290878"/>
            <a:ext cx="11801170" cy="769441"/>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4400" dirty="0">
                <a:solidFill>
                  <a:srgbClr val="002060"/>
                </a:solidFill>
                <a:latin typeface="Arial" panose="020B0604020202020204" pitchFamily="34" charset="0"/>
                <a:cs typeface="Arial" panose="020B0604020202020204" pitchFamily="34" charset="0"/>
              </a:rPr>
              <a:t>STFC Advisory Panels</a:t>
            </a:r>
            <a:endParaRPr kumimoji="0" lang="en-GB" altLang="en-US" sz="4400" b="1" i="0" u="none" strike="noStrike" kern="1200" cap="none" spc="-4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38586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3E7701-4CE7-CC97-F000-A9F4B95DB875}"/>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F90BB6F-E481-7440-C3DD-C2FFA8D75874}"/>
              </a:ext>
            </a:extLst>
          </p:cNvPr>
          <p:cNvSpPr>
            <a:spLocks noGrp="1"/>
          </p:cNvSpPr>
          <p:nvPr>
            <p:ph type="sldNum" sz="quarter" idx="12"/>
          </p:nvPr>
        </p:nvSpPr>
        <p:spPr/>
        <p:txBody>
          <a:bodyPr/>
          <a:lstStyle/>
          <a:p>
            <a:pPr>
              <a:defRPr/>
            </a:pPr>
            <a:fld id="{85624DFA-A676-4F29-875D-971374D0B0FA}" type="slidenum">
              <a:rPr lang="en-US" smtClean="0"/>
              <a:pPr>
                <a:defRPr/>
              </a:pPr>
              <a:t>4</a:t>
            </a:fld>
            <a:endParaRPr lang="en-US" dirty="0"/>
          </a:p>
        </p:txBody>
      </p:sp>
      <p:sp>
        <p:nvSpPr>
          <p:cNvPr id="7" name="TextBox 6">
            <a:extLst>
              <a:ext uri="{FF2B5EF4-FFF2-40B4-BE49-F238E27FC236}">
                <a16:creationId xmlns:a16="http://schemas.microsoft.com/office/drawing/2014/main" id="{35ACEA1E-1BA9-DDED-2E66-421216CD915F}"/>
              </a:ext>
            </a:extLst>
          </p:cNvPr>
          <p:cNvSpPr txBox="1"/>
          <p:nvPr/>
        </p:nvSpPr>
        <p:spPr>
          <a:xfrm>
            <a:off x="402967" y="290878"/>
            <a:ext cx="11801170" cy="769441"/>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4400" dirty="0">
                <a:solidFill>
                  <a:srgbClr val="002060"/>
                </a:solidFill>
                <a:latin typeface="Arial" panose="020B0604020202020204" pitchFamily="34" charset="0"/>
                <a:cs typeface="Arial" panose="020B0604020202020204" pitchFamily="34" charset="0"/>
              </a:rPr>
              <a:t>2024 Nuclear Physics Roadmap</a:t>
            </a:r>
            <a:endParaRPr kumimoji="0" lang="en-GB" altLang="en-US" sz="4400" b="1" i="0" u="none" strike="noStrike" kern="1200" cap="none" spc="-4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12" name="Rectangle 11">
            <a:extLst>
              <a:ext uri="{FF2B5EF4-FFF2-40B4-BE49-F238E27FC236}">
                <a16:creationId xmlns:a16="http://schemas.microsoft.com/office/drawing/2014/main" id="{596FEAEC-66FC-352F-CB6A-F794DE82E371}"/>
              </a:ext>
            </a:extLst>
          </p:cNvPr>
          <p:cNvSpPr/>
          <p:nvPr/>
        </p:nvSpPr>
        <p:spPr>
          <a:xfrm>
            <a:off x="402967" y="1207257"/>
            <a:ext cx="7486391" cy="5229893"/>
          </a:xfrm>
          <a:prstGeom prst="rect">
            <a:avLst/>
          </a:prstGeom>
        </p:spPr>
        <p:txBody>
          <a:bodyPr wrap="square" lIns="91440" tIns="45720" rIns="91440" bIns="45720" anchor="t">
            <a:spAutoFit/>
          </a:bodyPr>
          <a:lstStyle/>
          <a:p>
            <a:pPr lvl="0">
              <a:lnSpc>
                <a:spcPct val="110000"/>
              </a:lnSpc>
              <a:spcBef>
                <a:spcPct val="0"/>
              </a:spcBef>
              <a:spcAft>
                <a:spcPts val="300"/>
              </a:spcAft>
              <a:defRPr/>
            </a:pPr>
            <a:r>
              <a:rPr lang="en-US" altLang="en-US" sz="2000" dirty="0">
                <a:solidFill>
                  <a:schemeClr val="accent2"/>
                </a:solidFill>
                <a:latin typeface="Arial"/>
                <a:cs typeface="Arial" panose="020B0604020202020204" pitchFamily="34" charset="0"/>
              </a:rPr>
              <a:t>High-level recommendations</a:t>
            </a:r>
          </a:p>
          <a:p>
            <a:pPr marL="342900" indent="-342900">
              <a:lnSpc>
                <a:spcPts val="2400"/>
              </a:lnSpc>
              <a:spcBef>
                <a:spcPts val="0"/>
              </a:spcBef>
              <a:spcAft>
                <a:spcPts val="600"/>
              </a:spcAft>
              <a:buFont typeface="Arial" panose="020B0604020202020204" pitchFamily="34" charset="0"/>
              <a:buChar char="•"/>
            </a:pPr>
            <a:r>
              <a:rPr lang="en-GB" sz="2000" dirty="0">
                <a:solidFill>
                  <a:schemeClr val="tx1">
                    <a:lumMod val="85000"/>
                    <a:lumOff val="15000"/>
                  </a:schemeClr>
                </a:solidFill>
              </a:rPr>
              <a:t>STFC consolidated-grant and pipeline funding for skills and technology are critical to future success.</a:t>
            </a:r>
          </a:p>
          <a:p>
            <a:pPr marL="342900" indent="-342900">
              <a:lnSpc>
                <a:spcPts val="2400"/>
              </a:lnSpc>
              <a:spcBef>
                <a:spcPts val="0"/>
              </a:spcBef>
              <a:spcAft>
                <a:spcPts val="600"/>
              </a:spcAft>
              <a:buFont typeface="Arial" panose="020B0604020202020204" pitchFamily="34" charset="0"/>
              <a:buChar char="•"/>
            </a:pPr>
            <a:r>
              <a:rPr lang="en-GB" sz="2000" dirty="0">
                <a:solidFill>
                  <a:srgbClr val="0070C0"/>
                </a:solidFill>
              </a:rPr>
              <a:t>STFC should support international projects in nuclear and hadronic physics.</a:t>
            </a:r>
          </a:p>
          <a:p>
            <a:pPr marL="342900" indent="-342900">
              <a:lnSpc>
                <a:spcPts val="2400"/>
              </a:lnSpc>
              <a:spcBef>
                <a:spcPts val="0"/>
              </a:spcBef>
              <a:spcAft>
                <a:spcPts val="600"/>
              </a:spcAft>
              <a:buFont typeface="Arial" panose="020B0604020202020204" pitchFamily="34" charset="0"/>
              <a:buChar char="•"/>
            </a:pPr>
            <a:r>
              <a:rPr lang="en-GB" sz="2000" dirty="0">
                <a:solidFill>
                  <a:schemeClr val="tx1">
                    <a:lumMod val="85000"/>
                    <a:lumOff val="15000"/>
                  </a:schemeClr>
                </a:solidFill>
              </a:rPr>
              <a:t>Novel funding solutions should be found to support capacity building within nuclear theory to support the fundamental science and “UK PLC” needs.</a:t>
            </a:r>
          </a:p>
          <a:p>
            <a:pPr marL="342900" indent="-342900">
              <a:lnSpc>
                <a:spcPts val="2400"/>
              </a:lnSpc>
              <a:spcBef>
                <a:spcPts val="0"/>
              </a:spcBef>
              <a:spcAft>
                <a:spcPts val="600"/>
              </a:spcAft>
              <a:buFont typeface="Arial" panose="020B0604020202020204" pitchFamily="34" charset="0"/>
              <a:buChar char="•"/>
            </a:pPr>
            <a:r>
              <a:rPr lang="en-GB" sz="2000" dirty="0">
                <a:solidFill>
                  <a:srgbClr val="0070C0"/>
                </a:solidFill>
              </a:rPr>
              <a:t>Early R&amp;D support should be enhanced to enable and to de-risk novel technology and fund theory endeavours.</a:t>
            </a:r>
          </a:p>
          <a:p>
            <a:pPr marL="342900" indent="-342900">
              <a:lnSpc>
                <a:spcPts val="2400"/>
              </a:lnSpc>
              <a:spcBef>
                <a:spcPts val="0"/>
              </a:spcBef>
              <a:spcAft>
                <a:spcPts val="600"/>
              </a:spcAft>
              <a:buFont typeface="Arial" panose="020B0604020202020204" pitchFamily="34" charset="0"/>
              <a:buChar char="•"/>
            </a:pPr>
            <a:r>
              <a:rPr lang="en-GB" sz="2000" dirty="0"/>
              <a:t>STFC should assist the community in furthering experimental and theoretical efforts in applied nuclear physics,….using expertise gained from fundamental science to maintain sovereign capability for the UK in the nuclear area.</a:t>
            </a:r>
          </a:p>
          <a:p>
            <a:pPr lvl="0">
              <a:lnSpc>
                <a:spcPct val="110000"/>
              </a:lnSpc>
              <a:spcBef>
                <a:spcPct val="0"/>
              </a:spcBef>
              <a:spcAft>
                <a:spcPts val="300"/>
              </a:spcAft>
              <a:defRPr/>
            </a:pPr>
            <a:endParaRPr lang="en-US" altLang="en-US" sz="2400" dirty="0">
              <a:solidFill>
                <a:srgbClr val="0070C0"/>
              </a:solidFill>
              <a:latin typeface="Arial"/>
              <a:cs typeface="Arial" panose="020B0604020202020204" pitchFamily="34" charset="0"/>
            </a:endParaRPr>
          </a:p>
        </p:txBody>
      </p:sp>
      <p:pic>
        <p:nvPicPr>
          <p:cNvPr id="2" name="Picture 1">
            <a:extLst>
              <a:ext uri="{FF2B5EF4-FFF2-40B4-BE49-F238E27FC236}">
                <a16:creationId xmlns:a16="http://schemas.microsoft.com/office/drawing/2014/main" id="{4609F0BA-4DC9-F0B2-5573-3AEB260BBA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9358" y="1207257"/>
            <a:ext cx="4185211" cy="5580282"/>
          </a:xfrm>
          <a:prstGeom prst="rect">
            <a:avLst/>
          </a:prstGeom>
        </p:spPr>
      </p:pic>
      <p:sp>
        <p:nvSpPr>
          <p:cNvPr id="5" name="TextBox 4">
            <a:extLst>
              <a:ext uri="{FF2B5EF4-FFF2-40B4-BE49-F238E27FC236}">
                <a16:creationId xmlns:a16="http://schemas.microsoft.com/office/drawing/2014/main" id="{A3F87D93-FBAA-84C0-1E65-3945115A0B44}"/>
              </a:ext>
            </a:extLst>
          </p:cNvPr>
          <p:cNvSpPr txBox="1"/>
          <p:nvPr/>
        </p:nvSpPr>
        <p:spPr>
          <a:xfrm>
            <a:off x="520201" y="6443304"/>
            <a:ext cx="6903855" cy="285271"/>
          </a:xfrm>
          <a:prstGeom prst="rect">
            <a:avLst/>
          </a:prstGeom>
          <a:noFill/>
        </p:spPr>
        <p:txBody>
          <a:bodyPr wrap="square">
            <a:spAutoFit/>
          </a:bodyPr>
          <a:lstStyle/>
          <a:p>
            <a:pPr>
              <a:lnSpc>
                <a:spcPct val="110000"/>
              </a:lnSpc>
              <a:spcAft>
                <a:spcPts val="300"/>
              </a:spcAft>
              <a:defRPr/>
            </a:pPr>
            <a:r>
              <a:rPr lang="en-GB" sz="1200" b="0" dirty="0">
                <a:hlinkClick r:id="rId3"/>
              </a:rPr>
              <a:t>https://www.ukri.org/wp-content/uploads/2012/10/STFC-041224-NPAP-STFC-Roadmap-2024.pdf</a:t>
            </a:r>
            <a:endParaRPr lang="en-GB" sz="1200" b="0" dirty="0"/>
          </a:p>
        </p:txBody>
      </p:sp>
    </p:spTree>
    <p:extLst>
      <p:ext uri="{BB962C8B-B14F-4D97-AF65-F5344CB8AC3E}">
        <p14:creationId xmlns:p14="http://schemas.microsoft.com/office/powerpoint/2010/main" val="4257743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512C76-8A93-5A5F-7116-CDA8CFA17E72}"/>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A9A49E8-AF7A-3454-2E16-B0C51A27F9FE}"/>
              </a:ext>
            </a:extLst>
          </p:cNvPr>
          <p:cNvSpPr>
            <a:spLocks noGrp="1"/>
          </p:cNvSpPr>
          <p:nvPr>
            <p:ph type="sldNum" sz="quarter" idx="12"/>
          </p:nvPr>
        </p:nvSpPr>
        <p:spPr/>
        <p:txBody>
          <a:bodyPr/>
          <a:lstStyle/>
          <a:p>
            <a:pPr>
              <a:defRPr/>
            </a:pPr>
            <a:fld id="{85624DFA-A676-4F29-875D-971374D0B0FA}" type="slidenum">
              <a:rPr lang="en-US" smtClean="0"/>
              <a:pPr>
                <a:defRPr/>
              </a:pPr>
              <a:t>5</a:t>
            </a:fld>
            <a:endParaRPr lang="en-US" dirty="0"/>
          </a:p>
        </p:txBody>
      </p:sp>
      <p:sp>
        <p:nvSpPr>
          <p:cNvPr id="7" name="TextBox 6">
            <a:extLst>
              <a:ext uri="{FF2B5EF4-FFF2-40B4-BE49-F238E27FC236}">
                <a16:creationId xmlns:a16="http://schemas.microsoft.com/office/drawing/2014/main" id="{393136ED-B560-F514-2058-5E1E42918305}"/>
              </a:ext>
            </a:extLst>
          </p:cNvPr>
          <p:cNvSpPr txBox="1"/>
          <p:nvPr/>
        </p:nvSpPr>
        <p:spPr>
          <a:xfrm>
            <a:off x="402967" y="290878"/>
            <a:ext cx="11801170" cy="769441"/>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4400" dirty="0">
                <a:solidFill>
                  <a:srgbClr val="002060"/>
                </a:solidFill>
                <a:latin typeface="Arial" panose="020B0604020202020204" pitchFamily="34" charset="0"/>
                <a:cs typeface="Arial" panose="020B0604020202020204" pitchFamily="34" charset="0"/>
              </a:rPr>
              <a:t>2024 Nuclear Physics Roadmap</a:t>
            </a:r>
            <a:endParaRPr kumimoji="0" lang="en-GB" altLang="en-US" sz="4400" b="1" i="0" u="none" strike="noStrike" kern="1200" cap="none" spc="-4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12" name="Rectangle 11">
            <a:extLst>
              <a:ext uri="{FF2B5EF4-FFF2-40B4-BE49-F238E27FC236}">
                <a16:creationId xmlns:a16="http://schemas.microsoft.com/office/drawing/2014/main" id="{7DEDEBF8-1FCE-637B-970D-8FC521849951}"/>
              </a:ext>
            </a:extLst>
          </p:cNvPr>
          <p:cNvSpPr/>
          <p:nvPr/>
        </p:nvSpPr>
        <p:spPr>
          <a:xfrm>
            <a:off x="402967" y="1060319"/>
            <a:ext cx="11611824" cy="467051"/>
          </a:xfrm>
          <a:prstGeom prst="rect">
            <a:avLst/>
          </a:prstGeom>
        </p:spPr>
        <p:txBody>
          <a:bodyPr wrap="square" lIns="91440" tIns="45720" rIns="91440" bIns="45720" anchor="t">
            <a:spAutoFit/>
          </a:bodyPr>
          <a:lstStyle/>
          <a:p>
            <a:pPr lvl="0">
              <a:lnSpc>
                <a:spcPct val="110000"/>
              </a:lnSpc>
              <a:spcBef>
                <a:spcPct val="0"/>
              </a:spcBef>
              <a:spcAft>
                <a:spcPts val="300"/>
              </a:spcAft>
              <a:defRPr/>
            </a:pPr>
            <a:r>
              <a:rPr lang="en-US" altLang="en-US" sz="2400" dirty="0">
                <a:solidFill>
                  <a:schemeClr val="accent2"/>
                </a:solidFill>
                <a:latin typeface="Arial"/>
                <a:cs typeface="Arial" panose="020B0604020202020204" pitchFamily="34" charset="0"/>
              </a:rPr>
              <a:t>10-year plan </a:t>
            </a:r>
            <a:r>
              <a:rPr lang="en-US" altLang="en-US" sz="2400" dirty="0" err="1">
                <a:solidFill>
                  <a:schemeClr val="accent2"/>
                </a:solidFill>
                <a:latin typeface="Arial"/>
                <a:cs typeface="Arial" panose="020B0604020202020204" pitchFamily="34" charset="0"/>
              </a:rPr>
              <a:t>prioritisation</a:t>
            </a:r>
            <a:endParaRPr lang="en-US" altLang="en-US" sz="2400" dirty="0">
              <a:solidFill>
                <a:schemeClr val="accent2"/>
              </a:solidFill>
              <a:latin typeface="Arial"/>
              <a:cs typeface="Arial" panose="020B0604020202020204" pitchFamily="34" charset="0"/>
            </a:endParaRPr>
          </a:p>
        </p:txBody>
      </p:sp>
      <p:graphicFrame>
        <p:nvGraphicFramePr>
          <p:cNvPr id="2" name="Object 1">
            <a:extLst>
              <a:ext uri="{FF2B5EF4-FFF2-40B4-BE49-F238E27FC236}">
                <a16:creationId xmlns:a16="http://schemas.microsoft.com/office/drawing/2014/main" id="{EB4F2F21-FAB0-FB1E-59FD-B4FF23A3CEFD}"/>
              </a:ext>
            </a:extLst>
          </p:cNvPr>
          <p:cNvGraphicFramePr>
            <a:graphicFrameLocks noChangeAspect="1"/>
          </p:cNvGraphicFramePr>
          <p:nvPr>
            <p:extLst>
              <p:ext uri="{D42A27DB-BD31-4B8C-83A1-F6EECF244321}">
                <p14:modId xmlns:p14="http://schemas.microsoft.com/office/powerpoint/2010/main" val="543832955"/>
              </p:ext>
            </p:extLst>
          </p:nvPr>
        </p:nvGraphicFramePr>
        <p:xfrm>
          <a:off x="1799528" y="1622886"/>
          <a:ext cx="8592943" cy="4936664"/>
        </p:xfrm>
        <a:graphic>
          <a:graphicData uri="http://schemas.openxmlformats.org/presentationml/2006/ole">
            <mc:AlternateContent xmlns:mc="http://schemas.openxmlformats.org/markup-compatibility/2006">
              <mc:Choice xmlns:v="urn:schemas-microsoft-com:vml" Requires="v">
                <p:oleObj name="Worksheet" r:id="rId2" imgW="5976209" imgH="3434408" progId="Excel.Sheet.12">
                  <p:embed/>
                </p:oleObj>
              </mc:Choice>
              <mc:Fallback>
                <p:oleObj name="Worksheet" r:id="rId2" imgW="5976209" imgH="3434408" progId="Excel.Sheet.12">
                  <p:embed/>
                  <p:pic>
                    <p:nvPicPr>
                      <p:cNvPr id="2" name="Object 1">
                        <a:extLst>
                          <a:ext uri="{FF2B5EF4-FFF2-40B4-BE49-F238E27FC236}">
                            <a16:creationId xmlns:a16="http://schemas.microsoft.com/office/drawing/2014/main" id="{EB4F2F21-FAB0-FB1E-59FD-B4FF23A3CEFD}"/>
                          </a:ext>
                        </a:extLst>
                      </p:cNvPr>
                      <p:cNvPicPr/>
                      <p:nvPr/>
                    </p:nvPicPr>
                    <p:blipFill>
                      <a:blip r:embed="rId3"/>
                      <a:stretch>
                        <a:fillRect/>
                      </a:stretch>
                    </p:blipFill>
                    <p:spPr>
                      <a:xfrm>
                        <a:off x="1799528" y="1622886"/>
                        <a:ext cx="8592943" cy="4936664"/>
                      </a:xfrm>
                      <a:prstGeom prst="rect">
                        <a:avLst/>
                      </a:prstGeom>
                    </p:spPr>
                  </p:pic>
                </p:oleObj>
              </mc:Fallback>
            </mc:AlternateContent>
          </a:graphicData>
        </a:graphic>
      </p:graphicFrame>
    </p:spTree>
    <p:extLst>
      <p:ext uri="{BB962C8B-B14F-4D97-AF65-F5344CB8AC3E}">
        <p14:creationId xmlns:p14="http://schemas.microsoft.com/office/powerpoint/2010/main" val="442873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396003-A733-3E69-F26B-6299422894AD}"/>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C00687B-0E2F-5D27-2465-219A178428DC}"/>
              </a:ext>
            </a:extLst>
          </p:cNvPr>
          <p:cNvSpPr>
            <a:spLocks noGrp="1"/>
          </p:cNvSpPr>
          <p:nvPr>
            <p:ph type="sldNum" sz="quarter" idx="12"/>
          </p:nvPr>
        </p:nvSpPr>
        <p:spPr/>
        <p:txBody>
          <a:bodyPr/>
          <a:lstStyle/>
          <a:p>
            <a:pPr>
              <a:defRPr/>
            </a:pPr>
            <a:fld id="{85624DFA-A676-4F29-875D-971374D0B0FA}" type="slidenum">
              <a:rPr lang="en-US" smtClean="0"/>
              <a:pPr>
                <a:defRPr/>
              </a:pPr>
              <a:t>6</a:t>
            </a:fld>
            <a:endParaRPr lang="en-US" dirty="0"/>
          </a:p>
        </p:txBody>
      </p:sp>
      <p:sp>
        <p:nvSpPr>
          <p:cNvPr id="7" name="TextBox 6">
            <a:extLst>
              <a:ext uri="{FF2B5EF4-FFF2-40B4-BE49-F238E27FC236}">
                <a16:creationId xmlns:a16="http://schemas.microsoft.com/office/drawing/2014/main" id="{F489F1DF-71E1-1F6A-53F2-E0FB1CA352D3}"/>
              </a:ext>
            </a:extLst>
          </p:cNvPr>
          <p:cNvSpPr txBox="1"/>
          <p:nvPr/>
        </p:nvSpPr>
        <p:spPr>
          <a:xfrm>
            <a:off x="402967" y="290878"/>
            <a:ext cx="11801170" cy="769441"/>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4400" dirty="0">
                <a:solidFill>
                  <a:srgbClr val="002060"/>
                </a:solidFill>
                <a:latin typeface="Arial" panose="020B0604020202020204" pitchFamily="34" charset="0"/>
                <a:cs typeface="Arial" panose="020B0604020202020204" pitchFamily="34" charset="0"/>
              </a:rPr>
              <a:t>2024 Nuclear Physics Roadmap</a:t>
            </a:r>
            <a:endParaRPr kumimoji="0" lang="en-GB" altLang="en-US" sz="4400" b="1" i="0" u="none" strike="noStrike" kern="1200" cap="none" spc="-4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12" name="Rectangle 11">
            <a:extLst>
              <a:ext uri="{FF2B5EF4-FFF2-40B4-BE49-F238E27FC236}">
                <a16:creationId xmlns:a16="http://schemas.microsoft.com/office/drawing/2014/main" id="{EB62FF3B-AE0B-2E3B-0BAB-9729F26CE930}"/>
              </a:ext>
            </a:extLst>
          </p:cNvPr>
          <p:cNvSpPr/>
          <p:nvPr/>
        </p:nvSpPr>
        <p:spPr>
          <a:xfrm>
            <a:off x="402967" y="1060319"/>
            <a:ext cx="11611824" cy="467051"/>
          </a:xfrm>
          <a:prstGeom prst="rect">
            <a:avLst/>
          </a:prstGeom>
        </p:spPr>
        <p:txBody>
          <a:bodyPr wrap="square" lIns="91440" tIns="45720" rIns="91440" bIns="45720" anchor="t">
            <a:spAutoFit/>
          </a:bodyPr>
          <a:lstStyle/>
          <a:p>
            <a:pPr lvl="0">
              <a:lnSpc>
                <a:spcPct val="110000"/>
              </a:lnSpc>
              <a:spcBef>
                <a:spcPct val="0"/>
              </a:spcBef>
              <a:spcAft>
                <a:spcPts val="300"/>
              </a:spcAft>
              <a:defRPr/>
            </a:pPr>
            <a:r>
              <a:rPr lang="en-US" altLang="en-US" sz="2400" dirty="0">
                <a:solidFill>
                  <a:schemeClr val="accent2"/>
                </a:solidFill>
                <a:latin typeface="Arial"/>
                <a:cs typeface="Arial" panose="020B0604020202020204" pitchFamily="34" charset="0"/>
              </a:rPr>
              <a:t>10-year plan prioritization</a:t>
            </a:r>
          </a:p>
        </p:txBody>
      </p:sp>
      <p:graphicFrame>
        <p:nvGraphicFramePr>
          <p:cNvPr id="3" name="Object 2">
            <a:extLst>
              <a:ext uri="{FF2B5EF4-FFF2-40B4-BE49-F238E27FC236}">
                <a16:creationId xmlns:a16="http://schemas.microsoft.com/office/drawing/2014/main" id="{B6CEE06B-8E0B-6E89-B3AB-6B4A8F9B756F}"/>
              </a:ext>
            </a:extLst>
          </p:cNvPr>
          <p:cNvGraphicFramePr>
            <a:graphicFrameLocks noChangeAspect="1"/>
          </p:cNvGraphicFramePr>
          <p:nvPr>
            <p:extLst>
              <p:ext uri="{D42A27DB-BD31-4B8C-83A1-F6EECF244321}">
                <p14:modId xmlns:p14="http://schemas.microsoft.com/office/powerpoint/2010/main" val="1820601254"/>
              </p:ext>
            </p:extLst>
          </p:nvPr>
        </p:nvGraphicFramePr>
        <p:xfrm>
          <a:off x="1557198" y="1860039"/>
          <a:ext cx="9077604" cy="3479146"/>
        </p:xfrm>
        <a:graphic>
          <a:graphicData uri="http://schemas.openxmlformats.org/presentationml/2006/ole">
            <mc:AlternateContent xmlns:mc="http://schemas.openxmlformats.org/markup-compatibility/2006">
              <mc:Choice xmlns:v="urn:schemas-microsoft-com:vml" Requires="v">
                <p:oleObj name="Worksheet" r:id="rId2" imgW="5976209" imgH="2291420" progId="Excel.Sheet.12">
                  <p:embed/>
                </p:oleObj>
              </mc:Choice>
              <mc:Fallback>
                <p:oleObj name="Worksheet" r:id="rId2" imgW="5976209" imgH="2291420" progId="Excel.Sheet.12">
                  <p:embed/>
                  <p:pic>
                    <p:nvPicPr>
                      <p:cNvPr id="3" name="Object 2">
                        <a:extLst>
                          <a:ext uri="{FF2B5EF4-FFF2-40B4-BE49-F238E27FC236}">
                            <a16:creationId xmlns:a16="http://schemas.microsoft.com/office/drawing/2014/main" id="{B6CEE06B-8E0B-6E89-B3AB-6B4A8F9B756F}"/>
                          </a:ext>
                        </a:extLst>
                      </p:cNvPr>
                      <p:cNvPicPr/>
                      <p:nvPr/>
                    </p:nvPicPr>
                    <p:blipFill>
                      <a:blip r:embed="rId3"/>
                      <a:stretch>
                        <a:fillRect/>
                      </a:stretch>
                    </p:blipFill>
                    <p:spPr>
                      <a:xfrm>
                        <a:off x="1557198" y="1860039"/>
                        <a:ext cx="9077604" cy="3479146"/>
                      </a:xfrm>
                      <a:prstGeom prst="rect">
                        <a:avLst/>
                      </a:prstGeom>
                    </p:spPr>
                  </p:pic>
                </p:oleObj>
              </mc:Fallback>
            </mc:AlternateContent>
          </a:graphicData>
        </a:graphic>
      </p:graphicFrame>
    </p:spTree>
    <p:extLst>
      <p:ext uri="{BB962C8B-B14F-4D97-AF65-F5344CB8AC3E}">
        <p14:creationId xmlns:p14="http://schemas.microsoft.com/office/powerpoint/2010/main" val="4037210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A50285-8320-B367-FCA3-44740FE5684C}"/>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AC978C-3EA0-0C5B-FFE6-6CCCB5E31175}"/>
              </a:ext>
            </a:extLst>
          </p:cNvPr>
          <p:cNvSpPr>
            <a:spLocks noGrp="1"/>
          </p:cNvSpPr>
          <p:nvPr>
            <p:ph type="sldNum" sz="quarter" idx="12"/>
          </p:nvPr>
        </p:nvSpPr>
        <p:spPr/>
        <p:txBody>
          <a:bodyPr/>
          <a:lstStyle/>
          <a:p>
            <a:pPr>
              <a:defRPr/>
            </a:pPr>
            <a:fld id="{85624DFA-A676-4F29-875D-971374D0B0FA}" type="slidenum">
              <a:rPr lang="en-US" smtClean="0"/>
              <a:pPr>
                <a:defRPr/>
              </a:pPr>
              <a:t>7</a:t>
            </a:fld>
            <a:endParaRPr lang="en-US" dirty="0"/>
          </a:p>
        </p:txBody>
      </p:sp>
      <p:sp>
        <p:nvSpPr>
          <p:cNvPr id="7" name="TextBox 6">
            <a:extLst>
              <a:ext uri="{FF2B5EF4-FFF2-40B4-BE49-F238E27FC236}">
                <a16:creationId xmlns:a16="http://schemas.microsoft.com/office/drawing/2014/main" id="{46CC9AF3-9E5C-4ED3-E64C-D7E3AE8C8DCC}"/>
              </a:ext>
            </a:extLst>
          </p:cNvPr>
          <p:cNvSpPr txBox="1"/>
          <p:nvPr/>
        </p:nvSpPr>
        <p:spPr>
          <a:xfrm>
            <a:off x="402967" y="290878"/>
            <a:ext cx="11801170" cy="769441"/>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4400" dirty="0">
                <a:solidFill>
                  <a:srgbClr val="002060"/>
                </a:solidFill>
                <a:latin typeface="Arial" panose="020B0604020202020204" pitchFamily="34" charset="0"/>
                <a:cs typeface="Arial" panose="020B0604020202020204" pitchFamily="34" charset="0"/>
              </a:rPr>
              <a:t>2024 Nuclear Physics Roadmap</a:t>
            </a:r>
            <a:endParaRPr kumimoji="0" lang="en-GB" altLang="en-US" sz="4400" b="1" i="0" u="none" strike="noStrike" kern="1200" cap="none" spc="-4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12" name="Rectangle 11">
            <a:extLst>
              <a:ext uri="{FF2B5EF4-FFF2-40B4-BE49-F238E27FC236}">
                <a16:creationId xmlns:a16="http://schemas.microsoft.com/office/drawing/2014/main" id="{375054D4-48EC-CD60-6BB6-E81686354048}"/>
              </a:ext>
            </a:extLst>
          </p:cNvPr>
          <p:cNvSpPr/>
          <p:nvPr/>
        </p:nvSpPr>
        <p:spPr>
          <a:xfrm>
            <a:off x="402967" y="1060319"/>
            <a:ext cx="11611824" cy="467051"/>
          </a:xfrm>
          <a:prstGeom prst="rect">
            <a:avLst/>
          </a:prstGeom>
        </p:spPr>
        <p:txBody>
          <a:bodyPr wrap="square" lIns="91440" tIns="45720" rIns="91440" bIns="45720" anchor="t">
            <a:spAutoFit/>
          </a:bodyPr>
          <a:lstStyle/>
          <a:p>
            <a:pPr lvl="0">
              <a:lnSpc>
                <a:spcPct val="110000"/>
              </a:lnSpc>
              <a:spcBef>
                <a:spcPct val="0"/>
              </a:spcBef>
              <a:spcAft>
                <a:spcPts val="300"/>
              </a:spcAft>
              <a:defRPr/>
            </a:pPr>
            <a:r>
              <a:rPr lang="en-US" altLang="en-US" sz="2400" dirty="0">
                <a:solidFill>
                  <a:schemeClr val="accent2"/>
                </a:solidFill>
                <a:latin typeface="Arial"/>
                <a:cs typeface="Arial" panose="020B0604020202020204" pitchFamily="34" charset="0"/>
              </a:rPr>
              <a:t>New opportunities</a:t>
            </a:r>
          </a:p>
        </p:txBody>
      </p:sp>
      <p:sp>
        <p:nvSpPr>
          <p:cNvPr id="8" name="Rectangle 7">
            <a:extLst>
              <a:ext uri="{FF2B5EF4-FFF2-40B4-BE49-F238E27FC236}">
                <a16:creationId xmlns:a16="http://schemas.microsoft.com/office/drawing/2014/main" id="{1E396645-697E-448F-87DE-C982D4DBB13A}"/>
              </a:ext>
            </a:extLst>
          </p:cNvPr>
          <p:cNvSpPr/>
          <p:nvPr/>
        </p:nvSpPr>
        <p:spPr>
          <a:xfrm>
            <a:off x="402967" y="1742830"/>
            <a:ext cx="11611824" cy="4482446"/>
          </a:xfrm>
          <a:prstGeom prst="rect">
            <a:avLst/>
          </a:prstGeom>
        </p:spPr>
        <p:txBody>
          <a:bodyPr wrap="square" lIns="91440" tIns="45720" rIns="91440" bIns="45720" anchor="t">
            <a:spAutoFit/>
          </a:bodyPr>
          <a:lstStyle/>
          <a:p>
            <a:pPr>
              <a:lnSpc>
                <a:spcPts val="2400"/>
              </a:lnSpc>
              <a:spcBef>
                <a:spcPts val="0"/>
              </a:spcBef>
              <a:spcAft>
                <a:spcPts val="600"/>
              </a:spcAft>
            </a:pPr>
            <a:r>
              <a:rPr lang="en-GB" sz="2400" dirty="0"/>
              <a:t>Centres of excellence in Nuclear Data – introduced yesterday by James Benstead.</a:t>
            </a:r>
          </a:p>
          <a:p>
            <a:pPr marL="342900" indent="-342900">
              <a:lnSpc>
                <a:spcPts val="2400"/>
              </a:lnSpc>
              <a:spcBef>
                <a:spcPts val="0"/>
              </a:spcBef>
              <a:spcAft>
                <a:spcPts val="600"/>
              </a:spcAft>
              <a:buFont typeface="Arial" panose="020B0604020202020204" pitchFamily="34" charset="0"/>
              <a:buChar char="•"/>
            </a:pPr>
            <a:r>
              <a:rPr lang="en-GB" sz="2400" dirty="0">
                <a:solidFill>
                  <a:srgbClr val="0070C0"/>
                </a:solidFill>
              </a:rPr>
              <a:t>Provide capability and skills pipeline both in terms of nuclear theory and experiment.</a:t>
            </a:r>
          </a:p>
          <a:p>
            <a:pPr marL="342900" indent="-342900">
              <a:lnSpc>
                <a:spcPts val="2400"/>
              </a:lnSpc>
              <a:spcBef>
                <a:spcPts val="0"/>
              </a:spcBef>
              <a:spcAft>
                <a:spcPts val="600"/>
              </a:spcAft>
              <a:buFont typeface="Arial" panose="020B0604020202020204" pitchFamily="34" charset="0"/>
              <a:buChar char="•"/>
            </a:pPr>
            <a:r>
              <a:rPr lang="en-GB" sz="2400" dirty="0"/>
              <a:t>Critical for nuclear industry (civil and defence).</a:t>
            </a:r>
          </a:p>
          <a:p>
            <a:pPr marL="342900" indent="-342900">
              <a:lnSpc>
                <a:spcPts val="2400"/>
              </a:lnSpc>
              <a:spcBef>
                <a:spcPts val="0"/>
              </a:spcBef>
              <a:spcAft>
                <a:spcPts val="600"/>
              </a:spcAft>
              <a:buFont typeface="Arial" panose="020B0604020202020204" pitchFamily="34" charset="0"/>
              <a:buChar char="•"/>
            </a:pPr>
            <a:endParaRPr lang="en-GB" sz="2400" dirty="0"/>
          </a:p>
          <a:p>
            <a:pPr>
              <a:lnSpc>
                <a:spcPts val="2400"/>
              </a:lnSpc>
              <a:spcBef>
                <a:spcPts val="0"/>
              </a:spcBef>
              <a:spcAft>
                <a:spcPts val="600"/>
              </a:spcAft>
            </a:pPr>
            <a:r>
              <a:rPr lang="en-GB" sz="2400" dirty="0">
                <a:solidFill>
                  <a:srgbClr val="0070C0"/>
                </a:solidFill>
              </a:rPr>
              <a:t>Nuclear skills training – new DFA (formerly CDTs) led by EPSRC. </a:t>
            </a:r>
          </a:p>
          <a:p>
            <a:pPr marL="342900" indent="-342900">
              <a:lnSpc>
                <a:spcPts val="2400"/>
              </a:lnSpc>
              <a:spcBef>
                <a:spcPts val="0"/>
              </a:spcBef>
              <a:spcAft>
                <a:spcPts val="600"/>
              </a:spcAft>
              <a:buFont typeface="Arial" panose="020B0604020202020204" pitchFamily="34" charset="0"/>
              <a:buChar char="•"/>
            </a:pPr>
            <a:endParaRPr lang="en-GB" sz="2400" dirty="0">
              <a:cs typeface="Times New Roman" panose="02020603050405020304" pitchFamily="18" charset="0"/>
            </a:endParaRPr>
          </a:p>
          <a:p>
            <a:pPr>
              <a:lnSpc>
                <a:spcPts val="2400"/>
              </a:lnSpc>
              <a:spcBef>
                <a:spcPts val="0"/>
              </a:spcBef>
              <a:spcAft>
                <a:spcPts val="600"/>
              </a:spcAft>
            </a:pPr>
            <a:r>
              <a:rPr lang="en-GB" sz="2400" dirty="0">
                <a:cs typeface="Times New Roman" panose="02020603050405020304" pitchFamily="18" charset="0"/>
              </a:rPr>
              <a:t>Opportunities are positive for community but ultimately a result of lack of capacity and capability.</a:t>
            </a:r>
          </a:p>
          <a:p>
            <a:pPr>
              <a:lnSpc>
                <a:spcPts val="2400"/>
              </a:lnSpc>
              <a:spcBef>
                <a:spcPts val="0"/>
              </a:spcBef>
              <a:spcAft>
                <a:spcPts val="600"/>
              </a:spcAft>
            </a:pPr>
            <a:endParaRPr lang="en-GB" sz="2400" dirty="0">
              <a:solidFill>
                <a:srgbClr val="0070C0"/>
              </a:solidFill>
              <a:cs typeface="Times New Roman" panose="02020603050405020304" pitchFamily="18" charset="0"/>
            </a:endParaRPr>
          </a:p>
          <a:p>
            <a:pPr>
              <a:lnSpc>
                <a:spcPts val="2400"/>
              </a:lnSpc>
              <a:spcBef>
                <a:spcPts val="0"/>
              </a:spcBef>
              <a:spcAft>
                <a:spcPts val="600"/>
              </a:spcAft>
            </a:pPr>
            <a:r>
              <a:rPr lang="en-GB" sz="2400" dirty="0">
                <a:solidFill>
                  <a:srgbClr val="0070C0"/>
                </a:solidFill>
                <a:cs typeface="Times New Roman" panose="02020603050405020304" pitchFamily="18" charset="0"/>
              </a:rPr>
              <a:t>Investments external to UKRI need matched commitment from within UKRI to build and sustain activity.</a:t>
            </a:r>
          </a:p>
          <a:p>
            <a:pPr>
              <a:lnSpc>
                <a:spcPts val="2400"/>
              </a:lnSpc>
              <a:spcBef>
                <a:spcPts val="0"/>
              </a:spcBef>
              <a:spcAft>
                <a:spcPts val="600"/>
              </a:spcAft>
            </a:pPr>
            <a:endParaRPr lang="en-GB" sz="2400" dirty="0"/>
          </a:p>
        </p:txBody>
      </p:sp>
    </p:spTree>
    <p:extLst>
      <p:ext uri="{BB962C8B-B14F-4D97-AF65-F5344CB8AC3E}">
        <p14:creationId xmlns:p14="http://schemas.microsoft.com/office/powerpoint/2010/main" val="871469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3FD5B4-9BD5-61FD-CF70-341D92F44021}"/>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935FEC3-9764-99C1-67E4-56CDD0E5DCD9}"/>
              </a:ext>
            </a:extLst>
          </p:cNvPr>
          <p:cNvSpPr>
            <a:spLocks noGrp="1"/>
          </p:cNvSpPr>
          <p:nvPr>
            <p:ph type="sldNum" sz="quarter" idx="12"/>
          </p:nvPr>
        </p:nvSpPr>
        <p:spPr/>
        <p:txBody>
          <a:bodyPr/>
          <a:lstStyle/>
          <a:p>
            <a:pPr>
              <a:defRPr/>
            </a:pPr>
            <a:fld id="{85624DFA-A676-4F29-875D-971374D0B0FA}" type="slidenum">
              <a:rPr lang="en-US" smtClean="0"/>
              <a:pPr>
                <a:defRPr/>
              </a:pPr>
              <a:t>8</a:t>
            </a:fld>
            <a:endParaRPr lang="en-US" dirty="0"/>
          </a:p>
        </p:txBody>
      </p:sp>
      <p:sp>
        <p:nvSpPr>
          <p:cNvPr id="7" name="TextBox 6">
            <a:extLst>
              <a:ext uri="{FF2B5EF4-FFF2-40B4-BE49-F238E27FC236}">
                <a16:creationId xmlns:a16="http://schemas.microsoft.com/office/drawing/2014/main" id="{DB2BE08F-0089-FB15-08FB-1BE9A1AEA129}"/>
              </a:ext>
            </a:extLst>
          </p:cNvPr>
          <p:cNvSpPr txBox="1"/>
          <p:nvPr/>
        </p:nvSpPr>
        <p:spPr>
          <a:xfrm>
            <a:off x="402967" y="290878"/>
            <a:ext cx="11801170" cy="769441"/>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4400" dirty="0">
                <a:solidFill>
                  <a:srgbClr val="002060"/>
                </a:solidFill>
                <a:latin typeface="Arial" panose="020B0604020202020204" pitchFamily="34" charset="0"/>
                <a:cs typeface="Arial" panose="020B0604020202020204" pitchFamily="34" charset="0"/>
              </a:rPr>
              <a:t>2024 Nuclear Physics Roadmap</a:t>
            </a:r>
            <a:endParaRPr kumimoji="0" lang="en-GB" altLang="en-US" sz="4400" b="1" i="0" u="none" strike="noStrike" kern="1200" cap="none" spc="-4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12" name="Rectangle 11">
            <a:extLst>
              <a:ext uri="{FF2B5EF4-FFF2-40B4-BE49-F238E27FC236}">
                <a16:creationId xmlns:a16="http://schemas.microsoft.com/office/drawing/2014/main" id="{F4A174DE-205F-513E-54B8-918832D2B436}"/>
              </a:ext>
            </a:extLst>
          </p:cNvPr>
          <p:cNvSpPr/>
          <p:nvPr/>
        </p:nvSpPr>
        <p:spPr>
          <a:xfrm>
            <a:off x="402967" y="1060319"/>
            <a:ext cx="11611824" cy="467051"/>
          </a:xfrm>
          <a:prstGeom prst="rect">
            <a:avLst/>
          </a:prstGeom>
        </p:spPr>
        <p:txBody>
          <a:bodyPr wrap="square" lIns="91440" tIns="45720" rIns="91440" bIns="45720" anchor="t">
            <a:spAutoFit/>
          </a:bodyPr>
          <a:lstStyle/>
          <a:p>
            <a:pPr lvl="0">
              <a:lnSpc>
                <a:spcPct val="110000"/>
              </a:lnSpc>
              <a:spcBef>
                <a:spcPct val="0"/>
              </a:spcBef>
              <a:spcAft>
                <a:spcPts val="300"/>
              </a:spcAft>
              <a:defRPr/>
            </a:pPr>
            <a:r>
              <a:rPr lang="en-US" altLang="en-US" sz="2400" dirty="0">
                <a:solidFill>
                  <a:schemeClr val="accent2"/>
                </a:solidFill>
                <a:latin typeface="Arial"/>
                <a:cs typeface="Arial" panose="020B0604020202020204" pitchFamily="34" charset="0"/>
              </a:rPr>
              <a:t>New opportunities</a:t>
            </a:r>
          </a:p>
        </p:txBody>
      </p:sp>
      <p:sp>
        <p:nvSpPr>
          <p:cNvPr id="8" name="Rectangle 7">
            <a:extLst>
              <a:ext uri="{FF2B5EF4-FFF2-40B4-BE49-F238E27FC236}">
                <a16:creationId xmlns:a16="http://schemas.microsoft.com/office/drawing/2014/main" id="{25506AE3-CD89-85B8-9CF8-C8A3F7CD3E16}"/>
              </a:ext>
            </a:extLst>
          </p:cNvPr>
          <p:cNvSpPr/>
          <p:nvPr/>
        </p:nvSpPr>
        <p:spPr>
          <a:xfrm>
            <a:off x="402967" y="1742830"/>
            <a:ext cx="11611824" cy="3789948"/>
          </a:xfrm>
          <a:prstGeom prst="rect">
            <a:avLst/>
          </a:prstGeom>
        </p:spPr>
        <p:txBody>
          <a:bodyPr wrap="square" lIns="91440" tIns="45720" rIns="91440" bIns="45720" anchor="t">
            <a:spAutoFit/>
          </a:bodyPr>
          <a:lstStyle/>
          <a:p>
            <a:pPr>
              <a:lnSpc>
                <a:spcPts val="2400"/>
              </a:lnSpc>
              <a:spcBef>
                <a:spcPts val="0"/>
              </a:spcBef>
              <a:spcAft>
                <a:spcPts val="600"/>
              </a:spcAft>
            </a:pPr>
            <a:r>
              <a:rPr lang="en-GB" sz="2400" dirty="0">
                <a:cs typeface="Times New Roman" panose="02020603050405020304" pitchFamily="18" charset="0"/>
              </a:rPr>
              <a:t>Nuclear Theory</a:t>
            </a:r>
          </a:p>
          <a:p>
            <a:pPr>
              <a:lnSpc>
                <a:spcPts val="2400"/>
              </a:lnSpc>
              <a:spcBef>
                <a:spcPts val="0"/>
              </a:spcBef>
              <a:spcAft>
                <a:spcPts val="600"/>
              </a:spcAft>
            </a:pPr>
            <a:endParaRPr lang="en-GB" sz="2400" dirty="0">
              <a:cs typeface="Times New Roman" panose="02020603050405020304" pitchFamily="18" charset="0"/>
            </a:endParaRPr>
          </a:p>
          <a:p>
            <a:pPr marL="342900" indent="-342900">
              <a:lnSpc>
                <a:spcPts val="2400"/>
              </a:lnSpc>
              <a:spcBef>
                <a:spcPts val="0"/>
              </a:spcBef>
              <a:spcAft>
                <a:spcPts val="600"/>
              </a:spcAft>
              <a:buFont typeface="Arial" panose="020B0604020202020204" pitchFamily="34" charset="0"/>
              <a:buChar char="•"/>
            </a:pPr>
            <a:r>
              <a:rPr lang="en-GB" sz="2400" dirty="0">
                <a:solidFill>
                  <a:srgbClr val="0070C0"/>
                </a:solidFill>
              </a:rPr>
              <a:t>Jey part of core programme and supports broader initiatives/needs within UK.</a:t>
            </a:r>
          </a:p>
          <a:p>
            <a:pPr marL="342900" indent="-342900">
              <a:lnSpc>
                <a:spcPts val="2400"/>
              </a:lnSpc>
              <a:spcBef>
                <a:spcPts val="0"/>
              </a:spcBef>
              <a:spcAft>
                <a:spcPts val="600"/>
              </a:spcAft>
              <a:buFont typeface="Arial" panose="020B0604020202020204" pitchFamily="34" charset="0"/>
              <a:buChar char="•"/>
            </a:pPr>
            <a:endParaRPr lang="en-GB" sz="2400" dirty="0">
              <a:solidFill>
                <a:srgbClr val="0070C0"/>
              </a:solidFill>
            </a:endParaRPr>
          </a:p>
          <a:p>
            <a:pPr marL="342900" indent="-342900">
              <a:lnSpc>
                <a:spcPts val="2400"/>
              </a:lnSpc>
              <a:spcBef>
                <a:spcPts val="0"/>
              </a:spcBef>
              <a:spcAft>
                <a:spcPts val="600"/>
              </a:spcAft>
              <a:buFont typeface="Arial" panose="020B0604020202020204" pitchFamily="34" charset="0"/>
              <a:buChar char="•"/>
            </a:pPr>
            <a:r>
              <a:rPr lang="en-GB" sz="2400" dirty="0"/>
              <a:t>IPPP could provide opportunities – Michael </a:t>
            </a:r>
            <a:r>
              <a:rPr lang="en-GB" sz="2400" dirty="0" err="1"/>
              <a:t>Spannowksy</a:t>
            </a:r>
            <a:r>
              <a:rPr lang="en-GB" sz="2400" dirty="0"/>
              <a:t> Talk at Manchester IOP.</a:t>
            </a:r>
          </a:p>
          <a:p>
            <a:pPr>
              <a:lnSpc>
                <a:spcPts val="2400"/>
              </a:lnSpc>
              <a:spcBef>
                <a:spcPts val="0"/>
              </a:spcBef>
              <a:spcAft>
                <a:spcPts val="600"/>
              </a:spcAft>
            </a:pPr>
            <a:r>
              <a:rPr lang="en-GB" sz="2400" dirty="0">
                <a:hlinkClick r:id="rId2"/>
              </a:rPr>
              <a:t>https://indico.stfc.ac.uk/event/1483/contributions/8162/attachments/2880/5123/IOP_Nuclear_Spannowsky.pdf</a:t>
            </a:r>
            <a:r>
              <a:rPr lang="en-GB" sz="2400" dirty="0"/>
              <a:t> </a:t>
            </a:r>
          </a:p>
          <a:p>
            <a:pPr>
              <a:lnSpc>
                <a:spcPts val="2400"/>
              </a:lnSpc>
              <a:spcBef>
                <a:spcPts val="0"/>
              </a:spcBef>
              <a:spcAft>
                <a:spcPts val="600"/>
              </a:spcAft>
            </a:pPr>
            <a:endParaRPr lang="en-GB" sz="2400" dirty="0"/>
          </a:p>
          <a:p>
            <a:pPr marL="342900" indent="-342900">
              <a:lnSpc>
                <a:spcPts val="2400"/>
              </a:lnSpc>
              <a:spcBef>
                <a:spcPts val="0"/>
              </a:spcBef>
              <a:spcAft>
                <a:spcPts val="600"/>
              </a:spcAft>
              <a:buFont typeface="Arial" panose="020B0604020202020204" pitchFamily="34" charset="0"/>
              <a:buChar char="•"/>
            </a:pPr>
            <a:r>
              <a:rPr lang="en-GB" sz="2400" dirty="0">
                <a:solidFill>
                  <a:srgbClr val="0070C0"/>
                </a:solidFill>
                <a:cs typeface="Times New Roman" panose="02020603050405020304" pitchFamily="18" charset="0"/>
              </a:rPr>
              <a:t>Workshop at IPPP to outline areas of interest and routes forward.</a:t>
            </a:r>
          </a:p>
          <a:p>
            <a:pPr>
              <a:lnSpc>
                <a:spcPts val="2400"/>
              </a:lnSpc>
              <a:spcBef>
                <a:spcPts val="0"/>
              </a:spcBef>
              <a:spcAft>
                <a:spcPts val="600"/>
              </a:spcAft>
            </a:pPr>
            <a:endParaRPr lang="en-GB" sz="2400" dirty="0"/>
          </a:p>
        </p:txBody>
      </p:sp>
    </p:spTree>
    <p:extLst>
      <p:ext uri="{BB962C8B-B14F-4D97-AF65-F5344CB8AC3E}">
        <p14:creationId xmlns:p14="http://schemas.microsoft.com/office/powerpoint/2010/main" val="3679421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87652C-E5A1-9047-E5D8-601201B7854A}"/>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C13AC32-B058-6736-0D33-CC5E67A4B626}"/>
              </a:ext>
            </a:extLst>
          </p:cNvPr>
          <p:cNvSpPr>
            <a:spLocks noGrp="1"/>
          </p:cNvSpPr>
          <p:nvPr>
            <p:ph type="sldNum" sz="quarter" idx="12"/>
          </p:nvPr>
        </p:nvSpPr>
        <p:spPr/>
        <p:txBody>
          <a:bodyPr/>
          <a:lstStyle/>
          <a:p>
            <a:pPr>
              <a:defRPr/>
            </a:pPr>
            <a:fld id="{85624DFA-A676-4F29-875D-971374D0B0FA}" type="slidenum">
              <a:rPr lang="en-US" smtClean="0"/>
              <a:pPr>
                <a:defRPr/>
              </a:pPr>
              <a:t>9</a:t>
            </a:fld>
            <a:endParaRPr lang="en-US" dirty="0"/>
          </a:p>
        </p:txBody>
      </p:sp>
      <p:sp>
        <p:nvSpPr>
          <p:cNvPr id="7" name="TextBox 6">
            <a:extLst>
              <a:ext uri="{FF2B5EF4-FFF2-40B4-BE49-F238E27FC236}">
                <a16:creationId xmlns:a16="http://schemas.microsoft.com/office/drawing/2014/main" id="{BC96E4EB-02AF-33AD-8F05-2C7B4EF29C78}"/>
              </a:ext>
            </a:extLst>
          </p:cNvPr>
          <p:cNvSpPr txBox="1"/>
          <p:nvPr/>
        </p:nvSpPr>
        <p:spPr>
          <a:xfrm>
            <a:off x="402967" y="290878"/>
            <a:ext cx="11801170" cy="769441"/>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4400" dirty="0">
                <a:solidFill>
                  <a:srgbClr val="002060"/>
                </a:solidFill>
                <a:latin typeface="Arial" panose="020B0604020202020204" pitchFamily="34" charset="0"/>
                <a:cs typeface="Arial" panose="020B0604020202020204" pitchFamily="34" charset="0"/>
              </a:rPr>
              <a:t>2024 Nuclear Physics Roadmap</a:t>
            </a:r>
            <a:endParaRPr kumimoji="0" lang="en-GB" altLang="en-US" sz="4400" b="1" i="0" u="none" strike="noStrike" kern="1200" cap="none" spc="-4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12" name="Rectangle 11">
            <a:extLst>
              <a:ext uri="{FF2B5EF4-FFF2-40B4-BE49-F238E27FC236}">
                <a16:creationId xmlns:a16="http://schemas.microsoft.com/office/drawing/2014/main" id="{2A1F815C-8983-3015-5C58-A130B6D84548}"/>
              </a:ext>
            </a:extLst>
          </p:cNvPr>
          <p:cNvSpPr/>
          <p:nvPr/>
        </p:nvSpPr>
        <p:spPr>
          <a:xfrm>
            <a:off x="402967" y="1060319"/>
            <a:ext cx="11611824" cy="467051"/>
          </a:xfrm>
          <a:prstGeom prst="rect">
            <a:avLst/>
          </a:prstGeom>
        </p:spPr>
        <p:txBody>
          <a:bodyPr wrap="square" lIns="91440" tIns="45720" rIns="91440" bIns="45720" anchor="t">
            <a:spAutoFit/>
          </a:bodyPr>
          <a:lstStyle/>
          <a:p>
            <a:pPr lvl="0">
              <a:lnSpc>
                <a:spcPct val="110000"/>
              </a:lnSpc>
              <a:spcBef>
                <a:spcPct val="0"/>
              </a:spcBef>
              <a:spcAft>
                <a:spcPts val="300"/>
              </a:spcAft>
              <a:defRPr/>
            </a:pPr>
            <a:r>
              <a:rPr lang="en-US" altLang="en-US" sz="2400" dirty="0" err="1">
                <a:solidFill>
                  <a:schemeClr val="accent2"/>
                </a:solidFill>
                <a:latin typeface="Arial"/>
                <a:cs typeface="Arial" panose="020B0604020202020204" pitchFamily="34" charset="0"/>
              </a:rPr>
              <a:t>Prioritisation</a:t>
            </a:r>
            <a:r>
              <a:rPr lang="en-US" altLang="en-US" sz="2400" dirty="0">
                <a:solidFill>
                  <a:schemeClr val="accent2"/>
                </a:solidFill>
                <a:latin typeface="Arial"/>
                <a:cs typeface="Arial" panose="020B0604020202020204" pitchFamily="34" charset="0"/>
              </a:rPr>
              <a:t> process</a:t>
            </a:r>
          </a:p>
        </p:txBody>
      </p:sp>
      <p:sp>
        <p:nvSpPr>
          <p:cNvPr id="8" name="Rectangle 7">
            <a:extLst>
              <a:ext uri="{FF2B5EF4-FFF2-40B4-BE49-F238E27FC236}">
                <a16:creationId xmlns:a16="http://schemas.microsoft.com/office/drawing/2014/main" id="{5D7B8673-A27A-5D0F-458D-CE2A3904CA2B}"/>
              </a:ext>
            </a:extLst>
          </p:cNvPr>
          <p:cNvSpPr/>
          <p:nvPr/>
        </p:nvSpPr>
        <p:spPr>
          <a:xfrm>
            <a:off x="402967" y="1742830"/>
            <a:ext cx="11611824" cy="4790222"/>
          </a:xfrm>
          <a:prstGeom prst="rect">
            <a:avLst/>
          </a:prstGeom>
        </p:spPr>
        <p:txBody>
          <a:bodyPr wrap="square" lIns="91440" tIns="45720" rIns="91440" bIns="45720" anchor="t">
            <a:spAutoFit/>
          </a:bodyPr>
          <a:lstStyle/>
          <a:p>
            <a:pPr>
              <a:lnSpc>
                <a:spcPts val="2400"/>
              </a:lnSpc>
              <a:spcBef>
                <a:spcPts val="0"/>
              </a:spcBef>
              <a:spcAft>
                <a:spcPts val="600"/>
              </a:spcAft>
            </a:pPr>
            <a:r>
              <a:rPr lang="en-GB" sz="2400" dirty="0"/>
              <a:t>Projects of </a:t>
            </a:r>
            <a:r>
              <a:rPr lang="en-GB" sz="2400" u="sng" dirty="0"/>
              <a:t>all sizes </a:t>
            </a:r>
            <a:r>
              <a:rPr lang="en-GB" sz="2400" dirty="0"/>
              <a:t>should be submitted to NPAP for review against the 10-year roadmap.</a:t>
            </a:r>
          </a:p>
          <a:p>
            <a:pPr marL="800100" lvl="1" indent="-342900">
              <a:lnSpc>
                <a:spcPts val="2400"/>
              </a:lnSpc>
              <a:spcBef>
                <a:spcPts val="0"/>
              </a:spcBef>
              <a:spcAft>
                <a:spcPts val="600"/>
              </a:spcAft>
              <a:buFont typeface="Arial" panose="020B0604020202020204" pitchFamily="34" charset="0"/>
              <a:buChar char="•"/>
            </a:pPr>
            <a:r>
              <a:rPr lang="en-GB" sz="2400" dirty="0"/>
              <a:t>Keep prioritised list up-to-date.</a:t>
            </a:r>
          </a:p>
          <a:p>
            <a:pPr marL="800100" lvl="1" indent="-342900">
              <a:lnSpc>
                <a:spcPts val="2400"/>
              </a:lnSpc>
              <a:spcBef>
                <a:spcPts val="0"/>
              </a:spcBef>
              <a:spcAft>
                <a:spcPts val="600"/>
              </a:spcAft>
              <a:buFont typeface="Arial" panose="020B0604020202020204" pitchFamily="34" charset="0"/>
              <a:buChar char="•"/>
            </a:pPr>
            <a:r>
              <a:rPr lang="en-GB" sz="2400" dirty="0"/>
              <a:t>Provide evidence on the breadth of activities and how they match to current funding portfolio.</a:t>
            </a:r>
          </a:p>
          <a:p>
            <a:pPr marL="342900" indent="-342900">
              <a:lnSpc>
                <a:spcPts val="2400"/>
              </a:lnSpc>
              <a:spcBef>
                <a:spcPts val="0"/>
              </a:spcBef>
              <a:spcAft>
                <a:spcPts val="600"/>
              </a:spcAft>
              <a:buFont typeface="Arial" panose="020B0604020202020204" pitchFamily="34" charset="0"/>
              <a:buChar char="•"/>
            </a:pPr>
            <a:endParaRPr lang="en-GB" sz="2400" dirty="0"/>
          </a:p>
          <a:p>
            <a:pPr>
              <a:lnSpc>
                <a:spcPts val="2400"/>
              </a:lnSpc>
              <a:spcBef>
                <a:spcPts val="0"/>
              </a:spcBef>
              <a:spcAft>
                <a:spcPts val="600"/>
              </a:spcAft>
            </a:pPr>
            <a:r>
              <a:rPr lang="en-GB" sz="2400" dirty="0">
                <a:solidFill>
                  <a:srgbClr val="0070C0"/>
                </a:solidFill>
              </a:rPr>
              <a:t>How will NPAP manage process?</a:t>
            </a:r>
          </a:p>
          <a:p>
            <a:pPr marL="800100" lvl="1" indent="-342900">
              <a:lnSpc>
                <a:spcPts val="2400"/>
              </a:lnSpc>
              <a:spcBef>
                <a:spcPts val="0"/>
              </a:spcBef>
              <a:spcAft>
                <a:spcPts val="600"/>
              </a:spcAft>
              <a:buFont typeface="Arial" panose="020B0604020202020204" pitchFamily="34" charset="0"/>
              <a:buChar char="•"/>
            </a:pPr>
            <a:r>
              <a:rPr lang="en-GB" sz="2400" dirty="0">
                <a:solidFill>
                  <a:srgbClr val="0070C0"/>
                </a:solidFill>
              </a:rPr>
              <a:t>Submission of pro forma (based on SOI submission) – consistent for all submissions.</a:t>
            </a:r>
          </a:p>
          <a:p>
            <a:pPr marL="800100" lvl="1" indent="-342900">
              <a:lnSpc>
                <a:spcPts val="2400"/>
              </a:lnSpc>
              <a:spcBef>
                <a:spcPts val="0"/>
              </a:spcBef>
              <a:spcAft>
                <a:spcPts val="600"/>
              </a:spcAft>
              <a:buFont typeface="Arial" panose="020B0604020202020204" pitchFamily="34" charset="0"/>
              <a:buChar char="•"/>
            </a:pPr>
            <a:r>
              <a:rPr lang="en-GB" sz="2400" dirty="0">
                <a:solidFill>
                  <a:srgbClr val="0070C0"/>
                </a:solidFill>
              </a:rPr>
              <a:t>2 sides.</a:t>
            </a:r>
          </a:p>
          <a:p>
            <a:pPr marL="800100" lvl="1" indent="-342900">
              <a:lnSpc>
                <a:spcPts val="2400"/>
              </a:lnSpc>
              <a:spcBef>
                <a:spcPts val="0"/>
              </a:spcBef>
              <a:spcAft>
                <a:spcPts val="600"/>
              </a:spcAft>
              <a:buFont typeface="Arial" panose="020B0604020202020204" pitchFamily="34" charset="0"/>
              <a:buChar char="•"/>
            </a:pPr>
            <a:r>
              <a:rPr lang="en-GB" sz="2400" dirty="0">
                <a:solidFill>
                  <a:srgbClr val="0070C0"/>
                </a:solidFill>
              </a:rPr>
              <a:t>NPAP will invite PI to present at a community meeting.</a:t>
            </a:r>
          </a:p>
          <a:p>
            <a:pPr marL="800100" lvl="1" indent="-342900">
              <a:lnSpc>
                <a:spcPts val="2400"/>
              </a:lnSpc>
              <a:spcBef>
                <a:spcPts val="0"/>
              </a:spcBef>
              <a:spcAft>
                <a:spcPts val="600"/>
              </a:spcAft>
              <a:buFont typeface="Arial" panose="020B0604020202020204" pitchFamily="34" charset="0"/>
              <a:buChar char="•"/>
            </a:pPr>
            <a:r>
              <a:rPr lang="en-GB" sz="2400" dirty="0">
                <a:solidFill>
                  <a:srgbClr val="0070C0"/>
                </a:solidFill>
              </a:rPr>
              <a:t>Review against and update the roadmap. PI informed and updated roadmap presented at next community meeting.</a:t>
            </a:r>
          </a:p>
          <a:p>
            <a:pPr marL="800100" lvl="1" indent="-342900">
              <a:lnSpc>
                <a:spcPts val="2400"/>
              </a:lnSpc>
              <a:spcBef>
                <a:spcPts val="0"/>
              </a:spcBef>
              <a:spcAft>
                <a:spcPts val="600"/>
              </a:spcAft>
              <a:buFont typeface="Arial" panose="020B0604020202020204" pitchFamily="34" charset="0"/>
              <a:buChar char="•"/>
            </a:pPr>
            <a:r>
              <a:rPr lang="en-GB" sz="2400" dirty="0">
                <a:solidFill>
                  <a:srgbClr val="0070C0"/>
                </a:solidFill>
              </a:rPr>
              <a:t>NPAP should now have enough panel members to conduct this process themselves but in cases of multiple conflict will second expertise.</a:t>
            </a:r>
            <a:endParaRPr lang="en-GB" sz="2400" dirty="0"/>
          </a:p>
        </p:txBody>
      </p:sp>
    </p:spTree>
    <p:extLst>
      <p:ext uri="{BB962C8B-B14F-4D97-AF65-F5344CB8AC3E}">
        <p14:creationId xmlns:p14="http://schemas.microsoft.com/office/powerpoint/2010/main" val="420591838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Calibri"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Calibri"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19330</TotalTime>
  <Words>984</Words>
  <Application>Microsoft Macintosh PowerPoint</Application>
  <PresentationFormat>Widescreen</PresentationFormat>
  <Paragraphs>140</Paragraphs>
  <Slides>13</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Arial</vt:lpstr>
      <vt:lpstr>Calibri</vt:lpstr>
      <vt:lpstr>Times New Roman</vt:lpstr>
      <vt:lpstr>Default Design</vt:lpstr>
      <vt:lpstr>Worksheet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Michigan State University College of Engineering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eann</dc:creator>
  <cp:lastModifiedBy>David Sharp</cp:lastModifiedBy>
  <cp:revision>688</cp:revision>
  <cp:lastPrinted>2022-10-07T08:46:48Z</cp:lastPrinted>
  <dcterms:created xsi:type="dcterms:W3CDTF">2008-04-02T13:23:37Z</dcterms:created>
  <dcterms:modified xsi:type="dcterms:W3CDTF">2025-07-23T09:19:09Z</dcterms:modified>
</cp:coreProperties>
</file>