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9" r:id="rId3"/>
    <p:sldId id="267" r:id="rId4"/>
    <p:sldId id="300" r:id="rId5"/>
    <p:sldId id="268" r:id="rId6"/>
    <p:sldId id="310" r:id="rId7"/>
    <p:sldId id="286" r:id="rId8"/>
    <p:sldId id="307" r:id="rId9"/>
    <p:sldId id="257" r:id="rId10"/>
    <p:sldId id="265" r:id="rId11"/>
    <p:sldId id="262" r:id="rId12"/>
    <p:sldId id="312" r:id="rId13"/>
    <p:sldId id="263" r:id="rId14"/>
    <p:sldId id="264" r:id="rId15"/>
    <p:sldId id="869" r:id="rId16"/>
    <p:sldId id="870" r:id="rId17"/>
    <p:sldId id="313" r:id="rId18"/>
    <p:sldId id="314" r:id="rId19"/>
    <p:sldId id="315" r:id="rId20"/>
    <p:sldId id="317" r:id="rId21"/>
    <p:sldId id="872" r:id="rId22"/>
    <p:sldId id="871" r:id="rId23"/>
    <p:sldId id="873" r:id="rId24"/>
    <p:sldId id="8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F21CFA-2608-CF44-B09C-0F47DBDF6F95}" v="13" dt="2025-07-22T08:32:17.9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42"/>
    <p:restoredTop sz="82003"/>
  </p:normalViewPr>
  <p:slideViewPr>
    <p:cSldViewPr snapToGrid="0">
      <p:cViewPr varScale="1">
        <p:scale>
          <a:sx n="100" d="100"/>
          <a:sy n="100" d="100"/>
        </p:scale>
        <p:origin x="8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son, Paul Prof (Maths &amp; Physics)" userId="fe95bc7e-0cf9-4a2b-8f63-ec4430671df9" providerId="ADAL" clId="{BFE097B2-7238-F941-B116-47E8583EFD23}"/>
    <pc:docChg chg="undo custSel addSld delSld modSld sldOrd">
      <pc:chgData name="Stevenson, Paul Prof (Maths &amp; Physics)" userId="fe95bc7e-0cf9-4a2b-8f63-ec4430671df9" providerId="ADAL" clId="{BFE097B2-7238-F941-B116-47E8583EFD23}" dt="2025-07-15T08:46:09.747" v="1373" actId="20578"/>
      <pc:docMkLst>
        <pc:docMk/>
      </pc:docMkLst>
      <pc:sldChg chg="del">
        <pc:chgData name="Stevenson, Paul Prof (Maths &amp; Physics)" userId="fe95bc7e-0cf9-4a2b-8f63-ec4430671df9" providerId="ADAL" clId="{BFE097B2-7238-F941-B116-47E8583EFD23}" dt="2025-07-14T22:05:04.267" v="2" actId="2696"/>
        <pc:sldMkLst>
          <pc:docMk/>
          <pc:sldMk cId="3669034070" sldId="258"/>
        </pc:sldMkLst>
      </pc:sldChg>
      <pc:sldChg chg="del">
        <pc:chgData name="Stevenson, Paul Prof (Maths &amp; Physics)" userId="fe95bc7e-0cf9-4a2b-8f63-ec4430671df9" providerId="ADAL" clId="{BFE097B2-7238-F941-B116-47E8583EFD23}" dt="2025-07-14T22:05:03.849" v="1" actId="2696"/>
        <pc:sldMkLst>
          <pc:docMk/>
          <pc:sldMk cId="993258188" sldId="260"/>
        </pc:sldMkLst>
      </pc:sldChg>
      <pc:sldChg chg="ord">
        <pc:chgData name="Stevenson, Paul Prof (Maths &amp; Physics)" userId="fe95bc7e-0cf9-4a2b-8f63-ec4430671df9" providerId="ADAL" clId="{BFE097B2-7238-F941-B116-47E8583EFD23}" dt="2025-07-14T22:11:48.974" v="93" actId="20578"/>
        <pc:sldMkLst>
          <pc:docMk/>
          <pc:sldMk cId="105578016" sldId="261"/>
        </pc:sldMkLst>
      </pc:sldChg>
      <pc:sldChg chg="addSp delSp modSp mod setBg">
        <pc:chgData name="Stevenson, Paul Prof (Maths &amp; Physics)" userId="fe95bc7e-0cf9-4a2b-8f63-ec4430671df9" providerId="ADAL" clId="{BFE097B2-7238-F941-B116-47E8583EFD23}" dt="2025-07-14T22:11:27.359" v="91" actId="1076"/>
        <pc:sldMkLst>
          <pc:docMk/>
          <pc:sldMk cId="3146111605" sldId="262"/>
        </pc:sldMkLst>
        <pc:spChg chg="mod">
          <ac:chgData name="Stevenson, Paul Prof (Maths &amp; Physics)" userId="fe95bc7e-0cf9-4a2b-8f63-ec4430671df9" providerId="ADAL" clId="{BFE097B2-7238-F941-B116-47E8583EFD23}" dt="2025-07-14T22:08:44.977" v="22" actId="26606"/>
          <ac:spMkLst>
            <pc:docMk/>
            <pc:sldMk cId="3146111605" sldId="262"/>
            <ac:spMk id="4" creationId="{DE15C1B7-F2DF-EC86-5D2A-6845DF8448AF}"/>
          </ac:spMkLst>
        </pc:spChg>
        <pc:spChg chg="mod">
          <ac:chgData name="Stevenson, Paul Prof (Maths &amp; Physics)" userId="fe95bc7e-0cf9-4a2b-8f63-ec4430671df9" providerId="ADAL" clId="{BFE097B2-7238-F941-B116-47E8583EFD23}" dt="2025-07-14T22:08:44.977" v="22" actId="26606"/>
          <ac:spMkLst>
            <pc:docMk/>
            <pc:sldMk cId="3146111605" sldId="262"/>
            <ac:spMk id="5" creationId="{8EB2BEAD-0DEC-9CB2-1DB4-56AB1AF77664}"/>
          </ac:spMkLst>
        </pc:spChg>
        <pc:picChg chg="add mod">
          <ac:chgData name="Stevenson, Paul Prof (Maths &amp; Physics)" userId="fe95bc7e-0cf9-4a2b-8f63-ec4430671df9" providerId="ADAL" clId="{BFE097B2-7238-F941-B116-47E8583EFD23}" dt="2025-07-14T22:11:27.359" v="91" actId="1076"/>
          <ac:picMkLst>
            <pc:docMk/>
            <pc:sldMk cId="3146111605" sldId="262"/>
            <ac:picMk id="2" creationId="{6B1D6E88-539F-E612-7ED7-FA3E7AEE55C9}"/>
          </ac:picMkLst>
        </pc:picChg>
        <pc:picChg chg="mod ord">
          <ac:chgData name="Stevenson, Paul Prof (Maths &amp; Physics)" userId="fe95bc7e-0cf9-4a2b-8f63-ec4430671df9" providerId="ADAL" clId="{BFE097B2-7238-F941-B116-47E8583EFD23}" dt="2025-07-14T22:08:44.977" v="22" actId="26606"/>
          <ac:picMkLst>
            <pc:docMk/>
            <pc:sldMk cId="3146111605" sldId="262"/>
            <ac:picMk id="3" creationId="{33720F29-67F6-B2B1-B78B-668F9B4132F7}"/>
          </ac:picMkLst>
        </pc:picChg>
      </pc:sldChg>
      <pc:sldChg chg="delSp modSp add del mod ord">
        <pc:chgData name="Stevenson, Paul Prof (Maths &amp; Physics)" userId="fe95bc7e-0cf9-4a2b-8f63-ec4430671df9" providerId="ADAL" clId="{BFE097B2-7238-F941-B116-47E8583EFD23}" dt="2025-07-15T08:46:07.406" v="1372" actId="20578"/>
        <pc:sldMkLst>
          <pc:docMk/>
          <pc:sldMk cId="20279255" sldId="266"/>
        </pc:sldMkLst>
      </pc:sldChg>
      <pc:sldChg chg="modSp add mod">
        <pc:chgData name="Stevenson, Paul Prof (Maths &amp; Physics)" userId="fe95bc7e-0cf9-4a2b-8f63-ec4430671df9" providerId="ADAL" clId="{BFE097B2-7238-F941-B116-47E8583EFD23}" dt="2025-07-14T22:13:01.350" v="132" actId="20577"/>
        <pc:sldMkLst>
          <pc:docMk/>
          <pc:sldMk cId="2871691181" sldId="267"/>
        </pc:sldMkLst>
        <pc:spChg chg="mod">
          <ac:chgData name="Stevenson, Paul Prof (Maths &amp; Physics)" userId="fe95bc7e-0cf9-4a2b-8f63-ec4430671df9" providerId="ADAL" clId="{BFE097B2-7238-F941-B116-47E8583EFD23}" dt="2025-07-14T22:13:01.350" v="132" actId="20577"/>
          <ac:spMkLst>
            <pc:docMk/>
            <pc:sldMk cId="2871691181" sldId="267"/>
            <ac:spMk id="8" creationId="{E2F4F158-902A-5145-9471-C3DD80F00179}"/>
          </ac:spMkLst>
        </pc:spChg>
      </pc:sldChg>
      <pc:sldChg chg="modSp add mod">
        <pc:chgData name="Stevenson, Paul Prof (Maths &amp; Physics)" userId="fe95bc7e-0cf9-4a2b-8f63-ec4430671df9" providerId="ADAL" clId="{BFE097B2-7238-F941-B116-47E8583EFD23}" dt="2025-07-14T22:12:19.393" v="101" actId="27636"/>
        <pc:sldMkLst>
          <pc:docMk/>
          <pc:sldMk cId="210176924" sldId="268"/>
        </pc:sldMkLst>
        <pc:spChg chg="mod">
          <ac:chgData name="Stevenson, Paul Prof (Maths &amp; Physics)" userId="fe95bc7e-0cf9-4a2b-8f63-ec4430671df9" providerId="ADAL" clId="{BFE097B2-7238-F941-B116-47E8583EFD23}" dt="2025-07-14T22:12:19.393" v="101" actId="27636"/>
          <ac:spMkLst>
            <pc:docMk/>
            <pc:sldMk cId="210176924" sldId="268"/>
            <ac:spMk id="2" creationId="{00000000-0000-0000-0000-000000000000}"/>
          </ac:spMkLst>
        </pc:spChg>
      </pc:sldChg>
      <pc:sldChg chg="modSp add mod">
        <pc:chgData name="Stevenson, Paul Prof (Maths &amp; Physics)" userId="fe95bc7e-0cf9-4a2b-8f63-ec4430671df9" providerId="ADAL" clId="{BFE097B2-7238-F941-B116-47E8583EFD23}" dt="2025-07-14T22:12:30.047" v="105" actId="27636"/>
        <pc:sldMkLst>
          <pc:docMk/>
          <pc:sldMk cId="3515159551" sldId="286"/>
        </pc:sldMkLst>
        <pc:spChg chg="mod">
          <ac:chgData name="Stevenson, Paul Prof (Maths &amp; Physics)" userId="fe95bc7e-0cf9-4a2b-8f63-ec4430671df9" providerId="ADAL" clId="{BFE097B2-7238-F941-B116-47E8583EFD23}" dt="2025-07-14T22:12:30.047" v="105" actId="27636"/>
          <ac:spMkLst>
            <pc:docMk/>
            <pc:sldMk cId="3515159551" sldId="286"/>
            <ac:spMk id="2" creationId="{0F4F0A8D-91CF-7527-CF55-360430D8AA47}"/>
          </ac:spMkLst>
        </pc:spChg>
      </pc:sldChg>
      <pc:sldChg chg="modSp add mod">
        <pc:chgData name="Stevenson, Paul Prof (Maths &amp; Physics)" userId="fe95bc7e-0cf9-4a2b-8f63-ec4430671df9" providerId="ADAL" clId="{BFE097B2-7238-F941-B116-47E8583EFD23}" dt="2025-07-14T22:12:13.330" v="99" actId="1076"/>
        <pc:sldMkLst>
          <pc:docMk/>
          <pc:sldMk cId="2357362192" sldId="300"/>
        </pc:sldMkLst>
        <pc:spChg chg="mod">
          <ac:chgData name="Stevenson, Paul Prof (Maths &amp; Physics)" userId="fe95bc7e-0cf9-4a2b-8f63-ec4430671df9" providerId="ADAL" clId="{BFE097B2-7238-F941-B116-47E8583EFD23}" dt="2025-07-14T22:12:13.330" v="99" actId="1076"/>
          <ac:spMkLst>
            <pc:docMk/>
            <pc:sldMk cId="2357362192" sldId="300"/>
            <ac:spMk id="2" creationId="{2B365652-0510-B30B-0E08-E95F9A1C7D23}"/>
          </ac:spMkLst>
        </pc:spChg>
      </pc:sldChg>
      <pc:sldChg chg="modSp add mod">
        <pc:chgData name="Stevenson, Paul Prof (Maths &amp; Physics)" userId="fe95bc7e-0cf9-4a2b-8f63-ec4430671df9" providerId="ADAL" clId="{BFE097B2-7238-F941-B116-47E8583EFD23}" dt="2025-07-14T22:12:37.567" v="107" actId="27636"/>
        <pc:sldMkLst>
          <pc:docMk/>
          <pc:sldMk cId="3716508177" sldId="307"/>
        </pc:sldMkLst>
        <pc:spChg chg="mod">
          <ac:chgData name="Stevenson, Paul Prof (Maths &amp; Physics)" userId="fe95bc7e-0cf9-4a2b-8f63-ec4430671df9" providerId="ADAL" clId="{BFE097B2-7238-F941-B116-47E8583EFD23}" dt="2025-07-14T22:12:37.567" v="107" actId="27636"/>
          <ac:spMkLst>
            <pc:docMk/>
            <pc:sldMk cId="3716508177" sldId="307"/>
            <ac:spMk id="2" creationId="{A76A363A-13DF-DA36-8820-8D17E1AA04BF}"/>
          </ac:spMkLst>
        </pc:spChg>
      </pc:sldChg>
      <pc:sldChg chg="modSp add mod">
        <pc:chgData name="Stevenson, Paul Prof (Maths &amp; Physics)" userId="fe95bc7e-0cf9-4a2b-8f63-ec4430671df9" providerId="ADAL" clId="{BFE097B2-7238-F941-B116-47E8583EFD23}" dt="2025-07-14T22:12:25.211" v="103" actId="27636"/>
        <pc:sldMkLst>
          <pc:docMk/>
          <pc:sldMk cId="4022002057" sldId="310"/>
        </pc:sldMkLst>
        <pc:spChg chg="mod">
          <ac:chgData name="Stevenson, Paul Prof (Maths &amp; Physics)" userId="fe95bc7e-0cf9-4a2b-8f63-ec4430671df9" providerId="ADAL" clId="{BFE097B2-7238-F941-B116-47E8583EFD23}" dt="2025-07-14T22:12:25.211" v="103" actId="27636"/>
          <ac:spMkLst>
            <pc:docMk/>
            <pc:sldMk cId="4022002057" sldId="310"/>
            <ac:spMk id="2" creationId="{6A96301D-0146-C734-FE86-3204C0CD9D46}"/>
          </ac:spMkLst>
        </pc:spChg>
      </pc:sldChg>
      <pc:sldChg chg="add del">
        <pc:chgData name="Stevenson, Paul Prof (Maths &amp; Physics)" userId="fe95bc7e-0cf9-4a2b-8f63-ec4430671df9" providerId="ADAL" clId="{BFE097B2-7238-F941-B116-47E8583EFD23}" dt="2025-07-14T22:09:20.840" v="27" actId="2696"/>
        <pc:sldMkLst>
          <pc:docMk/>
          <pc:sldMk cId="0" sldId="311"/>
        </pc:sldMkLst>
      </pc:sldChg>
      <pc:sldChg chg="addSp modSp add mod">
        <pc:chgData name="Stevenson, Paul Prof (Maths &amp; Physics)" userId="fe95bc7e-0cf9-4a2b-8f63-ec4430671df9" providerId="ADAL" clId="{BFE097B2-7238-F941-B116-47E8583EFD23}" dt="2025-07-14T22:13:24.544" v="184" actId="20577"/>
        <pc:sldMkLst>
          <pc:docMk/>
          <pc:sldMk cId="0" sldId="312"/>
        </pc:sldMkLst>
        <pc:spChg chg="add mod">
          <ac:chgData name="Stevenson, Paul Prof (Maths &amp; Physics)" userId="fe95bc7e-0cf9-4a2b-8f63-ec4430671df9" providerId="ADAL" clId="{BFE097B2-7238-F941-B116-47E8583EFD23}" dt="2025-07-14T22:11:19.816" v="90" actId="255"/>
          <ac:spMkLst>
            <pc:docMk/>
            <pc:sldMk cId="0" sldId="312"/>
            <ac:spMk id="2" creationId="{246C9D7F-968C-5BCF-4748-8B15E31A2868}"/>
          </ac:spMkLst>
        </pc:spChg>
        <pc:spChg chg="add mod">
          <ac:chgData name="Stevenson, Paul Prof (Maths &amp; Physics)" userId="fe95bc7e-0cf9-4a2b-8f63-ec4430671df9" providerId="ADAL" clId="{BFE097B2-7238-F941-B116-47E8583EFD23}" dt="2025-07-14T22:13:24.544" v="184" actId="20577"/>
          <ac:spMkLst>
            <pc:docMk/>
            <pc:sldMk cId="0" sldId="312"/>
            <ac:spMk id="3" creationId="{C9D30641-5845-1855-C916-E3ADB3B18A90}"/>
          </ac:spMkLst>
        </pc:spChg>
        <pc:spChg chg="mod">
          <ac:chgData name="Stevenson, Paul Prof (Maths &amp; Physics)" userId="fe95bc7e-0cf9-4a2b-8f63-ec4430671df9" providerId="ADAL" clId="{BFE097B2-7238-F941-B116-47E8583EFD23}" dt="2025-07-14T22:13:12.284" v="133" actId="1076"/>
          <ac:spMkLst>
            <pc:docMk/>
            <pc:sldMk cId="0" sldId="312"/>
            <ac:spMk id="99" creationId="{00000000-0000-0000-0000-000000000000}"/>
          </ac:spMkLst>
        </pc:spChg>
      </pc:sldChg>
      <pc:sldChg chg="add del">
        <pc:chgData name="Stevenson, Paul Prof (Maths &amp; Physics)" userId="fe95bc7e-0cf9-4a2b-8f63-ec4430671df9" providerId="ADAL" clId="{BFE097B2-7238-F941-B116-47E8583EFD23}" dt="2025-07-14T22:10:17.026" v="29" actId="2890"/>
        <pc:sldMkLst>
          <pc:docMk/>
          <pc:sldMk cId="655849842" sldId="313"/>
        </pc:sldMkLst>
      </pc:sldChg>
      <pc:sldChg chg="addSp delSp modSp new mod">
        <pc:chgData name="Stevenson, Paul Prof (Maths &amp; Physics)" userId="fe95bc7e-0cf9-4a2b-8f63-ec4430671df9" providerId="ADAL" clId="{BFE097B2-7238-F941-B116-47E8583EFD23}" dt="2025-07-14T22:17:06.327" v="260" actId="1076"/>
        <pc:sldMkLst>
          <pc:docMk/>
          <pc:sldMk cId="3621047778" sldId="313"/>
        </pc:sldMkLst>
        <pc:spChg chg="mod">
          <ac:chgData name="Stevenson, Paul Prof (Maths &amp; Physics)" userId="fe95bc7e-0cf9-4a2b-8f63-ec4430671df9" providerId="ADAL" clId="{BFE097B2-7238-F941-B116-47E8583EFD23}" dt="2025-07-14T22:16:14.846" v="252" actId="20577"/>
          <ac:spMkLst>
            <pc:docMk/>
            <pc:sldMk cId="3621047778" sldId="313"/>
            <ac:spMk id="2" creationId="{13409736-78FD-AB11-719F-D33019B2B810}"/>
          </ac:spMkLst>
        </pc:spChg>
        <pc:picChg chg="add mod">
          <ac:chgData name="Stevenson, Paul Prof (Maths &amp; Physics)" userId="fe95bc7e-0cf9-4a2b-8f63-ec4430671df9" providerId="ADAL" clId="{BFE097B2-7238-F941-B116-47E8583EFD23}" dt="2025-07-14T22:17:03.363" v="258" actId="1076"/>
          <ac:picMkLst>
            <pc:docMk/>
            <pc:sldMk cId="3621047778" sldId="313"/>
            <ac:picMk id="4" creationId="{6A0AACC7-62F0-533C-DEC7-697FC63DFB06}"/>
          </ac:picMkLst>
        </pc:picChg>
        <pc:picChg chg="add mod">
          <ac:chgData name="Stevenson, Paul Prof (Maths &amp; Physics)" userId="fe95bc7e-0cf9-4a2b-8f63-ec4430671df9" providerId="ADAL" clId="{BFE097B2-7238-F941-B116-47E8583EFD23}" dt="2025-07-14T22:17:06.327" v="260" actId="1076"/>
          <ac:picMkLst>
            <pc:docMk/>
            <pc:sldMk cId="3621047778" sldId="313"/>
            <ac:picMk id="5" creationId="{1943032A-EA34-FF03-3DC7-BB5B638922DE}"/>
          </ac:picMkLst>
        </pc:picChg>
      </pc:sldChg>
      <pc:sldChg chg="addSp delSp modSp new mod">
        <pc:chgData name="Stevenson, Paul Prof (Maths &amp; Physics)" userId="fe95bc7e-0cf9-4a2b-8f63-ec4430671df9" providerId="ADAL" clId="{BFE097B2-7238-F941-B116-47E8583EFD23}" dt="2025-07-14T22:26:47.949" v="1369" actId="20577"/>
        <pc:sldMkLst>
          <pc:docMk/>
          <pc:sldMk cId="511659716" sldId="314"/>
        </pc:sldMkLst>
        <pc:spChg chg="mod">
          <ac:chgData name="Stevenson, Paul Prof (Maths &amp; Physics)" userId="fe95bc7e-0cf9-4a2b-8f63-ec4430671df9" providerId="ADAL" clId="{BFE097B2-7238-F941-B116-47E8583EFD23}" dt="2025-07-14T22:25:02.457" v="1132" actId="20577"/>
          <ac:spMkLst>
            <pc:docMk/>
            <pc:sldMk cId="511659716" sldId="314"/>
            <ac:spMk id="2" creationId="{3AA18BEF-C8AE-4370-F7FA-9E44205C4C0B}"/>
          </ac:spMkLst>
        </pc:spChg>
        <pc:spChg chg="add mod">
          <ac:chgData name="Stevenson, Paul Prof (Maths &amp; Physics)" userId="fe95bc7e-0cf9-4a2b-8f63-ec4430671df9" providerId="ADAL" clId="{BFE097B2-7238-F941-B116-47E8583EFD23}" dt="2025-07-14T22:19:07.954" v="325" actId="14100"/>
          <ac:spMkLst>
            <pc:docMk/>
            <pc:sldMk cId="511659716" sldId="314"/>
            <ac:spMk id="6" creationId="{F3B02B31-2935-25D0-ABA6-6B3CD256B42C}"/>
          </ac:spMkLst>
        </pc:spChg>
        <pc:spChg chg="add mod">
          <ac:chgData name="Stevenson, Paul Prof (Maths &amp; Physics)" userId="fe95bc7e-0cf9-4a2b-8f63-ec4430671df9" providerId="ADAL" clId="{BFE097B2-7238-F941-B116-47E8583EFD23}" dt="2025-07-14T22:26:47.949" v="1369" actId="20577"/>
          <ac:spMkLst>
            <pc:docMk/>
            <pc:sldMk cId="511659716" sldId="314"/>
            <ac:spMk id="7" creationId="{19FCCAC6-7EBD-B40E-74F9-7ECDE52C125D}"/>
          </ac:spMkLst>
        </pc:spChg>
        <pc:picChg chg="add mod">
          <ac:chgData name="Stevenson, Paul Prof (Maths &amp; Physics)" userId="fe95bc7e-0cf9-4a2b-8f63-ec4430671df9" providerId="ADAL" clId="{BFE097B2-7238-F941-B116-47E8583EFD23}" dt="2025-07-14T22:18:34.081" v="302" actId="1076"/>
          <ac:picMkLst>
            <pc:docMk/>
            <pc:sldMk cId="511659716" sldId="314"/>
            <ac:picMk id="4" creationId="{591E8C83-1330-5F89-4FD7-3132BA11177F}"/>
          </ac:picMkLst>
        </pc:picChg>
      </pc:sldChg>
      <pc:sldChg chg="add">
        <pc:chgData name="Stevenson, Paul Prof (Maths &amp; Physics)" userId="fe95bc7e-0cf9-4a2b-8f63-ec4430671df9" providerId="ADAL" clId="{BFE097B2-7238-F941-B116-47E8583EFD23}" dt="2025-07-14T22:19:40.853" v="326"/>
        <pc:sldMkLst>
          <pc:docMk/>
          <pc:sldMk cId="3222517962" sldId="315"/>
        </pc:sldMkLst>
      </pc:sldChg>
      <pc:sldChg chg="add">
        <pc:chgData name="Stevenson, Paul Prof (Maths &amp; Physics)" userId="fe95bc7e-0cf9-4a2b-8f63-ec4430671df9" providerId="ADAL" clId="{BFE097B2-7238-F941-B116-47E8583EFD23}" dt="2025-07-14T22:19:52.970" v="327"/>
        <pc:sldMkLst>
          <pc:docMk/>
          <pc:sldMk cId="2723831640" sldId="316"/>
        </pc:sldMkLst>
      </pc:sldChg>
      <pc:sldChg chg="addSp delSp modSp new mod ord">
        <pc:chgData name="Stevenson, Paul Prof (Maths &amp; Physics)" userId="fe95bc7e-0cf9-4a2b-8f63-ec4430671df9" providerId="ADAL" clId="{BFE097B2-7238-F941-B116-47E8583EFD23}" dt="2025-07-15T08:46:09.747" v="1373" actId="20578"/>
        <pc:sldMkLst>
          <pc:docMk/>
          <pc:sldMk cId="1508802232" sldId="317"/>
        </pc:sldMkLst>
        <pc:spChg chg="add del mod">
          <ac:chgData name="Stevenson, Paul Prof (Maths &amp; Physics)" userId="fe95bc7e-0cf9-4a2b-8f63-ec4430671df9" providerId="ADAL" clId="{BFE097B2-7238-F941-B116-47E8583EFD23}" dt="2025-07-14T22:20:29.692" v="340" actId="20577"/>
          <ac:spMkLst>
            <pc:docMk/>
            <pc:sldMk cId="1508802232" sldId="317"/>
            <ac:spMk id="2" creationId="{8D9BA2ED-47FC-D1F5-C4FC-4B2CBDB3EABA}"/>
          </ac:spMkLst>
        </pc:spChg>
        <pc:spChg chg="add del mod">
          <ac:chgData name="Stevenson, Paul Prof (Maths &amp; Physics)" userId="fe95bc7e-0cf9-4a2b-8f63-ec4430671df9" providerId="ADAL" clId="{BFE097B2-7238-F941-B116-47E8583EFD23}" dt="2025-07-14T22:23:54.022" v="1123" actId="5793"/>
          <ac:spMkLst>
            <pc:docMk/>
            <pc:sldMk cId="1508802232" sldId="317"/>
            <ac:spMk id="3" creationId="{B241BD22-6193-8DA2-709E-893BEFBC3BE8}"/>
          </ac:spMkLst>
        </pc:spChg>
      </pc:sldChg>
      <pc:sldChg chg="addSp modSp add">
        <pc:chgData name="Stevenson, Paul Prof (Maths &amp; Physics)" userId="fe95bc7e-0cf9-4a2b-8f63-ec4430671df9" providerId="ADAL" clId="{BFE097B2-7238-F941-B116-47E8583EFD23}" dt="2025-07-14T22:25:31.431" v="1136" actId="1076"/>
        <pc:sldMkLst>
          <pc:docMk/>
          <pc:sldMk cId="1885627589" sldId="868"/>
        </pc:sldMkLst>
      </pc:sldChg>
    </pc:docChg>
  </pc:docChgLst>
  <pc:docChgLst>
    <pc:chgData name="Stevenson, Paul Prof (Maths &amp; Physics)" userId="fe95bc7e-0cf9-4a2b-8f63-ec4430671df9" providerId="ADAL" clId="{DFF21CFA-2608-CF44-B09C-0F47DBDF6F95}"/>
    <pc:docChg chg="undo custSel addSld delSld modSld sldOrd">
      <pc:chgData name="Stevenson, Paul Prof (Maths &amp; Physics)" userId="fe95bc7e-0cf9-4a2b-8f63-ec4430671df9" providerId="ADAL" clId="{DFF21CFA-2608-CF44-B09C-0F47DBDF6F95}" dt="2025-07-22T08:33:38.450" v="1385" actId="1038"/>
      <pc:docMkLst>
        <pc:docMk/>
      </pc:docMkLst>
      <pc:sldChg chg="del">
        <pc:chgData name="Stevenson, Paul Prof (Maths &amp; Physics)" userId="fe95bc7e-0cf9-4a2b-8f63-ec4430671df9" providerId="ADAL" clId="{DFF21CFA-2608-CF44-B09C-0F47DBDF6F95}" dt="2025-07-22T07:22:00.379" v="3" actId="2696"/>
        <pc:sldMkLst>
          <pc:docMk/>
          <pc:sldMk cId="105578016" sldId="261"/>
        </pc:sldMkLst>
      </pc:sldChg>
      <pc:sldChg chg="del">
        <pc:chgData name="Stevenson, Paul Prof (Maths &amp; Physics)" userId="fe95bc7e-0cf9-4a2b-8f63-ec4430671df9" providerId="ADAL" clId="{DFF21CFA-2608-CF44-B09C-0F47DBDF6F95}" dt="2025-07-22T07:24:30.189" v="33" actId="2696"/>
        <pc:sldMkLst>
          <pc:docMk/>
          <pc:sldMk cId="20279255" sldId="266"/>
        </pc:sldMkLst>
      </pc:sldChg>
      <pc:sldChg chg="ord">
        <pc:chgData name="Stevenson, Paul Prof (Maths &amp; Physics)" userId="fe95bc7e-0cf9-4a2b-8f63-ec4430671df9" providerId="ADAL" clId="{DFF21CFA-2608-CF44-B09C-0F47DBDF6F95}" dt="2025-07-22T07:24:48.794" v="34" actId="20578"/>
        <pc:sldMkLst>
          <pc:docMk/>
          <pc:sldMk cId="2871691181" sldId="267"/>
        </pc:sldMkLst>
      </pc:sldChg>
      <pc:sldChg chg="modSp mod ord">
        <pc:chgData name="Stevenson, Paul Prof (Maths &amp; Physics)" userId="fe95bc7e-0cf9-4a2b-8f63-ec4430671df9" providerId="ADAL" clId="{DFF21CFA-2608-CF44-B09C-0F47DBDF6F95}" dt="2025-07-22T08:07:54.922" v="1310" actId="1076"/>
        <pc:sldMkLst>
          <pc:docMk/>
          <pc:sldMk cId="210176924" sldId="268"/>
        </pc:sldMkLst>
        <pc:spChg chg="mod">
          <ac:chgData name="Stevenson, Paul Prof (Maths &amp; Physics)" userId="fe95bc7e-0cf9-4a2b-8f63-ec4430671df9" providerId="ADAL" clId="{DFF21CFA-2608-CF44-B09C-0F47DBDF6F95}" dt="2025-07-22T08:07:54.922" v="1310" actId="1076"/>
          <ac:spMkLst>
            <pc:docMk/>
            <pc:sldMk cId="210176924" sldId="268"/>
            <ac:spMk id="6" creationId="{65560732-B777-E69D-737B-389C29313530}"/>
          </ac:spMkLst>
        </pc:spChg>
        <pc:spChg chg="mod">
          <ac:chgData name="Stevenson, Paul Prof (Maths &amp; Physics)" userId="fe95bc7e-0cf9-4a2b-8f63-ec4430671df9" providerId="ADAL" clId="{DFF21CFA-2608-CF44-B09C-0F47DBDF6F95}" dt="2025-07-22T08:07:54.922" v="1310" actId="1076"/>
          <ac:spMkLst>
            <pc:docMk/>
            <pc:sldMk cId="210176924" sldId="268"/>
            <ac:spMk id="11" creationId="{F979079B-4DF8-B6CB-8D84-36296412CAEF}"/>
          </ac:spMkLst>
        </pc:spChg>
        <pc:spChg chg="mod">
          <ac:chgData name="Stevenson, Paul Prof (Maths &amp; Physics)" userId="fe95bc7e-0cf9-4a2b-8f63-ec4430671df9" providerId="ADAL" clId="{DFF21CFA-2608-CF44-B09C-0F47DBDF6F95}" dt="2025-07-22T08:07:54.922" v="1310" actId="1076"/>
          <ac:spMkLst>
            <pc:docMk/>
            <pc:sldMk cId="210176924" sldId="268"/>
            <ac:spMk id="12" creationId="{8EA66BE4-1B4C-AA88-4D8A-7C74125C1E91}"/>
          </ac:spMkLst>
        </pc:spChg>
        <pc:spChg chg="mod">
          <ac:chgData name="Stevenson, Paul Prof (Maths &amp; Physics)" userId="fe95bc7e-0cf9-4a2b-8f63-ec4430671df9" providerId="ADAL" clId="{DFF21CFA-2608-CF44-B09C-0F47DBDF6F95}" dt="2025-07-22T08:07:54.922" v="1310" actId="1076"/>
          <ac:spMkLst>
            <pc:docMk/>
            <pc:sldMk cId="210176924" sldId="268"/>
            <ac:spMk id="13" creationId="{5AED52BE-8D86-C33F-6B24-DF903ACBEBE1}"/>
          </ac:spMkLst>
        </pc:spChg>
        <pc:picChg chg="mod">
          <ac:chgData name="Stevenson, Paul Prof (Maths &amp; Physics)" userId="fe95bc7e-0cf9-4a2b-8f63-ec4430671df9" providerId="ADAL" clId="{DFF21CFA-2608-CF44-B09C-0F47DBDF6F95}" dt="2025-07-22T08:07:54.922" v="1310" actId="1076"/>
          <ac:picMkLst>
            <pc:docMk/>
            <pc:sldMk cId="210176924" sldId="268"/>
            <ac:picMk id="3" creationId="{9C216FC3-147C-BC87-8321-C1BFFFA0EF18}"/>
          </ac:picMkLst>
        </pc:picChg>
      </pc:sldChg>
      <pc:sldChg chg="ord">
        <pc:chgData name="Stevenson, Paul Prof (Maths &amp; Physics)" userId="fe95bc7e-0cf9-4a2b-8f63-ec4430671df9" providerId="ADAL" clId="{DFF21CFA-2608-CF44-B09C-0F47DBDF6F95}" dt="2025-07-22T07:24:48.794" v="34" actId="20578"/>
        <pc:sldMkLst>
          <pc:docMk/>
          <pc:sldMk cId="3515159551" sldId="286"/>
        </pc:sldMkLst>
      </pc:sldChg>
      <pc:sldChg chg="ord">
        <pc:chgData name="Stevenson, Paul Prof (Maths &amp; Physics)" userId="fe95bc7e-0cf9-4a2b-8f63-ec4430671df9" providerId="ADAL" clId="{DFF21CFA-2608-CF44-B09C-0F47DBDF6F95}" dt="2025-07-22T07:24:48.794" v="34" actId="20578"/>
        <pc:sldMkLst>
          <pc:docMk/>
          <pc:sldMk cId="2357362192" sldId="300"/>
        </pc:sldMkLst>
      </pc:sldChg>
      <pc:sldChg chg="ord">
        <pc:chgData name="Stevenson, Paul Prof (Maths &amp; Physics)" userId="fe95bc7e-0cf9-4a2b-8f63-ec4430671df9" providerId="ADAL" clId="{DFF21CFA-2608-CF44-B09C-0F47DBDF6F95}" dt="2025-07-22T07:24:48.794" v="34" actId="20578"/>
        <pc:sldMkLst>
          <pc:docMk/>
          <pc:sldMk cId="3716508177" sldId="307"/>
        </pc:sldMkLst>
      </pc:sldChg>
      <pc:sldChg chg="ord">
        <pc:chgData name="Stevenson, Paul Prof (Maths &amp; Physics)" userId="fe95bc7e-0cf9-4a2b-8f63-ec4430671df9" providerId="ADAL" clId="{DFF21CFA-2608-CF44-B09C-0F47DBDF6F95}" dt="2025-07-22T07:24:48.794" v="34" actId="20578"/>
        <pc:sldMkLst>
          <pc:docMk/>
          <pc:sldMk cId="4022002057" sldId="310"/>
        </pc:sldMkLst>
      </pc:sldChg>
      <pc:sldChg chg="modSp mod">
        <pc:chgData name="Stevenson, Paul Prof (Maths &amp; Physics)" userId="fe95bc7e-0cf9-4a2b-8f63-ec4430671df9" providerId="ADAL" clId="{DFF21CFA-2608-CF44-B09C-0F47DBDF6F95}" dt="2025-07-22T07:23:10.814" v="32" actId="20577"/>
        <pc:sldMkLst>
          <pc:docMk/>
          <pc:sldMk cId="0" sldId="312"/>
        </pc:sldMkLst>
        <pc:spChg chg="mod">
          <ac:chgData name="Stevenson, Paul Prof (Maths &amp; Physics)" userId="fe95bc7e-0cf9-4a2b-8f63-ec4430671df9" providerId="ADAL" clId="{DFF21CFA-2608-CF44-B09C-0F47DBDF6F95}" dt="2025-07-22T07:23:10.814" v="32" actId="20577"/>
          <ac:spMkLst>
            <pc:docMk/>
            <pc:sldMk cId="0" sldId="312"/>
            <ac:spMk id="2" creationId="{246C9D7F-968C-5BCF-4748-8B15E31A2868}"/>
          </ac:spMkLst>
        </pc:spChg>
      </pc:sldChg>
      <pc:sldChg chg="modSp mod">
        <pc:chgData name="Stevenson, Paul Prof (Maths &amp; Physics)" userId="fe95bc7e-0cf9-4a2b-8f63-ec4430671df9" providerId="ADAL" clId="{DFF21CFA-2608-CF44-B09C-0F47DBDF6F95}" dt="2025-07-22T08:33:38.450" v="1385" actId="1038"/>
        <pc:sldMkLst>
          <pc:docMk/>
          <pc:sldMk cId="3621047778" sldId="313"/>
        </pc:sldMkLst>
        <pc:picChg chg="mod">
          <ac:chgData name="Stevenson, Paul Prof (Maths &amp; Physics)" userId="fe95bc7e-0cf9-4a2b-8f63-ec4430671df9" providerId="ADAL" clId="{DFF21CFA-2608-CF44-B09C-0F47DBDF6F95}" dt="2025-07-22T08:33:38.450" v="1385" actId="1038"/>
          <ac:picMkLst>
            <pc:docMk/>
            <pc:sldMk cId="3621047778" sldId="313"/>
            <ac:picMk id="5" creationId="{1943032A-EA34-FF03-3DC7-BB5B638922DE}"/>
          </ac:picMkLst>
        </pc:picChg>
      </pc:sldChg>
      <pc:sldChg chg="del">
        <pc:chgData name="Stevenson, Paul Prof (Maths &amp; Physics)" userId="fe95bc7e-0cf9-4a2b-8f63-ec4430671df9" providerId="ADAL" clId="{DFF21CFA-2608-CF44-B09C-0F47DBDF6F95}" dt="2025-07-22T07:22:56.726" v="11" actId="2696"/>
        <pc:sldMkLst>
          <pc:docMk/>
          <pc:sldMk cId="2723831640" sldId="316"/>
        </pc:sldMkLst>
      </pc:sldChg>
      <pc:sldChg chg="add del">
        <pc:chgData name="Stevenson, Paul Prof (Maths &amp; Physics)" userId="fe95bc7e-0cf9-4a2b-8f63-ec4430671df9" providerId="ADAL" clId="{DFF21CFA-2608-CF44-B09C-0F47DBDF6F95}" dt="2025-07-22T07:22:06.307" v="4" actId="2696"/>
        <pc:sldMkLst>
          <pc:docMk/>
          <pc:sldMk cId="1885627589" sldId="868"/>
        </pc:sldMkLst>
      </pc:sldChg>
      <pc:sldChg chg="addSp modSp add">
        <pc:chgData name="Stevenson, Paul Prof (Maths &amp; Physics)" userId="fe95bc7e-0cf9-4a2b-8f63-ec4430671df9" providerId="ADAL" clId="{DFF21CFA-2608-CF44-B09C-0F47DBDF6F95}" dt="2025-07-22T07:22:25.375" v="10" actId="1036"/>
        <pc:sldMkLst>
          <pc:docMk/>
          <pc:sldMk cId="2575701694" sldId="869"/>
        </pc:sldMkLst>
        <pc:picChg chg="add mod">
          <ac:chgData name="Stevenson, Paul Prof (Maths &amp; Physics)" userId="fe95bc7e-0cf9-4a2b-8f63-ec4430671df9" providerId="ADAL" clId="{DFF21CFA-2608-CF44-B09C-0F47DBDF6F95}" dt="2025-07-22T07:22:25.375" v="10" actId="1036"/>
          <ac:picMkLst>
            <pc:docMk/>
            <pc:sldMk cId="2575701694" sldId="869"/>
            <ac:picMk id="7" creationId="{D66DFDE4-4F83-4DC2-FC60-9DE3070BC0E5}"/>
          </ac:picMkLst>
        </pc:picChg>
      </pc:sldChg>
      <pc:sldChg chg="add">
        <pc:chgData name="Stevenson, Paul Prof (Maths &amp; Physics)" userId="fe95bc7e-0cf9-4a2b-8f63-ec4430671df9" providerId="ADAL" clId="{DFF21CFA-2608-CF44-B09C-0F47DBDF6F95}" dt="2025-07-22T07:21:55.547" v="0"/>
        <pc:sldMkLst>
          <pc:docMk/>
          <pc:sldMk cId="4010130063" sldId="870"/>
        </pc:sldMkLst>
      </pc:sldChg>
      <pc:sldChg chg="addSp delSp modSp new mod">
        <pc:chgData name="Stevenson, Paul Prof (Maths &amp; Physics)" userId="fe95bc7e-0cf9-4a2b-8f63-ec4430671df9" providerId="ADAL" clId="{DFF21CFA-2608-CF44-B09C-0F47DBDF6F95}" dt="2025-07-22T07:46:19.709" v="605" actId="20577"/>
        <pc:sldMkLst>
          <pc:docMk/>
          <pc:sldMk cId="2397972420" sldId="871"/>
        </pc:sldMkLst>
        <pc:spChg chg="mod">
          <ac:chgData name="Stevenson, Paul Prof (Maths &amp; Physics)" userId="fe95bc7e-0cf9-4a2b-8f63-ec4430671df9" providerId="ADAL" clId="{DFF21CFA-2608-CF44-B09C-0F47DBDF6F95}" dt="2025-07-22T07:25:24.228" v="91" actId="20577"/>
          <ac:spMkLst>
            <pc:docMk/>
            <pc:sldMk cId="2397972420" sldId="871"/>
            <ac:spMk id="2" creationId="{330A6F3C-53C1-D9DE-DD15-AE55D3AD7F29}"/>
          </ac:spMkLst>
        </pc:spChg>
        <pc:spChg chg="mod">
          <ac:chgData name="Stevenson, Paul Prof (Maths &amp; Physics)" userId="fe95bc7e-0cf9-4a2b-8f63-ec4430671df9" providerId="ADAL" clId="{DFF21CFA-2608-CF44-B09C-0F47DBDF6F95}" dt="2025-07-22T07:46:19.709" v="605" actId="20577"/>
          <ac:spMkLst>
            <pc:docMk/>
            <pc:sldMk cId="2397972420" sldId="871"/>
            <ac:spMk id="3" creationId="{26F25208-570A-B943-7D9D-B7E6832C82E9}"/>
          </ac:spMkLst>
        </pc:spChg>
        <pc:spChg chg="del">
          <ac:chgData name="Stevenson, Paul Prof (Maths &amp; Physics)" userId="fe95bc7e-0cf9-4a2b-8f63-ec4430671df9" providerId="ADAL" clId="{DFF21CFA-2608-CF44-B09C-0F47DBDF6F95}" dt="2025-07-22T07:25:07.874" v="36" actId="478"/>
          <ac:spMkLst>
            <pc:docMk/>
            <pc:sldMk cId="2397972420" sldId="871"/>
            <ac:spMk id="4" creationId="{265A3F3D-94A4-E2FE-C0FA-BF82F7E5D34C}"/>
          </ac:spMkLst>
        </pc:spChg>
        <pc:spChg chg="add mod">
          <ac:chgData name="Stevenson, Paul Prof (Maths &amp; Physics)" userId="fe95bc7e-0cf9-4a2b-8f63-ec4430671df9" providerId="ADAL" clId="{DFF21CFA-2608-CF44-B09C-0F47DBDF6F95}" dt="2025-07-22T07:27:12.614" v="210"/>
          <ac:spMkLst>
            <pc:docMk/>
            <pc:sldMk cId="2397972420" sldId="871"/>
            <ac:spMk id="6" creationId="{B5466D2E-2C5F-9992-B516-392CC46129D8}"/>
          </ac:spMkLst>
        </pc:spChg>
        <pc:graphicFrameChg chg="add mod">
          <ac:chgData name="Stevenson, Paul Prof (Maths &amp; Physics)" userId="fe95bc7e-0cf9-4a2b-8f63-ec4430671df9" providerId="ADAL" clId="{DFF21CFA-2608-CF44-B09C-0F47DBDF6F95}" dt="2025-07-22T07:27:06.786" v="209"/>
          <ac:graphicFrameMkLst>
            <pc:docMk/>
            <pc:sldMk cId="2397972420" sldId="871"/>
            <ac:graphicFrameMk id="5" creationId="{4CD447CA-013F-924A-1D34-44B97F13BDEE}"/>
          </ac:graphicFrameMkLst>
        </pc:graphicFrameChg>
        <pc:graphicFrameChg chg="add mod">
          <ac:chgData name="Stevenson, Paul Prof (Maths &amp; Physics)" userId="fe95bc7e-0cf9-4a2b-8f63-ec4430671df9" providerId="ADAL" clId="{DFF21CFA-2608-CF44-B09C-0F47DBDF6F95}" dt="2025-07-22T07:27:28.548" v="212" actId="1076"/>
          <ac:graphicFrameMkLst>
            <pc:docMk/>
            <pc:sldMk cId="2397972420" sldId="871"/>
            <ac:graphicFrameMk id="7" creationId="{3DC8DED7-037D-21E6-E078-776B62147762}"/>
          </ac:graphicFrameMkLst>
        </pc:graphicFrameChg>
      </pc:sldChg>
      <pc:sldChg chg="modSp new mod">
        <pc:chgData name="Stevenson, Paul Prof (Maths &amp; Physics)" userId="fe95bc7e-0cf9-4a2b-8f63-ec4430671df9" providerId="ADAL" clId="{DFF21CFA-2608-CF44-B09C-0F47DBDF6F95}" dt="2025-07-22T07:47:14.365" v="624" actId="20577"/>
        <pc:sldMkLst>
          <pc:docMk/>
          <pc:sldMk cId="1980912254" sldId="872"/>
        </pc:sldMkLst>
        <pc:spChg chg="mod">
          <ac:chgData name="Stevenson, Paul Prof (Maths &amp; Physics)" userId="fe95bc7e-0cf9-4a2b-8f63-ec4430671df9" providerId="ADAL" clId="{DFF21CFA-2608-CF44-B09C-0F47DBDF6F95}" dt="2025-07-22T07:47:14.365" v="624" actId="20577"/>
          <ac:spMkLst>
            <pc:docMk/>
            <pc:sldMk cId="1980912254" sldId="872"/>
            <ac:spMk id="2" creationId="{06B485B1-CD76-2CB0-E92A-52850C76AFE0}"/>
          </ac:spMkLst>
        </pc:spChg>
      </pc:sldChg>
      <pc:sldChg chg="modSp new mod">
        <pc:chgData name="Stevenson, Paul Prof (Maths &amp; Physics)" userId="fe95bc7e-0cf9-4a2b-8f63-ec4430671df9" providerId="ADAL" clId="{DFF21CFA-2608-CF44-B09C-0F47DBDF6F95}" dt="2025-07-22T07:47:21.720" v="645" actId="20577"/>
        <pc:sldMkLst>
          <pc:docMk/>
          <pc:sldMk cId="236405498" sldId="873"/>
        </pc:sldMkLst>
        <pc:spChg chg="mod">
          <ac:chgData name="Stevenson, Paul Prof (Maths &amp; Physics)" userId="fe95bc7e-0cf9-4a2b-8f63-ec4430671df9" providerId="ADAL" clId="{DFF21CFA-2608-CF44-B09C-0F47DBDF6F95}" dt="2025-07-22T07:47:21.720" v="645" actId="20577"/>
          <ac:spMkLst>
            <pc:docMk/>
            <pc:sldMk cId="236405498" sldId="873"/>
            <ac:spMk id="2" creationId="{1CF68256-C557-FB21-FB0F-A2054AC5D55D}"/>
          </ac:spMkLst>
        </pc:spChg>
      </pc:sldChg>
      <pc:sldChg chg="addSp modSp new mod">
        <pc:chgData name="Stevenson, Paul Prof (Maths &amp; Physics)" userId="fe95bc7e-0cf9-4a2b-8f63-ec4430671df9" providerId="ADAL" clId="{DFF21CFA-2608-CF44-B09C-0F47DBDF6F95}" dt="2025-07-22T08:06:40.319" v="1307" actId="255"/>
        <pc:sldMkLst>
          <pc:docMk/>
          <pc:sldMk cId="1973982477" sldId="874"/>
        </pc:sldMkLst>
        <pc:spChg chg="mod">
          <ac:chgData name="Stevenson, Paul Prof (Maths &amp; Physics)" userId="fe95bc7e-0cf9-4a2b-8f63-ec4430671df9" providerId="ADAL" clId="{DFF21CFA-2608-CF44-B09C-0F47DBDF6F95}" dt="2025-07-22T07:47:47.125" v="666" actId="20577"/>
          <ac:spMkLst>
            <pc:docMk/>
            <pc:sldMk cId="1973982477" sldId="874"/>
            <ac:spMk id="2" creationId="{6C858567-4760-1D21-1B9C-100DFC3442CE}"/>
          </ac:spMkLst>
        </pc:spChg>
        <pc:spChg chg="mod">
          <ac:chgData name="Stevenson, Paul Prof (Maths &amp; Physics)" userId="fe95bc7e-0cf9-4a2b-8f63-ec4430671df9" providerId="ADAL" clId="{DFF21CFA-2608-CF44-B09C-0F47DBDF6F95}" dt="2025-07-22T08:06:40.319" v="1307" actId="255"/>
          <ac:spMkLst>
            <pc:docMk/>
            <pc:sldMk cId="1973982477" sldId="874"/>
            <ac:spMk id="3" creationId="{8B284505-7B2A-EE12-34BD-E00F55A6D959}"/>
          </ac:spMkLst>
        </pc:spChg>
        <pc:picChg chg="add mod">
          <ac:chgData name="Stevenson, Paul Prof (Maths &amp; Physics)" userId="fe95bc7e-0cf9-4a2b-8f63-ec4430671df9" providerId="ADAL" clId="{DFF21CFA-2608-CF44-B09C-0F47DBDF6F95}" dt="2025-07-22T08:06:20.388" v="1304" actId="1076"/>
          <ac:picMkLst>
            <pc:docMk/>
            <pc:sldMk cId="1973982477" sldId="874"/>
            <ac:picMk id="6" creationId="{42E204E6-DE63-08A7-93F2-ECD2F85D3D7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69B2E-76A5-D84B-B15B-90358FEE5DD0}" type="datetimeFigureOut">
              <a:rPr lang="en-US" smtClean="0"/>
              <a:t>7/22/25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5CEBF-8011-D94C-BE8E-CC298258C6D2}" type="slidenum">
              <a:rPr lang="en-US" smtClean="0"/>
              <a:t>‹#›</a:t>
            </a:fld>
            <a:endParaRPr lang="en-US"/>
          </a:p>
        </p:txBody>
      </p:sp>
    </p:spTree>
    <p:extLst>
      <p:ext uri="{BB962C8B-B14F-4D97-AF65-F5344CB8AC3E}">
        <p14:creationId xmlns:p14="http://schemas.microsoft.com/office/powerpoint/2010/main" val="79721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Yüksel</a:t>
            </a:r>
            <a:r>
              <a:rPr lang="en-US" dirty="0"/>
              <a:t> paper uses GPR = Gaussian Process Regression and SVR = Support Vector regression to train on mass excesses.  Models were trained on 75% of AME2020 Atomic Mass Evaluation data with 25% used for testing.  Training set randomly sampled across Segre chart.</a:t>
            </a:r>
          </a:p>
          <a:p>
            <a:r>
              <a:rPr lang="en-US" dirty="0"/>
              <a:t>Sullivan stuff is collaboration on nuclear data work with industry (AWE) in this case looking at parts of the nuclear data pipeline where AI/ML methods might help in data evaluation. </a:t>
            </a:r>
          </a:p>
        </p:txBody>
      </p:sp>
      <p:sp>
        <p:nvSpPr>
          <p:cNvPr id="4" name="Slide Number Placeholder 3"/>
          <p:cNvSpPr>
            <a:spLocks noGrp="1"/>
          </p:cNvSpPr>
          <p:nvPr>
            <p:ph type="sldNum" sz="quarter" idx="5"/>
          </p:nvPr>
        </p:nvSpPr>
        <p:spPr/>
        <p:txBody>
          <a:bodyPr/>
          <a:lstStyle/>
          <a:p>
            <a:fld id="{1D96A999-DE14-6B40-B5E8-75192A88BE27}" type="slidenum">
              <a:rPr lang="en-US" smtClean="0"/>
              <a:t>11</a:t>
            </a:fld>
            <a:endParaRPr lang="en-US"/>
          </a:p>
        </p:txBody>
      </p:sp>
    </p:spTree>
    <p:extLst>
      <p:ext uri="{BB962C8B-B14F-4D97-AF65-F5344CB8AC3E}">
        <p14:creationId xmlns:p14="http://schemas.microsoft.com/office/powerpoint/2010/main" val="317185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On the left:</a:t>
            </a:r>
            <a:r>
              <a:rPr lang="en-GB" sz="1200" b="0" i="0" u="none" strike="noStrike" kern="1200" dirty="0">
                <a:solidFill>
                  <a:schemeClr val="tx1"/>
                </a:solidFill>
                <a:effectLst/>
                <a:latin typeface="+mn-lt"/>
                <a:ea typeface="+mn-ea"/>
                <a:cs typeface="+mn-cs"/>
              </a:rPr>
              <a:t> the UoM group has developed a new </a:t>
            </a:r>
            <a:r>
              <a:rPr lang="en-GB" sz="1200" b="1" i="0" u="none" strike="noStrike" kern="1200" dirty="0">
                <a:solidFill>
                  <a:schemeClr val="tx1"/>
                </a:solidFill>
                <a:effectLst/>
                <a:latin typeface="+mn-lt"/>
                <a:ea typeface="+mn-ea"/>
                <a:cs typeface="+mn-cs"/>
              </a:rPr>
              <a:t>stochastic variational-based bound-state approach</a:t>
            </a:r>
            <a:r>
              <a:rPr lang="en-GB" sz="1200" b="0" i="0" u="none" strike="noStrike" kern="1200" dirty="0">
                <a:solidFill>
                  <a:schemeClr val="tx1"/>
                </a:solidFill>
                <a:effectLst/>
                <a:latin typeface="+mn-lt"/>
                <a:ea typeface="+mn-ea"/>
                <a:cs typeface="+mn-cs"/>
              </a:rPr>
              <a:t> to extract nuclear response functions without unstable numerical inversion. By analysing the integrated response, the approach is more robust, especially in complex multi-channel problems, compared to traditional Lorentz Integral Transform (LIT) based methods. This has been validated for deuteron photodisintegration, as shown here, and we are extending this to 3- and 4-body breakup processes. These upcoming results will support recent and future campaigns at HIGGS and MIAMI.</a:t>
            </a:r>
          </a:p>
          <a:p>
            <a:r>
              <a:rPr lang="en-GB" sz="1200" b="1" i="0" u="none" strike="noStrike" kern="1200" dirty="0">
                <a:solidFill>
                  <a:schemeClr val="tx1"/>
                </a:solidFill>
                <a:effectLst/>
                <a:latin typeface="+mn-lt"/>
                <a:ea typeface="+mn-ea"/>
                <a:cs typeface="+mn-cs"/>
              </a:rPr>
              <a:t>The right plot shows</a:t>
            </a:r>
            <a:r>
              <a:rPr lang="en-GB" sz="1200" b="0" i="0" u="none" strike="noStrike" kern="1200" dirty="0">
                <a:solidFill>
                  <a:schemeClr val="tx1"/>
                </a:solidFill>
                <a:effectLst/>
                <a:latin typeface="+mn-lt"/>
                <a:ea typeface="+mn-ea"/>
                <a:cs typeface="+mn-cs"/>
              </a:rPr>
              <a:t> the result of the first calculation of Compton scattering from Helium-4 in chiral effective field theory, to N3LO in the delta-expansion (capturing leading chiral and Delta-baryon contributions). The Transition Density Method is used to handle the few-body matrix elements and should be readily scalable to larger systems.  The width of the band spans a range of chiral potential.  The disagreement with data below 50 MeV is expected and is due to the absence of the propagation of the interacting nuclear system between photon absorption and emission, that is the focus of the work (on the deuteron in that case) in the left-hand plot.  Including the one that will restore the Thompson limit but is expected to have a limited (and decreasing) effect above 50 MeV.</a:t>
            </a:r>
          </a:p>
          <a:p>
            <a:br>
              <a:rPr lang="en-GB" dirty="0"/>
            </a:br>
            <a:endParaRPr lang="en-US" dirty="0"/>
          </a:p>
        </p:txBody>
      </p:sp>
      <p:sp>
        <p:nvSpPr>
          <p:cNvPr id="4" name="Slide Number Placeholder 3"/>
          <p:cNvSpPr>
            <a:spLocks noGrp="1"/>
          </p:cNvSpPr>
          <p:nvPr>
            <p:ph type="sldNum" sz="quarter" idx="5"/>
          </p:nvPr>
        </p:nvSpPr>
        <p:spPr/>
        <p:txBody>
          <a:bodyPr/>
          <a:lstStyle/>
          <a:p>
            <a:fld id="{8AF5CEBF-8011-D94C-BE8E-CC298258C6D2}" type="slidenum">
              <a:rPr lang="en-US" smtClean="0"/>
              <a:t>15</a:t>
            </a:fld>
            <a:endParaRPr lang="en-US"/>
          </a:p>
        </p:txBody>
      </p:sp>
    </p:spTree>
    <p:extLst>
      <p:ext uri="{BB962C8B-B14F-4D97-AF65-F5344CB8AC3E}">
        <p14:creationId xmlns:p14="http://schemas.microsoft.com/office/powerpoint/2010/main" val="742288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F1A74-3B57-E038-ED2A-BCC3987F8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87281-B8B5-1FF8-3A00-98AF9E356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50F17-A3A7-3514-58E6-59E6B9CACEDF}"/>
              </a:ext>
            </a:extLst>
          </p:cNvPr>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On the left</a:t>
            </a:r>
            <a:r>
              <a:rPr lang="en-GB" sz="1200" b="0" i="0" u="none" strike="noStrike" kern="1200" dirty="0">
                <a:solidFill>
                  <a:schemeClr val="tx1"/>
                </a:solidFill>
                <a:effectLst/>
                <a:latin typeface="+mn-lt"/>
                <a:ea typeface="+mn-ea"/>
                <a:cs typeface="+mn-cs"/>
              </a:rPr>
              <a:t>, we are supporting the search for new and heaviest Borromean nuclei. Despite limited experimental data, our theoretical models</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predict that Borromean states may exist in neutron-rich sodium (39Na) and magnesium isotopes (40Mg). This will be tested at the FRIB facility,  where the reaction cross-section of 40Mg will be studied. The plot shows theoretical cross-section predictions.</a:t>
            </a:r>
          </a:p>
          <a:p>
            <a:r>
              <a:rPr lang="en-GB" sz="1200" b="1" i="0" u="none" strike="noStrike" kern="1200" dirty="0">
                <a:solidFill>
                  <a:schemeClr val="tx1"/>
                </a:solidFill>
                <a:effectLst/>
                <a:latin typeface="+mn-lt"/>
                <a:ea typeface="+mn-ea"/>
                <a:cs typeface="+mn-cs"/>
              </a:rPr>
              <a:t>On the right, </a:t>
            </a:r>
            <a:r>
              <a:rPr lang="en-GB" sz="1200" b="0" i="0" u="none" strike="noStrike" kern="1200" dirty="0">
                <a:solidFill>
                  <a:schemeClr val="tx1"/>
                </a:solidFill>
                <a:effectLst/>
                <a:latin typeface="+mn-lt"/>
                <a:ea typeface="+mn-ea"/>
                <a:cs typeface="+mn-cs"/>
              </a:rPr>
              <a:t>we have developed a simple, approximate method to model neutron-halo nuclei. This approach captures key physical features like the rms radius and separation energy, enabling reasonable predictions of dipole strength and Coulomb dissociation with minimal computational effort. It gives good agreement for the dipole response and Coulomb dissociation in both one- and two-neutron halo nuclei</a:t>
            </a:r>
          </a:p>
          <a:p>
            <a:br>
              <a:rPr lang="en-GB" dirty="0"/>
            </a:br>
            <a:endParaRPr lang="en-US" dirty="0"/>
          </a:p>
        </p:txBody>
      </p:sp>
      <p:sp>
        <p:nvSpPr>
          <p:cNvPr id="4" name="Slide Number Placeholder 3">
            <a:extLst>
              <a:ext uri="{FF2B5EF4-FFF2-40B4-BE49-F238E27FC236}">
                <a16:creationId xmlns:a16="http://schemas.microsoft.com/office/drawing/2014/main" id="{ACFE204A-67E4-829E-D428-D8CF06F01F11}"/>
              </a:ext>
            </a:extLst>
          </p:cNvPr>
          <p:cNvSpPr>
            <a:spLocks noGrp="1"/>
          </p:cNvSpPr>
          <p:nvPr>
            <p:ph type="sldNum" sz="quarter" idx="5"/>
          </p:nvPr>
        </p:nvSpPr>
        <p:spPr/>
        <p:txBody>
          <a:bodyPr/>
          <a:lstStyle/>
          <a:p>
            <a:fld id="{03218C0E-EBC0-4363-B866-4FBE8A16C4C0}" type="slidenum">
              <a:rPr lang="en-US" smtClean="0"/>
              <a:pPr/>
              <a:t>16</a:t>
            </a:fld>
            <a:endParaRPr lang="en-US"/>
          </a:p>
        </p:txBody>
      </p:sp>
    </p:spTree>
    <p:extLst>
      <p:ext uri="{BB962C8B-B14F-4D97-AF65-F5344CB8AC3E}">
        <p14:creationId xmlns:p14="http://schemas.microsoft.com/office/powerpoint/2010/main" val="3508792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Hobday et al work shows the development of a method to use an adapted variational algorithm to target excited states in a simple shell model (the Lipkin-</a:t>
            </a:r>
            <a:r>
              <a:rPr lang="en-US" dirty="0" err="1"/>
              <a:t>Meshkov</a:t>
            </a:r>
            <a:r>
              <a:rPr lang="en-US" dirty="0"/>
              <a:t>-Glick model).  The calculations shown here were obtained on one of the IBM quantum computers.</a:t>
            </a:r>
          </a:p>
          <a:p>
            <a:r>
              <a:rPr lang="en-US" dirty="0"/>
              <a:t>The lower plot shows the development of an algorithm to calculate more realistic shell model states on a quantum computer.  The circuit shown on the left uses domain knowledge to optimize the circuit (unlike many applications so far which throw a generic algorithm at the problem).  The convergence plots on the right show results on a simulated quantum computer.</a:t>
            </a:r>
          </a:p>
        </p:txBody>
      </p:sp>
      <p:sp>
        <p:nvSpPr>
          <p:cNvPr id="4" name="Slide Number Placeholder 3"/>
          <p:cNvSpPr>
            <a:spLocks noGrp="1"/>
          </p:cNvSpPr>
          <p:nvPr>
            <p:ph type="sldNum" sz="quarter" idx="5"/>
          </p:nvPr>
        </p:nvSpPr>
        <p:spPr/>
        <p:txBody>
          <a:bodyPr/>
          <a:lstStyle/>
          <a:p>
            <a:fld id="{1D96A999-DE14-6B40-B5E8-75192A88BE27}" type="slidenum">
              <a:rPr lang="en-US" smtClean="0"/>
              <a:t>19</a:t>
            </a:fld>
            <a:endParaRPr lang="en-US"/>
          </a:p>
        </p:txBody>
      </p:sp>
    </p:spTree>
    <p:extLst>
      <p:ext uri="{BB962C8B-B14F-4D97-AF65-F5344CB8AC3E}">
        <p14:creationId xmlns:p14="http://schemas.microsoft.com/office/powerpoint/2010/main" val="174366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1709-F310-7738-9507-0783AE9661F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F9ECCEF-CAB6-21AE-E953-CDAD615C3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984EE2E-4AF9-36BC-9780-2B0FCBAD927D}"/>
              </a:ext>
            </a:extLst>
          </p:cNvPr>
          <p:cNvSpPr>
            <a:spLocks noGrp="1"/>
          </p:cNvSpPr>
          <p:nvPr>
            <p:ph type="dt" sz="half" idx="10"/>
          </p:nvPr>
        </p:nvSpPr>
        <p:spPr/>
        <p:txBody>
          <a:bodyPr/>
          <a:lstStyle/>
          <a:p>
            <a:fld id="{958CB11B-B4F5-C649-B3AF-1A7D144CD40C}" type="datetimeFigureOut">
              <a:rPr lang="en-US" smtClean="0"/>
              <a:t>7/22/25</a:t>
            </a:fld>
            <a:endParaRPr lang="en-US"/>
          </a:p>
        </p:txBody>
      </p:sp>
      <p:sp>
        <p:nvSpPr>
          <p:cNvPr id="5" name="Footer Placeholder 4">
            <a:extLst>
              <a:ext uri="{FF2B5EF4-FFF2-40B4-BE49-F238E27FC236}">
                <a16:creationId xmlns:a16="http://schemas.microsoft.com/office/drawing/2014/main" id="{4FACFBF1-79A2-F8DE-CD8A-ED09C2329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4B7C8-6298-078E-07D7-BE3D40313244}"/>
              </a:ext>
            </a:extLst>
          </p:cNvPr>
          <p:cNvSpPr>
            <a:spLocks noGrp="1"/>
          </p:cNvSpPr>
          <p:nvPr>
            <p:ph type="sldNum" sz="quarter" idx="12"/>
          </p:nvPr>
        </p:nvSpPr>
        <p:spPr/>
        <p:txBody>
          <a:bodyPr/>
          <a:lstStyle/>
          <a:p>
            <a:fld id="{EE86CBEE-6DCE-1A48-90C0-DE8324796062}" type="slidenum">
              <a:rPr lang="en-US" smtClean="0"/>
              <a:t>‹#›</a:t>
            </a:fld>
            <a:endParaRPr lang="en-US"/>
          </a:p>
        </p:txBody>
      </p:sp>
    </p:spTree>
    <p:extLst>
      <p:ext uri="{BB962C8B-B14F-4D97-AF65-F5344CB8AC3E}">
        <p14:creationId xmlns:p14="http://schemas.microsoft.com/office/powerpoint/2010/main" val="798467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127F8-E909-B52E-47B4-A29E1B1FA75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BC49408-371B-53CE-AA9B-B98579CD682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0B79C5-9FBD-24DC-5B27-F89D8D734F28}"/>
              </a:ext>
            </a:extLst>
          </p:cNvPr>
          <p:cNvSpPr>
            <a:spLocks noGrp="1"/>
          </p:cNvSpPr>
          <p:nvPr>
            <p:ph type="dt" sz="half" idx="10"/>
          </p:nvPr>
        </p:nvSpPr>
        <p:spPr/>
        <p:txBody>
          <a:bodyPr/>
          <a:lstStyle/>
          <a:p>
            <a:fld id="{958CB11B-B4F5-C649-B3AF-1A7D144CD40C}" type="datetimeFigureOut">
              <a:rPr lang="en-US" smtClean="0"/>
              <a:t>7/22/25</a:t>
            </a:fld>
            <a:endParaRPr lang="en-US"/>
          </a:p>
        </p:txBody>
      </p:sp>
      <p:sp>
        <p:nvSpPr>
          <p:cNvPr id="5" name="Footer Placeholder 4">
            <a:extLst>
              <a:ext uri="{FF2B5EF4-FFF2-40B4-BE49-F238E27FC236}">
                <a16:creationId xmlns:a16="http://schemas.microsoft.com/office/drawing/2014/main" id="{CF997DB2-370B-3E6D-4E76-BDEB21A63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7FB5A-7E6D-6B5F-8AEE-20369EE06620}"/>
              </a:ext>
            </a:extLst>
          </p:cNvPr>
          <p:cNvSpPr>
            <a:spLocks noGrp="1"/>
          </p:cNvSpPr>
          <p:nvPr>
            <p:ph type="sldNum" sz="quarter" idx="12"/>
          </p:nvPr>
        </p:nvSpPr>
        <p:spPr/>
        <p:txBody>
          <a:bodyPr/>
          <a:lstStyle/>
          <a:p>
            <a:fld id="{EE86CBEE-6DCE-1A48-90C0-DE8324796062}" type="slidenum">
              <a:rPr lang="en-US" smtClean="0"/>
              <a:t>‹#›</a:t>
            </a:fld>
            <a:endParaRPr lang="en-US"/>
          </a:p>
        </p:txBody>
      </p:sp>
    </p:spTree>
    <p:extLst>
      <p:ext uri="{BB962C8B-B14F-4D97-AF65-F5344CB8AC3E}">
        <p14:creationId xmlns:p14="http://schemas.microsoft.com/office/powerpoint/2010/main" val="80999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6A72E-F74A-A0A7-913C-8B520F09E41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5D528AE-6FBF-5A9A-190E-ED0D7F4BA56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694EF2-CBE0-F1D0-8E1B-193DFEF1A215}"/>
              </a:ext>
            </a:extLst>
          </p:cNvPr>
          <p:cNvSpPr>
            <a:spLocks noGrp="1"/>
          </p:cNvSpPr>
          <p:nvPr>
            <p:ph type="dt" sz="half" idx="10"/>
          </p:nvPr>
        </p:nvSpPr>
        <p:spPr/>
        <p:txBody>
          <a:bodyPr/>
          <a:lstStyle/>
          <a:p>
            <a:fld id="{958CB11B-B4F5-C649-B3AF-1A7D144CD40C}" type="datetimeFigureOut">
              <a:rPr lang="en-US" smtClean="0"/>
              <a:t>7/22/25</a:t>
            </a:fld>
            <a:endParaRPr lang="en-US"/>
          </a:p>
        </p:txBody>
      </p:sp>
      <p:sp>
        <p:nvSpPr>
          <p:cNvPr id="5" name="Footer Placeholder 4">
            <a:extLst>
              <a:ext uri="{FF2B5EF4-FFF2-40B4-BE49-F238E27FC236}">
                <a16:creationId xmlns:a16="http://schemas.microsoft.com/office/drawing/2014/main" id="{80C17662-9C20-5D98-6BE6-D5A22639C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0C706-CDBF-6D78-4046-E6A2390CDACC}"/>
              </a:ext>
            </a:extLst>
          </p:cNvPr>
          <p:cNvSpPr>
            <a:spLocks noGrp="1"/>
          </p:cNvSpPr>
          <p:nvPr>
            <p:ph type="sldNum" sz="quarter" idx="12"/>
          </p:nvPr>
        </p:nvSpPr>
        <p:spPr/>
        <p:txBody>
          <a:bodyPr/>
          <a:lstStyle/>
          <a:p>
            <a:fld id="{EE86CBEE-6DCE-1A48-90C0-DE8324796062}" type="slidenum">
              <a:rPr lang="en-US" smtClean="0"/>
              <a:t>‹#›</a:t>
            </a:fld>
            <a:endParaRPr lang="en-US"/>
          </a:p>
        </p:txBody>
      </p:sp>
    </p:spTree>
    <p:extLst>
      <p:ext uri="{BB962C8B-B14F-4D97-AF65-F5344CB8AC3E}">
        <p14:creationId xmlns:p14="http://schemas.microsoft.com/office/powerpoint/2010/main" val="1823917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UniOfSurrey - Clean White 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2054" y="2056267"/>
            <a:ext cx="7700209" cy="1098697"/>
          </a:xfrm>
        </p:spPr>
        <p:txBody>
          <a:bodyPr anchor="b">
            <a:noAutofit/>
          </a:bodyPr>
          <a:lstStyle>
            <a:lvl1pPr algn="ctr">
              <a:defRPr sz="24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fld id="{D83138F7-C85A-0546-9454-4CF02585B26C}" type="datetime2">
              <a:rPr lang="en-GB" smtClean="0"/>
              <a:t>Tuesday, 22 July 2025</a:t>
            </a:fld>
            <a:endParaRPr lang="en-US" dirty="0"/>
          </a:p>
        </p:txBody>
      </p:sp>
      <p:sp>
        <p:nvSpPr>
          <p:cNvPr id="4" name="Slide Number Placeholder 3"/>
          <p:cNvSpPr>
            <a:spLocks noGrp="1"/>
          </p:cNvSpPr>
          <p:nvPr>
            <p:ph type="sldNum" sz="quarter" idx="11"/>
          </p:nvPr>
        </p:nvSpPr>
        <p:spPr/>
        <p:txBody>
          <a:bodyPr/>
          <a:lstStyle>
            <a:lvl1pPr>
              <a:defRPr>
                <a:solidFill>
                  <a:srgbClr val="203D75"/>
                </a:solidFill>
              </a:defRPr>
            </a:lvl1pPr>
          </a:lstStyle>
          <a:p>
            <a:fld id="{C8625EC3-6C33-CC45-91BB-212F920403D2}" type="slidenum">
              <a:rPr lang="en-US" smtClean="0"/>
              <a:pPr/>
              <a:t>‹#›</a:t>
            </a:fld>
            <a:endParaRPr lang="en-US" dirty="0"/>
          </a:p>
        </p:txBody>
      </p:sp>
      <p:cxnSp>
        <p:nvCxnSpPr>
          <p:cNvPr id="5" name="Straight Connector 4"/>
          <p:cNvCxnSpPr/>
          <p:nvPr userDrawn="1"/>
        </p:nvCxnSpPr>
        <p:spPr>
          <a:xfrm>
            <a:off x="-7683" y="3287060"/>
            <a:ext cx="12199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9" name="Picture 8" descr="UniversityofSurreyColourPowerpoin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7426" y="230941"/>
            <a:ext cx="1519312" cy="448510"/>
          </a:xfrm>
          <a:prstGeom prst="rect">
            <a:avLst/>
          </a:prstGeom>
        </p:spPr>
      </p:pic>
      <p:sp>
        <p:nvSpPr>
          <p:cNvPr id="10" name="Text Placeholder 9"/>
          <p:cNvSpPr>
            <a:spLocks noGrp="1"/>
          </p:cNvSpPr>
          <p:nvPr>
            <p:ph type="body" sz="quarter" idx="12" hasCustomPrompt="1"/>
          </p:nvPr>
        </p:nvSpPr>
        <p:spPr>
          <a:xfrm>
            <a:off x="2241552" y="3416300"/>
            <a:ext cx="7700433" cy="958850"/>
          </a:xfrm>
        </p:spPr>
        <p:txBody>
          <a:bodyPr/>
          <a:lstStyle>
            <a:lvl1pPr algn="ctr">
              <a:defRPr/>
            </a:lvl1pPr>
          </a:lstStyle>
          <a:p>
            <a:r>
              <a:rPr lang="en-GB" sz="1800" dirty="0">
                <a:solidFill>
                  <a:srgbClr val="82949D"/>
                </a:solidFill>
              </a:rPr>
              <a:t>Presentation subtitle</a:t>
            </a:r>
            <a:r>
              <a:rPr lang="en-GB" sz="1800" baseline="0" dirty="0">
                <a:solidFill>
                  <a:srgbClr val="82949D"/>
                </a:solidFill>
              </a:rPr>
              <a:t> / presenter here</a:t>
            </a:r>
            <a:endParaRPr lang="en-US" sz="1800" dirty="0">
              <a:solidFill>
                <a:srgbClr val="82949D"/>
              </a:solidFill>
            </a:endParaRPr>
          </a:p>
        </p:txBody>
      </p:sp>
    </p:spTree>
    <p:extLst>
      <p:ext uri="{BB962C8B-B14F-4D97-AF65-F5344CB8AC3E}">
        <p14:creationId xmlns:p14="http://schemas.microsoft.com/office/powerpoint/2010/main" val="1157962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UniOfSurrey - Standard Slide">
    <p:spTree>
      <p:nvGrpSpPr>
        <p:cNvPr id="1" name=""/>
        <p:cNvGrpSpPr/>
        <p:nvPr/>
      </p:nvGrpSpPr>
      <p:grpSpPr>
        <a:xfrm>
          <a:off x="0" y="0"/>
          <a:ext cx="0" cy="0"/>
          <a:chOff x="0" y="0"/>
          <a:chExt cx="0" cy="0"/>
        </a:xfrm>
      </p:grpSpPr>
      <p:sp>
        <p:nvSpPr>
          <p:cNvPr id="11" name="Rectangle 10"/>
          <p:cNvSpPr/>
          <p:nvPr userDrawn="1"/>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11095257"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7A6B0AF-0385-E74A-825E-6D737D1E37D6}" type="datetime2">
              <a:rPr lang="en-GB" smtClean="0"/>
              <a:t>Tuesday, 22 July 2025</a:t>
            </a:fld>
            <a:endParaRPr lang="en-US" dirty="0"/>
          </a:p>
        </p:txBody>
      </p:sp>
      <p:sp>
        <p:nvSpPr>
          <p:cNvPr id="6" name="Slide Number Placeholder 5"/>
          <p:cNvSpPr>
            <a:spLocks noGrp="1"/>
          </p:cNvSpPr>
          <p:nvPr>
            <p:ph type="sldNum" sz="quarter" idx="12"/>
          </p:nvPr>
        </p:nvSpPr>
        <p:spPr/>
        <p:txBody>
          <a:bodyPr/>
          <a:lstStyle/>
          <a:p>
            <a:fld id="{C8625EC3-6C33-CC45-91BB-212F920403D2}" type="slidenum">
              <a:rPr lang="en-US" smtClean="0"/>
              <a:t>‹#›</a:t>
            </a:fld>
            <a:endParaRPr 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3" name="Picture 12" descr="UniversityofSurreyColourPowerpoint.jpg">
            <a:extLst>
              <a:ext uri="{FF2B5EF4-FFF2-40B4-BE49-F238E27FC236}">
                <a16:creationId xmlns:a16="http://schemas.microsoft.com/office/drawing/2014/main" id="{781FDFE9-E7B0-1C41-9F3B-07EEECCE7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7426" y="230941"/>
            <a:ext cx="1519312" cy="448510"/>
          </a:xfrm>
          <a:prstGeom prst="rect">
            <a:avLst/>
          </a:prstGeom>
        </p:spPr>
      </p:pic>
    </p:spTree>
    <p:extLst>
      <p:ext uri="{BB962C8B-B14F-4D97-AF65-F5344CB8AC3E}">
        <p14:creationId xmlns:p14="http://schemas.microsoft.com/office/powerpoint/2010/main" val="3696566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15" name="PlaceHolder 1"/>
          <p:cNvSpPr>
            <a:spLocks noGrp="1"/>
          </p:cNvSpPr>
          <p:nvPr>
            <p:ph type="title"/>
          </p:nvPr>
        </p:nvSpPr>
        <p:spPr>
          <a:xfrm>
            <a:off x="838080" y="1103760"/>
            <a:ext cx="10512360" cy="62532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6" name="PlaceHolder 2"/>
          <p:cNvSpPr>
            <a:spLocks noGrp="1"/>
          </p:cNvSpPr>
          <p:nvPr>
            <p:ph/>
          </p:nvPr>
        </p:nvSpPr>
        <p:spPr>
          <a:xfrm>
            <a:off x="838080" y="2066760"/>
            <a:ext cx="10512360" cy="41068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A03FD982-C41F-4495-8FD8-77973AA5583F}" type="slidenum">
              <a:t>‹#›</a:t>
            </a:fld>
            <a:endParaRPr/>
          </a:p>
        </p:txBody>
      </p:sp>
      <p:sp>
        <p:nvSpPr>
          <p:cNvPr id="6" name="PlaceHolder 5"/>
          <p:cNvSpPr>
            <a:spLocks noGrp="1"/>
          </p:cNvSpPr>
          <p:nvPr>
            <p:ph type="dt" idx="9"/>
          </p:nvPr>
        </p:nvSpPr>
        <p:spPr/>
        <p:txBody>
          <a:bodyPr/>
          <a:lstStyle/>
          <a:p>
            <a:endParaRPr/>
          </a:p>
        </p:txBody>
      </p:sp>
    </p:spTree>
    <p:extLst>
      <p:ext uri="{BB962C8B-B14F-4D97-AF65-F5344CB8AC3E}">
        <p14:creationId xmlns:p14="http://schemas.microsoft.com/office/powerpoint/2010/main" val="96754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44F15-A690-98CC-0B7F-74B636A3C60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E016D97-475A-2E45-55E1-A0B3132DED8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7556DA-E81C-A813-05E9-1800CC5C5D86}"/>
              </a:ext>
            </a:extLst>
          </p:cNvPr>
          <p:cNvSpPr>
            <a:spLocks noGrp="1"/>
          </p:cNvSpPr>
          <p:nvPr>
            <p:ph type="dt" sz="half" idx="10"/>
          </p:nvPr>
        </p:nvSpPr>
        <p:spPr/>
        <p:txBody>
          <a:bodyPr/>
          <a:lstStyle/>
          <a:p>
            <a:fld id="{958CB11B-B4F5-C649-B3AF-1A7D144CD40C}" type="datetimeFigureOut">
              <a:rPr lang="en-US" smtClean="0"/>
              <a:t>7/22/25</a:t>
            </a:fld>
            <a:endParaRPr lang="en-US"/>
          </a:p>
        </p:txBody>
      </p:sp>
      <p:sp>
        <p:nvSpPr>
          <p:cNvPr id="5" name="Footer Placeholder 4">
            <a:extLst>
              <a:ext uri="{FF2B5EF4-FFF2-40B4-BE49-F238E27FC236}">
                <a16:creationId xmlns:a16="http://schemas.microsoft.com/office/drawing/2014/main" id="{3D60B394-FD5C-291F-D6CA-C976C3D5F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4D93F-4F2A-1BEB-CA20-36F9142E31C3}"/>
              </a:ext>
            </a:extLst>
          </p:cNvPr>
          <p:cNvSpPr>
            <a:spLocks noGrp="1"/>
          </p:cNvSpPr>
          <p:nvPr>
            <p:ph type="sldNum" sz="quarter" idx="12"/>
          </p:nvPr>
        </p:nvSpPr>
        <p:spPr/>
        <p:txBody>
          <a:bodyPr/>
          <a:lstStyle/>
          <a:p>
            <a:fld id="{EE86CBEE-6DCE-1A48-90C0-DE8324796062}" type="slidenum">
              <a:rPr lang="en-US" smtClean="0"/>
              <a:t>‹#›</a:t>
            </a:fld>
            <a:endParaRPr lang="en-US"/>
          </a:p>
        </p:txBody>
      </p:sp>
    </p:spTree>
    <p:extLst>
      <p:ext uri="{BB962C8B-B14F-4D97-AF65-F5344CB8AC3E}">
        <p14:creationId xmlns:p14="http://schemas.microsoft.com/office/powerpoint/2010/main" val="828123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FB89-5E10-C32C-FA52-C17E1625506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85EDEF4-C474-DADB-2BB5-7143225093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97293A2-52BA-8CC1-3B4D-6BB0B2F9103D}"/>
              </a:ext>
            </a:extLst>
          </p:cNvPr>
          <p:cNvSpPr>
            <a:spLocks noGrp="1"/>
          </p:cNvSpPr>
          <p:nvPr>
            <p:ph type="dt" sz="half" idx="10"/>
          </p:nvPr>
        </p:nvSpPr>
        <p:spPr/>
        <p:txBody>
          <a:bodyPr/>
          <a:lstStyle/>
          <a:p>
            <a:fld id="{958CB11B-B4F5-C649-B3AF-1A7D144CD40C}" type="datetimeFigureOut">
              <a:rPr lang="en-US" smtClean="0"/>
              <a:t>7/22/25</a:t>
            </a:fld>
            <a:endParaRPr lang="en-US"/>
          </a:p>
        </p:txBody>
      </p:sp>
      <p:sp>
        <p:nvSpPr>
          <p:cNvPr id="5" name="Footer Placeholder 4">
            <a:extLst>
              <a:ext uri="{FF2B5EF4-FFF2-40B4-BE49-F238E27FC236}">
                <a16:creationId xmlns:a16="http://schemas.microsoft.com/office/drawing/2014/main" id="{A59C3A65-59E4-487A-AF47-DB09514DF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1E740-1AA2-A549-59DD-ECB219F9D740}"/>
              </a:ext>
            </a:extLst>
          </p:cNvPr>
          <p:cNvSpPr>
            <a:spLocks noGrp="1"/>
          </p:cNvSpPr>
          <p:nvPr>
            <p:ph type="sldNum" sz="quarter" idx="12"/>
          </p:nvPr>
        </p:nvSpPr>
        <p:spPr/>
        <p:txBody>
          <a:bodyPr/>
          <a:lstStyle/>
          <a:p>
            <a:fld id="{EE86CBEE-6DCE-1A48-90C0-DE8324796062}" type="slidenum">
              <a:rPr lang="en-US" smtClean="0"/>
              <a:t>‹#›</a:t>
            </a:fld>
            <a:endParaRPr lang="en-US"/>
          </a:p>
        </p:txBody>
      </p:sp>
    </p:spTree>
    <p:extLst>
      <p:ext uri="{BB962C8B-B14F-4D97-AF65-F5344CB8AC3E}">
        <p14:creationId xmlns:p14="http://schemas.microsoft.com/office/powerpoint/2010/main" val="159965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DB61-EA27-6CA2-E549-588DAC6C4B3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065D70D-4D37-2EEC-3AA4-AC75C2FA4BB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3D6184B-095C-41BD-6E9D-34B663CD2D3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79829A9-CC76-1D3B-6F15-F868F98C0619}"/>
              </a:ext>
            </a:extLst>
          </p:cNvPr>
          <p:cNvSpPr>
            <a:spLocks noGrp="1"/>
          </p:cNvSpPr>
          <p:nvPr>
            <p:ph type="dt" sz="half" idx="10"/>
          </p:nvPr>
        </p:nvSpPr>
        <p:spPr/>
        <p:txBody>
          <a:bodyPr/>
          <a:lstStyle/>
          <a:p>
            <a:fld id="{958CB11B-B4F5-C649-B3AF-1A7D144CD40C}" type="datetimeFigureOut">
              <a:rPr lang="en-US" smtClean="0"/>
              <a:t>7/22/25</a:t>
            </a:fld>
            <a:endParaRPr lang="en-US"/>
          </a:p>
        </p:txBody>
      </p:sp>
      <p:sp>
        <p:nvSpPr>
          <p:cNvPr id="6" name="Footer Placeholder 5">
            <a:extLst>
              <a:ext uri="{FF2B5EF4-FFF2-40B4-BE49-F238E27FC236}">
                <a16:creationId xmlns:a16="http://schemas.microsoft.com/office/drawing/2014/main" id="{6681CD47-AD9B-0B37-C9E7-DDB6BAE553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FC5A7-535F-57A4-4025-F9634FC8289C}"/>
              </a:ext>
            </a:extLst>
          </p:cNvPr>
          <p:cNvSpPr>
            <a:spLocks noGrp="1"/>
          </p:cNvSpPr>
          <p:nvPr>
            <p:ph type="sldNum" sz="quarter" idx="12"/>
          </p:nvPr>
        </p:nvSpPr>
        <p:spPr/>
        <p:txBody>
          <a:bodyPr/>
          <a:lstStyle/>
          <a:p>
            <a:fld id="{EE86CBEE-6DCE-1A48-90C0-DE8324796062}" type="slidenum">
              <a:rPr lang="en-US" smtClean="0"/>
              <a:t>‹#›</a:t>
            </a:fld>
            <a:endParaRPr lang="en-US"/>
          </a:p>
        </p:txBody>
      </p:sp>
    </p:spTree>
    <p:extLst>
      <p:ext uri="{BB962C8B-B14F-4D97-AF65-F5344CB8AC3E}">
        <p14:creationId xmlns:p14="http://schemas.microsoft.com/office/powerpoint/2010/main" val="3438685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E7C1-0B1E-AC60-74EF-F4677849CEF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6AB292-7068-1114-9BC1-CE6E618BC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DF882D6-15F9-0596-786E-81F2B8E0ED7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527D765-F5A3-DF09-D469-04B6DD744D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EC23C04-717C-2917-A6F9-015207A5797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350BF24-4CDA-24CF-27D4-4A7FDDE61588}"/>
              </a:ext>
            </a:extLst>
          </p:cNvPr>
          <p:cNvSpPr>
            <a:spLocks noGrp="1"/>
          </p:cNvSpPr>
          <p:nvPr>
            <p:ph type="dt" sz="half" idx="10"/>
          </p:nvPr>
        </p:nvSpPr>
        <p:spPr/>
        <p:txBody>
          <a:bodyPr/>
          <a:lstStyle/>
          <a:p>
            <a:fld id="{958CB11B-B4F5-C649-B3AF-1A7D144CD40C}" type="datetimeFigureOut">
              <a:rPr lang="en-US" smtClean="0"/>
              <a:t>7/22/25</a:t>
            </a:fld>
            <a:endParaRPr lang="en-US"/>
          </a:p>
        </p:txBody>
      </p:sp>
      <p:sp>
        <p:nvSpPr>
          <p:cNvPr id="8" name="Footer Placeholder 7">
            <a:extLst>
              <a:ext uri="{FF2B5EF4-FFF2-40B4-BE49-F238E27FC236}">
                <a16:creationId xmlns:a16="http://schemas.microsoft.com/office/drawing/2014/main" id="{6B24057B-1983-4306-7F18-2282AAC464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614FC2-997C-C7D5-9EBE-2C7DF6270054}"/>
              </a:ext>
            </a:extLst>
          </p:cNvPr>
          <p:cNvSpPr>
            <a:spLocks noGrp="1"/>
          </p:cNvSpPr>
          <p:nvPr>
            <p:ph type="sldNum" sz="quarter" idx="12"/>
          </p:nvPr>
        </p:nvSpPr>
        <p:spPr/>
        <p:txBody>
          <a:bodyPr/>
          <a:lstStyle/>
          <a:p>
            <a:fld id="{EE86CBEE-6DCE-1A48-90C0-DE8324796062}" type="slidenum">
              <a:rPr lang="en-US" smtClean="0"/>
              <a:t>‹#›</a:t>
            </a:fld>
            <a:endParaRPr lang="en-US"/>
          </a:p>
        </p:txBody>
      </p:sp>
    </p:spTree>
    <p:extLst>
      <p:ext uri="{BB962C8B-B14F-4D97-AF65-F5344CB8AC3E}">
        <p14:creationId xmlns:p14="http://schemas.microsoft.com/office/powerpoint/2010/main" val="39543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12D41-A934-2517-A945-9F6AF4DF5C8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D4FDF00-D742-5D83-6EB9-C6E8D1E3A49E}"/>
              </a:ext>
            </a:extLst>
          </p:cNvPr>
          <p:cNvSpPr>
            <a:spLocks noGrp="1"/>
          </p:cNvSpPr>
          <p:nvPr>
            <p:ph type="dt" sz="half" idx="10"/>
          </p:nvPr>
        </p:nvSpPr>
        <p:spPr/>
        <p:txBody>
          <a:bodyPr/>
          <a:lstStyle/>
          <a:p>
            <a:fld id="{958CB11B-B4F5-C649-B3AF-1A7D144CD40C}" type="datetimeFigureOut">
              <a:rPr lang="en-US" smtClean="0"/>
              <a:t>7/22/25</a:t>
            </a:fld>
            <a:endParaRPr lang="en-US"/>
          </a:p>
        </p:txBody>
      </p:sp>
      <p:sp>
        <p:nvSpPr>
          <p:cNvPr id="4" name="Footer Placeholder 3">
            <a:extLst>
              <a:ext uri="{FF2B5EF4-FFF2-40B4-BE49-F238E27FC236}">
                <a16:creationId xmlns:a16="http://schemas.microsoft.com/office/drawing/2014/main" id="{08F3EFD7-3540-ADE6-5ACA-2A872C5E3F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61C87B-4178-1EAE-8C0E-0BFB411973EC}"/>
              </a:ext>
            </a:extLst>
          </p:cNvPr>
          <p:cNvSpPr>
            <a:spLocks noGrp="1"/>
          </p:cNvSpPr>
          <p:nvPr>
            <p:ph type="sldNum" sz="quarter" idx="12"/>
          </p:nvPr>
        </p:nvSpPr>
        <p:spPr/>
        <p:txBody>
          <a:bodyPr/>
          <a:lstStyle/>
          <a:p>
            <a:fld id="{EE86CBEE-6DCE-1A48-90C0-DE8324796062}" type="slidenum">
              <a:rPr lang="en-US" smtClean="0"/>
              <a:t>‹#›</a:t>
            </a:fld>
            <a:endParaRPr lang="en-US"/>
          </a:p>
        </p:txBody>
      </p:sp>
    </p:spTree>
    <p:extLst>
      <p:ext uri="{BB962C8B-B14F-4D97-AF65-F5344CB8AC3E}">
        <p14:creationId xmlns:p14="http://schemas.microsoft.com/office/powerpoint/2010/main" val="351872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01AC1-D740-E1B9-D5F5-02DC4A80024E}"/>
              </a:ext>
            </a:extLst>
          </p:cNvPr>
          <p:cNvSpPr>
            <a:spLocks noGrp="1"/>
          </p:cNvSpPr>
          <p:nvPr>
            <p:ph type="dt" sz="half" idx="10"/>
          </p:nvPr>
        </p:nvSpPr>
        <p:spPr/>
        <p:txBody>
          <a:bodyPr/>
          <a:lstStyle/>
          <a:p>
            <a:fld id="{958CB11B-B4F5-C649-B3AF-1A7D144CD40C}" type="datetimeFigureOut">
              <a:rPr lang="en-US" smtClean="0"/>
              <a:t>7/22/25</a:t>
            </a:fld>
            <a:endParaRPr lang="en-US"/>
          </a:p>
        </p:txBody>
      </p:sp>
      <p:sp>
        <p:nvSpPr>
          <p:cNvPr id="3" name="Footer Placeholder 2">
            <a:extLst>
              <a:ext uri="{FF2B5EF4-FFF2-40B4-BE49-F238E27FC236}">
                <a16:creationId xmlns:a16="http://schemas.microsoft.com/office/drawing/2014/main" id="{A0080E57-2ECF-19EA-979B-54E8C2584C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38FAE-A885-230F-35DB-0F5A888E2EE3}"/>
              </a:ext>
            </a:extLst>
          </p:cNvPr>
          <p:cNvSpPr>
            <a:spLocks noGrp="1"/>
          </p:cNvSpPr>
          <p:nvPr>
            <p:ph type="sldNum" sz="quarter" idx="12"/>
          </p:nvPr>
        </p:nvSpPr>
        <p:spPr/>
        <p:txBody>
          <a:bodyPr/>
          <a:lstStyle/>
          <a:p>
            <a:fld id="{EE86CBEE-6DCE-1A48-90C0-DE8324796062}" type="slidenum">
              <a:rPr lang="en-US" smtClean="0"/>
              <a:t>‹#›</a:t>
            </a:fld>
            <a:endParaRPr lang="en-US"/>
          </a:p>
        </p:txBody>
      </p:sp>
    </p:spTree>
    <p:extLst>
      <p:ext uri="{BB962C8B-B14F-4D97-AF65-F5344CB8AC3E}">
        <p14:creationId xmlns:p14="http://schemas.microsoft.com/office/powerpoint/2010/main" val="221365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932E-C987-6953-E11C-44ABD3DB518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59ED0FE-45F3-520F-E891-9E3EF55A50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D6D8C1A-3677-2FCC-F318-61F35F2A38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8CCB4E-40E0-C081-4E12-513E8071EBEB}"/>
              </a:ext>
            </a:extLst>
          </p:cNvPr>
          <p:cNvSpPr>
            <a:spLocks noGrp="1"/>
          </p:cNvSpPr>
          <p:nvPr>
            <p:ph type="dt" sz="half" idx="10"/>
          </p:nvPr>
        </p:nvSpPr>
        <p:spPr/>
        <p:txBody>
          <a:bodyPr/>
          <a:lstStyle/>
          <a:p>
            <a:fld id="{958CB11B-B4F5-C649-B3AF-1A7D144CD40C}" type="datetimeFigureOut">
              <a:rPr lang="en-US" smtClean="0"/>
              <a:t>7/22/25</a:t>
            </a:fld>
            <a:endParaRPr lang="en-US"/>
          </a:p>
        </p:txBody>
      </p:sp>
      <p:sp>
        <p:nvSpPr>
          <p:cNvPr id="6" name="Footer Placeholder 5">
            <a:extLst>
              <a:ext uri="{FF2B5EF4-FFF2-40B4-BE49-F238E27FC236}">
                <a16:creationId xmlns:a16="http://schemas.microsoft.com/office/drawing/2014/main" id="{177A4AC9-0031-6954-47B1-53EF4F0C0D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07BF5-7C15-9E6E-710C-0C3C29CAE70E}"/>
              </a:ext>
            </a:extLst>
          </p:cNvPr>
          <p:cNvSpPr>
            <a:spLocks noGrp="1"/>
          </p:cNvSpPr>
          <p:nvPr>
            <p:ph type="sldNum" sz="quarter" idx="12"/>
          </p:nvPr>
        </p:nvSpPr>
        <p:spPr/>
        <p:txBody>
          <a:bodyPr/>
          <a:lstStyle/>
          <a:p>
            <a:fld id="{EE86CBEE-6DCE-1A48-90C0-DE8324796062}" type="slidenum">
              <a:rPr lang="en-US" smtClean="0"/>
              <a:t>‹#›</a:t>
            </a:fld>
            <a:endParaRPr lang="en-US"/>
          </a:p>
        </p:txBody>
      </p:sp>
    </p:spTree>
    <p:extLst>
      <p:ext uri="{BB962C8B-B14F-4D97-AF65-F5344CB8AC3E}">
        <p14:creationId xmlns:p14="http://schemas.microsoft.com/office/powerpoint/2010/main" val="3104591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CD96-E092-8EF6-AAD3-745FCD7EC8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8F79641-11AF-D348-90AA-E2F1090A88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AAF7BE-6F8D-103A-DC21-651DA04159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9CA373-7EBC-5BED-D289-E9141C084741}"/>
              </a:ext>
            </a:extLst>
          </p:cNvPr>
          <p:cNvSpPr>
            <a:spLocks noGrp="1"/>
          </p:cNvSpPr>
          <p:nvPr>
            <p:ph type="dt" sz="half" idx="10"/>
          </p:nvPr>
        </p:nvSpPr>
        <p:spPr/>
        <p:txBody>
          <a:bodyPr/>
          <a:lstStyle/>
          <a:p>
            <a:fld id="{958CB11B-B4F5-C649-B3AF-1A7D144CD40C}" type="datetimeFigureOut">
              <a:rPr lang="en-US" smtClean="0"/>
              <a:t>7/22/25</a:t>
            </a:fld>
            <a:endParaRPr lang="en-US"/>
          </a:p>
        </p:txBody>
      </p:sp>
      <p:sp>
        <p:nvSpPr>
          <p:cNvPr id="6" name="Footer Placeholder 5">
            <a:extLst>
              <a:ext uri="{FF2B5EF4-FFF2-40B4-BE49-F238E27FC236}">
                <a16:creationId xmlns:a16="http://schemas.microsoft.com/office/drawing/2014/main" id="{109C6158-AA10-D860-EE5B-EFB242402D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0A7F60-0769-1974-238B-661FD981C4D9}"/>
              </a:ext>
            </a:extLst>
          </p:cNvPr>
          <p:cNvSpPr>
            <a:spLocks noGrp="1"/>
          </p:cNvSpPr>
          <p:nvPr>
            <p:ph type="sldNum" sz="quarter" idx="12"/>
          </p:nvPr>
        </p:nvSpPr>
        <p:spPr/>
        <p:txBody>
          <a:bodyPr/>
          <a:lstStyle/>
          <a:p>
            <a:fld id="{EE86CBEE-6DCE-1A48-90C0-DE8324796062}" type="slidenum">
              <a:rPr lang="en-US" smtClean="0"/>
              <a:t>‹#›</a:t>
            </a:fld>
            <a:endParaRPr lang="en-US"/>
          </a:p>
        </p:txBody>
      </p:sp>
    </p:spTree>
    <p:extLst>
      <p:ext uri="{BB962C8B-B14F-4D97-AF65-F5344CB8AC3E}">
        <p14:creationId xmlns:p14="http://schemas.microsoft.com/office/powerpoint/2010/main" val="92168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19457"/>
            <a:lum/>
          </a:blip>
          <a:srcRect/>
          <a:stretch>
            <a:fillRect l="-48000" r="-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E87704-75B5-CB21-CC64-2596755F8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6B6E2C0-0826-BC5C-C1FC-67B7C7E5C6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DA659C-7FD8-88FB-0EC6-1BFBD49AB4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8CB11B-B4F5-C649-B3AF-1A7D144CD40C}" type="datetimeFigureOut">
              <a:rPr lang="en-US" smtClean="0"/>
              <a:t>7/22/25</a:t>
            </a:fld>
            <a:endParaRPr lang="en-US"/>
          </a:p>
        </p:txBody>
      </p:sp>
      <p:sp>
        <p:nvSpPr>
          <p:cNvPr id="5" name="Footer Placeholder 4">
            <a:extLst>
              <a:ext uri="{FF2B5EF4-FFF2-40B4-BE49-F238E27FC236}">
                <a16:creationId xmlns:a16="http://schemas.microsoft.com/office/drawing/2014/main" id="{A091208B-11AB-6665-5CA5-1A05A1210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54A5D99-06EB-9A15-AAEA-9BD81C05D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86CBEE-6DCE-1A48-90C0-DE8324796062}" type="slidenum">
              <a:rPr lang="en-US" smtClean="0"/>
              <a:t>‹#›</a:t>
            </a:fld>
            <a:endParaRPr lang="en-US"/>
          </a:p>
        </p:txBody>
      </p:sp>
    </p:spTree>
    <p:extLst>
      <p:ext uri="{BB962C8B-B14F-4D97-AF65-F5344CB8AC3E}">
        <p14:creationId xmlns:p14="http://schemas.microsoft.com/office/powerpoint/2010/main" val="4126933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ature.com/articles/s41467-023-40613-2/figures/1"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doi.org/10.1103/PhysRevC.109.06432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emf"/></Relationships>
</file>

<file path=ppt/slides/_rels/slide1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search/nucl-th?searchtype=author&amp;query=Close,+G" TargetMode="External"/><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hyperlink" Target="https://arxiv.org/search/nucl-th?searchtype=author&amp;query=Diaz-Torres,+A" TargetMode="External"/><Relationship Id="rId4" Type="http://schemas.openxmlformats.org/officeDocument/2006/relationships/hyperlink" Target="https://arxiv.org/search/nucl-th?searchtype=author&amp;query=Stevenson,+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arxiv.org/abs/2403.08625"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250.png"/><Relationship Id="rId10" Type="http://schemas.openxmlformats.org/officeDocument/2006/relationships/image" Target="../media/image20.png"/><Relationship Id="rId4" Type="http://schemas.openxmlformats.org/officeDocument/2006/relationships/image" Target="../media/image240.png"/><Relationship Id="rId9" Type="http://schemas.openxmlformats.org/officeDocument/2006/relationships/image" Target="../media/image290.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10.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190.png"/><Relationship Id="rId4" Type="http://schemas.openxmlformats.org/officeDocument/2006/relationships/image" Target="../media/image18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80.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0.png"/><Relationship Id="rId3" Type="http://schemas.openxmlformats.org/officeDocument/2006/relationships/image" Target="../media/image31.png"/><Relationship Id="rId7" Type="http://schemas.openxmlformats.org/officeDocument/2006/relationships/image" Target="../media/image121.png"/><Relationship Id="rId12" Type="http://schemas.openxmlformats.org/officeDocument/2006/relationships/image" Target="../media/image340.png"/><Relationship Id="rId2" Type="http://schemas.openxmlformats.org/officeDocument/2006/relationships/image" Target="../media/image30.png"/><Relationship Id="rId1" Type="http://schemas.openxmlformats.org/officeDocument/2006/relationships/slideLayout" Target="../slideLayouts/slideLayout13.xml"/><Relationship Id="rId11" Type="http://schemas.openxmlformats.org/officeDocument/2006/relationships/image" Target="../media/image125.png"/><Relationship Id="rId10" Type="http://schemas.openxmlformats.org/officeDocument/2006/relationships/image" Target="../media/image33.png"/><Relationship Id="rId9" Type="http://schemas.openxmlformats.org/officeDocument/2006/relationships/image" Target="../media/image1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4038-8647-FFBB-5D61-4B90DDA4EF4D}"/>
              </a:ext>
            </a:extLst>
          </p:cNvPr>
          <p:cNvSpPr>
            <a:spLocks noGrp="1"/>
          </p:cNvSpPr>
          <p:nvPr>
            <p:ph type="ctrTitle"/>
          </p:nvPr>
        </p:nvSpPr>
        <p:spPr/>
        <p:txBody>
          <a:bodyPr/>
          <a:lstStyle/>
          <a:p>
            <a:r>
              <a:rPr lang="en-US" dirty="0"/>
              <a:t>UK Nuclear Theory Activity</a:t>
            </a:r>
          </a:p>
        </p:txBody>
      </p:sp>
      <p:sp>
        <p:nvSpPr>
          <p:cNvPr id="3" name="Subtitle 2">
            <a:extLst>
              <a:ext uri="{FF2B5EF4-FFF2-40B4-BE49-F238E27FC236}">
                <a16:creationId xmlns:a16="http://schemas.microsoft.com/office/drawing/2014/main" id="{F83DB51B-ED41-642E-DC65-22762D8A615C}"/>
              </a:ext>
            </a:extLst>
          </p:cNvPr>
          <p:cNvSpPr>
            <a:spLocks noGrp="1"/>
          </p:cNvSpPr>
          <p:nvPr>
            <p:ph type="subTitle" idx="1"/>
          </p:nvPr>
        </p:nvSpPr>
        <p:spPr/>
        <p:txBody>
          <a:bodyPr/>
          <a:lstStyle/>
          <a:p>
            <a:r>
              <a:rPr lang="en-US" dirty="0"/>
              <a:t>15 July 2025 @ </a:t>
            </a:r>
            <a:r>
              <a:rPr lang="en-US" dirty="0" err="1"/>
              <a:t>UoG</a:t>
            </a:r>
            <a:endParaRPr lang="en-US" dirty="0"/>
          </a:p>
          <a:p>
            <a:r>
              <a:rPr lang="en-US" dirty="0"/>
              <a:t>Prof Paul Stevenson</a:t>
            </a:r>
          </a:p>
          <a:p>
            <a:r>
              <a:rPr lang="en-US" dirty="0"/>
              <a:t>University of Surrey</a:t>
            </a:r>
          </a:p>
        </p:txBody>
      </p:sp>
    </p:spTree>
    <p:extLst>
      <p:ext uri="{BB962C8B-B14F-4D97-AF65-F5344CB8AC3E}">
        <p14:creationId xmlns:p14="http://schemas.microsoft.com/office/powerpoint/2010/main" val="1822660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10C5-966A-477B-D4A5-7F37AD681E36}"/>
              </a:ext>
            </a:extLst>
          </p:cNvPr>
          <p:cNvSpPr>
            <a:spLocks noGrp="1"/>
          </p:cNvSpPr>
          <p:nvPr>
            <p:ph type="title"/>
          </p:nvPr>
        </p:nvSpPr>
        <p:spPr/>
        <p:txBody>
          <a:bodyPr/>
          <a:lstStyle/>
          <a:p>
            <a:r>
              <a:rPr lang="en-US" dirty="0"/>
              <a:t>DFT for extensive studies of data</a:t>
            </a:r>
          </a:p>
        </p:txBody>
      </p:sp>
      <p:pic>
        <p:nvPicPr>
          <p:cNvPr id="4" name="Picture 3">
            <a:extLst>
              <a:ext uri="{FF2B5EF4-FFF2-40B4-BE49-F238E27FC236}">
                <a16:creationId xmlns:a16="http://schemas.microsoft.com/office/drawing/2014/main" id="{041AE9EF-9C45-C4AE-B49A-F0EE8A4E15F9}"/>
              </a:ext>
            </a:extLst>
          </p:cNvPr>
          <p:cNvPicPr>
            <a:picLocks noChangeAspect="1"/>
          </p:cNvPicPr>
          <p:nvPr/>
        </p:nvPicPr>
        <p:blipFill>
          <a:blip r:embed="rId2"/>
          <a:stretch>
            <a:fillRect/>
          </a:stretch>
        </p:blipFill>
        <p:spPr>
          <a:xfrm>
            <a:off x="0" y="1515947"/>
            <a:ext cx="6249993" cy="3513253"/>
          </a:xfrm>
          <a:prstGeom prst="rect">
            <a:avLst/>
          </a:prstGeom>
        </p:spPr>
      </p:pic>
      <p:pic>
        <p:nvPicPr>
          <p:cNvPr id="1026" name="Picture 2" descr="figure 1">
            <a:hlinkClick r:id="rId3"/>
            <a:extLst>
              <a:ext uri="{FF2B5EF4-FFF2-40B4-BE49-F238E27FC236}">
                <a16:creationId xmlns:a16="http://schemas.microsoft.com/office/drawing/2014/main" id="{53971DC0-789E-3D8E-6C79-5DD925367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776" y="1943100"/>
            <a:ext cx="6181224" cy="3086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C5C5FF8-495F-8AE7-6154-CF94A9250C5A}"/>
              </a:ext>
            </a:extLst>
          </p:cNvPr>
          <p:cNvPicPr>
            <a:picLocks noChangeAspect="1"/>
          </p:cNvPicPr>
          <p:nvPr/>
        </p:nvPicPr>
        <p:blipFill>
          <a:blip r:embed="rId5"/>
          <a:stretch>
            <a:fillRect/>
          </a:stretch>
        </p:blipFill>
        <p:spPr>
          <a:xfrm>
            <a:off x="6883722" y="5238749"/>
            <a:ext cx="4565829" cy="1325563"/>
          </a:xfrm>
          <a:prstGeom prst="rect">
            <a:avLst/>
          </a:prstGeom>
        </p:spPr>
      </p:pic>
      <p:pic>
        <p:nvPicPr>
          <p:cNvPr id="1028" name="Picture 4" descr="Jacek Dobaczewski - School of Physics, Engineering and Technology ...">
            <a:extLst>
              <a:ext uri="{FF2B5EF4-FFF2-40B4-BE49-F238E27FC236}">
                <a16:creationId xmlns:a16="http://schemas.microsoft.com/office/drawing/2014/main" id="{F51B0F30-0AF4-7AF1-EEFE-B052BA3EB7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20266" y="4998241"/>
            <a:ext cx="1350139" cy="1749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37BEAA-CCDC-5A88-E9DE-EBDB9BCC3CC1}"/>
              </a:ext>
            </a:extLst>
          </p:cNvPr>
          <p:cNvSpPr txBox="1"/>
          <p:nvPr/>
        </p:nvSpPr>
        <p:spPr>
          <a:xfrm>
            <a:off x="1643063" y="5238749"/>
            <a:ext cx="4029075" cy="923330"/>
          </a:xfrm>
          <a:prstGeom prst="rect">
            <a:avLst/>
          </a:prstGeom>
          <a:noFill/>
        </p:spPr>
        <p:txBody>
          <a:bodyPr wrap="square" rtlCol="0">
            <a:spAutoFit/>
          </a:bodyPr>
          <a:lstStyle/>
          <a:p>
            <a:r>
              <a:rPr lang="en-US" dirty="0"/>
              <a:t>Group of </a:t>
            </a:r>
            <a:r>
              <a:rPr lang="en-US" dirty="0" err="1"/>
              <a:t>Dobaczewski</a:t>
            </a:r>
            <a:r>
              <a:rPr lang="en-US" dirty="0"/>
              <a:t> at York</a:t>
            </a:r>
          </a:p>
          <a:p>
            <a:endParaRPr lang="en-US" dirty="0"/>
          </a:p>
          <a:p>
            <a:endParaRPr lang="en-US" dirty="0"/>
          </a:p>
        </p:txBody>
      </p:sp>
    </p:spTree>
    <p:extLst>
      <p:ext uri="{BB962C8B-B14F-4D97-AF65-F5344CB8AC3E}">
        <p14:creationId xmlns:p14="http://schemas.microsoft.com/office/powerpoint/2010/main" val="3155365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15C1B7-F2DF-EC86-5D2A-6845DF8448AF}"/>
              </a:ext>
            </a:extLst>
          </p:cNvPr>
          <p:cNvSpPr txBox="1"/>
          <p:nvPr/>
        </p:nvSpPr>
        <p:spPr>
          <a:xfrm>
            <a:off x="212035" y="106017"/>
            <a:ext cx="11118574" cy="461665"/>
          </a:xfrm>
          <a:prstGeom prst="rect">
            <a:avLst/>
          </a:prstGeom>
          <a:noFill/>
        </p:spPr>
        <p:txBody>
          <a:bodyPr wrap="square" rtlCol="0">
            <a:spAutoFit/>
          </a:bodyPr>
          <a:lstStyle/>
          <a:p>
            <a:r>
              <a:rPr lang="en-US" sz="2400">
                <a:solidFill>
                  <a:schemeClr val="accent2">
                    <a:lumMod val="75000"/>
                  </a:schemeClr>
                </a:solidFill>
              </a:rPr>
              <a:t>Machine Learning in Nuclear Theory</a:t>
            </a:r>
            <a:r>
              <a:rPr lang="en-US" sz="2400"/>
              <a:t>: Yüksel (Surrey), Stevenson (Surrey)</a:t>
            </a:r>
            <a:endParaRPr lang="en-US" sz="2400" dirty="0"/>
          </a:p>
        </p:txBody>
      </p:sp>
      <p:pic>
        <p:nvPicPr>
          <p:cNvPr id="3" name="Picture 2">
            <a:extLst>
              <a:ext uri="{FF2B5EF4-FFF2-40B4-BE49-F238E27FC236}">
                <a16:creationId xmlns:a16="http://schemas.microsoft.com/office/drawing/2014/main" id="{33720F29-67F6-B2B1-B78B-668F9B4132F7}"/>
              </a:ext>
            </a:extLst>
          </p:cNvPr>
          <p:cNvPicPr>
            <a:picLocks noChangeAspect="1"/>
          </p:cNvPicPr>
          <p:nvPr/>
        </p:nvPicPr>
        <p:blipFill>
          <a:blip r:embed="rId3"/>
          <a:stretch>
            <a:fillRect/>
          </a:stretch>
        </p:blipFill>
        <p:spPr>
          <a:xfrm>
            <a:off x="225978" y="2142307"/>
            <a:ext cx="5870022" cy="4320721"/>
          </a:xfrm>
          <a:prstGeom prst="rect">
            <a:avLst/>
          </a:prstGeom>
        </p:spPr>
      </p:pic>
      <p:sp>
        <p:nvSpPr>
          <p:cNvPr id="5" name="TextBox 4">
            <a:extLst>
              <a:ext uri="{FF2B5EF4-FFF2-40B4-BE49-F238E27FC236}">
                <a16:creationId xmlns:a16="http://schemas.microsoft.com/office/drawing/2014/main" id="{8EB2BEAD-0DEC-9CB2-1DB4-56AB1AF77664}"/>
              </a:ext>
            </a:extLst>
          </p:cNvPr>
          <p:cNvSpPr txBox="1"/>
          <p:nvPr/>
        </p:nvSpPr>
        <p:spPr>
          <a:xfrm>
            <a:off x="212035" y="1188720"/>
            <a:ext cx="5883965" cy="646331"/>
          </a:xfrm>
          <a:prstGeom prst="rect">
            <a:avLst/>
          </a:prstGeom>
          <a:noFill/>
        </p:spPr>
        <p:txBody>
          <a:bodyPr wrap="square" rtlCol="0">
            <a:spAutoFit/>
          </a:bodyPr>
          <a:lstStyle/>
          <a:p>
            <a:r>
              <a:rPr lang="en-US"/>
              <a:t>Esra Yüksel, Derya Soydaner and Hüseyin Bahtiyar, </a:t>
            </a:r>
            <a:r>
              <a:rPr lang="en-US">
                <a:hlinkClick r:id="rId4"/>
              </a:rPr>
              <a:t>Phys. Rev. C 109, 064322 (2024)</a:t>
            </a:r>
            <a:endParaRPr lang="en-US" dirty="0"/>
          </a:p>
        </p:txBody>
      </p:sp>
      <p:pic>
        <p:nvPicPr>
          <p:cNvPr id="2" name="Picture 1">
            <a:extLst>
              <a:ext uri="{FF2B5EF4-FFF2-40B4-BE49-F238E27FC236}">
                <a16:creationId xmlns:a16="http://schemas.microsoft.com/office/drawing/2014/main" id="{6B1D6E88-539F-E612-7ED7-FA3E7AEE55C9}"/>
              </a:ext>
            </a:extLst>
          </p:cNvPr>
          <p:cNvPicPr>
            <a:picLocks noChangeAspect="1"/>
          </p:cNvPicPr>
          <p:nvPr/>
        </p:nvPicPr>
        <p:blipFill>
          <a:blip r:embed="rId5"/>
          <a:stretch>
            <a:fillRect/>
          </a:stretch>
        </p:blipFill>
        <p:spPr>
          <a:xfrm>
            <a:off x="6376686" y="1297354"/>
            <a:ext cx="5716164" cy="4019177"/>
          </a:xfrm>
          <a:prstGeom prst="rect">
            <a:avLst/>
          </a:prstGeom>
        </p:spPr>
      </p:pic>
    </p:spTree>
    <p:extLst>
      <p:ext uri="{BB962C8B-B14F-4D97-AF65-F5344CB8AC3E}">
        <p14:creationId xmlns:p14="http://schemas.microsoft.com/office/powerpoint/2010/main" val="3146111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laceHolder 1"/>
          <p:cNvSpPr>
            <a:spLocks noGrp="1"/>
          </p:cNvSpPr>
          <p:nvPr>
            <p:ph type="title"/>
          </p:nvPr>
        </p:nvSpPr>
        <p:spPr>
          <a:xfrm>
            <a:off x="584460" y="957025"/>
            <a:ext cx="3672360" cy="544320"/>
          </a:xfrm>
          <a:prstGeom prst="rect">
            <a:avLst/>
          </a:prstGeom>
          <a:noFill/>
          <a:ln w="0">
            <a:noFill/>
          </a:ln>
        </p:spPr>
        <p:txBody>
          <a:bodyPr lIns="91440" tIns="45720" rIns="91440" bIns="45720" anchor="ctr">
            <a:normAutofit/>
          </a:bodyPr>
          <a:lstStyle/>
          <a:p>
            <a:pPr indent="0">
              <a:lnSpc>
                <a:spcPct val="100000"/>
              </a:lnSpc>
              <a:buNone/>
              <a:tabLst>
                <a:tab pos="0" algn="l"/>
              </a:tabLst>
            </a:pPr>
            <a:r>
              <a:rPr lang="en-GB" sz="2000" b="0" strike="noStrike" spc="-1">
                <a:solidFill>
                  <a:srgbClr val="000000"/>
                </a:solidFill>
                <a:latin typeface="Proxima Nova"/>
              </a:rPr>
              <a:t>Emulator Results</a:t>
            </a:r>
            <a:endParaRPr lang="en-GB" sz="2000" b="0" strike="noStrike" spc="-1">
              <a:solidFill>
                <a:srgbClr val="000000"/>
              </a:solidFill>
              <a:latin typeface="Arial"/>
            </a:endParaRPr>
          </a:p>
        </p:txBody>
      </p:sp>
      <p:pic>
        <p:nvPicPr>
          <p:cNvPr id="100" name="Picture 99"/>
          <p:cNvPicPr/>
          <p:nvPr/>
        </p:nvPicPr>
        <p:blipFill>
          <a:blip r:embed="rId2"/>
          <a:stretch/>
        </p:blipFill>
        <p:spPr>
          <a:xfrm>
            <a:off x="7020000" y="180000"/>
            <a:ext cx="5039640" cy="3358440"/>
          </a:xfrm>
          <a:prstGeom prst="rect">
            <a:avLst/>
          </a:prstGeom>
          <a:ln w="0">
            <a:noFill/>
          </a:ln>
        </p:spPr>
      </p:pic>
      <p:pic>
        <p:nvPicPr>
          <p:cNvPr id="101" name="Picture 100"/>
          <p:cNvPicPr/>
          <p:nvPr/>
        </p:nvPicPr>
        <p:blipFill>
          <a:blip r:embed="rId3"/>
          <a:stretch/>
        </p:blipFill>
        <p:spPr>
          <a:xfrm>
            <a:off x="360000" y="1680480"/>
            <a:ext cx="5039640" cy="3359160"/>
          </a:xfrm>
          <a:prstGeom prst="rect">
            <a:avLst/>
          </a:prstGeom>
          <a:ln w="0">
            <a:noFill/>
          </a:ln>
        </p:spPr>
      </p:pic>
      <p:pic>
        <p:nvPicPr>
          <p:cNvPr id="102" name="Picture 101"/>
          <p:cNvPicPr/>
          <p:nvPr/>
        </p:nvPicPr>
        <p:blipFill>
          <a:blip r:embed="rId4"/>
          <a:stretch/>
        </p:blipFill>
        <p:spPr>
          <a:xfrm>
            <a:off x="7020000" y="3533040"/>
            <a:ext cx="5039640" cy="3358440"/>
          </a:xfrm>
          <a:prstGeom prst="rect">
            <a:avLst/>
          </a:prstGeom>
          <a:ln w="0">
            <a:noFill/>
          </a:ln>
        </p:spPr>
      </p:pic>
      <p:sp>
        <p:nvSpPr>
          <p:cNvPr id="103" name="Google Shape;71;p 5"/>
          <p:cNvSpPr/>
          <p:nvPr/>
        </p:nvSpPr>
        <p:spPr>
          <a:xfrm>
            <a:off x="4401000" y="1080000"/>
            <a:ext cx="638640" cy="539640"/>
          </a:xfrm>
          <a:prstGeom prst="rect">
            <a:avLst/>
          </a:prstGeom>
          <a:gradFill rotWithShape="0">
            <a:gsLst>
              <a:gs pos="0">
                <a:srgbClr val="3176EE"/>
              </a:gs>
              <a:gs pos="100000">
                <a:srgbClr val="113D8A"/>
              </a:gs>
            </a:gsLst>
            <a:path path="circle">
              <a:fillToRect l="50000" t="50000" r="50000" b="50000"/>
            </a:path>
          </a:gradFill>
          <a:ln w="9525">
            <a:solidFill>
              <a:srgbClr val="595959"/>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tabLst>
                <a:tab pos="0" algn="l"/>
              </a:tabLst>
            </a:pPr>
            <a:r>
              <a:rPr lang="en-GB" sz="2000" b="0" strike="noStrike" spc="-1" baseline="33000">
                <a:solidFill>
                  <a:srgbClr val="FFFFFF"/>
                </a:solidFill>
                <a:latin typeface="Proxima Nova"/>
                <a:ea typeface="Proxima Nova"/>
              </a:rPr>
              <a:t>89</a:t>
            </a:r>
            <a:r>
              <a:rPr lang="en-GB" sz="2000" b="0" strike="noStrike" spc="-1">
                <a:solidFill>
                  <a:srgbClr val="FFFFFF"/>
                </a:solidFill>
                <a:latin typeface="Proxima Nova"/>
                <a:ea typeface="Proxima Nova"/>
              </a:rPr>
              <a:t>Sr</a:t>
            </a:r>
            <a:endParaRPr lang="en-GB" sz="2000" b="0" strike="noStrike" spc="-1">
              <a:solidFill>
                <a:srgbClr val="000000"/>
              </a:solidFill>
              <a:latin typeface="Arial"/>
            </a:endParaRPr>
          </a:p>
        </p:txBody>
      </p:sp>
      <p:sp>
        <p:nvSpPr>
          <p:cNvPr id="104" name="Google Shape;71;p 6"/>
          <p:cNvSpPr/>
          <p:nvPr/>
        </p:nvSpPr>
        <p:spPr>
          <a:xfrm>
            <a:off x="6480000" y="540000"/>
            <a:ext cx="638640" cy="539640"/>
          </a:xfrm>
          <a:prstGeom prst="rect">
            <a:avLst/>
          </a:prstGeom>
          <a:gradFill rotWithShape="0">
            <a:gsLst>
              <a:gs pos="0">
                <a:srgbClr val="3176EE"/>
              </a:gs>
              <a:gs pos="100000">
                <a:srgbClr val="113D8A"/>
              </a:gs>
            </a:gsLst>
            <a:path path="circle">
              <a:fillToRect l="50000" t="50000" r="50000" b="50000"/>
            </a:path>
          </a:gradFill>
          <a:ln w="9525">
            <a:solidFill>
              <a:srgbClr val="595959"/>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tabLst>
                <a:tab pos="0" algn="l"/>
              </a:tabLst>
            </a:pPr>
            <a:r>
              <a:rPr lang="en-GB" sz="2000" b="0" strike="noStrike" spc="-1" baseline="33000">
                <a:solidFill>
                  <a:srgbClr val="FFFFFF"/>
                </a:solidFill>
                <a:latin typeface="Proxima Nova"/>
                <a:ea typeface="Proxima Nova"/>
              </a:rPr>
              <a:t>89</a:t>
            </a:r>
            <a:r>
              <a:rPr lang="en-GB" sz="2000" b="0" strike="noStrike" spc="-1">
                <a:solidFill>
                  <a:srgbClr val="FFFFFF"/>
                </a:solidFill>
                <a:latin typeface="Proxima Nova"/>
                <a:ea typeface="Proxima Nova"/>
              </a:rPr>
              <a:t>Y</a:t>
            </a:r>
            <a:endParaRPr lang="en-GB" sz="2000" b="0" strike="noStrike" spc="-1">
              <a:solidFill>
                <a:srgbClr val="000000"/>
              </a:solidFill>
              <a:latin typeface="Arial"/>
            </a:endParaRPr>
          </a:p>
        </p:txBody>
      </p:sp>
      <p:sp>
        <p:nvSpPr>
          <p:cNvPr id="105" name="Google Shape;71;p 7"/>
          <p:cNvSpPr/>
          <p:nvPr/>
        </p:nvSpPr>
        <p:spPr>
          <a:xfrm>
            <a:off x="6300000" y="3960000"/>
            <a:ext cx="638640" cy="539640"/>
          </a:xfrm>
          <a:prstGeom prst="rect">
            <a:avLst/>
          </a:prstGeom>
          <a:gradFill rotWithShape="0">
            <a:gsLst>
              <a:gs pos="0">
                <a:srgbClr val="3176EE"/>
              </a:gs>
              <a:gs pos="100000">
                <a:srgbClr val="113D8A"/>
              </a:gs>
            </a:gsLst>
            <a:path path="circle">
              <a:fillToRect l="50000" t="50000" r="50000" b="50000"/>
            </a:path>
          </a:gradFill>
          <a:ln w="9525">
            <a:solidFill>
              <a:srgbClr val="595959"/>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r>
              <a:rPr lang="en-GB" sz="2000" b="0" strike="noStrike" spc="-1" baseline="33000">
                <a:solidFill>
                  <a:srgbClr val="FFFFFF"/>
                </a:solidFill>
                <a:latin typeface="Proxima Nova"/>
                <a:ea typeface="Proxima Nova"/>
              </a:rPr>
              <a:t>91</a:t>
            </a:r>
            <a:r>
              <a:rPr lang="en-GB" sz="2000" b="0" strike="noStrike" spc="-1">
                <a:solidFill>
                  <a:srgbClr val="FFFFFF"/>
                </a:solidFill>
                <a:latin typeface="Proxima Nova"/>
                <a:ea typeface="Proxima Nova"/>
              </a:rPr>
              <a:t>Zr</a:t>
            </a:r>
            <a:endParaRPr lang="en-GB" sz="2000" b="0" strike="noStrike" spc="-1">
              <a:solidFill>
                <a:srgbClr val="000000"/>
              </a:solidFill>
              <a:latin typeface="Arial"/>
            </a:endParaRPr>
          </a:p>
        </p:txBody>
      </p:sp>
      <p:sp>
        <p:nvSpPr>
          <p:cNvPr id="2" name="TextBox 1">
            <a:extLst>
              <a:ext uri="{FF2B5EF4-FFF2-40B4-BE49-F238E27FC236}">
                <a16:creationId xmlns:a16="http://schemas.microsoft.com/office/drawing/2014/main" id="{246C9D7F-968C-5BCF-4748-8B15E31A2868}"/>
              </a:ext>
            </a:extLst>
          </p:cNvPr>
          <p:cNvSpPr txBox="1"/>
          <p:nvPr/>
        </p:nvSpPr>
        <p:spPr>
          <a:xfrm>
            <a:off x="360000" y="5397910"/>
            <a:ext cx="6120000" cy="1200329"/>
          </a:xfrm>
          <a:prstGeom prst="rect">
            <a:avLst/>
          </a:prstGeom>
          <a:noFill/>
        </p:spPr>
        <p:txBody>
          <a:bodyPr wrap="square" rtlCol="0">
            <a:spAutoFit/>
          </a:bodyPr>
          <a:lstStyle/>
          <a:p>
            <a:r>
              <a:rPr lang="en-US" sz="2400" dirty="0"/>
              <a:t>Sullivan, Stevenson, Benstead, Morgan</a:t>
            </a:r>
          </a:p>
          <a:p>
            <a:endParaRPr lang="en-US" sz="2400" dirty="0"/>
          </a:p>
          <a:p>
            <a:r>
              <a:rPr lang="en-US" sz="2400" dirty="0"/>
              <a:t>ND2025 presentation (June 2025 Madrid)</a:t>
            </a:r>
          </a:p>
        </p:txBody>
      </p:sp>
      <p:sp>
        <p:nvSpPr>
          <p:cNvPr id="3" name="TextBox 2">
            <a:extLst>
              <a:ext uri="{FF2B5EF4-FFF2-40B4-BE49-F238E27FC236}">
                <a16:creationId xmlns:a16="http://schemas.microsoft.com/office/drawing/2014/main" id="{C9D30641-5845-1855-C916-E3ADB3B18A90}"/>
              </a:ext>
            </a:extLst>
          </p:cNvPr>
          <p:cNvSpPr txBox="1"/>
          <p:nvPr/>
        </p:nvSpPr>
        <p:spPr>
          <a:xfrm>
            <a:off x="360000" y="180000"/>
            <a:ext cx="5624111" cy="369332"/>
          </a:xfrm>
          <a:prstGeom prst="rect">
            <a:avLst/>
          </a:prstGeom>
          <a:noFill/>
        </p:spPr>
        <p:txBody>
          <a:bodyPr wrap="square" rtlCol="0">
            <a:spAutoFit/>
          </a:bodyPr>
          <a:lstStyle/>
          <a:p>
            <a:r>
              <a:rPr lang="en-US" dirty="0"/>
              <a:t>Machine learning: Nuclear Data </a:t>
            </a:r>
            <a:r>
              <a:rPr lang="en-US" dirty="0" err="1"/>
              <a:t>applicatoin</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20C74-0287-0A00-3E8E-D0EBAC1DD8F4}"/>
              </a:ext>
            </a:extLst>
          </p:cNvPr>
          <p:cNvSpPr>
            <a:spLocks noGrp="1"/>
          </p:cNvSpPr>
          <p:nvPr>
            <p:ph type="title"/>
          </p:nvPr>
        </p:nvSpPr>
        <p:spPr/>
        <p:txBody>
          <a:bodyPr/>
          <a:lstStyle/>
          <a:p>
            <a:r>
              <a:rPr lang="en-US" dirty="0"/>
              <a:t>Gamma-ray strength functions via RQRPA</a:t>
            </a:r>
          </a:p>
        </p:txBody>
      </p:sp>
      <p:pic>
        <p:nvPicPr>
          <p:cNvPr id="4" name="Picture 3">
            <a:extLst>
              <a:ext uri="{FF2B5EF4-FFF2-40B4-BE49-F238E27FC236}">
                <a16:creationId xmlns:a16="http://schemas.microsoft.com/office/drawing/2014/main" id="{8BF4B6E3-155E-659F-5327-42752F8A99DE}"/>
              </a:ext>
            </a:extLst>
          </p:cNvPr>
          <p:cNvPicPr>
            <a:picLocks noChangeAspect="1"/>
          </p:cNvPicPr>
          <p:nvPr/>
        </p:nvPicPr>
        <p:blipFill>
          <a:blip r:embed="rId2"/>
          <a:stretch>
            <a:fillRect/>
          </a:stretch>
        </p:blipFill>
        <p:spPr>
          <a:xfrm>
            <a:off x="501520" y="1370571"/>
            <a:ext cx="11399968" cy="4604913"/>
          </a:xfrm>
          <a:prstGeom prst="rect">
            <a:avLst/>
          </a:prstGeom>
        </p:spPr>
      </p:pic>
      <p:sp>
        <p:nvSpPr>
          <p:cNvPr id="6" name="TextBox 5">
            <a:extLst>
              <a:ext uri="{FF2B5EF4-FFF2-40B4-BE49-F238E27FC236}">
                <a16:creationId xmlns:a16="http://schemas.microsoft.com/office/drawing/2014/main" id="{3DFE5B35-3092-7885-ADA3-B5DBEDADF45A}"/>
              </a:ext>
            </a:extLst>
          </p:cNvPr>
          <p:cNvSpPr txBox="1"/>
          <p:nvPr/>
        </p:nvSpPr>
        <p:spPr>
          <a:xfrm>
            <a:off x="501520" y="6121101"/>
            <a:ext cx="6727619" cy="369332"/>
          </a:xfrm>
          <a:prstGeom prst="rect">
            <a:avLst/>
          </a:prstGeom>
          <a:noFill/>
        </p:spPr>
        <p:txBody>
          <a:bodyPr wrap="square" rtlCol="0">
            <a:spAutoFit/>
          </a:bodyPr>
          <a:lstStyle/>
          <a:p>
            <a:r>
              <a:rPr lang="en-US" dirty="0"/>
              <a:t>Kaur, Yüksel and Paar, Phys. Rev. C 112, 014307 (2025)</a:t>
            </a:r>
          </a:p>
        </p:txBody>
      </p:sp>
    </p:spTree>
    <p:extLst>
      <p:ext uri="{BB962C8B-B14F-4D97-AF65-F5344CB8AC3E}">
        <p14:creationId xmlns:p14="http://schemas.microsoft.com/office/powerpoint/2010/main" val="894551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F366B-1543-C3C7-B14A-7116224BD4CD}"/>
              </a:ext>
            </a:extLst>
          </p:cNvPr>
          <p:cNvSpPr>
            <a:spLocks noGrp="1"/>
          </p:cNvSpPr>
          <p:nvPr>
            <p:ph type="title"/>
          </p:nvPr>
        </p:nvSpPr>
        <p:spPr/>
        <p:txBody>
          <a:bodyPr/>
          <a:lstStyle/>
          <a:p>
            <a:r>
              <a:rPr lang="en-US" dirty="0"/>
              <a:t>Gamma-ray strength functions via TDHF</a:t>
            </a:r>
          </a:p>
        </p:txBody>
      </p:sp>
      <p:pic>
        <p:nvPicPr>
          <p:cNvPr id="4" name="Picture 3">
            <a:extLst>
              <a:ext uri="{FF2B5EF4-FFF2-40B4-BE49-F238E27FC236}">
                <a16:creationId xmlns:a16="http://schemas.microsoft.com/office/drawing/2014/main" id="{180E4014-9CB0-F650-72E0-FDD8EB7CC044}"/>
              </a:ext>
            </a:extLst>
          </p:cNvPr>
          <p:cNvPicPr>
            <a:picLocks noChangeAspect="1"/>
          </p:cNvPicPr>
          <p:nvPr/>
        </p:nvPicPr>
        <p:blipFill>
          <a:blip r:embed="rId2"/>
          <a:stretch>
            <a:fillRect/>
          </a:stretch>
        </p:blipFill>
        <p:spPr>
          <a:xfrm>
            <a:off x="184673" y="1435663"/>
            <a:ext cx="5668747" cy="3836425"/>
          </a:xfrm>
          <a:prstGeom prst="rect">
            <a:avLst/>
          </a:prstGeom>
        </p:spPr>
      </p:pic>
      <p:sp>
        <p:nvSpPr>
          <p:cNvPr id="6" name="TextBox 5">
            <a:extLst>
              <a:ext uri="{FF2B5EF4-FFF2-40B4-BE49-F238E27FC236}">
                <a16:creationId xmlns:a16="http://schemas.microsoft.com/office/drawing/2014/main" id="{B73FB8F5-6D57-90CE-7884-4D6AC46AEB57}"/>
              </a:ext>
            </a:extLst>
          </p:cNvPr>
          <p:cNvSpPr txBox="1"/>
          <p:nvPr/>
        </p:nvSpPr>
        <p:spPr>
          <a:xfrm>
            <a:off x="317939" y="5272088"/>
            <a:ext cx="6100762" cy="646331"/>
          </a:xfrm>
          <a:prstGeom prst="rect">
            <a:avLst/>
          </a:prstGeom>
          <a:noFill/>
        </p:spPr>
        <p:txBody>
          <a:bodyPr wrap="square">
            <a:spAutoFit/>
          </a:bodyPr>
          <a:lstStyle/>
          <a:p>
            <a:pPr>
              <a:buNone/>
            </a:pPr>
            <a:r>
              <a:rPr lang="en-GB" dirty="0"/>
              <a:t>PD Stevenson, Abhishek, Y Shi</a:t>
            </a:r>
          </a:p>
          <a:p>
            <a:r>
              <a:rPr lang="en-GB" dirty="0"/>
              <a:t>Nuovo </a:t>
            </a:r>
            <a:r>
              <a:rPr lang="en-GB" dirty="0" err="1"/>
              <a:t>Cimento</a:t>
            </a:r>
            <a:r>
              <a:rPr lang="en-GB" dirty="0"/>
              <a:t> C 47 (2), 26</a:t>
            </a:r>
          </a:p>
        </p:txBody>
      </p:sp>
      <p:pic>
        <p:nvPicPr>
          <p:cNvPr id="7" name="Picture 6">
            <a:extLst>
              <a:ext uri="{FF2B5EF4-FFF2-40B4-BE49-F238E27FC236}">
                <a16:creationId xmlns:a16="http://schemas.microsoft.com/office/drawing/2014/main" id="{3A522E98-BA0E-76F6-7D13-F9B122AA4595}"/>
              </a:ext>
            </a:extLst>
          </p:cNvPr>
          <p:cNvPicPr>
            <a:picLocks noChangeAspect="1"/>
          </p:cNvPicPr>
          <p:nvPr/>
        </p:nvPicPr>
        <p:blipFill>
          <a:blip r:embed="rId3"/>
          <a:stretch>
            <a:fillRect/>
          </a:stretch>
        </p:blipFill>
        <p:spPr>
          <a:xfrm>
            <a:off x="6263752" y="1331595"/>
            <a:ext cx="5743575" cy="2297430"/>
          </a:xfrm>
          <a:prstGeom prst="rect">
            <a:avLst/>
          </a:prstGeom>
        </p:spPr>
      </p:pic>
      <p:pic>
        <p:nvPicPr>
          <p:cNvPr id="8" name="Picture 7">
            <a:extLst>
              <a:ext uri="{FF2B5EF4-FFF2-40B4-BE49-F238E27FC236}">
                <a16:creationId xmlns:a16="http://schemas.microsoft.com/office/drawing/2014/main" id="{56126ACE-4878-9170-3B3D-D51B578F44F7}"/>
              </a:ext>
            </a:extLst>
          </p:cNvPr>
          <p:cNvPicPr>
            <a:picLocks noChangeAspect="1"/>
          </p:cNvPicPr>
          <p:nvPr/>
        </p:nvPicPr>
        <p:blipFill>
          <a:blip r:embed="rId4"/>
          <a:stretch>
            <a:fillRect/>
          </a:stretch>
        </p:blipFill>
        <p:spPr>
          <a:xfrm>
            <a:off x="6552761" y="3724275"/>
            <a:ext cx="5321300" cy="2768600"/>
          </a:xfrm>
          <a:prstGeom prst="rect">
            <a:avLst/>
          </a:prstGeom>
        </p:spPr>
      </p:pic>
    </p:spTree>
    <p:extLst>
      <p:ext uri="{BB962C8B-B14F-4D97-AF65-F5344CB8AC3E}">
        <p14:creationId xmlns:p14="http://schemas.microsoft.com/office/powerpoint/2010/main" val="4203384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 4">
            <a:extLst>
              <a:ext uri="{FF2B5EF4-FFF2-40B4-BE49-F238E27FC236}">
                <a16:creationId xmlns:a16="http://schemas.microsoft.com/office/drawing/2014/main" id="{A1A0A500-5FBF-96DC-FB0C-63CB98CBE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672" y="1985864"/>
            <a:ext cx="6444000" cy="3998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9F7CE23-B79C-20F0-D8A0-AFA552B4B380}"/>
              </a:ext>
            </a:extLst>
          </p:cNvPr>
          <p:cNvPicPr>
            <a:picLocks noChangeAspect="1"/>
          </p:cNvPicPr>
          <p:nvPr/>
        </p:nvPicPr>
        <p:blipFill>
          <a:blip r:embed="rId4"/>
          <a:stretch>
            <a:fillRect/>
          </a:stretch>
        </p:blipFill>
        <p:spPr>
          <a:xfrm>
            <a:off x="119920" y="2487018"/>
            <a:ext cx="5256000" cy="3318246"/>
          </a:xfrm>
          <a:prstGeom prst="rect">
            <a:avLst/>
          </a:prstGeom>
        </p:spPr>
      </p:pic>
      <p:sp>
        <p:nvSpPr>
          <p:cNvPr id="4" name="TextBox 3">
            <a:extLst>
              <a:ext uri="{FF2B5EF4-FFF2-40B4-BE49-F238E27FC236}">
                <a16:creationId xmlns:a16="http://schemas.microsoft.com/office/drawing/2014/main" id="{6D72BE09-087B-8186-36A8-A45468BFD7D4}"/>
              </a:ext>
            </a:extLst>
          </p:cNvPr>
          <p:cNvSpPr txBox="1"/>
          <p:nvPr/>
        </p:nvSpPr>
        <p:spPr>
          <a:xfrm>
            <a:off x="623392" y="6074132"/>
            <a:ext cx="4608512" cy="523220"/>
          </a:xfrm>
          <a:prstGeom prst="rect">
            <a:avLst/>
          </a:prstGeom>
          <a:noFill/>
        </p:spPr>
        <p:txBody>
          <a:bodyPr wrap="square">
            <a:spAutoFit/>
          </a:bodyPr>
          <a:lstStyle/>
          <a:p>
            <a:pPr algn="ctr"/>
            <a:r>
              <a:rPr lang="en-GB" sz="1400" b="1" i="1" dirty="0" err="1">
                <a:solidFill>
                  <a:srgbClr val="7030A0"/>
                </a:solidFill>
                <a:latin typeface="Times New Roman" panose="02020603050405020304" pitchFamily="18" charset="0"/>
                <a:cs typeface="Times New Roman" panose="02020603050405020304" pitchFamily="18" charset="0"/>
              </a:rPr>
              <a:t>Walet</a:t>
            </a:r>
            <a:r>
              <a:rPr lang="en-GB" sz="1400" b="1" i="1" dirty="0">
                <a:solidFill>
                  <a:srgbClr val="7030A0"/>
                </a:solidFill>
                <a:latin typeface="Times New Roman" panose="02020603050405020304" pitchFamily="18" charset="0"/>
                <a:cs typeface="Times New Roman" panose="02020603050405020304" pitchFamily="18" charset="0"/>
              </a:rPr>
              <a:t>, Singh</a:t>
            </a:r>
            <a:r>
              <a:rPr lang="en-GB" sz="1400" i="1" dirty="0">
                <a:solidFill>
                  <a:srgbClr val="7030A0"/>
                </a:solidFill>
                <a:latin typeface="Times New Roman" panose="02020603050405020304" pitchFamily="18" charset="0"/>
                <a:cs typeface="Times New Roman" panose="02020603050405020304" pitchFamily="18" charset="0"/>
              </a:rPr>
              <a:t>, Kirscher, </a:t>
            </a:r>
            <a:r>
              <a:rPr lang="en-GB" sz="1400" b="1" i="1" dirty="0">
                <a:solidFill>
                  <a:srgbClr val="7030A0"/>
                </a:solidFill>
                <a:latin typeface="Times New Roman" panose="02020603050405020304" pitchFamily="18" charset="0"/>
                <a:cs typeface="Times New Roman" panose="02020603050405020304" pitchFamily="18" charset="0"/>
              </a:rPr>
              <a:t>Birse</a:t>
            </a:r>
            <a:r>
              <a:rPr lang="en-GB" sz="1400" i="1" dirty="0">
                <a:solidFill>
                  <a:srgbClr val="7030A0"/>
                </a:solidFill>
                <a:latin typeface="Times New Roman" panose="02020603050405020304" pitchFamily="18" charset="0"/>
                <a:cs typeface="Times New Roman" panose="02020603050405020304" pitchFamily="18" charset="0"/>
              </a:rPr>
              <a:t>, </a:t>
            </a:r>
            <a:r>
              <a:rPr lang="en-GB" sz="1400" i="1" dirty="0" err="1">
                <a:solidFill>
                  <a:srgbClr val="7030A0"/>
                </a:solidFill>
                <a:latin typeface="Times New Roman" panose="02020603050405020304" pitchFamily="18" charset="0"/>
                <a:cs typeface="Times New Roman" panose="02020603050405020304" pitchFamily="18" charset="0"/>
              </a:rPr>
              <a:t>Griesshammer</a:t>
            </a:r>
            <a:r>
              <a:rPr lang="en-GB" sz="1400" i="1" dirty="0">
                <a:solidFill>
                  <a:srgbClr val="7030A0"/>
                </a:solidFill>
                <a:latin typeface="Times New Roman" panose="02020603050405020304" pitchFamily="18" charset="0"/>
                <a:cs typeface="Times New Roman" panose="02020603050405020304" pitchFamily="18" charset="0"/>
              </a:rPr>
              <a:t>, </a:t>
            </a:r>
            <a:r>
              <a:rPr lang="en-GB" sz="1400" b="1" i="1" dirty="0">
                <a:solidFill>
                  <a:srgbClr val="7030A0"/>
                </a:solidFill>
                <a:latin typeface="Times New Roman" panose="02020603050405020304" pitchFamily="18" charset="0"/>
                <a:cs typeface="Times New Roman" panose="02020603050405020304" pitchFamily="18" charset="0"/>
              </a:rPr>
              <a:t>McGovern</a:t>
            </a:r>
            <a:r>
              <a:rPr lang="en-GB" sz="1400" i="1" dirty="0">
                <a:solidFill>
                  <a:srgbClr val="7030A0"/>
                </a:solidFill>
                <a:latin typeface="Times New Roman" panose="02020603050405020304" pitchFamily="18" charset="0"/>
                <a:cs typeface="Times New Roman" panose="02020603050405020304" pitchFamily="18" charset="0"/>
              </a:rPr>
              <a:t>, Few Body Systems</a:t>
            </a:r>
            <a:r>
              <a:rPr lang="en-GB" sz="1400" dirty="0">
                <a:solidFill>
                  <a:srgbClr val="7030A0"/>
                </a:solidFill>
                <a:latin typeface="Times New Roman" panose="02020603050405020304" pitchFamily="18" charset="0"/>
                <a:cs typeface="Times New Roman" panose="02020603050405020304" pitchFamily="18" charset="0"/>
              </a:rPr>
              <a:t> </a:t>
            </a:r>
            <a:r>
              <a:rPr lang="en-GB" sz="1400" b="1" dirty="0">
                <a:solidFill>
                  <a:srgbClr val="7030A0"/>
                </a:solidFill>
                <a:latin typeface="Times New Roman" panose="02020603050405020304" pitchFamily="18" charset="0"/>
                <a:cs typeface="Times New Roman" panose="02020603050405020304" pitchFamily="18" charset="0"/>
              </a:rPr>
              <a:t>64, </a:t>
            </a:r>
            <a:r>
              <a:rPr lang="en-GB" sz="1400" dirty="0">
                <a:solidFill>
                  <a:srgbClr val="7030A0"/>
                </a:solidFill>
                <a:latin typeface="Times New Roman" panose="02020603050405020304" pitchFamily="18" charset="0"/>
                <a:cs typeface="Times New Roman" panose="02020603050405020304" pitchFamily="18" charset="0"/>
              </a:rPr>
              <a:t>56 (2023).</a:t>
            </a:r>
            <a:endParaRPr lang="en-US" sz="1400" dirty="0">
              <a:solidFill>
                <a:srgbClr val="7030A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0C64491-E675-61F3-1C28-B85FCC9C58A7}"/>
              </a:ext>
            </a:extLst>
          </p:cNvPr>
          <p:cNvSpPr txBox="1"/>
          <p:nvPr/>
        </p:nvSpPr>
        <p:spPr>
          <a:xfrm>
            <a:off x="551384" y="1620089"/>
            <a:ext cx="4679936" cy="584775"/>
          </a:xfrm>
          <a:prstGeom prst="rect">
            <a:avLst/>
          </a:prstGeom>
          <a:noFill/>
          <a:ln w="25400">
            <a:solidFill>
              <a:srgbClr val="7800A2"/>
            </a:solidFill>
          </a:ln>
        </p:spPr>
        <p:txBody>
          <a:bodyPr wrap="square">
            <a:spAutoFit/>
          </a:bodyPr>
          <a:lstStyle/>
          <a:p>
            <a:pPr algn="ctr"/>
            <a:r>
              <a:rPr lang="en-GB" sz="1600" dirty="0">
                <a:latin typeface="Times New Roman" panose="02020603050405020304" pitchFamily="18" charset="0"/>
                <a:cs typeface="Times New Roman" panose="02020603050405020304" pitchFamily="18" charset="0"/>
              </a:rPr>
              <a:t>Development of a novel approach for the calculation of few-body response functions</a:t>
            </a:r>
          </a:p>
        </p:txBody>
      </p:sp>
      <p:sp>
        <p:nvSpPr>
          <p:cNvPr id="6" name="TextBox 5">
            <a:extLst>
              <a:ext uri="{FF2B5EF4-FFF2-40B4-BE49-F238E27FC236}">
                <a16:creationId xmlns:a16="http://schemas.microsoft.com/office/drawing/2014/main" id="{FC2ECC5B-9589-CBF6-E03A-DD0C789288F0}"/>
              </a:ext>
            </a:extLst>
          </p:cNvPr>
          <p:cNvSpPr txBox="1"/>
          <p:nvPr/>
        </p:nvSpPr>
        <p:spPr>
          <a:xfrm>
            <a:off x="1847528" y="2690336"/>
            <a:ext cx="3045229" cy="738664"/>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Deuteron Photo-Disintegration</a:t>
            </a:r>
          </a:p>
          <a:p>
            <a:r>
              <a:rPr lang="en-US" sz="1400" dirty="0">
                <a:solidFill>
                  <a:srgbClr val="0070C0"/>
                </a:solidFill>
                <a:latin typeface="Times New Roman" panose="02020603050405020304" pitchFamily="18" charset="0"/>
                <a:cs typeface="Times New Roman" panose="02020603050405020304" pitchFamily="18" charset="0"/>
              </a:rPr>
              <a:t>Solid line- New theory results</a:t>
            </a:r>
          </a:p>
          <a:p>
            <a:r>
              <a:rPr lang="en-US" sz="1400" dirty="0">
                <a:solidFill>
                  <a:srgbClr val="00B050"/>
                </a:solidFill>
                <a:latin typeface="Times New Roman" panose="02020603050405020304" pitchFamily="18" charset="0"/>
                <a:cs typeface="Times New Roman" panose="02020603050405020304" pitchFamily="18" charset="0"/>
              </a:rPr>
              <a:t>Dots- Expt. data</a:t>
            </a:r>
          </a:p>
        </p:txBody>
      </p:sp>
      <p:sp>
        <p:nvSpPr>
          <p:cNvPr id="8" name="TextBox 7">
            <a:extLst>
              <a:ext uri="{FF2B5EF4-FFF2-40B4-BE49-F238E27FC236}">
                <a16:creationId xmlns:a16="http://schemas.microsoft.com/office/drawing/2014/main" id="{140B82EF-AD03-91E0-8EE3-89DE79C687DD}"/>
              </a:ext>
            </a:extLst>
          </p:cNvPr>
          <p:cNvSpPr txBox="1"/>
          <p:nvPr/>
        </p:nvSpPr>
        <p:spPr>
          <a:xfrm>
            <a:off x="6384032" y="1260049"/>
            <a:ext cx="5256000" cy="584775"/>
          </a:xfrm>
          <a:prstGeom prst="rect">
            <a:avLst/>
          </a:prstGeom>
          <a:noFill/>
          <a:ln w="25400">
            <a:solidFill>
              <a:srgbClr val="7800A2"/>
            </a:solidFill>
          </a:ln>
        </p:spPr>
        <p:txBody>
          <a:bodyPr wrap="square">
            <a:spAutoFit/>
          </a:bodyPr>
          <a:lstStyle/>
          <a:p>
            <a:pPr algn="ctr"/>
            <a:r>
              <a:rPr lang="en-GB" sz="1600" dirty="0">
                <a:latin typeface="Times New Roman" panose="02020603050405020304" pitchFamily="18" charset="0"/>
                <a:cs typeface="Times New Roman" panose="02020603050405020304" pitchFamily="18" charset="0"/>
              </a:rPr>
              <a:t>Using the Transition-Density Formalism in the First Computation of 4He Compton Scattering</a:t>
            </a:r>
            <a:endParaRPr lang="en-US" sz="1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301BFEA-D1A0-879A-E7F2-3B2073006911}"/>
              </a:ext>
            </a:extLst>
          </p:cNvPr>
          <p:cNvSpPr txBox="1"/>
          <p:nvPr/>
        </p:nvSpPr>
        <p:spPr>
          <a:xfrm>
            <a:off x="7320136" y="6002124"/>
            <a:ext cx="3888432" cy="523220"/>
          </a:xfrm>
          <a:prstGeom prst="rect">
            <a:avLst/>
          </a:prstGeom>
          <a:noFill/>
        </p:spPr>
        <p:txBody>
          <a:bodyPr wrap="square">
            <a:spAutoFit/>
          </a:bodyPr>
          <a:lstStyle/>
          <a:p>
            <a:pPr algn="ctr"/>
            <a:r>
              <a:rPr lang="en-US" sz="1400" i="1" dirty="0" err="1">
                <a:solidFill>
                  <a:srgbClr val="7030A0"/>
                </a:solidFill>
                <a:latin typeface="Times New Roman" panose="02020603050405020304" pitchFamily="18" charset="0"/>
                <a:cs typeface="Times New Roman" panose="02020603050405020304" pitchFamily="18" charset="0"/>
              </a:rPr>
              <a:t>Griesshammer</a:t>
            </a:r>
            <a:r>
              <a:rPr lang="en-US" sz="1400" i="1" dirty="0">
                <a:solidFill>
                  <a:srgbClr val="7030A0"/>
                </a:solidFill>
                <a:latin typeface="Times New Roman" panose="02020603050405020304" pitchFamily="18" charset="0"/>
                <a:cs typeface="Times New Roman" panose="02020603050405020304" pitchFamily="18" charset="0"/>
              </a:rPr>
              <a:t>, Liao, </a:t>
            </a:r>
            <a:r>
              <a:rPr lang="en-US" sz="1400" b="1" i="1" dirty="0">
                <a:solidFill>
                  <a:srgbClr val="7030A0"/>
                </a:solidFill>
                <a:latin typeface="Times New Roman" panose="02020603050405020304" pitchFamily="18" charset="0"/>
                <a:cs typeface="Times New Roman" panose="02020603050405020304" pitchFamily="18" charset="0"/>
              </a:rPr>
              <a:t>McGovern</a:t>
            </a:r>
            <a:r>
              <a:rPr lang="en-US" sz="1400" i="1" dirty="0">
                <a:solidFill>
                  <a:srgbClr val="7030A0"/>
                </a:solidFill>
                <a:latin typeface="Times New Roman" panose="02020603050405020304" pitchFamily="18" charset="0"/>
                <a:cs typeface="Times New Roman" panose="02020603050405020304" pitchFamily="18" charset="0"/>
              </a:rPr>
              <a:t>, </a:t>
            </a:r>
            <a:r>
              <a:rPr lang="en-US" sz="1400" i="1" dirty="0" err="1">
                <a:solidFill>
                  <a:srgbClr val="7030A0"/>
                </a:solidFill>
                <a:latin typeface="Times New Roman" panose="02020603050405020304" pitchFamily="18" charset="0"/>
                <a:cs typeface="Times New Roman" panose="02020603050405020304" pitchFamily="18" charset="0"/>
              </a:rPr>
              <a:t>Nogga</a:t>
            </a:r>
            <a:r>
              <a:rPr lang="en-US" sz="1400" i="1" dirty="0">
                <a:solidFill>
                  <a:srgbClr val="7030A0"/>
                </a:solidFill>
                <a:latin typeface="Times New Roman" panose="02020603050405020304" pitchFamily="18" charset="0"/>
                <a:cs typeface="Times New Roman" panose="02020603050405020304" pitchFamily="18" charset="0"/>
              </a:rPr>
              <a:t>, Phillips</a:t>
            </a:r>
          </a:p>
          <a:p>
            <a:pPr algn="ctr"/>
            <a:r>
              <a:rPr lang="en-GB" sz="1400" i="1" dirty="0" err="1">
                <a:solidFill>
                  <a:srgbClr val="7030A0"/>
                </a:solidFill>
                <a:latin typeface="Times New Roman" panose="02020603050405020304" pitchFamily="18" charset="0"/>
                <a:cs typeface="Times New Roman" panose="02020603050405020304" pitchFamily="18" charset="0"/>
              </a:rPr>
              <a:t>Eur.Phys.J.A</a:t>
            </a:r>
            <a:r>
              <a:rPr lang="en-GB" sz="1400" i="1" dirty="0">
                <a:solidFill>
                  <a:srgbClr val="7030A0"/>
                </a:solidFill>
                <a:latin typeface="Times New Roman" panose="02020603050405020304" pitchFamily="18" charset="0"/>
                <a:cs typeface="Times New Roman" panose="02020603050405020304" pitchFamily="18" charset="0"/>
              </a:rPr>
              <a:t> </a:t>
            </a:r>
            <a:r>
              <a:rPr lang="en-GB" sz="1400" b="1" i="1" dirty="0">
                <a:solidFill>
                  <a:srgbClr val="7030A0"/>
                </a:solidFill>
                <a:latin typeface="Times New Roman" panose="02020603050405020304" pitchFamily="18" charset="0"/>
                <a:cs typeface="Times New Roman" panose="02020603050405020304" pitchFamily="18" charset="0"/>
              </a:rPr>
              <a:t>60</a:t>
            </a:r>
            <a:r>
              <a:rPr lang="en-GB" sz="1400" i="1" dirty="0">
                <a:solidFill>
                  <a:srgbClr val="7030A0"/>
                </a:solidFill>
                <a:latin typeface="Times New Roman" panose="02020603050405020304" pitchFamily="18" charset="0"/>
                <a:cs typeface="Times New Roman" panose="02020603050405020304" pitchFamily="18" charset="0"/>
              </a:rPr>
              <a:t>, 132</a:t>
            </a:r>
            <a:r>
              <a:rPr lang="en-US" sz="1400" i="1" dirty="0">
                <a:solidFill>
                  <a:srgbClr val="7030A0"/>
                </a:solidFill>
                <a:latin typeface="Times New Roman" panose="02020603050405020304" pitchFamily="18" charset="0"/>
                <a:cs typeface="Times New Roman" panose="02020603050405020304" pitchFamily="18" charset="0"/>
              </a:rPr>
              <a:t> </a:t>
            </a:r>
            <a:r>
              <a:rPr lang="en-GB" sz="1400" i="1" dirty="0">
                <a:solidFill>
                  <a:srgbClr val="7030A0"/>
                </a:solidFill>
                <a:latin typeface="Times New Roman" panose="02020603050405020304" pitchFamily="18" charset="0"/>
                <a:cs typeface="Times New Roman" panose="02020603050405020304" pitchFamily="18" charset="0"/>
              </a:rPr>
              <a:t> (2024).</a:t>
            </a:r>
            <a:endParaRPr lang="en-US" sz="1400" i="1" dirty="0">
              <a:solidFill>
                <a:srgbClr val="7030A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A8A20F0-762D-551C-D4B9-9DDF5DA4D3EA}"/>
              </a:ext>
            </a:extLst>
          </p:cNvPr>
          <p:cNvSpPr txBox="1"/>
          <p:nvPr/>
        </p:nvSpPr>
        <p:spPr>
          <a:xfrm>
            <a:off x="2207568" y="548680"/>
            <a:ext cx="8640960" cy="369332"/>
          </a:xfrm>
          <a:prstGeom prst="rect">
            <a:avLst/>
          </a:prstGeom>
          <a:noFill/>
        </p:spPr>
        <p:txBody>
          <a:bodyPr wrap="square">
            <a:spAutoFit/>
          </a:bodyPr>
          <a:lstStyle/>
          <a:p>
            <a:r>
              <a:rPr lang="en-GB" sz="1800" b="1" dirty="0">
                <a:solidFill>
                  <a:srgbClr val="7800A2"/>
                </a:solidFill>
                <a:effectLst/>
                <a:latin typeface="Times New Roman" panose="02020603050405020304" pitchFamily="18" charset="0"/>
                <a:cs typeface="Times New Roman" panose="02020603050405020304" pitchFamily="18" charset="0"/>
              </a:rPr>
              <a:t>Few-body approaches to nuclear structure and reactions </a:t>
            </a:r>
            <a:r>
              <a:rPr lang="en-GB" sz="1800" b="1" dirty="0">
                <a:solidFill>
                  <a:srgbClr val="7800A2"/>
                </a:solidFill>
                <a:latin typeface="Times New Roman" panose="02020603050405020304" pitchFamily="18" charset="0"/>
                <a:cs typeface="Times New Roman" panose="02020603050405020304" pitchFamily="18" charset="0"/>
              </a:rPr>
              <a:t>(UoM Nuclear Theory) -I</a:t>
            </a:r>
            <a:endParaRPr lang="en-GB" sz="1800" dirty="0">
              <a:solidFill>
                <a:srgbClr val="7800A2"/>
              </a:solidFill>
              <a:effectLst/>
              <a:latin typeface="Times New Roman" panose="02020603050405020304" pitchFamily="18" charset="0"/>
              <a:cs typeface="Times New Roman" panose="02020603050405020304" pitchFamily="18" charset="0"/>
            </a:endParaRPr>
          </a:p>
        </p:txBody>
      </p:sp>
      <p:pic>
        <p:nvPicPr>
          <p:cNvPr id="7" name="Picture 8" descr="JAGJIT SINGH">
            <a:extLst>
              <a:ext uri="{FF2B5EF4-FFF2-40B4-BE49-F238E27FC236}">
                <a16:creationId xmlns:a16="http://schemas.microsoft.com/office/drawing/2014/main" id="{D66DFDE4-4F83-4DC2-FC60-9DE3070BC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115"/>
            <a:ext cx="1505230" cy="1505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701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01B2E-7FE8-3A9B-19E7-6D38C9A755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D23FC1-F8AB-84AD-E34D-3FE820A106C5}"/>
              </a:ext>
            </a:extLst>
          </p:cNvPr>
          <p:cNvSpPr txBox="1"/>
          <p:nvPr/>
        </p:nvSpPr>
        <p:spPr>
          <a:xfrm>
            <a:off x="2242805" y="548680"/>
            <a:ext cx="9949195" cy="400110"/>
          </a:xfrm>
          <a:prstGeom prst="rect">
            <a:avLst/>
          </a:prstGeom>
          <a:noFill/>
        </p:spPr>
        <p:txBody>
          <a:bodyPr wrap="square">
            <a:spAutoFit/>
          </a:bodyPr>
          <a:lstStyle/>
          <a:p>
            <a:r>
              <a:rPr lang="en-GB" sz="2000" b="1" dirty="0">
                <a:solidFill>
                  <a:srgbClr val="7800A2"/>
                </a:solidFill>
                <a:effectLst/>
                <a:latin typeface="Times New Roman" panose="02020603050405020304" pitchFamily="18" charset="0"/>
                <a:cs typeface="Times New Roman" panose="02020603050405020304" pitchFamily="18" charset="0"/>
              </a:rPr>
              <a:t>Few-body approaches to nuclear structure and reactions </a:t>
            </a:r>
            <a:r>
              <a:rPr lang="en-GB" sz="2000" b="1" dirty="0">
                <a:solidFill>
                  <a:srgbClr val="7800A2"/>
                </a:solidFill>
                <a:latin typeface="Times New Roman" panose="02020603050405020304" pitchFamily="18" charset="0"/>
                <a:cs typeface="Times New Roman" panose="02020603050405020304" pitchFamily="18" charset="0"/>
              </a:rPr>
              <a:t>(UoM Nuclear Theory)-II</a:t>
            </a:r>
            <a:endParaRPr lang="en-GB" sz="2000" dirty="0">
              <a:solidFill>
                <a:srgbClr val="7800A2"/>
              </a:solidFill>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2990D5F-A513-977A-706C-40C5084C086B}"/>
              </a:ext>
            </a:extLst>
          </p:cNvPr>
          <p:cNvSpPr txBox="1"/>
          <p:nvPr/>
        </p:nvSpPr>
        <p:spPr>
          <a:xfrm>
            <a:off x="1703512" y="6423719"/>
            <a:ext cx="2808392" cy="461665"/>
          </a:xfrm>
          <a:prstGeom prst="rect">
            <a:avLst/>
          </a:prstGeom>
          <a:noFill/>
          <a:ln w="12700">
            <a:noFill/>
          </a:ln>
        </p:spPr>
        <p:txBody>
          <a:bodyPr wrap="square">
            <a:spAutoFit/>
          </a:bodyPr>
          <a:lstStyle/>
          <a:p>
            <a:r>
              <a:rPr lang="en-GB" sz="1200" b="1" i="1" dirty="0">
                <a:solidFill>
                  <a:srgbClr val="7030A0"/>
                </a:solidFill>
                <a:latin typeface="Times New Roman" panose="02020603050405020304" pitchFamily="18" charset="0"/>
                <a:cs typeface="Times New Roman" panose="02020603050405020304" pitchFamily="18" charset="0"/>
              </a:rPr>
              <a:t>S</a:t>
            </a:r>
            <a:r>
              <a:rPr lang="en-GB" sz="1200" b="1" i="1" dirty="0">
                <a:solidFill>
                  <a:srgbClr val="7030A0"/>
                </a:solidFill>
                <a:effectLst/>
                <a:latin typeface="Times New Roman" panose="02020603050405020304" pitchFamily="18" charset="0"/>
                <a:cs typeface="Times New Roman" panose="02020603050405020304" pitchFamily="18" charset="0"/>
              </a:rPr>
              <a:t>ingh</a:t>
            </a:r>
            <a:r>
              <a:rPr lang="en-GB" sz="1200" i="1" dirty="0">
                <a:solidFill>
                  <a:srgbClr val="7030A0"/>
                </a:solidFill>
                <a:effectLst/>
                <a:latin typeface="Times New Roman" panose="02020603050405020304" pitchFamily="18" charset="0"/>
                <a:cs typeface="Times New Roman" panose="02020603050405020304" pitchFamily="18" charset="0"/>
              </a:rPr>
              <a:t>, Casal, Horiuchi, </a:t>
            </a:r>
            <a:r>
              <a:rPr lang="en-GB" sz="1200" b="1" i="1" dirty="0" err="1">
                <a:solidFill>
                  <a:srgbClr val="7030A0"/>
                </a:solidFill>
                <a:effectLst/>
                <a:latin typeface="Times New Roman" panose="02020603050405020304" pitchFamily="18" charset="0"/>
                <a:cs typeface="Times New Roman" panose="02020603050405020304" pitchFamily="18" charset="0"/>
              </a:rPr>
              <a:t>Walet</a:t>
            </a:r>
            <a:r>
              <a:rPr lang="en-GB" sz="1200" i="1" dirty="0">
                <a:solidFill>
                  <a:srgbClr val="7030A0"/>
                </a:solidFill>
                <a:latin typeface="Times New Roman" panose="02020603050405020304" pitchFamily="18" charset="0"/>
                <a:cs typeface="Times New Roman" panose="02020603050405020304" pitchFamily="18" charset="0"/>
              </a:rPr>
              <a:t>, </a:t>
            </a:r>
            <a:r>
              <a:rPr lang="en-GB" sz="1200" i="1" dirty="0" err="1">
                <a:solidFill>
                  <a:srgbClr val="7030A0"/>
                </a:solidFill>
                <a:latin typeface="Times New Roman" panose="02020603050405020304" pitchFamily="18" charset="0"/>
                <a:cs typeface="Times New Roman" panose="02020603050405020304" pitchFamily="18" charset="0"/>
              </a:rPr>
              <a:t>Satula</a:t>
            </a:r>
            <a:r>
              <a:rPr lang="en-GB" sz="1200" b="0" i="1" dirty="0">
                <a:solidFill>
                  <a:srgbClr val="7030A0"/>
                </a:solidFill>
                <a:effectLst/>
                <a:latin typeface="Times New Roman" panose="02020603050405020304" pitchFamily="18" charset="0"/>
                <a:cs typeface="Times New Roman" panose="02020603050405020304" pitchFamily="18" charset="0"/>
              </a:rPr>
              <a:t>, Physics Letters B </a:t>
            </a:r>
            <a:r>
              <a:rPr lang="en-GB" sz="1200" b="1" i="1" dirty="0">
                <a:solidFill>
                  <a:srgbClr val="7030A0"/>
                </a:solidFill>
                <a:effectLst/>
                <a:latin typeface="Times New Roman" panose="02020603050405020304" pitchFamily="18" charset="0"/>
                <a:cs typeface="Times New Roman" panose="02020603050405020304" pitchFamily="18" charset="0"/>
              </a:rPr>
              <a:t>853</a:t>
            </a:r>
            <a:r>
              <a:rPr lang="en-GB" sz="1200" b="0" i="1" dirty="0">
                <a:solidFill>
                  <a:srgbClr val="7030A0"/>
                </a:solidFill>
                <a:effectLst/>
                <a:latin typeface="Times New Roman" panose="02020603050405020304" pitchFamily="18" charset="0"/>
                <a:cs typeface="Times New Roman" panose="02020603050405020304" pitchFamily="18" charset="0"/>
              </a:rPr>
              <a:t>, 138694 (2024).</a:t>
            </a:r>
          </a:p>
        </p:txBody>
      </p:sp>
      <p:pic>
        <p:nvPicPr>
          <p:cNvPr id="7" name="Picture 6">
            <a:extLst>
              <a:ext uri="{FF2B5EF4-FFF2-40B4-BE49-F238E27FC236}">
                <a16:creationId xmlns:a16="http://schemas.microsoft.com/office/drawing/2014/main" id="{295FFDDB-540A-84C4-C8E3-BC0AD7313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1988839"/>
            <a:ext cx="4752000" cy="4457984"/>
          </a:xfrm>
          <a:prstGeom prst="rect">
            <a:avLst/>
          </a:prstGeom>
        </p:spPr>
      </p:pic>
      <p:pic>
        <p:nvPicPr>
          <p:cNvPr id="2" name="Picture 1">
            <a:extLst>
              <a:ext uri="{FF2B5EF4-FFF2-40B4-BE49-F238E27FC236}">
                <a16:creationId xmlns:a16="http://schemas.microsoft.com/office/drawing/2014/main" id="{76D9142A-6205-B9C5-50DE-AB60BC01CE2C}"/>
              </a:ext>
            </a:extLst>
          </p:cNvPr>
          <p:cNvPicPr>
            <a:picLocks noChangeAspect="1"/>
          </p:cNvPicPr>
          <p:nvPr/>
        </p:nvPicPr>
        <p:blipFill>
          <a:blip r:embed="rId4"/>
          <a:stretch>
            <a:fillRect/>
          </a:stretch>
        </p:blipFill>
        <p:spPr>
          <a:xfrm>
            <a:off x="4727848" y="1268760"/>
            <a:ext cx="720000" cy="728093"/>
          </a:xfrm>
          <a:prstGeom prst="rect">
            <a:avLst/>
          </a:prstGeom>
          <a:ln w="15875">
            <a:noFill/>
          </a:ln>
        </p:spPr>
      </p:pic>
      <p:sp>
        <p:nvSpPr>
          <p:cNvPr id="17" name="TextBox 16">
            <a:extLst>
              <a:ext uri="{FF2B5EF4-FFF2-40B4-BE49-F238E27FC236}">
                <a16:creationId xmlns:a16="http://schemas.microsoft.com/office/drawing/2014/main" id="{DE7EADE6-96E6-FEE4-7B07-9EE78FEA9104}"/>
              </a:ext>
            </a:extLst>
          </p:cNvPr>
          <p:cNvSpPr txBox="1"/>
          <p:nvPr/>
        </p:nvSpPr>
        <p:spPr>
          <a:xfrm>
            <a:off x="1722650" y="1340768"/>
            <a:ext cx="2933190" cy="584775"/>
          </a:xfrm>
          <a:prstGeom prst="rect">
            <a:avLst/>
          </a:prstGeom>
          <a:noFill/>
          <a:ln w="25400">
            <a:solidFill>
              <a:srgbClr val="7800A2"/>
            </a:solidFill>
          </a:ln>
        </p:spPr>
        <p:txBody>
          <a:bodyPr wrap="square">
            <a:spAutoFit/>
          </a:bodyPr>
          <a:lstStyle/>
          <a:p>
            <a:pPr algn="ctr"/>
            <a:r>
              <a:rPr lang="en-GB" sz="1600" dirty="0">
                <a:latin typeface="Times New Roman" panose="02020603050405020304" pitchFamily="18" charset="0"/>
                <a:cs typeface="Times New Roman" panose="02020603050405020304" pitchFamily="18" charset="0"/>
              </a:rPr>
              <a:t>Prediction of two-neutron halos in the N = 28 isotones</a:t>
            </a:r>
            <a:endParaRPr lang="en-US" sz="1600"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DC75FB4B-84EA-E8BD-FAC2-E1F4027E53E4}"/>
              </a:ext>
            </a:extLst>
          </p:cNvPr>
          <p:cNvPicPr>
            <a:picLocks noChangeAspect="1"/>
          </p:cNvPicPr>
          <p:nvPr/>
        </p:nvPicPr>
        <p:blipFill>
          <a:blip r:embed="rId5"/>
          <a:stretch>
            <a:fillRect/>
          </a:stretch>
        </p:blipFill>
        <p:spPr>
          <a:xfrm>
            <a:off x="6672648" y="2109973"/>
            <a:ext cx="5256000" cy="4199347"/>
          </a:xfrm>
          <a:prstGeom prst="rect">
            <a:avLst/>
          </a:prstGeom>
        </p:spPr>
      </p:pic>
      <p:sp>
        <p:nvSpPr>
          <p:cNvPr id="20" name="TextBox 19">
            <a:extLst>
              <a:ext uri="{FF2B5EF4-FFF2-40B4-BE49-F238E27FC236}">
                <a16:creationId xmlns:a16="http://schemas.microsoft.com/office/drawing/2014/main" id="{8CB500F3-1F5C-E383-5C96-2FC90BF4F7DD}"/>
              </a:ext>
            </a:extLst>
          </p:cNvPr>
          <p:cNvSpPr txBox="1"/>
          <p:nvPr/>
        </p:nvSpPr>
        <p:spPr>
          <a:xfrm>
            <a:off x="7794727" y="6351711"/>
            <a:ext cx="3485849" cy="461665"/>
          </a:xfrm>
          <a:prstGeom prst="rect">
            <a:avLst/>
          </a:prstGeom>
          <a:noFill/>
          <a:ln w="12700">
            <a:noFill/>
          </a:ln>
        </p:spPr>
        <p:txBody>
          <a:bodyPr wrap="square">
            <a:spAutoFit/>
          </a:bodyPr>
          <a:lstStyle/>
          <a:p>
            <a:pPr algn="ctr"/>
            <a:r>
              <a:rPr lang="en-GB" sz="1200" b="1" i="1" dirty="0">
                <a:solidFill>
                  <a:srgbClr val="7030A0"/>
                </a:solidFill>
                <a:effectLst/>
                <a:latin typeface="Times New Roman" panose="02020603050405020304" pitchFamily="18" charset="0"/>
                <a:cs typeface="Times New Roman" panose="02020603050405020304" pitchFamily="18" charset="0"/>
              </a:rPr>
              <a:t>Maridi, </a:t>
            </a:r>
            <a:r>
              <a:rPr lang="en-GB" sz="1200" b="1" i="1" dirty="0">
                <a:solidFill>
                  <a:srgbClr val="7030A0"/>
                </a:solidFill>
                <a:latin typeface="Times New Roman" panose="02020603050405020304" pitchFamily="18" charset="0"/>
                <a:cs typeface="Times New Roman" panose="02020603050405020304" pitchFamily="18" charset="0"/>
              </a:rPr>
              <a:t>S</a:t>
            </a:r>
            <a:r>
              <a:rPr lang="en-GB" sz="1200" b="1" i="1" dirty="0">
                <a:solidFill>
                  <a:srgbClr val="7030A0"/>
                </a:solidFill>
                <a:effectLst/>
                <a:latin typeface="Times New Roman" panose="02020603050405020304" pitchFamily="18" charset="0"/>
                <a:cs typeface="Times New Roman" panose="02020603050405020304" pitchFamily="18" charset="0"/>
              </a:rPr>
              <a:t>ingh, </a:t>
            </a:r>
            <a:r>
              <a:rPr lang="en-GB" sz="1200" b="1" i="1" dirty="0" err="1">
                <a:solidFill>
                  <a:srgbClr val="7030A0"/>
                </a:solidFill>
                <a:effectLst/>
                <a:latin typeface="Times New Roman" panose="02020603050405020304" pitchFamily="18" charset="0"/>
                <a:cs typeface="Times New Roman" panose="02020603050405020304" pitchFamily="18" charset="0"/>
              </a:rPr>
              <a:t>Walet</a:t>
            </a:r>
            <a:r>
              <a:rPr lang="en-GB" sz="1200" b="1" i="1" dirty="0">
                <a:solidFill>
                  <a:srgbClr val="7030A0"/>
                </a:solidFill>
                <a:effectLst/>
                <a:latin typeface="Times New Roman" panose="02020603050405020304" pitchFamily="18" charset="0"/>
                <a:cs typeface="Times New Roman" panose="02020603050405020304" pitchFamily="18" charset="0"/>
              </a:rPr>
              <a:t>, Sharp</a:t>
            </a:r>
          </a:p>
          <a:p>
            <a:pPr algn="ctr"/>
            <a:r>
              <a:rPr lang="en-GB" sz="1200" b="0" i="1" dirty="0">
                <a:solidFill>
                  <a:srgbClr val="7030A0"/>
                </a:solidFill>
                <a:effectLst/>
                <a:latin typeface="Times New Roman" panose="02020603050405020304" pitchFamily="18" charset="0"/>
                <a:cs typeface="Times New Roman" panose="02020603050405020304" pitchFamily="18" charset="0"/>
              </a:rPr>
              <a:t>Phys.  </a:t>
            </a:r>
            <a:r>
              <a:rPr lang="en-GB" sz="1200" i="1" dirty="0">
                <a:solidFill>
                  <a:srgbClr val="7030A0"/>
                </a:solidFill>
                <a:latin typeface="Times New Roman" panose="02020603050405020304" pitchFamily="18" charset="0"/>
                <a:cs typeface="Times New Roman" panose="02020603050405020304" pitchFamily="18" charset="0"/>
              </a:rPr>
              <a:t>Rev. C </a:t>
            </a:r>
            <a:r>
              <a:rPr lang="en-GB" sz="1200" b="0" i="1" dirty="0">
                <a:solidFill>
                  <a:srgbClr val="7030A0"/>
                </a:solidFill>
                <a:effectLst/>
                <a:latin typeface="Times New Roman" panose="02020603050405020304" pitchFamily="18" charset="0"/>
                <a:cs typeface="Times New Roman" panose="02020603050405020304" pitchFamily="18" charset="0"/>
              </a:rPr>
              <a:t> </a:t>
            </a:r>
            <a:r>
              <a:rPr lang="en-GB" sz="1200" b="1" i="1" dirty="0">
                <a:solidFill>
                  <a:srgbClr val="7030A0"/>
                </a:solidFill>
                <a:effectLst/>
                <a:latin typeface="Times New Roman" panose="02020603050405020304" pitchFamily="18" charset="0"/>
                <a:cs typeface="Times New Roman" panose="02020603050405020304" pitchFamily="18" charset="0"/>
              </a:rPr>
              <a:t>111</a:t>
            </a:r>
            <a:r>
              <a:rPr lang="en-GB" sz="1200" b="0" i="1" dirty="0">
                <a:solidFill>
                  <a:srgbClr val="7030A0"/>
                </a:solidFill>
                <a:effectLst/>
                <a:latin typeface="Times New Roman" panose="02020603050405020304" pitchFamily="18" charset="0"/>
                <a:cs typeface="Times New Roman" panose="02020603050405020304" pitchFamily="18" charset="0"/>
              </a:rPr>
              <a:t>, 034616 (2025).</a:t>
            </a:r>
          </a:p>
        </p:txBody>
      </p:sp>
      <p:sp>
        <p:nvSpPr>
          <p:cNvPr id="22" name="TextBox 21">
            <a:extLst>
              <a:ext uri="{FF2B5EF4-FFF2-40B4-BE49-F238E27FC236}">
                <a16:creationId xmlns:a16="http://schemas.microsoft.com/office/drawing/2014/main" id="{E109C16D-6B4D-405B-9805-AC86ACCC0ACB}"/>
              </a:ext>
            </a:extLst>
          </p:cNvPr>
          <p:cNvSpPr txBox="1"/>
          <p:nvPr/>
        </p:nvSpPr>
        <p:spPr>
          <a:xfrm>
            <a:off x="7248128" y="1309808"/>
            <a:ext cx="4320480" cy="679032"/>
          </a:xfrm>
          <a:prstGeom prst="rect">
            <a:avLst/>
          </a:prstGeom>
          <a:noFill/>
          <a:ln w="25400">
            <a:solidFill>
              <a:srgbClr val="7800A2"/>
            </a:solidFill>
          </a:ln>
        </p:spPr>
        <p:txBody>
          <a:bodyPr wrap="square">
            <a:spAutoFit/>
          </a:bodyPr>
          <a:lstStyle/>
          <a:p>
            <a:pPr algn="ctr">
              <a:lnSpc>
                <a:spcPts val="2400"/>
              </a:lnSpc>
            </a:pPr>
            <a:r>
              <a:rPr lang="en-GB" sz="1600" i="0" dirty="0">
                <a:solidFill>
                  <a:srgbClr val="000000"/>
                </a:solidFill>
                <a:effectLst/>
                <a:latin typeface="Times New Roman" panose="02020603050405020304" pitchFamily="18" charset="0"/>
                <a:cs typeface="Times New Roman" panose="02020603050405020304" pitchFamily="18" charset="0"/>
              </a:rPr>
              <a:t>Two-cluster approach to the properties of one- and two-neutron-halo nuclei</a:t>
            </a:r>
          </a:p>
        </p:txBody>
      </p:sp>
    </p:spTree>
    <p:extLst>
      <p:ext uri="{BB962C8B-B14F-4D97-AF65-F5344CB8AC3E}">
        <p14:creationId xmlns:p14="http://schemas.microsoft.com/office/powerpoint/2010/main" val="4010130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9736-78FD-AB11-719F-D33019B2B810}"/>
              </a:ext>
            </a:extLst>
          </p:cNvPr>
          <p:cNvSpPr>
            <a:spLocks noGrp="1"/>
          </p:cNvSpPr>
          <p:nvPr>
            <p:ph type="title"/>
          </p:nvPr>
        </p:nvSpPr>
        <p:spPr>
          <a:xfrm>
            <a:off x="838200" y="365126"/>
            <a:ext cx="10515600" cy="607148"/>
          </a:xfrm>
        </p:spPr>
        <p:txBody>
          <a:bodyPr>
            <a:normAutofit fontScale="90000"/>
          </a:bodyPr>
          <a:lstStyle/>
          <a:p>
            <a:r>
              <a:rPr lang="en-US" dirty="0"/>
              <a:t>Fusion</a:t>
            </a:r>
          </a:p>
        </p:txBody>
      </p:sp>
      <p:pic>
        <p:nvPicPr>
          <p:cNvPr id="4" name="Picture 3">
            <a:extLst>
              <a:ext uri="{FF2B5EF4-FFF2-40B4-BE49-F238E27FC236}">
                <a16:creationId xmlns:a16="http://schemas.microsoft.com/office/drawing/2014/main" id="{6A0AACC7-62F0-533C-DEC7-697FC63DFB06}"/>
              </a:ext>
            </a:extLst>
          </p:cNvPr>
          <p:cNvPicPr>
            <a:picLocks noChangeAspect="1"/>
          </p:cNvPicPr>
          <p:nvPr/>
        </p:nvPicPr>
        <p:blipFill>
          <a:blip r:embed="rId2"/>
          <a:stretch>
            <a:fillRect/>
          </a:stretch>
        </p:blipFill>
        <p:spPr>
          <a:xfrm>
            <a:off x="3390418" y="185196"/>
            <a:ext cx="6621683" cy="2104714"/>
          </a:xfrm>
          <a:prstGeom prst="rect">
            <a:avLst/>
          </a:prstGeom>
        </p:spPr>
      </p:pic>
      <p:pic>
        <p:nvPicPr>
          <p:cNvPr id="5" name="Picture 4">
            <a:extLst>
              <a:ext uri="{FF2B5EF4-FFF2-40B4-BE49-F238E27FC236}">
                <a16:creationId xmlns:a16="http://schemas.microsoft.com/office/drawing/2014/main" id="{1943032A-EA34-FF03-3DC7-BB5B638922DE}"/>
              </a:ext>
            </a:extLst>
          </p:cNvPr>
          <p:cNvPicPr>
            <a:picLocks noChangeAspect="1"/>
          </p:cNvPicPr>
          <p:nvPr/>
        </p:nvPicPr>
        <p:blipFill>
          <a:blip r:embed="rId3"/>
          <a:stretch>
            <a:fillRect/>
          </a:stretch>
        </p:blipFill>
        <p:spPr>
          <a:xfrm>
            <a:off x="2488556" y="2335492"/>
            <a:ext cx="8496943" cy="4107482"/>
          </a:xfrm>
          <a:prstGeom prst="rect">
            <a:avLst/>
          </a:prstGeom>
        </p:spPr>
      </p:pic>
    </p:spTree>
    <p:extLst>
      <p:ext uri="{BB962C8B-B14F-4D97-AF65-F5344CB8AC3E}">
        <p14:creationId xmlns:p14="http://schemas.microsoft.com/office/powerpoint/2010/main" val="362104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8BEF-C8AE-4370-F7FA-9E44205C4C0B}"/>
              </a:ext>
            </a:extLst>
          </p:cNvPr>
          <p:cNvSpPr>
            <a:spLocks noGrp="1"/>
          </p:cNvSpPr>
          <p:nvPr>
            <p:ph type="title"/>
          </p:nvPr>
        </p:nvSpPr>
        <p:spPr/>
        <p:txBody>
          <a:bodyPr/>
          <a:lstStyle/>
          <a:p>
            <a:r>
              <a:rPr lang="en-US" dirty="0"/>
              <a:t>Structure in C-12 + C-12 fusion (Surrey)</a:t>
            </a:r>
          </a:p>
        </p:txBody>
      </p:sp>
      <p:pic>
        <p:nvPicPr>
          <p:cNvPr id="4" name="Picture 3">
            <a:extLst>
              <a:ext uri="{FF2B5EF4-FFF2-40B4-BE49-F238E27FC236}">
                <a16:creationId xmlns:a16="http://schemas.microsoft.com/office/drawing/2014/main" id="{591E8C83-1330-5F89-4FD7-3132BA11177F}"/>
              </a:ext>
            </a:extLst>
          </p:cNvPr>
          <p:cNvPicPr>
            <a:picLocks noChangeAspect="1"/>
          </p:cNvPicPr>
          <p:nvPr/>
        </p:nvPicPr>
        <p:blipFill>
          <a:blip r:embed="rId2"/>
          <a:stretch>
            <a:fillRect/>
          </a:stretch>
        </p:blipFill>
        <p:spPr>
          <a:xfrm>
            <a:off x="485172" y="1563366"/>
            <a:ext cx="6234219" cy="4615388"/>
          </a:xfrm>
          <a:prstGeom prst="rect">
            <a:avLst/>
          </a:prstGeom>
        </p:spPr>
      </p:pic>
      <p:sp>
        <p:nvSpPr>
          <p:cNvPr id="6" name="TextBox 5">
            <a:extLst>
              <a:ext uri="{FF2B5EF4-FFF2-40B4-BE49-F238E27FC236}">
                <a16:creationId xmlns:a16="http://schemas.microsoft.com/office/drawing/2014/main" id="{F3B02B31-2935-25D0-ABA6-6B3CD256B42C}"/>
              </a:ext>
            </a:extLst>
          </p:cNvPr>
          <p:cNvSpPr txBox="1"/>
          <p:nvPr/>
        </p:nvSpPr>
        <p:spPr>
          <a:xfrm>
            <a:off x="496746" y="6308209"/>
            <a:ext cx="7327739" cy="369332"/>
          </a:xfrm>
          <a:prstGeom prst="rect">
            <a:avLst/>
          </a:prstGeom>
          <a:noFill/>
        </p:spPr>
        <p:txBody>
          <a:bodyPr wrap="square">
            <a:spAutoFit/>
          </a:bodyPr>
          <a:lstStyle/>
          <a:p>
            <a:r>
              <a:rPr lang="en-GB" dirty="0">
                <a:hlinkClick r:id="rId3"/>
              </a:rPr>
              <a:t>Grant Close</a:t>
            </a:r>
            <a:r>
              <a:rPr lang="en-GB" dirty="0"/>
              <a:t>, </a:t>
            </a:r>
            <a:r>
              <a:rPr lang="en-GB" dirty="0">
                <a:hlinkClick r:id="rId4"/>
              </a:rPr>
              <a:t>Paul Stevenson</a:t>
            </a:r>
            <a:r>
              <a:rPr lang="en-GB" dirty="0"/>
              <a:t>, </a:t>
            </a:r>
            <a:r>
              <a:rPr lang="en-GB" dirty="0">
                <a:hlinkClick r:id="rId5"/>
              </a:rPr>
              <a:t>Alexis Diaz-Torres</a:t>
            </a:r>
            <a:r>
              <a:rPr lang="en-GB" dirty="0"/>
              <a:t>, </a:t>
            </a:r>
            <a:r>
              <a:rPr lang="en-GB" dirty="0" err="1"/>
              <a:t>arXiv</a:t>
            </a:r>
            <a:r>
              <a:rPr lang="en-GB" dirty="0"/>
              <a:t>: 2502.11240</a:t>
            </a:r>
            <a:endParaRPr lang="en-US" dirty="0"/>
          </a:p>
        </p:txBody>
      </p:sp>
      <p:sp>
        <p:nvSpPr>
          <p:cNvPr id="7" name="TextBox 6">
            <a:extLst>
              <a:ext uri="{FF2B5EF4-FFF2-40B4-BE49-F238E27FC236}">
                <a16:creationId xmlns:a16="http://schemas.microsoft.com/office/drawing/2014/main" id="{19FCCAC6-7EBD-B40E-74F9-7ECDE52C125D}"/>
              </a:ext>
            </a:extLst>
          </p:cNvPr>
          <p:cNvSpPr txBox="1"/>
          <p:nvPr/>
        </p:nvSpPr>
        <p:spPr>
          <a:xfrm>
            <a:off x="7234177" y="2095018"/>
            <a:ext cx="4119623" cy="2308324"/>
          </a:xfrm>
          <a:prstGeom prst="rect">
            <a:avLst/>
          </a:prstGeom>
          <a:noFill/>
        </p:spPr>
        <p:txBody>
          <a:bodyPr wrap="square" rtlCol="0">
            <a:spAutoFit/>
          </a:bodyPr>
          <a:lstStyle/>
          <a:p>
            <a:r>
              <a:rPr lang="en-US" dirty="0"/>
              <a:t>•Ion-ion potentials from density functional theory</a:t>
            </a:r>
          </a:p>
          <a:p>
            <a:endParaRPr lang="en-US" dirty="0"/>
          </a:p>
          <a:p>
            <a:r>
              <a:rPr lang="en-US" dirty="0"/>
              <a:t>• quantum scattering calculation</a:t>
            </a:r>
          </a:p>
          <a:p>
            <a:endParaRPr lang="en-US" dirty="0"/>
          </a:p>
          <a:p>
            <a:r>
              <a:rPr lang="en-US" dirty="0"/>
              <a:t>• resonances from underlying DFT included with Breit-Wigner peaks</a:t>
            </a:r>
          </a:p>
          <a:p>
            <a:endParaRPr lang="en-US" dirty="0"/>
          </a:p>
        </p:txBody>
      </p:sp>
    </p:spTree>
    <p:extLst>
      <p:ext uri="{BB962C8B-B14F-4D97-AF65-F5344CB8AC3E}">
        <p14:creationId xmlns:p14="http://schemas.microsoft.com/office/powerpoint/2010/main" val="51165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text on it&#10;&#10;Description automatically generated with medium confidence">
            <a:extLst>
              <a:ext uri="{FF2B5EF4-FFF2-40B4-BE49-F238E27FC236}">
                <a16:creationId xmlns:a16="http://schemas.microsoft.com/office/drawing/2014/main" id="{622312A4-A9AE-5A51-B36C-86C5760AF228}"/>
              </a:ext>
            </a:extLst>
          </p:cNvPr>
          <p:cNvPicPr>
            <a:picLocks noChangeAspect="1"/>
          </p:cNvPicPr>
          <p:nvPr/>
        </p:nvPicPr>
        <p:blipFill>
          <a:blip r:embed="rId3"/>
          <a:stretch>
            <a:fillRect/>
          </a:stretch>
        </p:blipFill>
        <p:spPr>
          <a:xfrm>
            <a:off x="269184" y="3110427"/>
            <a:ext cx="5230467" cy="3747573"/>
          </a:xfrm>
          <a:prstGeom prst="rect">
            <a:avLst/>
          </a:prstGeom>
        </p:spPr>
      </p:pic>
      <p:pic>
        <p:nvPicPr>
          <p:cNvPr id="5" name="Picture 4" descr="A graph of a graph of a function&#10;&#10;Description automatically generated with medium confidence">
            <a:extLst>
              <a:ext uri="{FF2B5EF4-FFF2-40B4-BE49-F238E27FC236}">
                <a16:creationId xmlns:a16="http://schemas.microsoft.com/office/drawing/2014/main" id="{080BA912-E71A-2F06-98E6-937CC97A1EFE}"/>
              </a:ext>
            </a:extLst>
          </p:cNvPr>
          <p:cNvPicPr>
            <a:picLocks noChangeAspect="1"/>
          </p:cNvPicPr>
          <p:nvPr/>
        </p:nvPicPr>
        <p:blipFill>
          <a:blip r:embed="rId4"/>
          <a:stretch>
            <a:fillRect/>
          </a:stretch>
        </p:blipFill>
        <p:spPr>
          <a:xfrm>
            <a:off x="5499652" y="3264815"/>
            <a:ext cx="6308035" cy="3593185"/>
          </a:xfrm>
          <a:prstGeom prst="rect">
            <a:avLst/>
          </a:prstGeom>
        </p:spPr>
      </p:pic>
      <p:sp>
        <p:nvSpPr>
          <p:cNvPr id="6" name="TextBox 5">
            <a:extLst>
              <a:ext uri="{FF2B5EF4-FFF2-40B4-BE49-F238E27FC236}">
                <a16:creationId xmlns:a16="http://schemas.microsoft.com/office/drawing/2014/main" id="{63BA72FC-345B-9F87-4B9D-49D40ACA53E5}"/>
              </a:ext>
            </a:extLst>
          </p:cNvPr>
          <p:cNvSpPr txBox="1"/>
          <p:nvPr/>
        </p:nvSpPr>
        <p:spPr>
          <a:xfrm>
            <a:off x="269184" y="225287"/>
            <a:ext cx="5826816" cy="830997"/>
          </a:xfrm>
          <a:prstGeom prst="rect">
            <a:avLst/>
          </a:prstGeom>
          <a:noFill/>
        </p:spPr>
        <p:txBody>
          <a:bodyPr wrap="square" rtlCol="0">
            <a:spAutoFit/>
          </a:bodyPr>
          <a:lstStyle/>
          <a:p>
            <a:r>
              <a:rPr lang="en-US" sz="2400" b="1">
                <a:solidFill>
                  <a:schemeClr val="accent4"/>
                </a:solidFill>
              </a:rPr>
              <a:t>Quantum Computing for Nuclear Theory </a:t>
            </a:r>
            <a:r>
              <a:rPr lang="en-US" sz="2400"/>
              <a:t>Stevenson (Surrey)</a:t>
            </a:r>
            <a:endParaRPr lang="en-US" sz="2400" dirty="0"/>
          </a:p>
        </p:txBody>
      </p:sp>
      <p:sp>
        <p:nvSpPr>
          <p:cNvPr id="7" name="TextBox 6">
            <a:extLst>
              <a:ext uri="{FF2B5EF4-FFF2-40B4-BE49-F238E27FC236}">
                <a16:creationId xmlns:a16="http://schemas.microsoft.com/office/drawing/2014/main" id="{6EDC3B80-A441-8FE2-5AFA-C5A6E59A1882}"/>
              </a:ext>
            </a:extLst>
          </p:cNvPr>
          <p:cNvSpPr txBox="1"/>
          <p:nvPr/>
        </p:nvSpPr>
        <p:spPr>
          <a:xfrm>
            <a:off x="269183" y="2464096"/>
            <a:ext cx="10999304" cy="646331"/>
          </a:xfrm>
          <a:prstGeom prst="rect">
            <a:avLst/>
          </a:prstGeom>
          <a:noFill/>
        </p:spPr>
        <p:txBody>
          <a:bodyPr wrap="square" rtlCol="0">
            <a:spAutoFit/>
          </a:bodyPr>
          <a:lstStyle/>
          <a:p>
            <a:r>
              <a:rPr lang="en-US" dirty="0" err="1"/>
              <a:t>Bhoy</a:t>
            </a:r>
            <a:r>
              <a:rPr lang="en-US" dirty="0"/>
              <a:t> and Stevenson, New J Phys </a:t>
            </a:r>
            <a:r>
              <a:rPr lang="en-US" b="1" dirty="0"/>
              <a:t>26</a:t>
            </a:r>
            <a:r>
              <a:rPr lang="en-US" dirty="0"/>
              <a:t>, 075001 (2024) quantum circuit to prepare </a:t>
            </a:r>
            <a:r>
              <a:rPr lang="en-US" baseline="30000" dirty="0"/>
              <a:t>58</a:t>
            </a:r>
            <a:r>
              <a:rPr lang="en-US" dirty="0"/>
              <a:t>Ni state in shell model &amp; variational determination of gate parameters</a:t>
            </a:r>
          </a:p>
        </p:txBody>
      </p:sp>
      <p:sp>
        <p:nvSpPr>
          <p:cNvPr id="10" name="Frame 9">
            <a:extLst>
              <a:ext uri="{FF2B5EF4-FFF2-40B4-BE49-F238E27FC236}">
                <a16:creationId xmlns:a16="http://schemas.microsoft.com/office/drawing/2014/main" id="{0D6F7873-8EE7-D1E0-157E-B655AB622D3B}"/>
              </a:ext>
            </a:extLst>
          </p:cNvPr>
          <p:cNvSpPr/>
          <p:nvPr/>
        </p:nvSpPr>
        <p:spPr>
          <a:xfrm>
            <a:off x="0" y="2309708"/>
            <a:ext cx="12192000" cy="4548292"/>
          </a:xfrm>
          <a:prstGeom prst="frame">
            <a:avLst>
              <a:gd name="adj1" fmla="val 263"/>
            </a:avLst>
          </a:prstGeom>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876DD72F-A18C-5526-C95D-9A941CC7D379}"/>
              </a:ext>
            </a:extLst>
          </p:cNvPr>
          <p:cNvPicPr>
            <a:picLocks noChangeAspect="1"/>
          </p:cNvPicPr>
          <p:nvPr/>
        </p:nvPicPr>
        <p:blipFill>
          <a:blip r:embed="rId5"/>
          <a:stretch>
            <a:fillRect/>
          </a:stretch>
        </p:blipFill>
        <p:spPr>
          <a:xfrm>
            <a:off x="8565045" y="0"/>
            <a:ext cx="3242642" cy="2523754"/>
          </a:xfrm>
          <a:prstGeom prst="rect">
            <a:avLst/>
          </a:prstGeom>
        </p:spPr>
      </p:pic>
      <p:sp>
        <p:nvSpPr>
          <p:cNvPr id="11" name="TextBox 10">
            <a:extLst>
              <a:ext uri="{FF2B5EF4-FFF2-40B4-BE49-F238E27FC236}">
                <a16:creationId xmlns:a16="http://schemas.microsoft.com/office/drawing/2014/main" id="{208BFD18-36C9-DE63-ED65-486C335D7AFE}"/>
              </a:ext>
            </a:extLst>
          </p:cNvPr>
          <p:cNvSpPr txBox="1"/>
          <p:nvPr/>
        </p:nvSpPr>
        <p:spPr>
          <a:xfrm>
            <a:off x="2716696" y="1221331"/>
            <a:ext cx="5300870" cy="923330"/>
          </a:xfrm>
          <a:prstGeom prst="rect">
            <a:avLst/>
          </a:prstGeom>
          <a:noFill/>
        </p:spPr>
        <p:txBody>
          <a:bodyPr wrap="square" rtlCol="0">
            <a:spAutoFit/>
          </a:bodyPr>
          <a:lstStyle/>
          <a:p>
            <a:r>
              <a:rPr lang="en-US" dirty="0">
                <a:solidFill>
                  <a:schemeClr val="accent5">
                    <a:lumMod val="40000"/>
                    <a:lumOff val="60000"/>
                  </a:schemeClr>
                </a:solidFill>
              </a:rPr>
              <a:t>Hobday, Stevenson &amp; Benstead, </a:t>
            </a:r>
            <a:r>
              <a:rPr lang="en-US" dirty="0" err="1">
                <a:solidFill>
                  <a:schemeClr val="accent5">
                    <a:lumMod val="40000"/>
                    <a:lumOff val="60000"/>
                  </a:schemeClr>
                </a:solidFill>
                <a:hlinkClick r:id="rId6"/>
              </a:rPr>
              <a:t>arXiv</a:t>
            </a:r>
            <a:r>
              <a:rPr lang="en-US" dirty="0">
                <a:solidFill>
                  <a:schemeClr val="accent5">
                    <a:lumMod val="40000"/>
                    <a:lumOff val="60000"/>
                  </a:schemeClr>
                </a:solidFill>
                <a:hlinkClick r:id="rId6"/>
              </a:rPr>
              <a:t> 2403.08625</a:t>
            </a:r>
            <a:endParaRPr lang="en-US" dirty="0">
              <a:solidFill>
                <a:schemeClr val="accent5">
                  <a:lumMod val="40000"/>
                  <a:lumOff val="60000"/>
                </a:schemeClr>
              </a:solidFill>
            </a:endParaRPr>
          </a:p>
          <a:p>
            <a:r>
              <a:rPr lang="en-US" dirty="0">
                <a:solidFill>
                  <a:schemeClr val="accent5">
                    <a:lumMod val="40000"/>
                    <a:lumOff val="60000"/>
                  </a:schemeClr>
                </a:solidFill>
              </a:rPr>
              <a:t>Variational algorithm to target excited states, on </a:t>
            </a:r>
            <a:r>
              <a:rPr lang="en-US" dirty="0" err="1">
                <a:solidFill>
                  <a:schemeClr val="accent5">
                    <a:lumMod val="40000"/>
                    <a:lumOff val="60000"/>
                  </a:schemeClr>
                </a:solidFill>
              </a:rPr>
              <a:t>IBM_Nairobi</a:t>
            </a:r>
            <a:r>
              <a:rPr lang="en-US" dirty="0">
                <a:solidFill>
                  <a:schemeClr val="accent5">
                    <a:lumMod val="40000"/>
                    <a:lumOff val="60000"/>
                  </a:schemeClr>
                </a:solidFill>
              </a:rPr>
              <a:t> quantum computer</a:t>
            </a:r>
          </a:p>
        </p:txBody>
      </p:sp>
      <p:cxnSp>
        <p:nvCxnSpPr>
          <p:cNvPr id="15" name="Straight Arrow Connector 14">
            <a:extLst>
              <a:ext uri="{FF2B5EF4-FFF2-40B4-BE49-F238E27FC236}">
                <a16:creationId xmlns:a16="http://schemas.microsoft.com/office/drawing/2014/main" id="{8C93DB62-DC23-9A70-CC84-5CD2B24097F3}"/>
              </a:ext>
            </a:extLst>
          </p:cNvPr>
          <p:cNvCxnSpPr>
            <a:cxnSpLocks/>
          </p:cNvCxnSpPr>
          <p:nvPr/>
        </p:nvCxnSpPr>
        <p:spPr>
          <a:xfrm flipV="1">
            <a:off x="7635738" y="1622938"/>
            <a:ext cx="1017931" cy="400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2517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3EF9-407A-AE76-764C-70A53477BF0F}"/>
              </a:ext>
            </a:extLst>
          </p:cNvPr>
          <p:cNvSpPr>
            <a:spLocks noGrp="1"/>
          </p:cNvSpPr>
          <p:nvPr>
            <p:ph type="title"/>
          </p:nvPr>
        </p:nvSpPr>
        <p:spPr/>
        <p:txBody>
          <a:bodyPr/>
          <a:lstStyle/>
          <a:p>
            <a:r>
              <a:rPr lang="en-US" dirty="0"/>
              <a:t>Nuclear group @ Surrey</a:t>
            </a:r>
          </a:p>
        </p:txBody>
      </p:sp>
      <p:grpSp>
        <p:nvGrpSpPr>
          <p:cNvPr id="10" name="Group 9">
            <a:extLst>
              <a:ext uri="{FF2B5EF4-FFF2-40B4-BE49-F238E27FC236}">
                <a16:creationId xmlns:a16="http://schemas.microsoft.com/office/drawing/2014/main" id="{27CDD045-9F63-317C-4D0E-B18C165F7870}"/>
              </a:ext>
            </a:extLst>
          </p:cNvPr>
          <p:cNvGrpSpPr/>
          <p:nvPr/>
        </p:nvGrpSpPr>
        <p:grpSpPr>
          <a:xfrm>
            <a:off x="4812353" y="3506024"/>
            <a:ext cx="7395862" cy="3351976"/>
            <a:chOff x="4820851" y="3367765"/>
            <a:chExt cx="7493000" cy="3530600"/>
          </a:xfrm>
        </p:grpSpPr>
        <p:pic>
          <p:nvPicPr>
            <p:cNvPr id="5" name="Picture 4">
              <a:extLst>
                <a:ext uri="{FF2B5EF4-FFF2-40B4-BE49-F238E27FC236}">
                  <a16:creationId xmlns:a16="http://schemas.microsoft.com/office/drawing/2014/main" id="{8D3654BA-B813-B31F-D21C-E9C5F89BABF2}"/>
                </a:ext>
              </a:extLst>
            </p:cNvPr>
            <p:cNvPicPr>
              <a:picLocks noChangeAspect="1"/>
            </p:cNvPicPr>
            <p:nvPr/>
          </p:nvPicPr>
          <p:blipFill>
            <a:blip r:embed="rId2"/>
            <a:stretch>
              <a:fillRect/>
            </a:stretch>
          </p:blipFill>
          <p:spPr>
            <a:xfrm>
              <a:off x="4820851" y="3367765"/>
              <a:ext cx="7493000" cy="3530600"/>
            </a:xfrm>
            <a:prstGeom prst="rect">
              <a:avLst/>
            </a:prstGeom>
          </p:spPr>
        </p:pic>
        <p:sp>
          <p:nvSpPr>
            <p:cNvPr id="6" name="TextBox 5">
              <a:extLst>
                <a:ext uri="{FF2B5EF4-FFF2-40B4-BE49-F238E27FC236}">
                  <a16:creationId xmlns:a16="http://schemas.microsoft.com/office/drawing/2014/main" id="{8E731982-7827-5940-1F7C-A01C687BD862}"/>
                </a:ext>
              </a:extLst>
            </p:cNvPr>
            <p:cNvSpPr txBox="1"/>
            <p:nvPr/>
          </p:nvSpPr>
          <p:spPr>
            <a:xfrm>
              <a:off x="5231027" y="6029099"/>
              <a:ext cx="1383956" cy="646331"/>
            </a:xfrm>
            <a:prstGeom prst="rect">
              <a:avLst/>
            </a:prstGeom>
            <a:noFill/>
          </p:spPr>
          <p:txBody>
            <a:bodyPr wrap="square" rtlCol="0">
              <a:spAutoFit/>
            </a:bodyPr>
            <a:lstStyle/>
            <a:p>
              <a:pPr algn="ctr"/>
              <a:r>
                <a:rPr lang="en-US" dirty="0">
                  <a:solidFill>
                    <a:srgbClr val="FFFF00"/>
                  </a:solidFill>
                  <a:highlight>
                    <a:srgbClr val="000000"/>
                  </a:highlight>
                </a:rPr>
                <a:t>Natasha</a:t>
              </a:r>
            </a:p>
            <a:p>
              <a:pPr algn="ctr"/>
              <a:r>
                <a:rPr lang="en-US" dirty="0" err="1">
                  <a:solidFill>
                    <a:srgbClr val="FFFF00"/>
                  </a:solidFill>
                  <a:highlight>
                    <a:srgbClr val="000000"/>
                  </a:highlight>
                </a:rPr>
                <a:t>Timofeyuk</a:t>
              </a:r>
              <a:endParaRPr lang="en-US" dirty="0">
                <a:solidFill>
                  <a:srgbClr val="FFFF00"/>
                </a:solidFill>
                <a:highlight>
                  <a:srgbClr val="000000"/>
                </a:highlight>
              </a:endParaRPr>
            </a:p>
          </p:txBody>
        </p:sp>
        <p:sp>
          <p:nvSpPr>
            <p:cNvPr id="7" name="TextBox 6">
              <a:extLst>
                <a:ext uri="{FF2B5EF4-FFF2-40B4-BE49-F238E27FC236}">
                  <a16:creationId xmlns:a16="http://schemas.microsoft.com/office/drawing/2014/main" id="{95D556DC-C491-E67F-4703-F88E67D04FA0}"/>
                </a:ext>
              </a:extLst>
            </p:cNvPr>
            <p:cNvSpPr txBox="1"/>
            <p:nvPr/>
          </p:nvSpPr>
          <p:spPr>
            <a:xfrm>
              <a:off x="6787979" y="5133065"/>
              <a:ext cx="1478692" cy="646331"/>
            </a:xfrm>
            <a:prstGeom prst="rect">
              <a:avLst/>
            </a:prstGeom>
            <a:noFill/>
          </p:spPr>
          <p:txBody>
            <a:bodyPr wrap="square" rtlCol="0">
              <a:spAutoFit/>
            </a:bodyPr>
            <a:lstStyle/>
            <a:p>
              <a:pPr algn="ctr"/>
              <a:r>
                <a:rPr lang="en-US" dirty="0">
                  <a:solidFill>
                    <a:srgbClr val="FFFF00"/>
                  </a:solidFill>
                  <a:highlight>
                    <a:srgbClr val="000000"/>
                  </a:highlight>
                </a:rPr>
                <a:t>Paul Stevenson</a:t>
              </a:r>
            </a:p>
          </p:txBody>
        </p:sp>
        <p:sp>
          <p:nvSpPr>
            <p:cNvPr id="8" name="TextBox 7">
              <a:extLst>
                <a:ext uri="{FF2B5EF4-FFF2-40B4-BE49-F238E27FC236}">
                  <a16:creationId xmlns:a16="http://schemas.microsoft.com/office/drawing/2014/main" id="{0230CB8F-048D-79A5-5ACC-08BF3C640F38}"/>
                </a:ext>
              </a:extLst>
            </p:cNvPr>
            <p:cNvSpPr txBox="1"/>
            <p:nvPr/>
          </p:nvSpPr>
          <p:spPr>
            <a:xfrm>
              <a:off x="8582111" y="5634517"/>
              <a:ext cx="1309816" cy="923330"/>
            </a:xfrm>
            <a:prstGeom prst="rect">
              <a:avLst/>
            </a:prstGeom>
            <a:noFill/>
          </p:spPr>
          <p:txBody>
            <a:bodyPr wrap="square" rtlCol="0">
              <a:spAutoFit/>
            </a:bodyPr>
            <a:lstStyle/>
            <a:p>
              <a:pPr algn="ctr"/>
              <a:r>
                <a:rPr lang="en-US" dirty="0">
                  <a:solidFill>
                    <a:srgbClr val="FFFF00"/>
                  </a:solidFill>
                  <a:highlight>
                    <a:srgbClr val="000000"/>
                  </a:highlight>
                </a:rPr>
                <a:t>Alexis Diaz-Torres</a:t>
              </a:r>
            </a:p>
            <a:p>
              <a:endParaRPr lang="en-US" dirty="0"/>
            </a:p>
          </p:txBody>
        </p:sp>
        <p:sp>
          <p:nvSpPr>
            <p:cNvPr id="9" name="TextBox 8">
              <a:extLst>
                <a:ext uri="{FF2B5EF4-FFF2-40B4-BE49-F238E27FC236}">
                  <a16:creationId xmlns:a16="http://schemas.microsoft.com/office/drawing/2014/main" id="{275774AE-8D56-055C-4C6B-65B9BFC0F32A}"/>
                </a:ext>
              </a:extLst>
            </p:cNvPr>
            <p:cNvSpPr txBox="1"/>
            <p:nvPr/>
          </p:nvSpPr>
          <p:spPr>
            <a:xfrm>
              <a:off x="10289232" y="5311352"/>
              <a:ext cx="1544594" cy="646331"/>
            </a:xfrm>
            <a:prstGeom prst="rect">
              <a:avLst/>
            </a:prstGeom>
            <a:noFill/>
          </p:spPr>
          <p:txBody>
            <a:bodyPr wrap="square" rtlCol="0">
              <a:spAutoFit/>
            </a:bodyPr>
            <a:lstStyle/>
            <a:p>
              <a:pPr algn="ctr"/>
              <a:r>
                <a:rPr lang="en-US" dirty="0" err="1">
                  <a:solidFill>
                    <a:srgbClr val="FFFF00"/>
                  </a:solidFill>
                  <a:highlight>
                    <a:srgbClr val="000000"/>
                  </a:highlight>
                </a:rPr>
                <a:t>Zsolt</a:t>
              </a:r>
              <a:r>
                <a:rPr lang="en-US" dirty="0">
                  <a:solidFill>
                    <a:srgbClr val="FFFF00"/>
                  </a:solidFill>
                  <a:highlight>
                    <a:srgbClr val="000000"/>
                  </a:highlight>
                </a:rPr>
                <a:t> </a:t>
              </a:r>
              <a:r>
                <a:rPr lang="en-US" dirty="0" err="1">
                  <a:solidFill>
                    <a:srgbClr val="FFFF00"/>
                  </a:solidFill>
                  <a:highlight>
                    <a:srgbClr val="000000"/>
                  </a:highlight>
                </a:rPr>
                <a:t>Podolyák</a:t>
              </a:r>
              <a:endParaRPr lang="en-US" dirty="0">
                <a:solidFill>
                  <a:srgbClr val="FFFF00"/>
                </a:solidFill>
                <a:highlight>
                  <a:srgbClr val="000000"/>
                </a:highlight>
              </a:endParaRPr>
            </a:p>
          </p:txBody>
        </p:sp>
      </p:grpSp>
      <p:pic>
        <p:nvPicPr>
          <p:cNvPr id="12" name="Picture 11" descr="A person holding a piece of paper&#10;&#10;Description automatically generated">
            <a:extLst>
              <a:ext uri="{FF2B5EF4-FFF2-40B4-BE49-F238E27FC236}">
                <a16:creationId xmlns:a16="http://schemas.microsoft.com/office/drawing/2014/main" id="{D83E010A-91F9-F9A5-1DB1-4F7391FDE2E8}"/>
              </a:ext>
            </a:extLst>
          </p:cNvPr>
          <p:cNvPicPr>
            <a:picLocks noChangeAspect="1"/>
          </p:cNvPicPr>
          <p:nvPr/>
        </p:nvPicPr>
        <p:blipFill>
          <a:blip r:embed="rId3"/>
          <a:stretch>
            <a:fillRect/>
          </a:stretch>
        </p:blipFill>
        <p:spPr>
          <a:xfrm>
            <a:off x="10296342" y="3390"/>
            <a:ext cx="1901670" cy="2434281"/>
          </a:xfrm>
          <a:prstGeom prst="rect">
            <a:avLst/>
          </a:prstGeom>
        </p:spPr>
      </p:pic>
      <p:sp>
        <p:nvSpPr>
          <p:cNvPr id="15" name="TextBox 14">
            <a:extLst>
              <a:ext uri="{FF2B5EF4-FFF2-40B4-BE49-F238E27FC236}">
                <a16:creationId xmlns:a16="http://schemas.microsoft.com/office/drawing/2014/main" id="{BCB77E8F-8088-9F89-6008-9AB45EB334E9}"/>
              </a:ext>
            </a:extLst>
          </p:cNvPr>
          <p:cNvSpPr txBox="1"/>
          <p:nvPr/>
        </p:nvSpPr>
        <p:spPr>
          <a:xfrm>
            <a:off x="10624039" y="1613900"/>
            <a:ext cx="1459522" cy="646331"/>
          </a:xfrm>
          <a:prstGeom prst="rect">
            <a:avLst/>
          </a:prstGeom>
          <a:noFill/>
        </p:spPr>
        <p:txBody>
          <a:bodyPr wrap="square" rtlCol="0">
            <a:spAutoFit/>
          </a:bodyPr>
          <a:lstStyle/>
          <a:p>
            <a:pPr algn="ctr"/>
            <a:r>
              <a:rPr lang="en-US" dirty="0">
                <a:solidFill>
                  <a:srgbClr val="FFFF00"/>
                </a:solidFill>
                <a:highlight>
                  <a:srgbClr val="000000"/>
                </a:highlight>
              </a:rPr>
              <a:t>Wilton Catford</a:t>
            </a:r>
          </a:p>
        </p:txBody>
      </p:sp>
      <p:pic>
        <p:nvPicPr>
          <p:cNvPr id="18" name="Picture 17">
            <a:extLst>
              <a:ext uri="{FF2B5EF4-FFF2-40B4-BE49-F238E27FC236}">
                <a16:creationId xmlns:a16="http://schemas.microsoft.com/office/drawing/2014/main" id="{B296A41D-EF81-E219-27AB-3DF400A6B855}"/>
              </a:ext>
            </a:extLst>
          </p:cNvPr>
          <p:cNvPicPr>
            <a:picLocks noChangeAspect="1"/>
          </p:cNvPicPr>
          <p:nvPr/>
        </p:nvPicPr>
        <p:blipFill>
          <a:blip r:embed="rId4"/>
          <a:stretch>
            <a:fillRect/>
          </a:stretch>
        </p:blipFill>
        <p:spPr>
          <a:xfrm>
            <a:off x="8867343" y="2295"/>
            <a:ext cx="1683683" cy="2448993"/>
          </a:xfrm>
          <a:prstGeom prst="rect">
            <a:avLst/>
          </a:prstGeom>
        </p:spPr>
      </p:pic>
      <p:sp>
        <p:nvSpPr>
          <p:cNvPr id="19" name="TextBox 18">
            <a:extLst>
              <a:ext uri="{FF2B5EF4-FFF2-40B4-BE49-F238E27FC236}">
                <a16:creationId xmlns:a16="http://schemas.microsoft.com/office/drawing/2014/main" id="{E1C2A3AE-3304-8751-2AE2-37FCC564F7A5}"/>
              </a:ext>
            </a:extLst>
          </p:cNvPr>
          <p:cNvSpPr txBox="1"/>
          <p:nvPr/>
        </p:nvSpPr>
        <p:spPr>
          <a:xfrm>
            <a:off x="9158534" y="1685853"/>
            <a:ext cx="1124465" cy="646331"/>
          </a:xfrm>
          <a:prstGeom prst="rect">
            <a:avLst/>
          </a:prstGeom>
          <a:noFill/>
        </p:spPr>
        <p:txBody>
          <a:bodyPr wrap="square" rtlCol="0">
            <a:spAutoFit/>
          </a:bodyPr>
          <a:lstStyle/>
          <a:p>
            <a:pPr algn="ctr"/>
            <a:r>
              <a:rPr lang="en-US" dirty="0">
                <a:solidFill>
                  <a:srgbClr val="FFFF00"/>
                </a:solidFill>
                <a:highlight>
                  <a:srgbClr val="000000"/>
                </a:highlight>
              </a:rPr>
              <a:t>Gavin </a:t>
            </a:r>
            <a:r>
              <a:rPr lang="en-US" dirty="0" err="1">
                <a:solidFill>
                  <a:srgbClr val="FFFF00"/>
                </a:solidFill>
                <a:highlight>
                  <a:srgbClr val="000000"/>
                </a:highlight>
              </a:rPr>
              <a:t>Lotay</a:t>
            </a:r>
            <a:endParaRPr lang="en-US" dirty="0">
              <a:solidFill>
                <a:srgbClr val="FFFF00"/>
              </a:solidFill>
              <a:highlight>
                <a:srgbClr val="000000"/>
              </a:highlight>
            </a:endParaRPr>
          </a:p>
        </p:txBody>
      </p:sp>
      <p:pic>
        <p:nvPicPr>
          <p:cNvPr id="21" name="Picture 20" descr="A person holding a sign&#10;&#10;Description automatically generated">
            <a:extLst>
              <a:ext uri="{FF2B5EF4-FFF2-40B4-BE49-F238E27FC236}">
                <a16:creationId xmlns:a16="http://schemas.microsoft.com/office/drawing/2014/main" id="{517A3429-7D75-52B4-9EBE-1C032E91D2A8}"/>
              </a:ext>
            </a:extLst>
          </p:cNvPr>
          <p:cNvPicPr>
            <a:picLocks noChangeAspect="1"/>
          </p:cNvPicPr>
          <p:nvPr/>
        </p:nvPicPr>
        <p:blipFill>
          <a:blip r:embed="rId5"/>
          <a:stretch>
            <a:fillRect/>
          </a:stretch>
        </p:blipFill>
        <p:spPr>
          <a:xfrm>
            <a:off x="7302483" y="0"/>
            <a:ext cx="1758176" cy="2441451"/>
          </a:xfrm>
          <a:prstGeom prst="rect">
            <a:avLst/>
          </a:prstGeom>
        </p:spPr>
      </p:pic>
      <p:pic>
        <p:nvPicPr>
          <p:cNvPr id="1028" name="Picture 4" descr="Daniel Doherty">
            <a:extLst>
              <a:ext uri="{FF2B5EF4-FFF2-40B4-BE49-F238E27FC236}">
                <a16:creationId xmlns:a16="http://schemas.microsoft.com/office/drawing/2014/main" id="{F54DA3D5-525B-5C3C-5590-FB45EC6E9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46" y="1548821"/>
            <a:ext cx="1957203" cy="195720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F12A063-3426-1802-6992-43BE0D53CE81}"/>
              </a:ext>
            </a:extLst>
          </p:cNvPr>
          <p:cNvSpPr txBox="1"/>
          <p:nvPr/>
        </p:nvSpPr>
        <p:spPr>
          <a:xfrm>
            <a:off x="-57744" y="2782669"/>
            <a:ext cx="1274805" cy="646331"/>
          </a:xfrm>
          <a:prstGeom prst="rect">
            <a:avLst/>
          </a:prstGeom>
          <a:noFill/>
        </p:spPr>
        <p:txBody>
          <a:bodyPr wrap="square" rtlCol="0">
            <a:spAutoFit/>
          </a:bodyPr>
          <a:lstStyle/>
          <a:p>
            <a:pPr algn="ctr"/>
            <a:r>
              <a:rPr lang="en-US" dirty="0">
                <a:solidFill>
                  <a:srgbClr val="FFFF00"/>
                </a:solidFill>
                <a:highlight>
                  <a:srgbClr val="000000"/>
                </a:highlight>
              </a:rPr>
              <a:t>Dan Doherty</a:t>
            </a:r>
          </a:p>
        </p:txBody>
      </p:sp>
      <p:pic>
        <p:nvPicPr>
          <p:cNvPr id="1030" name="Picture 6" descr="Esra_Yuksel">
            <a:extLst>
              <a:ext uri="{FF2B5EF4-FFF2-40B4-BE49-F238E27FC236}">
                <a16:creationId xmlns:a16="http://schemas.microsoft.com/office/drawing/2014/main" id="{BB157070-0FFF-42D5-63E8-46DBECC8D9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0794" y="1543048"/>
            <a:ext cx="1957203" cy="195720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38B0A7C-837C-2B19-6FA0-EAF290185C47}"/>
              </a:ext>
            </a:extLst>
          </p:cNvPr>
          <p:cNvSpPr txBox="1"/>
          <p:nvPr/>
        </p:nvSpPr>
        <p:spPr>
          <a:xfrm>
            <a:off x="2322770" y="2791010"/>
            <a:ext cx="1274805" cy="646331"/>
          </a:xfrm>
          <a:prstGeom prst="rect">
            <a:avLst/>
          </a:prstGeom>
          <a:noFill/>
        </p:spPr>
        <p:txBody>
          <a:bodyPr wrap="square" rtlCol="0">
            <a:spAutoFit/>
          </a:bodyPr>
          <a:lstStyle/>
          <a:p>
            <a:pPr algn="ctr"/>
            <a:r>
              <a:rPr lang="en-US" dirty="0" err="1">
                <a:solidFill>
                  <a:srgbClr val="FFFF00"/>
                </a:solidFill>
                <a:highlight>
                  <a:srgbClr val="000000"/>
                </a:highlight>
              </a:rPr>
              <a:t>Esra</a:t>
            </a:r>
            <a:r>
              <a:rPr lang="en-US" dirty="0">
                <a:solidFill>
                  <a:srgbClr val="FFFF00"/>
                </a:solidFill>
                <a:highlight>
                  <a:srgbClr val="000000"/>
                </a:highlight>
              </a:rPr>
              <a:t> </a:t>
            </a:r>
            <a:r>
              <a:rPr lang="en-US" dirty="0" err="1">
                <a:solidFill>
                  <a:srgbClr val="FFFF00"/>
                </a:solidFill>
                <a:highlight>
                  <a:srgbClr val="000000"/>
                </a:highlight>
              </a:rPr>
              <a:t>Yüksel</a:t>
            </a:r>
            <a:endParaRPr lang="en-US" dirty="0">
              <a:solidFill>
                <a:srgbClr val="FFFF00"/>
              </a:solidFill>
              <a:highlight>
                <a:srgbClr val="000000"/>
              </a:highlight>
            </a:endParaRPr>
          </a:p>
        </p:txBody>
      </p:sp>
      <p:pic>
        <p:nvPicPr>
          <p:cNvPr id="1034" name="Picture 10" descr="profile photo">
            <a:extLst>
              <a:ext uri="{FF2B5EF4-FFF2-40B4-BE49-F238E27FC236}">
                <a16:creationId xmlns:a16="http://schemas.microsoft.com/office/drawing/2014/main" id="{85DFFDB8-BD8F-DB30-E544-41BCFA7A1F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5842" y="1543048"/>
            <a:ext cx="1957203" cy="195720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80414AE-E0E7-AB54-9657-6E59E39E55F8}"/>
              </a:ext>
            </a:extLst>
          </p:cNvPr>
          <p:cNvSpPr txBox="1"/>
          <p:nvPr/>
        </p:nvSpPr>
        <p:spPr>
          <a:xfrm>
            <a:off x="4080395" y="3133806"/>
            <a:ext cx="1768095" cy="369332"/>
          </a:xfrm>
          <a:prstGeom prst="rect">
            <a:avLst/>
          </a:prstGeom>
          <a:noFill/>
        </p:spPr>
        <p:txBody>
          <a:bodyPr wrap="square" rtlCol="0">
            <a:spAutoFit/>
          </a:bodyPr>
          <a:lstStyle/>
          <a:p>
            <a:pPr algn="ctr"/>
            <a:r>
              <a:rPr lang="en-US" dirty="0">
                <a:solidFill>
                  <a:srgbClr val="FFFF00"/>
                </a:solidFill>
                <a:highlight>
                  <a:srgbClr val="000000"/>
                </a:highlight>
              </a:rPr>
              <a:t>Matteo </a:t>
            </a:r>
            <a:r>
              <a:rPr lang="en-US" dirty="0" err="1">
                <a:solidFill>
                  <a:srgbClr val="FFFF00"/>
                </a:solidFill>
                <a:highlight>
                  <a:srgbClr val="000000"/>
                </a:highlight>
              </a:rPr>
              <a:t>Vorabbi</a:t>
            </a:r>
            <a:endParaRPr lang="en-US" dirty="0">
              <a:solidFill>
                <a:srgbClr val="FFFF00"/>
              </a:solidFill>
              <a:highlight>
                <a:srgbClr val="000000"/>
              </a:highlight>
            </a:endParaRPr>
          </a:p>
        </p:txBody>
      </p:sp>
      <p:pic>
        <p:nvPicPr>
          <p:cNvPr id="26" name="Picture 25">
            <a:extLst>
              <a:ext uri="{FF2B5EF4-FFF2-40B4-BE49-F238E27FC236}">
                <a16:creationId xmlns:a16="http://schemas.microsoft.com/office/drawing/2014/main" id="{C7FD02CE-DCAA-BC4C-D3EC-5C0621B90DCB}"/>
              </a:ext>
            </a:extLst>
          </p:cNvPr>
          <p:cNvPicPr>
            <a:picLocks noChangeAspect="1"/>
          </p:cNvPicPr>
          <p:nvPr/>
        </p:nvPicPr>
        <p:blipFill>
          <a:blip r:embed="rId9"/>
          <a:stretch>
            <a:fillRect/>
          </a:stretch>
        </p:blipFill>
        <p:spPr>
          <a:xfrm>
            <a:off x="-9440" y="4598005"/>
            <a:ext cx="1860796" cy="2216124"/>
          </a:xfrm>
          <a:prstGeom prst="rect">
            <a:avLst/>
          </a:prstGeom>
        </p:spPr>
      </p:pic>
      <p:sp>
        <p:nvSpPr>
          <p:cNvPr id="27" name="TextBox 26">
            <a:extLst>
              <a:ext uri="{FF2B5EF4-FFF2-40B4-BE49-F238E27FC236}">
                <a16:creationId xmlns:a16="http://schemas.microsoft.com/office/drawing/2014/main" id="{A4CB8F38-3EE2-9C5C-CF99-E2F5F0B02F0D}"/>
              </a:ext>
            </a:extLst>
          </p:cNvPr>
          <p:cNvSpPr txBox="1"/>
          <p:nvPr/>
        </p:nvSpPr>
        <p:spPr>
          <a:xfrm>
            <a:off x="-106125" y="6444797"/>
            <a:ext cx="2054166" cy="369332"/>
          </a:xfrm>
          <a:prstGeom prst="rect">
            <a:avLst/>
          </a:prstGeom>
          <a:noFill/>
        </p:spPr>
        <p:txBody>
          <a:bodyPr wrap="square" rtlCol="0">
            <a:spAutoFit/>
          </a:bodyPr>
          <a:lstStyle/>
          <a:p>
            <a:pPr algn="ctr"/>
            <a:r>
              <a:rPr lang="en-US" dirty="0">
                <a:solidFill>
                  <a:srgbClr val="FFFF00"/>
                </a:solidFill>
                <a:highlight>
                  <a:srgbClr val="000000"/>
                </a:highlight>
              </a:rPr>
              <a:t>Jack Henderson</a:t>
            </a:r>
          </a:p>
        </p:txBody>
      </p:sp>
      <p:pic>
        <p:nvPicPr>
          <p:cNvPr id="28" name="Picture 27">
            <a:extLst>
              <a:ext uri="{FF2B5EF4-FFF2-40B4-BE49-F238E27FC236}">
                <a16:creationId xmlns:a16="http://schemas.microsoft.com/office/drawing/2014/main" id="{C2729268-DBC5-2220-901A-D787834A741C}"/>
              </a:ext>
            </a:extLst>
          </p:cNvPr>
          <p:cNvPicPr>
            <a:picLocks noChangeAspect="1"/>
          </p:cNvPicPr>
          <p:nvPr/>
        </p:nvPicPr>
        <p:blipFill>
          <a:blip r:embed="rId10"/>
          <a:stretch>
            <a:fillRect/>
          </a:stretch>
        </p:blipFill>
        <p:spPr>
          <a:xfrm>
            <a:off x="1857168" y="4592231"/>
            <a:ext cx="1482219" cy="2216337"/>
          </a:xfrm>
          <a:prstGeom prst="rect">
            <a:avLst/>
          </a:prstGeom>
        </p:spPr>
      </p:pic>
      <p:sp>
        <p:nvSpPr>
          <p:cNvPr id="29" name="TextBox 28">
            <a:extLst>
              <a:ext uri="{FF2B5EF4-FFF2-40B4-BE49-F238E27FC236}">
                <a16:creationId xmlns:a16="http://schemas.microsoft.com/office/drawing/2014/main" id="{C41AEC6F-ABDF-5312-8972-6D9C745F2ED9}"/>
              </a:ext>
            </a:extLst>
          </p:cNvPr>
          <p:cNvSpPr txBox="1"/>
          <p:nvPr/>
        </p:nvSpPr>
        <p:spPr>
          <a:xfrm>
            <a:off x="1929333" y="6077970"/>
            <a:ext cx="1274805" cy="646331"/>
          </a:xfrm>
          <a:prstGeom prst="rect">
            <a:avLst/>
          </a:prstGeom>
          <a:noFill/>
        </p:spPr>
        <p:txBody>
          <a:bodyPr wrap="square" rtlCol="0">
            <a:spAutoFit/>
          </a:bodyPr>
          <a:lstStyle/>
          <a:p>
            <a:pPr algn="ctr"/>
            <a:r>
              <a:rPr lang="en-US" dirty="0">
                <a:solidFill>
                  <a:srgbClr val="FFFF00"/>
                </a:solidFill>
                <a:highlight>
                  <a:srgbClr val="000000"/>
                </a:highlight>
              </a:rPr>
              <a:t>Matt Williams</a:t>
            </a:r>
          </a:p>
        </p:txBody>
      </p:sp>
      <p:pic>
        <p:nvPicPr>
          <p:cNvPr id="1039" name="Picture 15" descr="Photo of Dr R. S. Sidhu">
            <a:extLst>
              <a:ext uri="{FF2B5EF4-FFF2-40B4-BE49-F238E27FC236}">
                <a16:creationId xmlns:a16="http://schemas.microsoft.com/office/drawing/2014/main" id="{A84C6A74-0AD9-8F49-1802-7A373B6D48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3944" y="4605884"/>
            <a:ext cx="1641731" cy="221633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3C95145-4D57-30DC-724B-DE38B363853A}"/>
              </a:ext>
            </a:extLst>
          </p:cNvPr>
          <p:cNvSpPr txBox="1"/>
          <p:nvPr/>
        </p:nvSpPr>
        <p:spPr>
          <a:xfrm>
            <a:off x="3453982" y="6092281"/>
            <a:ext cx="1459522" cy="646331"/>
          </a:xfrm>
          <a:prstGeom prst="rect">
            <a:avLst/>
          </a:prstGeom>
          <a:noFill/>
        </p:spPr>
        <p:txBody>
          <a:bodyPr wrap="square" rtlCol="0">
            <a:spAutoFit/>
          </a:bodyPr>
          <a:lstStyle/>
          <a:p>
            <a:pPr algn="ctr"/>
            <a:r>
              <a:rPr lang="en-US" dirty="0" err="1">
                <a:solidFill>
                  <a:srgbClr val="FFFF00"/>
                </a:solidFill>
                <a:highlight>
                  <a:srgbClr val="000000"/>
                </a:highlight>
              </a:rPr>
              <a:t>Ragandeep</a:t>
            </a:r>
            <a:r>
              <a:rPr lang="en-US" dirty="0">
                <a:solidFill>
                  <a:srgbClr val="FFFF00"/>
                </a:solidFill>
                <a:highlight>
                  <a:srgbClr val="000000"/>
                </a:highlight>
              </a:rPr>
              <a:t> Singh Sidhu</a:t>
            </a:r>
          </a:p>
        </p:txBody>
      </p:sp>
      <p:pic>
        <p:nvPicPr>
          <p:cNvPr id="31" name="Picture 30">
            <a:extLst>
              <a:ext uri="{FF2B5EF4-FFF2-40B4-BE49-F238E27FC236}">
                <a16:creationId xmlns:a16="http://schemas.microsoft.com/office/drawing/2014/main" id="{9A460D30-F402-981C-FF9C-AECBBBD66BC6}"/>
              </a:ext>
            </a:extLst>
          </p:cNvPr>
          <p:cNvPicPr>
            <a:picLocks noChangeAspect="1"/>
          </p:cNvPicPr>
          <p:nvPr/>
        </p:nvPicPr>
        <p:blipFill>
          <a:blip r:embed="rId12"/>
          <a:stretch>
            <a:fillRect/>
          </a:stretch>
        </p:blipFill>
        <p:spPr>
          <a:xfrm>
            <a:off x="5944391" y="1543048"/>
            <a:ext cx="1576817" cy="1962976"/>
          </a:xfrm>
          <a:prstGeom prst="rect">
            <a:avLst/>
          </a:prstGeom>
        </p:spPr>
      </p:pic>
      <p:sp>
        <p:nvSpPr>
          <p:cNvPr id="32" name="TextBox 31">
            <a:extLst>
              <a:ext uri="{FF2B5EF4-FFF2-40B4-BE49-F238E27FC236}">
                <a16:creationId xmlns:a16="http://schemas.microsoft.com/office/drawing/2014/main" id="{5D891C6B-E662-BF13-72AD-E2EEDF96F3FE}"/>
              </a:ext>
            </a:extLst>
          </p:cNvPr>
          <p:cNvSpPr txBox="1"/>
          <p:nvPr/>
        </p:nvSpPr>
        <p:spPr>
          <a:xfrm>
            <a:off x="5853711" y="2868611"/>
            <a:ext cx="1758176" cy="646331"/>
          </a:xfrm>
          <a:prstGeom prst="rect">
            <a:avLst/>
          </a:prstGeom>
          <a:noFill/>
        </p:spPr>
        <p:txBody>
          <a:bodyPr wrap="square" rtlCol="0">
            <a:spAutoFit/>
          </a:bodyPr>
          <a:lstStyle/>
          <a:p>
            <a:pPr algn="ctr"/>
            <a:r>
              <a:rPr lang="en-US" dirty="0">
                <a:solidFill>
                  <a:srgbClr val="FFFF00"/>
                </a:solidFill>
                <a:highlight>
                  <a:srgbClr val="000000"/>
                </a:highlight>
              </a:rPr>
              <a:t>Caroline Shenton-Taylor</a:t>
            </a:r>
          </a:p>
        </p:txBody>
      </p:sp>
      <p:sp>
        <p:nvSpPr>
          <p:cNvPr id="33" name="TextBox 32">
            <a:extLst>
              <a:ext uri="{FF2B5EF4-FFF2-40B4-BE49-F238E27FC236}">
                <a16:creationId xmlns:a16="http://schemas.microsoft.com/office/drawing/2014/main" id="{3D9E29C9-A111-8A60-895E-D8B13F888E50}"/>
              </a:ext>
            </a:extLst>
          </p:cNvPr>
          <p:cNvSpPr txBox="1"/>
          <p:nvPr/>
        </p:nvSpPr>
        <p:spPr>
          <a:xfrm>
            <a:off x="7809470" y="2521649"/>
            <a:ext cx="4274091" cy="923330"/>
          </a:xfrm>
          <a:prstGeom prst="rect">
            <a:avLst/>
          </a:prstGeom>
          <a:noFill/>
        </p:spPr>
        <p:txBody>
          <a:bodyPr wrap="square" rtlCol="0">
            <a:spAutoFit/>
          </a:bodyPr>
          <a:lstStyle/>
          <a:p>
            <a:r>
              <a:rPr lang="en-US" dirty="0"/>
              <a:t>+ Emeritus: </a:t>
            </a:r>
            <a:r>
              <a:rPr lang="en-US" dirty="0" err="1"/>
              <a:t>Gelletly</a:t>
            </a:r>
            <a:r>
              <a:rPr lang="en-US" dirty="0"/>
              <a:t>, Walker, </a:t>
            </a:r>
            <a:r>
              <a:rPr lang="en-US" dirty="0" err="1"/>
              <a:t>Tostevin</a:t>
            </a:r>
            <a:r>
              <a:rPr lang="en-US" dirty="0"/>
              <a:t>, Johnson, Al-Khalili (all published nuclear physics papers in last year)</a:t>
            </a:r>
          </a:p>
        </p:txBody>
      </p:sp>
      <p:pic>
        <p:nvPicPr>
          <p:cNvPr id="1026" name="Picture 2" descr="Photo of LM">
            <a:extLst>
              <a:ext uri="{FF2B5EF4-FFF2-40B4-BE49-F238E27FC236}">
                <a16:creationId xmlns:a16="http://schemas.microsoft.com/office/drawing/2014/main" id="{CA2D32F5-38D3-CAA2-8868-08896B0564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67352" y="3237876"/>
            <a:ext cx="1368008" cy="1368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DDCE39-0691-48FD-013F-6656D245FCC1}"/>
              </a:ext>
            </a:extLst>
          </p:cNvPr>
          <p:cNvSpPr txBox="1"/>
          <p:nvPr/>
        </p:nvSpPr>
        <p:spPr>
          <a:xfrm>
            <a:off x="713374" y="4236552"/>
            <a:ext cx="2241664" cy="369332"/>
          </a:xfrm>
          <a:prstGeom prst="rect">
            <a:avLst/>
          </a:prstGeom>
          <a:noFill/>
        </p:spPr>
        <p:txBody>
          <a:bodyPr wrap="square">
            <a:spAutoFit/>
          </a:bodyPr>
          <a:lstStyle/>
          <a:p>
            <a:pPr algn="ctr"/>
            <a:r>
              <a:rPr lang="en-US" dirty="0">
                <a:solidFill>
                  <a:srgbClr val="FFFF00"/>
                </a:solidFill>
                <a:highlight>
                  <a:srgbClr val="000000"/>
                </a:highlight>
              </a:rPr>
              <a:t>Lisa Morrison</a:t>
            </a:r>
          </a:p>
        </p:txBody>
      </p:sp>
    </p:spTree>
    <p:extLst>
      <p:ext uri="{BB962C8B-B14F-4D97-AF65-F5344CB8AC3E}">
        <p14:creationId xmlns:p14="http://schemas.microsoft.com/office/powerpoint/2010/main" val="2570206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A2ED-47FC-D1F5-C4FC-4B2CBDB3EAB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241BD22-6193-8DA2-709E-893BEFBC3BE8}"/>
              </a:ext>
            </a:extLst>
          </p:cNvPr>
          <p:cNvSpPr>
            <a:spLocks noGrp="1"/>
          </p:cNvSpPr>
          <p:nvPr>
            <p:ph idx="1"/>
          </p:nvPr>
        </p:nvSpPr>
        <p:spPr/>
        <p:txBody>
          <a:bodyPr>
            <a:normAutofit/>
          </a:bodyPr>
          <a:lstStyle/>
          <a:p>
            <a:r>
              <a:rPr lang="en-US" sz="2400" dirty="0"/>
              <a:t>Wide variety of skills in nuclear structure and reactions encompassing variety of methods and models across range of complexity</a:t>
            </a:r>
          </a:p>
          <a:p>
            <a:r>
              <a:rPr lang="en-US" sz="2400" dirty="0"/>
              <a:t>Observables in structure and reaction: masses, spectra, moments, cross-sections (inclusive, exclusive), transition rates …</a:t>
            </a:r>
          </a:p>
          <a:p>
            <a:r>
              <a:rPr lang="en-US" sz="2400" dirty="0"/>
              <a:t>Some very blue skies / low-TRL research, but with clear link to data</a:t>
            </a:r>
          </a:p>
          <a:p>
            <a:r>
              <a:rPr lang="en-US" sz="2400" dirty="0"/>
              <a:t>Nuclear theory is a very small community.  Manpower lacking to exploit theory – necessary for data application</a:t>
            </a:r>
          </a:p>
          <a:p>
            <a:r>
              <a:rPr lang="en-US" sz="2400" dirty="0"/>
              <a:t>Happy to collaborate!</a:t>
            </a:r>
          </a:p>
          <a:p>
            <a:pPr marL="0" indent="0">
              <a:buNone/>
            </a:pPr>
            <a:endParaRPr lang="en-US" sz="2400" dirty="0"/>
          </a:p>
        </p:txBody>
      </p:sp>
    </p:spTree>
    <p:extLst>
      <p:ext uri="{BB962C8B-B14F-4D97-AF65-F5344CB8AC3E}">
        <p14:creationId xmlns:p14="http://schemas.microsoft.com/office/powerpoint/2010/main" val="1508802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85B1-CD76-2CB0-E92A-52850C76AFE0}"/>
              </a:ext>
            </a:extLst>
          </p:cNvPr>
          <p:cNvSpPr>
            <a:spLocks noGrp="1"/>
          </p:cNvSpPr>
          <p:nvPr>
            <p:ph type="title"/>
          </p:nvPr>
        </p:nvSpPr>
        <p:spPr/>
        <p:txBody>
          <a:bodyPr/>
          <a:lstStyle/>
          <a:p>
            <a:r>
              <a:rPr lang="en-US" dirty="0"/>
              <a:t>Blank spacer slide</a:t>
            </a:r>
          </a:p>
        </p:txBody>
      </p:sp>
      <p:sp>
        <p:nvSpPr>
          <p:cNvPr id="3" name="Content Placeholder 2">
            <a:extLst>
              <a:ext uri="{FF2B5EF4-FFF2-40B4-BE49-F238E27FC236}">
                <a16:creationId xmlns:a16="http://schemas.microsoft.com/office/drawing/2014/main" id="{06E2E604-1310-C1D3-68BE-4D56357347F0}"/>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C0E8E937-85C3-F12B-5E38-6E326E98DF1E}"/>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1980912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A6F3C-53C1-D9DE-DD15-AE55D3AD7F29}"/>
              </a:ext>
            </a:extLst>
          </p:cNvPr>
          <p:cNvSpPr>
            <a:spLocks noGrp="1"/>
          </p:cNvSpPr>
          <p:nvPr>
            <p:ph type="title"/>
          </p:nvPr>
        </p:nvSpPr>
        <p:spPr/>
        <p:txBody>
          <a:bodyPr/>
          <a:lstStyle/>
          <a:p>
            <a:r>
              <a:rPr lang="en-US" dirty="0"/>
              <a:t>ERF Panel Reflections</a:t>
            </a:r>
          </a:p>
        </p:txBody>
      </p:sp>
      <p:sp>
        <p:nvSpPr>
          <p:cNvPr id="3" name="Content Placeholder 2">
            <a:extLst>
              <a:ext uri="{FF2B5EF4-FFF2-40B4-BE49-F238E27FC236}">
                <a16:creationId xmlns:a16="http://schemas.microsoft.com/office/drawing/2014/main" id="{26F25208-570A-B943-7D9D-B7E6832C82E9}"/>
              </a:ext>
            </a:extLst>
          </p:cNvPr>
          <p:cNvSpPr>
            <a:spLocks noGrp="1"/>
          </p:cNvSpPr>
          <p:nvPr>
            <p:ph idx="1"/>
          </p:nvPr>
        </p:nvSpPr>
        <p:spPr/>
        <p:txBody>
          <a:bodyPr/>
          <a:lstStyle/>
          <a:p>
            <a:r>
              <a:rPr lang="en-US" dirty="0"/>
              <a:t>For Oct 2025-start ERF round, STFC restructured the panel groupings.  Full list of Groupings: </a:t>
            </a:r>
          </a:p>
          <a:p>
            <a:endParaRPr lang="en-US" dirty="0"/>
          </a:p>
          <a:p>
            <a:endParaRPr lang="en-US" dirty="0"/>
          </a:p>
          <a:p>
            <a:endParaRPr lang="en-US" dirty="0"/>
          </a:p>
          <a:p>
            <a:endParaRPr lang="en-US" dirty="0"/>
          </a:p>
          <a:p>
            <a:endParaRPr lang="en-US" dirty="0"/>
          </a:p>
          <a:p>
            <a:r>
              <a:rPr lang="en-US" dirty="0"/>
              <a:t>Sifting panel for Nuclear:</a:t>
            </a:r>
          </a:p>
          <a:p>
            <a:pPr lvl="1"/>
            <a:r>
              <a:rPr lang="en-US" b="1" dirty="0"/>
              <a:t>Particle Physics Experiment</a:t>
            </a:r>
            <a:r>
              <a:rPr lang="en-US" dirty="0"/>
              <a:t>, </a:t>
            </a:r>
            <a:r>
              <a:rPr lang="en-US" b="1" dirty="0"/>
              <a:t>Accelerator</a:t>
            </a:r>
            <a:r>
              <a:rPr lang="en-US" dirty="0"/>
              <a:t>, and </a:t>
            </a:r>
            <a:r>
              <a:rPr lang="en-US" b="1" dirty="0"/>
              <a:t>Nuclear Physics </a:t>
            </a:r>
          </a:p>
          <a:p>
            <a:r>
              <a:rPr lang="en-US" dirty="0"/>
              <a:t>Guarantee that each area can put one candidate forward</a:t>
            </a:r>
          </a:p>
          <a:p>
            <a:r>
              <a:rPr lang="en-US" dirty="0"/>
              <a:t>37 applicants in PPE, Accel &amp; NP</a:t>
            </a:r>
          </a:p>
          <a:p>
            <a:r>
              <a:rPr lang="en-US" dirty="0"/>
              <a:t>6/37 nuclear 2/6 went to interview</a:t>
            </a:r>
          </a:p>
        </p:txBody>
      </p:sp>
      <p:graphicFrame>
        <p:nvGraphicFramePr>
          <p:cNvPr id="7" name="Table 6">
            <a:extLst>
              <a:ext uri="{FF2B5EF4-FFF2-40B4-BE49-F238E27FC236}">
                <a16:creationId xmlns:a16="http://schemas.microsoft.com/office/drawing/2014/main" id="{3DC8DED7-037D-21E6-E078-776B62147762}"/>
              </a:ext>
            </a:extLst>
          </p:cNvPr>
          <p:cNvGraphicFramePr>
            <a:graphicFrameLocks noGrp="1"/>
          </p:cNvGraphicFramePr>
          <p:nvPr>
            <p:extLst>
              <p:ext uri="{D42A27DB-BD31-4B8C-83A1-F6EECF244321}">
                <p14:modId xmlns:p14="http://schemas.microsoft.com/office/powerpoint/2010/main" val="2152077147"/>
              </p:ext>
            </p:extLst>
          </p:nvPr>
        </p:nvGraphicFramePr>
        <p:xfrm>
          <a:off x="838200" y="2046076"/>
          <a:ext cx="6118860" cy="1508760"/>
        </p:xfrm>
        <a:graphic>
          <a:graphicData uri="http://schemas.openxmlformats.org/drawingml/2006/table">
            <a:tbl>
              <a:tblPr/>
              <a:tblGrid>
                <a:gridCol w="2519045">
                  <a:extLst>
                    <a:ext uri="{9D8B030D-6E8A-4147-A177-3AD203B41FA5}">
                      <a16:colId xmlns:a16="http://schemas.microsoft.com/office/drawing/2014/main" val="2281988769"/>
                    </a:ext>
                  </a:extLst>
                </a:gridCol>
                <a:gridCol w="2249170">
                  <a:extLst>
                    <a:ext uri="{9D8B030D-6E8A-4147-A177-3AD203B41FA5}">
                      <a16:colId xmlns:a16="http://schemas.microsoft.com/office/drawing/2014/main" val="1991831062"/>
                    </a:ext>
                  </a:extLst>
                </a:gridCol>
                <a:gridCol w="1350645">
                  <a:extLst>
                    <a:ext uri="{9D8B030D-6E8A-4147-A177-3AD203B41FA5}">
                      <a16:colId xmlns:a16="http://schemas.microsoft.com/office/drawing/2014/main" val="2276360580"/>
                    </a:ext>
                  </a:extLst>
                </a:gridCol>
              </a:tblGrid>
              <a:tr h="0">
                <a:tc>
                  <a:txBody>
                    <a:bodyPr/>
                    <a:lstStyle/>
                    <a:p>
                      <a:pPr>
                        <a:buNone/>
                      </a:pPr>
                      <a:r>
                        <a:rPr lang="en-GB" sz="1100">
                          <a:effectLst/>
                          <a:latin typeface="Arial" panose="020B0604020202020204" pitchFamily="34" charset="0"/>
                        </a:rPr>
                        <a:t>Chair</a:t>
                      </a:r>
                      <a:endParaRPr lang="en-GB" sz="110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Professor James McLaughlin</a:t>
                      </a:r>
                      <a:endParaRPr lang="en-GB" sz="110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602EFE"/>
                      </a:solidFill>
                      <a:prstDash val="solid"/>
                      <a:round/>
                      <a:headEnd type="none" w="med" len="med"/>
                      <a:tailEnd type="none" w="med" len="med"/>
                    </a:lnR>
                    <a:lnT w="12700" cap="flat" cmpd="sng" algn="ctr">
                      <a:solidFill>
                        <a:srgbClr val="602EFE"/>
                      </a:solidFill>
                      <a:prstDash val="solid"/>
                      <a:round/>
                      <a:headEnd type="none" w="med" len="med"/>
                      <a:tailEnd type="none" w="med" len="med"/>
                    </a:lnT>
                    <a:lnB w="12700" cap="flat" cmpd="sng" algn="ctr">
                      <a:solidFill>
                        <a:srgbClr val="602EFE"/>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Northumbria</a:t>
                      </a:r>
                      <a:endParaRPr lang="en-GB" sz="1100">
                        <a:effectLst/>
                        <a:latin typeface="Calibri" panose="020F0502020204030204" pitchFamily="34" charset="0"/>
                      </a:endParaRPr>
                    </a:p>
                  </a:txBody>
                  <a:tcPr marL="68580" marR="68580" marT="0" marB="0">
                    <a:lnL w="12700" cap="flat" cmpd="sng" algn="ctr">
                      <a:solidFill>
                        <a:srgbClr val="602EFE"/>
                      </a:solidFill>
                      <a:prstDash val="solid"/>
                      <a:round/>
                      <a:headEnd type="none" w="med" len="med"/>
                      <a:tailEnd type="none" w="med" len="med"/>
                    </a:lnL>
                    <a:lnR w="12700" cap="flat" cmpd="sng" algn="ctr">
                      <a:solidFill>
                        <a:srgbClr val="E06FE5"/>
                      </a:solidFill>
                      <a:prstDash val="solid"/>
                      <a:round/>
                      <a:headEnd type="none" w="med" len="med"/>
                      <a:tailEnd type="none" w="med" len="med"/>
                    </a:lnR>
                    <a:lnT w="12700" cap="flat" cmpd="sng" algn="ctr">
                      <a:solidFill>
                        <a:srgbClr val="E06FE5"/>
                      </a:solidFill>
                      <a:prstDash val="solid"/>
                      <a:round/>
                      <a:headEnd type="none" w="med" len="med"/>
                      <a:tailEnd type="none" w="med" len="med"/>
                    </a:lnT>
                    <a:lnB w="12700" cap="flat" cmpd="sng" algn="ctr">
                      <a:solidFill>
                        <a:srgbClr val="E06FE5"/>
                      </a:solidFill>
                      <a:prstDash val="solid"/>
                      <a:round/>
                      <a:headEnd type="none" w="med" len="med"/>
                      <a:tailEnd type="none" w="med" len="med"/>
                    </a:lnB>
                    <a:noFill/>
                  </a:tcPr>
                </a:tc>
                <a:extLst>
                  <a:ext uri="{0D108BD9-81ED-4DB2-BD59-A6C34878D82A}">
                    <a16:rowId xmlns:a16="http://schemas.microsoft.com/office/drawing/2014/main" val="2783107160"/>
                  </a:ext>
                </a:extLst>
              </a:tr>
              <a:tr h="0">
                <a:tc>
                  <a:txBody>
                    <a:bodyPr/>
                    <a:lstStyle/>
                    <a:p>
                      <a:pPr>
                        <a:buNone/>
                      </a:pPr>
                      <a:r>
                        <a:rPr lang="en-GB" sz="1100">
                          <a:effectLst/>
                          <a:latin typeface="Arial" panose="020B0604020202020204" pitchFamily="34" charset="0"/>
                        </a:rPr>
                        <a:t>Accelerator Physics</a:t>
                      </a:r>
                      <a:endParaRPr lang="en-GB" sz="1100">
                        <a:effectLst/>
                        <a:latin typeface="Calibri" panose="020F0502020204030204" pitchFamily="34" charset="0"/>
                      </a:endParaRPr>
                    </a:p>
                  </a:txBody>
                  <a:tcPr marL="68580" marR="68580" marT="0" marB="0">
                    <a:lnL w="12700" cap="flat" cmpd="sng" algn="ctr">
                      <a:solidFill>
                        <a:srgbClr val="E029C9"/>
                      </a:solidFill>
                      <a:prstDash val="solid"/>
                      <a:round/>
                      <a:headEnd type="none" w="med" len="med"/>
                      <a:tailEnd type="none" w="med" len="med"/>
                    </a:lnL>
                    <a:lnR w="12700" cap="flat" cmpd="sng" algn="ctr">
                      <a:solidFill>
                        <a:srgbClr val="E029C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029C9"/>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Dr Tim Noakes</a:t>
                      </a:r>
                      <a:endParaRPr lang="en-GB" sz="1100">
                        <a:effectLst/>
                        <a:latin typeface="Calibri" panose="020F0502020204030204" pitchFamily="34" charset="0"/>
                      </a:endParaRPr>
                    </a:p>
                  </a:txBody>
                  <a:tcPr marL="68580" marR="68580" marT="0" marB="0">
                    <a:lnL w="12700" cap="flat" cmpd="sng" algn="ctr">
                      <a:solidFill>
                        <a:srgbClr val="E029C9"/>
                      </a:solidFill>
                      <a:prstDash val="solid"/>
                      <a:round/>
                      <a:headEnd type="none" w="med" len="med"/>
                      <a:tailEnd type="none" w="med" len="med"/>
                    </a:lnL>
                    <a:lnR w="12700" cap="flat" cmpd="sng" algn="ctr">
                      <a:solidFill>
                        <a:srgbClr val="001E0E"/>
                      </a:solidFill>
                      <a:prstDash val="solid"/>
                      <a:round/>
                      <a:headEnd type="none" w="med" len="med"/>
                      <a:tailEnd type="none" w="med" len="med"/>
                    </a:lnR>
                    <a:lnT w="12700" cap="flat" cmpd="sng" algn="ctr">
                      <a:solidFill>
                        <a:srgbClr val="602EFE"/>
                      </a:solidFill>
                      <a:prstDash val="solid"/>
                      <a:round/>
                      <a:headEnd type="none" w="med" len="med"/>
                      <a:tailEnd type="none" w="med" len="med"/>
                    </a:lnT>
                    <a:lnB w="12700" cap="flat" cmpd="sng" algn="ctr">
                      <a:solidFill>
                        <a:srgbClr val="001E0E"/>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STFC Daresbury</a:t>
                      </a:r>
                      <a:endParaRPr lang="en-GB" sz="1100">
                        <a:effectLst/>
                        <a:latin typeface="Calibri" panose="020F0502020204030204" pitchFamily="34" charset="0"/>
                      </a:endParaRPr>
                    </a:p>
                  </a:txBody>
                  <a:tcPr marL="68580" marR="68580" marT="0" marB="0">
                    <a:lnL w="12700" cap="flat" cmpd="sng" algn="ctr">
                      <a:solidFill>
                        <a:srgbClr val="001E0E"/>
                      </a:solidFill>
                      <a:prstDash val="solid"/>
                      <a:round/>
                      <a:headEnd type="none" w="med" len="med"/>
                      <a:tailEnd type="none" w="med" len="med"/>
                    </a:lnL>
                    <a:lnR w="12700" cap="flat" cmpd="sng" algn="ctr">
                      <a:solidFill>
                        <a:srgbClr val="A0320E"/>
                      </a:solidFill>
                      <a:prstDash val="solid"/>
                      <a:round/>
                      <a:headEnd type="none" w="med" len="med"/>
                      <a:tailEnd type="none" w="med" len="med"/>
                    </a:lnR>
                    <a:lnT w="12700" cap="flat" cmpd="sng" algn="ctr">
                      <a:solidFill>
                        <a:srgbClr val="E06FE5"/>
                      </a:solidFill>
                      <a:prstDash val="solid"/>
                      <a:round/>
                      <a:headEnd type="none" w="med" len="med"/>
                      <a:tailEnd type="none" w="med" len="med"/>
                    </a:lnT>
                    <a:lnB w="12700" cap="flat" cmpd="sng" algn="ctr">
                      <a:solidFill>
                        <a:srgbClr val="A0320E"/>
                      </a:solidFill>
                      <a:prstDash val="solid"/>
                      <a:round/>
                      <a:headEnd type="none" w="med" len="med"/>
                      <a:tailEnd type="none" w="med" len="med"/>
                    </a:lnB>
                    <a:noFill/>
                  </a:tcPr>
                </a:tc>
                <a:extLst>
                  <a:ext uri="{0D108BD9-81ED-4DB2-BD59-A6C34878D82A}">
                    <a16:rowId xmlns:a16="http://schemas.microsoft.com/office/drawing/2014/main" val="986782635"/>
                  </a:ext>
                </a:extLst>
              </a:tr>
              <a:tr h="0">
                <a:tc>
                  <a:txBody>
                    <a:bodyPr/>
                    <a:lstStyle/>
                    <a:p>
                      <a:pPr>
                        <a:buNone/>
                      </a:pPr>
                      <a:r>
                        <a:rPr lang="en-GB" sz="1100">
                          <a:effectLst/>
                          <a:latin typeface="Arial" panose="020B0604020202020204" pitchFamily="34" charset="0"/>
                        </a:rPr>
                        <a:t>Astronomy Extragalactic</a:t>
                      </a:r>
                      <a:endParaRPr lang="en-GB" sz="1100">
                        <a:effectLst/>
                        <a:latin typeface="Calibri" panose="020F0502020204030204" pitchFamily="34" charset="0"/>
                      </a:endParaRPr>
                    </a:p>
                  </a:txBody>
                  <a:tcPr marL="68580" marR="68580" marT="0" marB="0">
                    <a:lnL w="12700" cap="flat" cmpd="sng" algn="ctr">
                      <a:solidFill>
                        <a:srgbClr val="E029C9"/>
                      </a:solidFill>
                      <a:prstDash val="solid"/>
                      <a:round/>
                      <a:headEnd type="none" w="med" len="med"/>
                      <a:tailEnd type="none" w="med" len="med"/>
                    </a:lnL>
                    <a:lnR w="12700" cap="flat" cmpd="sng" algn="ctr">
                      <a:solidFill>
                        <a:srgbClr val="E029C9"/>
                      </a:solidFill>
                      <a:prstDash val="solid"/>
                      <a:round/>
                      <a:headEnd type="none" w="med" len="med"/>
                      <a:tailEnd type="none" w="med" len="med"/>
                    </a:lnR>
                    <a:lnT w="12700" cap="flat" cmpd="sng" algn="ctr">
                      <a:solidFill>
                        <a:srgbClr val="E029C9"/>
                      </a:solidFill>
                      <a:prstDash val="solid"/>
                      <a:round/>
                      <a:headEnd type="none" w="med" len="med"/>
                      <a:tailEnd type="none" w="med" len="med"/>
                    </a:lnT>
                    <a:lnB w="12700" cap="flat" cmpd="sng" algn="ctr">
                      <a:solidFill>
                        <a:srgbClr val="E029C9"/>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Dr Julie Wardlow</a:t>
                      </a:r>
                      <a:endParaRPr lang="en-GB" sz="1100">
                        <a:effectLst/>
                        <a:latin typeface="Calibri" panose="020F0502020204030204" pitchFamily="34" charset="0"/>
                      </a:endParaRPr>
                    </a:p>
                  </a:txBody>
                  <a:tcPr marL="68580" marR="68580" marT="0" marB="0">
                    <a:lnL w="12700" cap="flat" cmpd="sng" algn="ctr">
                      <a:solidFill>
                        <a:srgbClr val="E029C9"/>
                      </a:solidFill>
                      <a:prstDash val="solid"/>
                      <a:round/>
                      <a:headEnd type="none" w="med" len="med"/>
                      <a:tailEnd type="none" w="med" len="med"/>
                    </a:lnL>
                    <a:lnR w="12700" cap="flat" cmpd="sng" algn="ctr">
                      <a:solidFill>
                        <a:srgbClr val="E01C0E"/>
                      </a:solidFill>
                      <a:prstDash val="solid"/>
                      <a:round/>
                      <a:headEnd type="none" w="med" len="med"/>
                      <a:tailEnd type="none" w="med" len="med"/>
                    </a:lnR>
                    <a:lnT w="12700" cap="flat" cmpd="sng" algn="ctr">
                      <a:solidFill>
                        <a:srgbClr val="001E0E"/>
                      </a:solidFill>
                      <a:prstDash val="solid"/>
                      <a:round/>
                      <a:headEnd type="none" w="med" len="med"/>
                      <a:tailEnd type="none" w="med" len="med"/>
                    </a:lnT>
                    <a:lnB w="12700" cap="flat" cmpd="sng" algn="ctr">
                      <a:solidFill>
                        <a:srgbClr val="E01C0E"/>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Lancaster</a:t>
                      </a:r>
                      <a:endParaRPr lang="en-GB" sz="1100">
                        <a:effectLst/>
                        <a:latin typeface="Calibri" panose="020F0502020204030204" pitchFamily="34" charset="0"/>
                      </a:endParaRPr>
                    </a:p>
                  </a:txBody>
                  <a:tcPr marL="68580" marR="68580" marT="0" marB="0">
                    <a:lnL w="12700" cap="flat" cmpd="sng" algn="ctr">
                      <a:solidFill>
                        <a:srgbClr val="E01C0E"/>
                      </a:solidFill>
                      <a:prstDash val="solid"/>
                      <a:round/>
                      <a:headEnd type="none" w="med" len="med"/>
                      <a:tailEnd type="none" w="med" len="med"/>
                    </a:lnL>
                    <a:lnR w="12700" cap="flat" cmpd="sng" algn="ctr">
                      <a:solidFill>
                        <a:srgbClr val="60060E"/>
                      </a:solidFill>
                      <a:prstDash val="solid"/>
                      <a:round/>
                      <a:headEnd type="none" w="med" len="med"/>
                      <a:tailEnd type="none" w="med" len="med"/>
                    </a:lnR>
                    <a:lnT w="12700" cap="flat" cmpd="sng" algn="ctr">
                      <a:solidFill>
                        <a:srgbClr val="A0320E"/>
                      </a:solidFill>
                      <a:prstDash val="solid"/>
                      <a:round/>
                      <a:headEnd type="none" w="med" len="med"/>
                      <a:tailEnd type="none" w="med" len="med"/>
                    </a:lnT>
                    <a:lnB w="12700" cap="flat" cmpd="sng" algn="ctr">
                      <a:solidFill>
                        <a:srgbClr val="60060E"/>
                      </a:solidFill>
                      <a:prstDash val="solid"/>
                      <a:round/>
                      <a:headEnd type="none" w="med" len="med"/>
                      <a:tailEnd type="none" w="med" len="med"/>
                    </a:lnB>
                    <a:noFill/>
                  </a:tcPr>
                </a:tc>
                <a:extLst>
                  <a:ext uri="{0D108BD9-81ED-4DB2-BD59-A6C34878D82A}">
                    <a16:rowId xmlns:a16="http://schemas.microsoft.com/office/drawing/2014/main" val="505535187"/>
                  </a:ext>
                </a:extLst>
              </a:tr>
              <a:tr h="0">
                <a:tc>
                  <a:txBody>
                    <a:bodyPr/>
                    <a:lstStyle/>
                    <a:p>
                      <a:pPr>
                        <a:buNone/>
                      </a:pPr>
                      <a:r>
                        <a:rPr lang="en-GB" sz="1100">
                          <a:effectLst/>
                          <a:latin typeface="Arial" panose="020B0604020202020204" pitchFamily="34" charset="0"/>
                        </a:rPr>
                        <a:t>Particle Physics Experimental</a:t>
                      </a:r>
                      <a:endParaRPr lang="en-GB" sz="1100">
                        <a:effectLst/>
                        <a:latin typeface="Calibri" panose="020F0502020204030204" pitchFamily="34" charset="0"/>
                      </a:endParaRPr>
                    </a:p>
                  </a:txBody>
                  <a:tcPr marL="68580" marR="68580" marT="0" marB="0">
                    <a:lnL w="12700" cap="flat" cmpd="sng" algn="ctr">
                      <a:solidFill>
                        <a:srgbClr val="E029C9"/>
                      </a:solidFill>
                      <a:prstDash val="solid"/>
                      <a:round/>
                      <a:headEnd type="none" w="med" len="med"/>
                      <a:tailEnd type="none" w="med" len="med"/>
                    </a:lnL>
                    <a:lnR w="12700" cap="flat" cmpd="sng" algn="ctr">
                      <a:solidFill>
                        <a:srgbClr val="E029C9"/>
                      </a:solidFill>
                      <a:prstDash val="solid"/>
                      <a:round/>
                      <a:headEnd type="none" w="med" len="med"/>
                      <a:tailEnd type="none" w="med" len="med"/>
                    </a:lnR>
                    <a:lnT w="12700" cap="flat" cmpd="sng" algn="ctr">
                      <a:solidFill>
                        <a:srgbClr val="E029C9"/>
                      </a:solidFill>
                      <a:prstDash val="solid"/>
                      <a:round/>
                      <a:headEnd type="none" w="med" len="med"/>
                      <a:tailEnd type="none" w="med" len="med"/>
                    </a:lnT>
                    <a:lnB w="12700" cap="flat" cmpd="sng" algn="ctr">
                      <a:solidFill>
                        <a:srgbClr val="E029C9"/>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Professor Helen O’Keeffe</a:t>
                      </a:r>
                      <a:endParaRPr lang="en-GB" sz="1100">
                        <a:effectLst/>
                        <a:latin typeface="Calibri" panose="020F0502020204030204" pitchFamily="34" charset="0"/>
                      </a:endParaRPr>
                    </a:p>
                  </a:txBody>
                  <a:tcPr marL="68580" marR="68580" marT="0" marB="0">
                    <a:lnL w="12700" cap="flat" cmpd="sng" algn="ctr">
                      <a:solidFill>
                        <a:srgbClr val="E029C9"/>
                      </a:solidFill>
                      <a:prstDash val="solid"/>
                      <a:round/>
                      <a:headEnd type="none" w="med" len="med"/>
                      <a:tailEnd type="none" w="med" len="med"/>
                    </a:lnL>
                    <a:lnR w="12700" cap="flat" cmpd="sng" algn="ctr">
                      <a:solidFill>
                        <a:srgbClr val="E0310E"/>
                      </a:solidFill>
                      <a:prstDash val="solid"/>
                      <a:round/>
                      <a:headEnd type="none" w="med" len="med"/>
                      <a:tailEnd type="none" w="med" len="med"/>
                    </a:lnR>
                    <a:lnT w="12700" cap="flat" cmpd="sng" algn="ctr">
                      <a:solidFill>
                        <a:srgbClr val="E01C0E"/>
                      </a:solidFill>
                      <a:prstDash val="solid"/>
                      <a:round/>
                      <a:headEnd type="none" w="med" len="med"/>
                      <a:tailEnd type="none" w="med" len="med"/>
                    </a:lnT>
                    <a:lnB w="12700" cap="flat" cmpd="sng" algn="ctr">
                      <a:solidFill>
                        <a:srgbClr val="E0310E"/>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Lancaster</a:t>
                      </a:r>
                      <a:endParaRPr lang="en-GB" sz="1100">
                        <a:effectLst/>
                        <a:latin typeface="Calibri" panose="020F0502020204030204" pitchFamily="34" charset="0"/>
                      </a:endParaRPr>
                    </a:p>
                  </a:txBody>
                  <a:tcPr marL="68580" marR="68580" marT="0" marB="0">
                    <a:lnL w="12700" cap="flat" cmpd="sng" algn="ctr">
                      <a:solidFill>
                        <a:srgbClr val="E0310E"/>
                      </a:solidFill>
                      <a:prstDash val="solid"/>
                      <a:round/>
                      <a:headEnd type="none" w="med" len="med"/>
                      <a:tailEnd type="none" w="med" len="med"/>
                    </a:lnL>
                    <a:lnR w="12700" cap="flat" cmpd="sng" algn="ctr">
                      <a:solidFill>
                        <a:srgbClr val="A0350E"/>
                      </a:solidFill>
                      <a:prstDash val="solid"/>
                      <a:round/>
                      <a:headEnd type="none" w="med" len="med"/>
                      <a:tailEnd type="none" w="med" len="med"/>
                    </a:lnR>
                    <a:lnT w="12700" cap="flat" cmpd="sng" algn="ctr">
                      <a:solidFill>
                        <a:srgbClr val="60060E"/>
                      </a:solidFill>
                      <a:prstDash val="solid"/>
                      <a:round/>
                      <a:headEnd type="none" w="med" len="med"/>
                      <a:tailEnd type="none" w="med" len="med"/>
                    </a:lnT>
                    <a:lnB w="12700" cap="flat" cmpd="sng" algn="ctr">
                      <a:solidFill>
                        <a:srgbClr val="A0350E"/>
                      </a:solidFill>
                      <a:prstDash val="solid"/>
                      <a:round/>
                      <a:headEnd type="none" w="med" len="med"/>
                      <a:tailEnd type="none" w="med" len="med"/>
                    </a:lnB>
                    <a:noFill/>
                  </a:tcPr>
                </a:tc>
                <a:extLst>
                  <a:ext uri="{0D108BD9-81ED-4DB2-BD59-A6C34878D82A}">
                    <a16:rowId xmlns:a16="http://schemas.microsoft.com/office/drawing/2014/main" val="3192440899"/>
                  </a:ext>
                </a:extLst>
              </a:tr>
              <a:tr h="0">
                <a:tc>
                  <a:txBody>
                    <a:bodyPr/>
                    <a:lstStyle/>
                    <a:p>
                      <a:pPr>
                        <a:buNone/>
                      </a:pPr>
                      <a:r>
                        <a:rPr lang="en-GB" sz="1100">
                          <a:effectLst/>
                          <a:latin typeface="Arial" panose="020B0604020202020204" pitchFamily="34" charset="0"/>
                        </a:rPr>
                        <a:t>Particle Physics Theory</a:t>
                      </a:r>
                      <a:endParaRPr lang="en-GB" sz="1100">
                        <a:effectLst/>
                        <a:latin typeface="Calibri" panose="020F0502020204030204" pitchFamily="34" charset="0"/>
                      </a:endParaRPr>
                    </a:p>
                  </a:txBody>
                  <a:tcPr marL="68580" marR="68580" marT="0" marB="0">
                    <a:lnL w="12700" cap="flat" cmpd="sng" algn="ctr">
                      <a:solidFill>
                        <a:srgbClr val="E029C9"/>
                      </a:solidFill>
                      <a:prstDash val="solid"/>
                      <a:round/>
                      <a:headEnd type="none" w="med" len="med"/>
                      <a:tailEnd type="none" w="med" len="med"/>
                    </a:lnL>
                    <a:lnR w="12700" cap="flat" cmpd="sng" algn="ctr">
                      <a:solidFill>
                        <a:srgbClr val="E029C9"/>
                      </a:solidFill>
                      <a:prstDash val="solid"/>
                      <a:round/>
                      <a:headEnd type="none" w="med" len="med"/>
                      <a:tailEnd type="none" w="med" len="med"/>
                    </a:lnR>
                    <a:lnT w="12700" cap="flat" cmpd="sng" algn="ctr">
                      <a:solidFill>
                        <a:srgbClr val="E029C9"/>
                      </a:solidFill>
                      <a:prstDash val="solid"/>
                      <a:round/>
                      <a:headEnd type="none" w="med" len="med"/>
                      <a:tailEnd type="none" w="med" len="med"/>
                    </a:lnT>
                    <a:lnB w="12700" cap="flat" cmpd="sng" algn="ctr">
                      <a:solidFill>
                        <a:srgbClr val="E029C9"/>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Dr Pavel Buividovich</a:t>
                      </a:r>
                      <a:endParaRPr lang="en-GB" sz="1100">
                        <a:effectLst/>
                        <a:latin typeface="Calibri" panose="020F0502020204030204" pitchFamily="34" charset="0"/>
                      </a:endParaRPr>
                    </a:p>
                  </a:txBody>
                  <a:tcPr marL="68580" marR="68580" marT="0" marB="0">
                    <a:lnL w="12700" cap="flat" cmpd="sng" algn="ctr">
                      <a:solidFill>
                        <a:srgbClr val="E029C9"/>
                      </a:solidFill>
                      <a:prstDash val="solid"/>
                      <a:round/>
                      <a:headEnd type="none" w="med" len="med"/>
                      <a:tailEnd type="none" w="med" len="med"/>
                    </a:lnL>
                    <a:lnR w="12700" cap="flat" cmpd="sng" algn="ctr">
                      <a:solidFill>
                        <a:srgbClr val="A06F0E"/>
                      </a:solidFill>
                      <a:prstDash val="solid"/>
                      <a:round/>
                      <a:headEnd type="none" w="med" len="med"/>
                      <a:tailEnd type="none" w="med" len="med"/>
                    </a:lnR>
                    <a:lnT w="12700" cap="flat" cmpd="sng" algn="ctr">
                      <a:solidFill>
                        <a:srgbClr val="E0310E"/>
                      </a:solidFill>
                      <a:prstDash val="solid"/>
                      <a:round/>
                      <a:headEnd type="none" w="med" len="med"/>
                      <a:tailEnd type="none" w="med" len="med"/>
                    </a:lnT>
                    <a:lnB w="12700" cap="flat" cmpd="sng" algn="ctr">
                      <a:solidFill>
                        <a:srgbClr val="A06F0E"/>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Liverpool</a:t>
                      </a:r>
                      <a:endParaRPr lang="en-GB" sz="1100">
                        <a:effectLst/>
                        <a:latin typeface="Calibri" panose="020F0502020204030204" pitchFamily="34" charset="0"/>
                      </a:endParaRPr>
                    </a:p>
                  </a:txBody>
                  <a:tcPr marL="68580" marR="68580" marT="0" marB="0">
                    <a:lnL w="12700" cap="flat" cmpd="sng" algn="ctr">
                      <a:solidFill>
                        <a:srgbClr val="A06F0E"/>
                      </a:solidFill>
                      <a:prstDash val="solid"/>
                      <a:round/>
                      <a:headEnd type="none" w="med" len="med"/>
                      <a:tailEnd type="none" w="med" len="med"/>
                    </a:lnL>
                    <a:lnR w="12700" cap="flat" cmpd="sng" algn="ctr">
                      <a:solidFill>
                        <a:srgbClr val="20410E"/>
                      </a:solidFill>
                      <a:prstDash val="solid"/>
                      <a:round/>
                      <a:headEnd type="none" w="med" len="med"/>
                      <a:tailEnd type="none" w="med" len="med"/>
                    </a:lnR>
                    <a:lnT w="12700" cap="flat" cmpd="sng" algn="ctr">
                      <a:solidFill>
                        <a:srgbClr val="A0350E"/>
                      </a:solidFill>
                      <a:prstDash val="solid"/>
                      <a:round/>
                      <a:headEnd type="none" w="med" len="med"/>
                      <a:tailEnd type="none" w="med" len="med"/>
                    </a:lnT>
                    <a:lnB w="12700" cap="flat" cmpd="sng" algn="ctr">
                      <a:solidFill>
                        <a:srgbClr val="20410E"/>
                      </a:solidFill>
                      <a:prstDash val="solid"/>
                      <a:round/>
                      <a:headEnd type="none" w="med" len="med"/>
                      <a:tailEnd type="none" w="med" len="med"/>
                    </a:lnB>
                    <a:noFill/>
                  </a:tcPr>
                </a:tc>
                <a:extLst>
                  <a:ext uri="{0D108BD9-81ED-4DB2-BD59-A6C34878D82A}">
                    <a16:rowId xmlns:a16="http://schemas.microsoft.com/office/drawing/2014/main" val="3360062621"/>
                  </a:ext>
                </a:extLst>
              </a:tr>
              <a:tr h="0">
                <a:tc>
                  <a:txBody>
                    <a:bodyPr/>
                    <a:lstStyle/>
                    <a:p>
                      <a:pPr>
                        <a:buNone/>
                      </a:pPr>
                      <a:r>
                        <a:rPr lang="en-GB" sz="1100">
                          <a:effectLst/>
                          <a:latin typeface="Arial" panose="020B0604020202020204" pitchFamily="34" charset="0"/>
                        </a:rPr>
                        <a:t>Particle Astrophysics and Cosmology</a:t>
                      </a:r>
                      <a:endParaRPr lang="en-GB" sz="1100">
                        <a:effectLst/>
                        <a:latin typeface="Calibri" panose="020F0502020204030204" pitchFamily="34" charset="0"/>
                      </a:endParaRPr>
                    </a:p>
                  </a:txBody>
                  <a:tcPr marL="68580" marR="68580" marT="0" marB="0">
                    <a:lnL w="12700" cap="flat" cmpd="sng" algn="ctr">
                      <a:solidFill>
                        <a:srgbClr val="E029C9"/>
                      </a:solidFill>
                      <a:prstDash val="solid"/>
                      <a:round/>
                      <a:headEnd type="none" w="med" len="med"/>
                      <a:tailEnd type="none" w="med" len="med"/>
                    </a:lnL>
                    <a:lnR w="12700" cap="flat" cmpd="sng" algn="ctr">
                      <a:solidFill>
                        <a:srgbClr val="E029C9"/>
                      </a:solidFill>
                      <a:prstDash val="solid"/>
                      <a:round/>
                      <a:headEnd type="none" w="med" len="med"/>
                      <a:tailEnd type="none" w="med" len="med"/>
                    </a:lnR>
                    <a:lnT w="12700" cap="flat" cmpd="sng" algn="ctr">
                      <a:solidFill>
                        <a:srgbClr val="E029C9"/>
                      </a:solidFill>
                      <a:prstDash val="solid"/>
                      <a:round/>
                      <a:headEnd type="none" w="med" len="med"/>
                      <a:tailEnd type="none" w="med" len="med"/>
                    </a:lnT>
                    <a:lnB w="12700" cap="flat" cmpd="sng" algn="ctr">
                      <a:solidFill>
                        <a:srgbClr val="E029C9"/>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Dr Djuna Croon</a:t>
                      </a:r>
                      <a:endParaRPr lang="en-GB" sz="1100">
                        <a:effectLst/>
                        <a:latin typeface="Calibri" panose="020F0502020204030204" pitchFamily="34" charset="0"/>
                      </a:endParaRPr>
                    </a:p>
                  </a:txBody>
                  <a:tcPr marL="68580" marR="68580" marT="0" marB="0">
                    <a:lnL w="12700" cap="flat" cmpd="sng" algn="ctr">
                      <a:solidFill>
                        <a:srgbClr val="E029C9"/>
                      </a:solidFill>
                      <a:prstDash val="solid"/>
                      <a:round/>
                      <a:headEnd type="none" w="med" len="med"/>
                      <a:tailEnd type="none" w="med" len="med"/>
                    </a:lnL>
                    <a:lnR w="12700" cap="flat" cmpd="sng" algn="ctr">
                      <a:solidFill>
                        <a:srgbClr val="806E0E"/>
                      </a:solidFill>
                      <a:prstDash val="solid"/>
                      <a:round/>
                      <a:headEnd type="none" w="med" len="med"/>
                      <a:tailEnd type="none" w="med" len="med"/>
                    </a:lnR>
                    <a:lnT w="12700" cap="flat" cmpd="sng" algn="ctr">
                      <a:solidFill>
                        <a:srgbClr val="A06F0E"/>
                      </a:solidFill>
                      <a:prstDash val="solid"/>
                      <a:round/>
                      <a:headEnd type="none" w="med" len="med"/>
                      <a:tailEnd type="none" w="med" len="med"/>
                    </a:lnT>
                    <a:lnB w="12700" cap="flat" cmpd="sng" algn="ctr">
                      <a:solidFill>
                        <a:srgbClr val="806E0E"/>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Durham</a:t>
                      </a:r>
                      <a:endParaRPr lang="en-GB" sz="1100">
                        <a:effectLst/>
                        <a:latin typeface="Calibri" panose="020F0502020204030204" pitchFamily="34" charset="0"/>
                      </a:endParaRPr>
                    </a:p>
                  </a:txBody>
                  <a:tcPr marL="68580" marR="68580" marT="0" marB="0">
                    <a:lnL w="12700" cap="flat" cmpd="sng" algn="ctr">
                      <a:solidFill>
                        <a:srgbClr val="806E0E"/>
                      </a:solidFill>
                      <a:prstDash val="solid"/>
                      <a:round/>
                      <a:headEnd type="none" w="med" len="med"/>
                      <a:tailEnd type="none" w="med" len="med"/>
                    </a:lnL>
                    <a:lnR w="12700" cap="flat" cmpd="sng" algn="ctr">
                      <a:solidFill>
                        <a:srgbClr val="40690E"/>
                      </a:solidFill>
                      <a:prstDash val="solid"/>
                      <a:round/>
                      <a:headEnd type="none" w="med" len="med"/>
                      <a:tailEnd type="none" w="med" len="med"/>
                    </a:lnR>
                    <a:lnT w="12700" cap="flat" cmpd="sng" algn="ctr">
                      <a:solidFill>
                        <a:srgbClr val="20410E"/>
                      </a:solidFill>
                      <a:prstDash val="solid"/>
                      <a:round/>
                      <a:headEnd type="none" w="med" len="med"/>
                      <a:tailEnd type="none" w="med" len="med"/>
                    </a:lnT>
                    <a:lnB w="12700" cap="flat" cmpd="sng" algn="ctr">
                      <a:solidFill>
                        <a:srgbClr val="40690E"/>
                      </a:solidFill>
                      <a:prstDash val="solid"/>
                      <a:round/>
                      <a:headEnd type="none" w="med" len="med"/>
                      <a:tailEnd type="none" w="med" len="med"/>
                    </a:lnB>
                    <a:noFill/>
                  </a:tcPr>
                </a:tc>
                <a:extLst>
                  <a:ext uri="{0D108BD9-81ED-4DB2-BD59-A6C34878D82A}">
                    <a16:rowId xmlns:a16="http://schemas.microsoft.com/office/drawing/2014/main" val="1062275664"/>
                  </a:ext>
                </a:extLst>
              </a:tr>
              <a:tr h="0">
                <a:tc>
                  <a:txBody>
                    <a:bodyPr/>
                    <a:lstStyle/>
                    <a:p>
                      <a:pPr>
                        <a:buNone/>
                      </a:pPr>
                      <a:r>
                        <a:rPr lang="en-GB" sz="1100">
                          <a:effectLst/>
                          <a:latin typeface="Arial" panose="020B0604020202020204" pitchFamily="34" charset="0"/>
                        </a:rPr>
                        <a:t>Astronomy Near Universe</a:t>
                      </a:r>
                      <a:endParaRPr lang="en-GB" sz="1100">
                        <a:effectLst/>
                        <a:latin typeface="Calibri" panose="020F0502020204030204" pitchFamily="34" charset="0"/>
                      </a:endParaRPr>
                    </a:p>
                  </a:txBody>
                  <a:tcPr marL="68580" marR="68580" marT="0" marB="0">
                    <a:lnL w="12700" cap="flat" cmpd="sng" algn="ctr">
                      <a:solidFill>
                        <a:srgbClr val="600EC9"/>
                      </a:solidFill>
                      <a:prstDash val="solid"/>
                      <a:round/>
                      <a:headEnd type="none" w="med" len="med"/>
                      <a:tailEnd type="none" w="med" len="med"/>
                    </a:lnL>
                    <a:lnR w="12700" cap="flat" cmpd="sng" algn="ctr">
                      <a:solidFill>
                        <a:srgbClr val="600EC9"/>
                      </a:solidFill>
                      <a:prstDash val="solid"/>
                      <a:round/>
                      <a:headEnd type="none" w="med" len="med"/>
                      <a:tailEnd type="none" w="med" len="med"/>
                    </a:lnR>
                    <a:lnT w="12700" cap="flat" cmpd="sng" algn="ctr">
                      <a:solidFill>
                        <a:srgbClr val="E029C9"/>
                      </a:solidFill>
                      <a:prstDash val="solid"/>
                      <a:round/>
                      <a:headEnd type="none" w="med" len="med"/>
                      <a:tailEnd type="none" w="med" len="med"/>
                    </a:lnT>
                    <a:lnB w="12700" cap="flat" cmpd="sng" algn="ctr">
                      <a:solidFill>
                        <a:srgbClr val="600EC9"/>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Dr Andreea Font</a:t>
                      </a:r>
                      <a:endParaRPr lang="en-GB" sz="1100">
                        <a:effectLst/>
                        <a:latin typeface="Calibri" panose="020F0502020204030204" pitchFamily="34" charset="0"/>
                      </a:endParaRPr>
                    </a:p>
                  </a:txBody>
                  <a:tcPr marL="68580" marR="68580" marT="0" marB="0">
                    <a:lnL w="12700" cap="flat" cmpd="sng" algn="ctr">
                      <a:solidFill>
                        <a:srgbClr val="600EC9"/>
                      </a:solidFill>
                      <a:prstDash val="solid"/>
                      <a:round/>
                      <a:headEnd type="none" w="med" len="med"/>
                      <a:tailEnd type="none" w="med" len="med"/>
                    </a:lnL>
                    <a:lnR w="12700" cap="flat" cmpd="sng" algn="ctr">
                      <a:solidFill>
                        <a:srgbClr val="C0760E"/>
                      </a:solidFill>
                      <a:prstDash val="solid"/>
                      <a:round/>
                      <a:headEnd type="none" w="med" len="med"/>
                      <a:tailEnd type="none" w="med" len="med"/>
                    </a:lnR>
                    <a:lnT w="12700" cap="flat" cmpd="sng" algn="ctr">
                      <a:solidFill>
                        <a:srgbClr val="806E0E"/>
                      </a:solidFill>
                      <a:prstDash val="solid"/>
                      <a:round/>
                      <a:headEnd type="none" w="med" len="med"/>
                      <a:tailEnd type="none" w="med" len="med"/>
                    </a:lnT>
                    <a:lnB w="12700" cap="flat" cmpd="sng" algn="ctr">
                      <a:solidFill>
                        <a:srgbClr val="C0760E"/>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LJMU</a:t>
                      </a:r>
                      <a:endParaRPr lang="en-GB" sz="1100">
                        <a:effectLst/>
                        <a:latin typeface="Calibri" panose="020F0502020204030204" pitchFamily="34" charset="0"/>
                      </a:endParaRPr>
                    </a:p>
                  </a:txBody>
                  <a:tcPr marL="68580" marR="68580" marT="0" marB="0">
                    <a:lnL w="12700" cap="flat" cmpd="sng" algn="ctr">
                      <a:solidFill>
                        <a:srgbClr val="C0760E"/>
                      </a:solidFill>
                      <a:prstDash val="solid"/>
                      <a:round/>
                      <a:headEnd type="none" w="med" len="med"/>
                      <a:tailEnd type="none" w="med" len="med"/>
                    </a:lnL>
                    <a:lnR w="12700" cap="flat" cmpd="sng" algn="ctr">
                      <a:solidFill>
                        <a:srgbClr val="004C0E"/>
                      </a:solidFill>
                      <a:prstDash val="solid"/>
                      <a:round/>
                      <a:headEnd type="none" w="med" len="med"/>
                      <a:tailEnd type="none" w="med" len="med"/>
                    </a:lnR>
                    <a:lnT w="12700" cap="flat" cmpd="sng" algn="ctr">
                      <a:solidFill>
                        <a:srgbClr val="40690E"/>
                      </a:solidFill>
                      <a:prstDash val="solid"/>
                      <a:round/>
                      <a:headEnd type="none" w="med" len="med"/>
                      <a:tailEnd type="none" w="med" len="med"/>
                    </a:lnT>
                    <a:lnB w="12700" cap="flat" cmpd="sng" algn="ctr">
                      <a:solidFill>
                        <a:srgbClr val="004C0E"/>
                      </a:solidFill>
                      <a:prstDash val="solid"/>
                      <a:round/>
                      <a:headEnd type="none" w="med" len="med"/>
                      <a:tailEnd type="none" w="med" len="med"/>
                    </a:lnB>
                    <a:noFill/>
                  </a:tcPr>
                </a:tc>
                <a:extLst>
                  <a:ext uri="{0D108BD9-81ED-4DB2-BD59-A6C34878D82A}">
                    <a16:rowId xmlns:a16="http://schemas.microsoft.com/office/drawing/2014/main" val="1101157379"/>
                  </a:ext>
                </a:extLst>
              </a:tr>
              <a:tr h="0">
                <a:tc>
                  <a:txBody>
                    <a:bodyPr/>
                    <a:lstStyle/>
                    <a:p>
                      <a:pPr>
                        <a:buNone/>
                      </a:pPr>
                      <a:r>
                        <a:rPr lang="en-GB" sz="1100">
                          <a:effectLst/>
                          <a:latin typeface="Arial" panose="020B0604020202020204" pitchFamily="34" charset="0"/>
                        </a:rPr>
                        <a:t>Astronomy Near Universe-Exo/Sol</a:t>
                      </a:r>
                      <a:endParaRPr lang="en-GB" sz="1100">
                        <a:effectLst/>
                        <a:latin typeface="Calibri" panose="020F0502020204030204" pitchFamily="34" charset="0"/>
                      </a:endParaRPr>
                    </a:p>
                  </a:txBody>
                  <a:tcPr marL="68580" marR="68580" marT="0" marB="0">
                    <a:lnL w="12700" cap="flat" cmpd="sng" algn="ctr">
                      <a:solidFill>
                        <a:srgbClr val="600EC9"/>
                      </a:solidFill>
                      <a:prstDash val="solid"/>
                      <a:round/>
                      <a:headEnd type="none" w="med" len="med"/>
                      <a:tailEnd type="none" w="med" len="med"/>
                    </a:lnL>
                    <a:lnR w="12700" cap="flat" cmpd="sng" algn="ctr">
                      <a:solidFill>
                        <a:srgbClr val="600EC9"/>
                      </a:solidFill>
                      <a:prstDash val="solid"/>
                      <a:round/>
                      <a:headEnd type="none" w="med" len="med"/>
                      <a:tailEnd type="none" w="med" len="med"/>
                    </a:lnR>
                    <a:lnT w="12700" cap="flat" cmpd="sng" algn="ctr">
                      <a:solidFill>
                        <a:srgbClr val="600EC9"/>
                      </a:solidFill>
                      <a:prstDash val="solid"/>
                      <a:round/>
                      <a:headEnd type="none" w="med" len="med"/>
                      <a:tailEnd type="none" w="med" len="med"/>
                    </a:lnT>
                    <a:lnB w="12700" cap="flat" cmpd="sng" algn="ctr">
                      <a:solidFill>
                        <a:srgbClr val="600EC9"/>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Dr Vincent Van Eylen</a:t>
                      </a:r>
                      <a:endParaRPr lang="en-GB" sz="1100">
                        <a:effectLst/>
                        <a:latin typeface="Calibri" panose="020F0502020204030204" pitchFamily="34" charset="0"/>
                      </a:endParaRPr>
                    </a:p>
                  </a:txBody>
                  <a:tcPr marL="68580" marR="68580" marT="0" marB="0">
                    <a:lnL w="12700" cap="flat" cmpd="sng" algn="ctr">
                      <a:solidFill>
                        <a:srgbClr val="600EC9"/>
                      </a:solidFill>
                      <a:prstDash val="solid"/>
                      <a:round/>
                      <a:headEnd type="none" w="med" len="med"/>
                      <a:tailEnd type="none" w="med" len="med"/>
                    </a:lnL>
                    <a:lnR w="12700" cap="flat" cmpd="sng" algn="ctr">
                      <a:solidFill>
                        <a:srgbClr val="A0420E"/>
                      </a:solidFill>
                      <a:prstDash val="solid"/>
                      <a:round/>
                      <a:headEnd type="none" w="med" len="med"/>
                      <a:tailEnd type="none" w="med" len="med"/>
                    </a:lnR>
                    <a:lnT w="12700" cap="flat" cmpd="sng" algn="ctr">
                      <a:solidFill>
                        <a:srgbClr val="C0760E"/>
                      </a:solidFill>
                      <a:prstDash val="solid"/>
                      <a:round/>
                      <a:headEnd type="none" w="med" len="med"/>
                      <a:tailEnd type="none" w="med" len="med"/>
                    </a:lnT>
                    <a:lnB w="12700" cap="flat" cmpd="sng" algn="ctr">
                      <a:solidFill>
                        <a:srgbClr val="A0420E"/>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UCL</a:t>
                      </a:r>
                      <a:endParaRPr lang="en-GB" sz="1100">
                        <a:effectLst/>
                        <a:latin typeface="Calibri" panose="020F0502020204030204" pitchFamily="34" charset="0"/>
                      </a:endParaRPr>
                    </a:p>
                  </a:txBody>
                  <a:tcPr marL="68580" marR="68580" marT="0" marB="0">
                    <a:lnL w="12700" cap="flat" cmpd="sng" algn="ctr">
                      <a:solidFill>
                        <a:srgbClr val="A0420E"/>
                      </a:solidFill>
                      <a:prstDash val="solid"/>
                      <a:round/>
                      <a:headEnd type="none" w="med" len="med"/>
                      <a:tailEnd type="none" w="med" len="med"/>
                    </a:lnL>
                    <a:lnR w="12700" cap="flat" cmpd="sng" algn="ctr">
                      <a:solidFill>
                        <a:srgbClr val="E0620E"/>
                      </a:solidFill>
                      <a:prstDash val="solid"/>
                      <a:round/>
                      <a:headEnd type="none" w="med" len="med"/>
                      <a:tailEnd type="none" w="med" len="med"/>
                    </a:lnR>
                    <a:lnT w="12700" cap="flat" cmpd="sng" algn="ctr">
                      <a:solidFill>
                        <a:srgbClr val="004C0E"/>
                      </a:solidFill>
                      <a:prstDash val="solid"/>
                      <a:round/>
                      <a:headEnd type="none" w="med" len="med"/>
                      <a:tailEnd type="none" w="med" len="med"/>
                    </a:lnT>
                    <a:lnB w="12700" cap="flat" cmpd="sng" algn="ctr">
                      <a:solidFill>
                        <a:srgbClr val="E0620E"/>
                      </a:solidFill>
                      <a:prstDash val="solid"/>
                      <a:round/>
                      <a:headEnd type="none" w="med" len="med"/>
                      <a:tailEnd type="none" w="med" len="med"/>
                    </a:lnB>
                    <a:noFill/>
                  </a:tcPr>
                </a:tc>
                <a:extLst>
                  <a:ext uri="{0D108BD9-81ED-4DB2-BD59-A6C34878D82A}">
                    <a16:rowId xmlns:a16="http://schemas.microsoft.com/office/drawing/2014/main" val="2561853148"/>
                  </a:ext>
                </a:extLst>
              </a:tr>
              <a:tr h="0">
                <a:tc>
                  <a:txBody>
                    <a:bodyPr/>
                    <a:lstStyle/>
                    <a:p>
                      <a:pPr>
                        <a:buNone/>
                      </a:pPr>
                      <a:r>
                        <a:rPr lang="en-GB" sz="1100">
                          <a:effectLst/>
                          <a:latin typeface="Arial" panose="020B0604020202020204" pitchFamily="34" charset="0"/>
                        </a:rPr>
                        <a:t>Nuclear Physics</a:t>
                      </a:r>
                      <a:endParaRPr lang="en-GB" sz="1100">
                        <a:effectLst/>
                        <a:latin typeface="Calibri" panose="020F0502020204030204" pitchFamily="34" charset="0"/>
                      </a:endParaRPr>
                    </a:p>
                  </a:txBody>
                  <a:tcPr marL="68580" marR="68580" marT="0" marB="0">
                    <a:lnL w="12700" cap="flat" cmpd="sng" algn="ctr">
                      <a:solidFill>
                        <a:srgbClr val="1018C9"/>
                      </a:solidFill>
                      <a:prstDash val="solid"/>
                      <a:round/>
                      <a:headEnd type="none" w="med" len="med"/>
                      <a:tailEnd type="none" w="med" len="med"/>
                    </a:lnL>
                    <a:lnR w="12700" cap="flat" cmpd="sng" algn="ctr">
                      <a:solidFill>
                        <a:srgbClr val="1018C9"/>
                      </a:solidFill>
                      <a:prstDash val="solid"/>
                      <a:round/>
                      <a:headEnd type="none" w="med" len="med"/>
                      <a:tailEnd type="none" w="med" len="med"/>
                    </a:lnR>
                    <a:lnT w="12700" cap="flat" cmpd="sng" algn="ctr">
                      <a:solidFill>
                        <a:srgbClr val="600EC9"/>
                      </a:solidFill>
                      <a:prstDash val="solid"/>
                      <a:round/>
                      <a:headEnd type="none" w="med" len="med"/>
                      <a:tailEnd type="none" w="med" len="med"/>
                    </a:lnT>
                    <a:lnB w="12700" cap="flat" cmpd="sng" algn="ctr">
                      <a:solidFill>
                        <a:srgbClr val="1018C9"/>
                      </a:solidFill>
                      <a:prstDash val="solid"/>
                      <a:round/>
                      <a:headEnd type="none" w="med" len="med"/>
                      <a:tailEnd type="none" w="med" len="med"/>
                    </a:lnB>
                    <a:noFill/>
                  </a:tcPr>
                </a:tc>
                <a:tc>
                  <a:txBody>
                    <a:bodyPr/>
                    <a:lstStyle/>
                    <a:p>
                      <a:pPr>
                        <a:buNone/>
                      </a:pPr>
                      <a:r>
                        <a:rPr lang="en-GB" sz="1100">
                          <a:effectLst/>
                          <a:latin typeface="Arial" panose="020B0604020202020204" pitchFamily="34" charset="0"/>
                        </a:rPr>
                        <a:t>Professor Paul Stevenson</a:t>
                      </a:r>
                      <a:endParaRPr lang="en-GB" sz="1100">
                        <a:effectLst/>
                        <a:latin typeface="Calibri" panose="020F0502020204030204" pitchFamily="34" charset="0"/>
                      </a:endParaRPr>
                    </a:p>
                  </a:txBody>
                  <a:tcPr marL="68580" marR="68580" marT="0" marB="0">
                    <a:lnL w="12700" cap="flat" cmpd="sng" algn="ctr">
                      <a:solidFill>
                        <a:srgbClr val="1018C9"/>
                      </a:solidFill>
                      <a:prstDash val="solid"/>
                      <a:round/>
                      <a:headEnd type="none" w="med" len="med"/>
                      <a:tailEnd type="none" w="med" len="med"/>
                    </a:lnL>
                    <a:lnR w="12700" cap="flat" cmpd="sng" algn="ctr">
                      <a:solidFill>
                        <a:srgbClr val="80500E"/>
                      </a:solidFill>
                      <a:prstDash val="solid"/>
                      <a:round/>
                      <a:headEnd type="none" w="med" len="med"/>
                      <a:tailEnd type="none" w="med" len="med"/>
                    </a:lnR>
                    <a:lnT w="12700" cap="flat" cmpd="sng" algn="ctr">
                      <a:solidFill>
                        <a:srgbClr val="A0420E"/>
                      </a:solidFill>
                      <a:prstDash val="solid"/>
                      <a:round/>
                      <a:headEnd type="none" w="med" len="med"/>
                      <a:tailEnd type="none" w="med" len="med"/>
                    </a:lnT>
                    <a:lnB w="12700" cap="flat" cmpd="sng" algn="ctr">
                      <a:solidFill>
                        <a:srgbClr val="80500E"/>
                      </a:solidFill>
                      <a:prstDash val="solid"/>
                      <a:round/>
                      <a:headEnd type="none" w="med" len="med"/>
                      <a:tailEnd type="none" w="med" len="med"/>
                    </a:lnB>
                    <a:noFill/>
                  </a:tcPr>
                </a:tc>
                <a:tc>
                  <a:txBody>
                    <a:bodyPr/>
                    <a:lstStyle/>
                    <a:p>
                      <a:pPr>
                        <a:buNone/>
                      </a:pPr>
                      <a:r>
                        <a:rPr lang="en-GB" sz="1100" dirty="0">
                          <a:effectLst/>
                          <a:latin typeface="Arial" panose="020B0604020202020204" pitchFamily="34" charset="0"/>
                        </a:rPr>
                        <a:t>Surrey</a:t>
                      </a:r>
                      <a:endParaRPr lang="en-GB" sz="1100" dirty="0">
                        <a:effectLst/>
                        <a:latin typeface="Calibri" panose="020F0502020204030204" pitchFamily="34" charset="0"/>
                      </a:endParaRPr>
                    </a:p>
                  </a:txBody>
                  <a:tcPr marL="68580" marR="68580" marT="0" marB="0">
                    <a:lnL w="12700" cap="flat" cmpd="sng" algn="ctr">
                      <a:solidFill>
                        <a:srgbClr val="80500E"/>
                      </a:solidFill>
                      <a:prstDash val="solid"/>
                      <a:round/>
                      <a:headEnd type="none" w="med" len="med"/>
                      <a:tailEnd type="none" w="med" len="med"/>
                    </a:lnL>
                    <a:lnR w="12700" cap="flat" cmpd="sng" algn="ctr">
                      <a:solidFill>
                        <a:srgbClr val="A06C0E"/>
                      </a:solidFill>
                      <a:prstDash val="solid"/>
                      <a:round/>
                      <a:headEnd type="none" w="med" len="med"/>
                      <a:tailEnd type="none" w="med" len="med"/>
                    </a:lnR>
                    <a:lnT w="12700" cap="flat" cmpd="sng" algn="ctr">
                      <a:solidFill>
                        <a:srgbClr val="E0620E"/>
                      </a:solidFill>
                      <a:prstDash val="solid"/>
                      <a:round/>
                      <a:headEnd type="none" w="med" len="med"/>
                      <a:tailEnd type="none" w="med" len="med"/>
                    </a:lnT>
                    <a:lnB w="12700" cap="flat" cmpd="sng" algn="ctr">
                      <a:solidFill>
                        <a:srgbClr val="A06C0E"/>
                      </a:solidFill>
                      <a:prstDash val="solid"/>
                      <a:round/>
                      <a:headEnd type="none" w="med" len="med"/>
                      <a:tailEnd type="none" w="med" len="med"/>
                    </a:lnB>
                    <a:noFill/>
                  </a:tcPr>
                </a:tc>
                <a:extLst>
                  <a:ext uri="{0D108BD9-81ED-4DB2-BD59-A6C34878D82A}">
                    <a16:rowId xmlns:a16="http://schemas.microsoft.com/office/drawing/2014/main" val="2236109298"/>
                  </a:ext>
                </a:extLst>
              </a:tr>
            </a:tbl>
          </a:graphicData>
        </a:graphic>
      </p:graphicFrame>
    </p:spTree>
    <p:extLst>
      <p:ext uri="{BB962C8B-B14F-4D97-AF65-F5344CB8AC3E}">
        <p14:creationId xmlns:p14="http://schemas.microsoft.com/office/powerpoint/2010/main" val="2397972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8256-C557-FB21-FB0F-A2054AC5D55D}"/>
              </a:ext>
            </a:extLst>
          </p:cNvPr>
          <p:cNvSpPr>
            <a:spLocks noGrp="1"/>
          </p:cNvSpPr>
          <p:nvPr>
            <p:ph type="title"/>
          </p:nvPr>
        </p:nvSpPr>
        <p:spPr/>
        <p:txBody>
          <a:bodyPr/>
          <a:lstStyle/>
          <a:p>
            <a:r>
              <a:rPr lang="en-US" dirty="0"/>
              <a:t>Blank Spacer Slide</a:t>
            </a:r>
          </a:p>
        </p:txBody>
      </p:sp>
      <p:sp>
        <p:nvSpPr>
          <p:cNvPr id="3" name="Content Placeholder 2">
            <a:extLst>
              <a:ext uri="{FF2B5EF4-FFF2-40B4-BE49-F238E27FC236}">
                <a16:creationId xmlns:a16="http://schemas.microsoft.com/office/drawing/2014/main" id="{152CB335-428C-1682-05C8-8E799B838AE8}"/>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B6066A56-56AC-1C8B-696A-5C101ABEC09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6405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8567-4760-1D21-1B9C-100DFC3442CE}"/>
              </a:ext>
            </a:extLst>
          </p:cNvPr>
          <p:cNvSpPr>
            <a:spLocks noGrp="1"/>
          </p:cNvSpPr>
          <p:nvPr>
            <p:ph type="title"/>
          </p:nvPr>
        </p:nvSpPr>
        <p:spPr/>
        <p:txBody>
          <a:bodyPr/>
          <a:lstStyle/>
          <a:p>
            <a:r>
              <a:rPr lang="en-US" dirty="0"/>
              <a:t>Nuclear Data DFA</a:t>
            </a:r>
          </a:p>
        </p:txBody>
      </p:sp>
      <p:sp>
        <p:nvSpPr>
          <p:cNvPr id="3" name="Content Placeholder 2">
            <a:extLst>
              <a:ext uri="{FF2B5EF4-FFF2-40B4-BE49-F238E27FC236}">
                <a16:creationId xmlns:a16="http://schemas.microsoft.com/office/drawing/2014/main" id="{8B284505-7B2A-EE12-34BD-E00F55A6D959}"/>
              </a:ext>
            </a:extLst>
          </p:cNvPr>
          <p:cNvSpPr>
            <a:spLocks noGrp="1"/>
          </p:cNvSpPr>
          <p:nvPr>
            <p:ph idx="1"/>
          </p:nvPr>
        </p:nvSpPr>
        <p:spPr>
          <a:xfrm>
            <a:off x="609600" y="1879601"/>
            <a:ext cx="8627220" cy="4525963"/>
          </a:xfrm>
        </p:spPr>
        <p:txBody>
          <a:bodyPr>
            <a:normAutofit/>
          </a:bodyPr>
          <a:lstStyle/>
          <a:p>
            <a:r>
              <a:rPr lang="en-US" sz="2400" dirty="0"/>
              <a:t>A group led by Dave Jenkins (York) is planning a “Nuclear Data”-</a:t>
            </a:r>
            <a:r>
              <a:rPr lang="en-US" sz="2400" dirty="0" err="1"/>
              <a:t>centred</a:t>
            </a:r>
            <a:r>
              <a:rPr lang="en-US" sz="2400" dirty="0"/>
              <a:t> bid for the DFA on the stated assumption that there may be several awards made.  </a:t>
            </a:r>
          </a:p>
          <a:p>
            <a:r>
              <a:rPr lang="en-US" sz="2400" dirty="0"/>
              <a:t>This bid would be heavy on the STFC side to bring in those students interested in blue skies research who would otherwise not think to go for a broader nuclear science doctorate</a:t>
            </a:r>
          </a:p>
          <a:p>
            <a:r>
              <a:rPr lang="en-US" sz="2400" dirty="0"/>
              <a:t>Nuclear Data as link between blue skies work and nuclear industry</a:t>
            </a:r>
          </a:p>
          <a:p>
            <a:r>
              <a:rPr lang="en-US" sz="2400" dirty="0"/>
              <a:t>Working group: York, Surrey, Manchester, Cambridge + Lancaster? + Edinburgh?</a:t>
            </a:r>
          </a:p>
        </p:txBody>
      </p:sp>
      <p:sp>
        <p:nvSpPr>
          <p:cNvPr id="4" name="Text Placeholder 3">
            <a:extLst>
              <a:ext uri="{FF2B5EF4-FFF2-40B4-BE49-F238E27FC236}">
                <a16:creationId xmlns:a16="http://schemas.microsoft.com/office/drawing/2014/main" id="{7CFBAE06-F3F6-0CBD-81A2-267E723C20DF}"/>
              </a:ext>
            </a:extLst>
          </p:cNvPr>
          <p:cNvSpPr>
            <a:spLocks noGrp="1"/>
          </p:cNvSpPr>
          <p:nvPr>
            <p:ph type="body" sz="quarter" idx="13"/>
          </p:nvPr>
        </p:nvSpPr>
        <p:spPr/>
        <p:txBody>
          <a:bodyPr/>
          <a:lstStyle/>
          <a:p>
            <a:endParaRPr lang="en-US"/>
          </a:p>
        </p:txBody>
      </p:sp>
      <p:pic>
        <p:nvPicPr>
          <p:cNvPr id="6" name="Picture 5" descr="A person with a beard and mustache&#10;&#10;AI-generated content may be incorrect.">
            <a:extLst>
              <a:ext uri="{FF2B5EF4-FFF2-40B4-BE49-F238E27FC236}">
                <a16:creationId xmlns:a16="http://schemas.microsoft.com/office/drawing/2014/main" id="{42E204E6-DE63-08A7-93F2-ECD2F85D3D73}"/>
              </a:ext>
            </a:extLst>
          </p:cNvPr>
          <p:cNvPicPr>
            <a:picLocks noChangeAspect="1"/>
          </p:cNvPicPr>
          <p:nvPr/>
        </p:nvPicPr>
        <p:blipFill>
          <a:blip r:embed="rId2"/>
          <a:stretch>
            <a:fillRect/>
          </a:stretch>
        </p:blipFill>
        <p:spPr>
          <a:xfrm>
            <a:off x="9587876" y="3135580"/>
            <a:ext cx="2329304" cy="3269984"/>
          </a:xfrm>
          <a:prstGeom prst="rect">
            <a:avLst/>
          </a:prstGeom>
        </p:spPr>
      </p:pic>
    </p:spTree>
    <p:extLst>
      <p:ext uri="{BB962C8B-B14F-4D97-AF65-F5344CB8AC3E}">
        <p14:creationId xmlns:p14="http://schemas.microsoft.com/office/powerpoint/2010/main" val="1973982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0BBB50-49E8-1345-9D23-5003F3EBCCAC}" type="datetime2">
              <a:rPr lang="en-GB" smtClean="0"/>
              <a:t>Tuesday, 22 July 2025</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3</a:t>
            </a:fld>
            <a:endParaRPr lang="en-US" dirty="0"/>
          </a:p>
        </p:txBody>
      </p:sp>
      <p:sp>
        <p:nvSpPr>
          <p:cNvPr id="8" name="Title 7">
            <a:extLst>
              <a:ext uri="{FF2B5EF4-FFF2-40B4-BE49-F238E27FC236}">
                <a16:creationId xmlns:a16="http://schemas.microsoft.com/office/drawing/2014/main" id="{E2F4F158-902A-5145-9471-C3DD80F00179}"/>
              </a:ext>
            </a:extLst>
          </p:cNvPr>
          <p:cNvSpPr>
            <a:spLocks noGrp="1"/>
          </p:cNvSpPr>
          <p:nvPr>
            <p:ph type="title"/>
          </p:nvPr>
        </p:nvSpPr>
        <p:spPr/>
        <p:txBody>
          <a:bodyPr/>
          <a:lstStyle/>
          <a:p>
            <a:r>
              <a:rPr lang="en-US" b="1" dirty="0"/>
              <a:t>Slides For Nuclear Data Meeting</a:t>
            </a:r>
            <a:br>
              <a:rPr lang="en-US" b="1" dirty="0"/>
            </a:br>
            <a:br>
              <a:rPr lang="en-US" b="1" dirty="0"/>
            </a:br>
            <a:r>
              <a:rPr lang="en-US" b="1" dirty="0"/>
              <a:t>Nuclear Data in the Cosmos</a:t>
            </a:r>
          </a:p>
        </p:txBody>
      </p:sp>
      <p:sp>
        <p:nvSpPr>
          <p:cNvPr id="10" name="Text Placeholder 9">
            <a:extLst>
              <a:ext uri="{FF2B5EF4-FFF2-40B4-BE49-F238E27FC236}">
                <a16:creationId xmlns:a16="http://schemas.microsoft.com/office/drawing/2014/main" id="{D75DA593-BA49-6B45-AB95-8971A8BAE623}"/>
              </a:ext>
            </a:extLst>
          </p:cNvPr>
          <p:cNvSpPr>
            <a:spLocks noGrp="1"/>
          </p:cNvSpPr>
          <p:nvPr>
            <p:ph type="body" sz="quarter" idx="12"/>
          </p:nvPr>
        </p:nvSpPr>
        <p:spPr>
          <a:xfrm>
            <a:off x="2241552" y="3416300"/>
            <a:ext cx="7700433" cy="2283042"/>
          </a:xfrm>
        </p:spPr>
        <p:txBody>
          <a:bodyPr>
            <a:normAutofit/>
          </a:bodyPr>
          <a:lstStyle/>
          <a:p>
            <a:endParaRPr lang="en-US" dirty="0"/>
          </a:p>
          <a:p>
            <a:endParaRPr lang="en-US" dirty="0"/>
          </a:p>
          <a:p>
            <a:r>
              <a:rPr lang="en-US" dirty="0"/>
              <a:t>Dr. Matthew Williams</a:t>
            </a:r>
          </a:p>
          <a:p>
            <a:r>
              <a:rPr lang="en-US" dirty="0"/>
              <a:t>STFC Ernest Rutherford Fellow</a:t>
            </a:r>
          </a:p>
          <a:p>
            <a:endParaRPr lang="en-US" dirty="0"/>
          </a:p>
        </p:txBody>
      </p:sp>
    </p:spTree>
    <p:extLst>
      <p:ext uri="{BB962C8B-B14F-4D97-AF65-F5344CB8AC3E}">
        <p14:creationId xmlns:p14="http://schemas.microsoft.com/office/powerpoint/2010/main" val="2871691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5652-0510-B30B-0E08-E95F9A1C7D23}"/>
              </a:ext>
            </a:extLst>
          </p:cNvPr>
          <p:cNvSpPr>
            <a:spLocks noGrp="1"/>
          </p:cNvSpPr>
          <p:nvPr>
            <p:ph type="title"/>
          </p:nvPr>
        </p:nvSpPr>
        <p:spPr>
          <a:xfrm>
            <a:off x="773890" y="199678"/>
            <a:ext cx="10515600" cy="704212"/>
          </a:xfrm>
        </p:spPr>
        <p:txBody>
          <a:bodyPr/>
          <a:lstStyle/>
          <a:p>
            <a:r>
              <a:rPr lang="en-GB" dirty="0"/>
              <a:t>Nuclear Reactions in Stars</a:t>
            </a:r>
          </a:p>
        </p:txBody>
      </p:sp>
      <p:sp>
        <p:nvSpPr>
          <p:cNvPr id="4" name="Date Placeholder 3">
            <a:extLst>
              <a:ext uri="{FF2B5EF4-FFF2-40B4-BE49-F238E27FC236}">
                <a16:creationId xmlns:a16="http://schemas.microsoft.com/office/drawing/2014/main" id="{B9441EBC-531D-8786-D8AA-23BADF67BFBC}"/>
              </a:ext>
            </a:extLst>
          </p:cNvPr>
          <p:cNvSpPr>
            <a:spLocks noGrp="1"/>
          </p:cNvSpPr>
          <p:nvPr>
            <p:ph type="dt" sz="half" idx="10"/>
          </p:nvPr>
        </p:nvSpPr>
        <p:spPr/>
        <p:txBody>
          <a:bodyPr/>
          <a:lstStyle/>
          <a:p>
            <a:fld id="{77A6B0AF-0385-E74A-825E-6D737D1E37D6}" type="datetime2">
              <a:rPr lang="en-GB" smtClean="0"/>
              <a:t>Tuesday, 22 July 2025</a:t>
            </a:fld>
            <a:endParaRPr lang="en-US" dirty="0"/>
          </a:p>
        </p:txBody>
      </p:sp>
      <p:sp>
        <p:nvSpPr>
          <p:cNvPr id="5" name="Slide Number Placeholder 4">
            <a:extLst>
              <a:ext uri="{FF2B5EF4-FFF2-40B4-BE49-F238E27FC236}">
                <a16:creationId xmlns:a16="http://schemas.microsoft.com/office/drawing/2014/main" id="{78AC4386-1BAB-5EEE-EF3B-16348E447CA3}"/>
              </a:ext>
            </a:extLst>
          </p:cNvPr>
          <p:cNvSpPr>
            <a:spLocks noGrp="1"/>
          </p:cNvSpPr>
          <p:nvPr>
            <p:ph type="sldNum" sz="quarter" idx="12"/>
          </p:nvPr>
        </p:nvSpPr>
        <p:spPr/>
        <p:txBody>
          <a:bodyPr/>
          <a:lstStyle/>
          <a:p>
            <a:fld id="{C8625EC3-6C33-CC45-91BB-212F920403D2}" type="slidenum">
              <a:rPr lang="en-US" smtClean="0"/>
              <a:t>4</a:t>
            </a:fld>
            <a:endParaRPr lang="en-US"/>
          </a:p>
        </p:txBody>
      </p:sp>
      <p:sp>
        <p:nvSpPr>
          <p:cNvPr id="7" name="Google Shape;113;p4">
            <a:extLst>
              <a:ext uri="{FF2B5EF4-FFF2-40B4-BE49-F238E27FC236}">
                <a16:creationId xmlns:a16="http://schemas.microsoft.com/office/drawing/2014/main" id="{E581FC38-8A99-254C-6169-31DD515DA295}"/>
              </a:ext>
            </a:extLst>
          </p:cNvPr>
          <p:cNvSpPr txBox="1"/>
          <p:nvPr/>
        </p:nvSpPr>
        <p:spPr>
          <a:xfrm>
            <a:off x="788020" y="1049153"/>
            <a:ext cx="1121651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dirty="0">
                <a:solidFill>
                  <a:srgbClr val="000000"/>
                </a:solidFill>
              </a:rPr>
              <a:t>Understanding the origin of the elements requires many nuclear physics inputs (masses, half-lives, </a:t>
            </a:r>
            <a:r>
              <a:rPr lang="en-CA" b="1" u="sng" dirty="0">
                <a:solidFill>
                  <a:srgbClr val="000000"/>
                </a:solidFill>
              </a:rPr>
              <a:t>reaction rates</a:t>
            </a:r>
            <a:r>
              <a:rPr lang="en-CA" dirty="0">
                <a:solidFill>
                  <a:srgbClr val="000000"/>
                </a:solidFill>
              </a:rPr>
              <a:t>)</a:t>
            </a:r>
            <a:endParaRPr dirty="0">
              <a:solidFill>
                <a:srgbClr val="000000"/>
              </a:solidFill>
            </a:endParaRPr>
          </a:p>
        </p:txBody>
      </p:sp>
      <p:pic>
        <p:nvPicPr>
          <p:cNvPr id="8" name="Google Shape;124;p4" descr="Text&#10;&#10;Description automatically generated">
            <a:extLst>
              <a:ext uri="{FF2B5EF4-FFF2-40B4-BE49-F238E27FC236}">
                <a16:creationId xmlns:a16="http://schemas.microsoft.com/office/drawing/2014/main" id="{1154F4E6-14A1-05C6-913F-FFD2F651D35D}"/>
              </a:ext>
            </a:extLst>
          </p:cNvPr>
          <p:cNvPicPr preferRelativeResize="0"/>
          <p:nvPr/>
        </p:nvPicPr>
        <p:blipFill rotWithShape="1">
          <a:blip r:embed="rId2">
            <a:alphaModFix/>
          </a:blip>
          <a:srcRect/>
          <a:stretch/>
        </p:blipFill>
        <p:spPr>
          <a:xfrm>
            <a:off x="3715531" y="1478752"/>
            <a:ext cx="5361496" cy="738118"/>
          </a:xfrm>
          <a:prstGeom prst="rect">
            <a:avLst/>
          </a:prstGeom>
          <a:noFill/>
          <a:ln w="50800" cap="flat" cmpd="sng">
            <a:noFill/>
            <a:prstDash val="solid"/>
            <a:round/>
            <a:headEnd type="none" w="sm" len="sm"/>
            <a:tailEnd type="none" w="sm" len="sm"/>
          </a:ln>
        </p:spPr>
      </p:pic>
      <p:sp>
        <p:nvSpPr>
          <p:cNvPr id="10" name="Oval 9">
            <a:extLst>
              <a:ext uri="{FF2B5EF4-FFF2-40B4-BE49-F238E27FC236}">
                <a16:creationId xmlns:a16="http://schemas.microsoft.com/office/drawing/2014/main" id="{466182FA-0A92-BE24-013E-600854DCCFFC}"/>
              </a:ext>
            </a:extLst>
          </p:cNvPr>
          <p:cNvSpPr/>
          <p:nvPr/>
        </p:nvSpPr>
        <p:spPr>
          <a:xfrm>
            <a:off x="6792378" y="1559432"/>
            <a:ext cx="741557" cy="557561"/>
          </a:xfrm>
          <a:prstGeom prst="ellipse">
            <a:avLst/>
          </a:prstGeom>
          <a:noFill/>
          <a:ln w="317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Google Shape;187;p5" descr="Histogram&#10;&#10;Description automatically generated">
            <a:extLst>
              <a:ext uri="{FF2B5EF4-FFF2-40B4-BE49-F238E27FC236}">
                <a16:creationId xmlns:a16="http://schemas.microsoft.com/office/drawing/2014/main" id="{5B484662-BE65-7779-1468-316609D17ACE}"/>
              </a:ext>
            </a:extLst>
          </p:cNvPr>
          <p:cNvPicPr preferRelativeResize="0"/>
          <p:nvPr/>
        </p:nvPicPr>
        <p:blipFill rotWithShape="1">
          <a:blip r:embed="rId3">
            <a:alphaModFix/>
          </a:blip>
          <a:srcRect/>
          <a:stretch/>
        </p:blipFill>
        <p:spPr>
          <a:xfrm rot="-5400000">
            <a:off x="252801" y="2178088"/>
            <a:ext cx="3843383" cy="2801205"/>
          </a:xfrm>
          <a:prstGeom prst="rect">
            <a:avLst/>
          </a:prstGeom>
          <a:noFill/>
          <a:ln>
            <a:noFill/>
          </a:ln>
        </p:spPr>
      </p:pic>
      <p:sp>
        <p:nvSpPr>
          <p:cNvPr id="28" name="TextBox 27">
            <a:extLst>
              <a:ext uri="{FF2B5EF4-FFF2-40B4-BE49-F238E27FC236}">
                <a16:creationId xmlns:a16="http://schemas.microsoft.com/office/drawing/2014/main" id="{3396466E-9693-33E0-E4E2-EFD4FDF442C0}"/>
              </a:ext>
            </a:extLst>
          </p:cNvPr>
          <p:cNvSpPr txBox="1"/>
          <p:nvPr/>
        </p:nvSpPr>
        <p:spPr>
          <a:xfrm>
            <a:off x="184135" y="5620340"/>
            <a:ext cx="5983987" cy="738664"/>
          </a:xfrm>
          <a:prstGeom prst="rect">
            <a:avLst/>
          </a:prstGeom>
          <a:noFill/>
        </p:spPr>
        <p:txBody>
          <a:bodyPr wrap="square" rtlCol="0">
            <a:spAutoFit/>
          </a:bodyPr>
          <a:lstStyle/>
          <a:p>
            <a:r>
              <a:rPr lang="en-GB" sz="1400" dirty="0">
                <a:solidFill>
                  <a:srgbClr val="000000"/>
                </a:solidFill>
                <a:latin typeface="Georgia"/>
                <a:cs typeface="Georgia"/>
              </a:rPr>
              <a:t>Almost all reactions in stars proceed via excited states in nuclei.</a:t>
            </a:r>
          </a:p>
          <a:p>
            <a:endParaRPr lang="en-GB" sz="1400" dirty="0">
              <a:solidFill>
                <a:srgbClr val="000000"/>
              </a:solidFill>
              <a:latin typeface="Georgia"/>
              <a:cs typeface="Georgia"/>
            </a:endParaRPr>
          </a:p>
          <a:p>
            <a:r>
              <a:rPr lang="en-GB" sz="1400" dirty="0">
                <a:solidFill>
                  <a:srgbClr val="000000"/>
                </a:solidFill>
                <a:latin typeface="Georgia"/>
                <a:cs typeface="Georgia"/>
              </a:rPr>
              <a:t>Proton-, alpha- and neutron-induced reactions being the most common.</a:t>
            </a:r>
          </a:p>
        </p:txBody>
      </p:sp>
      <p:grpSp>
        <p:nvGrpSpPr>
          <p:cNvPr id="9" name="Group 8">
            <a:extLst>
              <a:ext uri="{FF2B5EF4-FFF2-40B4-BE49-F238E27FC236}">
                <a16:creationId xmlns:a16="http://schemas.microsoft.com/office/drawing/2014/main" id="{6A6B1378-09AD-7352-6442-7CD078A7B21C}"/>
              </a:ext>
            </a:extLst>
          </p:cNvPr>
          <p:cNvGrpSpPr/>
          <p:nvPr/>
        </p:nvGrpSpPr>
        <p:grpSpPr>
          <a:xfrm>
            <a:off x="4149366" y="2248279"/>
            <a:ext cx="2385566" cy="3016417"/>
            <a:chOff x="4550573" y="2138912"/>
            <a:chExt cx="2385566" cy="3016417"/>
          </a:xfrm>
        </p:grpSpPr>
        <p:grpSp>
          <p:nvGrpSpPr>
            <p:cNvPr id="6" name="Group 5">
              <a:extLst>
                <a:ext uri="{FF2B5EF4-FFF2-40B4-BE49-F238E27FC236}">
                  <a16:creationId xmlns:a16="http://schemas.microsoft.com/office/drawing/2014/main" id="{DAD61298-FD30-DF48-E0DE-1F5C22BEF4BC}"/>
                </a:ext>
              </a:extLst>
            </p:cNvPr>
            <p:cNvGrpSpPr/>
            <p:nvPr/>
          </p:nvGrpSpPr>
          <p:grpSpPr>
            <a:xfrm>
              <a:off x="4550573" y="2834468"/>
              <a:ext cx="2385566" cy="2320861"/>
              <a:chOff x="4550573" y="2824390"/>
              <a:chExt cx="2385566" cy="2320861"/>
            </a:xfrm>
          </p:grpSpPr>
          <p:grpSp>
            <p:nvGrpSpPr>
              <p:cNvPr id="12" name="Group 11">
                <a:extLst>
                  <a:ext uri="{FF2B5EF4-FFF2-40B4-BE49-F238E27FC236}">
                    <a16:creationId xmlns:a16="http://schemas.microsoft.com/office/drawing/2014/main" id="{1598C502-F777-B8B5-C3CE-54EA0BAA5735}"/>
                  </a:ext>
                </a:extLst>
              </p:cNvPr>
              <p:cNvGrpSpPr/>
              <p:nvPr/>
            </p:nvGrpSpPr>
            <p:grpSpPr>
              <a:xfrm>
                <a:off x="4550573" y="2824390"/>
                <a:ext cx="2385566" cy="2270575"/>
                <a:chOff x="2759821" y="1615565"/>
                <a:chExt cx="2489790" cy="2112496"/>
              </a:xfrm>
            </p:grpSpPr>
            <p:grpSp>
              <p:nvGrpSpPr>
                <p:cNvPr id="13" name="Group 12">
                  <a:extLst>
                    <a:ext uri="{FF2B5EF4-FFF2-40B4-BE49-F238E27FC236}">
                      <a16:creationId xmlns:a16="http://schemas.microsoft.com/office/drawing/2014/main" id="{C3E2A9E6-2EAA-E0C2-C6B2-4C56329DAA8E}"/>
                    </a:ext>
                  </a:extLst>
                </p:cNvPr>
                <p:cNvGrpSpPr/>
                <p:nvPr/>
              </p:nvGrpSpPr>
              <p:grpSpPr>
                <a:xfrm>
                  <a:off x="4189623" y="1615565"/>
                  <a:ext cx="1059988" cy="2112496"/>
                  <a:chOff x="4112601" y="1627982"/>
                  <a:chExt cx="1059988" cy="2112496"/>
                </a:xfrm>
              </p:grpSpPr>
              <p:sp>
                <p:nvSpPr>
                  <p:cNvPr id="16" name="Google Shape;135;p5">
                    <a:extLst>
                      <a:ext uri="{FF2B5EF4-FFF2-40B4-BE49-F238E27FC236}">
                        <a16:creationId xmlns:a16="http://schemas.microsoft.com/office/drawing/2014/main" id="{2721CEA0-130F-2438-CF1A-7E1AD4C4004B}"/>
                      </a:ext>
                    </a:extLst>
                  </p:cNvPr>
                  <p:cNvSpPr/>
                  <p:nvPr/>
                </p:nvSpPr>
                <p:spPr>
                  <a:xfrm>
                    <a:off x="4124840" y="1627982"/>
                    <a:ext cx="1047749" cy="458110"/>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7" name="Google Shape;136;p5">
                    <a:extLst>
                      <a:ext uri="{FF2B5EF4-FFF2-40B4-BE49-F238E27FC236}">
                        <a16:creationId xmlns:a16="http://schemas.microsoft.com/office/drawing/2014/main" id="{5173AC6B-917E-281B-F2D7-29D54F19DFA8}"/>
                      </a:ext>
                    </a:extLst>
                  </p:cNvPr>
                  <p:cNvGrpSpPr/>
                  <p:nvPr/>
                </p:nvGrpSpPr>
                <p:grpSpPr>
                  <a:xfrm>
                    <a:off x="4112601" y="1637358"/>
                    <a:ext cx="1059180" cy="2103120"/>
                    <a:chOff x="2164080" y="1325880"/>
                    <a:chExt cx="1059180" cy="2103120"/>
                  </a:xfrm>
                </p:grpSpPr>
                <p:grpSp>
                  <p:nvGrpSpPr>
                    <p:cNvPr id="18" name="Google Shape;137;p5">
                      <a:extLst>
                        <a:ext uri="{FF2B5EF4-FFF2-40B4-BE49-F238E27FC236}">
                          <a16:creationId xmlns:a16="http://schemas.microsoft.com/office/drawing/2014/main" id="{6BCFEF55-8955-997E-8A39-53A6BD4413F7}"/>
                        </a:ext>
                      </a:extLst>
                    </p:cNvPr>
                    <p:cNvGrpSpPr/>
                    <p:nvPr/>
                  </p:nvGrpSpPr>
                  <p:grpSpPr>
                    <a:xfrm>
                      <a:off x="2164080" y="1325880"/>
                      <a:ext cx="1051560" cy="2103120"/>
                      <a:chOff x="2590800" y="1051560"/>
                      <a:chExt cx="1051560" cy="2103120"/>
                    </a:xfrm>
                  </p:grpSpPr>
                  <p:cxnSp>
                    <p:nvCxnSpPr>
                      <p:cNvPr id="24" name="Google Shape;138;p5">
                        <a:extLst>
                          <a:ext uri="{FF2B5EF4-FFF2-40B4-BE49-F238E27FC236}">
                            <a16:creationId xmlns:a16="http://schemas.microsoft.com/office/drawing/2014/main" id="{8F53496E-7971-ED62-669F-25C0A06BAF8E}"/>
                          </a:ext>
                        </a:extLst>
                      </p:cNvPr>
                      <p:cNvCxnSpPr/>
                      <p:nvPr/>
                    </p:nvCxnSpPr>
                    <p:spPr>
                      <a:xfrm>
                        <a:off x="2590800" y="1051560"/>
                        <a:ext cx="0" cy="2103120"/>
                      </a:xfrm>
                      <a:prstGeom prst="straightConnector1">
                        <a:avLst/>
                      </a:prstGeom>
                      <a:noFill/>
                      <a:ln w="38100" cap="flat" cmpd="sng">
                        <a:solidFill>
                          <a:srgbClr val="000000"/>
                        </a:solidFill>
                        <a:prstDash val="solid"/>
                        <a:miter lim="800000"/>
                        <a:headEnd type="none" w="sm" len="sm"/>
                        <a:tailEnd type="none" w="sm" len="sm"/>
                      </a:ln>
                    </p:spPr>
                  </p:cxnSp>
                  <p:cxnSp>
                    <p:nvCxnSpPr>
                      <p:cNvPr id="25" name="Google Shape;139;p5">
                        <a:extLst>
                          <a:ext uri="{FF2B5EF4-FFF2-40B4-BE49-F238E27FC236}">
                            <a16:creationId xmlns:a16="http://schemas.microsoft.com/office/drawing/2014/main" id="{85A98A5B-866D-4D79-13A3-57B9A30C231B}"/>
                          </a:ext>
                        </a:extLst>
                      </p:cNvPr>
                      <p:cNvCxnSpPr/>
                      <p:nvPr/>
                    </p:nvCxnSpPr>
                    <p:spPr>
                      <a:xfrm>
                        <a:off x="3642360" y="1051560"/>
                        <a:ext cx="0" cy="2103120"/>
                      </a:xfrm>
                      <a:prstGeom prst="straightConnector1">
                        <a:avLst/>
                      </a:prstGeom>
                      <a:noFill/>
                      <a:ln w="38100" cap="flat" cmpd="sng">
                        <a:solidFill>
                          <a:srgbClr val="000000"/>
                        </a:solidFill>
                        <a:prstDash val="solid"/>
                        <a:miter lim="800000"/>
                        <a:headEnd type="none" w="sm" len="sm"/>
                        <a:tailEnd type="none" w="sm" len="sm"/>
                      </a:ln>
                    </p:spPr>
                  </p:cxnSp>
                  <p:cxnSp>
                    <p:nvCxnSpPr>
                      <p:cNvPr id="26" name="Google Shape;140;p5">
                        <a:extLst>
                          <a:ext uri="{FF2B5EF4-FFF2-40B4-BE49-F238E27FC236}">
                            <a16:creationId xmlns:a16="http://schemas.microsoft.com/office/drawing/2014/main" id="{C6957585-B163-F61B-5F50-F2C269B4044A}"/>
                          </a:ext>
                        </a:extLst>
                      </p:cNvPr>
                      <p:cNvCxnSpPr/>
                      <p:nvPr/>
                    </p:nvCxnSpPr>
                    <p:spPr>
                      <a:xfrm>
                        <a:off x="2590800" y="3154680"/>
                        <a:ext cx="1051560" cy="0"/>
                      </a:xfrm>
                      <a:prstGeom prst="straightConnector1">
                        <a:avLst/>
                      </a:prstGeom>
                      <a:noFill/>
                      <a:ln w="38100" cap="flat" cmpd="sng">
                        <a:solidFill>
                          <a:srgbClr val="000000"/>
                        </a:solidFill>
                        <a:prstDash val="solid"/>
                        <a:miter lim="800000"/>
                        <a:headEnd type="none" w="sm" len="sm"/>
                        <a:tailEnd type="none" w="sm" len="sm"/>
                      </a:ln>
                    </p:spPr>
                  </p:cxnSp>
                </p:grpSp>
                <p:cxnSp>
                  <p:nvCxnSpPr>
                    <p:cNvPr id="19" name="Google Shape;141;p5">
                      <a:extLst>
                        <a:ext uri="{FF2B5EF4-FFF2-40B4-BE49-F238E27FC236}">
                          <a16:creationId xmlns:a16="http://schemas.microsoft.com/office/drawing/2014/main" id="{9973D1E1-A4CC-9CD9-F8FA-D72C3AE6E3E9}"/>
                        </a:ext>
                      </a:extLst>
                    </p:cNvPr>
                    <p:cNvCxnSpPr/>
                    <p:nvPr/>
                  </p:nvCxnSpPr>
                  <p:spPr>
                    <a:xfrm>
                      <a:off x="2164080" y="2788920"/>
                      <a:ext cx="1051560" cy="0"/>
                    </a:xfrm>
                    <a:prstGeom prst="straightConnector1">
                      <a:avLst/>
                    </a:prstGeom>
                    <a:noFill/>
                    <a:ln w="38100" cap="flat" cmpd="sng">
                      <a:solidFill>
                        <a:srgbClr val="000000"/>
                      </a:solidFill>
                      <a:prstDash val="solid"/>
                      <a:miter lim="800000"/>
                      <a:headEnd type="none" w="sm" len="sm"/>
                      <a:tailEnd type="none" w="sm" len="sm"/>
                    </a:ln>
                  </p:spPr>
                </p:cxnSp>
                <p:cxnSp>
                  <p:nvCxnSpPr>
                    <p:cNvPr id="20" name="Google Shape;142;p5">
                      <a:extLst>
                        <a:ext uri="{FF2B5EF4-FFF2-40B4-BE49-F238E27FC236}">
                          <a16:creationId xmlns:a16="http://schemas.microsoft.com/office/drawing/2014/main" id="{C1BC7D48-3D98-B150-19C9-CDD1F1C860E7}"/>
                        </a:ext>
                      </a:extLst>
                    </p:cNvPr>
                    <p:cNvCxnSpPr/>
                    <p:nvPr/>
                  </p:nvCxnSpPr>
                  <p:spPr>
                    <a:xfrm>
                      <a:off x="2171700" y="2377440"/>
                      <a:ext cx="1051560" cy="0"/>
                    </a:xfrm>
                    <a:prstGeom prst="straightConnector1">
                      <a:avLst/>
                    </a:prstGeom>
                    <a:noFill/>
                    <a:ln w="38100" cap="flat" cmpd="sng">
                      <a:solidFill>
                        <a:srgbClr val="000000"/>
                      </a:solidFill>
                      <a:prstDash val="solid"/>
                      <a:miter lim="800000"/>
                      <a:headEnd type="none" w="sm" len="sm"/>
                      <a:tailEnd type="none" w="sm" len="sm"/>
                    </a:ln>
                  </p:spPr>
                </p:cxnSp>
                <p:cxnSp>
                  <p:nvCxnSpPr>
                    <p:cNvPr id="21" name="Google Shape;143;p5">
                      <a:extLst>
                        <a:ext uri="{FF2B5EF4-FFF2-40B4-BE49-F238E27FC236}">
                          <a16:creationId xmlns:a16="http://schemas.microsoft.com/office/drawing/2014/main" id="{9D5550FC-48AB-2F47-EC7B-F2C28F4EA28C}"/>
                        </a:ext>
                      </a:extLst>
                    </p:cNvPr>
                    <p:cNvCxnSpPr/>
                    <p:nvPr/>
                  </p:nvCxnSpPr>
                  <p:spPr>
                    <a:xfrm>
                      <a:off x="2164080" y="2164080"/>
                      <a:ext cx="1051560" cy="0"/>
                    </a:xfrm>
                    <a:prstGeom prst="straightConnector1">
                      <a:avLst/>
                    </a:prstGeom>
                    <a:noFill/>
                    <a:ln w="38100" cap="flat" cmpd="sng">
                      <a:solidFill>
                        <a:srgbClr val="000000"/>
                      </a:solidFill>
                      <a:prstDash val="solid"/>
                      <a:miter lim="800000"/>
                      <a:headEnd type="none" w="sm" len="sm"/>
                      <a:tailEnd type="none" w="sm" len="sm"/>
                    </a:ln>
                  </p:spPr>
                </p:cxnSp>
                <p:cxnSp>
                  <p:nvCxnSpPr>
                    <p:cNvPr id="22" name="Google Shape;144;p5">
                      <a:extLst>
                        <a:ext uri="{FF2B5EF4-FFF2-40B4-BE49-F238E27FC236}">
                          <a16:creationId xmlns:a16="http://schemas.microsoft.com/office/drawing/2014/main" id="{10CC6235-B81E-00B8-DD8E-11C4840E3B39}"/>
                        </a:ext>
                      </a:extLst>
                    </p:cNvPr>
                    <p:cNvCxnSpPr/>
                    <p:nvPr/>
                  </p:nvCxnSpPr>
                  <p:spPr>
                    <a:xfrm>
                      <a:off x="2171700" y="2026920"/>
                      <a:ext cx="1051560" cy="0"/>
                    </a:xfrm>
                    <a:prstGeom prst="straightConnector1">
                      <a:avLst/>
                    </a:prstGeom>
                    <a:noFill/>
                    <a:ln w="38100" cap="flat" cmpd="sng">
                      <a:solidFill>
                        <a:srgbClr val="000000"/>
                      </a:solidFill>
                      <a:prstDash val="solid"/>
                      <a:miter lim="800000"/>
                      <a:headEnd type="none" w="sm" len="sm"/>
                      <a:tailEnd type="none" w="sm" len="sm"/>
                    </a:ln>
                  </p:spPr>
                </p:cxnSp>
                <p:cxnSp>
                  <p:nvCxnSpPr>
                    <p:cNvPr id="23" name="Google Shape;145;p5">
                      <a:extLst>
                        <a:ext uri="{FF2B5EF4-FFF2-40B4-BE49-F238E27FC236}">
                          <a16:creationId xmlns:a16="http://schemas.microsoft.com/office/drawing/2014/main" id="{EBAF0AC2-4057-E612-57FE-D78B306EF735}"/>
                        </a:ext>
                      </a:extLst>
                    </p:cNvPr>
                    <p:cNvCxnSpPr/>
                    <p:nvPr/>
                  </p:nvCxnSpPr>
                  <p:spPr>
                    <a:xfrm>
                      <a:off x="2171700" y="1889760"/>
                      <a:ext cx="1051560" cy="0"/>
                    </a:xfrm>
                    <a:prstGeom prst="straightConnector1">
                      <a:avLst/>
                    </a:prstGeom>
                    <a:noFill/>
                    <a:ln w="38100" cap="flat" cmpd="sng">
                      <a:solidFill>
                        <a:srgbClr val="000000"/>
                      </a:solidFill>
                      <a:prstDash val="solid"/>
                      <a:miter lim="800000"/>
                      <a:headEnd type="none" w="sm" len="sm"/>
                      <a:tailEnd type="none" w="sm" len="sm"/>
                    </a:ln>
                  </p:spPr>
                </p:cxnSp>
              </p:grpSp>
            </p:grpSp>
            <p:cxnSp>
              <p:nvCxnSpPr>
                <p:cNvPr id="14" name="Google Shape;156;p5">
                  <a:extLst>
                    <a:ext uri="{FF2B5EF4-FFF2-40B4-BE49-F238E27FC236}">
                      <a16:creationId xmlns:a16="http://schemas.microsoft.com/office/drawing/2014/main" id="{AF54D43F-A859-3A2F-B2D3-6334506F77FC}"/>
                    </a:ext>
                  </a:extLst>
                </p:cNvPr>
                <p:cNvCxnSpPr/>
                <p:nvPr/>
              </p:nvCxnSpPr>
              <p:spPr>
                <a:xfrm>
                  <a:off x="2759821" y="3280759"/>
                  <a:ext cx="1051560" cy="0"/>
                </a:xfrm>
                <a:prstGeom prst="straightConnector1">
                  <a:avLst/>
                </a:prstGeom>
                <a:noFill/>
                <a:ln w="38100" cap="flat" cmpd="sng">
                  <a:solidFill>
                    <a:srgbClr val="000000"/>
                  </a:solidFill>
                  <a:prstDash val="solid"/>
                  <a:miter lim="800000"/>
                  <a:headEnd type="none" w="sm" len="sm"/>
                  <a:tailEnd type="none" w="sm" len="sm"/>
                </a:ln>
              </p:spPr>
            </p:cxnSp>
            <p:cxnSp>
              <p:nvCxnSpPr>
                <p:cNvPr id="15" name="Google Shape;157;p5">
                  <a:extLst>
                    <a:ext uri="{FF2B5EF4-FFF2-40B4-BE49-F238E27FC236}">
                      <a16:creationId xmlns:a16="http://schemas.microsoft.com/office/drawing/2014/main" id="{56D6EA78-4A29-2530-6BFA-7970BD015A47}"/>
                    </a:ext>
                  </a:extLst>
                </p:cNvPr>
                <p:cNvCxnSpPr>
                  <a:cxnSpLocks/>
                </p:cNvCxnSpPr>
                <p:nvPr/>
              </p:nvCxnSpPr>
              <p:spPr>
                <a:xfrm flipV="1">
                  <a:off x="2848518" y="1878708"/>
                  <a:ext cx="2352656" cy="7532"/>
                </a:xfrm>
                <a:prstGeom prst="straightConnector1">
                  <a:avLst/>
                </a:prstGeom>
                <a:noFill/>
                <a:ln w="38100" cap="flat" cmpd="sng">
                  <a:solidFill>
                    <a:srgbClr val="000000"/>
                  </a:solidFill>
                  <a:prstDash val="dash"/>
                  <a:miter lim="800000"/>
                  <a:headEnd type="none" w="sm" len="sm"/>
                  <a:tailEnd type="none" w="sm" len="sm"/>
                </a:ln>
              </p:spPr>
            </p:cxnSp>
          </p:grpSp>
          <p:cxnSp>
            <p:nvCxnSpPr>
              <p:cNvPr id="68" name="Straight Arrow Connector 67">
                <a:extLst>
                  <a:ext uri="{FF2B5EF4-FFF2-40B4-BE49-F238E27FC236}">
                    <a16:creationId xmlns:a16="http://schemas.microsoft.com/office/drawing/2014/main" id="{13ABCE7B-B06E-80F6-F845-271EE25A6814}"/>
                  </a:ext>
                </a:extLst>
              </p:cNvPr>
              <p:cNvCxnSpPr>
                <a:cxnSpLocks/>
              </p:cNvCxnSpPr>
              <p:nvPr/>
            </p:nvCxnSpPr>
            <p:spPr>
              <a:xfrm>
                <a:off x="5120793" y="3228862"/>
                <a:ext cx="0" cy="1352461"/>
              </a:xfrm>
              <a:prstGeom prst="straightConnector1">
                <a:avLst/>
              </a:prstGeom>
              <a:ln>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388B5920-493F-347D-5C4E-F0E42647443E}"/>
                      </a:ext>
                    </a:extLst>
                  </p:cNvPr>
                  <p:cNvSpPr txBox="1"/>
                  <p:nvPr/>
                </p:nvSpPr>
                <p:spPr>
                  <a:xfrm>
                    <a:off x="4754823" y="3677505"/>
                    <a:ext cx="34310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000000"/>
                                  </a:solidFill>
                                  <a:latin typeface="Cambria Math" panose="02040503050406030204" pitchFamily="18" charset="0"/>
                                </a:rPr>
                              </m:ctrlPr>
                            </m:sSubPr>
                            <m:e>
                              <m:r>
                                <a:rPr lang="en-GB" sz="1400" b="0" i="1" smtClean="0">
                                  <a:solidFill>
                                    <a:srgbClr val="000000"/>
                                  </a:solidFill>
                                  <a:latin typeface="Cambria Math" panose="02040503050406030204" pitchFamily="18" charset="0"/>
                                </a:rPr>
                                <m:t>𝐸</m:t>
                              </m:r>
                            </m:e>
                            <m:sub>
                              <m:r>
                                <a:rPr lang="en-GB" sz="1400" b="0" i="1" smtClean="0">
                                  <a:solidFill>
                                    <a:srgbClr val="000000"/>
                                  </a:solidFill>
                                  <a:latin typeface="Cambria Math" panose="02040503050406030204" pitchFamily="18" charset="0"/>
                                </a:rPr>
                                <m:t>𝑐𝑚</m:t>
                              </m:r>
                            </m:sub>
                          </m:sSub>
                        </m:oMath>
                      </m:oMathPara>
                    </a14:m>
                    <a:endParaRPr lang="en-GB" sz="1400" dirty="0" err="1">
                      <a:solidFill>
                        <a:srgbClr val="000000"/>
                      </a:solidFill>
                      <a:latin typeface="Georgia"/>
                      <a:cs typeface="Georgia"/>
                    </a:endParaRPr>
                  </a:p>
                </p:txBody>
              </p:sp>
            </mc:Choice>
            <mc:Fallback xmlns="">
              <p:sp>
                <p:nvSpPr>
                  <p:cNvPr id="70" name="TextBox 69">
                    <a:extLst>
                      <a:ext uri="{FF2B5EF4-FFF2-40B4-BE49-F238E27FC236}">
                        <a16:creationId xmlns:a16="http://schemas.microsoft.com/office/drawing/2014/main" id="{388B5920-493F-347D-5C4E-F0E42647443E}"/>
                      </a:ext>
                    </a:extLst>
                  </p:cNvPr>
                  <p:cNvSpPr txBox="1">
                    <a:spLocks noRot="1" noChangeAspect="1" noMove="1" noResize="1" noEditPoints="1" noAdjustHandles="1" noChangeArrowheads="1" noChangeShapeType="1" noTextEdit="1"/>
                  </p:cNvSpPr>
                  <p:nvPr/>
                </p:nvSpPr>
                <p:spPr>
                  <a:xfrm>
                    <a:off x="4754823" y="3677505"/>
                    <a:ext cx="343107" cy="215444"/>
                  </a:xfrm>
                  <a:prstGeom prst="rect">
                    <a:avLst/>
                  </a:prstGeom>
                  <a:blipFill>
                    <a:blip r:embed="rId4"/>
                    <a:stretch>
                      <a:fillRect l="-10714" b="-11429"/>
                    </a:stretch>
                  </a:blipFill>
                </p:spPr>
                <p:txBody>
                  <a:bodyPr/>
                  <a:lstStyle/>
                  <a:p>
                    <a:r>
                      <a:rPr lang="en-GB">
                        <a:noFill/>
                      </a:rPr>
                      <a:t> </a:t>
                    </a:r>
                  </a:p>
                </p:txBody>
              </p:sp>
            </mc:Fallback>
          </mc:AlternateContent>
          <p:cxnSp>
            <p:nvCxnSpPr>
              <p:cNvPr id="73" name="Straight Arrow Connector 72">
                <a:extLst>
                  <a:ext uri="{FF2B5EF4-FFF2-40B4-BE49-F238E27FC236}">
                    <a16:creationId xmlns:a16="http://schemas.microsoft.com/office/drawing/2014/main" id="{F00AC9F1-C5DC-1952-A0D4-26FA3B6BF1B8}"/>
                  </a:ext>
                </a:extLst>
              </p:cNvPr>
              <p:cNvCxnSpPr>
                <a:cxnSpLocks/>
              </p:cNvCxnSpPr>
              <p:nvPr/>
            </p:nvCxnSpPr>
            <p:spPr>
              <a:xfrm>
                <a:off x="5129365" y="4669817"/>
                <a:ext cx="3978" cy="475434"/>
              </a:xfrm>
              <a:prstGeom prst="straightConnector1">
                <a:avLst/>
              </a:prstGeom>
              <a:ln>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1F45D087-51B8-0A45-365D-9014ED3C23C0}"/>
                      </a:ext>
                    </a:extLst>
                  </p:cNvPr>
                  <p:cNvSpPr txBox="1"/>
                  <p:nvPr/>
                </p:nvSpPr>
                <p:spPr>
                  <a:xfrm>
                    <a:off x="4781081" y="4754072"/>
                    <a:ext cx="220765" cy="232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000000"/>
                                  </a:solidFill>
                                  <a:latin typeface="Cambria Math" panose="02040503050406030204" pitchFamily="18" charset="0"/>
                                </a:rPr>
                              </m:ctrlPr>
                            </m:sSubPr>
                            <m:e>
                              <m:r>
                                <a:rPr lang="en-GB" sz="1400" b="0" i="1" smtClean="0">
                                  <a:solidFill>
                                    <a:srgbClr val="000000"/>
                                  </a:solidFill>
                                  <a:latin typeface="Cambria Math" panose="02040503050406030204" pitchFamily="18" charset="0"/>
                                </a:rPr>
                                <m:t>𝑆</m:t>
                              </m:r>
                            </m:e>
                            <m:sub>
                              <m:r>
                                <a:rPr lang="en-GB" sz="1400" b="0" i="1" smtClean="0">
                                  <a:solidFill>
                                    <a:srgbClr val="000000"/>
                                  </a:solidFill>
                                  <a:latin typeface="Cambria Math" panose="02040503050406030204" pitchFamily="18" charset="0"/>
                                </a:rPr>
                                <m:t>𝑝</m:t>
                              </m:r>
                            </m:sub>
                          </m:sSub>
                        </m:oMath>
                      </m:oMathPara>
                    </a14:m>
                    <a:endParaRPr lang="en-GB" sz="1400" dirty="0" err="1">
                      <a:solidFill>
                        <a:srgbClr val="000000"/>
                      </a:solidFill>
                      <a:latin typeface="Georgia"/>
                      <a:cs typeface="Georgia"/>
                    </a:endParaRPr>
                  </a:p>
                </p:txBody>
              </p:sp>
            </mc:Choice>
            <mc:Fallback xmlns="">
              <p:sp>
                <p:nvSpPr>
                  <p:cNvPr id="75" name="TextBox 74">
                    <a:extLst>
                      <a:ext uri="{FF2B5EF4-FFF2-40B4-BE49-F238E27FC236}">
                        <a16:creationId xmlns:a16="http://schemas.microsoft.com/office/drawing/2014/main" id="{1F45D087-51B8-0A45-365D-9014ED3C23C0}"/>
                      </a:ext>
                    </a:extLst>
                  </p:cNvPr>
                  <p:cNvSpPr txBox="1">
                    <a:spLocks noRot="1" noChangeAspect="1" noMove="1" noResize="1" noEditPoints="1" noAdjustHandles="1" noChangeArrowheads="1" noChangeShapeType="1" noTextEdit="1"/>
                  </p:cNvSpPr>
                  <p:nvPr/>
                </p:nvSpPr>
                <p:spPr>
                  <a:xfrm>
                    <a:off x="4781081" y="4754072"/>
                    <a:ext cx="220765" cy="232051"/>
                  </a:xfrm>
                  <a:prstGeom prst="rect">
                    <a:avLst/>
                  </a:prstGeom>
                  <a:blipFill>
                    <a:blip r:embed="rId5"/>
                    <a:stretch>
                      <a:fillRect l="-16667" r="-8333" b="-18421"/>
                    </a:stretch>
                  </a:blipFill>
                </p:spPr>
                <p:txBody>
                  <a:bodyPr/>
                  <a:lstStyle/>
                  <a:p>
                    <a:r>
                      <a:rPr lang="en-GB">
                        <a:noFill/>
                      </a:rPr>
                      <a:t> </a:t>
                    </a:r>
                  </a:p>
                </p:txBody>
              </p:sp>
            </mc:Fallback>
          </mc:AlternateContent>
        </p:grpSp>
        <p:pic>
          <p:nvPicPr>
            <p:cNvPr id="27" name="Google Shape;164;p5" descr="Atomic nucleus - Wikipedia">
              <a:extLst>
                <a:ext uri="{FF2B5EF4-FFF2-40B4-BE49-F238E27FC236}">
                  <a16:creationId xmlns:a16="http://schemas.microsoft.com/office/drawing/2014/main" id="{2EE58ACD-85B5-22CD-1270-972388C7A71A}"/>
                </a:ext>
              </a:extLst>
            </p:cNvPr>
            <p:cNvPicPr preferRelativeResize="0"/>
            <p:nvPr/>
          </p:nvPicPr>
          <p:blipFill rotWithShape="1">
            <a:blip r:embed="rId6">
              <a:alphaModFix/>
            </a:blip>
            <a:srcRect/>
            <a:stretch/>
          </p:blipFill>
          <p:spPr>
            <a:xfrm>
              <a:off x="6114150" y="2138912"/>
              <a:ext cx="601466" cy="601466"/>
            </a:xfrm>
            <a:prstGeom prst="rect">
              <a:avLst/>
            </a:prstGeom>
            <a:noFill/>
            <a:ln>
              <a:noFill/>
            </a:ln>
          </p:spPr>
        </p:pic>
        <p:grpSp>
          <p:nvGrpSpPr>
            <p:cNvPr id="29" name="Group 28">
              <a:extLst>
                <a:ext uri="{FF2B5EF4-FFF2-40B4-BE49-F238E27FC236}">
                  <a16:creationId xmlns:a16="http://schemas.microsoft.com/office/drawing/2014/main" id="{2586F6EB-CE57-47F4-452B-467BB3212797}"/>
                </a:ext>
              </a:extLst>
            </p:cNvPr>
            <p:cNvGrpSpPr/>
            <p:nvPr/>
          </p:nvGrpSpPr>
          <p:grpSpPr>
            <a:xfrm>
              <a:off x="4568155" y="2401494"/>
              <a:ext cx="1199971" cy="601466"/>
              <a:chOff x="2776293" y="2102543"/>
              <a:chExt cx="1199971" cy="601466"/>
            </a:xfrm>
          </p:grpSpPr>
          <p:pic>
            <p:nvPicPr>
              <p:cNvPr id="30" name="Google Shape;163;p5" descr="Atomic nucleus - Wikipedia">
                <a:extLst>
                  <a:ext uri="{FF2B5EF4-FFF2-40B4-BE49-F238E27FC236}">
                    <a16:creationId xmlns:a16="http://schemas.microsoft.com/office/drawing/2014/main" id="{45ED3093-0C68-1D13-1976-3B2971F6E46F}"/>
                  </a:ext>
                </a:extLst>
              </p:cNvPr>
              <p:cNvPicPr preferRelativeResize="0"/>
              <p:nvPr/>
            </p:nvPicPr>
            <p:blipFill rotWithShape="1">
              <a:blip r:embed="rId7">
                <a:alphaModFix/>
              </a:blip>
              <a:srcRect/>
              <a:stretch/>
            </p:blipFill>
            <p:spPr>
              <a:xfrm>
                <a:off x="2776293" y="2102543"/>
                <a:ext cx="601466" cy="601466"/>
              </a:xfrm>
              <a:prstGeom prst="rect">
                <a:avLst/>
              </a:prstGeom>
              <a:noFill/>
              <a:ln>
                <a:noFill/>
              </a:ln>
            </p:spPr>
          </p:pic>
          <p:sp>
            <p:nvSpPr>
              <p:cNvPr id="31" name="Google Shape;165;p5">
                <a:extLst>
                  <a:ext uri="{FF2B5EF4-FFF2-40B4-BE49-F238E27FC236}">
                    <a16:creationId xmlns:a16="http://schemas.microsoft.com/office/drawing/2014/main" id="{CDD613D2-9B21-1A1D-4306-AD2E240EBC1F}"/>
                  </a:ext>
                </a:extLst>
              </p:cNvPr>
              <p:cNvSpPr/>
              <p:nvPr/>
            </p:nvSpPr>
            <p:spPr>
              <a:xfrm>
                <a:off x="3799103" y="2283001"/>
                <a:ext cx="177161" cy="188174"/>
              </a:xfrm>
              <a:prstGeom prst="ellipse">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 name="Google Shape;166;p5">
                <a:extLst>
                  <a:ext uri="{FF2B5EF4-FFF2-40B4-BE49-F238E27FC236}">
                    <a16:creationId xmlns:a16="http://schemas.microsoft.com/office/drawing/2014/main" id="{54D62B1C-115A-B6BA-F875-489374B845C0}"/>
                  </a:ext>
                </a:extLst>
              </p:cNvPr>
              <p:cNvSpPr txBox="1"/>
              <p:nvPr/>
            </p:nvSpPr>
            <p:spPr>
              <a:xfrm>
                <a:off x="3408565" y="2232663"/>
                <a:ext cx="237244" cy="276999"/>
              </a:xfrm>
              <a:prstGeom prst="rect">
                <a:avLst/>
              </a:prstGeom>
              <a:blipFill rotWithShape="1">
                <a:blip r:embed="rId8">
                  <a:alphaModFix/>
                </a:blip>
                <a:stretch>
                  <a:fillRect l="-14999" r="-14997" b="-869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latin typeface="Arial"/>
                    <a:ea typeface="Arial"/>
                    <a:cs typeface="Arial"/>
                    <a:sym typeface="Arial"/>
                  </a:rPr>
                  <a:t> </a:t>
                </a:r>
                <a:endParaRPr dirty="0"/>
              </a:p>
            </p:txBody>
          </p:sp>
        </p:grpSp>
      </p:grpSp>
      <p:grpSp>
        <p:nvGrpSpPr>
          <p:cNvPr id="62" name="Group 61">
            <a:extLst>
              <a:ext uri="{FF2B5EF4-FFF2-40B4-BE49-F238E27FC236}">
                <a16:creationId xmlns:a16="http://schemas.microsoft.com/office/drawing/2014/main" id="{087929E8-C7EF-18EC-7B34-BD6432313E70}"/>
              </a:ext>
            </a:extLst>
          </p:cNvPr>
          <p:cNvGrpSpPr/>
          <p:nvPr/>
        </p:nvGrpSpPr>
        <p:grpSpPr>
          <a:xfrm>
            <a:off x="6534932" y="2076849"/>
            <a:ext cx="2882011" cy="1113182"/>
            <a:chOff x="7424473" y="2477498"/>
            <a:chExt cx="2882011" cy="1113182"/>
          </a:xfrm>
        </p:grpSpPr>
        <p:sp>
          <p:nvSpPr>
            <p:cNvPr id="43" name="Google Shape;179;p5">
              <a:extLst>
                <a:ext uri="{FF2B5EF4-FFF2-40B4-BE49-F238E27FC236}">
                  <a16:creationId xmlns:a16="http://schemas.microsoft.com/office/drawing/2014/main" id="{10CA0003-4AC3-7BA3-647D-2CCF0981181F}"/>
                </a:ext>
              </a:extLst>
            </p:cNvPr>
            <p:cNvSpPr txBox="1"/>
            <p:nvPr/>
          </p:nvSpPr>
          <p:spPr>
            <a:xfrm>
              <a:off x="8716303" y="2477498"/>
              <a:ext cx="1590181" cy="307736"/>
            </a:xfrm>
            <a:prstGeom prst="rect">
              <a:avLst/>
            </a:prstGeom>
            <a:noFill/>
            <a:ln w="38100"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rgbClr val="000000"/>
                  </a:solidFill>
                  <a:latin typeface="Arial"/>
                  <a:ea typeface="Arial"/>
                  <a:cs typeface="Arial"/>
                  <a:sym typeface="Arial"/>
                </a:rPr>
                <a:t>Particle Emission</a:t>
              </a:r>
              <a:endParaRPr sz="1400" dirty="0">
                <a:solidFill>
                  <a:srgbClr val="000000"/>
                </a:solidFill>
              </a:endParaRPr>
            </a:p>
          </p:txBody>
        </p:sp>
        <p:cxnSp>
          <p:nvCxnSpPr>
            <p:cNvPr id="44" name="Google Shape;180;p5">
              <a:extLst>
                <a:ext uri="{FF2B5EF4-FFF2-40B4-BE49-F238E27FC236}">
                  <a16:creationId xmlns:a16="http://schemas.microsoft.com/office/drawing/2014/main" id="{A8005EEE-8D82-6C94-3C8E-B24C69D606A8}"/>
                </a:ext>
              </a:extLst>
            </p:cNvPr>
            <p:cNvCxnSpPr>
              <a:cxnSpLocks/>
              <a:stCxn id="43" idx="1"/>
              <a:endCxn id="16" idx="3"/>
            </p:cNvCxnSpPr>
            <p:nvPr/>
          </p:nvCxnSpPr>
          <p:spPr>
            <a:xfrm flipH="1">
              <a:off x="7424473" y="2631366"/>
              <a:ext cx="1291830" cy="959314"/>
            </a:xfrm>
            <a:prstGeom prst="straightConnector1">
              <a:avLst/>
            </a:prstGeom>
            <a:noFill/>
            <a:ln w="38100" cap="flat" cmpd="sng">
              <a:solidFill>
                <a:srgbClr val="000000"/>
              </a:solidFill>
              <a:prstDash val="solid"/>
              <a:miter lim="800000"/>
              <a:headEnd type="none" w="sm" len="sm"/>
              <a:tailEnd type="triangle" w="med" len="med"/>
            </a:ln>
          </p:spPr>
        </p:cxnSp>
      </p:grpSp>
      <p:grpSp>
        <p:nvGrpSpPr>
          <p:cNvPr id="67" name="Group 66">
            <a:extLst>
              <a:ext uri="{FF2B5EF4-FFF2-40B4-BE49-F238E27FC236}">
                <a16:creationId xmlns:a16="http://schemas.microsoft.com/office/drawing/2014/main" id="{7CDDB52F-1E7D-1690-D24F-FD811A711B4A}"/>
              </a:ext>
            </a:extLst>
          </p:cNvPr>
          <p:cNvGrpSpPr/>
          <p:nvPr/>
        </p:nvGrpSpPr>
        <p:grpSpPr>
          <a:xfrm>
            <a:off x="7035603" y="2400205"/>
            <a:ext cx="1010908" cy="2864491"/>
            <a:chOff x="7368931" y="2281207"/>
            <a:chExt cx="1010908" cy="2864491"/>
          </a:xfrm>
        </p:grpSpPr>
        <p:grpSp>
          <p:nvGrpSpPr>
            <p:cNvPr id="59" name="Group 58">
              <a:extLst>
                <a:ext uri="{FF2B5EF4-FFF2-40B4-BE49-F238E27FC236}">
                  <a16:creationId xmlns:a16="http://schemas.microsoft.com/office/drawing/2014/main" id="{1E1CBBC3-8359-176F-AAC5-020DD17F3093}"/>
                </a:ext>
              </a:extLst>
            </p:cNvPr>
            <p:cNvGrpSpPr/>
            <p:nvPr/>
          </p:nvGrpSpPr>
          <p:grpSpPr>
            <a:xfrm>
              <a:off x="7404287" y="2848738"/>
              <a:ext cx="975552" cy="2296960"/>
              <a:chOff x="7420405" y="2801574"/>
              <a:chExt cx="975552" cy="2296960"/>
            </a:xfrm>
          </p:grpSpPr>
          <p:grpSp>
            <p:nvGrpSpPr>
              <p:cNvPr id="35" name="Google Shape;146;p5">
                <a:extLst>
                  <a:ext uri="{FF2B5EF4-FFF2-40B4-BE49-F238E27FC236}">
                    <a16:creationId xmlns:a16="http://schemas.microsoft.com/office/drawing/2014/main" id="{6556F9D8-2DBB-1E18-1458-5E611014F10C}"/>
                  </a:ext>
                </a:extLst>
              </p:cNvPr>
              <p:cNvGrpSpPr/>
              <p:nvPr/>
            </p:nvGrpSpPr>
            <p:grpSpPr>
              <a:xfrm>
                <a:off x="7420405" y="2801574"/>
                <a:ext cx="975552" cy="1891282"/>
                <a:chOff x="2164080" y="1537718"/>
                <a:chExt cx="1059180" cy="1891282"/>
              </a:xfrm>
            </p:grpSpPr>
            <p:grpSp>
              <p:nvGrpSpPr>
                <p:cNvPr id="50" name="Google Shape;147;p5">
                  <a:extLst>
                    <a:ext uri="{FF2B5EF4-FFF2-40B4-BE49-F238E27FC236}">
                      <a16:creationId xmlns:a16="http://schemas.microsoft.com/office/drawing/2014/main" id="{DE3A2B13-3A5C-2A95-12A9-94D889C088E9}"/>
                    </a:ext>
                  </a:extLst>
                </p:cNvPr>
                <p:cNvGrpSpPr/>
                <p:nvPr/>
              </p:nvGrpSpPr>
              <p:grpSpPr>
                <a:xfrm>
                  <a:off x="2164080" y="1537718"/>
                  <a:ext cx="1051560" cy="1891282"/>
                  <a:chOff x="2590800" y="1263398"/>
                  <a:chExt cx="1051560" cy="1891282"/>
                </a:xfrm>
              </p:grpSpPr>
              <p:cxnSp>
                <p:nvCxnSpPr>
                  <p:cNvPr id="56" name="Google Shape;148;p5">
                    <a:extLst>
                      <a:ext uri="{FF2B5EF4-FFF2-40B4-BE49-F238E27FC236}">
                        <a16:creationId xmlns:a16="http://schemas.microsoft.com/office/drawing/2014/main" id="{1DCC7663-CCC5-DB15-53D5-9326361D99E7}"/>
                      </a:ext>
                    </a:extLst>
                  </p:cNvPr>
                  <p:cNvCxnSpPr>
                    <a:cxnSpLocks/>
                  </p:cNvCxnSpPr>
                  <p:nvPr/>
                </p:nvCxnSpPr>
                <p:spPr>
                  <a:xfrm>
                    <a:off x="2590800" y="1263398"/>
                    <a:ext cx="0" cy="1891282"/>
                  </a:xfrm>
                  <a:prstGeom prst="straightConnector1">
                    <a:avLst/>
                  </a:prstGeom>
                  <a:noFill/>
                  <a:ln w="38100" cap="flat" cmpd="sng">
                    <a:solidFill>
                      <a:srgbClr val="000000"/>
                    </a:solidFill>
                    <a:prstDash val="solid"/>
                    <a:miter lim="800000"/>
                    <a:headEnd type="none" w="sm" len="sm"/>
                    <a:tailEnd type="none" w="sm" len="sm"/>
                  </a:ln>
                </p:spPr>
              </p:cxnSp>
              <p:cxnSp>
                <p:nvCxnSpPr>
                  <p:cNvPr id="57" name="Google Shape;149;p5">
                    <a:extLst>
                      <a:ext uri="{FF2B5EF4-FFF2-40B4-BE49-F238E27FC236}">
                        <a16:creationId xmlns:a16="http://schemas.microsoft.com/office/drawing/2014/main" id="{2BEED4B2-3D3F-6C8B-409F-C9352D76E675}"/>
                      </a:ext>
                    </a:extLst>
                  </p:cNvPr>
                  <p:cNvCxnSpPr>
                    <a:cxnSpLocks/>
                  </p:cNvCxnSpPr>
                  <p:nvPr/>
                </p:nvCxnSpPr>
                <p:spPr>
                  <a:xfrm>
                    <a:off x="3642360" y="1263398"/>
                    <a:ext cx="0" cy="1891282"/>
                  </a:xfrm>
                  <a:prstGeom prst="straightConnector1">
                    <a:avLst/>
                  </a:prstGeom>
                  <a:noFill/>
                  <a:ln w="38100" cap="flat" cmpd="sng">
                    <a:solidFill>
                      <a:srgbClr val="000000"/>
                    </a:solidFill>
                    <a:prstDash val="solid"/>
                    <a:miter lim="800000"/>
                    <a:headEnd type="none" w="sm" len="sm"/>
                    <a:tailEnd type="none" w="sm" len="sm"/>
                  </a:ln>
                </p:spPr>
              </p:cxnSp>
              <p:cxnSp>
                <p:nvCxnSpPr>
                  <p:cNvPr id="58" name="Google Shape;150;p5">
                    <a:extLst>
                      <a:ext uri="{FF2B5EF4-FFF2-40B4-BE49-F238E27FC236}">
                        <a16:creationId xmlns:a16="http://schemas.microsoft.com/office/drawing/2014/main" id="{BD443FFA-E1B4-0661-8F9A-98BF919BDEE5}"/>
                      </a:ext>
                    </a:extLst>
                  </p:cNvPr>
                  <p:cNvCxnSpPr/>
                  <p:nvPr/>
                </p:nvCxnSpPr>
                <p:spPr>
                  <a:xfrm>
                    <a:off x="2590800" y="3154680"/>
                    <a:ext cx="1051560" cy="0"/>
                  </a:xfrm>
                  <a:prstGeom prst="straightConnector1">
                    <a:avLst/>
                  </a:prstGeom>
                  <a:noFill/>
                  <a:ln w="38100" cap="flat" cmpd="sng">
                    <a:solidFill>
                      <a:srgbClr val="000000"/>
                    </a:solidFill>
                    <a:prstDash val="solid"/>
                    <a:miter lim="800000"/>
                    <a:headEnd type="none" w="sm" len="sm"/>
                    <a:tailEnd type="none" w="sm" len="sm"/>
                  </a:ln>
                </p:spPr>
              </p:cxnSp>
            </p:grpSp>
            <p:cxnSp>
              <p:nvCxnSpPr>
                <p:cNvPr id="51" name="Google Shape;151;p5">
                  <a:extLst>
                    <a:ext uri="{FF2B5EF4-FFF2-40B4-BE49-F238E27FC236}">
                      <a16:creationId xmlns:a16="http://schemas.microsoft.com/office/drawing/2014/main" id="{D2A10606-4F50-B32C-307C-63A962E40C0A}"/>
                    </a:ext>
                  </a:extLst>
                </p:cNvPr>
                <p:cNvCxnSpPr/>
                <p:nvPr/>
              </p:nvCxnSpPr>
              <p:spPr>
                <a:xfrm>
                  <a:off x="2164080" y="2788920"/>
                  <a:ext cx="1051560" cy="0"/>
                </a:xfrm>
                <a:prstGeom prst="straightConnector1">
                  <a:avLst/>
                </a:prstGeom>
                <a:noFill/>
                <a:ln w="38100" cap="flat" cmpd="sng">
                  <a:solidFill>
                    <a:srgbClr val="000000"/>
                  </a:solidFill>
                  <a:prstDash val="solid"/>
                  <a:miter lim="800000"/>
                  <a:headEnd type="none" w="sm" len="sm"/>
                  <a:tailEnd type="none" w="sm" len="sm"/>
                </a:ln>
              </p:spPr>
            </p:cxnSp>
            <p:cxnSp>
              <p:nvCxnSpPr>
                <p:cNvPr id="52" name="Google Shape;152;p5">
                  <a:extLst>
                    <a:ext uri="{FF2B5EF4-FFF2-40B4-BE49-F238E27FC236}">
                      <a16:creationId xmlns:a16="http://schemas.microsoft.com/office/drawing/2014/main" id="{0B892935-F4FC-23A0-9177-7EBD01E43894}"/>
                    </a:ext>
                  </a:extLst>
                </p:cNvPr>
                <p:cNvCxnSpPr/>
                <p:nvPr/>
              </p:nvCxnSpPr>
              <p:spPr>
                <a:xfrm>
                  <a:off x="2171700" y="2377440"/>
                  <a:ext cx="1051560" cy="0"/>
                </a:xfrm>
                <a:prstGeom prst="straightConnector1">
                  <a:avLst/>
                </a:prstGeom>
                <a:noFill/>
                <a:ln w="38100" cap="flat" cmpd="sng">
                  <a:solidFill>
                    <a:srgbClr val="000000"/>
                  </a:solidFill>
                  <a:prstDash val="solid"/>
                  <a:miter lim="800000"/>
                  <a:headEnd type="none" w="sm" len="sm"/>
                  <a:tailEnd type="none" w="sm" len="sm"/>
                </a:ln>
              </p:spPr>
            </p:cxnSp>
            <p:cxnSp>
              <p:nvCxnSpPr>
                <p:cNvPr id="53" name="Google Shape;153;p5">
                  <a:extLst>
                    <a:ext uri="{FF2B5EF4-FFF2-40B4-BE49-F238E27FC236}">
                      <a16:creationId xmlns:a16="http://schemas.microsoft.com/office/drawing/2014/main" id="{83EA74BF-F579-CFC6-D73F-9DA6E509CC76}"/>
                    </a:ext>
                  </a:extLst>
                </p:cNvPr>
                <p:cNvCxnSpPr/>
                <p:nvPr/>
              </p:nvCxnSpPr>
              <p:spPr>
                <a:xfrm>
                  <a:off x="2164080" y="2164080"/>
                  <a:ext cx="1051560" cy="0"/>
                </a:xfrm>
                <a:prstGeom prst="straightConnector1">
                  <a:avLst/>
                </a:prstGeom>
                <a:noFill/>
                <a:ln w="38100" cap="flat" cmpd="sng">
                  <a:solidFill>
                    <a:srgbClr val="000000"/>
                  </a:solidFill>
                  <a:prstDash val="solid"/>
                  <a:miter lim="800000"/>
                  <a:headEnd type="none" w="sm" len="sm"/>
                  <a:tailEnd type="none" w="sm" len="sm"/>
                </a:ln>
              </p:spPr>
            </p:cxnSp>
            <p:cxnSp>
              <p:nvCxnSpPr>
                <p:cNvPr id="54" name="Google Shape;154;p5">
                  <a:extLst>
                    <a:ext uri="{FF2B5EF4-FFF2-40B4-BE49-F238E27FC236}">
                      <a16:creationId xmlns:a16="http://schemas.microsoft.com/office/drawing/2014/main" id="{41162A3C-DF6A-07ED-25F0-1417FE23BB07}"/>
                    </a:ext>
                  </a:extLst>
                </p:cNvPr>
                <p:cNvCxnSpPr/>
                <p:nvPr/>
              </p:nvCxnSpPr>
              <p:spPr>
                <a:xfrm>
                  <a:off x="2171700" y="2026920"/>
                  <a:ext cx="1051560" cy="0"/>
                </a:xfrm>
                <a:prstGeom prst="straightConnector1">
                  <a:avLst/>
                </a:prstGeom>
                <a:noFill/>
                <a:ln w="38100" cap="flat" cmpd="sng">
                  <a:solidFill>
                    <a:srgbClr val="000000"/>
                  </a:solidFill>
                  <a:prstDash val="solid"/>
                  <a:miter lim="800000"/>
                  <a:headEnd type="none" w="sm" len="sm"/>
                  <a:tailEnd type="none" w="sm" len="sm"/>
                </a:ln>
              </p:spPr>
            </p:cxnSp>
            <p:cxnSp>
              <p:nvCxnSpPr>
                <p:cNvPr id="55" name="Google Shape;155;p5">
                  <a:extLst>
                    <a:ext uri="{FF2B5EF4-FFF2-40B4-BE49-F238E27FC236}">
                      <a16:creationId xmlns:a16="http://schemas.microsoft.com/office/drawing/2014/main" id="{BFDA44BE-D4C4-ED69-684B-157A14FBEDB0}"/>
                    </a:ext>
                  </a:extLst>
                </p:cNvPr>
                <p:cNvCxnSpPr/>
                <p:nvPr/>
              </p:nvCxnSpPr>
              <p:spPr>
                <a:xfrm>
                  <a:off x="2171700" y="1889760"/>
                  <a:ext cx="1051560" cy="0"/>
                </a:xfrm>
                <a:prstGeom prst="straightConnector1">
                  <a:avLst/>
                </a:prstGeom>
                <a:noFill/>
                <a:ln w="38100" cap="flat" cmpd="sng">
                  <a:solidFill>
                    <a:srgbClr val="000000"/>
                  </a:solidFill>
                  <a:prstDash val="solid"/>
                  <a:miter lim="800000"/>
                  <a:headEnd type="none" w="sm" len="sm"/>
                  <a:tailEnd type="none" w="sm" len="sm"/>
                </a:ln>
              </p:spPr>
            </p:cxnSp>
          </p:grpSp>
          <p:cxnSp>
            <p:nvCxnSpPr>
              <p:cNvPr id="76" name="Straight Arrow Connector 75">
                <a:extLst>
                  <a:ext uri="{FF2B5EF4-FFF2-40B4-BE49-F238E27FC236}">
                    <a16:creationId xmlns:a16="http://schemas.microsoft.com/office/drawing/2014/main" id="{C88F03E8-3C5C-B6EA-0269-F31B229288AD}"/>
                  </a:ext>
                </a:extLst>
              </p:cNvPr>
              <p:cNvCxnSpPr>
                <a:cxnSpLocks/>
              </p:cNvCxnSpPr>
              <p:nvPr/>
            </p:nvCxnSpPr>
            <p:spPr>
              <a:xfrm flipH="1">
                <a:off x="7905479" y="4705872"/>
                <a:ext cx="5545" cy="392662"/>
              </a:xfrm>
              <a:prstGeom prst="straightConnector1">
                <a:avLst/>
              </a:prstGeom>
              <a:ln>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3403C9A8-B8E9-30C4-107C-F0A80F988F57}"/>
                      </a:ext>
                    </a:extLst>
                  </p:cNvPr>
                  <p:cNvSpPr txBox="1"/>
                  <p:nvPr/>
                </p:nvSpPr>
                <p:spPr>
                  <a:xfrm>
                    <a:off x="7625629" y="4777020"/>
                    <a:ext cx="257378"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000000"/>
                                  </a:solidFill>
                                  <a:latin typeface="Cambria Math" panose="02040503050406030204" pitchFamily="18" charset="0"/>
                                </a:rPr>
                              </m:ctrlPr>
                            </m:sSubPr>
                            <m:e>
                              <m:r>
                                <a:rPr lang="en-GB" sz="1400" b="0" i="1" smtClean="0">
                                  <a:solidFill>
                                    <a:srgbClr val="000000"/>
                                  </a:solidFill>
                                  <a:latin typeface="Cambria Math" panose="02040503050406030204" pitchFamily="18" charset="0"/>
                                </a:rPr>
                                <m:t>𝑄</m:t>
                              </m:r>
                            </m:e>
                            <m:sub>
                              <m:r>
                                <a:rPr lang="en-GB" sz="1400" i="1" smtClean="0">
                                  <a:solidFill>
                                    <a:srgbClr val="000000"/>
                                  </a:solidFill>
                                  <a:latin typeface="Cambria Math" panose="02040503050406030204" pitchFamily="18" charset="0"/>
                                  <a:ea typeface="Cambria Math" panose="02040503050406030204" pitchFamily="18" charset="0"/>
                                </a:rPr>
                                <m:t>𝛼</m:t>
                              </m:r>
                            </m:sub>
                          </m:sSub>
                        </m:oMath>
                      </m:oMathPara>
                    </a14:m>
                    <a:endParaRPr lang="en-GB" sz="1400" dirty="0" err="1">
                      <a:solidFill>
                        <a:srgbClr val="000000"/>
                      </a:solidFill>
                      <a:latin typeface="Georgia"/>
                      <a:cs typeface="Georgia"/>
                    </a:endParaRPr>
                  </a:p>
                </p:txBody>
              </p:sp>
            </mc:Choice>
            <mc:Fallback xmlns="">
              <p:sp>
                <p:nvSpPr>
                  <p:cNvPr id="77" name="TextBox 76">
                    <a:extLst>
                      <a:ext uri="{FF2B5EF4-FFF2-40B4-BE49-F238E27FC236}">
                        <a16:creationId xmlns:a16="http://schemas.microsoft.com/office/drawing/2014/main" id="{3403C9A8-B8E9-30C4-107C-F0A80F988F57}"/>
                      </a:ext>
                    </a:extLst>
                  </p:cNvPr>
                  <p:cNvSpPr txBox="1">
                    <a:spLocks noRot="1" noChangeAspect="1" noMove="1" noResize="1" noEditPoints="1" noAdjustHandles="1" noChangeArrowheads="1" noChangeShapeType="1" noTextEdit="1"/>
                  </p:cNvSpPr>
                  <p:nvPr/>
                </p:nvSpPr>
                <p:spPr>
                  <a:xfrm>
                    <a:off x="7625629" y="4777020"/>
                    <a:ext cx="257378" cy="215444"/>
                  </a:xfrm>
                  <a:prstGeom prst="rect">
                    <a:avLst/>
                  </a:prstGeom>
                  <a:blipFill>
                    <a:blip r:embed="rId9"/>
                    <a:stretch>
                      <a:fillRect l="-21429" b="-34286"/>
                    </a:stretch>
                  </a:blipFill>
                </p:spPr>
                <p:txBody>
                  <a:bodyPr/>
                  <a:lstStyle/>
                  <a:p>
                    <a:r>
                      <a:rPr lang="en-GB">
                        <a:noFill/>
                      </a:rPr>
                      <a:t> </a:t>
                    </a:r>
                  </a:p>
                </p:txBody>
              </p:sp>
            </mc:Fallback>
          </mc:AlternateContent>
        </p:grpSp>
        <p:grpSp>
          <p:nvGrpSpPr>
            <p:cNvPr id="61" name="Group 60">
              <a:extLst>
                <a:ext uri="{FF2B5EF4-FFF2-40B4-BE49-F238E27FC236}">
                  <a16:creationId xmlns:a16="http://schemas.microsoft.com/office/drawing/2014/main" id="{1964E903-13CF-2733-592A-A42FDA8CE0B0}"/>
                </a:ext>
              </a:extLst>
            </p:cNvPr>
            <p:cNvGrpSpPr/>
            <p:nvPr/>
          </p:nvGrpSpPr>
          <p:grpSpPr>
            <a:xfrm>
              <a:off x="7619119" y="3665641"/>
              <a:ext cx="539313" cy="1062297"/>
              <a:chOff x="7625629" y="3630559"/>
              <a:chExt cx="539313" cy="1062297"/>
            </a:xfrm>
          </p:grpSpPr>
          <p:cxnSp>
            <p:nvCxnSpPr>
              <p:cNvPr id="38" name="Google Shape;160;p5">
                <a:extLst>
                  <a:ext uri="{FF2B5EF4-FFF2-40B4-BE49-F238E27FC236}">
                    <a16:creationId xmlns:a16="http://schemas.microsoft.com/office/drawing/2014/main" id="{46B5C268-B141-124E-18CB-2ED7FF8C73B1}"/>
                  </a:ext>
                </a:extLst>
              </p:cNvPr>
              <p:cNvCxnSpPr>
                <a:cxnSpLocks/>
              </p:cNvCxnSpPr>
              <p:nvPr/>
            </p:nvCxnSpPr>
            <p:spPr>
              <a:xfrm>
                <a:off x="8164942" y="3641296"/>
                <a:ext cx="0" cy="411480"/>
              </a:xfrm>
              <a:prstGeom prst="straightConnector1">
                <a:avLst/>
              </a:prstGeom>
              <a:noFill/>
              <a:ln w="38100" cap="flat" cmpd="sng">
                <a:solidFill>
                  <a:srgbClr val="00B0F0"/>
                </a:solidFill>
                <a:prstDash val="solid"/>
                <a:miter lim="800000"/>
                <a:headEnd type="none" w="sm" len="sm"/>
                <a:tailEnd type="triangle" w="med" len="med"/>
              </a:ln>
            </p:spPr>
          </p:cxnSp>
          <p:cxnSp>
            <p:nvCxnSpPr>
              <p:cNvPr id="39" name="Google Shape;161;p5">
                <a:extLst>
                  <a:ext uri="{FF2B5EF4-FFF2-40B4-BE49-F238E27FC236}">
                    <a16:creationId xmlns:a16="http://schemas.microsoft.com/office/drawing/2014/main" id="{E150FCE8-D465-A1C0-25AF-D9C0241F62A8}"/>
                  </a:ext>
                </a:extLst>
              </p:cNvPr>
              <p:cNvCxnSpPr/>
              <p:nvPr/>
            </p:nvCxnSpPr>
            <p:spPr>
              <a:xfrm>
                <a:off x="7883007" y="3630559"/>
                <a:ext cx="0" cy="1062297"/>
              </a:xfrm>
              <a:prstGeom prst="straightConnector1">
                <a:avLst/>
              </a:prstGeom>
              <a:noFill/>
              <a:ln w="38100" cap="flat" cmpd="sng">
                <a:solidFill>
                  <a:srgbClr val="00B0F0"/>
                </a:solidFill>
                <a:prstDash val="solid"/>
                <a:miter lim="800000"/>
                <a:headEnd type="none" w="sm" len="sm"/>
                <a:tailEnd type="triangle" w="med" len="med"/>
              </a:ln>
            </p:spPr>
          </p:cxnSp>
          <p:cxnSp>
            <p:nvCxnSpPr>
              <p:cNvPr id="40" name="Google Shape;162;p5">
                <a:extLst>
                  <a:ext uri="{FF2B5EF4-FFF2-40B4-BE49-F238E27FC236}">
                    <a16:creationId xmlns:a16="http://schemas.microsoft.com/office/drawing/2014/main" id="{479A88D9-EE16-9BF7-6ECC-47DA6A536BB3}"/>
                  </a:ext>
                </a:extLst>
              </p:cNvPr>
              <p:cNvCxnSpPr/>
              <p:nvPr/>
            </p:nvCxnSpPr>
            <p:spPr>
              <a:xfrm>
                <a:off x="7625629" y="4029737"/>
                <a:ext cx="0" cy="640080"/>
              </a:xfrm>
              <a:prstGeom prst="straightConnector1">
                <a:avLst/>
              </a:prstGeom>
              <a:noFill/>
              <a:ln w="38100" cap="flat" cmpd="sng">
                <a:solidFill>
                  <a:srgbClr val="00B0F0"/>
                </a:solidFill>
                <a:prstDash val="solid"/>
                <a:miter lim="800000"/>
                <a:headEnd type="none" w="sm" len="sm"/>
                <a:tailEnd type="triangle" w="med" len="med"/>
              </a:ln>
            </p:spPr>
          </p:cxnSp>
        </p:grpSp>
        <p:grpSp>
          <p:nvGrpSpPr>
            <p:cNvPr id="60" name="Group 59">
              <a:extLst>
                <a:ext uri="{FF2B5EF4-FFF2-40B4-BE49-F238E27FC236}">
                  <a16:creationId xmlns:a16="http://schemas.microsoft.com/office/drawing/2014/main" id="{CADDE63F-9DAB-8C41-46E9-F36A37239681}"/>
                </a:ext>
              </a:extLst>
            </p:cNvPr>
            <p:cNvGrpSpPr/>
            <p:nvPr/>
          </p:nvGrpSpPr>
          <p:grpSpPr>
            <a:xfrm>
              <a:off x="7368931" y="2281207"/>
              <a:ext cx="970213" cy="507223"/>
              <a:chOff x="7375441" y="2246125"/>
              <a:chExt cx="970213" cy="507223"/>
            </a:xfrm>
          </p:grpSpPr>
          <p:sp>
            <p:nvSpPr>
              <p:cNvPr id="41" name="Google Shape;167;p5">
                <a:extLst>
                  <a:ext uri="{FF2B5EF4-FFF2-40B4-BE49-F238E27FC236}">
                    <a16:creationId xmlns:a16="http://schemas.microsoft.com/office/drawing/2014/main" id="{025A03E1-E732-63F7-E1A9-5614BD35688D}"/>
                  </a:ext>
                </a:extLst>
              </p:cNvPr>
              <p:cNvSpPr txBox="1"/>
              <p:nvPr/>
            </p:nvSpPr>
            <p:spPr>
              <a:xfrm>
                <a:off x="7855129" y="2312738"/>
                <a:ext cx="218512" cy="276999"/>
              </a:xfrm>
              <a:prstGeom prst="rect">
                <a:avLst/>
              </a:prstGeom>
              <a:blipFill rotWithShape="1">
                <a:blip r:embed="rId10">
                  <a:alphaModFix/>
                </a:blip>
                <a:stretch>
                  <a:fillRect l="-21051" r="-15788" b="-869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latin typeface="Arial"/>
                    <a:ea typeface="Arial"/>
                    <a:cs typeface="Arial"/>
                    <a:sym typeface="Arial"/>
                  </a:rPr>
                  <a:t> </a:t>
                </a:r>
                <a:endParaRPr dirty="0"/>
              </a:p>
            </p:txBody>
          </p:sp>
          <p:grpSp>
            <p:nvGrpSpPr>
              <p:cNvPr id="42" name="Google Shape;168;p5">
                <a:extLst>
                  <a:ext uri="{FF2B5EF4-FFF2-40B4-BE49-F238E27FC236}">
                    <a16:creationId xmlns:a16="http://schemas.microsoft.com/office/drawing/2014/main" id="{B27B5FE3-A7F0-195B-FEB4-BCBAE4EC227B}"/>
                  </a:ext>
                </a:extLst>
              </p:cNvPr>
              <p:cNvGrpSpPr/>
              <p:nvPr/>
            </p:nvGrpSpPr>
            <p:grpSpPr>
              <a:xfrm>
                <a:off x="8129895" y="2331267"/>
                <a:ext cx="215759" cy="290819"/>
                <a:chOff x="4481492" y="1649033"/>
                <a:chExt cx="234255" cy="290819"/>
              </a:xfrm>
            </p:grpSpPr>
            <p:sp>
              <p:nvSpPr>
                <p:cNvPr id="46" name="Google Shape;169;p5">
                  <a:extLst>
                    <a:ext uri="{FF2B5EF4-FFF2-40B4-BE49-F238E27FC236}">
                      <a16:creationId xmlns:a16="http://schemas.microsoft.com/office/drawing/2014/main" id="{33473149-49F1-CBB4-782D-F82EEE76CCC2}"/>
                    </a:ext>
                  </a:extLst>
                </p:cNvPr>
                <p:cNvSpPr/>
                <p:nvPr/>
              </p:nvSpPr>
              <p:spPr>
                <a:xfrm>
                  <a:off x="4481492" y="1727908"/>
                  <a:ext cx="127142" cy="150039"/>
                </a:xfrm>
                <a:prstGeom prst="ellipse">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 name="Google Shape;170;p5">
                  <a:extLst>
                    <a:ext uri="{FF2B5EF4-FFF2-40B4-BE49-F238E27FC236}">
                      <a16:creationId xmlns:a16="http://schemas.microsoft.com/office/drawing/2014/main" id="{86A5D193-CEFB-58F6-6BB0-EB6B31233FAD}"/>
                    </a:ext>
                  </a:extLst>
                </p:cNvPr>
                <p:cNvSpPr/>
                <p:nvPr/>
              </p:nvSpPr>
              <p:spPr>
                <a:xfrm>
                  <a:off x="4531422" y="1649033"/>
                  <a:ext cx="127142" cy="150039"/>
                </a:xfrm>
                <a:prstGeom prst="ellipse">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 name="Google Shape;171;p5">
                  <a:extLst>
                    <a:ext uri="{FF2B5EF4-FFF2-40B4-BE49-F238E27FC236}">
                      <a16:creationId xmlns:a16="http://schemas.microsoft.com/office/drawing/2014/main" id="{1BE55B84-BD20-E725-3ACF-AE392FD170A8}"/>
                    </a:ext>
                  </a:extLst>
                </p:cNvPr>
                <p:cNvSpPr/>
                <p:nvPr/>
              </p:nvSpPr>
              <p:spPr>
                <a:xfrm>
                  <a:off x="4588605" y="1702572"/>
                  <a:ext cx="127142" cy="150039"/>
                </a:xfrm>
                <a:prstGeom prst="ellipse">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 name="Google Shape;172;p5">
                  <a:extLst>
                    <a:ext uri="{FF2B5EF4-FFF2-40B4-BE49-F238E27FC236}">
                      <a16:creationId xmlns:a16="http://schemas.microsoft.com/office/drawing/2014/main" id="{B30E0A1B-2C6D-0F47-FB05-1FF083D6A870}"/>
                    </a:ext>
                  </a:extLst>
                </p:cNvPr>
                <p:cNvSpPr/>
                <p:nvPr/>
              </p:nvSpPr>
              <p:spPr>
                <a:xfrm>
                  <a:off x="4545063" y="1789813"/>
                  <a:ext cx="127142" cy="150039"/>
                </a:xfrm>
                <a:prstGeom prst="ellipse">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5" name="Google Shape;183;p5" descr="Atomic nucleus - Wikipedia">
                <a:extLst>
                  <a:ext uri="{FF2B5EF4-FFF2-40B4-BE49-F238E27FC236}">
                    <a16:creationId xmlns:a16="http://schemas.microsoft.com/office/drawing/2014/main" id="{4BB003E8-BD6F-886B-8E58-15576A52969B}"/>
                  </a:ext>
                </a:extLst>
              </p:cNvPr>
              <p:cNvPicPr preferRelativeResize="0"/>
              <p:nvPr/>
            </p:nvPicPr>
            <p:blipFill rotWithShape="1">
              <a:blip r:embed="rId7">
                <a:alphaModFix/>
              </a:blip>
              <a:srcRect/>
              <a:stretch/>
            </p:blipFill>
            <p:spPr>
              <a:xfrm>
                <a:off x="7375441" y="2246125"/>
                <a:ext cx="467175" cy="507223"/>
              </a:xfrm>
              <a:prstGeom prst="rect">
                <a:avLst/>
              </a:prstGeom>
              <a:noFill/>
              <a:ln>
                <a:noFill/>
              </a:ln>
            </p:spPr>
          </p:pic>
        </p:grpSp>
      </p:grpSp>
      <p:grpSp>
        <p:nvGrpSpPr>
          <p:cNvPr id="34" name="Group 33">
            <a:extLst>
              <a:ext uri="{FF2B5EF4-FFF2-40B4-BE49-F238E27FC236}">
                <a16:creationId xmlns:a16="http://schemas.microsoft.com/office/drawing/2014/main" id="{6CC81BCB-00F7-E6F1-3B06-AC6B8D9F0526}"/>
              </a:ext>
            </a:extLst>
          </p:cNvPr>
          <p:cNvGrpSpPr/>
          <p:nvPr/>
        </p:nvGrpSpPr>
        <p:grpSpPr>
          <a:xfrm>
            <a:off x="6528422" y="3229306"/>
            <a:ext cx="505552" cy="1645086"/>
            <a:chOff x="6534932" y="3194224"/>
            <a:chExt cx="505552" cy="1645086"/>
          </a:xfrm>
        </p:grpSpPr>
        <p:cxnSp>
          <p:nvCxnSpPr>
            <p:cNvPr id="37" name="Google Shape;159;p5">
              <a:extLst>
                <a:ext uri="{FF2B5EF4-FFF2-40B4-BE49-F238E27FC236}">
                  <a16:creationId xmlns:a16="http://schemas.microsoft.com/office/drawing/2014/main" id="{53DFF324-4164-9A41-9DE6-375D6096FF73}"/>
                </a:ext>
              </a:extLst>
            </p:cNvPr>
            <p:cNvCxnSpPr>
              <a:cxnSpLocks/>
              <a:stCxn id="16" idx="3"/>
            </p:cNvCxnSpPr>
            <p:nvPr/>
          </p:nvCxnSpPr>
          <p:spPr>
            <a:xfrm>
              <a:off x="6534934" y="3194224"/>
              <a:ext cx="505550" cy="580773"/>
            </a:xfrm>
            <a:prstGeom prst="straightConnector1">
              <a:avLst/>
            </a:prstGeom>
            <a:noFill/>
            <a:ln w="38100" cap="flat" cmpd="sng">
              <a:solidFill>
                <a:srgbClr val="FF0000"/>
              </a:solidFill>
              <a:prstDash val="solid"/>
              <a:miter lim="800000"/>
              <a:headEnd type="none" w="sm" len="sm"/>
              <a:tailEnd type="triangle" w="med" len="med"/>
            </a:ln>
          </p:spPr>
        </p:cxnSp>
        <p:cxnSp>
          <p:nvCxnSpPr>
            <p:cNvPr id="36" name="Google Shape;158;p5">
              <a:extLst>
                <a:ext uri="{FF2B5EF4-FFF2-40B4-BE49-F238E27FC236}">
                  <a16:creationId xmlns:a16="http://schemas.microsoft.com/office/drawing/2014/main" id="{C982684C-C3FF-DEFF-A45E-C6AEE3A40458}"/>
                </a:ext>
              </a:extLst>
            </p:cNvPr>
            <p:cNvCxnSpPr>
              <a:cxnSpLocks/>
              <a:stCxn id="16" idx="3"/>
            </p:cNvCxnSpPr>
            <p:nvPr/>
          </p:nvCxnSpPr>
          <p:spPr>
            <a:xfrm>
              <a:off x="6534933" y="3194224"/>
              <a:ext cx="491960" cy="983696"/>
            </a:xfrm>
            <a:prstGeom prst="straightConnector1">
              <a:avLst/>
            </a:prstGeom>
            <a:noFill/>
            <a:ln w="38100" cap="flat" cmpd="sng">
              <a:solidFill>
                <a:srgbClr val="FF0000"/>
              </a:solidFill>
              <a:prstDash val="solid"/>
              <a:miter lim="800000"/>
              <a:headEnd type="none" w="sm" len="sm"/>
              <a:tailEnd type="triangle" w="med" len="med"/>
            </a:ln>
          </p:spPr>
        </p:cxnSp>
        <p:cxnSp>
          <p:nvCxnSpPr>
            <p:cNvPr id="3" name="Google Shape;158;p5">
              <a:extLst>
                <a:ext uri="{FF2B5EF4-FFF2-40B4-BE49-F238E27FC236}">
                  <a16:creationId xmlns:a16="http://schemas.microsoft.com/office/drawing/2014/main" id="{D74DAA65-43E7-D572-ECD8-935C52C4C35E}"/>
                </a:ext>
              </a:extLst>
            </p:cNvPr>
            <p:cNvCxnSpPr>
              <a:cxnSpLocks/>
              <a:stCxn id="16" idx="3"/>
            </p:cNvCxnSpPr>
            <p:nvPr/>
          </p:nvCxnSpPr>
          <p:spPr>
            <a:xfrm>
              <a:off x="6534932" y="3194224"/>
              <a:ext cx="419699" cy="1645086"/>
            </a:xfrm>
            <a:prstGeom prst="straightConnector1">
              <a:avLst/>
            </a:prstGeom>
            <a:noFill/>
            <a:ln w="38100" cap="flat" cmpd="sng">
              <a:solidFill>
                <a:srgbClr val="FF0000"/>
              </a:solidFill>
              <a:prstDash val="solid"/>
              <a:miter lim="800000"/>
              <a:headEnd type="none" w="sm" len="sm"/>
              <a:tailEnd type="triangle" w="med" len="med"/>
            </a:ln>
          </p:spPr>
        </p:cxnSp>
      </p:grpSp>
      <p:grpSp>
        <p:nvGrpSpPr>
          <p:cNvPr id="33" name="Group 32">
            <a:extLst>
              <a:ext uri="{FF2B5EF4-FFF2-40B4-BE49-F238E27FC236}">
                <a16:creationId xmlns:a16="http://schemas.microsoft.com/office/drawing/2014/main" id="{A692B88E-8F38-C120-86B9-03EF4F69BC56}"/>
              </a:ext>
            </a:extLst>
          </p:cNvPr>
          <p:cNvGrpSpPr/>
          <p:nvPr/>
        </p:nvGrpSpPr>
        <p:grpSpPr>
          <a:xfrm>
            <a:off x="5668377" y="3280003"/>
            <a:ext cx="1885377" cy="2949433"/>
            <a:chOff x="6215107" y="3170636"/>
            <a:chExt cx="1885377" cy="2949433"/>
          </a:xfrm>
        </p:grpSpPr>
        <p:cxnSp>
          <p:nvCxnSpPr>
            <p:cNvPr id="64" name="Google Shape;184;p5">
              <a:extLst>
                <a:ext uri="{FF2B5EF4-FFF2-40B4-BE49-F238E27FC236}">
                  <a16:creationId xmlns:a16="http://schemas.microsoft.com/office/drawing/2014/main" id="{AB31AB47-8A1D-F3BA-1F79-B0EA295C0266}"/>
                </a:ext>
              </a:extLst>
            </p:cNvPr>
            <p:cNvCxnSpPr>
              <a:cxnSpLocks/>
            </p:cNvCxnSpPr>
            <p:nvPr/>
          </p:nvCxnSpPr>
          <p:spPr>
            <a:xfrm flipH="1">
              <a:off x="6496170" y="3170636"/>
              <a:ext cx="3748" cy="789355"/>
            </a:xfrm>
            <a:prstGeom prst="straightConnector1">
              <a:avLst/>
            </a:prstGeom>
            <a:noFill/>
            <a:ln w="38100" cap="flat" cmpd="sng">
              <a:solidFill>
                <a:srgbClr val="00B0F0"/>
              </a:solidFill>
              <a:prstDash val="solid"/>
              <a:miter lim="800000"/>
              <a:headEnd type="none" w="sm" len="sm"/>
              <a:tailEnd type="triangle" w="med" len="med"/>
            </a:ln>
          </p:spPr>
        </p:cxnSp>
        <p:cxnSp>
          <p:nvCxnSpPr>
            <p:cNvPr id="65" name="Google Shape;185;p5">
              <a:extLst>
                <a:ext uri="{FF2B5EF4-FFF2-40B4-BE49-F238E27FC236}">
                  <a16:creationId xmlns:a16="http://schemas.microsoft.com/office/drawing/2014/main" id="{408D88FA-D418-1967-1E44-4A2092E2D4E5}"/>
                </a:ext>
              </a:extLst>
            </p:cNvPr>
            <p:cNvCxnSpPr>
              <a:cxnSpLocks/>
            </p:cNvCxnSpPr>
            <p:nvPr/>
          </p:nvCxnSpPr>
          <p:spPr>
            <a:xfrm>
              <a:off x="6792378" y="3194734"/>
              <a:ext cx="0" cy="1900231"/>
            </a:xfrm>
            <a:prstGeom prst="straightConnector1">
              <a:avLst/>
            </a:prstGeom>
            <a:noFill/>
            <a:ln w="38100" cap="flat" cmpd="sng">
              <a:solidFill>
                <a:srgbClr val="00B0F0"/>
              </a:solidFill>
              <a:prstDash val="solid"/>
              <a:miter lim="800000"/>
              <a:headEnd type="none" w="sm" len="sm"/>
              <a:tailEnd type="triangle" w="med" len="med"/>
            </a:ln>
          </p:spPr>
        </p:cxnSp>
        <p:cxnSp>
          <p:nvCxnSpPr>
            <p:cNvPr id="66" name="Google Shape;186;p5">
              <a:extLst>
                <a:ext uri="{FF2B5EF4-FFF2-40B4-BE49-F238E27FC236}">
                  <a16:creationId xmlns:a16="http://schemas.microsoft.com/office/drawing/2014/main" id="{AB6EE779-68D1-8ECC-DFA7-86B62AE674D0}"/>
                </a:ext>
              </a:extLst>
            </p:cNvPr>
            <p:cNvCxnSpPr>
              <a:cxnSpLocks/>
            </p:cNvCxnSpPr>
            <p:nvPr/>
          </p:nvCxnSpPr>
          <p:spPr>
            <a:xfrm>
              <a:off x="6215107" y="3988939"/>
              <a:ext cx="0" cy="1114328"/>
            </a:xfrm>
            <a:prstGeom prst="straightConnector1">
              <a:avLst/>
            </a:prstGeom>
            <a:noFill/>
            <a:ln w="38100" cap="flat" cmpd="sng">
              <a:solidFill>
                <a:srgbClr val="00B0F0"/>
              </a:solidFill>
              <a:prstDash val="solid"/>
              <a:miter lim="800000"/>
              <a:headEnd type="none" w="sm" len="sm"/>
              <a:tailEnd type="triangle" w="med" len="med"/>
            </a:ln>
          </p:spPr>
        </p:cxnSp>
        <p:sp>
          <p:nvSpPr>
            <p:cNvPr id="78" name="Google Shape;179;p5">
              <a:extLst>
                <a:ext uri="{FF2B5EF4-FFF2-40B4-BE49-F238E27FC236}">
                  <a16:creationId xmlns:a16="http://schemas.microsoft.com/office/drawing/2014/main" id="{942B785D-243E-70A6-D47C-43BCCC18600F}"/>
                </a:ext>
              </a:extLst>
            </p:cNvPr>
            <p:cNvSpPr txBox="1"/>
            <p:nvPr/>
          </p:nvSpPr>
          <p:spPr>
            <a:xfrm>
              <a:off x="7131949" y="5596889"/>
              <a:ext cx="968535" cy="523180"/>
            </a:xfrm>
            <a:prstGeom prst="rect">
              <a:avLst/>
            </a:prstGeom>
            <a:noFill/>
            <a:ln w="38100"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rgbClr val="000000"/>
                  </a:solidFill>
                  <a:latin typeface="Arial"/>
                  <a:ea typeface="Arial"/>
                  <a:cs typeface="Arial"/>
                  <a:sym typeface="Arial"/>
                </a:rPr>
                <a:t>Radiative Capture</a:t>
              </a:r>
              <a:endParaRPr sz="1400" dirty="0">
                <a:solidFill>
                  <a:srgbClr val="000000"/>
                </a:solidFill>
              </a:endParaRPr>
            </a:p>
          </p:txBody>
        </p:sp>
        <p:cxnSp>
          <p:nvCxnSpPr>
            <p:cNvPr id="79" name="Google Shape;180;p5">
              <a:extLst>
                <a:ext uri="{FF2B5EF4-FFF2-40B4-BE49-F238E27FC236}">
                  <a16:creationId xmlns:a16="http://schemas.microsoft.com/office/drawing/2014/main" id="{4BD5A92E-CE01-6464-0A66-26A058FC7DCF}"/>
                </a:ext>
              </a:extLst>
            </p:cNvPr>
            <p:cNvCxnSpPr>
              <a:cxnSpLocks/>
            </p:cNvCxnSpPr>
            <p:nvPr/>
          </p:nvCxnSpPr>
          <p:spPr>
            <a:xfrm flipH="1" flipV="1">
              <a:off x="6240895" y="4754072"/>
              <a:ext cx="875167" cy="1157206"/>
            </a:xfrm>
            <a:prstGeom prst="straightConnector1">
              <a:avLst/>
            </a:prstGeom>
            <a:noFill/>
            <a:ln w="38100" cap="flat" cmpd="sng">
              <a:solidFill>
                <a:srgbClr val="000000"/>
              </a:solidFill>
              <a:prstDash val="solid"/>
              <a:miter lim="800000"/>
              <a:headEnd type="none" w="sm" len="sm"/>
              <a:tailEnd type="triangle" w="med" len="med"/>
            </a:ln>
          </p:spPr>
        </p:cxnSp>
      </p:grpSp>
      <p:grpSp>
        <p:nvGrpSpPr>
          <p:cNvPr id="97" name="Group 96">
            <a:extLst>
              <a:ext uri="{FF2B5EF4-FFF2-40B4-BE49-F238E27FC236}">
                <a16:creationId xmlns:a16="http://schemas.microsoft.com/office/drawing/2014/main" id="{08659DA2-48A8-6936-0AA6-06C34BC2E5D8}"/>
              </a:ext>
            </a:extLst>
          </p:cNvPr>
          <p:cNvGrpSpPr/>
          <p:nvPr/>
        </p:nvGrpSpPr>
        <p:grpSpPr>
          <a:xfrm>
            <a:off x="8446589" y="2602444"/>
            <a:ext cx="3551964" cy="3206400"/>
            <a:chOff x="8760793" y="3143783"/>
            <a:chExt cx="3290465" cy="1798292"/>
          </a:xfrm>
        </p:grpSpPr>
        <p:sp>
          <p:nvSpPr>
            <p:cNvPr id="94" name="Rectangle: Rounded Corners 93">
              <a:extLst>
                <a:ext uri="{FF2B5EF4-FFF2-40B4-BE49-F238E27FC236}">
                  <a16:creationId xmlns:a16="http://schemas.microsoft.com/office/drawing/2014/main" id="{E5563838-DF59-1500-12D2-017D5D56CC38}"/>
                </a:ext>
              </a:extLst>
            </p:cNvPr>
            <p:cNvSpPr/>
            <p:nvPr/>
          </p:nvSpPr>
          <p:spPr>
            <a:xfrm>
              <a:off x="8760793" y="3143783"/>
              <a:ext cx="3290465" cy="1798292"/>
            </a:xfrm>
            <a:prstGeom prst="roundRect">
              <a:avLst/>
            </a:prstGeom>
            <a:noFill/>
            <a:ln w="1270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3" name="TextBox 92">
              <a:extLst>
                <a:ext uri="{FF2B5EF4-FFF2-40B4-BE49-F238E27FC236}">
                  <a16:creationId xmlns:a16="http://schemas.microsoft.com/office/drawing/2014/main" id="{58207EE0-E579-35C7-4156-B6FE63F0D3EA}"/>
                </a:ext>
              </a:extLst>
            </p:cNvPr>
            <p:cNvSpPr txBox="1"/>
            <p:nvPr/>
          </p:nvSpPr>
          <p:spPr>
            <a:xfrm>
              <a:off x="8889224" y="3282480"/>
              <a:ext cx="3046657" cy="1547996"/>
            </a:xfrm>
            <a:prstGeom prst="rect">
              <a:avLst/>
            </a:prstGeom>
            <a:noFill/>
            <a:ln>
              <a:noFill/>
            </a:ln>
          </p:spPr>
          <p:txBody>
            <a:bodyPr wrap="square" rtlCol="0">
              <a:spAutoFit/>
            </a:bodyPr>
            <a:lstStyle/>
            <a:p>
              <a:pPr>
                <a:lnSpc>
                  <a:spcPct val="150000"/>
                </a:lnSpc>
              </a:pPr>
              <a:r>
                <a:rPr lang="en-GB" b="1" dirty="0">
                  <a:latin typeface="Georgia"/>
                  <a:cs typeface="Georgia"/>
                </a:rPr>
                <a:t>Cross-section depends on:</a:t>
              </a:r>
            </a:p>
            <a:p>
              <a:pPr marL="285750" indent="-285750">
                <a:lnSpc>
                  <a:spcPct val="150000"/>
                </a:lnSpc>
                <a:buFont typeface="Arial" panose="020B0604020202020204" pitchFamily="34" charset="0"/>
                <a:buChar char="•"/>
              </a:pPr>
              <a:r>
                <a:rPr lang="en-GB" sz="2000" dirty="0">
                  <a:solidFill>
                    <a:srgbClr val="000000"/>
                  </a:solidFill>
                  <a:latin typeface="Georgia"/>
                  <a:cs typeface="Georgia"/>
                </a:rPr>
                <a:t>Number of states.</a:t>
              </a:r>
            </a:p>
            <a:p>
              <a:pPr marL="285750" indent="-285750">
                <a:lnSpc>
                  <a:spcPct val="150000"/>
                </a:lnSpc>
                <a:buFont typeface="Arial" panose="020B0604020202020204" pitchFamily="34" charset="0"/>
                <a:buChar char="•"/>
              </a:pPr>
              <a:r>
                <a:rPr lang="en-GB" sz="2000" dirty="0">
                  <a:solidFill>
                    <a:srgbClr val="000000"/>
                  </a:solidFill>
                  <a:latin typeface="Georgia"/>
                  <a:cs typeface="Georgia"/>
                </a:rPr>
                <a:t>Energies of states.</a:t>
              </a:r>
            </a:p>
            <a:p>
              <a:pPr marL="285750" indent="-285750">
                <a:lnSpc>
                  <a:spcPct val="150000"/>
                </a:lnSpc>
                <a:buFont typeface="Arial" panose="020B0604020202020204" pitchFamily="34" charset="0"/>
                <a:buChar char="•"/>
              </a:pPr>
              <a:r>
                <a:rPr lang="en-GB" sz="2000" dirty="0">
                  <a:solidFill>
                    <a:srgbClr val="000000"/>
                  </a:solidFill>
                  <a:latin typeface="Georgia"/>
                  <a:cs typeface="Georgia"/>
                </a:rPr>
                <a:t>Spin &amp; parity of states.</a:t>
              </a:r>
            </a:p>
            <a:p>
              <a:pPr marL="285750" indent="-285750">
                <a:lnSpc>
                  <a:spcPct val="150000"/>
                </a:lnSpc>
                <a:buFont typeface="Arial" panose="020B0604020202020204" pitchFamily="34" charset="0"/>
                <a:buChar char="•"/>
              </a:pPr>
              <a:r>
                <a:rPr lang="en-GB" sz="2000" dirty="0">
                  <a:solidFill>
                    <a:srgbClr val="000000"/>
                  </a:solidFill>
                  <a:latin typeface="Georgia"/>
                  <a:cs typeface="Georgia"/>
                </a:rPr>
                <a:t>Total and partial decay widths</a:t>
              </a:r>
              <a:r>
                <a:rPr lang="en-GB" sz="1400" dirty="0">
                  <a:solidFill>
                    <a:srgbClr val="000000"/>
                  </a:solidFill>
                  <a:latin typeface="Georgia"/>
                  <a:cs typeface="Georgia"/>
                </a:rPr>
                <a:t>.</a:t>
              </a:r>
            </a:p>
          </p:txBody>
        </p:sp>
      </p:grpSp>
    </p:spTree>
    <p:extLst>
      <p:ext uri="{BB962C8B-B14F-4D97-AF65-F5344CB8AC3E}">
        <p14:creationId xmlns:p14="http://schemas.microsoft.com/office/powerpoint/2010/main" val="2357362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9549"/>
          </a:xfrm>
        </p:spPr>
        <p:txBody>
          <a:bodyPr>
            <a:normAutofit fontScale="90000"/>
          </a:bodyPr>
          <a:lstStyle/>
          <a:p>
            <a:r>
              <a:rPr lang="en-US" b="1" dirty="0"/>
              <a:t>Statistical Model Uncertainties</a:t>
            </a:r>
            <a:endParaRPr lang="en-CA" b="1" dirty="0"/>
          </a:p>
        </p:txBody>
      </p:sp>
      <p:sp>
        <p:nvSpPr>
          <p:cNvPr id="4" name="Date Placeholder 3"/>
          <p:cNvSpPr>
            <a:spLocks noGrp="1"/>
          </p:cNvSpPr>
          <p:nvPr>
            <p:ph type="dt" sz="half" idx="10"/>
          </p:nvPr>
        </p:nvSpPr>
        <p:spPr/>
        <p:txBody>
          <a:bodyPr/>
          <a:lstStyle/>
          <a:p>
            <a:fld id="{77A6B0AF-0385-E74A-825E-6D737D1E37D6}" type="datetime2">
              <a:rPr lang="en-GB" smtClean="0"/>
              <a:t>Tuesday, 22 July 2025</a:t>
            </a:fld>
            <a:endParaRPr lang="en-US" dirty="0"/>
          </a:p>
        </p:txBody>
      </p:sp>
      <p:sp>
        <p:nvSpPr>
          <p:cNvPr id="5" name="Slide Number Placeholder 4"/>
          <p:cNvSpPr>
            <a:spLocks noGrp="1"/>
          </p:cNvSpPr>
          <p:nvPr>
            <p:ph type="sldNum" sz="quarter" idx="12"/>
          </p:nvPr>
        </p:nvSpPr>
        <p:spPr/>
        <p:txBody>
          <a:bodyPr/>
          <a:lstStyle/>
          <a:p>
            <a:fld id="{C8625EC3-6C33-CC45-91BB-212F920403D2}" type="slidenum">
              <a:rPr lang="en-US" smtClean="0"/>
              <a:t>5</a:t>
            </a:fld>
            <a:endParaRPr lang="en-US"/>
          </a:p>
        </p:txBody>
      </p:sp>
      <mc:AlternateContent xmlns:mc="http://schemas.openxmlformats.org/markup-compatibility/2006" xmlns:a14="http://schemas.microsoft.com/office/drawing/2010/main">
        <mc:Choice Requires="a14">
          <p:sp>
            <p:nvSpPr>
              <p:cNvPr id="9" name="Text Placeholder 4">
                <a:extLst>
                  <a:ext uri="{FF2B5EF4-FFF2-40B4-BE49-F238E27FC236}">
                    <a16:creationId xmlns:a16="http://schemas.microsoft.com/office/drawing/2014/main" id="{DAA1DF63-3F74-E945-A5D2-4E6F0E7059D3}"/>
                  </a:ext>
                </a:extLst>
              </p:cNvPr>
              <p:cNvSpPr txBox="1">
                <a:spLocks/>
              </p:cNvSpPr>
              <p:nvPr/>
            </p:nvSpPr>
            <p:spPr>
              <a:xfrm>
                <a:off x="4992826" y="1033107"/>
                <a:ext cx="6922845" cy="3360788"/>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dirty="0">
                    <a:solidFill>
                      <a:srgbClr val="000000"/>
                    </a:solidFill>
                    <a:ea typeface="+mn-lt"/>
                    <a:cs typeface="+mn-lt"/>
                  </a:rPr>
                  <a:t>For processes involving </a:t>
                </a:r>
                <a:r>
                  <a:rPr lang="en-US" sz="1800" b="1" dirty="0">
                    <a:solidFill>
                      <a:srgbClr val="000000"/>
                    </a:solidFill>
                    <a:ea typeface="+mn-lt"/>
                    <a:cs typeface="+mn-lt"/>
                  </a:rPr>
                  <a:t>higher mass nuclei </a:t>
                </a:r>
                <a:r>
                  <a:rPr lang="en-US" sz="1800" dirty="0">
                    <a:solidFill>
                      <a:srgbClr val="000000"/>
                    </a:solidFill>
                    <a:ea typeface="+mn-lt"/>
                    <a:cs typeface="+mn-lt"/>
                  </a:rPr>
                  <a:t>nuclear reactions are described as a </a:t>
                </a:r>
                <a:r>
                  <a:rPr lang="en-US" sz="1800" b="1" dirty="0">
                    <a:solidFill>
                      <a:srgbClr val="000000"/>
                    </a:solidFill>
                    <a:ea typeface="+mn-lt"/>
                    <a:cs typeface="+mn-lt"/>
                  </a:rPr>
                  <a:t>statistical process.</a:t>
                </a:r>
              </a:p>
              <a:p>
                <a:pPr marL="0" indent="0">
                  <a:buNone/>
                </a:pPr>
                <a:endParaRPr lang="en-US" sz="1800" dirty="0">
                  <a:solidFill>
                    <a:srgbClr val="000000"/>
                  </a:solidFill>
                  <a:ea typeface="+mn-lt"/>
                  <a:cs typeface="+mn-lt"/>
                </a:endParaRPr>
              </a:p>
              <a:p>
                <a:pPr marL="0" indent="0">
                  <a:buNone/>
                </a:pPr>
                <a:r>
                  <a:rPr lang="en-US" sz="1800" dirty="0">
                    <a:solidFill>
                      <a:srgbClr val="000000"/>
                    </a:solidFill>
                    <a:ea typeface="+mn-lt"/>
                    <a:cs typeface="+mn-lt"/>
                  </a:rPr>
                  <a:t>Statistical models rely on cross-sections predicted by Hauser-</a:t>
                </a:r>
                <a:r>
                  <a:rPr lang="en-US" sz="1800" dirty="0" err="1">
                    <a:solidFill>
                      <a:srgbClr val="000000"/>
                    </a:solidFill>
                    <a:ea typeface="+mn-lt"/>
                    <a:cs typeface="+mn-lt"/>
                  </a:rPr>
                  <a:t>Feshbach</a:t>
                </a:r>
                <a:r>
                  <a:rPr lang="en-US" sz="1800" dirty="0">
                    <a:solidFill>
                      <a:srgbClr val="000000"/>
                    </a:solidFill>
                    <a:ea typeface="+mn-lt"/>
                    <a:cs typeface="+mn-lt"/>
                  </a:rPr>
                  <a:t> theory, which can vary depending on the calculation inputs:</a:t>
                </a:r>
              </a:p>
              <a:p>
                <a:r>
                  <a:rPr lang="en-US" sz="1800" dirty="0">
                    <a:solidFill>
                      <a:srgbClr val="000000"/>
                    </a:solidFill>
                    <a:ea typeface="+mn-lt"/>
                    <a:cs typeface="+mn-lt"/>
                  </a:rPr>
                  <a:t>Optical model parameters  (probability of absorption vs scattering).</a:t>
                </a:r>
              </a:p>
              <a:p>
                <a:r>
                  <a:rPr lang="en-GB" sz="1800" dirty="0">
                    <a:solidFill>
                      <a:srgbClr val="000000"/>
                    </a:solidFill>
                    <a:latin typeface="Arial" panose="020B0604020202020204" pitchFamily="34" charset="0"/>
                    <a:ea typeface="+mn-lt"/>
                    <a:cs typeface="Arial" panose="020B0604020202020204" pitchFamily="34" charset="0"/>
                  </a:rPr>
                  <a:t>Photon </a:t>
                </a:r>
                <a:r>
                  <a:rPr lang="en-CA" sz="1800" dirty="0">
                    <a:solidFill>
                      <a:srgbClr val="000000"/>
                    </a:solidFill>
                    <a:latin typeface="Arial" panose="020B0604020202020204" pitchFamily="34" charset="0"/>
                    <a:ea typeface="+mn-lt"/>
                    <a:cs typeface="Arial" panose="020B0604020202020204" pitchFamily="34" charset="0"/>
                  </a:rPr>
                  <a:t>Strength Function (likelihood to emit a </a:t>
                </a:r>
                <a14:m>
                  <m:oMath xmlns:m="http://schemas.openxmlformats.org/officeDocument/2006/math">
                    <m:r>
                      <a:rPr lang="en-CA" sz="18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𝛾</m:t>
                    </m:r>
                  </m:oMath>
                </a14:m>
                <a:r>
                  <a:rPr lang="en-CA" sz="1800" dirty="0">
                    <a:solidFill>
                      <a:srgbClr val="000000"/>
                    </a:solidFill>
                    <a:latin typeface="Arial" panose="020B0604020202020204" pitchFamily="34" charset="0"/>
                    <a:ea typeface="+mn-lt"/>
                    <a:cs typeface="Arial" panose="020B0604020202020204" pitchFamily="34" charset="0"/>
                  </a:rPr>
                  <a:t>-ray)</a:t>
                </a:r>
              </a:p>
              <a:p>
                <a:r>
                  <a:rPr lang="en-CA" sz="1800" dirty="0">
                    <a:solidFill>
                      <a:srgbClr val="000000"/>
                    </a:solidFill>
                    <a:latin typeface="Arial" panose="020B0604020202020204" pitchFamily="34" charset="0"/>
                    <a:ea typeface="+mn-lt"/>
                    <a:cs typeface="Arial" panose="020B0604020202020204" pitchFamily="34" charset="0"/>
                  </a:rPr>
                  <a:t>Nuclear Level Density (number of levels of given </a:t>
                </a:r>
                <a14:m>
                  <m:oMath xmlns:m="http://schemas.openxmlformats.org/officeDocument/2006/math">
                    <m:sSup>
                      <m:sSupPr>
                        <m:ctrlPr>
                          <a:rPr lang="en-CA" sz="1800" i="1" smtClean="0">
                            <a:solidFill>
                              <a:srgbClr val="000000"/>
                            </a:solidFill>
                            <a:latin typeface="Cambria Math" panose="02040503050406030204" pitchFamily="18" charset="0"/>
                            <a:ea typeface="+mn-lt"/>
                            <a:cs typeface="Arial" panose="020B0604020202020204" pitchFamily="34" charset="0"/>
                          </a:rPr>
                        </m:ctrlPr>
                      </m:sSupPr>
                      <m:e>
                        <m:r>
                          <a:rPr lang="en-GB" sz="1800" b="0" i="1" smtClean="0">
                            <a:solidFill>
                              <a:srgbClr val="000000"/>
                            </a:solidFill>
                            <a:latin typeface="Cambria Math" panose="02040503050406030204" pitchFamily="18" charset="0"/>
                            <a:ea typeface="+mn-lt"/>
                            <a:cs typeface="Arial" panose="020B0604020202020204" pitchFamily="34" charset="0"/>
                          </a:rPr>
                          <m:t>𝐽</m:t>
                        </m:r>
                      </m:e>
                      <m:sup>
                        <m:r>
                          <a:rPr lang="en-CA" sz="180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𝜋</m:t>
                        </m:r>
                      </m:sup>
                    </m:sSup>
                  </m:oMath>
                </a14:m>
                <a:r>
                  <a:rPr lang="en-CA" sz="1800" dirty="0">
                    <a:solidFill>
                      <a:srgbClr val="000000"/>
                    </a:solidFill>
                    <a:latin typeface="Arial" panose="020B0604020202020204" pitchFamily="34" charset="0"/>
                    <a:ea typeface="+mn-lt"/>
                    <a:cs typeface="Arial" panose="020B0604020202020204" pitchFamily="34" charset="0"/>
                  </a:rPr>
                  <a:t>).</a:t>
                </a:r>
              </a:p>
            </p:txBody>
          </p:sp>
        </mc:Choice>
        <mc:Fallback xmlns="">
          <p:sp>
            <p:nvSpPr>
              <p:cNvPr id="9" name="Text Placeholder 4">
                <a:extLst>
                  <a:ext uri="{FF2B5EF4-FFF2-40B4-BE49-F238E27FC236}">
                    <a16:creationId xmlns:a16="http://schemas.microsoft.com/office/drawing/2014/main" id="{DAA1DF63-3F74-E945-A5D2-4E6F0E7059D3}"/>
                  </a:ext>
                </a:extLst>
              </p:cNvPr>
              <p:cNvSpPr txBox="1">
                <a:spLocks noRot="1" noChangeAspect="1" noMove="1" noResize="1" noEditPoints="1" noAdjustHandles="1" noChangeArrowheads="1" noChangeShapeType="1" noTextEdit="1"/>
              </p:cNvSpPr>
              <p:nvPr/>
            </p:nvSpPr>
            <p:spPr>
              <a:xfrm>
                <a:off x="4992826" y="1033107"/>
                <a:ext cx="6922845" cy="3360788"/>
              </a:xfrm>
              <a:prstGeom prst="rect">
                <a:avLst/>
              </a:prstGeom>
              <a:blipFill>
                <a:blip r:embed="rId2"/>
                <a:stretch>
                  <a:fillRect l="-704" t="-1630"/>
                </a:stretch>
              </a:blipFill>
            </p:spPr>
            <p:txBody>
              <a:bodyPr/>
              <a:lstStyle/>
              <a:p>
                <a:r>
                  <a:rPr lang="en-GB">
                    <a:noFill/>
                  </a:rPr>
                  <a:t> </a:t>
                </a:r>
              </a:p>
            </p:txBody>
          </p:sp>
        </mc:Fallback>
      </mc:AlternateContent>
      <p:pic>
        <p:nvPicPr>
          <p:cNvPr id="1026" name="Picture 2" descr="Figure 1. &#10;">
            <a:extLst>
              <a:ext uri="{FF2B5EF4-FFF2-40B4-BE49-F238E27FC236}">
                <a16:creationId xmlns:a16="http://schemas.microsoft.com/office/drawing/2014/main" id="{6A2B4620-E2B3-1CC1-5487-2DAF645E9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092" y="1113520"/>
            <a:ext cx="3657600" cy="4630959"/>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264;p6">
            <a:extLst>
              <a:ext uri="{FF2B5EF4-FFF2-40B4-BE49-F238E27FC236}">
                <a16:creationId xmlns:a16="http://schemas.microsoft.com/office/drawing/2014/main" id="{9C216FC3-147C-BC87-8321-C1BFFFA0EF18}"/>
              </a:ext>
            </a:extLst>
          </p:cNvPr>
          <p:cNvPicPr preferRelativeResize="0"/>
          <p:nvPr/>
        </p:nvPicPr>
        <p:blipFill rotWithShape="1">
          <a:blip r:embed="rId4">
            <a:alphaModFix/>
          </a:blip>
          <a:srcRect/>
          <a:stretch/>
        </p:blipFill>
        <p:spPr>
          <a:xfrm>
            <a:off x="5520253" y="4256903"/>
            <a:ext cx="5095094" cy="1100819"/>
          </a:xfrm>
          <a:prstGeom prst="rect">
            <a:avLst/>
          </a:prstGeom>
          <a:noFill/>
          <a:ln>
            <a:noFill/>
          </a:ln>
        </p:spPr>
      </p:pic>
      <p:sp>
        <p:nvSpPr>
          <p:cNvPr id="6" name="Left Brace 5">
            <a:extLst>
              <a:ext uri="{FF2B5EF4-FFF2-40B4-BE49-F238E27FC236}">
                <a16:creationId xmlns:a16="http://schemas.microsoft.com/office/drawing/2014/main" id="{65560732-B777-E69D-737B-389C29313530}"/>
              </a:ext>
            </a:extLst>
          </p:cNvPr>
          <p:cNvSpPr/>
          <p:nvPr/>
        </p:nvSpPr>
        <p:spPr>
          <a:xfrm rot="16200000">
            <a:off x="7908831" y="4439244"/>
            <a:ext cx="399477" cy="156517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 name="Left Brace 10">
            <a:extLst>
              <a:ext uri="{FF2B5EF4-FFF2-40B4-BE49-F238E27FC236}">
                <a16:creationId xmlns:a16="http://schemas.microsoft.com/office/drawing/2014/main" id="{F979079B-4DF8-B6CB-8D84-36296412CAEF}"/>
              </a:ext>
            </a:extLst>
          </p:cNvPr>
          <p:cNvSpPr/>
          <p:nvPr/>
        </p:nvSpPr>
        <p:spPr>
          <a:xfrm rot="16200000">
            <a:off x="9553513" y="4439244"/>
            <a:ext cx="399477" cy="156517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8EA66BE4-1B4C-AA88-4D8A-7C74125C1E91}"/>
              </a:ext>
            </a:extLst>
          </p:cNvPr>
          <p:cNvSpPr txBox="1"/>
          <p:nvPr/>
        </p:nvSpPr>
        <p:spPr>
          <a:xfrm>
            <a:off x="7325983" y="5506155"/>
            <a:ext cx="1565173" cy="523220"/>
          </a:xfrm>
          <a:prstGeom prst="rect">
            <a:avLst/>
          </a:prstGeom>
          <a:noFill/>
        </p:spPr>
        <p:txBody>
          <a:bodyPr wrap="square" rtlCol="0">
            <a:spAutoFit/>
          </a:bodyPr>
          <a:lstStyle/>
          <a:p>
            <a:pPr algn="ctr"/>
            <a:r>
              <a:rPr lang="en-GB" sz="1400" dirty="0">
                <a:solidFill>
                  <a:srgbClr val="556169"/>
                </a:solidFill>
                <a:latin typeface="Georgia"/>
                <a:cs typeface="Georgia"/>
              </a:rPr>
              <a:t>Formation cross-section.</a:t>
            </a:r>
          </a:p>
        </p:txBody>
      </p:sp>
      <p:sp>
        <p:nvSpPr>
          <p:cNvPr id="13" name="TextBox 12">
            <a:extLst>
              <a:ext uri="{FF2B5EF4-FFF2-40B4-BE49-F238E27FC236}">
                <a16:creationId xmlns:a16="http://schemas.microsoft.com/office/drawing/2014/main" id="{5AED52BE-8D86-C33F-6B24-DF903ACBEBE1}"/>
              </a:ext>
            </a:extLst>
          </p:cNvPr>
          <p:cNvSpPr txBox="1"/>
          <p:nvPr/>
        </p:nvSpPr>
        <p:spPr>
          <a:xfrm>
            <a:off x="9043556" y="5506155"/>
            <a:ext cx="1565173" cy="523220"/>
          </a:xfrm>
          <a:prstGeom prst="rect">
            <a:avLst/>
          </a:prstGeom>
          <a:noFill/>
        </p:spPr>
        <p:txBody>
          <a:bodyPr wrap="square" rtlCol="0">
            <a:spAutoFit/>
          </a:bodyPr>
          <a:lstStyle/>
          <a:p>
            <a:pPr algn="ctr"/>
            <a:r>
              <a:rPr lang="en-GB" sz="1400" dirty="0">
                <a:solidFill>
                  <a:srgbClr val="556169"/>
                </a:solidFill>
                <a:latin typeface="Georgia"/>
                <a:cs typeface="Georgia"/>
              </a:rPr>
              <a:t>Decay probability.</a:t>
            </a:r>
          </a:p>
        </p:txBody>
      </p:sp>
      <p:sp>
        <p:nvSpPr>
          <p:cNvPr id="15" name="TextBox 14">
            <a:extLst>
              <a:ext uri="{FF2B5EF4-FFF2-40B4-BE49-F238E27FC236}">
                <a16:creationId xmlns:a16="http://schemas.microsoft.com/office/drawing/2014/main" id="{165B62BB-5961-B1D4-50A9-F7B3CE787D68}"/>
              </a:ext>
            </a:extLst>
          </p:cNvPr>
          <p:cNvSpPr txBox="1"/>
          <p:nvPr/>
        </p:nvSpPr>
        <p:spPr>
          <a:xfrm>
            <a:off x="511750" y="5788317"/>
            <a:ext cx="5095094" cy="646331"/>
          </a:xfrm>
          <a:prstGeom prst="rect">
            <a:avLst/>
          </a:prstGeom>
          <a:noFill/>
        </p:spPr>
        <p:txBody>
          <a:bodyPr wrap="square">
            <a:spAutoFit/>
          </a:bodyPr>
          <a:lstStyle/>
          <a:p>
            <a:pPr marL="0" indent="0">
              <a:buNone/>
            </a:pPr>
            <a:r>
              <a:rPr lang="en-US" sz="1800" b="1" i="1" dirty="0">
                <a:solidFill>
                  <a:srgbClr val="000000"/>
                </a:solidFill>
                <a:ea typeface="+mn-lt"/>
                <a:cs typeface="+mn-lt"/>
              </a:rPr>
              <a:t>Above shows sensitivity of radiative capture rates to the choice of photon strength function model.</a:t>
            </a:r>
          </a:p>
        </p:txBody>
      </p:sp>
      <p:sp>
        <p:nvSpPr>
          <p:cNvPr id="17" name="TextBox 16">
            <a:extLst>
              <a:ext uri="{FF2B5EF4-FFF2-40B4-BE49-F238E27FC236}">
                <a16:creationId xmlns:a16="http://schemas.microsoft.com/office/drawing/2014/main" id="{F3F2D7FB-033F-0942-E018-40B33DECD6B7}"/>
              </a:ext>
            </a:extLst>
          </p:cNvPr>
          <p:cNvSpPr txBox="1"/>
          <p:nvPr/>
        </p:nvSpPr>
        <p:spPr>
          <a:xfrm>
            <a:off x="6293508" y="6131566"/>
            <a:ext cx="6151418" cy="276999"/>
          </a:xfrm>
          <a:prstGeom prst="rect">
            <a:avLst/>
          </a:prstGeom>
          <a:noFill/>
        </p:spPr>
        <p:txBody>
          <a:bodyPr wrap="square">
            <a:spAutoFit/>
          </a:bodyPr>
          <a:lstStyle/>
          <a:p>
            <a:r>
              <a:rPr lang="en-US" sz="1200" b="0" i="0" dirty="0" err="1">
                <a:effectLst/>
                <a:latin typeface="Arial" panose="020B0604020202020204" pitchFamily="34" charset="0"/>
              </a:rPr>
              <a:t>Wiedeking</a:t>
            </a:r>
            <a:r>
              <a:rPr lang="en-US" sz="1200" b="0" i="0" dirty="0">
                <a:effectLst/>
                <a:latin typeface="Arial" panose="020B0604020202020204" pitchFamily="34" charset="0"/>
              </a:rPr>
              <a:t>, and </a:t>
            </a:r>
            <a:r>
              <a:rPr lang="en-US" sz="1200" b="0" i="0" dirty="0" err="1">
                <a:effectLst/>
                <a:latin typeface="Arial" panose="020B0604020202020204" pitchFamily="34" charset="0"/>
              </a:rPr>
              <a:t>Goriely</a:t>
            </a:r>
            <a:r>
              <a:rPr lang="en-US" sz="1200" b="0" i="0" dirty="0">
                <a:effectLst/>
                <a:latin typeface="Arial" panose="020B0604020202020204" pitchFamily="34" charset="0"/>
              </a:rPr>
              <a:t>. </a:t>
            </a:r>
            <a:r>
              <a:rPr lang="en-US" sz="1200" b="0" i="1" dirty="0">
                <a:effectLst/>
                <a:latin typeface="Arial" panose="020B0604020202020204" pitchFamily="34" charset="0"/>
              </a:rPr>
              <a:t>Philosophical Transactions A</a:t>
            </a:r>
            <a:r>
              <a:rPr lang="en-US" sz="1200" b="0" i="0" dirty="0">
                <a:effectLst/>
                <a:latin typeface="Arial" panose="020B0604020202020204" pitchFamily="34" charset="0"/>
              </a:rPr>
              <a:t> 382.2275 (2024): 20230125.</a:t>
            </a:r>
            <a:endParaRPr lang="en-GB" sz="1200" dirty="0"/>
          </a:p>
        </p:txBody>
      </p:sp>
    </p:spTree>
    <p:extLst>
      <p:ext uri="{BB962C8B-B14F-4D97-AF65-F5344CB8AC3E}">
        <p14:creationId xmlns:p14="http://schemas.microsoft.com/office/powerpoint/2010/main" val="210176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301D-0146-C734-FE86-3204C0CD9D46}"/>
              </a:ext>
            </a:extLst>
          </p:cNvPr>
          <p:cNvSpPr>
            <a:spLocks noGrp="1"/>
          </p:cNvSpPr>
          <p:nvPr>
            <p:ph type="title"/>
          </p:nvPr>
        </p:nvSpPr>
        <p:spPr>
          <a:xfrm>
            <a:off x="838200" y="365125"/>
            <a:ext cx="10515600" cy="456255"/>
          </a:xfrm>
        </p:spPr>
        <p:txBody>
          <a:bodyPr>
            <a:normAutofit fontScale="90000"/>
          </a:bodyPr>
          <a:lstStyle/>
          <a:p>
            <a:r>
              <a:rPr lang="en-GB" dirty="0"/>
              <a:t>Direct Measurements: Recent Highlights</a:t>
            </a:r>
          </a:p>
        </p:txBody>
      </p:sp>
      <p:sp>
        <p:nvSpPr>
          <p:cNvPr id="4" name="Date Placeholder 3">
            <a:extLst>
              <a:ext uri="{FF2B5EF4-FFF2-40B4-BE49-F238E27FC236}">
                <a16:creationId xmlns:a16="http://schemas.microsoft.com/office/drawing/2014/main" id="{FA8288DD-B418-3E19-EAD2-9FF8D658E656}"/>
              </a:ext>
            </a:extLst>
          </p:cNvPr>
          <p:cNvSpPr>
            <a:spLocks noGrp="1"/>
          </p:cNvSpPr>
          <p:nvPr>
            <p:ph type="dt" sz="half" idx="10"/>
          </p:nvPr>
        </p:nvSpPr>
        <p:spPr/>
        <p:txBody>
          <a:bodyPr/>
          <a:lstStyle/>
          <a:p>
            <a:fld id="{77A6B0AF-0385-E74A-825E-6D737D1E37D6}" type="datetime2">
              <a:rPr lang="en-GB" smtClean="0"/>
              <a:t>Tuesday, 22 July 2025</a:t>
            </a:fld>
            <a:endParaRPr lang="en-US" dirty="0"/>
          </a:p>
        </p:txBody>
      </p:sp>
      <p:sp>
        <p:nvSpPr>
          <p:cNvPr id="5" name="Slide Number Placeholder 4">
            <a:extLst>
              <a:ext uri="{FF2B5EF4-FFF2-40B4-BE49-F238E27FC236}">
                <a16:creationId xmlns:a16="http://schemas.microsoft.com/office/drawing/2014/main" id="{565DA47F-0EEE-BFCC-1C90-DB14E2708130}"/>
              </a:ext>
            </a:extLst>
          </p:cNvPr>
          <p:cNvSpPr>
            <a:spLocks noGrp="1"/>
          </p:cNvSpPr>
          <p:nvPr>
            <p:ph type="sldNum" sz="quarter" idx="12"/>
          </p:nvPr>
        </p:nvSpPr>
        <p:spPr/>
        <p:txBody>
          <a:bodyPr/>
          <a:lstStyle/>
          <a:p>
            <a:fld id="{C8625EC3-6C33-CC45-91BB-212F920403D2}" type="slidenum">
              <a:rPr lang="en-US" smtClean="0"/>
              <a:t>6</a:t>
            </a:fld>
            <a:endParaRPr lang="en-US"/>
          </a:p>
        </p:txBody>
      </p:sp>
      <p:pic>
        <p:nvPicPr>
          <p:cNvPr id="7" name="Content Placeholder 6">
            <a:extLst>
              <a:ext uri="{FF2B5EF4-FFF2-40B4-BE49-F238E27FC236}">
                <a16:creationId xmlns:a16="http://schemas.microsoft.com/office/drawing/2014/main" id="{64A83AC6-99C7-27A5-AC91-A39C36B1F04B}"/>
              </a:ext>
            </a:extLst>
          </p:cNvPr>
          <p:cNvPicPr>
            <a:picLocks noGrp="1" noChangeAspect="1"/>
          </p:cNvPicPr>
          <p:nvPr>
            <p:ph idx="1"/>
          </p:nvPr>
        </p:nvPicPr>
        <p:blipFill>
          <a:blip r:embed="rId2"/>
          <a:stretch>
            <a:fillRect/>
          </a:stretch>
        </p:blipFill>
        <p:spPr>
          <a:xfrm>
            <a:off x="697093" y="1705769"/>
            <a:ext cx="3636677" cy="2384123"/>
          </a:xfrm>
          <a:prstGeom prst="rect">
            <a:avLst/>
          </a:prstGeom>
        </p:spPr>
      </p:pic>
      <p:sp>
        <p:nvSpPr>
          <p:cNvPr id="8" name="TextBox 7">
            <a:extLst>
              <a:ext uri="{FF2B5EF4-FFF2-40B4-BE49-F238E27FC236}">
                <a16:creationId xmlns:a16="http://schemas.microsoft.com/office/drawing/2014/main" id="{A4B9C73F-617C-1C98-3D59-73EE8E6799E9}"/>
              </a:ext>
            </a:extLst>
          </p:cNvPr>
          <p:cNvSpPr txBox="1"/>
          <p:nvPr/>
        </p:nvSpPr>
        <p:spPr>
          <a:xfrm>
            <a:off x="609600" y="1001365"/>
            <a:ext cx="10945091" cy="307777"/>
          </a:xfrm>
          <a:prstGeom prst="rect">
            <a:avLst/>
          </a:prstGeom>
          <a:noFill/>
        </p:spPr>
        <p:txBody>
          <a:bodyPr wrap="square" rtlCol="0">
            <a:spAutoFit/>
          </a:bodyPr>
          <a:lstStyle/>
          <a:p>
            <a:r>
              <a:rPr lang="en-GB" sz="1400" dirty="0">
                <a:solidFill>
                  <a:srgbClr val="000000"/>
                </a:solidFill>
                <a:latin typeface="Georgia"/>
                <a:cs typeface="Georgia"/>
              </a:rPr>
              <a:t>Surrey experimental group have led a number of direct measurements to constrain astrophysical reaction rates</a:t>
            </a:r>
          </a:p>
        </p:txBody>
      </p:sp>
      <p:pic>
        <p:nvPicPr>
          <p:cNvPr id="10" name="Picture 9">
            <a:extLst>
              <a:ext uri="{FF2B5EF4-FFF2-40B4-BE49-F238E27FC236}">
                <a16:creationId xmlns:a16="http://schemas.microsoft.com/office/drawing/2014/main" id="{98AD5A46-3A5B-6412-975C-1C5EEA4DE71A}"/>
              </a:ext>
            </a:extLst>
          </p:cNvPr>
          <p:cNvPicPr>
            <a:picLocks noChangeAspect="1"/>
          </p:cNvPicPr>
          <p:nvPr/>
        </p:nvPicPr>
        <p:blipFill>
          <a:blip r:embed="rId3"/>
          <a:stretch>
            <a:fillRect/>
          </a:stretch>
        </p:blipFill>
        <p:spPr>
          <a:xfrm>
            <a:off x="4520668" y="1679393"/>
            <a:ext cx="3841740" cy="240172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D31FD3-28B6-D59B-A8CF-FFD785A893D6}"/>
                  </a:ext>
                </a:extLst>
              </p:cNvPr>
              <p:cNvSpPr txBox="1"/>
              <p:nvPr/>
            </p:nvSpPr>
            <p:spPr>
              <a:xfrm>
                <a:off x="1967346" y="1371616"/>
                <a:ext cx="2281382" cy="307777"/>
              </a:xfrm>
              <a:prstGeom prst="rect">
                <a:avLst/>
              </a:prstGeom>
              <a:noFill/>
            </p:spPr>
            <p:txBody>
              <a:bodyPr wrap="square" rtlCol="0">
                <a:spAutoFit/>
              </a:bodyPr>
              <a:lstStyle/>
              <a:p>
                <a:r>
                  <a:rPr lang="en-GB" sz="1400" b="1" baseline="30000" dirty="0">
                    <a:solidFill>
                      <a:srgbClr val="000000"/>
                    </a:solidFill>
                    <a:latin typeface="Georgia"/>
                    <a:cs typeface="Georgia"/>
                  </a:rPr>
                  <a:t>83</a:t>
                </a:r>
                <a:r>
                  <a:rPr lang="en-GB" sz="1400" b="1" dirty="0">
                    <a:solidFill>
                      <a:srgbClr val="000000"/>
                    </a:solidFill>
                    <a:latin typeface="Georgia"/>
                    <a:cs typeface="Georgia"/>
                  </a:rPr>
                  <a:t>Rb</a:t>
                </a:r>
                <a14:m>
                  <m:oMath xmlns:m="http://schemas.openxmlformats.org/officeDocument/2006/math">
                    <m:r>
                      <a:rPr lang="en-GB" sz="1400" b="1" i="1" smtClean="0">
                        <a:solidFill>
                          <a:srgbClr val="000000"/>
                        </a:solidFill>
                        <a:latin typeface="Cambria Math" panose="02040503050406030204" pitchFamily="18" charset="0"/>
                        <a:cs typeface="Georgia"/>
                      </a:rPr>
                      <m:t>(</m:t>
                    </m:r>
                    <m:r>
                      <a:rPr lang="en-GB" sz="1400" b="1" i="1" smtClean="0">
                        <a:solidFill>
                          <a:srgbClr val="000000"/>
                        </a:solidFill>
                        <a:latin typeface="Cambria Math" panose="02040503050406030204" pitchFamily="18" charset="0"/>
                        <a:cs typeface="Georgia"/>
                      </a:rPr>
                      <m:t>𝒑</m:t>
                    </m:r>
                    <m:r>
                      <a:rPr lang="en-GB" sz="1400" b="1" i="1" smtClean="0">
                        <a:solidFill>
                          <a:srgbClr val="000000"/>
                        </a:solidFill>
                        <a:latin typeface="Cambria Math" panose="02040503050406030204" pitchFamily="18" charset="0"/>
                        <a:cs typeface="Georgia"/>
                      </a:rPr>
                      <m:t>,</m:t>
                    </m:r>
                    <m:r>
                      <a:rPr lang="en-GB" sz="1400" b="1" i="1" smtClean="0">
                        <a:solidFill>
                          <a:srgbClr val="000000"/>
                        </a:solidFill>
                        <a:latin typeface="Cambria Math" panose="02040503050406030204" pitchFamily="18" charset="0"/>
                        <a:ea typeface="Cambria Math" panose="02040503050406030204" pitchFamily="18" charset="0"/>
                        <a:cs typeface="Georgia"/>
                      </a:rPr>
                      <m:t>𝜸</m:t>
                    </m:r>
                    <m:r>
                      <a:rPr lang="en-GB" sz="1400" b="1" i="1" smtClean="0">
                        <a:solidFill>
                          <a:srgbClr val="000000"/>
                        </a:solidFill>
                        <a:latin typeface="Cambria Math" panose="02040503050406030204" pitchFamily="18" charset="0"/>
                        <a:ea typeface="Cambria Math" panose="02040503050406030204" pitchFamily="18" charset="0"/>
                        <a:cs typeface="Georgia"/>
                      </a:rPr>
                      <m:t>)</m:t>
                    </m:r>
                  </m:oMath>
                </a14:m>
                <a:r>
                  <a:rPr lang="en-GB" sz="1400" b="1" baseline="30000" dirty="0">
                    <a:solidFill>
                      <a:srgbClr val="000000"/>
                    </a:solidFill>
                    <a:latin typeface="Georgia"/>
                    <a:cs typeface="Georgia"/>
                  </a:rPr>
                  <a:t>84</a:t>
                </a:r>
                <a:r>
                  <a:rPr lang="en-GB" sz="1400" b="1" dirty="0">
                    <a:solidFill>
                      <a:srgbClr val="000000"/>
                    </a:solidFill>
                    <a:latin typeface="Georgia"/>
                    <a:cs typeface="Georgia"/>
                  </a:rPr>
                  <a:t>Sr</a:t>
                </a:r>
                <a:endParaRPr lang="en-GB" sz="1400" b="1" dirty="0" err="1">
                  <a:solidFill>
                    <a:srgbClr val="000000"/>
                  </a:solidFill>
                  <a:latin typeface="Georgia"/>
                  <a:cs typeface="Georgia"/>
                </a:endParaRPr>
              </a:p>
            </p:txBody>
          </p:sp>
        </mc:Choice>
        <mc:Fallback xmlns="">
          <p:sp>
            <p:nvSpPr>
              <p:cNvPr id="11" name="TextBox 10">
                <a:extLst>
                  <a:ext uri="{FF2B5EF4-FFF2-40B4-BE49-F238E27FC236}">
                    <a16:creationId xmlns:a16="http://schemas.microsoft.com/office/drawing/2014/main" id="{C0D31FD3-28B6-D59B-A8CF-FFD785A893D6}"/>
                  </a:ext>
                </a:extLst>
              </p:cNvPr>
              <p:cNvSpPr txBox="1">
                <a:spLocks noRot="1" noChangeAspect="1" noMove="1" noResize="1" noEditPoints="1" noAdjustHandles="1" noChangeArrowheads="1" noChangeShapeType="1" noTextEdit="1"/>
              </p:cNvSpPr>
              <p:nvPr/>
            </p:nvSpPr>
            <p:spPr>
              <a:xfrm>
                <a:off x="1967346" y="1371616"/>
                <a:ext cx="2281382" cy="307777"/>
              </a:xfrm>
              <a:prstGeom prst="rect">
                <a:avLst/>
              </a:prstGeom>
              <a:blipFill>
                <a:blip r:embed="rId4"/>
                <a:stretch>
                  <a:fillRect t="-6000"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73716C4-B912-35B9-F5B7-55F9B91D7C59}"/>
                  </a:ext>
                </a:extLst>
              </p:cNvPr>
              <p:cNvSpPr txBox="1"/>
              <p:nvPr/>
            </p:nvSpPr>
            <p:spPr>
              <a:xfrm>
                <a:off x="5809086" y="1371615"/>
                <a:ext cx="2281382" cy="307777"/>
              </a:xfrm>
              <a:prstGeom prst="rect">
                <a:avLst/>
              </a:prstGeom>
              <a:noFill/>
            </p:spPr>
            <p:txBody>
              <a:bodyPr wrap="square" rtlCol="0">
                <a:spAutoFit/>
              </a:bodyPr>
              <a:lstStyle/>
              <a:p>
                <a:r>
                  <a:rPr lang="en-GB" sz="1400" b="1" baseline="30000" dirty="0">
                    <a:solidFill>
                      <a:srgbClr val="000000"/>
                    </a:solidFill>
                    <a:latin typeface="Georgia"/>
                    <a:cs typeface="Georgia"/>
                  </a:rPr>
                  <a:t>84</a:t>
                </a:r>
                <a:r>
                  <a:rPr lang="en-GB" sz="1400" b="1" dirty="0">
                    <a:solidFill>
                      <a:srgbClr val="000000"/>
                    </a:solidFill>
                    <a:latin typeface="Georgia"/>
                    <a:cs typeface="Georgia"/>
                  </a:rPr>
                  <a:t>Kr</a:t>
                </a:r>
                <a14:m>
                  <m:oMath xmlns:m="http://schemas.openxmlformats.org/officeDocument/2006/math">
                    <m:r>
                      <a:rPr lang="en-GB" sz="1400" b="1" i="1" smtClean="0">
                        <a:solidFill>
                          <a:srgbClr val="000000"/>
                        </a:solidFill>
                        <a:latin typeface="Cambria Math" panose="02040503050406030204" pitchFamily="18" charset="0"/>
                        <a:cs typeface="Georgia"/>
                      </a:rPr>
                      <m:t>(</m:t>
                    </m:r>
                    <m:r>
                      <a:rPr lang="en-GB" sz="1400" b="1" i="1" smtClean="0">
                        <a:solidFill>
                          <a:srgbClr val="000000"/>
                        </a:solidFill>
                        <a:latin typeface="Cambria Math" panose="02040503050406030204" pitchFamily="18" charset="0"/>
                        <a:cs typeface="Georgia"/>
                      </a:rPr>
                      <m:t>𝒑</m:t>
                    </m:r>
                    <m:r>
                      <a:rPr lang="en-GB" sz="1400" b="1" i="1" smtClean="0">
                        <a:solidFill>
                          <a:srgbClr val="000000"/>
                        </a:solidFill>
                        <a:latin typeface="Cambria Math" panose="02040503050406030204" pitchFamily="18" charset="0"/>
                        <a:cs typeface="Georgia"/>
                      </a:rPr>
                      <m:t>,</m:t>
                    </m:r>
                    <m:r>
                      <a:rPr lang="en-GB" sz="1400" b="1" i="1" smtClean="0">
                        <a:solidFill>
                          <a:srgbClr val="000000"/>
                        </a:solidFill>
                        <a:latin typeface="Cambria Math" panose="02040503050406030204" pitchFamily="18" charset="0"/>
                        <a:ea typeface="Cambria Math" panose="02040503050406030204" pitchFamily="18" charset="0"/>
                        <a:cs typeface="Georgia"/>
                      </a:rPr>
                      <m:t>𝜸</m:t>
                    </m:r>
                    <m:r>
                      <a:rPr lang="en-GB" sz="1400" b="1" i="1" smtClean="0">
                        <a:solidFill>
                          <a:srgbClr val="000000"/>
                        </a:solidFill>
                        <a:latin typeface="Cambria Math" panose="02040503050406030204" pitchFamily="18" charset="0"/>
                        <a:ea typeface="Cambria Math" panose="02040503050406030204" pitchFamily="18" charset="0"/>
                        <a:cs typeface="Georgia"/>
                      </a:rPr>
                      <m:t>)</m:t>
                    </m:r>
                  </m:oMath>
                </a14:m>
                <a:r>
                  <a:rPr lang="en-GB" sz="1400" b="1" baseline="30000" dirty="0">
                    <a:solidFill>
                      <a:srgbClr val="000000"/>
                    </a:solidFill>
                    <a:latin typeface="Georgia"/>
                    <a:cs typeface="Georgia"/>
                  </a:rPr>
                  <a:t>85</a:t>
                </a:r>
                <a:r>
                  <a:rPr lang="en-GB" sz="1400" b="1" dirty="0">
                    <a:solidFill>
                      <a:srgbClr val="000000"/>
                    </a:solidFill>
                    <a:latin typeface="Georgia"/>
                    <a:cs typeface="Georgia"/>
                  </a:rPr>
                  <a:t>Rb</a:t>
                </a:r>
                <a:endParaRPr lang="en-GB" sz="1400" b="1" dirty="0" err="1">
                  <a:solidFill>
                    <a:srgbClr val="000000"/>
                  </a:solidFill>
                  <a:latin typeface="Georgia"/>
                  <a:cs typeface="Georgia"/>
                </a:endParaRPr>
              </a:p>
            </p:txBody>
          </p:sp>
        </mc:Choice>
        <mc:Fallback xmlns="">
          <p:sp>
            <p:nvSpPr>
              <p:cNvPr id="12" name="TextBox 11">
                <a:extLst>
                  <a:ext uri="{FF2B5EF4-FFF2-40B4-BE49-F238E27FC236}">
                    <a16:creationId xmlns:a16="http://schemas.microsoft.com/office/drawing/2014/main" id="{A73716C4-B912-35B9-F5B7-55F9B91D7C59}"/>
                  </a:ext>
                </a:extLst>
              </p:cNvPr>
              <p:cNvSpPr txBox="1">
                <a:spLocks noRot="1" noChangeAspect="1" noMove="1" noResize="1" noEditPoints="1" noAdjustHandles="1" noChangeArrowheads="1" noChangeShapeType="1" noTextEdit="1"/>
              </p:cNvSpPr>
              <p:nvPr/>
            </p:nvSpPr>
            <p:spPr>
              <a:xfrm>
                <a:off x="5809086" y="1371615"/>
                <a:ext cx="2281382" cy="307777"/>
              </a:xfrm>
              <a:prstGeom prst="rect">
                <a:avLst/>
              </a:prstGeom>
              <a:blipFill>
                <a:blip r:embed="rId5"/>
                <a:stretch>
                  <a:fillRect t="-6000" b="-20000"/>
                </a:stretch>
              </a:blipFill>
            </p:spPr>
            <p:txBody>
              <a:bodyPr/>
              <a:lstStyle/>
              <a:p>
                <a:r>
                  <a:rPr lang="en-GB">
                    <a:noFill/>
                  </a:rPr>
                  <a:t> </a:t>
                </a:r>
              </a:p>
            </p:txBody>
          </p:sp>
        </mc:Fallback>
      </mc:AlternateContent>
      <p:pic>
        <p:nvPicPr>
          <p:cNvPr id="14" name="Picture 13">
            <a:extLst>
              <a:ext uri="{FF2B5EF4-FFF2-40B4-BE49-F238E27FC236}">
                <a16:creationId xmlns:a16="http://schemas.microsoft.com/office/drawing/2014/main" id="{42F09753-BC73-4548-6DE7-0B57706A48F7}"/>
              </a:ext>
            </a:extLst>
          </p:cNvPr>
          <p:cNvPicPr>
            <a:picLocks noChangeAspect="1"/>
          </p:cNvPicPr>
          <p:nvPr/>
        </p:nvPicPr>
        <p:blipFill>
          <a:blip r:embed="rId6"/>
          <a:stretch>
            <a:fillRect/>
          </a:stretch>
        </p:blipFill>
        <p:spPr>
          <a:xfrm>
            <a:off x="8362408" y="1582762"/>
            <a:ext cx="3520698" cy="4739004"/>
          </a:xfrm>
          <a:prstGeom prst="rect">
            <a:avLst/>
          </a:prstGeom>
        </p:spPr>
      </p:pic>
      <p:sp>
        <p:nvSpPr>
          <p:cNvPr id="15" name="TextBox 14">
            <a:extLst>
              <a:ext uri="{FF2B5EF4-FFF2-40B4-BE49-F238E27FC236}">
                <a16:creationId xmlns:a16="http://schemas.microsoft.com/office/drawing/2014/main" id="{5CDA3C82-BC01-7CE1-7240-19B701D9101D}"/>
              </a:ext>
            </a:extLst>
          </p:cNvPr>
          <p:cNvSpPr txBox="1"/>
          <p:nvPr/>
        </p:nvSpPr>
        <p:spPr>
          <a:xfrm>
            <a:off x="697092" y="4177747"/>
            <a:ext cx="7393375" cy="738664"/>
          </a:xfrm>
          <a:prstGeom prst="rect">
            <a:avLst/>
          </a:prstGeom>
          <a:noFill/>
        </p:spPr>
        <p:txBody>
          <a:bodyPr wrap="square" rtlCol="0">
            <a:spAutoFit/>
          </a:bodyPr>
          <a:lstStyle/>
          <a:p>
            <a:r>
              <a:rPr lang="en-GB" sz="1400" dirty="0">
                <a:solidFill>
                  <a:srgbClr val="000000"/>
                </a:solidFill>
                <a:latin typeface="Georgia"/>
                <a:cs typeface="Georgia"/>
              </a:rPr>
              <a:t>Above is from a study of proton capture on radioactive </a:t>
            </a:r>
            <a:r>
              <a:rPr lang="en-GB" sz="1400" baseline="30000" dirty="0">
                <a:solidFill>
                  <a:srgbClr val="000000"/>
                </a:solidFill>
                <a:latin typeface="Georgia"/>
                <a:cs typeface="Georgia"/>
              </a:rPr>
              <a:t>83</a:t>
            </a:r>
            <a:r>
              <a:rPr lang="en-GB" sz="1400" dirty="0">
                <a:solidFill>
                  <a:srgbClr val="000000"/>
                </a:solidFill>
                <a:latin typeface="Georgia"/>
                <a:cs typeface="Georgia"/>
              </a:rPr>
              <a:t>Rb and stable </a:t>
            </a:r>
            <a:r>
              <a:rPr lang="en-GB" sz="1400" baseline="30000" dirty="0">
                <a:solidFill>
                  <a:srgbClr val="000000"/>
                </a:solidFill>
                <a:latin typeface="Georgia"/>
                <a:cs typeface="Georgia"/>
              </a:rPr>
              <a:t>84</a:t>
            </a:r>
            <a:r>
              <a:rPr lang="en-GB" sz="1400" dirty="0">
                <a:solidFill>
                  <a:srgbClr val="000000"/>
                </a:solidFill>
                <a:latin typeface="Georgia"/>
                <a:cs typeface="Georgia"/>
              </a:rPr>
              <a:t>Kr motivated to understand how neutron deficient p-nuclei are formed. </a:t>
            </a:r>
          </a:p>
          <a:p>
            <a:r>
              <a:rPr lang="en-GB" sz="1400" b="1" dirty="0">
                <a:solidFill>
                  <a:srgbClr val="000000"/>
                </a:solidFill>
                <a:latin typeface="Georgia"/>
                <a:cs typeface="Georgia"/>
              </a:rPr>
              <a:t>First measurement of a p-process reaction on a radioactive nucleus [1, 2]</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227DC7C-A508-70D2-0E9B-5EF40D6E1FB5}"/>
                  </a:ext>
                </a:extLst>
              </p:cNvPr>
              <p:cNvSpPr txBox="1"/>
              <p:nvPr/>
            </p:nvSpPr>
            <p:spPr>
              <a:xfrm>
                <a:off x="697093" y="5013042"/>
                <a:ext cx="7393375" cy="523220"/>
              </a:xfrm>
              <a:prstGeom prst="rect">
                <a:avLst/>
              </a:prstGeom>
              <a:noFill/>
            </p:spPr>
            <p:txBody>
              <a:bodyPr wrap="square" rtlCol="0">
                <a:spAutoFit/>
              </a:bodyPr>
              <a:lstStyle/>
              <a:p>
                <a:r>
                  <a:rPr lang="en-GB" sz="1400" dirty="0">
                    <a:solidFill>
                      <a:srgbClr val="000000"/>
                    </a:solidFill>
                    <a:latin typeface="Georgia"/>
                    <a:cs typeface="Georgia"/>
                  </a:rPr>
                  <a:t>Right is from a study of </a:t>
                </a:r>
                <a14:m>
                  <m:oMath xmlns:m="http://schemas.openxmlformats.org/officeDocument/2006/math">
                    <m:r>
                      <a:rPr lang="en-GB" sz="1400" b="0" i="1" smtClean="0">
                        <a:solidFill>
                          <a:srgbClr val="000000"/>
                        </a:solidFill>
                        <a:latin typeface="Cambria Math" panose="02040503050406030204" pitchFamily="18" charset="0"/>
                        <a:cs typeface="Georgia"/>
                      </a:rPr>
                      <m:t>(</m:t>
                    </m:r>
                    <m:r>
                      <a:rPr lang="en-GB" sz="1400" b="0" i="1" smtClean="0">
                        <a:solidFill>
                          <a:srgbClr val="000000"/>
                        </a:solidFill>
                        <a:latin typeface="Cambria Math" panose="02040503050406030204" pitchFamily="18" charset="0"/>
                        <a:ea typeface="Cambria Math" panose="02040503050406030204" pitchFamily="18" charset="0"/>
                        <a:cs typeface="Georgia"/>
                      </a:rPr>
                      <m:t>𝛼</m:t>
                    </m:r>
                    <m:r>
                      <a:rPr lang="en-GB" sz="1400" b="0" i="1" smtClean="0">
                        <a:solidFill>
                          <a:srgbClr val="000000"/>
                        </a:solidFill>
                        <a:latin typeface="Cambria Math" panose="02040503050406030204" pitchFamily="18" charset="0"/>
                        <a:ea typeface="Cambria Math" panose="02040503050406030204" pitchFamily="18" charset="0"/>
                        <a:cs typeface="Georgia"/>
                      </a:rPr>
                      <m:t>,</m:t>
                    </m:r>
                    <m:r>
                      <a:rPr lang="en-GB" sz="1400" b="0" i="1" smtClean="0">
                        <a:solidFill>
                          <a:srgbClr val="000000"/>
                        </a:solidFill>
                        <a:latin typeface="Cambria Math" panose="02040503050406030204" pitchFamily="18" charset="0"/>
                        <a:ea typeface="Cambria Math" panose="02040503050406030204" pitchFamily="18" charset="0"/>
                        <a:cs typeface="Georgia"/>
                      </a:rPr>
                      <m:t>𝑛</m:t>
                    </m:r>
                    <m:r>
                      <a:rPr lang="en-GB" sz="1400" b="0" i="1" smtClean="0">
                        <a:solidFill>
                          <a:srgbClr val="000000"/>
                        </a:solidFill>
                        <a:latin typeface="Cambria Math" panose="02040503050406030204" pitchFamily="18" charset="0"/>
                        <a:ea typeface="Cambria Math" panose="02040503050406030204" pitchFamily="18" charset="0"/>
                        <a:cs typeface="Georgia"/>
                      </a:rPr>
                      <m:t>)</m:t>
                    </m:r>
                  </m:oMath>
                </a14:m>
                <a:r>
                  <a:rPr lang="en-GB" sz="1400" dirty="0">
                    <a:solidFill>
                      <a:srgbClr val="000000"/>
                    </a:solidFill>
                    <a:latin typeface="Georgia"/>
                    <a:cs typeface="Georgia"/>
                  </a:rPr>
                  <a:t> reactions on stable 86Kr and radioactive 94Sr. </a:t>
                </a:r>
              </a:p>
              <a:p>
                <a:r>
                  <a:rPr lang="en-GB" sz="1400" b="1" dirty="0">
                    <a:solidFill>
                      <a:srgbClr val="000000"/>
                    </a:solidFill>
                    <a:latin typeface="Georgia"/>
                    <a:cs typeface="Georgia"/>
                  </a:rPr>
                  <a:t>First measurement of a weak r-process reaction on a radioactive nucleus [3]</a:t>
                </a:r>
              </a:p>
            </p:txBody>
          </p:sp>
        </mc:Choice>
        <mc:Fallback xmlns="">
          <p:sp>
            <p:nvSpPr>
              <p:cNvPr id="16" name="TextBox 15">
                <a:extLst>
                  <a:ext uri="{FF2B5EF4-FFF2-40B4-BE49-F238E27FC236}">
                    <a16:creationId xmlns:a16="http://schemas.microsoft.com/office/drawing/2014/main" id="{6227DC7C-A508-70D2-0E9B-5EF40D6E1FB5}"/>
                  </a:ext>
                </a:extLst>
              </p:cNvPr>
              <p:cNvSpPr txBox="1">
                <a:spLocks noRot="1" noChangeAspect="1" noMove="1" noResize="1" noEditPoints="1" noAdjustHandles="1" noChangeArrowheads="1" noChangeShapeType="1" noTextEdit="1"/>
              </p:cNvSpPr>
              <p:nvPr/>
            </p:nvSpPr>
            <p:spPr>
              <a:xfrm>
                <a:off x="697093" y="5013042"/>
                <a:ext cx="7393375" cy="523220"/>
              </a:xfrm>
              <a:prstGeom prst="rect">
                <a:avLst/>
              </a:prstGeom>
              <a:blipFill>
                <a:blip r:embed="rId7"/>
                <a:stretch>
                  <a:fillRect l="-247" t="-2326" b="-10465"/>
                </a:stretch>
              </a:blipFill>
            </p:spPr>
            <p:txBody>
              <a:bodyPr/>
              <a:lstStyle/>
              <a:p>
                <a:r>
                  <a:rPr lang="en-GB">
                    <a:noFill/>
                  </a:rPr>
                  <a:t> </a:t>
                </a:r>
              </a:p>
            </p:txBody>
          </p:sp>
        </mc:Fallback>
      </mc:AlternateContent>
      <p:sp>
        <p:nvSpPr>
          <p:cNvPr id="18" name="TextBox 17">
            <a:extLst>
              <a:ext uri="{FF2B5EF4-FFF2-40B4-BE49-F238E27FC236}">
                <a16:creationId xmlns:a16="http://schemas.microsoft.com/office/drawing/2014/main" id="{F0B07055-C58A-AEC3-A946-2CE46139C4B1}"/>
              </a:ext>
            </a:extLst>
          </p:cNvPr>
          <p:cNvSpPr txBox="1"/>
          <p:nvPr/>
        </p:nvSpPr>
        <p:spPr>
          <a:xfrm>
            <a:off x="710947" y="5716247"/>
            <a:ext cx="6151418" cy="738664"/>
          </a:xfrm>
          <a:prstGeom prst="rect">
            <a:avLst/>
          </a:prstGeom>
          <a:noFill/>
        </p:spPr>
        <p:txBody>
          <a:bodyPr wrap="square">
            <a:spAutoFit/>
          </a:bodyPr>
          <a:lstStyle/>
          <a:p>
            <a:r>
              <a:rPr lang="en-GB" sz="1400" dirty="0"/>
              <a:t>[1] G. Lotay, S. Gillespie, M. Williams, et al., Phys. Rev. Lett. </a:t>
            </a:r>
            <a:r>
              <a:rPr lang="en-GB" sz="1400" b="1" dirty="0"/>
              <a:t>127</a:t>
            </a:r>
            <a:r>
              <a:rPr lang="en-GB" sz="1400" dirty="0"/>
              <a:t>, 112701</a:t>
            </a:r>
            <a:endParaRPr lang="en-US" sz="1400" dirty="0"/>
          </a:p>
          <a:p>
            <a:r>
              <a:rPr lang="en-US" sz="1400" dirty="0"/>
              <a:t>[2] M. Williams, et al., Phys Rev C </a:t>
            </a:r>
            <a:r>
              <a:rPr lang="en-US" sz="1400" b="1" dirty="0"/>
              <a:t>107</a:t>
            </a:r>
            <a:r>
              <a:rPr lang="en-US" sz="1400" dirty="0"/>
              <a:t>, 035803 (2023)</a:t>
            </a:r>
          </a:p>
          <a:p>
            <a:r>
              <a:rPr lang="en-US" sz="1400" dirty="0"/>
              <a:t>[3] M. Williams, et al., Phys. Rev. Lett. </a:t>
            </a:r>
            <a:r>
              <a:rPr lang="en-US" sz="1400" b="1" dirty="0"/>
              <a:t>134</a:t>
            </a:r>
            <a:r>
              <a:rPr lang="en-US" sz="1400" dirty="0"/>
              <a:t>, 112701 (2025)</a:t>
            </a:r>
            <a:endParaRPr lang="en-GB" sz="1400" dirty="0"/>
          </a:p>
        </p:txBody>
      </p:sp>
    </p:spTree>
    <p:extLst>
      <p:ext uri="{BB962C8B-B14F-4D97-AF65-F5344CB8AC3E}">
        <p14:creationId xmlns:p14="http://schemas.microsoft.com/office/powerpoint/2010/main" val="4022002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0A8D-91CF-7527-CF55-360430D8AA47}"/>
              </a:ext>
            </a:extLst>
          </p:cNvPr>
          <p:cNvSpPr>
            <a:spLocks noGrp="1"/>
          </p:cNvSpPr>
          <p:nvPr>
            <p:ph type="title"/>
          </p:nvPr>
        </p:nvSpPr>
        <p:spPr>
          <a:xfrm>
            <a:off x="838200" y="365125"/>
            <a:ext cx="10515600" cy="414945"/>
          </a:xfrm>
        </p:spPr>
        <p:txBody>
          <a:bodyPr>
            <a:normAutofit fontScale="90000"/>
          </a:bodyPr>
          <a:lstStyle/>
          <a:p>
            <a:r>
              <a:rPr lang="en-GB" dirty="0"/>
              <a:t>Surrogate reactions for neutron-capture</a:t>
            </a:r>
          </a:p>
        </p:txBody>
      </p:sp>
      <p:sp>
        <p:nvSpPr>
          <p:cNvPr id="4" name="Date Placeholder 3">
            <a:extLst>
              <a:ext uri="{FF2B5EF4-FFF2-40B4-BE49-F238E27FC236}">
                <a16:creationId xmlns:a16="http://schemas.microsoft.com/office/drawing/2014/main" id="{9E2445BE-832A-BA9D-B59D-D687384A9FBE}"/>
              </a:ext>
            </a:extLst>
          </p:cNvPr>
          <p:cNvSpPr>
            <a:spLocks noGrp="1"/>
          </p:cNvSpPr>
          <p:nvPr>
            <p:ph type="dt" sz="half" idx="10"/>
          </p:nvPr>
        </p:nvSpPr>
        <p:spPr/>
        <p:txBody>
          <a:bodyPr/>
          <a:lstStyle/>
          <a:p>
            <a:fld id="{77A6B0AF-0385-E74A-825E-6D737D1E37D6}" type="datetime2">
              <a:rPr lang="en-GB" smtClean="0"/>
              <a:t>Tuesday, 22 July 2025</a:t>
            </a:fld>
            <a:endParaRPr lang="en-US" dirty="0"/>
          </a:p>
        </p:txBody>
      </p:sp>
      <p:sp>
        <p:nvSpPr>
          <p:cNvPr id="5" name="Slide Number Placeholder 4">
            <a:extLst>
              <a:ext uri="{FF2B5EF4-FFF2-40B4-BE49-F238E27FC236}">
                <a16:creationId xmlns:a16="http://schemas.microsoft.com/office/drawing/2014/main" id="{EFA24FFC-23A6-CAFE-A356-64816A5FB48A}"/>
              </a:ext>
            </a:extLst>
          </p:cNvPr>
          <p:cNvSpPr>
            <a:spLocks noGrp="1"/>
          </p:cNvSpPr>
          <p:nvPr>
            <p:ph type="sldNum" sz="quarter" idx="12"/>
          </p:nvPr>
        </p:nvSpPr>
        <p:spPr/>
        <p:txBody>
          <a:bodyPr/>
          <a:lstStyle/>
          <a:p>
            <a:fld id="{C8625EC3-6C33-CC45-91BB-212F920403D2}" type="slidenum">
              <a:rPr lang="en-US" smtClean="0"/>
              <a:t>7</a:t>
            </a:fld>
            <a:endParaRPr lang="en-US"/>
          </a:p>
        </p:txBody>
      </p:sp>
      <p:pic>
        <p:nvPicPr>
          <p:cNvPr id="2050" name="Picture 2">
            <a:extLst>
              <a:ext uri="{FF2B5EF4-FFF2-40B4-BE49-F238E27FC236}">
                <a16:creationId xmlns:a16="http://schemas.microsoft.com/office/drawing/2014/main" id="{2815E796-8888-71EC-9D5F-765FFB1DE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2398" y="1086017"/>
            <a:ext cx="5140780" cy="3218128"/>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4EE96003-7820-339A-F5DD-9D13156FDA4D}"/>
              </a:ext>
            </a:extLst>
          </p:cNvPr>
          <p:cNvSpPr txBox="1"/>
          <p:nvPr/>
        </p:nvSpPr>
        <p:spPr>
          <a:xfrm>
            <a:off x="647672" y="3004468"/>
            <a:ext cx="1381554" cy="738664"/>
          </a:xfrm>
          <a:prstGeom prst="rect">
            <a:avLst/>
          </a:prstGeom>
          <a:noFill/>
        </p:spPr>
        <p:txBody>
          <a:bodyPr wrap="square" rtlCol="0">
            <a:spAutoFit/>
          </a:bodyPr>
          <a:lstStyle/>
          <a:p>
            <a:r>
              <a:rPr lang="en-GB" sz="1400" b="1" dirty="0">
                <a:solidFill>
                  <a:srgbClr val="000000"/>
                </a:solidFill>
                <a:latin typeface="Georgia"/>
                <a:cs typeface="Georgia"/>
              </a:rPr>
              <a:t>Surrogate Reaction Method</a:t>
            </a:r>
          </a:p>
        </p:txBody>
      </p:sp>
      <p:pic>
        <p:nvPicPr>
          <p:cNvPr id="73" name="Google Shape;264;p6">
            <a:extLst>
              <a:ext uri="{FF2B5EF4-FFF2-40B4-BE49-F238E27FC236}">
                <a16:creationId xmlns:a16="http://schemas.microsoft.com/office/drawing/2014/main" id="{E1C044C7-F514-05DE-C87D-6F3286B79461}"/>
              </a:ext>
            </a:extLst>
          </p:cNvPr>
          <p:cNvPicPr preferRelativeResize="0"/>
          <p:nvPr/>
        </p:nvPicPr>
        <p:blipFill rotWithShape="1">
          <a:blip r:embed="rId3">
            <a:alphaModFix/>
          </a:blip>
          <a:srcRect/>
          <a:stretch/>
        </p:blipFill>
        <p:spPr>
          <a:xfrm>
            <a:off x="1995310" y="3474092"/>
            <a:ext cx="4440736" cy="859428"/>
          </a:xfrm>
          <a:prstGeom prst="rect">
            <a:avLst/>
          </a:prstGeom>
          <a:noFill/>
          <a:ln>
            <a:noFill/>
          </a:ln>
        </p:spPr>
      </p:pic>
      <p:grpSp>
        <p:nvGrpSpPr>
          <p:cNvPr id="56" name="Group 55">
            <a:extLst>
              <a:ext uri="{FF2B5EF4-FFF2-40B4-BE49-F238E27FC236}">
                <a16:creationId xmlns:a16="http://schemas.microsoft.com/office/drawing/2014/main" id="{1E2C82C9-B8DA-A54D-AA4C-917E263C108C}"/>
              </a:ext>
            </a:extLst>
          </p:cNvPr>
          <p:cNvGrpSpPr/>
          <p:nvPr/>
        </p:nvGrpSpPr>
        <p:grpSpPr>
          <a:xfrm>
            <a:off x="1717038" y="2196794"/>
            <a:ext cx="5032691" cy="1326482"/>
            <a:chOff x="7134237" y="3380618"/>
            <a:chExt cx="5032691" cy="1326482"/>
          </a:xfrm>
        </p:grpSpPr>
        <p:pic>
          <p:nvPicPr>
            <p:cNvPr id="72" name="Google Shape;273;p6">
              <a:extLst>
                <a:ext uri="{FF2B5EF4-FFF2-40B4-BE49-F238E27FC236}">
                  <a16:creationId xmlns:a16="http://schemas.microsoft.com/office/drawing/2014/main" id="{FCE23016-5DA2-116D-A03A-7FA1115F61F6}"/>
                </a:ext>
              </a:extLst>
            </p:cNvPr>
            <p:cNvPicPr preferRelativeResize="0"/>
            <p:nvPr/>
          </p:nvPicPr>
          <p:blipFill rotWithShape="1">
            <a:blip r:embed="rId4">
              <a:alphaModFix/>
            </a:blip>
            <a:srcRect/>
            <a:stretch/>
          </p:blipFill>
          <p:spPr>
            <a:xfrm>
              <a:off x="7378592" y="3968719"/>
              <a:ext cx="4440736" cy="536181"/>
            </a:xfrm>
            <a:prstGeom prst="rect">
              <a:avLst/>
            </a:prstGeom>
            <a:noFill/>
            <a:ln>
              <a:noFill/>
            </a:ln>
          </p:spPr>
        </p:pic>
        <p:grpSp>
          <p:nvGrpSpPr>
            <p:cNvPr id="53" name="Group 52">
              <a:extLst>
                <a:ext uri="{FF2B5EF4-FFF2-40B4-BE49-F238E27FC236}">
                  <a16:creationId xmlns:a16="http://schemas.microsoft.com/office/drawing/2014/main" id="{09D82647-A096-C17A-D983-71C92094FCD1}"/>
                </a:ext>
              </a:extLst>
            </p:cNvPr>
            <p:cNvGrpSpPr/>
            <p:nvPr/>
          </p:nvGrpSpPr>
          <p:grpSpPr>
            <a:xfrm>
              <a:off x="8673176" y="3380618"/>
              <a:ext cx="1714650" cy="568023"/>
              <a:chOff x="8673176" y="3380618"/>
              <a:chExt cx="1714650" cy="568023"/>
            </a:xfrm>
          </p:grpSpPr>
          <p:sp>
            <p:nvSpPr>
              <p:cNvPr id="74" name="Google Shape;274;p6">
                <a:extLst>
                  <a:ext uri="{FF2B5EF4-FFF2-40B4-BE49-F238E27FC236}">
                    <a16:creationId xmlns:a16="http://schemas.microsoft.com/office/drawing/2014/main" id="{627083C7-9013-D6F5-1B51-7E0CBC46B618}"/>
                  </a:ext>
                </a:extLst>
              </p:cNvPr>
              <p:cNvSpPr/>
              <p:nvPr/>
            </p:nvSpPr>
            <p:spPr>
              <a:xfrm rot="16200000">
                <a:off x="9388332" y="2949148"/>
                <a:ext cx="284337" cy="1714650"/>
              </a:xfrm>
              <a:prstGeom prst="rightBrace">
                <a:avLst>
                  <a:gd name="adj1" fmla="val 8333"/>
                  <a:gd name="adj2" fmla="val 50000"/>
                </a:avLst>
              </a:prstGeom>
              <a:noFill/>
              <a:ln w="28575" cap="flat" cmpd="sng">
                <a:solidFill>
                  <a:srgbClr val="3660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275;p6">
                <a:extLst>
                  <a:ext uri="{FF2B5EF4-FFF2-40B4-BE49-F238E27FC236}">
                    <a16:creationId xmlns:a16="http://schemas.microsoft.com/office/drawing/2014/main" id="{A6CCD0DA-C44D-ED2A-55FA-25E3849E3876}"/>
                  </a:ext>
                </a:extLst>
              </p:cNvPr>
              <p:cNvSpPr txBox="1"/>
              <p:nvPr/>
            </p:nvSpPr>
            <p:spPr>
              <a:xfrm>
                <a:off x="8716389" y="3380618"/>
                <a:ext cx="162822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dk1"/>
                    </a:solidFill>
                    <a:latin typeface="Calibri"/>
                    <a:ea typeface="Calibri"/>
                    <a:cs typeface="Calibri"/>
                    <a:sym typeface="Calibri"/>
                  </a:rPr>
                  <a:t>Theory</a:t>
                </a:r>
                <a:endParaRPr sz="1400" dirty="0"/>
              </a:p>
            </p:txBody>
          </p:sp>
        </p:grpSp>
        <p:grpSp>
          <p:nvGrpSpPr>
            <p:cNvPr id="30" name="Group 29">
              <a:extLst>
                <a:ext uri="{FF2B5EF4-FFF2-40B4-BE49-F238E27FC236}">
                  <a16:creationId xmlns:a16="http://schemas.microsoft.com/office/drawing/2014/main" id="{BD34B457-8466-3A8D-BD4E-4FD5F73DAEC1}"/>
                </a:ext>
              </a:extLst>
            </p:cNvPr>
            <p:cNvGrpSpPr/>
            <p:nvPr/>
          </p:nvGrpSpPr>
          <p:grpSpPr>
            <a:xfrm>
              <a:off x="7134237" y="3397741"/>
              <a:ext cx="1628220" cy="555717"/>
              <a:chOff x="7134237" y="3397741"/>
              <a:chExt cx="1628220" cy="555717"/>
            </a:xfrm>
          </p:grpSpPr>
          <p:sp>
            <p:nvSpPr>
              <p:cNvPr id="78" name="Google Shape;274;p6">
                <a:extLst>
                  <a:ext uri="{FF2B5EF4-FFF2-40B4-BE49-F238E27FC236}">
                    <a16:creationId xmlns:a16="http://schemas.microsoft.com/office/drawing/2014/main" id="{E1359413-4007-B9E9-C5EC-8AD0D51F30F3}"/>
                  </a:ext>
                </a:extLst>
              </p:cNvPr>
              <p:cNvSpPr/>
              <p:nvPr/>
            </p:nvSpPr>
            <p:spPr>
              <a:xfrm rot="16200000">
                <a:off x="7773563" y="3355236"/>
                <a:ext cx="284339" cy="912105"/>
              </a:xfrm>
              <a:prstGeom prst="rightBrace">
                <a:avLst>
                  <a:gd name="adj1" fmla="val 8333"/>
                  <a:gd name="adj2" fmla="val 50000"/>
                </a:avLst>
              </a:prstGeom>
              <a:noFill/>
              <a:ln w="28575" cap="flat" cmpd="sng">
                <a:solidFill>
                  <a:srgbClr val="3660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9" name="Google Shape;275;p6">
                <a:extLst>
                  <a:ext uri="{FF2B5EF4-FFF2-40B4-BE49-F238E27FC236}">
                    <a16:creationId xmlns:a16="http://schemas.microsoft.com/office/drawing/2014/main" id="{E8ED9AA6-DD5E-5EE9-4281-5E8605A2FA16}"/>
                  </a:ext>
                </a:extLst>
              </p:cNvPr>
              <p:cNvSpPr txBox="1"/>
              <p:nvPr/>
            </p:nvSpPr>
            <p:spPr>
              <a:xfrm>
                <a:off x="7134237" y="3397741"/>
                <a:ext cx="162822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dk1"/>
                    </a:solidFill>
                    <a:latin typeface="Calibri"/>
                    <a:ea typeface="Calibri"/>
                    <a:cs typeface="Calibri"/>
                    <a:sym typeface="Calibri"/>
                  </a:rPr>
                  <a:t>Measure</a:t>
                </a:r>
                <a:endParaRPr sz="1400" dirty="0"/>
              </a:p>
            </p:txBody>
          </p:sp>
        </p:grpSp>
        <p:sp>
          <p:nvSpPr>
            <p:cNvPr id="77" name="Google Shape;285;p6">
              <a:extLst>
                <a:ext uri="{FF2B5EF4-FFF2-40B4-BE49-F238E27FC236}">
                  <a16:creationId xmlns:a16="http://schemas.microsoft.com/office/drawing/2014/main" id="{96317C34-F5A1-133F-6E31-6F560B8F79BD}"/>
                </a:ext>
              </a:extLst>
            </p:cNvPr>
            <p:cNvSpPr txBox="1"/>
            <p:nvPr/>
          </p:nvSpPr>
          <p:spPr>
            <a:xfrm>
              <a:off x="10538708" y="4337768"/>
              <a:ext cx="162822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accent2"/>
                  </a:solidFill>
                  <a:latin typeface="Calibri"/>
                  <a:ea typeface="Calibri"/>
                  <a:cs typeface="Calibri"/>
                  <a:sym typeface="Calibri"/>
                </a:rPr>
                <a:t>constrain</a:t>
              </a:r>
              <a:endParaRPr dirty="0">
                <a:solidFill>
                  <a:schemeClr val="accent2"/>
                </a:solidFill>
              </a:endParaRPr>
            </a:p>
          </p:txBody>
        </p:sp>
      </p:grpSp>
      <p:sp>
        <p:nvSpPr>
          <p:cNvPr id="81" name="TextBox 80">
            <a:extLst>
              <a:ext uri="{FF2B5EF4-FFF2-40B4-BE49-F238E27FC236}">
                <a16:creationId xmlns:a16="http://schemas.microsoft.com/office/drawing/2014/main" id="{0E154251-7A96-8260-52A0-9F93BA055E39}"/>
              </a:ext>
            </a:extLst>
          </p:cNvPr>
          <p:cNvSpPr txBox="1"/>
          <p:nvPr/>
        </p:nvSpPr>
        <p:spPr>
          <a:xfrm>
            <a:off x="581487" y="1698974"/>
            <a:ext cx="6198003" cy="523220"/>
          </a:xfrm>
          <a:prstGeom prst="rect">
            <a:avLst/>
          </a:prstGeom>
          <a:noFill/>
        </p:spPr>
        <p:txBody>
          <a:bodyPr wrap="square" rtlCol="0">
            <a:spAutoFit/>
          </a:bodyPr>
          <a:lstStyle/>
          <a:p>
            <a:r>
              <a:rPr lang="en-GB" sz="1400" dirty="0">
                <a:solidFill>
                  <a:srgbClr val="000000"/>
                </a:solidFill>
                <a:latin typeface="Georgia"/>
                <a:cs typeface="Georgia"/>
              </a:rPr>
              <a:t>Currently no way to measure directly a neutron-induced rection on short-lived radioactive nuclei (can’t make a target)</a:t>
            </a:r>
          </a:p>
        </p:txBody>
      </p:sp>
      <p:sp>
        <p:nvSpPr>
          <p:cNvPr id="82" name="TextBox 81">
            <a:extLst>
              <a:ext uri="{FF2B5EF4-FFF2-40B4-BE49-F238E27FC236}">
                <a16:creationId xmlns:a16="http://schemas.microsoft.com/office/drawing/2014/main" id="{B588B26E-8AB0-524E-864F-42158FFF9180}"/>
              </a:ext>
            </a:extLst>
          </p:cNvPr>
          <p:cNvSpPr txBox="1"/>
          <p:nvPr/>
        </p:nvSpPr>
        <p:spPr>
          <a:xfrm>
            <a:off x="545316" y="1043312"/>
            <a:ext cx="6307082" cy="523220"/>
          </a:xfrm>
          <a:prstGeom prst="rect">
            <a:avLst/>
          </a:prstGeom>
          <a:noFill/>
        </p:spPr>
        <p:txBody>
          <a:bodyPr wrap="square" rtlCol="0">
            <a:spAutoFit/>
          </a:bodyPr>
          <a:lstStyle/>
          <a:p>
            <a:r>
              <a:rPr lang="en-GB" sz="1400" dirty="0">
                <a:solidFill>
                  <a:srgbClr val="000000"/>
                </a:solidFill>
                <a:latin typeface="Georgia"/>
                <a:cs typeface="Georgia"/>
              </a:rPr>
              <a:t>Many astrophysical processes involve neutron-capture on radioactive nuclei (e.g. r-process, </a:t>
            </a:r>
            <a:r>
              <a:rPr lang="en-GB" sz="1400" dirty="0" err="1">
                <a:solidFill>
                  <a:srgbClr val="000000"/>
                </a:solidFill>
                <a:latin typeface="Georgia"/>
                <a:cs typeface="Georgia"/>
              </a:rPr>
              <a:t>i</a:t>
            </a:r>
            <a:r>
              <a:rPr lang="en-GB" sz="1400" dirty="0">
                <a:solidFill>
                  <a:srgbClr val="000000"/>
                </a:solidFill>
                <a:latin typeface="Georgia"/>
                <a:cs typeface="Georgia"/>
              </a:rPr>
              <a:t>-process)</a:t>
            </a:r>
          </a:p>
        </p:txBody>
      </p:sp>
      <p:sp>
        <p:nvSpPr>
          <p:cNvPr id="83" name="Arrow: Down 82">
            <a:extLst>
              <a:ext uri="{FF2B5EF4-FFF2-40B4-BE49-F238E27FC236}">
                <a16:creationId xmlns:a16="http://schemas.microsoft.com/office/drawing/2014/main" id="{5C6CE2C4-1CA8-0E42-A893-5BD2BDA3426B}"/>
              </a:ext>
            </a:extLst>
          </p:cNvPr>
          <p:cNvSpPr/>
          <p:nvPr/>
        </p:nvSpPr>
        <p:spPr>
          <a:xfrm>
            <a:off x="5018840" y="3212330"/>
            <a:ext cx="277091" cy="369332"/>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5" name="Google Shape;354;p10">
            <a:extLst>
              <a:ext uri="{FF2B5EF4-FFF2-40B4-BE49-F238E27FC236}">
                <a16:creationId xmlns:a16="http://schemas.microsoft.com/office/drawing/2014/main" id="{B66199D7-9A3D-8020-2E04-43583A606170}"/>
              </a:ext>
            </a:extLst>
          </p:cNvPr>
          <p:cNvPicPr preferRelativeResize="0"/>
          <p:nvPr/>
        </p:nvPicPr>
        <p:blipFill rotWithShape="1">
          <a:blip r:embed="rId5">
            <a:alphaModFix/>
          </a:blip>
          <a:srcRect/>
          <a:stretch/>
        </p:blipFill>
        <p:spPr>
          <a:xfrm>
            <a:off x="4399546" y="4484546"/>
            <a:ext cx="3726958" cy="2080835"/>
          </a:xfrm>
          <a:prstGeom prst="rect">
            <a:avLst/>
          </a:prstGeom>
          <a:noFill/>
          <a:ln>
            <a:noFill/>
          </a:ln>
        </p:spPr>
      </p:pic>
      <p:pic>
        <p:nvPicPr>
          <p:cNvPr id="87" name="Google Shape;353;p10">
            <a:extLst>
              <a:ext uri="{FF2B5EF4-FFF2-40B4-BE49-F238E27FC236}">
                <a16:creationId xmlns:a16="http://schemas.microsoft.com/office/drawing/2014/main" id="{7FD7E180-D1AC-EC60-60A1-307895AFED3A}"/>
              </a:ext>
            </a:extLst>
          </p:cNvPr>
          <p:cNvPicPr preferRelativeResize="0"/>
          <p:nvPr/>
        </p:nvPicPr>
        <p:blipFill rotWithShape="1">
          <a:blip r:embed="rId6">
            <a:alphaModFix/>
          </a:blip>
          <a:srcRect/>
          <a:stretch/>
        </p:blipFill>
        <p:spPr>
          <a:xfrm>
            <a:off x="331743" y="4464068"/>
            <a:ext cx="4067803" cy="2080835"/>
          </a:xfrm>
          <a:prstGeom prst="rect">
            <a:avLst/>
          </a:prstGeom>
          <a:noFill/>
          <a:ln>
            <a:noFill/>
          </a:ln>
        </p:spPr>
      </p:pic>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8012214F-F830-5146-28C7-662224A27CBB}"/>
                  </a:ext>
                </a:extLst>
              </p:cNvPr>
              <p:cNvSpPr txBox="1"/>
              <p:nvPr/>
            </p:nvSpPr>
            <p:spPr>
              <a:xfrm>
                <a:off x="8126504" y="4592538"/>
                <a:ext cx="3973975" cy="1951560"/>
              </a:xfrm>
              <a:prstGeom prst="rect">
                <a:avLst/>
              </a:prstGeom>
              <a:noFill/>
            </p:spPr>
            <p:txBody>
              <a:bodyPr wrap="square" rtlCol="0">
                <a:spAutoFit/>
              </a:bodyPr>
              <a:lstStyle/>
              <a:p>
                <a:pPr>
                  <a:lnSpc>
                    <a:spcPct val="150000"/>
                  </a:lnSpc>
                </a:pPr>
                <a:r>
                  <a:rPr lang="en-GB" sz="1400" b="1" dirty="0">
                    <a:solidFill>
                      <a:schemeClr val="tx2"/>
                    </a:solidFill>
                    <a:latin typeface="Georgia"/>
                    <a:cs typeface="Georgia"/>
                  </a:rPr>
                  <a:t>Demonstration of </a:t>
                </a:r>
                <a:r>
                  <a:rPr lang="en-GB" sz="1400" b="1" baseline="30000" dirty="0">
                    <a:solidFill>
                      <a:schemeClr val="tx2"/>
                    </a:solidFill>
                    <a:latin typeface="Georgia"/>
                    <a:cs typeface="Georgia"/>
                  </a:rPr>
                  <a:t>95</a:t>
                </a:r>
                <a:r>
                  <a:rPr lang="en-GB" sz="1400" b="1" dirty="0">
                    <a:solidFill>
                      <a:schemeClr val="tx2"/>
                    </a:solidFill>
                    <a:latin typeface="Georgia"/>
                    <a:cs typeface="Georgia"/>
                  </a:rPr>
                  <a:t>Mo(</a:t>
                </a:r>
                <a:r>
                  <a:rPr lang="en-GB" sz="1400" b="1" dirty="0" err="1">
                    <a:solidFill>
                      <a:schemeClr val="tx2"/>
                    </a:solidFill>
                    <a:latin typeface="Georgia"/>
                    <a:cs typeface="Georgia"/>
                  </a:rPr>
                  <a:t>d,p</a:t>
                </a:r>
                <a:r>
                  <a:rPr lang="en-GB" sz="1400" b="1" dirty="0">
                    <a:solidFill>
                      <a:schemeClr val="tx2"/>
                    </a:solidFill>
                    <a:latin typeface="Georgia"/>
                    <a:cs typeface="Georgia"/>
                  </a:rPr>
                  <a:t>) as a surrogate for </a:t>
                </a:r>
                <a:r>
                  <a:rPr lang="en-GB" sz="1400" b="1" baseline="30000" dirty="0">
                    <a:solidFill>
                      <a:schemeClr val="tx2"/>
                    </a:solidFill>
                    <a:latin typeface="Georgia"/>
                    <a:cs typeface="Georgia"/>
                  </a:rPr>
                  <a:t>95</a:t>
                </a:r>
                <a:r>
                  <a:rPr lang="en-GB" sz="1400" b="1" dirty="0">
                    <a:solidFill>
                      <a:schemeClr val="tx2"/>
                    </a:solidFill>
                    <a:latin typeface="Georgia"/>
                    <a:cs typeface="Georgia"/>
                  </a:rPr>
                  <a:t>Mo(n,</a:t>
                </a:r>
                <a14:m>
                  <m:oMath xmlns:m="http://schemas.openxmlformats.org/officeDocument/2006/math">
                    <m:r>
                      <a:rPr lang="en-GB" sz="1400" b="1" i="1" smtClean="0">
                        <a:solidFill>
                          <a:schemeClr val="tx2"/>
                        </a:solidFill>
                        <a:latin typeface="Cambria Math" panose="02040503050406030204" pitchFamily="18" charset="0"/>
                        <a:ea typeface="Cambria Math" panose="02040503050406030204" pitchFamily="18" charset="0"/>
                        <a:cs typeface="Georgia"/>
                      </a:rPr>
                      <m:t>𝜸</m:t>
                    </m:r>
                  </m:oMath>
                </a14:m>
                <a:r>
                  <a:rPr lang="en-GB" sz="1400" b="1" dirty="0">
                    <a:solidFill>
                      <a:schemeClr val="tx2"/>
                    </a:solidFill>
                    <a:latin typeface="Georgia"/>
                    <a:cs typeface="Georgia"/>
                  </a:rPr>
                  <a:t>)</a:t>
                </a:r>
              </a:p>
              <a:p>
                <a:pPr>
                  <a:lnSpc>
                    <a:spcPct val="150000"/>
                  </a:lnSpc>
                </a:pPr>
                <a:r>
                  <a:rPr lang="en-GB" sz="1400" dirty="0">
                    <a:solidFill>
                      <a:schemeClr val="tx2"/>
                    </a:solidFill>
                    <a:latin typeface="Georgia"/>
                    <a:cs typeface="Georgia"/>
                  </a:rPr>
                  <a:t>Resulting cross-section agrees very well with direct measurements</a:t>
                </a:r>
              </a:p>
              <a:p>
                <a:pPr>
                  <a:lnSpc>
                    <a:spcPct val="150000"/>
                  </a:lnSpc>
                </a:pPr>
                <a:endParaRPr lang="en-GB" sz="1400" b="1" dirty="0">
                  <a:solidFill>
                    <a:schemeClr val="tx2"/>
                  </a:solidFill>
                  <a:latin typeface="Georgia"/>
                  <a:cs typeface="Georgia"/>
                </a:endParaRPr>
              </a:p>
              <a:p>
                <a:pPr>
                  <a:lnSpc>
                    <a:spcPct val="150000"/>
                  </a:lnSpc>
                </a:pPr>
                <a:r>
                  <a:rPr lang="en-GB" sz="1200" dirty="0">
                    <a:solidFill>
                      <a:schemeClr val="tx2"/>
                    </a:solidFill>
                    <a:latin typeface="Georgia"/>
                    <a:cs typeface="Georgia"/>
                  </a:rPr>
                  <a:t>Ratkiewicz </a:t>
                </a:r>
                <a:r>
                  <a:rPr lang="en-GB" sz="1200" i="1" dirty="0">
                    <a:solidFill>
                      <a:schemeClr val="tx2"/>
                    </a:solidFill>
                    <a:latin typeface="Georgia"/>
                    <a:cs typeface="Georgia"/>
                  </a:rPr>
                  <a:t>et al., </a:t>
                </a:r>
                <a:r>
                  <a:rPr lang="en-GB" sz="1200" dirty="0">
                    <a:solidFill>
                      <a:schemeClr val="tx2"/>
                    </a:solidFill>
                    <a:latin typeface="Georgia"/>
                    <a:cs typeface="Georgia"/>
                  </a:rPr>
                  <a:t>Phys. Rev. Lett. </a:t>
                </a:r>
                <a:r>
                  <a:rPr lang="en-GB" sz="1200" b="1" dirty="0">
                    <a:solidFill>
                      <a:schemeClr val="tx2"/>
                    </a:solidFill>
                    <a:latin typeface="Georgia"/>
                    <a:cs typeface="Georgia"/>
                  </a:rPr>
                  <a:t>122</a:t>
                </a:r>
                <a:r>
                  <a:rPr lang="en-GB" sz="1200" dirty="0">
                    <a:solidFill>
                      <a:schemeClr val="tx2"/>
                    </a:solidFill>
                    <a:latin typeface="Georgia"/>
                    <a:cs typeface="Georgia"/>
                  </a:rPr>
                  <a:t>, 052502 (2019)</a:t>
                </a:r>
              </a:p>
            </p:txBody>
          </p:sp>
        </mc:Choice>
        <mc:Fallback xmlns="">
          <p:sp>
            <p:nvSpPr>
              <p:cNvPr id="88" name="TextBox 87">
                <a:extLst>
                  <a:ext uri="{FF2B5EF4-FFF2-40B4-BE49-F238E27FC236}">
                    <a16:creationId xmlns:a16="http://schemas.microsoft.com/office/drawing/2014/main" id="{8012214F-F830-5146-28C7-662224A27CBB}"/>
                  </a:ext>
                </a:extLst>
              </p:cNvPr>
              <p:cNvSpPr txBox="1">
                <a:spLocks noRot="1" noChangeAspect="1" noMove="1" noResize="1" noEditPoints="1" noAdjustHandles="1" noChangeArrowheads="1" noChangeShapeType="1" noTextEdit="1"/>
              </p:cNvSpPr>
              <p:nvPr/>
            </p:nvSpPr>
            <p:spPr>
              <a:xfrm>
                <a:off x="8126504" y="4592538"/>
                <a:ext cx="3973975" cy="1951560"/>
              </a:xfrm>
              <a:prstGeom prst="rect">
                <a:avLst/>
              </a:prstGeom>
              <a:blipFill>
                <a:blip r:embed="rId7"/>
                <a:stretch>
                  <a:fillRect l="-460" b="-935"/>
                </a:stretch>
              </a:blipFill>
            </p:spPr>
            <p:txBody>
              <a:bodyPr/>
              <a:lstStyle/>
              <a:p>
                <a:r>
                  <a:rPr lang="en-GB">
                    <a:noFill/>
                  </a:rPr>
                  <a:t> </a:t>
                </a:r>
              </a:p>
            </p:txBody>
          </p:sp>
        </mc:Fallback>
      </mc:AlternateContent>
    </p:spTree>
    <p:extLst>
      <p:ext uri="{BB962C8B-B14F-4D97-AF65-F5344CB8AC3E}">
        <p14:creationId xmlns:p14="http://schemas.microsoft.com/office/powerpoint/2010/main" val="3515159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363A-13DF-DA36-8820-8D17E1AA04BF}"/>
              </a:ext>
            </a:extLst>
          </p:cNvPr>
          <p:cNvSpPr>
            <a:spLocks noGrp="1"/>
          </p:cNvSpPr>
          <p:nvPr>
            <p:ph type="title"/>
          </p:nvPr>
        </p:nvSpPr>
        <p:spPr>
          <a:xfrm>
            <a:off x="838200" y="365126"/>
            <a:ext cx="10515600" cy="358880"/>
          </a:xfrm>
        </p:spPr>
        <p:txBody>
          <a:bodyPr>
            <a:normAutofit fontScale="90000"/>
          </a:bodyPr>
          <a:lstStyle/>
          <a:p>
            <a:r>
              <a:rPr lang="en-GB" dirty="0"/>
              <a:t>M. Williams prior research at Lawrence Livermore National Lab</a:t>
            </a:r>
          </a:p>
        </p:txBody>
      </p:sp>
      <p:sp>
        <p:nvSpPr>
          <p:cNvPr id="4" name="Date Placeholder 3">
            <a:extLst>
              <a:ext uri="{FF2B5EF4-FFF2-40B4-BE49-F238E27FC236}">
                <a16:creationId xmlns:a16="http://schemas.microsoft.com/office/drawing/2014/main" id="{F514E98E-C5A3-88A1-EF61-E527DBA28712}"/>
              </a:ext>
            </a:extLst>
          </p:cNvPr>
          <p:cNvSpPr>
            <a:spLocks noGrp="1"/>
          </p:cNvSpPr>
          <p:nvPr>
            <p:ph type="dt" sz="half" idx="10"/>
          </p:nvPr>
        </p:nvSpPr>
        <p:spPr/>
        <p:txBody>
          <a:bodyPr/>
          <a:lstStyle/>
          <a:p>
            <a:fld id="{77A6B0AF-0385-E74A-825E-6D737D1E37D6}" type="datetime2">
              <a:rPr lang="en-GB" smtClean="0"/>
              <a:t>Tuesday, 22 July 2025</a:t>
            </a:fld>
            <a:endParaRPr lang="en-US" dirty="0"/>
          </a:p>
        </p:txBody>
      </p:sp>
      <p:sp>
        <p:nvSpPr>
          <p:cNvPr id="5" name="Slide Number Placeholder 4">
            <a:extLst>
              <a:ext uri="{FF2B5EF4-FFF2-40B4-BE49-F238E27FC236}">
                <a16:creationId xmlns:a16="http://schemas.microsoft.com/office/drawing/2014/main" id="{68988667-6E64-6C6A-CDA7-24BBF52669CE}"/>
              </a:ext>
            </a:extLst>
          </p:cNvPr>
          <p:cNvSpPr>
            <a:spLocks noGrp="1"/>
          </p:cNvSpPr>
          <p:nvPr>
            <p:ph type="sldNum" sz="quarter" idx="12"/>
          </p:nvPr>
        </p:nvSpPr>
        <p:spPr/>
        <p:txBody>
          <a:bodyPr/>
          <a:lstStyle/>
          <a:p>
            <a:fld id="{C8625EC3-6C33-CC45-91BB-212F920403D2}" type="slidenum">
              <a:rPr lang="en-US" smtClean="0"/>
              <a:t>8</a:t>
            </a:fld>
            <a:endParaRPr lang="en-US"/>
          </a:p>
        </p:txBody>
      </p:sp>
      <p:sp>
        <p:nvSpPr>
          <p:cNvPr id="14" name="TextBox 13">
            <a:extLst>
              <a:ext uri="{FF2B5EF4-FFF2-40B4-BE49-F238E27FC236}">
                <a16:creationId xmlns:a16="http://schemas.microsoft.com/office/drawing/2014/main" id="{5F8E3C09-86F5-7E45-9017-6B530F0793BB}"/>
              </a:ext>
            </a:extLst>
          </p:cNvPr>
          <p:cNvSpPr txBox="1"/>
          <p:nvPr/>
        </p:nvSpPr>
        <p:spPr>
          <a:xfrm>
            <a:off x="624234" y="1001760"/>
            <a:ext cx="5602163" cy="307777"/>
          </a:xfrm>
          <a:prstGeom prst="rect">
            <a:avLst/>
          </a:prstGeom>
          <a:noFill/>
        </p:spPr>
        <p:txBody>
          <a:bodyPr wrap="square" rtlCol="0">
            <a:spAutoFit/>
          </a:bodyPr>
          <a:lstStyle/>
          <a:p>
            <a:r>
              <a:rPr lang="en-GB" sz="1400" b="1" dirty="0">
                <a:solidFill>
                  <a:schemeClr val="tx2"/>
                </a:solidFill>
                <a:latin typeface="Georgia"/>
                <a:cs typeface="Georgia"/>
              </a:rPr>
              <a:t>Demonstrating the SRM for inelastic scattering </a:t>
            </a:r>
            <a:r>
              <a:rPr lang="en-GB" sz="1400" b="1" baseline="30000" dirty="0">
                <a:solidFill>
                  <a:schemeClr val="tx2"/>
                </a:solidFill>
                <a:latin typeface="Georgia"/>
                <a:cs typeface="Georgia"/>
              </a:rPr>
              <a:t>96</a:t>
            </a:r>
            <a:r>
              <a:rPr lang="en-GB" sz="1400" b="1" dirty="0">
                <a:solidFill>
                  <a:schemeClr val="tx2"/>
                </a:solidFill>
                <a:latin typeface="Georgia"/>
                <a:cs typeface="Georgia"/>
              </a:rPr>
              <a:t>Mo(</a:t>
            </a:r>
            <a:r>
              <a:rPr lang="en-GB" sz="1400" b="1" dirty="0" err="1">
                <a:solidFill>
                  <a:schemeClr val="tx2"/>
                </a:solidFill>
                <a:latin typeface="Georgia"/>
                <a:cs typeface="Georgia"/>
              </a:rPr>
              <a:t>p,p</a:t>
            </a:r>
            <a:r>
              <a:rPr lang="en-GB" sz="1400" b="1" dirty="0">
                <a:solidFill>
                  <a:schemeClr val="tx2"/>
                </a:solidFill>
                <a:latin typeface="Georgia"/>
                <a:cs typeface="Georgia"/>
              </a:rPr>
              <a:t>’)</a:t>
            </a:r>
          </a:p>
        </p:txBody>
      </p:sp>
      <p:grpSp>
        <p:nvGrpSpPr>
          <p:cNvPr id="6" name="Group 5">
            <a:extLst>
              <a:ext uri="{FF2B5EF4-FFF2-40B4-BE49-F238E27FC236}">
                <a16:creationId xmlns:a16="http://schemas.microsoft.com/office/drawing/2014/main" id="{D91064D5-62DF-A013-B89A-C99C9A680F69}"/>
              </a:ext>
            </a:extLst>
          </p:cNvPr>
          <p:cNvGrpSpPr/>
          <p:nvPr/>
        </p:nvGrpSpPr>
        <p:grpSpPr>
          <a:xfrm>
            <a:off x="876428" y="1353192"/>
            <a:ext cx="2605680" cy="2430049"/>
            <a:chOff x="6248399" y="1491343"/>
            <a:chExt cx="2090058" cy="2093850"/>
          </a:xfrm>
        </p:grpSpPr>
        <p:pic>
          <p:nvPicPr>
            <p:cNvPr id="12" name="Google Shape;362;p11" descr="A close-up of a car engine&#10;&#10;Description automatically generated with medium confidence">
              <a:extLst>
                <a:ext uri="{FF2B5EF4-FFF2-40B4-BE49-F238E27FC236}">
                  <a16:creationId xmlns:a16="http://schemas.microsoft.com/office/drawing/2014/main" id="{13F4570C-B1F6-CF9F-BD43-604E2557E690}"/>
                </a:ext>
              </a:extLst>
            </p:cNvPr>
            <p:cNvPicPr preferRelativeResize="0"/>
            <p:nvPr/>
          </p:nvPicPr>
          <p:blipFill rotWithShape="1">
            <a:blip r:embed="rId2">
              <a:alphaModFix/>
            </a:blip>
            <a:srcRect l="4619" t="22979" r="37990" b="3654"/>
            <a:stretch/>
          </p:blipFill>
          <p:spPr>
            <a:xfrm>
              <a:off x="6248399" y="1810273"/>
              <a:ext cx="2090057" cy="1774920"/>
            </a:xfrm>
            <a:prstGeom prst="rect">
              <a:avLst/>
            </a:prstGeom>
            <a:noFill/>
            <a:ln>
              <a:noFill/>
            </a:ln>
          </p:spPr>
        </p:pic>
        <p:sp>
          <p:nvSpPr>
            <p:cNvPr id="15" name="TextBox 14">
              <a:extLst>
                <a:ext uri="{FF2B5EF4-FFF2-40B4-BE49-F238E27FC236}">
                  <a16:creationId xmlns:a16="http://schemas.microsoft.com/office/drawing/2014/main" id="{E315C325-2853-A39C-CD00-EAD7714FDBBD}"/>
                </a:ext>
              </a:extLst>
            </p:cNvPr>
            <p:cNvSpPr txBox="1"/>
            <p:nvPr/>
          </p:nvSpPr>
          <p:spPr>
            <a:xfrm>
              <a:off x="6248400" y="1491343"/>
              <a:ext cx="2090057" cy="318930"/>
            </a:xfrm>
            <a:prstGeom prst="rect">
              <a:avLst/>
            </a:prstGeom>
            <a:noFill/>
          </p:spPr>
          <p:txBody>
            <a:bodyPr wrap="square" rtlCol="0">
              <a:spAutoFit/>
            </a:bodyPr>
            <a:lstStyle/>
            <a:p>
              <a:r>
                <a:rPr lang="en-GB" sz="1400" dirty="0">
                  <a:solidFill>
                    <a:srgbClr val="556169"/>
                  </a:solidFill>
                  <a:latin typeface="Georgia"/>
                  <a:cs typeface="Georgia"/>
                </a:rPr>
                <a:t>GODDESS @ Argonne</a:t>
              </a:r>
            </a:p>
          </p:txBody>
        </p:sp>
      </p:grpSp>
      <p:grpSp>
        <p:nvGrpSpPr>
          <p:cNvPr id="20" name="Group 19">
            <a:extLst>
              <a:ext uri="{FF2B5EF4-FFF2-40B4-BE49-F238E27FC236}">
                <a16:creationId xmlns:a16="http://schemas.microsoft.com/office/drawing/2014/main" id="{70E7A9C1-E5D8-B173-D809-BEEA094CE502}"/>
              </a:ext>
            </a:extLst>
          </p:cNvPr>
          <p:cNvGrpSpPr/>
          <p:nvPr/>
        </p:nvGrpSpPr>
        <p:grpSpPr>
          <a:xfrm>
            <a:off x="3572078" y="1369340"/>
            <a:ext cx="3392140" cy="2641458"/>
            <a:chOff x="8568951" y="1470319"/>
            <a:chExt cx="3013449" cy="2370753"/>
          </a:xfrm>
        </p:grpSpPr>
        <p:pic>
          <p:nvPicPr>
            <p:cNvPr id="10" name="Google Shape;370;p11">
              <a:extLst>
                <a:ext uri="{FF2B5EF4-FFF2-40B4-BE49-F238E27FC236}">
                  <a16:creationId xmlns:a16="http://schemas.microsoft.com/office/drawing/2014/main" id="{5EB0FDE8-D5CD-2F63-61FE-BA7779168E56}"/>
                </a:ext>
              </a:extLst>
            </p:cNvPr>
            <p:cNvPicPr preferRelativeResize="0"/>
            <p:nvPr/>
          </p:nvPicPr>
          <p:blipFill rotWithShape="1">
            <a:blip r:embed="rId3">
              <a:alphaModFix/>
            </a:blip>
            <a:srcRect/>
            <a:stretch/>
          </p:blipFill>
          <p:spPr>
            <a:xfrm>
              <a:off x="8568951" y="1810273"/>
              <a:ext cx="3006517" cy="2030799"/>
            </a:xfrm>
            <a:prstGeom prst="rect">
              <a:avLst/>
            </a:prstGeom>
            <a:noFill/>
            <a:ln>
              <a:noFill/>
            </a:ln>
          </p:spPr>
        </p:pic>
        <p:sp>
          <p:nvSpPr>
            <p:cNvPr id="11" name="Google Shape;371;p11">
              <a:extLst>
                <a:ext uri="{FF2B5EF4-FFF2-40B4-BE49-F238E27FC236}">
                  <a16:creationId xmlns:a16="http://schemas.microsoft.com/office/drawing/2014/main" id="{2145C1DC-8D17-694B-CC55-88EE66FAAD7C}"/>
                </a:ext>
              </a:extLst>
            </p:cNvPr>
            <p:cNvSpPr/>
            <p:nvPr/>
          </p:nvSpPr>
          <p:spPr>
            <a:xfrm>
              <a:off x="9733723" y="1975359"/>
              <a:ext cx="191126" cy="1616423"/>
            </a:xfrm>
            <a:prstGeom prst="rect">
              <a:avLst/>
            </a:prstGeom>
            <a:noFill/>
            <a:ln w="19050" cap="flat" cmpd="sng">
              <a:solidFill>
                <a:srgbClr val="FF0000"/>
              </a:solidFill>
              <a:prstDash val="solid"/>
              <a:round/>
              <a:headEnd type="none" w="sm" len="sm"/>
              <a:tailEnd type="none" w="sm" len="sm"/>
            </a:ln>
            <a:effectLst>
              <a:outerShdw blurRad="45000" dist="25000" dir="5400000" rotWithShape="0">
                <a:srgbClr val="000000">
                  <a:alpha val="37647"/>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6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ECD38A9-63C0-3480-B504-322D54401BFD}"/>
                    </a:ext>
                  </a:extLst>
                </p:cNvPr>
                <p:cNvSpPr txBox="1"/>
                <p:nvPr/>
              </p:nvSpPr>
              <p:spPr>
                <a:xfrm>
                  <a:off x="8764058" y="1470319"/>
                  <a:ext cx="2818342" cy="307777"/>
                </a:xfrm>
                <a:prstGeom prst="rect">
                  <a:avLst/>
                </a:prstGeom>
                <a:noFill/>
              </p:spPr>
              <p:txBody>
                <a:bodyPr wrap="square" rtlCol="0">
                  <a:spAutoFit/>
                </a:bodyPr>
                <a:lstStyle/>
                <a:p>
                  <a:r>
                    <a:rPr lang="en-GB" sz="1400" dirty="0">
                      <a:solidFill>
                        <a:srgbClr val="556169"/>
                      </a:solidFill>
                      <a:latin typeface="Georgia"/>
                      <a:cs typeface="Georgia"/>
                    </a:rPr>
                    <a:t>Particle-</a:t>
                  </a:r>
                  <a14:m>
                    <m:oMath xmlns:m="http://schemas.openxmlformats.org/officeDocument/2006/math">
                      <m:r>
                        <a:rPr lang="en-GB" sz="1400" i="1" smtClean="0">
                          <a:solidFill>
                            <a:srgbClr val="556169"/>
                          </a:solidFill>
                          <a:latin typeface="Cambria Math" panose="02040503050406030204" pitchFamily="18" charset="0"/>
                          <a:ea typeface="Cambria Math" panose="02040503050406030204" pitchFamily="18" charset="0"/>
                          <a:cs typeface="Georgia"/>
                        </a:rPr>
                        <m:t>𝛾</m:t>
                      </m:r>
                    </m:oMath>
                  </a14:m>
                  <a:r>
                    <a:rPr lang="en-GB" sz="1400" dirty="0">
                      <a:solidFill>
                        <a:srgbClr val="556169"/>
                      </a:solidFill>
                      <a:latin typeface="Georgia"/>
                      <a:cs typeface="Georgia"/>
                    </a:rPr>
                    <a:t> matrix. </a:t>
                  </a:r>
                  <a:r>
                    <a:rPr lang="en-GB" sz="1400" baseline="30000" dirty="0">
                      <a:solidFill>
                        <a:srgbClr val="556169"/>
                      </a:solidFill>
                      <a:latin typeface="Georgia"/>
                      <a:cs typeface="Georgia"/>
                    </a:rPr>
                    <a:t>96</a:t>
                  </a:r>
                  <a:r>
                    <a:rPr lang="en-GB" sz="1400" dirty="0">
                      <a:solidFill>
                        <a:srgbClr val="556169"/>
                      </a:solidFill>
                      <a:latin typeface="Georgia"/>
                      <a:cs typeface="Georgia"/>
                    </a:rPr>
                    <a:t>Mo states</a:t>
                  </a:r>
                </a:p>
              </p:txBody>
            </p:sp>
          </mc:Choice>
          <mc:Fallback xmlns="">
            <p:sp>
              <p:nvSpPr>
                <p:cNvPr id="16" name="TextBox 15">
                  <a:extLst>
                    <a:ext uri="{FF2B5EF4-FFF2-40B4-BE49-F238E27FC236}">
                      <a16:creationId xmlns:a16="http://schemas.microsoft.com/office/drawing/2014/main" id="{7ECD38A9-63C0-3480-B504-322D54401BFD}"/>
                    </a:ext>
                  </a:extLst>
                </p:cNvPr>
                <p:cNvSpPr txBox="1">
                  <a:spLocks noRot="1" noChangeAspect="1" noMove="1" noResize="1" noEditPoints="1" noAdjustHandles="1" noChangeArrowheads="1" noChangeShapeType="1" noTextEdit="1"/>
                </p:cNvSpPr>
                <p:nvPr/>
              </p:nvSpPr>
              <p:spPr>
                <a:xfrm>
                  <a:off x="8764058" y="1470319"/>
                  <a:ext cx="2818342" cy="307777"/>
                </a:xfrm>
                <a:prstGeom prst="rect">
                  <a:avLst/>
                </a:prstGeom>
                <a:blipFill>
                  <a:blip r:embed="rId7"/>
                  <a:stretch>
                    <a:fillRect l="-649" t="-5882" b="-17647"/>
                  </a:stretch>
                </a:blipFill>
              </p:spPr>
              <p:txBody>
                <a:bodyPr/>
                <a:lstStyle/>
                <a:p>
                  <a:r>
                    <a:rPr lang="en-GB">
                      <a:noFill/>
                    </a:rPr>
                    <a:t> </a:t>
                  </a:r>
                </a:p>
              </p:txBody>
            </p:sp>
          </mc:Fallback>
        </mc:AlternateContent>
      </p:grpSp>
      <p:grpSp>
        <p:nvGrpSpPr>
          <p:cNvPr id="22" name="Group 21">
            <a:extLst>
              <a:ext uri="{FF2B5EF4-FFF2-40B4-BE49-F238E27FC236}">
                <a16:creationId xmlns:a16="http://schemas.microsoft.com/office/drawing/2014/main" id="{2B9DB6F6-2D77-6779-86CF-4DE8F4B8F55A}"/>
              </a:ext>
            </a:extLst>
          </p:cNvPr>
          <p:cNvGrpSpPr/>
          <p:nvPr/>
        </p:nvGrpSpPr>
        <p:grpSpPr>
          <a:xfrm>
            <a:off x="609600" y="3980809"/>
            <a:ext cx="3790595" cy="2453839"/>
            <a:chOff x="4942762" y="3873249"/>
            <a:chExt cx="3790595" cy="2453839"/>
          </a:xfrm>
        </p:grpSpPr>
        <p:pic>
          <p:nvPicPr>
            <p:cNvPr id="7" name="Google Shape;436;p14" descr="Chart, line chart&#10;&#10;Description automatically generated">
              <a:extLst>
                <a:ext uri="{FF2B5EF4-FFF2-40B4-BE49-F238E27FC236}">
                  <a16:creationId xmlns:a16="http://schemas.microsoft.com/office/drawing/2014/main" id="{56970E30-83C0-128E-16B8-4EA84857B3BA}"/>
                </a:ext>
              </a:extLst>
            </p:cNvPr>
            <p:cNvPicPr preferRelativeResize="0"/>
            <p:nvPr/>
          </p:nvPicPr>
          <p:blipFill rotWithShape="1">
            <a:blip r:embed="rId8">
              <a:alphaModFix/>
            </a:blip>
            <a:srcRect t="4751"/>
            <a:stretch/>
          </p:blipFill>
          <p:spPr>
            <a:xfrm>
              <a:off x="4942762" y="4117713"/>
              <a:ext cx="3790595" cy="2209375"/>
            </a:xfrm>
            <a:prstGeom prst="rect">
              <a:avLst/>
            </a:prstGeom>
            <a:noFill/>
            <a:ln>
              <a:noFill/>
            </a:ln>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7F2AF1B-8F50-A5D3-70F3-9779BC01DE9F}"/>
                    </a:ext>
                  </a:extLst>
                </p:cNvPr>
                <p:cNvSpPr txBox="1"/>
                <p:nvPr/>
              </p:nvSpPr>
              <p:spPr>
                <a:xfrm>
                  <a:off x="5434959" y="3873249"/>
                  <a:ext cx="3237972" cy="307777"/>
                </a:xfrm>
                <a:prstGeom prst="rect">
                  <a:avLst/>
                </a:prstGeom>
                <a:noFill/>
              </p:spPr>
              <p:txBody>
                <a:bodyPr wrap="square" rtlCol="0">
                  <a:spAutoFit/>
                </a:bodyPr>
                <a:lstStyle/>
                <a:p>
                  <a:r>
                    <a:rPr lang="en-GB" sz="1400" baseline="30000" dirty="0">
                      <a:solidFill>
                        <a:srgbClr val="556169"/>
                      </a:solidFill>
                      <a:ea typeface="Cambria Math" panose="02040503050406030204" pitchFamily="18" charset="0"/>
                      <a:cs typeface="Georgia"/>
                    </a:rPr>
                    <a:t>96</a:t>
                  </a:r>
                  <a:r>
                    <a:rPr lang="en-GB" sz="1400" dirty="0">
                      <a:solidFill>
                        <a:srgbClr val="556169"/>
                      </a:solidFill>
                      <a:ea typeface="Cambria Math" panose="02040503050406030204" pitchFamily="18" charset="0"/>
                      <a:cs typeface="Georgia"/>
                    </a:rPr>
                    <a:t>Mo </a:t>
                  </a:r>
                  <a14:m>
                    <m:oMath xmlns:m="http://schemas.openxmlformats.org/officeDocument/2006/math">
                      <m:r>
                        <a:rPr lang="en-GB" sz="1400" i="1" smtClean="0">
                          <a:solidFill>
                            <a:srgbClr val="556169"/>
                          </a:solidFill>
                          <a:latin typeface="Cambria Math" panose="02040503050406030204" pitchFamily="18" charset="0"/>
                          <a:ea typeface="Cambria Math" panose="02040503050406030204" pitchFamily="18" charset="0"/>
                          <a:cs typeface="Georgia"/>
                        </a:rPr>
                        <m:t>𝛾</m:t>
                      </m:r>
                    </m:oMath>
                  </a14:m>
                  <a:r>
                    <a:rPr lang="en-GB" sz="1400" dirty="0">
                      <a:solidFill>
                        <a:srgbClr val="556169"/>
                      </a:solidFill>
                      <a:latin typeface="Georgia"/>
                      <a:cs typeface="Georgia"/>
                    </a:rPr>
                    <a:t>-ray emission probabilities</a:t>
                  </a:r>
                </a:p>
              </p:txBody>
            </p:sp>
          </mc:Choice>
          <mc:Fallback xmlns="">
            <p:sp>
              <p:nvSpPr>
                <p:cNvPr id="17" name="TextBox 16">
                  <a:extLst>
                    <a:ext uri="{FF2B5EF4-FFF2-40B4-BE49-F238E27FC236}">
                      <a16:creationId xmlns:a16="http://schemas.microsoft.com/office/drawing/2014/main" id="{C7F2AF1B-8F50-A5D3-70F3-9779BC01DE9F}"/>
                    </a:ext>
                  </a:extLst>
                </p:cNvPr>
                <p:cNvSpPr txBox="1">
                  <a:spLocks noRot="1" noChangeAspect="1" noMove="1" noResize="1" noEditPoints="1" noAdjustHandles="1" noChangeArrowheads="1" noChangeShapeType="1" noTextEdit="1"/>
                </p:cNvSpPr>
                <p:nvPr/>
              </p:nvSpPr>
              <p:spPr>
                <a:xfrm>
                  <a:off x="5434959" y="3873249"/>
                  <a:ext cx="3237972" cy="307777"/>
                </a:xfrm>
                <a:prstGeom prst="rect">
                  <a:avLst/>
                </a:prstGeom>
                <a:blipFill>
                  <a:blip r:embed="rId9"/>
                  <a:stretch>
                    <a:fillRect t="-6000" b="-22000"/>
                  </a:stretch>
                </a:blipFill>
              </p:spPr>
              <p:txBody>
                <a:bodyPr/>
                <a:lstStyle/>
                <a:p>
                  <a:r>
                    <a:rPr lang="en-GB">
                      <a:noFill/>
                    </a:rPr>
                    <a:t> </a:t>
                  </a:r>
                </a:p>
              </p:txBody>
            </p:sp>
          </mc:Fallback>
        </mc:AlternateContent>
      </p:grpSp>
      <p:grpSp>
        <p:nvGrpSpPr>
          <p:cNvPr id="23" name="Group 22">
            <a:extLst>
              <a:ext uri="{FF2B5EF4-FFF2-40B4-BE49-F238E27FC236}">
                <a16:creationId xmlns:a16="http://schemas.microsoft.com/office/drawing/2014/main" id="{30EF1EF9-82FE-326D-EA4C-DE3314E96A2F}"/>
              </a:ext>
            </a:extLst>
          </p:cNvPr>
          <p:cNvGrpSpPr/>
          <p:nvPr/>
        </p:nvGrpSpPr>
        <p:grpSpPr>
          <a:xfrm>
            <a:off x="4048788" y="4010798"/>
            <a:ext cx="3796595" cy="2321507"/>
            <a:chOff x="8338457" y="3901442"/>
            <a:chExt cx="3796595" cy="2321507"/>
          </a:xfrm>
        </p:grpSpPr>
        <p:pic>
          <p:nvPicPr>
            <p:cNvPr id="18" name="Google Shape;435;p14" descr="Chart, line chart&#10;&#10;Description automatically generated">
              <a:extLst>
                <a:ext uri="{FF2B5EF4-FFF2-40B4-BE49-F238E27FC236}">
                  <a16:creationId xmlns:a16="http://schemas.microsoft.com/office/drawing/2014/main" id="{5778F399-1BEB-EE96-56B0-BCB1DA4E64E2}"/>
                </a:ext>
              </a:extLst>
            </p:cNvPr>
            <p:cNvPicPr preferRelativeResize="0"/>
            <p:nvPr/>
          </p:nvPicPr>
          <p:blipFill rotWithShape="1">
            <a:blip r:embed="rId10">
              <a:alphaModFix/>
            </a:blip>
            <a:srcRect/>
            <a:stretch/>
          </p:blipFill>
          <p:spPr>
            <a:xfrm>
              <a:off x="8338457" y="4006158"/>
              <a:ext cx="3694653" cy="2216791"/>
            </a:xfrm>
            <a:prstGeom prst="rect">
              <a:avLst/>
            </a:prstGeom>
            <a:noFill/>
            <a:ln>
              <a:noFill/>
            </a:ln>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1477C9B-B25D-3178-B849-3BDFC7331FFD}"/>
                    </a:ext>
                  </a:extLst>
                </p:cNvPr>
                <p:cNvSpPr txBox="1"/>
                <p:nvPr/>
              </p:nvSpPr>
              <p:spPr>
                <a:xfrm>
                  <a:off x="8897080" y="3901442"/>
                  <a:ext cx="3237972" cy="307777"/>
                </a:xfrm>
                <a:prstGeom prst="rect">
                  <a:avLst/>
                </a:prstGeom>
                <a:noFill/>
              </p:spPr>
              <p:txBody>
                <a:bodyPr wrap="square" rtlCol="0">
                  <a:spAutoFit/>
                </a:bodyPr>
                <a:lstStyle/>
                <a:p>
                  <a:r>
                    <a:rPr lang="en-GB" sz="1400" baseline="30000" dirty="0">
                      <a:solidFill>
                        <a:srgbClr val="556169"/>
                      </a:solidFill>
                      <a:ea typeface="Cambria Math" panose="02040503050406030204" pitchFamily="18" charset="0"/>
                      <a:cs typeface="Georgia"/>
                    </a:rPr>
                    <a:t>95</a:t>
                  </a:r>
                  <a:r>
                    <a:rPr lang="en-GB" sz="1400" dirty="0">
                      <a:solidFill>
                        <a:srgbClr val="556169"/>
                      </a:solidFill>
                      <a:ea typeface="Cambria Math" panose="02040503050406030204" pitchFamily="18" charset="0"/>
                      <a:cs typeface="Georgia"/>
                    </a:rPr>
                    <a:t>Mo </a:t>
                  </a:r>
                  <a14:m>
                    <m:oMath xmlns:m="http://schemas.openxmlformats.org/officeDocument/2006/math">
                      <m:r>
                        <a:rPr lang="en-GB" sz="1400" i="1" smtClean="0">
                          <a:solidFill>
                            <a:srgbClr val="556169"/>
                          </a:solidFill>
                          <a:latin typeface="Cambria Math" panose="02040503050406030204" pitchFamily="18" charset="0"/>
                          <a:ea typeface="Cambria Math" panose="02040503050406030204" pitchFamily="18" charset="0"/>
                          <a:cs typeface="Georgia"/>
                        </a:rPr>
                        <m:t>𝛾</m:t>
                      </m:r>
                    </m:oMath>
                  </a14:m>
                  <a:r>
                    <a:rPr lang="en-GB" sz="1400" dirty="0">
                      <a:solidFill>
                        <a:srgbClr val="556169"/>
                      </a:solidFill>
                      <a:latin typeface="Georgia"/>
                      <a:cs typeface="Georgia"/>
                    </a:rPr>
                    <a:t>-ray emission probabilities</a:t>
                  </a:r>
                </a:p>
              </p:txBody>
            </p:sp>
          </mc:Choice>
          <mc:Fallback xmlns="">
            <p:sp>
              <p:nvSpPr>
                <p:cNvPr id="19" name="TextBox 18">
                  <a:extLst>
                    <a:ext uri="{FF2B5EF4-FFF2-40B4-BE49-F238E27FC236}">
                      <a16:creationId xmlns:a16="http://schemas.microsoft.com/office/drawing/2014/main" id="{F1477C9B-B25D-3178-B849-3BDFC7331FFD}"/>
                    </a:ext>
                  </a:extLst>
                </p:cNvPr>
                <p:cNvSpPr txBox="1">
                  <a:spLocks noRot="1" noChangeAspect="1" noMove="1" noResize="1" noEditPoints="1" noAdjustHandles="1" noChangeArrowheads="1" noChangeShapeType="1" noTextEdit="1"/>
                </p:cNvSpPr>
                <p:nvPr/>
              </p:nvSpPr>
              <p:spPr>
                <a:xfrm>
                  <a:off x="8897080" y="3901442"/>
                  <a:ext cx="3237972" cy="307777"/>
                </a:xfrm>
                <a:prstGeom prst="rect">
                  <a:avLst/>
                </a:prstGeom>
                <a:blipFill>
                  <a:blip r:embed="rId11"/>
                  <a:stretch>
                    <a:fillRect t="-6000" b="-22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BD72C8F-55C1-5454-B39F-1F53D6E7B996}"/>
                  </a:ext>
                </a:extLst>
              </p:cNvPr>
              <p:cNvSpPr txBox="1"/>
              <p:nvPr/>
            </p:nvSpPr>
            <p:spPr>
              <a:xfrm>
                <a:off x="7257109" y="1923392"/>
                <a:ext cx="4536014" cy="1569660"/>
              </a:xfrm>
              <a:prstGeom prst="rect">
                <a:avLst/>
              </a:prstGeom>
              <a:noFill/>
            </p:spPr>
            <p:txBody>
              <a:bodyPr wrap="square" rtlCol="0">
                <a:spAutoFit/>
              </a:bodyPr>
              <a:lstStyle/>
              <a:p>
                <a:r>
                  <a:rPr lang="en-GB" sz="1600" dirty="0">
                    <a:solidFill>
                      <a:srgbClr val="000000"/>
                    </a:solidFill>
                    <a:latin typeface="Georgia"/>
                    <a:cs typeface="Georgia"/>
                  </a:rPr>
                  <a:t>Demonstration of inelastic scattering as a surrogate for both </a:t>
                </a:r>
                <a14:m>
                  <m:oMath xmlns:m="http://schemas.openxmlformats.org/officeDocument/2006/math">
                    <m:r>
                      <a:rPr lang="en-GB" sz="1600" b="0" i="1" smtClean="0">
                        <a:solidFill>
                          <a:srgbClr val="000000"/>
                        </a:solidFill>
                        <a:latin typeface="Cambria Math" panose="02040503050406030204" pitchFamily="18" charset="0"/>
                        <a:cs typeface="Georgia"/>
                      </a:rPr>
                      <m:t>(</m:t>
                    </m:r>
                    <m:r>
                      <a:rPr lang="en-GB" sz="1600" b="0" i="1" smtClean="0">
                        <a:solidFill>
                          <a:srgbClr val="000000"/>
                        </a:solidFill>
                        <a:latin typeface="Cambria Math" panose="02040503050406030204" pitchFamily="18" charset="0"/>
                        <a:cs typeface="Georgia"/>
                      </a:rPr>
                      <m:t>𝑛</m:t>
                    </m:r>
                    <m:r>
                      <a:rPr lang="en-GB" sz="1600" b="0" i="1" smtClean="0">
                        <a:solidFill>
                          <a:srgbClr val="000000"/>
                        </a:solidFill>
                        <a:latin typeface="Cambria Math" panose="02040503050406030204" pitchFamily="18" charset="0"/>
                        <a:cs typeface="Georgia"/>
                      </a:rPr>
                      <m:t>,</m:t>
                    </m:r>
                    <m:r>
                      <a:rPr lang="en-GB" sz="1600" b="0" i="1" smtClean="0">
                        <a:solidFill>
                          <a:srgbClr val="000000"/>
                        </a:solidFill>
                        <a:latin typeface="Cambria Math" panose="02040503050406030204" pitchFamily="18" charset="0"/>
                        <a:ea typeface="Cambria Math" panose="02040503050406030204" pitchFamily="18" charset="0"/>
                        <a:cs typeface="Georgia"/>
                      </a:rPr>
                      <m:t>𝛾</m:t>
                    </m:r>
                    <m:r>
                      <a:rPr lang="en-GB" sz="1600" b="0" i="1" smtClean="0">
                        <a:solidFill>
                          <a:srgbClr val="000000"/>
                        </a:solidFill>
                        <a:latin typeface="Cambria Math" panose="02040503050406030204" pitchFamily="18" charset="0"/>
                        <a:ea typeface="Cambria Math" panose="02040503050406030204" pitchFamily="18" charset="0"/>
                        <a:cs typeface="Georgia"/>
                      </a:rPr>
                      <m:t>)</m:t>
                    </m:r>
                  </m:oMath>
                </a14:m>
                <a:r>
                  <a:rPr lang="en-GB" sz="1600" dirty="0">
                    <a:solidFill>
                      <a:srgbClr val="000000"/>
                    </a:solidFill>
                    <a:latin typeface="Georgia"/>
                    <a:cs typeface="Georgia"/>
                  </a:rPr>
                  <a:t> and </a:t>
                </a:r>
                <a14:m>
                  <m:oMath xmlns:m="http://schemas.openxmlformats.org/officeDocument/2006/math">
                    <m:r>
                      <a:rPr lang="en-GB" sz="1600" b="0" i="1" smtClean="0">
                        <a:solidFill>
                          <a:srgbClr val="000000"/>
                        </a:solidFill>
                        <a:latin typeface="Cambria Math" panose="02040503050406030204" pitchFamily="18" charset="0"/>
                        <a:cs typeface="Georgia"/>
                      </a:rPr>
                      <m:t>(</m:t>
                    </m:r>
                    <m:r>
                      <a:rPr lang="en-GB" sz="1600" b="0" i="1" smtClean="0">
                        <a:solidFill>
                          <a:srgbClr val="000000"/>
                        </a:solidFill>
                        <a:latin typeface="Cambria Math" panose="02040503050406030204" pitchFamily="18" charset="0"/>
                        <a:cs typeface="Georgia"/>
                      </a:rPr>
                      <m:t>𝑛</m:t>
                    </m:r>
                    <m:r>
                      <a:rPr lang="en-GB" sz="1600" b="0" i="1" smtClean="0">
                        <a:solidFill>
                          <a:srgbClr val="000000"/>
                        </a:solidFill>
                        <a:latin typeface="Cambria Math" panose="02040503050406030204" pitchFamily="18" charset="0"/>
                        <a:cs typeface="Georgia"/>
                      </a:rPr>
                      <m:t>,</m:t>
                    </m:r>
                    <m:sSup>
                      <m:sSupPr>
                        <m:ctrlPr>
                          <a:rPr lang="en-GB" sz="1600" b="0" i="1" smtClean="0">
                            <a:solidFill>
                              <a:srgbClr val="000000"/>
                            </a:solidFill>
                            <a:latin typeface="Cambria Math" panose="02040503050406030204" pitchFamily="18" charset="0"/>
                            <a:cs typeface="Georgia"/>
                          </a:rPr>
                        </m:ctrlPr>
                      </m:sSupPr>
                      <m:e>
                        <m:r>
                          <a:rPr lang="en-GB" sz="1600" b="0" i="1" smtClean="0">
                            <a:solidFill>
                              <a:srgbClr val="000000"/>
                            </a:solidFill>
                            <a:latin typeface="Cambria Math" panose="02040503050406030204" pitchFamily="18" charset="0"/>
                            <a:cs typeface="Georgia"/>
                          </a:rPr>
                          <m:t>𝑛</m:t>
                        </m:r>
                      </m:e>
                      <m:sup>
                        <m:r>
                          <a:rPr lang="en-GB" sz="1600" b="0" i="1" smtClean="0">
                            <a:solidFill>
                              <a:srgbClr val="000000"/>
                            </a:solidFill>
                            <a:latin typeface="Cambria Math" panose="02040503050406030204" pitchFamily="18" charset="0"/>
                            <a:cs typeface="Georgia"/>
                          </a:rPr>
                          <m:t>′</m:t>
                        </m:r>
                      </m:sup>
                    </m:sSup>
                    <m:r>
                      <a:rPr lang="en-GB" sz="1600" b="0" i="1" smtClean="0">
                        <a:solidFill>
                          <a:srgbClr val="000000"/>
                        </a:solidFill>
                        <a:latin typeface="Cambria Math" panose="02040503050406030204" pitchFamily="18" charset="0"/>
                        <a:cs typeface="Georgia"/>
                      </a:rPr>
                      <m:t>)</m:t>
                    </m:r>
                  </m:oMath>
                </a14:m>
                <a:endParaRPr lang="en-GB" sz="1600" dirty="0">
                  <a:solidFill>
                    <a:srgbClr val="000000"/>
                  </a:solidFill>
                  <a:latin typeface="Georgia"/>
                  <a:cs typeface="Georgia"/>
                </a:endParaRPr>
              </a:p>
              <a:p>
                <a:endParaRPr lang="en-GB" sz="1600" dirty="0">
                  <a:solidFill>
                    <a:srgbClr val="000000"/>
                  </a:solidFill>
                  <a:latin typeface="Georgia"/>
                  <a:cs typeface="Georgia"/>
                </a:endParaRPr>
              </a:p>
              <a:p>
                <a:r>
                  <a:rPr lang="en-GB" sz="1600" dirty="0">
                    <a:solidFill>
                      <a:srgbClr val="000000"/>
                    </a:solidFill>
                    <a:latin typeface="Georgia"/>
                    <a:cs typeface="Georgia"/>
                  </a:rPr>
                  <a:t>Measurements carried out at Argonne national lab with GRETINA tracking array and ORRUBA silicon array</a:t>
                </a:r>
              </a:p>
            </p:txBody>
          </p:sp>
        </mc:Choice>
        <mc:Fallback xmlns="">
          <p:sp>
            <p:nvSpPr>
              <p:cNvPr id="24" name="TextBox 23">
                <a:extLst>
                  <a:ext uri="{FF2B5EF4-FFF2-40B4-BE49-F238E27FC236}">
                    <a16:creationId xmlns:a16="http://schemas.microsoft.com/office/drawing/2014/main" id="{DBD72C8F-55C1-5454-B39F-1F53D6E7B996}"/>
                  </a:ext>
                </a:extLst>
              </p:cNvPr>
              <p:cNvSpPr txBox="1">
                <a:spLocks noRot="1" noChangeAspect="1" noMove="1" noResize="1" noEditPoints="1" noAdjustHandles="1" noChangeArrowheads="1" noChangeShapeType="1" noTextEdit="1"/>
              </p:cNvSpPr>
              <p:nvPr/>
            </p:nvSpPr>
            <p:spPr>
              <a:xfrm>
                <a:off x="7257109" y="1923392"/>
                <a:ext cx="4536014" cy="1569660"/>
              </a:xfrm>
              <a:prstGeom prst="rect">
                <a:avLst/>
              </a:prstGeom>
              <a:blipFill>
                <a:blip r:embed="rId12"/>
                <a:stretch>
                  <a:fillRect l="-671" t="-1167" r="-671" b="-428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769FCC9-A610-A105-1C2F-D982EED24646}"/>
                  </a:ext>
                </a:extLst>
              </p:cNvPr>
              <p:cNvSpPr txBox="1"/>
              <p:nvPr/>
            </p:nvSpPr>
            <p:spPr>
              <a:xfrm>
                <a:off x="7743441" y="4417251"/>
                <a:ext cx="3790595" cy="830997"/>
              </a:xfrm>
              <a:prstGeom prst="rect">
                <a:avLst/>
              </a:prstGeom>
              <a:noFill/>
            </p:spPr>
            <p:txBody>
              <a:bodyPr wrap="square" rtlCol="0">
                <a:spAutoFit/>
              </a:bodyPr>
              <a:lstStyle/>
              <a:p>
                <a:r>
                  <a:rPr lang="en-GB" sz="1600" dirty="0">
                    <a:solidFill>
                      <a:srgbClr val="000000"/>
                    </a:solidFill>
                    <a:latin typeface="Georgia"/>
                    <a:cs typeface="Georgia"/>
                  </a:rPr>
                  <a:t>Analysis ongoing but can readily extract </a:t>
                </a:r>
                <a14:m>
                  <m:oMath xmlns:m="http://schemas.openxmlformats.org/officeDocument/2006/math">
                    <m:r>
                      <a:rPr lang="en-GB" sz="1600" i="1" smtClean="0">
                        <a:solidFill>
                          <a:srgbClr val="000000"/>
                        </a:solidFill>
                        <a:latin typeface="Cambria Math" panose="02040503050406030204" pitchFamily="18" charset="0"/>
                        <a:ea typeface="Cambria Math" panose="02040503050406030204" pitchFamily="18" charset="0"/>
                        <a:cs typeface="Georgia"/>
                      </a:rPr>
                      <m:t>𝛾</m:t>
                    </m:r>
                  </m:oMath>
                </a14:m>
                <a:r>
                  <a:rPr lang="en-GB" sz="1600" dirty="0">
                    <a:solidFill>
                      <a:srgbClr val="000000"/>
                    </a:solidFill>
                    <a:latin typeface="Georgia"/>
                    <a:cs typeface="Georgia"/>
                  </a:rPr>
                  <a:t>-ray emission probabilities for both the </a:t>
                </a:r>
                <a14:m>
                  <m:oMath xmlns:m="http://schemas.openxmlformats.org/officeDocument/2006/math">
                    <m:r>
                      <a:rPr lang="en-GB" sz="1600" i="1">
                        <a:solidFill>
                          <a:srgbClr val="000000"/>
                        </a:solidFill>
                        <a:latin typeface="Cambria Math" panose="02040503050406030204" pitchFamily="18" charset="0"/>
                        <a:cs typeface="Georgia"/>
                      </a:rPr>
                      <m:t>(</m:t>
                    </m:r>
                    <m:r>
                      <a:rPr lang="en-GB" sz="1600" i="1">
                        <a:solidFill>
                          <a:srgbClr val="000000"/>
                        </a:solidFill>
                        <a:latin typeface="Cambria Math" panose="02040503050406030204" pitchFamily="18" charset="0"/>
                        <a:cs typeface="Georgia"/>
                      </a:rPr>
                      <m:t>𝑛</m:t>
                    </m:r>
                    <m:r>
                      <a:rPr lang="en-GB" sz="1600" i="1">
                        <a:solidFill>
                          <a:srgbClr val="000000"/>
                        </a:solidFill>
                        <a:latin typeface="Cambria Math" panose="02040503050406030204" pitchFamily="18" charset="0"/>
                        <a:cs typeface="Georgia"/>
                      </a:rPr>
                      <m:t>,</m:t>
                    </m:r>
                    <m:r>
                      <a:rPr lang="en-GB" sz="1600" i="1">
                        <a:solidFill>
                          <a:srgbClr val="000000"/>
                        </a:solidFill>
                        <a:latin typeface="Cambria Math" panose="02040503050406030204" pitchFamily="18" charset="0"/>
                        <a:ea typeface="Cambria Math" panose="02040503050406030204" pitchFamily="18" charset="0"/>
                        <a:cs typeface="Georgia"/>
                      </a:rPr>
                      <m:t>𝛾</m:t>
                    </m:r>
                    <m:r>
                      <a:rPr lang="en-GB" sz="1600" i="1">
                        <a:solidFill>
                          <a:srgbClr val="000000"/>
                        </a:solidFill>
                        <a:latin typeface="Cambria Math" panose="02040503050406030204" pitchFamily="18" charset="0"/>
                        <a:ea typeface="Cambria Math" panose="02040503050406030204" pitchFamily="18" charset="0"/>
                        <a:cs typeface="Georgia"/>
                      </a:rPr>
                      <m:t>)</m:t>
                    </m:r>
                  </m:oMath>
                </a14:m>
                <a:r>
                  <a:rPr lang="en-GB" sz="1600" dirty="0">
                    <a:solidFill>
                      <a:srgbClr val="000000"/>
                    </a:solidFill>
                    <a:latin typeface="Georgia"/>
                    <a:cs typeface="Georgia"/>
                  </a:rPr>
                  <a:t> and </a:t>
                </a:r>
                <a14:m>
                  <m:oMath xmlns:m="http://schemas.openxmlformats.org/officeDocument/2006/math">
                    <m:r>
                      <a:rPr lang="en-GB" sz="1600" i="1">
                        <a:solidFill>
                          <a:srgbClr val="000000"/>
                        </a:solidFill>
                        <a:latin typeface="Cambria Math" panose="02040503050406030204" pitchFamily="18" charset="0"/>
                        <a:cs typeface="Georgia"/>
                      </a:rPr>
                      <m:t>(</m:t>
                    </m:r>
                    <m:r>
                      <a:rPr lang="en-GB" sz="1600" i="1">
                        <a:solidFill>
                          <a:srgbClr val="000000"/>
                        </a:solidFill>
                        <a:latin typeface="Cambria Math" panose="02040503050406030204" pitchFamily="18" charset="0"/>
                        <a:cs typeface="Georgia"/>
                      </a:rPr>
                      <m:t>𝑛</m:t>
                    </m:r>
                    <m:r>
                      <a:rPr lang="en-GB" sz="1600" i="1">
                        <a:solidFill>
                          <a:srgbClr val="000000"/>
                        </a:solidFill>
                        <a:latin typeface="Cambria Math" panose="02040503050406030204" pitchFamily="18" charset="0"/>
                        <a:cs typeface="Georgia"/>
                      </a:rPr>
                      <m:t>,</m:t>
                    </m:r>
                    <m:sSup>
                      <m:sSupPr>
                        <m:ctrlPr>
                          <a:rPr lang="en-GB" sz="1600" i="1">
                            <a:solidFill>
                              <a:srgbClr val="000000"/>
                            </a:solidFill>
                            <a:latin typeface="Cambria Math" panose="02040503050406030204" pitchFamily="18" charset="0"/>
                            <a:cs typeface="Georgia"/>
                          </a:rPr>
                        </m:ctrlPr>
                      </m:sSupPr>
                      <m:e>
                        <m:r>
                          <a:rPr lang="en-GB" sz="1600" i="1">
                            <a:solidFill>
                              <a:srgbClr val="000000"/>
                            </a:solidFill>
                            <a:latin typeface="Cambria Math" panose="02040503050406030204" pitchFamily="18" charset="0"/>
                            <a:cs typeface="Georgia"/>
                          </a:rPr>
                          <m:t>𝑛</m:t>
                        </m:r>
                      </m:e>
                      <m:sup>
                        <m:r>
                          <a:rPr lang="en-GB" sz="1600" i="1">
                            <a:solidFill>
                              <a:srgbClr val="000000"/>
                            </a:solidFill>
                            <a:latin typeface="Cambria Math" panose="02040503050406030204" pitchFamily="18" charset="0"/>
                            <a:cs typeface="Georgia"/>
                          </a:rPr>
                          <m:t>′</m:t>
                        </m:r>
                      </m:sup>
                    </m:sSup>
                    <m:r>
                      <a:rPr lang="en-GB" sz="1600" i="1">
                        <a:solidFill>
                          <a:srgbClr val="000000"/>
                        </a:solidFill>
                        <a:latin typeface="Cambria Math" panose="02040503050406030204" pitchFamily="18" charset="0"/>
                        <a:cs typeface="Georgia"/>
                      </a:rPr>
                      <m:t>)</m:t>
                    </m:r>
                  </m:oMath>
                </a14:m>
                <a:r>
                  <a:rPr lang="en-GB" sz="1600" dirty="0">
                    <a:solidFill>
                      <a:srgbClr val="000000"/>
                    </a:solidFill>
                    <a:latin typeface="Georgia"/>
                    <a:cs typeface="Georgia"/>
                  </a:rPr>
                  <a:t> channels.</a:t>
                </a:r>
              </a:p>
            </p:txBody>
          </p:sp>
        </mc:Choice>
        <mc:Fallback xmlns="">
          <p:sp>
            <p:nvSpPr>
              <p:cNvPr id="25" name="TextBox 24">
                <a:extLst>
                  <a:ext uri="{FF2B5EF4-FFF2-40B4-BE49-F238E27FC236}">
                    <a16:creationId xmlns:a16="http://schemas.microsoft.com/office/drawing/2014/main" id="{5769FCC9-A610-A105-1C2F-D982EED24646}"/>
                  </a:ext>
                </a:extLst>
              </p:cNvPr>
              <p:cNvSpPr txBox="1">
                <a:spLocks noRot="1" noChangeAspect="1" noMove="1" noResize="1" noEditPoints="1" noAdjustHandles="1" noChangeArrowheads="1" noChangeShapeType="1" noTextEdit="1"/>
              </p:cNvSpPr>
              <p:nvPr/>
            </p:nvSpPr>
            <p:spPr>
              <a:xfrm>
                <a:off x="7743441" y="4417251"/>
                <a:ext cx="3790595" cy="830997"/>
              </a:xfrm>
              <a:prstGeom prst="rect">
                <a:avLst/>
              </a:prstGeom>
              <a:blipFill>
                <a:blip r:embed="rId13"/>
                <a:stretch>
                  <a:fillRect l="-804" t="-2206" r="-1608" b="-8824"/>
                </a:stretch>
              </a:blipFill>
            </p:spPr>
            <p:txBody>
              <a:bodyPr/>
              <a:lstStyle/>
              <a:p>
                <a:r>
                  <a:rPr lang="en-GB">
                    <a:noFill/>
                  </a:rPr>
                  <a:t> </a:t>
                </a:r>
              </a:p>
            </p:txBody>
          </p:sp>
        </mc:Fallback>
      </mc:AlternateContent>
    </p:spTree>
    <p:extLst>
      <p:ext uri="{BB962C8B-B14F-4D97-AF65-F5344CB8AC3E}">
        <p14:creationId xmlns:p14="http://schemas.microsoft.com/office/powerpoint/2010/main" val="3716508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B91C-4516-DC02-CC29-C6AEEAB6D63D}"/>
              </a:ext>
            </a:extLst>
          </p:cNvPr>
          <p:cNvSpPr>
            <a:spLocks noGrp="1"/>
          </p:cNvSpPr>
          <p:nvPr>
            <p:ph type="title"/>
          </p:nvPr>
        </p:nvSpPr>
        <p:spPr/>
        <p:txBody>
          <a:bodyPr/>
          <a:lstStyle/>
          <a:p>
            <a:r>
              <a:rPr lang="en-US" dirty="0"/>
              <a:t>AWE Nuclear Data Group + UK Theory</a:t>
            </a:r>
          </a:p>
        </p:txBody>
      </p:sp>
      <p:sp>
        <p:nvSpPr>
          <p:cNvPr id="3" name="Content Placeholder 2">
            <a:extLst>
              <a:ext uri="{FF2B5EF4-FFF2-40B4-BE49-F238E27FC236}">
                <a16:creationId xmlns:a16="http://schemas.microsoft.com/office/drawing/2014/main" id="{8A3FFB42-9E60-8D66-F174-BF9D36EE6BF3}"/>
              </a:ext>
            </a:extLst>
          </p:cNvPr>
          <p:cNvSpPr>
            <a:spLocks noGrp="1"/>
          </p:cNvSpPr>
          <p:nvPr>
            <p:ph idx="1"/>
          </p:nvPr>
        </p:nvSpPr>
        <p:spPr>
          <a:xfrm>
            <a:off x="838200" y="1825625"/>
            <a:ext cx="10515600" cy="4859380"/>
          </a:xfrm>
        </p:spPr>
        <p:txBody>
          <a:bodyPr>
            <a:normAutofit/>
          </a:bodyPr>
          <a:lstStyle/>
          <a:p>
            <a:r>
              <a:rPr lang="en-US" sz="2200" dirty="0"/>
              <a:t>Past &amp; Current projects</a:t>
            </a:r>
          </a:p>
          <a:p>
            <a:pPr lvl="1"/>
            <a:r>
              <a:rPr lang="en-US" sz="2200" dirty="0"/>
              <a:t>Stevenson William Penney Fellowship (2020-2023 / 2023-2026)</a:t>
            </a:r>
          </a:p>
          <a:p>
            <a:pPr lvl="1"/>
            <a:r>
              <a:rPr lang="en-US" sz="2200" dirty="0"/>
              <a:t>PhD studentship in quantum computing for nuclear data (Hobday, completed 2024, now at U Glasgow)</a:t>
            </a:r>
          </a:p>
          <a:p>
            <a:pPr lvl="1"/>
            <a:r>
              <a:rPr lang="en-US" sz="2200" dirty="0"/>
              <a:t>0.2FTE </a:t>
            </a:r>
            <a:r>
              <a:rPr lang="en-US" sz="2200" dirty="0" err="1"/>
              <a:t>Timofeyuk</a:t>
            </a:r>
            <a:r>
              <a:rPr lang="en-US" sz="2200" dirty="0"/>
              <a:t> + PhD studentship in few-body nuclear structure (Kenyon-</a:t>
            </a:r>
            <a:r>
              <a:rPr lang="en-US" sz="2200" dirty="0" err="1"/>
              <a:t>Reyero</a:t>
            </a:r>
            <a:r>
              <a:rPr lang="en-US" sz="2200" dirty="0"/>
              <a:t>, started 2024)</a:t>
            </a:r>
          </a:p>
          <a:p>
            <a:pPr lvl="1"/>
            <a:r>
              <a:rPr lang="en-US" sz="2200" dirty="0"/>
              <a:t>PhD Studentship for staff member on quantum computing (Gibbs, to 2026)</a:t>
            </a:r>
          </a:p>
          <a:p>
            <a:pPr lvl="1"/>
            <a:r>
              <a:rPr lang="en-US" sz="2200" dirty="0"/>
              <a:t>PhD Studentship for machine learning methods in nuclear data (Sullivan, from 2024)</a:t>
            </a:r>
          </a:p>
          <a:p>
            <a:pPr lvl="1"/>
            <a:r>
              <a:rPr lang="en-US" sz="2200" dirty="0"/>
              <a:t>2 x studentships in nuclear applications with Shenton-Taylor</a:t>
            </a:r>
          </a:p>
          <a:p>
            <a:pPr lvl="1"/>
            <a:r>
              <a:rPr lang="en-US" sz="2200" dirty="0"/>
              <a:t>Benstead (AWE) is visiting professor &amp; external supervisor of several PhDs</a:t>
            </a:r>
          </a:p>
          <a:p>
            <a:pPr lvl="1"/>
            <a:r>
              <a:rPr lang="en-US" sz="2200" dirty="0" err="1"/>
              <a:t>Dobaczewski</a:t>
            </a:r>
            <a:r>
              <a:rPr lang="en-US" sz="2200" dirty="0"/>
              <a:t> @ York hosting project work</a:t>
            </a:r>
          </a:p>
          <a:p>
            <a:pPr lvl="1"/>
            <a:endParaRPr lang="en-US" dirty="0"/>
          </a:p>
          <a:p>
            <a:pPr lvl="1"/>
            <a:endParaRPr lang="en-US" dirty="0"/>
          </a:p>
        </p:txBody>
      </p:sp>
    </p:spTree>
    <p:extLst>
      <p:ext uri="{BB962C8B-B14F-4D97-AF65-F5344CB8AC3E}">
        <p14:creationId xmlns:p14="http://schemas.microsoft.com/office/powerpoint/2010/main" val="36590002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TotalTime>578</TotalTime>
  <Words>1996</Words>
  <Application>Microsoft Macintosh PowerPoint</Application>
  <PresentationFormat>Widescreen</PresentationFormat>
  <Paragraphs>218</Paragraphs>
  <Slides>24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Aptos Display</vt:lpstr>
      <vt:lpstr>Arial</vt:lpstr>
      <vt:lpstr>Calibri</vt:lpstr>
      <vt:lpstr>Cambria Math</vt:lpstr>
      <vt:lpstr>Georgia</vt:lpstr>
      <vt:lpstr>Proxima Nova</vt:lpstr>
      <vt:lpstr>Times New Roman</vt:lpstr>
      <vt:lpstr>Office Theme</vt:lpstr>
      <vt:lpstr>UK Nuclear Theory Activity</vt:lpstr>
      <vt:lpstr>Nuclear group @ Surrey</vt:lpstr>
      <vt:lpstr>Slides For Nuclear Data Meeting  Nuclear Data in the Cosmos</vt:lpstr>
      <vt:lpstr>Nuclear Reactions in Stars</vt:lpstr>
      <vt:lpstr>Statistical Model Uncertainties</vt:lpstr>
      <vt:lpstr>Direct Measurements: Recent Highlights</vt:lpstr>
      <vt:lpstr>Surrogate reactions for neutron-capture</vt:lpstr>
      <vt:lpstr>M. Williams prior research at Lawrence Livermore National Lab</vt:lpstr>
      <vt:lpstr>AWE Nuclear Data Group + UK Theory</vt:lpstr>
      <vt:lpstr>DFT for extensive studies of data</vt:lpstr>
      <vt:lpstr>PowerPoint Presentation</vt:lpstr>
      <vt:lpstr>Emulator Results</vt:lpstr>
      <vt:lpstr>Gamma-ray strength functions via RQRPA</vt:lpstr>
      <vt:lpstr>Gamma-ray strength functions via TDHF</vt:lpstr>
      <vt:lpstr>PowerPoint Presentation</vt:lpstr>
      <vt:lpstr>PowerPoint Presentation</vt:lpstr>
      <vt:lpstr>Fusion</vt:lpstr>
      <vt:lpstr>Structure in C-12 + C-12 fusion (Surrey)</vt:lpstr>
      <vt:lpstr>PowerPoint Presentation</vt:lpstr>
      <vt:lpstr>Summary</vt:lpstr>
      <vt:lpstr>Blank spacer slide</vt:lpstr>
      <vt:lpstr>ERF Panel Reflections</vt:lpstr>
      <vt:lpstr>Blank Spacer Slide</vt:lpstr>
      <vt:lpstr>Nuclear Data DFA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AWE Centre of Excellence in Nuclear Data</dc:title>
  <dc:creator>Prof Paul Stevenson</dc:creator>
  <cp:lastModifiedBy>Stevenson, Paul Prof (Maths &amp; Physics)</cp:lastModifiedBy>
  <cp:revision>2</cp:revision>
  <dcterms:created xsi:type="dcterms:W3CDTF">2025-05-27T11:45:15Z</dcterms:created>
  <dcterms:modified xsi:type="dcterms:W3CDTF">2025-07-22T08:33:48Z</dcterms:modified>
</cp:coreProperties>
</file>