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1" r:id="rId2"/>
    <p:sldId id="309" r:id="rId3"/>
    <p:sldId id="312" r:id="rId4"/>
    <p:sldId id="310" r:id="rId5"/>
    <p:sldId id="294" r:id="rId6"/>
    <p:sldId id="307" r:id="rId7"/>
    <p:sldId id="313" r:id="rId8"/>
    <p:sldId id="31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26" autoAdjust="0"/>
    <p:restoredTop sz="71769" autoAdjust="0"/>
  </p:normalViewPr>
  <p:slideViewPr>
    <p:cSldViewPr snapToGrid="0">
      <p:cViewPr varScale="1">
        <p:scale>
          <a:sx n="90" d="100"/>
          <a:sy n="90" d="100"/>
        </p:scale>
        <p:origin x="92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31291-6698-43B1-96CD-9C78D3A30395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AE1F3-CAC5-48B0-9738-D7A52115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365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E1F3-CAC5-48B0-9738-D7A52115DC3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72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E1F3-CAC5-48B0-9738-D7A52115DC3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038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E53457-2D6C-667E-BF61-4A653DE7B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7A6905-2BFE-F0C1-17B9-4FFA42F63D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A293DA-5F0A-BA54-6D93-479F541B22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55827-8A45-6486-48D2-545F0B16F0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E1F3-CAC5-48B0-9738-D7A52115DC3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13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19F8B-510C-4927-B039-3D2795562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9E744-AB21-473C-88FD-261BF4FAC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8D4E2-6D65-4BF2-9D10-E847E4A58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09AF3-3B03-4022-B89B-D13488B87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DBF59-F4EF-4600-84A7-9DBE7FBA8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8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1E34F-C7D1-433D-9C30-B9FF270A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6E292-8DF0-4682-84E9-77C2BE645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334CE-2612-43F6-91F7-75E852290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E6DC3-70F7-4631-9DB0-3D78AAF40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9F82A-626C-46BF-9992-3B280B91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07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50783-7EF7-46BC-9EBA-403FDD63E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DAD6E5-345B-421F-83A3-F78707FD2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2DE03-A2B4-410D-BF41-79EB2BA5B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B6821-1612-4A98-A7E0-73306346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71305-6D5C-4B49-8C35-A7C875AC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007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20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9378-40CD-4FB3-AD30-0CDCD808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39A8D-66E8-427C-AC3E-F508E95DF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07C99-2F23-42F2-B41D-BF9D55AF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660BD-0754-432B-B690-70094497F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C5E8C-BE7F-464C-9F7B-7AF49B44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8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80B2A-19A9-4496-A281-036E493A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1974B-5794-4A34-A940-AB7AD3F53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A5E9F-F8CA-4B4D-BD11-2835BD3F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B76E8-319D-4722-A9DD-FA236C338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9F7AB-752B-4EEA-A454-0F6C1C2FC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25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0DB0F-15CE-42A6-BF91-1F71DCFC9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0CC4E-1779-49B2-BC35-D8D71D1DE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B44D7-61AF-46CD-9B4B-44CF86A46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906E8-9D78-41BF-8969-4F7A6A3A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48EF4-BC77-4215-B9FD-B97326895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029EB-0B28-4E8C-B22F-6CB86446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8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5BF06-AEC6-42E0-839A-2C9C8D5CE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B700C-EFFF-4B72-B99A-84D9BA050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562DD-6D53-48F2-AAA9-A4DB19A55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85E04-B750-4301-BF14-1F35FAF3BF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0204A0-9009-4582-9602-F6BD196480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20F30-3177-4A09-A0A7-749A00EF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874B2D-1481-4CF1-906B-215695A1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274D6B-2C4E-4C00-BACF-761F21CC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56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1D4B6-EADA-4F7B-A3AE-E87469C6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610CF8-102C-4AF2-9EFC-AF0CFAC3F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825B42-231B-4B39-A42C-E439E37E6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CEE87E-C5C8-4EEF-A337-4154C127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31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67F7AB-6DD4-42B8-A0C4-5C596252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C4B6-B24D-48AB-A552-9593A31F9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0EE6F-1346-416B-9532-23AC033E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60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4FDC1-0FD4-4A24-ACBE-EE201A277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C5A80-CE9D-4F2F-B748-89A9984AA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F4140-44CB-4FFF-9F3D-09189E9A5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B639F-9CC9-4A61-9274-B7BFA1A3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ADA19-59D5-4D0E-998D-F40EE7C0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CA1E6-2F70-4577-9A2C-C1300E3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CFBF-5BC0-4EF9-AE4F-79C52990F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68ACEC-559E-41CB-90B0-4812EDF3A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AE9BD-9D29-41B4-B3E3-F5612315F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F193F-5ACE-402F-ABAB-5DBD91523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D9AF1-F048-42E0-AF95-997DE38A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209DBE-16A0-4EA6-80AF-CEF5788D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29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625E51-18F9-4373-8FA3-BEAEC3CDC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14709-CE11-4D3B-B25E-8BF4D7127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0EB93-67B0-4C74-8751-8BAA5B2ADB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D19F2-B641-4ACF-9F1F-50C0416117A6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76719-39C2-4000-95B9-995265FF1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BD70E-A682-41E4-B7AF-6EBBC1E99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09A1-F443-49D3-B8DB-1C9419758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06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4" y="1810708"/>
            <a:ext cx="750194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 Physics Grants Panel Report 2025 Community meeting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3" y="5596414"/>
            <a:ext cx="5745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GB" sz="2400" baseline="300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40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July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56DB1D-A235-412B-B5DB-CE5015542DCD}"/>
              </a:ext>
            </a:extLst>
          </p:cNvPr>
          <p:cNvSpPr txBox="1"/>
          <p:nvPr/>
        </p:nvSpPr>
        <p:spPr>
          <a:xfrm>
            <a:off x="1255193" y="4319114"/>
            <a:ext cx="7501941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Kieran Flanagan</a:t>
            </a:r>
          </a:p>
          <a:p>
            <a:r>
              <a:rPr lang="en-US" sz="32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(Panel Chair)</a:t>
            </a:r>
          </a:p>
        </p:txBody>
      </p:sp>
    </p:spTree>
    <p:extLst>
      <p:ext uri="{BB962C8B-B14F-4D97-AF65-F5344CB8AC3E}">
        <p14:creationId xmlns:p14="http://schemas.microsoft.com/office/powerpoint/2010/main" val="275730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B5AD-466A-344D-8633-0326D8C7A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909" y="500062"/>
            <a:ext cx="6410739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Outline of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59DBA-8CC0-E547-B5B0-A9E7C6AA5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486" y="20066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</a:p>
          <a:p>
            <a:pPr marL="514350" indent="-514350">
              <a:buAutoNum type="arabicPeriod"/>
            </a:pPr>
            <a:r>
              <a:rPr lang="en-US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Review Process and timing</a:t>
            </a:r>
          </a:p>
          <a:p>
            <a:pPr marL="514350" indent="-514350">
              <a:buAutoNum type="arabicPeriod"/>
            </a:pPr>
            <a:r>
              <a:rPr lang="en-US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Round Summary</a:t>
            </a:r>
            <a:endParaRPr lang="en-US" sz="2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 recommendations</a:t>
            </a:r>
          </a:p>
          <a:p>
            <a:pPr marL="514350" indent="-514350">
              <a:buAutoNum type="arabicPeriod"/>
            </a:pPr>
            <a:r>
              <a:rPr lang="en-US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Grant Round and Working Group</a:t>
            </a:r>
          </a:p>
          <a:p>
            <a:pPr marL="514350" indent="-514350">
              <a:buAutoNum type="arabicPeriod"/>
            </a:pPr>
            <a:r>
              <a:rPr lang="en-US" b="1" spc="-15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and Reflection</a:t>
            </a:r>
            <a:endParaRPr lang="en-US" sz="2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E252E2-CBD7-5C4A-B5B5-94D92763F00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5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225C81-FFB5-1232-503D-71C4ACBCB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STFC along with the NP community have been working hard over the past few years to get two key messages across.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CC"/>
                </a:solidFill>
              </a:rPr>
              <a:t>UK NP research is World-leading, exciting, and relevant with a strong international reputation.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CC"/>
                </a:solidFill>
              </a:rPr>
              <a:t>UK NP is dangerously underfunded, has had proportionally larger cuts than other STFC areas, and desperately requires an uplift in funding.</a:t>
            </a:r>
          </a:p>
          <a:p>
            <a:r>
              <a:rPr lang="en-GB" dirty="0"/>
              <a:t>Balance of Programme exercise in 2020 </a:t>
            </a:r>
            <a:r>
              <a:rPr lang="en-GB" dirty="0">
                <a:solidFill>
                  <a:srgbClr val="FF0000"/>
                </a:solidFill>
              </a:rPr>
              <a:t>£600k </a:t>
            </a:r>
            <a:r>
              <a:rPr lang="en-GB" dirty="0"/>
              <a:t>a year or </a:t>
            </a:r>
            <a:r>
              <a:rPr lang="en-GB" dirty="0">
                <a:solidFill>
                  <a:srgbClr val="FF0000"/>
                </a:solidFill>
              </a:rPr>
              <a:t>~ 13.6% increase </a:t>
            </a:r>
            <a:r>
              <a:rPr lang="en-GB" dirty="0"/>
              <a:t>in resource. </a:t>
            </a:r>
          </a:p>
          <a:p>
            <a:r>
              <a:rPr lang="en-GB" dirty="0"/>
              <a:t>FEC increases and inflation have eroded our position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377622-1BEA-F7EC-2C5D-B9BC9FA223C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5773B13-CFAC-6365-6CA0-F9407D0B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9909" y="500062"/>
            <a:ext cx="6410739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82400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72EA61-B8D0-E9D4-0F99-9826BA57A60F}"/>
              </a:ext>
            </a:extLst>
          </p:cNvPr>
          <p:cNvSpPr txBox="1"/>
          <p:nvPr/>
        </p:nvSpPr>
        <p:spPr>
          <a:xfrm>
            <a:off x="4352330" y="339996"/>
            <a:ext cx="5706069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Review Process</a:t>
            </a:r>
          </a:p>
          <a:p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0AC6854-BA4E-5D8F-D4A2-F9A49C056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78605"/>
              </p:ext>
            </p:extLst>
          </p:nvPr>
        </p:nvGraphicFramePr>
        <p:xfrm>
          <a:off x="6985712" y="1292662"/>
          <a:ext cx="4986347" cy="3065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9152">
                  <a:extLst>
                    <a:ext uri="{9D8B030D-6E8A-4147-A177-3AD203B41FA5}">
                      <a16:colId xmlns:a16="http://schemas.microsoft.com/office/drawing/2014/main" val="3134010420"/>
                    </a:ext>
                  </a:extLst>
                </a:gridCol>
                <a:gridCol w="2477195">
                  <a:extLst>
                    <a:ext uri="{9D8B030D-6E8A-4147-A177-3AD203B41FA5}">
                      <a16:colId xmlns:a16="http://schemas.microsoft.com/office/drawing/2014/main" val="1896723914"/>
                    </a:ext>
                  </a:extLst>
                </a:gridCol>
              </a:tblGrid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Cross-Community Requests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9 December 2022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9278996"/>
                  </a:ext>
                </a:extLst>
              </a:tr>
              <a:tr h="565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Initial NPGP Kick off meeting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January 2023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7057137"/>
                  </a:ext>
                </a:extLst>
              </a:tr>
              <a:tr h="565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Closing date for consolidated grant proposals and Form X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7 February 2023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5504433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Reviewing process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April – mid May 2023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3634682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Clarification Meetings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April 2023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7214015"/>
                  </a:ext>
                </a:extLst>
              </a:tr>
              <a:tr h="565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Applicants to receive and respond to reviewer comments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Mid May 2023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5043463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>
                          <a:effectLst/>
                        </a:rPr>
                        <a:t>Peer Review Meetings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June/July 2023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5072859"/>
                  </a:ext>
                </a:extLst>
              </a:tr>
              <a:tr h="273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Science Board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October 2023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193109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CB77DAD-C5F2-3C20-B652-645E3B00D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8286" y="4624627"/>
            <a:ext cx="6724756" cy="18933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5A0F35-71C0-793C-4C07-F5070EBD298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463" y="2153"/>
            <a:ext cx="3770785" cy="963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ABD7A1-D422-515A-0562-741A2C9C10CD}"/>
              </a:ext>
            </a:extLst>
          </p:cNvPr>
          <p:cNvSpPr txBox="1"/>
          <p:nvPr/>
        </p:nvSpPr>
        <p:spPr>
          <a:xfrm>
            <a:off x="1069458" y="979134"/>
            <a:ext cx="4840804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NPGP Membership</a:t>
            </a:r>
          </a:p>
          <a:p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4DDC83F-79C1-05D0-1832-D5DCEE58A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247393"/>
              </p:ext>
            </p:extLst>
          </p:nvPr>
        </p:nvGraphicFramePr>
        <p:xfrm>
          <a:off x="423285" y="1683357"/>
          <a:ext cx="5772728" cy="3292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7885">
                  <a:extLst>
                    <a:ext uri="{9D8B030D-6E8A-4147-A177-3AD203B41FA5}">
                      <a16:colId xmlns:a16="http://schemas.microsoft.com/office/drawing/2014/main" val="3025019857"/>
                    </a:ext>
                  </a:extLst>
                </a:gridCol>
                <a:gridCol w="2414843">
                  <a:extLst>
                    <a:ext uri="{9D8B030D-6E8A-4147-A177-3AD203B41FA5}">
                      <a16:colId xmlns:a16="http://schemas.microsoft.com/office/drawing/2014/main" val="638934586"/>
                    </a:ext>
                  </a:extLst>
                </a:gridCol>
              </a:tblGrid>
              <a:tr h="19223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Name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Expertise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4053932"/>
                  </a:ext>
                </a:extLst>
              </a:tr>
              <a:tr h="352429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Kieran Flanagan (Chair), University of Manchester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Nuclear structure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1860347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Dr Nara Singh </a:t>
                      </a:r>
                      <a:r>
                        <a:rPr lang="en-GB" sz="1100" dirty="0" err="1">
                          <a:effectLst/>
                        </a:rPr>
                        <a:t>Bondili</a:t>
                      </a:r>
                      <a:r>
                        <a:rPr lang="en-GB" sz="1100" dirty="0">
                          <a:effectLst/>
                        </a:rPr>
                        <a:t>, University of the West of Scotland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 dirty="0">
                          <a:effectLst/>
                        </a:rPr>
                        <a:t>Nuclear structure and nuclear astrophysics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6347491"/>
                  </a:ext>
                </a:extLst>
              </a:tr>
              <a:tr h="352429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Jens Jorgen Gaardhoje, University of Copenhagen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Hadronic physics and external perspective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2194234"/>
                  </a:ext>
                </a:extLst>
              </a:tr>
              <a:tr h="19223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Dr Liam Gaffney, University of Liverpool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Nuclear structure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6172515"/>
                  </a:ext>
                </a:extLst>
              </a:tr>
              <a:tr h="19223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Dr David Hamilton, University of Glasgow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200">
                          <a:effectLst/>
                        </a:rPr>
                        <a:t>Hadronic physics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2348818"/>
                  </a:ext>
                </a:extLst>
              </a:tr>
              <a:tr h="17621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Dr Marc Labiche, UKRI STFC Daresbury Laboratory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Nuclear structure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6156338"/>
                  </a:ext>
                </a:extLst>
              </a:tr>
              <a:tr h="17621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Alison Laird, University of York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Nuclear astrophysics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8994189"/>
                  </a:ext>
                </a:extLst>
              </a:tr>
              <a:tr h="17621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Dr Judith McGovern, University of Manchester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Nuclear theory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7573481"/>
                  </a:ext>
                </a:extLst>
              </a:tr>
              <a:tr h="568692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Morten Hjorth-Jenson Theory, Michigan State University USA / University of Oslo, Norway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Nuclear theory and external perspective</a:t>
                      </a:r>
                      <a:endParaRPr lang="en-GB" sz="1200" dirty="0">
                        <a:effectLst/>
                      </a:endParaRPr>
                    </a:p>
                    <a:p>
                      <a:pPr algn="ctr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8644655"/>
                  </a:ext>
                </a:extLst>
              </a:tr>
              <a:tr h="352429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Zsolt Podolyak, University of Surrey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Nuclear structure, astrophysics and hadronic physics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5168908"/>
                  </a:ext>
                </a:extLst>
              </a:tr>
              <a:tr h="176214"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Professor Dan Watts, York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Hadronic physics</a:t>
                      </a: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56162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5500B5B-9F98-EEF0-F08B-DF6E0A16E8C3}"/>
              </a:ext>
            </a:extLst>
          </p:cNvPr>
          <p:cNvSpPr txBox="1"/>
          <p:nvPr/>
        </p:nvSpPr>
        <p:spPr>
          <a:xfrm>
            <a:off x="423285" y="5174643"/>
            <a:ext cx="49276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A very big thank you to the panel members and STFC staff for the hard work that they have undertaken over the last year.  </a:t>
            </a:r>
            <a:endParaRPr lang="en-GB" sz="1600" b="1" kern="0" dirty="0">
              <a:solidFill>
                <a:srgbClr val="002060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6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585E4E-6930-7146-9E2C-EA4B57CA4C7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965" y="0"/>
            <a:ext cx="3770785" cy="963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A4CA06-02C8-0246-ADA1-0189AE23980A}"/>
              </a:ext>
            </a:extLst>
          </p:cNvPr>
          <p:cNvSpPr txBox="1"/>
          <p:nvPr/>
        </p:nvSpPr>
        <p:spPr>
          <a:xfrm>
            <a:off x="2816104" y="1301914"/>
            <a:ext cx="6100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Budget: £19.0M  +26.6% compared to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E6B667-52A2-E645-B8EB-B92630290367}"/>
              </a:ext>
            </a:extLst>
          </p:cNvPr>
          <p:cNvSpPr txBox="1"/>
          <p:nvPr/>
        </p:nvSpPr>
        <p:spPr>
          <a:xfrm>
            <a:off x="2816104" y="1852116"/>
            <a:ext cx="56853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Size of Community: 63 academics in both 2020 and 2023 (+9% since 2014)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414421-09BB-5F4E-9D8D-59E3CAB14999}"/>
              </a:ext>
            </a:extLst>
          </p:cNvPr>
          <p:cNvSpPr txBox="1"/>
          <p:nvPr/>
        </p:nvSpPr>
        <p:spPr>
          <a:xfrm>
            <a:off x="2816104" y="2769936"/>
            <a:ext cx="62417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Number of Themes: -14% (33 in 2020 and 38 in 2017)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0FA140-F90E-9A46-BC9A-6A8F687E44B1}"/>
              </a:ext>
            </a:extLst>
          </p:cNvPr>
          <p:cNvSpPr txBox="1"/>
          <p:nvPr/>
        </p:nvSpPr>
        <p:spPr>
          <a:xfrm>
            <a:off x="2816104" y="3524202"/>
            <a:ext cx="86567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Total Funding Request : +9% (~2.5x larger than the available budget)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A6A133-41F0-9C42-8807-8990080DF0F6}"/>
              </a:ext>
            </a:extLst>
          </p:cNvPr>
          <p:cNvSpPr txBox="1"/>
          <p:nvPr/>
        </p:nvSpPr>
        <p:spPr>
          <a:xfrm>
            <a:off x="2614450" y="3924312"/>
            <a:ext cx="13538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16DDCF-8F06-AA4F-B0A7-ED2AA13D3137}"/>
              </a:ext>
            </a:extLst>
          </p:cNvPr>
          <p:cNvSpPr txBox="1"/>
          <p:nvPr/>
        </p:nvSpPr>
        <p:spPr>
          <a:xfrm>
            <a:off x="716290" y="4385977"/>
            <a:ext cx="11104649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Panel members were asked to provide names of potential reviewers (129 received compared to 95 in 2020).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Introducers: 2-3 panels members were assigned a proposal to examine in details.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Introducers </a:t>
            </a:r>
            <a:r>
              <a:rPr lang="en-GB" sz="2000" b="1" kern="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conducted clarification meetings to address any questions.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Introducers then led the discussion at the grants panel meeting for their proposal.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kern="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Each theme was discussed individually, with consideration for the requested resources to deliver programme.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600" b="1" kern="0" dirty="0">
              <a:solidFill>
                <a:srgbClr val="002060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7D36F8-7AB1-6E09-91AB-6BA81BC880D2}"/>
              </a:ext>
            </a:extLst>
          </p:cNvPr>
          <p:cNvSpPr txBox="1"/>
          <p:nvPr/>
        </p:nvSpPr>
        <p:spPr>
          <a:xfrm>
            <a:off x="4168769" y="313233"/>
            <a:ext cx="5706069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Round Summary</a:t>
            </a:r>
          </a:p>
          <a:p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68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FC93903-3467-104C-A087-E3011EE6E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824168"/>
              </p:ext>
            </p:extLst>
          </p:nvPr>
        </p:nvGraphicFramePr>
        <p:xfrm>
          <a:off x="781878" y="1375256"/>
          <a:ext cx="9872870" cy="4496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1900">
                  <a:extLst>
                    <a:ext uri="{9D8B030D-6E8A-4147-A177-3AD203B41FA5}">
                      <a16:colId xmlns:a16="http://schemas.microsoft.com/office/drawing/2014/main" val="3266830931"/>
                    </a:ext>
                  </a:extLst>
                </a:gridCol>
                <a:gridCol w="1167474">
                  <a:extLst>
                    <a:ext uri="{9D8B030D-6E8A-4147-A177-3AD203B41FA5}">
                      <a16:colId xmlns:a16="http://schemas.microsoft.com/office/drawing/2014/main" val="633868576"/>
                    </a:ext>
                  </a:extLst>
                </a:gridCol>
                <a:gridCol w="1167474">
                  <a:extLst>
                    <a:ext uri="{9D8B030D-6E8A-4147-A177-3AD203B41FA5}">
                      <a16:colId xmlns:a16="http://schemas.microsoft.com/office/drawing/2014/main" val="335547553"/>
                    </a:ext>
                  </a:extLst>
                </a:gridCol>
                <a:gridCol w="1167474">
                  <a:extLst>
                    <a:ext uri="{9D8B030D-6E8A-4147-A177-3AD203B41FA5}">
                      <a16:colId xmlns:a16="http://schemas.microsoft.com/office/drawing/2014/main" val="2674146384"/>
                    </a:ext>
                  </a:extLst>
                </a:gridCol>
                <a:gridCol w="986472">
                  <a:extLst>
                    <a:ext uri="{9D8B030D-6E8A-4147-A177-3AD203B41FA5}">
                      <a16:colId xmlns:a16="http://schemas.microsoft.com/office/drawing/2014/main" val="2163365390"/>
                    </a:ext>
                  </a:extLst>
                </a:gridCol>
                <a:gridCol w="1283039">
                  <a:extLst>
                    <a:ext uri="{9D8B030D-6E8A-4147-A177-3AD203B41FA5}">
                      <a16:colId xmlns:a16="http://schemas.microsoft.com/office/drawing/2014/main" val="3278914873"/>
                    </a:ext>
                  </a:extLst>
                </a:gridCol>
                <a:gridCol w="1709037">
                  <a:extLst>
                    <a:ext uri="{9D8B030D-6E8A-4147-A177-3AD203B41FA5}">
                      <a16:colId xmlns:a16="http://schemas.microsoft.com/office/drawing/2014/main" val="2247352035"/>
                    </a:ext>
                  </a:extLst>
                </a:gridCol>
              </a:tblGrid>
              <a:tr h="8011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Measure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2017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2020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2023 Request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2023 Recommendation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0588638"/>
                  </a:ext>
                </a:extLst>
              </a:tr>
              <a:tr h="4664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Academics – Number (Requested)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52(58)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53 (65)</a:t>
                      </a:r>
                      <a:r>
                        <a:rPr lang="en-GB" sz="1600" baseline="30000" dirty="0">
                          <a:effectLst/>
                        </a:rPr>
                        <a:t> 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66</a:t>
                      </a:r>
                      <a:r>
                        <a:rPr lang="en-GB" sz="1600" baseline="30000" dirty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63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63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192626"/>
                  </a:ext>
                </a:extLst>
              </a:tr>
              <a:tr h="3126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Academics - Average FTE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9%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6%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55%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4.5%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494454"/>
                  </a:ext>
                </a:extLst>
              </a:tr>
              <a:tr h="3126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PDRA – Number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48.5</a:t>
                      </a:r>
                      <a:r>
                        <a:rPr lang="en-GB" sz="1600" baseline="30000">
                          <a:effectLst/>
                        </a:rPr>
                        <a:t>3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34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3042785"/>
                  </a:ext>
                </a:extLst>
              </a:tr>
              <a:tr h="3126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PDRA - Total FTE per year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18.2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41.2</a:t>
                      </a:r>
                      <a:r>
                        <a:rPr lang="en-GB" sz="1600" baseline="30000" dirty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25.0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066981"/>
                  </a:ext>
                </a:extLst>
              </a:tr>
              <a:tr h="3931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Core Posts - Total FTE per year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6.8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6.5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11.1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9.4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6187170"/>
                  </a:ext>
                </a:extLst>
              </a:tr>
              <a:tr h="4664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Cross Community - Total FTE  per year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11.3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10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12.8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11.8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757285"/>
                  </a:ext>
                </a:extLst>
              </a:tr>
              <a:tr h="31265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Number of Studentships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3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479164"/>
                  </a:ext>
                </a:extLst>
              </a:tr>
              <a:tr h="3931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Technician - Total FTE per year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2.9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>
                          <a:effectLst/>
                        </a:rPr>
                        <a:t>3.9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8.1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5.2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059043"/>
                  </a:ext>
                </a:extLst>
              </a:tr>
              <a:tr h="3931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Total Number of FTE per year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46.7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44.3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108.9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effectLst/>
                        </a:rPr>
                        <a:t>54.3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899119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EF739C6-3991-8A4A-A2EF-77653340F5B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6253"/>
            <a:ext cx="3770785" cy="9639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6FBC17D-82FE-8A43-8758-1135774BDD14}"/>
              </a:ext>
            </a:extLst>
          </p:cNvPr>
          <p:cNvSpPr txBox="1"/>
          <p:nvPr/>
        </p:nvSpPr>
        <p:spPr>
          <a:xfrm>
            <a:off x="4156494" y="335845"/>
            <a:ext cx="7690949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Panel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394214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9367C-F6D8-349C-8A61-EB5B03579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53BF3F7-9362-9E08-1040-D6CF28DFF01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965" y="0"/>
            <a:ext cx="3770785" cy="963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3C9587-8453-4641-4827-68F6CCA617F1}"/>
              </a:ext>
            </a:extLst>
          </p:cNvPr>
          <p:cNvSpPr txBox="1"/>
          <p:nvPr/>
        </p:nvSpPr>
        <p:spPr>
          <a:xfrm>
            <a:off x="442705" y="1031071"/>
            <a:ext cx="1130658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Timeline: Intention for call to open Autum 2025 and close Spring 2026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Next CG will have 4 year duration Oct</a:t>
            </a:r>
            <a:r>
              <a:rPr lang="en-GB" sz="2400" b="1" kern="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ober 2027 to September 2031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kern="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Potentially constrained financial environment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400" b="1" kern="0" dirty="0">
              <a:solidFill>
                <a:srgbClr val="002060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b="1" kern="0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STFC have convened a working group to provide high-level recommendations that will form additional advice and guidance for STFC and NPGP (Submit in September 2025)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sz="2400" b="1" kern="0" dirty="0">
              <a:solidFill>
                <a:srgbClr val="002060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9647F0-BC7F-5C92-B316-DC09B35777DF}"/>
              </a:ext>
            </a:extLst>
          </p:cNvPr>
          <p:cNvSpPr txBox="1"/>
          <p:nvPr/>
        </p:nvSpPr>
        <p:spPr>
          <a:xfrm>
            <a:off x="4168769" y="313233"/>
            <a:ext cx="5706069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Grant Round</a:t>
            </a:r>
          </a:p>
          <a:p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7DF101-D1C4-9683-11E5-2C2843AAC165}"/>
              </a:ext>
            </a:extLst>
          </p:cNvPr>
          <p:cNvSpPr txBox="1"/>
          <p:nvPr/>
        </p:nvSpPr>
        <p:spPr>
          <a:xfrm>
            <a:off x="799891" y="3718679"/>
            <a:ext cx="1067297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to the Nuclear Physics Consolidate Grant 2025 Working Group </a:t>
            </a:r>
          </a:p>
          <a:p>
            <a:endParaRPr lang="en-US" dirty="0"/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Kieran Flanagan, Manchester, Former NPGP Chair, (Chair) 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Alison Bruce, University of Brighton, Science Board Representative 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Jenkins, University of York, Science Board Representative 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 Bruno, University of Edinburgh, Cross-Community Committee Chair 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Watts, University of York, Incoming Chair of NPGP 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Sharp, University of Manchester, Chair of NPAP 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Rachel Montgomery, University of Glasgow, NPAP 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Philippos Papadakis, STFC Daresbury Laboratory, NPAP </a:t>
            </a:r>
          </a:p>
          <a:p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Stevenson, University of Surrey, NPAP </a:t>
            </a:r>
          </a:p>
        </p:txBody>
      </p:sp>
    </p:spTree>
    <p:extLst>
      <p:ext uri="{BB962C8B-B14F-4D97-AF65-F5344CB8AC3E}">
        <p14:creationId xmlns:p14="http://schemas.microsoft.com/office/powerpoint/2010/main" val="416927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796180-0384-729A-7619-16929F37D9B7}"/>
              </a:ext>
            </a:extLst>
          </p:cNvPr>
          <p:cNvSpPr txBox="1"/>
          <p:nvPr/>
        </p:nvSpPr>
        <p:spPr>
          <a:xfrm>
            <a:off x="1628775" y="509635"/>
            <a:ext cx="1030128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US" dirty="0"/>
            </a:br>
            <a:endParaRPr lang="en-US" dirty="0"/>
          </a:p>
          <a:p>
            <a:r>
              <a:rPr lang="en-US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is to support the NPGP in making funding recommendations to STFC.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Timing allows STFC and community representatives to discuss potential impacts and dependencies without focus on themes or institutions.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replace peer review process  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1A5814-1F11-7BFF-E859-017BA14CAC39}"/>
              </a:ext>
            </a:extLst>
          </p:cNvPr>
          <p:cNvSpPr txBox="1"/>
          <p:nvPr/>
        </p:nvSpPr>
        <p:spPr>
          <a:xfrm>
            <a:off x="4168769" y="313233"/>
            <a:ext cx="5706069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and Reflection</a:t>
            </a:r>
          </a:p>
          <a:p>
            <a:endParaRPr lang="en-US" sz="32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16A6B-F664-A31C-F409-7CD92F097C6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965" y="0"/>
            <a:ext cx="3770785" cy="9639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AA0F62-38F7-4ECB-07C4-1C7C9312F7AD}"/>
              </a:ext>
            </a:extLst>
          </p:cNvPr>
          <p:cNvSpPr txBox="1"/>
          <p:nvPr/>
        </p:nvSpPr>
        <p:spPr>
          <a:xfrm>
            <a:off x="466726" y="3776463"/>
            <a:ext cx="1172527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would have been the impact on Nuclear Physics if funding had been higher or lower?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areas were essential to maintain?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activities within the CG, should have been prioritised?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principles should have been applied in a prioritisation exercise?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STFC change the current approach for allocation of cross-community effort?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impact of funding equipment at 80%, in line with updated UKRI guidance?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formula approaches have been used for different types of funding i.e. a fix amount per person, per theme for travel?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between Development Projects line and CG (balance)</a:t>
            </a:r>
            <a:endParaRPr lang="en-GB" sz="2000" b="1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9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23875</TotalTime>
  <Words>951</Words>
  <Application>Microsoft Macintosh PowerPoint</Application>
  <PresentationFormat>Widescreen</PresentationFormat>
  <Paragraphs>182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Regular</vt:lpstr>
      <vt:lpstr>Calibri</vt:lpstr>
      <vt:lpstr>Calibri Light</vt:lpstr>
      <vt:lpstr>Office Theme</vt:lpstr>
      <vt:lpstr>PowerPoint Presentation</vt:lpstr>
      <vt:lpstr>Outline of Presentation </vt:lpstr>
      <vt:lpstr>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Parkin, Jamie (STFC,SO,PROG)</dc:creator>
  <cp:lastModifiedBy>David Sharp</cp:lastModifiedBy>
  <cp:revision>35</cp:revision>
  <dcterms:created xsi:type="dcterms:W3CDTF">2023-09-04T09:04:33Z</dcterms:created>
  <dcterms:modified xsi:type="dcterms:W3CDTF">2025-07-22T12:54:16Z</dcterms:modified>
</cp:coreProperties>
</file>