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1" r:id="rId2"/>
    <p:sldId id="499" r:id="rId3"/>
    <p:sldId id="541" r:id="rId4"/>
    <p:sldId id="1460" r:id="rId5"/>
    <p:sldId id="542" r:id="rId6"/>
    <p:sldId id="273" r:id="rId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66"/>
    <a:srgbClr val="FFFFCC"/>
    <a:srgbClr val="FFFF66"/>
    <a:srgbClr val="FF3399"/>
    <a:srgbClr val="FF9900"/>
    <a:srgbClr val="EAEAEA"/>
    <a:srgbClr val="990033"/>
    <a:srgbClr val="A50021"/>
    <a:srgbClr val="184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14DD44-ADA9-1F49-8941-2659BE86DC63}" v="9" dt="2025-07-21T20:51:27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9" autoAdjust="0"/>
    <p:restoredTop sz="92449" autoAdjust="0"/>
  </p:normalViewPr>
  <p:slideViewPr>
    <p:cSldViewPr snapToGrid="0" showGuides="1">
      <p:cViewPr varScale="1">
        <p:scale>
          <a:sx n="118" d="100"/>
          <a:sy n="118" d="100"/>
        </p:scale>
        <p:origin x="728" y="19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54"/>
    </p:cViewPr>
  </p:sorterViewPr>
  <p:notesViewPr>
    <p:cSldViewPr snapToGrid="0" showGuides="1">
      <p:cViewPr varScale="1">
        <p:scale>
          <a:sx n="50" d="100"/>
          <a:sy n="50" d="100"/>
        </p:scale>
        <p:origin x="-1962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5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5482"/>
            <a:ext cx="5437550" cy="44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5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537A1F8A-F033-42CD-84B3-18ACB9731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81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a new version of this diagram exists with CAP then that would be 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15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75E44-CC92-4DF1-8E3F-6BB4366CA7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7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6851" y="6235701"/>
            <a:ext cx="2506133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9" descr="colour logo header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451" y="6211889"/>
            <a:ext cx="276013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C7FA-F220-4B4D-B9A4-BBC2F5CFC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619C-E9FB-4D51-AEC7-38778D347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4DFA-A676-4F29-875D-971374D0B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49DD2-45A5-4B39-917E-01332CFA1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9E86E-BFA7-4307-9CFE-0FFED1CD7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BE8AD-86B5-4AFB-9F77-DE1823952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0D96-DEF0-4554-AC76-8DEB94E28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95CBB-FB0A-4EB5-9511-C481F5E54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85C16-A9E3-43A7-B436-2B34D4EF9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ABD8E-A976-4256-A795-EF0986F74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59550"/>
            <a:ext cx="28448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fld id="{CA51E167-A4CE-4B38-BFC4-A9BF875C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stfc.ac.uk/event/1483/contributions/8151/attachments/2870/5112/SB%20update%20NP%20-%20Keith%20Grainge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6B9E34-E3CF-2561-6958-918B9DD48552}"/>
              </a:ext>
            </a:extLst>
          </p:cNvPr>
          <p:cNvSpPr txBox="1"/>
          <p:nvPr/>
        </p:nvSpPr>
        <p:spPr>
          <a:xfrm>
            <a:off x="410346" y="2358856"/>
            <a:ext cx="1151938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NPAP Community Meeting July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488C7-36E1-26A9-0890-83EE95826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70785" cy="963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30C1BF-7143-19E2-E2A0-74288160B93B}"/>
              </a:ext>
            </a:extLst>
          </p:cNvPr>
          <p:cNvSpPr txBox="1"/>
          <p:nvPr/>
        </p:nvSpPr>
        <p:spPr>
          <a:xfrm>
            <a:off x="410347" y="4432657"/>
            <a:ext cx="80532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David Sharp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Chair, Nuclear Physics Advisory Panel (NPAP)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July 2025</a:t>
            </a:r>
          </a:p>
        </p:txBody>
      </p:sp>
    </p:spTree>
    <p:extLst>
      <p:ext uri="{BB962C8B-B14F-4D97-AF65-F5344CB8AC3E}">
        <p14:creationId xmlns:p14="http://schemas.microsoft.com/office/powerpoint/2010/main" val="410524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4DFA-A676-4F29-875D-971374D0B0F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77309-DF06-71E5-DDD1-4D11086F7FF8}"/>
              </a:ext>
            </a:extLst>
          </p:cNvPr>
          <p:cNvSpPr txBox="1"/>
          <p:nvPr/>
        </p:nvSpPr>
        <p:spPr>
          <a:xfrm>
            <a:off x="402967" y="290878"/>
            <a:ext cx="1180117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 </a:t>
            </a:r>
            <a:endParaRPr kumimoji="0" lang="en-GB" altLang="en-US" sz="4400" b="1" i="0" u="none" strike="noStrike" kern="1200" cap="none" spc="-4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C00625-1C77-163C-D881-0DB8F5E16E2B}"/>
              </a:ext>
            </a:extLst>
          </p:cNvPr>
          <p:cNvSpPr/>
          <p:nvPr/>
        </p:nvSpPr>
        <p:spPr>
          <a:xfrm>
            <a:off x="402967" y="1207257"/>
            <a:ext cx="11512113" cy="30365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GB" altLang="en-US" sz="2400" dirty="0">
                <a:solidFill>
                  <a:schemeClr val="accent2"/>
                </a:solidFill>
                <a:latin typeface="Arial"/>
                <a:cs typeface="Arial"/>
              </a:rPr>
              <a:t>In case of a fire.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endParaRPr lang="en-GB" altLang="en-US" sz="2400" dirty="0">
              <a:solidFill>
                <a:schemeClr val="accent2"/>
              </a:solidFill>
              <a:latin typeface="Arial"/>
              <a:cs typeface="Arial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endParaRPr lang="en-US" altLang="en-US" sz="2400" dirty="0">
              <a:solidFill>
                <a:schemeClr val="accent2"/>
              </a:solidFill>
              <a:latin typeface="Arial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endParaRPr lang="en-US" altLang="en-US" sz="2400" dirty="0">
              <a:solidFill>
                <a:srgbClr val="4D4D4D"/>
              </a:solidFill>
              <a:latin typeface="Arial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Lunch/tea/coffee served in this room.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endParaRPr lang="en-US" altLang="en-US" sz="2200" dirty="0">
              <a:solidFill>
                <a:srgbClr val="4D4D4D"/>
              </a:solidFill>
              <a:latin typeface="Arial"/>
              <a:cs typeface="Arial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Dinner for those joining.</a:t>
            </a:r>
          </a:p>
        </p:txBody>
      </p:sp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85FA1C0A-4904-1B2C-8FBA-6D64DEFF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7" y="1880906"/>
            <a:ext cx="5321300" cy="4725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EDEC32-674C-87FC-CA43-593AA4FE3A18}"/>
              </a:ext>
            </a:extLst>
          </p:cNvPr>
          <p:cNvSpPr/>
          <p:nvPr/>
        </p:nvSpPr>
        <p:spPr>
          <a:xfrm>
            <a:off x="5872704" y="1396524"/>
            <a:ext cx="6331433" cy="12575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Lunch/tea/coffee served in this room.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endParaRPr lang="en-US" altLang="en-US" sz="2200" dirty="0">
              <a:solidFill>
                <a:srgbClr val="4D4D4D"/>
              </a:solidFill>
              <a:latin typeface="Arial"/>
              <a:cs typeface="Arial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Dinner for those joining is at Navarro Lounge.</a:t>
            </a: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53ADB778-B563-AF70-35E5-85759BD6946A}"/>
              </a:ext>
            </a:extLst>
          </p:cNvPr>
          <p:cNvSpPr/>
          <p:nvPr/>
        </p:nvSpPr>
        <p:spPr bwMode="auto">
          <a:xfrm>
            <a:off x="2873829" y="4833257"/>
            <a:ext cx="435428" cy="413657"/>
          </a:xfrm>
          <a:prstGeom prst="star5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3EADFB-0B8E-5431-6F39-2D896618A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35" y="2801050"/>
            <a:ext cx="5229871" cy="380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4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92F57-D2E1-4CF9-557D-1360FBAF4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31A03-9513-65FA-1D67-552A312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4DFA-A676-4F29-875D-971374D0B0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D6881-41B1-8FCB-F241-FF2E9640D74A}"/>
              </a:ext>
            </a:extLst>
          </p:cNvPr>
          <p:cNvSpPr txBox="1"/>
          <p:nvPr/>
        </p:nvSpPr>
        <p:spPr>
          <a:xfrm>
            <a:off x="402967" y="225563"/>
            <a:ext cx="1180117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meeting</a:t>
            </a:r>
            <a:endParaRPr kumimoji="0" lang="en-GB" altLang="en-US" sz="4400" b="1" i="0" u="none" strike="noStrike" kern="1200" cap="none" spc="-4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02F549-87AD-304A-C5DC-CF2FAA298EB6}"/>
              </a:ext>
            </a:extLst>
          </p:cNvPr>
          <p:cNvSpPr/>
          <p:nvPr/>
        </p:nvSpPr>
        <p:spPr>
          <a:xfrm>
            <a:off x="402967" y="1275779"/>
            <a:ext cx="11611824" cy="56829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accent2"/>
                </a:solidFill>
                <a:latin typeface="Arial"/>
                <a:cs typeface="Arial" panose="020B0604020202020204" pitchFamily="34" charset="0"/>
              </a:rPr>
              <a:t>Review last consolidated grants round (this morning) </a:t>
            </a:r>
            <a:r>
              <a:rPr lang="en-US" altLang="en-US" sz="1600" dirty="0">
                <a:solidFill>
                  <a:schemeClr val="accent2"/>
                </a:solidFill>
                <a:latin typeface="Arial"/>
                <a:cs typeface="Arial" panose="020B0604020202020204" pitchFamily="34" charset="0"/>
                <a:hlinkClick r:id="rId2"/>
              </a:rPr>
              <a:t>Keith Grange SB update</a:t>
            </a:r>
            <a:endParaRPr lang="en-US" altLang="en-US" sz="1600" dirty="0">
              <a:solidFill>
                <a:schemeClr val="accent2"/>
              </a:solidFill>
              <a:latin typeface="Arial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chemeClr val="accent2"/>
              </a:solidFill>
              <a:latin typeface="Arial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accent2"/>
                </a:solidFill>
                <a:latin typeface="Arial"/>
                <a:cs typeface="Arial" panose="020B0604020202020204" pitchFamily="34" charset="0"/>
              </a:rPr>
              <a:t>UK Nuclear Data activities and emerging opportunities (this afternoon).</a:t>
            </a: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chemeClr val="accent2"/>
              </a:solidFill>
              <a:latin typeface="Arial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accent2"/>
                </a:solidFill>
                <a:latin typeface="Arial"/>
                <a:cs typeface="Arial" panose="020B0604020202020204" pitchFamily="34" charset="0"/>
              </a:rPr>
              <a:t>Past and present funding schemes - Nuclear Priorities/Early-Stage R&amp;D/PPRP (both days).</a:t>
            </a: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chemeClr val="accent2"/>
              </a:solidFill>
              <a:latin typeface="Arial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cs typeface="Arial" panose="020B0604020202020204" pitchFamily="34" charset="0"/>
              </a:rPr>
              <a:t>Outline future project </a:t>
            </a:r>
            <a:r>
              <a:rPr lang="en-US" altLang="en-US" sz="2000" dirty="0" err="1">
                <a:solidFill>
                  <a:srgbClr val="0070C0"/>
                </a:solidFill>
                <a:latin typeface="Arial"/>
                <a:cs typeface="Arial" panose="020B0604020202020204" pitchFamily="34" charset="0"/>
              </a:rPr>
              <a:t>prioritisation</a:t>
            </a:r>
            <a:r>
              <a:rPr lang="en-US" altLang="en-US" sz="2000" dirty="0">
                <a:solidFill>
                  <a:srgbClr val="0070C0"/>
                </a:solidFill>
                <a:latin typeface="Arial"/>
                <a:cs typeface="Arial" panose="020B0604020202020204" pitchFamily="34" charset="0"/>
              </a:rPr>
              <a:t> process by NPAP (tomorrow). </a:t>
            </a: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70C0"/>
              </a:solidFill>
              <a:latin typeface="Arial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cs typeface="Arial" panose="020B0604020202020204" pitchFamily="34" charset="0"/>
              </a:rPr>
              <a:t>Panel updates (tomorrow).</a:t>
            </a: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70C0"/>
              </a:solidFill>
              <a:latin typeface="Arial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cs typeface="Arial" panose="020B0604020202020204" pitchFamily="34" charset="0"/>
              </a:rPr>
              <a:t>Science (tomorrow).</a:t>
            </a: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chemeClr val="accent2"/>
              </a:solidFill>
              <a:latin typeface="Arial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cs typeface="Arial" panose="020B0604020202020204" pitchFamily="34" charset="0"/>
              </a:rPr>
              <a:t>Discussion.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endParaRPr lang="en-US" altLang="en-US" sz="2000" dirty="0">
              <a:solidFill>
                <a:schemeClr val="accent2"/>
              </a:solidFill>
              <a:latin typeface="Arial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endParaRPr lang="en-US" altLang="en-US" sz="2000" dirty="0">
              <a:solidFill>
                <a:schemeClr val="accent2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2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DFE5631-0868-47DF-9BB8-ABEC4DEF777A}"/>
              </a:ext>
            </a:extLst>
          </p:cNvPr>
          <p:cNvGrpSpPr/>
          <p:nvPr/>
        </p:nvGrpSpPr>
        <p:grpSpPr>
          <a:xfrm>
            <a:off x="164777" y="888234"/>
            <a:ext cx="11703332" cy="5826963"/>
            <a:chOff x="164777" y="888234"/>
            <a:chExt cx="11703332" cy="5826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7C2947E-7A47-4948-B6C7-79342C378184}"/>
                </a:ext>
              </a:extLst>
            </p:cNvPr>
            <p:cNvSpPr/>
            <p:nvPr/>
          </p:nvSpPr>
          <p:spPr>
            <a:xfrm>
              <a:off x="220555" y="5745574"/>
              <a:ext cx="2707435" cy="869942"/>
            </a:xfrm>
            <a:prstGeom prst="roundRect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FFB309-3792-43AB-8D85-0620520EAD59}"/>
                </a:ext>
              </a:extLst>
            </p:cNvPr>
            <p:cNvGrpSpPr/>
            <p:nvPr/>
          </p:nvGrpSpPr>
          <p:grpSpPr>
            <a:xfrm>
              <a:off x="164777" y="888234"/>
              <a:ext cx="11703332" cy="5826963"/>
              <a:chOff x="163914" y="890496"/>
              <a:chExt cx="11703332" cy="5826963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0CF37B7-8A98-42C1-A407-851D9BE65A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0896" y="6446570"/>
                <a:ext cx="71465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AEAE356-EC20-44C3-9748-DB654CCFF8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7272" y="3361763"/>
                <a:ext cx="696633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C7F60F3-01DB-4E46-BC8F-90957FB54FA5}"/>
                  </a:ext>
                </a:extLst>
              </p:cNvPr>
              <p:cNvCxnSpPr/>
              <p:nvPr/>
            </p:nvCxnSpPr>
            <p:spPr>
              <a:xfrm>
                <a:off x="2334557" y="3758551"/>
                <a:ext cx="71465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3D606B3-61CE-4D56-9CAB-45A8A19013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6878" y="2504778"/>
                <a:ext cx="525027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61ED2BF-78BA-45CA-9C43-EB05732923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3705" y="1548627"/>
                <a:ext cx="0" cy="356373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688456A-E532-48FC-A51E-6CC7D39CD2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3441" y="2833843"/>
                <a:ext cx="0" cy="3612727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E6C51772-D784-455D-A543-63128AE5E4B5}"/>
                  </a:ext>
                </a:extLst>
              </p:cNvPr>
              <p:cNvSpPr/>
              <p:nvPr/>
            </p:nvSpPr>
            <p:spPr>
              <a:xfrm>
                <a:off x="10067378" y="3290116"/>
                <a:ext cx="1789404" cy="658131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Physical Sciences 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Engineering Advisory Panel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02787256-A6C0-452B-9AA6-7016F6FEBD3B}"/>
                  </a:ext>
                </a:extLst>
              </p:cNvPr>
              <p:cNvSpPr/>
              <p:nvPr/>
            </p:nvSpPr>
            <p:spPr>
              <a:xfrm>
                <a:off x="163914" y="6059328"/>
                <a:ext cx="1811209" cy="658131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Particle Physics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Advisory Panel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FC527AC-9CEB-428C-9B45-8AE39D70F4BD}"/>
                  </a:ext>
                </a:extLst>
              </p:cNvPr>
              <p:cNvSpPr/>
              <p:nvPr/>
            </p:nvSpPr>
            <p:spPr>
              <a:xfrm>
                <a:off x="176708" y="2999151"/>
                <a:ext cx="1789404" cy="658131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Nuclear Physics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Advisory Panel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130FF47-BAA2-4ED3-B63D-65E92BE247A9}"/>
                  </a:ext>
                </a:extLst>
              </p:cNvPr>
              <p:cNvSpPr/>
              <p:nvPr/>
            </p:nvSpPr>
            <p:spPr>
              <a:xfrm>
                <a:off x="10077842" y="4182608"/>
                <a:ext cx="1789404" cy="658131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Life Sciences &amp; Soft Materials Advisory Panel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648F54F-A990-4C23-9882-321EF3C64104}"/>
                  </a:ext>
                </a:extLst>
              </p:cNvPr>
              <p:cNvSpPr/>
              <p:nvPr/>
            </p:nvSpPr>
            <p:spPr>
              <a:xfrm>
                <a:off x="1407474" y="2175712"/>
                <a:ext cx="1789404" cy="658131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Science Board (PPAN)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91226C8-400B-4880-B308-ABAA06A63AC4}"/>
                  </a:ext>
                </a:extLst>
              </p:cNvPr>
              <p:cNvSpPr/>
              <p:nvPr/>
            </p:nvSpPr>
            <p:spPr>
              <a:xfrm>
                <a:off x="2757688" y="890496"/>
                <a:ext cx="1789404" cy="6581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STFC Executive Board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90DEE01-34B6-4E33-A1E3-D07D6E747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905" y="6193688"/>
                <a:ext cx="71465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EF33BCC-BE3F-4C46-81A8-8FA94B5C7C63}"/>
                  </a:ext>
                </a:extLst>
              </p:cNvPr>
              <p:cNvCxnSpPr/>
              <p:nvPr/>
            </p:nvCxnSpPr>
            <p:spPr>
              <a:xfrm>
                <a:off x="2345190" y="5423531"/>
                <a:ext cx="71465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15BE239-9EAD-46FE-9815-A513E8115BA7}"/>
                  </a:ext>
                </a:extLst>
              </p:cNvPr>
              <p:cNvCxnSpPr/>
              <p:nvPr/>
            </p:nvCxnSpPr>
            <p:spPr>
              <a:xfrm>
                <a:off x="2333906" y="4572702"/>
                <a:ext cx="71465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C496D56-E228-49F0-9A11-39BED27AB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6808" y="4071323"/>
                <a:ext cx="696633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F5D34C8-D93E-47C3-99B6-A55F198F6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4325" y="4877158"/>
                <a:ext cx="71465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7E67296-5A13-4A0F-B81C-7ECFF2B018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783" y="5651233"/>
                <a:ext cx="71465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ADB41CA-C744-4A9E-A7B6-181484605BA5}"/>
                  </a:ext>
                </a:extLst>
              </p:cNvPr>
              <p:cNvSpPr/>
              <p:nvPr/>
            </p:nvSpPr>
            <p:spPr>
              <a:xfrm>
                <a:off x="185720" y="5288967"/>
                <a:ext cx="1789404" cy="658131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Solar System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Advisory Panel</a:t>
                </a: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A30B632B-48EF-473B-91DB-E5272C17FB56}"/>
                  </a:ext>
                </a:extLst>
              </p:cNvPr>
              <p:cNvSpPr/>
              <p:nvPr/>
            </p:nvSpPr>
            <p:spPr>
              <a:xfrm>
                <a:off x="176708" y="4530520"/>
                <a:ext cx="1789404" cy="658131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Particle Astrophysics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Advisory Panel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E71294E-2763-4A12-84D9-E96143E07A68}"/>
                  </a:ext>
                </a:extLst>
              </p:cNvPr>
              <p:cNvSpPr/>
              <p:nvPr/>
            </p:nvSpPr>
            <p:spPr>
              <a:xfrm>
                <a:off x="2757688" y="5871939"/>
                <a:ext cx="1789404" cy="658131"/>
              </a:xfrm>
              <a:prstGeom prst="roundRect">
                <a:avLst/>
              </a:prstGeom>
              <a:solidFill>
                <a:srgbClr val="DAE3F3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Projects Peer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Review Panel</a:t>
                </a: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BA6B558-CFC9-4CC5-8259-04D1BF03EBE9}"/>
                  </a:ext>
                </a:extLst>
              </p:cNvPr>
              <p:cNvSpPr/>
              <p:nvPr/>
            </p:nvSpPr>
            <p:spPr>
              <a:xfrm>
                <a:off x="2757688" y="5057788"/>
                <a:ext cx="1789404" cy="658131"/>
              </a:xfrm>
              <a:prstGeom prst="roundRect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Particle Physics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Grants Panel (x2)</a:t>
                </a: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2BB46141-2F1B-4086-8AB9-3421660F7ACC}"/>
                  </a:ext>
                </a:extLst>
              </p:cNvPr>
              <p:cNvSpPr/>
              <p:nvPr/>
            </p:nvSpPr>
            <p:spPr>
              <a:xfrm>
                <a:off x="2757688" y="4243636"/>
                <a:ext cx="1789404" cy="658131"/>
              </a:xfrm>
              <a:prstGeom prst="roundRect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Nuclear Physics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Grants Panel</a:t>
                </a: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4C152D6A-A9CB-405D-A443-0CCAFD8EE840}"/>
                  </a:ext>
                </a:extLst>
              </p:cNvPr>
              <p:cNvSpPr/>
              <p:nvPr/>
            </p:nvSpPr>
            <p:spPr>
              <a:xfrm>
                <a:off x="2757688" y="3429485"/>
                <a:ext cx="1789404" cy="658131"/>
              </a:xfrm>
              <a:prstGeom prst="roundRect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Astronomy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Grants Panel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8459E34-A922-480B-9DF8-DA78EBDD6BEA}"/>
                  </a:ext>
                </a:extLst>
              </p:cNvPr>
              <p:cNvSpPr/>
              <p:nvPr/>
            </p:nvSpPr>
            <p:spPr>
              <a:xfrm>
                <a:off x="4942126" y="890496"/>
                <a:ext cx="1789404" cy="6581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STFC Council</a:t>
                </a: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B8CC7148-698F-431A-A7D6-B62CBE16F25A}"/>
                  </a:ext>
                </a:extLst>
              </p:cNvPr>
              <p:cNvSpPr/>
              <p:nvPr/>
            </p:nvSpPr>
            <p:spPr>
              <a:xfrm>
                <a:off x="8447150" y="2175712"/>
                <a:ext cx="1789404" cy="658131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Science Board (Facilities and Laboratories)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4F8A660B-3025-48CA-9439-FC617FD94022}"/>
                  </a:ext>
                </a:extLst>
              </p:cNvPr>
              <p:cNvSpPr/>
              <p:nvPr/>
            </p:nvSpPr>
            <p:spPr>
              <a:xfrm>
                <a:off x="176708" y="3758551"/>
                <a:ext cx="1789404" cy="658131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Astronomy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Advisory Panel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9456823-1327-45E6-847D-CD99330CA7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1852" y="2833843"/>
                <a:ext cx="0" cy="1738859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953C612-5E1C-4C40-995B-902CDEC6F70A}"/>
                  </a:ext>
                </a:extLst>
              </p:cNvPr>
              <p:cNvCxnSpPr/>
              <p:nvPr/>
            </p:nvCxnSpPr>
            <p:spPr>
              <a:xfrm>
                <a:off x="9352720" y="3619182"/>
                <a:ext cx="71465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253D78B-D008-4D4C-9E26-22D51583BF67}"/>
                  </a:ext>
                </a:extLst>
              </p:cNvPr>
              <p:cNvCxnSpPr/>
              <p:nvPr/>
            </p:nvCxnSpPr>
            <p:spPr>
              <a:xfrm>
                <a:off x="9352720" y="4553830"/>
                <a:ext cx="71465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14BE5F07-E99D-40F0-A65C-BD14628676BD}"/>
                  </a:ext>
                </a:extLst>
              </p:cNvPr>
              <p:cNvSpPr/>
              <p:nvPr/>
            </p:nvSpPr>
            <p:spPr>
              <a:xfrm>
                <a:off x="6589923" y="3073491"/>
                <a:ext cx="1779113" cy="65813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rgbClr val="77777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Education, Training, Careers Committee (ETCC)</a:t>
                </a:r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0F79067-0320-48AA-9787-7D0CA257DEDF}"/>
                  </a:ext>
                </a:extLst>
              </p:cNvPr>
              <p:cNvSpPr/>
              <p:nvPr/>
            </p:nvSpPr>
            <p:spPr>
              <a:xfrm>
                <a:off x="6589523" y="4085105"/>
                <a:ext cx="1779113" cy="65813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rgbClr val="77777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Advisory Panel for Public Engagement (APPE)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ACC3F82-D54E-48F2-8F4D-DFA27E9A71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3705" y="2504777"/>
                <a:ext cx="0" cy="19119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9320B91-6451-46EC-838A-167A4E5E09DA}"/>
                  </a:ext>
                </a:extLst>
              </p:cNvPr>
              <p:cNvCxnSpPr/>
              <p:nvPr/>
            </p:nvCxnSpPr>
            <p:spPr>
              <a:xfrm>
                <a:off x="5864402" y="3429485"/>
                <a:ext cx="71465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9FB55B6F-7054-4063-976D-EB6AFD048ABF}"/>
                  </a:ext>
                </a:extLst>
              </p:cNvPr>
              <p:cNvCxnSpPr/>
              <p:nvPr/>
            </p:nvCxnSpPr>
            <p:spPr>
              <a:xfrm>
                <a:off x="5864402" y="4416682"/>
                <a:ext cx="71465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CC533DE-2AB6-4137-B52F-55C554C31D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5190" y="1905000"/>
                <a:ext cx="699666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20E374E-2E78-4E8A-BA7A-DBFBF844D3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5190" y="1892300"/>
                <a:ext cx="0" cy="288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FD3BE30-7889-4818-98B5-5375B635AC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41852" y="1892300"/>
                <a:ext cx="0" cy="288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45" name="TextBox 6">
            <a:extLst>
              <a:ext uri="{FF2B5EF4-FFF2-40B4-BE49-F238E27FC236}">
                <a16:creationId xmlns:a16="http://schemas.microsoft.com/office/drawing/2014/main" id="{C44F5ED0-673F-4006-8A7F-868B9FD75B8D}"/>
              </a:ext>
            </a:extLst>
          </p:cNvPr>
          <p:cNvSpPr txBox="1"/>
          <p:nvPr/>
        </p:nvSpPr>
        <p:spPr>
          <a:xfrm>
            <a:off x="241364" y="103622"/>
            <a:ext cx="11226408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STFC </a:t>
            </a:r>
            <a:r>
              <a:rPr lang="en-US" sz="4000" b="1" kern="0" spc="-150" dirty="0">
                <a:solidFill>
                  <a:srgbClr val="2E2D62"/>
                </a:solidFill>
                <a:latin typeface="Arial" pitchFamily="34"/>
                <a:cs typeface="Arial" pitchFamily="34"/>
              </a:rPr>
              <a:t>science</a:t>
            </a: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 advisory </a:t>
            </a:r>
            <a:r>
              <a:rPr lang="en-US" sz="4000" b="1" kern="0" spc="-150" dirty="0">
                <a:solidFill>
                  <a:srgbClr val="2E2D62"/>
                </a:solidFill>
                <a:latin typeface="Arial" pitchFamily="34"/>
                <a:cs typeface="Arial" pitchFamily="34"/>
              </a:rPr>
              <a:t>structure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293FECA-8EF8-4C39-B928-D08909215AAB}"/>
              </a:ext>
            </a:extLst>
          </p:cNvPr>
          <p:cNvCxnSpPr>
            <a:cxnSpLocks/>
          </p:cNvCxnSpPr>
          <p:nvPr/>
        </p:nvCxnSpPr>
        <p:spPr>
          <a:xfrm>
            <a:off x="4547092" y="1219562"/>
            <a:ext cx="395034" cy="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FA0E8F-67ED-9103-B942-72F161C21A75}"/>
              </a:ext>
            </a:extLst>
          </p:cNvPr>
          <p:cNvSpPr txBox="1"/>
          <p:nvPr/>
        </p:nvSpPr>
        <p:spPr>
          <a:xfrm>
            <a:off x="5865264" y="6345257"/>
            <a:ext cx="460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NB: STFC e-infrastructure advisory group (SEAG) reforming into Computing Advisory Panel (CAP)</a:t>
            </a:r>
          </a:p>
        </p:txBody>
      </p:sp>
    </p:spTree>
    <p:extLst>
      <p:ext uri="{BB962C8B-B14F-4D97-AF65-F5344CB8AC3E}">
        <p14:creationId xmlns:p14="http://schemas.microsoft.com/office/powerpoint/2010/main" val="417354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E120A-BF7E-DA7B-22A7-6F15A43AB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DFEF3-2184-0942-2574-806668FD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4DFA-A676-4F29-875D-971374D0B0F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7B4B1-6F2E-C7A3-0D96-5BA97A2BC73E}"/>
              </a:ext>
            </a:extLst>
          </p:cNvPr>
          <p:cNvSpPr txBox="1"/>
          <p:nvPr/>
        </p:nvSpPr>
        <p:spPr>
          <a:xfrm>
            <a:off x="402967" y="290878"/>
            <a:ext cx="1180117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NPAP Membership</a:t>
            </a:r>
            <a:endParaRPr kumimoji="0" lang="en-GB" altLang="en-US" sz="4400" b="1" i="0" u="none" strike="noStrike" kern="1200" cap="none" spc="-4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A7A13B-3B82-9F30-1B34-A98BBBA5B0D1}"/>
              </a:ext>
            </a:extLst>
          </p:cNvPr>
          <p:cNvSpPr/>
          <p:nvPr/>
        </p:nvSpPr>
        <p:spPr>
          <a:xfrm>
            <a:off x="402967" y="1207257"/>
            <a:ext cx="11512113" cy="46827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GB" altLang="en-US" sz="2400" b="1" dirty="0">
                <a:solidFill>
                  <a:schemeClr val="accent2"/>
                </a:solidFill>
                <a:latin typeface="Arial"/>
                <a:ea typeface="ヒラギノ角ゴ Pro W3"/>
                <a:cs typeface="Arial"/>
              </a:rPr>
              <a:t>David Sharp			University of Manchester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GB" altLang="en-US" sz="2400" dirty="0">
                <a:solidFill>
                  <a:schemeClr val="accent2"/>
                </a:solidFill>
                <a:latin typeface="Arial"/>
                <a:cs typeface="Arial"/>
              </a:rPr>
              <a:t>Rachel Montgomery	University of Glasgow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GB" altLang="en-US" sz="2400" dirty="0">
                <a:solidFill>
                  <a:schemeClr val="accent2"/>
                </a:solidFill>
                <a:latin typeface="Arial"/>
                <a:cs typeface="Arial"/>
              </a:rPr>
              <a:t>Philippos Papadakis	STFC Daresbury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GB" altLang="en-US" sz="2400" dirty="0">
                <a:solidFill>
                  <a:schemeClr val="accent2"/>
                </a:solidFill>
                <a:latin typeface="Arial"/>
                <a:cs typeface="Arial"/>
              </a:rPr>
              <a:t>Paul Stevenson		University of Surrey</a:t>
            </a:r>
            <a:endParaRPr lang="en-US" altLang="en-US" sz="2400" dirty="0">
              <a:solidFill>
                <a:schemeClr val="accent2"/>
              </a:solidFill>
              <a:latin typeface="Arial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endParaRPr lang="en-US" altLang="en-US" sz="2400" dirty="0">
              <a:solidFill>
                <a:srgbClr val="4D4D4D"/>
              </a:solidFill>
              <a:latin typeface="Arial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New Members Joining Soon!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endParaRPr lang="en-US" altLang="en-US" sz="2200" dirty="0">
              <a:solidFill>
                <a:srgbClr val="4D4D4D"/>
              </a:solidFill>
              <a:latin typeface="Arial"/>
              <a:cs typeface="Arial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3 new members identified from applications – should hear from STFC shortly.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2200" dirty="0">
                <a:solidFill>
                  <a:srgbClr val="4D4D4D"/>
                </a:solidFill>
                <a:latin typeface="Arial"/>
                <a:cs typeface="Arial"/>
              </a:rPr>
              <a:t>Chair position not yet filled.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endParaRPr lang="en-US" altLang="en-US" sz="2200" dirty="0">
              <a:solidFill>
                <a:srgbClr val="4D4D4D"/>
              </a:solidFill>
              <a:latin typeface="Arial"/>
              <a:cs typeface="Arial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cs typeface="Arial"/>
              </a:rPr>
              <a:t>If you would like to discuss the role then please get in touch </a:t>
            </a:r>
            <a:r>
              <a:rPr lang="en-US" altLang="en-US" sz="2000" dirty="0" err="1">
                <a:solidFill>
                  <a:srgbClr val="0070C0"/>
                </a:solidFill>
                <a:latin typeface="Arial"/>
                <a:cs typeface="Arial"/>
              </a:rPr>
              <a:t>david.sharp@manchester.ac.uk</a:t>
            </a:r>
            <a:endParaRPr lang="en-US" altLang="en-US" sz="2200" dirty="0">
              <a:solidFill>
                <a:srgbClr val="4D4D4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13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A96F6-8D85-4A46-0D14-3AC66DA11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150"/>
            <a:ext cx="10515600" cy="4351338"/>
          </a:xfrm>
        </p:spPr>
        <p:txBody>
          <a:bodyPr>
            <a:normAutofit/>
          </a:bodyPr>
          <a:lstStyle/>
          <a:p>
            <a:r>
              <a:rPr lang="en-GB" altLang="en-US" sz="2400" b="1" dirty="0">
                <a:solidFill>
                  <a:srgbClr val="1E5DF8"/>
                </a:solidFill>
                <a:cs typeface="Arial"/>
              </a:rPr>
              <a:t>Nuclear Physics Advisory Panel</a:t>
            </a:r>
          </a:p>
          <a:p>
            <a:pPr lvl="1"/>
            <a:r>
              <a: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/>
                <a:cs typeface="Arial"/>
              </a:rPr>
              <a:t>Seeking additional institutional representation beyond those currently represented (Manchester, Glasgow, Surrey, DL) </a:t>
            </a:r>
          </a:p>
          <a:p>
            <a:pPr lvl="1"/>
            <a:r>
              <a:rPr lang="en-GB" altLang="en-US" dirty="0">
                <a:cs typeface="Arial"/>
              </a:rPr>
              <a:t>Seeking a replacement Chair of the Panel</a:t>
            </a:r>
          </a:p>
          <a:p>
            <a:r>
              <a:rPr lang="en-GB" altLang="en-US" sz="2400" b="1" dirty="0">
                <a:solidFill>
                  <a:srgbClr val="1E5DF8"/>
                </a:solidFill>
                <a:cs typeface="Arial"/>
              </a:rPr>
              <a:t>Nuclear Physics Grant Panels</a:t>
            </a:r>
          </a:p>
          <a:p>
            <a:pPr lvl="1"/>
            <a:r>
              <a:rPr lang="en-GB" altLang="en-US" dirty="0">
                <a:cs typeface="Arial"/>
              </a:rPr>
              <a:t>Dan Watts – new Chair</a:t>
            </a:r>
          </a:p>
          <a:p>
            <a:pPr lvl="1"/>
            <a:r>
              <a:rPr lang="en-GB" altLang="en-US" dirty="0">
                <a:cs typeface="Arial"/>
              </a:rPr>
              <a:t>Seeking additional members both nationally and internationally </a:t>
            </a:r>
          </a:p>
          <a:p>
            <a:r>
              <a:rPr lang="en-GB" altLang="en-US" sz="2400" b="1" dirty="0">
                <a:solidFill>
                  <a:srgbClr val="1E5DF8"/>
                </a:solidFill>
                <a:cs typeface="Arial"/>
              </a:rPr>
              <a:t>Cross-Community Committee</a:t>
            </a:r>
          </a:p>
          <a:p>
            <a:pPr lvl="1"/>
            <a:r>
              <a:rPr lang="en-GB" altLang="en-US" dirty="0">
                <a:cs typeface="Arial"/>
              </a:rPr>
              <a:t>Seeking new members </a:t>
            </a:r>
          </a:p>
          <a:p>
            <a:endParaRPr lang="en-GB" altLang="en-US" sz="2400" b="1" dirty="0">
              <a:solidFill>
                <a:srgbClr val="1E5DF8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5CBC5-CEF7-57BA-FEEC-2785A8805C7C}"/>
              </a:ext>
            </a:extLst>
          </p:cNvPr>
          <p:cNvSpPr txBox="1"/>
          <p:nvPr/>
        </p:nvSpPr>
        <p:spPr>
          <a:xfrm>
            <a:off x="1225733" y="5544432"/>
            <a:ext cx="10128067" cy="830997"/>
          </a:xfrm>
          <a:prstGeom prst="rect">
            <a:avLst/>
          </a:prstGeom>
          <a:solidFill>
            <a:srgbClr val="FF9D1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STFC will hold a recruitment exercise outside the normal Panel Recruitment exercise with further communication in September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5D40B-D75B-3AB9-F6DC-BA7CF25BD572}"/>
              </a:ext>
            </a:extLst>
          </p:cNvPr>
          <p:cNvSpPr txBox="1"/>
          <p:nvPr/>
        </p:nvSpPr>
        <p:spPr>
          <a:xfrm>
            <a:off x="402967" y="290878"/>
            <a:ext cx="1180117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Advisory Panels</a:t>
            </a:r>
            <a:endParaRPr kumimoji="0" lang="en-GB" altLang="en-US" sz="4400" b="1" i="0" u="none" strike="noStrike" kern="1200" cap="none" spc="-4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861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19249</TotalTime>
  <Words>395</Words>
  <Application>Microsoft Macintosh PowerPoint</Application>
  <PresentationFormat>Widescreen</PresentationFormat>
  <Paragraphs>86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eann</dc:creator>
  <cp:lastModifiedBy>David Sharp</cp:lastModifiedBy>
  <cp:revision>688</cp:revision>
  <cp:lastPrinted>2022-10-07T08:46:48Z</cp:lastPrinted>
  <dcterms:created xsi:type="dcterms:W3CDTF">2008-04-02T13:23:37Z</dcterms:created>
  <dcterms:modified xsi:type="dcterms:W3CDTF">2025-07-21T20:51:37Z</dcterms:modified>
</cp:coreProperties>
</file>