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43"/>
  </p:notesMasterIdLst>
  <p:sldIdLst>
    <p:sldId id="257" r:id="rId3"/>
    <p:sldId id="256" r:id="rId4"/>
    <p:sldId id="281" r:id="rId5"/>
    <p:sldId id="282" r:id="rId6"/>
    <p:sldId id="280" r:id="rId7"/>
    <p:sldId id="279" r:id="rId8"/>
    <p:sldId id="259" r:id="rId9"/>
    <p:sldId id="260" r:id="rId10"/>
    <p:sldId id="261" r:id="rId11"/>
    <p:sldId id="283" r:id="rId12"/>
    <p:sldId id="284" r:id="rId13"/>
    <p:sldId id="285" r:id="rId14"/>
    <p:sldId id="286" r:id="rId15"/>
    <p:sldId id="287" r:id="rId16"/>
    <p:sldId id="313" r:id="rId17"/>
    <p:sldId id="288" r:id="rId18"/>
    <p:sldId id="289" r:id="rId19"/>
    <p:sldId id="290" r:id="rId20"/>
    <p:sldId id="292" r:id="rId21"/>
    <p:sldId id="291" r:id="rId22"/>
    <p:sldId id="293" r:id="rId23"/>
    <p:sldId id="294" r:id="rId24"/>
    <p:sldId id="295" r:id="rId25"/>
    <p:sldId id="297" r:id="rId26"/>
    <p:sldId id="296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277" r:id="rId42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111" d="100"/>
          <a:sy n="111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8969B-99B4-4727-A422-1B9A6CA6583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6804B-2236-4242-8F80-572BA206CC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3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57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15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B3F6B-F112-4D4A-8DBF-482C9154D5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332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F8BC-A6DC-4916-894B-ABF953B15B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6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C6B8C-D306-49B8-979C-1358623B5F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4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DD3D6-0F26-492A-93E6-8467547656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6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EC45-6983-45FE-B7A0-29ED0596B6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4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1FF2-034B-436D-B3D4-38FBB03241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565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B0C6C-1AB8-4BCE-8233-3A85CFBE79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37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4B3D8-EACE-44EE-A53B-4EEE0A2E0C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4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64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1C45-333A-4225-9DCE-6BD155BCFB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48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37629-AA05-4224-B479-A08F00FDD8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498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082F9-7824-4888-A249-94A61CCA41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27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01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3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08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97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37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3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0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07EF2-406A-432F-83F5-3C2BBF2B82F5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A60B-D3E3-479A-8E60-93535F6784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4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687E7CA-5C4B-4D13-821C-F50BF8E3A7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7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</a:rPr>
              <a:t>Environmental Applications of Particle Accelerators</a:t>
            </a:r>
          </a:p>
          <a:p>
            <a:pPr lvl="1" algn="ctr"/>
            <a:endParaRPr lang="en-GB" sz="2400" dirty="0">
              <a:solidFill>
                <a:srgbClr val="002060"/>
              </a:solidFill>
            </a:endParaRPr>
          </a:p>
          <a:p>
            <a:pPr lvl="1" algn="ctr"/>
            <a:r>
              <a:rPr lang="en-GB" sz="2400" dirty="0" smtClean="0">
                <a:solidFill>
                  <a:srgbClr val="002060"/>
                </a:solidFill>
              </a:rPr>
              <a:t>Rob Edgecock</a:t>
            </a:r>
          </a:p>
          <a:p>
            <a:pPr lvl="1" algn="ctr"/>
            <a:r>
              <a:rPr lang="en-GB" sz="2400" dirty="0" smtClean="0">
                <a:solidFill>
                  <a:srgbClr val="002060"/>
                </a:solidFill>
              </a:rPr>
              <a:t>University of Huddersfield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235" y="270892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Waste water and sewage sludge, including pharmaceuticals &amp; </a:t>
            </a:r>
            <a:r>
              <a:rPr lang="en-GB" sz="2000" dirty="0" err="1" smtClean="0"/>
              <a:t>microplastics</a:t>
            </a:r>
            <a:endParaRPr lang="en-GB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Exhaust gases from marine diesel engines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Ship ballast water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Seeds and bulbs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“Cleaner” sterilisation, avoiding the use of chemicals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>
                <a:solidFill>
                  <a:srgbClr val="006600"/>
                </a:solidFill>
              </a:rPr>
              <a:t>Work carried out in collaboration with Institute of Nuclear Chemistry and Technology in Warsaw, who lead the world in this area</a:t>
            </a:r>
          </a:p>
        </p:txBody>
      </p:sp>
    </p:spTree>
    <p:extLst>
      <p:ext uri="{BB962C8B-B14F-4D97-AF65-F5344CB8AC3E}">
        <p14:creationId xmlns:p14="http://schemas.microsoft.com/office/powerpoint/2010/main" val="40109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16722" y="2636912"/>
            <a:ext cx="7281452" cy="4464496"/>
            <a:chOff x="2051720" y="2564904"/>
            <a:chExt cx="7281452" cy="44644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720" y="2564904"/>
              <a:ext cx="7281452" cy="446449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2123728" y="5445224"/>
              <a:ext cx="7200800" cy="15841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normalizeH="0" baseline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Digestate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412" y="1052736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Implemented by different countries in different ways</a:t>
            </a:r>
            <a:endParaRPr lang="en-GB" altLang="en-US" sz="20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GB" altLang="pl-PL" sz="2000" dirty="0" smtClean="0">
                <a:cs typeface="Times New Roman" panose="02020603050405020304" pitchFamily="18" charset="0"/>
              </a:rPr>
              <a:t>UK: 90% AD; SSM used directly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altLang="pl-PL" sz="2000" dirty="0" smtClean="0">
                <a:cs typeface="Times New Roman" panose="02020603050405020304" pitchFamily="18" charset="0"/>
              </a:rPr>
              <a:t>Germany: Much AD, but sludge </a:t>
            </a: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can’t be used at all, incineration required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Latvia 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GB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pl-PL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cs typeface="Times New Roman" panose="02020603050405020304" pitchFamily="18" charset="0"/>
              </a:rPr>
              <a:t>Poland: 50% AD, rest is stored at WWTF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cs typeface="Times New Roman" panose="02020603050405020304" pitchFamily="18" charset="0"/>
              </a:rPr>
              <a:t>Ukraine: No AD, 100% is stored at WWTF, ~1 billion tons already</a:t>
            </a:r>
            <a:endParaRPr lang="en-GB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Treatments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412" y="105273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Thermal </a:t>
            </a:r>
            <a:r>
              <a:rPr lang="en-GB" sz="2000" dirty="0"/>
              <a:t>Hydrolysis Pre-treatment (THP</a:t>
            </a:r>
            <a:r>
              <a:rPr lang="en-GB" sz="2000" dirty="0" smtClean="0"/>
              <a:t>): ~15% bio-gas efficiency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Biological </a:t>
            </a:r>
            <a:r>
              <a:rPr lang="en-GB" sz="2000" dirty="0"/>
              <a:t>hydrolysis: Acid Phase Digestion (APD) &amp; Enzymatic	  Hydrolysis (EH</a:t>
            </a:r>
            <a:r>
              <a:rPr lang="en-GB" sz="2000" dirty="0" smtClean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UK 2015: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20" y="2780928"/>
            <a:ext cx="8667780" cy="26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79512" y="1196752"/>
            <a:ext cx="8964488" cy="5328592"/>
            <a:chOff x="1724610" y="1857262"/>
            <a:chExt cx="6632318" cy="4380050"/>
          </a:xfrm>
        </p:grpSpPr>
        <p:pic>
          <p:nvPicPr>
            <p:cNvPr id="7" name="Obraz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695" y="1857262"/>
              <a:ext cx="6521233" cy="4380050"/>
            </a:xfrm>
            <a:prstGeom prst="rect">
              <a:avLst/>
            </a:prstGeom>
          </p:spPr>
        </p:pic>
        <p:pic>
          <p:nvPicPr>
            <p:cNvPr id="10" name="Obraz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4610" y="4061095"/>
              <a:ext cx="979493" cy="720684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1720" y="5490289"/>
              <a:ext cx="802786" cy="623301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513" y="5011960"/>
              <a:ext cx="528289" cy="730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Obraz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96311" y="3645618"/>
              <a:ext cx="321150" cy="445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2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Pre-AD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4784"/>
            <a:ext cx="8829858" cy="403244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5" y="5980638"/>
            <a:ext cx="846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K. Shin and H. Kang, Appl.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</a:rPr>
              <a:t>Biochem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  <a:ea typeface="Calibri" panose="020F0502020204030204" pitchFamily="34" charset="0"/>
              </a:rPr>
              <a:t>Biotechnol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., vol. 109, pp. 227–239, 2003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07505" y="4365104"/>
            <a:ext cx="8829858" cy="21602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07504" y="4725144"/>
            <a:ext cx="8829858" cy="21602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Pre-AD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95536" y="119675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Has been tested in laboratories and pilot plants</a:t>
            </a: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altLang="pl-PL" sz="2000" dirty="0" smtClean="0">
                <a:cs typeface="Times New Roman" panose="02020603050405020304" pitchFamily="18" charset="0"/>
              </a:rPr>
              <a:t>Two full scale plants under construction in Poland</a:t>
            </a:r>
            <a:endParaRPr lang="pl-PL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66788"/>
            <a:ext cx="5158890" cy="41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ytuł 1"/>
          <p:cNvSpPr txBox="1">
            <a:spLocks/>
          </p:cNvSpPr>
          <p:nvPr/>
        </p:nvSpPr>
        <p:spPr bwMode="auto">
          <a:xfrm>
            <a:off x="6084168" y="2420888"/>
            <a:ext cx="2952328" cy="104933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l-PL" altLang="pl-PL" sz="2800" b="1" kern="0" dirty="0" smtClean="0">
                <a:solidFill>
                  <a:srgbClr val="0070C0"/>
                </a:solidFill>
              </a:rPr>
              <a:t>MWWTP Józefów</a:t>
            </a:r>
            <a:r>
              <a:rPr lang="en-US" altLang="pl-PL" sz="2800" b="1" kern="0" dirty="0" smtClean="0">
                <a:solidFill>
                  <a:srgbClr val="0070C0"/>
                </a:solidFill>
              </a:rPr>
              <a:t> </a:t>
            </a:r>
            <a:endParaRPr lang="pl-PL" altLang="pl-PL" sz="2800" b="1" kern="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Pre-AD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70620"/>
              </p:ext>
            </p:extLst>
          </p:nvPr>
        </p:nvGraphicFramePr>
        <p:xfrm>
          <a:off x="221633" y="1628800"/>
          <a:ext cx="8598838" cy="3521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5706">
                  <a:extLst>
                    <a:ext uri="{9D8B030D-6E8A-4147-A177-3AD203B41FA5}">
                      <a16:colId xmlns:a16="http://schemas.microsoft.com/office/drawing/2014/main" val="3063284872"/>
                    </a:ext>
                  </a:extLst>
                </a:gridCol>
                <a:gridCol w="2865706">
                  <a:extLst>
                    <a:ext uri="{9D8B030D-6E8A-4147-A177-3AD203B41FA5}">
                      <a16:colId xmlns:a16="http://schemas.microsoft.com/office/drawing/2014/main" val="2381307733"/>
                    </a:ext>
                  </a:extLst>
                </a:gridCol>
                <a:gridCol w="2867426">
                  <a:extLst>
                    <a:ext uri="{9D8B030D-6E8A-4147-A177-3AD203B41FA5}">
                      <a16:colId xmlns:a16="http://schemas.microsoft.com/office/drawing/2014/main" val="3666736304"/>
                    </a:ext>
                  </a:extLst>
                </a:gridCol>
              </a:tblGrid>
              <a:tr h="243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per TDS (2005 US$)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 (2005 US$)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8692892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Incineration/co-generation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 to 1100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to 30 as ash reuse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3550934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THP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 to 1500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150 as a fuel and fertiliser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636011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Anaerobic digestion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 to 650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200 as a fuel and soil amender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175309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Aerobic digestion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 to 700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70 as a soil amender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655690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Advanced alkaline stabilisation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 to 550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to 120 as a Ag lime agent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312409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Acid stabilisation/disinfection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 to 550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70 as a soil amender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396670"/>
                  </a:ext>
                </a:extLst>
              </a:tr>
              <a:tr h="24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E-beam treatment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to 250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to 70 as a soil amender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330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Post-AD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95536" y="119675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Target pathogen reduction to meet “organic” requirements: </a:t>
            </a:r>
            <a:r>
              <a:rPr lang="en-GB" altLang="en-US" sz="2000" dirty="0" smtClean="0">
                <a:solidFill>
                  <a:srgbClr val="006600"/>
                </a:solidFill>
              </a:rPr>
              <a:t>6 orders of magnitude</a:t>
            </a: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altLang="pl-PL" sz="2000" dirty="0" smtClean="0">
                <a:cs typeface="Times New Roman" panose="02020603050405020304" pitchFamily="18" charset="0"/>
              </a:rPr>
              <a:t>AD: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Standard: </a:t>
            </a:r>
            <a:r>
              <a:rPr lang="en-GB" altLang="pl-PL" sz="2000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~2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THP, </a:t>
            </a:r>
            <a:r>
              <a:rPr lang="en-GB" altLang="pl-PL" sz="20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etc</a:t>
            </a: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GB" altLang="pl-PL" sz="2000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~4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altLang="pl-PL" sz="2000" dirty="0" smtClean="0">
                <a:cs typeface="Times New Roman" panose="02020603050405020304" pitchFamily="18" charset="0"/>
              </a:rPr>
              <a:t>Electron beams</a:t>
            </a:r>
            <a:endParaRPr lang="pl-PL" altLang="pl-PL" sz="2000" dirty="0"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85253"/>
              </p:ext>
            </p:extLst>
          </p:nvPr>
        </p:nvGraphicFramePr>
        <p:xfrm>
          <a:off x="3347864" y="1916832"/>
          <a:ext cx="6768753" cy="4824540"/>
        </p:xfrm>
        <a:graphic>
          <a:graphicData uri="http://schemas.openxmlformats.org/drawingml/2006/table">
            <a:tbl>
              <a:tblPr firstRow="1" firstCol="1" bandRow="1"/>
              <a:tblGrid>
                <a:gridCol w="3446649">
                  <a:extLst>
                    <a:ext uri="{9D8B030D-6E8A-4147-A177-3AD203B41FA5}">
                      <a16:colId xmlns:a16="http://schemas.microsoft.com/office/drawing/2014/main" val="1652051780"/>
                    </a:ext>
                  </a:extLst>
                </a:gridCol>
                <a:gridCol w="2171416">
                  <a:extLst>
                    <a:ext uri="{9D8B030D-6E8A-4147-A177-3AD203B41FA5}">
                      <a16:colId xmlns:a16="http://schemas.microsoft.com/office/drawing/2014/main" val="852829210"/>
                    </a:ext>
                  </a:extLst>
                </a:gridCol>
                <a:gridCol w="1150688">
                  <a:extLst>
                    <a:ext uri="{9D8B030D-6E8A-4147-A177-3AD203B41FA5}">
                      <a16:colId xmlns:a16="http://schemas.microsoft.com/office/drawing/2014/main" val="2772168489"/>
                    </a:ext>
                  </a:extLst>
                </a:gridCol>
              </a:tblGrid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Microorganism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GB" sz="900" b="1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Value (kGy)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99684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radioresistens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1.3-2.2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635986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Ascaris ova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1.6-7.9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[14], </a:t>
                      </a: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[21]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80968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fumigatus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658429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niger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691985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pumilus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 to 1.8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561120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subtilis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728110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Brucella abortus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817615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Campylobacter sp.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930994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Candida albicans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19582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Clostridium botulinum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 to 4.2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480449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Clostridium difficile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259831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Clostridium sporogenes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 to 2.2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602738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Clostridium tetani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158178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Cryptococcus albidus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[24]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523644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Cryptococcus laurentiii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[24]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29668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Cryptococcus uniguttilans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[24]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78337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Escherichia coli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0.3-0.4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[13], </a:t>
                      </a: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[25]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71705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Klebsiella pneumonia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0.12-0.28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[26]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520800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Lactobacillus brevis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597494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Listeria monocytogenes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[27]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37782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Micrococcus radiodurans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938822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Mycobacterium fortuitum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43461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Mycobacterium tuberculosis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278807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Pseudomonas spp.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5339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Poliovirus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08941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Saccharomyces cerevisiae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689529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Salmonella muenster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40265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Salmonella sp.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60320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Salmonella typhimurium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 to 1.3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39171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Shigell dysenteriae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037726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aureus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0.2-0.5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[20], [23]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524259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Streptococcus faecalis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[22]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561843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Yersinia enterocolitica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[23]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553144"/>
                  </a:ext>
                </a:extLst>
              </a:tr>
              <a:tr h="13784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Vibrio cholerae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[13]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439" marR="5343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00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2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Post-AD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95536" y="119675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Pharmaceuticals and personal care products</a:t>
            </a:r>
            <a:endParaRPr lang="en-GB" altLang="en-US" sz="2000" dirty="0">
              <a:solidFill>
                <a:srgbClr val="0066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744850"/>
              </p:ext>
            </p:extLst>
          </p:nvPr>
        </p:nvGraphicFramePr>
        <p:xfrm>
          <a:off x="1475656" y="1757896"/>
          <a:ext cx="6657627" cy="506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4" imgW="6471963" imgH="4927841" progId="Word.Document.12">
                  <p:embed/>
                </p:oleObj>
              </mc:Choice>
              <mc:Fallback>
                <p:oleObj name="Document" r:id="rId4" imgW="6471963" imgH="4927841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5656" y="1757896"/>
                        <a:ext cx="6657627" cy="506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2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Emerging Problems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23528" y="1341562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And those which look closest to resulting in new legislation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Anti-microbial resistance: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Sludge plants are an important source of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No clear method for dealing with this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Except electron beams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Measurements to demonstrate part done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E-beam facility being added to largest pharma plant in China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dirty="0" err="1" smtClean="0"/>
              <a:t>Microplastics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357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Microplastics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&lt;5mm in size (&lt;1µm: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nanoplastic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very hard to measure)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Really interesting topic!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Main source: break up of </a:t>
            </a:r>
            <a:r>
              <a:rPr lang="en-GB" dirty="0" err="1" smtClean="0">
                <a:solidFill>
                  <a:sysClr val="windowText" lastClr="000000"/>
                </a:solidFill>
              </a:rPr>
              <a:t>macroplastics</a:t>
            </a:r>
            <a:endParaRPr lang="en-GB" dirty="0" smtClean="0">
              <a:solidFill>
                <a:sysClr val="windowText" lastClr="00000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yet clear if they are dangerous to consume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Also not clear how to remove them from sludge or anywhere else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5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3265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Basic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1340768"/>
            <a:ext cx="820891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Use of accelerated electron beams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In water: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[2.7] OH• + [2.6] e</a:t>
            </a:r>
            <a:r>
              <a:rPr lang="en-GB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000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[0.6] H• + [2.6] H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 [0.45] H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[0.7] H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0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altLang="en-US" sz="2000" dirty="0">
                <a:solidFill>
                  <a:srgbClr val="006600"/>
                </a:solidFill>
                <a:latin typeface="Comic Sans MS" panose="030F0702030302020204" pitchFamily="66" charset="0"/>
              </a:rPr>
              <a:t>	</a:t>
            </a:r>
            <a:r>
              <a:rPr lang="en-GB" altLang="en-US" sz="2000" dirty="0">
                <a:solidFill>
                  <a:srgbClr val="006600"/>
                </a:solidFill>
              </a:rPr>
              <a:t>- G-value: molecules/100 eV</a:t>
            </a:r>
            <a:r>
              <a:rPr lang="en-GB" altLang="en-US" sz="2000" dirty="0">
                <a:solidFill>
                  <a:srgbClr val="006600"/>
                </a:solidFill>
                <a:latin typeface="Comic Sans MS" panose="030F0702030302020204" pitchFamily="66" charset="0"/>
              </a:rPr>
              <a:t>				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In living organisms: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Radicals react with and damage cell DNA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Results in cell death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Same as cancer therapy with x-rays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In everything else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Various reactions with organic and inorganic molecules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More complex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But usually results in the breakup of the molecules</a:t>
            </a:r>
          </a:p>
        </p:txBody>
      </p:sp>
    </p:spTree>
    <p:extLst>
      <p:ext uri="{BB962C8B-B14F-4D97-AF65-F5344CB8AC3E}">
        <p14:creationId xmlns:p14="http://schemas.microsoft.com/office/powerpoint/2010/main" val="39520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Microplastics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Studying removal from sludge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Tested 6 types of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microplastics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various forms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Doses: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Arial"/>
              </a:rPr>
              <a:t>2, 5, 10, 56,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Arial"/>
              </a:rPr>
              <a:t>100, 200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Arial"/>
              </a:rPr>
              <a:t>kGy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Irradiation at INCT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Measurements at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UoH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but PP changed in some way:</a:t>
            </a:r>
          </a:p>
          <a:p>
            <a:pPr lvl="1" indent="-342900"/>
            <a:r>
              <a:rPr lang="en-GB" dirty="0" smtClean="0">
                <a:solidFill>
                  <a:sysClr val="windowText" lastClr="000000"/>
                </a:solidFill>
              </a:rPr>
              <a:t>Physical structure</a:t>
            </a:r>
          </a:p>
          <a:p>
            <a:pPr lvl="1" indent="-342900"/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Chemical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bonds</a:t>
            </a:r>
          </a:p>
          <a:p>
            <a:r>
              <a:rPr lang="en-GB" baseline="0" dirty="0" smtClean="0">
                <a:solidFill>
                  <a:sysClr val="windowText" lastClr="000000"/>
                </a:solidFill>
              </a:rPr>
              <a:t>Still</a:t>
            </a:r>
            <a:r>
              <a:rPr lang="en-GB" dirty="0" smtClean="0">
                <a:solidFill>
                  <a:sysClr val="windowText" lastClr="000000"/>
                </a:solidFill>
              </a:rPr>
              <a:t> very early days</a:t>
            </a:r>
          </a:p>
          <a:p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further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work needed and planned</a:t>
            </a:r>
            <a:endParaRPr kumimoji="0" lang="en-GB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1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Microplastics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0" y="1478110"/>
            <a:ext cx="7838777" cy="42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91858"/>
            <a:ext cx="8102199" cy="40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9" y="1124745"/>
            <a:ext cx="5256584" cy="350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36" y="1511424"/>
            <a:ext cx="5536704" cy="369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94" y="2177827"/>
            <a:ext cx="5905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5613755" cy="281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2407" y="602128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Larger ships: 80-100 MW diesel engines		         134 </a:t>
            </a:r>
            <a:r>
              <a:rPr lang="en-GB" sz="20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kHP</a:t>
            </a:r>
            <a:endParaRPr lang="en-GB" sz="20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from Shipping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264770" cy="248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957" y="1020684"/>
            <a:ext cx="5249642" cy="312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5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IMO Control Areas and Limits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Znalezione obrazy dla zapytania Ships  emissions control sche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6792"/>
            <a:ext cx="7508240" cy="4217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0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IMO Control Areas and Limits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[chart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4" y="1157546"/>
            <a:ext cx="7793498" cy="421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7624" y="5593497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1.5% = 6g SO</a:t>
            </a:r>
            <a:r>
              <a:rPr lang="en-GB" sz="1800" b="0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/kWh</a:t>
            </a:r>
          </a:p>
          <a:p>
            <a:endParaRPr lang="en-GB" sz="18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Limit is only on SO</a:t>
            </a:r>
            <a:r>
              <a:rPr lang="en-GB" sz="1800" b="0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but it is well-known that </a:t>
            </a:r>
            <a:r>
              <a:rPr lang="en-GB" sz="18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NO</a:t>
            </a:r>
            <a:r>
              <a:rPr lang="en-GB" sz="1800" b="0" baseline="-25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x</a:t>
            </a:r>
            <a:r>
              <a:rPr lang="en-GB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n-GB" sz="18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VOC</a:t>
            </a:r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and PM limits are coming</a:t>
            </a:r>
            <a:endParaRPr lang="en-GB" sz="18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Solutions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8624" y="1285875"/>
            <a:ext cx="846385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+mj-lt"/>
              <a:buAutoNum type="arabicParenR"/>
            </a:pP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Low sulphur fuel:	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works	</a:t>
            </a: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	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but only for SO</a:t>
            </a:r>
            <a:r>
              <a:rPr lang="en-GB" altLang="en-US" sz="2000" b="0" baseline="-2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						- costs &gt;2 x current fuel</a:t>
            </a:r>
            <a:endParaRPr lang="en-GB" altLang="en-US" sz="2000" b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arenR"/>
            </a:pP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SO</a:t>
            </a:r>
            <a:r>
              <a:rPr lang="en-GB" altLang="en-US" sz="2000" b="0" baseline="-2500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scrubbing: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10045"/>
            <a:ext cx="5898380" cy="41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Solutions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28624" y="1285875"/>
            <a:ext cx="8463856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+mj-lt"/>
              <a:buAutoNum type="arabicParenR"/>
            </a:pP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Low sulphur fuel:	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works	</a:t>
            </a: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	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but only for SO</a:t>
            </a:r>
            <a:r>
              <a:rPr lang="en-GB" altLang="en-US" sz="2000" b="0" baseline="-2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						- costs &gt;2 x current fuel</a:t>
            </a:r>
            <a:endParaRPr lang="en-GB" altLang="en-US" sz="2000" b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arenR"/>
            </a:pPr>
            <a:r>
              <a:rPr lang="en-GB" altLang="en-US" sz="2000" b="0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SO</a:t>
            </a:r>
            <a:r>
              <a:rPr lang="en-GB" altLang="en-US" sz="2000" b="0" baseline="-2500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scrubbing:		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works									- costs about 1 MEUR to install					- requires about 1 month in dry dock					- &gt;50% bigger than standard exhaust systems				- does not work for NO</a:t>
            </a:r>
            <a:r>
              <a:rPr lang="en-GB" altLang="en-US" sz="2000" b="0" baseline="-2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x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or VOC					- separate NO</a:t>
            </a:r>
            <a:r>
              <a:rPr lang="en-GB" altLang="en-US" sz="2000" b="0" baseline="-25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x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system would be required and is incompatible</a:t>
            </a:r>
            <a:endParaRPr lang="en-GB" altLang="en-US" sz="2000" b="0" dirty="0" smtClean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28625" y="1285875"/>
            <a:ext cx="8001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0" dirty="0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Have been used for removal of NOx, </a:t>
            </a:r>
            <a:r>
              <a:rPr lang="en-GB" altLang="en-US" sz="2000" b="0" dirty="0" err="1" smtClean="0">
                <a:solidFill>
                  <a:srgbClr val="000066"/>
                </a:solidFill>
                <a:latin typeface="Comic Sans MS" panose="030F0702030302020204" pitchFamily="66" charset="0"/>
              </a:rPr>
              <a:t>SOx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 and VOC from power stations</a:t>
            </a:r>
            <a:endParaRPr lang="en-GB" altLang="en-US" sz="2000" b="0" dirty="0">
              <a:solidFill>
                <a:srgbClr val="990033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US" sz="2000" b="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Current technique:							</a:t>
            </a:r>
            <a:r>
              <a:rPr lang="en-GB" altLang="en-US" sz="2000" b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chemical							- bi-product is gypsum</a:t>
            </a:r>
            <a:endParaRPr lang="en-GB" altLang="en-US" sz="2000" b="0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en-US" sz="2000" b="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en-GB" altLang="en-US" sz="2000" b="0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Electron beam technique:</a:t>
            </a:r>
            <a:endParaRPr lang="en-GB" altLang="en-US" sz="2000" b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6386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94544"/>
            <a:ext cx="45815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97" y="3426286"/>
            <a:ext cx="4739803" cy="3431714"/>
          </a:xfrm>
          <a:prstGeom prst="rect">
            <a:avLst/>
          </a:prstGeom>
        </p:spPr>
      </p:pic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3265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Accelerators Used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1340768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Beam energy: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006600"/>
                </a:solidFill>
                <a:latin typeface="Comic Sans MS" panose="030F0702030302020204" pitchFamily="66" charset="0"/>
              </a:rPr>
              <a:t>	</a:t>
            </a:r>
            <a:r>
              <a:rPr lang="en-GB" altLang="en-US" sz="2000" dirty="0" smtClean="0">
                <a:solidFill>
                  <a:srgbClr val="006600"/>
                </a:solidFill>
              </a:rPr>
              <a:t>~300 </a:t>
            </a:r>
            <a:r>
              <a:rPr lang="en-GB" altLang="en-US" sz="2000" dirty="0" err="1" smtClean="0">
                <a:solidFill>
                  <a:srgbClr val="006600"/>
                </a:solidFill>
              </a:rPr>
              <a:t>keV</a:t>
            </a:r>
            <a:r>
              <a:rPr lang="en-GB" altLang="en-US" sz="2000" dirty="0" smtClean="0">
                <a:solidFill>
                  <a:srgbClr val="006600"/>
                </a:solidFill>
              </a:rPr>
              <a:t> to 10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Depends on penetration depth required</a:t>
            </a:r>
            <a:endParaRPr lang="en-GB" altLang="en-US" sz="2000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6600"/>
                </a:solidFill>
              </a:rPr>
              <a:t>Lower is better</a:t>
            </a:r>
            <a:r>
              <a:rPr lang="en-GB" altLang="en-US" sz="2000" dirty="0">
                <a:solidFill>
                  <a:srgbClr val="006600"/>
                </a:solidFill>
              </a:rPr>
              <a:t>	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Beam current: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As high as possible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Dose rate ~current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Cancer therapy: 2 </a:t>
            </a:r>
            <a:r>
              <a:rPr lang="en-GB" sz="2000" dirty="0" err="1" smtClean="0">
                <a:solidFill>
                  <a:srgbClr val="006600"/>
                </a:solidFill>
              </a:rPr>
              <a:t>Gy</a:t>
            </a:r>
            <a:r>
              <a:rPr lang="en-GB" sz="2000" dirty="0" smtClean="0">
                <a:solidFill>
                  <a:srgbClr val="006600"/>
                </a:solidFill>
              </a:rPr>
              <a:t>/min; we need &gt;</a:t>
            </a:r>
            <a:r>
              <a:rPr lang="en-GB" sz="2000" dirty="0" err="1" smtClean="0">
                <a:solidFill>
                  <a:srgbClr val="006600"/>
                </a:solidFill>
              </a:rPr>
              <a:t>kGy</a:t>
            </a:r>
            <a:r>
              <a:rPr lang="en-GB" sz="2000" dirty="0" smtClean="0">
                <a:solidFill>
                  <a:srgbClr val="006600"/>
                </a:solidFill>
              </a:rPr>
              <a:t>/s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486916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300 </a:t>
            </a:r>
            <a:r>
              <a:rPr lang="en-GB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keV</a:t>
            </a:r>
            <a:endParaRPr lang="en-GB" sz="20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Electron Cross-linking</a:t>
            </a:r>
            <a:endParaRPr lang="en-GB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2876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08" y="908720"/>
            <a:ext cx="4371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75453"/>
            <a:ext cx="5034161" cy="330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3528" y="58772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~4 pilot plants</a:t>
            </a:r>
          </a:p>
          <a:p>
            <a:r>
              <a:rPr lang="en-GB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Not used in production yet</a:t>
            </a:r>
            <a:endParaRPr lang="en-GB" sz="18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49" y="210083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2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Treatment of Diesel Engines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429373"/>
            <a:ext cx="7559711" cy="449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10" y="1051528"/>
            <a:ext cx="7270946" cy="13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Treatment of Diesel Engines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917" y="893542"/>
            <a:ext cx="4985802" cy="417646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885" y="1875321"/>
            <a:ext cx="4098968" cy="420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940271"/>
            <a:ext cx="2439589" cy="191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6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Treatment of Diesel Engines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1098925"/>
            <a:ext cx="4896544" cy="2989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5104"/>
            <a:ext cx="4791159" cy="3592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1" y="4422287"/>
            <a:ext cx="5733011" cy="21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 Ballast Water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s://upload.wikimedia.org/wikipedia/commons/thumb/2/2a/Ballast_water_en.svg/220px-Ballast_water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3" y="1218252"/>
            <a:ext cx="4184919" cy="32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88669" y="1562100"/>
            <a:ext cx="415827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Ballast water discharge typically contains a variety of biological materials, including plants, animals, viruses, and bacteria. These materials often include non-native, nuisance, exotic species that can cause extensive ecological and economic damage to aquatic ecosystems, along with serious human health issues including death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Controlled by IMO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Usual method: chemical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Oil tanker: typically 30000 m</a:t>
            </a:r>
            <a:r>
              <a:rPr lang="en-US" sz="2000" kern="0" baseline="30000" dirty="0" smtClean="0">
                <a:solidFill>
                  <a:srgbClr val="002060"/>
                </a:solidFill>
              </a:rPr>
              <a:t>3</a:t>
            </a:r>
            <a:endParaRPr kumimoji="0" lang="pl-PL" sz="2000" b="0" i="0" u="none" strike="noStrike" kern="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9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Beam 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reatment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1322201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Impossible to compete….unless there are regulations against dumping the chemicals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ballast tanks must be cleaned periodically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Water is then much more contaminated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Concept is a “green” dock developed in Poland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e-beam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baseline="0" dirty="0" smtClean="0">
                <a:solidFill>
                  <a:sysClr val="windowText" lastClr="000000"/>
                </a:solidFill>
              </a:rPr>
              <a:t>Better</a:t>
            </a:r>
            <a:r>
              <a:rPr lang="en-GB" dirty="0" smtClean="0">
                <a:solidFill>
                  <a:sysClr val="windowText" lastClr="000000"/>
                </a:solidFill>
              </a:rPr>
              <a:t> contaminate removal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Greater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possibility of 									recycling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First tests</a:t>
            </a:r>
            <a:r>
              <a:rPr lang="en-GB" baseline="0" dirty="0" smtClean="0">
                <a:solidFill>
                  <a:sysClr val="windowText" lastClr="000000"/>
                </a:solidFill>
              </a:rPr>
              <a:t> at</a:t>
            </a:r>
            <a:r>
              <a:rPr lang="en-GB" dirty="0" smtClean="0">
                <a:solidFill>
                  <a:sysClr val="windowText" lastClr="000000"/>
                </a:solidFill>
              </a:rPr>
              <a:t> </a:t>
            </a:r>
            <a:r>
              <a:rPr lang="en-GB" dirty="0" err="1" smtClean="0">
                <a:solidFill>
                  <a:sysClr val="windowText" lastClr="000000"/>
                </a:solidFill>
              </a:rPr>
              <a:t>Remontowa</a:t>
            </a:r>
            <a:r>
              <a:rPr lang="en-GB" dirty="0" smtClean="0">
                <a:solidFill>
                  <a:sysClr val="windowText" lastClr="000000"/>
                </a:solidFill>
              </a:rPr>
              <a:t>											shipyard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290" y="3438240"/>
            <a:ext cx="4318830" cy="3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reatment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1322201"/>
            <a:ext cx="8229600" cy="10266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Developed by </a:t>
            </a:r>
            <a:r>
              <a:rPr lang="en-GB" dirty="0" err="1" smtClean="0">
                <a:solidFill>
                  <a:sysClr val="windowText" lastClr="000000"/>
                </a:solidFill>
              </a:rPr>
              <a:t>Fraunhofer</a:t>
            </a:r>
            <a:r>
              <a:rPr lang="en-GB" dirty="0" smtClean="0">
                <a:solidFill>
                  <a:sysClr val="windowText" lastClr="000000"/>
                </a:solidFill>
              </a:rPr>
              <a:t> FEP in Germany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</a:rPr>
              <a:t>Due to E-coli outbreak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5543"/>
            <a:ext cx="483240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54" y="1852508"/>
            <a:ext cx="2610991" cy="482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3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 of Cultural </a:t>
            </a:r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Symbol zastępczy zawartości 6"/>
          <p:cNvSpPr txBox="1">
            <a:spLocks/>
          </p:cNvSpPr>
          <p:nvPr/>
        </p:nvSpPr>
        <p:spPr>
          <a:xfrm>
            <a:off x="457200" y="9906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8B13C"/>
              </a:buClr>
              <a:buSzPct val="13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r>
              <a:rPr kumimoji="0" lang="pl-PL" sz="8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HISTORY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1977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mummy of Ramses II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Nucléar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laboratory CEA’s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Grenoble Research Centre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dose 18 kGy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1980 The Gantt papers (U.S.A.), dose 4.5 kGy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1992 book collection,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Leipzig University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Library</a:t>
            </a:r>
            <a:endParaRPr kumimoji="0" lang="pl-PL" sz="8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dose 12 kGy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pl-PL" sz="8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pl-PL" sz="8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None/>
              <a:tabLst/>
              <a:defRPr/>
            </a:pPr>
            <a:endParaRPr kumimoji="0" lang="pl-PL" sz="8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84000" marR="0" lvl="0" indent="-288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1997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500 000 books, 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wet, library of the Colorado University, dose 15 kGy</a:t>
            </a:r>
          </a:p>
          <a:p>
            <a:pPr marL="2484000" marR="0" lvl="0" indent="-288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/>
                <a:ea typeface="+mn-ea"/>
                <a:cs typeface="Arial"/>
              </a:rPr>
              <a:t>the end of 1990,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 Film Archive of Romania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pl-PL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/>
                <a:ea typeface="+mn-ea"/>
                <a:cs typeface="Arial"/>
              </a:rPr>
              <a:t>photographic films, dose 25-50 kGy</a:t>
            </a:r>
            <a:endParaRPr kumimoji="0" lang="pl-PL" sz="8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8B13C"/>
              </a:buClr>
              <a:buSzPct val="130000"/>
              <a:buFont typeface="Arial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70179"/>
            <a:ext cx="2482920" cy="3451296"/>
          </a:xfrm>
          <a:prstGeom prst="rect">
            <a:avLst/>
          </a:prstGeom>
        </p:spPr>
      </p:pic>
      <p:pic>
        <p:nvPicPr>
          <p:cNvPr id="15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27" y="1741294"/>
            <a:ext cx="2886852" cy="2128628"/>
          </a:xfrm>
          <a:prstGeom prst="rect">
            <a:avLst/>
          </a:prstGeom>
        </p:spPr>
      </p:pic>
      <p:pic>
        <p:nvPicPr>
          <p:cNvPr id="16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745" y="4883893"/>
            <a:ext cx="2118429" cy="18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 of Cultural </a:t>
            </a:r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58044"/>
            <a:ext cx="5556214" cy="2518494"/>
          </a:xfrm>
          <a:prstGeom prst="rect">
            <a:avLst/>
          </a:prstGeom>
        </p:spPr>
      </p:pic>
      <p:sp>
        <p:nvSpPr>
          <p:cNvPr id="18" name="Slide Number Placeholder 4"/>
          <p:cNvSpPr txBox="1">
            <a:spLocks/>
          </p:cNvSpPr>
          <p:nvPr/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07504" y="1247775"/>
            <a:ext cx="11155411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buFont typeface="Wingdings" panose="05000000000000000000" pitchFamily="2" charset="2"/>
              <a:buChar char="Ø"/>
              <a:defRPr/>
            </a:pPr>
            <a:r>
              <a:rPr lang="pl-PL" altLang="pl-PL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pl-PL" altLang="pl-PL" sz="1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rays</a:t>
            </a:r>
            <a:endParaRPr lang="pl-PL" altLang="pl-PL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GB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harmful residues</a:t>
            </a:r>
          </a:p>
          <a:p>
            <a:pPr defTabSz="457200">
              <a:defRPr/>
            </a:pPr>
            <a:r>
              <a:rPr lang="en-US" sz="1800" dirty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allows treating dense and thick </a:t>
            </a:r>
            <a:r>
              <a:rPr lang="en-US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Exposition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en-US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</a:t>
            </a:r>
            <a:r>
              <a:rPr lang="en-US" sz="1800" dirty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of the 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minutes-days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Oxidative </a:t>
            </a:r>
            <a:r>
              <a:rPr lang="pl-PL" sz="1800" dirty="0" err="1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precautions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endParaRPr lang="pl-PL" sz="1800" dirty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Font typeface="Wingdings" panose="05000000000000000000" pitchFamily="2" charset="2"/>
              <a:buChar char="Ø"/>
              <a:defRPr/>
            </a:pPr>
            <a:r>
              <a:rPr lang="pl-PL" sz="1800" b="1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pl-PL" sz="1800" b="1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pl-PL" sz="1800" b="1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Exposition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probability </a:t>
            </a:r>
            <a:r>
              <a:rPr lang="pl-PL" sz="1800" dirty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oxidative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GB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harmful residues</a:t>
            </a:r>
          </a:p>
          <a:p>
            <a:pPr defTabSz="457200">
              <a:defRPr/>
            </a:pP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pl-PL" sz="1800" dirty="0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pl-PL" sz="1800" dirty="0" err="1" smtClean="0">
                <a:solidFill>
                  <a:srgbClr val="1A1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>
              <a:buFontTx/>
              <a:buNone/>
              <a:defRPr/>
            </a:pPr>
            <a:endParaRPr lang="pl-PL" sz="1800" dirty="0" smtClean="0">
              <a:solidFill>
                <a:srgbClr val="1A1A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57200">
              <a:buFontTx/>
              <a:buNone/>
              <a:defRPr/>
            </a:pPr>
            <a:endParaRPr lang="pl-PL" sz="1800" dirty="0" smtClean="0">
              <a:solidFill>
                <a:srgbClr val="1A1A18"/>
              </a:solidFill>
              <a:latin typeface="Book Antiqua" panose="02040602050305030304" pitchFamily="18" charset="0"/>
            </a:endParaRPr>
          </a:p>
          <a:p>
            <a:pPr marL="0" indent="0" defTabSz="457200">
              <a:buFontTx/>
              <a:buNone/>
              <a:defRPr/>
            </a:pPr>
            <a:endParaRPr lang="pl-PL" sz="1800" dirty="0" smtClean="0">
              <a:solidFill>
                <a:srgbClr val="1A1A18"/>
              </a:solidFill>
              <a:latin typeface="Book Antiqua" panose="02040602050305030304" pitchFamily="18" charset="0"/>
            </a:endParaRPr>
          </a:p>
          <a:p>
            <a:pPr eaLnBrk="1" hangingPunct="1">
              <a:lnSpc>
                <a:spcPct val="110000"/>
              </a:lnSpc>
              <a:buFont typeface="Book Antiqua" panose="02040602050305030304" pitchFamily="18" charset="0"/>
              <a:buChar char="!"/>
              <a:defRPr/>
            </a:pPr>
            <a:endParaRPr lang="pl-PL" altLang="pl-PL" sz="2000" dirty="0" smtClean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pl-PL" altLang="pl-PL" sz="2000" dirty="0" smtClean="0">
              <a:solidFill>
                <a:srgbClr val="000000"/>
              </a:solidFill>
              <a:latin typeface="Century Gothic"/>
            </a:endParaRPr>
          </a:p>
          <a:p>
            <a:pPr eaLnBrk="1" hangingPunct="1">
              <a:buFontTx/>
              <a:buNone/>
              <a:defRPr/>
            </a:pPr>
            <a:endParaRPr lang="en-US" altLang="pl-PL" sz="2000" dirty="0" smtClean="0">
              <a:solidFill>
                <a:srgbClr val="0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04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Preservation of Cultural </a:t>
            </a:r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Artifacts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971550" y="852488"/>
            <a:ext cx="7234238" cy="1587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CC0000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92" y="1293942"/>
            <a:ext cx="9443522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" y="213385"/>
            <a:ext cx="5277737" cy="3958303"/>
          </a:xfrm>
          <a:prstGeom prst="rect">
            <a:avLst/>
          </a:prstGeom>
        </p:spPr>
      </p:pic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3265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Accelerators Used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9992" y="183859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5 MeV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IBA</a:t>
            </a:r>
            <a:endParaRPr lang="en-GB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22" y="3762125"/>
            <a:ext cx="5364088" cy="3095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464626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10 MeV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Mevex</a:t>
            </a:r>
            <a:endParaRPr lang="en-GB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400" dirty="0" smtClean="0">
                <a:solidFill>
                  <a:srgbClr val="002060"/>
                </a:solidFill>
              </a:rPr>
              <a:t>Conclusions</a:t>
            </a:r>
            <a:endParaRPr lang="en-GB" sz="2400" dirty="0">
              <a:solidFill>
                <a:srgbClr val="00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43050" y="1878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927" y="1268760"/>
            <a:ext cx="83953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  <a:latin typeface="Calibri" panose="020F0502020204030204"/>
              </a:rPr>
              <a:t>Electron beams are already widely used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Polymer cross-linking (wires &amp; cables, car tyres, hydrogels, </a:t>
            </a:r>
            <a:r>
              <a:rPr lang="en-GB" dirty="0" err="1" smtClean="0">
                <a:solidFill>
                  <a:prstClr val="black"/>
                </a:solidFill>
                <a:latin typeface="Calibri" panose="020F0502020204030204"/>
              </a:rPr>
              <a:t>etc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Surface curing and preparation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Sterilisation: medical and food (including COVID-19)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Composite preparation</a:t>
            </a:r>
            <a:r>
              <a:rPr lang="en-GB" dirty="0" smtClean="0">
                <a:solidFill>
                  <a:srgbClr val="006600"/>
                </a:solidFill>
                <a:latin typeface="Calibri" panose="020F0502020204030204"/>
              </a:rPr>
              <a:t>	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dirty="0" smtClean="0">
                <a:latin typeface="Calibri" panose="020F0502020204030204"/>
              </a:rPr>
              <a:t>Thermal applications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prstClr val="black"/>
                </a:solidFill>
                <a:latin typeface="Calibri" panose="020F0502020204030204"/>
              </a:rPr>
              <a:t>They have much further potential</a:t>
            </a:r>
            <a:endParaRPr lang="en-US" dirty="0" smtClean="0">
              <a:solidFill>
                <a:srgbClr val="006600"/>
              </a:solidFill>
              <a:latin typeface="Calibri" panose="020F05020202040302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Environmental area is of particular interest</a:t>
            </a:r>
            <a:r>
              <a:rPr lang="en-US" dirty="0" smtClean="0">
                <a:solidFill>
                  <a:srgbClr val="006600"/>
                </a:solidFill>
                <a:latin typeface="Calibri" panose="020F0502020204030204"/>
              </a:rPr>
              <a:t>			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They can do things which are otherwise very difficult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/>
              </a:rPr>
              <a:t> </a:t>
            </a:r>
            <a:r>
              <a:rPr lang="en-US" sz="2000" dirty="0" smtClean="0">
                <a:latin typeface="Calibri" panose="020F0502020204030204"/>
              </a:rPr>
              <a:t>Penetration into this area is a challenge</a:t>
            </a:r>
            <a:endParaRPr lang="en-US" dirty="0">
              <a:solidFill>
                <a:srgbClr val="006600"/>
              </a:solidFill>
              <a:latin typeface="Calibri" panose="020F0502020204030204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/>
              </a:rPr>
              <a:t> </a:t>
            </a:r>
            <a:r>
              <a:rPr lang="en-US" sz="2000" dirty="0" smtClean="0">
                <a:latin typeface="Calibri" panose="020F0502020204030204"/>
              </a:rPr>
              <a:t>As is getting funding, </a:t>
            </a:r>
            <a:r>
              <a:rPr lang="en-US" sz="2000" smtClean="0">
                <a:latin typeface="Calibri" panose="020F0502020204030204"/>
              </a:rPr>
              <a:t>as usual</a:t>
            </a:r>
            <a:endParaRPr lang="en-US" sz="2000" dirty="0" smtClean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921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32656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Microorganisms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1340768"/>
            <a:ext cx="82089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Include bacteria, viruses, archaea, fungi, algae, </a:t>
            </a:r>
            <a:r>
              <a:rPr lang="en-GB" sz="2000" smtClean="0"/>
              <a:t>protozoa,etc</a:t>
            </a:r>
            <a:endParaRPr lang="en-GB" sz="20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Oldest evidence: presence in 3.45B year old Australian rocks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Live in almost every habitat from poles to equator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7km below Earth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Deep sea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High temperature: 130</a:t>
            </a:r>
            <a:r>
              <a:rPr lang="en-GB" sz="2000" baseline="30000" dirty="0" smtClean="0">
                <a:solidFill>
                  <a:srgbClr val="006600"/>
                </a:solidFill>
              </a:rPr>
              <a:t>o</a:t>
            </a:r>
            <a:r>
              <a:rPr lang="en-GB" sz="2000" dirty="0" smtClean="0">
                <a:solidFill>
                  <a:srgbClr val="006600"/>
                </a:solidFill>
              </a:rPr>
              <a:t>C; low temperature: -17</a:t>
            </a:r>
            <a:r>
              <a:rPr lang="en-GB" sz="2000" baseline="30000" dirty="0" smtClean="0">
                <a:solidFill>
                  <a:srgbClr val="006600"/>
                </a:solidFill>
              </a:rPr>
              <a:t>o</a:t>
            </a:r>
            <a:r>
              <a:rPr lang="en-GB" sz="2000" dirty="0" smtClean="0">
                <a:solidFill>
                  <a:srgbClr val="006600"/>
                </a:solidFill>
              </a:rPr>
              <a:t>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Up to 1000 atmosphere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Can survive for extended periods in vacuum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Some are radiation resistant, up to 5 </a:t>
            </a:r>
            <a:r>
              <a:rPr lang="en-GB" sz="2000" dirty="0" err="1" smtClean="0">
                <a:solidFill>
                  <a:srgbClr val="006600"/>
                </a:solidFill>
              </a:rPr>
              <a:t>kGy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Responsible for killing more humans than anything else by far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Influenza, malaria, plague, TB, cholera, polio, </a:t>
            </a:r>
            <a:r>
              <a:rPr lang="en-GB" sz="2000" dirty="0" err="1" smtClean="0">
                <a:solidFill>
                  <a:srgbClr val="006600"/>
                </a:solidFill>
              </a:rPr>
              <a:t>etc</a:t>
            </a:r>
            <a:endParaRPr lang="en-GB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They can evolve very rapidly: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Influenza, malaria, </a:t>
            </a:r>
            <a:r>
              <a:rPr lang="en-GB" sz="2000" dirty="0" err="1" smtClean="0">
                <a:solidFill>
                  <a:srgbClr val="006600"/>
                </a:solidFill>
              </a:rPr>
              <a:t>etc</a:t>
            </a:r>
            <a:endParaRPr lang="en-GB" sz="2000" dirty="0">
              <a:solidFill>
                <a:srgbClr val="0066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6600"/>
                </a:solidFill>
              </a:rPr>
              <a:t>AMR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 smtClean="0"/>
              <a:t>They should not be under-estimated!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738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+mj-lt"/>
              </a:rPr>
              <a:t>Sewage Sludge Treatment</a:t>
            </a:r>
            <a:endParaRPr lang="en-GB" sz="280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19675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smtClean="0"/>
              <a:t>Municipal waste water treatment plant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6" y="1700808"/>
            <a:ext cx="8297251" cy="225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48" y="4077072"/>
            <a:ext cx="3600400" cy="2568848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11960" y="4077072"/>
            <a:ext cx="472540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GB" altLang="en-US" sz="1800" dirty="0">
                <a:solidFill>
                  <a:srgbClr val="000066"/>
                </a:solidFill>
                <a:latin typeface="Comic Sans MS" panose="030F0702030302020204" pitchFamily="66" charset="0"/>
              </a:rPr>
              <a:t>S</a:t>
            </a:r>
            <a:r>
              <a:rPr kumimoji="0" lang="en-GB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</a:rPr>
              <a:t>ludge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</a:rPr>
              <a:t>: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highly contaminated – bacteria, viruses, parasite eggs</a:t>
            </a: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en-GB" altLang="en-US" sz="1800" b="0" i="0" u="none" strike="noStrike" kern="1200" cap="none" spc="0" normalizeH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micro-plastics</a:t>
            </a:r>
            <a:r>
              <a:rPr kumimoji="0" lang="en-GB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, pharmaceuticals, </a:t>
            </a:r>
            <a:r>
              <a:rPr lang="en-GB" altLang="en-US" sz="18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PCP</a:t>
            </a:r>
            <a:r>
              <a:rPr kumimoji="0" lang="en-GB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en-GB" alt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etc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</a:rPr>
              <a:t>Developed world: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difficult to dispose of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</a:rPr>
              <a:t>Developing world: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</a:rPr>
              <a:t>major source of ill-health and death</a:t>
            </a:r>
          </a:p>
        </p:txBody>
      </p:sp>
    </p:spTree>
    <p:extLst>
      <p:ext uri="{BB962C8B-B14F-4D97-AF65-F5344CB8AC3E}">
        <p14:creationId xmlns:p14="http://schemas.microsoft.com/office/powerpoint/2010/main" val="17429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374" y="176158"/>
            <a:ext cx="776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+mj-lt"/>
              </a:rPr>
              <a:t>Diseases Related to Poor Sewage Sludge Treatment </a:t>
            </a:r>
            <a:endParaRPr lang="en-GB" sz="280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196752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000" dirty="0" err="1" smtClean="0"/>
              <a:t>Ascaris</a:t>
            </a:r>
            <a:r>
              <a:rPr lang="en-GB" sz="2000" dirty="0" smtClean="0"/>
              <a:t> parasites: </a:t>
            </a:r>
            <a:r>
              <a:rPr lang="en-GB" alt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 </a:t>
            </a:r>
            <a:r>
              <a:rPr lang="en-GB" altLang="en-US" sz="2000" dirty="0">
                <a:solidFill>
                  <a:srgbClr val="000066"/>
                </a:solidFill>
              </a:rPr>
              <a:t>of world population have </a:t>
            </a:r>
            <a:r>
              <a:rPr lang="en-GB" altLang="en-US" sz="2000" dirty="0" smtClean="0">
                <a:solidFill>
                  <a:srgbClr val="000066"/>
                </a:solidFill>
              </a:rPr>
              <a:t>these -</a:t>
            </a:r>
            <a:r>
              <a:rPr lang="en-GB" altLang="en-US" sz="2000" dirty="0">
                <a:solidFill>
                  <a:srgbClr val="000066"/>
                </a:solidFill>
              </a:rPr>
              <a:t>		</a:t>
            </a:r>
            <a:r>
              <a:rPr lang="en-GB" altLang="en-US" sz="2000" dirty="0">
                <a:solidFill>
                  <a:srgbClr val="006600"/>
                </a:solidFill>
              </a:rPr>
              <a:t>African countries: 40-98%					Southeast Asia: 73%						Central and South America: 45%				</a:t>
            </a:r>
            <a:r>
              <a:rPr lang="en-GB" altLang="en-US" sz="2000" dirty="0" smtClean="0">
                <a:solidFill>
                  <a:srgbClr val="006600"/>
                </a:solidFill>
              </a:rPr>
              <a:t>	United </a:t>
            </a:r>
            <a:r>
              <a:rPr lang="en-GB" altLang="en-US" sz="2000" dirty="0">
                <a:solidFill>
                  <a:srgbClr val="006600"/>
                </a:solidFill>
              </a:rPr>
              <a:t>States: 2%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l-PL" altLang="pl-PL" sz="2000" dirty="0">
                <a:cs typeface="Times New Roman" panose="02020603050405020304" pitchFamily="18" charset="0"/>
              </a:rPr>
              <a:t>Entamoeba </a:t>
            </a:r>
            <a:r>
              <a:rPr lang="pl-PL" altLang="pl-PL" sz="2000" dirty="0" smtClean="0">
                <a:cs typeface="Times New Roman" panose="02020603050405020304" pitchFamily="18" charset="0"/>
              </a:rPr>
              <a:t>histolytica</a:t>
            </a:r>
            <a:r>
              <a:rPr lang="en-GB" altLang="pl-PL" sz="2000" dirty="0" smtClean="0">
                <a:cs typeface="Times New Roman" panose="02020603050405020304" pitchFamily="18" charset="0"/>
              </a:rPr>
              <a:t>: </a:t>
            </a: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&gt;500M people have these – 100000 deaths/annum</a:t>
            </a:r>
            <a:endParaRPr lang="pl-PL" altLang="pl-PL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pl-PL" sz="2000" dirty="0" smtClean="0">
                <a:cs typeface="Times New Roman" panose="02020603050405020304" pitchFamily="18" charset="0"/>
              </a:rPr>
              <a:t>Giardia </a:t>
            </a:r>
            <a:r>
              <a:rPr lang="en-US" altLang="pl-PL" sz="2000" dirty="0" err="1" smtClean="0">
                <a:cs typeface="Times New Roman" panose="02020603050405020304" pitchFamily="18" charset="0"/>
              </a:rPr>
              <a:t>lamblia</a:t>
            </a:r>
            <a:r>
              <a:rPr lang="en-US" altLang="pl-PL" sz="2000" dirty="0" smtClean="0">
                <a:cs typeface="Times New Roman" panose="02020603050405020304" pitchFamily="18" charset="0"/>
              </a:rPr>
              <a:t>: </a:t>
            </a:r>
            <a:r>
              <a:rPr lang="en-US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most common parasite in US – 10-13% of adults in Oregon</a:t>
            </a:r>
            <a:endParaRPr lang="pl-PL" altLang="pl-PL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pl-PL" sz="2000" dirty="0"/>
              <a:t>Toxoplasma </a:t>
            </a:r>
            <a:r>
              <a:rPr lang="en-US" altLang="pl-PL" sz="2000" dirty="0" err="1" smtClean="0"/>
              <a:t>gondii</a:t>
            </a:r>
            <a:r>
              <a:rPr lang="en-US" altLang="pl-PL" sz="2000" dirty="0" smtClean="0"/>
              <a:t>: </a:t>
            </a:r>
            <a:r>
              <a:rPr lang="en-US" altLang="pl-PL" sz="2000" dirty="0" smtClean="0">
                <a:solidFill>
                  <a:srgbClr val="002060"/>
                </a:solidFill>
              </a:rPr>
              <a:t>causes 3500/annum birth defects in the US</a:t>
            </a:r>
            <a:endParaRPr lang="pl-PL" altLang="pl-PL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pl-PL" altLang="pl-PL" sz="2000" dirty="0">
                <a:cs typeface="Times New Roman" panose="02020603050405020304" pitchFamily="18" charset="0"/>
              </a:rPr>
              <a:t>Salmonella </a:t>
            </a:r>
            <a:r>
              <a:rPr lang="pl-PL" altLang="pl-PL" sz="2000" dirty="0" smtClean="0">
                <a:cs typeface="Times New Roman" panose="02020603050405020304" pitchFamily="18" charset="0"/>
              </a:rPr>
              <a:t>spp</a:t>
            </a:r>
            <a:r>
              <a:rPr lang="en-GB" altLang="pl-PL" sz="2000" dirty="0" smtClean="0">
                <a:cs typeface="Times New Roman" panose="02020603050405020304" pitchFamily="18" charset="0"/>
              </a:rPr>
              <a:t>: </a:t>
            </a:r>
            <a:r>
              <a:rPr lang="en-GB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94530 cases in EU in 2016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pl-PL" sz="2000" dirty="0">
                <a:cs typeface="Times New Roman" panose="02020603050405020304" pitchFamily="18" charset="0"/>
              </a:rPr>
              <a:t>Escherichia </a:t>
            </a:r>
            <a:r>
              <a:rPr lang="en-US" altLang="pl-PL" sz="2000" dirty="0" smtClean="0">
                <a:cs typeface="Times New Roman" panose="02020603050405020304" pitchFamily="18" charset="0"/>
              </a:rPr>
              <a:t>coli: </a:t>
            </a:r>
            <a:r>
              <a:rPr lang="en-US" altLang="pl-PL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6378 (STEC) in 2016</a:t>
            </a:r>
            <a:endParaRPr lang="pl-PL" altLang="pl-PL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000" dirty="0" err="1" smtClean="0"/>
              <a:t>Shigella</a:t>
            </a:r>
            <a:r>
              <a:rPr lang="en-GB" sz="2000" dirty="0" smtClean="0"/>
              <a:t>: </a:t>
            </a:r>
            <a:r>
              <a:rPr lang="en-GB" sz="2000" dirty="0" smtClean="0">
                <a:solidFill>
                  <a:srgbClr val="002060"/>
                </a:solidFill>
              </a:rPr>
              <a:t>~300000 cases/annum in US</a:t>
            </a:r>
            <a:endParaRPr lang="en-GB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62" y="1527969"/>
            <a:ext cx="3265348" cy="2435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77" y="4077072"/>
            <a:ext cx="5776887" cy="2656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9" y="4091065"/>
            <a:ext cx="4768774" cy="2682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28623" y="4437112"/>
            <a:ext cx="83198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Anaerobic digestion: 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micro-organisms break down organic matter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Typically runs at 35-39</a:t>
            </a:r>
            <a:r>
              <a:rPr kumimoji="0" lang="en-GB" alt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C, takes around 20 days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Outputs								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biogas: only 10% efficient					- </a:t>
            </a:r>
            <a:r>
              <a:rPr kumimoji="0" lang="en-GB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digestate</a:t>
            </a:r>
            <a:r>
              <a:rPr kumimoji="0" lang="en-GB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poor quality “fertiliser”				- 50% less organic material</a:t>
            </a:r>
            <a:endParaRPr kumimoji="0" lang="en-GB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886"/>
            <a:ext cx="9144000" cy="276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228184" y="2987660"/>
            <a:ext cx="1692188" cy="959770"/>
            <a:chOff x="6228184" y="2987660"/>
            <a:chExt cx="1692188" cy="95977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6228184" y="3371366"/>
              <a:ext cx="1368152" cy="576064"/>
            </a:xfrm>
            <a:prstGeom prst="line">
              <a:avLst/>
            </a:prstGeom>
            <a:noFill/>
            <a:ln w="222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228184" y="3371366"/>
              <a:ext cx="1368152" cy="489682"/>
            </a:xfrm>
            <a:prstGeom prst="line">
              <a:avLst/>
            </a:prstGeom>
            <a:noFill/>
            <a:ln w="222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912260" y="29876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Waste</a:t>
              </a:r>
              <a:endParaRPr lang="en-GB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Picture 9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Anaerobic Digestion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4463"/>
            <a:ext cx="9809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Digestate</a:t>
            </a:r>
            <a:r>
              <a:rPr lang="en-GB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</a:t>
            </a:r>
            <a:endParaRPr lang="en-GB" sz="28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412" y="1052736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altLang="en-US" sz="2000" dirty="0" smtClean="0"/>
              <a:t>EU restrictions: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en-US" sz="2000" dirty="0">
              <a:solidFill>
                <a:srgbClr val="0066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pl-PL" sz="20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pl-PL" sz="2000" dirty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pl-PL" sz="2000" dirty="0" smtClean="0"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altLang="pl-PL" sz="2000" dirty="0" smtClean="0">
              <a:cs typeface="Times New Roman" panose="02020603050405020304" pitchFamily="18" charset="0"/>
            </a:endParaRPr>
          </a:p>
          <a:p>
            <a:endParaRPr lang="en-GB" altLang="pl-PL" sz="2000" dirty="0" smtClean="0"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619672" y="1545763"/>
            <a:ext cx="7200800" cy="4508674"/>
            <a:chOff x="0" y="316865"/>
            <a:chExt cx="3838575" cy="23882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2925"/>
              <a:ext cx="3812540" cy="2162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 Box 2056"/>
            <p:cNvSpPr txBox="1"/>
            <p:nvPr/>
          </p:nvSpPr>
          <p:spPr>
            <a:xfrm>
              <a:off x="26035" y="316865"/>
              <a:ext cx="3812540" cy="22606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900" i="1" u="sng">
                  <a:solidFill>
                    <a:srgbClr val="006699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Table </a:t>
              </a:r>
              <a:r>
                <a:rPr lang="en-GB" sz="900" i="1">
                  <a:solidFill>
                    <a:srgbClr val="006699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7: Safe Sludge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749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CC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CC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5019</TotalTime>
  <Words>1400</Words>
  <Application>Microsoft Office PowerPoint</Application>
  <PresentationFormat>On-screen Show (4:3)</PresentationFormat>
  <Paragraphs>371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SimSun</vt:lpstr>
      <vt:lpstr>Arial</vt:lpstr>
      <vt:lpstr>Arial Black</vt:lpstr>
      <vt:lpstr>Book Antiqua</vt:lpstr>
      <vt:lpstr>Calibri</vt:lpstr>
      <vt:lpstr>Century Gothic</vt:lpstr>
      <vt:lpstr>Comic Sans MS</vt:lpstr>
      <vt:lpstr>Sylfaen</vt:lpstr>
      <vt:lpstr>Times New Roman</vt:lpstr>
      <vt:lpstr>TimesNewRomanPSMT</vt:lpstr>
      <vt:lpstr>Wingdings</vt:lpstr>
      <vt:lpstr>Office Theme</vt:lpstr>
      <vt:lpstr>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Edgecock</dc:creator>
  <cp:lastModifiedBy>Baines, John (STFC,RAL,PPD)</cp:lastModifiedBy>
  <cp:revision>206</cp:revision>
  <cp:lastPrinted>2015-04-15T08:51:50Z</cp:lastPrinted>
  <dcterms:created xsi:type="dcterms:W3CDTF">2013-06-06T13:07:24Z</dcterms:created>
  <dcterms:modified xsi:type="dcterms:W3CDTF">2020-05-26T16:18:59Z</dcterms:modified>
</cp:coreProperties>
</file>