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492" r:id="rId3"/>
    <p:sldId id="372" r:id="rId4"/>
    <p:sldId id="498" r:id="rId5"/>
    <p:sldId id="494" r:id="rId6"/>
    <p:sldId id="496" r:id="rId7"/>
    <p:sldId id="515" r:id="rId8"/>
    <p:sldId id="499" r:id="rId9"/>
    <p:sldId id="516" r:id="rId10"/>
    <p:sldId id="468" r:id="rId11"/>
    <p:sldId id="487" r:id="rId12"/>
    <p:sldId id="517" r:id="rId13"/>
    <p:sldId id="482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003366"/>
    <a:srgbClr val="EAEAEA"/>
    <a:srgbClr val="990033"/>
    <a:srgbClr val="A50021"/>
    <a:srgbClr val="18453B"/>
    <a:srgbClr val="FF0066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2449" autoAdjust="0"/>
  </p:normalViewPr>
  <p:slideViewPr>
    <p:cSldViewPr snapToGrid="0" showGuides="1">
      <p:cViewPr varScale="1">
        <p:scale>
          <a:sx n="125" d="100"/>
          <a:sy n="125" d="100"/>
        </p:scale>
        <p:origin x="1074" y="13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120"/>
    </p:cViewPr>
  </p:sorterViewPr>
  <p:notesViewPr>
    <p:cSldViewPr snapToGrid="0" showGuides="1">
      <p:cViewPr varScale="1">
        <p:scale>
          <a:sx n="50" d="100"/>
          <a:sy n="50" d="100"/>
        </p:scale>
        <p:origin x="-1962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1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5482"/>
            <a:ext cx="5437550" cy="44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429323"/>
            <a:ext cx="2945955" cy="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537A1F8A-F033-42CD-84B3-18ACB9731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A1F8A-F033-42CD-84B3-18ACB97312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4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A1F8A-F033-42CD-84B3-18ACB97312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A1F8A-F033-42CD-84B3-18ACB97312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4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138" y="6235700"/>
            <a:ext cx="187960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9" descr="colour logo header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588" y="6211888"/>
            <a:ext cx="2070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C7FA-F220-4B4D-B9A4-BBC2F5CFC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619C-E9FB-4D51-AEC7-38778D347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4DFA-A676-4F29-875D-971374D0B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49DD2-45A5-4B39-917E-01332CFA1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E86E-BFA7-4307-9CFE-0FFED1CD7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BE8AD-86B5-4AFB-9F77-DE1823952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0D96-DEF0-4554-AC76-8DEB94E28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95CBB-FB0A-4EB5-9511-C481F5E54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85C16-A9E3-43A7-B436-2B34D4EF9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BD8E-A976-4256-A795-EF0986F74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9550"/>
            <a:ext cx="2133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CA51E167-A4CE-4B38-BFC4-A9BF875C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fc.ac.uk/about-us/how-we-are-governed/advisory-boards-panels-committees/nuclear-physics-advisory-pane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fc.ukri.org/about-us/how-we-are-governed/advisory-boards-panels-committees/nuclear-physics-advisory-pane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Line 7"/>
          <p:cNvSpPr>
            <a:spLocks noChangeShapeType="1"/>
          </p:cNvSpPr>
          <p:nvPr/>
        </p:nvSpPr>
        <p:spPr bwMode="auto">
          <a:xfrm flipH="1">
            <a:off x="4283968" y="2781300"/>
            <a:ext cx="695" cy="1223764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8" descr="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568" y="-19124"/>
            <a:ext cx="9179568" cy="69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-35568" y="-19124"/>
            <a:ext cx="9179568" cy="699623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34984" y="1268760"/>
            <a:ext cx="7980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4000" kern="0" dirty="0">
                <a:solidFill>
                  <a:schemeClr val="bg1"/>
                </a:solidFill>
              </a:rPr>
              <a:t>UK Nuclear Physics</a:t>
            </a:r>
          </a:p>
          <a:p>
            <a:pPr eaLnBrk="1" hangingPunct="1"/>
            <a:r>
              <a:rPr lang="en-US" sz="3200" kern="0" dirty="0">
                <a:solidFill>
                  <a:schemeClr val="bg1"/>
                </a:solidFill>
              </a:rPr>
              <a:t>Nuclear Physics Advisory Panel update</a:t>
            </a:r>
          </a:p>
          <a:p>
            <a:pPr eaLnBrk="1" hangingPunct="1"/>
            <a:r>
              <a:rPr lang="en-US" sz="3200" kern="0" dirty="0">
                <a:solidFill>
                  <a:schemeClr val="bg1"/>
                </a:solidFill>
              </a:rPr>
              <a:t>April 2020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55105" y="4775504"/>
            <a:ext cx="3983037" cy="175260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/>
            <a:r>
              <a:rPr lang="en-GB" sz="2400" kern="0" dirty="0">
                <a:solidFill>
                  <a:srgbClr val="FFFFFF"/>
                </a:solidFill>
              </a:rPr>
              <a:t>Robert Page</a:t>
            </a:r>
          </a:p>
          <a:p>
            <a:pPr algn="r" eaLnBrk="1" hangingPunct="1"/>
            <a:r>
              <a:rPr lang="en-GB" sz="2400" kern="0" dirty="0">
                <a:solidFill>
                  <a:srgbClr val="FFFFFF"/>
                </a:solidFill>
              </a:rPr>
              <a:t>rdp@ns.ph.liv.ac.uk</a:t>
            </a:r>
          </a:p>
        </p:txBody>
      </p:sp>
    </p:spTree>
    <p:extLst>
      <p:ext uri="{BB962C8B-B14F-4D97-AF65-F5344CB8AC3E}">
        <p14:creationId xmlns:p14="http://schemas.microsoft.com/office/powerpoint/2010/main" val="410524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Future projects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2" y="1674421"/>
            <a:ext cx="8229600" cy="47125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Near-term</a:t>
            </a:r>
          </a:p>
          <a:p>
            <a:r>
              <a:rPr lang="en-US" b="0" dirty="0"/>
              <a:t>Advanced charged-particle array (ACPA@ELI) </a:t>
            </a:r>
            <a:r>
              <a:rPr lang="en-US" b="0" dirty="0">
                <a:solidFill>
                  <a:srgbClr val="00B050"/>
                </a:solidFill>
              </a:rPr>
              <a:t>– funding “deferred”</a:t>
            </a:r>
          </a:p>
          <a:p>
            <a:pPr lvl="1"/>
            <a:r>
              <a:rPr lang="en-US" sz="2000" dirty="0"/>
              <a:t>Silicon based granular array with a focus on </a:t>
            </a:r>
            <a:r>
              <a:rPr lang="en-US" sz="2000" b="1" dirty="0"/>
              <a:t>ELI-NP</a:t>
            </a:r>
            <a:r>
              <a:rPr lang="en-US" sz="2000" dirty="0"/>
              <a:t> Gamma-beam applications</a:t>
            </a:r>
          </a:p>
          <a:p>
            <a:r>
              <a:rPr lang="en-US" b="0" dirty="0">
                <a:solidFill>
                  <a:srgbClr val="002060"/>
                </a:solidFill>
              </a:rPr>
              <a:t>DRACULA </a:t>
            </a:r>
            <a:r>
              <a:rPr lang="en-US" b="0" dirty="0">
                <a:solidFill>
                  <a:srgbClr val="00B050"/>
                </a:solidFill>
              </a:rPr>
              <a:t>– on UKRI list of Priority Projects</a:t>
            </a:r>
          </a:p>
          <a:p>
            <a:pPr lvl="1"/>
            <a:r>
              <a:rPr lang="en-US" sz="2000" dirty="0"/>
              <a:t>Direct Reaction Array for the Core Understanding of Light-nuclei and Astrophysics</a:t>
            </a:r>
          </a:p>
          <a:p>
            <a:pPr lvl="1"/>
            <a:r>
              <a:rPr lang="en-US" sz="2000" dirty="0"/>
              <a:t>Silicon based granular array with a focus on </a:t>
            </a:r>
            <a:r>
              <a:rPr lang="en-US" sz="2000" b="1" dirty="0"/>
              <a:t>FRIB </a:t>
            </a:r>
            <a:r>
              <a:rPr lang="en-US" sz="2000" dirty="0"/>
              <a:t>for use with GRETA</a:t>
            </a:r>
          </a:p>
          <a:p>
            <a:r>
              <a:rPr lang="en-US" b="0" dirty="0"/>
              <a:t>AGATA upgrade </a:t>
            </a:r>
            <a:r>
              <a:rPr lang="en-US" b="0" dirty="0">
                <a:solidFill>
                  <a:srgbClr val="00B050"/>
                </a:solidFill>
              </a:rPr>
              <a:t>– funded!</a:t>
            </a:r>
          </a:p>
          <a:p>
            <a:pPr lvl="1"/>
            <a:r>
              <a:rPr lang="en-US" sz="2000" dirty="0"/>
              <a:t>Beyond 1pi</a:t>
            </a:r>
          </a:p>
          <a:p>
            <a:pPr lvl="1"/>
            <a:r>
              <a:rPr lang="en-US" sz="2000" dirty="0"/>
              <a:t>Additional gamma detectors and </a:t>
            </a:r>
            <a:r>
              <a:rPr lang="en-US" sz="2000" dirty="0" err="1"/>
              <a:t>optimisation</a:t>
            </a:r>
            <a:r>
              <a:rPr lang="en-US" sz="2000" dirty="0"/>
              <a:t> of signal decomposition</a:t>
            </a:r>
          </a:p>
          <a:p>
            <a:pPr lvl="1"/>
            <a:r>
              <a:rPr lang="en-US" sz="2000" dirty="0"/>
              <a:t>Focus on </a:t>
            </a:r>
            <a:r>
              <a:rPr lang="en-US" sz="2000" b="1" dirty="0"/>
              <a:t>SPES</a:t>
            </a:r>
            <a:r>
              <a:rPr lang="en-US" sz="2000" dirty="0"/>
              <a:t> and </a:t>
            </a:r>
            <a:r>
              <a:rPr lang="en-US" sz="2000" b="1" dirty="0"/>
              <a:t>FAIR </a:t>
            </a:r>
            <a:r>
              <a:rPr lang="en-US" sz="2000" dirty="0"/>
              <a:t>(HISPEC)</a:t>
            </a:r>
          </a:p>
          <a:p>
            <a:pPr lvl="1"/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5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Future projects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2" y="1250861"/>
            <a:ext cx="8229600" cy="37562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Mid-term</a:t>
            </a:r>
            <a:endParaRPr lang="en-US" sz="24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0" dirty="0" err="1"/>
              <a:t>Jlab</a:t>
            </a:r>
            <a:r>
              <a:rPr lang="en-US" sz="2400" b="0" dirty="0"/>
              <a:t> 2</a:t>
            </a:r>
          </a:p>
          <a:p>
            <a:pPr lvl="1"/>
            <a:r>
              <a:rPr lang="en-US" sz="2400" dirty="0"/>
              <a:t>Kaon Flux Monitoring apparatus as part of the high intensity and clean neutral kaon beam (</a:t>
            </a:r>
            <a:r>
              <a:rPr lang="en-US" sz="2400" dirty="0" err="1"/>
              <a:t>Klong@</a:t>
            </a:r>
            <a:r>
              <a:rPr lang="en-US" sz="2400" b="1" dirty="0" err="1"/>
              <a:t>JLAB</a:t>
            </a:r>
            <a:r>
              <a:rPr lang="en-US" sz="2400" dirty="0"/>
              <a:t>) development </a:t>
            </a:r>
            <a:endParaRPr lang="en-US" sz="2400" b="0" dirty="0"/>
          </a:p>
          <a:p>
            <a:r>
              <a:rPr lang="en-US" sz="2400" b="0" dirty="0" err="1"/>
              <a:t>Instrumentation@Jyväskylä</a:t>
            </a:r>
            <a:endParaRPr lang="en-US" sz="2400" b="0" dirty="0"/>
          </a:p>
          <a:p>
            <a:pPr lvl="1"/>
            <a:r>
              <a:rPr lang="en-US" sz="2400" dirty="0"/>
              <a:t>Instrumentation to enhance the core physics </a:t>
            </a:r>
            <a:r>
              <a:rPr lang="en-US" sz="2400" dirty="0" err="1"/>
              <a:t>programme</a:t>
            </a:r>
            <a:r>
              <a:rPr lang="en-US" sz="2400" dirty="0"/>
              <a:t> at </a:t>
            </a:r>
            <a:r>
              <a:rPr lang="en-US" sz="2400" b="1" dirty="0"/>
              <a:t>JYFL</a:t>
            </a:r>
          </a:p>
          <a:p>
            <a:pPr lvl="1"/>
            <a:r>
              <a:rPr lang="en-US" sz="2400" dirty="0"/>
              <a:t>MARA Low Energy Branch (LEB)</a:t>
            </a:r>
          </a:p>
          <a:p>
            <a:pPr marL="0" indent="0">
              <a:buNone/>
            </a:pPr>
            <a:r>
              <a:rPr lang="en-US" sz="2400" dirty="0"/>
              <a:t>Horizon</a:t>
            </a:r>
          </a:p>
          <a:p>
            <a:r>
              <a:rPr lang="en-US" sz="2400" b="0" dirty="0" err="1"/>
              <a:t>NuSTAR</a:t>
            </a:r>
            <a:r>
              <a:rPr lang="en-US" sz="2400" b="0" dirty="0"/>
              <a:t> 2: DEGAS Ge, Schottky pickup for storage ring, MAPS </a:t>
            </a:r>
          </a:p>
          <a:p>
            <a:r>
              <a:rPr lang="en-US" sz="2400" b="0" dirty="0"/>
              <a:t>EIC / NG ALICE</a:t>
            </a:r>
          </a:p>
          <a:p>
            <a:r>
              <a:rPr lang="en-US" sz="2400" b="0" dirty="0"/>
              <a:t>EURISOL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9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Future projects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03" y="1143000"/>
            <a:ext cx="8229600" cy="40441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Mid-term (PRD)</a:t>
            </a:r>
            <a:endParaRPr lang="en-US" sz="2400" b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0" dirty="0"/>
              <a:t>Scintillator tracking array (STAR)</a:t>
            </a:r>
          </a:p>
          <a:p>
            <a:pPr lvl="1"/>
            <a:r>
              <a:rPr lang="en-US" dirty="0" err="1"/>
              <a:t>SiPM</a:t>
            </a:r>
            <a:r>
              <a:rPr lang="en-US" dirty="0"/>
              <a:t> based highly granular gamma-ray array for ISOL facilities</a:t>
            </a:r>
          </a:p>
          <a:p>
            <a:r>
              <a:rPr lang="en-US" b="0" dirty="0"/>
              <a:t>EIC</a:t>
            </a:r>
          </a:p>
          <a:p>
            <a:pPr lvl="1"/>
            <a:r>
              <a:rPr lang="en-US" dirty="0"/>
              <a:t>R+D to support the future UK contribution to the EIC.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CD0 awarded &amp; Brookhaven chosen as site for EIC.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Proposed Theory project</a:t>
            </a:r>
          </a:p>
          <a:p>
            <a:r>
              <a:rPr lang="en-US" b="0" dirty="0"/>
              <a:t>Neutrino-nucleus interactions</a:t>
            </a:r>
          </a:p>
          <a:p>
            <a:pPr lvl="1"/>
            <a:r>
              <a:rPr lang="en-US" dirty="0"/>
              <a:t>Use modern ab-initio methods and effective field theory. Calculate experimentally-crucial cross-sections with greater precision and sophistication than most currently-used codes. </a:t>
            </a:r>
          </a:p>
          <a:p>
            <a:r>
              <a:rPr lang="en-US" b="0" dirty="0"/>
              <a:t>Theoretical studies of spontaneous and induced fission</a:t>
            </a:r>
          </a:p>
          <a:p>
            <a:pPr lvl="1"/>
            <a:r>
              <a:rPr lang="en-US" dirty="0"/>
              <a:t>Leadership hub for theoretical studies of spontaneous and induced fission.</a:t>
            </a:r>
            <a:endParaRPr lang="en-US" b="0" dirty="0"/>
          </a:p>
          <a:p>
            <a:pPr marL="0" indent="0">
              <a:buNone/>
            </a:pPr>
            <a:r>
              <a:rPr lang="en-US" sz="2400" dirty="0"/>
              <a:t>Proposed User facility</a:t>
            </a:r>
          </a:p>
          <a:p>
            <a:r>
              <a:rPr lang="en-GB" b="0" dirty="0"/>
              <a:t>UK Accelerator Driven Neutron Facility </a:t>
            </a:r>
            <a:r>
              <a:rPr lang="en-GB" b="0" dirty="0">
                <a:solidFill>
                  <a:srgbClr val="00B050"/>
                </a:solidFill>
              </a:rPr>
              <a:t>– funded as part of NNUF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8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Line 7"/>
          <p:cNvSpPr>
            <a:spLocks noChangeShapeType="1"/>
          </p:cNvSpPr>
          <p:nvPr/>
        </p:nvSpPr>
        <p:spPr bwMode="auto">
          <a:xfrm flipH="1">
            <a:off x="4283968" y="2781300"/>
            <a:ext cx="695" cy="1223764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8" descr="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568" y="-19124"/>
            <a:ext cx="9179568" cy="69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-35568" y="-19124"/>
            <a:ext cx="9179568" cy="699623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4897" y="897846"/>
            <a:ext cx="7980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4000" kern="0" dirty="0">
                <a:solidFill>
                  <a:schemeClr val="bg1"/>
                </a:solidFill>
              </a:rPr>
              <a:t>UK Nuclear Physics</a:t>
            </a:r>
          </a:p>
          <a:p>
            <a:pPr eaLnBrk="1" hangingPunct="1"/>
            <a:r>
              <a:rPr lang="en-US" sz="3200" kern="0" dirty="0">
                <a:solidFill>
                  <a:schemeClr val="bg1"/>
                </a:solidFill>
              </a:rPr>
              <a:t>Nuclear Physics Advisory Panel update</a:t>
            </a:r>
          </a:p>
          <a:p>
            <a:pPr eaLnBrk="1" hangingPunct="1"/>
            <a:r>
              <a:rPr lang="en-US" sz="3200" kern="0" dirty="0">
                <a:solidFill>
                  <a:schemeClr val="bg1"/>
                </a:solidFill>
              </a:rPr>
              <a:t>April 2020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55105" y="4775504"/>
            <a:ext cx="3983037" cy="175260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/>
            <a:r>
              <a:rPr lang="en-GB" sz="2400" kern="0" dirty="0">
                <a:solidFill>
                  <a:srgbClr val="FFFFFF"/>
                </a:solidFill>
              </a:rPr>
              <a:t>Andy Boston</a:t>
            </a:r>
          </a:p>
          <a:p>
            <a:pPr algn="r" eaLnBrk="1" hangingPunct="1"/>
            <a:r>
              <a:rPr lang="en-GB" sz="2400" kern="0" dirty="0" err="1">
                <a:solidFill>
                  <a:srgbClr val="FFFFFF"/>
                </a:solidFill>
              </a:rPr>
              <a:t>ajboston@liverpool.ac.uk</a:t>
            </a:r>
            <a:endParaRPr lang="en-GB" sz="2400" kern="0" dirty="0">
              <a:solidFill>
                <a:srgbClr val="FFFFFF"/>
              </a:solidFill>
            </a:endParaRPr>
          </a:p>
        </p:txBody>
      </p:sp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6FBAEFA6-EEB8-B545-9200-5716091C5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8" y="2844769"/>
            <a:ext cx="9179568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8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Members of NPAP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5311140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/>
              <a:t>	Robert Page (chair) 	University of Liverpool</a:t>
            </a:r>
          </a:p>
          <a:p>
            <a:pPr marL="0" indent="0">
              <a:buNone/>
            </a:pPr>
            <a:r>
              <a:rPr lang="en-US" sz="2400" b="0" dirty="0"/>
              <a:t>	Christian </a:t>
            </a:r>
            <a:r>
              <a:rPr lang="en-US" sz="2400" b="0" dirty="0" err="1"/>
              <a:t>Diget</a:t>
            </a:r>
            <a:r>
              <a:rPr lang="en-US" sz="2400" b="0" dirty="0"/>
              <a:t> 	University of York</a:t>
            </a:r>
          </a:p>
          <a:p>
            <a:pPr marL="0" indent="0">
              <a:buNone/>
            </a:pPr>
            <a:r>
              <a:rPr lang="en-US" sz="2400" b="0" dirty="0"/>
              <a:t>	David O'Donnell	University of the West of Scotland</a:t>
            </a:r>
          </a:p>
          <a:p>
            <a:pPr marL="0" indent="0">
              <a:buNone/>
            </a:pPr>
            <a:r>
              <a:rPr lang="en-US" sz="2400" b="0" dirty="0"/>
              <a:t>	</a:t>
            </a:r>
            <a:r>
              <a:rPr lang="en-US" sz="2400" b="0" dirty="0" err="1"/>
              <a:t>Arnau</a:t>
            </a:r>
            <a:r>
              <a:rPr lang="en-US" sz="2400" b="0" dirty="0"/>
              <a:t> Rios </a:t>
            </a:r>
            <a:r>
              <a:rPr lang="en-US" sz="2400" b="0" dirty="0" err="1"/>
              <a:t>Huguet</a:t>
            </a:r>
            <a:r>
              <a:rPr lang="en-US" sz="2400" b="0" dirty="0"/>
              <a:t>	University of Surrey</a:t>
            </a:r>
            <a:endParaRPr lang="en-US" sz="2400" dirty="0"/>
          </a:p>
          <a:p>
            <a:pPr marL="0" indent="0">
              <a:buNone/>
            </a:pPr>
            <a:r>
              <a:rPr lang="en-US" sz="2400" b="0" dirty="0"/>
              <a:t>	Daria </a:t>
            </a:r>
            <a:r>
              <a:rPr lang="en-US" sz="2400" b="0" dirty="0" err="1"/>
              <a:t>Sokhan</a:t>
            </a:r>
            <a:r>
              <a:rPr lang="en-US" sz="2400" b="0" dirty="0"/>
              <a:t> 		University of Glasgow</a:t>
            </a:r>
          </a:p>
          <a:p>
            <a:pPr marL="0" indent="0">
              <a:buNone/>
            </a:pPr>
            <a:r>
              <a:rPr lang="en-US" sz="2400" b="0" dirty="0"/>
              <a:t>	Phil Walker		University of Surrey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0" dirty="0"/>
              <a:t>Thanks to Andy Boston, Kieran Flanagan, Judith McGovern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Public webpage: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http://www.stfc.ac.uk/about-us/how-we-are-governed/advisory-boards-panels-committees/nuclear-physics-advisory-panel/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UK Nuclear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848"/>
            <a:ext cx="8229600" cy="4525963"/>
          </a:xfrm>
        </p:spPr>
        <p:txBody>
          <a:bodyPr/>
          <a:lstStyle/>
          <a:p>
            <a:r>
              <a:rPr lang="en-US" sz="3200" dirty="0"/>
              <a:t>Science Areas are:</a:t>
            </a:r>
          </a:p>
          <a:p>
            <a:pPr lvl="1"/>
            <a:r>
              <a:rPr lang="en-US" sz="3000" dirty="0"/>
              <a:t>Nuclear Structure and Nuclear Astrophysics</a:t>
            </a:r>
          </a:p>
          <a:p>
            <a:pPr lvl="1"/>
            <a:r>
              <a:rPr lang="en-US" sz="3000" dirty="0"/>
              <a:t>Hadronic Physics </a:t>
            </a:r>
          </a:p>
          <a:p>
            <a:pPr lvl="1"/>
            <a:r>
              <a:rPr lang="en-US" sz="3000" dirty="0"/>
              <a:t>Nuclear Theory</a:t>
            </a:r>
            <a:endParaRPr lang="en-US" sz="3200" dirty="0"/>
          </a:p>
          <a:p>
            <a:r>
              <a:rPr lang="en-US" sz="3200" dirty="0"/>
              <a:t>Industrial Nuclear Data</a:t>
            </a:r>
          </a:p>
          <a:p>
            <a:r>
              <a:rPr lang="en-US" sz="3200" dirty="0"/>
              <a:t>Public Engagement &amp; Outreach</a:t>
            </a:r>
          </a:p>
          <a:p>
            <a:r>
              <a:rPr lang="en-US" sz="3200" dirty="0"/>
              <a:t>Applications and Innovation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5580" y="5851664"/>
            <a:ext cx="7132840" cy="707886"/>
          </a:xfrm>
          <a:prstGeom prst="rect">
            <a:avLst/>
          </a:prstGeom>
          <a:solidFill>
            <a:srgbClr val="0033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Concentrate research on key areas where the community can gain leadership and influence 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NPAP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C24EF8-5583-47A5-B9C0-BC3B4F03A21F}"/>
              </a:ext>
            </a:extLst>
          </p:cNvPr>
          <p:cNvSpPr txBox="1">
            <a:spLocks/>
          </p:cNvSpPr>
          <p:nvPr/>
        </p:nvSpPr>
        <p:spPr bwMode="auto">
          <a:xfrm>
            <a:off x="457200" y="1581870"/>
            <a:ext cx="8229600" cy="44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b="0" kern="0" dirty="0"/>
              <a:t>Minor update to Roadmap September 2019</a:t>
            </a:r>
          </a:p>
          <a:p>
            <a:r>
              <a:rPr lang="en-US" sz="2400" b="0" kern="0" dirty="0"/>
              <a:t>Provided minor update on the NP Priority Projects to STFC</a:t>
            </a:r>
          </a:p>
          <a:p>
            <a:r>
              <a:rPr lang="en-US" sz="2400" b="0" kern="0" dirty="0"/>
              <a:t>Input on briefing for Science on the landscape of </a:t>
            </a:r>
            <a:r>
              <a:rPr lang="en-US" sz="2400" b="0" kern="0" dirty="0" err="1"/>
              <a:t>neutrinoless</a:t>
            </a:r>
            <a:r>
              <a:rPr lang="en-US" sz="2400" b="0" kern="0" dirty="0"/>
              <a:t> double beta decay</a:t>
            </a:r>
          </a:p>
          <a:p>
            <a:r>
              <a:rPr lang="en-US" sz="2400" b="0" kern="0" dirty="0"/>
              <a:t>Computing Capacity Resources for Nuclear Physics</a:t>
            </a:r>
          </a:p>
          <a:p>
            <a:r>
              <a:rPr lang="en-US" sz="2400" b="0" kern="0" dirty="0"/>
              <a:t>UK Community meeting(s) including NPF meetings &amp;	 Warwick meeting</a:t>
            </a:r>
          </a:p>
          <a:p>
            <a:r>
              <a:rPr lang="en-US" sz="2400" b="0" kern="0" dirty="0"/>
              <a:t>Response to Balance of </a:t>
            </a:r>
            <a:r>
              <a:rPr lang="en-US" sz="2400" b="0" kern="0" dirty="0" err="1"/>
              <a:t>Programmes</a:t>
            </a:r>
            <a:r>
              <a:rPr lang="en-US" sz="2400" b="0" kern="0" dirty="0"/>
              <a:t> report</a:t>
            </a:r>
          </a:p>
          <a:p>
            <a:r>
              <a:rPr lang="en-US" sz="2400" b="0" kern="0" dirty="0"/>
              <a:t>Input to review of STFC’s PRD scheme</a:t>
            </a:r>
          </a:p>
          <a:p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394773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Physics Community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4228"/>
            <a:ext cx="8363243" cy="5430129"/>
          </a:xfrm>
        </p:spPr>
        <p:txBody>
          <a:bodyPr/>
          <a:lstStyle/>
          <a:p>
            <a:pPr lvl="0"/>
            <a:endParaRPr lang="en-GB" sz="2400" dirty="0"/>
          </a:p>
          <a:p>
            <a:pPr lvl="0"/>
            <a:r>
              <a:rPr lang="en-GB" sz="2400" dirty="0"/>
              <a:t>Strategic reports 				</a:t>
            </a:r>
          </a:p>
          <a:p>
            <a:pPr lvl="1"/>
            <a:r>
              <a:rPr lang="en-GB" sz="2000" dirty="0"/>
              <a:t>Report from programmes directorate</a:t>
            </a:r>
          </a:p>
          <a:p>
            <a:pPr lvl="1"/>
            <a:r>
              <a:rPr lang="en-GB" sz="2000" dirty="0"/>
              <a:t>Update from Science Board</a:t>
            </a:r>
          </a:p>
          <a:p>
            <a:pPr lvl="1"/>
            <a:r>
              <a:rPr lang="en-GB" sz="2000" dirty="0"/>
              <a:t>Report from NPAP</a:t>
            </a:r>
          </a:p>
          <a:p>
            <a:pPr lvl="1"/>
            <a:r>
              <a:rPr lang="en-GB" sz="2000" dirty="0"/>
              <a:t>Report from NPGP</a:t>
            </a:r>
          </a:p>
          <a:p>
            <a:pPr lvl="1"/>
            <a:r>
              <a:rPr lang="en-GB" sz="2000" dirty="0"/>
              <a:t>EPSRC Nuclear community</a:t>
            </a:r>
          </a:p>
          <a:p>
            <a:pPr marL="457200" lvl="1" indent="0">
              <a:buNone/>
            </a:pPr>
            <a:endParaRPr lang="en-GB" dirty="0"/>
          </a:p>
          <a:p>
            <a:pPr lvl="0"/>
            <a:r>
              <a:rPr lang="en-GB" sz="2400" dirty="0"/>
              <a:t>Networks &amp; other opportunities</a:t>
            </a:r>
          </a:p>
          <a:p>
            <a:pPr lvl="1"/>
            <a:r>
              <a:rPr lang="en-GB" sz="2000" dirty="0"/>
              <a:t>Physics presentations from Rutherford and Royal Society Fellows</a:t>
            </a:r>
          </a:p>
          <a:p>
            <a:pPr lvl="1"/>
            <a:r>
              <a:rPr lang="en-GB" sz="2000" dirty="0"/>
              <a:t>Education and training </a:t>
            </a:r>
          </a:p>
          <a:p>
            <a:pPr lvl="2"/>
            <a:r>
              <a:rPr lang="en-GB" sz="2000" dirty="0"/>
              <a:t>Report on NP Graduate School</a:t>
            </a:r>
          </a:p>
          <a:p>
            <a:pPr lvl="2"/>
            <a:r>
              <a:rPr lang="en-GB" sz="2000" dirty="0"/>
              <a:t>GCRF Network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6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Physics Community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93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sz="2400" dirty="0"/>
              <a:t>Status of UK community activities 		</a:t>
            </a:r>
          </a:p>
          <a:p>
            <a:pPr lvl="1"/>
            <a:r>
              <a:rPr lang="en-GB" sz="2000" b="0" dirty="0">
                <a:solidFill>
                  <a:schemeClr val="tx1"/>
                </a:solidFill>
              </a:rPr>
              <a:t>Update from </a:t>
            </a:r>
            <a:r>
              <a:rPr lang="en-GB" sz="2000" dirty="0"/>
              <a:t>t</a:t>
            </a:r>
            <a:r>
              <a:rPr lang="en-GB" sz="2000" b="0" dirty="0">
                <a:solidFill>
                  <a:schemeClr val="tx1"/>
                </a:solidFill>
              </a:rPr>
              <a:t>heory</a:t>
            </a:r>
          </a:p>
          <a:p>
            <a:pPr lvl="1"/>
            <a:r>
              <a:rPr lang="en-GB" sz="2000" b="0" dirty="0">
                <a:solidFill>
                  <a:schemeClr val="tx1"/>
                </a:solidFill>
              </a:rPr>
              <a:t>Reports on current and future projects</a:t>
            </a:r>
          </a:p>
          <a:p>
            <a:pPr marL="457200" lvl="1" indent="0">
              <a:buNone/>
            </a:pPr>
            <a:endParaRPr lang="en-GB" b="0" dirty="0">
              <a:solidFill>
                <a:schemeClr val="tx1"/>
              </a:solidFill>
            </a:endParaRPr>
          </a:p>
          <a:p>
            <a:pPr lvl="0"/>
            <a:r>
              <a:rPr lang="en-GB" sz="2400" dirty="0"/>
              <a:t>Report from Cross-Community Group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sz="2400" dirty="0"/>
              <a:t>Report from </a:t>
            </a:r>
            <a:r>
              <a:rPr lang="en-GB" sz="2400" dirty="0" err="1"/>
              <a:t>NuPECC</a:t>
            </a:r>
            <a:r>
              <a:rPr lang="en-GB" sz="2400" dirty="0"/>
              <a:t> &amp; JENAS-2019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sz="2400" dirty="0"/>
              <a:t>Report from IOP NP Group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sz="2400" dirty="0"/>
              <a:t>Conferences &amp;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C9C0-4DBE-A645-8888-2B3A0E920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PHYSICS ROADMAP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26DA3-276F-3640-9187-5F354B637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Nuclear Physics Strategy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57" y="1473200"/>
            <a:ext cx="8529043" cy="4525963"/>
          </a:xfrm>
        </p:spPr>
        <p:txBody>
          <a:bodyPr/>
          <a:lstStyle/>
          <a:p>
            <a:r>
              <a:rPr lang="en-US" sz="2800" b="0" dirty="0"/>
              <a:t>Scope and range of Physics</a:t>
            </a:r>
          </a:p>
          <a:p>
            <a:r>
              <a:rPr lang="en-US" sz="2800" b="0" dirty="0"/>
              <a:t>Current projects </a:t>
            </a:r>
          </a:p>
          <a:p>
            <a:r>
              <a:rPr lang="en-US" sz="2800" b="0" dirty="0"/>
              <a:t>Future projects </a:t>
            </a:r>
          </a:p>
          <a:p>
            <a:r>
              <a:rPr lang="en-US" sz="2800" b="0" dirty="0"/>
              <a:t>Other issues </a:t>
            </a:r>
          </a:p>
          <a:p>
            <a:r>
              <a:rPr lang="en-US" sz="2800" b="0" dirty="0"/>
              <a:t>10 year horizon</a:t>
            </a:r>
          </a:p>
          <a:p>
            <a:endParaRPr lang="en-US" sz="2800" b="0" dirty="0"/>
          </a:p>
          <a:p>
            <a:r>
              <a:rPr lang="en-US" sz="2800" b="0" dirty="0"/>
              <a:t>Last revision Oct 2019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https://stfc.ukri.org/about-us/how-we-are-governed/advisory-boards-panels-committees/nuclear-physics-advisory-panel/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419613" y="1609713"/>
            <a:ext cx="2687058" cy="3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Roadmap for existing projects and future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24DFA-A676-4F29-875D-971374D0B0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1E53D-0BA5-4A00-BA9C-D76B6745D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847"/>
            <a:ext cx="9144000" cy="51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609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11716</TotalTime>
  <Words>637</Words>
  <Application>Microsoft Office PowerPoint</Application>
  <PresentationFormat>On-screen Show (4:3)</PresentationFormat>
  <Paragraphs>131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PowerPoint Presentation</vt:lpstr>
      <vt:lpstr>Members of NPAP</vt:lpstr>
      <vt:lpstr>UK Nuclear Physics</vt:lpstr>
      <vt:lpstr>NPAP Activity</vt:lpstr>
      <vt:lpstr>Nuclear Physics Community meeting</vt:lpstr>
      <vt:lpstr>Nuclear Physics Community meeting</vt:lpstr>
      <vt:lpstr>NUCLEAR PHYSICS ROADMAP</vt:lpstr>
      <vt:lpstr>The Nuclear Physics Strategy document</vt:lpstr>
      <vt:lpstr>Roadmap for existing projects and future opportunities</vt:lpstr>
      <vt:lpstr>Future projects and opportunities</vt:lpstr>
      <vt:lpstr>Future projects and opportunities</vt:lpstr>
      <vt:lpstr>Future projects and opportunities</vt:lpstr>
      <vt:lpstr>PowerPoint Presentation</vt:lpstr>
    </vt:vector>
  </TitlesOfParts>
  <Company>Michigan State University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eann</dc:creator>
  <cp:lastModifiedBy>Page, Robert</cp:lastModifiedBy>
  <cp:revision>540</cp:revision>
  <cp:lastPrinted>2019-05-01T08:30:56Z</cp:lastPrinted>
  <dcterms:created xsi:type="dcterms:W3CDTF">2008-04-02T13:23:37Z</dcterms:created>
  <dcterms:modified xsi:type="dcterms:W3CDTF">2020-04-03T10:01:53Z</dcterms:modified>
</cp:coreProperties>
</file>