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94" r:id="rId2"/>
  </p:sldMasterIdLst>
  <p:notesMasterIdLst>
    <p:notesMasterId r:id="rId15"/>
  </p:notesMasterIdLst>
  <p:handoutMasterIdLst>
    <p:handoutMasterId r:id="rId16"/>
  </p:handoutMasterIdLst>
  <p:sldIdLst>
    <p:sldId id="681" r:id="rId3"/>
    <p:sldId id="671" r:id="rId4"/>
    <p:sldId id="670" r:id="rId5"/>
    <p:sldId id="690" r:id="rId6"/>
    <p:sldId id="684" r:id="rId7"/>
    <p:sldId id="685" r:id="rId8"/>
    <p:sldId id="682" r:id="rId9"/>
    <p:sldId id="693" r:id="rId10"/>
    <p:sldId id="692" r:id="rId11"/>
    <p:sldId id="691" r:id="rId12"/>
    <p:sldId id="695" r:id="rId13"/>
    <p:sldId id="694" r:id="rId14"/>
  </p:sldIdLst>
  <p:sldSz cx="9906000" cy="6858000" type="A4"/>
  <p:notesSz cx="6811963" cy="9942513"/>
  <p:defaultTextStyle>
    <a:defPPr>
      <a:defRPr lang="en-GB"/>
    </a:defPPr>
    <a:lvl1pPr algn="ctr" rtl="0" fontAlgn="base">
      <a:spcBef>
        <a:spcPct val="50000"/>
      </a:spcBef>
      <a:spcAft>
        <a:spcPct val="0"/>
      </a:spcAft>
      <a:buFont typeface="Wingdings" pitchFamily="2" charset="2"/>
      <a:buChar char="l"/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buFont typeface="Wingdings" pitchFamily="2" charset="2"/>
      <a:buChar char="l"/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buFont typeface="Wingdings" pitchFamily="2" charset="2"/>
      <a:buChar char="l"/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Font typeface="Wingdings" pitchFamily="2" charset="2"/>
      <a:buChar char="l"/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Font typeface="Wingdings" pitchFamily="2" charset="2"/>
      <a:buChar char="l"/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rgbClr val="0000CC"/>
        </a:solidFill>
        <a:latin typeface="Times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4BFD"/>
    <a:srgbClr val="7DC0FF"/>
    <a:srgbClr val="96DFFF"/>
    <a:srgbClr val="7087FF"/>
    <a:srgbClr val="900090"/>
    <a:srgbClr val="000000"/>
    <a:srgbClr val="F4F4F4"/>
    <a:srgbClr val="F2F2F2"/>
    <a:srgbClr val="EDEDE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F807A-6414-D143-B138-B17A41AD5C09}" v="7" dt="2020-04-07T13:48:40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26" autoAdjust="0"/>
  </p:normalViewPr>
  <p:slideViewPr>
    <p:cSldViewPr snapToGrid="0">
      <p:cViewPr varScale="1">
        <p:scale>
          <a:sx n="68" d="100"/>
          <a:sy n="68" d="100"/>
        </p:scale>
        <p:origin x="1272" y="54"/>
      </p:cViewPr>
      <p:guideLst>
        <p:guide orient="horz" pos="2160"/>
        <p:guide pos="4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808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t" anchorCtr="0" compatLnSpc="1">
            <a:prstTxWarp prst="textNoShape">
              <a:avLst/>
            </a:prstTxWarp>
          </a:bodyPr>
          <a:lstStyle>
            <a:lvl1pPr algn="l" defTabSz="915989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987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t" anchorCtr="0" compatLnSpc="1">
            <a:prstTxWarp prst="textNoShape">
              <a:avLst/>
            </a:prstTxWarp>
          </a:bodyPr>
          <a:lstStyle>
            <a:lvl1pPr algn="r" defTabSz="915989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b" anchorCtr="0" compatLnSpc="1">
            <a:prstTxWarp prst="textNoShape">
              <a:avLst/>
            </a:prstTxWarp>
          </a:bodyPr>
          <a:lstStyle>
            <a:lvl1pPr algn="l" defTabSz="915989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987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b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CED8CE8-5666-4A68-BC79-EDC1A48465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810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t" anchorCtr="0" compatLnSpc="1">
            <a:prstTxWarp prst="textNoShape">
              <a:avLst/>
            </a:prstTxWarp>
          </a:bodyPr>
          <a:lstStyle>
            <a:lvl1pPr algn="l" defTabSz="915989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5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t" anchorCtr="0" compatLnSpc="1">
            <a:prstTxWarp prst="textNoShape">
              <a:avLst/>
            </a:prstTxWarp>
          </a:bodyPr>
          <a:lstStyle>
            <a:lvl1pPr algn="r" defTabSz="915989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321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1225"/>
            <a:ext cx="499268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/>
              <a:t>Click to edit Master text styles</a:t>
            </a:r>
          </a:p>
          <a:p>
            <a:pPr lvl="1"/>
            <a:r>
              <a:rPr lang="en-GB" altLang="en-GB" noProof="0"/>
              <a:t>Second level</a:t>
            </a:r>
          </a:p>
          <a:p>
            <a:pPr lvl="2"/>
            <a:r>
              <a:rPr lang="en-GB" altLang="en-GB" noProof="0"/>
              <a:t>Third level</a:t>
            </a:r>
          </a:p>
          <a:p>
            <a:pPr lvl="3"/>
            <a:r>
              <a:rPr lang="en-GB" altLang="en-GB" noProof="0"/>
              <a:t>Fourth level</a:t>
            </a:r>
          </a:p>
          <a:p>
            <a:pPr lvl="4"/>
            <a:r>
              <a:rPr lang="en-GB" alt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5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b" anchorCtr="0" compatLnSpc="1">
            <a:prstTxWarp prst="textNoShape">
              <a:avLst/>
            </a:prstTxWarp>
          </a:bodyPr>
          <a:lstStyle>
            <a:lvl1pPr algn="l" defTabSz="915989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55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4" tIns="45731" rIns="91464" bIns="45731" numCol="1" anchor="b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D8C3639-9B5A-4081-9F33-1411393B58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0085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60400" y="1219200"/>
            <a:ext cx="85852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146300" y="3962400"/>
            <a:ext cx="70548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0"/>
            <a:ext cx="8258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3962400"/>
            <a:ext cx="70993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3638"/>
            <a:ext cx="23114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3638"/>
            <a:ext cx="31369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3638"/>
            <a:ext cx="2311400" cy="457200"/>
          </a:xfrm>
        </p:spPr>
        <p:txBody>
          <a:bodyPr/>
          <a:lstStyle>
            <a:lvl1pPr>
              <a:defRPr sz="1200"/>
            </a:lvl1pPr>
          </a:lstStyle>
          <a:p>
            <a:fld id="{ABB4307B-2207-4B2D-90A4-47AB593032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6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C3CE3-3A05-4072-A449-BE19058D589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006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6030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34150" cy="6030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E322B-613D-4081-BB9D-AE3F58A384DF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754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06475"/>
            <a:ext cx="4381500" cy="530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006475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733800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E00E-A80D-4B23-8072-3D92E3F362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1445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06475"/>
            <a:ext cx="4381500" cy="530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006475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733800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C56B6-F522-4591-94F9-84D79336782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476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06475"/>
            <a:ext cx="4381500" cy="530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06475"/>
            <a:ext cx="4381500" cy="530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0F89E-0BE2-495A-9E38-4197A8BF54BF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390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7813"/>
            <a:ext cx="8915400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006475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006475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733800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733800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7FE50-AED6-432F-BD62-CF84A5455ED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516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006475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" y="3733800"/>
            <a:ext cx="43815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29200" y="1006475"/>
            <a:ext cx="4381500" cy="530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699E5-99F6-4573-95CA-C42AA72F0C7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9653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06475"/>
            <a:ext cx="4381500" cy="530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006475"/>
            <a:ext cx="4381500" cy="530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BD538-ECC4-4255-B313-CA133B5662D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1373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06475"/>
            <a:ext cx="89154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733800"/>
            <a:ext cx="8915400" cy="257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44422-E2AC-4B24-89FF-B845C277C6D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20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006475"/>
            <a:ext cx="8915400" cy="53022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0477D-253E-4DEE-8978-08CE5641D5F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396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94BFD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4D2D7-83F5-4541-9D32-B2FDCDFFC81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894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6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417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30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657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127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28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512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58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612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69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AD42A-E9B0-41D7-904F-8A3A594AA3D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48099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3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06475"/>
            <a:ext cx="4381500" cy="530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06475"/>
            <a:ext cx="4381500" cy="530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FBC05-92F9-41C4-BEE5-B9C42204204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43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C2823-2227-48E8-8AAF-B9E5DAD860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468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175E5-16AB-4B64-B2C8-BEC48E990EE8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8266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3995-A210-4BDF-AFA3-6114831AD80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63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091E-0219-4FFC-A49F-B2755FBD209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216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3ADD7-C00C-4B8D-B1D5-510B741DDC2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9015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43717"/>
            <a:ext cx="89154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06475"/>
            <a:ext cx="89154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75400"/>
            <a:ext cx="23114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800" b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6818" y="6391275"/>
            <a:ext cx="345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800" b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 altLang="en-US"/>
              <a:t>RWL Jones, Lancaster</a:t>
            </a:r>
            <a:endParaRPr lang="en-GB" altLang="en-US" dirty="0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99213"/>
            <a:ext cx="2311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C1306BD8-6677-446A-B6D7-F2DF376113C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 flipV="1">
            <a:off x="410203" y="220876"/>
            <a:ext cx="8917947" cy="709958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96888" y="6327775"/>
            <a:ext cx="8915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75" r:id="rId4"/>
    <p:sldLayoutId id="2147484276" r:id="rId5"/>
    <p:sldLayoutId id="2147484277" r:id="rId6"/>
    <p:sldLayoutId id="2147484293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  <p:sldLayoutId id="2147484287" r:id="rId17"/>
    <p:sldLayoutId id="2147484288" r:id="rId18"/>
    <p:sldLayoutId id="2147484289" r:id="rId1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000" indent="-342900" algn="l" rtl="0" eaLnBrk="0" fontAlgn="base" hangingPunct="0">
        <a:spcBef>
          <a:spcPct val="20000"/>
        </a:spcBef>
        <a:spcAft>
          <a:spcPts val="120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ts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rgbClr val="FF0000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ts val="0"/>
        </a:spcAft>
        <a:buClr>
          <a:schemeClr val="accent1"/>
        </a:buClr>
        <a:buSzPct val="120000"/>
        <a:buFont typeface="Lucida Grande"/>
        <a:buChar char="-"/>
        <a:defRPr sz="2000">
          <a:solidFill>
            <a:srgbClr val="0000FF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ts val="1200"/>
        </a:spcAft>
        <a:buClr>
          <a:schemeClr val="accent2"/>
        </a:buClr>
        <a:buSzPct val="70000"/>
        <a:buFont typeface="Lucida Grande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417638"/>
          </a:xfrm>
          <a:prstGeom prst="rect">
            <a:avLst/>
          </a:prstGeom>
          <a:solidFill>
            <a:srgbClr val="52F8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t>7th April 2020</a:t>
            </a:r>
            <a:endParaRPr lang="en-US" b="0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B1663B0-B5BC-B141-8B64-0D67B89A7D0A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6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Particle Physics Advisory Panel Report on Recent Activity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Roger Jones</a:t>
            </a:r>
          </a:p>
          <a:p>
            <a:r>
              <a:rPr lang="en-US" sz="2400" dirty="0"/>
              <a:t>Lancaster University</a:t>
            </a:r>
          </a:p>
          <a:p>
            <a:r>
              <a:rPr lang="en-US" sz="2400" dirty="0"/>
              <a:t>on behalf of the PPAP</a:t>
            </a:r>
          </a:p>
          <a:p>
            <a:endParaRPr lang="en-US" sz="2400" dirty="0"/>
          </a:p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 April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C35B-2F48-E248-8656-A55E94A2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t>7th April 2020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E141-B8DE-1949-BD76-2919E10E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RWL Jones, Lancaster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0B2E3-E297-A146-A7E5-129725BE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63B0-B5BC-B141-8B64-0D67B89A7D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80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Forward business - Immediate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394BFD"/>
                </a:solidFill>
              </a:rPr>
              <a:t>Asked to assess opportunities and interest in the Electron Ion Collider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Will contact likely interested parties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Request input from </a:t>
            </a:r>
            <a:r>
              <a:rPr lang="en-US" sz="1600" dirty="0" err="1">
                <a:solidFill>
                  <a:srgbClr val="FF0000"/>
                </a:solidFill>
              </a:rPr>
              <a:t>gorups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Need to pull this together immediately after Easter</a:t>
            </a:r>
          </a:p>
          <a:p>
            <a:r>
              <a:rPr lang="en-US" sz="1800" dirty="0">
                <a:solidFill>
                  <a:srgbClr val="394BFD"/>
                </a:solidFill>
              </a:rPr>
              <a:t>Consultation on revising/replacing the PRD scheme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Consulting with PPRP past chairs, trying to contact PRD </a:t>
            </a:r>
            <a:r>
              <a:rPr lang="en-US" sz="1600" dirty="0" err="1">
                <a:solidFill>
                  <a:srgbClr val="FF0000"/>
                </a:solidFill>
              </a:rPr>
              <a:t>Pis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Welcome input on value of the old PRD scheme and suggestions for improving the process or scheme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Need to conclude this in the next week</a:t>
            </a:r>
          </a:p>
          <a:p>
            <a:r>
              <a:rPr lang="en-US" sz="1800" dirty="0">
                <a:solidFill>
                  <a:srgbClr val="394BFD"/>
                </a:solidFill>
              </a:rPr>
              <a:t>UKRI-STFC Infrastructure Prioritization Process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Request for PPAP input came yesterday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List of project for comment will be sent ~1 May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Response required by 15 May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We will consult with groups as best we can, consistent with roadmap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Of course, the EU Strategy Update would be </a:t>
            </a:r>
            <a:r>
              <a:rPr lang="en-US" sz="1600" b="1" u="sng" dirty="0">
                <a:solidFill>
                  <a:srgbClr val="FF0000"/>
                </a:solidFill>
              </a:rPr>
              <a:t>really</a:t>
            </a:r>
            <a:r>
              <a:rPr lang="en-US" sz="1600" dirty="0">
                <a:solidFill>
                  <a:srgbClr val="FF0000"/>
                </a:solidFill>
              </a:rPr>
              <a:t> useful for this!</a:t>
            </a:r>
            <a:endParaRPr lang="en-US" sz="2000" dirty="0">
              <a:solidFill>
                <a:srgbClr val="394BF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99213"/>
            <a:ext cx="2311400" cy="301625"/>
          </a:xfrm>
        </p:spPr>
        <p:txBody>
          <a:bodyPr/>
          <a:lstStyle/>
          <a:p>
            <a:fld id="{38A4D2D7-83F5-4541-9D32-B2FDCDFFC81E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223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Forward business – Intermediate and Longer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394BFD"/>
                </a:solidFill>
              </a:rPr>
              <a:t>Reacting to the European Strategy Update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Rapid responses late May of no information before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The sooner we know, the better our consultation and advice can be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More considered review over the Summer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“Choose our dinner from the menu”</a:t>
            </a:r>
          </a:p>
          <a:p>
            <a:r>
              <a:rPr lang="en-US" sz="1800" dirty="0">
                <a:solidFill>
                  <a:srgbClr val="394BFD"/>
                </a:solidFill>
              </a:rPr>
              <a:t>Starting a process for a 10 years and beyond </a:t>
            </a:r>
            <a:r>
              <a:rPr lang="en-US" sz="1800" dirty="0" err="1">
                <a:solidFill>
                  <a:srgbClr val="394BFD"/>
                </a:solidFill>
              </a:rPr>
              <a:t>programme</a:t>
            </a:r>
            <a:endParaRPr lang="en-US" sz="1800" dirty="0">
              <a:solidFill>
                <a:srgbClr val="394BFD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Science opportunities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Technology needs (of all sorts) and retaining capability, supporting UK leadership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New models for working/funding?</a:t>
            </a:r>
          </a:p>
          <a:p>
            <a:r>
              <a:rPr lang="en-US" sz="1800" dirty="0">
                <a:solidFill>
                  <a:srgbClr val="394BFD"/>
                </a:solidFill>
              </a:rPr>
              <a:t>Communications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Find better ways of communicating with the community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Community meeting still planned for mid-September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Hope to seed questions through the summer, so the Community Meeting brings things 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99213"/>
            <a:ext cx="2311400" cy="301625"/>
          </a:xfrm>
        </p:spPr>
        <p:txBody>
          <a:bodyPr/>
          <a:lstStyle/>
          <a:p>
            <a:fld id="{38A4D2D7-83F5-4541-9D32-B2FDCDFFC81E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2987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17491" y="2709747"/>
            <a:ext cx="4076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6000" b="0" dirty="0">
                <a:solidFill>
                  <a:srgbClr val="FF0000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4872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2400" dirty="0">
                <a:solidFill>
                  <a:srgbClr val="0000FF"/>
                </a:solidFill>
              </a:rPr>
              <a:t>Activity is demand-driven, otherwise meet every 3-6 months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Interact with community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Annual community meeting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Phone meetings with </a:t>
            </a:r>
            <a:r>
              <a:rPr lang="en-US" sz="2000" dirty="0" err="1">
                <a:solidFill>
                  <a:srgbClr val="FF0000"/>
                </a:solidFill>
              </a:rPr>
              <a:t>Pis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Encourage community to notify us of new initiatives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Respond to request for information from STFC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Respond to calls for input from government</a:t>
            </a:r>
          </a:p>
          <a:p>
            <a:r>
              <a:rPr lang="en-US" dirty="0">
                <a:solidFill>
                  <a:srgbClr val="0000FF"/>
                </a:solidFill>
              </a:rPr>
              <a:t>Keep Particle Physics Roadmap up to date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945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4D443-1296-114F-995A-28992AD8B65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Expertise across all PP areas. 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2019 membership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/>
              <a:t>Roger Jones (Lancaster)  Chair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/>
              <a:t>Silvia </a:t>
            </a:r>
            <a:r>
              <a:rPr lang="en-US" dirty="0" err="1"/>
              <a:t>Pascoli</a:t>
            </a:r>
            <a:r>
              <a:rPr lang="en-US" dirty="0"/>
              <a:t> (IPPP)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/>
              <a:t>Veronique Boisvert (RHUL)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/>
              <a:t>Jo Cole (Brunel)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/>
              <a:t>Matthew Malek (Sheffield)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/>
              <a:t>Pawel Majewski (RAL)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/>
              <a:t>Peter </a:t>
            </a:r>
            <a:r>
              <a:rPr lang="en-US" dirty="0" err="1"/>
              <a:t>Ratoff</a:t>
            </a:r>
            <a:r>
              <a:rPr lang="en-US" dirty="0"/>
              <a:t> (Cockcroft)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/>
              <a:t>Matthew Needham (Edinburgh) </a:t>
            </a:r>
          </a:p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2020 Membership</a:t>
            </a:r>
          </a:p>
          <a:p>
            <a:pPr marL="400050" lvl="1" indent="0">
              <a:buNone/>
            </a:pPr>
            <a:r>
              <a:rPr lang="en-US" sz="2200" dirty="0"/>
              <a:t>Roger Jones (Lancaster)  </a:t>
            </a:r>
            <a:r>
              <a:rPr lang="en-US" sz="2200" i="1" dirty="0"/>
              <a:t>Chair</a:t>
            </a:r>
          </a:p>
          <a:p>
            <a:pPr marL="400050" lvl="1" indent="0">
              <a:buNone/>
            </a:pPr>
            <a:r>
              <a:rPr lang="en-US" sz="2200" dirty="0"/>
              <a:t>Silvia </a:t>
            </a:r>
            <a:r>
              <a:rPr lang="en-US" sz="2200" dirty="0" err="1"/>
              <a:t>Pascoli</a:t>
            </a:r>
            <a:r>
              <a:rPr lang="en-US" sz="2200" dirty="0"/>
              <a:t> (IPPP)</a:t>
            </a:r>
          </a:p>
          <a:p>
            <a:pPr marL="400050" lvl="1" indent="0">
              <a:buNone/>
            </a:pPr>
            <a:r>
              <a:rPr lang="en-US" sz="2200" dirty="0"/>
              <a:t>Ben </a:t>
            </a:r>
            <a:r>
              <a:rPr lang="en-US" sz="2200" dirty="0" err="1"/>
              <a:t>Allanach</a:t>
            </a:r>
            <a:r>
              <a:rPr lang="en-US" sz="2200" dirty="0"/>
              <a:t> (Cambridge)</a:t>
            </a:r>
          </a:p>
          <a:p>
            <a:pPr marL="400050" lvl="1" indent="0">
              <a:buNone/>
            </a:pPr>
            <a:r>
              <a:rPr lang="en-US" sz="2200" dirty="0"/>
              <a:t>Yvonne Peters (Manchester) </a:t>
            </a:r>
          </a:p>
          <a:p>
            <a:pPr marL="400050" lvl="1" indent="0">
              <a:buNone/>
            </a:pPr>
            <a:r>
              <a:rPr lang="en-US" sz="2200" dirty="0"/>
              <a:t>Jo Cole (Brunel)</a:t>
            </a:r>
          </a:p>
          <a:p>
            <a:pPr marL="400050" lvl="1" indent="0">
              <a:buNone/>
            </a:pPr>
            <a:r>
              <a:rPr lang="en-US" sz="2200" dirty="0"/>
              <a:t>Matthew Malek (Sheffield)</a:t>
            </a:r>
          </a:p>
          <a:p>
            <a:pPr marL="400050" lvl="1" indent="0">
              <a:buNone/>
            </a:pPr>
            <a:r>
              <a:rPr lang="en-US" sz="2200" dirty="0"/>
              <a:t>Pawel Majewski (RAL) </a:t>
            </a:r>
          </a:p>
          <a:p>
            <a:pPr marL="400050" lvl="1" indent="0">
              <a:buNone/>
            </a:pPr>
            <a:r>
              <a:rPr lang="en-US" sz="2200" dirty="0" err="1"/>
              <a:t>Jaroslaw</a:t>
            </a:r>
            <a:r>
              <a:rPr lang="en-US" sz="2200" dirty="0"/>
              <a:t> Pasternak (IC)</a:t>
            </a:r>
          </a:p>
          <a:p>
            <a:pPr marL="400050" lvl="1" indent="0">
              <a:buNone/>
            </a:pPr>
            <a:r>
              <a:rPr lang="en-US" sz="2200" dirty="0"/>
              <a:t>Matthew Needham (Edinburgh) </a:t>
            </a:r>
          </a:p>
          <a:p>
            <a:pPr marL="400050" lvl="1" indent="0">
              <a:buNone/>
            </a:pPr>
            <a:endParaRPr lang="en-US" sz="2200" dirty="0">
              <a:solidFill>
                <a:srgbClr val="0000FF"/>
              </a:solidFill>
            </a:endParaRPr>
          </a:p>
          <a:p>
            <a:pPr marL="72125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First meeting of new panel this morning (events my dear, events…) </a:t>
            </a:r>
          </a:p>
          <a:p>
            <a:pPr marL="40005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286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06475"/>
            <a:ext cx="8915400" cy="5302250"/>
          </a:xfrm>
        </p:spPr>
        <p:txBody>
          <a:bodyPr/>
          <a:lstStyle/>
          <a:p>
            <a:pPr marL="342900">
              <a:buFont typeface="Wingdings" pitchFamily="2" charset="2"/>
              <a:buChar char="q"/>
            </a:pPr>
            <a:r>
              <a:rPr lang="en-US" sz="2000" dirty="0">
                <a:solidFill>
                  <a:srgbClr val="394BFD"/>
                </a:solidFill>
              </a:rPr>
              <a:t>2018 meetings gathered community input for the European Strategy Review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Comments were all reflected in the STFC consultation meeting 1 July 2019 at the </a:t>
            </a:r>
            <a:r>
              <a:rPr lang="en-US" sz="1800" dirty="0" err="1">
                <a:solidFill>
                  <a:srgbClr val="FF0000"/>
                </a:solidFill>
              </a:rPr>
              <a:t>IoP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Less so by some summary speakers in the Granada Symposium!</a:t>
            </a:r>
          </a:p>
          <a:p>
            <a:r>
              <a:rPr lang="en-US" sz="2000" dirty="0">
                <a:solidFill>
                  <a:srgbClr val="394BFD"/>
                </a:solidFill>
              </a:rPr>
              <a:t>2019 Annual Particle Physics community meeting (with idea gathering for the ‘Big Opportunities’ call) </a:t>
            </a:r>
          </a:p>
          <a:p>
            <a:r>
              <a:rPr lang="en-US" sz="2000" dirty="0">
                <a:solidFill>
                  <a:srgbClr val="394BFD"/>
                </a:solidFill>
              </a:rPr>
              <a:t>2019 Revision of the Roadmap and discussion</a:t>
            </a:r>
          </a:p>
          <a:p>
            <a:r>
              <a:rPr lang="en-US" sz="2000" dirty="0">
                <a:solidFill>
                  <a:srgbClr val="394BFD"/>
                </a:solidFill>
              </a:rPr>
              <a:t>2019 Input to the PP Evaluation Panel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Still unclear what the outcome of that panel was</a:t>
            </a:r>
          </a:p>
          <a:p>
            <a:r>
              <a:rPr lang="en-US" sz="2000" dirty="0">
                <a:solidFill>
                  <a:srgbClr val="394BFD"/>
                </a:solidFill>
              </a:rPr>
              <a:t>Late consultation of the UKRI Infrastructure Roadmap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696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143717"/>
            <a:ext cx="9038993" cy="652462"/>
          </a:xfrm>
        </p:spPr>
        <p:txBody>
          <a:bodyPr/>
          <a:lstStyle/>
          <a:p>
            <a:r>
              <a:rPr lang="en-US" dirty="0"/>
              <a:t>European Particle Physics Strategy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394BFD"/>
                </a:solidFill>
              </a:rPr>
              <a:t>Review of European Particle Physics Strategy. </a:t>
            </a:r>
          </a:p>
          <a:p>
            <a:r>
              <a:rPr lang="en-US" sz="2000" dirty="0">
                <a:solidFill>
                  <a:srgbClr val="394BFD"/>
                </a:solidFill>
              </a:rPr>
              <a:t>Update by May 2020.</a:t>
            </a:r>
          </a:p>
          <a:p>
            <a:endParaRPr lang="en-US" sz="2000" dirty="0">
              <a:solidFill>
                <a:srgbClr val="394BFD"/>
              </a:solidFill>
            </a:endParaRPr>
          </a:p>
          <a:p>
            <a:endParaRPr lang="en-US" sz="2000" dirty="0">
              <a:solidFill>
                <a:srgbClr val="394BFD"/>
              </a:solidFill>
            </a:endParaRPr>
          </a:p>
          <a:p>
            <a:endParaRPr lang="en-US" sz="2000" dirty="0">
              <a:solidFill>
                <a:srgbClr val="394BFD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94BFD"/>
              </a:solidFill>
            </a:endParaRPr>
          </a:p>
          <a:p>
            <a:r>
              <a:rPr lang="en-US" sz="2000" dirty="0" err="1">
                <a:solidFill>
                  <a:srgbClr val="394BFD"/>
                </a:solidFill>
              </a:rPr>
              <a:t>CepC</a:t>
            </a:r>
            <a:r>
              <a:rPr lang="en-US" sz="2000" dirty="0">
                <a:solidFill>
                  <a:srgbClr val="394BFD"/>
                </a:solidFill>
              </a:rPr>
              <a:t> and </a:t>
            </a:r>
            <a:r>
              <a:rPr lang="en-US" sz="2000" dirty="0" err="1">
                <a:solidFill>
                  <a:srgbClr val="394BFD"/>
                </a:solidFill>
              </a:rPr>
              <a:t>CppC</a:t>
            </a:r>
            <a:r>
              <a:rPr lang="en-US" sz="2000" dirty="0">
                <a:solidFill>
                  <a:srgbClr val="394BFD"/>
                </a:solidFill>
              </a:rPr>
              <a:t> now possibilities</a:t>
            </a:r>
          </a:p>
          <a:p>
            <a:r>
              <a:rPr lang="en-US" sz="2000" dirty="0">
                <a:solidFill>
                  <a:srgbClr val="394BFD"/>
                </a:solidFill>
              </a:rPr>
              <a:t>Second term DG making clear progressing FCC *and* CLIC is challenging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No clarity in the Granada symposium on the next project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Strong UK support for an </a:t>
            </a:r>
            <a:r>
              <a:rPr lang="en-US" sz="1600" dirty="0" err="1">
                <a:solidFill>
                  <a:srgbClr val="FF0000"/>
                </a:solidFill>
              </a:rPr>
              <a:t>e+e</a:t>
            </a:r>
            <a:r>
              <a:rPr lang="en-US" sz="1600">
                <a:solidFill>
                  <a:srgbClr val="FF0000"/>
                </a:solidFill>
              </a:rPr>
              <a:t>- </a:t>
            </a:r>
            <a:r>
              <a:rPr lang="en-US" sz="1600" dirty="0">
                <a:solidFill>
                  <a:srgbClr val="FF0000"/>
                </a:solidFill>
              </a:rPr>
              <a:t>and pp future (somewhere)</a:t>
            </a:r>
          </a:p>
          <a:p>
            <a:endParaRPr lang="en-US" sz="2000" dirty="0">
              <a:solidFill>
                <a:srgbClr val="394BFD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394BF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94BFD"/>
                </a:solidFill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57" y="2005638"/>
            <a:ext cx="6001298" cy="2201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C21BD-6635-C745-AD29-FEC7AA4A4E66}"/>
              </a:ext>
            </a:extLst>
          </p:cNvPr>
          <p:cNvSpPr txBox="1"/>
          <p:nvPr/>
        </p:nvSpPr>
        <p:spPr>
          <a:xfrm>
            <a:off x="6751255" y="383810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Not unambiguously!</a:t>
            </a:r>
          </a:p>
        </p:txBody>
      </p:sp>
    </p:spTree>
    <p:extLst>
      <p:ext uri="{BB962C8B-B14F-4D97-AF65-F5344CB8AC3E}">
        <p14:creationId xmlns:p14="http://schemas.microsoft.com/office/powerpoint/2010/main" val="178460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PPAP Community Meeting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Held 12</a:t>
            </a:r>
            <a:r>
              <a:rPr lang="en-US" baseline="30000" dirty="0"/>
              <a:t>th</a:t>
            </a:r>
            <a:r>
              <a:rPr lang="en-US" dirty="0"/>
              <a:t> &amp; 13</a:t>
            </a:r>
            <a:r>
              <a:rPr lang="en-US" baseline="30000" dirty="0"/>
              <a:t>th</a:t>
            </a:r>
            <a:r>
              <a:rPr lang="en-US" dirty="0"/>
              <a:t> September in Birmingham.</a:t>
            </a:r>
          </a:p>
          <a:p>
            <a:r>
              <a:rPr lang="en-US" dirty="0"/>
              <a:t>Format. Overview of UK activities and discussion sessions</a:t>
            </a:r>
          </a:p>
          <a:p>
            <a:pPr lvl="1"/>
            <a:r>
              <a:rPr lang="en-US" dirty="0"/>
              <a:t>STFC Reports, </a:t>
            </a:r>
            <a:r>
              <a:rPr lang="en-US" dirty="0" err="1"/>
              <a:t>Eurostragegy</a:t>
            </a:r>
            <a:r>
              <a:rPr lang="en-US" dirty="0"/>
              <a:t> progress report</a:t>
            </a:r>
          </a:p>
          <a:p>
            <a:pPr lvl="1"/>
            <a:r>
              <a:rPr lang="en-US" dirty="0"/>
              <a:t>New and updated cross-cutting big ideas</a:t>
            </a:r>
          </a:p>
          <a:p>
            <a:pPr lvl="2"/>
            <a:r>
              <a:rPr lang="en-US" sz="1800" dirty="0"/>
              <a:t>College of RSEs, Detector Technology Centre, Intense Muon beams, (muon tomography), laser-hybrid accelerator for radiological applications</a:t>
            </a:r>
          </a:p>
          <a:p>
            <a:pPr lvl="1"/>
            <a:r>
              <a:rPr lang="en-US" dirty="0"/>
              <a:t>Energy Frontier</a:t>
            </a:r>
          </a:p>
          <a:p>
            <a:pPr lvl="2"/>
            <a:r>
              <a:rPr lang="en-US" dirty="0"/>
              <a:t>Current GPDs, upgrades, beyond the LHC </a:t>
            </a:r>
          </a:p>
          <a:p>
            <a:pPr lvl="1"/>
            <a:r>
              <a:rPr lang="en-US" dirty="0" err="1"/>
              <a:t>Flavour</a:t>
            </a:r>
            <a:r>
              <a:rPr lang="en-US" dirty="0"/>
              <a:t> physics</a:t>
            </a:r>
          </a:p>
          <a:p>
            <a:pPr lvl="2"/>
            <a:r>
              <a:rPr lang="en-US" sz="1800" dirty="0" err="1"/>
              <a:t>Flavour</a:t>
            </a:r>
            <a:r>
              <a:rPr lang="en-US" sz="1800" dirty="0"/>
              <a:t> physics at colliders, kaon physics, LFV, dipole moments, </a:t>
            </a:r>
            <a:r>
              <a:rPr lang="en-US" sz="1800" dirty="0" err="1"/>
              <a:t>SHiP</a:t>
            </a:r>
            <a:endParaRPr lang="en-US" sz="1800" dirty="0"/>
          </a:p>
          <a:p>
            <a:pPr lvl="1"/>
            <a:r>
              <a:rPr lang="en-US" dirty="0"/>
              <a:t>Theory</a:t>
            </a:r>
          </a:p>
          <a:p>
            <a:pPr lvl="1"/>
            <a:r>
              <a:rPr lang="en-US" dirty="0"/>
              <a:t>Neutrinos and non-accelerator</a:t>
            </a:r>
          </a:p>
          <a:p>
            <a:pPr lvl="2"/>
            <a:r>
              <a:rPr lang="en-US" sz="1800" dirty="0"/>
              <a:t>Current and future </a:t>
            </a:r>
            <a:r>
              <a:rPr lang="en-US" sz="1800" dirty="0" err="1"/>
              <a:t>programmes</a:t>
            </a:r>
            <a:r>
              <a:rPr lang="en-US" sz="1800" dirty="0"/>
              <a:t>: Japan, USA; 0nu double beta decay; dark matter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9030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PPAP scientific recommendations largely unchanged from 2016. </a:t>
            </a:r>
          </a:p>
          <a:p>
            <a:pPr lvl="1"/>
            <a:r>
              <a:rPr lang="en-US" sz="1800" dirty="0"/>
              <a:t>Some updates as things have moved on. </a:t>
            </a:r>
          </a:p>
          <a:p>
            <a:pPr lvl="1"/>
            <a:r>
              <a:rPr lang="en-US" sz="1800" dirty="0"/>
              <a:t>New recommendations on planning the </a:t>
            </a:r>
            <a:r>
              <a:rPr lang="en-US" sz="1800" dirty="0" err="1"/>
              <a:t>programme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Nuanced changes around future accelerators – the options are more diverse and the best path depends on decisions elsewhere</a:t>
            </a:r>
          </a:p>
          <a:p>
            <a:r>
              <a:rPr lang="en-US" sz="2000" dirty="0"/>
              <a:t>Comments and concerns </a:t>
            </a:r>
          </a:p>
          <a:p>
            <a:pPr lvl="1"/>
            <a:r>
              <a:rPr lang="en-US" sz="1800" dirty="0"/>
              <a:t>Reducing effective core funding on ongoing and increasing concern. 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Concern over keeping human pipeline filled as a consequences of losses. 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Despite this, cross-cutting concerns remain about software and detector skills retention – academic paths for such specialists</a:t>
            </a:r>
          </a:p>
          <a:p>
            <a:pPr lvl="1"/>
            <a:r>
              <a:rPr lang="en-US" sz="1800" dirty="0"/>
              <a:t>Structural issue – core (= retained capability) posts outnumber the responsive posts, reflecting major upgrade/build commitments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Concern about downstream exploitation of new projects and meeting the top current exploitation priorities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124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BoP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PPAP revised the Roadmap. </a:t>
            </a:r>
          </a:p>
          <a:p>
            <a:pPr lvl="1"/>
            <a:r>
              <a:rPr lang="en-US" sz="1800" dirty="0"/>
              <a:t>It has now added recommendations, on request</a:t>
            </a:r>
          </a:p>
          <a:p>
            <a:pPr lvl="1"/>
            <a:r>
              <a:rPr lang="en-US" sz="1800" dirty="0"/>
              <a:t>Pointed out that an aggressive timescale is poorly aligned to the European Strategy timescale</a:t>
            </a:r>
          </a:p>
          <a:p>
            <a:pPr lvl="1"/>
            <a:r>
              <a:rPr lang="en-US" sz="1800" dirty="0"/>
              <a:t>Now moved to May/June conclusion – still tight</a:t>
            </a:r>
          </a:p>
          <a:p>
            <a:r>
              <a:rPr lang="en-US" sz="2000" dirty="0"/>
              <a:t>We were asked for a very quick turn around input to the </a:t>
            </a:r>
            <a:r>
              <a:rPr lang="en-US" sz="2000" dirty="0" err="1"/>
              <a:t>BoP</a:t>
            </a:r>
            <a:r>
              <a:rPr lang="en-US" sz="2000" dirty="0"/>
              <a:t> light touch review, stating community consultation was not expect</a:t>
            </a:r>
          </a:p>
          <a:p>
            <a:pPr lvl="1"/>
            <a:r>
              <a:rPr lang="en-US" sz="1800" dirty="0"/>
              <a:t>We have the Roadmap, recommendations and ES inputs, so submitted these</a:t>
            </a:r>
          </a:p>
          <a:p>
            <a:r>
              <a:rPr lang="en-US" sz="2000" dirty="0"/>
              <a:t>We were also asked to comment on the PPEP report (very short turn around)</a:t>
            </a:r>
          </a:p>
          <a:p>
            <a:pPr lvl="1"/>
            <a:r>
              <a:rPr lang="en-US" sz="1800" dirty="0"/>
              <a:t>No real differences of opinion, but worried that balancing between development and exploitation becomes impossible fi eroded further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0965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Ongoing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394BFD"/>
              </a:solidFill>
            </a:endParaRPr>
          </a:p>
          <a:p>
            <a:r>
              <a:rPr lang="en-US" dirty="0">
                <a:solidFill>
                  <a:srgbClr val="394BFD"/>
                </a:solidFill>
              </a:rPr>
              <a:t>How to access funds such as GCRF and ISCF. How convince government to fund science not just technology?</a:t>
            </a:r>
          </a:p>
          <a:p>
            <a:r>
              <a:rPr lang="en-US" dirty="0">
                <a:solidFill>
                  <a:srgbClr val="394BFD"/>
                </a:solidFill>
              </a:rPr>
              <a:t>Skills. Wanted information on what industry wants. Help PP to sell itself. </a:t>
            </a:r>
          </a:p>
          <a:p>
            <a:r>
              <a:rPr lang="en-US" dirty="0">
                <a:solidFill>
                  <a:srgbClr val="394BFD"/>
                </a:solidFill>
              </a:rPr>
              <a:t>Growing imbalance between students and RAs</a:t>
            </a:r>
            <a:r>
              <a:rPr lang="en-US" dirty="0"/>
              <a:t>. </a:t>
            </a:r>
          </a:p>
          <a:p>
            <a:r>
              <a:rPr lang="en-US" dirty="0"/>
              <a:t>Ongoing concern about ERFs – EPP seems to be doing particularly badly in recent rounds. Given new rules, people are likely to stop bothering to apply (EPP does better from FLF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7th April 2020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RWL Jones, Lancaster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D2D7-83F5-4541-9D32-B2FDCDFFC81E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321414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buNone/>
          <a:defRPr sz="18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61495</TotalTime>
  <Words>1080</Words>
  <Application>Microsoft Office PowerPoint</Application>
  <PresentationFormat>A4 Paper (210x297 mm)</PresentationFormat>
  <Paragraphs>174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Garamond</vt:lpstr>
      <vt:lpstr>Lucida Grande</vt:lpstr>
      <vt:lpstr>Times</vt:lpstr>
      <vt:lpstr>Times New Roman</vt:lpstr>
      <vt:lpstr>Wingdings</vt:lpstr>
      <vt:lpstr>Edge</vt:lpstr>
      <vt:lpstr>Office Theme</vt:lpstr>
      <vt:lpstr>Particle Physics Advisory Panel Report on Recent Activity </vt:lpstr>
      <vt:lpstr>Primary activities</vt:lpstr>
      <vt:lpstr>Membership</vt:lpstr>
      <vt:lpstr>Recent Activities</vt:lpstr>
      <vt:lpstr>European Particle Physics Strategy Update</vt:lpstr>
      <vt:lpstr>PPAP Community Meeting 2019</vt:lpstr>
      <vt:lpstr>Roadmap recommendations</vt:lpstr>
      <vt:lpstr>BoP </vt:lpstr>
      <vt:lpstr>Ongoing concerns</vt:lpstr>
      <vt:lpstr>Forward business - Immediate</vt:lpstr>
      <vt:lpstr>Forward business – Intermediate and Longer Term</vt:lpstr>
      <vt:lpstr>PowerPoint Presentation</vt:lpstr>
    </vt:vector>
  </TitlesOfParts>
  <Company>PPEP Group, 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Atkinson, Jessica (STFC,SO,PROG)</cp:lastModifiedBy>
  <cp:revision>1252</cp:revision>
  <cp:lastPrinted>2013-04-26T14:46:55Z</cp:lastPrinted>
  <dcterms:created xsi:type="dcterms:W3CDTF">2000-09-22T22:23:34Z</dcterms:created>
  <dcterms:modified xsi:type="dcterms:W3CDTF">2020-04-07T14:06:54Z</dcterms:modified>
</cp:coreProperties>
</file>