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4"/>
  </p:notesMasterIdLst>
  <p:sldIdLst>
    <p:sldId id="272" r:id="rId2"/>
    <p:sldId id="275" r:id="rId3"/>
    <p:sldId id="283" r:id="rId4"/>
    <p:sldId id="276" r:id="rId5"/>
    <p:sldId id="279" r:id="rId6"/>
    <p:sldId id="286" r:id="rId7"/>
    <p:sldId id="259" r:id="rId8"/>
    <p:sldId id="260" r:id="rId9"/>
    <p:sldId id="282" r:id="rId10"/>
    <p:sldId id="284" r:id="rId11"/>
    <p:sldId id="285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FF8AD8"/>
    <a:srgbClr val="D5FC79"/>
    <a:srgbClr val="008F00"/>
    <a:srgbClr val="0432FF"/>
    <a:srgbClr val="FF7E79"/>
    <a:srgbClr val="73FB79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89860"/>
  </p:normalViewPr>
  <p:slideViewPr>
    <p:cSldViewPr snapToGrid="0" snapToObjects="1">
      <p:cViewPr>
        <p:scale>
          <a:sx n="94" d="100"/>
          <a:sy n="94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23033-684F-D845-B981-2BDA5328975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84F3A-CFE6-6248-B08D-EF0062B4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0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84F3A-CFE6-6248-B08D-EF0062B4AD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8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4692-E276-6C41-B72C-7BBDFE56EF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3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84F3A-CFE6-6248-B08D-EF0062B4AD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33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84F3A-CFE6-6248-B08D-EF0062B4AD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4692-E276-6C41-B72C-7BBDFE56EF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2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9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6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1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1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4CD13-CDEE-1E4C-A83C-DEF05584CDE5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AE06-A6B3-284D-B006-C151F3FA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0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736979"/>
            <a:ext cx="12192000" cy="2934269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73458" y="1201002"/>
            <a:ext cx="10413242" cy="13864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charset="0"/>
                <a:ea typeface="Arial Rounded MT Bold" charset="0"/>
                <a:cs typeface="Arial Rounded MT Bold" charset="0"/>
              </a:rPr>
              <a:t>Update from Science Board</a:t>
            </a:r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3260" y="5914703"/>
            <a:ext cx="3766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Rounded MT Bold" charset="0"/>
                <a:ea typeface="Arial Rounded MT Bold" charset="0"/>
                <a:cs typeface="Arial Rounded MT Bold" charset="0"/>
              </a:rPr>
              <a:t>Tara Shears, </a:t>
            </a:r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for Science Board</a:t>
            </a:r>
            <a:r>
              <a:rPr lang="en-US" dirty="0" smtClean="0">
                <a:latin typeface="Arial Rounded MT Bold" charset="0"/>
                <a:ea typeface="Arial Rounded MT Bold" charset="0"/>
                <a:cs typeface="Arial Rounded MT Bold" charset="0"/>
              </a:rPr>
              <a:t>.</a:t>
            </a:r>
          </a:p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92236" y="327542"/>
            <a:ext cx="7056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latin typeface="Arial Rounded MT Bold" charset="0"/>
                <a:ea typeface="Arial Rounded MT Bold" charset="0"/>
                <a:cs typeface="Arial Rounded MT Bold" charset="0"/>
              </a:rPr>
              <a:t>Summary of current 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issues: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1376" y="2429300"/>
            <a:ext cx="912301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Funding level – what will it be?</a:t>
            </a:r>
          </a:p>
          <a:p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Considering Priority Projects approach</a:t>
            </a:r>
          </a:p>
          <a:p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Main short term business: Balance of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programmes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2020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042613" y="327542"/>
            <a:ext cx="4473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Extra Information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72870" y="323767"/>
            <a:ext cx="7195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 Rounded MT Bold" charset="0"/>
                <a:ea typeface="Arial Rounded MT Bold" charset="0"/>
                <a:cs typeface="Arial Rounded MT Bold" charset="0"/>
              </a:rPr>
              <a:t>Science Board Membership: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539" y="264871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STFC Office: </a:t>
            </a:r>
            <a:r>
              <a:rPr lang="en-US" b="1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Karen Clifford</a:t>
            </a:r>
            <a:endParaRPr lang="en-US" b="1" dirty="0">
              <a:solidFill>
                <a:srgbClr val="FF2F9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2734" y="6492760"/>
            <a:ext cx="769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stfc.ukri.org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/about-us/how-we-are-governed/advisory-boards/science-board/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5859165" y="5010737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(new / changed)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638272" y="1605888"/>
            <a:ext cx="3024344" cy="809767"/>
          </a:xfrm>
          <a:prstGeom prst="roundRect">
            <a:avLst/>
          </a:prstGeom>
          <a:noFill/>
          <a:ln w="38100">
            <a:solidFill>
              <a:srgbClr val="00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14873" y="1649330"/>
            <a:ext cx="387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+ 14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non-core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members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0294" y="1578592"/>
            <a:ext cx="4819737" cy="4726673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62734" y="1680077"/>
            <a:ext cx="42755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Jayne Lawrence (Manchester) (Chair)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Tara Shears (Liverpool) (Deputy Chair)</a:t>
            </a:r>
          </a:p>
          <a:p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Martin Bauer (Durham)</a:t>
            </a:r>
          </a:p>
          <a:p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Andrew Beale (UCL)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Stewart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Boogert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(Royal Holloway)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Bill Chaplin (Birmingham)</a:t>
            </a:r>
          </a:p>
          <a:p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Andrew Coates (UCL/</a:t>
            </a:r>
            <a:r>
              <a:rPr lang="en-US" dirty="0" err="1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Mullard</a:t>
            </a:r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Gavin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Davies (Imperial)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Karen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Edler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(Bath)</a:t>
            </a:r>
          </a:p>
          <a:p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Keith </a:t>
            </a:r>
            <a:r>
              <a:rPr lang="en-US" dirty="0" err="1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Grainge</a:t>
            </a:r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 (Manchester)</a:t>
            </a:r>
          </a:p>
          <a:p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Stephen Hayden (Bristol)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David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Ireland (Glasgow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Martin King (Royal Holloway)</a:t>
            </a:r>
            <a:endParaRPr lang="en-US" dirty="0">
              <a:solidFill>
                <a:srgbClr val="FF2F9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Paul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McKenna (Strathclyde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dirty="0" smtClean="0">
                <a:solidFill>
                  <a:srgbClr val="FF2F92"/>
                </a:solidFill>
                <a:latin typeface="Arial" charset="0"/>
                <a:ea typeface="Arial" charset="0"/>
                <a:cs typeface="Arial" charset="0"/>
              </a:rPr>
              <a:t>Alex Murphy (Edinburgh)</a:t>
            </a:r>
            <a:endParaRPr lang="en-US" dirty="0">
              <a:solidFill>
                <a:srgbClr val="FF2F9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Robin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Perutz (York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52512" y="375912"/>
            <a:ext cx="4855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In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the past year</a:t>
            </a:r>
            <a:r>
              <a:rPr lang="is-I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…..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1225" y="1851598"/>
            <a:ext cx="1083867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charset="0"/>
                <a:ea typeface="Arial Rounded MT Bold" charset="0"/>
                <a:cs typeface="Arial Rounded MT Bold" charset="0"/>
              </a:rPr>
              <a:t>Advisory panel interactions:</a:t>
            </a:r>
          </a:p>
          <a:p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CAP (+IRIS) in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October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PPAP in December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eports and evaluations:</a:t>
            </a:r>
            <a:endParaRPr lang="en-US" sz="2400" b="1" dirty="0" smtClean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800" b="1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kern="0" dirty="0">
                <a:latin typeface="Arial" charset="0"/>
                <a:ea typeface="Arial" charset="0"/>
                <a:cs typeface="Arial" charset="0"/>
              </a:rPr>
              <a:t>Dark Matter strategic review</a:t>
            </a:r>
          </a:p>
          <a:p>
            <a:pPr marL="285750" indent="-285750">
              <a:buFont typeface="Arial" charset="0"/>
              <a:buChar char="•"/>
            </a:pPr>
            <a:r>
              <a:rPr lang="en-GB" kern="0" dirty="0" smtClean="0">
                <a:latin typeface="Arial" charset="0"/>
                <a:ea typeface="Arial" charset="0"/>
                <a:cs typeface="Arial" charset="0"/>
              </a:rPr>
              <a:t>Programme evaluations, Balance of Programmes 2020</a:t>
            </a:r>
            <a:endParaRPr lang="en-GB" kern="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kern="0" dirty="0" smtClean="0">
                <a:latin typeface="Arial" charset="0"/>
                <a:ea typeface="Arial" charset="0"/>
                <a:cs typeface="Arial" charset="0"/>
              </a:rPr>
              <a:t>Priority projects process</a:t>
            </a:r>
            <a:endParaRPr lang="en-GB" kern="0" dirty="0"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Project funding:</a:t>
            </a:r>
            <a:endParaRPr lang="en-US" sz="2400" b="1" dirty="0" smtClean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800" b="1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AWAKE Run 2, HL-LHC-UK2  (in accelerator science)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AGATA (in nuclear physics)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GridPP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DIRAC (within available funds)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73206" y="3029803"/>
            <a:ext cx="7369791" cy="1733266"/>
          </a:xfrm>
          <a:prstGeom prst="roundRect">
            <a:avLst/>
          </a:prstGeom>
          <a:noFill/>
          <a:ln w="38100">
            <a:solidFill>
              <a:srgbClr val="FF2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52512" y="362263"/>
            <a:ext cx="7213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Dark Matter strategic review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3706" y="2060810"/>
            <a:ext cx="1059066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Follows from 2012 review; proposes long term strategy for the field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Published, availabl</a:t>
            </a:r>
            <a:r>
              <a:rPr lang="en-US" sz="2000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 on STFC website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Recommendations</a:t>
            </a:r>
            <a:r>
              <a:rPr lang="en-US" sz="24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Continued funding is essential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Routes to maintain a diversity of approaches should be considered (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seedcorn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funding)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STFC should build on UK expertise and experience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Invest in one experiment if funding constrained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Short term: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invite common R&amp;D for Ar/Xe next generation experiments;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investigate Boulby potential to host next generation experiment</a:t>
            </a:r>
          </a:p>
          <a:p>
            <a:r>
              <a:rPr lang="en-US" sz="2000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Science Board endorsed the review</a:t>
            </a:r>
            <a:endParaRPr lang="en-US" sz="2000" dirty="0">
              <a:solidFill>
                <a:srgbClr val="FF2F92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1" y="6250675"/>
            <a:ext cx="4847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https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://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stfc.ukri.org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/files/2019-dark-matter-strategic-review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/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52512" y="362263"/>
            <a:ext cx="6196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Programme evaluations: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3706" y="2060810"/>
            <a:ext cx="1059066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Three year rolling programme to “define </a:t>
            </a:r>
            <a:r>
              <a:rPr lang="en-US" sz="2400" b="1" dirty="0">
                <a:latin typeface="Arial Rounded MT Bold" charset="0"/>
                <a:ea typeface="Arial Rounded MT Bold" charset="0"/>
                <a:cs typeface="Arial Rounded MT Bold" charset="0"/>
              </a:rPr>
              <a:t>a balanced programme of excellent science within a realistic financial planning envelope” in each PPAN area, followed by a balance of </a:t>
            </a:r>
            <a:r>
              <a:rPr lang="en-US" sz="2400" b="1" dirty="0" err="1">
                <a:latin typeface="Arial Rounded MT Bold" charset="0"/>
                <a:ea typeface="Arial Rounded MT Bold" charset="0"/>
                <a:cs typeface="Arial Rounded MT Bold" charset="0"/>
              </a:rPr>
              <a:t>programmes</a:t>
            </a:r>
            <a:r>
              <a:rPr lang="en-US" sz="2400" b="1" dirty="0">
                <a:latin typeface="Arial Rounded MT Bold" charset="0"/>
                <a:ea typeface="Arial Rounded MT Bold" charset="0"/>
                <a:cs typeface="Arial Rounded MT Bold" charset="0"/>
              </a:rPr>
              <a:t> exercise: 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Accelerator Science, Astronomy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Computing, Nuclear Physics, Particle Physics and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Particle Astrophysics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Financial scenarios of flat cash and +-10%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All </a:t>
            </a:r>
            <a:r>
              <a:rPr lang="en-US" sz="20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evaluation reports </a:t>
            </a:r>
            <a:r>
              <a:rPr lang="en-US" sz="20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published, available on STFC website</a:t>
            </a:r>
            <a:endParaRPr lang="en-US" sz="2000" dirty="0" smtClean="0">
              <a:solidFill>
                <a:srgbClr val="FF2F92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0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1" y="6250675"/>
            <a:ext cx="11206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stfc.ukri.org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/about-us/our-purpose-and-priorities/planning-and-strategy/programme-evaluation/balance-of-programme-exercise-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ppan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9689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52512" y="362262"/>
            <a:ext cx="8166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Programme evaluation </a:t>
            </a:r>
            <a:r>
              <a:rPr lang="en-US" sz="4000" dirty="0">
                <a:latin typeface="Arial Rounded MT Bold" charset="0"/>
                <a:ea typeface="Arial Rounded MT Bold" charset="0"/>
                <a:cs typeface="Arial Rounded MT Bold" charset="0"/>
              </a:rPr>
              <a:t>f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indings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9934" y="1842445"/>
            <a:ext cx="107974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All PPAN areas contain world-leading science, with many opportunities open to the communities.</a:t>
            </a:r>
          </a:p>
          <a:p>
            <a:endParaRPr lang="en-US" sz="2400" b="1" dirty="0" smtClean="0">
              <a:solidFill>
                <a:srgbClr val="FF2F92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24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All PPAN areas suffer from constrained funding.</a:t>
            </a:r>
          </a:p>
          <a:p>
            <a:endParaRPr lang="en-US" sz="2400" dirty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1" y="6250675"/>
            <a:ext cx="11206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stfc.ukri.org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/about-us/our-purpose-and-priorities/planning-and-strategy/programme-evaluation/balance-of-programme-exercise-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ppan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597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52512" y="362262"/>
            <a:ext cx="8166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Programme evaluation </a:t>
            </a:r>
            <a:r>
              <a:rPr lang="en-US" sz="4000" dirty="0">
                <a:latin typeface="Arial Rounded MT Bold" charset="0"/>
                <a:ea typeface="Arial Rounded MT Bold" charset="0"/>
                <a:cs typeface="Arial Rounded MT Bold" charset="0"/>
              </a:rPr>
              <a:t>f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indings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9934" y="1624079"/>
            <a:ext cx="105906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Accelerator Science: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“an upturn of at least 10% is essential to reverse the damage already caused by flat cash funding.”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(paragraph 1.12)</a:t>
            </a:r>
          </a:p>
          <a:p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Nuclear Physics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“a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10% increase in the nuclear physics programme would allow PDRAs awarded on the CG to be supported in full .. and help to reverse the erosion of flat cash”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(paragraph 5.3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 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Particle Astrophysics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: “a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10% increase, assuming a baselined continuation of the uplift, is the minimum amount required to maintain UK visibility and leadership in current projects.” (paragraph 1.8)</a:t>
            </a:r>
          </a:p>
          <a:p>
            <a:endParaRPr lang="en-US" sz="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Particle Physics: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“a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10% increase as the minimum amount required to maintain UK visibility and leadership in the current programme.”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(paragraph 1.7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endParaRPr lang="en-US" sz="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1" y="6250675"/>
            <a:ext cx="11206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stfc.ukri.org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/about-us/our-purpose-and-priorities/planning-and-strategy/programme-evaluation/balance-of-programme-exercise-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ppan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226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01170" y="1828796"/>
            <a:ext cx="100220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charset="0"/>
                <a:ea typeface="Arial Rounded MT Bold" charset="0"/>
                <a:cs typeface="Arial Rounded MT Bold" charset="0"/>
              </a:rPr>
              <a:t>Balance of </a:t>
            </a:r>
            <a:r>
              <a:rPr lang="en-US" sz="2400" b="1" dirty="0" err="1">
                <a:latin typeface="Arial Rounded MT Bold" charset="0"/>
                <a:ea typeface="Arial Rounded MT Bold" charset="0"/>
                <a:cs typeface="Arial Rounded MT Bold" charset="0"/>
              </a:rPr>
              <a:t>Programmes</a:t>
            </a:r>
            <a:r>
              <a:rPr lang="en-US" sz="2400" b="1" dirty="0"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2020 has started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Panel = Science Board + programme evaluation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chairs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Very light touch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1257300" lvl="2" indent="-342900"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ased on evaluations and updates/comments from AP (thanks)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1257300" lvl="2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Examines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programme breadth, balance, depth and health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Financial scenarios: flat real, +10% over a 5 year period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Exercise will conclude by June (latest)</a:t>
            </a:r>
            <a:endParaRPr lang="en-US" sz="2000" dirty="0" smtClean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Final </a:t>
            </a:r>
            <a:r>
              <a:rPr lang="en-US" sz="2000" dirty="0">
                <a:latin typeface="Arial Rounded MT Bold" charset="0"/>
                <a:ea typeface="Arial Rounded MT Bold" charset="0"/>
                <a:cs typeface="Arial Rounded MT Bold" charset="0"/>
              </a:rPr>
              <a:t>report </a:t>
            </a: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will</a:t>
            </a: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000" dirty="0">
                <a:latin typeface="Arial Rounded MT Bold" charset="0"/>
                <a:ea typeface="Arial Rounded MT Bold" charset="0"/>
                <a:cs typeface="Arial Rounded MT Bold" charset="0"/>
              </a:rPr>
              <a:t>be made public.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Note</a:t>
            </a:r>
            <a:r>
              <a:rPr lang="en-US" sz="24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  <a:endParaRPr lang="en-US" sz="2400" b="1" dirty="0" smtClean="0">
              <a:solidFill>
                <a:srgbClr val="FF2F92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Timescale is set by forthcoming decision points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Factors requiring greater discussion (loss of ERC funds, funding cuts, bigger funding uplifts) will trigger a separate exercise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Halfway through; no confirmed emerging messages yet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2512" y="362262"/>
            <a:ext cx="7536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Balance of </a:t>
            </a:r>
            <a:r>
              <a:rPr lang="en-US" sz="4000" dirty="0" err="1" smtClean="0">
                <a:latin typeface="Arial Rounded MT Bold" charset="0"/>
                <a:ea typeface="Arial Rounded MT Bold" charset="0"/>
                <a:cs typeface="Arial Rounded MT Bold" charset="0"/>
              </a:rPr>
              <a:t>Programmes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2020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6421" y="71309"/>
            <a:ext cx="11075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Developing a World Class Research Programme </a:t>
            </a:r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/</a:t>
            </a:r>
          </a:p>
          <a:p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“Priority projects”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334" y="1978822"/>
            <a:ext cx="97539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Advisory panels</a:t>
            </a:r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 have submitted </a:t>
            </a:r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ideas for the Priority Projects</a:t>
            </a:r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/ WCRP scheme </a:t>
            </a:r>
          </a:p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(</a:t>
            </a:r>
            <a:r>
              <a:rPr lang="en-US" sz="2400" b="1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reminder: targets new, non-core funds</a:t>
            </a:r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).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dirty="0" smtClean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Science Board comment on scientific case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Some projects have been submitted to UKRI funding calls</a:t>
            </a:r>
          </a:p>
          <a:p>
            <a:endParaRPr lang="en-US" sz="20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Initial u</a:t>
            </a: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pdate </a:t>
            </a:r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process:</a:t>
            </a:r>
          </a:p>
          <a:p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Annually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; advisory panels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consider any urgent developments; constant overall length of list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Every three years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; major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review of the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priority list. Next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review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is in 2021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3498" y="6462032"/>
            <a:ext cx="778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stfc.ukri.org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/about-us/our-purpose-and-priorities/planning-and-strategy/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stfc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-reviews/research-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programme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3048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3368"/>
            <a:ext cx="12192000" cy="1325563"/>
          </a:xfrm>
          <a:prstGeom prst="rect">
            <a:avLst/>
          </a:prstGeom>
          <a:gradFill flip="none" rotWithShape="1">
            <a:gsLst>
              <a:gs pos="0">
                <a:srgbClr val="0432FF"/>
              </a:gs>
              <a:gs pos="50000">
                <a:srgbClr val="7BF6BE">
                  <a:tint val="44500"/>
                  <a:satMod val="160000"/>
                </a:srgbClr>
              </a:gs>
              <a:gs pos="100000">
                <a:srgbClr val="FF8AD8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32211" y="1992470"/>
            <a:ext cx="942643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Should the process evolve further? </a:t>
            </a:r>
            <a:endParaRPr lang="en-US" b="1" dirty="0" smtClean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rgbClr val="FF2F92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Some issues have been identified: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Other Councils approach this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differently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EPSRC Big Ideas scheme)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Priority project/WCRP list may not be the same as community roadmaps; tension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WCRP exercise has generated projects (by design)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an we generate ideas for grand challenges as well as projects?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discussed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the approach in Science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Board and provided input. </a:t>
            </a:r>
          </a:p>
          <a:p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The process is now under consideration.</a:t>
            </a:r>
            <a:endParaRPr lang="en-US" sz="2000" dirty="0" smtClean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3498" y="6462032"/>
            <a:ext cx="778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stfc.ukri.org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/about-us/our-purpose-and-priorities/planning-and-strategy/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stfc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-reviews/research-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programme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/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21" y="71309"/>
            <a:ext cx="11075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Developing a World Class Research Programme </a:t>
            </a:r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/</a:t>
            </a:r>
          </a:p>
          <a:p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“Priority projects”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39282</TotalTime>
  <Words>833</Words>
  <Application>Microsoft Macintosh PowerPoint</Application>
  <PresentationFormat>Widescreen</PresentationFormat>
  <Paragraphs>132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Rounded MT Bold</vt:lpstr>
      <vt:lpstr>Calibri</vt:lpstr>
      <vt:lpstr>Calibri Light</vt:lpstr>
      <vt:lpstr>Arial</vt:lpstr>
      <vt:lpstr>Office Theme</vt:lpstr>
      <vt:lpstr>Update from Science 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Shears, Tara</dc:creator>
  <cp:lastModifiedBy>Microsoft Office User</cp:lastModifiedBy>
  <cp:revision>125</cp:revision>
  <cp:lastPrinted>2019-04-08T08:24:51Z</cp:lastPrinted>
  <dcterms:created xsi:type="dcterms:W3CDTF">2019-03-19T15:26:49Z</dcterms:created>
  <dcterms:modified xsi:type="dcterms:W3CDTF">2020-04-03T11:14:06Z</dcterms:modified>
</cp:coreProperties>
</file>