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8" r:id="rId5"/>
    <p:sldMasterId id="2147483694" r:id="rId6"/>
    <p:sldMasterId id="2147483696" r:id="rId7"/>
  </p:sldMasterIdLst>
  <p:notesMasterIdLst>
    <p:notesMasterId r:id="rId46"/>
  </p:notesMasterIdLst>
  <p:handoutMasterIdLst>
    <p:handoutMasterId r:id="rId47"/>
  </p:handoutMasterIdLst>
  <p:sldIdLst>
    <p:sldId id="257" r:id="rId8"/>
    <p:sldId id="525" r:id="rId9"/>
    <p:sldId id="527" r:id="rId10"/>
    <p:sldId id="492" r:id="rId11"/>
    <p:sldId id="474" r:id="rId12"/>
    <p:sldId id="545" r:id="rId13"/>
    <p:sldId id="546" r:id="rId14"/>
    <p:sldId id="496" r:id="rId15"/>
    <p:sldId id="544" r:id="rId16"/>
    <p:sldId id="547" r:id="rId17"/>
    <p:sldId id="528" r:id="rId18"/>
    <p:sldId id="529" r:id="rId19"/>
    <p:sldId id="499" r:id="rId20"/>
    <p:sldId id="454" r:id="rId21"/>
    <p:sldId id="452" r:id="rId22"/>
    <p:sldId id="453" r:id="rId23"/>
    <p:sldId id="455" r:id="rId24"/>
    <p:sldId id="549" r:id="rId25"/>
    <p:sldId id="477" r:id="rId26"/>
    <p:sldId id="478" r:id="rId27"/>
    <p:sldId id="302" r:id="rId28"/>
    <p:sldId id="548" r:id="rId29"/>
    <p:sldId id="531" r:id="rId30"/>
    <p:sldId id="532" r:id="rId31"/>
    <p:sldId id="533" r:id="rId32"/>
    <p:sldId id="534" r:id="rId33"/>
    <p:sldId id="535" r:id="rId34"/>
    <p:sldId id="536" r:id="rId35"/>
    <p:sldId id="537" r:id="rId36"/>
    <p:sldId id="538" r:id="rId37"/>
    <p:sldId id="539" r:id="rId38"/>
    <p:sldId id="541" r:id="rId39"/>
    <p:sldId id="493" r:id="rId40"/>
    <p:sldId id="542" r:id="rId41"/>
    <p:sldId id="550" r:id="rId42"/>
    <p:sldId id="500" r:id="rId43"/>
    <p:sldId id="543" r:id="rId44"/>
    <p:sldId id="272" r:id="rId45"/>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952" userDrawn="1">
          <p15:clr>
            <a:srgbClr val="A4A3A4"/>
          </p15:clr>
        </p15:guide>
        <p15:guide id="4" pos="7310" userDrawn="1">
          <p15:clr>
            <a:srgbClr val="A4A3A4"/>
          </p15:clr>
        </p15:guide>
        <p15:guide id="5" pos="3908" userDrawn="1">
          <p15:clr>
            <a:srgbClr val="A4A3A4"/>
          </p15:clr>
        </p15:guide>
        <p15:guide id="6" orient="horz" pos="1570" userDrawn="1">
          <p15:clr>
            <a:srgbClr val="A4A3A4"/>
          </p15:clr>
        </p15:guide>
        <p15:guide id="7" orient="horz" pos="3566" userDrawn="1">
          <p15:clr>
            <a:srgbClr val="A4A3A4"/>
          </p15:clr>
        </p15:guide>
        <p15:guide id="8" pos="937" userDrawn="1">
          <p15:clr>
            <a:srgbClr val="A4A3A4"/>
          </p15:clr>
        </p15:guide>
        <p15:guide id="9" pos="325" userDrawn="1">
          <p15:clr>
            <a:srgbClr val="A4A3A4"/>
          </p15:clr>
        </p15:guide>
        <p15:guide id="10" orient="horz" pos="323" userDrawn="1">
          <p15:clr>
            <a:srgbClr val="A4A3A4"/>
          </p15:clr>
        </p15:guide>
        <p15:guide id="12" orient="horz" pos="777"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mmers, Karen (STFC,RAL,COMMS)" initials="KL"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00"/>
    <a:srgbClr val="2E2D62"/>
    <a:srgbClr val="FFFFFF"/>
    <a:srgbClr val="1E5DF8"/>
    <a:srgbClr val="4D4D4D"/>
    <a:srgbClr val="F08900"/>
    <a:srgbClr val="969696"/>
    <a:srgbClr val="FF8128"/>
    <a:srgbClr val="5F5F5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94" autoAdjust="0"/>
    <p:restoredTop sz="94571" autoAdjust="0"/>
  </p:normalViewPr>
  <p:slideViewPr>
    <p:cSldViewPr snapToGrid="0" snapToObjects="1">
      <p:cViewPr varScale="1">
        <p:scale>
          <a:sx n="68" d="100"/>
          <a:sy n="68" d="100"/>
        </p:scale>
        <p:origin x="1008" y="54"/>
      </p:cViewPr>
      <p:guideLst>
        <p:guide orient="horz" pos="3952"/>
        <p:guide pos="7310"/>
        <p:guide pos="3908"/>
        <p:guide orient="horz" pos="1570"/>
        <p:guide orient="horz" pos="3566"/>
        <p:guide pos="937"/>
        <p:guide pos="325"/>
        <p:guide orient="horz" pos="323"/>
        <p:guide orient="horz" pos="777"/>
      </p:guideLst>
    </p:cSldViewPr>
  </p:slideViewPr>
  <p:notesTextViewPr>
    <p:cViewPr>
      <p:scale>
        <a:sx n="1" d="1"/>
        <a:sy n="1" d="1"/>
      </p:scale>
      <p:origin x="0" y="0"/>
    </p:cViewPr>
  </p:notesTextViewPr>
  <p:sorterViewPr>
    <p:cViewPr varScale="1">
      <p:scale>
        <a:sx n="1" d="1"/>
        <a:sy n="1" d="1"/>
      </p:scale>
      <p:origin x="0" y="-4194"/>
    </p:cViewPr>
  </p:sorterViewPr>
  <p:notesViewPr>
    <p:cSldViewPr snapToGrid="0" snapToObjects="1" showGuides="1">
      <p:cViewPr>
        <p:scale>
          <a:sx n="80" d="100"/>
          <a:sy n="80" d="100"/>
        </p:scale>
        <p:origin x="7192" y="192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6CA06E3D-86DA-4239-BDD6-DB9059D190D1}" type="datetimeFigureOut">
              <a:rPr lang="en-GB" smtClean="0"/>
              <a:t>07/04/2020</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B5BFE982-044E-465D-B3E3-0CD9091188A1}" type="slidenum">
              <a:rPr lang="en-GB" smtClean="0"/>
              <a:t>‹#›</a:t>
            </a:fld>
            <a:endParaRPr lang="en-GB"/>
          </a:p>
        </p:txBody>
      </p:sp>
    </p:spTree>
    <p:extLst>
      <p:ext uri="{BB962C8B-B14F-4D97-AF65-F5344CB8AC3E}">
        <p14:creationId xmlns:p14="http://schemas.microsoft.com/office/powerpoint/2010/main" val="2143338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48FE9A4A-3203-D544-A0F2-9B4A7A1B021E}" type="datetimeFigureOut">
              <a:rPr lang="en-US" smtClean="0"/>
              <a:t>4/7/2020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kri.org/news/coronavirus-impact-on-ukri-supported-research/"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mailto:sarah.verth@stfc.ukri.or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coronavirusexplained.ukri.org/en/" TargetMode="External"/><Relationship Id="rId3" Type="http://schemas.openxmlformats.org/officeDocument/2006/relationships/hyperlink" Target="https://www.ukri.org/news/covid-19-vaccine-therapy-research-boosted-by-six-new-projects-in-rapid-response/" TargetMode="External"/><Relationship Id="rId7" Type="http://schemas.openxmlformats.org/officeDocument/2006/relationships/hyperlink" Target="https://infohub.ukri.org/keep-up-to-date/latest-news/interested-in-the-science-behind-coronavirus-our-new-website-goes-live-toda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ukri.org/news/ukri-open-call-for-research-and-innovation-ideas-to-address-covid-19/" TargetMode="External"/><Relationship Id="rId5" Type="http://schemas.openxmlformats.org/officeDocument/2006/relationships/hyperlink" Target="https://www.ukri.org/" TargetMode="External"/><Relationship Id="rId4" Type="http://schemas.openxmlformats.org/officeDocument/2006/relationships/hyperlink" Target="https://www.ukri.org/news/uk-launches-whole-genome-sequence-alliance-to-map-spread-of-coronaviru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theguardian.com/science/2020/mar/19/prospects-treatment-coronavirus-drugs-vaccines" TargetMode="External"/><Relationship Id="rId3" Type="http://schemas.openxmlformats.org/officeDocument/2006/relationships/hyperlink" Target="https://www.diamond.ac.uk/Home/About.html" TargetMode="External"/><Relationship Id="rId7" Type="http://schemas.openxmlformats.org/officeDocument/2006/relationships/hyperlink" Target="http://www.pinterest.com/pin/create/button/?description=Oxford%20firm%20to%20screen%2015%2C000%20drugs%20in%20search%20for%20coronavirus%20cure&amp;url=https%3A%2F%2Fwww.theguardian.com%2Fbusiness%2F2020%2Fmar%2F31%2Foxford-firm-to-screen-15000-drugs-in-search-for-coronavirus-treatment%3Fpage%3Dwith%3Aimg-2%23img-2&amp;media=https%3A%2F%2Fmedia.guim.co.uk%2F9f90c9ea828974b512316f68ebcd2ce8ed280623%2F0_178_4394_2637%2F4394.jp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twitter.com/intent/tweet?text=Oxford%20firm%20to%20screen%2015%2C000%20drugs%20in%20search%20for%20coronavirus%20cure&amp;url=https%3A%2F%2Fwww.theguardian.com%2Fbusiness%2F2020%2Fmar%2F31%2Foxford-firm-to-screen-15000-drugs-in-search-for-coronavirus-treatment%3FCMP%3Dshare_btn_tw%26page%3Dwith%3Aimg-2%23img-2" TargetMode="External"/><Relationship Id="rId11" Type="http://schemas.openxmlformats.org/officeDocument/2006/relationships/hyperlink" Target="https://www.theguardian.com/society/2020/feb/20/antibiotic-that-kills-drug-resistant-bacteria-discovered-through-ai" TargetMode="External"/><Relationship Id="rId5" Type="http://schemas.openxmlformats.org/officeDocument/2006/relationships/hyperlink" Target="https://www.facebook.com/dialog/share?app_id=180444840287&amp;href=https%3A%2F%2Fwww.theguardian.com%2Fbusiness%2F2020%2Fmar%2F31%2Foxford-firm-to-screen-15000-drugs-in-search-for-coronavirus-treatment%3FCMP%3Dshare_btn_fb%26page%3Dwith%3Aimg-2%23img-2&amp;picture=https%3A%2F%2Fmedia.guim.co.uk%2F9f90c9ea828974b512316f68ebcd2ce8ed280623%2F0_178_4394_2637%2F4394.jpg" TargetMode="External"/><Relationship Id="rId10" Type="http://schemas.openxmlformats.org/officeDocument/2006/relationships/hyperlink" Target="https://www.theguardian.com/business/2019/dec/25/glaxosmithkline-gsk-artificial-intellienge-ai-drug-development" TargetMode="External"/><Relationship Id="rId4" Type="http://schemas.openxmlformats.org/officeDocument/2006/relationships/hyperlink" Target="https://www.diamond.ac.uk/Campaigns/2019/AAAS/Speaker-profiles/Stuart.html" TargetMode="External"/><Relationship Id="rId9" Type="http://schemas.openxmlformats.org/officeDocument/2006/relationships/hyperlink" Target="https://www.theguardian.com/world/2020/mar/18/uk-coronavirus-patients-trial-experimental-lung-drug-synairgen-cur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d.stfc.ac.uk/Pages/Researchers-help-efforts-to-fight-Covid-19.aspx"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pcced.github.io/ramp/" TargetMode="External"/><Relationship Id="rId5" Type="http://schemas.openxmlformats.org/officeDocument/2006/relationships/hyperlink" Target="https://www.rd-alliance.org/groups/rda-covid19" TargetMode="External"/><Relationship Id="rId4" Type="http://schemas.openxmlformats.org/officeDocument/2006/relationships/hyperlink" Target="https://www.rd-alliance.org/rda-covid-19-working-group-urgent-call-expert-contributions-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news/health-5208700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theguardian.com/world/2020/mar/26/how-the-uk-plans-to-source-30000-ventilators-for-nhs-coronaviru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2950"/>
            <a:ext cx="6619875"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7FC27FD-D353-4E2B-905F-807EFEEB3758}" type="slidenum">
              <a:rPr kumimoji="0" lang="en-US" sz="1200" b="0" i="0" u="none" strike="noStrike" kern="1200" cap="none" spc="0" normalizeH="0" baseline="0" noProof="0" smtClean="0">
                <a:ln>
                  <a:noFill/>
                </a:ln>
                <a:solidFill>
                  <a:srgbClr val="000000"/>
                </a:solidFill>
                <a:effectLst/>
                <a:uLnTx/>
                <a:uFillTx/>
                <a:latin typeface="Lucida Grande" pitchFamily="84" charset="0"/>
                <a:ea typeface="ヒラギノ角ゴ Pro W3"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Lucida Grande" pitchFamily="84" charset="0"/>
              <a:ea typeface="ヒラギノ角ゴ Pro W3" pitchFamily="84" charset="-128"/>
              <a:cs typeface="+mn-cs"/>
            </a:endParaRPr>
          </a:p>
        </p:txBody>
      </p:sp>
    </p:spTree>
    <p:extLst>
      <p:ext uri="{BB962C8B-B14F-4D97-AF65-F5344CB8AC3E}">
        <p14:creationId xmlns:p14="http://schemas.microsoft.com/office/powerpoint/2010/main" val="217769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2950"/>
            <a:ext cx="6619875"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7FC27FD-D353-4E2B-905F-807EFEEB3758}" type="slidenum">
              <a:rPr kumimoji="0" lang="en-US" sz="1200" b="0" i="0" u="none" strike="noStrike" kern="1200" cap="none" spc="0" normalizeH="0" baseline="0" noProof="0" smtClean="0">
                <a:ln>
                  <a:noFill/>
                </a:ln>
                <a:solidFill>
                  <a:srgbClr val="000000"/>
                </a:solidFill>
                <a:effectLst/>
                <a:uLnTx/>
                <a:uFillTx/>
                <a:latin typeface="Lucida Grande" pitchFamily="84" charset="0"/>
                <a:ea typeface="ヒラギノ角ゴ Pro W3"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Lucida Grande" pitchFamily="84" charset="0"/>
              <a:ea typeface="ヒラギノ角ゴ Pro W3" pitchFamily="84" charset="-128"/>
              <a:cs typeface="+mn-cs"/>
            </a:endParaRPr>
          </a:p>
        </p:txBody>
      </p:sp>
    </p:spTree>
    <p:extLst>
      <p:ext uri="{BB962C8B-B14F-4D97-AF65-F5344CB8AC3E}">
        <p14:creationId xmlns:p14="http://schemas.microsoft.com/office/powerpoint/2010/main" val="402329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13</a:t>
            </a:fld>
            <a:endParaRPr lang="en-US"/>
          </a:p>
        </p:txBody>
      </p:sp>
    </p:spTree>
    <p:extLst>
      <p:ext uri="{BB962C8B-B14F-4D97-AF65-F5344CB8AC3E}">
        <p14:creationId xmlns:p14="http://schemas.microsoft.com/office/powerpoint/2010/main" val="3937704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7E80110-FA5A-4895-9978-79B9887680B9}" type="slidenum">
              <a:rPr lang="en-US" smtClean="0"/>
              <a:pPr>
                <a:defRPr/>
              </a:pPr>
              <a:t>14</a:t>
            </a:fld>
            <a:endParaRPr lang="en-US" dirty="0"/>
          </a:p>
        </p:txBody>
      </p:sp>
    </p:spTree>
    <p:extLst>
      <p:ext uri="{BB962C8B-B14F-4D97-AF65-F5344CB8AC3E}">
        <p14:creationId xmlns:p14="http://schemas.microsoft.com/office/powerpoint/2010/main" val="2322754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dirty="0" err="1"/>
              <a:t>Alok</a:t>
            </a:r>
            <a:r>
              <a:rPr lang="en-GB" dirty="0"/>
              <a:t> Sharma has been appointed as BEIS Secretary as well as Minister for COP26. He was previously International Development Secretary.</a:t>
            </a:r>
          </a:p>
          <a:p>
            <a:pPr marL="171450" lvl="0" indent="-171450">
              <a:buFont typeface="Arial" panose="020B0604020202020204" pitchFamily="34" charset="0"/>
              <a:buChar char="•"/>
            </a:pPr>
            <a:r>
              <a:rPr lang="en-GB" dirty="0"/>
              <a:t>Rishi Sunak, MP for Richmond, has been appointed as the new Chancellor, replacing </a:t>
            </a:r>
            <a:r>
              <a:rPr lang="en-GB" dirty="0" err="1"/>
              <a:t>Sajid</a:t>
            </a:r>
            <a:r>
              <a:rPr lang="en-GB" dirty="0"/>
              <a:t> Javid who resigned.</a:t>
            </a:r>
          </a:p>
          <a:p>
            <a:pPr marL="171450" lvl="0" indent="-171450">
              <a:buFont typeface="Arial" panose="020B0604020202020204" pitchFamily="34" charset="0"/>
              <a:buChar char="•"/>
            </a:pPr>
            <a:r>
              <a:rPr lang="en-GB" dirty="0"/>
              <a:t>Chris Skidmore is no longer Minister of State for Universities, Science, Research and Innovation. </a:t>
            </a:r>
          </a:p>
          <a:p>
            <a:pPr marL="171450" lvl="0" indent="-171450">
              <a:buFont typeface="Arial" panose="020B0604020202020204" pitchFamily="34" charset="0"/>
              <a:buChar char="•"/>
            </a:pPr>
            <a:r>
              <a:rPr lang="en-GB" dirty="0"/>
              <a:t>Michelle </a:t>
            </a:r>
            <a:r>
              <a:rPr lang="en-GB" dirty="0" err="1"/>
              <a:t>Donelan</a:t>
            </a:r>
            <a:r>
              <a:rPr lang="en-GB" dirty="0"/>
              <a:t>, MP for Chippenham, has been named as Universities Minister in the Department for Education. </a:t>
            </a:r>
            <a:r>
              <a:rPr lang="en-GB" b="1" dirty="0"/>
              <a:t>This has role has now been split from the science brief for the first time since 2010</a:t>
            </a:r>
            <a:r>
              <a:rPr lang="en-GB" dirty="0"/>
              <a:t>. </a:t>
            </a:r>
          </a:p>
          <a:p>
            <a:pPr marL="171450" lvl="0" indent="-171450">
              <a:buFont typeface="Arial" panose="020B0604020202020204" pitchFamily="34" charset="0"/>
              <a:buChar char="•"/>
            </a:pPr>
            <a:r>
              <a:rPr lang="en-GB" dirty="0"/>
              <a:t>Amanda </a:t>
            </a:r>
            <a:r>
              <a:rPr lang="en-GB" dirty="0" err="1"/>
              <a:t>Solloway</a:t>
            </a:r>
            <a:r>
              <a:rPr lang="en-GB" dirty="0"/>
              <a:t>,</a:t>
            </a:r>
            <a:r>
              <a:rPr lang="en-GB" baseline="0" dirty="0"/>
              <a:t> MP for Derby North, </a:t>
            </a:r>
            <a:r>
              <a:rPr lang="en-GB" dirty="0"/>
              <a:t>is the new Science Minister</a:t>
            </a:r>
          </a:p>
          <a:p>
            <a:pPr marL="171450" lvl="0" indent="-171450">
              <a:buFont typeface="Arial" panose="020B0604020202020204" pitchFamily="34" charset="0"/>
              <a:buChar char="•"/>
            </a:pPr>
            <a:r>
              <a:rPr lang="en-GB" dirty="0" err="1"/>
              <a:t>Kwasi</a:t>
            </a:r>
            <a:r>
              <a:rPr lang="en-GB" dirty="0"/>
              <a:t> </a:t>
            </a:r>
            <a:r>
              <a:rPr lang="en-GB" dirty="0" err="1"/>
              <a:t>Kwarteng</a:t>
            </a:r>
            <a:r>
              <a:rPr lang="en-GB" dirty="0"/>
              <a:t>, MP for Spelthorne, has been re-appointed as Minister of State for Business, Energy and Clean Growth and </a:t>
            </a:r>
            <a:r>
              <a:rPr lang="en-GB" dirty="0" err="1"/>
              <a:t>Nadhim</a:t>
            </a:r>
            <a:r>
              <a:rPr lang="en-GB" dirty="0"/>
              <a:t> </a:t>
            </a:r>
            <a:r>
              <a:rPr lang="en-GB" dirty="0" err="1"/>
              <a:t>Zahawi</a:t>
            </a:r>
            <a:r>
              <a:rPr lang="en-GB" dirty="0"/>
              <a:t> remains Parliamentary Under Secretary of State for Business and Industry.</a:t>
            </a:r>
          </a:p>
          <a:p>
            <a:pPr marL="171450" lvl="0" indent="-171450">
              <a:buFont typeface="Arial" panose="020B0604020202020204" pitchFamily="34" charset="0"/>
              <a:buChar char="•"/>
            </a:pPr>
            <a:r>
              <a:rPr lang="en-GB" dirty="0"/>
              <a:t>Many ministers have stayed in post, including Matt Hancock as Health Minister, Dominic </a:t>
            </a:r>
            <a:r>
              <a:rPr lang="en-GB" dirty="0" err="1"/>
              <a:t>Raab</a:t>
            </a:r>
            <a:r>
              <a:rPr lang="en-GB" dirty="0"/>
              <a:t> as Foreign Secretary and </a:t>
            </a:r>
            <a:r>
              <a:rPr lang="en-GB" dirty="0" err="1"/>
              <a:t>Priti</a:t>
            </a:r>
            <a:r>
              <a:rPr lang="en-GB" dirty="0"/>
              <a:t> Patel as Home Secretary.</a:t>
            </a:r>
          </a:p>
          <a:p>
            <a:pPr marL="171450" lvl="0" indent="-171450">
              <a:buFont typeface="Arial" panose="020B0604020202020204" pitchFamily="34" charset="0"/>
              <a:buChar char="•"/>
            </a:pPr>
            <a:r>
              <a:rPr lang="en-GB" dirty="0"/>
              <a:t>The government has confirmed that No 10 and No 11 special advisor teams will merge.</a:t>
            </a:r>
          </a:p>
          <a:p>
            <a:r>
              <a:rPr lang="en-GB" dirty="0"/>
              <a:t> </a:t>
            </a:r>
          </a:p>
        </p:txBody>
      </p:sp>
      <p:sp>
        <p:nvSpPr>
          <p:cNvPr id="4" name="Slide Number Placeholder 3"/>
          <p:cNvSpPr>
            <a:spLocks noGrp="1"/>
          </p:cNvSpPr>
          <p:nvPr>
            <p:ph type="sldNum" sz="quarter" idx="10"/>
          </p:nvPr>
        </p:nvSpPr>
        <p:spPr/>
        <p:txBody>
          <a:bodyPr/>
          <a:lstStyle/>
          <a:p>
            <a:fld id="{C0F3BA1D-A00F-DB41-84DA-BE26C4853B35}" type="slidenum">
              <a:rPr lang="en-US" smtClean="0"/>
              <a:t>19</a:t>
            </a:fld>
            <a:endParaRPr lang="en-US"/>
          </a:p>
        </p:txBody>
      </p:sp>
    </p:spTree>
    <p:extLst>
      <p:ext uri="{BB962C8B-B14F-4D97-AF65-F5344CB8AC3E}">
        <p14:creationId xmlns:p14="http://schemas.microsoft.com/office/powerpoint/2010/main" val="980471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768" y="4777958"/>
            <a:ext cx="5438140" cy="4543023"/>
          </a:xfrm>
        </p:spPr>
        <p:txBody>
          <a:bodyPr/>
          <a:lstStyle/>
          <a:p>
            <a:pPr>
              <a:spcAft>
                <a:spcPts val="600"/>
              </a:spcAft>
            </a:pPr>
            <a:r>
              <a:rPr lang="en-GB" sz="1200" kern="1200" dirty="0">
                <a:solidFill>
                  <a:schemeClr val="tx1"/>
                </a:solidFill>
                <a:effectLst/>
                <a:latin typeface="+mn-lt"/>
                <a:ea typeface="+mn-ea"/>
                <a:cs typeface="+mn-cs"/>
              </a:rPr>
              <a:t>On 11 March, </a:t>
            </a:r>
            <a:r>
              <a:rPr lang="en-GB" dirty="0"/>
              <a:t>delivered his budget speech to the House of Commons in which a number of announcements relevant to research and innovation were made, including:</a:t>
            </a:r>
            <a:endParaRPr lang="en-GB" sz="1200" kern="1200" dirty="0">
              <a:solidFill>
                <a:schemeClr val="tx1"/>
              </a:solidFill>
              <a:effectLst/>
              <a:latin typeface="+mn-lt"/>
              <a:ea typeface="+mn-ea"/>
              <a:cs typeface="+mn-cs"/>
            </a:endParaRPr>
          </a:p>
          <a:p>
            <a:pPr marL="171450" indent="-171450">
              <a:spcAft>
                <a:spcPts val="600"/>
              </a:spcAft>
              <a:buFont typeface="Arial" panose="020B0604020202020204" pitchFamily="34" charset="0"/>
              <a:buChar char="•"/>
            </a:pPr>
            <a:r>
              <a:rPr lang="en-GB" sz="1200" kern="1200" dirty="0">
                <a:solidFill>
                  <a:schemeClr val="tx1"/>
                </a:solidFill>
                <a:effectLst/>
                <a:latin typeface="+mn-lt"/>
                <a:ea typeface="+mn-ea"/>
                <a:cs typeface="+mn-cs"/>
              </a:rPr>
              <a:t>Increase research and development funding in the UK to £22 billion per year. This will mean that as a percentage of GDP, R&amp;D spending will be the highest it has been for nearly 40 years: higher than the US, China, France and Japan. </a:t>
            </a:r>
          </a:p>
          <a:p>
            <a:pPr marL="171450" indent="-171450">
              <a:spcAft>
                <a:spcPts val="600"/>
              </a:spcAft>
              <a:buFont typeface="Arial" panose="020B0604020202020204" pitchFamily="34" charset="0"/>
              <a:buChar char="•"/>
            </a:pPr>
            <a:r>
              <a:rPr lang="en-GB" sz="1200" kern="1200" dirty="0">
                <a:solidFill>
                  <a:schemeClr val="tx1"/>
                </a:solidFill>
                <a:effectLst/>
                <a:latin typeface="+mn-lt"/>
                <a:ea typeface="+mn-ea"/>
                <a:cs typeface="+mn-cs"/>
              </a:rPr>
              <a:t> Investment of over £900 million to ensure UK businesses are leading the way in high-potential technologies. This will involve commercialising nuclear fusion technology, offering potentially limitless clean energy, and supporting the government’s ambitious National Space Strategy and space innovation fund.</a:t>
            </a:r>
          </a:p>
          <a:p>
            <a:pPr marL="171450" indent="-171450">
              <a:spcAft>
                <a:spcPts val="600"/>
              </a:spcAft>
              <a:buFont typeface="Arial" panose="020B0604020202020204" pitchFamily="34" charset="0"/>
              <a:buChar char="•"/>
            </a:pPr>
            <a:r>
              <a:rPr lang="en-GB" sz="1200" kern="1200" dirty="0">
                <a:solidFill>
                  <a:schemeClr val="tx1"/>
                </a:solidFill>
                <a:effectLst/>
                <a:latin typeface="+mn-lt"/>
                <a:ea typeface="+mn-ea"/>
                <a:cs typeface="+mn-cs"/>
              </a:rPr>
              <a:t> At least £800 million will also be invested in a new blue-skies funding agency here in the UK to fund high-risk, high-reward research. This will be modelled on the Defence Advanced Research Projects Agency (ARPA) in the USA.</a:t>
            </a:r>
          </a:p>
          <a:p>
            <a:pPr marL="171450" indent="-171450">
              <a:buFont typeface="Arial" panose="020B0604020202020204" pitchFamily="34" charset="0"/>
              <a:buChar char="•"/>
            </a:pPr>
            <a:r>
              <a:rPr lang="en-GB" dirty="0">
                <a:effectLst/>
              </a:rPr>
              <a:t>In addition, a raft of measures were announced in response to COVID-19, totalling £30 billion. </a:t>
            </a:r>
          </a:p>
          <a:p>
            <a:endParaRPr lang="en-GB" dirty="0">
              <a:effectLst/>
            </a:endParaRPr>
          </a:p>
          <a:p>
            <a:r>
              <a:rPr lang="en-GB" dirty="0">
                <a:effectLst/>
              </a:rPr>
              <a:t>See the UKRI Information hub</a:t>
            </a:r>
            <a:r>
              <a:rPr lang="en-GB" baseline="0" dirty="0">
                <a:effectLst/>
              </a:rPr>
              <a:t> for a summary of the main announcements relevant to UKRI. </a:t>
            </a:r>
          </a:p>
          <a:p>
            <a:endParaRPr lang="en-GB" baseline="0" dirty="0">
              <a:effectLst/>
            </a:endParaRPr>
          </a:p>
          <a:p>
            <a:r>
              <a:rPr lang="en-GB" dirty="0"/>
              <a:t>UKRI are discussing the content of the budget with BEIS.  We will keep staff updated and provide greater detail on any aspects of specific relevance to UKRI as soon as further information is available.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80110-FA5A-4895-9978-79B9887680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273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t>21</a:t>
            </a:fld>
            <a:endParaRPr lang="en-US"/>
          </a:p>
        </p:txBody>
      </p:sp>
    </p:spTree>
    <p:extLst>
      <p:ext uri="{BB962C8B-B14F-4D97-AF65-F5344CB8AC3E}">
        <p14:creationId xmlns:p14="http://schemas.microsoft.com/office/powerpoint/2010/main" val="1742944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22</a:t>
            </a:fld>
            <a:endParaRPr lang="en-US"/>
          </a:p>
        </p:txBody>
      </p:sp>
    </p:spTree>
    <p:extLst>
      <p:ext uri="{BB962C8B-B14F-4D97-AF65-F5344CB8AC3E}">
        <p14:creationId xmlns:p14="http://schemas.microsoft.com/office/powerpoint/2010/main" val="87694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ongoing situation regarding coronavirus will likely have a long term impact the particle physics community and its experiments.  STFC would like to reassure our grant holders that, while UKRI’s office based staff are now working from home, programme management continues as usual, though perhaps a little slower.  We are following </a:t>
            </a:r>
            <a:r>
              <a:rPr lang="en-GB" sz="1200" u="sng" kern="1200" dirty="0">
                <a:solidFill>
                  <a:schemeClr val="tx1"/>
                </a:solidFill>
                <a:effectLst/>
                <a:latin typeface="+mn-lt"/>
                <a:ea typeface="+mn-ea"/>
                <a:cs typeface="+mn-cs"/>
                <a:hlinkClick r:id="rId3"/>
              </a:rPr>
              <a:t>UKRI guidance</a:t>
            </a:r>
            <a:r>
              <a:rPr lang="en-GB" sz="1200" kern="1200" dirty="0">
                <a:solidFill>
                  <a:schemeClr val="tx1"/>
                </a:solidFill>
                <a:effectLst/>
                <a:latin typeface="+mn-lt"/>
                <a:ea typeface="+mn-ea"/>
                <a:cs typeface="+mn-cs"/>
              </a:rPr>
              <a:t>, which is being updated regularly.  If you have any concerns about your grant please contact Sarah Verth (</a:t>
            </a:r>
            <a:r>
              <a:rPr lang="en-GB" sz="1200" u="sng" kern="1200" dirty="0">
                <a:solidFill>
                  <a:schemeClr val="tx1"/>
                </a:solidFill>
                <a:effectLst/>
                <a:latin typeface="+mn-lt"/>
                <a:ea typeface="+mn-ea"/>
                <a:cs typeface="+mn-cs"/>
                <a:hlinkClick r:id="rId4"/>
              </a:rPr>
              <a:t>sarah.verth@stfc.ukri.org</a:t>
            </a:r>
            <a:r>
              <a:rPr lang="en-GB" sz="1200" kern="1200" dirty="0">
                <a:solidFill>
                  <a:schemeClr val="tx1"/>
                </a:solidFill>
                <a:effectLst/>
                <a:latin typeface="+mn-lt"/>
                <a:ea typeface="+mn-ea"/>
                <a:cs typeface="+mn-cs"/>
              </a:rPr>
              <a:t>) (or your usual programme manager), particularly if it is due to conclude in the next three months.  We want to focus on the immediate issues at this busy time so  for other grants that are due to conclude later in the year please wait a little longer to contact us. </a:t>
            </a: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23</a:t>
            </a:fld>
            <a:endParaRPr lang="en-US" dirty="0"/>
          </a:p>
        </p:txBody>
      </p:sp>
    </p:spTree>
    <p:extLst>
      <p:ext uri="{BB962C8B-B14F-4D97-AF65-F5344CB8AC3E}">
        <p14:creationId xmlns:p14="http://schemas.microsoft.com/office/powerpoint/2010/main" val="1780058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24</a:t>
            </a:fld>
            <a:endParaRPr lang="en-US" dirty="0"/>
          </a:p>
        </p:txBody>
      </p:sp>
    </p:spTree>
    <p:extLst>
      <p:ext uri="{BB962C8B-B14F-4D97-AF65-F5344CB8AC3E}">
        <p14:creationId xmlns:p14="http://schemas.microsoft.com/office/powerpoint/2010/main" val="25163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3973907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CG round is happening; funded AGATA; deferring decisions until CG is being sorted. Open to hearing new ideas (e.g. partnership with the US through FIC, or something.)</a:t>
            </a:r>
          </a:p>
          <a:p>
            <a:r>
              <a:rPr lang="en-GB" dirty="0"/>
              <a:t>ALICE project has delivered the inner tracker modules and delivered to CERN.</a:t>
            </a:r>
          </a:p>
        </p:txBody>
      </p:sp>
      <p:sp>
        <p:nvSpPr>
          <p:cNvPr id="4" name="Slide Number Placeholder 3"/>
          <p:cNvSpPr>
            <a:spLocks noGrp="1"/>
          </p:cNvSpPr>
          <p:nvPr>
            <p:ph type="sldNum" sz="quarter" idx="10"/>
          </p:nvPr>
        </p:nvSpPr>
        <p:spPr/>
        <p:txBody>
          <a:bodyPr/>
          <a:lstStyle/>
          <a:p>
            <a:fld id="{C0F3BA1D-A00F-DB41-84DA-BE26C4853B35}" type="slidenum">
              <a:rPr lang="en-US" smtClean="0"/>
              <a:pPr/>
              <a:t>26</a:t>
            </a:fld>
            <a:endParaRPr lang="en-US" dirty="0"/>
          </a:p>
        </p:txBody>
      </p:sp>
    </p:spTree>
    <p:extLst>
      <p:ext uri="{BB962C8B-B14F-4D97-AF65-F5344CB8AC3E}">
        <p14:creationId xmlns:p14="http://schemas.microsoft.com/office/powerpoint/2010/main" val="2692770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27</a:t>
            </a:fld>
            <a:endParaRPr lang="en-US" dirty="0"/>
          </a:p>
        </p:txBody>
      </p:sp>
    </p:spTree>
    <p:extLst>
      <p:ext uri="{BB962C8B-B14F-4D97-AF65-F5344CB8AC3E}">
        <p14:creationId xmlns:p14="http://schemas.microsoft.com/office/powerpoint/2010/main" val="1280497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28</a:t>
            </a:fld>
            <a:endParaRPr lang="en-US"/>
          </a:p>
        </p:txBody>
      </p:sp>
    </p:spTree>
    <p:extLst>
      <p:ext uri="{BB962C8B-B14F-4D97-AF65-F5344CB8AC3E}">
        <p14:creationId xmlns:p14="http://schemas.microsoft.com/office/powerpoint/2010/main" val="756375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ExCALIBUR - </a:t>
            </a:r>
            <a:r>
              <a:rPr lang="en-GB" sz="1200" b="0" i="0" kern="1200" dirty="0">
                <a:solidFill>
                  <a:schemeClr val="tx1"/>
                </a:solidFill>
                <a:effectLst/>
                <a:latin typeface="Arial Regular"/>
                <a:ea typeface="+mn-ea"/>
                <a:cs typeface="+mn-cs"/>
              </a:rPr>
              <a:t>Exascale Computing Algorithms and Infrastructures Benefitting UK Research</a:t>
            </a:r>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30</a:t>
            </a:fld>
            <a:endParaRPr lang="en-US" dirty="0"/>
          </a:p>
        </p:txBody>
      </p:sp>
    </p:spTree>
    <p:extLst>
      <p:ext uri="{BB962C8B-B14F-4D97-AF65-F5344CB8AC3E}">
        <p14:creationId xmlns:p14="http://schemas.microsoft.com/office/powerpoint/2010/main" val="1172690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 2020 nominations call is currently paused, it may be delayed or postponed.</a:t>
            </a:r>
          </a:p>
        </p:txBody>
      </p:sp>
      <p:sp>
        <p:nvSpPr>
          <p:cNvPr id="4" name="Slide Number Placeholder 3"/>
          <p:cNvSpPr>
            <a:spLocks noGrp="1"/>
          </p:cNvSpPr>
          <p:nvPr>
            <p:ph type="sldNum" sz="quarter" idx="5"/>
          </p:nvPr>
        </p:nvSpPr>
        <p:spPr/>
        <p:txBody>
          <a:bodyPr/>
          <a:lstStyle/>
          <a:p>
            <a:fld id="{0F1FDC85-F51E-4536-978F-5934909D7188}" type="slidenum">
              <a:rPr lang="en-GB" smtClean="0"/>
              <a:t>31</a:t>
            </a:fld>
            <a:endParaRPr lang="en-GB"/>
          </a:p>
        </p:txBody>
      </p:sp>
    </p:spTree>
    <p:extLst>
      <p:ext uri="{BB962C8B-B14F-4D97-AF65-F5344CB8AC3E}">
        <p14:creationId xmlns:p14="http://schemas.microsoft.com/office/powerpoint/2010/main" val="1885934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 2020 nominations call is currently paused, it may be delayed or postponed.</a:t>
            </a:r>
          </a:p>
          <a:p>
            <a:endParaRPr lang="en-GB" dirty="0"/>
          </a:p>
          <a:p>
            <a:r>
              <a:rPr lang="en-GB" dirty="0"/>
              <a:t>Re Stephen Hawking Fellows - </a:t>
            </a:r>
            <a:r>
              <a:rPr lang="en-US" sz="1200" b="0" i="0" kern="1200" dirty="0">
                <a:solidFill>
                  <a:schemeClr val="tx1"/>
                </a:solidFill>
                <a:effectLst/>
                <a:latin typeface="+mn-lt"/>
                <a:ea typeface="+mn-ea"/>
                <a:cs typeface="+mn-cs"/>
              </a:rPr>
              <a:t>The newly announced 2020 fellowships focus on a range of research across physics, </a:t>
            </a:r>
            <a:r>
              <a:rPr lang="en-US" sz="1200" b="0" i="0" kern="1200" dirty="0" err="1">
                <a:solidFill>
                  <a:schemeClr val="tx1"/>
                </a:solidFill>
                <a:effectLst/>
                <a:latin typeface="+mn-lt"/>
                <a:ea typeface="+mn-ea"/>
                <a:cs typeface="+mn-cs"/>
              </a:rPr>
              <a:t>maths</a:t>
            </a:r>
            <a:r>
              <a:rPr lang="en-US" sz="1200" b="0" i="0" kern="1200" dirty="0">
                <a:solidFill>
                  <a:schemeClr val="tx1"/>
                </a:solidFill>
                <a:effectLst/>
                <a:latin typeface="+mn-lt"/>
                <a:ea typeface="+mn-ea"/>
                <a:cs typeface="+mn-cs"/>
              </a:rPr>
              <a:t> and computer sciences. </a:t>
            </a:r>
          </a:p>
          <a:p>
            <a:r>
              <a:rPr lang="en-US" sz="1200" b="0" i="0" kern="1200" dirty="0">
                <a:solidFill>
                  <a:schemeClr val="tx1"/>
                </a:solidFill>
                <a:effectLst/>
                <a:latin typeface="+mn-lt"/>
                <a:ea typeface="+mn-ea"/>
                <a:cs typeface="+mn-cs"/>
              </a:rPr>
              <a:t>They include the advancement of science’s knowledge of neutron stars and their unusual physical properties [</a:t>
            </a:r>
            <a:r>
              <a:rPr lang="en-GB" sz="1200" b="1" i="0" kern="1200" dirty="0">
                <a:solidFill>
                  <a:schemeClr val="tx1"/>
                </a:solidFill>
                <a:effectLst/>
                <a:latin typeface="+mn-lt"/>
                <a:ea typeface="+mn-ea"/>
                <a:cs typeface="+mn-cs"/>
              </a:rPr>
              <a:t>Dr </a:t>
            </a:r>
            <a:r>
              <a:rPr lang="en-GB" sz="1200" b="1" i="0" kern="1200" dirty="0" err="1">
                <a:solidFill>
                  <a:schemeClr val="tx1"/>
                </a:solidFill>
                <a:effectLst/>
                <a:latin typeface="+mn-lt"/>
                <a:ea typeface="+mn-ea"/>
                <a:cs typeface="+mn-cs"/>
              </a:rPr>
              <a:t>Danai</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Antonopoulou</a:t>
            </a:r>
            <a:r>
              <a:rPr lang="en-GB"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University of Manchester], </a:t>
            </a:r>
          </a:p>
          <a:p>
            <a:r>
              <a:rPr lang="en-US" sz="1200" b="0" i="0" kern="1200" dirty="0">
                <a:solidFill>
                  <a:schemeClr val="tx1"/>
                </a:solidFill>
                <a:effectLst/>
                <a:latin typeface="+mn-lt"/>
                <a:ea typeface="+mn-ea"/>
                <a:cs typeface="+mn-cs"/>
              </a:rPr>
              <a:t>measuring signals from the early universe to understand its rapid expansion [</a:t>
            </a:r>
            <a:r>
              <a:rPr lang="en-GB" sz="1200" b="1" i="0" kern="1200" dirty="0">
                <a:solidFill>
                  <a:schemeClr val="tx1"/>
                </a:solidFill>
                <a:effectLst/>
                <a:latin typeface="+mn-lt"/>
                <a:ea typeface="+mn-ea"/>
                <a:cs typeface="+mn-cs"/>
              </a:rPr>
              <a:t>Dr Scott Melville </a:t>
            </a:r>
            <a:r>
              <a:rPr lang="en-US" sz="1200" b="0" i="0" kern="1200" dirty="0">
                <a:solidFill>
                  <a:schemeClr val="tx1"/>
                </a:solidFill>
                <a:effectLst/>
                <a:latin typeface="+mn-lt"/>
                <a:ea typeface="+mn-ea"/>
                <a:cs typeface="+mn-cs"/>
              </a:rPr>
              <a:t>University of Cambridge] </a:t>
            </a:r>
          </a:p>
          <a:p>
            <a:r>
              <a:rPr lang="en-US" sz="1200" b="0" i="0" kern="1200" dirty="0">
                <a:solidFill>
                  <a:schemeClr val="tx1"/>
                </a:solidFill>
                <a:effectLst/>
                <a:latin typeface="+mn-lt"/>
                <a:ea typeface="+mn-ea"/>
                <a:cs typeface="+mn-cs"/>
              </a:rPr>
              <a:t>and exploration of the formation of misaligned discs, which are formed by the gravitational collapse of gas and dust and serve as the birthplace of planets [</a:t>
            </a:r>
            <a:r>
              <a:rPr lang="en-GB" sz="1200" b="1" i="0" kern="1200" dirty="0">
                <a:solidFill>
                  <a:schemeClr val="tx1"/>
                </a:solidFill>
                <a:effectLst/>
                <a:latin typeface="+mn-lt"/>
                <a:ea typeface="+mn-ea"/>
                <a:cs typeface="+mn-cs"/>
              </a:rPr>
              <a:t>Dr Rebecca </a:t>
            </a:r>
            <a:r>
              <a:rPr lang="en-GB" sz="1200" b="1" i="0" kern="1200" dirty="0" err="1">
                <a:solidFill>
                  <a:schemeClr val="tx1"/>
                </a:solidFill>
                <a:effectLst/>
                <a:latin typeface="+mn-lt"/>
                <a:ea typeface="+mn-ea"/>
                <a:cs typeface="+mn-cs"/>
              </a:rPr>
              <a:t>Nealon</a:t>
            </a:r>
            <a:r>
              <a:rPr lang="en-US" sz="1200" b="0" i="0" kern="1200" dirty="0">
                <a:solidFill>
                  <a:schemeClr val="tx1"/>
                </a:solidFill>
                <a:effectLst/>
                <a:latin typeface="+mn-lt"/>
                <a:ea typeface="+mn-ea"/>
                <a:cs typeface="+mn-cs"/>
              </a:rPr>
              <a:t> University of Warwick].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Full list:</a:t>
            </a:r>
          </a:p>
          <a:p>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F1FDC85-F51E-4536-978F-5934909D7188}" type="slidenum">
              <a:rPr lang="en-GB" smtClean="0"/>
              <a:t>32</a:t>
            </a:fld>
            <a:endParaRPr lang="en-GB"/>
          </a:p>
        </p:txBody>
      </p:sp>
    </p:spTree>
    <p:extLst>
      <p:ext uri="{BB962C8B-B14F-4D97-AF65-F5344CB8AC3E}">
        <p14:creationId xmlns:p14="http://schemas.microsoft.com/office/powerpoint/2010/main" val="2829679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33</a:t>
            </a:fld>
            <a:endParaRPr lang="en-US"/>
          </a:p>
        </p:txBody>
      </p:sp>
    </p:spTree>
    <p:extLst>
      <p:ext uri="{BB962C8B-B14F-4D97-AF65-F5344CB8AC3E}">
        <p14:creationId xmlns:p14="http://schemas.microsoft.com/office/powerpoint/2010/main" val="3093671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 </a:t>
            </a:r>
            <a:r>
              <a:rPr lang="en-US" dirty="0" err="1"/>
              <a:t>Solloway</a:t>
            </a:r>
            <a:r>
              <a:rPr lang="en-US" dirty="0"/>
              <a:t> is the new science minister, but with reduced responsibilities, after oversight of universities was split from the brief.</a:t>
            </a:r>
          </a:p>
          <a:p>
            <a:endParaRPr lang="en-US" dirty="0"/>
          </a:p>
          <a:p>
            <a:r>
              <a:rPr lang="en-US" dirty="0"/>
              <a:t>The downgrading of the post following a government reshuffle, is the first time responsibility for universities and science has been held separately since 2008-10, when there were separate ministers, but they both sat in Department of Business, Innovation and Skills. The new minister for universities, Michelle </a:t>
            </a:r>
            <a:r>
              <a:rPr lang="en-US" dirty="0" err="1"/>
              <a:t>Donelan</a:t>
            </a:r>
            <a:r>
              <a:rPr lang="en-US" dirty="0"/>
              <a:t>, is based in the Department of Education.</a:t>
            </a:r>
          </a:p>
          <a:p>
            <a:endParaRPr lang="en-US" dirty="0"/>
          </a:p>
          <a:p>
            <a:r>
              <a:rPr lang="en-US" dirty="0"/>
              <a:t>In a government that continually stresses its commitment to research and innovation, </a:t>
            </a:r>
            <a:r>
              <a:rPr lang="en-US" dirty="0" err="1"/>
              <a:t>Solloway’s</a:t>
            </a:r>
            <a:r>
              <a:rPr lang="en-US" dirty="0"/>
              <a:t> ranking of under-secretary sees science slip down a rung. Her predecessor Chris Skidmore held the more senior minister of state title.</a:t>
            </a:r>
          </a:p>
          <a:p>
            <a:endParaRPr lang="en-US" dirty="0"/>
          </a:p>
          <a:p>
            <a:r>
              <a:rPr lang="en-US" dirty="0"/>
              <a:t>Once lockdown is over we will strive in earnest to build a strong relationship with the Minister through briefings, visits to our sites including CERN </a:t>
            </a:r>
            <a:r>
              <a:rPr lang="en-US"/>
              <a:t>etc</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35</a:t>
            </a:fld>
            <a:endParaRPr lang="en-US"/>
          </a:p>
        </p:txBody>
      </p:sp>
    </p:spTree>
    <p:extLst>
      <p:ext uri="{BB962C8B-B14F-4D97-AF65-F5344CB8AC3E}">
        <p14:creationId xmlns:p14="http://schemas.microsoft.com/office/powerpoint/2010/main" val="3492705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36</a:t>
            </a:fld>
            <a:endParaRPr lang="en-US"/>
          </a:p>
        </p:txBody>
      </p:sp>
    </p:spTree>
    <p:extLst>
      <p:ext uri="{BB962C8B-B14F-4D97-AF65-F5344CB8AC3E}">
        <p14:creationId xmlns:p14="http://schemas.microsoft.com/office/powerpoint/2010/main" val="309005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 </a:t>
            </a:r>
            <a:r>
              <a:rPr lang="en-US" dirty="0" err="1"/>
              <a:t>Solloway</a:t>
            </a:r>
            <a:r>
              <a:rPr lang="en-US" dirty="0"/>
              <a:t> is the new science minister, but with reduced responsibilities, after oversight of universities was split from the brief.</a:t>
            </a:r>
          </a:p>
          <a:p>
            <a:endParaRPr lang="en-US" dirty="0"/>
          </a:p>
          <a:p>
            <a:r>
              <a:rPr lang="en-US" dirty="0"/>
              <a:t>The downgrading of the post following a government reshuffle, is the first time responsibility for universities and science has been held separately since 2008-10, when there were separate ministers, but they both sat in Department of Business, Innovation and Skills. The new minister for universities, Michelle </a:t>
            </a:r>
            <a:r>
              <a:rPr lang="en-US" dirty="0" err="1"/>
              <a:t>Donelan</a:t>
            </a:r>
            <a:r>
              <a:rPr lang="en-US" dirty="0"/>
              <a:t>, is based in the Department of Education.</a:t>
            </a:r>
          </a:p>
          <a:p>
            <a:endParaRPr lang="en-US" dirty="0"/>
          </a:p>
          <a:p>
            <a:r>
              <a:rPr lang="en-US" dirty="0"/>
              <a:t>In a government that continually stresses its commitment to research and innovation, </a:t>
            </a:r>
            <a:r>
              <a:rPr lang="en-US" dirty="0" err="1"/>
              <a:t>Solloway’s</a:t>
            </a:r>
            <a:r>
              <a:rPr lang="en-US" dirty="0"/>
              <a:t> ranking of under-secretary sees science slip down a rung. Her predecessor Chris Skidmore held the more senior minister of state title.</a:t>
            </a:r>
          </a:p>
          <a:p>
            <a:endParaRPr lang="en-US" dirty="0"/>
          </a:p>
          <a:p>
            <a:r>
              <a:rPr lang="en-US" dirty="0"/>
              <a:t>Once lockdown is over we will strive in earnest to build a strong relationship with the Minister through briefings, visits to our sites including CERN </a:t>
            </a:r>
            <a:r>
              <a:rPr lang="en-US" dirty="0" err="1"/>
              <a:t>etc</a:t>
            </a: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37</a:t>
            </a:fld>
            <a:endParaRPr lang="en-US"/>
          </a:p>
        </p:txBody>
      </p:sp>
    </p:spTree>
    <p:extLst>
      <p:ext uri="{BB962C8B-B14F-4D97-AF65-F5344CB8AC3E}">
        <p14:creationId xmlns:p14="http://schemas.microsoft.com/office/powerpoint/2010/main" val="1428988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4</a:t>
            </a:fld>
            <a:endParaRPr lang="en-US"/>
          </a:p>
        </p:txBody>
      </p:sp>
    </p:spTree>
    <p:extLst>
      <p:ext uri="{BB962C8B-B14F-4D97-AF65-F5344CB8AC3E}">
        <p14:creationId xmlns:p14="http://schemas.microsoft.com/office/powerpoint/2010/main" val="3821452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38</a:t>
            </a:fld>
            <a:endParaRPr lang="en-US"/>
          </a:p>
        </p:txBody>
      </p:sp>
    </p:spTree>
    <p:extLst>
      <p:ext uri="{BB962C8B-B14F-4D97-AF65-F5344CB8AC3E}">
        <p14:creationId xmlns:p14="http://schemas.microsoft.com/office/powerpoint/2010/main" val="250046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1025" y="4777958"/>
            <a:ext cx="5705475" cy="4652133"/>
          </a:xfrm>
        </p:spPr>
        <p:txBody>
          <a:bodyPr/>
          <a:lstStyle/>
          <a:p>
            <a:r>
              <a:rPr lang="en-GB" sz="1200" kern="1200" dirty="0">
                <a:solidFill>
                  <a:schemeClr val="tx1"/>
                </a:solidFill>
                <a:effectLst/>
                <a:latin typeface="+mn-lt"/>
                <a:ea typeface="+mn-ea"/>
                <a:cs typeface="+mn-cs"/>
              </a:rPr>
              <a:t>UKRI is funding research and innovation work in response to the current pandemic. Here are the details of the first round of the </a:t>
            </a:r>
            <a:r>
              <a:rPr lang="en-GB" sz="1200" u="sng" kern="1200" dirty="0">
                <a:solidFill>
                  <a:schemeClr val="tx1"/>
                </a:solidFill>
                <a:effectLst/>
                <a:latin typeface="+mn-lt"/>
                <a:ea typeface="+mn-ea"/>
                <a:cs typeface="+mn-cs"/>
                <a:hlinkClick r:id="rId3"/>
              </a:rPr>
              <a:t>£20m rapid response call</a:t>
            </a:r>
            <a:r>
              <a:rPr lang="en-GB" sz="1200" kern="1200" dirty="0">
                <a:solidFill>
                  <a:schemeClr val="tx1"/>
                </a:solidFill>
                <a:effectLst/>
                <a:latin typeface="+mn-lt"/>
                <a:ea typeface="+mn-ea"/>
                <a:cs typeface="+mn-cs"/>
              </a:rPr>
              <a:t>, and the announcement on the </a:t>
            </a:r>
            <a:r>
              <a:rPr lang="en-GB" sz="1200" u="sng" kern="1200" dirty="0">
                <a:solidFill>
                  <a:schemeClr val="tx1"/>
                </a:solidFill>
                <a:effectLst/>
                <a:latin typeface="+mn-lt"/>
                <a:ea typeface="+mn-ea"/>
                <a:cs typeface="+mn-cs"/>
                <a:hlinkClick r:id="rId4"/>
              </a:rPr>
              <a:t>COVID-19 Genomics UK Consortium</a:t>
            </a:r>
            <a:r>
              <a:rPr lang="en-GB" sz="1200" kern="1200" dirty="0">
                <a:solidFill>
                  <a:schemeClr val="tx1"/>
                </a:solidFill>
                <a:effectLst/>
                <a:latin typeface="+mn-lt"/>
                <a:ea typeface="+mn-ea"/>
                <a:cs typeface="+mn-cs"/>
              </a:rPr>
              <a:t> on the </a:t>
            </a:r>
            <a:r>
              <a:rPr lang="en-GB" sz="1200" u="sng" kern="1200" dirty="0">
                <a:solidFill>
                  <a:schemeClr val="tx1"/>
                </a:solidFill>
                <a:effectLst/>
                <a:latin typeface="+mn-lt"/>
                <a:ea typeface="+mn-ea"/>
                <a:cs typeface="+mn-cs"/>
                <a:hlinkClick r:id="rId5"/>
              </a:rPr>
              <a:t>website</a:t>
            </a:r>
            <a:r>
              <a:rPr lang="en-GB" sz="1200" kern="1200" dirty="0">
                <a:solidFill>
                  <a:schemeClr val="tx1"/>
                </a:solidFill>
                <a:effectLst/>
                <a:latin typeface="+mn-lt"/>
                <a:ea typeface="+mn-ea"/>
                <a:cs typeface="+mn-cs"/>
              </a:rPr>
              <a:t> and twitter account, @</a:t>
            </a:r>
            <a:r>
              <a:rPr lang="en-GB" sz="1200" kern="1200" dirty="0" err="1">
                <a:solidFill>
                  <a:schemeClr val="tx1"/>
                </a:solidFill>
                <a:effectLst/>
                <a:latin typeface="+mn-lt"/>
                <a:ea typeface="+mn-ea"/>
                <a:cs typeface="+mn-cs"/>
              </a:rPr>
              <a:t>UKRI_news</a:t>
            </a:r>
            <a:r>
              <a:rPr lang="en-GB" sz="1200" kern="1200" dirty="0">
                <a:solidFill>
                  <a:schemeClr val="tx1"/>
                </a:solidFill>
                <a:effectLst/>
                <a:latin typeface="+mn-lt"/>
                <a:ea typeface="+mn-ea"/>
                <a:cs typeface="+mn-cs"/>
              </a:rPr>
              <a:t>. In addition there is now a call relating to this that interested university staff should apply to if they wish to allocate effort to this area </a:t>
            </a:r>
            <a:r>
              <a:rPr lang="en-GB" sz="1200" u="sng" kern="1200" dirty="0">
                <a:solidFill>
                  <a:schemeClr val="tx1"/>
                </a:solidFill>
                <a:effectLst/>
                <a:latin typeface="+mn-lt"/>
                <a:ea typeface="+mn-ea"/>
                <a:cs typeface="+mn-cs"/>
                <a:hlinkClick r:id="rId6"/>
              </a:rPr>
              <a:t>https://www.ukri.org/news/ukri-open-call-for-research-and-innovation-ideas-to-address-covid-19/</a:t>
            </a:r>
            <a:endParaRPr lang="en-GB" sz="1200" u="sng"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UKRI has also been working on a new </a:t>
            </a:r>
            <a:r>
              <a:rPr lang="en-GB" sz="1200" u="sng" kern="1200" dirty="0">
                <a:solidFill>
                  <a:schemeClr val="tx1"/>
                </a:solidFill>
                <a:effectLst/>
                <a:latin typeface="+mn-lt"/>
                <a:ea typeface="+mn-ea"/>
                <a:cs typeface="+mn-cs"/>
                <a:hlinkClick r:id="rId7"/>
              </a:rPr>
              <a:t>website</a:t>
            </a:r>
            <a:r>
              <a:rPr lang="en-GB" sz="1200" kern="1200" dirty="0">
                <a:solidFill>
                  <a:schemeClr val="tx1"/>
                </a:solidFill>
                <a:effectLst/>
                <a:latin typeface="+mn-lt"/>
                <a:ea typeface="+mn-ea"/>
                <a:cs typeface="+mn-cs"/>
              </a:rPr>
              <a:t> called </a:t>
            </a:r>
            <a:r>
              <a:rPr lang="en-GB" sz="1200" u="sng" kern="1200" dirty="0">
                <a:solidFill>
                  <a:schemeClr val="tx1"/>
                </a:solidFill>
                <a:effectLst/>
                <a:latin typeface="+mn-lt"/>
                <a:ea typeface="+mn-ea"/>
                <a:cs typeface="+mn-cs"/>
                <a:hlinkClick r:id="rId8"/>
              </a:rPr>
              <a:t>coronavirus: the science explained</a:t>
            </a:r>
            <a:r>
              <a:rPr lang="en-GB" sz="1200" kern="1200" dirty="0">
                <a:solidFill>
                  <a:schemeClr val="tx1"/>
                </a:solidFill>
                <a:effectLst/>
                <a:latin typeface="+mn-lt"/>
                <a:ea typeface="+mn-ea"/>
                <a:cs typeface="+mn-cs"/>
              </a:rPr>
              <a:t>, which was launched last week. It is the result of discussions between UKRI and the UK Government’s Chief Scientific and Medical Advisers, Sir Patrick </a:t>
            </a:r>
            <a:r>
              <a:rPr lang="en-GB" sz="1200" kern="1200" dirty="0" err="1">
                <a:solidFill>
                  <a:schemeClr val="tx1"/>
                </a:solidFill>
                <a:effectLst/>
                <a:latin typeface="+mn-lt"/>
                <a:ea typeface="+mn-ea"/>
                <a:cs typeface="+mn-cs"/>
              </a:rPr>
              <a:t>Vallance</a:t>
            </a:r>
            <a:r>
              <a:rPr lang="en-GB" sz="1200" kern="1200" dirty="0">
                <a:solidFill>
                  <a:schemeClr val="tx1"/>
                </a:solidFill>
                <a:effectLst/>
                <a:latin typeface="+mn-lt"/>
                <a:ea typeface="+mn-ea"/>
                <a:cs typeface="+mn-cs"/>
              </a:rPr>
              <a:t> and Professor Chris </a:t>
            </a:r>
            <a:r>
              <a:rPr lang="en-GB" sz="1200" kern="1200" dirty="0" err="1">
                <a:solidFill>
                  <a:schemeClr val="tx1"/>
                </a:solidFill>
                <a:effectLst/>
                <a:latin typeface="+mn-lt"/>
                <a:ea typeface="+mn-ea"/>
                <a:cs typeface="+mn-cs"/>
              </a:rPr>
              <a:t>Whitty</a:t>
            </a:r>
            <a:r>
              <a:rPr lang="en-GB" sz="1200" kern="1200" dirty="0">
                <a:solidFill>
                  <a:schemeClr val="tx1"/>
                </a:solidFill>
                <a:effectLst/>
                <a:latin typeface="+mn-lt"/>
                <a:ea typeface="+mn-ea"/>
                <a:cs typeface="+mn-cs"/>
              </a:rPr>
              <a:t>. The aim of the website is to provide authoritative, up-to-date explanations of scientific evidence relevant to the coronavirus epidemic. The site has started small, but the intention is to rapidly populate it with further articles, including some based on feedback from website visitors. </a:t>
            </a:r>
          </a:p>
          <a:p>
            <a:endParaRPr lang="en-GB" dirty="0"/>
          </a:p>
          <a:p>
            <a:pPr>
              <a:spcAft>
                <a:spcPts val="600"/>
              </a:spcAft>
              <a:defRPr/>
            </a:pP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5</a:t>
            </a:fld>
            <a:endParaRPr lang="en-US"/>
          </a:p>
        </p:txBody>
      </p:sp>
    </p:spTree>
    <p:extLst>
      <p:ext uri="{BB962C8B-B14F-4D97-AF65-F5344CB8AC3E}">
        <p14:creationId xmlns:p14="http://schemas.microsoft.com/office/powerpoint/2010/main" val="311050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1025" y="4777958"/>
            <a:ext cx="5705475" cy="4652133"/>
          </a:xfrm>
        </p:spPr>
        <p:txBody>
          <a:bodyPr/>
          <a:lstStyle/>
          <a:p>
            <a:pPr>
              <a:spcAft>
                <a:spcPts val="600"/>
              </a:spcAft>
              <a:defRPr/>
            </a:pP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t>6</a:t>
            </a:fld>
            <a:endParaRPr lang="en-US"/>
          </a:p>
        </p:txBody>
      </p:sp>
    </p:spTree>
    <p:extLst>
      <p:ext uri="{BB962C8B-B14F-4D97-AF65-F5344CB8AC3E}">
        <p14:creationId xmlns:p14="http://schemas.microsoft.com/office/powerpoint/2010/main" val="368043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4825" y="4777958"/>
            <a:ext cx="5800725" cy="4566067"/>
          </a:xfrm>
        </p:spPr>
        <p:txBody>
          <a:bodyPr/>
          <a:lstStyle/>
          <a:p>
            <a:r>
              <a:rPr lang="en-GB" sz="1200" b="1" kern="1200" dirty="0">
                <a:solidFill>
                  <a:schemeClr val="tx1"/>
                </a:solidFill>
                <a:effectLst/>
                <a:latin typeface="+mn-lt"/>
                <a:ea typeface="+mn-ea"/>
                <a:cs typeface="+mn-cs"/>
              </a:rPr>
              <a:t>From Guardian article</a:t>
            </a:r>
          </a:p>
          <a:p>
            <a:endParaRPr lang="en-GB" sz="1200" b="1"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An Oxford-based firm that uses artificial intelligence to develop new medicines has teamed up with a UK national science facility to screen more than 15,000 drugs for their effectiveness as a treatment for Covid-19.</a:t>
            </a:r>
          </a:p>
          <a:p>
            <a:r>
              <a:rPr lang="en-GB" sz="1200" b="0" i="0" kern="1200" dirty="0" err="1">
                <a:solidFill>
                  <a:schemeClr val="tx1"/>
                </a:solidFill>
                <a:effectLst/>
                <a:latin typeface="+mn-lt"/>
                <a:ea typeface="+mn-ea"/>
                <a:cs typeface="+mn-cs"/>
              </a:rPr>
              <a:t>Exscientia</a:t>
            </a:r>
            <a:r>
              <a:rPr lang="en-GB" sz="1200" b="0" i="0" kern="1200" dirty="0">
                <a:solidFill>
                  <a:schemeClr val="tx1"/>
                </a:solidFill>
                <a:effectLst/>
                <a:latin typeface="+mn-lt"/>
                <a:ea typeface="+mn-ea"/>
                <a:cs typeface="+mn-cs"/>
              </a:rPr>
              <a:t>, a spinoff company from the University of Dundee that is now based in Oxford science park, said it had gained access to a large collection of existing drugs held by the Scripps research institute in California and funded by the Bill and Melinda Gates Foundation. It will screen them in partnership with </a:t>
            </a:r>
            <a:r>
              <a:rPr lang="en-GB" sz="1200" b="0" i="0" u="none" strike="noStrike" kern="1200" dirty="0">
                <a:solidFill>
                  <a:schemeClr val="tx1"/>
                </a:solidFill>
                <a:effectLst/>
                <a:latin typeface="+mn-lt"/>
                <a:ea typeface="+mn-ea"/>
                <a:cs typeface="+mn-cs"/>
                <a:hlinkClick r:id="rId3"/>
              </a:rPr>
              <a:t>Diamond Light Source near Oxford, which works like a giant microscope</a:t>
            </a:r>
            <a:r>
              <a:rPr lang="en-GB" sz="1200" b="0" i="0" kern="1200" dirty="0">
                <a:solidFill>
                  <a:schemeClr val="tx1"/>
                </a:solidFill>
                <a:effectLst/>
                <a:latin typeface="+mn-lt"/>
                <a:ea typeface="+mn-ea"/>
                <a:cs typeface="+mn-cs"/>
              </a:rPr>
              <a:t> and generates bright light that allows scientists to study viruses.</a:t>
            </a:r>
          </a:p>
          <a:p>
            <a:r>
              <a:rPr lang="en-GB" sz="1200" b="0" i="0" kern="1200" dirty="0" err="1">
                <a:solidFill>
                  <a:schemeClr val="tx1"/>
                </a:solidFill>
                <a:effectLst/>
                <a:latin typeface="+mn-lt"/>
                <a:ea typeface="+mn-ea"/>
                <a:cs typeface="+mn-cs"/>
              </a:rPr>
              <a:t>Exscientia</a:t>
            </a:r>
            <a:r>
              <a:rPr lang="en-GB" sz="1200" b="0" i="0" kern="1200" dirty="0">
                <a:solidFill>
                  <a:schemeClr val="tx1"/>
                </a:solidFill>
                <a:effectLst/>
                <a:latin typeface="+mn-lt"/>
                <a:ea typeface="+mn-ea"/>
                <a:cs typeface="+mn-cs"/>
              </a:rPr>
              <a:t> hopes to discover a drug that can be repurposed to treat coronavirus within the next six to 12 months, whereupon it would be tested on Covid-19 patients, Prof Andrew Hopkins, the firm’s chief executive, told the Guardian. Any potential treatment could be made available for compassionate use before clinical trials are completed, but this would depend on how much can be manufactured quickly.</a:t>
            </a:r>
          </a:p>
          <a:p>
            <a:r>
              <a:rPr lang="en-GB" sz="1200" b="0" i="0" kern="1200" dirty="0">
                <a:solidFill>
                  <a:schemeClr val="tx1"/>
                </a:solidFill>
                <a:effectLst/>
                <a:latin typeface="+mn-lt"/>
                <a:ea typeface="+mn-ea"/>
                <a:cs typeface="+mn-cs"/>
              </a:rPr>
              <a:t>Advertisement</a:t>
            </a:r>
          </a:p>
          <a:p>
            <a:r>
              <a:rPr lang="en-GB" sz="1200" b="0" i="0" kern="1200" dirty="0">
                <a:solidFill>
                  <a:schemeClr val="tx1"/>
                </a:solidFill>
                <a:effectLst/>
                <a:latin typeface="+mn-lt"/>
                <a:ea typeface="+mn-ea"/>
                <a:cs typeface="+mn-cs"/>
              </a:rPr>
              <a:t>The drug collection, which comprises more than 15,000 compounds that have been approved and tested for human safety in clinical trials or pre-clinical studies, has been shipped from California to Oxford.</a:t>
            </a:r>
          </a:p>
          <a:p>
            <a:r>
              <a:rPr lang="en-GB" sz="1200" b="0" i="0" u="none" strike="noStrike" kern="1200" dirty="0">
                <a:solidFill>
                  <a:schemeClr val="tx1"/>
                </a:solidFill>
                <a:effectLst/>
                <a:latin typeface="+mn-lt"/>
                <a:ea typeface="+mn-ea"/>
                <a:cs typeface="+mn-cs"/>
                <a:hlinkClick r:id="rId4"/>
              </a:rPr>
              <a:t>Prof David Stuart, director of life sciences at Diamond</a:t>
            </a:r>
            <a:r>
              <a:rPr lang="en-GB" sz="1200" b="0" i="0" kern="1200" dirty="0">
                <a:solidFill>
                  <a:schemeClr val="tx1"/>
                </a:solidFill>
                <a:effectLst/>
                <a:latin typeface="+mn-lt"/>
                <a:ea typeface="+mn-ea"/>
                <a:cs typeface="+mn-cs"/>
              </a:rPr>
              <a:t> and professor of structural biology at Oxford University, said: “The drugs we are testing have either been approved by the [US regulator] FDA for other diseases or have been extensively tested for human safety. By being able to repurpose existing molecules, we can save a lot of time in the drug discovery process, meaning a faster route to clinical trials, and potentially a treatment for patients.”</a:t>
            </a:r>
          </a:p>
          <a:p>
            <a:r>
              <a:rPr lang="en-GB" sz="1200" b="0" i="0" kern="1200" dirty="0" err="1">
                <a:solidFill>
                  <a:schemeClr val="tx1"/>
                </a:solidFill>
                <a:effectLst/>
                <a:latin typeface="+mn-lt"/>
                <a:ea typeface="+mn-ea"/>
                <a:cs typeface="+mn-cs"/>
              </a:rPr>
              <a:t>Exscientia</a:t>
            </a:r>
            <a:r>
              <a:rPr lang="en-GB" sz="1200" b="0" i="0" kern="1200" dirty="0">
                <a:solidFill>
                  <a:schemeClr val="tx1"/>
                </a:solidFill>
                <a:effectLst/>
                <a:latin typeface="+mn-lt"/>
                <a:ea typeface="+mn-ea"/>
                <a:cs typeface="+mn-cs"/>
              </a:rPr>
              <a:t> is using its biosensor technology to screen the drug molecules for effectiveness against Sars-CoV-2, the virus responsible for Covid-19. Work will focus on components for viral replication and the interaction between the virus’s spike protein and a human cell receptor that enables the virus’s entry to human cells.</a:t>
            </a:r>
          </a:p>
          <a:p>
            <a:r>
              <a:rPr lang="en-GB" sz="1200" b="0" i="0" kern="1200" dirty="0">
                <a:solidFill>
                  <a:schemeClr val="tx1"/>
                </a:solidFill>
                <a:effectLst/>
                <a:latin typeface="+mn-lt"/>
                <a:ea typeface="+mn-ea"/>
                <a:cs typeface="+mn-cs"/>
              </a:rPr>
              <a:t>The project started in the last few days and the firm hopes to have full data sets within six to eight weeks. Any promising drug molecules will then be tested further to make sure they work as a treatment for Covid-19.</a:t>
            </a:r>
          </a:p>
          <a:p>
            <a:r>
              <a:rPr lang="en-GB" sz="1200" b="0" i="0" kern="1200" dirty="0" err="1">
                <a:solidFill>
                  <a:schemeClr val="tx1"/>
                </a:solidFill>
                <a:effectLst/>
                <a:latin typeface="+mn-lt"/>
                <a:ea typeface="+mn-ea"/>
                <a:cs typeface="+mn-cs"/>
              </a:rPr>
              <a:t>Exscientia</a:t>
            </a:r>
            <a:r>
              <a:rPr lang="en-GB" sz="1200" b="0" i="0" kern="1200" dirty="0">
                <a:solidFill>
                  <a:schemeClr val="tx1"/>
                </a:solidFill>
                <a:effectLst/>
                <a:latin typeface="+mn-lt"/>
                <a:ea typeface="+mn-ea"/>
                <a:cs typeface="+mn-cs"/>
              </a:rPr>
              <a:t> is collaborating with Diamond and Oxford University, which have been working together since January to develop methods for the production of viral proteins for drug screening and structural analysis at Diamond. This can provide an atomic level of detail in understanding how anti-viral drugs can work.</a:t>
            </a:r>
          </a:p>
          <a:p>
            <a:r>
              <a:rPr lang="en-GB" sz="1200" u="none" strike="noStrike" kern="1200" dirty="0" err="1">
                <a:solidFill>
                  <a:schemeClr val="tx1"/>
                </a:solidFill>
                <a:effectLst/>
                <a:latin typeface="+mn-lt"/>
                <a:ea typeface="+mn-ea"/>
                <a:cs typeface="+mn-cs"/>
                <a:hlinkClick r:id="rId5"/>
              </a:rPr>
              <a:t>Facebook</a:t>
            </a:r>
            <a:r>
              <a:rPr lang="en-GB" sz="1200" u="none" strike="noStrike" kern="1200" dirty="0" err="1">
                <a:solidFill>
                  <a:schemeClr val="tx1"/>
                </a:solidFill>
                <a:effectLst/>
                <a:latin typeface="+mn-lt"/>
                <a:ea typeface="+mn-ea"/>
                <a:cs typeface="+mn-cs"/>
                <a:hlinkClick r:id="rId6"/>
              </a:rPr>
              <a:t>Twitter</a:t>
            </a:r>
            <a:r>
              <a:rPr lang="en-GB" sz="1200" u="none" strike="noStrike" kern="1200" dirty="0" err="1">
                <a:solidFill>
                  <a:schemeClr val="tx1"/>
                </a:solidFill>
                <a:effectLst/>
                <a:latin typeface="+mn-lt"/>
                <a:ea typeface="+mn-ea"/>
                <a:cs typeface="+mn-cs"/>
                <a:hlinkClick r:id="rId7"/>
              </a:rPr>
              <a:t>Pinterest</a:t>
            </a:r>
            <a:endParaRPr lang="en-GB" sz="1100" dirty="0">
              <a:effectLst/>
            </a:endParaRPr>
          </a:p>
          <a:p>
            <a:r>
              <a:rPr lang="en-GB" sz="1100" dirty="0">
                <a:effectLst/>
              </a:rPr>
              <a:t> </a:t>
            </a:r>
            <a:r>
              <a:rPr lang="en-GB" sz="1100" dirty="0"/>
              <a:t>A French pharmacy employee holds up a pack of </a:t>
            </a:r>
            <a:r>
              <a:rPr lang="en-GB" sz="1100" dirty="0" err="1"/>
              <a:t>Plaquénil</a:t>
            </a:r>
            <a:r>
              <a:rPr lang="en-GB" sz="1100" dirty="0"/>
              <a:t>, the brand name for chloroquine. There are hopes the malaria treatment could help fight Covid-19. Photograph: </a:t>
            </a:r>
            <a:r>
              <a:rPr lang="en-GB" sz="1100" dirty="0" err="1"/>
              <a:t>Chesnot</a:t>
            </a:r>
            <a:r>
              <a:rPr lang="en-GB" sz="1100" dirty="0"/>
              <a:t>/Getty </a:t>
            </a:r>
            <a:r>
              <a:rPr lang="en-GB" sz="1100" dirty="0" err="1"/>
              <a:t>Images</a:t>
            </a:r>
            <a:r>
              <a:rPr lang="en-GB" sz="1200" b="0" i="0" kern="1200" dirty="0" err="1">
                <a:solidFill>
                  <a:schemeClr val="tx1"/>
                </a:solidFill>
                <a:effectLst/>
                <a:latin typeface="+mn-lt"/>
                <a:ea typeface="+mn-ea"/>
                <a:cs typeface="+mn-cs"/>
              </a:rPr>
              <a:t>Advertisement</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Academics and companies around the world are racing to find a treatment for Covid-19. </a:t>
            </a:r>
            <a:r>
              <a:rPr lang="en-GB" sz="1200" b="0" i="0" u="none" strike="noStrike" kern="1200" dirty="0">
                <a:solidFill>
                  <a:schemeClr val="tx1"/>
                </a:solidFill>
                <a:effectLst/>
                <a:latin typeface="+mn-lt"/>
                <a:ea typeface="+mn-ea"/>
                <a:cs typeface="+mn-cs"/>
                <a:hlinkClick r:id="rId8"/>
              </a:rPr>
              <a:t>Efforts have focused on using existing drugs</a:t>
            </a:r>
            <a:r>
              <a:rPr lang="en-GB" sz="1200" b="0" i="0" kern="1200" dirty="0">
                <a:solidFill>
                  <a:schemeClr val="tx1"/>
                </a:solidFill>
                <a:effectLst/>
                <a:latin typeface="+mn-lt"/>
                <a:ea typeface="+mn-ea"/>
                <a:cs typeface="+mn-cs"/>
              </a:rPr>
              <a:t>, including the antimalaria medicine chloroquine, the HIV treatment </a:t>
            </a:r>
            <a:r>
              <a:rPr lang="en-GB" sz="1200" b="0" i="0" kern="1200" dirty="0" err="1">
                <a:solidFill>
                  <a:schemeClr val="tx1"/>
                </a:solidFill>
                <a:effectLst/>
                <a:latin typeface="+mn-lt"/>
                <a:ea typeface="+mn-ea"/>
                <a:cs typeface="+mn-cs"/>
              </a:rPr>
              <a:t>Kaletra</a:t>
            </a:r>
            <a:r>
              <a:rPr lang="en-GB" sz="1200" b="0" i="0" kern="1200" dirty="0">
                <a:solidFill>
                  <a:schemeClr val="tx1"/>
                </a:solidFill>
                <a:effectLst/>
                <a:latin typeface="+mn-lt"/>
                <a:ea typeface="+mn-ea"/>
                <a:cs typeface="+mn-cs"/>
              </a:rPr>
              <a:t>, the Japanese anti-flu drug </a:t>
            </a:r>
            <a:r>
              <a:rPr lang="en-GB" sz="1200" b="0" i="0" kern="1200" dirty="0" err="1">
                <a:solidFill>
                  <a:schemeClr val="tx1"/>
                </a:solidFill>
                <a:effectLst/>
                <a:latin typeface="+mn-lt"/>
                <a:ea typeface="+mn-ea"/>
                <a:cs typeface="+mn-cs"/>
              </a:rPr>
              <a:t>favipiravir</a:t>
            </a:r>
            <a:r>
              <a:rPr lang="en-GB" sz="1200" b="0" i="0" kern="1200" dirty="0">
                <a:solidFill>
                  <a:schemeClr val="tx1"/>
                </a:solidFill>
                <a:effectLst/>
                <a:latin typeface="+mn-lt"/>
                <a:ea typeface="+mn-ea"/>
                <a:cs typeface="+mn-cs"/>
              </a:rPr>
              <a:t> and the Ebola drug </a:t>
            </a:r>
            <a:r>
              <a:rPr lang="en-GB" sz="1200" b="0" i="0" kern="1200" dirty="0" err="1">
                <a:solidFill>
                  <a:schemeClr val="tx1"/>
                </a:solidFill>
                <a:effectLst/>
                <a:latin typeface="+mn-lt"/>
                <a:ea typeface="+mn-ea"/>
                <a:cs typeface="+mn-cs"/>
              </a:rPr>
              <a:t>remdesivir</a:t>
            </a:r>
            <a:r>
              <a:rPr lang="en-GB" sz="1200" b="0" i="0" kern="1200" dirty="0">
                <a:solidFill>
                  <a:schemeClr val="tx1"/>
                </a:solidFill>
                <a:effectLst/>
                <a:latin typeface="+mn-lt"/>
                <a:ea typeface="+mn-ea"/>
                <a:cs typeface="+mn-cs"/>
              </a:rPr>
              <a:t>, which has emerged as a frontrunner. The first results from human trials of </a:t>
            </a:r>
            <a:r>
              <a:rPr lang="en-GB" sz="1200" b="0" i="0" kern="1200" dirty="0" err="1">
                <a:solidFill>
                  <a:schemeClr val="tx1"/>
                </a:solidFill>
                <a:effectLst/>
                <a:latin typeface="+mn-lt"/>
                <a:ea typeface="+mn-ea"/>
                <a:cs typeface="+mn-cs"/>
              </a:rPr>
              <a:t>remdesivir</a:t>
            </a:r>
            <a:r>
              <a:rPr lang="en-GB" sz="1200" b="0" i="0" kern="1200" dirty="0">
                <a:solidFill>
                  <a:schemeClr val="tx1"/>
                </a:solidFill>
                <a:effectLst/>
                <a:latin typeface="+mn-lt"/>
                <a:ea typeface="+mn-ea"/>
                <a:cs typeface="+mn-cs"/>
              </a:rPr>
              <a:t> in China and the US are due in April. The UK biotech firm </a:t>
            </a:r>
            <a:r>
              <a:rPr lang="en-GB" sz="1200" b="0" i="0" u="none" strike="noStrike" kern="1200" dirty="0">
                <a:solidFill>
                  <a:schemeClr val="tx1"/>
                </a:solidFill>
                <a:effectLst/>
                <a:latin typeface="+mn-lt"/>
                <a:ea typeface="+mn-ea"/>
                <a:cs typeface="+mn-cs"/>
                <a:hlinkClick r:id="rId9"/>
              </a:rPr>
              <a:t>Synairgen is trialling its lung-disease drug, an inhaler, in Covid-19 sufferers</a:t>
            </a:r>
            <a:r>
              <a:rPr lang="en-GB" sz="1200" b="0" i="0" kern="1200" dirty="0">
                <a:solidFill>
                  <a:schemeClr val="tx1"/>
                </a:solidFill>
                <a:effectLst/>
                <a:latin typeface="+mn-lt"/>
                <a:ea typeface="+mn-ea"/>
                <a:cs typeface="+mn-cs"/>
              </a:rPr>
              <a:t>.</a:t>
            </a:r>
          </a:p>
          <a:p>
            <a:r>
              <a:rPr lang="en-GB" sz="1200" b="0" i="0" kern="1200" dirty="0" err="1">
                <a:solidFill>
                  <a:schemeClr val="tx1"/>
                </a:solidFill>
                <a:effectLst/>
                <a:latin typeface="+mn-lt"/>
                <a:ea typeface="+mn-ea"/>
                <a:cs typeface="+mn-cs"/>
              </a:rPr>
              <a:t>Exscientia</a:t>
            </a:r>
            <a:r>
              <a:rPr lang="en-GB" sz="1200" b="0" i="0" kern="1200" dirty="0">
                <a:solidFill>
                  <a:schemeClr val="tx1"/>
                </a:solidFill>
                <a:effectLst/>
                <a:latin typeface="+mn-lt"/>
                <a:ea typeface="+mn-ea"/>
                <a:cs typeface="+mn-cs"/>
              </a:rPr>
              <a:t>, which was founded in 2012, specialises in the use of computer algorithms and machine learning, known as artificial intelligence (AI), to discover novel drugs. The algorithms learn what molecular features make for effective drugs, and the firm will apply this during its search for a Covid-19 medicine. As well as repurposing existing drugs, it plans to use its research to develop a novel treatment for the virus.</a:t>
            </a:r>
          </a:p>
          <a:p>
            <a:r>
              <a:rPr lang="en-GB" sz="1200" b="0" i="0" kern="1200" dirty="0" err="1">
                <a:solidFill>
                  <a:schemeClr val="tx1"/>
                </a:solidFill>
                <a:effectLst/>
                <a:latin typeface="+mn-lt"/>
                <a:ea typeface="+mn-ea"/>
                <a:cs typeface="+mn-cs"/>
              </a:rPr>
              <a:t>Exscientia</a:t>
            </a:r>
            <a:r>
              <a:rPr lang="en-GB" sz="1200" b="0" i="0" kern="1200" dirty="0">
                <a:solidFill>
                  <a:schemeClr val="tx1"/>
                </a:solidFill>
                <a:effectLst/>
                <a:latin typeface="+mn-lt"/>
                <a:ea typeface="+mn-ea"/>
                <a:cs typeface="+mn-cs"/>
              </a:rPr>
              <a:t> recently claimed a world first when it announced that human tests of the first drug generated entirely by AI – for obsessive-compulsive disorder – would start in March. The project took less than 12 months, instead of the usual four to five years. Using AI to generate new medicines cuts nearly a third from the early-stage drug development cost, and </a:t>
            </a:r>
            <a:r>
              <a:rPr lang="en-GB" sz="1200" b="0" i="0" u="none" strike="noStrike" kern="1200" dirty="0">
                <a:solidFill>
                  <a:schemeClr val="tx1"/>
                </a:solidFill>
                <a:effectLst/>
                <a:latin typeface="+mn-lt"/>
                <a:ea typeface="+mn-ea"/>
                <a:cs typeface="+mn-cs"/>
                <a:hlinkClick r:id="rId10"/>
              </a:rPr>
              <a:t>big pharmaceutical firms such as GSK and AstraZeneca are investing heavily in AI</a:t>
            </a:r>
            <a:r>
              <a:rPr lang="en-GB" sz="1200" b="0" i="0" kern="1200" dirty="0">
                <a:solidFill>
                  <a:schemeClr val="tx1"/>
                </a:solidFill>
                <a:effectLst/>
                <a:latin typeface="+mn-lt"/>
                <a:ea typeface="+mn-ea"/>
                <a:cs typeface="+mn-cs"/>
              </a:rPr>
              <a:t>.</a:t>
            </a:r>
          </a:p>
          <a:p>
            <a:r>
              <a:rPr lang="en-GB" sz="1200" b="0" i="0" kern="1200" dirty="0">
                <a:solidFill>
                  <a:schemeClr val="tx1"/>
                </a:solidFill>
                <a:effectLst/>
                <a:latin typeface="+mn-lt"/>
                <a:ea typeface="+mn-ea"/>
                <a:cs typeface="+mn-cs"/>
              </a:rPr>
              <a:t>Massachusetts Institute of Technology announced in February that it had </a:t>
            </a:r>
            <a:r>
              <a:rPr lang="en-GB" sz="1200" b="0" i="0" u="none" strike="noStrike" kern="1200" dirty="0">
                <a:solidFill>
                  <a:schemeClr val="tx1"/>
                </a:solidFill>
                <a:effectLst/>
                <a:latin typeface="+mn-lt"/>
                <a:ea typeface="+mn-ea"/>
                <a:cs typeface="+mn-cs"/>
                <a:hlinkClick r:id="rId11"/>
              </a:rPr>
              <a:t>used AI to develop a powerful antibiotic</a:t>
            </a:r>
            <a:r>
              <a:rPr lang="en-GB" sz="1200" b="0" i="0" kern="1200" dirty="0">
                <a:solidFill>
                  <a:schemeClr val="tx1"/>
                </a:solidFill>
                <a:effectLst/>
                <a:latin typeface="+mn-lt"/>
                <a:ea typeface="+mn-ea"/>
                <a:cs typeface="+mn-cs"/>
              </a:rPr>
              <a:t> that wipes out a range of drug-resistant bacteria.</a:t>
            </a:r>
          </a:p>
          <a:p>
            <a:br>
              <a:rPr lang="en-GB" sz="1200" kern="1200" dirty="0">
                <a:solidFill>
                  <a:schemeClr val="tx1"/>
                </a:solidFill>
                <a:effectLst/>
                <a:latin typeface="+mn-lt"/>
                <a:ea typeface="+mn-ea"/>
                <a:cs typeface="+mn-cs"/>
              </a:rPr>
            </a:br>
            <a:endParaRPr lang="en-GB" sz="1100" dirty="0"/>
          </a:p>
        </p:txBody>
      </p:sp>
      <p:sp>
        <p:nvSpPr>
          <p:cNvPr id="4" name="Slide Number Placeholder 3"/>
          <p:cNvSpPr>
            <a:spLocks noGrp="1"/>
          </p:cNvSpPr>
          <p:nvPr>
            <p:ph type="sldNum" sz="quarter" idx="10"/>
          </p:nvPr>
        </p:nvSpPr>
        <p:spPr/>
        <p:txBody>
          <a:bodyPr/>
          <a:lstStyle/>
          <a:p>
            <a:fld id="{C0F3BA1D-A00F-DB41-84DA-BE26C4853B35}" type="slidenum">
              <a:rPr lang="en-US" smtClean="0"/>
              <a:t>7</a:t>
            </a:fld>
            <a:endParaRPr lang="en-US"/>
          </a:p>
        </p:txBody>
      </p:sp>
    </p:spTree>
    <p:extLst>
      <p:ext uri="{BB962C8B-B14F-4D97-AF65-F5344CB8AC3E}">
        <p14:creationId xmlns:p14="http://schemas.microsoft.com/office/powerpoint/2010/main" val="36694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4825" y="4777958"/>
            <a:ext cx="5800725" cy="4566067"/>
          </a:xfrm>
        </p:spPr>
        <p:txBody>
          <a:bodyPr/>
          <a:lstStyle/>
          <a:p>
            <a:endParaRPr lang="en-GB" sz="1100" dirty="0"/>
          </a:p>
        </p:txBody>
      </p:sp>
      <p:sp>
        <p:nvSpPr>
          <p:cNvPr id="4" name="Slide Number Placeholder 3"/>
          <p:cNvSpPr>
            <a:spLocks noGrp="1"/>
          </p:cNvSpPr>
          <p:nvPr>
            <p:ph type="sldNum" sz="quarter" idx="10"/>
          </p:nvPr>
        </p:nvSpPr>
        <p:spPr/>
        <p:txBody>
          <a:bodyPr/>
          <a:lstStyle/>
          <a:p>
            <a:fld id="{C0F3BA1D-A00F-DB41-84DA-BE26C4853B35}" type="slidenum">
              <a:rPr lang="en-US" smtClean="0"/>
              <a:t>8</a:t>
            </a:fld>
            <a:endParaRPr lang="en-US"/>
          </a:p>
        </p:txBody>
      </p:sp>
    </p:spTree>
    <p:extLst>
      <p:ext uri="{BB962C8B-B14F-4D97-AF65-F5344CB8AC3E}">
        <p14:creationId xmlns:p14="http://schemas.microsoft.com/office/powerpoint/2010/main" val="210042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4825" y="4777958"/>
            <a:ext cx="5800725" cy="4566067"/>
          </a:xfrm>
        </p:spPr>
        <p:txBody>
          <a:bodyPr/>
          <a:lstStyle/>
          <a:p>
            <a:r>
              <a:rPr lang="en-GB" sz="1200" kern="1200" dirty="0">
                <a:solidFill>
                  <a:schemeClr val="tx1"/>
                </a:solidFill>
                <a:effectLst/>
                <a:latin typeface="+mn-lt"/>
                <a:ea typeface="+mn-ea"/>
                <a:cs typeface="+mn-cs"/>
              </a:rPr>
              <a:t>Some of our Collaborative Computational Projects develop software for determining protein structures via crystallography (CCP4) and electron microscopy (CCP-EM), which form part of the toolkit being used in the fight against Covid-19.   more info in recent news story </a:t>
            </a:r>
            <a:r>
              <a:rPr lang="en-GB" sz="1200" u="sng" kern="1200" dirty="0">
                <a:solidFill>
                  <a:schemeClr val="tx1"/>
                </a:solidFill>
                <a:effectLst/>
                <a:latin typeface="+mn-lt"/>
                <a:ea typeface="+mn-ea"/>
                <a:cs typeface="+mn-cs"/>
                <a:hlinkClick r:id="rId3"/>
              </a:rPr>
              <a:t>https://www.scd.stfc.ac.uk/Pages/Researchers-help-efforts-to-fight-Covid-19.aspx</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SCD Cloud is providing compute capability for Diamond’s </a:t>
            </a:r>
            <a:r>
              <a:rPr lang="en-GB" sz="1200" kern="1200" dirty="0" err="1">
                <a:solidFill>
                  <a:schemeClr val="tx1"/>
                </a:solidFill>
                <a:effectLst/>
                <a:latin typeface="+mn-lt"/>
                <a:ea typeface="+mn-ea"/>
                <a:cs typeface="+mn-cs"/>
              </a:rPr>
              <a:t>XChem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Covid</a:t>
            </a:r>
            <a:r>
              <a:rPr lang="en-GB" sz="1200" kern="1200" dirty="0">
                <a:solidFill>
                  <a:schemeClr val="tx1"/>
                </a:solidFill>
                <a:effectLst/>
                <a:latin typeface="+mn-lt"/>
                <a:ea typeface="+mn-ea"/>
                <a:cs typeface="+mn-cs"/>
              </a:rPr>
              <a:t> work  –  2000 cores and ~P100 GPU cards. The Cloud is also donating 13,000 new GPU cores to </a:t>
            </a:r>
            <a:r>
              <a:rPr lang="en-GB" sz="1200" kern="1200" dirty="0" err="1">
                <a:solidFill>
                  <a:schemeClr val="tx1"/>
                </a:solidFill>
                <a:effectLst/>
                <a:latin typeface="+mn-lt"/>
                <a:ea typeface="+mn-ea"/>
                <a:cs typeface="+mn-cs"/>
              </a:rPr>
              <a:t>Folding@home</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Tier-1 Facility is also donating around 30,000 cores to </a:t>
            </a:r>
            <a:r>
              <a:rPr lang="en-GB" sz="1200" kern="1200" dirty="0" err="1">
                <a:solidFill>
                  <a:schemeClr val="tx1"/>
                </a:solidFill>
                <a:effectLst/>
                <a:latin typeface="+mn-lt"/>
                <a:ea typeface="+mn-ea"/>
                <a:cs typeface="+mn-cs"/>
              </a:rPr>
              <a:t>Folding@home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Our Software Engineering Group is helping Diamond with </a:t>
            </a:r>
            <a:r>
              <a:rPr lang="en-GB" sz="1200" kern="1200" dirty="0" err="1">
                <a:solidFill>
                  <a:schemeClr val="tx1"/>
                </a:solidFill>
                <a:effectLst/>
                <a:latin typeface="+mn-lt"/>
                <a:ea typeface="+mn-ea"/>
                <a:cs typeface="+mn-cs"/>
              </a:rPr>
              <a:t>XChem</a:t>
            </a:r>
            <a:r>
              <a:rPr lang="en-GB" sz="1200" kern="1200" dirty="0">
                <a:solidFill>
                  <a:schemeClr val="tx1"/>
                </a:solidFill>
                <a:effectLst/>
                <a:latin typeface="+mn-lt"/>
                <a:ea typeface="+mn-ea"/>
                <a:cs typeface="+mn-cs"/>
              </a:rPr>
              <a:t> software issues. The group is also helping with open data, assigning Digital Object Identifiers and creating landing pages.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SCARF platform has provided additional CPU resources to Diamond-related researchers at Oxford Uni.</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Juan Bicarregui who heads our Data Division is co-chairing the RDA Covid-19 fast-track working group </a:t>
            </a:r>
            <a:r>
              <a:rPr lang="en-GB" sz="1200" u="sng" kern="1200" dirty="0">
                <a:solidFill>
                  <a:schemeClr val="tx1"/>
                </a:solidFill>
                <a:effectLst/>
                <a:latin typeface="+mn-lt"/>
                <a:ea typeface="+mn-ea"/>
                <a:cs typeface="+mn-cs"/>
                <a:hlinkClick r:id="rId4"/>
              </a:rPr>
              <a:t>https://www.rd-alliance.org/rda-covid-19-working-group-urgent-call-expert-contributions-0</a:t>
            </a:r>
            <a:r>
              <a:rPr lang="en-GB" sz="1200" kern="1200" dirty="0">
                <a:solidFill>
                  <a:schemeClr val="tx1"/>
                </a:solidFill>
                <a:effectLst/>
                <a:latin typeface="+mn-lt"/>
                <a:ea typeface="+mn-ea"/>
                <a:cs typeface="+mn-cs"/>
              </a:rPr>
              <a:t> and </a:t>
            </a:r>
          </a:p>
          <a:p>
            <a:r>
              <a:rPr lang="en-GB" sz="1200" u="sng" kern="1200" dirty="0">
                <a:solidFill>
                  <a:schemeClr val="tx1"/>
                </a:solidFill>
                <a:effectLst/>
                <a:latin typeface="+mn-lt"/>
                <a:ea typeface="+mn-ea"/>
                <a:cs typeface="+mn-cs"/>
                <a:hlinkClick r:id="rId5"/>
              </a:rPr>
              <a:t>https://www.rd-alliance.org/groups/rda-covid19</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DAFNI and JASMIN communities are offering a variety of support, including to the RAMP modelling initiative (Royal Society) </a:t>
            </a:r>
            <a:r>
              <a:rPr lang="en-GB" sz="1200" u="sng" kern="1200" dirty="0">
                <a:solidFill>
                  <a:schemeClr val="tx1"/>
                </a:solidFill>
                <a:effectLst/>
                <a:latin typeface="+mn-lt"/>
                <a:ea typeface="+mn-ea"/>
                <a:cs typeface="+mn-cs"/>
                <a:hlinkClick r:id="rId6"/>
              </a:rPr>
              <a:t>https://epcced.github.io/ramp/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CCP </a:t>
            </a:r>
            <a:r>
              <a:rPr lang="en-GB" sz="1200" kern="1200" dirty="0" err="1">
                <a:solidFill>
                  <a:schemeClr val="tx1"/>
                </a:solidFill>
                <a:effectLst/>
                <a:latin typeface="+mn-lt"/>
                <a:ea typeface="+mn-ea"/>
                <a:cs typeface="+mn-cs"/>
              </a:rPr>
              <a:t>Biosim</a:t>
            </a:r>
            <a:r>
              <a:rPr lang="en-GB" sz="1200" kern="1200" dirty="0">
                <a:solidFill>
                  <a:schemeClr val="tx1"/>
                </a:solidFill>
                <a:effectLst/>
                <a:latin typeface="+mn-lt"/>
                <a:ea typeface="+mn-ea"/>
                <a:cs typeface="+mn-cs"/>
              </a:rPr>
              <a:t> &amp; HEC </a:t>
            </a:r>
            <a:r>
              <a:rPr lang="en-GB" sz="1200" kern="1200" dirty="0" err="1">
                <a:solidFill>
                  <a:schemeClr val="tx1"/>
                </a:solidFill>
                <a:effectLst/>
                <a:latin typeface="+mn-lt"/>
                <a:ea typeface="+mn-ea"/>
                <a:cs typeface="+mn-cs"/>
              </a:rPr>
              <a:t>Biosim</a:t>
            </a:r>
            <a:r>
              <a:rPr lang="en-GB" sz="1200" kern="1200" dirty="0">
                <a:solidFill>
                  <a:schemeClr val="tx1"/>
                </a:solidFill>
                <a:effectLst/>
                <a:latin typeface="+mn-lt"/>
                <a:ea typeface="+mn-ea"/>
                <a:cs typeface="+mn-cs"/>
              </a:rPr>
              <a:t> communities are providing support for Covid-19 research</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STFC HAVE ALSO DONATED MANY THOUSANDS OF PIECES OF PPE KIT TO LOCAL MEDICAL</a:t>
            </a:r>
            <a:r>
              <a:rPr lang="en-GB" sz="1200" kern="1200" baseline="0" dirty="0">
                <a:solidFill>
                  <a:schemeClr val="tx1"/>
                </a:solidFill>
                <a:effectLst/>
                <a:latin typeface="+mn-lt"/>
                <a:ea typeface="+mn-ea"/>
                <a:cs typeface="+mn-cs"/>
              </a:rPr>
              <a:t> FACILITIES FOR USE BY NHS STAFF</a:t>
            </a:r>
            <a:endParaRPr lang="en-GB"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49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4825" y="4777958"/>
            <a:ext cx="5800725" cy="4566067"/>
          </a:xfrm>
        </p:spPr>
        <p:txBody>
          <a:bodyPr/>
          <a:lstStyle/>
          <a:p>
            <a:r>
              <a:rPr lang="en-GB" sz="1200" b="1" kern="1200" dirty="0">
                <a:solidFill>
                  <a:schemeClr val="tx1"/>
                </a:solidFill>
                <a:effectLst/>
                <a:latin typeface="+mn-lt"/>
                <a:ea typeface="+mn-ea"/>
                <a:cs typeface="+mn-cs"/>
              </a:rPr>
              <a:t>Production of ventilators</a:t>
            </a:r>
          </a:p>
          <a:p>
            <a:r>
              <a:rPr lang="en-GB" sz="1200" kern="1200" dirty="0">
                <a:solidFill>
                  <a:schemeClr val="tx1"/>
                </a:solidFill>
                <a:effectLst/>
                <a:latin typeface="+mn-lt"/>
                <a:ea typeface="+mn-ea"/>
                <a:cs typeface="+mn-cs"/>
              </a:rPr>
              <a:t>01 April 2020</a:t>
            </a:r>
          </a:p>
          <a:p>
            <a:r>
              <a:rPr lang="en-GB" sz="1200" kern="1200" dirty="0">
                <a:solidFill>
                  <a:schemeClr val="tx1"/>
                </a:solidFill>
                <a:effectLst/>
                <a:latin typeface="+mn-lt"/>
                <a:ea typeface="+mn-ea"/>
                <a:cs typeface="+mn-cs"/>
              </a:rPr>
              <a:t>Science news</a:t>
            </a:r>
          </a:p>
          <a:p>
            <a:r>
              <a:rPr lang="en-GB" sz="1200" b="1" kern="1200" dirty="0">
                <a:solidFill>
                  <a:schemeClr val="tx1"/>
                </a:solidFill>
                <a:effectLst/>
                <a:latin typeface="+mn-lt"/>
                <a:ea typeface="+mn-ea"/>
                <a:cs typeface="+mn-cs"/>
              </a:rPr>
              <a:t>STFC staff are forming part of a national collaboration that’s producing ventilators for the NHS; developing and delivering the training needed for others (including more STFC members) to carry out the necessary testing and calibration.</a:t>
            </a:r>
          </a:p>
          <a:p>
            <a:r>
              <a:rPr lang="en-GB" sz="1200" b="0" i="0" kern="1200" dirty="0">
                <a:solidFill>
                  <a:schemeClr val="tx1"/>
                </a:solidFill>
                <a:effectLst/>
                <a:latin typeface="+mn-lt"/>
                <a:ea typeface="+mn-ea"/>
                <a:cs typeface="+mn-cs"/>
              </a:rPr>
              <a:t>One of the major challenges for the UK in facing the Covid-19 pandemic is the production of ventilators, to keep patients with respiratory difficulties out of intensive care. The medical equipment manufacturer </a:t>
            </a:r>
            <a:r>
              <a:rPr lang="en-GB" sz="1200" b="0" i="0" kern="1200" dirty="0" err="1">
                <a:solidFill>
                  <a:schemeClr val="tx1"/>
                </a:solidFill>
                <a:effectLst/>
                <a:latin typeface="+mn-lt"/>
                <a:ea typeface="+mn-ea"/>
                <a:cs typeface="+mn-cs"/>
              </a:rPr>
              <a:t>Penlon</a:t>
            </a:r>
            <a:r>
              <a:rPr lang="en-GB" sz="1200" b="0" i="0" kern="1200" dirty="0">
                <a:solidFill>
                  <a:schemeClr val="tx1"/>
                </a:solidFill>
                <a:effectLst/>
                <a:latin typeface="+mn-lt"/>
                <a:ea typeface="+mn-ea"/>
                <a:cs typeface="+mn-cs"/>
              </a:rPr>
              <a:t>, based in Abingdon, already supplies the NHS with machines used by anaesthetists in operating theatres. After it was clear that the demand for ventilators was going to increase dramatically, the company developed a simpler device that can be mass produced and used on a ward as a ventilator: breathing for a patient when they are unable to do it themselves.</a:t>
            </a:r>
          </a:p>
          <a:p>
            <a:r>
              <a:rPr lang="en-GB" sz="1200" b="0" i="0" kern="1200" dirty="0" err="1">
                <a:solidFill>
                  <a:schemeClr val="tx1"/>
                </a:solidFill>
                <a:effectLst/>
                <a:latin typeface="+mn-lt"/>
                <a:ea typeface="+mn-ea"/>
                <a:cs typeface="+mn-cs"/>
              </a:rPr>
              <a:t>Penlon</a:t>
            </a:r>
            <a:r>
              <a:rPr lang="en-GB" sz="1200" b="0" i="0" kern="1200" dirty="0">
                <a:solidFill>
                  <a:schemeClr val="tx1"/>
                </a:solidFill>
                <a:effectLst/>
                <a:latin typeface="+mn-lt"/>
                <a:ea typeface="+mn-ea"/>
                <a:cs typeface="+mn-cs"/>
              </a:rPr>
              <a:t> is part of a consortium, </a:t>
            </a:r>
            <a:r>
              <a:rPr lang="en-GB" sz="1200" b="0" i="0" kern="1200" dirty="0" err="1">
                <a:solidFill>
                  <a:schemeClr val="tx1"/>
                </a:solidFill>
                <a:effectLst/>
                <a:latin typeface="+mn-lt"/>
                <a:ea typeface="+mn-ea"/>
                <a:cs typeface="+mn-cs"/>
              </a:rPr>
              <a:t>VentilatorChallengeUK</a:t>
            </a:r>
            <a:r>
              <a:rPr lang="en-GB" sz="1200" b="0" i="0" kern="1200" dirty="0">
                <a:solidFill>
                  <a:schemeClr val="tx1"/>
                </a:solidFill>
                <a:effectLst/>
                <a:latin typeface="+mn-lt"/>
                <a:ea typeface="+mn-ea"/>
                <a:cs typeface="+mn-cs"/>
              </a:rPr>
              <a:t>, of over 20 companies including Airbus, Ford and McLaren, who will produce the ventilators on a large scale, as featured by </a:t>
            </a:r>
            <a:r>
              <a:rPr lang="en-GB" sz="1200" b="0" i="0" u="none" strike="noStrike" kern="1200" dirty="0">
                <a:solidFill>
                  <a:schemeClr val="tx1"/>
                </a:solidFill>
                <a:effectLst/>
                <a:latin typeface="+mn-lt"/>
                <a:ea typeface="+mn-ea"/>
                <a:cs typeface="+mn-cs"/>
                <a:hlinkClick r:id="rId3"/>
              </a:rPr>
              <a:t>the BBC</a:t>
            </a:r>
            <a:r>
              <a:rPr lang="en-GB" sz="1200" b="0" i="0" kern="1200" dirty="0">
                <a:solidFill>
                  <a:schemeClr val="tx1"/>
                </a:solidFill>
                <a:effectLst/>
                <a:latin typeface="+mn-lt"/>
                <a:ea typeface="+mn-ea"/>
                <a:cs typeface="+mn-cs"/>
              </a:rPr>
              <a:t> and </a:t>
            </a:r>
            <a:r>
              <a:rPr lang="en-GB" sz="1200" b="0" i="0" u="none" strike="noStrike" kern="1200" dirty="0">
                <a:solidFill>
                  <a:schemeClr val="tx1"/>
                </a:solidFill>
                <a:effectLst/>
                <a:latin typeface="+mn-lt"/>
                <a:ea typeface="+mn-ea"/>
                <a:cs typeface="+mn-cs"/>
                <a:hlinkClick r:id="rId4"/>
              </a:rPr>
              <a:t>the Guardian</a:t>
            </a:r>
            <a:r>
              <a:rPr lang="en-GB" sz="1200" b="0" i="0" kern="1200" dirty="0">
                <a:solidFill>
                  <a:schemeClr val="tx1"/>
                </a:solidFill>
                <a:effectLst/>
                <a:latin typeface="+mn-lt"/>
                <a:ea typeface="+mn-ea"/>
                <a:cs typeface="+mn-cs"/>
              </a:rPr>
              <a:t>. Before the tens of thousands of ventilators can be used by the NHS, they need to be tested and calibrated, to ensure they can be delivered under the company’s medical licence.</a:t>
            </a:r>
          </a:p>
          <a:p>
            <a:r>
              <a:rPr lang="en-GB" sz="1200" b="0" i="0" kern="1200" dirty="0">
                <a:solidFill>
                  <a:schemeClr val="tx1"/>
                </a:solidFill>
                <a:effectLst/>
                <a:latin typeface="+mn-lt"/>
                <a:ea typeface="+mn-ea"/>
                <a:cs typeface="+mn-cs"/>
              </a:rPr>
              <a:t>With their high level of technical skill, STFC staff members will deliver training in how to test the ventilators to some 300 staff from the other companies in the collaboration, who will then carry out the testing at </a:t>
            </a:r>
            <a:r>
              <a:rPr lang="en-GB" sz="1200" b="0" i="0" kern="1200" dirty="0" err="1">
                <a:solidFill>
                  <a:schemeClr val="tx1"/>
                </a:solidFill>
                <a:effectLst/>
                <a:latin typeface="+mn-lt"/>
                <a:ea typeface="+mn-ea"/>
                <a:cs typeface="+mn-cs"/>
              </a:rPr>
              <a:t>Penlon’s</a:t>
            </a:r>
            <a:r>
              <a:rPr lang="en-GB" sz="1200" b="0" i="0" kern="1200" dirty="0">
                <a:solidFill>
                  <a:schemeClr val="tx1"/>
                </a:solidFill>
                <a:effectLst/>
                <a:latin typeface="+mn-lt"/>
                <a:ea typeface="+mn-ea"/>
                <a:cs typeface="+mn-cs"/>
              </a:rPr>
              <a:t> facility, and others nearby.</a:t>
            </a:r>
          </a:p>
          <a:p>
            <a:r>
              <a:rPr lang="en-GB" sz="1200" b="0" i="0" kern="1200" dirty="0">
                <a:solidFill>
                  <a:schemeClr val="tx1"/>
                </a:solidFill>
                <a:effectLst/>
                <a:latin typeface="+mn-lt"/>
                <a:ea typeface="+mn-ea"/>
                <a:cs typeface="+mn-cs"/>
              </a:rPr>
              <a:t>The first four ‘super trainers’ from across the RAL campus; John Crawford (ISIS), Angela George (DLS), Phil Rice (CLF) and Mark Anderson (RAL Space) spent the weekend at </a:t>
            </a:r>
            <a:r>
              <a:rPr lang="en-GB" sz="1200" b="0" i="0" kern="1200" dirty="0" err="1">
                <a:solidFill>
                  <a:schemeClr val="tx1"/>
                </a:solidFill>
                <a:effectLst/>
                <a:latin typeface="+mn-lt"/>
                <a:ea typeface="+mn-ea"/>
                <a:cs typeface="+mn-cs"/>
              </a:rPr>
              <a:t>Penlon</a:t>
            </a:r>
            <a:r>
              <a:rPr lang="en-GB" sz="1200" b="0" i="0" kern="1200" dirty="0">
                <a:solidFill>
                  <a:schemeClr val="tx1"/>
                </a:solidFill>
                <a:effectLst/>
                <a:latin typeface="+mn-lt"/>
                <a:ea typeface="+mn-ea"/>
                <a:cs typeface="+mn-cs"/>
              </a:rPr>
              <a:t> developing a training manual that will then be used by the STFC expert trainers. During the evenings this week, these four will use their manual to train 30 other STFC staff members, to ensure that all are capable of training others by the time the ventilators come off the production line.</a:t>
            </a:r>
          </a:p>
          <a:p>
            <a:r>
              <a:rPr lang="en-GB" sz="1200" b="0" i="0" kern="1200" dirty="0">
                <a:solidFill>
                  <a:schemeClr val="tx1"/>
                </a:solidFill>
                <a:effectLst/>
                <a:latin typeface="+mn-lt"/>
                <a:ea typeface="+mn-ea"/>
                <a:cs typeface="+mn-cs"/>
              </a:rPr>
              <a:t>The test they will be training people to carry out is 30-40 minutes long and involves testing the pressure and air flow through the ventilator while it inflates/deflates a set of steel “lungs”. It is important for the STFC to ensure that all testers understand the strictness of the method and the clear boundaries that need to be followed when testing.</a:t>
            </a:r>
          </a:p>
          <a:p>
            <a:r>
              <a:rPr lang="en-GB" sz="1200" b="0" i="0" kern="1200" dirty="0">
                <a:solidFill>
                  <a:schemeClr val="tx1"/>
                </a:solidFill>
                <a:effectLst/>
                <a:latin typeface="+mn-lt"/>
                <a:ea typeface="+mn-ea"/>
                <a:cs typeface="+mn-cs"/>
              </a:rPr>
              <a:t>ISIS ‘super trainer’, John Crawford explains; “Our part in this huge project is to facilitate the testing and commissioning. It’s daunting and was initially overwhelming, like climbing a mountain, but it’s a great thing to be involved with. After the weekend, now we have the training manual developed, I can at least see a route to the top.”</a:t>
            </a:r>
          </a:p>
          <a:p>
            <a:r>
              <a:rPr lang="en-GB" sz="1200" b="0" i="0" kern="1200" dirty="0">
                <a:solidFill>
                  <a:schemeClr val="tx1"/>
                </a:solidFill>
                <a:effectLst/>
                <a:latin typeface="+mn-lt"/>
                <a:ea typeface="+mn-ea"/>
                <a:cs typeface="+mn-cs"/>
              </a:rPr>
              <a:t>Training this many people this quickly is always challenging, but the team are having to ensure they maintain social distancing while doing so, to make sure they stay safe and well. This restricts the number of people who can be trained as trainers at one time. There is also currently only one prototype that they can use for this training: one is with the NHS, and another will be arriving at </a:t>
            </a:r>
            <a:r>
              <a:rPr lang="en-GB" sz="1200" b="0" i="0" kern="1200" dirty="0" err="1">
                <a:solidFill>
                  <a:schemeClr val="tx1"/>
                </a:solidFill>
                <a:effectLst/>
                <a:latin typeface="+mn-lt"/>
                <a:ea typeface="+mn-ea"/>
                <a:cs typeface="+mn-cs"/>
              </a:rPr>
              <a:t>Penlon</a:t>
            </a:r>
            <a:r>
              <a:rPr lang="en-GB" sz="1200" b="0" i="0" kern="1200" dirty="0">
                <a:solidFill>
                  <a:schemeClr val="tx1"/>
                </a:solidFill>
                <a:effectLst/>
                <a:latin typeface="+mn-lt"/>
                <a:ea typeface="+mn-ea"/>
                <a:cs typeface="+mn-cs"/>
              </a:rPr>
              <a:t> on Wednesday and then they should be able to speed up the rollout of this training.</a:t>
            </a:r>
          </a:p>
          <a:p>
            <a:r>
              <a:rPr lang="en-GB" sz="1200" b="0" i="0" kern="1200" dirty="0">
                <a:solidFill>
                  <a:schemeClr val="tx1"/>
                </a:solidFill>
                <a:effectLst/>
                <a:latin typeface="+mn-lt"/>
                <a:ea typeface="+mn-ea"/>
                <a:cs typeface="+mn-cs"/>
              </a:rPr>
              <a:t>“It’s very hard for our team of STFC technicians to work from home, when the bulk of our roles is hands-on, based on site” says John; “so this is a good way for us all to be able to contribute.” This will especially be the case when the testing shifts begin at </a:t>
            </a:r>
            <a:r>
              <a:rPr lang="en-GB" sz="1200" b="0" i="0" kern="1200" dirty="0" err="1">
                <a:solidFill>
                  <a:schemeClr val="tx1"/>
                </a:solidFill>
                <a:effectLst/>
                <a:latin typeface="+mn-lt"/>
                <a:ea typeface="+mn-ea"/>
                <a:cs typeface="+mn-cs"/>
              </a:rPr>
              <a:t>Penlon</a:t>
            </a:r>
            <a:r>
              <a:rPr lang="en-GB" sz="1200" b="0" i="0" kern="1200" dirty="0">
                <a:solidFill>
                  <a:schemeClr val="tx1"/>
                </a:solidFill>
                <a:effectLst/>
                <a:latin typeface="+mn-lt"/>
                <a:ea typeface="+mn-ea"/>
                <a:cs typeface="+mn-cs"/>
              </a:rPr>
              <a:t>, GKN, and the other testing locations nearby.</a:t>
            </a:r>
          </a:p>
          <a:p>
            <a:r>
              <a:rPr lang="en-GB" sz="1200" b="0" i="0" kern="1200" dirty="0">
                <a:solidFill>
                  <a:schemeClr val="tx1"/>
                </a:solidFill>
                <a:effectLst/>
                <a:latin typeface="+mn-lt"/>
                <a:ea typeface="+mn-ea"/>
                <a:cs typeface="+mn-cs"/>
              </a:rPr>
              <a:t>ISIS Deputy Director, and Head of ISIS Operations, Zoë Bowden said; “Our technicians are some of the best in the country, its inspiring to see them adapt their skills so quickly to make such an important contribution at this critical time.”</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endParaRPr lang="en-GB" sz="1100" dirty="0"/>
          </a:p>
        </p:txBody>
      </p:sp>
      <p:sp>
        <p:nvSpPr>
          <p:cNvPr id="4" name="Slide Number Placeholder 3"/>
          <p:cNvSpPr>
            <a:spLocks noGrp="1"/>
          </p:cNvSpPr>
          <p:nvPr>
            <p:ph type="sldNum" sz="quarter" idx="10"/>
          </p:nvPr>
        </p:nvSpPr>
        <p:spPr/>
        <p:txBody>
          <a:bodyPr/>
          <a:lstStyle/>
          <a:p>
            <a:fld id="{C0F3BA1D-A00F-DB41-84DA-BE26C4853B35}" type="slidenum">
              <a:rPr lang="en-US" smtClean="0"/>
              <a:t>10</a:t>
            </a:fld>
            <a:endParaRPr lang="en-US"/>
          </a:p>
        </p:txBody>
      </p:sp>
    </p:spTree>
    <p:extLst>
      <p:ext uri="{BB962C8B-B14F-4D97-AF65-F5344CB8AC3E}">
        <p14:creationId xmlns:p14="http://schemas.microsoft.com/office/powerpoint/2010/main" val="1854814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08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03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491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605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amp;T Bullet Style_1">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3387" y="1557338"/>
            <a:ext cx="10363200" cy="38004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title"/>
          </p:nvPr>
        </p:nvSpPr>
        <p:spPr bwMode="auto">
          <a:xfrm>
            <a:off x="1" y="19505"/>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04709" indent="0" algn="l">
              <a:tabLst/>
              <a:defRPr/>
            </a:lvl1pPr>
          </a:lstStyle>
          <a:p>
            <a:pPr lvl="0"/>
            <a:r>
              <a:rPr lang="en-US" altLang="en-US" dirty="0"/>
              <a:t>Click to edit Master title style</a:t>
            </a:r>
          </a:p>
        </p:txBody>
      </p:sp>
    </p:spTree>
    <p:extLst>
      <p:ext uri="{BB962C8B-B14F-4D97-AF65-F5344CB8AC3E}">
        <p14:creationId xmlns:p14="http://schemas.microsoft.com/office/powerpoint/2010/main" val="63619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endParaRPr lang="en-GB"/>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F27FC3F-6B57-4452-AA15-4206053DF644}" type="datetimeFigureOut">
              <a:rPr lang="en-GB" smtClean="0"/>
              <a:t>07/04/2020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991BBA-C86B-4114-A621-60A034495BDA}" type="slidenum">
              <a:rPr lang="en-GB" smtClean="0"/>
              <a:t>‹#›</a:t>
            </a:fld>
            <a:endParaRPr lang="en-GB"/>
          </a:p>
        </p:txBody>
      </p:sp>
    </p:spTree>
    <p:extLst>
      <p:ext uri="{BB962C8B-B14F-4D97-AF65-F5344CB8AC3E}">
        <p14:creationId xmlns:p14="http://schemas.microsoft.com/office/powerpoint/2010/main" val="4033519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48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13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699"/>
                </a:solidFill>
                <a:latin typeface="Calibri" panose="020F0502020204030204"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914400" y="1557339"/>
            <a:ext cx="10363200" cy="3800488"/>
          </a:xfrm>
        </p:spPr>
        <p:txBody>
          <a:bodyPr/>
          <a:lstStyle>
            <a:lvl1pPr>
              <a:defRPr sz="2880">
                <a:latin typeface="Calibri" panose="020F0502020204030204" pitchFamily="34" charset="0"/>
                <a:cs typeface="Arial" pitchFamily="34" charset="0"/>
              </a:defRPr>
            </a:lvl1pPr>
            <a:lvl2pPr>
              <a:defRPr sz="2640">
                <a:solidFill>
                  <a:schemeClr val="accent1">
                    <a:lumMod val="50000"/>
                  </a:schemeClr>
                </a:solidFill>
                <a:latin typeface="Calibri" panose="020F0502020204030204" pitchFamily="34" charset="0"/>
                <a:cs typeface="Arial" pitchFamily="34" charset="0"/>
              </a:defRPr>
            </a:lvl2pPr>
            <a:lvl3pPr>
              <a:defRPr sz="2400">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2098173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92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912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566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4/7/2020</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50521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382" y="333376"/>
            <a:ext cx="11664618" cy="719911"/>
          </a:xfrm>
          <a:prstGeom prst="rect">
            <a:avLst/>
          </a:prstGeom>
        </p:spPr>
        <p:txBody>
          <a:bodyPr lIns="121917" tIns="60958" rIns="121917" bIns="60958"/>
          <a:lstStyle>
            <a:lvl1pPr>
              <a:defRPr sz="4399" b="1">
                <a:solidFill>
                  <a:srgbClr val="002060"/>
                </a:solidFill>
                <a:latin typeface="Arial" panose="020B0604020202020204"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527382" y="1197269"/>
            <a:ext cx="10750218" cy="4535454"/>
          </a:xfrm>
          <a:prstGeom prst="rect">
            <a:avLst/>
          </a:prstGeom>
        </p:spPr>
        <p:txBody>
          <a:bodyPr lIns="121917" tIns="60958" rIns="121917" bIns="60958"/>
          <a:lstStyle>
            <a:lvl1pPr marL="0" indent="0">
              <a:buFontTx/>
              <a:buNone/>
              <a:defRPr sz="3199">
                <a:solidFill>
                  <a:srgbClr val="1E5DF8"/>
                </a:solidFill>
                <a:latin typeface="Arial" panose="020B0604020202020204" pitchFamily="34" charset="0"/>
                <a:cs typeface="Arial" pitchFamily="34" charset="0"/>
              </a:defRPr>
            </a:lvl1pPr>
            <a:lvl2pPr>
              <a:defRPr sz="2799">
                <a:solidFill>
                  <a:srgbClr val="626262"/>
                </a:solidFill>
                <a:latin typeface="Arial" panose="020B0604020202020204" pitchFamily="34" charset="0"/>
                <a:cs typeface="Arial" pitchFamily="34" charset="0"/>
              </a:defRPr>
            </a:lvl2pPr>
            <a:lvl3pPr>
              <a:defRPr sz="2799">
                <a:solidFill>
                  <a:srgbClr val="626262"/>
                </a:solidFill>
                <a:latin typeface="Arial" panose="020B0604020202020204" pitchFamily="34" charset="0"/>
                <a:cs typeface="Arial" pitchFamily="34" charset="0"/>
              </a:defRPr>
            </a:lvl3pPr>
            <a:lvl4pPr>
              <a:buNone/>
              <a:defRPr>
                <a:latin typeface="Arial" pitchFamily="34" charset="0"/>
                <a:cs typeface="Arial" pitchFamily="34" charset="0"/>
              </a:defRPr>
            </a:lvl4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7517055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15940" y="6081084"/>
            <a:ext cx="2111379" cy="539751"/>
          </a:xfrm>
          <a:prstGeom prst="rect">
            <a:avLst/>
          </a:prstGeom>
        </p:spPr>
      </p:pic>
    </p:spTree>
    <p:extLst>
      <p:ext uri="{BB962C8B-B14F-4D97-AF65-F5344CB8AC3E}">
        <p14:creationId xmlns:p14="http://schemas.microsoft.com/office/powerpoint/2010/main" val="554890378"/>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61"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5940" y="6081083"/>
            <a:ext cx="2111379" cy="539751"/>
          </a:xfrm>
          <a:prstGeom prst="rect">
            <a:avLst/>
          </a:prstGeom>
        </p:spPr>
      </p:pic>
    </p:spTree>
    <p:extLst>
      <p:ext uri="{BB962C8B-B14F-4D97-AF65-F5344CB8AC3E}">
        <p14:creationId xmlns:p14="http://schemas.microsoft.com/office/powerpoint/2010/main" val="310573937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70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9BA9DF-E0BF-074D-899D-0A54BA3F76D7}"/>
              </a:ext>
            </a:extLst>
          </p:cNvPr>
          <p:cNvPicPr>
            <a:picLocks noChangeAspect="1"/>
          </p:cNvPicPr>
          <p:nvPr userDrawn="1"/>
        </p:nvPicPr>
        <p:blipFill>
          <a:blip r:embed="rId2"/>
          <a:stretch>
            <a:fillRect/>
          </a:stretch>
        </p:blipFill>
        <p:spPr>
          <a:xfrm>
            <a:off x="515939" y="6146799"/>
            <a:ext cx="1541462" cy="473935"/>
          </a:xfrm>
          <a:prstGeom prst="rect">
            <a:avLst/>
          </a:prstGeom>
        </p:spPr>
      </p:pic>
    </p:spTree>
    <p:extLst>
      <p:ext uri="{BB962C8B-B14F-4D97-AF65-F5344CB8AC3E}">
        <p14:creationId xmlns:p14="http://schemas.microsoft.com/office/powerpoint/2010/main" val="30178469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5944" y="6081165"/>
            <a:ext cx="2111380" cy="539751"/>
          </a:xfrm>
          <a:prstGeom prst="rect">
            <a:avLst/>
          </a:prstGeom>
        </p:spPr>
      </p:pic>
    </p:spTree>
    <p:extLst>
      <p:ext uri="{BB962C8B-B14F-4D97-AF65-F5344CB8AC3E}">
        <p14:creationId xmlns:p14="http://schemas.microsoft.com/office/powerpoint/2010/main" val="31472942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xStyles>
    <p:titleStyle>
      <a:lvl1pPr algn="l" defTabSz="1218926" rtl="0" eaLnBrk="1" latinLnBrk="0" hangingPunct="1">
        <a:lnSpc>
          <a:spcPct val="90000"/>
        </a:lnSpc>
        <a:spcBef>
          <a:spcPct val="0"/>
        </a:spcBef>
        <a:buNone/>
        <a:defRPr sz="5899" kern="1200">
          <a:solidFill>
            <a:schemeClr val="tx1"/>
          </a:solidFill>
          <a:latin typeface="+mj-lt"/>
          <a:ea typeface="+mj-ea"/>
          <a:cs typeface="+mj-cs"/>
        </a:defRPr>
      </a:lvl1pPr>
    </p:titleStyle>
    <p:bodyStyle>
      <a:lvl1pPr marL="304731" indent="-304731" algn="l" defTabSz="1218926" rtl="0" eaLnBrk="1" latinLnBrk="0" hangingPunct="1">
        <a:lnSpc>
          <a:spcPct val="90000"/>
        </a:lnSpc>
        <a:spcBef>
          <a:spcPts val="1333"/>
        </a:spcBef>
        <a:buFont typeface="Arial" panose="020B0604020202020204" pitchFamily="34" charset="0"/>
        <a:buChar char="•"/>
        <a:defRPr sz="3699" kern="1200">
          <a:solidFill>
            <a:schemeClr val="tx1"/>
          </a:solidFill>
          <a:latin typeface="+mn-lt"/>
          <a:ea typeface="+mn-ea"/>
          <a:cs typeface="+mn-cs"/>
        </a:defRPr>
      </a:lvl1pPr>
      <a:lvl2pPr marL="914194" indent="-304731" algn="l" defTabSz="1218926" rtl="0" eaLnBrk="1" latinLnBrk="0" hangingPunct="1">
        <a:lnSpc>
          <a:spcPct val="90000"/>
        </a:lnSpc>
        <a:spcBef>
          <a:spcPts val="667"/>
        </a:spcBef>
        <a:buFont typeface="Arial" panose="020B0604020202020204" pitchFamily="34" charset="0"/>
        <a:buChar char="•"/>
        <a:defRPr sz="3199" kern="1200">
          <a:solidFill>
            <a:schemeClr val="tx1"/>
          </a:solidFill>
          <a:latin typeface="+mn-lt"/>
          <a:ea typeface="+mn-ea"/>
          <a:cs typeface="+mn-cs"/>
        </a:defRPr>
      </a:lvl2pPr>
      <a:lvl3pPr marL="1523657" indent="-304731" algn="l" defTabSz="1218926" rtl="0" eaLnBrk="1" latinLnBrk="0" hangingPunct="1">
        <a:lnSpc>
          <a:spcPct val="90000"/>
        </a:lnSpc>
        <a:spcBef>
          <a:spcPts val="667"/>
        </a:spcBef>
        <a:buFont typeface="Arial" panose="020B0604020202020204" pitchFamily="34" charset="0"/>
        <a:buChar char="•"/>
        <a:defRPr sz="2699" kern="1200">
          <a:solidFill>
            <a:schemeClr val="tx1"/>
          </a:solidFill>
          <a:latin typeface="+mn-lt"/>
          <a:ea typeface="+mn-ea"/>
          <a:cs typeface="+mn-cs"/>
        </a:defRPr>
      </a:lvl3pPr>
      <a:lvl4pPr marL="2133120" indent="-304731" algn="l" defTabSz="121892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582" indent="-304731" algn="l" defTabSz="121892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045" indent="-304731" algn="l" defTabSz="121892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509" indent="-304731" algn="l" defTabSz="121892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0972" indent="-304731" algn="l" defTabSz="121892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434" indent="-304731" algn="l" defTabSz="121892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2.tif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hyperlink" Target="https://www.ukri.org/news/coronavirus-impact-on-ukri-supported-research/"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stfc.ukri.org/about-us/our-purpose-and-priorities/planning-and-strategy/programme-evaluation/balance-of-programme-exercise-ppan/"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careers.cern/FHR" TargetMode="External"/><Relationship Id="rId2" Type="http://schemas.openxmlformats.org/officeDocument/2006/relationships/hyperlink" Target="https://hse.cern/news-article/coronavirus-information-measures-and-recommendations"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stfc.ukri.org/research/particle-physics-and-particle-astrophysics/particle-astrophysics/"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hyperlink" Target="https://stfc.ukri.org/files/computing-programme-evaluation/" TargetMode="External"/><Relationship Id="rId2" Type="http://schemas.openxmlformats.org/officeDocument/2006/relationships/hyperlink" Target="https://stfc.ukri.org/files/accelerator-programme-evaluation/" TargetMode="External"/><Relationship Id="rId1" Type="http://schemas.openxmlformats.org/officeDocument/2006/relationships/slideLayout" Target="../slideLayouts/slideLayout5.xml"/><Relationship Id="rId4" Type="http://schemas.openxmlformats.org/officeDocument/2006/relationships/image" Target="../media/image24.jf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stfc.ukri.org/about-us/how-we-are-governed/advisory-boards/computing-advisory-panel/"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ukri.org/news/covid-19-vaccine-therapy-research-boosted-by-six-new-projects-in-rapid-response/" TargetMode="External"/><Relationship Id="rId7" Type="http://schemas.openxmlformats.org/officeDocument/2006/relationships/hyperlink" Target="https://coronavirusexplained.ukri.org/en/"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ukri.org/news/ukri-open-call-for-research-and-innovation-ideas-to-address-covid-19/" TargetMode="External"/><Relationship Id="rId5" Type="http://schemas.openxmlformats.org/officeDocument/2006/relationships/hyperlink" Target="https://www.ukri.org/" TargetMode="External"/><Relationship Id="rId4" Type="http://schemas.openxmlformats.org/officeDocument/2006/relationships/hyperlink" Target="https://www.ukri.org/news/uk-launches-whole-genome-sequence-alliance-to-map-spread-of-coronaviru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1160066" y="3135544"/>
            <a:ext cx="8316591" cy="830997"/>
          </a:xfrm>
          <a:prstGeom prst="rect">
            <a:avLst/>
          </a:prstGeom>
          <a:noFill/>
        </p:spPr>
        <p:txBody>
          <a:bodyPr wrap="square" rtlCol="0" anchor="t">
            <a:spAutoFit/>
          </a:bodyPr>
          <a:lstStyle/>
          <a:p>
            <a:r>
              <a:rPr lang="en-US" sz="4800" b="1" spc="-150" dirty="0">
                <a:solidFill>
                  <a:srgbClr val="2E2D62"/>
                </a:solidFill>
                <a:latin typeface="Arial" panose="020B0604020202020204" pitchFamily="34" charset="0"/>
                <a:cs typeface="Arial" panose="020B0604020202020204" pitchFamily="34" charset="0"/>
              </a:rPr>
              <a:t>STFC Town Meeting</a:t>
            </a:r>
            <a:endParaRPr lang="en-US" sz="4800" b="1" spc="-150"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1270068" y="4555591"/>
            <a:ext cx="6245547" cy="461665"/>
          </a:xfrm>
          <a:prstGeom prst="rect">
            <a:avLst/>
          </a:prstGeom>
        </p:spPr>
        <p:txBody>
          <a:bodyPr wrap="square">
            <a:spAutoFit/>
          </a:bodyPr>
          <a:lstStyle/>
          <a:p>
            <a:r>
              <a:rPr lang="en-US" sz="2400" dirty="0">
                <a:solidFill>
                  <a:srgbClr val="4D4D4D"/>
                </a:solidFill>
                <a:latin typeface="Arial" panose="020B0604020202020204" pitchFamily="34" charset="0"/>
                <a:cs typeface="Arial" panose="020B0604020202020204" pitchFamily="34" charset="0"/>
              </a:rPr>
              <a:t>7 April 2020</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88C18A-0348-8B41-9674-2C4240E4CCF6}"/>
              </a:ext>
            </a:extLst>
          </p:cNvPr>
          <p:cNvSpPr txBox="1"/>
          <p:nvPr/>
        </p:nvSpPr>
        <p:spPr>
          <a:xfrm>
            <a:off x="402399" y="330382"/>
            <a:ext cx="12203466" cy="769441"/>
          </a:xfrm>
          <a:prstGeom prst="rect">
            <a:avLst/>
          </a:prstGeom>
          <a:noFill/>
        </p:spPr>
        <p:txBody>
          <a:bodyPr wrap="square" rtlCol="0" anchor="t">
            <a:spAutoFit/>
          </a:bodyPr>
          <a:lstStyle/>
          <a:p>
            <a:r>
              <a:rPr lang="en-GB" altLang="en-US" sz="4400" b="1" dirty="0">
                <a:solidFill>
                  <a:srgbClr val="002060"/>
                </a:solidFill>
                <a:latin typeface="Arial" panose="020B0604020202020204" pitchFamily="34" charset="0"/>
                <a:cs typeface="Arial" panose="020B0604020202020204" pitchFamily="34" charset="0"/>
              </a:rPr>
              <a:t>STFC joins the ventilator challenge</a:t>
            </a:r>
            <a:endParaRPr lang="en-GB" altLang="en-US" sz="4400" b="1" dirty="0">
              <a:solidFill>
                <a:srgbClr val="C00000"/>
              </a:solidFill>
              <a:latin typeface="Arial" panose="020B0604020202020204" pitchFamily="34" charset="0"/>
              <a:cs typeface="Arial" panose="020B0604020202020204" pitchFamily="34" charset="0"/>
            </a:endParaRPr>
          </a:p>
        </p:txBody>
      </p:sp>
      <p:sp>
        <p:nvSpPr>
          <p:cNvPr id="16" name="Content Placeholder 2"/>
          <p:cNvSpPr txBox="1">
            <a:spLocks/>
          </p:cNvSpPr>
          <p:nvPr/>
        </p:nvSpPr>
        <p:spPr bwMode="auto">
          <a:xfrm>
            <a:off x="524434" y="1694132"/>
            <a:ext cx="11080191" cy="197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28600" indent="-22860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685800" indent="-22860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marL="4308475" indent="-285750">
              <a:lnSpc>
                <a:spcPct val="110000"/>
              </a:lnSpc>
              <a:spcBef>
                <a:spcPts val="0"/>
              </a:spcBef>
              <a:spcAft>
                <a:spcPts val="600"/>
              </a:spcAft>
              <a:tabLst>
                <a:tab pos="4308475" algn="l"/>
              </a:tabLst>
            </a:pPr>
            <a:r>
              <a:rPr lang="en-GB" sz="2200" dirty="0">
                <a:solidFill>
                  <a:srgbClr val="4D4D4D"/>
                </a:solidFill>
              </a:rPr>
              <a:t>STFC staff are working with medical equipment manufacturer, </a:t>
            </a:r>
            <a:r>
              <a:rPr lang="en-GB" sz="2200" dirty="0" err="1">
                <a:solidFill>
                  <a:srgbClr val="4D4D4D"/>
                </a:solidFill>
              </a:rPr>
              <a:t>Penlon</a:t>
            </a:r>
            <a:r>
              <a:rPr lang="en-GB" sz="2200" dirty="0">
                <a:solidFill>
                  <a:srgbClr val="4D4D4D"/>
                </a:solidFill>
              </a:rPr>
              <a:t>, a key member of the </a:t>
            </a:r>
            <a:r>
              <a:rPr lang="en-GB" sz="2200" b="1" dirty="0" err="1">
                <a:solidFill>
                  <a:srgbClr val="4D4D4D"/>
                </a:solidFill>
              </a:rPr>
              <a:t>VentilatorChallengeUK</a:t>
            </a:r>
            <a:r>
              <a:rPr lang="en-GB" sz="2200" dirty="0">
                <a:solidFill>
                  <a:srgbClr val="4D4D4D"/>
                </a:solidFill>
              </a:rPr>
              <a:t> consortium, comprising Airbus, BAE Systems, Ford, Rolls-Royce &amp; Siemens</a:t>
            </a:r>
          </a:p>
          <a:p>
            <a:pPr marL="4308475" indent="-285750">
              <a:lnSpc>
                <a:spcPct val="110000"/>
              </a:lnSpc>
              <a:spcBef>
                <a:spcPts val="0"/>
              </a:spcBef>
              <a:spcAft>
                <a:spcPts val="600"/>
              </a:spcAft>
              <a:tabLst>
                <a:tab pos="4308475" algn="l"/>
              </a:tabLst>
            </a:pPr>
            <a:r>
              <a:rPr lang="en-GB" sz="2200" dirty="0">
                <a:solidFill>
                  <a:srgbClr val="4D4D4D"/>
                </a:solidFill>
              </a:rPr>
              <a:t>The aim is to build </a:t>
            </a:r>
            <a:r>
              <a:rPr lang="en-GB" sz="2200" b="1" dirty="0">
                <a:solidFill>
                  <a:srgbClr val="4D4D4D"/>
                </a:solidFill>
              </a:rPr>
              <a:t>10,000 ventilators </a:t>
            </a:r>
            <a:r>
              <a:rPr lang="en-GB" sz="2200" dirty="0">
                <a:solidFill>
                  <a:srgbClr val="4D4D4D"/>
                </a:solidFill>
              </a:rPr>
              <a:t>at pace</a:t>
            </a:r>
          </a:p>
        </p:txBody>
      </p:sp>
      <p:sp>
        <p:nvSpPr>
          <p:cNvPr id="17" name="Content Placeholder 2"/>
          <p:cNvSpPr txBox="1">
            <a:spLocks/>
          </p:cNvSpPr>
          <p:nvPr/>
        </p:nvSpPr>
        <p:spPr bwMode="auto">
          <a:xfrm>
            <a:off x="524434" y="1253856"/>
            <a:ext cx="11080191" cy="44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28600" indent="-22860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685800" indent="-22860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marL="0" lvl="1" indent="0" defTabSz="914364" fontAlgn="base">
              <a:lnSpc>
                <a:spcPct val="110000"/>
              </a:lnSpc>
              <a:spcBef>
                <a:spcPct val="0"/>
              </a:spcBef>
              <a:spcAft>
                <a:spcPts val="600"/>
              </a:spcAft>
              <a:buNone/>
            </a:pPr>
            <a:r>
              <a:rPr lang="en-GB" altLang="en-US" sz="2400" b="1" dirty="0">
                <a:solidFill>
                  <a:srgbClr val="1E5DF8"/>
                </a:solidFill>
                <a:ea typeface="+mn-ea"/>
              </a:rPr>
              <a:t>STFC </a:t>
            </a:r>
            <a:r>
              <a:rPr lang="en-GB" sz="2400" b="1" dirty="0">
                <a:solidFill>
                  <a:srgbClr val="1E5DF8"/>
                </a:solidFill>
                <a:ea typeface="+mn-ea"/>
              </a:rPr>
              <a:t>are part of a national collaboration producing ventilators for the NHS</a:t>
            </a:r>
            <a:endParaRPr lang="en-GB" altLang="en-US" sz="2400" b="1" dirty="0">
              <a:solidFill>
                <a:srgbClr val="1E5DF8"/>
              </a:solidFill>
              <a:ea typeface="+mn-ea"/>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3238"/>
          <a:stretch/>
        </p:blipFill>
        <p:spPr>
          <a:xfrm>
            <a:off x="1247741" y="1779628"/>
            <a:ext cx="2900833" cy="1658337"/>
          </a:xfrm>
          <a:prstGeom prst="rect">
            <a:avLst/>
          </a:prstGeom>
        </p:spPr>
      </p:pic>
      <p:pic>
        <p:nvPicPr>
          <p:cNvPr id="6" name="Picture 5">
            <a:extLst>
              <a:ext uri="{FF2B5EF4-FFF2-40B4-BE49-F238E27FC236}">
                <a16:creationId xmlns:a16="http://schemas.microsoft.com/office/drawing/2014/main" id="{A87A3854-9825-4649-A9DB-97E23F5E3170}"/>
              </a:ext>
            </a:extLst>
          </p:cNvPr>
          <p:cNvPicPr>
            <a:picLocks noChangeAspect="1"/>
          </p:cNvPicPr>
          <p:nvPr/>
        </p:nvPicPr>
        <p:blipFill>
          <a:blip r:embed="rId5"/>
          <a:stretch>
            <a:fillRect/>
          </a:stretch>
        </p:blipFill>
        <p:spPr>
          <a:xfrm>
            <a:off x="8965580" y="4124830"/>
            <a:ext cx="2639862" cy="1530208"/>
          </a:xfrm>
          <a:prstGeom prst="rect">
            <a:avLst/>
          </a:prstGeom>
        </p:spPr>
      </p:pic>
      <p:sp>
        <p:nvSpPr>
          <p:cNvPr id="7" name="Content Placeholder 2">
            <a:extLst>
              <a:ext uri="{FF2B5EF4-FFF2-40B4-BE49-F238E27FC236}">
                <a16:creationId xmlns:a16="http://schemas.microsoft.com/office/drawing/2014/main" id="{31D4E4DE-97FD-5F44-B486-27C852C56716}"/>
              </a:ext>
            </a:extLst>
          </p:cNvPr>
          <p:cNvSpPr txBox="1">
            <a:spLocks/>
          </p:cNvSpPr>
          <p:nvPr/>
        </p:nvSpPr>
        <p:spPr bwMode="auto">
          <a:xfrm>
            <a:off x="531650" y="3731085"/>
            <a:ext cx="8768247" cy="235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28600" indent="-22860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685800" indent="-22860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marL="576000" indent="-288000">
              <a:lnSpc>
                <a:spcPct val="110000"/>
              </a:lnSpc>
              <a:spcBef>
                <a:spcPts val="0"/>
              </a:spcBef>
              <a:spcAft>
                <a:spcPts val="600"/>
              </a:spcAft>
            </a:pPr>
            <a:r>
              <a:rPr lang="en-GB" sz="2200" dirty="0">
                <a:solidFill>
                  <a:srgbClr val="4D4D4D"/>
                </a:solidFill>
              </a:rPr>
              <a:t>STFC staff will deliver high-quality training in how to test the ventilators to </a:t>
            </a:r>
            <a:r>
              <a:rPr lang="en-GB" sz="2200" b="1" dirty="0">
                <a:solidFill>
                  <a:srgbClr val="4D4D4D"/>
                </a:solidFill>
              </a:rPr>
              <a:t>300 staff </a:t>
            </a:r>
            <a:r>
              <a:rPr lang="en-GB" sz="2200" dirty="0">
                <a:solidFill>
                  <a:srgbClr val="4D4D4D"/>
                </a:solidFill>
              </a:rPr>
              <a:t>from the other companies involved</a:t>
            </a:r>
          </a:p>
          <a:p>
            <a:pPr marL="576000" indent="-288000">
              <a:lnSpc>
                <a:spcPct val="110000"/>
              </a:lnSpc>
              <a:spcBef>
                <a:spcPts val="0"/>
              </a:spcBef>
              <a:spcAft>
                <a:spcPts val="600"/>
              </a:spcAft>
            </a:pPr>
            <a:r>
              <a:rPr lang="en-GB" sz="2200" b="1" dirty="0">
                <a:solidFill>
                  <a:srgbClr val="4D4D4D"/>
                </a:solidFill>
              </a:rPr>
              <a:t>Four ‘super trainers’</a:t>
            </a:r>
            <a:r>
              <a:rPr lang="en-GB" sz="2200" dirty="0">
                <a:solidFill>
                  <a:srgbClr val="4D4D4D"/>
                </a:solidFill>
              </a:rPr>
              <a:t>, John Crawford (ISIS), Angela George (DLS), Phil Rice (CLF) and Mark Anderson (RAL Space), will train </a:t>
            </a:r>
            <a:r>
              <a:rPr lang="en-GB" sz="2200" b="1" dirty="0">
                <a:solidFill>
                  <a:srgbClr val="4D4D4D"/>
                </a:solidFill>
              </a:rPr>
              <a:t>over 60 other STFC staff members </a:t>
            </a:r>
            <a:r>
              <a:rPr lang="en-GB" sz="2200" dirty="0">
                <a:solidFill>
                  <a:srgbClr val="4D4D4D"/>
                </a:solidFill>
              </a:rPr>
              <a:t>so that they can train others by the time the ventilators come off the production line</a:t>
            </a:r>
          </a:p>
        </p:txBody>
      </p:sp>
    </p:spTree>
    <p:extLst>
      <p:ext uri="{BB962C8B-B14F-4D97-AF65-F5344CB8AC3E}">
        <p14:creationId xmlns:p14="http://schemas.microsoft.com/office/powerpoint/2010/main" val="1782074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15" y="385128"/>
            <a:ext cx="11664618" cy="719911"/>
          </a:xfrm>
        </p:spPr>
        <p:txBody>
          <a:bodyPr/>
          <a:lstStyle/>
          <a:p>
            <a:r>
              <a:rPr lang="en-GB" dirty="0"/>
              <a:t>STFC Programme Impacts</a:t>
            </a:r>
          </a:p>
        </p:txBody>
      </p:sp>
      <p:sp>
        <p:nvSpPr>
          <p:cNvPr id="3" name="Content Placeholder 2"/>
          <p:cNvSpPr>
            <a:spLocks noGrp="1"/>
          </p:cNvSpPr>
          <p:nvPr>
            <p:ph idx="1"/>
          </p:nvPr>
        </p:nvSpPr>
        <p:spPr>
          <a:xfrm>
            <a:off x="529396" y="1242093"/>
            <a:ext cx="11075229" cy="4835978"/>
          </a:xfrm>
        </p:spPr>
        <p:txBody>
          <a:bodyPr/>
          <a:lstStyle/>
          <a:p>
            <a:r>
              <a:rPr lang="en-GB" sz="2400" b="1" dirty="0"/>
              <a:t>Issues &amp; Status</a:t>
            </a:r>
          </a:p>
          <a:p>
            <a:pPr marL="576000" indent="-288000">
              <a:lnSpc>
                <a:spcPct val="110000"/>
              </a:lnSpc>
              <a:spcBef>
                <a:spcPts val="300"/>
              </a:spcBef>
              <a:buFont typeface="Arial" panose="020B0604020202020204" pitchFamily="34" charset="0"/>
              <a:buChar char="•"/>
            </a:pPr>
            <a:r>
              <a:rPr lang="en-GB" sz="2200" dirty="0">
                <a:solidFill>
                  <a:srgbClr val="4D4D4D"/>
                </a:solidFill>
              </a:rPr>
              <a:t>Programmes Directorate is continuing to function well via remote conferencing and working from home.  Thanks to great efforts from the team it is almost “business- as-usual”</a:t>
            </a:r>
          </a:p>
          <a:p>
            <a:pPr marL="576000" indent="-288000">
              <a:lnSpc>
                <a:spcPct val="110000"/>
              </a:lnSpc>
              <a:spcBef>
                <a:spcPts val="300"/>
              </a:spcBef>
              <a:buFont typeface="Arial" panose="020B0604020202020204" pitchFamily="34" charset="0"/>
              <a:buChar char="•"/>
            </a:pPr>
            <a:r>
              <a:rPr lang="en-GB" sz="2200" dirty="0">
                <a:solidFill>
                  <a:srgbClr val="4D4D4D"/>
                </a:solidFill>
              </a:rPr>
              <a:t>All grants panels and oversight committees proceeding via video</a:t>
            </a:r>
          </a:p>
          <a:p>
            <a:pPr marL="1152000" lvl="1" indent="-288000">
              <a:lnSpc>
                <a:spcPct val="110000"/>
              </a:lnSpc>
              <a:spcBef>
                <a:spcPts val="300"/>
              </a:spcBef>
            </a:pPr>
            <a:r>
              <a:rPr lang="en-GB" sz="2000" dirty="0">
                <a:solidFill>
                  <a:srgbClr val="FF6900"/>
                </a:solidFill>
              </a:rPr>
              <a:t>many thanks to the community for their continued contributions</a:t>
            </a:r>
          </a:p>
          <a:p>
            <a:pPr marL="576000" indent="-288000">
              <a:lnSpc>
                <a:spcPct val="110000"/>
              </a:lnSpc>
              <a:spcBef>
                <a:spcPts val="300"/>
              </a:spcBef>
              <a:buFont typeface="Arial" panose="020B0604020202020204" pitchFamily="34" charset="0"/>
              <a:buChar char="•"/>
            </a:pPr>
            <a:r>
              <a:rPr lang="en-GB" sz="2200" dirty="0">
                <a:solidFill>
                  <a:srgbClr val="4D4D4D"/>
                </a:solidFill>
              </a:rPr>
              <a:t>PD will review closing dates for grants calls and implement changes if necessary</a:t>
            </a:r>
          </a:p>
          <a:p>
            <a:pPr marL="576000" indent="-288000">
              <a:lnSpc>
                <a:spcPct val="110000"/>
              </a:lnSpc>
              <a:spcBef>
                <a:spcPts val="300"/>
              </a:spcBef>
              <a:buFont typeface="Arial" panose="020B0604020202020204" pitchFamily="34" charset="0"/>
              <a:buChar char="•"/>
            </a:pPr>
            <a:r>
              <a:rPr lang="en-GB" sz="2200" b="1" dirty="0">
                <a:solidFill>
                  <a:srgbClr val="4D4D4D"/>
                </a:solidFill>
              </a:rPr>
              <a:t>No-cost extensions will be the default </a:t>
            </a:r>
            <a:r>
              <a:rPr lang="en-GB" sz="2200" dirty="0">
                <a:solidFill>
                  <a:srgbClr val="4D4D4D"/>
                </a:solidFill>
              </a:rPr>
              <a:t>when the need is demonstrated</a:t>
            </a:r>
          </a:p>
          <a:p>
            <a:pPr marL="576000" indent="-288000">
              <a:lnSpc>
                <a:spcPct val="110000"/>
              </a:lnSpc>
              <a:spcBef>
                <a:spcPts val="300"/>
              </a:spcBef>
              <a:buFont typeface="Arial" panose="020B0604020202020204" pitchFamily="34" charset="0"/>
              <a:buChar char="•"/>
            </a:pPr>
            <a:r>
              <a:rPr lang="en-GB" sz="2200" dirty="0">
                <a:solidFill>
                  <a:srgbClr val="4D4D4D"/>
                </a:solidFill>
              </a:rPr>
              <a:t>If the current situation goes on for 3 months, we believe we can manage by (near) normal in-year adjustments.  A longer period will require more considerations</a:t>
            </a:r>
          </a:p>
          <a:p>
            <a:pPr marL="576000" indent="-288000">
              <a:lnSpc>
                <a:spcPct val="110000"/>
              </a:lnSpc>
              <a:spcBef>
                <a:spcPts val="300"/>
              </a:spcBef>
              <a:buFont typeface="Arial" panose="020B0604020202020204" pitchFamily="34" charset="0"/>
              <a:buChar char="•"/>
            </a:pPr>
            <a:r>
              <a:rPr lang="en-GB" sz="2200" dirty="0">
                <a:solidFill>
                  <a:srgbClr val="4D4D4D"/>
                </a:solidFill>
              </a:rPr>
              <a:t>Broader grants policies being developed at government and UKRI-level</a:t>
            </a:r>
          </a:p>
          <a:p>
            <a:pPr marL="1152000" lvl="1" indent="-288000">
              <a:lnSpc>
                <a:spcPct val="110000"/>
              </a:lnSpc>
              <a:spcBef>
                <a:spcPts val="300"/>
              </a:spcBef>
            </a:pPr>
            <a:r>
              <a:rPr lang="en-GB" sz="2000" dirty="0">
                <a:solidFill>
                  <a:srgbClr val="FF6900"/>
                </a:solidFill>
              </a:rPr>
              <a:t>Please watch this space</a:t>
            </a:r>
          </a:p>
          <a:p>
            <a:pPr marL="457109" indent="-457109">
              <a:buFont typeface="Arial" panose="020B0604020202020204" pitchFamily="34" charset="0"/>
              <a:buChar char="•"/>
            </a:pPr>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p:txBody>
      </p:sp>
    </p:spTree>
    <p:extLst>
      <p:ext uri="{BB962C8B-B14F-4D97-AF65-F5344CB8AC3E}">
        <p14:creationId xmlns:p14="http://schemas.microsoft.com/office/powerpoint/2010/main" val="3091692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085" y="378201"/>
            <a:ext cx="11664618" cy="719911"/>
          </a:xfrm>
        </p:spPr>
        <p:txBody>
          <a:bodyPr/>
          <a:lstStyle/>
          <a:p>
            <a:r>
              <a:rPr lang="en-GB" dirty="0"/>
              <a:t>Programme Impacts continued</a:t>
            </a:r>
          </a:p>
        </p:txBody>
      </p:sp>
      <p:sp>
        <p:nvSpPr>
          <p:cNvPr id="3" name="Content Placeholder 2"/>
          <p:cNvSpPr>
            <a:spLocks noGrp="1"/>
          </p:cNvSpPr>
          <p:nvPr>
            <p:ph idx="1"/>
          </p:nvPr>
        </p:nvSpPr>
        <p:spPr>
          <a:xfrm>
            <a:off x="529396" y="1242365"/>
            <a:ext cx="11075229" cy="4967402"/>
          </a:xfrm>
        </p:spPr>
        <p:txBody>
          <a:bodyPr/>
          <a:lstStyle/>
          <a:p>
            <a:r>
              <a:rPr lang="en-GB" sz="2400" b="1" dirty="0"/>
              <a:t>Studentships and research:</a:t>
            </a:r>
          </a:p>
          <a:p>
            <a:pPr marL="576000" indent="-288000">
              <a:lnSpc>
                <a:spcPct val="110000"/>
              </a:lnSpc>
              <a:spcBef>
                <a:spcPts val="300"/>
              </a:spcBef>
              <a:buFont typeface="Arial" panose="020B0604020202020204" pitchFamily="34" charset="0"/>
              <a:buChar char="•"/>
            </a:pPr>
            <a:r>
              <a:rPr lang="en-GB" sz="2200" dirty="0">
                <a:solidFill>
                  <a:srgbClr val="4D4D4D"/>
                </a:solidFill>
              </a:rPr>
              <a:t>We are working with UKRI to review situation with studentships</a:t>
            </a:r>
          </a:p>
          <a:p>
            <a:pPr marL="576000" indent="-288000">
              <a:lnSpc>
                <a:spcPct val="110000"/>
              </a:lnSpc>
              <a:spcBef>
                <a:spcPts val="300"/>
              </a:spcBef>
              <a:buFont typeface="Arial" panose="020B0604020202020204" pitchFamily="34" charset="0"/>
              <a:buChar char="•"/>
            </a:pPr>
            <a:r>
              <a:rPr lang="en-GB" sz="2200" dirty="0">
                <a:solidFill>
                  <a:srgbClr val="4D4D4D"/>
                </a:solidFill>
              </a:rPr>
              <a:t>LTAs are on hold and will need to be rescheduled</a:t>
            </a:r>
          </a:p>
          <a:p>
            <a:pPr marL="576000" indent="-288000">
              <a:lnSpc>
                <a:spcPct val="110000"/>
              </a:lnSpc>
              <a:spcBef>
                <a:spcPts val="300"/>
              </a:spcBef>
              <a:buFont typeface="Arial" panose="020B0604020202020204" pitchFamily="34" charset="0"/>
              <a:buChar char="•"/>
            </a:pPr>
            <a:r>
              <a:rPr lang="en-GB" sz="2200" dirty="0">
                <a:solidFill>
                  <a:srgbClr val="4D4D4D"/>
                </a:solidFill>
              </a:rPr>
              <a:t>We have actively gone out and contacted those universities where we are aware of a student on an LTA to check that the university is in touch. </a:t>
            </a:r>
          </a:p>
          <a:p>
            <a:pPr marL="1152000" lvl="1" indent="-288000">
              <a:lnSpc>
                <a:spcPct val="110000"/>
              </a:lnSpc>
              <a:spcBef>
                <a:spcPts val="300"/>
              </a:spcBef>
            </a:pPr>
            <a:r>
              <a:rPr lang="en-GB" sz="2000" dirty="0">
                <a:solidFill>
                  <a:srgbClr val="FF6900"/>
                </a:solidFill>
              </a:rPr>
              <a:t>We have all of the required information – thank you</a:t>
            </a:r>
          </a:p>
          <a:p>
            <a:pPr marL="576000" indent="-288000">
              <a:lnSpc>
                <a:spcPct val="110000"/>
              </a:lnSpc>
              <a:spcBef>
                <a:spcPts val="300"/>
              </a:spcBef>
              <a:buFont typeface="Arial" panose="020B0604020202020204" pitchFamily="34" charset="0"/>
              <a:buChar char="•"/>
            </a:pPr>
            <a:r>
              <a:rPr lang="en-GB" sz="2200" dirty="0">
                <a:solidFill>
                  <a:srgbClr val="4D4D4D"/>
                </a:solidFill>
              </a:rPr>
              <a:t>Universities are being consulted by UKRI around whether to proceed with fellowships (FLFs, Hawking) or to delay. We will take this consultation into account for ERFs, but we are aware of the need to remain competitive with international recruitment rounds</a:t>
            </a:r>
          </a:p>
          <a:p>
            <a:pPr marL="576000" indent="-288000">
              <a:lnSpc>
                <a:spcPct val="110000"/>
              </a:lnSpc>
              <a:spcBef>
                <a:spcPts val="300"/>
              </a:spcBef>
              <a:buFont typeface="Arial" panose="020B0604020202020204" pitchFamily="34" charset="0"/>
              <a:buChar char="•"/>
            </a:pPr>
            <a:r>
              <a:rPr lang="en-GB" sz="2200" dirty="0">
                <a:solidFill>
                  <a:srgbClr val="4D4D4D"/>
                </a:solidFill>
              </a:rPr>
              <a:t>We are postponing the planned panel membership call in order to maintain continuity through this challenging period</a:t>
            </a:r>
          </a:p>
          <a:p>
            <a:endParaRPr lang="en-GB" sz="2400" dirty="0"/>
          </a:p>
          <a:p>
            <a:endParaRPr lang="en-GB" sz="2400" dirty="0"/>
          </a:p>
          <a:p>
            <a:endParaRPr lang="en-GB" sz="2400" dirty="0"/>
          </a:p>
          <a:p>
            <a:endParaRPr lang="en-GB" sz="2400" dirty="0"/>
          </a:p>
          <a:p>
            <a:endParaRPr lang="en-GB" sz="2400" dirty="0"/>
          </a:p>
          <a:p>
            <a:endParaRPr lang="en-GB" sz="2400" dirty="0"/>
          </a:p>
        </p:txBody>
      </p:sp>
    </p:spTree>
    <p:extLst>
      <p:ext uri="{BB962C8B-B14F-4D97-AF65-F5344CB8AC3E}">
        <p14:creationId xmlns:p14="http://schemas.microsoft.com/office/powerpoint/2010/main" val="2866123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524886" y="2499422"/>
            <a:ext cx="8316591" cy="830997"/>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Funding Update</a:t>
            </a:r>
          </a:p>
        </p:txBody>
      </p:sp>
      <p:pic>
        <p:nvPicPr>
          <p:cNvPr id="5" name="Picture 4">
            <a:extLst>
              <a:ext uri="{FF2B5EF4-FFF2-40B4-BE49-F238E27FC236}">
                <a16:creationId xmlns:a16="http://schemas.microsoft.com/office/drawing/2014/main" id="{E201A9D8-A541-934F-8FC4-9439FCBF6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3097701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F48DC3-E263-4EEC-AB7B-F1245279B646}"/>
              </a:ext>
            </a:extLst>
          </p:cNvPr>
          <p:cNvSpPr txBox="1">
            <a:spLocks/>
          </p:cNvSpPr>
          <p:nvPr/>
        </p:nvSpPr>
        <p:spPr bwMode="auto">
          <a:xfrm>
            <a:off x="368583" y="173397"/>
            <a:ext cx="4884119" cy="108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anchor="ctr" anchorCtr="0" compatLnSpc="1">
            <a:prstTxWarp prst="textNoShape">
              <a:avLst/>
            </a:prstTxWarp>
          </a:bodyPr>
          <a:lstStyle>
            <a:lvl1pPr algn="ctr" rtl="0" eaLnBrk="0" fontAlgn="base" hangingPunct="0">
              <a:spcBef>
                <a:spcPct val="0"/>
              </a:spcBef>
              <a:spcAft>
                <a:spcPct val="0"/>
              </a:spcAft>
              <a:defRPr sz="4400" b="1">
                <a:solidFill>
                  <a:srgbClr val="006699"/>
                </a:solidFill>
                <a:latin typeface="Calibri" panose="020F0502020204030204"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algn="l" eaLnBrk="1" hangingPunct="1">
              <a:defRPr/>
            </a:pPr>
            <a:r>
              <a:rPr lang="en-US" altLang="en-US" spc="-150" dirty="0">
                <a:solidFill>
                  <a:srgbClr val="2E2D62"/>
                </a:solidFill>
                <a:latin typeface="Arial" panose="020B0604020202020204" pitchFamily="34" charset="0"/>
                <a:ea typeface="+mn-ea"/>
              </a:rPr>
              <a:t>Funding: Context </a:t>
            </a:r>
          </a:p>
        </p:txBody>
      </p:sp>
      <p:sp>
        <p:nvSpPr>
          <p:cNvPr id="6" name="Rectangle 5">
            <a:extLst>
              <a:ext uri="{FF2B5EF4-FFF2-40B4-BE49-F238E27FC236}">
                <a16:creationId xmlns:a16="http://schemas.microsoft.com/office/drawing/2014/main" id="{187D6F78-5FA3-6844-A99D-BC9BD1594A44}"/>
              </a:ext>
            </a:extLst>
          </p:cNvPr>
          <p:cNvSpPr/>
          <p:nvPr/>
        </p:nvSpPr>
        <p:spPr>
          <a:xfrm>
            <a:off x="523351" y="1246368"/>
            <a:ext cx="11152712" cy="4870564"/>
          </a:xfrm>
          <a:prstGeom prst="rect">
            <a:avLst/>
          </a:prstGeom>
          <a:noFill/>
        </p:spPr>
        <p:txBody>
          <a:bodyPr wrap="square">
            <a:spAutoFit/>
          </a:bodyPr>
          <a:lstStyle/>
          <a:p>
            <a:pPr marL="0" lvl="1" defTabSz="914364" fontAlgn="base">
              <a:spcBef>
                <a:spcPct val="0"/>
              </a:spcBef>
              <a:spcAft>
                <a:spcPts val="300"/>
              </a:spcAft>
              <a:defRPr/>
            </a:pPr>
            <a:r>
              <a:rPr lang="en-GB" sz="2400" b="1" dirty="0">
                <a:solidFill>
                  <a:srgbClr val="1E5DF8"/>
                </a:solidFill>
                <a:latin typeface="Arial" panose="020B0604020202020204" pitchFamily="34" charset="0"/>
                <a:cs typeface="Arial" pitchFamily="34" charset="0"/>
              </a:rPr>
              <a:t>Ten years of flat cash</a:t>
            </a:r>
          </a:p>
          <a:p>
            <a:pPr marL="576000" lvl="1" indent="-288000" defTabSz="914364" fontAlgn="base">
              <a:spcBef>
                <a:spcPct val="0"/>
              </a:spcBef>
              <a:spcAft>
                <a:spcPts val="600"/>
              </a:spcAft>
              <a:buFont typeface="Arial" panose="020B0604020202020204" pitchFamily="34" charset="0"/>
              <a:buChar char="•"/>
              <a:defRPr/>
            </a:pPr>
            <a:r>
              <a:rPr lang="en-GB" sz="2200" dirty="0">
                <a:solidFill>
                  <a:srgbClr val="4D4D4D"/>
                </a:solidFill>
                <a:latin typeface="Arial" panose="020B0604020202020204" pitchFamily="34" charset="0"/>
                <a:cs typeface="Arial" pitchFamily="34" charset="0"/>
              </a:rPr>
              <a:t>Resources eroded by inflation over an extended period:  ~25 % in real terms</a:t>
            </a:r>
          </a:p>
          <a:p>
            <a:pPr marL="576000" lvl="1" indent="-288000" defTabSz="914364" fontAlgn="base">
              <a:spcBef>
                <a:spcPct val="0"/>
              </a:spcBef>
              <a:spcAft>
                <a:spcPts val="600"/>
              </a:spcAft>
              <a:buFont typeface="Arial" panose="020B0604020202020204" pitchFamily="34" charset="0"/>
              <a:buChar char="•"/>
              <a:defRPr/>
            </a:pPr>
            <a:r>
              <a:rPr lang="en-GB" sz="2200" dirty="0">
                <a:solidFill>
                  <a:srgbClr val="4D4D4D"/>
                </a:solidFill>
                <a:latin typeface="Arial" panose="020B0604020202020204" pitchFamily="34" charset="0"/>
                <a:cs typeface="Arial" pitchFamily="34" charset="0"/>
              </a:rPr>
              <a:t>This has impacted </a:t>
            </a:r>
            <a:r>
              <a:rPr lang="en-GB" sz="2200" b="1" dirty="0">
                <a:solidFill>
                  <a:srgbClr val="4D4D4D"/>
                </a:solidFill>
                <a:latin typeface="Arial" panose="020B0604020202020204" pitchFamily="34" charset="0"/>
                <a:cs typeface="Arial" pitchFamily="34" charset="0"/>
              </a:rPr>
              <a:t>all</a:t>
            </a:r>
            <a:r>
              <a:rPr lang="en-GB" sz="2200" dirty="0">
                <a:solidFill>
                  <a:srgbClr val="4D4D4D"/>
                </a:solidFill>
                <a:latin typeface="Arial" panose="020B0604020202020204" pitchFamily="34" charset="0"/>
                <a:cs typeface="Arial" pitchFamily="34" charset="0"/>
              </a:rPr>
              <a:t> of STFC’s activities</a:t>
            </a:r>
          </a:p>
          <a:p>
            <a:pPr marL="576000" lvl="1" indent="-288000" defTabSz="914364" fontAlgn="base">
              <a:spcBef>
                <a:spcPct val="0"/>
              </a:spcBef>
              <a:spcAft>
                <a:spcPts val="300"/>
              </a:spcAft>
              <a:buFont typeface="Arial" panose="020B0604020202020204" pitchFamily="34" charset="0"/>
              <a:buChar char="•"/>
              <a:defRPr/>
            </a:pPr>
            <a:r>
              <a:rPr lang="en-GB" sz="2200" dirty="0">
                <a:solidFill>
                  <a:srgbClr val="4D4D4D"/>
                </a:solidFill>
                <a:latin typeface="Arial" panose="020B0604020202020204" pitchFamily="34" charset="0"/>
                <a:cs typeface="Arial" pitchFamily="34" charset="0"/>
              </a:rPr>
              <a:t>As far as possible, we have tried to protect the breadth of the science programme</a:t>
            </a:r>
          </a:p>
          <a:p>
            <a:pPr marL="576000" lvl="1" indent="-288000" defTabSz="914364" fontAlgn="base">
              <a:spcBef>
                <a:spcPct val="0"/>
              </a:spcBef>
              <a:spcAft>
                <a:spcPts val="600"/>
              </a:spcAft>
              <a:buFont typeface="Arial" panose="020B0604020202020204" pitchFamily="34" charset="0"/>
              <a:buChar char="•"/>
              <a:defRPr/>
            </a:pPr>
            <a:r>
              <a:rPr lang="en-GB" sz="2200" dirty="0">
                <a:solidFill>
                  <a:srgbClr val="4D4D4D"/>
                </a:solidFill>
                <a:latin typeface="Arial" panose="020B0604020202020204" pitchFamily="34" charset="0"/>
                <a:cs typeface="Arial" pitchFamily="34" charset="0"/>
              </a:rPr>
              <a:t>However, flat cash is clearly having a significant impact </a:t>
            </a:r>
          </a:p>
          <a:p>
            <a:pPr marL="0" lvl="1" defTabSz="914364" fontAlgn="base">
              <a:spcBef>
                <a:spcPct val="0"/>
              </a:spcBef>
              <a:spcAft>
                <a:spcPts val="300"/>
              </a:spcAft>
              <a:defRPr/>
            </a:pPr>
            <a:r>
              <a:rPr lang="en-GB" sz="2400" b="1" dirty="0">
                <a:solidFill>
                  <a:srgbClr val="1E5DF8"/>
                </a:solidFill>
                <a:latin typeface="Arial" panose="020B0604020202020204" pitchFamily="34" charset="0"/>
                <a:cs typeface="Arial" pitchFamily="34" charset="0"/>
              </a:rPr>
              <a:t>Formation of UKRI in 2018</a:t>
            </a:r>
          </a:p>
          <a:p>
            <a:pPr marL="576000" lvl="1" indent="-288000" defTabSz="914364" fontAlgn="base">
              <a:spcBef>
                <a:spcPct val="0"/>
              </a:spcBef>
              <a:spcAft>
                <a:spcPts val="600"/>
              </a:spcAft>
              <a:buFont typeface="Arial" panose="020B0604020202020204" pitchFamily="34" charset="0"/>
              <a:buChar char="•"/>
              <a:defRPr/>
            </a:pPr>
            <a:r>
              <a:rPr lang="en-GB" sz="2200" dirty="0">
                <a:solidFill>
                  <a:srgbClr val="4D4D4D"/>
                </a:solidFill>
                <a:latin typeface="Arial" panose="020B0604020202020204" pitchFamily="34" charset="0"/>
                <a:cs typeface="Arial" pitchFamily="34" charset="0"/>
              </a:rPr>
              <a:t>Brought together the seven research councils within a single organisation</a:t>
            </a:r>
          </a:p>
          <a:p>
            <a:pPr marL="576000" lvl="1" indent="-288000" defTabSz="914364" fontAlgn="base">
              <a:spcBef>
                <a:spcPct val="0"/>
              </a:spcBef>
              <a:spcAft>
                <a:spcPts val="600"/>
              </a:spcAft>
              <a:buFont typeface="Arial" panose="020B0604020202020204" pitchFamily="34" charset="0"/>
              <a:buChar char="•"/>
              <a:defRPr/>
            </a:pPr>
            <a:r>
              <a:rPr lang="en-GB" sz="2200" dirty="0">
                <a:solidFill>
                  <a:srgbClr val="4D4D4D"/>
                </a:solidFill>
                <a:latin typeface="Arial" panose="020B0604020202020204" pitchFamily="34" charset="0"/>
                <a:cs typeface="Arial" pitchFamily="34" charset="0"/>
              </a:rPr>
              <a:t>Significant additional “central” resources in a number of hypothecated “Cross-cutting” funds</a:t>
            </a:r>
          </a:p>
          <a:p>
            <a:pPr marL="1033200" lvl="2" indent="-288000" defTabSz="914364" fontAlgn="base">
              <a:spcBef>
                <a:spcPct val="0"/>
              </a:spcBef>
              <a:spcAft>
                <a:spcPts val="600"/>
              </a:spcAft>
              <a:buFont typeface="Arial" panose="020B0604020202020204" pitchFamily="34" charset="0"/>
              <a:buChar char="•"/>
              <a:defRPr/>
            </a:pPr>
            <a:r>
              <a:rPr lang="en-GB" sz="2200" dirty="0">
                <a:solidFill>
                  <a:srgbClr val="4D4D4D"/>
                </a:solidFill>
                <a:latin typeface="Arial" panose="020B0604020202020204" pitchFamily="34" charset="0"/>
                <a:cs typeface="Arial" pitchFamily="34" charset="0"/>
              </a:rPr>
              <a:t>Not the solution to the pressure on the core programme</a:t>
            </a:r>
          </a:p>
          <a:p>
            <a:pPr marL="1033200" lvl="2" indent="-288000" defTabSz="914364" fontAlgn="base">
              <a:spcBef>
                <a:spcPct val="0"/>
              </a:spcBef>
              <a:spcAft>
                <a:spcPts val="600"/>
              </a:spcAft>
              <a:buFont typeface="Arial" panose="020B0604020202020204" pitchFamily="34" charset="0"/>
              <a:buChar char="•"/>
              <a:defRPr/>
            </a:pPr>
            <a:r>
              <a:rPr lang="en-GB" sz="2200" dirty="0">
                <a:solidFill>
                  <a:srgbClr val="4D4D4D"/>
                </a:solidFill>
                <a:latin typeface="Arial" panose="020B0604020202020204" pitchFamily="34" charset="0"/>
                <a:cs typeface="Arial" pitchFamily="34" charset="0"/>
              </a:rPr>
              <a:t>Nevertheless, very positive news</a:t>
            </a:r>
          </a:p>
          <a:p>
            <a:pPr marL="576000" lvl="1" indent="-288000" defTabSz="914364" fontAlgn="base">
              <a:spcBef>
                <a:spcPct val="0"/>
              </a:spcBef>
              <a:spcAft>
                <a:spcPts val="600"/>
              </a:spcAft>
              <a:buFont typeface="Arial" panose="020B0604020202020204" pitchFamily="34" charset="0"/>
              <a:buChar char="•"/>
              <a:defRPr/>
            </a:pPr>
            <a:endParaRPr lang="en-GB" sz="2200" dirty="0">
              <a:solidFill>
                <a:srgbClr val="4D4D4D"/>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2748572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391466" y="335286"/>
            <a:ext cx="7347288"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UKRI Cross-Cutting Funds</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362" r="12676"/>
          <a:stretch/>
        </p:blipFill>
        <p:spPr bwMode="auto">
          <a:xfrm>
            <a:off x="1557225" y="1114623"/>
            <a:ext cx="8729773" cy="5555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469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391466" y="335286"/>
            <a:ext cx="7347288"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UKRI Cross-Cutting Funds</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362" r="12676"/>
          <a:stretch/>
        </p:blipFill>
        <p:spPr bwMode="auto">
          <a:xfrm>
            <a:off x="1557225" y="1114623"/>
            <a:ext cx="8729773" cy="5555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2C627C1B-4117-9A4D-B588-63F0DBAFD960}"/>
              </a:ext>
            </a:extLst>
          </p:cNvPr>
          <p:cNvSpPr txBox="1"/>
          <p:nvPr/>
        </p:nvSpPr>
        <p:spPr>
          <a:xfrm rot="20551408">
            <a:off x="2170831" y="1954315"/>
            <a:ext cx="823815" cy="461665"/>
          </a:xfrm>
          <a:prstGeom prst="rect">
            <a:avLst/>
          </a:prstGeom>
          <a:solidFill>
            <a:srgbClr val="FF0000"/>
          </a:solidFill>
        </p:spPr>
        <p:txBody>
          <a:bodyPr wrap="none" rtlCol="0">
            <a:spAutoFit/>
          </a:bodyPr>
          <a:lstStyle/>
          <a:p>
            <a:r>
              <a:rPr lang="en-US" sz="2400" b="1" dirty="0">
                <a:solidFill>
                  <a:srgbClr val="FFFFFF"/>
                </a:solidFill>
                <a:latin typeface="Calibri" panose="020F0502020204030204" pitchFamily="34" charset="0"/>
                <a:cs typeface="Calibri" panose="020F0502020204030204" pitchFamily="34" charset="0"/>
              </a:rPr>
              <a:t>EPAC</a:t>
            </a:r>
          </a:p>
        </p:txBody>
      </p:sp>
      <p:sp>
        <p:nvSpPr>
          <p:cNvPr id="10" name="TextBox 9">
            <a:extLst>
              <a:ext uri="{FF2B5EF4-FFF2-40B4-BE49-F238E27FC236}">
                <a16:creationId xmlns:a16="http://schemas.microsoft.com/office/drawing/2014/main" id="{E4F882A0-3EA0-4246-B788-FE7E95E4A408}"/>
              </a:ext>
            </a:extLst>
          </p:cNvPr>
          <p:cNvSpPr txBox="1"/>
          <p:nvPr/>
        </p:nvSpPr>
        <p:spPr>
          <a:xfrm rot="20551408">
            <a:off x="4325970" y="2683842"/>
            <a:ext cx="693010" cy="461665"/>
          </a:xfrm>
          <a:prstGeom prst="rect">
            <a:avLst/>
          </a:prstGeom>
          <a:solidFill>
            <a:srgbClr val="FF9933"/>
          </a:solidFill>
        </p:spPr>
        <p:txBody>
          <a:bodyPr wrap="none" rtlCol="0">
            <a:spAutoFit/>
          </a:bodyPr>
          <a:lstStyle/>
          <a:p>
            <a:r>
              <a:rPr lang="en-US" sz="2400" b="1" dirty="0">
                <a:solidFill>
                  <a:srgbClr val="FFFFFF"/>
                </a:solidFill>
                <a:latin typeface="Calibri" panose="020F0502020204030204" pitchFamily="34" charset="0"/>
                <a:cs typeface="Calibri" panose="020F0502020204030204" pitchFamily="34" charset="0"/>
              </a:rPr>
              <a:t>TBA</a:t>
            </a:r>
          </a:p>
        </p:txBody>
      </p:sp>
      <p:sp>
        <p:nvSpPr>
          <p:cNvPr id="11" name="TextBox 10">
            <a:extLst>
              <a:ext uri="{FF2B5EF4-FFF2-40B4-BE49-F238E27FC236}">
                <a16:creationId xmlns:a16="http://schemas.microsoft.com/office/drawing/2014/main" id="{C27F1BCF-C0DD-8A47-89EB-6A2F7FD0FDBE}"/>
              </a:ext>
            </a:extLst>
          </p:cNvPr>
          <p:cNvSpPr txBox="1"/>
          <p:nvPr/>
        </p:nvSpPr>
        <p:spPr>
          <a:xfrm rot="20551408">
            <a:off x="2556890" y="4382191"/>
            <a:ext cx="716286" cy="461665"/>
          </a:xfrm>
          <a:prstGeom prst="rect">
            <a:avLst/>
          </a:prstGeom>
          <a:solidFill>
            <a:srgbClr val="FF0000"/>
          </a:solidFill>
        </p:spPr>
        <p:txBody>
          <a:bodyPr wrap="none" rtlCol="0">
            <a:spAutoFit/>
          </a:bodyPr>
          <a:lstStyle/>
          <a:p>
            <a:r>
              <a:rPr lang="en-US" sz="2400" b="1" dirty="0">
                <a:solidFill>
                  <a:srgbClr val="FFFFFF"/>
                </a:solidFill>
                <a:latin typeface="Calibri" panose="020F0502020204030204" pitchFamily="34" charset="0"/>
                <a:cs typeface="Calibri" panose="020F0502020204030204" pitchFamily="34" charset="0"/>
              </a:rPr>
              <a:t>FLFs</a:t>
            </a:r>
          </a:p>
        </p:txBody>
      </p:sp>
      <p:sp>
        <p:nvSpPr>
          <p:cNvPr id="12" name="TextBox 11">
            <a:extLst>
              <a:ext uri="{FF2B5EF4-FFF2-40B4-BE49-F238E27FC236}">
                <a16:creationId xmlns:a16="http://schemas.microsoft.com/office/drawing/2014/main" id="{29A9F5D7-00EE-7C4C-A547-5495F81CFCD1}"/>
              </a:ext>
            </a:extLst>
          </p:cNvPr>
          <p:cNvSpPr txBox="1"/>
          <p:nvPr/>
        </p:nvSpPr>
        <p:spPr>
          <a:xfrm rot="20551408">
            <a:off x="4664703" y="4423099"/>
            <a:ext cx="1730730" cy="461665"/>
          </a:xfrm>
          <a:prstGeom prst="rect">
            <a:avLst/>
          </a:prstGeom>
          <a:solidFill>
            <a:srgbClr val="FF7165"/>
          </a:solidFill>
        </p:spPr>
        <p:txBody>
          <a:bodyPr wrap="none" rtlCol="0">
            <a:spAutoFit/>
          </a:bodyPr>
          <a:lstStyle/>
          <a:p>
            <a:r>
              <a:rPr lang="en-US" sz="2400" b="1" dirty="0">
                <a:solidFill>
                  <a:srgbClr val="FFFFFF"/>
                </a:solidFill>
                <a:latin typeface="Calibri" panose="020F0502020204030204" pitchFamily="34" charset="0"/>
                <a:cs typeface="Calibri" panose="020F0502020204030204" pitchFamily="34" charset="0"/>
              </a:rPr>
              <a:t>In Progress?</a:t>
            </a:r>
          </a:p>
        </p:txBody>
      </p:sp>
      <p:sp>
        <p:nvSpPr>
          <p:cNvPr id="13" name="TextBox 12">
            <a:extLst>
              <a:ext uri="{FF2B5EF4-FFF2-40B4-BE49-F238E27FC236}">
                <a16:creationId xmlns:a16="http://schemas.microsoft.com/office/drawing/2014/main" id="{EA3F63D3-D28C-674F-A9EE-0E0177C2D113}"/>
              </a:ext>
            </a:extLst>
          </p:cNvPr>
          <p:cNvSpPr txBox="1"/>
          <p:nvPr/>
        </p:nvSpPr>
        <p:spPr>
          <a:xfrm rot="20551408">
            <a:off x="7029296" y="4168841"/>
            <a:ext cx="1140056" cy="461665"/>
          </a:xfrm>
          <a:prstGeom prst="rect">
            <a:avLst/>
          </a:prstGeom>
          <a:solidFill>
            <a:srgbClr val="FF0000"/>
          </a:solidFill>
        </p:spPr>
        <p:txBody>
          <a:bodyPr wrap="none" rtlCol="0">
            <a:spAutoFit/>
          </a:bodyPr>
          <a:lstStyle/>
          <a:p>
            <a:r>
              <a:rPr lang="en-US" sz="2400" b="1" dirty="0">
                <a:solidFill>
                  <a:srgbClr val="FFFFFF"/>
                </a:solidFill>
                <a:latin typeface="Calibri" panose="020F0502020204030204" pitchFamily="34" charset="0"/>
                <a:cs typeface="Calibri" panose="020F0502020204030204" pitchFamily="34" charset="0"/>
              </a:rPr>
              <a:t>ALIGO+</a:t>
            </a:r>
          </a:p>
        </p:txBody>
      </p:sp>
      <p:sp>
        <p:nvSpPr>
          <p:cNvPr id="14" name="TextBox 13">
            <a:extLst>
              <a:ext uri="{FF2B5EF4-FFF2-40B4-BE49-F238E27FC236}">
                <a16:creationId xmlns:a16="http://schemas.microsoft.com/office/drawing/2014/main" id="{0BC84509-CF52-2B47-AD16-AC5AFC082EDB}"/>
              </a:ext>
            </a:extLst>
          </p:cNvPr>
          <p:cNvSpPr txBox="1"/>
          <p:nvPr/>
        </p:nvSpPr>
        <p:spPr>
          <a:xfrm rot="20551408">
            <a:off x="8031714" y="4619419"/>
            <a:ext cx="604653" cy="461665"/>
          </a:xfrm>
          <a:prstGeom prst="rect">
            <a:avLst/>
          </a:prstGeom>
          <a:solidFill>
            <a:srgbClr val="FF0000"/>
          </a:solidFill>
        </p:spPr>
        <p:txBody>
          <a:bodyPr wrap="none" rtlCol="0">
            <a:spAutoFit/>
          </a:bodyPr>
          <a:lstStyle/>
          <a:p>
            <a:r>
              <a:rPr lang="en-US" sz="2400" b="1" dirty="0">
                <a:solidFill>
                  <a:srgbClr val="FFFFFF"/>
                </a:solidFill>
                <a:latin typeface="Calibri" panose="020F0502020204030204" pitchFamily="34" charset="0"/>
                <a:cs typeface="Calibri" panose="020F0502020204030204" pitchFamily="34" charset="0"/>
              </a:rPr>
              <a:t>AIT</a:t>
            </a:r>
          </a:p>
        </p:txBody>
      </p:sp>
      <p:sp>
        <p:nvSpPr>
          <p:cNvPr id="15" name="TextBox 14">
            <a:extLst>
              <a:ext uri="{FF2B5EF4-FFF2-40B4-BE49-F238E27FC236}">
                <a16:creationId xmlns:a16="http://schemas.microsoft.com/office/drawing/2014/main" id="{9E8BFD60-2D04-344C-8B75-CD49EFBF74E8}"/>
              </a:ext>
            </a:extLst>
          </p:cNvPr>
          <p:cNvSpPr txBox="1"/>
          <p:nvPr/>
        </p:nvSpPr>
        <p:spPr>
          <a:xfrm rot="20551408">
            <a:off x="8751537" y="4961538"/>
            <a:ext cx="744114" cy="461665"/>
          </a:xfrm>
          <a:prstGeom prst="rect">
            <a:avLst/>
          </a:prstGeom>
          <a:solidFill>
            <a:srgbClr val="FF0000"/>
          </a:solidFill>
        </p:spPr>
        <p:txBody>
          <a:bodyPr wrap="none" rtlCol="0">
            <a:spAutoFit/>
          </a:bodyPr>
          <a:lstStyle/>
          <a:p>
            <a:r>
              <a:rPr lang="en-US" sz="2400" b="1" dirty="0">
                <a:solidFill>
                  <a:srgbClr val="FFFFFF"/>
                </a:solidFill>
                <a:latin typeface="Calibri" panose="020F0502020204030204" pitchFamily="34" charset="0"/>
                <a:cs typeface="Calibri" panose="020F0502020204030204" pitchFamily="34" charset="0"/>
              </a:rPr>
              <a:t>EPIC</a:t>
            </a:r>
          </a:p>
        </p:txBody>
      </p:sp>
      <p:sp>
        <p:nvSpPr>
          <p:cNvPr id="16" name="TextBox 15">
            <a:extLst>
              <a:ext uri="{FF2B5EF4-FFF2-40B4-BE49-F238E27FC236}">
                <a16:creationId xmlns:a16="http://schemas.microsoft.com/office/drawing/2014/main" id="{FDD93FEF-6E46-814D-9B10-172069527606}"/>
              </a:ext>
            </a:extLst>
          </p:cNvPr>
          <p:cNvSpPr txBox="1"/>
          <p:nvPr/>
        </p:nvSpPr>
        <p:spPr>
          <a:xfrm rot="20551408">
            <a:off x="7601571" y="2115474"/>
            <a:ext cx="822854" cy="461665"/>
          </a:xfrm>
          <a:prstGeom prst="rect">
            <a:avLst/>
          </a:prstGeom>
          <a:solidFill>
            <a:srgbClr val="FF0000"/>
          </a:solidFill>
        </p:spPr>
        <p:txBody>
          <a:bodyPr wrap="none" rtlCol="0">
            <a:spAutoFit/>
          </a:bodyPr>
          <a:lstStyle/>
          <a:p>
            <a:r>
              <a:rPr lang="en-US" sz="2400" b="1" dirty="0">
                <a:solidFill>
                  <a:srgbClr val="FFFFFF"/>
                </a:solidFill>
                <a:latin typeface="Calibri" panose="020F0502020204030204" pitchFamily="34" charset="0"/>
                <a:cs typeface="Calibri" panose="020F0502020204030204" pitchFamily="34" charset="0"/>
              </a:rPr>
              <a:t>NSTF</a:t>
            </a:r>
          </a:p>
        </p:txBody>
      </p:sp>
      <p:sp>
        <p:nvSpPr>
          <p:cNvPr id="17" name="TextBox 16">
            <a:extLst>
              <a:ext uri="{FF2B5EF4-FFF2-40B4-BE49-F238E27FC236}">
                <a16:creationId xmlns:a16="http://schemas.microsoft.com/office/drawing/2014/main" id="{D9BEF8EB-F025-C14B-AF8D-281D5BAEE95A}"/>
              </a:ext>
            </a:extLst>
          </p:cNvPr>
          <p:cNvSpPr txBox="1"/>
          <p:nvPr/>
        </p:nvSpPr>
        <p:spPr>
          <a:xfrm rot="20551408">
            <a:off x="3004208" y="2307477"/>
            <a:ext cx="1500732" cy="461665"/>
          </a:xfrm>
          <a:prstGeom prst="rect">
            <a:avLst/>
          </a:prstGeom>
          <a:solidFill>
            <a:srgbClr val="FF0000"/>
          </a:solidFill>
        </p:spPr>
        <p:txBody>
          <a:bodyPr wrap="none" rtlCol="0">
            <a:spAutoFit/>
          </a:bodyPr>
          <a:lstStyle/>
          <a:p>
            <a:r>
              <a:rPr lang="en-US" sz="2400" b="1" dirty="0">
                <a:solidFill>
                  <a:srgbClr val="FFFFFF"/>
                </a:solidFill>
                <a:latin typeface="Arial" panose="020B0604020202020204" pitchFamily="34" charset="0"/>
                <a:cs typeface="Arial" panose="020B0604020202020204" pitchFamily="34" charset="0"/>
              </a:rPr>
              <a:t>SWIMMR</a:t>
            </a:r>
          </a:p>
        </p:txBody>
      </p:sp>
    </p:spTree>
    <p:extLst>
      <p:ext uri="{BB962C8B-B14F-4D97-AF65-F5344CB8AC3E}">
        <p14:creationId xmlns:p14="http://schemas.microsoft.com/office/powerpoint/2010/main" val="1679329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532157" y="1244007"/>
            <a:ext cx="10719460" cy="3973717"/>
          </a:xfrm>
          <a:prstGeom prst="rect">
            <a:avLst/>
          </a:prstGeom>
        </p:spPr>
        <p:txBody>
          <a:bodyPr wrap="square">
            <a:spAutoFit/>
          </a:bodyPr>
          <a:lstStyle/>
          <a:p>
            <a:pPr>
              <a:spcAft>
                <a:spcPts val="600"/>
              </a:spcAft>
              <a:defRPr/>
            </a:pPr>
            <a:r>
              <a:rPr lang="en-GB" sz="2400" b="1" dirty="0">
                <a:solidFill>
                  <a:srgbClr val="1E5DF8"/>
                </a:solidFill>
                <a:latin typeface="Arial" panose="020B0604020202020204" pitchFamily="34" charset="0"/>
                <a:cs typeface="Arial" panose="020B0604020202020204" pitchFamily="34" charset="0"/>
              </a:rPr>
              <a:t>UKRI FLFs supporting early career researchers and innovators with outstanding potential across the whole of the UKRI: </a:t>
            </a:r>
          </a:p>
          <a:p>
            <a:pPr marL="576000" indent="-288000">
              <a:lnSpc>
                <a:spcPct val="110000"/>
              </a:lnSpc>
              <a:spcBef>
                <a:spcPts val="0"/>
              </a:spcBef>
              <a:spcAft>
                <a:spcPts val="300"/>
              </a:spcAft>
              <a:buFont typeface="Arial" panose="020B0604020202020204" pitchFamily="34" charset="0"/>
              <a:buChar char="•"/>
              <a:defRPr/>
            </a:pPr>
            <a:r>
              <a:rPr lang="en-GB" sz="2200" dirty="0">
                <a:solidFill>
                  <a:srgbClr val="414141"/>
                </a:solidFill>
                <a:latin typeface="Arial" panose="020B0604020202020204" pitchFamily="34" charset="0"/>
                <a:cs typeface="Arial" panose="020B0604020202020204" pitchFamily="34" charset="0"/>
              </a:rPr>
              <a:t>Develop, retain, attract and sustain talent in the UK</a:t>
            </a:r>
          </a:p>
          <a:p>
            <a:pPr marL="576000" indent="-288000">
              <a:lnSpc>
                <a:spcPct val="110000"/>
              </a:lnSpc>
              <a:spcBef>
                <a:spcPts val="0"/>
              </a:spcBef>
              <a:spcAft>
                <a:spcPts val="300"/>
              </a:spcAft>
              <a:buFont typeface="Arial" panose="020B0604020202020204" pitchFamily="34" charset="0"/>
              <a:buChar char="•"/>
              <a:defRPr/>
            </a:pPr>
            <a:r>
              <a:rPr lang="en-GB" sz="2200" dirty="0">
                <a:solidFill>
                  <a:srgbClr val="414141"/>
                </a:solidFill>
                <a:latin typeface="Arial" panose="020B0604020202020204" pitchFamily="34" charset="0"/>
                <a:cs typeface="Arial" panose="020B0604020202020204" pitchFamily="34" charset="0"/>
              </a:rPr>
              <a:t>Foster new research and innovation career paths including those at the academic/business and interdisciplinary boundaries and facilitate movement of people between sectors</a:t>
            </a:r>
          </a:p>
          <a:p>
            <a:pPr marL="576000" indent="-288000">
              <a:lnSpc>
                <a:spcPct val="110000"/>
              </a:lnSpc>
              <a:spcBef>
                <a:spcPts val="0"/>
              </a:spcBef>
              <a:spcAft>
                <a:spcPts val="300"/>
              </a:spcAft>
              <a:buFont typeface="Arial" panose="020B0604020202020204" pitchFamily="34" charset="0"/>
              <a:buChar char="•"/>
              <a:defRPr/>
            </a:pPr>
            <a:r>
              <a:rPr lang="en-GB" sz="2200" dirty="0">
                <a:solidFill>
                  <a:srgbClr val="414141"/>
                </a:solidFill>
                <a:latin typeface="Arial" panose="020B0604020202020204" pitchFamily="34" charset="0"/>
                <a:cs typeface="Arial" panose="020B0604020202020204" pitchFamily="34" charset="0"/>
              </a:rPr>
              <a:t>Provide sustained funding and resources for the best early career researchers and innovators</a:t>
            </a:r>
          </a:p>
          <a:p>
            <a:pPr marL="576000" indent="-288000">
              <a:lnSpc>
                <a:spcPct val="110000"/>
              </a:lnSpc>
              <a:spcBef>
                <a:spcPts val="0"/>
              </a:spcBef>
              <a:spcAft>
                <a:spcPts val="300"/>
              </a:spcAft>
              <a:buFont typeface="Arial" panose="020B0604020202020204" pitchFamily="34" charset="0"/>
              <a:buChar char="•"/>
              <a:defRPr/>
            </a:pPr>
            <a:r>
              <a:rPr lang="en-GB" sz="2200" dirty="0">
                <a:solidFill>
                  <a:srgbClr val="414141"/>
                </a:solidFill>
                <a:latin typeface="Arial" panose="020B0604020202020204" pitchFamily="34" charset="0"/>
                <a:cs typeface="Arial" panose="020B0604020202020204" pitchFamily="34" charset="0"/>
              </a:rPr>
              <a:t>Provide long-term, flexible funding to tackle difficult and novel challenges and support adventurous, ambitious programmes.</a:t>
            </a:r>
          </a:p>
        </p:txBody>
      </p:sp>
      <p:sp>
        <p:nvSpPr>
          <p:cNvPr id="7" name="TextBox 6">
            <a:extLst>
              <a:ext uri="{FF2B5EF4-FFF2-40B4-BE49-F238E27FC236}">
                <a16:creationId xmlns:a16="http://schemas.microsoft.com/office/drawing/2014/main" id="{67B54F19-1212-9345-95FF-9D2815FD6E96}"/>
              </a:ext>
            </a:extLst>
          </p:cNvPr>
          <p:cNvSpPr txBox="1"/>
          <p:nvPr/>
        </p:nvSpPr>
        <p:spPr>
          <a:xfrm>
            <a:off x="389098" y="335286"/>
            <a:ext cx="9339373"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UKRI Future Leaders Fellowships</a:t>
            </a:r>
          </a:p>
        </p:txBody>
      </p:sp>
    </p:spTree>
    <p:extLst>
      <p:ext uri="{BB962C8B-B14F-4D97-AF65-F5344CB8AC3E}">
        <p14:creationId xmlns:p14="http://schemas.microsoft.com/office/powerpoint/2010/main" val="1174505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532157" y="1244007"/>
            <a:ext cx="10719460" cy="3973717"/>
          </a:xfrm>
          <a:prstGeom prst="rect">
            <a:avLst/>
          </a:prstGeom>
        </p:spPr>
        <p:txBody>
          <a:bodyPr wrap="square">
            <a:spAutoFit/>
          </a:bodyPr>
          <a:lstStyle/>
          <a:p>
            <a:pPr>
              <a:spcAft>
                <a:spcPts val="600"/>
              </a:spcAft>
              <a:defRPr/>
            </a:pPr>
            <a:r>
              <a:rPr lang="en-GB" sz="2400" b="1" dirty="0">
                <a:solidFill>
                  <a:srgbClr val="1E5DF8"/>
                </a:solidFill>
                <a:latin typeface="Arial" panose="020B0604020202020204" pitchFamily="34" charset="0"/>
                <a:cs typeface="Arial" panose="020B0604020202020204" pitchFamily="34" charset="0"/>
              </a:rPr>
              <a:t>UKRI FLFs supporting early career researchers and innovators with outstanding potential across the whole of the UKRI: </a:t>
            </a:r>
          </a:p>
          <a:p>
            <a:pPr marL="576000" indent="-288000">
              <a:lnSpc>
                <a:spcPct val="110000"/>
              </a:lnSpc>
              <a:spcBef>
                <a:spcPts val="0"/>
              </a:spcBef>
              <a:spcAft>
                <a:spcPts val="300"/>
              </a:spcAft>
              <a:buFont typeface="Arial" panose="020B0604020202020204" pitchFamily="34" charset="0"/>
              <a:buChar char="•"/>
              <a:defRPr/>
            </a:pPr>
            <a:r>
              <a:rPr lang="en-GB" sz="2200" dirty="0">
                <a:solidFill>
                  <a:srgbClr val="414141"/>
                </a:solidFill>
                <a:latin typeface="Arial" panose="020B0604020202020204" pitchFamily="34" charset="0"/>
                <a:cs typeface="Arial" panose="020B0604020202020204" pitchFamily="34" charset="0"/>
              </a:rPr>
              <a:t>Develop, retain, attract and sustain talent in the UK</a:t>
            </a:r>
          </a:p>
          <a:p>
            <a:pPr marL="576000" indent="-288000">
              <a:lnSpc>
                <a:spcPct val="110000"/>
              </a:lnSpc>
              <a:spcBef>
                <a:spcPts val="0"/>
              </a:spcBef>
              <a:spcAft>
                <a:spcPts val="300"/>
              </a:spcAft>
              <a:buFont typeface="Arial" panose="020B0604020202020204" pitchFamily="34" charset="0"/>
              <a:buChar char="•"/>
              <a:defRPr/>
            </a:pPr>
            <a:r>
              <a:rPr lang="en-GB" sz="2200" dirty="0">
                <a:solidFill>
                  <a:srgbClr val="414141"/>
                </a:solidFill>
                <a:latin typeface="Arial" panose="020B0604020202020204" pitchFamily="34" charset="0"/>
                <a:cs typeface="Arial" panose="020B0604020202020204" pitchFamily="34" charset="0"/>
              </a:rPr>
              <a:t>Foster new research and innovation career paths including those at the academic/business and interdisciplinary boundaries and facilitate movement of people between sectors</a:t>
            </a:r>
          </a:p>
          <a:p>
            <a:pPr marL="576000" indent="-288000">
              <a:lnSpc>
                <a:spcPct val="110000"/>
              </a:lnSpc>
              <a:spcBef>
                <a:spcPts val="0"/>
              </a:spcBef>
              <a:spcAft>
                <a:spcPts val="300"/>
              </a:spcAft>
              <a:buFont typeface="Arial" panose="020B0604020202020204" pitchFamily="34" charset="0"/>
              <a:buChar char="•"/>
              <a:defRPr/>
            </a:pPr>
            <a:r>
              <a:rPr lang="en-GB" sz="2200" dirty="0">
                <a:solidFill>
                  <a:srgbClr val="414141"/>
                </a:solidFill>
                <a:latin typeface="Arial" panose="020B0604020202020204" pitchFamily="34" charset="0"/>
                <a:cs typeface="Arial" panose="020B0604020202020204" pitchFamily="34" charset="0"/>
              </a:rPr>
              <a:t>Provide sustained funding and resources for the best early career researchers and innovators</a:t>
            </a:r>
          </a:p>
          <a:p>
            <a:pPr marL="576000" indent="-288000">
              <a:lnSpc>
                <a:spcPct val="110000"/>
              </a:lnSpc>
              <a:spcBef>
                <a:spcPts val="0"/>
              </a:spcBef>
              <a:spcAft>
                <a:spcPts val="300"/>
              </a:spcAft>
              <a:buFont typeface="Arial" panose="020B0604020202020204" pitchFamily="34" charset="0"/>
              <a:buChar char="•"/>
              <a:defRPr/>
            </a:pPr>
            <a:r>
              <a:rPr lang="en-GB" sz="2200" dirty="0">
                <a:solidFill>
                  <a:srgbClr val="414141"/>
                </a:solidFill>
                <a:latin typeface="Arial" panose="020B0604020202020204" pitchFamily="34" charset="0"/>
                <a:cs typeface="Arial" panose="020B0604020202020204" pitchFamily="34" charset="0"/>
              </a:rPr>
              <a:t>Provide long-term, flexible funding to tackle difficult and novel challenges and support adventurous, ambitious programmes.</a:t>
            </a:r>
          </a:p>
        </p:txBody>
      </p:sp>
      <p:sp>
        <p:nvSpPr>
          <p:cNvPr id="7" name="TextBox 6">
            <a:extLst>
              <a:ext uri="{FF2B5EF4-FFF2-40B4-BE49-F238E27FC236}">
                <a16:creationId xmlns:a16="http://schemas.microsoft.com/office/drawing/2014/main" id="{67B54F19-1212-9345-95FF-9D2815FD6E96}"/>
              </a:ext>
            </a:extLst>
          </p:cNvPr>
          <p:cNvSpPr txBox="1"/>
          <p:nvPr/>
        </p:nvSpPr>
        <p:spPr>
          <a:xfrm>
            <a:off x="389098" y="328359"/>
            <a:ext cx="9339373"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UKRI Future Leaders Fellowships</a:t>
            </a:r>
          </a:p>
        </p:txBody>
      </p:sp>
      <p:sp>
        <p:nvSpPr>
          <p:cNvPr id="4" name="TextBox 3">
            <a:extLst>
              <a:ext uri="{FF2B5EF4-FFF2-40B4-BE49-F238E27FC236}">
                <a16:creationId xmlns:a16="http://schemas.microsoft.com/office/drawing/2014/main" id="{298A2DD6-102E-CB4C-A330-1898F171E999}"/>
              </a:ext>
            </a:extLst>
          </p:cNvPr>
          <p:cNvSpPr txBox="1"/>
          <p:nvPr/>
        </p:nvSpPr>
        <p:spPr>
          <a:xfrm>
            <a:off x="1979983" y="2387118"/>
            <a:ext cx="8408484" cy="2170594"/>
          </a:xfrm>
          <a:prstGeom prst="rect">
            <a:avLst/>
          </a:prstGeom>
          <a:solidFill>
            <a:srgbClr val="1E5DF8"/>
          </a:solidFill>
        </p:spPr>
        <p:txBody>
          <a:bodyPr wrap="square" rtlCol="0">
            <a:spAutoFit/>
          </a:bodyPr>
          <a:lstStyle/>
          <a:p>
            <a:r>
              <a:rPr lang="en-US" sz="2400" b="1" dirty="0">
                <a:solidFill>
                  <a:srgbClr val="FFFFFF"/>
                </a:solidFill>
              </a:rPr>
              <a:t>STFC Science community has done well</a:t>
            </a:r>
          </a:p>
          <a:p>
            <a:pPr marL="576000" indent="-288000">
              <a:lnSpc>
                <a:spcPct val="110000"/>
              </a:lnSpc>
              <a:spcAft>
                <a:spcPts val="300"/>
              </a:spcAft>
              <a:buFont typeface="Arial" panose="020B0604020202020204" pitchFamily="34" charset="0"/>
              <a:buChar char="•"/>
            </a:pPr>
            <a:r>
              <a:rPr lang="en-US" sz="2400" b="1" dirty="0">
                <a:solidFill>
                  <a:srgbClr val="FFFFFF"/>
                </a:solidFill>
              </a:rPr>
              <a:t>6 FLFs in wave 1</a:t>
            </a:r>
          </a:p>
          <a:p>
            <a:pPr marL="576000" indent="-288000">
              <a:lnSpc>
                <a:spcPct val="110000"/>
              </a:lnSpc>
              <a:spcAft>
                <a:spcPts val="300"/>
              </a:spcAft>
              <a:buFont typeface="Arial" panose="020B0604020202020204" pitchFamily="34" charset="0"/>
              <a:buChar char="•"/>
            </a:pPr>
            <a:r>
              <a:rPr lang="en-US" sz="2400" b="1" dirty="0">
                <a:solidFill>
                  <a:srgbClr val="FFFFFF"/>
                </a:solidFill>
              </a:rPr>
              <a:t>7 FLFs in wave 2</a:t>
            </a:r>
          </a:p>
          <a:p>
            <a:pPr marL="576000" indent="-288000">
              <a:lnSpc>
                <a:spcPct val="110000"/>
              </a:lnSpc>
              <a:spcAft>
                <a:spcPts val="300"/>
              </a:spcAft>
              <a:buFont typeface="Arial" panose="020B0604020202020204" pitchFamily="34" charset="0"/>
              <a:buChar char="•"/>
            </a:pPr>
            <a:r>
              <a:rPr lang="en-US" sz="2400" b="1" dirty="0">
                <a:solidFill>
                  <a:srgbClr val="FFFFFF"/>
                </a:solidFill>
              </a:rPr>
              <a:t>wave 3 to be announced</a:t>
            </a:r>
          </a:p>
          <a:p>
            <a:pPr>
              <a:lnSpc>
                <a:spcPct val="110000"/>
              </a:lnSpc>
              <a:spcAft>
                <a:spcPts val="300"/>
              </a:spcAft>
            </a:pPr>
            <a:r>
              <a:rPr lang="en-US" sz="2400" b="1" dirty="0">
                <a:solidFill>
                  <a:srgbClr val="FFFFFF"/>
                </a:solidFill>
              </a:rPr>
              <a:t>A real uplift in opportunities for young researchers</a:t>
            </a:r>
          </a:p>
        </p:txBody>
      </p:sp>
    </p:spTree>
    <p:extLst>
      <p:ext uri="{BB962C8B-B14F-4D97-AF65-F5344CB8AC3E}">
        <p14:creationId xmlns:p14="http://schemas.microsoft.com/office/powerpoint/2010/main" val="1451426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26EEAAE-B263-7749-81F4-F6854621CBCF}"/>
              </a:ext>
            </a:extLst>
          </p:cNvPr>
          <p:cNvSpPr txBox="1"/>
          <p:nvPr/>
        </p:nvSpPr>
        <p:spPr>
          <a:xfrm>
            <a:off x="401071" y="466035"/>
            <a:ext cx="11292717" cy="634020"/>
          </a:xfrm>
          <a:prstGeom prst="rect">
            <a:avLst/>
          </a:prstGeom>
          <a:noFill/>
        </p:spPr>
        <p:txBody>
          <a:bodyPr wrap="square"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400" b="1" spc="-150" dirty="0">
                <a:solidFill>
                  <a:srgbClr val="2E2D62"/>
                </a:solidFill>
                <a:latin typeface="Arial" panose="020B0604020202020204" pitchFamily="34" charset="0"/>
                <a:cs typeface="Arial" panose="020B0604020202020204" pitchFamily="34" charset="0"/>
              </a:rPr>
              <a:t>UK G</a:t>
            </a:r>
            <a:r>
              <a:rPr kumimoji="0" lang="en-US" sz="4400" b="1" i="0" u="none" strike="noStrike" kern="1200" cap="none" spc="-150" normalizeH="0" baseline="0" noProof="0" dirty="0" err="1">
                <a:ln>
                  <a:noFill/>
                </a:ln>
                <a:solidFill>
                  <a:srgbClr val="2E2D62"/>
                </a:solidFill>
                <a:effectLst/>
                <a:uLnTx/>
                <a:uFillTx/>
                <a:latin typeface="Arial" panose="020B0604020202020204" pitchFamily="34" charset="0"/>
                <a:ea typeface="+mn-ea"/>
                <a:cs typeface="Arial" panose="020B0604020202020204" pitchFamily="34" charset="0"/>
              </a:rPr>
              <a:t>overnment</a:t>
            </a:r>
            <a:r>
              <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 – post reshuffle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4518" y="1280077"/>
            <a:ext cx="2160001" cy="1440000"/>
          </a:xfrm>
          <a:prstGeom prst="rect">
            <a:avLst/>
          </a:prstGeom>
          <a:ln>
            <a:noFill/>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8902" y="1291988"/>
            <a:ext cx="2160000" cy="1440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00014" y="3674125"/>
            <a:ext cx="2148888" cy="144000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4884" y="1292806"/>
            <a:ext cx="2160001" cy="1440000"/>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04885" y="3672327"/>
            <a:ext cx="2160000" cy="1440000"/>
          </a:xfrm>
          <a:prstGeom prst="rect">
            <a:avLst/>
          </a:prstGeom>
        </p:spPr>
      </p:pic>
      <p:sp>
        <p:nvSpPr>
          <p:cNvPr id="10" name="Rectangle 9">
            <a:extLst>
              <a:ext uri="{FF2B5EF4-FFF2-40B4-BE49-F238E27FC236}">
                <a16:creationId xmlns:a16="http://schemas.microsoft.com/office/drawing/2014/main" id="{54AABF67-ED99-3F49-8231-564830F0B37E}"/>
              </a:ext>
            </a:extLst>
          </p:cNvPr>
          <p:cNvSpPr/>
          <p:nvPr/>
        </p:nvSpPr>
        <p:spPr>
          <a:xfrm>
            <a:off x="1406903" y="2749769"/>
            <a:ext cx="1998412" cy="677108"/>
          </a:xfrm>
          <a:prstGeom prst="rect">
            <a:avLst/>
          </a:prstGeom>
          <a:noFill/>
        </p:spPr>
        <p:txBody>
          <a:bodyPr wrap="square">
            <a:spAutoFit/>
          </a:bodyPr>
          <a:lstStyle/>
          <a:p>
            <a:pPr marL="0" lvl="1" defTabSz="914364" fontAlgn="base">
              <a:spcBef>
                <a:spcPct val="0"/>
              </a:spcBef>
              <a:spcAft>
                <a:spcPts val="600"/>
              </a:spcAft>
              <a:defRPr/>
            </a:pPr>
            <a:r>
              <a:rPr lang="en-GB" sz="2000" b="1" dirty="0">
                <a:solidFill>
                  <a:srgbClr val="4D4D4D"/>
                </a:solidFill>
                <a:latin typeface="Arial" panose="020B0604020202020204" pitchFamily="34" charset="0"/>
                <a:cs typeface="Arial" pitchFamily="34" charset="0"/>
              </a:rPr>
              <a:t>Rishi Sunak </a:t>
            </a:r>
            <a:br>
              <a:rPr lang="en-GB" sz="2000" dirty="0">
                <a:solidFill>
                  <a:srgbClr val="4D4D4D"/>
                </a:solidFill>
                <a:latin typeface="Arial" panose="020B0604020202020204" pitchFamily="34" charset="0"/>
                <a:cs typeface="Arial" pitchFamily="34" charset="0"/>
              </a:rPr>
            </a:br>
            <a:r>
              <a:rPr lang="en-GB" dirty="0">
                <a:solidFill>
                  <a:srgbClr val="4D4D4D"/>
                </a:solidFill>
                <a:latin typeface="Arial" panose="020B0604020202020204" pitchFamily="34" charset="0"/>
                <a:cs typeface="Arial" pitchFamily="34" charset="0"/>
              </a:rPr>
              <a:t>Chancellor</a:t>
            </a:r>
          </a:p>
        </p:txBody>
      </p:sp>
      <p:sp>
        <p:nvSpPr>
          <p:cNvPr id="12" name="Rectangle 11">
            <a:extLst>
              <a:ext uri="{FF2B5EF4-FFF2-40B4-BE49-F238E27FC236}">
                <a16:creationId xmlns:a16="http://schemas.microsoft.com/office/drawing/2014/main" id="{54AABF67-ED99-3F49-8231-564830F0B37E}"/>
              </a:ext>
            </a:extLst>
          </p:cNvPr>
          <p:cNvSpPr/>
          <p:nvPr/>
        </p:nvSpPr>
        <p:spPr>
          <a:xfrm>
            <a:off x="5019062" y="2709103"/>
            <a:ext cx="2143591" cy="677108"/>
          </a:xfrm>
          <a:prstGeom prst="rect">
            <a:avLst/>
          </a:prstGeom>
          <a:noFill/>
        </p:spPr>
        <p:txBody>
          <a:bodyPr wrap="square">
            <a:spAutoFit/>
          </a:bodyPr>
          <a:lstStyle/>
          <a:p>
            <a:pPr marL="0" lvl="1" defTabSz="914364" fontAlgn="base">
              <a:spcBef>
                <a:spcPct val="0"/>
              </a:spcBef>
              <a:spcAft>
                <a:spcPts val="600"/>
              </a:spcAft>
              <a:defRPr/>
            </a:pPr>
            <a:r>
              <a:rPr lang="en-GB" sz="2000" b="1" dirty="0" err="1">
                <a:solidFill>
                  <a:srgbClr val="4D4D4D"/>
                </a:solidFill>
                <a:latin typeface="Arial" panose="020B0604020202020204" pitchFamily="34" charset="0"/>
                <a:cs typeface="Arial" pitchFamily="34" charset="0"/>
              </a:rPr>
              <a:t>Alok</a:t>
            </a:r>
            <a:r>
              <a:rPr lang="en-GB" sz="2000" b="1" dirty="0">
                <a:solidFill>
                  <a:srgbClr val="4D4D4D"/>
                </a:solidFill>
                <a:latin typeface="Arial" panose="020B0604020202020204" pitchFamily="34" charset="0"/>
                <a:cs typeface="Arial" pitchFamily="34" charset="0"/>
              </a:rPr>
              <a:t> Sharma</a:t>
            </a:r>
            <a:br>
              <a:rPr lang="en-GB" sz="2000" b="1" dirty="0">
                <a:solidFill>
                  <a:srgbClr val="4D4D4D"/>
                </a:solidFill>
                <a:latin typeface="Arial" panose="020B0604020202020204" pitchFamily="34" charset="0"/>
                <a:cs typeface="Arial" pitchFamily="34" charset="0"/>
              </a:rPr>
            </a:br>
            <a:r>
              <a:rPr lang="en-GB" dirty="0">
                <a:solidFill>
                  <a:srgbClr val="4D4D4D"/>
                </a:solidFill>
                <a:latin typeface="Arial" panose="020B0604020202020204" pitchFamily="34" charset="0"/>
                <a:cs typeface="Arial" pitchFamily="34" charset="0"/>
              </a:rPr>
              <a:t>BEIS Secretary</a:t>
            </a:r>
          </a:p>
        </p:txBody>
      </p:sp>
      <p:sp>
        <p:nvSpPr>
          <p:cNvPr id="13" name="Rectangle 12">
            <a:extLst>
              <a:ext uri="{FF2B5EF4-FFF2-40B4-BE49-F238E27FC236}">
                <a16:creationId xmlns:a16="http://schemas.microsoft.com/office/drawing/2014/main" id="{54AABF67-ED99-3F49-8231-564830F0B37E}"/>
              </a:ext>
            </a:extLst>
          </p:cNvPr>
          <p:cNvSpPr/>
          <p:nvPr/>
        </p:nvSpPr>
        <p:spPr>
          <a:xfrm>
            <a:off x="8490920" y="5101396"/>
            <a:ext cx="2352779" cy="677108"/>
          </a:xfrm>
          <a:prstGeom prst="rect">
            <a:avLst/>
          </a:prstGeom>
          <a:noFill/>
        </p:spPr>
        <p:txBody>
          <a:bodyPr wrap="square">
            <a:spAutoFit/>
          </a:bodyPr>
          <a:lstStyle/>
          <a:p>
            <a:pPr marL="0" lvl="1" defTabSz="914364" fontAlgn="base">
              <a:spcBef>
                <a:spcPct val="0"/>
              </a:spcBef>
              <a:spcAft>
                <a:spcPts val="600"/>
              </a:spcAft>
              <a:defRPr/>
            </a:pPr>
            <a:r>
              <a:rPr lang="en-GB" sz="2000" b="1" dirty="0">
                <a:solidFill>
                  <a:srgbClr val="4D4D4D"/>
                </a:solidFill>
                <a:latin typeface="Arial" panose="020B0604020202020204" pitchFamily="34" charset="0"/>
                <a:cs typeface="Arial" pitchFamily="34" charset="0"/>
              </a:rPr>
              <a:t>Michelle </a:t>
            </a:r>
            <a:r>
              <a:rPr lang="en-GB" sz="2000" b="1" dirty="0" err="1">
                <a:solidFill>
                  <a:srgbClr val="4D4D4D"/>
                </a:solidFill>
                <a:latin typeface="Arial" panose="020B0604020202020204" pitchFamily="34" charset="0"/>
                <a:cs typeface="Arial" pitchFamily="34" charset="0"/>
              </a:rPr>
              <a:t>Donelan</a:t>
            </a:r>
            <a:br>
              <a:rPr lang="en-GB" sz="2000" b="1" dirty="0">
                <a:solidFill>
                  <a:srgbClr val="4D4D4D"/>
                </a:solidFill>
                <a:latin typeface="Arial" panose="020B0604020202020204" pitchFamily="34" charset="0"/>
                <a:cs typeface="Arial" pitchFamily="34" charset="0"/>
              </a:rPr>
            </a:br>
            <a:r>
              <a:rPr lang="en-GB" dirty="0">
                <a:solidFill>
                  <a:srgbClr val="4D4D4D"/>
                </a:solidFill>
                <a:latin typeface="Arial" panose="020B0604020202020204" pitchFamily="34" charset="0"/>
                <a:cs typeface="Arial" pitchFamily="34" charset="0"/>
              </a:rPr>
              <a:t>Universities Minister</a:t>
            </a:r>
          </a:p>
        </p:txBody>
      </p:sp>
      <p:sp>
        <p:nvSpPr>
          <p:cNvPr id="14" name="Rectangle 13">
            <a:extLst>
              <a:ext uri="{FF2B5EF4-FFF2-40B4-BE49-F238E27FC236}">
                <a16:creationId xmlns:a16="http://schemas.microsoft.com/office/drawing/2014/main" id="{54AABF67-ED99-3F49-8231-564830F0B37E}"/>
              </a:ext>
            </a:extLst>
          </p:cNvPr>
          <p:cNvSpPr/>
          <p:nvPr/>
        </p:nvSpPr>
        <p:spPr>
          <a:xfrm>
            <a:off x="8490920" y="2703055"/>
            <a:ext cx="3538076" cy="954107"/>
          </a:xfrm>
          <a:prstGeom prst="rect">
            <a:avLst/>
          </a:prstGeom>
          <a:noFill/>
        </p:spPr>
        <p:txBody>
          <a:bodyPr wrap="square">
            <a:spAutoFit/>
          </a:bodyPr>
          <a:lstStyle/>
          <a:p>
            <a:pPr marL="0" lvl="1" defTabSz="914364" fontAlgn="base">
              <a:spcBef>
                <a:spcPct val="0"/>
              </a:spcBef>
              <a:spcAft>
                <a:spcPts val="600"/>
              </a:spcAft>
              <a:defRPr/>
            </a:pPr>
            <a:r>
              <a:rPr lang="en-GB" sz="2000" b="1" dirty="0" err="1">
                <a:solidFill>
                  <a:srgbClr val="4D4D4D"/>
                </a:solidFill>
                <a:latin typeface="Arial" panose="020B0604020202020204" pitchFamily="34" charset="0"/>
                <a:cs typeface="Arial" pitchFamily="34" charset="0"/>
              </a:rPr>
              <a:t>Kwasi</a:t>
            </a:r>
            <a:r>
              <a:rPr lang="en-GB" sz="2000" b="1" dirty="0">
                <a:solidFill>
                  <a:srgbClr val="4D4D4D"/>
                </a:solidFill>
                <a:latin typeface="Arial" panose="020B0604020202020204" pitchFamily="34" charset="0"/>
                <a:cs typeface="Arial" pitchFamily="34" charset="0"/>
              </a:rPr>
              <a:t> </a:t>
            </a:r>
            <a:r>
              <a:rPr lang="en-GB" sz="2000" b="1" dirty="0" err="1">
                <a:solidFill>
                  <a:srgbClr val="4D4D4D"/>
                </a:solidFill>
                <a:latin typeface="Arial" panose="020B0604020202020204" pitchFamily="34" charset="0"/>
                <a:cs typeface="Arial" pitchFamily="34" charset="0"/>
              </a:rPr>
              <a:t>Kwarteng</a:t>
            </a:r>
            <a:r>
              <a:rPr lang="en-GB" sz="2000" b="1" dirty="0">
                <a:solidFill>
                  <a:srgbClr val="4D4D4D"/>
                </a:solidFill>
                <a:latin typeface="Arial" panose="020B0604020202020204" pitchFamily="34" charset="0"/>
                <a:cs typeface="Arial" pitchFamily="34" charset="0"/>
              </a:rPr>
              <a:t> </a:t>
            </a:r>
            <a:br>
              <a:rPr lang="en-GB" sz="2000" dirty="0">
                <a:solidFill>
                  <a:srgbClr val="4D4D4D"/>
                </a:solidFill>
                <a:latin typeface="Arial" panose="020B0604020202020204" pitchFamily="34" charset="0"/>
                <a:cs typeface="Arial" pitchFamily="34" charset="0"/>
              </a:rPr>
            </a:br>
            <a:r>
              <a:rPr lang="en-GB" dirty="0">
                <a:solidFill>
                  <a:srgbClr val="4D4D4D"/>
                </a:solidFill>
                <a:latin typeface="Arial" panose="020B0604020202020204" pitchFamily="34" charset="0"/>
                <a:cs typeface="Arial" pitchFamily="34" charset="0"/>
              </a:rPr>
              <a:t>Minister of State for Business, Energy and Clean Growth</a:t>
            </a:r>
          </a:p>
        </p:txBody>
      </p:sp>
      <p:sp>
        <p:nvSpPr>
          <p:cNvPr id="15" name="Rectangle 14">
            <a:extLst>
              <a:ext uri="{FF2B5EF4-FFF2-40B4-BE49-F238E27FC236}">
                <a16:creationId xmlns:a16="http://schemas.microsoft.com/office/drawing/2014/main" id="{54AABF67-ED99-3F49-8231-564830F0B37E}"/>
              </a:ext>
            </a:extLst>
          </p:cNvPr>
          <p:cNvSpPr/>
          <p:nvPr/>
        </p:nvSpPr>
        <p:spPr>
          <a:xfrm>
            <a:off x="1400098" y="5100477"/>
            <a:ext cx="3610850" cy="954107"/>
          </a:xfrm>
          <a:prstGeom prst="rect">
            <a:avLst/>
          </a:prstGeom>
          <a:noFill/>
        </p:spPr>
        <p:txBody>
          <a:bodyPr wrap="square">
            <a:spAutoFit/>
          </a:bodyPr>
          <a:lstStyle/>
          <a:p>
            <a:pPr marL="0" lvl="1" defTabSz="914364" fontAlgn="base">
              <a:spcBef>
                <a:spcPct val="0"/>
              </a:spcBef>
              <a:spcAft>
                <a:spcPts val="600"/>
              </a:spcAft>
              <a:defRPr/>
            </a:pPr>
            <a:r>
              <a:rPr lang="en-GB" sz="2000" b="1" dirty="0" err="1">
                <a:solidFill>
                  <a:srgbClr val="4D4D4D"/>
                </a:solidFill>
                <a:latin typeface="Arial" panose="020B0604020202020204" pitchFamily="34" charset="0"/>
                <a:cs typeface="Arial" pitchFamily="34" charset="0"/>
              </a:rPr>
              <a:t>Nadhim</a:t>
            </a:r>
            <a:r>
              <a:rPr lang="en-GB" sz="2000" b="1" dirty="0">
                <a:solidFill>
                  <a:srgbClr val="4D4D4D"/>
                </a:solidFill>
                <a:latin typeface="Arial" panose="020B0604020202020204" pitchFamily="34" charset="0"/>
                <a:cs typeface="Arial" pitchFamily="34" charset="0"/>
              </a:rPr>
              <a:t> </a:t>
            </a:r>
            <a:r>
              <a:rPr lang="en-GB" sz="2000" b="1" dirty="0" err="1">
                <a:solidFill>
                  <a:srgbClr val="4D4D4D"/>
                </a:solidFill>
                <a:latin typeface="Arial" panose="020B0604020202020204" pitchFamily="34" charset="0"/>
                <a:cs typeface="Arial" pitchFamily="34" charset="0"/>
              </a:rPr>
              <a:t>Zahawi</a:t>
            </a:r>
            <a:br>
              <a:rPr lang="en-GB" sz="2000" dirty="0">
                <a:solidFill>
                  <a:srgbClr val="4D4D4D"/>
                </a:solidFill>
                <a:latin typeface="Arial" panose="020B0604020202020204" pitchFamily="34" charset="0"/>
                <a:cs typeface="Arial" pitchFamily="34" charset="0"/>
              </a:rPr>
            </a:br>
            <a:r>
              <a:rPr lang="en-GB" dirty="0">
                <a:solidFill>
                  <a:srgbClr val="4D4D4D"/>
                </a:solidFill>
                <a:latin typeface="Arial" panose="020B0604020202020204" pitchFamily="34" charset="0"/>
                <a:cs typeface="Arial" pitchFamily="34" charset="0"/>
              </a:rPr>
              <a:t>Parliamentary Under Secretary of State for Business and Industry</a:t>
            </a:r>
          </a:p>
        </p:txBody>
      </p:sp>
      <p:sp>
        <p:nvSpPr>
          <p:cNvPr id="17" name="Rectangle 16">
            <a:extLst>
              <a:ext uri="{FF2B5EF4-FFF2-40B4-BE49-F238E27FC236}">
                <a16:creationId xmlns:a16="http://schemas.microsoft.com/office/drawing/2014/main" id="{54AABF67-ED99-3F49-8231-564830F0B37E}"/>
              </a:ext>
            </a:extLst>
          </p:cNvPr>
          <p:cNvSpPr/>
          <p:nvPr/>
        </p:nvSpPr>
        <p:spPr>
          <a:xfrm>
            <a:off x="5019062" y="5101396"/>
            <a:ext cx="3087613" cy="677108"/>
          </a:xfrm>
          <a:prstGeom prst="rect">
            <a:avLst/>
          </a:prstGeom>
          <a:noFill/>
        </p:spPr>
        <p:txBody>
          <a:bodyPr wrap="square">
            <a:spAutoFit/>
          </a:bodyPr>
          <a:lstStyle/>
          <a:p>
            <a:pPr marL="0" lvl="1" defTabSz="914364" fontAlgn="base">
              <a:spcBef>
                <a:spcPct val="0"/>
              </a:spcBef>
              <a:spcAft>
                <a:spcPts val="600"/>
              </a:spcAft>
              <a:defRPr/>
            </a:pPr>
            <a:r>
              <a:rPr lang="en-GB" sz="2000" b="1" dirty="0">
                <a:solidFill>
                  <a:srgbClr val="4D4D4D"/>
                </a:solidFill>
                <a:latin typeface="Arial" panose="020B0604020202020204" pitchFamily="34" charset="0"/>
                <a:cs typeface="Arial" pitchFamily="34" charset="0"/>
              </a:rPr>
              <a:t>Amanda </a:t>
            </a:r>
            <a:r>
              <a:rPr lang="en-GB" sz="2000" b="1" dirty="0" err="1">
                <a:solidFill>
                  <a:srgbClr val="4D4D4D"/>
                </a:solidFill>
                <a:latin typeface="Arial" panose="020B0604020202020204" pitchFamily="34" charset="0"/>
                <a:cs typeface="Arial" pitchFamily="34" charset="0"/>
              </a:rPr>
              <a:t>Solloway</a:t>
            </a:r>
            <a:br>
              <a:rPr lang="en-GB" sz="2000" dirty="0">
                <a:solidFill>
                  <a:srgbClr val="4D4D4D"/>
                </a:solidFill>
                <a:latin typeface="Arial" panose="020B0604020202020204" pitchFamily="34" charset="0"/>
                <a:cs typeface="Arial" pitchFamily="34" charset="0"/>
              </a:rPr>
            </a:br>
            <a:r>
              <a:rPr lang="en-GB" dirty="0">
                <a:solidFill>
                  <a:srgbClr val="4D4D4D"/>
                </a:solidFill>
                <a:latin typeface="Arial" panose="020B0604020202020204" pitchFamily="34" charset="0"/>
                <a:cs typeface="Arial" pitchFamily="34" charset="0"/>
              </a:rPr>
              <a:t>Science Minister</a:t>
            </a:r>
          </a:p>
        </p:txBody>
      </p:sp>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84518" y="3680050"/>
            <a:ext cx="2158320" cy="1440000"/>
          </a:xfrm>
          <a:prstGeom prst="rect">
            <a:avLst/>
          </a:prstGeom>
        </p:spPr>
      </p:pic>
    </p:spTree>
    <p:extLst>
      <p:ext uri="{BB962C8B-B14F-4D97-AF65-F5344CB8AC3E}">
        <p14:creationId xmlns:p14="http://schemas.microsoft.com/office/powerpoint/2010/main" val="669161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391465" y="333307"/>
            <a:ext cx="1163626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STFC Town Meeting Agenda</a:t>
            </a:r>
          </a:p>
        </p:txBody>
      </p:sp>
      <p:sp>
        <p:nvSpPr>
          <p:cNvPr id="4" name="Rectangle 3">
            <a:extLst>
              <a:ext uri="{FF2B5EF4-FFF2-40B4-BE49-F238E27FC236}">
                <a16:creationId xmlns:a16="http://schemas.microsoft.com/office/drawing/2014/main" id="{6E288275-2FA5-564F-87D1-D588139B106D}"/>
              </a:ext>
            </a:extLst>
          </p:cNvPr>
          <p:cNvSpPr/>
          <p:nvPr/>
        </p:nvSpPr>
        <p:spPr>
          <a:xfrm>
            <a:off x="632796" y="1194911"/>
            <a:ext cx="11153598" cy="5109091"/>
          </a:xfrm>
          <a:prstGeom prst="rect">
            <a:avLst/>
          </a:prstGeom>
        </p:spPr>
        <p:txBody>
          <a:bodyPr wrap="square">
            <a:spAutoFit/>
          </a:bodyPr>
          <a:lstStyle/>
          <a:p>
            <a:pPr fontAlgn="base">
              <a:lnSpc>
                <a:spcPct val="150000"/>
              </a:lnSpc>
              <a:spcAft>
                <a:spcPts val="1000"/>
              </a:spcAft>
            </a:pPr>
            <a:r>
              <a:rPr lang="en-GB" altLang="en-US" sz="2800" b="1" dirty="0">
                <a:solidFill>
                  <a:srgbClr val="1E5DF8"/>
                </a:solidFill>
                <a:latin typeface="Arial" panose="020B0604020202020204" pitchFamily="34" charset="0"/>
                <a:cs typeface="Arial" panose="020B0604020202020204" pitchFamily="34" charset="0"/>
              </a:rPr>
              <a:t>14:00 </a:t>
            </a:r>
            <a:r>
              <a:rPr lang="en-GB" altLang="en-US" sz="2800" dirty="0">
                <a:solidFill>
                  <a:srgbClr val="626262"/>
                </a:solidFill>
                <a:latin typeface="Arial" panose="020B0604020202020204" pitchFamily="34" charset="0"/>
                <a:cs typeface="Arial" panose="020B0604020202020204" pitchFamily="34" charset="0"/>
              </a:rPr>
              <a:t>Update from STFC, Mark Thomson</a:t>
            </a:r>
          </a:p>
          <a:p>
            <a:pPr fontAlgn="base">
              <a:lnSpc>
                <a:spcPct val="150000"/>
              </a:lnSpc>
              <a:spcAft>
                <a:spcPts val="1000"/>
              </a:spcAft>
            </a:pPr>
            <a:r>
              <a:rPr lang="en-GB" altLang="en-US" sz="2800" b="1" dirty="0">
                <a:solidFill>
                  <a:srgbClr val="1E5DF8"/>
                </a:solidFill>
                <a:latin typeface="Arial" panose="020B0604020202020204" pitchFamily="34" charset="0"/>
                <a:cs typeface="Arial" panose="020B0604020202020204" pitchFamily="34" charset="0"/>
              </a:rPr>
              <a:t>14:40 </a:t>
            </a:r>
            <a:r>
              <a:rPr lang="en-GB" altLang="en-US" sz="2800" dirty="0">
                <a:solidFill>
                  <a:srgbClr val="626262"/>
                </a:solidFill>
                <a:latin typeface="Arial" panose="020B0604020202020204" pitchFamily="34" charset="0"/>
                <a:cs typeface="Arial" panose="020B0604020202020204" pitchFamily="34" charset="0"/>
              </a:rPr>
              <a:t>Update from Science Board, Tara Shears</a:t>
            </a:r>
            <a:endParaRPr lang="en-GB" altLang="en-US" sz="2800" b="1" dirty="0">
              <a:solidFill>
                <a:srgbClr val="1E5DF8"/>
              </a:solidFill>
              <a:latin typeface="Arial" panose="020B0604020202020204" pitchFamily="34" charset="0"/>
              <a:cs typeface="Arial" panose="020B0604020202020204" pitchFamily="34" charset="0"/>
            </a:endParaRPr>
          </a:p>
          <a:p>
            <a:pPr fontAlgn="base">
              <a:lnSpc>
                <a:spcPct val="150000"/>
              </a:lnSpc>
              <a:spcAft>
                <a:spcPts val="1000"/>
              </a:spcAft>
            </a:pPr>
            <a:r>
              <a:rPr lang="en-GB" altLang="en-US" sz="2800" b="1" dirty="0">
                <a:solidFill>
                  <a:srgbClr val="1E5DF8"/>
                </a:solidFill>
                <a:latin typeface="Arial" panose="020B0604020202020204" pitchFamily="34" charset="0"/>
                <a:cs typeface="Arial" panose="020B0604020202020204" pitchFamily="34" charset="0"/>
              </a:rPr>
              <a:t>15:00 </a:t>
            </a:r>
            <a:r>
              <a:rPr lang="en-GB" altLang="en-US" sz="2800" dirty="0">
                <a:solidFill>
                  <a:srgbClr val="626262"/>
                </a:solidFill>
                <a:latin typeface="Arial" panose="020B0604020202020204" pitchFamily="34" charset="0"/>
                <a:cs typeface="Arial" panose="020B0604020202020204" pitchFamily="34" charset="0"/>
              </a:rPr>
              <a:t>Update from the PPAP, Roger Jones</a:t>
            </a:r>
            <a:endParaRPr lang="en-GB" altLang="en-US" sz="2800" b="1" dirty="0">
              <a:solidFill>
                <a:srgbClr val="1E5DF8"/>
              </a:solidFill>
              <a:latin typeface="Arial" panose="020B0604020202020204" pitchFamily="34" charset="0"/>
              <a:cs typeface="Arial" panose="020B0604020202020204" pitchFamily="34" charset="0"/>
            </a:endParaRPr>
          </a:p>
          <a:p>
            <a:pPr fontAlgn="base">
              <a:lnSpc>
                <a:spcPct val="150000"/>
              </a:lnSpc>
              <a:spcAft>
                <a:spcPts val="1000"/>
              </a:spcAft>
            </a:pPr>
            <a:r>
              <a:rPr lang="en-GB" altLang="en-US" sz="2800" b="1" dirty="0">
                <a:solidFill>
                  <a:srgbClr val="1E5DF8"/>
                </a:solidFill>
                <a:latin typeface="Arial" panose="020B0604020202020204" pitchFamily="34" charset="0"/>
                <a:cs typeface="Arial" panose="020B0604020202020204" pitchFamily="34" charset="0"/>
              </a:rPr>
              <a:t>15:15 </a:t>
            </a:r>
            <a:r>
              <a:rPr lang="en-GB" altLang="en-US" sz="2800" dirty="0">
                <a:solidFill>
                  <a:srgbClr val="626262"/>
                </a:solidFill>
                <a:latin typeface="Arial" panose="020B0604020202020204" pitchFamily="34" charset="0"/>
                <a:cs typeface="Arial" panose="020B0604020202020204" pitchFamily="34" charset="0"/>
              </a:rPr>
              <a:t>Update from NPAP, Robert Page</a:t>
            </a:r>
            <a:endParaRPr lang="en-GB" altLang="en-US" sz="2800" b="1" dirty="0">
              <a:solidFill>
                <a:srgbClr val="1E5DF8"/>
              </a:solidFill>
              <a:latin typeface="Arial" panose="020B0604020202020204" pitchFamily="34" charset="0"/>
              <a:cs typeface="Arial" panose="020B0604020202020204" pitchFamily="34" charset="0"/>
            </a:endParaRPr>
          </a:p>
          <a:p>
            <a:pPr fontAlgn="base">
              <a:lnSpc>
                <a:spcPct val="150000"/>
              </a:lnSpc>
              <a:spcAft>
                <a:spcPts val="1000"/>
              </a:spcAft>
            </a:pPr>
            <a:r>
              <a:rPr lang="en-GB" altLang="en-US" sz="2800" b="1" dirty="0">
                <a:solidFill>
                  <a:srgbClr val="1E5DF8"/>
                </a:solidFill>
                <a:latin typeface="Arial" panose="020B0604020202020204" pitchFamily="34" charset="0"/>
                <a:cs typeface="Arial" panose="020B0604020202020204" pitchFamily="34" charset="0"/>
              </a:rPr>
              <a:t>15:30 </a:t>
            </a:r>
            <a:r>
              <a:rPr lang="en-GB" altLang="en-US" sz="2800" dirty="0">
                <a:solidFill>
                  <a:srgbClr val="626262"/>
                </a:solidFill>
                <a:latin typeface="Arial" panose="020B0604020202020204" pitchFamily="34" charset="0"/>
                <a:cs typeface="Arial" panose="020B0604020202020204" pitchFamily="34" charset="0"/>
              </a:rPr>
              <a:t>Discussion</a:t>
            </a:r>
          </a:p>
          <a:p>
            <a:pPr fontAlgn="base">
              <a:lnSpc>
                <a:spcPct val="150000"/>
              </a:lnSpc>
              <a:spcAft>
                <a:spcPts val="1000"/>
              </a:spcAft>
            </a:pPr>
            <a:r>
              <a:rPr lang="en-GB" altLang="en-US" sz="2800" b="1" dirty="0">
                <a:solidFill>
                  <a:srgbClr val="1E5DF8"/>
                </a:solidFill>
                <a:latin typeface="Arial" panose="020B0604020202020204" pitchFamily="34" charset="0"/>
                <a:cs typeface="Arial" panose="020B0604020202020204" pitchFamily="34" charset="0"/>
              </a:rPr>
              <a:t>16:00</a:t>
            </a:r>
            <a:r>
              <a:rPr lang="en-GB" altLang="en-US" sz="2800" b="1" dirty="0">
                <a:solidFill>
                  <a:srgbClr val="626262"/>
                </a:solidFill>
                <a:latin typeface="Arial" panose="020B0604020202020204" pitchFamily="34" charset="0"/>
                <a:cs typeface="Arial" panose="020B0604020202020204" pitchFamily="34" charset="0"/>
              </a:rPr>
              <a:t> </a:t>
            </a:r>
            <a:r>
              <a:rPr lang="en-GB" altLang="en-US" sz="2800" dirty="0">
                <a:solidFill>
                  <a:srgbClr val="626262"/>
                </a:solidFill>
                <a:latin typeface="Arial" panose="020B0604020202020204" pitchFamily="34" charset="0"/>
                <a:cs typeface="Arial" panose="020B0604020202020204" pitchFamily="34" charset="0"/>
              </a:rPr>
              <a:t>Meeting end</a:t>
            </a:r>
            <a:endParaRPr lang="en-GB" altLang="en-US" sz="2800" dirty="0">
              <a:solidFill>
                <a:srgbClr val="1E5DF8"/>
              </a:solidFill>
              <a:latin typeface="Arial" panose="020B0604020202020204" pitchFamily="34" charset="0"/>
              <a:cs typeface="Arial" panose="020B0604020202020204" pitchFamily="34" charset="0"/>
            </a:endParaRPr>
          </a:p>
          <a:p>
            <a:pPr fontAlgn="base">
              <a:spcAft>
                <a:spcPts val="1000"/>
              </a:spcAft>
            </a:pPr>
            <a:endParaRPr lang="en-GB" altLang="en-US" sz="2400" b="1" dirty="0">
              <a:solidFill>
                <a:srgbClr val="1E5DF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966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671" r="24764"/>
          <a:stretch/>
        </p:blipFill>
        <p:spPr>
          <a:xfrm>
            <a:off x="8754489" y="1239496"/>
            <a:ext cx="2836656" cy="5034303"/>
          </a:xfrm>
          <a:prstGeom prst="rect">
            <a:avLst/>
          </a:prstGeom>
        </p:spPr>
      </p:pic>
      <p:sp>
        <p:nvSpPr>
          <p:cNvPr id="7" name="TextBox 6">
            <a:extLst>
              <a:ext uri="{FF2B5EF4-FFF2-40B4-BE49-F238E27FC236}">
                <a16:creationId xmlns:a16="http://schemas.microsoft.com/office/drawing/2014/main" id="{51785C0B-5366-EE44-BC1F-0897BAF126AE}"/>
              </a:ext>
            </a:extLst>
          </p:cNvPr>
          <p:cNvSpPr txBox="1"/>
          <p:nvPr/>
        </p:nvSpPr>
        <p:spPr>
          <a:xfrm>
            <a:off x="417471" y="329076"/>
            <a:ext cx="7681502"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Budget</a:t>
            </a:r>
          </a:p>
        </p:txBody>
      </p:sp>
      <p:sp>
        <p:nvSpPr>
          <p:cNvPr id="6" name="Rectangle 5">
            <a:extLst>
              <a:ext uri="{FF2B5EF4-FFF2-40B4-BE49-F238E27FC236}">
                <a16:creationId xmlns:a16="http://schemas.microsoft.com/office/drawing/2014/main" id="{E70B8EA0-FAC3-0E4C-9913-10C837B6B00E}"/>
              </a:ext>
            </a:extLst>
          </p:cNvPr>
          <p:cNvSpPr/>
          <p:nvPr/>
        </p:nvSpPr>
        <p:spPr>
          <a:xfrm>
            <a:off x="532786" y="1248462"/>
            <a:ext cx="8230668" cy="4392741"/>
          </a:xfrm>
          <a:prstGeom prst="rect">
            <a:avLst/>
          </a:prstGeom>
        </p:spPr>
        <p:txBody>
          <a:bodyPr wrap="square">
            <a:spAutoFit/>
          </a:bodyPr>
          <a:lstStyle/>
          <a:p>
            <a:pPr marL="0" marR="0" lvl="0" indent="0" algn="l" defTabSz="914400" rtl="0" eaLnBrk="1" fontAlgn="auto" latinLnBrk="0" hangingPunct="1">
              <a:lnSpc>
                <a:spcPct val="110000"/>
              </a:lnSpc>
              <a:spcBef>
                <a:spcPct val="0"/>
              </a:spcBef>
              <a:spcAft>
                <a:spcPts val="600"/>
              </a:spcAft>
              <a:buClrTx/>
              <a:buSzTx/>
              <a:buFontTx/>
              <a:buNone/>
              <a:tabLst/>
              <a:defRPr/>
            </a:pPr>
            <a:r>
              <a:rPr kumimoji="0" lang="en-GB" altLang="en-US" sz="2400" b="1"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The Budget, delivered on 11 March, included several announcements relevant to STFC, including:</a:t>
            </a:r>
          </a:p>
          <a:p>
            <a:pPr marL="534988" lvl="0" indent="-287338">
              <a:lnSpc>
                <a:spcPct val="110000"/>
              </a:lnSpc>
              <a:spcBef>
                <a:spcPct val="0"/>
              </a:spcBef>
              <a:spcAft>
                <a:spcPts val="300"/>
              </a:spcAft>
              <a:buFont typeface="Arial" panose="020B0604020202020204" pitchFamily="34" charset="0"/>
              <a:buChar char="•"/>
              <a:defRPr/>
            </a:pPr>
            <a:r>
              <a:rPr lang="en-US" altLang="en-US" sz="2100" dirty="0">
                <a:solidFill>
                  <a:srgbClr val="4D4D4D"/>
                </a:solidFill>
                <a:latin typeface="Arial" panose="020B0604020202020204" pitchFamily="34" charset="0"/>
                <a:cs typeface="Arial" panose="020B0604020202020204" pitchFamily="34" charset="0"/>
              </a:rPr>
              <a:t>Increase in public </a:t>
            </a:r>
            <a:r>
              <a:rPr lang="en-GB" altLang="en-US" sz="2100" dirty="0">
                <a:solidFill>
                  <a:srgbClr val="4D4D4D"/>
                </a:solidFill>
                <a:latin typeface="Arial" panose="020B0604020202020204" pitchFamily="34" charset="0"/>
                <a:cs typeface="Arial" panose="020B0604020202020204" pitchFamily="34" charset="0"/>
              </a:rPr>
              <a:t>R&amp;D </a:t>
            </a:r>
            <a:r>
              <a:rPr lang="en-US" altLang="en-US" sz="2100" dirty="0">
                <a:solidFill>
                  <a:srgbClr val="4D4D4D"/>
                </a:solidFill>
                <a:latin typeface="Arial" panose="020B0604020202020204" pitchFamily="34" charset="0"/>
                <a:cs typeface="Arial" panose="020B0604020202020204" pitchFamily="34" charset="0"/>
              </a:rPr>
              <a:t>spending to £22bn per year by 2024/25</a:t>
            </a:r>
            <a:endParaRPr kumimoji="0" lang="en-GB" altLang="en-US"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endParaRPr>
          </a:p>
          <a:p>
            <a:pPr marL="534988" marR="0" lvl="0" indent="-287338" algn="l" defTabSz="914400" rtl="0" eaLnBrk="1" fontAlgn="auto" latinLnBrk="0" hangingPunct="1">
              <a:lnSpc>
                <a:spcPct val="110000"/>
              </a:lnSpc>
              <a:spcBef>
                <a:spcPct val="0"/>
              </a:spcBef>
              <a:spcAft>
                <a:spcPts val="300"/>
              </a:spcAft>
              <a:buClrTx/>
              <a:buSzTx/>
              <a:buFont typeface="Arial" panose="020B0604020202020204" pitchFamily="34" charset="0"/>
              <a:buChar char="•"/>
              <a:tabLst/>
              <a:defRPr/>
            </a:pPr>
            <a:r>
              <a:rPr kumimoji="0" lang="en-GB" altLang="en-US"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Over £900M</a:t>
            </a:r>
            <a:r>
              <a:rPr kumimoji="0" lang="en-GB" altLang="en-US" sz="2100" b="0" i="0" u="none" strike="noStrike" kern="1200" cap="none" spc="0" normalizeH="0" noProof="0" dirty="0">
                <a:ln>
                  <a:noFill/>
                </a:ln>
                <a:solidFill>
                  <a:srgbClr val="4D4D4D"/>
                </a:solidFill>
                <a:effectLst/>
                <a:uLnTx/>
                <a:uFillTx/>
                <a:latin typeface="Arial" panose="020B0604020202020204" pitchFamily="34" charset="0"/>
                <a:ea typeface="+mn-ea"/>
                <a:cs typeface="Arial" panose="020B0604020202020204" pitchFamily="34" charset="0"/>
              </a:rPr>
              <a:t> </a:t>
            </a:r>
            <a:r>
              <a:rPr kumimoji="0" lang="en-GB" altLang="en-US"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to ensure UK businesses are leading the way in high-potential technologies</a:t>
            </a:r>
          </a:p>
          <a:p>
            <a:pPr marL="534988" marR="0" lvl="0" indent="-287338" algn="l" defTabSz="914400" rtl="0" eaLnBrk="1" fontAlgn="auto" latinLnBrk="0" hangingPunct="1">
              <a:lnSpc>
                <a:spcPct val="110000"/>
              </a:lnSpc>
              <a:spcBef>
                <a:spcPct val="0"/>
              </a:spcBef>
              <a:spcAft>
                <a:spcPts val="300"/>
              </a:spcAft>
              <a:buClrTx/>
              <a:buSzTx/>
              <a:buFont typeface="Arial" panose="020B0604020202020204" pitchFamily="34" charset="0"/>
              <a:buChar char="•"/>
              <a:tabLst/>
              <a:defRPr/>
            </a:pPr>
            <a:r>
              <a:rPr kumimoji="0" lang="en-GB" altLang="en-US"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£800M investment in a new ‘blue-skies’ funding agency to fund “high-risk, high-reward research” (ARPA)</a:t>
            </a:r>
          </a:p>
          <a:p>
            <a:pPr marL="534988" lvl="0" indent="-287338">
              <a:lnSpc>
                <a:spcPct val="110000"/>
              </a:lnSpc>
              <a:spcBef>
                <a:spcPct val="0"/>
              </a:spcBef>
              <a:spcAft>
                <a:spcPts val="300"/>
              </a:spcAft>
              <a:buFont typeface="Arial" panose="020B0604020202020204" pitchFamily="34" charset="0"/>
              <a:buChar char="•"/>
              <a:defRPr/>
            </a:pPr>
            <a:r>
              <a:rPr kumimoji="0" lang="en-GB" altLang="en-US"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a:t>
            </a:r>
            <a:r>
              <a:rPr lang="en-GB" altLang="en-US" sz="2100" dirty="0">
                <a:solidFill>
                  <a:srgbClr val="4D4D4D"/>
                </a:solidFill>
                <a:latin typeface="Arial" panose="020B0604020202020204" pitchFamily="34" charset="0"/>
                <a:cs typeface="Arial" panose="020B0604020202020204" pitchFamily="34" charset="0"/>
              </a:rPr>
              <a:t>180M for Natural History Museum facility at Harwell </a:t>
            </a:r>
          </a:p>
          <a:p>
            <a:pPr marL="534988" lvl="0" indent="-287338">
              <a:lnSpc>
                <a:spcPct val="110000"/>
              </a:lnSpc>
              <a:spcBef>
                <a:spcPct val="0"/>
              </a:spcBef>
              <a:spcAft>
                <a:spcPts val="300"/>
              </a:spcAft>
              <a:buFont typeface="Arial" panose="020B0604020202020204" pitchFamily="34" charset="0"/>
              <a:buChar char="•"/>
              <a:defRPr/>
            </a:pPr>
            <a:r>
              <a:rPr kumimoji="0" lang="en-GB" altLang="en-US"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Spending</a:t>
            </a:r>
            <a:r>
              <a:rPr kumimoji="0" lang="en-GB" altLang="en-US" sz="2100" b="0" i="0" u="none" strike="noStrike" kern="1200" cap="none" spc="0" normalizeH="0" noProof="0" dirty="0">
                <a:ln>
                  <a:noFill/>
                </a:ln>
                <a:solidFill>
                  <a:srgbClr val="4D4D4D"/>
                </a:solidFill>
                <a:effectLst/>
                <a:uLnTx/>
                <a:uFillTx/>
                <a:latin typeface="Arial" panose="020B0604020202020204" pitchFamily="34" charset="0"/>
                <a:ea typeface="+mn-ea"/>
                <a:cs typeface="Arial" panose="020B0604020202020204" pitchFamily="34" charset="0"/>
              </a:rPr>
              <a:t> review to was </a:t>
            </a:r>
            <a:r>
              <a:rPr lang="en-GB" altLang="en-US" sz="2100" dirty="0">
                <a:solidFill>
                  <a:srgbClr val="4D4D4D"/>
                </a:solidFill>
                <a:latin typeface="Arial" panose="020B0604020202020204" pitchFamily="34" charset="0"/>
                <a:cs typeface="Arial" panose="020B0604020202020204" pitchFamily="34" charset="0"/>
              </a:rPr>
              <a:t>to </a:t>
            </a:r>
            <a:r>
              <a:rPr kumimoji="0" lang="en-GB" altLang="en-US" sz="2100" b="0" i="0" u="none" strike="noStrike" kern="1200" cap="none" spc="0" normalizeH="0" noProof="0" dirty="0">
                <a:ln>
                  <a:noFill/>
                </a:ln>
                <a:solidFill>
                  <a:srgbClr val="4D4D4D"/>
                </a:solidFill>
                <a:effectLst/>
                <a:uLnTx/>
                <a:uFillTx/>
                <a:latin typeface="Arial" panose="020B0604020202020204" pitchFamily="34" charset="0"/>
                <a:ea typeface="+mn-ea"/>
                <a:cs typeface="Arial" panose="020B0604020202020204" pitchFamily="34" charset="0"/>
              </a:rPr>
              <a:t>start immediately and be completed by July. </a:t>
            </a:r>
            <a:r>
              <a:rPr kumimoji="0" lang="en-GB" altLang="en-US" sz="2100" b="1" i="0" u="none" strike="noStrike" kern="1200" cap="none" spc="0" normalizeH="0" noProof="0" dirty="0">
                <a:ln>
                  <a:noFill/>
                </a:ln>
                <a:solidFill>
                  <a:srgbClr val="4D4D4D"/>
                </a:solidFill>
                <a:effectLst/>
                <a:uLnTx/>
                <a:uFillTx/>
                <a:latin typeface="Arial" panose="020B0604020202020204" pitchFamily="34" charset="0"/>
                <a:ea typeface="+mn-ea"/>
                <a:cs typeface="Arial" panose="020B0604020202020204" pitchFamily="34" charset="0"/>
              </a:rPr>
              <a:t>Now likely to be pushed back</a:t>
            </a:r>
          </a:p>
          <a:p>
            <a:pPr>
              <a:lnSpc>
                <a:spcPct val="110000"/>
              </a:lnSpc>
              <a:spcBef>
                <a:spcPct val="0"/>
              </a:spcBef>
              <a:spcAft>
                <a:spcPts val="300"/>
              </a:spcAft>
              <a:defRPr/>
            </a:pPr>
            <a:r>
              <a:rPr lang="en-GB" altLang="en-US" sz="2400" b="1" dirty="0">
                <a:solidFill>
                  <a:srgbClr val="1E5DF8"/>
                </a:solidFill>
                <a:latin typeface="Arial" panose="020B0604020202020204" pitchFamily="34" charset="0"/>
                <a:cs typeface="Arial" panose="020B0604020202020204" pitchFamily="34" charset="0"/>
              </a:rPr>
              <a:t>Very hard to predict the impact of the current crisis</a:t>
            </a:r>
          </a:p>
        </p:txBody>
      </p:sp>
    </p:spTree>
    <p:extLst>
      <p:ext uri="{BB962C8B-B14F-4D97-AF65-F5344CB8AC3E}">
        <p14:creationId xmlns:p14="http://schemas.microsoft.com/office/powerpoint/2010/main" val="1034183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0" y="340234"/>
            <a:ext cx="11636260" cy="738664"/>
          </a:xfrm>
          <a:prstGeom prst="rect">
            <a:avLst/>
          </a:prstGeom>
          <a:noFill/>
        </p:spPr>
        <p:txBody>
          <a:bodyPr wrap="square" rtlCol="0" anchor="t">
            <a:spAutoFit/>
          </a:bodyPr>
          <a:lstStyle/>
          <a:p>
            <a:r>
              <a:rPr lang="en-US" sz="4200" b="1" spc="-150" dirty="0">
                <a:solidFill>
                  <a:srgbClr val="2E2D62"/>
                </a:solidFill>
                <a:latin typeface="Arial" panose="020B0604020202020204" pitchFamily="34" charset="0"/>
                <a:cs typeface="Arial" panose="020B0604020202020204" pitchFamily="34" charset="0"/>
              </a:rPr>
              <a:t>Spending Review: STFC Priorities</a:t>
            </a:r>
          </a:p>
        </p:txBody>
      </p:sp>
      <p:sp>
        <p:nvSpPr>
          <p:cNvPr id="4" name="Rectangle 3">
            <a:extLst>
              <a:ext uri="{FF2B5EF4-FFF2-40B4-BE49-F238E27FC236}">
                <a16:creationId xmlns:a16="http://schemas.microsoft.com/office/drawing/2014/main" id="{6E288275-2FA5-564F-87D1-D588139B106D}"/>
              </a:ext>
            </a:extLst>
          </p:cNvPr>
          <p:cNvSpPr/>
          <p:nvPr/>
        </p:nvSpPr>
        <p:spPr>
          <a:xfrm>
            <a:off x="522464" y="1245382"/>
            <a:ext cx="11082161" cy="4484048"/>
          </a:xfrm>
          <a:prstGeom prst="rect">
            <a:avLst/>
          </a:prstGeom>
        </p:spPr>
        <p:txBody>
          <a:bodyPr wrap="square">
            <a:spAutoFit/>
          </a:bodyPr>
          <a:lstStyle/>
          <a:p>
            <a:pPr fontAlgn="base">
              <a:spcAft>
                <a:spcPts val="1000"/>
              </a:spcAft>
            </a:pPr>
            <a:r>
              <a:rPr lang="en-GB" altLang="en-US" sz="2400" b="1" dirty="0">
                <a:solidFill>
                  <a:srgbClr val="1E5DF8"/>
                </a:solidFill>
                <a:latin typeface="Arial" panose="020B0604020202020204" pitchFamily="34" charset="0"/>
                <a:cs typeface="Arial" panose="020B0604020202020204" pitchFamily="34" charset="0"/>
              </a:rPr>
              <a:t>STFC previously identified five priority areas for the spending review:</a:t>
            </a:r>
          </a:p>
          <a:p>
            <a:pPr marL="576000" indent="-288000" fontAlgn="base">
              <a:lnSpc>
                <a:spcPct val="110000"/>
              </a:lnSpc>
              <a:spcAft>
                <a:spcPts val="300"/>
              </a:spcAft>
              <a:buFont typeface="Arial" panose="020B0604020202020204" pitchFamily="34" charset="0"/>
              <a:buChar char="•"/>
            </a:pPr>
            <a:r>
              <a:rPr lang="en-GB" altLang="en-US" sz="2400" dirty="0">
                <a:solidFill>
                  <a:srgbClr val="414141"/>
                </a:solidFill>
                <a:latin typeface="Arial" panose="020B0604020202020204" pitchFamily="34" charset="0"/>
                <a:cs typeface="Arial" panose="020B0604020202020204" pitchFamily="34" charset="0"/>
              </a:rPr>
              <a:t>Sustaining UK Research and Innovation Leadership</a:t>
            </a:r>
          </a:p>
          <a:p>
            <a:pPr marL="1033200" lvl="1" indent="-288000" fontAlgn="base">
              <a:lnSpc>
                <a:spcPct val="110000"/>
              </a:lnSpc>
              <a:spcAft>
                <a:spcPts val="300"/>
              </a:spcAft>
              <a:buFont typeface="Arial" panose="020B0604020202020204" pitchFamily="34" charset="0"/>
              <a:buChar char="•"/>
            </a:pPr>
            <a:r>
              <a:rPr lang="en-GB" altLang="en-US" sz="2400" dirty="0">
                <a:solidFill>
                  <a:srgbClr val="FF6900"/>
                </a:solidFill>
                <a:latin typeface="Arial" panose="020B0604020202020204" pitchFamily="34" charset="0"/>
                <a:cs typeface="Arial" panose="020B0604020202020204" pitchFamily="34" charset="0"/>
              </a:rPr>
              <a:t>Investment in the core programme that underpins everything we do</a:t>
            </a:r>
          </a:p>
          <a:p>
            <a:pPr marL="1033200" lvl="1" indent="-288000" fontAlgn="base">
              <a:lnSpc>
                <a:spcPct val="110000"/>
              </a:lnSpc>
              <a:spcAft>
                <a:spcPts val="300"/>
              </a:spcAft>
              <a:buFont typeface="Arial" panose="020B0604020202020204" pitchFamily="34" charset="0"/>
              <a:buChar char="•"/>
            </a:pPr>
            <a:r>
              <a:rPr lang="en-GB" altLang="en-US" sz="2400" dirty="0">
                <a:solidFill>
                  <a:srgbClr val="FF6900"/>
                </a:solidFill>
                <a:latin typeface="Arial" panose="020B0604020202020204" pitchFamily="34" charset="0"/>
                <a:cs typeface="Arial" panose="020B0604020202020204" pitchFamily="34" charset="0"/>
              </a:rPr>
              <a:t>Clear #1 priority for all Research Councils of UKRI</a:t>
            </a:r>
          </a:p>
          <a:p>
            <a:pPr marL="576000" indent="-288000" fontAlgn="base">
              <a:lnSpc>
                <a:spcPct val="110000"/>
              </a:lnSpc>
              <a:spcAft>
                <a:spcPts val="300"/>
              </a:spcAft>
              <a:buFont typeface="Arial" panose="020B0604020202020204" pitchFamily="34" charset="0"/>
              <a:buChar char="•"/>
            </a:pPr>
            <a:r>
              <a:rPr lang="en-GB" altLang="en-US" sz="2400" dirty="0">
                <a:solidFill>
                  <a:srgbClr val="414141"/>
                </a:solidFill>
                <a:latin typeface="Arial" panose="020B0604020202020204" pitchFamily="34" charset="0"/>
                <a:cs typeface="Arial" panose="020B0604020202020204" pitchFamily="34" charset="0"/>
              </a:rPr>
              <a:t>Investing in the Talent of the Future</a:t>
            </a:r>
          </a:p>
          <a:p>
            <a:pPr marL="1033200" lvl="1" indent="-288000" fontAlgn="base">
              <a:lnSpc>
                <a:spcPct val="110000"/>
              </a:lnSpc>
              <a:spcAft>
                <a:spcPts val="300"/>
              </a:spcAft>
              <a:buFont typeface="Arial" panose="020B0604020202020204" pitchFamily="34" charset="0"/>
              <a:buChar char="•"/>
            </a:pPr>
            <a:r>
              <a:rPr lang="en-GB" altLang="en-US" sz="2400" dirty="0">
                <a:solidFill>
                  <a:srgbClr val="FF6900"/>
                </a:solidFill>
                <a:latin typeface="Arial" panose="020B0604020202020204" pitchFamily="34" charset="0"/>
                <a:cs typeface="Arial" panose="020B0604020202020204" pitchFamily="34" charset="0"/>
              </a:rPr>
              <a:t>Skills across a number of areas</a:t>
            </a:r>
          </a:p>
          <a:p>
            <a:pPr marL="576000" indent="-288000" fontAlgn="base">
              <a:lnSpc>
                <a:spcPct val="110000"/>
              </a:lnSpc>
              <a:spcAft>
                <a:spcPts val="300"/>
              </a:spcAft>
              <a:buFont typeface="Arial" panose="020B0604020202020204" pitchFamily="34" charset="0"/>
              <a:buChar char="•"/>
            </a:pPr>
            <a:r>
              <a:rPr lang="en-GB" altLang="en-US" sz="2400" dirty="0">
                <a:solidFill>
                  <a:srgbClr val="414141"/>
                </a:solidFill>
                <a:latin typeface="Arial" panose="020B0604020202020204" pitchFamily="34" charset="0"/>
                <a:cs typeface="Arial" panose="020B0604020202020204" pitchFamily="34" charset="0"/>
              </a:rPr>
              <a:t>Attracting Inward Investment with state-of-the-art laboratories and infrastructure</a:t>
            </a:r>
          </a:p>
          <a:p>
            <a:pPr marL="576000" indent="-288000" fontAlgn="base">
              <a:lnSpc>
                <a:spcPct val="110000"/>
              </a:lnSpc>
              <a:spcAft>
                <a:spcPts val="300"/>
              </a:spcAft>
              <a:buFont typeface="Arial" panose="020B0604020202020204" pitchFamily="34" charset="0"/>
              <a:buChar char="•"/>
            </a:pPr>
            <a:r>
              <a:rPr lang="en-GB" altLang="en-US" sz="2400" dirty="0">
                <a:solidFill>
                  <a:srgbClr val="414141"/>
                </a:solidFill>
                <a:latin typeface="Arial" panose="020B0604020202020204" pitchFamily="34" charset="0"/>
                <a:cs typeface="Arial" panose="020B0604020202020204" pitchFamily="34" charset="0"/>
              </a:rPr>
              <a:t>Inspiring Innovation</a:t>
            </a:r>
          </a:p>
          <a:p>
            <a:pPr marL="576000" indent="-288000" fontAlgn="base">
              <a:lnSpc>
                <a:spcPct val="110000"/>
              </a:lnSpc>
              <a:spcAft>
                <a:spcPts val="300"/>
              </a:spcAft>
              <a:buFont typeface="Arial" panose="020B0604020202020204" pitchFamily="34" charset="0"/>
              <a:buChar char="•"/>
            </a:pPr>
            <a:r>
              <a:rPr lang="en-GB" altLang="en-US" sz="2400" dirty="0">
                <a:solidFill>
                  <a:srgbClr val="414141"/>
                </a:solidFill>
                <a:latin typeface="Arial" panose="020B0604020202020204" pitchFamily="34" charset="0"/>
                <a:cs typeface="Arial" panose="020B0604020202020204" pitchFamily="34" charset="0"/>
              </a:rPr>
              <a:t>Technology and Innovation for UKRI</a:t>
            </a:r>
          </a:p>
        </p:txBody>
      </p:sp>
    </p:spTree>
    <p:extLst>
      <p:ext uri="{BB962C8B-B14F-4D97-AF65-F5344CB8AC3E}">
        <p14:creationId xmlns:p14="http://schemas.microsoft.com/office/powerpoint/2010/main" val="4152780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524886" y="2499422"/>
            <a:ext cx="8316591" cy="1569660"/>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Frontier Science</a:t>
            </a:r>
          </a:p>
          <a:p>
            <a:r>
              <a:rPr lang="en-US" sz="4800" b="1" spc="-150" dirty="0">
                <a:solidFill>
                  <a:srgbClr val="002060"/>
                </a:solidFill>
                <a:latin typeface="Arial" panose="020B0604020202020204" pitchFamily="34" charset="0"/>
                <a:cs typeface="Arial" panose="020B0604020202020204" pitchFamily="34" charset="0"/>
              </a:rPr>
              <a:t>Programme Update</a:t>
            </a:r>
          </a:p>
        </p:txBody>
      </p:sp>
      <p:pic>
        <p:nvPicPr>
          <p:cNvPr id="5" name="Picture 4">
            <a:extLst>
              <a:ext uri="{FF2B5EF4-FFF2-40B4-BE49-F238E27FC236}">
                <a16:creationId xmlns:a16="http://schemas.microsoft.com/office/drawing/2014/main" id="{E201A9D8-A541-934F-8FC4-9439FCBF6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2933227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394375" y="327252"/>
            <a:ext cx="1163626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Programme update</a:t>
            </a:r>
          </a:p>
        </p:txBody>
      </p:sp>
      <p:sp>
        <p:nvSpPr>
          <p:cNvPr id="4" name="Rectangle 3">
            <a:extLst>
              <a:ext uri="{FF2B5EF4-FFF2-40B4-BE49-F238E27FC236}">
                <a16:creationId xmlns:a16="http://schemas.microsoft.com/office/drawing/2014/main" id="{6E288275-2FA5-564F-87D1-D588139B106D}"/>
              </a:ext>
            </a:extLst>
          </p:cNvPr>
          <p:cNvSpPr/>
          <p:nvPr/>
        </p:nvSpPr>
        <p:spPr>
          <a:xfrm>
            <a:off x="531447" y="1245159"/>
            <a:ext cx="11073178" cy="4624215"/>
          </a:xfrm>
          <a:prstGeom prst="rect">
            <a:avLst/>
          </a:prstGeom>
        </p:spPr>
        <p:txBody>
          <a:bodyPr wrap="square">
            <a:spAutoFit/>
          </a:bodyPr>
          <a:lstStyle/>
          <a:p>
            <a:pPr defTabSz="1218926" fontAlgn="base">
              <a:lnSpc>
                <a:spcPct val="110000"/>
              </a:lnSpc>
              <a:spcBef>
                <a:spcPts val="300"/>
              </a:spcBef>
            </a:pPr>
            <a:r>
              <a:rPr lang="en-GB" altLang="en-US" sz="2400" b="1" dirty="0">
                <a:solidFill>
                  <a:srgbClr val="1E5DF8"/>
                </a:solidFill>
                <a:latin typeface="Arial" panose="020B0604020202020204" pitchFamily="34" charset="0"/>
                <a:cs typeface="Arial" pitchFamily="34" charset="0"/>
              </a:rPr>
              <a:t>Covid-19 Context:</a:t>
            </a:r>
          </a:p>
          <a:p>
            <a:pPr marL="576000" indent="-288000" defTabSz="1218926" fontAlgn="base">
              <a:lnSpc>
                <a:spcPct val="110000"/>
              </a:lnSpc>
              <a:spcBef>
                <a:spcPts val="600"/>
              </a:spcBef>
              <a:buFont typeface="Arial" panose="020B0604020202020204" pitchFamily="34" charset="0"/>
              <a:buChar char="•"/>
            </a:pPr>
            <a:r>
              <a:rPr lang="en-GB" altLang="en-US" sz="2200" dirty="0">
                <a:solidFill>
                  <a:srgbClr val="4D4D4D"/>
                </a:solidFill>
                <a:latin typeface="Arial" panose="020B0604020202020204" pitchFamily="34" charset="0"/>
                <a:cs typeface="Arial" pitchFamily="34" charset="0"/>
              </a:rPr>
              <a:t>Coronavirus is likely to have a significant long-term impact on the physics community and our experiments</a:t>
            </a:r>
          </a:p>
          <a:p>
            <a:pPr marL="1152000" lvl="1" indent="-288000" defTabSz="1218926" fontAlgn="base">
              <a:lnSpc>
                <a:spcPct val="110000"/>
              </a:lnSpc>
              <a:spcBef>
                <a:spcPts val="600"/>
              </a:spcBef>
              <a:buFont typeface="Arial" panose="020B0604020202020204" pitchFamily="34" charset="0"/>
              <a:buChar char="•"/>
            </a:pPr>
            <a:r>
              <a:rPr lang="en-GB" altLang="en-US" sz="2200" dirty="0">
                <a:solidFill>
                  <a:srgbClr val="FF6900"/>
                </a:solidFill>
                <a:latin typeface="Arial" panose="020B0604020202020204" pitchFamily="34" charset="0"/>
                <a:cs typeface="Arial" pitchFamily="34" charset="0"/>
              </a:rPr>
              <a:t>but </a:t>
            </a:r>
            <a:r>
              <a:rPr lang="en-GB" altLang="en-US" sz="2200" b="1" dirty="0">
                <a:solidFill>
                  <a:srgbClr val="FF6900"/>
                </a:solidFill>
                <a:latin typeface="Arial" panose="020B0604020202020204" pitchFamily="34" charset="0"/>
                <a:cs typeface="Arial" pitchFamily="34" charset="0"/>
              </a:rPr>
              <a:t>we will recover</a:t>
            </a:r>
          </a:p>
          <a:p>
            <a:pPr marL="576000" indent="-288000" defTabSz="1218926" fontAlgn="base">
              <a:lnSpc>
                <a:spcPct val="110000"/>
              </a:lnSpc>
              <a:spcBef>
                <a:spcPts val="600"/>
              </a:spcBef>
              <a:buFont typeface="Arial" panose="020B0604020202020204" pitchFamily="34" charset="0"/>
              <a:buChar char="•"/>
            </a:pPr>
            <a:r>
              <a:rPr lang="en-GB" altLang="en-US" sz="2200" dirty="0">
                <a:solidFill>
                  <a:srgbClr val="4D4D4D"/>
                </a:solidFill>
                <a:latin typeface="Arial" panose="020B0604020202020204" pitchFamily="34" charset="0"/>
                <a:cs typeface="Arial" pitchFamily="34" charset="0"/>
              </a:rPr>
              <a:t>Programme management continues “as usual”, though perhaps a little slower</a:t>
            </a:r>
          </a:p>
          <a:p>
            <a:pPr marL="576000" indent="-288000" defTabSz="1218926" fontAlgn="base">
              <a:lnSpc>
                <a:spcPct val="110000"/>
              </a:lnSpc>
              <a:spcBef>
                <a:spcPts val="600"/>
              </a:spcBef>
              <a:buFont typeface="Arial" panose="020B0604020202020204" pitchFamily="34" charset="0"/>
              <a:buChar char="•"/>
            </a:pPr>
            <a:r>
              <a:rPr lang="en-GB" sz="2200" dirty="0">
                <a:solidFill>
                  <a:srgbClr val="4D4D4D"/>
                </a:solidFill>
                <a:latin typeface="Arial" panose="020B0604020202020204" pitchFamily="34" charset="0"/>
                <a:cs typeface="Arial" pitchFamily="34" charset="0"/>
              </a:rPr>
              <a:t>STFC is following </a:t>
            </a:r>
            <a:r>
              <a:rPr lang="en-GB" sz="2200" dirty="0">
                <a:solidFill>
                  <a:srgbClr val="2E2D62"/>
                </a:solidFill>
                <a:latin typeface="Arial" panose="020B0604020202020204" pitchFamily="34" charset="0"/>
                <a:cs typeface="Arial" pitchFamily="34" charset="0"/>
                <a:hlinkClick r:id="rId3">
                  <a:extLst>
                    <a:ext uri="{A12FA001-AC4F-418D-AE19-62706E023703}">
                      <ahyp:hlinkClr xmlns:ahyp="http://schemas.microsoft.com/office/drawing/2018/hyperlinkcolor" val="tx"/>
                    </a:ext>
                  </a:extLst>
                </a:hlinkClick>
              </a:rPr>
              <a:t>UKRI grants guidance</a:t>
            </a:r>
            <a:r>
              <a:rPr lang="en-GB" sz="2200" dirty="0">
                <a:solidFill>
                  <a:srgbClr val="4D4D4D"/>
                </a:solidFill>
                <a:latin typeface="Arial" panose="020B0604020202020204" pitchFamily="34" charset="0"/>
                <a:cs typeface="Arial" pitchFamily="34" charset="0"/>
              </a:rPr>
              <a:t>, which is being updated regularly</a:t>
            </a:r>
          </a:p>
          <a:p>
            <a:pPr marL="576000" indent="-288000" defTabSz="1218926" fontAlgn="base">
              <a:lnSpc>
                <a:spcPct val="110000"/>
              </a:lnSpc>
              <a:spcBef>
                <a:spcPts val="600"/>
              </a:spcBef>
              <a:buFont typeface="Arial" panose="020B0604020202020204" pitchFamily="34" charset="0"/>
              <a:buChar char="•"/>
            </a:pPr>
            <a:r>
              <a:rPr lang="en-GB" altLang="en-US" sz="2200" dirty="0">
                <a:solidFill>
                  <a:srgbClr val="4D4D4D"/>
                </a:solidFill>
                <a:latin typeface="Arial" panose="020B0604020202020204" pitchFamily="34" charset="0"/>
                <a:cs typeface="Arial" pitchFamily="34" charset="0"/>
              </a:rPr>
              <a:t>The guidance is that ‘no-cost' extensions can be requested for grants impacted by coronavirus</a:t>
            </a:r>
          </a:p>
          <a:p>
            <a:pPr marL="576000" indent="-288000" defTabSz="1218926" fontAlgn="base">
              <a:lnSpc>
                <a:spcPct val="110000"/>
              </a:lnSpc>
              <a:spcBef>
                <a:spcPts val="600"/>
              </a:spcBef>
              <a:buFont typeface="Arial" panose="020B0604020202020204" pitchFamily="34" charset="0"/>
              <a:buChar char="•"/>
            </a:pPr>
            <a:r>
              <a:rPr lang="en-GB" sz="2200" dirty="0">
                <a:solidFill>
                  <a:srgbClr val="4D4D4D"/>
                </a:solidFill>
                <a:latin typeface="Arial" panose="020B0604020202020204" pitchFamily="34" charset="0"/>
                <a:cs typeface="Arial" pitchFamily="34" charset="0"/>
              </a:rPr>
              <a:t>Please contact your Programme Manager if you have specific concerns about grants; current priority are grants due to conclude in the next three months</a:t>
            </a:r>
          </a:p>
          <a:p>
            <a:pPr marL="576000" indent="-288000" fontAlgn="base">
              <a:lnSpc>
                <a:spcPct val="110000"/>
              </a:lnSpc>
              <a:spcAft>
                <a:spcPts val="300"/>
              </a:spcAft>
              <a:buFont typeface="Arial" panose="020B0604020202020204" pitchFamily="34" charset="0"/>
              <a:buChar char="•"/>
            </a:pPr>
            <a:endParaRPr lang="en-GB" altLang="en-US" sz="2000" dirty="0">
              <a:solidFill>
                <a:srgbClr val="6262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621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387448" y="332141"/>
            <a:ext cx="1163626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Particle Physics Programme</a:t>
            </a:r>
          </a:p>
        </p:txBody>
      </p:sp>
      <p:sp>
        <p:nvSpPr>
          <p:cNvPr id="5" name="Rectangle 4">
            <a:extLst>
              <a:ext uri="{FF2B5EF4-FFF2-40B4-BE49-F238E27FC236}">
                <a16:creationId xmlns:a16="http://schemas.microsoft.com/office/drawing/2014/main" id="{5EA3676C-B5B7-4FCD-BBA6-B646CDCCAED1}"/>
              </a:ext>
            </a:extLst>
          </p:cNvPr>
          <p:cNvSpPr/>
          <p:nvPr/>
        </p:nvSpPr>
        <p:spPr>
          <a:xfrm>
            <a:off x="530677" y="1245416"/>
            <a:ext cx="11073948" cy="4769639"/>
          </a:xfrm>
          <a:prstGeom prst="rect">
            <a:avLst/>
          </a:prstGeom>
        </p:spPr>
        <p:txBody>
          <a:bodyPr wrap="square">
            <a:spAutoFit/>
          </a:bodyPr>
          <a:lstStyle/>
          <a:p>
            <a:pPr fontAlgn="base">
              <a:spcAft>
                <a:spcPts val="1000"/>
              </a:spcAft>
            </a:pPr>
            <a:r>
              <a:rPr lang="en-GB" altLang="en-US" sz="2400" b="1" dirty="0">
                <a:solidFill>
                  <a:srgbClr val="1E5DF8"/>
                </a:solidFill>
                <a:latin typeface="Arial" panose="020B0604020202020204" pitchFamily="34" charset="0"/>
                <a:cs typeface="Arial" panose="020B0604020202020204" pitchFamily="34" charset="0"/>
              </a:rPr>
              <a:t>The Particle Physics </a:t>
            </a:r>
            <a:r>
              <a:rPr lang="en-GB" altLang="en-US" sz="2400" b="1" dirty="0" err="1">
                <a:solidFill>
                  <a:srgbClr val="1E5DF8"/>
                </a:solidFill>
                <a:latin typeface="Arial" panose="020B0604020202020204" pitchFamily="34" charset="0"/>
                <a:cs typeface="Arial" panose="020B0604020202020204" pitchFamily="34" charset="0"/>
              </a:rPr>
              <a:t>Progamme</a:t>
            </a:r>
            <a:r>
              <a:rPr lang="en-GB" altLang="en-US" sz="2400" b="1" dirty="0">
                <a:solidFill>
                  <a:srgbClr val="1E5DF8"/>
                </a:solidFill>
                <a:latin typeface="Arial" panose="020B0604020202020204" pitchFamily="34" charset="0"/>
                <a:cs typeface="Arial" panose="020B0604020202020204" pitchFamily="34" charset="0"/>
              </a:rPr>
              <a:t> Evaluation has been </a:t>
            </a:r>
            <a:r>
              <a:rPr lang="en-GB" altLang="en-US" sz="2400" b="1" dirty="0">
                <a:solidFill>
                  <a:srgbClr val="1E5DF8"/>
                </a:solidFill>
                <a:latin typeface="Arial" panose="020B0604020202020204" pitchFamily="34" charset="0"/>
                <a:cs typeface="Arial" panose="020B0604020202020204" pitchFamily="34" charset="0"/>
                <a:hlinkClick r:id="rId3"/>
              </a:rPr>
              <a:t>published</a:t>
            </a:r>
            <a:r>
              <a:rPr lang="en-GB" altLang="en-US" sz="2400" b="1" dirty="0">
                <a:solidFill>
                  <a:srgbClr val="1E5DF8"/>
                </a:solidFill>
                <a:latin typeface="Arial" panose="020B0604020202020204" pitchFamily="34" charset="0"/>
                <a:cs typeface="Arial" panose="020B0604020202020204" pitchFamily="34" charset="0"/>
              </a:rPr>
              <a:t>. Recognises the strength of the UK programme and its diversity, but highlights growing impact of ‘flat-cash’:</a:t>
            </a:r>
          </a:p>
          <a:p>
            <a:pPr marL="576000" indent="-288000" fontAlgn="base">
              <a:lnSpc>
                <a:spcPct val="110000"/>
              </a:lnSpc>
              <a:spcBef>
                <a:spcPts val="300"/>
              </a:spcBef>
              <a:buFont typeface="Arial" panose="020B0604020202020204" pitchFamily="34" charset="0"/>
              <a:buChar char="•"/>
            </a:pPr>
            <a:r>
              <a:rPr lang="en-GB" sz="2100" dirty="0">
                <a:solidFill>
                  <a:srgbClr val="4D4D4D"/>
                </a:solidFill>
                <a:latin typeface="Arial" panose="020B0604020202020204" pitchFamily="34" charset="0"/>
                <a:cs typeface="Arial" panose="020B0604020202020204" pitchFamily="34" charset="0"/>
              </a:rPr>
              <a:t>Balance of Programmes 2 is underway (Tara will provide an update)</a:t>
            </a:r>
          </a:p>
          <a:p>
            <a:pPr marL="576000" indent="-288000" fontAlgn="base">
              <a:lnSpc>
                <a:spcPct val="110000"/>
              </a:lnSpc>
              <a:spcBef>
                <a:spcPts val="300"/>
              </a:spcBef>
              <a:buFont typeface="Arial" panose="020B0604020202020204" pitchFamily="34" charset="0"/>
              <a:buChar char="•"/>
            </a:pPr>
            <a:r>
              <a:rPr lang="en-GB" sz="2100" dirty="0">
                <a:solidFill>
                  <a:srgbClr val="4D4D4D"/>
                </a:solidFill>
                <a:latin typeface="Arial" panose="020B0604020202020204" pitchFamily="34" charset="0"/>
                <a:cs typeface="Arial" panose="020B0604020202020204" pitchFamily="34" charset="0"/>
              </a:rPr>
              <a:t>The ATLAS and CMS Upgrades, and DUNE are underway. </a:t>
            </a:r>
          </a:p>
          <a:p>
            <a:pPr marL="576000" indent="-288000" fontAlgn="base">
              <a:lnSpc>
                <a:spcPct val="110000"/>
              </a:lnSpc>
              <a:spcBef>
                <a:spcPts val="300"/>
              </a:spcBef>
              <a:buFont typeface="Arial" panose="020B0604020202020204" pitchFamily="34" charset="0"/>
              <a:buChar char="•"/>
            </a:pPr>
            <a:r>
              <a:rPr lang="en-GB" sz="2100" dirty="0">
                <a:solidFill>
                  <a:srgbClr val="4D4D4D"/>
                </a:solidFill>
                <a:latin typeface="Arial" panose="020B0604020202020204" pitchFamily="34" charset="0"/>
                <a:cs typeface="Arial" panose="020B0604020202020204" pitchFamily="34" charset="0"/>
              </a:rPr>
              <a:t>The </a:t>
            </a:r>
            <a:r>
              <a:rPr lang="en-GB" sz="2100" dirty="0" err="1">
                <a:solidFill>
                  <a:srgbClr val="4D4D4D"/>
                </a:solidFill>
                <a:latin typeface="Arial" panose="020B0604020202020204" pitchFamily="34" charset="0"/>
                <a:cs typeface="Arial" pitchFamily="34" charset="0"/>
              </a:rPr>
              <a:t>LHCb</a:t>
            </a:r>
            <a:r>
              <a:rPr lang="en-GB" sz="2100" dirty="0">
                <a:solidFill>
                  <a:srgbClr val="4D4D4D"/>
                </a:solidFill>
                <a:latin typeface="Arial" panose="020B0604020202020204" pitchFamily="34" charset="0"/>
                <a:cs typeface="Arial" pitchFamily="34" charset="0"/>
              </a:rPr>
              <a:t> Upgrade is coming to conclusion </a:t>
            </a:r>
          </a:p>
          <a:p>
            <a:pPr marL="576000" indent="-288000" fontAlgn="base">
              <a:lnSpc>
                <a:spcPct val="110000"/>
              </a:lnSpc>
              <a:spcBef>
                <a:spcPts val="300"/>
              </a:spcBef>
              <a:buFont typeface="Arial" panose="020B0604020202020204" pitchFamily="34" charset="0"/>
              <a:buChar char="•"/>
            </a:pPr>
            <a:r>
              <a:rPr lang="en-GB" sz="2100" dirty="0">
                <a:solidFill>
                  <a:srgbClr val="4D4D4D"/>
                </a:solidFill>
                <a:latin typeface="Arial" panose="020B0604020202020204" pitchFamily="34" charset="0"/>
                <a:cs typeface="Arial" pitchFamily="34" charset="0"/>
              </a:rPr>
              <a:t>Milestones will be affected by current circumstances and STFC is working with the relevant PIs to understand the impact on their projects</a:t>
            </a:r>
          </a:p>
          <a:p>
            <a:pPr marL="576000" indent="-288000" fontAlgn="base">
              <a:lnSpc>
                <a:spcPct val="110000"/>
              </a:lnSpc>
              <a:spcBef>
                <a:spcPts val="300"/>
              </a:spcBef>
              <a:buFont typeface="Arial" panose="020B0604020202020204" pitchFamily="34" charset="0"/>
              <a:buChar char="•"/>
            </a:pPr>
            <a:r>
              <a:rPr lang="en-GB" altLang="en-US" sz="2100" dirty="0">
                <a:solidFill>
                  <a:srgbClr val="4D4D4D"/>
                </a:solidFill>
                <a:latin typeface="Arial" panose="020B0604020202020204" pitchFamily="34" charset="0"/>
                <a:cs typeface="Arial" pitchFamily="34" charset="0"/>
              </a:rPr>
              <a:t>We note that the theory grants are due to complete in September </a:t>
            </a:r>
          </a:p>
          <a:p>
            <a:pPr marL="576000" indent="-288000" fontAlgn="base">
              <a:lnSpc>
                <a:spcPct val="110000"/>
              </a:lnSpc>
              <a:spcBef>
                <a:spcPts val="300"/>
              </a:spcBef>
              <a:buFont typeface="Arial" panose="020B0604020202020204" pitchFamily="34" charset="0"/>
              <a:buChar char="•"/>
            </a:pPr>
            <a:r>
              <a:rPr lang="en-GB" sz="2100" dirty="0">
                <a:solidFill>
                  <a:srgbClr val="4D4D4D"/>
                </a:solidFill>
                <a:latin typeface="Arial" panose="020B0604020202020204" pitchFamily="34" charset="0"/>
                <a:cs typeface="Arial" pitchFamily="34" charset="0"/>
              </a:rPr>
              <a:t>Reviews of Hyper-K and R&amp;D for the next phase of </a:t>
            </a:r>
            <a:r>
              <a:rPr lang="en-GB" sz="2100" dirty="0" err="1">
                <a:solidFill>
                  <a:srgbClr val="4D4D4D"/>
                </a:solidFill>
                <a:latin typeface="Arial" panose="020B0604020202020204" pitchFamily="34" charset="0"/>
                <a:cs typeface="Arial" pitchFamily="34" charset="0"/>
              </a:rPr>
              <a:t>LHCb</a:t>
            </a:r>
            <a:r>
              <a:rPr lang="en-GB" sz="2100" dirty="0">
                <a:solidFill>
                  <a:srgbClr val="4D4D4D"/>
                </a:solidFill>
                <a:latin typeface="Arial" panose="020B0604020202020204" pitchFamily="34" charset="0"/>
                <a:cs typeface="Arial" pitchFamily="34" charset="0"/>
              </a:rPr>
              <a:t> due to take place in 2020.</a:t>
            </a:r>
          </a:p>
          <a:p>
            <a:pPr marL="576000" indent="-288000" fontAlgn="base">
              <a:lnSpc>
                <a:spcPct val="110000"/>
              </a:lnSpc>
              <a:spcBef>
                <a:spcPts val="300"/>
              </a:spcBef>
              <a:buFont typeface="Arial" panose="020B0604020202020204" pitchFamily="34" charset="0"/>
              <a:buChar char="•"/>
            </a:pPr>
            <a:r>
              <a:rPr lang="en-GB" sz="2100" dirty="0">
                <a:solidFill>
                  <a:srgbClr val="4D4D4D"/>
                </a:solidFill>
                <a:latin typeface="Arial" panose="020B0604020202020204" pitchFamily="34" charset="0"/>
                <a:cs typeface="Arial" pitchFamily="34" charset="0"/>
              </a:rPr>
              <a:t>Planning is about to begin for the 2021 Particle Physics Experiment CG</a:t>
            </a:r>
          </a:p>
          <a:p>
            <a:pPr marL="576000" indent="-288000" fontAlgn="base">
              <a:lnSpc>
                <a:spcPct val="110000"/>
              </a:lnSpc>
              <a:spcBef>
                <a:spcPts val="300"/>
              </a:spcBef>
              <a:buFont typeface="Arial" panose="020B0604020202020204" pitchFamily="34" charset="0"/>
              <a:buChar char="•"/>
            </a:pPr>
            <a:r>
              <a:rPr lang="en-GB" sz="2100" dirty="0">
                <a:solidFill>
                  <a:srgbClr val="4D4D4D"/>
                </a:solidFill>
                <a:latin typeface="Arial" panose="020B0604020202020204" pitchFamily="34" charset="0"/>
                <a:cs typeface="Arial" pitchFamily="34" charset="0"/>
              </a:rPr>
              <a:t>Funding for </a:t>
            </a:r>
            <a:r>
              <a:rPr lang="en-GB" sz="2100" dirty="0" err="1">
                <a:solidFill>
                  <a:srgbClr val="4D4D4D"/>
                </a:solidFill>
                <a:latin typeface="Arial" panose="020B0604020202020204" pitchFamily="34" charset="0"/>
                <a:cs typeface="Arial" pitchFamily="34" charset="0"/>
              </a:rPr>
              <a:t>HEPData</a:t>
            </a:r>
            <a:r>
              <a:rPr lang="en-GB" sz="2100" dirty="0">
                <a:solidFill>
                  <a:srgbClr val="4D4D4D"/>
                </a:solidFill>
                <a:latin typeface="Arial" panose="020B0604020202020204" pitchFamily="34" charset="0"/>
                <a:cs typeface="Arial" pitchFamily="34" charset="0"/>
              </a:rPr>
              <a:t> has been provided until 2023</a:t>
            </a:r>
            <a:endParaRPr lang="en-GB" altLang="en-US" sz="2100" dirty="0">
              <a:solidFill>
                <a:srgbClr val="4D4D4D"/>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4115544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0" y="324342"/>
            <a:ext cx="1163626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CERN Update</a:t>
            </a:r>
          </a:p>
        </p:txBody>
      </p:sp>
      <p:sp>
        <p:nvSpPr>
          <p:cNvPr id="4" name="Rectangle 3">
            <a:extLst>
              <a:ext uri="{FF2B5EF4-FFF2-40B4-BE49-F238E27FC236}">
                <a16:creationId xmlns:a16="http://schemas.microsoft.com/office/drawing/2014/main" id="{6E288275-2FA5-564F-87D1-D588139B106D}"/>
              </a:ext>
            </a:extLst>
          </p:cNvPr>
          <p:cNvSpPr/>
          <p:nvPr/>
        </p:nvSpPr>
        <p:spPr>
          <a:xfrm>
            <a:off x="526450" y="1242509"/>
            <a:ext cx="11078176" cy="4975208"/>
          </a:xfrm>
          <a:prstGeom prst="rect">
            <a:avLst/>
          </a:prstGeom>
        </p:spPr>
        <p:txBody>
          <a:bodyPr wrap="square">
            <a:spAutoFit/>
          </a:bodyPr>
          <a:lstStyle/>
          <a:p>
            <a:pPr fontAlgn="base">
              <a:spcAft>
                <a:spcPts val="300"/>
              </a:spcAft>
            </a:pPr>
            <a:r>
              <a:rPr lang="en-GB" altLang="en-US" sz="2400" b="1" dirty="0">
                <a:solidFill>
                  <a:srgbClr val="1E5DF8"/>
                </a:solidFill>
                <a:latin typeface="Arial" panose="020B0604020202020204" pitchFamily="34" charset="0"/>
                <a:cs typeface="Arial" panose="020B0604020202020204" pitchFamily="34" charset="0"/>
              </a:rPr>
              <a:t>CERN site</a:t>
            </a:r>
          </a:p>
          <a:p>
            <a:pPr marL="576000" indent="-288000" fontAlgn="base">
              <a:lnSpc>
                <a:spcPct val="110000"/>
              </a:lnSpc>
              <a:spcAft>
                <a:spcPts val="300"/>
              </a:spcAft>
              <a:buFont typeface="Arial" panose="020B0604020202020204" pitchFamily="34" charset="0"/>
              <a:buChar char="•"/>
            </a:pPr>
            <a:r>
              <a:rPr lang="en-GB" sz="2200" dirty="0">
                <a:solidFill>
                  <a:srgbClr val="4D4D4D"/>
                </a:solidFill>
                <a:latin typeface="Arial" panose="020B0604020202020204" pitchFamily="34" charset="0"/>
                <a:ea typeface="ヒラギノ角ゴ Pro W3"/>
                <a:cs typeface="Arial" panose="020B0604020202020204" pitchFamily="34" charset="0"/>
              </a:rPr>
              <a:t>O</a:t>
            </a:r>
            <a:r>
              <a:rPr lang="en-US" sz="2200" dirty="0">
                <a:solidFill>
                  <a:srgbClr val="4D4D4D"/>
                </a:solidFill>
                <a:latin typeface="Arial" panose="020B0604020202020204" pitchFamily="34" charset="0"/>
                <a:ea typeface="ヒラギノ角ゴ Pro W3"/>
                <a:cs typeface="Arial" panose="020B0604020202020204" pitchFamily="34" charset="0"/>
              </a:rPr>
              <a:t>n-site activities are limited to those essential for the safety and security of the site and equipment. Most people are homeworking.  Latest news is linked </a:t>
            </a:r>
            <a:r>
              <a:rPr lang="en-US" sz="2200" dirty="0">
                <a:solidFill>
                  <a:srgbClr val="2E2D62"/>
                </a:solidFill>
                <a:latin typeface="Arial" panose="020B0604020202020204" pitchFamily="34" charset="0"/>
                <a:ea typeface="ヒラギノ角ゴ Pro W3"/>
                <a:cs typeface="Arial" panose="020B0604020202020204" pitchFamily="34" charset="0"/>
                <a:hlinkClick r:id="rId2">
                  <a:extLst>
                    <a:ext uri="{A12FA001-AC4F-418D-AE19-62706E023703}">
                      <ahyp:hlinkClr xmlns:ahyp="http://schemas.microsoft.com/office/drawing/2018/hyperlinkcolor" val="tx"/>
                    </a:ext>
                  </a:extLst>
                </a:hlinkClick>
              </a:rPr>
              <a:t>here</a:t>
            </a:r>
            <a:endParaRPr lang="en-GB" altLang="en-US" sz="2200" dirty="0">
              <a:solidFill>
                <a:srgbClr val="2E2D62"/>
              </a:solidFill>
              <a:latin typeface="Arial" panose="020B0604020202020204" pitchFamily="34" charset="0"/>
              <a:ea typeface="ヒラギノ角ゴ Pro W3"/>
              <a:cs typeface="Arial" panose="020B0604020202020204" pitchFamily="34" charset="0"/>
            </a:endParaRPr>
          </a:p>
          <a:p>
            <a:pPr marL="576000" indent="-288000" fontAlgn="base">
              <a:lnSpc>
                <a:spcPct val="110000"/>
              </a:lnSpc>
              <a:spcAft>
                <a:spcPts val="300"/>
              </a:spcAft>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Vacancy for Director for Finance and Administration is now </a:t>
            </a:r>
            <a:r>
              <a:rPr lang="en-GB" altLang="en-US" sz="2200" dirty="0">
                <a:solidFill>
                  <a:srgbClr val="2E2D62"/>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open</a:t>
            </a:r>
            <a:r>
              <a:rPr lang="en-GB" altLang="en-US" sz="2200" dirty="0">
                <a:solidFill>
                  <a:srgbClr val="4D4D4D"/>
                </a:solidFill>
                <a:latin typeface="Arial" panose="020B0604020202020204" pitchFamily="34" charset="0"/>
                <a:ea typeface="ヒラギノ角ゴ Pro W3"/>
                <a:cs typeface="Arial" panose="020B0604020202020204" pitchFamily="34" charset="0"/>
              </a:rPr>
              <a:t>, deadline for applications is 30 April 2020</a:t>
            </a:r>
          </a:p>
          <a:p>
            <a:pPr fontAlgn="base">
              <a:spcAft>
                <a:spcPts val="300"/>
              </a:spcAft>
            </a:pPr>
            <a:r>
              <a:rPr lang="en-GB" altLang="en-US" sz="2400" b="1" dirty="0">
                <a:solidFill>
                  <a:srgbClr val="1E5DF8"/>
                </a:solidFill>
                <a:latin typeface="Arial" panose="020B0604020202020204" pitchFamily="34" charset="0"/>
                <a:cs typeface="Arial" panose="020B0604020202020204" pitchFamily="34" charset="0"/>
              </a:rPr>
              <a:t>European Strategy for Particle Physics Update underway</a:t>
            </a:r>
          </a:p>
          <a:p>
            <a:pPr marL="576000" indent="-288000" fontAlgn="base">
              <a:lnSpc>
                <a:spcPct val="110000"/>
              </a:lnSpc>
              <a:spcAft>
                <a:spcPts val="300"/>
              </a:spcAft>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Open Symposium 13 – 16 May, Granada, Spain</a:t>
            </a:r>
          </a:p>
          <a:p>
            <a:pPr marL="576000" indent="-288000" fontAlgn="base">
              <a:lnSpc>
                <a:spcPct val="110000"/>
              </a:lnSpc>
              <a:spcAft>
                <a:spcPts val="300"/>
              </a:spcAft>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UK Community Meeting 1 July, London</a:t>
            </a:r>
          </a:p>
          <a:p>
            <a:pPr marL="576000" indent="-288000" fontAlgn="base">
              <a:lnSpc>
                <a:spcPct val="110000"/>
              </a:lnSpc>
              <a:spcAft>
                <a:spcPts val="300"/>
              </a:spcAft>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Drafting sessions 20 – 24 January, Bad </a:t>
            </a:r>
            <a:r>
              <a:rPr lang="en-GB" altLang="en-US" sz="2200" dirty="0" err="1">
                <a:solidFill>
                  <a:srgbClr val="4D4D4D"/>
                </a:solidFill>
                <a:latin typeface="Arial" panose="020B0604020202020204" pitchFamily="34" charset="0"/>
                <a:ea typeface="ヒラギノ角ゴ Pro W3"/>
                <a:cs typeface="Arial" panose="020B0604020202020204" pitchFamily="34" charset="0"/>
              </a:rPr>
              <a:t>Honnef</a:t>
            </a:r>
            <a:r>
              <a:rPr lang="en-GB" altLang="en-US" sz="2200" dirty="0">
                <a:solidFill>
                  <a:srgbClr val="4D4D4D"/>
                </a:solidFill>
                <a:latin typeface="Arial" panose="020B0604020202020204" pitchFamily="34" charset="0"/>
                <a:ea typeface="ヒラギノ角ゴ Pro W3"/>
                <a:cs typeface="Arial" panose="020B0604020202020204" pitchFamily="34" charset="0"/>
              </a:rPr>
              <a:t>, Germany</a:t>
            </a:r>
          </a:p>
          <a:p>
            <a:pPr marL="576000" indent="-288000" fontAlgn="base">
              <a:lnSpc>
                <a:spcPct val="110000"/>
              </a:lnSpc>
              <a:spcAft>
                <a:spcPts val="300"/>
              </a:spcAft>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Biggest questions around next global collider(s): ILC, CLIC, </a:t>
            </a:r>
            <a:r>
              <a:rPr lang="en-GB" altLang="en-US" sz="2200" dirty="0" err="1">
                <a:solidFill>
                  <a:srgbClr val="4D4D4D"/>
                </a:solidFill>
                <a:latin typeface="Arial" panose="020B0604020202020204" pitchFamily="34" charset="0"/>
                <a:ea typeface="ヒラギノ角ゴ Pro W3"/>
                <a:cs typeface="Arial" panose="020B0604020202020204" pitchFamily="34" charset="0"/>
              </a:rPr>
              <a:t>FCCee</a:t>
            </a:r>
            <a:r>
              <a:rPr lang="en-GB" altLang="en-US" sz="2200" dirty="0">
                <a:solidFill>
                  <a:srgbClr val="4D4D4D"/>
                </a:solidFill>
                <a:latin typeface="Arial" panose="020B0604020202020204" pitchFamily="34" charset="0"/>
                <a:ea typeface="ヒラギノ角ゴ Pro W3"/>
                <a:cs typeface="Arial" panose="020B0604020202020204" pitchFamily="34" charset="0"/>
              </a:rPr>
              <a:t>/</a:t>
            </a:r>
            <a:r>
              <a:rPr lang="en-GB" altLang="en-US" sz="2200" dirty="0" err="1">
                <a:solidFill>
                  <a:srgbClr val="4D4D4D"/>
                </a:solidFill>
                <a:latin typeface="Arial" panose="020B0604020202020204" pitchFamily="34" charset="0"/>
                <a:ea typeface="ヒラギノ角ゴ Pro W3"/>
                <a:cs typeface="Arial" panose="020B0604020202020204" pitchFamily="34" charset="0"/>
              </a:rPr>
              <a:t>FCChh</a:t>
            </a:r>
            <a:endParaRPr lang="en-GB" altLang="en-US" sz="2200" dirty="0">
              <a:solidFill>
                <a:srgbClr val="4D4D4D"/>
              </a:solidFill>
              <a:latin typeface="Arial" panose="020B0604020202020204" pitchFamily="34" charset="0"/>
              <a:ea typeface="ヒラギノ角ゴ Pro W3"/>
              <a:cs typeface="Arial" panose="020B0604020202020204" pitchFamily="34" charset="0"/>
            </a:endParaRPr>
          </a:p>
          <a:p>
            <a:pPr marL="576000" indent="-288000" fontAlgn="base">
              <a:lnSpc>
                <a:spcPct val="110000"/>
              </a:lnSpc>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Timing of publication could be impacted by current situation </a:t>
            </a:r>
          </a:p>
          <a:p>
            <a:pPr fontAlgn="base">
              <a:spcBef>
                <a:spcPts val="600"/>
              </a:spcBef>
              <a:spcAft>
                <a:spcPts val="1000"/>
              </a:spcAft>
            </a:pPr>
            <a:r>
              <a:rPr lang="en-GB" altLang="en-US" sz="2400" b="1" dirty="0">
                <a:solidFill>
                  <a:srgbClr val="1E5DF8"/>
                </a:solidFill>
                <a:latin typeface="Arial" panose="020B0604020202020204" pitchFamily="34" charset="0"/>
                <a:cs typeface="Arial" panose="020B0604020202020204" pitchFamily="34" charset="0"/>
              </a:rPr>
              <a:t>Impact evaluation of CERN to the UK, due to be published soon</a:t>
            </a:r>
          </a:p>
        </p:txBody>
      </p:sp>
    </p:spTree>
    <p:extLst>
      <p:ext uri="{BB962C8B-B14F-4D97-AF65-F5344CB8AC3E}">
        <p14:creationId xmlns:p14="http://schemas.microsoft.com/office/powerpoint/2010/main" val="3091924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394375" y="327252"/>
            <a:ext cx="1163626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Nuclear Physics Programme</a:t>
            </a:r>
          </a:p>
        </p:txBody>
      </p:sp>
      <p:sp>
        <p:nvSpPr>
          <p:cNvPr id="4" name="Rectangle 3">
            <a:extLst>
              <a:ext uri="{FF2B5EF4-FFF2-40B4-BE49-F238E27FC236}">
                <a16:creationId xmlns:a16="http://schemas.microsoft.com/office/drawing/2014/main" id="{6E288275-2FA5-564F-87D1-D588139B106D}"/>
              </a:ext>
            </a:extLst>
          </p:cNvPr>
          <p:cNvSpPr/>
          <p:nvPr/>
        </p:nvSpPr>
        <p:spPr>
          <a:xfrm>
            <a:off x="526081" y="1243297"/>
            <a:ext cx="11177160" cy="2076274"/>
          </a:xfrm>
          <a:prstGeom prst="rect">
            <a:avLst/>
          </a:prstGeom>
        </p:spPr>
        <p:txBody>
          <a:bodyPr wrap="square">
            <a:spAutoFit/>
          </a:bodyPr>
          <a:lstStyle/>
          <a:p>
            <a:pPr fontAlgn="base">
              <a:spcAft>
                <a:spcPts val="600"/>
              </a:spcAft>
            </a:pPr>
            <a:r>
              <a:rPr lang="en-GB" altLang="en-US" sz="2400" b="1" dirty="0">
                <a:solidFill>
                  <a:srgbClr val="1E5DF8"/>
                </a:solidFill>
                <a:latin typeface="Arial" panose="020B0604020202020204" pitchFamily="34" charset="0"/>
                <a:cs typeface="Arial" panose="020B0604020202020204" pitchFamily="34" charset="0"/>
              </a:rPr>
              <a:t>Highlights:</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Programme Evaluation recognises the world-leading work in the programme but as in the 2017 grants round, </a:t>
            </a:r>
            <a:r>
              <a:rPr lang="en-GB" altLang="en-US" sz="2200" b="1" dirty="0">
                <a:solidFill>
                  <a:srgbClr val="4D4D4D"/>
                </a:solidFill>
                <a:latin typeface="Arial" panose="020B0604020202020204" pitchFamily="34" charset="0"/>
                <a:ea typeface="ヒラギノ角ゴ Pro W3"/>
                <a:cs typeface="Arial" panose="020B0604020202020204" pitchFamily="34" charset="0"/>
              </a:rPr>
              <a:t>there is significant pressure on the 2020 grants round </a:t>
            </a:r>
            <a:endParaRPr lang="en-GB" altLang="en-US" sz="2200" dirty="0">
              <a:solidFill>
                <a:srgbClr val="4D4D4D"/>
              </a:solidFill>
              <a:latin typeface="Arial" panose="020B0604020202020204" pitchFamily="34" charset="0"/>
              <a:ea typeface="ヒラギノ角ゴ Pro W3"/>
              <a:cs typeface="Arial" panose="020B0604020202020204" pitchFamily="34" charset="0"/>
            </a:endParaRP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Nuclear physics has been under pressure for some years. This case has been made through the Balance of Programmes 2020 exercise, but NP is not alone</a:t>
            </a:r>
          </a:p>
        </p:txBody>
      </p:sp>
      <p:pic>
        <p:nvPicPr>
          <p:cNvPr id="6" name="Picture 5">
            <a:extLst>
              <a:ext uri="{FF2B5EF4-FFF2-40B4-BE49-F238E27FC236}">
                <a16:creationId xmlns:a16="http://schemas.microsoft.com/office/drawing/2014/main" id="{E09422AF-5052-43C9-9E59-43A779EC4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851" y="3448623"/>
            <a:ext cx="2982056" cy="1988038"/>
          </a:xfrm>
          <a:prstGeom prst="rect">
            <a:avLst/>
          </a:prstGeom>
        </p:spPr>
      </p:pic>
      <p:sp>
        <p:nvSpPr>
          <p:cNvPr id="2" name="Rectangle 1"/>
          <p:cNvSpPr/>
          <p:nvPr/>
        </p:nvSpPr>
        <p:spPr>
          <a:xfrm>
            <a:off x="528845" y="3323113"/>
            <a:ext cx="8041414" cy="2785699"/>
          </a:xfrm>
          <a:prstGeom prst="rect">
            <a:avLst/>
          </a:prstGeom>
        </p:spPr>
        <p:txBody>
          <a:bodyPr wrap="square">
            <a:spAutoFit/>
          </a:bodyPr>
          <a:lstStyle/>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Because grants under pressure and this places increased pressure on the development line, without additional funding there may only be one project supported</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Nevertheless, there is positive news:</a:t>
            </a:r>
          </a:p>
          <a:p>
            <a:pPr marL="1033200" lvl="1" indent="-288000" fontAlgn="base">
              <a:lnSpc>
                <a:spcPct val="110000"/>
              </a:lnSpc>
              <a:spcBef>
                <a:spcPts val="300"/>
              </a:spcBef>
              <a:buFont typeface="Arial" panose="020B0604020202020204" pitchFamily="34" charset="0"/>
              <a:buChar char="•"/>
            </a:pPr>
            <a:r>
              <a:rPr lang="en-GB" altLang="en-US" sz="2000" dirty="0">
                <a:solidFill>
                  <a:srgbClr val="FF6900"/>
                </a:solidFill>
                <a:latin typeface="Arial" panose="020B0604020202020204" pitchFamily="34" charset="0"/>
                <a:ea typeface="ヒラギノ角ゴ Pro W3"/>
                <a:cs typeface="Arial" panose="020B0604020202020204" pitchFamily="34" charset="0"/>
              </a:rPr>
              <a:t>AGATA (shown right) was funded recently </a:t>
            </a:r>
          </a:p>
          <a:p>
            <a:pPr marL="1033200" lvl="1" indent="-288000" fontAlgn="base">
              <a:lnSpc>
                <a:spcPct val="110000"/>
              </a:lnSpc>
              <a:spcBef>
                <a:spcPts val="300"/>
              </a:spcBef>
              <a:buFont typeface="Arial" panose="020B0604020202020204" pitchFamily="34" charset="0"/>
              <a:buChar char="•"/>
            </a:pPr>
            <a:r>
              <a:rPr lang="en-GB" altLang="en-US" sz="2000" dirty="0">
                <a:solidFill>
                  <a:srgbClr val="FF6900"/>
                </a:solidFill>
                <a:latin typeface="Arial" panose="020B0604020202020204" pitchFamily="34" charset="0"/>
                <a:ea typeface="ヒラギノ角ゴ Pro W3"/>
                <a:cs typeface="Arial" panose="020B0604020202020204" pitchFamily="34" charset="0"/>
              </a:rPr>
              <a:t>The UK element of the ALICE upgrade has delivered to CERN</a:t>
            </a:r>
          </a:p>
        </p:txBody>
      </p:sp>
    </p:spTree>
    <p:extLst>
      <p:ext uri="{BB962C8B-B14F-4D97-AF65-F5344CB8AC3E}">
        <p14:creationId xmlns:p14="http://schemas.microsoft.com/office/powerpoint/2010/main" val="166126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389486" y="330659"/>
            <a:ext cx="1163626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Particle Astrophysics Programme</a:t>
            </a:r>
          </a:p>
        </p:txBody>
      </p:sp>
      <p:sp>
        <p:nvSpPr>
          <p:cNvPr id="4" name="Rectangle 3">
            <a:extLst>
              <a:ext uri="{FF2B5EF4-FFF2-40B4-BE49-F238E27FC236}">
                <a16:creationId xmlns:a16="http://schemas.microsoft.com/office/drawing/2014/main" id="{6E288275-2FA5-564F-87D1-D588139B106D}"/>
              </a:ext>
            </a:extLst>
          </p:cNvPr>
          <p:cNvSpPr/>
          <p:nvPr/>
        </p:nvSpPr>
        <p:spPr>
          <a:xfrm>
            <a:off x="526078" y="1242209"/>
            <a:ext cx="11070663" cy="2114746"/>
          </a:xfrm>
          <a:prstGeom prst="rect">
            <a:avLst/>
          </a:prstGeom>
        </p:spPr>
        <p:txBody>
          <a:bodyPr wrap="square">
            <a:spAutoFit/>
          </a:bodyPr>
          <a:lstStyle/>
          <a:p>
            <a:pPr fontAlgn="base">
              <a:spcAft>
                <a:spcPts val="300"/>
              </a:spcAft>
            </a:pPr>
            <a:r>
              <a:rPr lang="en-GB" altLang="en-US" sz="2400" b="1" dirty="0">
                <a:solidFill>
                  <a:srgbClr val="1E5DF8"/>
                </a:solidFill>
                <a:latin typeface="Arial" panose="020B0604020202020204" pitchFamily="34" charset="0"/>
                <a:cs typeface="Arial" panose="020B0604020202020204" pitchFamily="34" charset="0"/>
              </a:rPr>
              <a:t>Highlights:</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Programme Evaluation recognises the world-leading work in the programme and also recognises the narrowness of the programme</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Exciting age for Gravitational Wave observations. STFC looking at opportunities for the future</a:t>
            </a:r>
          </a:p>
        </p:txBody>
      </p:sp>
      <p:pic>
        <p:nvPicPr>
          <p:cNvPr id="6" name="Picture 5" descr="A picture containing indoor, green, front, standing&#10;&#10;Description automatically generated">
            <a:extLst>
              <a:ext uri="{FF2B5EF4-FFF2-40B4-BE49-F238E27FC236}">
                <a16:creationId xmlns:a16="http://schemas.microsoft.com/office/drawing/2014/main" id="{51E99F99-0F7A-4828-B296-E4F566927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4620" y="3006151"/>
            <a:ext cx="2572121" cy="3428999"/>
          </a:xfrm>
          <a:prstGeom prst="rect">
            <a:avLst/>
          </a:prstGeom>
        </p:spPr>
      </p:pic>
      <p:sp>
        <p:nvSpPr>
          <p:cNvPr id="8" name="TextBox 7">
            <a:extLst>
              <a:ext uri="{FF2B5EF4-FFF2-40B4-BE49-F238E27FC236}">
                <a16:creationId xmlns:a16="http://schemas.microsoft.com/office/drawing/2014/main" id="{14953569-858C-4D6B-B1C3-DDA59D18F4D0}"/>
              </a:ext>
            </a:extLst>
          </p:cNvPr>
          <p:cNvSpPr txBox="1"/>
          <p:nvPr/>
        </p:nvSpPr>
        <p:spPr>
          <a:xfrm>
            <a:off x="9537365" y="6065818"/>
            <a:ext cx="1891736" cy="369332"/>
          </a:xfrm>
          <a:prstGeom prst="rect">
            <a:avLst/>
          </a:prstGeom>
          <a:solidFill>
            <a:schemeClr val="bg1">
              <a:alpha val="73000"/>
            </a:schemeClr>
          </a:solidFill>
        </p:spPr>
        <p:txBody>
          <a:bodyPr wrap="none" rtlCol="0">
            <a:spAutoFit/>
          </a:bodyPr>
          <a:lstStyle/>
          <a:p>
            <a:r>
              <a:rPr lang="en-GB" dirty="0"/>
              <a:t>Credit Karl Toland </a:t>
            </a:r>
          </a:p>
        </p:txBody>
      </p:sp>
      <p:sp>
        <p:nvSpPr>
          <p:cNvPr id="9" name="Rectangle 8">
            <a:extLst>
              <a:ext uri="{FF2B5EF4-FFF2-40B4-BE49-F238E27FC236}">
                <a16:creationId xmlns:a16="http://schemas.microsoft.com/office/drawing/2014/main" id="{59534228-4B56-4F7E-922F-C016E1C24E09}"/>
              </a:ext>
            </a:extLst>
          </p:cNvPr>
          <p:cNvSpPr/>
          <p:nvPr/>
        </p:nvSpPr>
        <p:spPr>
          <a:xfrm>
            <a:off x="528850" y="3250013"/>
            <a:ext cx="8313940" cy="2747227"/>
          </a:xfrm>
          <a:prstGeom prst="rect">
            <a:avLst/>
          </a:prstGeom>
        </p:spPr>
        <p:txBody>
          <a:bodyPr wrap="square">
            <a:spAutoFit/>
          </a:bodyPr>
          <a:lstStyle/>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Lux </a:t>
            </a:r>
            <a:r>
              <a:rPr lang="en-GB" altLang="en-US" sz="2200" dirty="0" err="1">
                <a:solidFill>
                  <a:srgbClr val="4D4D4D"/>
                </a:solidFill>
                <a:latin typeface="Arial" panose="020B0604020202020204" pitchFamily="34" charset="0"/>
                <a:ea typeface="ヒラギノ角ゴ Pro W3"/>
                <a:cs typeface="Arial" panose="020B0604020202020204" pitchFamily="34" charset="0"/>
              </a:rPr>
              <a:t>Zeplin</a:t>
            </a:r>
            <a:r>
              <a:rPr lang="en-GB" altLang="en-US" sz="2200" dirty="0">
                <a:solidFill>
                  <a:srgbClr val="4D4D4D"/>
                </a:solidFill>
                <a:latin typeface="Arial" panose="020B0604020202020204" pitchFamily="34" charset="0"/>
                <a:ea typeface="ヒラギノ角ゴ Pro W3"/>
                <a:cs typeface="Arial" panose="020B0604020202020204" pitchFamily="34" charset="0"/>
              </a:rPr>
              <a:t> has been delivered in the US but there are some delays to commissioning due to Covid-19 impacts on travel</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Delay in the gravitational wave grant round deadline due to Covid-19 planning (contact Jenny Hiscock)</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Decisions to be taken on the experiment to be housed at the Advanced Instrumentation Testbed (AIT) at our </a:t>
            </a:r>
            <a:r>
              <a:rPr lang="en-GB" altLang="en-US" sz="2200" dirty="0" err="1">
                <a:solidFill>
                  <a:srgbClr val="4D4D4D"/>
                </a:solidFill>
                <a:latin typeface="Arial" panose="020B0604020202020204" pitchFamily="34" charset="0"/>
                <a:ea typeface="ヒラギノ角ゴ Pro W3"/>
                <a:cs typeface="Arial" panose="020B0604020202020204" pitchFamily="34" charset="0"/>
              </a:rPr>
              <a:t>Boulby</a:t>
            </a:r>
            <a:r>
              <a:rPr lang="en-GB" altLang="en-US" sz="2200" dirty="0">
                <a:solidFill>
                  <a:srgbClr val="4D4D4D"/>
                </a:solidFill>
                <a:latin typeface="Arial" panose="020B0604020202020204" pitchFamily="34" charset="0"/>
                <a:ea typeface="ヒラギノ角ゴ Pro W3"/>
                <a:cs typeface="Arial" panose="020B0604020202020204" pitchFamily="34" charset="0"/>
              </a:rPr>
              <a:t> Underground Laboratory due over the next 9 months.</a:t>
            </a:r>
          </a:p>
        </p:txBody>
      </p:sp>
    </p:spTree>
    <p:extLst>
      <p:ext uri="{BB962C8B-B14F-4D97-AF65-F5344CB8AC3E}">
        <p14:creationId xmlns:p14="http://schemas.microsoft.com/office/powerpoint/2010/main" val="2222514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386576" y="331269"/>
            <a:ext cx="11636260" cy="738664"/>
          </a:xfrm>
          <a:prstGeom prst="rect">
            <a:avLst/>
          </a:prstGeom>
          <a:noFill/>
        </p:spPr>
        <p:txBody>
          <a:bodyPr wrap="square" rtlCol="0" anchor="t">
            <a:spAutoFit/>
          </a:bodyPr>
          <a:lstStyle/>
          <a:p>
            <a:r>
              <a:rPr lang="en-US" sz="4200" b="1" spc="-150" dirty="0">
                <a:solidFill>
                  <a:srgbClr val="2E2D62"/>
                </a:solidFill>
                <a:latin typeface="Arial" panose="020B0604020202020204" pitchFamily="34" charset="0"/>
                <a:cs typeface="Arial" panose="020B0604020202020204" pitchFamily="34" charset="0"/>
              </a:rPr>
              <a:t>Dark Matter update</a:t>
            </a:r>
          </a:p>
        </p:txBody>
      </p:sp>
      <p:sp>
        <p:nvSpPr>
          <p:cNvPr id="4" name="Rectangle 3">
            <a:extLst>
              <a:ext uri="{FF2B5EF4-FFF2-40B4-BE49-F238E27FC236}">
                <a16:creationId xmlns:a16="http://schemas.microsoft.com/office/drawing/2014/main" id="{6E288275-2FA5-564F-87D1-D588139B106D}"/>
              </a:ext>
            </a:extLst>
          </p:cNvPr>
          <p:cNvSpPr/>
          <p:nvPr/>
        </p:nvSpPr>
        <p:spPr>
          <a:xfrm>
            <a:off x="525939" y="1249055"/>
            <a:ext cx="11078686" cy="5121723"/>
          </a:xfrm>
          <a:prstGeom prst="rect">
            <a:avLst/>
          </a:prstGeom>
        </p:spPr>
        <p:txBody>
          <a:bodyPr wrap="square">
            <a:spAutoFit/>
          </a:bodyPr>
          <a:lstStyle/>
          <a:p>
            <a:pPr>
              <a:spcAft>
                <a:spcPts val="1200"/>
              </a:spcAft>
            </a:pPr>
            <a:r>
              <a:rPr lang="en-GB" sz="2400" b="1" dirty="0">
                <a:solidFill>
                  <a:srgbClr val="1E5DF8"/>
                </a:solidFill>
                <a:latin typeface="Arial" panose="020B0604020202020204" pitchFamily="34" charset="0"/>
                <a:cs typeface="Arial" panose="020B0604020202020204" pitchFamily="34" charset="0"/>
              </a:rPr>
              <a:t>STFC panel carried out strategic review of UK dark matter research </a:t>
            </a:r>
          </a:p>
          <a:p>
            <a:pPr marL="576000" indent="-288000">
              <a:lnSpc>
                <a:spcPct val="110000"/>
              </a:lnSpc>
              <a:spcAft>
                <a:spcPts val="300"/>
              </a:spcAft>
              <a:buFont typeface="Arial" panose="020B0604020202020204" pitchFamily="34" charset="0"/>
              <a:buChar char="•"/>
            </a:pPr>
            <a:r>
              <a:rPr lang="en-GB" sz="2200" dirty="0">
                <a:solidFill>
                  <a:srgbClr val="4D4D4D"/>
                </a:solidFill>
                <a:latin typeface="Arial" panose="020B0604020202020204" pitchFamily="34" charset="0"/>
                <a:ea typeface="ヒラギノ角ゴ Pro W3"/>
                <a:cs typeface="Arial" panose="020B0604020202020204" pitchFamily="34" charset="0"/>
              </a:rPr>
              <a:t>Community views fed in through community consultation.</a:t>
            </a:r>
          </a:p>
          <a:p>
            <a:pPr marL="576000" indent="-288000">
              <a:lnSpc>
                <a:spcPct val="110000"/>
              </a:lnSpc>
              <a:spcAft>
                <a:spcPts val="300"/>
              </a:spcAft>
              <a:buFont typeface="Arial" panose="020B0604020202020204" pitchFamily="34" charset="0"/>
              <a:buChar char="•"/>
            </a:pPr>
            <a:r>
              <a:rPr lang="en-GB" sz="2200" dirty="0">
                <a:solidFill>
                  <a:srgbClr val="4D4D4D"/>
                </a:solidFill>
                <a:latin typeface="Arial" panose="020B0604020202020204" pitchFamily="34" charset="0"/>
                <a:ea typeface="ヒラギノ角ゴ Pro W3"/>
                <a:cs typeface="Arial" panose="020B0604020202020204" pitchFamily="34" charset="0"/>
              </a:rPr>
              <a:t>Long-term strategy for investment in dark matter research developed  </a:t>
            </a:r>
          </a:p>
          <a:p>
            <a:pPr marL="576000" indent="-288000">
              <a:lnSpc>
                <a:spcPct val="110000"/>
              </a:lnSpc>
              <a:spcAft>
                <a:spcPts val="300"/>
              </a:spcAft>
              <a:buFont typeface="Arial" panose="020B0604020202020204" pitchFamily="34" charset="0"/>
              <a:buChar char="•"/>
            </a:pPr>
            <a:r>
              <a:rPr lang="en-GB" sz="2200" dirty="0">
                <a:solidFill>
                  <a:srgbClr val="4D4D4D"/>
                </a:solidFill>
                <a:latin typeface="Arial" panose="020B0604020202020204" pitchFamily="34" charset="0"/>
                <a:ea typeface="ヒラギノ角ゴ Pro W3"/>
                <a:cs typeface="Arial" panose="020B0604020202020204" pitchFamily="34" charset="0"/>
              </a:rPr>
              <a:t>Strategy presented to Science Board in December 2019                                                                   </a:t>
            </a:r>
          </a:p>
          <a:p>
            <a:pPr marL="576000" indent="-288000">
              <a:lnSpc>
                <a:spcPct val="110000"/>
              </a:lnSpc>
              <a:spcAft>
                <a:spcPts val="300"/>
              </a:spcAft>
              <a:buFont typeface="Arial" panose="020B0604020202020204" pitchFamily="34" charset="0"/>
              <a:buChar char="•"/>
            </a:pPr>
            <a:r>
              <a:rPr lang="en-GB" sz="2200" dirty="0">
                <a:solidFill>
                  <a:srgbClr val="4D4D4D"/>
                </a:solidFill>
                <a:latin typeface="Arial" panose="020B0604020202020204" pitchFamily="34" charset="0"/>
                <a:ea typeface="ヒラギノ角ゴ Pro W3"/>
                <a:cs typeface="Arial" panose="020B0604020202020204" pitchFamily="34" charset="0"/>
              </a:rPr>
              <a:t>Was </a:t>
            </a:r>
            <a:r>
              <a:rPr lang="en-GB" sz="2200" dirty="0">
                <a:solidFill>
                  <a:srgbClr val="2E2D62"/>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published</a:t>
            </a:r>
            <a:r>
              <a:rPr lang="en-GB" sz="2200" dirty="0">
                <a:solidFill>
                  <a:srgbClr val="4D4D4D"/>
                </a:solidFill>
                <a:latin typeface="Arial" panose="020B0604020202020204" pitchFamily="34" charset="0"/>
                <a:ea typeface="ヒラギノ角ゴ Pro W3"/>
                <a:cs typeface="Arial" panose="020B0604020202020204" pitchFamily="34" charset="0"/>
              </a:rPr>
              <a:t> in early 2020</a:t>
            </a:r>
          </a:p>
          <a:p>
            <a:pPr marL="576000" indent="-288000">
              <a:lnSpc>
                <a:spcPct val="110000"/>
              </a:lnSpc>
              <a:spcAft>
                <a:spcPts val="300"/>
              </a:spcAft>
              <a:buFont typeface="Arial" panose="020B0604020202020204" pitchFamily="34" charset="0"/>
              <a:buChar char="•"/>
            </a:pPr>
            <a:r>
              <a:rPr lang="en-GB" sz="2200" dirty="0">
                <a:solidFill>
                  <a:srgbClr val="4D4D4D"/>
                </a:solidFill>
                <a:latin typeface="Arial" panose="020B0604020202020204" pitchFamily="34" charset="0"/>
                <a:ea typeface="ヒラギノ角ゴ Pro W3"/>
                <a:cs typeface="Arial" panose="020B0604020202020204" pitchFamily="34" charset="0"/>
              </a:rPr>
              <a:t>Key recommendations:</a:t>
            </a:r>
          </a:p>
          <a:p>
            <a:pPr marL="1152000" lvl="2" indent="-288000">
              <a:lnSpc>
                <a:spcPct val="110000"/>
              </a:lnSpc>
              <a:spcBef>
                <a:spcPts val="300"/>
              </a:spcBef>
              <a:buFont typeface="Arial" panose="020B0604020202020204" pitchFamily="34" charset="0"/>
              <a:buChar char="•"/>
            </a:pPr>
            <a:r>
              <a:rPr lang="en-GB" sz="2000" dirty="0">
                <a:solidFill>
                  <a:srgbClr val="FF6900"/>
                </a:solidFill>
                <a:latin typeface="Arial" panose="020B0604020202020204" pitchFamily="34" charset="0"/>
                <a:cs typeface="Arial" panose="020B0604020202020204" pitchFamily="34" charset="0"/>
              </a:rPr>
              <a:t>The panel recommends that in the short-term the UK focuses                                                       on synergies and areas of commonality in R&amp;D in the path                                                 towards either an </a:t>
            </a:r>
            <a:r>
              <a:rPr lang="en-GB" sz="2000" dirty="0" err="1">
                <a:solidFill>
                  <a:srgbClr val="FF6900"/>
                </a:solidFill>
                <a:latin typeface="Arial" panose="020B0604020202020204" pitchFamily="34" charset="0"/>
                <a:cs typeface="Arial" panose="020B0604020202020204" pitchFamily="34" charset="0"/>
              </a:rPr>
              <a:t>Ar</a:t>
            </a:r>
            <a:r>
              <a:rPr lang="en-GB" sz="2000" dirty="0">
                <a:solidFill>
                  <a:srgbClr val="FF6900"/>
                </a:solidFill>
                <a:latin typeface="Arial" panose="020B0604020202020204" pitchFamily="34" charset="0"/>
                <a:cs typeface="Arial" panose="020B0604020202020204" pitchFamily="34" charset="0"/>
              </a:rPr>
              <a:t> or X next generation experiment, for                                            example a common R&amp;D </a:t>
            </a:r>
            <a:r>
              <a:rPr lang="en-GB" sz="2000" dirty="0" err="1">
                <a:solidFill>
                  <a:srgbClr val="FF6900"/>
                </a:solidFill>
                <a:latin typeface="Arial" panose="020B0604020202020204" pitchFamily="34" charset="0"/>
                <a:cs typeface="Arial" panose="020B0604020202020204" pitchFamily="34" charset="0"/>
              </a:rPr>
              <a:t>SiPM</a:t>
            </a:r>
            <a:r>
              <a:rPr lang="en-GB" sz="2000" dirty="0">
                <a:solidFill>
                  <a:srgbClr val="FF6900"/>
                </a:solidFill>
                <a:latin typeface="Arial" panose="020B0604020202020204" pitchFamily="34" charset="0"/>
                <a:cs typeface="Arial" panose="020B0604020202020204" pitchFamily="34" charset="0"/>
              </a:rPr>
              <a:t> UK dark matter consortium.</a:t>
            </a:r>
          </a:p>
          <a:p>
            <a:pPr marL="1152000" lvl="2" indent="-288000">
              <a:lnSpc>
                <a:spcPct val="110000"/>
              </a:lnSpc>
              <a:spcBef>
                <a:spcPts val="300"/>
              </a:spcBef>
              <a:buFont typeface="Arial" panose="020B0604020202020204" pitchFamily="34" charset="0"/>
              <a:buChar char="•"/>
            </a:pPr>
            <a:r>
              <a:rPr lang="en-GB" sz="2000" dirty="0" err="1">
                <a:solidFill>
                  <a:srgbClr val="FF6900"/>
                </a:solidFill>
                <a:latin typeface="Arial" panose="020B0604020202020204" pitchFamily="34" charset="0"/>
                <a:cs typeface="Arial" panose="020B0604020202020204" pitchFamily="34" charset="0"/>
              </a:rPr>
              <a:t>Boulby</a:t>
            </a:r>
            <a:r>
              <a:rPr lang="en-GB" sz="2000" dirty="0">
                <a:solidFill>
                  <a:srgbClr val="FF6900"/>
                </a:solidFill>
                <a:latin typeface="Arial" panose="020B0604020202020204" pitchFamily="34" charset="0"/>
                <a:cs typeface="Arial" panose="020B0604020202020204" pitchFamily="34" charset="0"/>
              </a:rPr>
              <a:t> Underground Laboratory represents a world-class facility and the possibility of hosting a next generation experiment should be fully investigated on a short timescale.</a:t>
            </a:r>
          </a:p>
          <a:p>
            <a:pPr marL="576000" indent="-288000">
              <a:lnSpc>
                <a:spcPct val="110000"/>
              </a:lnSpc>
              <a:spcAft>
                <a:spcPts val="300"/>
              </a:spcAft>
              <a:buFont typeface="Arial" panose="020B0604020202020204" pitchFamily="34" charset="0"/>
              <a:buChar char="•"/>
            </a:pPr>
            <a:endParaRPr lang="en-GB" sz="2200" dirty="0">
              <a:solidFill>
                <a:srgbClr val="4D4D4D"/>
              </a:solidFill>
              <a:latin typeface="Arial" panose="020B0604020202020204" pitchFamily="34" charset="0"/>
              <a:ea typeface="ヒラギノ角ゴ Pro W3"/>
              <a:cs typeface="Arial" panose="020B0604020202020204" pitchFamily="34" charset="0"/>
            </a:endParaRPr>
          </a:p>
        </p:txBody>
      </p:sp>
      <p:pic>
        <p:nvPicPr>
          <p:cNvPr id="2" name="Picture 1">
            <a:extLst>
              <a:ext uri="{FF2B5EF4-FFF2-40B4-BE49-F238E27FC236}">
                <a16:creationId xmlns:a16="http://schemas.microsoft.com/office/drawing/2014/main" id="{A8701B5C-27B9-46AF-8263-D167C6F160DF}"/>
              </a:ext>
            </a:extLst>
          </p:cNvPr>
          <p:cNvPicPr>
            <a:picLocks noChangeAspect="1"/>
          </p:cNvPicPr>
          <p:nvPr/>
        </p:nvPicPr>
        <p:blipFill>
          <a:blip r:embed="rId4"/>
          <a:stretch>
            <a:fillRect/>
          </a:stretch>
        </p:blipFill>
        <p:spPr>
          <a:xfrm>
            <a:off x="8831088" y="3505198"/>
            <a:ext cx="2757861" cy="1676401"/>
          </a:xfrm>
          <a:prstGeom prst="rect">
            <a:avLst/>
          </a:prstGeom>
          <a:ln w="28575">
            <a:solidFill>
              <a:srgbClr val="1E5DF8"/>
            </a:solidFill>
          </a:ln>
        </p:spPr>
      </p:pic>
    </p:spTree>
    <p:extLst>
      <p:ext uri="{BB962C8B-B14F-4D97-AF65-F5344CB8AC3E}">
        <p14:creationId xmlns:p14="http://schemas.microsoft.com/office/powerpoint/2010/main" val="1576421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528845" y="1245816"/>
            <a:ext cx="11075780" cy="5370701"/>
          </a:xfrm>
          <a:prstGeom prst="rect">
            <a:avLst/>
          </a:prstGeom>
        </p:spPr>
        <p:txBody>
          <a:bodyPr wrap="square">
            <a:spAutoFit/>
          </a:bodyPr>
          <a:lstStyle/>
          <a:p>
            <a:pPr>
              <a:spcAft>
                <a:spcPts val="600"/>
              </a:spcAft>
            </a:pPr>
            <a:r>
              <a:rPr lang="en-US" sz="2400" b="1" dirty="0">
                <a:solidFill>
                  <a:srgbClr val="1E5DF8"/>
                </a:solidFill>
                <a:latin typeface="Arial" panose="020B0604020202020204" pitchFamily="34" charset="0"/>
                <a:cs typeface="Arial" panose="020B0604020202020204" pitchFamily="34" charset="0"/>
              </a:rPr>
              <a:t>Programme Evaluations:</a:t>
            </a:r>
            <a:endParaRPr lang="en-GB" dirty="0">
              <a:solidFill>
                <a:schemeClr val="accent2">
                  <a:lumMod val="75000"/>
                </a:schemeClr>
              </a:solidFill>
              <a:latin typeface="Arial" panose="020B0604020202020204" pitchFamily="34" charset="0"/>
              <a:cs typeface="Arial" panose="020B0604020202020204" pitchFamily="34" charset="0"/>
            </a:endParaRPr>
          </a:p>
          <a:p>
            <a:pPr marL="576000" indent="-288000">
              <a:lnSpc>
                <a:spcPct val="110000"/>
              </a:lnSpc>
              <a:spcBef>
                <a:spcPts val="300"/>
              </a:spcBef>
              <a:buFont typeface="Arial" panose="020B0604020202020204" pitchFamily="34" charset="0"/>
              <a:buChar char="•"/>
            </a:pPr>
            <a:r>
              <a:rPr lang="en-GB" sz="2200" dirty="0">
                <a:solidFill>
                  <a:srgbClr val="002060"/>
                </a:solidFill>
                <a:latin typeface="Arial" panose="020B0604020202020204" pitchFamily="34" charset="0"/>
                <a:ea typeface="ヒラギノ角ゴ Pro W3"/>
                <a:cs typeface="Arial" panose="020B0604020202020204" pitchFamily="34" charset="0"/>
                <a:hlinkClick r:id="rId2">
                  <a:extLst>
                    <a:ext uri="{A12FA001-AC4F-418D-AE19-62706E023703}">
                      <ahyp:hlinkClr xmlns:ahyp="http://schemas.microsoft.com/office/drawing/2018/hyperlinkcolor" val="tx"/>
                    </a:ext>
                  </a:extLst>
                </a:hlinkClick>
              </a:rPr>
              <a:t>The Accelerator Programme Evaluation Report</a:t>
            </a:r>
            <a:endParaRPr lang="en-GB" sz="2200" dirty="0">
              <a:solidFill>
                <a:srgbClr val="002060"/>
              </a:solidFill>
              <a:latin typeface="Arial" panose="020B0604020202020204" pitchFamily="34" charset="0"/>
              <a:ea typeface="ヒラギノ角ゴ Pro W3"/>
              <a:cs typeface="Arial" panose="020B0604020202020204" pitchFamily="34" charset="0"/>
            </a:endParaRPr>
          </a:p>
          <a:p>
            <a:pPr marL="576000" indent="-288000">
              <a:lnSpc>
                <a:spcPct val="110000"/>
              </a:lnSpc>
              <a:spcBef>
                <a:spcPts val="300"/>
              </a:spcBef>
              <a:buFont typeface="Arial" panose="020B0604020202020204" pitchFamily="34" charset="0"/>
              <a:buChar char="•"/>
            </a:pPr>
            <a:r>
              <a:rPr lang="en-GB" sz="2200" dirty="0">
                <a:solidFill>
                  <a:srgbClr val="002060"/>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The Computing Programme Evaluation Report</a:t>
            </a:r>
            <a:endParaRPr lang="en-GB" sz="2200" dirty="0">
              <a:solidFill>
                <a:srgbClr val="002060"/>
              </a:solidFill>
              <a:latin typeface="Arial" panose="020B0604020202020204" pitchFamily="34" charset="0"/>
              <a:ea typeface="ヒラギノ角ゴ Pro W3"/>
              <a:cs typeface="Arial" panose="020B0604020202020204" pitchFamily="34" charset="0"/>
            </a:endParaRPr>
          </a:p>
          <a:p>
            <a:pPr marL="576000" indent="-288000">
              <a:lnSpc>
                <a:spcPct val="110000"/>
              </a:lnSpc>
              <a:spcBef>
                <a:spcPts val="300"/>
              </a:spcBef>
              <a:buFont typeface="Arial" panose="020B0604020202020204" pitchFamily="34" charset="0"/>
              <a:buChar char="•"/>
            </a:pPr>
            <a:r>
              <a:rPr lang="en-GB" sz="2200" dirty="0">
                <a:solidFill>
                  <a:srgbClr val="4D4D4D"/>
                </a:solidFill>
                <a:latin typeface="Arial" panose="020B0604020202020204" pitchFamily="34" charset="0"/>
                <a:ea typeface="ヒラギノ角ゴ Pro W3"/>
                <a:cs typeface="Arial" panose="020B0604020202020204" pitchFamily="34" charset="0"/>
              </a:rPr>
              <a:t>In both cases, flat-cash is eroding both breadth and balance. Available funding is not keeping pace with the UK ambitions</a:t>
            </a:r>
          </a:p>
          <a:p>
            <a:pPr marL="576000" indent="-288000">
              <a:lnSpc>
                <a:spcPct val="110000"/>
              </a:lnSpc>
              <a:spcBef>
                <a:spcPts val="300"/>
              </a:spcBef>
              <a:buFont typeface="Arial" panose="020B0604020202020204" pitchFamily="34" charset="0"/>
              <a:buChar char="•"/>
            </a:pPr>
            <a:r>
              <a:rPr lang="en-GB" sz="2200" dirty="0">
                <a:solidFill>
                  <a:srgbClr val="4D4D4D"/>
                </a:solidFill>
                <a:latin typeface="Arial" panose="020B0604020202020204" pitchFamily="34" charset="0"/>
                <a:ea typeface="ヒラギノ角ゴ Pro W3"/>
                <a:cs typeface="Arial" panose="020B0604020202020204" pitchFamily="34" charset="0"/>
              </a:rPr>
              <a:t>Highlights from evaluations: </a:t>
            </a:r>
          </a:p>
          <a:p>
            <a:pPr marL="1152000" lvl="1" indent="-288000">
              <a:lnSpc>
                <a:spcPct val="110000"/>
              </a:lnSpc>
              <a:spcBef>
                <a:spcPts val="300"/>
              </a:spcBef>
              <a:buFont typeface="Arial" panose="020B0604020202020204" pitchFamily="34" charset="0"/>
              <a:buChar char="•"/>
            </a:pPr>
            <a:r>
              <a:rPr lang="en-GB" sz="2000" b="1" dirty="0">
                <a:solidFill>
                  <a:srgbClr val="FF6900"/>
                </a:solidFill>
                <a:latin typeface="Arial" panose="020B0604020202020204" pitchFamily="34" charset="0"/>
                <a:ea typeface="ヒラギノ角ゴ Pro W3"/>
                <a:cs typeface="Arial" panose="020B0604020202020204" pitchFamily="34" charset="0"/>
              </a:rPr>
              <a:t>Accelerators</a:t>
            </a:r>
            <a:r>
              <a:rPr lang="en-GB" sz="2000" dirty="0">
                <a:solidFill>
                  <a:srgbClr val="FF6900"/>
                </a:solidFill>
                <a:latin typeface="Arial" panose="020B0604020202020204" pitchFamily="34" charset="0"/>
                <a:ea typeface="ヒラギノ角ゴ Pro W3"/>
                <a:cs typeface="Arial" panose="020B0604020202020204" pitchFamily="34" charset="0"/>
              </a:rPr>
              <a:t>: strong synergies with many areas, the accelerator institutes are world-leading and sought-after partners; community is reliant upon and does attract external/international funding (Brexit exposure); should explore applications funding and economic impact as great potential exists</a:t>
            </a:r>
          </a:p>
          <a:p>
            <a:pPr marL="1152000" lvl="1" indent="-288000">
              <a:lnSpc>
                <a:spcPct val="110000"/>
              </a:lnSpc>
              <a:spcBef>
                <a:spcPts val="300"/>
              </a:spcBef>
              <a:buFont typeface="Arial" panose="020B0604020202020204" pitchFamily="34" charset="0"/>
              <a:buChar char="•"/>
            </a:pPr>
            <a:r>
              <a:rPr lang="en-GB" sz="2000" b="1" dirty="0">
                <a:solidFill>
                  <a:srgbClr val="FF6900"/>
                </a:solidFill>
                <a:latin typeface="Arial" panose="020B0604020202020204" pitchFamily="34" charset="0"/>
                <a:ea typeface="ヒラギノ角ゴ Pro W3"/>
                <a:cs typeface="Arial" panose="020B0604020202020204" pitchFamily="34" charset="0"/>
              </a:rPr>
              <a:t>Computing</a:t>
            </a:r>
            <a:r>
              <a:rPr lang="en-GB" sz="2000" dirty="0">
                <a:solidFill>
                  <a:srgbClr val="FF6900"/>
                </a:solidFill>
                <a:latin typeface="Arial" panose="020B0604020202020204" pitchFamily="34" charset="0"/>
                <a:ea typeface="ヒラギノ角ゴ Pro W3"/>
                <a:cs typeface="Arial" panose="020B0604020202020204" pitchFamily="34" charset="0"/>
              </a:rPr>
              <a:t>: integral, mission critical, and needs to match experiment and other investments; need to understand and plan now for future requirements and achieve efficiencies; need to work across UKRI</a:t>
            </a:r>
          </a:p>
          <a:p>
            <a:pPr marL="342900" indent="-342900">
              <a:buFont typeface="Arial" panose="020B0604020202020204" pitchFamily="34" charset="0"/>
              <a:buChar char="•"/>
            </a:pPr>
            <a:endParaRPr lang="en-GB" sz="2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39200" y="345182"/>
            <a:ext cx="11293359" cy="707886"/>
          </a:xfrm>
          <a:prstGeom prst="rect">
            <a:avLst/>
          </a:prstGeom>
          <a:noFill/>
        </p:spPr>
        <p:txBody>
          <a:bodyPr wrap="square" rtlCol="0" anchor="t">
            <a:spAutoFit/>
          </a:bodyPr>
          <a:lstStyle/>
          <a:p>
            <a:r>
              <a:rPr lang="en-US" sz="4000" b="1" spc="-150" dirty="0">
                <a:solidFill>
                  <a:srgbClr val="2E2D62"/>
                </a:solidFill>
                <a:latin typeface="Arial" panose="020B0604020202020204" pitchFamily="34" charset="0"/>
                <a:cs typeface="Arial" panose="020B0604020202020204" pitchFamily="34" charset="0"/>
              </a:rPr>
              <a:t>Accelerators and e-Infrastructure</a:t>
            </a:r>
          </a:p>
        </p:txBody>
      </p:sp>
      <p:pic>
        <p:nvPicPr>
          <p:cNvPr id="3" name="Picture 2" descr="A close up of a device&#10;&#10;Description automatically generated">
            <a:extLst>
              <a:ext uri="{FF2B5EF4-FFF2-40B4-BE49-F238E27FC236}">
                <a16:creationId xmlns:a16="http://schemas.microsoft.com/office/drawing/2014/main" id="{2B73A604-C192-4EB1-8F8A-6F8B561F0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9994" y="870156"/>
            <a:ext cx="2857500" cy="1600200"/>
          </a:xfrm>
          <a:prstGeom prst="rect">
            <a:avLst/>
          </a:prstGeom>
        </p:spPr>
      </p:pic>
    </p:spTree>
    <p:extLst>
      <p:ext uri="{BB962C8B-B14F-4D97-AF65-F5344CB8AC3E}">
        <p14:creationId xmlns:p14="http://schemas.microsoft.com/office/powerpoint/2010/main" val="1191919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525996" y="2497232"/>
            <a:ext cx="7859644" cy="1569660"/>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Update from Mark Thomson</a:t>
            </a:r>
          </a:p>
          <a:p>
            <a:r>
              <a:rPr lang="en-US" sz="4800" b="1" spc="-150" dirty="0">
                <a:solidFill>
                  <a:srgbClr val="002060"/>
                </a:solidFill>
                <a:latin typeface="Arial" panose="020B0604020202020204" pitchFamily="34" charset="0"/>
                <a:cs typeface="Arial" panose="020B0604020202020204" pitchFamily="34" charset="0"/>
              </a:rPr>
              <a:t>STFC Executive Chair</a:t>
            </a:r>
          </a:p>
        </p:txBody>
      </p:sp>
      <p:pic>
        <p:nvPicPr>
          <p:cNvPr id="5" name="Picture 4">
            <a:extLst>
              <a:ext uri="{FF2B5EF4-FFF2-40B4-BE49-F238E27FC236}">
                <a16:creationId xmlns:a16="http://schemas.microsoft.com/office/drawing/2014/main" id="{E201A9D8-A541-934F-8FC4-9439FCBF6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4073992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532859" y="1244507"/>
            <a:ext cx="10719460" cy="4861331"/>
          </a:xfrm>
          <a:prstGeom prst="rect">
            <a:avLst/>
          </a:prstGeom>
        </p:spPr>
        <p:txBody>
          <a:bodyPr wrap="square">
            <a:spAutoFit/>
          </a:bodyPr>
          <a:lstStyle/>
          <a:p>
            <a:pPr>
              <a:spcAft>
                <a:spcPts val="600"/>
              </a:spcAft>
            </a:pPr>
            <a:r>
              <a:rPr lang="en-GB" sz="2400" b="1" dirty="0">
                <a:solidFill>
                  <a:srgbClr val="1E5DF8"/>
                </a:solidFill>
                <a:latin typeface="Arial" panose="020B0604020202020204" pitchFamily="34" charset="0"/>
                <a:cs typeface="Arial" panose="020B0604020202020204" pitchFamily="34" charset="0"/>
              </a:rPr>
              <a:t>Highlights:</a:t>
            </a:r>
          </a:p>
          <a:p>
            <a:pPr marL="576000" indent="-288000">
              <a:lnSpc>
                <a:spcPct val="110000"/>
              </a:lnSpc>
              <a:spcBef>
                <a:spcPts val="300"/>
              </a:spcBef>
              <a:buFont typeface="Arial" panose="020B0604020202020204" pitchFamily="34" charset="0"/>
              <a:buChar char="•"/>
            </a:pPr>
            <a:r>
              <a:rPr lang="en-GB" sz="2200" b="1" dirty="0">
                <a:solidFill>
                  <a:srgbClr val="FF6900"/>
                </a:solidFill>
                <a:latin typeface="Arial" panose="020B0604020202020204" pitchFamily="34" charset="0"/>
                <a:ea typeface="ヒラギノ角ゴ Pro W3"/>
                <a:cs typeface="Arial" panose="020B0604020202020204" pitchFamily="34" charset="0"/>
              </a:rPr>
              <a:t>GridPP6</a:t>
            </a:r>
            <a:r>
              <a:rPr lang="en-GB" sz="2200" dirty="0">
                <a:solidFill>
                  <a:srgbClr val="4D4D4D"/>
                </a:solidFill>
                <a:latin typeface="Arial" panose="020B0604020202020204" pitchFamily="34" charset="0"/>
                <a:ea typeface="ヒラギノ角ゴ Pro W3"/>
                <a:cs typeface="Arial" panose="020B0604020202020204" pitchFamily="34" charset="0"/>
              </a:rPr>
              <a:t>: £32M for the 2020-2024 period - UK contribution to the WLCG in support of PP LHC experiment programme, and numerous non-LHC experiments, communities, and wider activities</a:t>
            </a:r>
          </a:p>
          <a:p>
            <a:pPr marL="576000" indent="-288000">
              <a:lnSpc>
                <a:spcPct val="110000"/>
              </a:lnSpc>
              <a:spcBef>
                <a:spcPts val="300"/>
              </a:spcBef>
              <a:buFont typeface="Arial" panose="020B0604020202020204" pitchFamily="34" charset="0"/>
              <a:buChar char="•"/>
            </a:pPr>
            <a:r>
              <a:rPr lang="en-GB" sz="2200" b="1" dirty="0">
                <a:solidFill>
                  <a:srgbClr val="FF6900"/>
                </a:solidFill>
                <a:latin typeface="Arial" panose="020B0604020202020204" pitchFamily="34" charset="0"/>
                <a:ea typeface="ヒラギノ角ゴ Pro W3"/>
                <a:cs typeface="Arial" panose="020B0604020202020204" pitchFamily="34" charset="0"/>
              </a:rPr>
              <a:t>DiRAC: </a:t>
            </a:r>
            <a:r>
              <a:rPr lang="en-GB" sz="2200" dirty="0">
                <a:solidFill>
                  <a:srgbClr val="4D4D4D"/>
                </a:solidFill>
                <a:latin typeface="Arial" panose="020B0604020202020204" pitchFamily="34" charset="0"/>
                <a:ea typeface="ヒラギノ角ゴ Pro W3"/>
                <a:cs typeface="Arial" panose="020B0604020202020204" pitchFamily="34" charset="0"/>
              </a:rPr>
              <a:t>£7M DiRAC-3 Operations - frontier theory and simulations, bleeding edge technology. Business Case for significant uplift is being developed</a:t>
            </a:r>
          </a:p>
          <a:p>
            <a:pPr marL="576000" indent="-288000">
              <a:lnSpc>
                <a:spcPct val="110000"/>
              </a:lnSpc>
              <a:spcBef>
                <a:spcPts val="300"/>
              </a:spcBef>
              <a:buFont typeface="Arial" panose="020B0604020202020204" pitchFamily="34" charset="0"/>
              <a:buChar char="•"/>
            </a:pPr>
            <a:r>
              <a:rPr lang="en-GB" sz="2200" b="1" dirty="0" err="1">
                <a:solidFill>
                  <a:srgbClr val="FF6900"/>
                </a:solidFill>
                <a:latin typeface="Arial" panose="020B0604020202020204" pitchFamily="34" charset="0"/>
                <a:ea typeface="ヒラギノ角ゴ Pro W3"/>
                <a:cs typeface="Arial" panose="020B0604020202020204" pitchFamily="34" charset="0"/>
              </a:rPr>
              <a:t>ExCALIBUR</a:t>
            </a:r>
            <a:r>
              <a:rPr lang="en-GB" sz="2200" b="1" dirty="0">
                <a:solidFill>
                  <a:srgbClr val="FF6900"/>
                </a:solidFill>
                <a:latin typeface="Arial" panose="020B0604020202020204" pitchFamily="34" charset="0"/>
                <a:ea typeface="ヒラギノ角ゴ Pro W3"/>
                <a:cs typeface="Arial" panose="020B0604020202020204" pitchFamily="34" charset="0"/>
              </a:rPr>
              <a:t>: </a:t>
            </a:r>
            <a:r>
              <a:rPr lang="en-GB" sz="2200" dirty="0">
                <a:solidFill>
                  <a:srgbClr val="4D4D4D"/>
                </a:solidFill>
                <a:latin typeface="Arial" panose="020B0604020202020204" pitchFamily="34" charset="0"/>
                <a:ea typeface="ヒラギノ角ゴ Pro W3"/>
                <a:cs typeface="Arial" panose="020B0604020202020204" pitchFamily="34" charset="0"/>
              </a:rPr>
              <a:t>£46M 2020-2025 SPF programme between UKRI, Met Office, and UKAEA. Software/code/algorithms for </a:t>
            </a:r>
            <a:r>
              <a:rPr lang="en-GB" sz="2200" dirty="0" err="1">
                <a:solidFill>
                  <a:srgbClr val="4D4D4D"/>
                </a:solidFill>
                <a:latin typeface="Arial" panose="020B0604020202020204" pitchFamily="34" charset="0"/>
                <a:ea typeface="ヒラギノ角ゴ Pro W3"/>
                <a:cs typeface="Arial" panose="020B0604020202020204" pitchFamily="34" charset="0"/>
              </a:rPr>
              <a:t>exascale</a:t>
            </a:r>
            <a:r>
              <a:rPr lang="en-GB" sz="2200" dirty="0">
                <a:solidFill>
                  <a:srgbClr val="4D4D4D"/>
                </a:solidFill>
                <a:latin typeface="Arial" panose="020B0604020202020204" pitchFamily="34" charset="0"/>
                <a:ea typeface="ヒラギノ角ゴ Pro W3"/>
                <a:cs typeface="Arial" panose="020B0604020202020204" pitchFamily="34" charset="0"/>
              </a:rPr>
              <a:t> machines of the 2020s</a:t>
            </a:r>
          </a:p>
          <a:p>
            <a:pPr marL="576000" indent="-288000">
              <a:lnSpc>
                <a:spcPct val="110000"/>
              </a:lnSpc>
              <a:spcBef>
                <a:spcPts val="300"/>
              </a:spcBef>
              <a:buFont typeface="Arial" panose="020B0604020202020204" pitchFamily="34" charset="0"/>
              <a:buChar char="•"/>
            </a:pPr>
            <a:r>
              <a:rPr lang="en-GB" sz="2200" b="1" dirty="0">
                <a:solidFill>
                  <a:srgbClr val="FF6900"/>
                </a:solidFill>
                <a:latin typeface="Arial" panose="020B0604020202020204" pitchFamily="34" charset="0"/>
                <a:ea typeface="ヒラギノ角ゴ Pro W3"/>
                <a:cs typeface="Arial" panose="020B0604020202020204" pitchFamily="34" charset="0"/>
              </a:rPr>
              <a:t>Efficient Computing for HEP: </a:t>
            </a:r>
            <a:r>
              <a:rPr lang="en-GB" sz="2200" dirty="0">
                <a:solidFill>
                  <a:srgbClr val="4D4D4D"/>
                </a:solidFill>
                <a:latin typeface="Arial" panose="020B0604020202020204" pitchFamily="34" charset="0"/>
                <a:ea typeface="ヒラギノ角ゴ Pro W3"/>
                <a:cs typeface="Arial" panose="020B0604020202020204" pitchFamily="34" charset="0"/>
              </a:rPr>
              <a:t>2019 Opportunities Call (£50k) to improve software/computing efficiency</a:t>
            </a:r>
          </a:p>
          <a:p>
            <a:pPr marL="576000" indent="-288000">
              <a:lnSpc>
                <a:spcPct val="110000"/>
              </a:lnSpc>
              <a:spcBef>
                <a:spcPts val="300"/>
              </a:spcBef>
              <a:buFont typeface="Arial" panose="020B0604020202020204" pitchFamily="34" charset="0"/>
              <a:buChar char="•"/>
            </a:pPr>
            <a:r>
              <a:rPr lang="en-GB" sz="2200" b="1" dirty="0">
                <a:solidFill>
                  <a:srgbClr val="FF6900"/>
                </a:solidFill>
                <a:latin typeface="Arial" panose="020B0604020202020204" pitchFamily="34" charset="0"/>
                <a:ea typeface="ヒラギノ角ゴ Pro W3"/>
                <a:cs typeface="Arial" panose="020B0604020202020204" pitchFamily="34" charset="0"/>
              </a:rPr>
              <a:t>HEP Software UK: </a:t>
            </a:r>
            <a:r>
              <a:rPr lang="en-GB" sz="2200" dirty="0">
                <a:solidFill>
                  <a:srgbClr val="4D4D4D"/>
                </a:solidFill>
                <a:latin typeface="Arial" panose="020B0604020202020204" pitchFamily="34" charset="0"/>
                <a:ea typeface="ヒラギノ角ゴ Pro W3"/>
                <a:cs typeface="Arial" panose="020B0604020202020204" pitchFamily="34" charset="0"/>
              </a:rPr>
              <a:t>SoI to Science Board in April 2020 £1.2M project for 2021-2024 to tackle the data of the HL-LHC and other PP experiments</a:t>
            </a:r>
          </a:p>
        </p:txBody>
      </p:sp>
      <p:sp>
        <p:nvSpPr>
          <p:cNvPr id="7" name="TextBox 6">
            <a:extLst>
              <a:ext uri="{FF2B5EF4-FFF2-40B4-BE49-F238E27FC236}">
                <a16:creationId xmlns:a16="http://schemas.microsoft.com/office/drawing/2014/main" id="{67B54F19-1212-9345-95FF-9D2815FD6E96}"/>
              </a:ext>
            </a:extLst>
          </p:cNvPr>
          <p:cNvSpPr txBox="1"/>
          <p:nvPr/>
        </p:nvSpPr>
        <p:spPr>
          <a:xfrm>
            <a:off x="421270" y="327252"/>
            <a:ext cx="11293359"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e-Infrastructure Programme</a:t>
            </a:r>
          </a:p>
        </p:txBody>
      </p:sp>
    </p:spTree>
    <p:extLst>
      <p:ext uri="{BB962C8B-B14F-4D97-AF65-F5344CB8AC3E}">
        <p14:creationId xmlns:p14="http://schemas.microsoft.com/office/powerpoint/2010/main" val="3721989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528848" y="1243162"/>
            <a:ext cx="10719460" cy="4753930"/>
          </a:xfrm>
          <a:prstGeom prst="rect">
            <a:avLst/>
          </a:prstGeom>
        </p:spPr>
        <p:txBody>
          <a:bodyPr wrap="square">
            <a:spAutoFit/>
          </a:bodyPr>
          <a:lstStyle/>
          <a:p>
            <a:pPr>
              <a:lnSpc>
                <a:spcPct val="110000"/>
              </a:lnSpc>
              <a:spcBef>
                <a:spcPts val="600"/>
              </a:spcBef>
            </a:pPr>
            <a:r>
              <a:rPr lang="en-GB" sz="2400" b="1" dirty="0">
                <a:solidFill>
                  <a:srgbClr val="1E5DF8"/>
                </a:solidFill>
                <a:latin typeface="Arial" panose="020B0604020202020204" pitchFamily="34" charset="0"/>
                <a:cs typeface="Arial" panose="020B0604020202020204" pitchFamily="34" charset="0"/>
              </a:rPr>
              <a:t>Advisory Panels provide a link between Science Board and the community, and represent the needs of the community to STFC</a:t>
            </a:r>
            <a:endParaRPr lang="en-GB" sz="2400" b="1" dirty="0">
              <a:solidFill>
                <a:srgbClr val="1E5DF8"/>
              </a:solidFill>
              <a:latin typeface="Arial" panose="020B0604020202020204" pitchFamily="34" charset="0"/>
              <a:cs typeface="Arial" panose="020B0604020202020204" pitchFamily="34" charset="0"/>
              <a:hlinkClick r:id="rId3"/>
            </a:endParaRPr>
          </a:p>
          <a:p>
            <a:pPr marL="576000" indent="-288000">
              <a:lnSpc>
                <a:spcPct val="110000"/>
              </a:lnSpc>
              <a:spcBef>
                <a:spcPts val="300"/>
              </a:spcBef>
              <a:buFont typeface="Arial" panose="020B0604020202020204" pitchFamily="34" charset="0"/>
              <a:buChar char="•"/>
            </a:pPr>
            <a:r>
              <a:rPr lang="en-GB" sz="2200" dirty="0">
                <a:solidFill>
                  <a:srgbClr val="4D4D4D"/>
                </a:solidFill>
                <a:latin typeface="Arial" panose="020B0604020202020204" pitchFamily="34" charset="0"/>
                <a:ea typeface="ヒラギノ角ゴ Pro W3"/>
                <a:cs typeface="Arial" panose="020B0604020202020204" pitchFamily="34" charset="0"/>
              </a:rPr>
              <a:t>STFC operates a </a:t>
            </a:r>
            <a:r>
              <a:rPr lang="en-GB" sz="2200" dirty="0">
                <a:solidFill>
                  <a:srgbClr val="2E2D62"/>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Computing Advisory Panel</a:t>
            </a:r>
            <a:r>
              <a:rPr lang="en-GB" sz="2200" dirty="0">
                <a:solidFill>
                  <a:srgbClr val="2E2D62"/>
                </a:solidFill>
                <a:latin typeface="Arial" panose="020B0604020202020204" pitchFamily="34" charset="0"/>
                <a:ea typeface="ヒラギノ角ゴ Pro W3"/>
                <a:cs typeface="Arial" panose="020B0604020202020204" pitchFamily="34" charset="0"/>
              </a:rPr>
              <a:t> </a:t>
            </a:r>
            <a:r>
              <a:rPr lang="en-GB" sz="2200" dirty="0">
                <a:solidFill>
                  <a:srgbClr val="4D4D4D"/>
                </a:solidFill>
                <a:latin typeface="Arial" panose="020B0604020202020204" pitchFamily="34" charset="0"/>
                <a:ea typeface="ヒラギノ角ゴ Pro W3"/>
                <a:cs typeface="Arial" panose="020B0604020202020204" pitchFamily="34" charset="0"/>
              </a:rPr>
              <a:t>with regards to the e-Infrastructure programme. Membership will be increased this year in anticipation of its workload following the appointment of James Hetherington as UKRI e-Infrastructure Director. Membership will be further expanded to include Early Career Researchers</a:t>
            </a:r>
          </a:p>
          <a:p>
            <a:pPr marL="576000" indent="-288000">
              <a:lnSpc>
                <a:spcPct val="110000"/>
              </a:lnSpc>
              <a:spcBef>
                <a:spcPts val="300"/>
              </a:spcBef>
              <a:buFont typeface="Arial" panose="020B0604020202020204" pitchFamily="34" charset="0"/>
              <a:buChar char="•"/>
            </a:pPr>
            <a:r>
              <a:rPr lang="en-GB" sz="2200" dirty="0">
                <a:solidFill>
                  <a:srgbClr val="4D4D4D"/>
                </a:solidFill>
                <a:latin typeface="Arial" panose="020B0604020202020204" pitchFamily="34" charset="0"/>
                <a:ea typeface="ヒラギノ角ゴ Pro W3"/>
                <a:cs typeface="Arial" panose="020B0604020202020204" pitchFamily="34" charset="0"/>
              </a:rPr>
              <a:t>Accelerator Advisory Panel (</a:t>
            </a:r>
            <a:r>
              <a:rPr lang="en-GB" sz="2200" dirty="0" err="1">
                <a:solidFill>
                  <a:srgbClr val="4D4D4D"/>
                </a:solidFill>
                <a:latin typeface="Arial" panose="020B0604020202020204" pitchFamily="34" charset="0"/>
                <a:ea typeface="ヒラギノ角ゴ Pro W3"/>
                <a:cs typeface="Arial" panose="020B0604020202020204" pitchFamily="34" charset="0"/>
              </a:rPr>
              <a:t>AccAP</a:t>
            </a:r>
            <a:r>
              <a:rPr lang="en-GB" sz="2200" dirty="0">
                <a:solidFill>
                  <a:srgbClr val="4D4D4D"/>
                </a:solidFill>
                <a:latin typeface="Arial" panose="020B0604020202020204" pitchFamily="34" charset="0"/>
                <a:ea typeface="ヒラギノ角ゴ Pro W3"/>
                <a:cs typeface="Arial" panose="020B0604020202020204" pitchFamily="34" charset="0"/>
              </a:rPr>
              <a:t>) – looking to set up this new panel to ensure that Programmes Directorate strategy can be covered with sufficient detail.</a:t>
            </a:r>
          </a:p>
          <a:p>
            <a:pPr marL="576000" lvl="1" indent="-288000">
              <a:lnSpc>
                <a:spcPct val="110000"/>
              </a:lnSpc>
              <a:spcBef>
                <a:spcPts val="300"/>
              </a:spcBef>
              <a:buFont typeface="Arial" panose="020B0604020202020204" pitchFamily="34" charset="0"/>
              <a:buChar char="•"/>
            </a:pPr>
            <a:r>
              <a:rPr lang="en-GB" sz="2200" dirty="0">
                <a:solidFill>
                  <a:srgbClr val="4D4D4D"/>
                </a:solidFill>
                <a:latin typeface="Arial" panose="020B0604020202020204" pitchFamily="34" charset="0"/>
                <a:ea typeface="ヒラギノ角ゴ Pro W3"/>
                <a:cs typeface="Arial" panose="020B0604020202020204" pitchFamily="34" charset="0"/>
              </a:rPr>
              <a:t>If you are interested in joining an Advisory Panel or any STFC board or committee, please contact your Programme Manager</a:t>
            </a:r>
          </a:p>
          <a:p>
            <a:pPr marL="1033200" lvl="2" indent="-288000">
              <a:lnSpc>
                <a:spcPct val="110000"/>
              </a:lnSpc>
              <a:spcBef>
                <a:spcPts val="300"/>
              </a:spcBef>
              <a:buFont typeface="Arial" panose="020B0604020202020204" pitchFamily="34" charset="0"/>
              <a:buChar char="•"/>
            </a:pPr>
            <a:r>
              <a:rPr lang="en-GB" sz="2200" dirty="0">
                <a:solidFill>
                  <a:srgbClr val="FF6900"/>
                </a:solidFill>
                <a:latin typeface="Arial" panose="020B0604020202020204" pitchFamily="34" charset="0"/>
                <a:ea typeface="ヒラギノ角ゴ Pro W3"/>
                <a:cs typeface="Arial" panose="020B0604020202020204" pitchFamily="34" charset="0"/>
              </a:rPr>
              <a:t>We are looking to increase breadth and diversity</a:t>
            </a:r>
            <a:endParaRPr lang="en-GB" sz="2200" dirty="0">
              <a:solidFill>
                <a:srgbClr val="FF69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48166" y="32725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Advisory Panels</a:t>
            </a:r>
          </a:p>
        </p:txBody>
      </p:sp>
    </p:spTree>
    <p:extLst>
      <p:ext uri="{BB962C8B-B14F-4D97-AF65-F5344CB8AC3E}">
        <p14:creationId xmlns:p14="http://schemas.microsoft.com/office/powerpoint/2010/main" val="1465038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528849" y="1243162"/>
            <a:ext cx="11075775" cy="4515916"/>
          </a:xfrm>
          <a:prstGeom prst="rect">
            <a:avLst/>
          </a:prstGeom>
        </p:spPr>
        <p:txBody>
          <a:bodyPr wrap="square">
            <a:spAutoFit/>
          </a:bodyPr>
          <a:lstStyle/>
          <a:p>
            <a:pPr fontAlgn="base">
              <a:spcAft>
                <a:spcPts val="1000"/>
              </a:spcAft>
            </a:pPr>
            <a:r>
              <a:rPr lang="en-GB" sz="2400" b="1" dirty="0">
                <a:solidFill>
                  <a:srgbClr val="1E5DF8"/>
                </a:solidFill>
                <a:latin typeface="Arial" panose="020B0604020202020204" pitchFamily="34" charset="0"/>
                <a:cs typeface="Arial" panose="020B0604020202020204" pitchFamily="34" charset="0"/>
              </a:rPr>
              <a:t>Early career researchers:</a:t>
            </a:r>
          </a:p>
          <a:p>
            <a:pPr marL="576000" indent="-288000">
              <a:lnSpc>
                <a:spcPct val="110000"/>
              </a:lnSpc>
              <a:spcBef>
                <a:spcPts val="300"/>
              </a:spcBef>
              <a:buFont typeface="Arial" panose="020B0604020202020204" pitchFamily="34" charset="0"/>
              <a:buChar char="•"/>
            </a:pPr>
            <a:r>
              <a:rPr lang="en-US" sz="2200" dirty="0">
                <a:solidFill>
                  <a:srgbClr val="4D4D4D"/>
                </a:solidFill>
                <a:latin typeface="Arial" panose="020B0604020202020204" pitchFamily="34" charset="0"/>
                <a:ea typeface="ヒラギノ角ゴ Pro W3"/>
                <a:cs typeface="Arial" panose="020B0604020202020204" pitchFamily="34" charset="0"/>
              </a:rPr>
              <a:t>At the beginning of March, UKRI announced 10 Stephen Hawking fellowships who will continue Professor Stephen Hawking’s legacy by furthering our understanding of the universe and communicating the wonders of science to the public. </a:t>
            </a:r>
          </a:p>
          <a:p>
            <a:pPr marL="1033200" lvl="1" indent="-288000">
              <a:lnSpc>
                <a:spcPct val="110000"/>
              </a:lnSpc>
              <a:spcBef>
                <a:spcPts val="300"/>
              </a:spcBef>
              <a:buFont typeface="Arial" panose="020B0604020202020204" pitchFamily="34" charset="0"/>
              <a:buChar char="•"/>
            </a:pPr>
            <a:r>
              <a:rPr lang="en-US" sz="2200" dirty="0">
                <a:solidFill>
                  <a:srgbClr val="FF6900"/>
                </a:solidFill>
                <a:latin typeface="Arial" panose="020B0604020202020204" pitchFamily="34" charset="0"/>
                <a:ea typeface="ヒラギノ角ゴ Pro W3"/>
                <a:cs typeface="Arial" panose="020B0604020202020204" pitchFamily="34" charset="0"/>
              </a:rPr>
              <a:t>These fellowships were jointly peer reviewed by STFC and EPSRC </a:t>
            </a:r>
          </a:p>
          <a:p>
            <a:pPr marL="576000" indent="-288000">
              <a:lnSpc>
                <a:spcPct val="110000"/>
              </a:lnSpc>
              <a:spcBef>
                <a:spcPts val="300"/>
              </a:spcBef>
              <a:buFont typeface="Arial" panose="020B0604020202020204" pitchFamily="34" charset="0"/>
              <a:buChar char="•"/>
            </a:pPr>
            <a:r>
              <a:rPr lang="en-US" sz="2200" dirty="0">
                <a:solidFill>
                  <a:srgbClr val="4D4D4D"/>
                </a:solidFill>
                <a:latin typeface="Arial" panose="020B0604020202020204" pitchFamily="34" charset="0"/>
                <a:ea typeface="ヒラギノ角ゴ Pro W3"/>
                <a:cs typeface="Arial" panose="020B0604020202020204" pitchFamily="34" charset="0"/>
              </a:rPr>
              <a:t>We have also recently awarded 10 Ernest Rutherford fellowships</a:t>
            </a:r>
          </a:p>
          <a:p>
            <a:pPr marL="576000" indent="-288000">
              <a:lnSpc>
                <a:spcPct val="110000"/>
              </a:lnSpc>
              <a:spcBef>
                <a:spcPts val="300"/>
              </a:spcBef>
              <a:buFont typeface="Arial" panose="020B0604020202020204" pitchFamily="34" charset="0"/>
              <a:buChar char="•"/>
            </a:pPr>
            <a:r>
              <a:rPr lang="en-US" sz="2200" dirty="0">
                <a:solidFill>
                  <a:srgbClr val="4D4D4D"/>
                </a:solidFill>
                <a:latin typeface="Arial" panose="020B0604020202020204" pitchFamily="34" charset="0"/>
                <a:ea typeface="ヒラギノ角ゴ Pro W3"/>
                <a:cs typeface="Arial" panose="020B0604020202020204" pitchFamily="34" charset="0"/>
              </a:rPr>
              <a:t>Researchers working on STFC science continue to be successful in obtaining UKRI Future Leadership fellowship awards</a:t>
            </a:r>
          </a:p>
          <a:p>
            <a:pPr marL="1033200" lvl="1" indent="-288000">
              <a:lnSpc>
                <a:spcPct val="110000"/>
              </a:lnSpc>
              <a:spcBef>
                <a:spcPts val="300"/>
              </a:spcBef>
              <a:buFont typeface="Arial" panose="020B0604020202020204" pitchFamily="34" charset="0"/>
              <a:buChar char="•"/>
            </a:pPr>
            <a:r>
              <a:rPr lang="en-US" sz="2200" dirty="0">
                <a:solidFill>
                  <a:srgbClr val="FF6900"/>
                </a:solidFill>
                <a:latin typeface="Arial" panose="020B0604020202020204" pitchFamily="34" charset="0"/>
                <a:ea typeface="ヒラギノ角ゴ Pro W3"/>
                <a:cs typeface="Arial" panose="020B0604020202020204" pitchFamily="34" charset="0"/>
              </a:rPr>
              <a:t>Significant uplift in post-doctoral support</a:t>
            </a:r>
            <a:endParaRPr lang="en-US" sz="2200" dirty="0">
              <a:solidFill>
                <a:srgbClr val="4D4D4D"/>
              </a:solidFill>
              <a:latin typeface="Arial" panose="020B0604020202020204" pitchFamily="34" charset="0"/>
              <a:ea typeface="ヒラギノ角ゴ Pro W3"/>
              <a:cs typeface="Arial" panose="020B0604020202020204" pitchFamily="34" charset="0"/>
            </a:endParaRPr>
          </a:p>
          <a:p>
            <a:pPr marL="576000" indent="-288000">
              <a:lnSpc>
                <a:spcPct val="110000"/>
              </a:lnSpc>
              <a:spcBef>
                <a:spcPts val="300"/>
              </a:spcBef>
              <a:buFont typeface="Arial" panose="020B0604020202020204" pitchFamily="34" charset="0"/>
              <a:buChar char="•"/>
            </a:pPr>
            <a:r>
              <a:rPr lang="en-US" sz="2200" dirty="0">
                <a:solidFill>
                  <a:srgbClr val="4D4D4D"/>
                </a:solidFill>
                <a:latin typeface="Arial" panose="020B0604020202020204" pitchFamily="34" charset="0"/>
                <a:ea typeface="ヒラギノ角ゴ Pro W3"/>
                <a:cs typeface="Arial" panose="020B0604020202020204" pitchFamily="34" charset="0"/>
              </a:rPr>
              <a:t>Doctoral training grants for studentships starting October 2020 have also been awarded</a:t>
            </a:r>
            <a:endParaRPr lang="en-GB" sz="2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412306" y="32725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Skills and training</a:t>
            </a:r>
          </a:p>
        </p:txBody>
      </p:sp>
    </p:spTree>
    <p:extLst>
      <p:ext uri="{BB962C8B-B14F-4D97-AF65-F5344CB8AC3E}">
        <p14:creationId xmlns:p14="http://schemas.microsoft.com/office/powerpoint/2010/main" val="3569013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532422" y="2497735"/>
            <a:ext cx="8316591" cy="1569660"/>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Opportunities and Challenges</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3019989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0" y="327252"/>
            <a:ext cx="11636260"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Challenges (beyond Covid-19)</a:t>
            </a:r>
          </a:p>
        </p:txBody>
      </p:sp>
      <p:sp>
        <p:nvSpPr>
          <p:cNvPr id="4" name="Rectangle 3">
            <a:extLst>
              <a:ext uri="{FF2B5EF4-FFF2-40B4-BE49-F238E27FC236}">
                <a16:creationId xmlns:a16="http://schemas.microsoft.com/office/drawing/2014/main" id="{6E288275-2FA5-564F-87D1-D588139B106D}"/>
              </a:ext>
            </a:extLst>
          </p:cNvPr>
          <p:cNvSpPr/>
          <p:nvPr/>
        </p:nvSpPr>
        <p:spPr>
          <a:xfrm>
            <a:off x="531430" y="1244889"/>
            <a:ext cx="11153598" cy="4277325"/>
          </a:xfrm>
          <a:prstGeom prst="rect">
            <a:avLst/>
          </a:prstGeom>
        </p:spPr>
        <p:txBody>
          <a:bodyPr wrap="square">
            <a:spAutoFit/>
          </a:bodyPr>
          <a:lstStyle/>
          <a:p>
            <a:pPr fontAlgn="base">
              <a:spcAft>
                <a:spcPts val="600"/>
              </a:spcAft>
            </a:pPr>
            <a:r>
              <a:rPr lang="en-GB" altLang="en-US" sz="2400" b="1" dirty="0">
                <a:solidFill>
                  <a:srgbClr val="1E5DF8"/>
                </a:solidFill>
                <a:latin typeface="Arial" panose="020B0604020202020204" pitchFamily="34" charset="0"/>
                <a:cs typeface="Arial" panose="020B0604020202020204" pitchFamily="34" charset="0"/>
              </a:rPr>
              <a:t>Flat-cash – biggest hit for exploitation grants</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Programme evaluations support endeavours to secure and uplift to the core programme funding in the CSR</a:t>
            </a:r>
          </a:p>
          <a:p>
            <a:pPr fontAlgn="base">
              <a:spcBef>
                <a:spcPts val="600"/>
              </a:spcBef>
              <a:spcAft>
                <a:spcPts val="600"/>
              </a:spcAft>
            </a:pPr>
            <a:r>
              <a:rPr lang="en-GB" altLang="en-US" sz="2400" b="1" dirty="0">
                <a:solidFill>
                  <a:srgbClr val="1E5DF8"/>
                </a:solidFill>
                <a:latin typeface="Arial" panose="020B0604020202020204" pitchFamily="34" charset="0"/>
                <a:cs typeface="Arial" panose="020B0604020202020204" pitchFamily="34" charset="0"/>
              </a:rPr>
              <a:t>Lack of resources for new projects – v. difficult to be agile with funding</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Important to keep your Advisory Panels informed of new opportunities to be included in their Roadmaps</a:t>
            </a:r>
          </a:p>
          <a:p>
            <a:pPr fontAlgn="base">
              <a:lnSpc>
                <a:spcPct val="110000"/>
              </a:lnSpc>
              <a:spcBef>
                <a:spcPts val="1200"/>
              </a:spcBef>
            </a:pPr>
            <a:r>
              <a:rPr lang="en-GB" altLang="en-US" sz="2400" b="1" dirty="0">
                <a:solidFill>
                  <a:srgbClr val="1E5DF8"/>
                </a:solidFill>
                <a:latin typeface="Arial" panose="020B0604020202020204" pitchFamily="34" charset="0"/>
                <a:cs typeface="Arial" panose="020B0604020202020204" pitchFamily="34" charset="0"/>
              </a:rPr>
              <a:t>EU Exit: </a:t>
            </a:r>
            <a:r>
              <a:rPr lang="en-GB" altLang="en-US" sz="2200" dirty="0">
                <a:solidFill>
                  <a:srgbClr val="4D4D4D"/>
                </a:solidFill>
                <a:latin typeface="Arial" panose="020B0604020202020204" pitchFamily="34" charset="0"/>
                <a:cs typeface="Arial" panose="020B0604020202020204" pitchFamily="34" charset="0"/>
              </a:rPr>
              <a:t>need to ensure the UK remains a key global player</a:t>
            </a:r>
          </a:p>
          <a:p>
            <a:pPr fontAlgn="base">
              <a:lnSpc>
                <a:spcPct val="110000"/>
              </a:lnSpc>
              <a:spcBef>
                <a:spcPts val="1200"/>
              </a:spcBef>
            </a:pPr>
            <a:r>
              <a:rPr lang="en-GB" altLang="en-US" sz="2400" b="1" dirty="0">
                <a:solidFill>
                  <a:srgbClr val="1E5DF8"/>
                </a:solidFill>
                <a:latin typeface="Arial" panose="020B0604020202020204" pitchFamily="34" charset="0"/>
                <a:cs typeface="Arial" panose="020B0604020202020204" pitchFamily="34" charset="0"/>
              </a:rPr>
              <a:t>Technology: </a:t>
            </a:r>
            <a:r>
              <a:rPr lang="en-GB" altLang="en-US" sz="2200" dirty="0">
                <a:solidFill>
                  <a:srgbClr val="4D4D4D"/>
                </a:solidFill>
                <a:latin typeface="Arial" panose="020B0604020202020204" pitchFamily="34" charset="0"/>
                <a:cs typeface="Arial" panose="020B0604020202020204" pitchFamily="34" charset="0"/>
              </a:rPr>
              <a:t>how do we ensure vitality and future proofing through active R&amp;D? </a:t>
            </a:r>
          </a:p>
          <a:p>
            <a:pPr fontAlgn="base">
              <a:lnSpc>
                <a:spcPct val="110000"/>
              </a:lnSpc>
              <a:spcBef>
                <a:spcPts val="1200"/>
              </a:spcBef>
            </a:pPr>
            <a:r>
              <a:rPr lang="en-GB" altLang="en-US" sz="2400" b="1" dirty="0">
                <a:solidFill>
                  <a:srgbClr val="1E5DF8"/>
                </a:solidFill>
                <a:latin typeface="Arial" panose="020B0604020202020204" pitchFamily="34" charset="0"/>
                <a:cs typeface="Arial" panose="020B0604020202020204" pitchFamily="34" charset="0"/>
              </a:rPr>
              <a:t>Computing: </a:t>
            </a:r>
            <a:r>
              <a:rPr lang="en-GB" altLang="en-US" sz="2200" dirty="0" err="1">
                <a:solidFill>
                  <a:srgbClr val="4D4D4D"/>
                </a:solidFill>
                <a:latin typeface="Arial" panose="020B0604020202020204" pitchFamily="34" charset="0"/>
                <a:cs typeface="Arial" panose="020B0604020202020204" pitchFamily="34" charset="0"/>
              </a:rPr>
              <a:t>GridPP</a:t>
            </a:r>
            <a:r>
              <a:rPr lang="en-GB" altLang="en-US" sz="2200" dirty="0">
                <a:solidFill>
                  <a:srgbClr val="4D4D4D"/>
                </a:solidFill>
                <a:latin typeface="Arial" panose="020B0604020202020204" pitchFamily="34" charset="0"/>
                <a:cs typeface="Arial" panose="020B0604020202020204" pitchFamily="34" charset="0"/>
              </a:rPr>
              <a:t>, </a:t>
            </a:r>
            <a:r>
              <a:rPr lang="en-GB" altLang="en-US" sz="2200" dirty="0" err="1">
                <a:solidFill>
                  <a:srgbClr val="4D4D4D"/>
                </a:solidFill>
                <a:latin typeface="Arial" panose="020B0604020202020204" pitchFamily="34" charset="0"/>
                <a:cs typeface="Arial" panose="020B0604020202020204" pitchFamily="34" charset="0"/>
              </a:rPr>
              <a:t>DiRAC</a:t>
            </a:r>
            <a:r>
              <a:rPr lang="en-GB" altLang="en-US" sz="2200" dirty="0">
                <a:solidFill>
                  <a:srgbClr val="4D4D4D"/>
                </a:solidFill>
                <a:latin typeface="Arial" panose="020B0604020202020204" pitchFamily="34" charset="0"/>
                <a:cs typeface="Arial" panose="020B0604020202020204" pitchFamily="34" charset="0"/>
              </a:rPr>
              <a:t> and other big data needs all under pressure</a:t>
            </a:r>
          </a:p>
        </p:txBody>
      </p:sp>
    </p:spTree>
    <p:extLst>
      <p:ext uri="{BB962C8B-B14F-4D97-AF65-F5344CB8AC3E}">
        <p14:creationId xmlns:p14="http://schemas.microsoft.com/office/powerpoint/2010/main" val="456221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0" y="336217"/>
            <a:ext cx="5522331" cy="738664"/>
          </a:xfrm>
          <a:prstGeom prst="rect">
            <a:avLst/>
          </a:prstGeom>
          <a:noFill/>
        </p:spPr>
        <p:txBody>
          <a:bodyPr wrap="square" rtlCol="0" anchor="t">
            <a:spAutoFit/>
          </a:bodyPr>
          <a:lstStyle/>
          <a:p>
            <a:r>
              <a:rPr lang="en-US" sz="4200" b="1" spc="-150" dirty="0">
                <a:solidFill>
                  <a:srgbClr val="2E2D62"/>
                </a:solidFill>
                <a:latin typeface="Arial" panose="020B0604020202020204" pitchFamily="34" charset="0"/>
                <a:cs typeface="Arial" panose="020B0604020202020204" pitchFamily="34" charset="0"/>
              </a:rPr>
              <a:t>Opportunities</a:t>
            </a:r>
          </a:p>
        </p:txBody>
      </p:sp>
      <p:sp>
        <p:nvSpPr>
          <p:cNvPr id="4" name="Rectangle 3">
            <a:extLst>
              <a:ext uri="{FF2B5EF4-FFF2-40B4-BE49-F238E27FC236}">
                <a16:creationId xmlns:a16="http://schemas.microsoft.com/office/drawing/2014/main" id="{6E288275-2FA5-564F-87D1-D588139B106D}"/>
              </a:ext>
            </a:extLst>
          </p:cNvPr>
          <p:cNvSpPr/>
          <p:nvPr/>
        </p:nvSpPr>
        <p:spPr>
          <a:xfrm>
            <a:off x="531432" y="1244893"/>
            <a:ext cx="10719460" cy="4670509"/>
          </a:xfrm>
          <a:prstGeom prst="rect">
            <a:avLst/>
          </a:prstGeom>
        </p:spPr>
        <p:txBody>
          <a:bodyPr wrap="square">
            <a:spAutoFit/>
          </a:bodyPr>
          <a:lstStyle/>
          <a:p>
            <a:pPr fontAlgn="base">
              <a:spcAft>
                <a:spcPts val="600"/>
              </a:spcAft>
            </a:pPr>
            <a:r>
              <a:rPr lang="en-GB" altLang="en-US" sz="2400" b="1" dirty="0">
                <a:solidFill>
                  <a:srgbClr val="1E5DF8"/>
                </a:solidFill>
                <a:latin typeface="Arial" panose="020B0604020202020204" pitchFamily="34" charset="0"/>
                <a:cs typeface="Arial" panose="020B0604020202020204" pitchFamily="34" charset="0"/>
              </a:rPr>
              <a:t>PP, NP and PA communities are pro-active and respond to funding opportunities, but we need to strive to do more</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Newton, GCRF, SPF, FIC, Fellowships</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‘Opportunities’ call 2019 - significant number of PP, PA and NP proposals – outcome has been announced</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Funding call in ‘Quantum Technologies for Fundamental Physics’ went out in the autumn and now going through peer review</a:t>
            </a:r>
          </a:p>
          <a:p>
            <a:pPr fontAlgn="base">
              <a:spcBef>
                <a:spcPts val="1200"/>
              </a:spcBef>
            </a:pPr>
            <a:r>
              <a:rPr lang="en-GB" altLang="en-US" sz="2400" b="1" dirty="0">
                <a:solidFill>
                  <a:srgbClr val="1E5DF8"/>
                </a:solidFill>
                <a:latin typeface="Arial" panose="020B0604020202020204" pitchFamily="34" charset="0"/>
                <a:cs typeface="Arial" panose="020B0604020202020204" pitchFamily="34" charset="0"/>
              </a:rPr>
              <a:t>Growing importance of working in partnership and across disciplines</a:t>
            </a:r>
          </a:p>
          <a:p>
            <a:pPr fontAlgn="base">
              <a:spcBef>
                <a:spcPts val="1200"/>
              </a:spcBef>
            </a:pPr>
            <a:r>
              <a:rPr lang="en-GB" altLang="en-US" sz="2400" b="1" dirty="0">
                <a:solidFill>
                  <a:srgbClr val="1E5DF8"/>
                </a:solidFill>
                <a:latin typeface="Arial" panose="020B0604020202020204" pitchFamily="34" charset="0"/>
                <a:cs typeface="Arial" panose="020B0604020202020204" pitchFamily="34" charset="0"/>
              </a:rPr>
              <a:t>When things settle down – we need to build relationships with New Science Minister and New Universities Minister</a:t>
            </a:r>
          </a:p>
          <a:p>
            <a:pPr fontAlgn="base">
              <a:spcAft>
                <a:spcPts val="1000"/>
              </a:spcAft>
            </a:pPr>
            <a:endParaRPr lang="en-GB" altLang="en-US" sz="2400" b="1" dirty="0">
              <a:solidFill>
                <a:srgbClr val="1E5DF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943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530294" y="2503035"/>
            <a:ext cx="8316591" cy="830997"/>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Final Words</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2996841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389486" y="329290"/>
            <a:ext cx="5522331" cy="738664"/>
          </a:xfrm>
          <a:prstGeom prst="rect">
            <a:avLst/>
          </a:prstGeom>
          <a:noFill/>
        </p:spPr>
        <p:txBody>
          <a:bodyPr wrap="square" rtlCol="0" anchor="t">
            <a:spAutoFit/>
          </a:bodyPr>
          <a:lstStyle/>
          <a:p>
            <a:r>
              <a:rPr lang="en-US" sz="4200" b="1" spc="-150" dirty="0">
                <a:solidFill>
                  <a:srgbClr val="2E2D62"/>
                </a:solidFill>
                <a:latin typeface="Arial" panose="020B0604020202020204" pitchFamily="34" charset="0"/>
                <a:cs typeface="Arial" panose="020B0604020202020204" pitchFamily="34" charset="0"/>
              </a:rPr>
              <a:t>Final Words</a:t>
            </a:r>
          </a:p>
        </p:txBody>
      </p:sp>
      <p:sp>
        <p:nvSpPr>
          <p:cNvPr id="4" name="Rectangle 3">
            <a:extLst>
              <a:ext uri="{FF2B5EF4-FFF2-40B4-BE49-F238E27FC236}">
                <a16:creationId xmlns:a16="http://schemas.microsoft.com/office/drawing/2014/main" id="{6E288275-2FA5-564F-87D1-D588139B106D}"/>
              </a:ext>
            </a:extLst>
          </p:cNvPr>
          <p:cNvSpPr/>
          <p:nvPr/>
        </p:nvSpPr>
        <p:spPr>
          <a:xfrm>
            <a:off x="517577" y="1237966"/>
            <a:ext cx="11087047" cy="4641271"/>
          </a:xfrm>
          <a:prstGeom prst="rect">
            <a:avLst/>
          </a:prstGeom>
        </p:spPr>
        <p:txBody>
          <a:bodyPr wrap="square">
            <a:spAutoFit/>
          </a:bodyPr>
          <a:lstStyle/>
          <a:p>
            <a:pPr fontAlgn="base">
              <a:spcAft>
                <a:spcPts val="600"/>
              </a:spcAft>
            </a:pPr>
            <a:r>
              <a:rPr lang="en-GB" altLang="en-US" sz="2400" b="1" dirty="0">
                <a:solidFill>
                  <a:srgbClr val="1E5DF8"/>
                </a:solidFill>
                <a:latin typeface="Arial" panose="020B0604020202020204" pitchFamily="34" charset="0"/>
                <a:cs typeface="Arial" panose="020B0604020202020204" pitchFamily="34" charset="0"/>
              </a:rPr>
              <a:t>The current situation is a major challenge for everyone</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However, it will end </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STFC are working within UKRI to minimize the potential long-term impact on our research sector</a:t>
            </a:r>
          </a:p>
          <a:p>
            <a:pPr marL="1033200" lvl="1" indent="-288000" fontAlgn="base">
              <a:lnSpc>
                <a:spcPct val="110000"/>
              </a:lnSpc>
              <a:spcBef>
                <a:spcPts val="300"/>
              </a:spcBef>
              <a:buFont typeface="Arial" panose="020B0604020202020204" pitchFamily="34" charset="0"/>
              <a:buChar char="•"/>
            </a:pPr>
            <a:r>
              <a:rPr lang="en-GB" altLang="en-US" sz="2200" dirty="0">
                <a:solidFill>
                  <a:srgbClr val="FF6900"/>
                </a:solidFill>
                <a:latin typeface="Arial" panose="020B0604020202020204" pitchFamily="34" charset="0"/>
                <a:ea typeface="ヒラギノ角ゴ Pro W3"/>
                <a:cs typeface="Arial" panose="020B0604020202020204" pitchFamily="34" charset="0"/>
              </a:rPr>
              <a:t>By its nature, STFC-funded research is relatively robust in the short-term</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Immediate actions have focused on protecting the </a:t>
            </a:r>
            <a:r>
              <a:rPr lang="en-GB" altLang="en-US" sz="2200" b="1" dirty="0">
                <a:solidFill>
                  <a:srgbClr val="4D4D4D"/>
                </a:solidFill>
                <a:latin typeface="Arial" panose="020B0604020202020204" pitchFamily="34" charset="0"/>
                <a:ea typeface="ヒラギノ角ゴ Pro W3"/>
                <a:cs typeface="Arial" panose="020B0604020202020204" pitchFamily="34" charset="0"/>
              </a:rPr>
              <a:t>health and safety </a:t>
            </a:r>
            <a:r>
              <a:rPr lang="en-GB" altLang="en-US" sz="2200" dirty="0">
                <a:solidFill>
                  <a:srgbClr val="4D4D4D"/>
                </a:solidFill>
                <a:latin typeface="Arial" panose="020B0604020202020204" pitchFamily="34" charset="0"/>
                <a:ea typeface="ヒラギノ角ゴ Pro W3"/>
                <a:cs typeface="Arial" panose="020B0604020202020204" pitchFamily="34" charset="0"/>
              </a:rPr>
              <a:t>of staff and students across the sector</a:t>
            </a:r>
          </a:p>
          <a:p>
            <a:pPr marL="576000" indent="-288000" fontAlgn="base">
              <a:lnSpc>
                <a:spcPct val="110000"/>
              </a:lnSpc>
              <a:spcBef>
                <a:spcPts val="300"/>
              </a:spcBef>
              <a:buFont typeface="Arial" panose="020B0604020202020204" pitchFamily="34" charset="0"/>
              <a:buChar char="•"/>
            </a:pPr>
            <a:r>
              <a:rPr lang="en-GB" altLang="en-US" sz="2200" dirty="0">
                <a:solidFill>
                  <a:srgbClr val="4D4D4D"/>
                </a:solidFill>
                <a:latin typeface="Arial" panose="020B0604020202020204" pitchFamily="34" charset="0"/>
                <a:ea typeface="ヒラギノ角ゴ Pro W3"/>
                <a:cs typeface="Arial" panose="020B0604020202020204" pitchFamily="34" charset="0"/>
              </a:rPr>
              <a:t>It is not to early to plan for (most likely) a phased-recovery</a:t>
            </a:r>
          </a:p>
          <a:p>
            <a:pPr marL="1033200" lvl="1" indent="-288000" fontAlgn="base">
              <a:lnSpc>
                <a:spcPct val="110000"/>
              </a:lnSpc>
              <a:spcBef>
                <a:spcPts val="300"/>
              </a:spcBef>
              <a:buFont typeface="Arial" panose="020B0604020202020204" pitchFamily="34" charset="0"/>
              <a:buChar char="•"/>
            </a:pPr>
            <a:r>
              <a:rPr lang="en-GB" altLang="en-US" sz="2200" dirty="0">
                <a:solidFill>
                  <a:srgbClr val="FF6900"/>
                </a:solidFill>
                <a:latin typeface="Arial" panose="020B0604020202020204" pitchFamily="34" charset="0"/>
                <a:ea typeface="ヒラギノ角ゴ Pro W3"/>
                <a:cs typeface="Arial" panose="020B0604020202020204" pitchFamily="34" charset="0"/>
              </a:rPr>
              <a:t>We have started this work for STFC’s facilities</a:t>
            </a:r>
          </a:p>
          <a:p>
            <a:pPr fontAlgn="base">
              <a:spcBef>
                <a:spcPts val="1200"/>
              </a:spcBef>
            </a:pPr>
            <a:r>
              <a:rPr lang="en-GB" altLang="en-US" sz="2400" b="1" dirty="0">
                <a:solidFill>
                  <a:srgbClr val="1E5DF8"/>
                </a:solidFill>
                <a:latin typeface="Arial" panose="020B0604020202020204" pitchFamily="34" charset="0"/>
                <a:cs typeface="Arial" panose="020B0604020202020204" pitchFamily="34" charset="0"/>
              </a:rPr>
              <a:t>It is essential that we (STFC and our research communities) work closely together to best ride this storm</a:t>
            </a:r>
          </a:p>
        </p:txBody>
      </p:sp>
    </p:spTree>
    <p:extLst>
      <p:ext uri="{BB962C8B-B14F-4D97-AF65-F5344CB8AC3E}">
        <p14:creationId xmlns:p14="http://schemas.microsoft.com/office/powerpoint/2010/main" val="1475932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3F8DB5-D875-CF4D-A96F-70F080421F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13944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525996" y="2497230"/>
            <a:ext cx="7918755" cy="1569660"/>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How is STFC contributing to the fight against Covid-19</a:t>
            </a:r>
          </a:p>
        </p:txBody>
      </p:sp>
      <p:pic>
        <p:nvPicPr>
          <p:cNvPr id="5" name="Picture 4">
            <a:extLst>
              <a:ext uri="{FF2B5EF4-FFF2-40B4-BE49-F238E27FC236}">
                <a16:creationId xmlns:a16="http://schemas.microsoft.com/office/drawing/2014/main" id="{E201A9D8-A541-934F-8FC4-9439FCBF6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1450647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528464" y="1242772"/>
            <a:ext cx="11067899" cy="468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28600" indent="-22860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685800" indent="-22860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marL="0" indent="0">
              <a:lnSpc>
                <a:spcPct val="110000"/>
              </a:lnSpc>
              <a:spcBef>
                <a:spcPts val="0"/>
              </a:spcBef>
              <a:spcAft>
                <a:spcPts val="300"/>
              </a:spcAft>
              <a:buNone/>
            </a:pPr>
            <a:r>
              <a:rPr lang="en-GB" b="1" dirty="0">
                <a:solidFill>
                  <a:srgbClr val="1E5DF8"/>
                </a:solidFill>
                <a:ea typeface="+mn-ea"/>
              </a:rPr>
              <a:t>Activities to support the research effort:</a:t>
            </a:r>
          </a:p>
          <a:p>
            <a:pPr marL="576000" indent="-288000" defTabSz="1218926" fontAlgn="base">
              <a:lnSpc>
                <a:spcPct val="110000"/>
              </a:lnSpc>
              <a:spcBef>
                <a:spcPts val="600"/>
              </a:spcBef>
              <a:buFont typeface="Arial" panose="020B0604020202020204" pitchFamily="34" charset="0"/>
              <a:buChar char="•"/>
            </a:pPr>
            <a:r>
              <a:rPr lang="en-US" sz="2200" dirty="0">
                <a:solidFill>
                  <a:srgbClr val="4D4D4D"/>
                </a:solidFill>
                <a:ea typeface="+mn-ea"/>
              </a:rPr>
              <a:t>UKRI is funding </a:t>
            </a:r>
            <a:r>
              <a:rPr lang="en-US" sz="2200" b="1" dirty="0">
                <a:solidFill>
                  <a:srgbClr val="4D4D4D"/>
                </a:solidFill>
                <a:ea typeface="+mn-ea"/>
              </a:rPr>
              <a:t>research and innovation</a:t>
            </a:r>
            <a:r>
              <a:rPr lang="en-US" sz="2200" dirty="0">
                <a:solidFill>
                  <a:srgbClr val="4D4D4D"/>
                </a:solidFill>
                <a:ea typeface="+mn-ea"/>
              </a:rPr>
              <a:t> work in response to Covid-19 </a:t>
            </a:r>
          </a:p>
          <a:p>
            <a:pPr marL="576000" indent="-288000" defTabSz="1218926" fontAlgn="base">
              <a:lnSpc>
                <a:spcPct val="110000"/>
              </a:lnSpc>
              <a:spcBef>
                <a:spcPts val="600"/>
              </a:spcBef>
              <a:buFont typeface="Arial" panose="020B0604020202020204" pitchFamily="34" charset="0"/>
              <a:buChar char="•"/>
            </a:pPr>
            <a:r>
              <a:rPr lang="en-US" sz="2200" dirty="0">
                <a:solidFill>
                  <a:srgbClr val="4D4D4D"/>
                </a:solidFill>
                <a:ea typeface="+mn-ea"/>
              </a:rPr>
              <a:t>The first round of the </a:t>
            </a:r>
            <a:r>
              <a:rPr lang="en-US" sz="2200" dirty="0">
                <a:solidFill>
                  <a:srgbClr val="2E2D62"/>
                </a:solidFill>
                <a:ea typeface="+mn-ea"/>
                <a:hlinkClick r:id="rId3">
                  <a:extLst>
                    <a:ext uri="{A12FA001-AC4F-418D-AE19-62706E023703}">
                      <ahyp:hlinkClr xmlns:ahyp="http://schemas.microsoft.com/office/drawing/2018/hyperlinkcolor" val="tx"/>
                    </a:ext>
                  </a:extLst>
                </a:hlinkClick>
              </a:rPr>
              <a:t>£20m rapid response call</a:t>
            </a:r>
            <a:r>
              <a:rPr lang="en-US" sz="2200" dirty="0">
                <a:solidFill>
                  <a:srgbClr val="4D4D4D"/>
                </a:solidFill>
                <a:ea typeface="+mn-ea"/>
              </a:rPr>
              <a:t>, and the announcement on the </a:t>
            </a:r>
            <a:r>
              <a:rPr lang="en-US" sz="2200" dirty="0">
                <a:solidFill>
                  <a:srgbClr val="2E2D62"/>
                </a:solidFill>
                <a:ea typeface="+mn-ea"/>
                <a:hlinkClick r:id="rId4">
                  <a:extLst>
                    <a:ext uri="{A12FA001-AC4F-418D-AE19-62706E023703}">
                      <ahyp:hlinkClr xmlns:ahyp="http://schemas.microsoft.com/office/drawing/2018/hyperlinkcolor" val="tx"/>
                    </a:ext>
                  </a:extLst>
                </a:hlinkClick>
              </a:rPr>
              <a:t>COVID-19 Genomics UK Consortium</a:t>
            </a:r>
            <a:r>
              <a:rPr lang="en-US" sz="2200" dirty="0">
                <a:solidFill>
                  <a:srgbClr val="2E2D62"/>
                </a:solidFill>
                <a:ea typeface="+mn-ea"/>
              </a:rPr>
              <a:t> </a:t>
            </a:r>
            <a:r>
              <a:rPr lang="en-US" sz="2200" dirty="0">
                <a:solidFill>
                  <a:srgbClr val="4D4D4D"/>
                </a:solidFill>
                <a:ea typeface="+mn-ea"/>
              </a:rPr>
              <a:t>is on the UKRI </a:t>
            </a:r>
            <a:r>
              <a:rPr lang="en-US" sz="2200" dirty="0">
                <a:solidFill>
                  <a:srgbClr val="2E2D62"/>
                </a:solidFill>
                <a:ea typeface="+mn-ea"/>
                <a:hlinkClick r:id="rId5">
                  <a:extLst>
                    <a:ext uri="{A12FA001-AC4F-418D-AE19-62706E023703}">
                      <ahyp:hlinkClr xmlns:ahyp="http://schemas.microsoft.com/office/drawing/2018/hyperlinkcolor" val="tx"/>
                    </a:ext>
                  </a:extLst>
                </a:hlinkClick>
              </a:rPr>
              <a:t>website</a:t>
            </a:r>
            <a:endParaRPr lang="en-US" sz="2200" dirty="0">
              <a:solidFill>
                <a:srgbClr val="2E2D62"/>
              </a:solidFill>
              <a:ea typeface="+mn-ea"/>
            </a:endParaRPr>
          </a:p>
          <a:p>
            <a:pPr marL="576000" indent="-288000" defTabSz="1218926" fontAlgn="base">
              <a:lnSpc>
                <a:spcPct val="110000"/>
              </a:lnSpc>
              <a:spcBef>
                <a:spcPts val="600"/>
              </a:spcBef>
              <a:buFont typeface="Arial" panose="020B0604020202020204" pitchFamily="34" charset="0"/>
              <a:buChar char="•"/>
            </a:pPr>
            <a:r>
              <a:rPr lang="en-US" sz="2200" dirty="0">
                <a:solidFill>
                  <a:srgbClr val="4D4D4D"/>
                </a:solidFill>
                <a:ea typeface="+mn-ea"/>
              </a:rPr>
              <a:t>There is an </a:t>
            </a:r>
            <a:r>
              <a:rPr lang="en-US" sz="2200" dirty="0">
                <a:solidFill>
                  <a:srgbClr val="2E2D62"/>
                </a:solidFill>
                <a:ea typeface="+mn-ea"/>
                <a:hlinkClick r:id="rId6">
                  <a:extLst>
                    <a:ext uri="{A12FA001-AC4F-418D-AE19-62706E023703}">
                      <ahyp:hlinkClr xmlns:ahyp="http://schemas.microsoft.com/office/drawing/2018/hyperlinkcolor" val="tx"/>
                    </a:ext>
                  </a:extLst>
                </a:hlinkClick>
              </a:rPr>
              <a:t>open call</a:t>
            </a:r>
            <a:r>
              <a:rPr lang="en-US" sz="2200" dirty="0">
                <a:solidFill>
                  <a:srgbClr val="2E2D62"/>
                </a:solidFill>
                <a:ea typeface="+mn-ea"/>
              </a:rPr>
              <a:t> </a:t>
            </a:r>
            <a:r>
              <a:rPr lang="en-US" sz="2200" dirty="0">
                <a:solidFill>
                  <a:srgbClr val="4D4D4D"/>
                </a:solidFill>
                <a:ea typeface="+mn-ea"/>
              </a:rPr>
              <a:t>for short term projects (12-18 months) to address the health, social, economic and environmental impacts of the COVID-19 outbreak, either</a:t>
            </a:r>
          </a:p>
          <a:p>
            <a:pPr marL="1033200" lvl="1" indent="-288000" defTabSz="1218926" fontAlgn="base">
              <a:lnSpc>
                <a:spcPct val="110000"/>
              </a:lnSpc>
              <a:spcBef>
                <a:spcPts val="600"/>
              </a:spcBef>
              <a:buFont typeface="Arial" panose="020B0604020202020204" pitchFamily="34" charset="0"/>
              <a:buChar char="•"/>
            </a:pPr>
            <a:r>
              <a:rPr lang="en-US" sz="2000" dirty="0">
                <a:solidFill>
                  <a:srgbClr val="FF6900"/>
                </a:solidFill>
                <a:ea typeface="+mn-ea"/>
              </a:rPr>
              <a:t>Repurposing existing funded grant effort</a:t>
            </a:r>
          </a:p>
          <a:p>
            <a:pPr marL="1033200" lvl="1" indent="-288000" defTabSz="1218926" fontAlgn="base">
              <a:lnSpc>
                <a:spcPct val="110000"/>
              </a:lnSpc>
              <a:spcBef>
                <a:spcPts val="600"/>
              </a:spcBef>
              <a:buFont typeface="Arial" panose="020B0604020202020204" pitchFamily="34" charset="0"/>
              <a:buChar char="•"/>
            </a:pPr>
            <a:r>
              <a:rPr lang="en-US" sz="2000" dirty="0">
                <a:solidFill>
                  <a:srgbClr val="FF6900"/>
                </a:solidFill>
                <a:ea typeface="+mn-ea"/>
              </a:rPr>
              <a:t>New grant funding  </a:t>
            </a:r>
          </a:p>
          <a:p>
            <a:pPr marL="288000" indent="0" defTabSz="1218926" fontAlgn="base">
              <a:lnSpc>
                <a:spcPct val="110000"/>
              </a:lnSpc>
              <a:spcBef>
                <a:spcPts val="600"/>
              </a:spcBef>
              <a:buNone/>
            </a:pPr>
            <a:r>
              <a:rPr lang="en-US" sz="2200" dirty="0">
                <a:solidFill>
                  <a:srgbClr val="4D4D4D"/>
                </a:solidFill>
                <a:ea typeface="+mn-ea"/>
              </a:rPr>
              <a:t>    In both cases, approval will be through light-touch rapid peer review</a:t>
            </a:r>
          </a:p>
          <a:p>
            <a:pPr marL="576000" indent="-288000" defTabSz="1218926" fontAlgn="base">
              <a:lnSpc>
                <a:spcPct val="110000"/>
              </a:lnSpc>
              <a:spcBef>
                <a:spcPts val="600"/>
              </a:spcBef>
              <a:buFont typeface="Arial" panose="020B0604020202020204" pitchFamily="34" charset="0"/>
              <a:buChar char="•"/>
            </a:pPr>
            <a:r>
              <a:rPr lang="en-US" sz="2200" dirty="0">
                <a:solidFill>
                  <a:srgbClr val="4D4D4D"/>
                </a:solidFill>
                <a:ea typeface="+mn-ea"/>
              </a:rPr>
              <a:t>UKRI has also been working on a new website called </a:t>
            </a:r>
            <a:r>
              <a:rPr lang="en-US" sz="2200" dirty="0">
                <a:solidFill>
                  <a:srgbClr val="2E2D62"/>
                </a:solidFill>
                <a:ea typeface="+mn-ea"/>
                <a:hlinkClick r:id="rId7">
                  <a:extLst>
                    <a:ext uri="{A12FA001-AC4F-418D-AE19-62706E023703}">
                      <ahyp:hlinkClr xmlns:ahyp="http://schemas.microsoft.com/office/drawing/2018/hyperlinkcolor" val="tx"/>
                    </a:ext>
                  </a:extLst>
                </a:hlinkClick>
              </a:rPr>
              <a:t>Coronavirus: the science explained</a:t>
            </a:r>
            <a:r>
              <a:rPr lang="en-US" sz="2200" dirty="0">
                <a:solidFill>
                  <a:srgbClr val="4D4D4D"/>
                </a:solidFill>
                <a:ea typeface="+mn-ea"/>
              </a:rPr>
              <a:t> - this is very good</a:t>
            </a:r>
            <a:endParaRPr lang="en-GB" sz="2200" dirty="0">
              <a:solidFill>
                <a:srgbClr val="4D4D4D"/>
              </a:solidFill>
              <a:ea typeface="+mn-ea"/>
            </a:endParaRPr>
          </a:p>
        </p:txBody>
      </p:sp>
      <p:sp>
        <p:nvSpPr>
          <p:cNvPr id="4" name="TextBox 2"/>
          <p:cNvSpPr txBox="1">
            <a:spLocks noChangeArrowheads="1"/>
          </p:cNvSpPr>
          <p:nvPr/>
        </p:nvSpPr>
        <p:spPr bwMode="auto">
          <a:xfrm>
            <a:off x="386855" y="334626"/>
            <a:ext cx="1120258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Lucida Grande"/>
                <a:ea typeface="ヒラギノ角ゴ Pro W3"/>
                <a:cs typeface="ヒラギノ角ゴ Pro W3"/>
              </a:defRPr>
            </a:lvl1pPr>
            <a:lvl2pPr marL="742950" indent="-285750">
              <a:spcBef>
                <a:spcPct val="20000"/>
              </a:spcBef>
              <a:buChar char="–"/>
              <a:defRPr sz="2800">
                <a:solidFill>
                  <a:schemeClr val="tx1"/>
                </a:solidFill>
                <a:latin typeface="Lucida Grande"/>
                <a:ea typeface="ヒラギノ角ゴ Pro W3"/>
                <a:cs typeface="ヒラギノ角ゴ Pro W3"/>
              </a:defRPr>
            </a:lvl2pPr>
            <a:lvl3pPr marL="1143000" indent="-228600">
              <a:spcBef>
                <a:spcPct val="20000"/>
              </a:spcBef>
              <a:buChar char="•"/>
              <a:defRPr sz="2400">
                <a:solidFill>
                  <a:schemeClr val="tx1"/>
                </a:solidFill>
                <a:latin typeface="Lucida Grande"/>
                <a:ea typeface="ヒラギノ角ゴ Pro W3"/>
                <a:cs typeface="ヒラギノ角ゴ Pro W3"/>
              </a:defRPr>
            </a:lvl3pPr>
            <a:lvl4pPr marL="1600200" indent="-228600">
              <a:spcBef>
                <a:spcPct val="20000"/>
              </a:spcBef>
              <a:buChar char="–"/>
              <a:defRPr sz="2000">
                <a:solidFill>
                  <a:schemeClr val="tx1"/>
                </a:solidFill>
                <a:latin typeface="Lucida Grande"/>
                <a:ea typeface="ヒラギノ角ゴ Pro W3"/>
                <a:cs typeface="ヒラギノ角ゴ Pro W3"/>
              </a:defRPr>
            </a:lvl4pPr>
            <a:lvl5pPr marL="2057400" indent="-228600">
              <a:spcBef>
                <a:spcPct val="20000"/>
              </a:spcBef>
              <a:buChar char="»"/>
              <a:defRPr sz="2000">
                <a:solidFill>
                  <a:schemeClr val="tx1"/>
                </a:solidFill>
                <a:latin typeface="Lucida Grande"/>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Lucida Grande"/>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Lucida Grande"/>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Lucida Grande"/>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Lucida Grande"/>
                <a:ea typeface="ヒラギノ角ゴ Pro W3"/>
                <a:cs typeface="ヒラギノ角ゴ Pro W3"/>
              </a:defRPr>
            </a:lvl9pPr>
          </a:lstStyle>
          <a:p>
            <a:pPr>
              <a:spcBef>
                <a:spcPct val="0"/>
              </a:spcBef>
              <a:buNone/>
            </a:pPr>
            <a:r>
              <a:rPr lang="en-GB" altLang="en-US" sz="4400" b="1" dirty="0">
                <a:solidFill>
                  <a:srgbClr val="002060"/>
                </a:solidFill>
                <a:latin typeface="Arial" panose="020B0604020202020204" pitchFamily="34" charset="0"/>
                <a:cs typeface="Arial" panose="020B0604020202020204" pitchFamily="34" charset="0"/>
              </a:rPr>
              <a:t>UKRI Response </a:t>
            </a:r>
            <a:endParaRPr lang="en-GB" altLang="en-US" sz="4400" b="1" dirty="0">
              <a:solidFill>
                <a:srgbClr val="FFFFFF"/>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6D4BA8-1093-4B4D-B3F4-55C4071EBF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1835" y="521091"/>
            <a:ext cx="1398627" cy="1366840"/>
          </a:xfrm>
          <a:prstGeom prst="rect">
            <a:avLst/>
          </a:prstGeom>
        </p:spPr>
      </p:pic>
    </p:spTree>
    <p:extLst>
      <p:ext uri="{BB962C8B-B14F-4D97-AF65-F5344CB8AC3E}">
        <p14:creationId xmlns:p14="http://schemas.microsoft.com/office/powerpoint/2010/main" val="39130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528465" y="1242772"/>
            <a:ext cx="11076160" cy="567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28600" indent="-22860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685800" indent="-22860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marL="0" indent="0">
              <a:lnSpc>
                <a:spcPct val="110000"/>
              </a:lnSpc>
              <a:spcBef>
                <a:spcPts val="0"/>
              </a:spcBef>
              <a:spcAft>
                <a:spcPts val="300"/>
              </a:spcAft>
              <a:buNone/>
            </a:pPr>
            <a:r>
              <a:rPr lang="en-GB" b="1" dirty="0">
                <a:solidFill>
                  <a:srgbClr val="1E5DF8"/>
                </a:solidFill>
                <a:ea typeface="+mn-ea"/>
              </a:rPr>
              <a:t>Rapidly moved to home-working</a:t>
            </a:r>
          </a:p>
          <a:p>
            <a:pPr marL="576000" indent="-288000" defTabSz="1218926" fontAlgn="base">
              <a:lnSpc>
                <a:spcPct val="110000"/>
              </a:lnSpc>
              <a:spcBef>
                <a:spcPts val="300"/>
              </a:spcBef>
              <a:buFont typeface="Arial" panose="020B0604020202020204" pitchFamily="34" charset="0"/>
              <a:buChar char="•"/>
            </a:pPr>
            <a:r>
              <a:rPr lang="en-US" sz="2200" dirty="0">
                <a:solidFill>
                  <a:srgbClr val="4D4D4D"/>
                </a:solidFill>
                <a:ea typeface="+mn-ea"/>
              </a:rPr>
              <a:t>Majority of STFC staff are working from home</a:t>
            </a:r>
          </a:p>
          <a:p>
            <a:pPr marL="576000" indent="-288000" defTabSz="1218926" fontAlgn="base">
              <a:lnSpc>
                <a:spcPct val="110000"/>
              </a:lnSpc>
              <a:spcBef>
                <a:spcPts val="300"/>
              </a:spcBef>
              <a:buFont typeface="Arial" panose="020B0604020202020204" pitchFamily="34" charset="0"/>
              <a:buChar char="•"/>
            </a:pPr>
            <a:r>
              <a:rPr lang="en-US" sz="2200" dirty="0">
                <a:solidFill>
                  <a:srgbClr val="4D4D4D"/>
                </a:solidFill>
                <a:ea typeface="+mn-ea"/>
              </a:rPr>
              <a:t>STFC </a:t>
            </a:r>
            <a:r>
              <a:rPr lang="en-US" sz="2200" dirty="0">
                <a:solidFill>
                  <a:srgbClr val="4D4D4D"/>
                </a:solidFill>
              </a:rPr>
              <a:t>national laboratory sites are still open, but only for core essential activities as per government instructions, which includes the critical support of current Covid-19 research. We retain only a minimal number of staff (essential workers) on our sites at this time.</a:t>
            </a:r>
          </a:p>
          <a:p>
            <a:pPr marL="576000" indent="-288000" defTabSz="1218926" fontAlgn="base">
              <a:lnSpc>
                <a:spcPct val="110000"/>
              </a:lnSpc>
              <a:spcBef>
                <a:spcPts val="300"/>
              </a:spcBef>
              <a:buFont typeface="Arial" panose="020B0604020202020204" pitchFamily="34" charset="0"/>
              <a:buChar char="•"/>
            </a:pPr>
            <a:r>
              <a:rPr lang="en-US" sz="2200" dirty="0">
                <a:solidFill>
                  <a:srgbClr val="4D4D4D"/>
                </a:solidFill>
              </a:rPr>
              <a:t>I want to </a:t>
            </a:r>
            <a:r>
              <a:rPr lang="en-US" sz="2200" dirty="0" err="1">
                <a:solidFill>
                  <a:srgbClr val="4D4D4D"/>
                </a:solidFill>
              </a:rPr>
              <a:t>emphasise</a:t>
            </a:r>
            <a:r>
              <a:rPr lang="en-US" sz="2200" dirty="0">
                <a:solidFill>
                  <a:srgbClr val="4D4D4D"/>
                </a:solidFill>
              </a:rPr>
              <a:t> that our work has not stopped. The majority of STFC staff are home-working and thanks to their efforts we are striving to deliver as normal a service as possible for our community.</a:t>
            </a:r>
          </a:p>
          <a:p>
            <a:pPr marL="576000" indent="-288000" defTabSz="1218926" fontAlgn="base">
              <a:lnSpc>
                <a:spcPct val="110000"/>
              </a:lnSpc>
              <a:spcBef>
                <a:spcPts val="300"/>
              </a:spcBef>
              <a:buFont typeface="Arial" panose="020B0604020202020204" pitchFamily="34" charset="0"/>
              <a:buChar char="•"/>
            </a:pPr>
            <a:r>
              <a:rPr lang="en-US" sz="2200" b="1" dirty="0" err="1">
                <a:solidFill>
                  <a:srgbClr val="4D4D4D"/>
                </a:solidFill>
              </a:rPr>
              <a:t>Programmes</a:t>
            </a:r>
            <a:r>
              <a:rPr lang="en-US" sz="2200" b="1" dirty="0">
                <a:solidFill>
                  <a:srgbClr val="4D4D4D"/>
                </a:solidFill>
              </a:rPr>
              <a:t> and Grants teams have adapted well</a:t>
            </a:r>
            <a:endParaRPr lang="en-US" sz="2200" dirty="0">
              <a:solidFill>
                <a:srgbClr val="4D4D4D"/>
              </a:solidFill>
            </a:endParaRPr>
          </a:p>
          <a:p>
            <a:pPr marL="576000" indent="-288000" defTabSz="1218926" fontAlgn="base">
              <a:lnSpc>
                <a:spcPct val="110000"/>
              </a:lnSpc>
              <a:spcBef>
                <a:spcPts val="300"/>
              </a:spcBef>
              <a:buFont typeface="Arial" panose="020B0604020202020204" pitchFamily="34" charset="0"/>
              <a:buChar char="•"/>
            </a:pPr>
            <a:r>
              <a:rPr lang="en-US" sz="2200" dirty="0">
                <a:solidFill>
                  <a:srgbClr val="4D4D4D"/>
                </a:solidFill>
              </a:rPr>
              <a:t>We have a number of internal initiatives that are contributing to the fight against Covid-19 </a:t>
            </a:r>
          </a:p>
          <a:p>
            <a:pPr marL="576000" indent="-288000" defTabSz="1218926" fontAlgn="base">
              <a:lnSpc>
                <a:spcPct val="110000"/>
              </a:lnSpc>
              <a:spcBef>
                <a:spcPts val="600"/>
              </a:spcBef>
              <a:buFont typeface="Arial" panose="020B0604020202020204" pitchFamily="34" charset="0"/>
              <a:buChar char="•"/>
            </a:pPr>
            <a:endParaRPr lang="en-US" sz="2200" dirty="0">
              <a:solidFill>
                <a:srgbClr val="4D4D4D"/>
              </a:solidFill>
            </a:endParaRPr>
          </a:p>
          <a:p>
            <a:pPr marL="457109" indent="-457109" defTabSz="1218926" fontAlgn="base">
              <a:lnSpc>
                <a:spcPct val="110000"/>
              </a:lnSpc>
              <a:spcBef>
                <a:spcPts val="600"/>
              </a:spcBef>
              <a:buFont typeface="Arial" panose="020B0604020202020204" pitchFamily="34" charset="0"/>
              <a:buChar char="•"/>
            </a:pPr>
            <a:endParaRPr lang="en-GB" sz="2200" dirty="0">
              <a:solidFill>
                <a:srgbClr val="4D4D4D"/>
              </a:solidFill>
              <a:ea typeface="+mn-ea"/>
            </a:endParaRPr>
          </a:p>
        </p:txBody>
      </p:sp>
      <p:sp>
        <p:nvSpPr>
          <p:cNvPr id="4" name="TextBox 2"/>
          <p:cNvSpPr txBox="1">
            <a:spLocks noChangeArrowheads="1"/>
          </p:cNvSpPr>
          <p:nvPr/>
        </p:nvSpPr>
        <p:spPr bwMode="auto">
          <a:xfrm>
            <a:off x="402747" y="334626"/>
            <a:ext cx="1120258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Lucida Grande"/>
                <a:ea typeface="ヒラギノ角ゴ Pro W3"/>
                <a:cs typeface="ヒラギノ角ゴ Pro W3"/>
              </a:defRPr>
            </a:lvl1pPr>
            <a:lvl2pPr marL="742950" indent="-285750">
              <a:spcBef>
                <a:spcPct val="20000"/>
              </a:spcBef>
              <a:buChar char="–"/>
              <a:defRPr sz="2800">
                <a:solidFill>
                  <a:schemeClr val="tx1"/>
                </a:solidFill>
                <a:latin typeface="Lucida Grande"/>
                <a:ea typeface="ヒラギノ角ゴ Pro W3"/>
                <a:cs typeface="ヒラギノ角ゴ Pro W3"/>
              </a:defRPr>
            </a:lvl2pPr>
            <a:lvl3pPr marL="1143000" indent="-228600">
              <a:spcBef>
                <a:spcPct val="20000"/>
              </a:spcBef>
              <a:buChar char="•"/>
              <a:defRPr sz="2400">
                <a:solidFill>
                  <a:schemeClr val="tx1"/>
                </a:solidFill>
                <a:latin typeface="Lucida Grande"/>
                <a:ea typeface="ヒラギノ角ゴ Pro W3"/>
                <a:cs typeface="ヒラギノ角ゴ Pro W3"/>
              </a:defRPr>
            </a:lvl3pPr>
            <a:lvl4pPr marL="1600200" indent="-228600">
              <a:spcBef>
                <a:spcPct val="20000"/>
              </a:spcBef>
              <a:buChar char="–"/>
              <a:defRPr sz="2000">
                <a:solidFill>
                  <a:schemeClr val="tx1"/>
                </a:solidFill>
                <a:latin typeface="Lucida Grande"/>
                <a:ea typeface="ヒラギノ角ゴ Pro W3"/>
                <a:cs typeface="ヒラギノ角ゴ Pro W3"/>
              </a:defRPr>
            </a:lvl4pPr>
            <a:lvl5pPr marL="2057400" indent="-228600">
              <a:spcBef>
                <a:spcPct val="20000"/>
              </a:spcBef>
              <a:buChar char="»"/>
              <a:defRPr sz="2000">
                <a:solidFill>
                  <a:schemeClr val="tx1"/>
                </a:solidFill>
                <a:latin typeface="Lucida Grande"/>
                <a:ea typeface="ヒラギノ角ゴ Pro W3"/>
                <a:cs typeface="ヒラギノ角ゴ Pro W3"/>
              </a:defRPr>
            </a:lvl5pPr>
            <a:lvl6pPr marL="2514600" indent="-228600" eaLnBrk="0" fontAlgn="base" hangingPunct="0">
              <a:spcBef>
                <a:spcPct val="20000"/>
              </a:spcBef>
              <a:spcAft>
                <a:spcPct val="0"/>
              </a:spcAft>
              <a:buChar char="»"/>
              <a:defRPr sz="2000">
                <a:solidFill>
                  <a:schemeClr val="tx1"/>
                </a:solidFill>
                <a:latin typeface="Lucida Grande"/>
                <a:ea typeface="ヒラギノ角ゴ Pro W3"/>
                <a:cs typeface="ヒラギノ角ゴ Pro W3"/>
              </a:defRPr>
            </a:lvl6pPr>
            <a:lvl7pPr marL="2971800" indent="-228600" eaLnBrk="0" fontAlgn="base" hangingPunct="0">
              <a:spcBef>
                <a:spcPct val="20000"/>
              </a:spcBef>
              <a:spcAft>
                <a:spcPct val="0"/>
              </a:spcAft>
              <a:buChar char="»"/>
              <a:defRPr sz="2000">
                <a:solidFill>
                  <a:schemeClr val="tx1"/>
                </a:solidFill>
                <a:latin typeface="Lucida Grande"/>
                <a:ea typeface="ヒラギノ角ゴ Pro W3"/>
                <a:cs typeface="ヒラギノ角ゴ Pro W3"/>
              </a:defRPr>
            </a:lvl7pPr>
            <a:lvl8pPr marL="3429000" indent="-228600" eaLnBrk="0" fontAlgn="base" hangingPunct="0">
              <a:spcBef>
                <a:spcPct val="20000"/>
              </a:spcBef>
              <a:spcAft>
                <a:spcPct val="0"/>
              </a:spcAft>
              <a:buChar char="»"/>
              <a:defRPr sz="2000">
                <a:solidFill>
                  <a:schemeClr val="tx1"/>
                </a:solidFill>
                <a:latin typeface="Lucida Grande"/>
                <a:ea typeface="ヒラギノ角ゴ Pro W3"/>
                <a:cs typeface="ヒラギノ角ゴ Pro W3"/>
              </a:defRPr>
            </a:lvl8pPr>
            <a:lvl9pPr marL="3886200" indent="-228600" eaLnBrk="0" fontAlgn="base" hangingPunct="0">
              <a:spcBef>
                <a:spcPct val="20000"/>
              </a:spcBef>
              <a:spcAft>
                <a:spcPct val="0"/>
              </a:spcAft>
              <a:buChar char="»"/>
              <a:defRPr sz="2000">
                <a:solidFill>
                  <a:schemeClr val="tx1"/>
                </a:solidFill>
                <a:latin typeface="Lucida Grande"/>
                <a:ea typeface="ヒラギノ角ゴ Pro W3"/>
                <a:cs typeface="ヒラギノ角ゴ Pro W3"/>
              </a:defRPr>
            </a:lvl9pPr>
          </a:lstStyle>
          <a:p>
            <a:pPr>
              <a:spcBef>
                <a:spcPct val="0"/>
              </a:spcBef>
              <a:buNone/>
            </a:pPr>
            <a:r>
              <a:rPr lang="en-GB" altLang="en-US" sz="4400" b="1" dirty="0">
                <a:solidFill>
                  <a:srgbClr val="002060"/>
                </a:solidFill>
                <a:latin typeface="Arial" panose="020B0604020202020204" pitchFamily="34" charset="0"/>
                <a:cs typeface="Arial" panose="020B0604020202020204" pitchFamily="34" charset="0"/>
              </a:rPr>
              <a:t>STFC Response </a:t>
            </a:r>
            <a:endParaRPr lang="en-GB" altLang="en-US" sz="4400" b="1" dirty="0">
              <a:solidFill>
                <a:srgbClr val="FFFFFF"/>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1E37CB2-DB0D-FD45-AC60-F8BB9D0C0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835" y="521091"/>
            <a:ext cx="1398627" cy="1366840"/>
          </a:xfrm>
          <a:prstGeom prst="rect">
            <a:avLst/>
          </a:prstGeom>
        </p:spPr>
      </p:pic>
    </p:spTree>
    <p:extLst>
      <p:ext uri="{BB962C8B-B14F-4D97-AF65-F5344CB8AC3E}">
        <p14:creationId xmlns:p14="http://schemas.microsoft.com/office/powerpoint/2010/main" val="2020622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F50704-F0EA-8B42-9A7A-B06836B6CA4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30247" y="4883258"/>
            <a:ext cx="7943388" cy="1132063"/>
          </a:xfrm>
          <a:prstGeom prst="rect">
            <a:avLst/>
          </a:prstGeom>
        </p:spPr>
      </p:pic>
      <p:sp>
        <p:nvSpPr>
          <p:cNvPr id="8" name="TextBox 7">
            <a:extLst>
              <a:ext uri="{FF2B5EF4-FFF2-40B4-BE49-F238E27FC236}">
                <a16:creationId xmlns:a16="http://schemas.microsoft.com/office/drawing/2014/main" id="{BFE9B97B-C72B-9641-AAD0-5585AD5DB42D}"/>
              </a:ext>
            </a:extLst>
          </p:cNvPr>
          <p:cNvSpPr txBox="1"/>
          <p:nvPr/>
        </p:nvSpPr>
        <p:spPr>
          <a:xfrm>
            <a:off x="382878" y="398120"/>
            <a:ext cx="11221747" cy="701731"/>
          </a:xfrm>
          <a:prstGeom prst="rect">
            <a:avLst/>
          </a:prstGeom>
          <a:noFill/>
        </p:spPr>
        <p:txBody>
          <a:bodyPr wrap="square" rtlCol="0" anchor="t">
            <a:spAutoFit/>
          </a:bodyPr>
          <a:lstStyle/>
          <a:p>
            <a:pPr>
              <a:lnSpc>
                <a:spcPct val="90000"/>
              </a:lnSpc>
            </a:pPr>
            <a:r>
              <a:rPr lang="en-GB" altLang="en-US" sz="4400" b="1" dirty="0">
                <a:solidFill>
                  <a:srgbClr val="002060"/>
                </a:solidFill>
                <a:latin typeface="Arial" panose="020B0604020202020204" pitchFamily="34" charset="0"/>
                <a:cs typeface="Arial" panose="020B0604020202020204" pitchFamily="34" charset="0"/>
              </a:rPr>
              <a:t>Diamond helps to search for a cure</a:t>
            </a:r>
          </a:p>
        </p:txBody>
      </p:sp>
      <p:sp>
        <p:nvSpPr>
          <p:cNvPr id="10" name="Content Placeholder 2">
            <a:extLst>
              <a:ext uri="{FF2B5EF4-FFF2-40B4-BE49-F238E27FC236}">
                <a16:creationId xmlns:a16="http://schemas.microsoft.com/office/drawing/2014/main" id="{578052AF-FA5F-C742-BA06-946279EE2DA9}"/>
              </a:ext>
            </a:extLst>
          </p:cNvPr>
          <p:cNvSpPr txBox="1">
            <a:spLocks/>
          </p:cNvSpPr>
          <p:nvPr/>
        </p:nvSpPr>
        <p:spPr bwMode="auto">
          <a:xfrm>
            <a:off x="521822" y="2513255"/>
            <a:ext cx="11080191" cy="260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28600" indent="-22860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685800" indent="-22860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marL="576000" indent="-288000">
              <a:lnSpc>
                <a:spcPct val="110000"/>
              </a:lnSpc>
              <a:spcBef>
                <a:spcPts val="0"/>
              </a:spcBef>
              <a:spcAft>
                <a:spcPts val="300"/>
              </a:spcAft>
              <a:buFont typeface="Arial" panose="020B0604020202020204" pitchFamily="34" charset="0"/>
              <a:buChar char="•"/>
            </a:pPr>
            <a:r>
              <a:rPr lang="en-GB" sz="2100" dirty="0" err="1">
                <a:solidFill>
                  <a:srgbClr val="4D4D4D"/>
                </a:solidFill>
                <a:ea typeface="+mn-ea"/>
              </a:rPr>
              <a:t>Exscientia</a:t>
            </a:r>
            <a:r>
              <a:rPr lang="en-GB" sz="2100" dirty="0">
                <a:solidFill>
                  <a:srgbClr val="4D4D4D"/>
                </a:solidFill>
                <a:ea typeface="+mn-ea"/>
              </a:rPr>
              <a:t> hopes to discover a drug that can be repurposed to treat coronavirus within the next 6 to 12 months, whereupon it would be tested on Covid-19 patients</a:t>
            </a:r>
          </a:p>
          <a:p>
            <a:pPr marL="576000" indent="-288000">
              <a:lnSpc>
                <a:spcPct val="110000"/>
              </a:lnSpc>
              <a:spcBef>
                <a:spcPts val="0"/>
              </a:spcBef>
              <a:spcAft>
                <a:spcPts val="300"/>
              </a:spcAft>
              <a:buFont typeface="Arial" panose="020B0604020202020204" pitchFamily="34" charset="0"/>
              <a:buChar char="•"/>
            </a:pPr>
            <a:r>
              <a:rPr lang="en-GB" sz="2100" dirty="0">
                <a:solidFill>
                  <a:srgbClr val="4D4D4D"/>
                </a:solidFill>
                <a:ea typeface="+mn-ea"/>
              </a:rPr>
              <a:t>Repurposing existing molecules can save a lot of time in the drug discovery process, meaning a faster route to clinical trials and, potentially, a treatment</a:t>
            </a:r>
          </a:p>
          <a:p>
            <a:pPr marL="576000" indent="-288000">
              <a:lnSpc>
                <a:spcPct val="110000"/>
              </a:lnSpc>
              <a:spcBef>
                <a:spcPts val="0"/>
              </a:spcBef>
              <a:spcAft>
                <a:spcPts val="300"/>
              </a:spcAft>
              <a:buFont typeface="Arial" panose="020B0604020202020204" pitchFamily="34" charset="0"/>
              <a:buChar char="•"/>
            </a:pPr>
            <a:r>
              <a:rPr lang="en-GB" sz="2100" dirty="0">
                <a:solidFill>
                  <a:srgbClr val="4D4D4D"/>
                </a:solidFill>
                <a:ea typeface="+mn-ea"/>
              </a:rPr>
              <a:t>Diamond will carry out screening and structural analysis, providing understanding how anti-viral drugs work at the atomic level. Supported by STFC’s Scientific Computing Dept.</a:t>
            </a:r>
          </a:p>
        </p:txBody>
      </p:sp>
      <p:sp>
        <p:nvSpPr>
          <p:cNvPr id="11" name="Content Placeholder 2">
            <a:extLst>
              <a:ext uri="{FF2B5EF4-FFF2-40B4-BE49-F238E27FC236}">
                <a16:creationId xmlns:a16="http://schemas.microsoft.com/office/drawing/2014/main" id="{D46113E7-D17A-5543-9117-B17366C29F29}"/>
              </a:ext>
            </a:extLst>
          </p:cNvPr>
          <p:cNvSpPr txBox="1">
            <a:spLocks/>
          </p:cNvSpPr>
          <p:nvPr/>
        </p:nvSpPr>
        <p:spPr bwMode="auto">
          <a:xfrm>
            <a:off x="523837" y="1249879"/>
            <a:ext cx="11076161" cy="125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28600" indent="-22860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685800" indent="-22860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marL="0" lvl="1" indent="0" defTabSz="914364" fontAlgn="base">
              <a:lnSpc>
                <a:spcPct val="110000"/>
              </a:lnSpc>
              <a:spcBef>
                <a:spcPct val="0"/>
              </a:spcBef>
              <a:spcAft>
                <a:spcPts val="600"/>
              </a:spcAft>
              <a:buNone/>
            </a:pPr>
            <a:r>
              <a:rPr lang="en-GB" altLang="en-US" sz="2400" b="1" dirty="0" err="1">
                <a:solidFill>
                  <a:srgbClr val="1E5DF8"/>
                </a:solidFill>
                <a:ea typeface="+mn-ea"/>
              </a:rPr>
              <a:t>Exscientia</a:t>
            </a:r>
            <a:r>
              <a:rPr lang="en-GB" altLang="en-US" sz="2400" b="1" dirty="0">
                <a:solidFill>
                  <a:srgbClr val="1E5DF8"/>
                </a:solidFill>
                <a:ea typeface="+mn-ea"/>
              </a:rPr>
              <a:t>, an Oxford-based firm that uses AI to develop new medicines, has teamed up with Diamond to screen more than 15,000 drugs for their effectiveness as a treatment for Covid-19</a:t>
            </a:r>
          </a:p>
        </p:txBody>
      </p:sp>
    </p:spTree>
    <p:extLst>
      <p:ext uri="{BB962C8B-B14F-4D97-AF65-F5344CB8AC3E}">
        <p14:creationId xmlns:p14="http://schemas.microsoft.com/office/powerpoint/2010/main" val="15924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88C18A-0348-8B41-9674-2C4240E4CCF6}"/>
              </a:ext>
            </a:extLst>
          </p:cNvPr>
          <p:cNvSpPr txBox="1"/>
          <p:nvPr/>
        </p:nvSpPr>
        <p:spPr>
          <a:xfrm>
            <a:off x="401071" y="330382"/>
            <a:ext cx="12203466" cy="769441"/>
          </a:xfrm>
          <a:prstGeom prst="rect">
            <a:avLst/>
          </a:prstGeom>
          <a:noFill/>
        </p:spPr>
        <p:txBody>
          <a:bodyPr wrap="square" rtlCol="0" anchor="t">
            <a:spAutoFit/>
          </a:bodyPr>
          <a:lstStyle/>
          <a:p>
            <a:r>
              <a:rPr lang="en-GB" altLang="en-US" sz="4400" b="1" dirty="0">
                <a:solidFill>
                  <a:srgbClr val="002060"/>
                </a:solidFill>
                <a:latin typeface="Arial" panose="020B0604020202020204" pitchFamily="34" charset="0"/>
                <a:cs typeface="Arial" panose="020B0604020202020204" pitchFamily="34" charset="0"/>
              </a:rPr>
              <a:t>STFC support to fight Covid-19</a:t>
            </a:r>
            <a:endParaRPr lang="en-GB" altLang="en-US" sz="4400" b="1" dirty="0">
              <a:solidFill>
                <a:srgbClr val="C00000"/>
              </a:solidFill>
              <a:latin typeface="Arial" panose="020B0604020202020204" pitchFamily="34" charset="0"/>
              <a:cs typeface="Arial" panose="020B0604020202020204" pitchFamily="34" charset="0"/>
            </a:endParaRPr>
          </a:p>
        </p:txBody>
      </p:sp>
      <p:sp>
        <p:nvSpPr>
          <p:cNvPr id="17" name="Content Placeholder 2"/>
          <p:cNvSpPr txBox="1">
            <a:spLocks/>
          </p:cNvSpPr>
          <p:nvPr/>
        </p:nvSpPr>
        <p:spPr bwMode="auto">
          <a:xfrm>
            <a:off x="533399" y="1245629"/>
            <a:ext cx="9279965" cy="477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28600" indent="-22860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685800" indent="-22860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marL="0" lvl="1" indent="0" defTabSz="914364" fontAlgn="base">
              <a:lnSpc>
                <a:spcPct val="110000"/>
              </a:lnSpc>
              <a:spcBef>
                <a:spcPct val="0"/>
              </a:spcBef>
              <a:spcAft>
                <a:spcPts val="600"/>
              </a:spcAft>
              <a:buNone/>
            </a:pPr>
            <a:r>
              <a:rPr lang="en-GB" sz="2400" b="1" dirty="0">
                <a:solidFill>
                  <a:srgbClr val="1E5DF8"/>
                </a:solidFill>
                <a:ea typeface="+mn-ea"/>
              </a:rPr>
              <a:t>A Covid-19 Rapid Call for Access to the Octopus Facility</a:t>
            </a:r>
          </a:p>
          <a:p>
            <a:pPr marL="576000" indent="-287338">
              <a:lnSpc>
                <a:spcPct val="110000"/>
              </a:lnSpc>
              <a:spcBef>
                <a:spcPts val="300"/>
              </a:spcBef>
              <a:buFont typeface="Arial" panose="020B0604020202020204" pitchFamily="34" charset="0"/>
              <a:buChar char="•"/>
              <a:tabLst>
                <a:tab pos="2149475" algn="l"/>
              </a:tabLst>
            </a:pPr>
            <a:r>
              <a:rPr lang="en-GB" sz="2200" dirty="0">
                <a:solidFill>
                  <a:srgbClr val="4D4D4D"/>
                </a:solidFill>
              </a:rPr>
              <a:t>The </a:t>
            </a:r>
            <a:r>
              <a:rPr lang="en-GB" sz="2200" b="1" dirty="0">
                <a:solidFill>
                  <a:srgbClr val="4D4D4D"/>
                </a:solidFill>
              </a:rPr>
              <a:t>Central Laser Facility</a:t>
            </a:r>
            <a:r>
              <a:rPr lang="en-GB" sz="2200" dirty="0">
                <a:solidFill>
                  <a:srgbClr val="4D4D4D"/>
                </a:solidFill>
              </a:rPr>
              <a:t> (CLF), is inviting rapid access proposals to its Octopus imaging facility for research relevant to Covid-19</a:t>
            </a:r>
          </a:p>
          <a:p>
            <a:pPr marL="576000" indent="-287338">
              <a:lnSpc>
                <a:spcPct val="110000"/>
              </a:lnSpc>
              <a:spcBef>
                <a:spcPts val="300"/>
              </a:spcBef>
              <a:buFont typeface="Arial" panose="020B0604020202020204" pitchFamily="34" charset="0"/>
              <a:buChar char="•"/>
              <a:tabLst>
                <a:tab pos="2149475" algn="l"/>
              </a:tabLst>
            </a:pPr>
            <a:r>
              <a:rPr lang="en-GB" sz="2200" dirty="0">
                <a:solidFill>
                  <a:srgbClr val="4D4D4D"/>
                </a:solidFill>
              </a:rPr>
              <a:t>The Octopus facility offers a comprehensive range of optical microscopy instruments and techniques including super-resolution single molecule imaging and tracking, light sheet microscopy, etc.</a:t>
            </a:r>
          </a:p>
          <a:p>
            <a:pPr marL="576000" indent="-287338">
              <a:lnSpc>
                <a:spcPct val="110000"/>
              </a:lnSpc>
              <a:spcBef>
                <a:spcPts val="300"/>
              </a:spcBef>
              <a:buFont typeface="Arial" panose="020B0604020202020204" pitchFamily="34" charset="0"/>
              <a:buChar char="•"/>
              <a:tabLst>
                <a:tab pos="2149475" algn="l"/>
              </a:tabLst>
            </a:pPr>
            <a:r>
              <a:rPr lang="en-GB" sz="2200" dirty="0">
                <a:solidFill>
                  <a:srgbClr val="4D4D4D"/>
                </a:solidFill>
              </a:rPr>
              <a:t>This is a unique research call:</a:t>
            </a:r>
          </a:p>
          <a:p>
            <a:pPr marL="1152000" indent="-287338">
              <a:lnSpc>
                <a:spcPct val="110000"/>
              </a:lnSpc>
              <a:spcBef>
                <a:spcPts val="300"/>
              </a:spcBef>
              <a:buFont typeface="Arial" panose="020B0604020202020204" pitchFamily="34" charset="0"/>
              <a:buChar char="•"/>
              <a:tabLst>
                <a:tab pos="2149475" algn="l"/>
              </a:tabLst>
            </a:pPr>
            <a:r>
              <a:rPr lang="en-GB" sz="2200" dirty="0">
                <a:solidFill>
                  <a:srgbClr val="FF6900"/>
                </a:solidFill>
              </a:rPr>
              <a:t>To maintain social distancing physical microscopy will be undertaken by expert CLF staff, with samples being sent to the facility. Communication with users before and during the experiments will be by video link or telephone, and remote access to the microscopy instruments will be available</a:t>
            </a:r>
            <a:endParaRPr lang="en-GB" altLang="en-US" sz="2400" b="1" dirty="0">
              <a:solidFill>
                <a:srgbClr val="FF6900"/>
              </a:solidFill>
              <a:ea typeface="+mn-e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020" y="3192463"/>
            <a:ext cx="1693664" cy="668381"/>
          </a:xfrm>
          <a:prstGeom prst="rect">
            <a:avLst/>
          </a:prstGeom>
        </p:spPr>
      </p:pic>
      <p:pic>
        <p:nvPicPr>
          <p:cNvPr id="7" name="Picture 6">
            <a:extLst>
              <a:ext uri="{FF2B5EF4-FFF2-40B4-BE49-F238E27FC236}">
                <a16:creationId xmlns:a16="http://schemas.microsoft.com/office/drawing/2014/main" id="{DE8DD5F6-1BB2-FB45-B57D-653EC9E96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4034" y="1247230"/>
            <a:ext cx="1641251" cy="1603950"/>
          </a:xfrm>
          <a:prstGeom prst="rect">
            <a:avLst/>
          </a:prstGeom>
        </p:spPr>
      </p:pic>
    </p:spTree>
    <p:extLst>
      <p:ext uri="{BB962C8B-B14F-4D97-AF65-F5344CB8AC3E}">
        <p14:creationId xmlns:p14="http://schemas.microsoft.com/office/powerpoint/2010/main" val="1821637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88C18A-0348-8B41-9674-2C4240E4CCF6}"/>
              </a:ext>
            </a:extLst>
          </p:cNvPr>
          <p:cNvSpPr txBox="1"/>
          <p:nvPr/>
        </p:nvSpPr>
        <p:spPr>
          <a:xfrm>
            <a:off x="401071" y="330382"/>
            <a:ext cx="12203466"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STFC support to fight Covid-19</a:t>
            </a:r>
            <a:endParaRPr kumimoji="0" lang="en-GB" alt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7" name="Content Placeholder 2"/>
          <p:cNvSpPr txBox="1">
            <a:spLocks/>
          </p:cNvSpPr>
          <p:nvPr/>
        </p:nvSpPr>
        <p:spPr bwMode="auto">
          <a:xfrm>
            <a:off x="533400" y="1245629"/>
            <a:ext cx="9229166" cy="47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28600" indent="-22860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685800" indent="-22860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marL="0" marR="0" lvl="1" indent="0" algn="l" defTabSz="914364" rtl="0" eaLnBrk="1" fontAlgn="base" latinLnBrk="0" hangingPunct="1">
              <a:lnSpc>
                <a:spcPct val="110000"/>
              </a:lnSpc>
              <a:spcBef>
                <a:spcPct val="0"/>
              </a:spcBef>
              <a:spcAft>
                <a:spcPts val="300"/>
              </a:spcAft>
              <a:buClrTx/>
              <a:buSzTx/>
              <a:buFontTx/>
              <a:buNone/>
              <a:tabLst/>
              <a:defRPr/>
            </a:pPr>
            <a:r>
              <a:rPr kumimoji="0" lang="en-GB" sz="2400" b="1"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Our Scientific</a:t>
            </a:r>
            <a:r>
              <a:rPr kumimoji="0" lang="en-GB" sz="2400" b="1" i="0" u="none" strike="noStrike" kern="1200" cap="none" spc="0" normalizeH="0" noProof="0" dirty="0">
                <a:ln>
                  <a:noFill/>
                </a:ln>
                <a:solidFill>
                  <a:srgbClr val="1E5DF8"/>
                </a:solidFill>
                <a:effectLst/>
                <a:uLnTx/>
                <a:uFillTx/>
                <a:latin typeface="Arial" panose="020B0604020202020204" pitchFamily="34" charset="0"/>
                <a:ea typeface="+mn-ea"/>
                <a:cs typeface="Arial" panose="020B0604020202020204" pitchFamily="34" charset="0"/>
              </a:rPr>
              <a:t> Computing Department are supporting multiple projects around </a:t>
            </a:r>
            <a:r>
              <a:rPr kumimoji="0" lang="en-GB" sz="2400" b="1" i="0" u="none" strike="noStrike" kern="1200" cap="none" spc="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rPr>
              <a:t>Covid-19 including:</a:t>
            </a:r>
          </a:p>
          <a:p>
            <a:pPr marL="576000" lvl="0" indent="-287338">
              <a:lnSpc>
                <a:spcPct val="110000"/>
              </a:lnSpc>
              <a:spcBef>
                <a:spcPts val="300"/>
              </a:spcBef>
              <a:buFont typeface="Arial" panose="020B0604020202020204" pitchFamily="34" charset="0"/>
              <a:buChar char="•"/>
              <a:tabLst>
                <a:tab pos="2149475" algn="l"/>
              </a:tabLst>
              <a:defRPr/>
            </a:pPr>
            <a:r>
              <a:rPr lang="en-US" sz="2200" dirty="0">
                <a:solidFill>
                  <a:srgbClr val="4D4D4D"/>
                </a:solidFill>
              </a:rPr>
              <a:t>Some of our Collaborative Computational Projects have developed software which forms part of the toolkit being used in the fight against Covid-19.   </a:t>
            </a:r>
          </a:p>
          <a:p>
            <a:pPr marL="576000" indent="-287338">
              <a:lnSpc>
                <a:spcPct val="110000"/>
              </a:lnSpc>
              <a:spcBef>
                <a:spcPts val="300"/>
              </a:spcBef>
              <a:buFont typeface="Arial" panose="020B0604020202020204" pitchFamily="34" charset="0"/>
              <a:buChar char="•"/>
              <a:tabLst>
                <a:tab pos="2149475" algn="l"/>
              </a:tabLst>
              <a:defRPr/>
            </a:pPr>
            <a:r>
              <a:rPr lang="en-US" sz="2200" dirty="0">
                <a:solidFill>
                  <a:srgbClr val="4D4D4D"/>
                </a:solidFill>
              </a:rPr>
              <a:t>The SCD Cloud is providing compute capability for Diamond’s </a:t>
            </a:r>
            <a:r>
              <a:rPr lang="en-US" sz="2200" dirty="0" err="1">
                <a:solidFill>
                  <a:srgbClr val="4D4D4D"/>
                </a:solidFill>
              </a:rPr>
              <a:t>XChem</a:t>
            </a:r>
            <a:r>
              <a:rPr lang="en-US" sz="2200" dirty="0">
                <a:solidFill>
                  <a:srgbClr val="4D4D4D"/>
                </a:solidFill>
              </a:rPr>
              <a:t> Covid-19 work and our Software Engineering Group is helping Diamond with </a:t>
            </a:r>
            <a:r>
              <a:rPr lang="en-US" sz="2200" dirty="0" err="1">
                <a:solidFill>
                  <a:srgbClr val="4D4D4D"/>
                </a:solidFill>
              </a:rPr>
              <a:t>XChem</a:t>
            </a:r>
            <a:r>
              <a:rPr lang="en-US" sz="2200" dirty="0">
                <a:solidFill>
                  <a:srgbClr val="4D4D4D"/>
                </a:solidFill>
              </a:rPr>
              <a:t> software issues. </a:t>
            </a:r>
          </a:p>
          <a:p>
            <a:pPr marL="576000" lvl="0" indent="-287338">
              <a:lnSpc>
                <a:spcPct val="110000"/>
              </a:lnSpc>
              <a:spcBef>
                <a:spcPts val="300"/>
              </a:spcBef>
              <a:buFont typeface="Arial" panose="020B0604020202020204" pitchFamily="34" charset="0"/>
              <a:buChar char="•"/>
              <a:tabLst>
                <a:tab pos="2149475" algn="l"/>
              </a:tabLst>
              <a:defRPr/>
            </a:pPr>
            <a:r>
              <a:rPr lang="en-US" sz="2200" dirty="0">
                <a:solidFill>
                  <a:srgbClr val="4D4D4D"/>
                </a:solidFill>
              </a:rPr>
              <a:t>The Tier-1 Facility is donating around 30,000 cores to </a:t>
            </a:r>
            <a:r>
              <a:rPr lang="en-US" sz="2200" dirty="0" err="1">
                <a:solidFill>
                  <a:srgbClr val="4D4D4D"/>
                </a:solidFill>
              </a:rPr>
              <a:t>Folding@home</a:t>
            </a:r>
            <a:endParaRPr lang="en-US" sz="2200" dirty="0">
              <a:solidFill>
                <a:srgbClr val="4D4D4D"/>
              </a:solidFill>
            </a:endParaRPr>
          </a:p>
          <a:p>
            <a:pPr marL="576000" lvl="0" indent="-287338">
              <a:lnSpc>
                <a:spcPct val="110000"/>
              </a:lnSpc>
              <a:spcBef>
                <a:spcPts val="300"/>
              </a:spcBef>
              <a:buFont typeface="Arial" panose="020B0604020202020204" pitchFamily="34" charset="0"/>
              <a:buChar char="•"/>
              <a:tabLst>
                <a:tab pos="2149475" algn="l"/>
              </a:tabLst>
              <a:defRPr/>
            </a:pPr>
            <a:r>
              <a:rPr lang="en-US" sz="2200" dirty="0">
                <a:solidFill>
                  <a:srgbClr val="4D4D4D"/>
                </a:solidFill>
              </a:rPr>
              <a:t>The SCARF platform has provided additional CPU resources to Diamond-related researchers at Oxford University</a:t>
            </a:r>
            <a:endParaRPr kumimoji="0" lang="en-GB" altLang="en-US" sz="2400" b="1" i="0" u="none" strike="noStrike" kern="1200" cap="none" spc="0" normalizeH="0" baseline="0" noProof="0" dirty="0">
              <a:ln>
                <a:noFill/>
              </a:ln>
              <a:solidFill>
                <a:srgbClr val="FF690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DE8DD5F6-1BB2-FB45-B57D-653EC9E96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4034" y="1247230"/>
            <a:ext cx="1641251" cy="1603950"/>
          </a:xfrm>
          <a:prstGeom prst="rect">
            <a:avLst/>
          </a:prstGeom>
        </p:spPr>
      </p:pic>
      <p:pic>
        <p:nvPicPr>
          <p:cNvPr id="1026" name="Picture 2" descr="https://www.scd.stfc.ac.uk/Slideshow/B1-%20JASMIN.01_DSC70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8448" y="4285128"/>
            <a:ext cx="2069066" cy="138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22182"/>
      </p:ext>
    </p:extLst>
  </p:cSld>
  <p:clrMapOvr>
    <a:masterClrMapping/>
  </p:clrMapOvr>
</p:sld>
</file>

<file path=ppt/theme/theme1.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UKRI STFC Powerpoint templat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3081345FAA4548A14638147C969D0A" ma:contentTypeVersion="4" ma:contentTypeDescription="Create a new document." ma:contentTypeScope="" ma:versionID="e8d7a54000cfa4dcf8caa4d05dc7cb56">
  <xsd:schema xmlns:xsd="http://www.w3.org/2001/XMLSchema" xmlns:xs="http://www.w3.org/2001/XMLSchema" xmlns:p="http://schemas.microsoft.com/office/2006/metadata/properties" xmlns:ns3="92923c5d-1b38-459f-ad22-f552b7ef31bd" targetNamespace="http://schemas.microsoft.com/office/2006/metadata/properties" ma:root="true" ma:fieldsID="bb79995b87a5de23a76e81c3ff7dea4b" ns3:_="">
    <xsd:import namespace="92923c5d-1b38-459f-ad22-f552b7ef31b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23c5d-1b38-459f-ad22-f552b7ef31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DFE88E-5BBD-4BFF-963E-F7CD7D691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923c5d-1b38-459f-ad22-f552b7ef31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FF28D6-33EF-48D3-99E6-E76E9C6792A4}">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92923c5d-1b38-459f-ad22-f552b7ef31bd"/>
    <ds:schemaRef ds:uri="http://www.w3.org/XML/1998/namespace"/>
  </ds:schemaRefs>
</ds:datastoreItem>
</file>

<file path=customXml/itemProps3.xml><?xml version="1.0" encoding="utf-8"?>
<ds:datastoreItem xmlns:ds="http://schemas.openxmlformats.org/officeDocument/2006/customXml" ds:itemID="{03E96DCF-A62B-48F0-AAD8-5CED628834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31342</TotalTime>
  <Words>4005</Words>
  <Application>Microsoft Office PowerPoint</Application>
  <PresentationFormat>Widescreen</PresentationFormat>
  <Paragraphs>386</Paragraphs>
  <Slides>38</Slides>
  <Notes>30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38</vt:i4>
      </vt:variant>
    </vt:vector>
  </HeadingPairs>
  <TitlesOfParts>
    <vt:vector size="47" baseType="lpstr">
      <vt:lpstr>Arial</vt:lpstr>
      <vt:lpstr>Arial Regular</vt:lpstr>
      <vt:lpstr>Calibri</vt:lpstr>
      <vt:lpstr>Calibri Light</vt:lpstr>
      <vt:lpstr>Lucida Grande</vt:lpstr>
      <vt:lpstr>Office Theme</vt:lpstr>
      <vt:lpstr>2_Office Theme</vt:lpstr>
      <vt:lpstr>Custom Design</vt:lpstr>
      <vt:lpstr>UKRI STFC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STFC Programme Impacts</vt:lpstr>
      <vt:lpstr>Programme Impacts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Staff Forum: March 2020 (PowerPoint, 14.2MB)</dc:title>
  <dc:creator>Internal.Communications@stfc.ukri.org</dc:creator>
  <cp:lastModifiedBy>Atkinson, Jessica (STFC,SO,PROG)</cp:lastModifiedBy>
  <cp:revision>922</cp:revision>
  <cp:lastPrinted>2020-02-25T17:24:09Z</cp:lastPrinted>
  <dcterms:created xsi:type="dcterms:W3CDTF">2019-09-17T08:04:08Z</dcterms:created>
  <dcterms:modified xsi:type="dcterms:W3CDTF">2020-04-07T14:12:22Z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0x010100553081345FAA4548A14638147C969D0A</vt:lpwstr>
  </property>
</Properties>
</file>