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206E"/>
    <a:srgbClr val="FFFFFF"/>
    <a:srgbClr val="500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58736-6E63-478F-8BD5-8A4AC2575D13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91304-1915-443A-ACE3-C6DE6C384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02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91304-1915-443A-ACE3-C6DE6C3849C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193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91304-1915-443A-ACE3-C6DE6C3849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49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7246F-9AEC-882E-AF09-AE6B007BE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B01A06-29B6-22A2-6213-75893BE1D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57EC6-2E3D-B471-338F-773A46E08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C21D-77DD-49E4-B192-228D86AFFFCB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388E7-86B6-64E2-E6BD-52125517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21B7C-DF27-6E12-2CD0-0160A2574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3BB2-111F-4345-826A-7F512576F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126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FE0AD-A978-CDD3-DDF4-75FA8BB89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8EAFB7-2294-5A71-E4B0-5B6326F366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72B46-78C4-85DB-1637-B63E1B40F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C21D-77DD-49E4-B192-228D86AFFFCB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2FCF3-01DE-41A0-716A-9F9061314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9664C-055A-AC62-869C-40C5C0E2C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3BB2-111F-4345-826A-7F512576F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63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DE4F09-79E9-ED56-A7F9-B023B59E87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4A81ED-F000-115D-E578-D1A7D6A34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A7A83-4482-4B47-9513-4FD2AA06C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C21D-77DD-49E4-B192-228D86AFFFCB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5472C-1BC0-4730-D716-4CE039C35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9D7AC-0491-C787-8B90-7201A628B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3BB2-111F-4345-826A-7F512576F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194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ECEFF-F65C-DDFB-97D0-6E223409E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4F8D0-B944-79B5-4525-B7E1D81BA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3783F-B439-9A91-CC4A-34D487DFD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C21D-77DD-49E4-B192-228D86AFFFCB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A46FE-A1F2-3B7C-B336-8265AB1A2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2FDE6-0145-5515-59D0-408BC0AA9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3BB2-111F-4345-826A-7F512576F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021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7340F-153C-6291-606F-0B0C063D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AEDB4-D54C-5165-2BA4-105269197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FF696-4415-B27B-DC62-9E16A1EBE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C21D-77DD-49E4-B192-228D86AFFFCB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46610-0072-376D-67BE-9B63F975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0B497-0B0E-BD30-9CC1-3D8332DC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3BB2-111F-4345-826A-7F512576F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63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388F2-1F37-F1E1-3653-FB63813B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86AC2-802F-87D3-254A-4317010A2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A25BC-786A-F621-51EC-F6BEC7BCAA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A103F-BCA0-FB68-6596-0558D8DCA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C21D-77DD-49E4-B192-228D86AFFFCB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6C02F-0F6E-563E-6C6C-A7AE2EBB3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610362-81D1-2BED-478C-3A8532F33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3BB2-111F-4345-826A-7F512576F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230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DC034-8913-1CC7-56F4-8B6C7300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B6C98-B6B4-B6D9-5789-D9F28E959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354A3-4274-6251-0A86-5278C9FD3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644E54-8B27-57C0-6079-B1AE2BD7F0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A2E983-3576-0BC5-D039-37CB50B0CA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AECB69-CCFA-393F-CAF6-EBE6EAD89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C21D-77DD-49E4-B192-228D86AFFFCB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1E46D0-BA84-DDBB-860A-519758866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265328-2153-AA08-EACC-2AD515821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3BB2-111F-4345-826A-7F512576F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87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3687A-DF6A-520A-0AAD-F7CFE8BE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A5A403-240F-9FFE-8813-01F26B69C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C21D-77DD-49E4-B192-228D86AFFFCB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11196D-E635-6C9C-6EBC-022A8236C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E674D9-9B24-E1AF-0015-266794636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3BB2-111F-4345-826A-7F512576F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30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476269-937B-1389-8178-F016E9A8B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C21D-77DD-49E4-B192-228D86AFFFCB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3AD4B6-8C73-314C-CD8B-1D261445F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0142C-37D6-852A-7E07-D9265E97C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3BB2-111F-4345-826A-7F512576F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498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2C2AE-8BC0-3E41-D642-CFC289F90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86A84-79BD-DEF2-D7BA-D5D631896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EFE57E-3EE7-C8F0-B9FF-FCC4C90950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A865BB-685C-AE87-3C01-C667AB177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C21D-77DD-49E4-B192-228D86AFFFCB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A9E88D-D446-B773-67A9-0C7A67B83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5CE58-C958-2105-B048-33C461EA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3BB2-111F-4345-826A-7F512576F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9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A9F89-E44D-BDCC-7B5B-272F5568E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B0F9D8-E565-809D-3DB5-D3078EF2F6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71333-8329-1879-7F27-3ED7E89B0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CE0EE1-021D-7C7F-10E1-B4F97C8DF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C21D-77DD-49E4-B192-228D86AFFFCB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0E08C-3E02-907F-7C92-508D289D0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F47D5-1D42-43B8-467F-D79B2B16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3BB2-111F-4345-826A-7F512576F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61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0E9D47-0CE9-1747-4D90-1C3B25C21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6F3134-8638-01A9-5E19-3E56DB606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D4EBC-AAEB-A822-DD4D-574A49E9C2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F3C21D-77DD-49E4-B192-228D86AFFFCB}" type="datetimeFigureOut">
              <a:rPr lang="en-GB" smtClean="0"/>
              <a:t>17/09/2025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2A024-C4A6-8AEF-986A-BABC9845C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B382E-BAA1-9E4A-98C6-1B4269F96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743BB2-111F-4345-826A-7F512576FF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30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image" Target="../media/image11.svg"/><Relationship Id="rId7" Type="http://schemas.openxmlformats.org/officeDocument/2006/relationships/image" Target="../media/image4.png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5.svg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4.svg"/><Relationship Id="rId5" Type="http://schemas.openxmlformats.org/officeDocument/2006/relationships/image" Target="../media/image3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E6E12-6DA9-C358-7E1B-3E8B53D07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237" y="980204"/>
            <a:ext cx="11501012" cy="715181"/>
          </a:xfrm>
        </p:spPr>
        <p:txBody>
          <a:bodyPr>
            <a:noAutofit/>
          </a:bodyPr>
          <a:lstStyle/>
          <a:p>
            <a:r>
              <a:rPr lang="en-GB" sz="4000" dirty="0"/>
              <a:t>External Injection into Plasma to Produce VHEE Beams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4E8E38B-6AF5-383A-7220-D3539B2F9A6E}"/>
              </a:ext>
            </a:extLst>
          </p:cNvPr>
          <p:cNvGrpSpPr/>
          <p:nvPr/>
        </p:nvGrpSpPr>
        <p:grpSpPr>
          <a:xfrm>
            <a:off x="794320" y="2554121"/>
            <a:ext cx="10603360" cy="3689092"/>
            <a:chOff x="611443" y="1803541"/>
            <a:chExt cx="11841376" cy="385006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70BF8C5-1FCC-0255-E7BB-D18EA4581948}"/>
                </a:ext>
              </a:extLst>
            </p:cNvPr>
            <p:cNvGrpSpPr/>
            <p:nvPr/>
          </p:nvGrpSpPr>
          <p:grpSpPr>
            <a:xfrm>
              <a:off x="611443" y="2546117"/>
              <a:ext cx="11841376" cy="3107488"/>
              <a:chOff x="325492" y="11134755"/>
              <a:chExt cx="13360418" cy="4036254"/>
            </a:xfrm>
          </p:grpSpPr>
          <p:sp>
            <p:nvSpPr>
              <p:cNvPr id="6" name="Line">
                <a:extLst>
                  <a:ext uri="{FF2B5EF4-FFF2-40B4-BE49-F238E27FC236}">
                    <a16:creationId xmlns:a16="http://schemas.microsoft.com/office/drawing/2014/main" id="{74209B07-FE49-BCF1-BE2D-828DDA7FA1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220033" y="11793919"/>
                <a:ext cx="687503" cy="160604"/>
              </a:xfrm>
              <a:prstGeom prst="line">
                <a:avLst/>
              </a:prstGeom>
              <a:noFill/>
              <a:ln w="76200">
                <a:solidFill>
                  <a:srgbClr val="92D050"/>
                </a:solidFill>
                <a:miter lim="4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50800" tIns="50800" rIns="50800" bIns="50800" anchor="ctr"/>
              <a:lstStyle/>
              <a:p>
                <a:endParaRPr lang="en-GB" dirty="0"/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9F0B80C-A279-9468-D0BB-22CCCE689A01}"/>
                  </a:ext>
                </a:extLst>
              </p:cNvPr>
              <p:cNvGrpSpPr/>
              <p:nvPr/>
            </p:nvGrpSpPr>
            <p:grpSpPr>
              <a:xfrm>
                <a:off x="325492" y="11134755"/>
                <a:ext cx="13360418" cy="4036254"/>
                <a:chOff x="1569282" y="12021595"/>
                <a:chExt cx="13360418" cy="4537283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B10A5D84-0D5D-C69C-08FD-0C0A7CD3DE17}"/>
                    </a:ext>
                  </a:extLst>
                </p:cNvPr>
                <p:cNvGrpSpPr/>
                <p:nvPr/>
              </p:nvGrpSpPr>
              <p:grpSpPr>
                <a:xfrm rot="20787569">
                  <a:off x="10582123" y="12795246"/>
                  <a:ext cx="1906539" cy="862641"/>
                  <a:chOff x="19410762" y="20959621"/>
                  <a:chExt cx="3644385" cy="1351578"/>
                </a:xfrm>
              </p:grpSpPr>
              <p:grpSp>
                <p:nvGrpSpPr>
                  <p:cNvPr id="31" name="Group 30">
                    <a:extLst>
                      <a:ext uri="{FF2B5EF4-FFF2-40B4-BE49-F238E27FC236}">
                        <a16:creationId xmlns:a16="http://schemas.microsoft.com/office/drawing/2014/main" id="{47051F85-40BB-794B-34BF-A91F932655EE}"/>
                      </a:ext>
                    </a:extLst>
                  </p:cNvPr>
                  <p:cNvGrpSpPr/>
                  <p:nvPr/>
                </p:nvGrpSpPr>
                <p:grpSpPr>
                  <a:xfrm>
                    <a:off x="19410762" y="20959621"/>
                    <a:ext cx="3644385" cy="1351578"/>
                    <a:chOff x="15443200" y="21509352"/>
                    <a:chExt cx="7727447" cy="2559691"/>
                  </a:xfrm>
                  <a:solidFill>
                    <a:srgbClr val="9437FF"/>
                  </a:solidFill>
                </p:grpSpPr>
                <p:sp>
                  <p:nvSpPr>
                    <p:cNvPr id="33" name="Rectangle 32">
                      <a:extLst>
                        <a:ext uri="{FF2B5EF4-FFF2-40B4-BE49-F238E27FC236}">
                          <a16:creationId xmlns:a16="http://schemas.microsoft.com/office/drawing/2014/main" id="{4F71BE3A-8CE5-781D-A649-042CEED788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103601" y="21509352"/>
                      <a:ext cx="7067046" cy="2559691"/>
                    </a:xfrm>
                    <a:prstGeom prst="rect">
                      <a:avLst/>
                    </a:prstGeom>
                    <a:grpFill/>
                    <a:effectLst>
                      <a:outerShdw blurRad="152400" dist="317500" dir="5400000" sx="90000" sy="-19000" rotWithShape="0">
                        <a:prstClr val="black">
                          <a:alpha val="15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30214748-8BD9-821D-EFF6-0C67E377CD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43200" y="21509352"/>
                      <a:ext cx="2209799" cy="2559691"/>
                    </a:xfrm>
                    <a:prstGeom prst="rect">
                      <a:avLst/>
                    </a:prstGeom>
                    <a:grpFill/>
                    <a:ln>
                      <a:solidFill>
                        <a:schemeClr val="tx1"/>
                      </a:solidFill>
                    </a:ln>
                    <a:effectLst>
                      <a:outerShdw blurRad="152400" dist="317500" dir="5400000" sx="90000" sy="-19000" rotWithShape="0">
                        <a:prstClr val="black">
                          <a:alpha val="15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6E9CA4C7-D639-05C4-FC07-E082D4F358CD}"/>
                      </a:ext>
                    </a:extLst>
                  </p:cNvPr>
                  <p:cNvSpPr/>
                  <p:nvPr/>
                </p:nvSpPr>
                <p:spPr>
                  <a:xfrm>
                    <a:off x="19671059" y="21246246"/>
                    <a:ext cx="521582" cy="778328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D72669A4-A624-FA39-253A-52C1F5290EB8}"/>
                    </a:ext>
                  </a:extLst>
                </p:cNvPr>
                <p:cNvGrpSpPr/>
                <p:nvPr/>
              </p:nvGrpSpPr>
              <p:grpSpPr>
                <a:xfrm>
                  <a:off x="1569282" y="12021595"/>
                  <a:ext cx="13360418" cy="4537283"/>
                  <a:chOff x="3556361" y="19352642"/>
                  <a:chExt cx="13360418" cy="4537283"/>
                </a:xfrm>
              </p:grpSpPr>
              <p:grpSp>
                <p:nvGrpSpPr>
                  <p:cNvPr id="9" name="Group">
                    <a:extLst>
                      <a:ext uri="{FF2B5EF4-FFF2-40B4-BE49-F238E27FC236}">
                        <a16:creationId xmlns:a16="http://schemas.microsoft.com/office/drawing/2014/main" id="{CF045F21-EF47-5036-823F-648FA552F99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556361" y="19352642"/>
                    <a:ext cx="13360418" cy="4537283"/>
                    <a:chOff x="280680" y="-328538"/>
                    <a:chExt cx="12654655" cy="5145432"/>
                  </a:xfrm>
                </p:grpSpPr>
                <p:sp>
                  <p:nvSpPr>
                    <p:cNvPr id="16" name="Line">
                      <a:extLst>
                        <a:ext uri="{FF2B5EF4-FFF2-40B4-BE49-F238E27FC236}">
                          <a16:creationId xmlns:a16="http://schemas.microsoft.com/office/drawing/2014/main" id="{C13F3438-EB3B-5131-1960-06753B0970F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28601" y="1223329"/>
                      <a:ext cx="7556233" cy="2159360"/>
                    </a:xfrm>
                    <a:prstGeom prst="line">
                      <a:avLst/>
                    </a:prstGeom>
                    <a:noFill/>
                    <a:ln w="76200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miter lim="4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50800" tIns="50800" rIns="50800" bIns="50800" anchor="ctr"/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17" name="Shape">
                      <a:extLst>
                        <a:ext uri="{FF2B5EF4-FFF2-40B4-BE49-F238E27FC236}">
                          <a16:creationId xmlns:a16="http://schemas.microsoft.com/office/drawing/2014/main" id="{774FCCB4-A2F7-8163-F038-F35E751EB48A}"/>
                        </a:ext>
                      </a:extLst>
                    </p:cNvPr>
                    <p:cNvSpPr/>
                    <p:nvPr/>
                  </p:nvSpPr>
                  <p:spPr>
                    <a:xfrm rot="15563826">
                      <a:off x="3314448" y="2070842"/>
                      <a:ext cx="3427644" cy="566795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21600" extrusionOk="0">
                          <a:moveTo>
                            <a:pt x="9839" y="0"/>
                          </a:moveTo>
                          <a:cubicBezTo>
                            <a:pt x="7321" y="0"/>
                            <a:pt x="4803" y="241"/>
                            <a:pt x="2882" y="724"/>
                          </a:cubicBezTo>
                          <a:cubicBezTo>
                            <a:pt x="-961" y="1689"/>
                            <a:pt x="-961" y="3255"/>
                            <a:pt x="2882" y="4221"/>
                          </a:cubicBezTo>
                          <a:cubicBezTo>
                            <a:pt x="6724" y="5186"/>
                            <a:pt x="12954" y="5186"/>
                            <a:pt x="16796" y="4221"/>
                          </a:cubicBezTo>
                          <a:cubicBezTo>
                            <a:pt x="20639" y="3255"/>
                            <a:pt x="20639" y="1689"/>
                            <a:pt x="16796" y="724"/>
                          </a:cubicBezTo>
                          <a:cubicBezTo>
                            <a:pt x="14875" y="241"/>
                            <a:pt x="12357" y="0"/>
                            <a:pt x="9839" y="0"/>
                          </a:cubicBezTo>
                          <a:close/>
                          <a:moveTo>
                            <a:pt x="0" y="3593"/>
                          </a:moveTo>
                          <a:lnTo>
                            <a:pt x="0" y="18993"/>
                          </a:lnTo>
                          <a:cubicBezTo>
                            <a:pt x="0" y="20356"/>
                            <a:pt x="4405" y="21600"/>
                            <a:pt x="9839" y="21600"/>
                          </a:cubicBezTo>
                          <a:cubicBezTo>
                            <a:pt x="15273" y="21600"/>
                            <a:pt x="19678" y="20356"/>
                            <a:pt x="19678" y="18993"/>
                          </a:cubicBezTo>
                          <a:lnTo>
                            <a:pt x="19678" y="3593"/>
                          </a:lnTo>
                          <a:cubicBezTo>
                            <a:pt x="18279" y="4621"/>
                            <a:pt x="14401" y="5357"/>
                            <a:pt x="9839" y="5357"/>
                          </a:cubicBezTo>
                          <a:cubicBezTo>
                            <a:pt x="5277" y="5357"/>
                            <a:pt x="1399" y="4621"/>
                            <a:pt x="0" y="3593"/>
                          </a:cubicBezTo>
                          <a:close/>
                        </a:path>
                      </a:pathLst>
                    </a:custGeom>
                    <a:solidFill>
                      <a:srgbClr val="0096FF"/>
                    </a:solidFill>
                    <a:ln w="25400" cap="flat">
                      <a:solidFill>
                        <a:srgbClr val="53585F"/>
                      </a:solidFill>
                      <a:prstDash val="solid"/>
                      <a:miter lim="400000"/>
                    </a:ln>
                    <a:effectLst>
                      <a:outerShdw blurRad="838200" dist="387998" dir="5400000" rotWithShape="0">
                        <a:srgbClr val="000000">
                          <a:alpha val="50000"/>
                        </a:srgbClr>
                      </a:outerShdw>
                    </a:effectLst>
                  </p:spPr>
                  <p:txBody>
                    <a:bodyPr lIns="50800" tIns="50800" rIns="50800" bIns="50800" anchor="ctr"/>
                    <a:lstStyle/>
                    <a:p>
                      <a:pPr algn="ctr" defTabSz="825500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 sz="3200">
                          <a:solidFill>
                            <a:srgbClr val="FFFFFF"/>
                          </a:solidFill>
                          <a:latin typeface="Graphik Light"/>
                          <a:ea typeface="Graphik Light"/>
                          <a:cs typeface="Graphik Light"/>
                          <a:sym typeface="Graphik Light"/>
                        </a:defRPr>
                      </a:pPr>
                      <a:endParaRPr sz="3200" kern="0" dirty="0">
                        <a:solidFill>
                          <a:srgbClr val="FFFFFF"/>
                        </a:solidFill>
                        <a:latin typeface="Graphik Light"/>
                        <a:ea typeface="Graphik Light"/>
                        <a:cs typeface="Graphik Light"/>
                        <a:sym typeface="Graphik Light"/>
                      </a:endParaRPr>
                    </a:p>
                  </p:txBody>
                </p:sp>
                <p:sp>
                  <p:nvSpPr>
                    <p:cNvPr id="18" name="Shape">
                      <a:extLst>
                        <a:ext uri="{FF2B5EF4-FFF2-40B4-BE49-F238E27FC236}">
                          <a16:creationId xmlns:a16="http://schemas.microsoft.com/office/drawing/2014/main" id="{9197AA1F-C03E-82FE-6203-B42AA9DE412E}"/>
                        </a:ext>
                      </a:extLst>
                    </p:cNvPr>
                    <p:cNvSpPr/>
                    <p:nvPr/>
                  </p:nvSpPr>
                  <p:spPr>
                    <a:xfrm rot="15551728">
                      <a:off x="2663931" y="2114106"/>
                      <a:ext cx="2540174" cy="127012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21600" extrusionOk="0">
                          <a:moveTo>
                            <a:pt x="9839" y="0"/>
                          </a:moveTo>
                          <a:cubicBezTo>
                            <a:pt x="7321" y="0"/>
                            <a:pt x="4803" y="241"/>
                            <a:pt x="2882" y="724"/>
                          </a:cubicBezTo>
                          <a:cubicBezTo>
                            <a:pt x="-961" y="1689"/>
                            <a:pt x="-961" y="3255"/>
                            <a:pt x="2882" y="4221"/>
                          </a:cubicBezTo>
                          <a:cubicBezTo>
                            <a:pt x="6724" y="5186"/>
                            <a:pt x="12954" y="5186"/>
                            <a:pt x="16796" y="4221"/>
                          </a:cubicBezTo>
                          <a:cubicBezTo>
                            <a:pt x="20639" y="3255"/>
                            <a:pt x="20639" y="1689"/>
                            <a:pt x="16796" y="724"/>
                          </a:cubicBezTo>
                          <a:cubicBezTo>
                            <a:pt x="14875" y="241"/>
                            <a:pt x="12357" y="0"/>
                            <a:pt x="9839" y="0"/>
                          </a:cubicBezTo>
                          <a:close/>
                          <a:moveTo>
                            <a:pt x="0" y="3593"/>
                          </a:moveTo>
                          <a:lnTo>
                            <a:pt x="0" y="18993"/>
                          </a:lnTo>
                          <a:cubicBezTo>
                            <a:pt x="0" y="20356"/>
                            <a:pt x="4405" y="21600"/>
                            <a:pt x="9839" y="21600"/>
                          </a:cubicBezTo>
                          <a:cubicBezTo>
                            <a:pt x="15273" y="21600"/>
                            <a:pt x="19678" y="20356"/>
                            <a:pt x="19678" y="18993"/>
                          </a:cubicBezTo>
                          <a:lnTo>
                            <a:pt x="19678" y="3593"/>
                          </a:lnTo>
                          <a:cubicBezTo>
                            <a:pt x="18279" y="4621"/>
                            <a:pt x="14401" y="5357"/>
                            <a:pt x="9839" y="5357"/>
                          </a:cubicBezTo>
                          <a:cubicBezTo>
                            <a:pt x="5277" y="5357"/>
                            <a:pt x="1399" y="4621"/>
                            <a:pt x="0" y="3593"/>
                          </a:cubicBezTo>
                          <a:close/>
                        </a:path>
                      </a:pathLst>
                    </a:custGeom>
                    <a:solidFill>
                      <a:srgbClr val="9FAABA"/>
                    </a:solidFill>
                    <a:ln w="25400" cap="flat">
                      <a:solidFill>
                        <a:srgbClr val="53585F"/>
                      </a:solidFill>
                      <a:prstDash val="solid"/>
                      <a:miter lim="400000"/>
                    </a:ln>
                    <a:effectLst>
                      <a:outerShdw blurRad="63500" dist="25400" dir="5400000" rotWithShape="0">
                        <a:srgbClr val="000000">
                          <a:alpha val="50000"/>
                        </a:srgbClr>
                      </a:outerShdw>
                    </a:effectLst>
                  </p:spPr>
                  <p:txBody>
                    <a:bodyPr lIns="50800" tIns="50800" rIns="50800" bIns="50800" anchor="ctr"/>
                    <a:lstStyle/>
                    <a:p>
                      <a:pPr algn="ctr" defTabSz="825500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 sz="3200">
                          <a:solidFill>
                            <a:srgbClr val="FFFFFF"/>
                          </a:solidFill>
                          <a:latin typeface="Graphik Light"/>
                          <a:ea typeface="Graphik Light"/>
                          <a:cs typeface="Graphik Light"/>
                          <a:sym typeface="Graphik Light"/>
                        </a:defRPr>
                      </a:pPr>
                      <a:endParaRPr sz="3200" kern="0" dirty="0">
                        <a:solidFill>
                          <a:srgbClr val="FFFFFF"/>
                        </a:solidFill>
                        <a:latin typeface="Graphik Light"/>
                        <a:ea typeface="Graphik Light"/>
                        <a:cs typeface="Graphik Light"/>
                        <a:sym typeface="Graphik Light"/>
                      </a:endParaRPr>
                    </a:p>
                  </p:txBody>
                </p:sp>
                <p:sp>
                  <p:nvSpPr>
                    <p:cNvPr id="19" name="Shape">
                      <a:extLst>
                        <a:ext uri="{FF2B5EF4-FFF2-40B4-BE49-F238E27FC236}">
                          <a16:creationId xmlns:a16="http://schemas.microsoft.com/office/drawing/2014/main" id="{1288A565-F913-9BA1-6E4F-E532CBC2F23E}"/>
                        </a:ext>
                      </a:extLst>
                    </p:cNvPr>
                    <p:cNvSpPr/>
                    <p:nvPr/>
                  </p:nvSpPr>
                  <p:spPr>
                    <a:xfrm rot="15635271">
                      <a:off x="428878" y="3229276"/>
                      <a:ext cx="2540172" cy="635064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21600" extrusionOk="0">
                          <a:moveTo>
                            <a:pt x="9839" y="0"/>
                          </a:moveTo>
                          <a:cubicBezTo>
                            <a:pt x="7321" y="0"/>
                            <a:pt x="4803" y="241"/>
                            <a:pt x="2882" y="724"/>
                          </a:cubicBezTo>
                          <a:cubicBezTo>
                            <a:pt x="-961" y="1689"/>
                            <a:pt x="-961" y="3255"/>
                            <a:pt x="2882" y="4221"/>
                          </a:cubicBezTo>
                          <a:cubicBezTo>
                            <a:pt x="6724" y="5186"/>
                            <a:pt x="12954" y="5186"/>
                            <a:pt x="16796" y="4221"/>
                          </a:cubicBezTo>
                          <a:cubicBezTo>
                            <a:pt x="20639" y="3255"/>
                            <a:pt x="20639" y="1689"/>
                            <a:pt x="16796" y="724"/>
                          </a:cubicBezTo>
                          <a:cubicBezTo>
                            <a:pt x="14875" y="241"/>
                            <a:pt x="12357" y="0"/>
                            <a:pt x="9839" y="0"/>
                          </a:cubicBezTo>
                          <a:close/>
                          <a:moveTo>
                            <a:pt x="0" y="3593"/>
                          </a:moveTo>
                          <a:lnTo>
                            <a:pt x="0" y="18993"/>
                          </a:lnTo>
                          <a:cubicBezTo>
                            <a:pt x="0" y="20356"/>
                            <a:pt x="4405" y="21600"/>
                            <a:pt x="9839" y="21600"/>
                          </a:cubicBezTo>
                          <a:cubicBezTo>
                            <a:pt x="15273" y="21600"/>
                            <a:pt x="19678" y="20356"/>
                            <a:pt x="19678" y="18993"/>
                          </a:cubicBezTo>
                          <a:lnTo>
                            <a:pt x="19678" y="3593"/>
                          </a:lnTo>
                          <a:cubicBezTo>
                            <a:pt x="18279" y="4621"/>
                            <a:pt x="14401" y="5357"/>
                            <a:pt x="9839" y="5357"/>
                          </a:cubicBezTo>
                          <a:cubicBezTo>
                            <a:pt x="5277" y="5357"/>
                            <a:pt x="1399" y="4621"/>
                            <a:pt x="0" y="3593"/>
                          </a:cubicBezTo>
                          <a:close/>
                        </a:path>
                      </a:pathLst>
                    </a:custGeom>
                    <a:solidFill>
                      <a:srgbClr val="9FAABA"/>
                    </a:solidFill>
                    <a:ln w="25400" cap="flat">
                      <a:solidFill>
                        <a:srgbClr val="53585F"/>
                      </a:solidFill>
                      <a:prstDash val="solid"/>
                      <a:miter lim="400000"/>
                    </a:ln>
                    <a:effectLst>
                      <a:outerShdw blurRad="63500" dist="25400" dir="5400000" rotWithShape="0">
                        <a:srgbClr val="000000">
                          <a:alpha val="50000"/>
                        </a:srgbClr>
                      </a:outerShdw>
                    </a:effectLst>
                  </p:spPr>
                  <p:txBody>
                    <a:bodyPr lIns="50800" tIns="50800" rIns="50800" bIns="50800" anchor="ctr"/>
                    <a:lstStyle/>
                    <a:p>
                      <a:pPr algn="ctr" defTabSz="825500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 sz="3200">
                          <a:solidFill>
                            <a:srgbClr val="FFFFFF"/>
                          </a:solidFill>
                          <a:latin typeface="Graphik Light"/>
                          <a:ea typeface="Graphik Light"/>
                          <a:cs typeface="Graphik Light"/>
                          <a:sym typeface="Graphik Light"/>
                        </a:defRPr>
                      </a:pPr>
                      <a:endParaRPr sz="3200" kern="0">
                        <a:solidFill>
                          <a:srgbClr val="FFFFFF"/>
                        </a:solidFill>
                        <a:latin typeface="Graphik Light"/>
                        <a:ea typeface="Graphik Light"/>
                        <a:cs typeface="Graphik Light"/>
                        <a:sym typeface="Graphik Light"/>
                      </a:endParaRPr>
                    </a:p>
                  </p:txBody>
                </p:sp>
                <p:sp>
                  <p:nvSpPr>
                    <p:cNvPr id="20" name="Shape">
                      <a:extLst>
                        <a:ext uri="{FF2B5EF4-FFF2-40B4-BE49-F238E27FC236}">
                          <a16:creationId xmlns:a16="http://schemas.microsoft.com/office/drawing/2014/main" id="{A7CF06E7-339C-3AAB-C29B-84B22DB389A7}"/>
                        </a:ext>
                      </a:extLst>
                    </p:cNvPr>
                    <p:cNvSpPr/>
                    <p:nvPr/>
                  </p:nvSpPr>
                  <p:spPr>
                    <a:xfrm rot="15636516">
                      <a:off x="1398602" y="2579615"/>
                      <a:ext cx="2540174" cy="1270128"/>
                    </a:xfrm>
                    <a:custGeom>
                      <a:avLst/>
                      <a:gdLst/>
                      <a:ahLst/>
                      <a:cxnLst>
                        <a:cxn ang="0">
                          <a:pos x="wd2" y="hd2"/>
                        </a:cxn>
                        <a:cxn ang="5400000">
                          <a:pos x="wd2" y="hd2"/>
                        </a:cxn>
                        <a:cxn ang="10800000">
                          <a:pos x="wd2" y="hd2"/>
                        </a:cxn>
                        <a:cxn ang="16200000">
                          <a:pos x="wd2" y="hd2"/>
                        </a:cxn>
                      </a:cxnLst>
                      <a:rect l="0" t="0" r="r" b="b"/>
                      <a:pathLst>
                        <a:path w="19679" h="21600" extrusionOk="0">
                          <a:moveTo>
                            <a:pt x="9839" y="0"/>
                          </a:moveTo>
                          <a:cubicBezTo>
                            <a:pt x="7321" y="0"/>
                            <a:pt x="4803" y="241"/>
                            <a:pt x="2882" y="724"/>
                          </a:cubicBezTo>
                          <a:cubicBezTo>
                            <a:pt x="-961" y="1689"/>
                            <a:pt x="-961" y="3255"/>
                            <a:pt x="2882" y="4221"/>
                          </a:cubicBezTo>
                          <a:cubicBezTo>
                            <a:pt x="6724" y="5186"/>
                            <a:pt x="12954" y="5186"/>
                            <a:pt x="16796" y="4221"/>
                          </a:cubicBezTo>
                          <a:cubicBezTo>
                            <a:pt x="20639" y="3255"/>
                            <a:pt x="20639" y="1689"/>
                            <a:pt x="16796" y="724"/>
                          </a:cubicBezTo>
                          <a:cubicBezTo>
                            <a:pt x="14875" y="241"/>
                            <a:pt x="12357" y="0"/>
                            <a:pt x="9839" y="0"/>
                          </a:cubicBezTo>
                          <a:close/>
                          <a:moveTo>
                            <a:pt x="0" y="3593"/>
                          </a:moveTo>
                          <a:lnTo>
                            <a:pt x="0" y="18993"/>
                          </a:lnTo>
                          <a:cubicBezTo>
                            <a:pt x="0" y="20356"/>
                            <a:pt x="4405" y="21600"/>
                            <a:pt x="9839" y="21600"/>
                          </a:cubicBezTo>
                          <a:cubicBezTo>
                            <a:pt x="15273" y="21600"/>
                            <a:pt x="19678" y="20356"/>
                            <a:pt x="19678" y="18993"/>
                          </a:cubicBezTo>
                          <a:lnTo>
                            <a:pt x="19678" y="3593"/>
                          </a:lnTo>
                          <a:cubicBezTo>
                            <a:pt x="18279" y="4621"/>
                            <a:pt x="14401" y="5357"/>
                            <a:pt x="9839" y="5357"/>
                          </a:cubicBezTo>
                          <a:cubicBezTo>
                            <a:pt x="5277" y="5357"/>
                            <a:pt x="1399" y="4621"/>
                            <a:pt x="0" y="3593"/>
                          </a:cubicBezTo>
                          <a:close/>
                        </a:path>
                      </a:pathLst>
                    </a:custGeom>
                    <a:solidFill>
                      <a:srgbClr val="9FAABA"/>
                    </a:solidFill>
                    <a:ln w="25400" cap="flat">
                      <a:solidFill>
                        <a:srgbClr val="53585F"/>
                      </a:solidFill>
                      <a:prstDash val="solid"/>
                      <a:miter lim="400000"/>
                    </a:ln>
                    <a:effectLst>
                      <a:outerShdw blurRad="63500" dist="25400" dir="5400000" rotWithShape="0">
                        <a:srgbClr val="000000">
                          <a:alpha val="50000"/>
                        </a:srgbClr>
                      </a:outerShdw>
                    </a:effectLst>
                  </p:spPr>
                  <p:txBody>
                    <a:bodyPr lIns="50800" tIns="50800" rIns="50800" bIns="50800" anchor="ctr"/>
                    <a:lstStyle/>
                    <a:p>
                      <a:pPr algn="ctr" defTabSz="825500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 sz="3200">
                          <a:solidFill>
                            <a:srgbClr val="FFFFFF"/>
                          </a:solidFill>
                          <a:latin typeface="Graphik Light"/>
                          <a:ea typeface="Graphik Light"/>
                          <a:cs typeface="Graphik Light"/>
                          <a:sym typeface="Graphik Light"/>
                        </a:defRPr>
                      </a:pPr>
                      <a:endParaRPr sz="3200" kern="0">
                        <a:solidFill>
                          <a:srgbClr val="FFFFFF"/>
                        </a:solidFill>
                        <a:latin typeface="Graphik Light"/>
                        <a:ea typeface="Graphik Light"/>
                        <a:cs typeface="Graphik Light"/>
                        <a:sym typeface="Graphik Light"/>
                      </a:endParaRPr>
                    </a:p>
                  </p:txBody>
                </p:sp>
                <p:sp>
                  <p:nvSpPr>
                    <p:cNvPr id="21" name="Rectangle">
                      <a:extLst>
                        <a:ext uri="{FF2B5EF4-FFF2-40B4-BE49-F238E27FC236}">
                          <a16:creationId xmlns:a16="http://schemas.microsoft.com/office/drawing/2014/main" id="{66286D3A-9504-B0A8-0CBE-76038A60DA6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1059137">
                      <a:off x="1809157" y="3041191"/>
                      <a:ext cx="482188" cy="782852"/>
                    </a:xfrm>
                    <a:prstGeom prst="rect">
                      <a:avLst/>
                    </a:prstGeom>
                    <a:solidFill>
                      <a:srgbClr val="9FAAB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000000"/>
                          </a:solidFill>
                          <a:miter lim="4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50800" tIns="50800" rIns="50800" bIns="50800" anchor="ctr"/>
                    <a:lstStyle>
                      <a:lvl1pPr algn="ctr" defTabSz="8255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1pPr>
                      <a:lvl2pPr algn="ctr" defTabSz="8255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2pPr>
                      <a:lvl3pPr algn="ctr" defTabSz="8255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3pPr>
                      <a:lvl4pPr indent="1371600" algn="ctr" defTabSz="8255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4pPr>
                      <a:lvl5pPr algn="ctr" defTabSz="8255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5pPr>
                      <a:lvl6pPr marL="457200" indent="914400" algn="ctr" defTabSz="8255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6pPr>
                      <a:lvl7pPr marL="914400" indent="914400" algn="ctr" defTabSz="8255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7pPr>
                      <a:lvl8pPr marL="1371600" indent="914400" algn="ctr" defTabSz="8255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8pPr>
                      <a:lvl9pPr marL="1828800" indent="914400" algn="ctr" defTabSz="8255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9pPr>
                    </a:lstStyle>
                    <a:p>
                      <a:pPr lvl="3" eaLnBrk="1"/>
                      <a:endParaRPr lang="en-US" altLang="en-US" sz="3200">
                        <a:solidFill>
                          <a:srgbClr val="FFFFFF"/>
                        </a:solidFill>
                        <a:latin typeface="Graphik Light"/>
                        <a:ea typeface="Graphik Light"/>
                        <a:cs typeface="Graphik Light"/>
                        <a:sym typeface="Graphik Light"/>
                      </a:endParaRPr>
                    </a:p>
                  </p:txBody>
                </p:sp>
                <p:sp>
                  <p:nvSpPr>
                    <p:cNvPr id="22" name="Rectangle">
                      <a:extLst>
                        <a:ext uri="{FF2B5EF4-FFF2-40B4-BE49-F238E27FC236}">
                          <a16:creationId xmlns:a16="http://schemas.microsoft.com/office/drawing/2014/main" id="{479EE853-A5A4-8423-86A5-B4DD6F5E175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1030255">
                      <a:off x="2929098" y="2554357"/>
                      <a:ext cx="635001" cy="782852"/>
                    </a:xfrm>
                    <a:prstGeom prst="rect">
                      <a:avLst/>
                    </a:prstGeom>
                    <a:solidFill>
                      <a:srgbClr val="9FAAB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000000"/>
                          </a:solidFill>
                          <a:miter lim="4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50800" tIns="50800" rIns="50800" bIns="50800" anchor="ctr"/>
                    <a:lstStyle>
                      <a:lvl1pPr algn="ctr" defTabSz="8255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1pPr>
                      <a:lvl2pPr algn="ctr" defTabSz="8255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2pPr>
                      <a:lvl3pPr algn="ctr" defTabSz="8255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3pPr>
                      <a:lvl4pPr indent="1371600" algn="ctr" defTabSz="8255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4pPr>
                      <a:lvl5pPr algn="ctr" defTabSz="8255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5pPr>
                      <a:lvl6pPr marL="457200" indent="914400" algn="ctr" defTabSz="8255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6pPr>
                      <a:lvl7pPr marL="914400" indent="914400" algn="ctr" defTabSz="8255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7pPr>
                      <a:lvl8pPr marL="1371600" indent="914400" algn="ctr" defTabSz="8255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8pPr>
                      <a:lvl9pPr marL="1828800" indent="914400" algn="ctr" defTabSz="8255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9pPr>
                    </a:lstStyle>
                    <a:p>
                      <a:pPr lvl="3" eaLnBrk="1"/>
                      <a:endParaRPr lang="en-US" altLang="en-US" sz="3200">
                        <a:solidFill>
                          <a:srgbClr val="FFFFFF"/>
                        </a:solidFill>
                        <a:latin typeface="Graphik Light"/>
                        <a:ea typeface="Graphik Light"/>
                        <a:cs typeface="Graphik Light"/>
                        <a:sym typeface="Graphik Light"/>
                      </a:endParaRPr>
                    </a:p>
                  </p:txBody>
                </p:sp>
                <p:sp>
                  <p:nvSpPr>
                    <p:cNvPr id="23" name="RF gun">
                      <a:extLst>
                        <a:ext uri="{FF2B5EF4-FFF2-40B4-BE49-F238E27FC236}">
                          <a16:creationId xmlns:a16="http://schemas.microsoft.com/office/drawing/2014/main" id="{979EE000-BD3E-C715-B4C3-0D36F48CD28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0680" y="3108942"/>
                      <a:ext cx="1974701" cy="709146"/>
                    </a:xfrm>
                    <a:custGeom>
                      <a:avLst/>
                      <a:gdLst>
                        <a:gd name="T0" fmla="*/ 987353 w 21600"/>
                        <a:gd name="T1" fmla="*/ 1 h 1"/>
                        <a:gd name="T2" fmla="*/ 987353 w 21600"/>
                        <a:gd name="T3" fmla="*/ 1 h 1"/>
                        <a:gd name="T4" fmla="*/ 987353 w 21600"/>
                        <a:gd name="T5" fmla="*/ 1 h 1"/>
                        <a:gd name="T6" fmla="*/ 987353 w 21600"/>
                        <a:gd name="T7" fmla="*/ 1 h 1"/>
                        <a:gd name="T8" fmla="*/ 0 60000 65536"/>
                        <a:gd name="T9" fmla="*/ 5898240 60000 65536"/>
                        <a:gd name="T10" fmla="*/ 11796480 60000 65536"/>
                        <a:gd name="T11" fmla="*/ 17694720 60000 65536"/>
                        <a:gd name="T12" fmla="*/ 0 w 21600"/>
                        <a:gd name="T13" fmla="*/ 0 h 1"/>
                        <a:gd name="T14" fmla="*/ 21600 w 21600"/>
                        <a:gd name="T15" fmla="*/ 1 h 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1" extrusionOk="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3175">
                          <a:solidFill>
                            <a:srgbClr val="000000"/>
                          </a:solidFill>
                          <a:miter lim="4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50800" tIns="50800" rIns="50800" bIns="50800" anchor="ctr">
                      <a:spAutoFit/>
                    </a:bodyPr>
                    <a:lstStyle>
                      <a:lvl1pPr algn="ctr" defTabSz="3556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1pPr>
                      <a:lvl2pPr algn="ctr" defTabSz="3556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2pPr>
                      <a:lvl3pPr algn="ctr" defTabSz="3556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3pPr>
                      <a:lvl4pPr algn="ctr" defTabSz="3556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4pPr>
                      <a:lvl5pPr algn="ctr" defTabSz="3556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5pPr>
                      <a:lvl6pPr marL="457200" indent="914400" algn="ctr" defTabSz="355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6pPr>
                      <a:lvl7pPr marL="914400" indent="914400" algn="ctr" defTabSz="355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7pPr>
                      <a:lvl8pPr marL="1371600" indent="914400" algn="ctr" defTabSz="355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8pPr>
                      <a:lvl9pPr marL="1828800" indent="914400" algn="ctr" defTabSz="355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9pPr>
                    </a:lstStyle>
                    <a:p>
                      <a:pPr algn="l" eaLnBrk="1">
                        <a:spcBef>
                          <a:spcPts val="4700"/>
                        </a:spcBef>
                      </a:pP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RF Gun</a:t>
                      </a:r>
                    </a:p>
                  </p:txBody>
                </p:sp>
                <p:sp>
                  <p:nvSpPr>
                    <p:cNvPr id="24" name="Solenoid magnet">
                      <a:extLst>
                        <a:ext uri="{FF2B5EF4-FFF2-40B4-BE49-F238E27FC236}">
                          <a16:creationId xmlns:a16="http://schemas.microsoft.com/office/drawing/2014/main" id="{1162D9C0-3F4D-000E-4EC5-2C7575E80CF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794496" y="-328538"/>
                      <a:ext cx="2419257" cy="709146"/>
                    </a:xfrm>
                    <a:custGeom>
                      <a:avLst/>
                      <a:gdLst>
                        <a:gd name="T0" fmla="*/ 2002394 w 21600"/>
                        <a:gd name="T1" fmla="*/ 1 h 1"/>
                        <a:gd name="T2" fmla="*/ 2002394 w 21600"/>
                        <a:gd name="T3" fmla="*/ 1 h 1"/>
                        <a:gd name="T4" fmla="*/ 2002394 w 21600"/>
                        <a:gd name="T5" fmla="*/ 1 h 1"/>
                        <a:gd name="T6" fmla="*/ 2002394 w 21600"/>
                        <a:gd name="T7" fmla="*/ 1 h 1"/>
                        <a:gd name="T8" fmla="*/ 0 60000 65536"/>
                        <a:gd name="T9" fmla="*/ 5898240 60000 65536"/>
                        <a:gd name="T10" fmla="*/ 11796480 60000 65536"/>
                        <a:gd name="T11" fmla="*/ 17694720 60000 65536"/>
                        <a:gd name="T12" fmla="*/ 0 w 21600"/>
                        <a:gd name="T13" fmla="*/ 0 h 1"/>
                        <a:gd name="T14" fmla="*/ 21600 w 21600"/>
                        <a:gd name="T15" fmla="*/ 1 h 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1" extrusionOk="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3175">
                          <a:solidFill>
                            <a:srgbClr val="000000"/>
                          </a:solidFill>
                          <a:miter lim="4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50800" tIns="50800" rIns="50800" bIns="50800" anchor="ctr">
                      <a:spAutoFit/>
                    </a:bodyPr>
                    <a:lstStyle>
                      <a:lvl1pPr algn="ctr" defTabSz="3556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1pPr>
                      <a:lvl2pPr algn="ctr" defTabSz="3556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2pPr>
                      <a:lvl3pPr algn="ctr" defTabSz="3556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3pPr>
                      <a:lvl4pPr algn="ctr" defTabSz="3556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4pPr>
                      <a:lvl5pPr algn="ctr" defTabSz="3556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5pPr>
                      <a:lvl6pPr marL="457200" indent="914400" algn="ctr" defTabSz="355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6pPr>
                      <a:lvl7pPr marL="914400" indent="914400" algn="ctr" defTabSz="355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7pPr>
                      <a:lvl8pPr marL="1371600" indent="914400" algn="ctr" defTabSz="355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8pPr>
                      <a:lvl9pPr marL="1828800" indent="914400" algn="ctr" defTabSz="355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9pPr>
                    </a:lstStyle>
                    <a:p>
                      <a:pPr algn="l" eaLnBrk="1">
                        <a:spcBef>
                          <a:spcPts val="4700"/>
                        </a:spcBef>
                      </a:pP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Solenoid Magnet</a:t>
                      </a:r>
                    </a:p>
                  </p:txBody>
                </p:sp>
                <p:sp>
                  <p:nvSpPr>
                    <p:cNvPr id="25" name="Matching section">
                      <a:extLst>
                        <a:ext uri="{FF2B5EF4-FFF2-40B4-BE49-F238E27FC236}">
                          <a16:creationId xmlns:a16="http://schemas.microsoft.com/office/drawing/2014/main" id="{8719FC6B-DB99-01E5-7F82-AB32F4E3F6E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6453840" y="3211607"/>
                      <a:ext cx="4506339" cy="709146"/>
                    </a:xfrm>
                    <a:custGeom>
                      <a:avLst/>
                      <a:gdLst>
                        <a:gd name="T0" fmla="*/ 2253170 w 21600"/>
                        <a:gd name="T1" fmla="*/ 1 h 1"/>
                        <a:gd name="T2" fmla="*/ 2253170 w 21600"/>
                        <a:gd name="T3" fmla="*/ 1 h 1"/>
                        <a:gd name="T4" fmla="*/ 2253170 w 21600"/>
                        <a:gd name="T5" fmla="*/ 1 h 1"/>
                        <a:gd name="T6" fmla="*/ 2253170 w 21600"/>
                        <a:gd name="T7" fmla="*/ 1 h 1"/>
                        <a:gd name="T8" fmla="*/ 0 60000 65536"/>
                        <a:gd name="T9" fmla="*/ 5898240 60000 65536"/>
                        <a:gd name="T10" fmla="*/ 11796480 60000 65536"/>
                        <a:gd name="T11" fmla="*/ 17694720 60000 65536"/>
                        <a:gd name="T12" fmla="*/ 0 w 21600"/>
                        <a:gd name="T13" fmla="*/ 0 h 1"/>
                        <a:gd name="T14" fmla="*/ 21600 w 21600"/>
                        <a:gd name="T15" fmla="*/ 1 h 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1" extrusionOk="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3175">
                          <a:solidFill>
                            <a:srgbClr val="000000"/>
                          </a:solidFill>
                          <a:miter lim="4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50800" tIns="50800" rIns="50800" bIns="50800" anchor="ctr">
                      <a:spAutoFit/>
                    </a:bodyPr>
                    <a:lstStyle>
                      <a:lvl1pPr algn="ctr" defTabSz="3556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1pPr>
                      <a:lvl2pPr algn="ctr" defTabSz="3556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2pPr>
                      <a:lvl3pPr algn="ctr" defTabSz="3556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3pPr>
                      <a:lvl4pPr algn="ctr" defTabSz="3556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4pPr>
                      <a:lvl5pPr algn="ctr" defTabSz="3556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5pPr>
                      <a:lvl6pPr marL="457200" indent="914400" algn="ctr" defTabSz="355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6pPr>
                      <a:lvl7pPr marL="914400" indent="914400" algn="ctr" defTabSz="355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7pPr>
                      <a:lvl8pPr marL="1371600" indent="914400" algn="ctr" defTabSz="355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8pPr>
                      <a:lvl9pPr marL="1828800" indent="914400" algn="ctr" defTabSz="355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9pPr>
                    </a:lstStyle>
                    <a:p>
                      <a:pPr algn="l" eaLnBrk="1">
                        <a:spcBef>
                          <a:spcPts val="4700"/>
                        </a:spcBef>
                      </a:pP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Matching Section</a:t>
                      </a:r>
                    </a:p>
                  </p:txBody>
                </p:sp>
                <p:sp>
                  <p:nvSpPr>
                    <p:cNvPr id="26" name="LWFA stage">
                      <a:extLst>
                        <a:ext uri="{FF2B5EF4-FFF2-40B4-BE49-F238E27FC236}">
                          <a16:creationId xmlns:a16="http://schemas.microsoft.com/office/drawing/2014/main" id="{5BEADD71-99F4-D596-AC8A-502368710C4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495305" y="1455364"/>
                      <a:ext cx="2440030" cy="709146"/>
                    </a:xfrm>
                    <a:custGeom>
                      <a:avLst/>
                      <a:gdLst>
                        <a:gd name="T0" fmla="*/ 1607521 w 21600"/>
                        <a:gd name="T1" fmla="*/ 1 h 1"/>
                        <a:gd name="T2" fmla="*/ 1607521 w 21600"/>
                        <a:gd name="T3" fmla="*/ 1 h 1"/>
                        <a:gd name="T4" fmla="*/ 1607521 w 21600"/>
                        <a:gd name="T5" fmla="*/ 1 h 1"/>
                        <a:gd name="T6" fmla="*/ 1607521 w 21600"/>
                        <a:gd name="T7" fmla="*/ 1 h 1"/>
                        <a:gd name="T8" fmla="*/ 0 60000 65536"/>
                        <a:gd name="T9" fmla="*/ 5898240 60000 65536"/>
                        <a:gd name="T10" fmla="*/ 11796480 60000 65536"/>
                        <a:gd name="T11" fmla="*/ 17694720 60000 65536"/>
                        <a:gd name="T12" fmla="*/ 0 w 21600"/>
                        <a:gd name="T13" fmla="*/ 0 h 1"/>
                        <a:gd name="T14" fmla="*/ 21600 w 21600"/>
                        <a:gd name="T15" fmla="*/ 1 h 1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1" extrusionOk="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3175">
                          <a:solidFill>
                            <a:srgbClr val="000000"/>
                          </a:solidFill>
                          <a:miter lim="4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square" lIns="50800" tIns="50800" rIns="50800" bIns="50800" anchor="ctr">
                      <a:spAutoFit/>
                    </a:bodyPr>
                    <a:lstStyle>
                      <a:lvl1pPr algn="ctr" defTabSz="3556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1pPr>
                      <a:lvl2pPr algn="ctr" defTabSz="3556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2pPr>
                      <a:lvl3pPr algn="ctr" defTabSz="3556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3pPr>
                      <a:lvl4pPr algn="ctr" defTabSz="3556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4pPr>
                      <a:lvl5pPr algn="ctr" defTabSz="3556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5pPr>
                      <a:lvl6pPr marL="457200" indent="914400" algn="ctr" defTabSz="355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6pPr>
                      <a:lvl7pPr marL="914400" indent="914400" algn="ctr" defTabSz="355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7pPr>
                      <a:lvl8pPr marL="1371600" indent="914400" algn="ctr" defTabSz="355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8pPr>
                      <a:lvl9pPr marL="1828800" indent="914400" algn="ctr" defTabSz="355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9pPr>
                    </a:lstStyle>
                    <a:p>
                      <a:pPr algn="l" eaLnBrk="1">
                        <a:spcBef>
                          <a:spcPts val="4700"/>
                        </a:spcBef>
                      </a:pPr>
                      <a:r>
                        <a:rPr lang="en-US" altLang="en-US" sz="20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  <a:sym typeface="Calibri" panose="020F0502020204030204" pitchFamily="34" charset="0"/>
                        </a:rPr>
                        <a:t>LWFA Stage</a:t>
                      </a:r>
                    </a:p>
                  </p:txBody>
                </p:sp>
                <p:sp>
                  <p:nvSpPr>
                    <p:cNvPr id="27" name="Line">
                      <a:extLst>
                        <a:ext uri="{FF2B5EF4-FFF2-40B4-BE49-F238E27FC236}">
                          <a16:creationId xmlns:a16="http://schemas.microsoft.com/office/drawing/2014/main" id="{BE88FF31-6F23-EB23-574C-423B6919473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17680" y="3790301"/>
                      <a:ext cx="803990" cy="1296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78206E"/>
                      </a:solidFill>
                      <a:miter lim="4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50800" tIns="50800" rIns="50800" bIns="50800" anchor="ctr"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28" name="Line">
                      <a:extLst>
                        <a:ext uri="{FF2B5EF4-FFF2-40B4-BE49-F238E27FC236}">
                          <a16:creationId xmlns:a16="http://schemas.microsoft.com/office/drawing/2014/main" id="{9D9A2584-C8E5-27D6-DCE5-10EE43F2EC2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536522" y="3856560"/>
                      <a:ext cx="1938084" cy="704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78206E"/>
                      </a:solidFill>
                      <a:miter lim="4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50800" tIns="50800" rIns="50800" bIns="50800" anchor="ctr"/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29" name="Line">
                      <a:extLst>
                        <a:ext uri="{FF2B5EF4-FFF2-40B4-BE49-F238E27FC236}">
                          <a16:creationId xmlns:a16="http://schemas.microsoft.com/office/drawing/2014/main" id="{76161230-A609-9BD5-3758-6D3ED3205D0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596260" y="2105399"/>
                      <a:ext cx="1321573" cy="254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78206E"/>
                      </a:solidFill>
                      <a:miter lim="4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50800" tIns="50800" rIns="50800" bIns="50800" anchor="ctr"/>
                    <a:lstStyle/>
                    <a:p>
                      <a:endParaRPr lang="en-GB" dirty="0"/>
                    </a:p>
                  </p:txBody>
                </p:sp>
                <p:sp>
                  <p:nvSpPr>
                    <p:cNvPr id="30" name="Line">
                      <a:extLst>
                        <a:ext uri="{FF2B5EF4-FFF2-40B4-BE49-F238E27FC236}">
                          <a16:creationId xmlns:a16="http://schemas.microsoft.com/office/drawing/2014/main" id="{3C9CCB93-8F18-973D-E9F2-048F974642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93283" y="365784"/>
                      <a:ext cx="1841616" cy="9203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78206E"/>
                      </a:solidFill>
                      <a:miter lim="4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lIns="50800" tIns="50800" rIns="50800" bIns="50800" anchor="ctr"/>
                    <a:lstStyle/>
                    <a:p>
                      <a:endParaRPr lang="en-GB" dirty="0"/>
                    </a:p>
                  </p:txBody>
                </p:sp>
              </p:grpSp>
              <p:grpSp>
                <p:nvGrpSpPr>
                  <p:cNvPr id="10" name="Group 9">
                    <a:extLst>
                      <a:ext uri="{FF2B5EF4-FFF2-40B4-BE49-F238E27FC236}">
                        <a16:creationId xmlns:a16="http://schemas.microsoft.com/office/drawing/2014/main" id="{3D339218-3DC8-4939-1E02-23180F75EB6F}"/>
                      </a:ext>
                    </a:extLst>
                  </p:cNvPr>
                  <p:cNvGrpSpPr/>
                  <p:nvPr/>
                </p:nvGrpSpPr>
                <p:grpSpPr>
                  <a:xfrm>
                    <a:off x="9844640" y="20184539"/>
                    <a:ext cx="1632945" cy="2023606"/>
                    <a:chOff x="11451145" y="32930524"/>
                    <a:chExt cx="1632945" cy="2023606"/>
                  </a:xfrm>
                </p:grpSpPr>
                <p:sp>
                  <p:nvSpPr>
                    <p:cNvPr id="11" name="Rectangle">
                      <a:extLst>
                        <a:ext uri="{FF2B5EF4-FFF2-40B4-BE49-F238E27FC236}">
                          <a16:creationId xmlns:a16="http://schemas.microsoft.com/office/drawing/2014/main" id="{35EEA685-C3DE-B5EF-5235-E2314D56955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0949417">
                      <a:off x="11828348" y="33060065"/>
                      <a:ext cx="847117" cy="1779826"/>
                    </a:xfrm>
                    <a:prstGeom prst="rect">
                      <a:avLst/>
                    </a:prstGeom>
                    <a:solidFill>
                      <a:srgbClr val="5358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000000"/>
                          </a:solidFill>
                          <a:miter lim="4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50800" tIns="50800" rIns="50800" bIns="50800" anchor="ctr"/>
                    <a:lstStyle>
                      <a:lvl1pPr algn="ctr" defTabSz="8255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1pPr>
                      <a:lvl2pPr algn="ctr" defTabSz="8255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2pPr>
                      <a:lvl3pPr algn="ctr" defTabSz="8255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3pPr>
                      <a:lvl4pPr algn="ctr" defTabSz="8255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4pPr>
                      <a:lvl5pPr algn="ctr" defTabSz="8255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5pPr>
                      <a:lvl6pPr marL="457200" indent="914400" algn="ctr" defTabSz="8255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6pPr>
                      <a:lvl7pPr marL="914400" indent="914400" algn="ctr" defTabSz="8255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7pPr>
                      <a:lvl8pPr marL="1371600" indent="914400" algn="ctr" defTabSz="8255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8pPr>
                      <a:lvl9pPr marL="1828800" indent="914400" algn="ctr" defTabSz="8255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9pPr>
                    </a:lstStyle>
                    <a:p>
                      <a:pPr eaLnBrk="1"/>
                      <a:endParaRPr lang="en-US" altLang="en-US" sz="3200">
                        <a:solidFill>
                          <a:srgbClr val="FFFFFF"/>
                        </a:solidFill>
                        <a:latin typeface="Graphik Light"/>
                        <a:ea typeface="Graphik Light"/>
                        <a:cs typeface="Graphik Light"/>
                        <a:sym typeface="Graphik Light"/>
                      </a:endParaRPr>
                    </a:p>
                  </p:txBody>
                </p:sp>
                <p:sp>
                  <p:nvSpPr>
                    <p:cNvPr id="12" name="Oval">
                      <a:extLst>
                        <a:ext uri="{FF2B5EF4-FFF2-40B4-BE49-F238E27FC236}">
                          <a16:creationId xmlns:a16="http://schemas.microsoft.com/office/drawing/2014/main" id="{5FF239D6-B643-4D03-53D7-9BFBD4433CD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0949417">
                      <a:off x="12332594" y="32930524"/>
                      <a:ext cx="606297" cy="1839739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000000"/>
                          </a:solidFill>
                          <a:miter lim="4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50800" tIns="50800" rIns="50800" bIns="50800" anchor="ctr"/>
                    <a:lstStyle>
                      <a:lvl1pPr algn="ctr" defTabSz="8255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1pPr>
                      <a:lvl2pPr algn="ctr" defTabSz="8255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2pPr>
                      <a:lvl3pPr algn="ctr" defTabSz="8255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3pPr>
                      <a:lvl4pPr algn="ctr" defTabSz="8255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4pPr>
                      <a:lvl5pPr algn="ctr" defTabSz="8255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5pPr>
                      <a:lvl6pPr marL="457200" indent="914400" algn="ctr" defTabSz="8255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6pPr>
                      <a:lvl7pPr marL="914400" indent="914400" algn="ctr" defTabSz="8255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7pPr>
                      <a:lvl8pPr marL="1371600" indent="914400" algn="ctr" defTabSz="8255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8pPr>
                      <a:lvl9pPr marL="1828800" indent="914400" algn="ctr" defTabSz="8255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9pPr>
                    </a:lstStyle>
                    <a:p>
                      <a:pPr eaLnBrk="1"/>
                      <a:endParaRPr lang="en-US" altLang="en-US" sz="3200" dirty="0">
                        <a:solidFill>
                          <a:srgbClr val="FFFFFF"/>
                        </a:solidFill>
                        <a:latin typeface="Graphik Light"/>
                        <a:ea typeface="Graphik Light"/>
                        <a:cs typeface="Graphik Light"/>
                        <a:sym typeface="Graphik Light"/>
                      </a:endParaRPr>
                    </a:p>
                  </p:txBody>
                </p:sp>
                <p:sp>
                  <p:nvSpPr>
                    <p:cNvPr id="13" name="Oval">
                      <a:extLst>
                        <a:ext uri="{FF2B5EF4-FFF2-40B4-BE49-F238E27FC236}">
                          <a16:creationId xmlns:a16="http://schemas.microsoft.com/office/drawing/2014/main" id="{4D7F154D-AF3C-3A9F-33D0-533A840F077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 rot="20949417">
                      <a:off x="11587182" y="33114264"/>
                      <a:ext cx="606297" cy="1839739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3175">
                          <a:solidFill>
                            <a:srgbClr val="000000"/>
                          </a:solidFill>
                          <a:miter lim="4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50800" tIns="50800" rIns="50800" bIns="50800" anchor="ctr"/>
                    <a:lstStyle>
                      <a:lvl1pPr algn="ctr" defTabSz="8255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1pPr>
                      <a:lvl2pPr algn="ctr" defTabSz="8255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2pPr>
                      <a:lvl3pPr algn="ctr" defTabSz="8255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3pPr>
                      <a:lvl4pPr algn="ctr" defTabSz="8255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4pPr>
                      <a:lvl5pPr algn="ctr" defTabSz="825500"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5pPr>
                      <a:lvl6pPr marL="457200" indent="914400" algn="ctr" defTabSz="8255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6pPr>
                      <a:lvl7pPr marL="914400" indent="914400" algn="ctr" defTabSz="8255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7pPr>
                      <a:lvl8pPr marL="1371600" indent="914400" algn="ctr" defTabSz="8255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8pPr>
                      <a:lvl9pPr marL="1828800" indent="914400" algn="ctr" defTabSz="8255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15200">
                          <a:solidFill>
                            <a:srgbClr val="000000"/>
                          </a:solidFill>
                          <a:latin typeface="Helvetica Light" pitchFamily="34" charset="0"/>
                          <a:cs typeface="Helvetica Light" pitchFamily="34" charset="0"/>
                          <a:sym typeface="Helvetica Light" pitchFamily="34" charset="0"/>
                        </a:defRPr>
                      </a:lvl9pPr>
                    </a:lstStyle>
                    <a:p>
                      <a:pPr eaLnBrk="1"/>
                      <a:endParaRPr lang="en-US" altLang="en-US" sz="3200" dirty="0">
                        <a:solidFill>
                          <a:srgbClr val="FFFFFF"/>
                        </a:solidFill>
                        <a:latin typeface="Graphik Light"/>
                        <a:ea typeface="Graphik Light"/>
                        <a:cs typeface="Graphik Light"/>
                        <a:sym typeface="Graphik Light"/>
                      </a:endParaRPr>
                    </a:p>
                  </p:txBody>
                </p:sp>
                <p:sp>
                  <p:nvSpPr>
                    <p:cNvPr id="14" name="Oval">
                      <a:extLst>
                        <a:ext uri="{FF2B5EF4-FFF2-40B4-BE49-F238E27FC236}">
                          <a16:creationId xmlns:a16="http://schemas.microsoft.com/office/drawing/2014/main" id="{2BEB76E4-C191-AC0B-76F2-54B8EA434A69}"/>
                        </a:ext>
                      </a:extLst>
                    </p:cNvPr>
                    <p:cNvSpPr/>
                    <p:nvPr/>
                  </p:nvSpPr>
                  <p:spPr bwMode="auto">
                    <a:xfrm rot="20949417">
                      <a:off x="11451145" y="33171975"/>
                      <a:ext cx="606787" cy="1782155"/>
                    </a:xfrm>
                    <a:prstGeom prst="ellipse">
                      <a:avLst/>
                    </a:prstGeom>
                    <a:solidFill>
                      <a:srgbClr val="53585F"/>
                    </a:solidFill>
                    <a:ln w="3175" cap="flat">
                      <a:noFill/>
                      <a:miter lim="400000"/>
                    </a:ln>
                    <a:effectLst>
                      <a:outerShdw blurRad="838200" dist="387998" dir="5400000" rotWithShape="0">
                        <a:srgbClr val="000000">
                          <a:alpha val="50000"/>
                        </a:srgbClr>
                      </a:outerShdw>
                    </a:effectLst>
                  </p:spPr>
                  <p:txBody>
                    <a:bodyPr lIns="50800" tIns="50800" rIns="50800" bIns="50800" anchor="ctr"/>
                    <a:lstStyle/>
                    <a:p>
                      <a:pPr algn="ctr" defTabSz="825500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 sz="3200">
                          <a:solidFill>
                            <a:srgbClr val="FFFFFF"/>
                          </a:solidFill>
                          <a:latin typeface="Graphik Light"/>
                          <a:ea typeface="Graphik Light"/>
                          <a:cs typeface="Graphik Light"/>
                          <a:sym typeface="Graphik Light"/>
                        </a:defRPr>
                      </a:pPr>
                      <a:endParaRPr sz="3200" kern="0">
                        <a:solidFill>
                          <a:srgbClr val="FFFFFF"/>
                        </a:solidFill>
                        <a:latin typeface="Graphik Light"/>
                        <a:ea typeface="Graphik Light"/>
                        <a:cs typeface="Graphik Light"/>
                        <a:sym typeface="Graphik Light"/>
                      </a:endParaRPr>
                    </a:p>
                  </p:txBody>
                </p:sp>
                <p:sp>
                  <p:nvSpPr>
                    <p:cNvPr id="15" name="Oval">
                      <a:extLst>
                        <a:ext uri="{FF2B5EF4-FFF2-40B4-BE49-F238E27FC236}">
                          <a16:creationId xmlns:a16="http://schemas.microsoft.com/office/drawing/2014/main" id="{14BFF766-53A7-71AE-4613-F88213872D1B}"/>
                        </a:ext>
                      </a:extLst>
                    </p:cNvPr>
                    <p:cNvSpPr/>
                    <p:nvPr/>
                  </p:nvSpPr>
                  <p:spPr bwMode="auto">
                    <a:xfrm rot="20949417">
                      <a:off x="12478980" y="32930880"/>
                      <a:ext cx="605110" cy="1783554"/>
                    </a:xfrm>
                    <a:prstGeom prst="ellipse">
                      <a:avLst/>
                    </a:prstGeom>
                    <a:solidFill>
                      <a:srgbClr val="53585F"/>
                    </a:solidFill>
                    <a:ln w="3175" cap="flat">
                      <a:noFill/>
                      <a:miter lim="400000"/>
                    </a:ln>
                    <a:effectLst>
                      <a:outerShdw blurRad="838200" dist="387998" dir="5400000" rotWithShape="0">
                        <a:srgbClr val="000000">
                          <a:alpha val="50000"/>
                        </a:srgbClr>
                      </a:outerShdw>
                    </a:effectLst>
                  </p:spPr>
                  <p:txBody>
                    <a:bodyPr lIns="50800" tIns="50800" rIns="50800" bIns="50800" anchor="ctr"/>
                    <a:lstStyle/>
                    <a:p>
                      <a:pPr algn="ctr" defTabSz="825500" eaLnBrk="1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 sz="3200">
                          <a:solidFill>
                            <a:srgbClr val="FFFFFF"/>
                          </a:solidFill>
                          <a:latin typeface="Graphik Light"/>
                          <a:ea typeface="Graphik Light"/>
                          <a:cs typeface="Graphik Light"/>
                          <a:sym typeface="Graphik Light"/>
                        </a:defRPr>
                      </a:pPr>
                      <a:endParaRPr sz="3200" kern="0">
                        <a:solidFill>
                          <a:srgbClr val="FFFFFF"/>
                        </a:solidFill>
                        <a:latin typeface="Graphik Light"/>
                        <a:ea typeface="Graphik Light"/>
                        <a:cs typeface="Graphik Light"/>
                        <a:sym typeface="Graphik Light"/>
                      </a:endParaRPr>
                    </a:p>
                  </p:txBody>
                </p:sp>
              </p:grpSp>
            </p:grpSp>
          </p:grpSp>
        </p:grp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AC14D7F-5054-703F-813C-15653EB662DD}"/>
                </a:ext>
              </a:extLst>
            </p:cNvPr>
            <p:cNvCxnSpPr>
              <a:cxnSpLocks/>
            </p:cNvCxnSpPr>
            <p:nvPr/>
          </p:nvCxnSpPr>
          <p:spPr>
            <a:xfrm>
              <a:off x="7617069" y="1996439"/>
              <a:ext cx="337599" cy="1656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64693E4-16FF-C738-3ABA-2E3285D116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60942" y="3485715"/>
              <a:ext cx="888831" cy="16166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16ED33D-0BE3-7BF1-3ADD-620B6BB7D479}"/>
                </a:ext>
              </a:extLst>
            </p:cNvPr>
            <p:cNvCxnSpPr>
              <a:cxnSpLocks/>
            </p:cNvCxnSpPr>
            <p:nvPr/>
          </p:nvCxnSpPr>
          <p:spPr>
            <a:xfrm>
              <a:off x="7730971" y="3408140"/>
              <a:ext cx="447394" cy="535535"/>
            </a:xfrm>
            <a:prstGeom prst="line">
              <a:avLst/>
            </a:prstGeom>
            <a:ln w="762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Solenoid magnet">
              <a:extLst>
                <a:ext uri="{FF2B5EF4-FFF2-40B4-BE49-F238E27FC236}">
                  <a16:creationId xmlns:a16="http://schemas.microsoft.com/office/drawing/2014/main" id="{5C3E3F83-28C4-FD24-B620-69A244EFF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8031" y="1803541"/>
              <a:ext cx="1943152" cy="428275"/>
            </a:xfrm>
            <a:custGeom>
              <a:avLst/>
              <a:gdLst>
                <a:gd name="T0" fmla="*/ 2002394 w 21600"/>
                <a:gd name="T1" fmla="*/ 1 h 1"/>
                <a:gd name="T2" fmla="*/ 2002394 w 21600"/>
                <a:gd name="T3" fmla="*/ 1 h 1"/>
                <a:gd name="T4" fmla="*/ 2002394 w 21600"/>
                <a:gd name="T5" fmla="*/ 1 h 1"/>
                <a:gd name="T6" fmla="*/ 2002394 w 21600"/>
                <a:gd name="T7" fmla="*/ 1 h 1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21600"/>
                <a:gd name="T13" fmla="*/ 0 h 1"/>
                <a:gd name="T14" fmla="*/ 21600 w 21600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1" extrusionOk="0">
                  <a:moveTo>
                    <a:pt x="0" y="0"/>
                  </a:move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ctr" defTabSz="355600">
                <a:defRPr sz="15200">
                  <a:solidFill>
                    <a:srgbClr val="000000"/>
                  </a:solidFill>
                  <a:latin typeface="Helvetica Light" pitchFamily="34" charset="0"/>
                  <a:cs typeface="Helvetica Light" pitchFamily="34" charset="0"/>
                  <a:sym typeface="Helvetica Light" pitchFamily="34" charset="0"/>
                </a:defRPr>
              </a:lvl1pPr>
              <a:lvl2pPr algn="ctr" defTabSz="355600">
                <a:defRPr sz="15200">
                  <a:solidFill>
                    <a:srgbClr val="000000"/>
                  </a:solidFill>
                  <a:latin typeface="Helvetica Light" pitchFamily="34" charset="0"/>
                  <a:cs typeface="Helvetica Light" pitchFamily="34" charset="0"/>
                  <a:sym typeface="Helvetica Light" pitchFamily="34" charset="0"/>
                </a:defRPr>
              </a:lvl2pPr>
              <a:lvl3pPr algn="ctr" defTabSz="355600">
                <a:defRPr sz="15200">
                  <a:solidFill>
                    <a:srgbClr val="000000"/>
                  </a:solidFill>
                  <a:latin typeface="Helvetica Light" pitchFamily="34" charset="0"/>
                  <a:cs typeface="Helvetica Light" pitchFamily="34" charset="0"/>
                  <a:sym typeface="Helvetica Light" pitchFamily="34" charset="0"/>
                </a:defRPr>
              </a:lvl3pPr>
              <a:lvl4pPr algn="ctr" defTabSz="355600">
                <a:defRPr sz="15200">
                  <a:solidFill>
                    <a:srgbClr val="000000"/>
                  </a:solidFill>
                  <a:latin typeface="Helvetica Light" pitchFamily="34" charset="0"/>
                  <a:cs typeface="Helvetica Light" pitchFamily="34" charset="0"/>
                  <a:sym typeface="Helvetica Light" pitchFamily="34" charset="0"/>
                </a:defRPr>
              </a:lvl4pPr>
              <a:lvl5pPr algn="ctr" defTabSz="355600">
                <a:defRPr sz="15200">
                  <a:solidFill>
                    <a:srgbClr val="000000"/>
                  </a:solidFill>
                  <a:latin typeface="Helvetica Light" pitchFamily="34" charset="0"/>
                  <a:cs typeface="Helvetica Light" pitchFamily="34" charset="0"/>
                  <a:sym typeface="Helvetica Light" pitchFamily="34" charset="0"/>
                </a:defRPr>
              </a:lvl5pPr>
              <a:lvl6pPr marL="457200" indent="914400" algn="ctr" defTabSz="355600" eaLnBrk="0" fontAlgn="base" hangingPunct="0">
                <a:spcBef>
                  <a:spcPct val="0"/>
                </a:spcBef>
                <a:spcAft>
                  <a:spcPct val="0"/>
                </a:spcAft>
                <a:defRPr sz="15200">
                  <a:solidFill>
                    <a:srgbClr val="000000"/>
                  </a:solidFill>
                  <a:latin typeface="Helvetica Light" pitchFamily="34" charset="0"/>
                  <a:cs typeface="Helvetica Light" pitchFamily="34" charset="0"/>
                  <a:sym typeface="Helvetica Light" pitchFamily="34" charset="0"/>
                </a:defRPr>
              </a:lvl6pPr>
              <a:lvl7pPr marL="914400" indent="914400" algn="ctr" defTabSz="355600" eaLnBrk="0" fontAlgn="base" hangingPunct="0">
                <a:spcBef>
                  <a:spcPct val="0"/>
                </a:spcBef>
                <a:spcAft>
                  <a:spcPct val="0"/>
                </a:spcAft>
                <a:defRPr sz="15200">
                  <a:solidFill>
                    <a:srgbClr val="000000"/>
                  </a:solidFill>
                  <a:latin typeface="Helvetica Light" pitchFamily="34" charset="0"/>
                  <a:cs typeface="Helvetica Light" pitchFamily="34" charset="0"/>
                  <a:sym typeface="Helvetica Light" pitchFamily="34" charset="0"/>
                </a:defRPr>
              </a:lvl7pPr>
              <a:lvl8pPr marL="1371600" indent="914400" algn="ctr" defTabSz="355600" eaLnBrk="0" fontAlgn="base" hangingPunct="0">
                <a:spcBef>
                  <a:spcPct val="0"/>
                </a:spcBef>
                <a:spcAft>
                  <a:spcPct val="0"/>
                </a:spcAft>
                <a:defRPr sz="15200">
                  <a:solidFill>
                    <a:srgbClr val="000000"/>
                  </a:solidFill>
                  <a:latin typeface="Helvetica Light" pitchFamily="34" charset="0"/>
                  <a:cs typeface="Helvetica Light" pitchFamily="34" charset="0"/>
                  <a:sym typeface="Helvetica Light" pitchFamily="34" charset="0"/>
                </a:defRPr>
              </a:lvl8pPr>
              <a:lvl9pPr marL="1828800" indent="914400" algn="ctr" defTabSz="355600" eaLnBrk="0" fontAlgn="base" hangingPunct="0">
                <a:spcBef>
                  <a:spcPct val="0"/>
                </a:spcBef>
                <a:spcAft>
                  <a:spcPct val="0"/>
                </a:spcAft>
                <a:defRPr sz="15200">
                  <a:solidFill>
                    <a:srgbClr val="000000"/>
                  </a:solidFill>
                  <a:latin typeface="Helvetica Light" pitchFamily="34" charset="0"/>
                  <a:cs typeface="Helvetica Light" pitchFamily="34" charset="0"/>
                  <a:sym typeface="Helvetica Light" pitchFamily="34" charset="0"/>
                </a:defRPr>
              </a:lvl9pPr>
            </a:lstStyle>
            <a:p>
              <a:pPr algn="l" eaLnBrk="1">
                <a:spcBef>
                  <a:spcPts val="4700"/>
                </a:spcBef>
              </a:pPr>
              <a:r>
                <a:rPr lang="en-US" altLang="en-US" sz="2000" dirty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  <a:sym typeface="Calibri" panose="020F0502020204030204" pitchFamily="34" charset="0"/>
                </a:rPr>
                <a:t>Driving Laser</a:t>
              </a:r>
            </a:p>
          </p:txBody>
        </p:sp>
        <p:sp>
          <p:nvSpPr>
            <p:cNvPr id="45" name="Line">
              <a:extLst>
                <a:ext uri="{FF2B5EF4-FFF2-40B4-BE49-F238E27FC236}">
                  <a16:creationId xmlns:a16="http://schemas.microsoft.com/office/drawing/2014/main" id="{00A56DC5-BE25-2007-08F3-9C74685C1B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95166" y="2207896"/>
              <a:ext cx="1413948" cy="9298"/>
            </a:xfrm>
            <a:prstGeom prst="line">
              <a:avLst/>
            </a:prstGeom>
            <a:noFill/>
            <a:ln w="38100">
              <a:solidFill>
                <a:srgbClr val="78206E"/>
              </a:solidFill>
              <a:miter lim="4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en-GB" dirty="0"/>
            </a:p>
          </p:txBody>
        </p:sp>
      </p:grpSp>
      <p:pic>
        <p:nvPicPr>
          <p:cNvPr id="46" name="UoM_logo.gif">
            <a:extLst>
              <a:ext uri="{FF2B5EF4-FFF2-40B4-BE49-F238E27FC236}">
                <a16:creationId xmlns:a16="http://schemas.microsoft.com/office/drawing/2014/main" id="{DB1DCA0A-44F9-95F0-606D-4C03E3340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8" b="68895"/>
          <a:stretch>
            <a:fillRect/>
          </a:stretch>
        </p:blipFill>
        <p:spPr bwMode="auto">
          <a:xfrm>
            <a:off x="318237" y="189548"/>
            <a:ext cx="1668615" cy="60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7" name="Picture 46" descr="A blue circle with black background&#10;&#10;AI-generated content may be incorrect.">
            <a:extLst>
              <a:ext uri="{FF2B5EF4-FFF2-40B4-BE49-F238E27FC236}">
                <a16:creationId xmlns:a16="http://schemas.microsoft.com/office/drawing/2014/main" id="{AF620724-B9B4-B9E6-818D-FBD3D0217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158" y="202541"/>
            <a:ext cx="1407290" cy="692753"/>
          </a:xfrm>
          <a:prstGeom prst="rect">
            <a:avLst/>
          </a:prstGeom>
        </p:spPr>
      </p:pic>
      <p:pic>
        <p:nvPicPr>
          <p:cNvPr id="54" name="pasted-movie.png">
            <a:extLst>
              <a:ext uri="{FF2B5EF4-FFF2-40B4-BE49-F238E27FC236}">
                <a16:creationId xmlns:a16="http://schemas.microsoft.com/office/drawing/2014/main" id="{78DFB136-7C9F-C362-2DFE-49EB213FE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628" y="159539"/>
            <a:ext cx="1668615" cy="67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55" name="pasted-movie.png" descr="pasted-movie.png">
            <a:extLst>
              <a:ext uri="{FF2B5EF4-FFF2-40B4-BE49-F238E27FC236}">
                <a16:creationId xmlns:a16="http://schemas.microsoft.com/office/drawing/2014/main" id="{A9B0A973-3AEE-6E07-AFA2-CCE990FD9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77"/>
          <a:stretch>
            <a:fillRect/>
          </a:stretch>
        </p:blipFill>
        <p:spPr bwMode="auto">
          <a:xfrm>
            <a:off x="8910724" y="240133"/>
            <a:ext cx="2761020" cy="72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83BD7E87-C3F3-4681-8A4E-A6CBD201480D}"/>
              </a:ext>
            </a:extLst>
          </p:cNvPr>
          <p:cNvSpPr txBox="1"/>
          <p:nvPr/>
        </p:nvSpPr>
        <p:spPr>
          <a:xfrm>
            <a:off x="-11324" y="1714170"/>
            <a:ext cx="11956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Jordan Byrne</a:t>
            </a:r>
            <a:r>
              <a:rPr lang="en-GB" sz="1200" baseline="30000" dirty="0"/>
              <a:t>1,4</a:t>
            </a:r>
            <a:r>
              <a:rPr lang="en-GB" sz="1200" dirty="0"/>
              <a:t>, </a:t>
            </a:r>
            <a:r>
              <a:rPr lang="en-GB" sz="1200" dirty="0" err="1"/>
              <a:t>Oznur</a:t>
            </a:r>
            <a:r>
              <a:rPr lang="en-GB" sz="1200" dirty="0"/>
              <a:t> Apsimon</a:t>
            </a:r>
            <a:r>
              <a:rPr lang="en-GB" sz="1200" baseline="30000" dirty="0"/>
              <a:t>1,4</a:t>
            </a:r>
            <a:r>
              <a:rPr lang="en-GB" sz="1200" dirty="0"/>
              <a:t>, Mike Taylor</a:t>
            </a:r>
            <a:r>
              <a:rPr lang="en-GB" sz="1200" baseline="30000" dirty="0"/>
              <a:t>1,2</a:t>
            </a:r>
            <a:r>
              <a:rPr lang="en-GB" sz="1200" dirty="0"/>
              <a:t>, </a:t>
            </a:r>
            <a:r>
              <a:rPr lang="en-GB" sz="1200" dirty="0" err="1"/>
              <a:t>Guoxing</a:t>
            </a:r>
            <a:r>
              <a:rPr lang="en-GB" sz="1200" dirty="0"/>
              <a:t> Xia</a:t>
            </a:r>
            <a:r>
              <a:rPr lang="en-GB" sz="1200" baseline="30000" dirty="0"/>
              <a:t>1,4</a:t>
            </a:r>
            <a:r>
              <a:rPr lang="en-GB" sz="1200" dirty="0"/>
              <a:t>, Hossein Saberi</a:t>
            </a:r>
            <a:r>
              <a:rPr lang="en-GB" sz="1200" baseline="30000" dirty="0"/>
              <a:t>1,4</a:t>
            </a:r>
            <a:r>
              <a:rPr lang="en-GB" sz="1200" dirty="0"/>
              <a:t>, Jiaqi Zhang</a:t>
            </a:r>
            <a:r>
              <a:rPr lang="en-GB" sz="1200" baseline="30000" dirty="0"/>
              <a:t>1,4</a:t>
            </a:r>
            <a:r>
              <a:rPr lang="en-GB" sz="1200" dirty="0"/>
              <a:t>, Tom Pacey</a:t>
            </a:r>
            <a:r>
              <a:rPr lang="en-GB" sz="1200" baseline="30000" dirty="0"/>
              <a:t>3,4</a:t>
            </a:r>
            <a:r>
              <a:rPr lang="en-GB" sz="1200" dirty="0"/>
              <a:t>, Hywel Owen</a:t>
            </a:r>
            <a:r>
              <a:rPr lang="en-GB" sz="1200" baseline="30000" dirty="0"/>
              <a:t>3,4</a:t>
            </a:r>
            <a:r>
              <a:rPr lang="en-GB" sz="1200" dirty="0"/>
              <a:t>, Stewart Boogert</a:t>
            </a:r>
            <a:r>
              <a:rPr lang="en-GB" sz="1200" baseline="30000" dirty="0"/>
              <a:t>1,4</a:t>
            </a:r>
          </a:p>
          <a:p>
            <a:pPr algn="ctr"/>
            <a:r>
              <a:rPr lang="en-US" altLang="en-US" sz="1200" baseline="32000" dirty="0">
                <a:cs typeface="Calibri" panose="020F0502020204030204" pitchFamily="34" charset="0"/>
                <a:sym typeface="Calibri" panose="020F0502020204030204" pitchFamily="34" charset="0"/>
              </a:rPr>
              <a:t>1</a:t>
            </a:r>
            <a:r>
              <a:rPr lang="en-US" altLang="en-US" sz="1200" dirty="0">
                <a:cs typeface="Calibri" panose="020F0502020204030204" pitchFamily="34" charset="0"/>
                <a:sym typeface="Calibri" panose="020F0502020204030204" pitchFamily="34" charset="0"/>
              </a:rPr>
              <a:t>The University of Manchester, UK, </a:t>
            </a:r>
            <a:r>
              <a:rPr lang="en-US" altLang="en-US" sz="1200" baseline="32000" dirty="0">
                <a:cs typeface="Calibri" panose="020F0502020204030204" pitchFamily="34" charset="0"/>
                <a:sym typeface="Calibri" panose="020F0502020204030204" pitchFamily="34" charset="0"/>
              </a:rPr>
              <a:t>2</a:t>
            </a:r>
            <a:r>
              <a:rPr lang="en-US" altLang="en-US" sz="1200" dirty="0">
                <a:cs typeface="Calibri" panose="020F0502020204030204" pitchFamily="34" charset="0"/>
                <a:sym typeface="Calibri" panose="020F0502020204030204" pitchFamily="34" charset="0"/>
              </a:rPr>
              <a:t>The Christie NHS Foundation Trust, Manchester, UK,  </a:t>
            </a:r>
            <a:r>
              <a:rPr lang="en-US" altLang="en-US" sz="1200" baseline="32000" dirty="0">
                <a:cs typeface="Calibri" panose="020F0502020204030204" pitchFamily="34" charset="0"/>
                <a:sym typeface="Calibri" panose="020F0502020204030204" pitchFamily="34" charset="0"/>
              </a:rPr>
              <a:t>3</a:t>
            </a:r>
            <a:r>
              <a:rPr lang="en-US" altLang="en-US" sz="1200" dirty="0">
                <a:cs typeface="Calibri" panose="020F0502020204030204" pitchFamily="34" charset="0"/>
                <a:sym typeface="Calibri" panose="020F0502020204030204" pitchFamily="34" charset="0"/>
              </a:rPr>
              <a:t>Accelerator Science and Technology Centre STFC/UKRI,</a:t>
            </a:r>
          </a:p>
          <a:p>
            <a:pPr algn="ctr"/>
            <a:r>
              <a:rPr lang="en-US" altLang="en-US" sz="1200" baseline="30000" dirty="0">
                <a:cs typeface="Calibri" panose="020F0502020204030204" pitchFamily="34" charset="0"/>
                <a:sym typeface="Calibri" panose="020F0502020204030204" pitchFamily="34" charset="0"/>
              </a:rPr>
              <a:t>4</a:t>
            </a:r>
            <a:r>
              <a:rPr lang="en-US" altLang="en-US" sz="1200" dirty="0">
                <a:cs typeface="Calibri" panose="020F0502020204030204" pitchFamily="34" charset="0"/>
                <a:sym typeface="Calibri" panose="020F0502020204030204" pitchFamily="34" charset="0"/>
              </a:rPr>
              <a:t>The Cockcroft Institute of Accelerator Science and Technology, Warrington, UK 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F6027B1-DF91-E717-E49D-DA18C5967082}"/>
              </a:ext>
            </a:extLst>
          </p:cNvPr>
          <p:cNvCxnSpPr/>
          <p:nvPr/>
        </p:nvCxnSpPr>
        <p:spPr>
          <a:xfrm>
            <a:off x="130865" y="1037843"/>
            <a:ext cx="118800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C06DFB7-6A32-AD08-A077-0B35F034F1DA}"/>
              </a:ext>
            </a:extLst>
          </p:cNvPr>
          <p:cNvCxnSpPr/>
          <p:nvPr/>
        </p:nvCxnSpPr>
        <p:spPr>
          <a:xfrm>
            <a:off x="123009" y="1689862"/>
            <a:ext cx="11880000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533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BA0FC95-911A-DCEE-C7DC-C9365E81A4F6}"/>
              </a:ext>
            </a:extLst>
          </p:cNvPr>
          <p:cNvSpPr txBox="1">
            <a:spLocks/>
          </p:cNvSpPr>
          <p:nvPr/>
        </p:nvSpPr>
        <p:spPr>
          <a:xfrm>
            <a:off x="2715277" y="37697"/>
            <a:ext cx="5846893" cy="37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/>
              <a:t>External Injection into Plasma to Produce VHEE Beams</a:t>
            </a:r>
          </a:p>
        </p:txBody>
      </p:sp>
      <p:pic>
        <p:nvPicPr>
          <p:cNvPr id="8" name="UoM_logo.gif">
            <a:extLst>
              <a:ext uri="{FF2B5EF4-FFF2-40B4-BE49-F238E27FC236}">
                <a16:creationId xmlns:a16="http://schemas.microsoft.com/office/drawing/2014/main" id="{9F78A775-AFA3-1EEF-642F-223D589DE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8" b="68895"/>
          <a:stretch>
            <a:fillRect/>
          </a:stretch>
        </p:blipFill>
        <p:spPr bwMode="auto">
          <a:xfrm>
            <a:off x="83730" y="56562"/>
            <a:ext cx="1038060" cy="3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9" name="Picture 8" descr="A blue circle with black background&#10;&#10;AI-generated content may be incorrect.">
            <a:extLst>
              <a:ext uri="{FF2B5EF4-FFF2-40B4-BE49-F238E27FC236}">
                <a16:creationId xmlns:a16="http://schemas.microsoft.com/office/drawing/2014/main" id="{5E82AAEB-E321-B6DF-CAF1-DCF433E96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068" y="56562"/>
            <a:ext cx="882712" cy="434524"/>
          </a:xfrm>
          <a:prstGeom prst="rect">
            <a:avLst/>
          </a:prstGeom>
        </p:spPr>
      </p:pic>
      <p:pic>
        <p:nvPicPr>
          <p:cNvPr id="10" name="pasted-movie.png">
            <a:extLst>
              <a:ext uri="{FF2B5EF4-FFF2-40B4-BE49-F238E27FC236}">
                <a16:creationId xmlns:a16="http://schemas.microsoft.com/office/drawing/2014/main" id="{F55465D1-702A-7B8C-C563-7B61E4555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667" y="56562"/>
            <a:ext cx="1070513" cy="43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1" name="pasted-movie.png" descr="pasted-movie.png">
            <a:extLst>
              <a:ext uri="{FF2B5EF4-FFF2-40B4-BE49-F238E27FC236}">
                <a16:creationId xmlns:a16="http://schemas.microsoft.com/office/drawing/2014/main" id="{9123B338-4900-931B-0147-FC3383465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77"/>
          <a:stretch>
            <a:fillRect/>
          </a:stretch>
        </p:blipFill>
        <p:spPr bwMode="auto">
          <a:xfrm>
            <a:off x="10015580" y="0"/>
            <a:ext cx="1900573" cy="49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7D068BD-0C45-598F-A597-E511B5D7AD62}"/>
              </a:ext>
            </a:extLst>
          </p:cNvPr>
          <p:cNvCxnSpPr/>
          <p:nvPr/>
        </p:nvCxnSpPr>
        <p:spPr>
          <a:xfrm>
            <a:off x="83730" y="575929"/>
            <a:ext cx="1196372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479453A-332D-BF08-1583-D7E7ABE32860}"/>
              </a:ext>
            </a:extLst>
          </p:cNvPr>
          <p:cNvSpPr txBox="1"/>
          <p:nvPr/>
        </p:nvSpPr>
        <p:spPr>
          <a:xfrm>
            <a:off x="4654272" y="317985"/>
            <a:ext cx="1900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Speaker: Jordan Byrne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6CE32F-5E1C-BFCD-1AC6-BF6E5BA2F89E}"/>
              </a:ext>
            </a:extLst>
          </p:cNvPr>
          <p:cNvSpPr txBox="1"/>
          <p:nvPr/>
        </p:nvSpPr>
        <p:spPr>
          <a:xfrm>
            <a:off x="2129284" y="1720890"/>
            <a:ext cx="4425561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Acceleration gradients orders of magnitude larger than conventional RF technology.</a:t>
            </a: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35624E4C-7CFF-E888-041A-6DB3FB11F15F}"/>
              </a:ext>
            </a:extLst>
          </p:cNvPr>
          <p:cNvSpPr/>
          <p:nvPr/>
        </p:nvSpPr>
        <p:spPr>
          <a:xfrm>
            <a:off x="1098224" y="825229"/>
            <a:ext cx="2347274" cy="830997"/>
          </a:xfrm>
          <a:prstGeom prst="wedgeEllipseCallout">
            <a:avLst>
              <a:gd name="adj1" fmla="val -30768"/>
              <a:gd name="adj2" fmla="val 84830"/>
            </a:avLst>
          </a:prstGeom>
          <a:noFill/>
          <a:ln>
            <a:solidFill>
              <a:srgbClr val="7820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FE2400-48FE-66A3-5A20-FE2394C2F28F}"/>
              </a:ext>
            </a:extLst>
          </p:cNvPr>
          <p:cNvSpPr txBox="1"/>
          <p:nvPr/>
        </p:nvSpPr>
        <p:spPr>
          <a:xfrm>
            <a:off x="1600068" y="825228"/>
            <a:ext cx="13386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Why use plasma?</a:t>
            </a:r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C61D35F7-2F98-5655-9413-0B2D495655B1}"/>
              </a:ext>
            </a:extLst>
          </p:cNvPr>
          <p:cNvSpPr/>
          <p:nvPr/>
        </p:nvSpPr>
        <p:spPr>
          <a:xfrm>
            <a:off x="850210" y="3713400"/>
            <a:ext cx="3070561" cy="1052657"/>
          </a:xfrm>
          <a:prstGeom prst="wedgeEllipseCallout">
            <a:avLst>
              <a:gd name="adj1" fmla="val -30768"/>
              <a:gd name="adj2" fmla="val 84830"/>
            </a:avLst>
          </a:prstGeom>
          <a:noFill/>
          <a:ln>
            <a:solidFill>
              <a:srgbClr val="78206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D96808-54E5-2D49-6F72-2CFD73FC57B1}"/>
              </a:ext>
            </a:extLst>
          </p:cNvPr>
          <p:cNvSpPr txBox="1"/>
          <p:nvPr/>
        </p:nvSpPr>
        <p:spPr>
          <a:xfrm>
            <a:off x="1140693" y="3805375"/>
            <a:ext cx="26652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Okay, but why use external injection?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AE8EDE-CB94-638E-9D87-BC99922D543A}"/>
              </a:ext>
            </a:extLst>
          </p:cNvPr>
          <p:cNvSpPr txBox="1"/>
          <p:nvPr/>
        </p:nvSpPr>
        <p:spPr>
          <a:xfrm>
            <a:off x="224505" y="1617441"/>
            <a:ext cx="10122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0" i="0" dirty="0">
                <a:solidFill>
                  <a:srgbClr val="666666"/>
                </a:solidFill>
                <a:effectLst/>
                <a:latin typeface="Fira Sans" panose="020F0502020204030204" pitchFamily="34" charset="0"/>
              </a:rPr>
              <a:t>🤔</a:t>
            </a:r>
            <a:endParaRPr lang="en-GB" sz="6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50BB52-EFD5-042C-53ED-18D599B2C79D}"/>
              </a:ext>
            </a:extLst>
          </p:cNvPr>
          <p:cNvSpPr txBox="1"/>
          <p:nvPr/>
        </p:nvSpPr>
        <p:spPr>
          <a:xfrm>
            <a:off x="224506" y="4747559"/>
            <a:ext cx="10122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0" i="0" dirty="0">
                <a:solidFill>
                  <a:srgbClr val="666666"/>
                </a:solidFill>
                <a:effectLst/>
                <a:latin typeface="Fira Sans" panose="020F0502020204030204" pitchFamily="34" charset="0"/>
              </a:rPr>
              <a:t>🤔</a:t>
            </a:r>
            <a:endParaRPr lang="en-GB" sz="6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50EA832-95DF-2635-1487-76BDD917ABD6}"/>
              </a:ext>
            </a:extLst>
          </p:cNvPr>
          <p:cNvSpPr txBox="1"/>
          <p:nvPr/>
        </p:nvSpPr>
        <p:spPr>
          <a:xfrm>
            <a:off x="2655276" y="2542638"/>
            <a:ext cx="3373576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Still room for improvement in beam quality and stability.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23851E0-9F26-D2DA-C573-43C3EB069AA8}"/>
              </a:ext>
            </a:extLst>
          </p:cNvPr>
          <p:cNvSpPr txBox="1"/>
          <p:nvPr/>
        </p:nvSpPr>
        <p:spPr>
          <a:xfrm>
            <a:off x="1931321" y="4941474"/>
            <a:ext cx="4425561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Removes the reliance on self-injection and promises better beam quality and stability.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878252-FA0E-FA71-954C-39EEFCFA6FA5}"/>
              </a:ext>
            </a:extLst>
          </p:cNvPr>
          <p:cNvSpPr txBox="1"/>
          <p:nvPr/>
        </p:nvSpPr>
        <p:spPr>
          <a:xfrm>
            <a:off x="2787553" y="5846353"/>
            <a:ext cx="2713096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Increased beamline and timing complexity.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43F5107-3666-3C96-1E58-70D587EFB8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2410" y="2526569"/>
            <a:ext cx="3698895" cy="32659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A8933B0-A814-C707-1367-DD82577067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058" y="3588600"/>
            <a:ext cx="2580243" cy="7729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3EE856-3F26-13A7-8349-59BBA1880D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3880" y="726994"/>
            <a:ext cx="2347275" cy="16654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BDAB90-2620-61F5-4B65-A7C8F3F5AFAD}"/>
              </a:ext>
            </a:extLst>
          </p:cNvPr>
          <p:cNvSpPr txBox="1"/>
          <p:nvPr/>
        </p:nvSpPr>
        <p:spPr>
          <a:xfrm>
            <a:off x="6665296" y="2805085"/>
            <a:ext cx="36100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0" i="0" dirty="0">
                <a:solidFill>
                  <a:srgbClr val="1A1A1A"/>
                </a:solidFill>
                <a:effectLst/>
              </a:rPr>
              <a:t>Constantin </a:t>
            </a:r>
            <a:r>
              <a:rPr lang="en-GB" sz="1100" b="0" i="0" dirty="0" err="1">
                <a:solidFill>
                  <a:srgbClr val="1A1A1A"/>
                </a:solidFill>
                <a:effectLst/>
              </a:rPr>
              <a:t>Aniculaesei</a:t>
            </a:r>
            <a:r>
              <a:rPr lang="en-GB" sz="1100" b="0" i="0" dirty="0">
                <a:solidFill>
                  <a:srgbClr val="1A1A1A"/>
                </a:solidFill>
                <a:effectLst/>
              </a:rPr>
              <a:t>, et </a:t>
            </a:r>
            <a:r>
              <a:rPr lang="en-GB" sz="1100" b="0" i="0" dirty="0" err="1">
                <a:solidFill>
                  <a:srgbClr val="1A1A1A"/>
                </a:solidFill>
                <a:effectLst/>
              </a:rPr>
              <a:t>al.</a:t>
            </a:r>
            <a:r>
              <a:rPr lang="en-GB" sz="1100" b="0" i="1" dirty="0" err="1">
                <a:solidFill>
                  <a:srgbClr val="1A1A1A"/>
                </a:solidFill>
                <a:effectLst/>
              </a:rPr>
              <a:t>Matter</a:t>
            </a:r>
            <a:r>
              <a:rPr lang="en-GB" sz="1100" b="0" i="1" dirty="0">
                <a:solidFill>
                  <a:srgbClr val="1A1A1A"/>
                </a:solidFill>
                <a:effectLst/>
              </a:rPr>
              <a:t> </a:t>
            </a:r>
            <a:r>
              <a:rPr lang="en-GB" sz="1100" b="0" i="1" dirty="0" err="1">
                <a:solidFill>
                  <a:srgbClr val="1A1A1A"/>
                </a:solidFill>
                <a:effectLst/>
              </a:rPr>
              <a:t>Radiat</a:t>
            </a:r>
            <a:r>
              <a:rPr lang="en-GB" sz="1100" b="0" i="1" dirty="0">
                <a:solidFill>
                  <a:srgbClr val="1A1A1A"/>
                </a:solidFill>
                <a:effectLst/>
              </a:rPr>
              <a:t>. Extremes</a:t>
            </a:r>
            <a:r>
              <a:rPr lang="en-GB" sz="1100" b="0" i="0" dirty="0">
                <a:solidFill>
                  <a:srgbClr val="1A1A1A"/>
                </a:solidFill>
                <a:effectLst/>
              </a:rPr>
              <a:t> 1 January 2024; 9 (1): 014001</a:t>
            </a:r>
            <a:endParaRPr lang="en-GB" sz="11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CDB9C4-D158-A2ED-F974-3EDB727CFEE2}"/>
              </a:ext>
            </a:extLst>
          </p:cNvPr>
          <p:cNvSpPr txBox="1"/>
          <p:nvPr/>
        </p:nvSpPr>
        <p:spPr>
          <a:xfrm>
            <a:off x="6666624" y="1253543"/>
            <a:ext cx="27259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0" i="0" dirty="0">
                <a:solidFill>
                  <a:srgbClr val="212529"/>
                </a:solidFill>
                <a:effectLst/>
              </a:rPr>
              <a:t>Gonsalves, Anthony, </a:t>
            </a:r>
            <a:r>
              <a:rPr lang="en-GB" sz="1100" dirty="0">
                <a:solidFill>
                  <a:srgbClr val="212529"/>
                </a:solidFill>
              </a:rPr>
              <a:t>et.al</a:t>
            </a:r>
            <a:r>
              <a:rPr lang="en-GB" sz="1100" b="0" i="0" dirty="0">
                <a:solidFill>
                  <a:srgbClr val="212529"/>
                </a:solidFill>
                <a:effectLst/>
              </a:rPr>
              <a:t>. "Multi-GeV Plasma Acceleration Results at BELLA." </a:t>
            </a:r>
            <a:r>
              <a:rPr lang="en-GB" sz="1100" b="0" i="1" dirty="0">
                <a:solidFill>
                  <a:srgbClr val="212529"/>
                </a:solidFill>
                <a:effectLst/>
              </a:rPr>
              <a:t>6th International Particle Accelerator Conference</a:t>
            </a:r>
            <a:r>
              <a:rPr lang="en-GB" sz="1100" b="0" i="0" dirty="0">
                <a:solidFill>
                  <a:srgbClr val="212529"/>
                </a:solidFill>
                <a:effectLst/>
              </a:rPr>
              <a:t>. 2015.</a:t>
            </a:r>
            <a:endParaRPr lang="en-GB" sz="1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239E47-0D1A-811E-424B-A9F4AF4A474F}"/>
              </a:ext>
            </a:extLst>
          </p:cNvPr>
          <p:cNvSpPr txBox="1"/>
          <p:nvPr/>
        </p:nvSpPr>
        <p:spPr>
          <a:xfrm>
            <a:off x="4800736" y="4349704"/>
            <a:ext cx="3683388" cy="270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https://www.lancaster.ac.uk/physics/research/h3beams/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C0D968-EA46-F5CA-B698-EF43AA37CDF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112" t="2886" r="1468" b="2189"/>
          <a:stretch>
            <a:fillRect/>
          </a:stretch>
        </p:blipFill>
        <p:spPr>
          <a:xfrm>
            <a:off x="6443173" y="4899733"/>
            <a:ext cx="3572407" cy="1726977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E820529-5F1A-38A6-35EF-FD51F571A495}"/>
              </a:ext>
            </a:extLst>
          </p:cNvPr>
          <p:cNvSpPr txBox="1"/>
          <p:nvPr/>
        </p:nvSpPr>
        <p:spPr>
          <a:xfrm>
            <a:off x="9122544" y="5710146"/>
            <a:ext cx="3069456" cy="10464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ESCULAP</a:t>
            </a:r>
            <a:r>
              <a:rPr lang="en-GB" dirty="0"/>
              <a:t>. </a:t>
            </a:r>
            <a:r>
              <a:rPr lang="en-GB" sz="1100" dirty="0"/>
              <a:t>Baynard, Elsa, et. al, </a:t>
            </a:r>
            <a:r>
              <a:rPr lang="en-GB" sz="1100" i="1" dirty="0"/>
              <a:t>Nuclear Instruments and Methods in Physics Research Section A: Accelerators, Spectrometers, Detectors and Associated Equipment</a:t>
            </a:r>
            <a:r>
              <a:rPr lang="en-GB" sz="1100" dirty="0"/>
              <a:t> 909. (2018): 46–48.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327555-0A70-5E80-3963-809D7A1185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24307" y="3584320"/>
            <a:ext cx="3191351" cy="8186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BC02FAE-AB04-D243-6127-6F7B2C82A14E}"/>
              </a:ext>
            </a:extLst>
          </p:cNvPr>
          <p:cNvSpPr txBox="1"/>
          <p:nvPr/>
        </p:nvSpPr>
        <p:spPr>
          <a:xfrm>
            <a:off x="9265588" y="4427889"/>
            <a:ext cx="185957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https://sparclab.lnf.infn.it/</a:t>
            </a:r>
          </a:p>
        </p:txBody>
      </p:sp>
    </p:spTree>
    <p:extLst>
      <p:ext uri="{BB962C8B-B14F-4D97-AF65-F5344CB8AC3E}">
        <p14:creationId xmlns:p14="http://schemas.microsoft.com/office/powerpoint/2010/main" val="61546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  <p:bldP spid="21" grpId="0" animBg="1"/>
      <p:bldP spid="22" grpId="0"/>
      <p:bldP spid="28" grpId="0"/>
      <p:bldP spid="29" grpId="0"/>
      <p:bldP spid="31" grpId="0" animBg="1"/>
      <p:bldP spid="32" grpId="0" animBg="1"/>
      <p:bldP spid="33" grpId="0" animBg="1"/>
      <p:bldP spid="5" grpId="0"/>
      <p:bldP spid="12" grpId="0"/>
      <p:bldP spid="23" grpId="0"/>
      <p:bldP spid="46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E5A6A-71A5-15B1-4CAD-E4AD60EDE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930" y="567219"/>
            <a:ext cx="7143586" cy="570521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Laser Plasma Wakefield Acceleration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3C021D9-2E89-5F7A-6D52-21D8AEC70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95904" y="3869587"/>
            <a:ext cx="3839351" cy="2819097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11F88A44-E3E0-5B75-3535-1456896391F9}"/>
              </a:ext>
            </a:extLst>
          </p:cNvPr>
          <p:cNvGrpSpPr/>
          <p:nvPr/>
        </p:nvGrpSpPr>
        <p:grpSpPr>
          <a:xfrm>
            <a:off x="9935850" y="660772"/>
            <a:ext cx="1296777" cy="452326"/>
            <a:chOff x="9764923" y="1209245"/>
            <a:chExt cx="1518706" cy="57052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68620C1-6B10-0DFA-3D50-4BA8E8415C4A}"/>
                </a:ext>
              </a:extLst>
            </p:cNvPr>
            <p:cNvSpPr/>
            <p:nvPr/>
          </p:nvSpPr>
          <p:spPr>
            <a:xfrm>
              <a:off x="9922904" y="1209245"/>
              <a:ext cx="1360725" cy="570520"/>
            </a:xfrm>
            <a:prstGeom prst="rect">
              <a:avLst/>
            </a:prstGeom>
            <a:solidFill>
              <a:srgbClr val="9437FF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2F906FE-10B2-02DD-A65A-03A1EE196F8A}"/>
                </a:ext>
              </a:extLst>
            </p:cNvPr>
            <p:cNvSpPr/>
            <p:nvPr/>
          </p:nvSpPr>
          <p:spPr>
            <a:xfrm>
              <a:off x="9764923" y="1209245"/>
              <a:ext cx="425486" cy="570520"/>
            </a:xfrm>
            <a:prstGeom prst="rect">
              <a:avLst/>
            </a:prstGeom>
            <a:solidFill>
              <a:srgbClr val="9437FF"/>
            </a:solidFill>
            <a:ln>
              <a:solidFill>
                <a:schemeClr val="tx1"/>
              </a:solidFill>
            </a:ln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EC90378-1455-0F93-ED06-2C7CF916328D}"/>
                </a:ext>
              </a:extLst>
            </p:cNvPr>
            <p:cNvSpPr/>
            <p:nvPr/>
          </p:nvSpPr>
          <p:spPr>
            <a:xfrm>
              <a:off x="9844712" y="1332309"/>
              <a:ext cx="212945" cy="328543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0" name="Title 1">
            <a:extLst>
              <a:ext uri="{FF2B5EF4-FFF2-40B4-BE49-F238E27FC236}">
                <a16:creationId xmlns:a16="http://schemas.microsoft.com/office/drawing/2014/main" id="{39A221E7-ADF6-4430-4D15-88B15A37D35F}"/>
              </a:ext>
            </a:extLst>
          </p:cNvPr>
          <p:cNvSpPr txBox="1">
            <a:spLocks/>
          </p:cNvSpPr>
          <p:nvPr/>
        </p:nvSpPr>
        <p:spPr>
          <a:xfrm>
            <a:off x="2715277" y="37697"/>
            <a:ext cx="5846893" cy="37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/>
              <a:t>External Injection into Plasma to Produce VHEE Beams</a:t>
            </a:r>
          </a:p>
        </p:txBody>
      </p:sp>
      <p:pic>
        <p:nvPicPr>
          <p:cNvPr id="61" name="UoM_logo.gif">
            <a:extLst>
              <a:ext uri="{FF2B5EF4-FFF2-40B4-BE49-F238E27FC236}">
                <a16:creationId xmlns:a16="http://schemas.microsoft.com/office/drawing/2014/main" id="{E7008699-2963-C1C1-213E-76D914BDA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8" b="68895"/>
          <a:stretch>
            <a:fillRect/>
          </a:stretch>
        </p:blipFill>
        <p:spPr bwMode="auto">
          <a:xfrm>
            <a:off x="83730" y="56562"/>
            <a:ext cx="1038060" cy="3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2" name="Picture 61" descr="A blue circle with black background&#10;&#10;AI-generated content may be incorrect.">
            <a:extLst>
              <a:ext uri="{FF2B5EF4-FFF2-40B4-BE49-F238E27FC236}">
                <a16:creationId xmlns:a16="http://schemas.microsoft.com/office/drawing/2014/main" id="{49616402-B265-0D19-FF43-14F5E90CBD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068" y="56562"/>
            <a:ext cx="882712" cy="434524"/>
          </a:xfrm>
          <a:prstGeom prst="rect">
            <a:avLst/>
          </a:prstGeom>
        </p:spPr>
      </p:pic>
      <p:pic>
        <p:nvPicPr>
          <p:cNvPr id="63" name="pasted-movie.png">
            <a:extLst>
              <a:ext uri="{FF2B5EF4-FFF2-40B4-BE49-F238E27FC236}">
                <a16:creationId xmlns:a16="http://schemas.microsoft.com/office/drawing/2014/main" id="{F4CB61CD-4D3F-8E14-CB7E-63A3CBD17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667" y="56562"/>
            <a:ext cx="1070513" cy="43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4" name="pasted-movie.png" descr="pasted-movie.png">
            <a:extLst>
              <a:ext uri="{FF2B5EF4-FFF2-40B4-BE49-F238E27FC236}">
                <a16:creationId xmlns:a16="http://schemas.microsoft.com/office/drawing/2014/main" id="{0E89A304-4C5A-8EFB-935F-06CE44CAB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77"/>
          <a:stretch>
            <a:fillRect/>
          </a:stretch>
        </p:blipFill>
        <p:spPr bwMode="auto">
          <a:xfrm>
            <a:off x="10015580" y="0"/>
            <a:ext cx="1900573" cy="49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338C766-E1FB-624B-B20A-7431DBF55B57}"/>
              </a:ext>
            </a:extLst>
          </p:cNvPr>
          <p:cNvCxnSpPr/>
          <p:nvPr/>
        </p:nvCxnSpPr>
        <p:spPr>
          <a:xfrm>
            <a:off x="83730" y="575929"/>
            <a:ext cx="1196372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835638CA-E843-317C-D0A6-810C0ECC963F}"/>
              </a:ext>
            </a:extLst>
          </p:cNvPr>
          <p:cNvSpPr txBox="1"/>
          <p:nvPr/>
        </p:nvSpPr>
        <p:spPr>
          <a:xfrm>
            <a:off x="4654272" y="317985"/>
            <a:ext cx="1900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Speaker: Jordan Byrne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3D85AE2-5A4B-4B5E-4643-240EBC96E0DE}"/>
              </a:ext>
            </a:extLst>
          </p:cNvPr>
          <p:cNvSpPr txBox="1"/>
          <p:nvPr/>
        </p:nvSpPr>
        <p:spPr>
          <a:xfrm>
            <a:off x="106742" y="1028728"/>
            <a:ext cx="315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Linear </a:t>
            </a:r>
            <a:r>
              <a:rPr lang="en-GB" dirty="0" err="1"/>
              <a:t>wakefield</a:t>
            </a:r>
            <a:r>
              <a:rPr lang="en-GB" dirty="0"/>
              <a:t> formation:</a:t>
            </a: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8B82F86F-9F52-6CC3-7D63-C87842C057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60523" y="1099130"/>
            <a:ext cx="3535381" cy="2626821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0220C944-D2B3-D539-D181-AF4891248AC2}"/>
              </a:ext>
            </a:extLst>
          </p:cNvPr>
          <p:cNvSpPr txBox="1"/>
          <p:nvPr/>
        </p:nvSpPr>
        <p:spPr>
          <a:xfrm>
            <a:off x="106742" y="3674835"/>
            <a:ext cx="5104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(</a:t>
            </a:r>
            <a:r>
              <a:rPr lang="en-GB" sz="1400" dirty="0" err="1"/>
              <a:t>Z</a:t>
            </a:r>
            <a:r>
              <a:rPr lang="en-GB" sz="1400" baseline="-25000" dirty="0" err="1"/>
              <a:t>focal</a:t>
            </a:r>
            <a:r>
              <a:rPr lang="en-GB" sz="1400" dirty="0"/>
              <a:t> and ramp length obtained through Bayesian optimisation)</a:t>
            </a:r>
          </a:p>
        </p:txBody>
      </p:sp>
      <p:graphicFrame>
        <p:nvGraphicFramePr>
          <p:cNvPr id="73" name="Table 72">
            <a:extLst>
              <a:ext uri="{FF2B5EF4-FFF2-40B4-BE49-F238E27FC236}">
                <a16:creationId xmlns:a16="http://schemas.microsoft.com/office/drawing/2014/main" id="{D20D2C3C-E1A4-82C5-5910-FE747DDC4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607471"/>
              </p:ext>
            </p:extLst>
          </p:nvPr>
        </p:nvGraphicFramePr>
        <p:xfrm>
          <a:off x="633167" y="1536521"/>
          <a:ext cx="2632666" cy="182880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1860856">
                  <a:extLst>
                    <a:ext uri="{9D8B030D-6E8A-4147-A177-3AD203B41FA5}">
                      <a16:colId xmlns:a16="http://schemas.microsoft.com/office/drawing/2014/main" val="3484362871"/>
                    </a:ext>
                  </a:extLst>
                </a:gridCol>
                <a:gridCol w="771810">
                  <a:extLst>
                    <a:ext uri="{9D8B030D-6E8A-4147-A177-3AD203B41FA5}">
                      <a16:colId xmlns:a16="http://schemas.microsoft.com/office/drawing/2014/main" val="2878843836"/>
                    </a:ext>
                  </a:extLst>
                </a:gridCol>
              </a:tblGrid>
              <a:tr h="286018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Laser 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984411"/>
                  </a:ext>
                </a:extLst>
              </a:tr>
              <a:tr h="286018">
                <a:tc>
                  <a:txBody>
                    <a:bodyPr/>
                    <a:lstStyle/>
                    <a:p>
                      <a:pPr algn="ctr"/>
                      <a:r>
                        <a:rPr lang="el-GR" sz="1400" dirty="0"/>
                        <a:t>λ</a:t>
                      </a:r>
                      <a:r>
                        <a:rPr lang="en-GB" sz="1400" dirty="0"/>
                        <a:t> [nm]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275916"/>
                  </a:ext>
                </a:extLst>
              </a:tr>
              <a:tr h="28601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192576"/>
                  </a:ext>
                </a:extLst>
              </a:tr>
              <a:tr h="286018">
                <a:tc>
                  <a:txBody>
                    <a:bodyPr/>
                    <a:lstStyle/>
                    <a:p>
                      <a:pPr algn="ctr"/>
                      <a:r>
                        <a:rPr lang="el-GR" sz="1400" baseline="0" dirty="0"/>
                        <a:t>τ</a:t>
                      </a:r>
                      <a:r>
                        <a:rPr lang="en-GB" sz="1400" baseline="0" dirty="0"/>
                        <a:t> (1/e</a:t>
                      </a:r>
                      <a:r>
                        <a:rPr lang="en-GB" sz="1400" baseline="30000" dirty="0"/>
                        <a:t>2</a:t>
                      </a:r>
                      <a:r>
                        <a:rPr lang="en-GB" sz="1400" baseline="0" dirty="0"/>
                        <a:t>) [fs]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379467"/>
                  </a:ext>
                </a:extLst>
              </a:tr>
              <a:tr h="286018"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0" dirty="0"/>
                        <a:t>w [</a:t>
                      </a:r>
                      <a:r>
                        <a:rPr lang="en-GB" sz="1400" baseline="0" dirty="0" err="1"/>
                        <a:t>μm</a:t>
                      </a:r>
                      <a:r>
                        <a:rPr lang="en-GB" sz="1400" baseline="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230330"/>
                  </a:ext>
                </a:extLst>
              </a:tr>
              <a:tr h="286018"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0" dirty="0" err="1"/>
                        <a:t>Z</a:t>
                      </a:r>
                      <a:r>
                        <a:rPr lang="en-GB" sz="1400" baseline="-25000" dirty="0" err="1"/>
                        <a:t>focal</a:t>
                      </a:r>
                      <a:r>
                        <a:rPr lang="en-GB" sz="1400" baseline="-25000" dirty="0"/>
                        <a:t> </a:t>
                      </a:r>
                      <a:r>
                        <a:rPr lang="en-GB" sz="1400" baseline="0" dirty="0"/>
                        <a:t>[mm]</a:t>
                      </a:r>
                      <a:endParaRPr lang="en-GB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953884"/>
                  </a:ext>
                </a:extLst>
              </a:tr>
            </a:tbl>
          </a:graphicData>
        </a:graphic>
      </p:graphicFrame>
      <p:pic>
        <p:nvPicPr>
          <p:cNvPr id="75" name="Graphic 74">
            <a:extLst>
              <a:ext uri="{FF2B5EF4-FFF2-40B4-BE49-F238E27FC236}">
                <a16:creationId xmlns:a16="http://schemas.microsoft.com/office/drawing/2014/main" id="{D698491D-5FF4-AA82-D33A-3C62132658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981" y="3968701"/>
            <a:ext cx="3600000" cy="2831827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872AC54C-4B95-2BB5-1E21-B99CEE8A54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95532" y="3962107"/>
            <a:ext cx="3600000" cy="2852445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0DDEF530-7B46-446A-9E01-B1A323237B6A}"/>
              </a:ext>
            </a:extLst>
          </p:cNvPr>
          <p:cNvSpPr txBox="1"/>
          <p:nvPr/>
        </p:nvSpPr>
        <p:spPr>
          <a:xfrm>
            <a:off x="3628231" y="4835950"/>
            <a:ext cx="377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+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0405926-FE3E-ADB4-FC17-984618EF84E0}"/>
              </a:ext>
            </a:extLst>
          </p:cNvPr>
          <p:cNvSpPr txBox="1"/>
          <p:nvPr/>
        </p:nvSpPr>
        <p:spPr>
          <a:xfrm>
            <a:off x="7452630" y="4835950"/>
            <a:ext cx="405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ym typeface="Wingdings" panose="05000000000000000000" pitchFamily="2" charset="2"/>
              </a:rPr>
              <a:t>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5431D9-54FC-10B5-406F-339D3541C6A9}"/>
              </a:ext>
            </a:extLst>
          </p:cNvPr>
          <p:cNvSpPr txBox="1"/>
          <p:nvPr/>
        </p:nvSpPr>
        <p:spPr>
          <a:xfrm>
            <a:off x="8222100" y="1845616"/>
            <a:ext cx="37455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Plasma density: 1x10</a:t>
            </a:r>
            <a:r>
              <a:rPr lang="en-GB" baseline="30000" dirty="0"/>
              <a:t>23</a:t>
            </a:r>
            <a:r>
              <a:rPr lang="en-GB" dirty="0"/>
              <a:t> m</a:t>
            </a:r>
            <a:r>
              <a:rPr lang="en-GB" baseline="30000" dirty="0"/>
              <a:t>-3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a0 is comparatively low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Modest gradient: 1.7 GV/m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Plasma bucket (accelerating and focusing region): ~ 30 </a:t>
            </a:r>
            <a:r>
              <a:rPr lang="en-GB" dirty="0" err="1"/>
              <a:t>μm</a:t>
            </a:r>
            <a:r>
              <a:rPr lang="en-GB" dirty="0"/>
              <a:t> (100 fs)</a:t>
            </a:r>
          </a:p>
        </p:txBody>
      </p:sp>
    </p:spTree>
    <p:extLst>
      <p:ext uri="{BB962C8B-B14F-4D97-AF65-F5344CB8AC3E}">
        <p14:creationId xmlns:p14="http://schemas.microsoft.com/office/powerpoint/2010/main" val="320095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2" grpId="0"/>
      <p:bldP spid="78" grpId="0"/>
      <p:bldP spid="79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103D8985-69AC-46D3-46D8-2605AECEFEA3}"/>
              </a:ext>
            </a:extLst>
          </p:cNvPr>
          <p:cNvGrpSpPr/>
          <p:nvPr/>
        </p:nvGrpSpPr>
        <p:grpSpPr>
          <a:xfrm>
            <a:off x="1037456" y="1704481"/>
            <a:ext cx="1313346" cy="782343"/>
            <a:chOff x="1011860" y="2066904"/>
            <a:chExt cx="2717738" cy="1490995"/>
          </a:xfrm>
        </p:grpSpPr>
        <p:sp>
          <p:nvSpPr>
            <p:cNvPr id="39" name="Shape">
              <a:extLst>
                <a:ext uri="{FF2B5EF4-FFF2-40B4-BE49-F238E27FC236}">
                  <a16:creationId xmlns:a16="http://schemas.microsoft.com/office/drawing/2014/main" id="{FA2C30C9-A052-709F-8544-4F7385B9709A}"/>
                </a:ext>
              </a:extLst>
            </p:cNvPr>
            <p:cNvSpPr/>
            <p:nvPr/>
          </p:nvSpPr>
          <p:spPr bwMode="auto">
            <a:xfrm rot="16200000">
              <a:off x="2465638" y="2284362"/>
              <a:ext cx="1481417" cy="1046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1600" extrusionOk="0">
                  <a:moveTo>
                    <a:pt x="9839" y="0"/>
                  </a:moveTo>
                  <a:cubicBezTo>
                    <a:pt x="7321" y="0"/>
                    <a:pt x="4803" y="241"/>
                    <a:pt x="2882" y="724"/>
                  </a:cubicBezTo>
                  <a:cubicBezTo>
                    <a:pt x="-961" y="1689"/>
                    <a:pt x="-961" y="3255"/>
                    <a:pt x="2882" y="4221"/>
                  </a:cubicBezTo>
                  <a:cubicBezTo>
                    <a:pt x="6724" y="5186"/>
                    <a:pt x="12954" y="5186"/>
                    <a:pt x="16796" y="4221"/>
                  </a:cubicBezTo>
                  <a:cubicBezTo>
                    <a:pt x="20639" y="3255"/>
                    <a:pt x="20639" y="1689"/>
                    <a:pt x="16796" y="724"/>
                  </a:cubicBezTo>
                  <a:cubicBezTo>
                    <a:pt x="14875" y="241"/>
                    <a:pt x="12357" y="0"/>
                    <a:pt x="9839" y="0"/>
                  </a:cubicBezTo>
                  <a:close/>
                  <a:moveTo>
                    <a:pt x="0" y="3593"/>
                  </a:moveTo>
                  <a:lnTo>
                    <a:pt x="0" y="18993"/>
                  </a:lnTo>
                  <a:cubicBezTo>
                    <a:pt x="0" y="20356"/>
                    <a:pt x="4405" y="21600"/>
                    <a:pt x="9839" y="21600"/>
                  </a:cubicBezTo>
                  <a:cubicBezTo>
                    <a:pt x="15273" y="21600"/>
                    <a:pt x="19678" y="20356"/>
                    <a:pt x="19678" y="18993"/>
                  </a:cubicBezTo>
                  <a:lnTo>
                    <a:pt x="19678" y="3593"/>
                  </a:lnTo>
                  <a:cubicBezTo>
                    <a:pt x="18279" y="4621"/>
                    <a:pt x="14401" y="5357"/>
                    <a:pt x="9839" y="5357"/>
                  </a:cubicBezTo>
                  <a:cubicBezTo>
                    <a:pt x="5277" y="5357"/>
                    <a:pt x="1399" y="4621"/>
                    <a:pt x="0" y="3593"/>
                  </a:cubicBezTo>
                  <a:close/>
                </a:path>
              </a:pathLst>
            </a:custGeom>
            <a:solidFill>
              <a:srgbClr val="9FAABA"/>
            </a:solidFill>
            <a:ln w="25400" cap="flat">
              <a:solidFill>
                <a:srgbClr val="53585F"/>
              </a:solidFill>
              <a:prstDash val="solid"/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algn="ctr" defTabSz="825500" eaLnBrk="1"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pPr>
              <a:endParaRPr sz="3200" kern="0" dirty="0">
                <a:solidFill>
                  <a:srgbClr val="FFFFFF"/>
                </a:solidFill>
                <a:latin typeface="Graphik Light"/>
                <a:ea typeface="Graphik Light"/>
                <a:cs typeface="Graphik Light"/>
                <a:sym typeface="Graphik Light"/>
              </a:endParaRPr>
            </a:p>
          </p:txBody>
        </p:sp>
        <p:sp>
          <p:nvSpPr>
            <p:cNvPr id="40" name="Shape">
              <a:extLst>
                <a:ext uri="{FF2B5EF4-FFF2-40B4-BE49-F238E27FC236}">
                  <a16:creationId xmlns:a16="http://schemas.microsoft.com/office/drawing/2014/main" id="{2792DD78-1CB9-9D86-C88F-829AF684185D}"/>
                </a:ext>
              </a:extLst>
            </p:cNvPr>
            <p:cNvSpPr/>
            <p:nvPr/>
          </p:nvSpPr>
          <p:spPr bwMode="auto">
            <a:xfrm rot="16200000">
              <a:off x="532777" y="2555565"/>
              <a:ext cx="1481417" cy="523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1600" extrusionOk="0">
                  <a:moveTo>
                    <a:pt x="9839" y="0"/>
                  </a:moveTo>
                  <a:cubicBezTo>
                    <a:pt x="7321" y="0"/>
                    <a:pt x="4803" y="241"/>
                    <a:pt x="2882" y="724"/>
                  </a:cubicBezTo>
                  <a:cubicBezTo>
                    <a:pt x="-961" y="1689"/>
                    <a:pt x="-961" y="3255"/>
                    <a:pt x="2882" y="4221"/>
                  </a:cubicBezTo>
                  <a:cubicBezTo>
                    <a:pt x="6724" y="5186"/>
                    <a:pt x="12954" y="5186"/>
                    <a:pt x="16796" y="4221"/>
                  </a:cubicBezTo>
                  <a:cubicBezTo>
                    <a:pt x="20639" y="3255"/>
                    <a:pt x="20639" y="1689"/>
                    <a:pt x="16796" y="724"/>
                  </a:cubicBezTo>
                  <a:cubicBezTo>
                    <a:pt x="14875" y="241"/>
                    <a:pt x="12357" y="0"/>
                    <a:pt x="9839" y="0"/>
                  </a:cubicBezTo>
                  <a:close/>
                  <a:moveTo>
                    <a:pt x="0" y="3593"/>
                  </a:moveTo>
                  <a:lnTo>
                    <a:pt x="0" y="18993"/>
                  </a:lnTo>
                  <a:cubicBezTo>
                    <a:pt x="0" y="20356"/>
                    <a:pt x="4405" y="21600"/>
                    <a:pt x="9839" y="21600"/>
                  </a:cubicBezTo>
                  <a:cubicBezTo>
                    <a:pt x="15273" y="21600"/>
                    <a:pt x="19678" y="20356"/>
                    <a:pt x="19678" y="18993"/>
                  </a:cubicBezTo>
                  <a:lnTo>
                    <a:pt x="19678" y="3593"/>
                  </a:lnTo>
                  <a:cubicBezTo>
                    <a:pt x="18279" y="4621"/>
                    <a:pt x="14401" y="5357"/>
                    <a:pt x="9839" y="5357"/>
                  </a:cubicBezTo>
                  <a:cubicBezTo>
                    <a:pt x="5277" y="5357"/>
                    <a:pt x="1399" y="4621"/>
                    <a:pt x="0" y="3593"/>
                  </a:cubicBezTo>
                  <a:close/>
                </a:path>
              </a:pathLst>
            </a:custGeom>
            <a:solidFill>
              <a:srgbClr val="9FAABA"/>
            </a:solidFill>
            <a:ln w="25400" cap="flat">
              <a:solidFill>
                <a:srgbClr val="53585F"/>
              </a:solidFill>
              <a:prstDash val="solid"/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algn="ctr" defTabSz="825500" eaLnBrk="1"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pPr>
              <a:endParaRPr sz="3200" kern="0">
                <a:solidFill>
                  <a:srgbClr val="FFFFFF"/>
                </a:solidFill>
                <a:latin typeface="Graphik Light"/>
                <a:ea typeface="Graphik Light"/>
                <a:cs typeface="Graphik Light"/>
                <a:sym typeface="Graphik Light"/>
              </a:endParaRPr>
            </a:p>
          </p:txBody>
        </p:sp>
        <p:sp>
          <p:nvSpPr>
            <p:cNvPr id="41" name="Shape">
              <a:extLst>
                <a:ext uri="{FF2B5EF4-FFF2-40B4-BE49-F238E27FC236}">
                  <a16:creationId xmlns:a16="http://schemas.microsoft.com/office/drawing/2014/main" id="{2D7457F3-A066-5ACD-6836-0E2C175BFD2A}"/>
                </a:ext>
              </a:extLst>
            </p:cNvPr>
            <p:cNvSpPr/>
            <p:nvPr/>
          </p:nvSpPr>
          <p:spPr bwMode="auto">
            <a:xfrm rot="16200000">
              <a:off x="1368395" y="2284362"/>
              <a:ext cx="1481417" cy="1046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21600" extrusionOk="0">
                  <a:moveTo>
                    <a:pt x="9839" y="0"/>
                  </a:moveTo>
                  <a:cubicBezTo>
                    <a:pt x="7321" y="0"/>
                    <a:pt x="4803" y="241"/>
                    <a:pt x="2882" y="724"/>
                  </a:cubicBezTo>
                  <a:cubicBezTo>
                    <a:pt x="-961" y="1689"/>
                    <a:pt x="-961" y="3255"/>
                    <a:pt x="2882" y="4221"/>
                  </a:cubicBezTo>
                  <a:cubicBezTo>
                    <a:pt x="6724" y="5186"/>
                    <a:pt x="12954" y="5186"/>
                    <a:pt x="16796" y="4221"/>
                  </a:cubicBezTo>
                  <a:cubicBezTo>
                    <a:pt x="20639" y="3255"/>
                    <a:pt x="20639" y="1689"/>
                    <a:pt x="16796" y="724"/>
                  </a:cubicBezTo>
                  <a:cubicBezTo>
                    <a:pt x="14875" y="241"/>
                    <a:pt x="12357" y="0"/>
                    <a:pt x="9839" y="0"/>
                  </a:cubicBezTo>
                  <a:close/>
                  <a:moveTo>
                    <a:pt x="0" y="3593"/>
                  </a:moveTo>
                  <a:lnTo>
                    <a:pt x="0" y="18993"/>
                  </a:lnTo>
                  <a:cubicBezTo>
                    <a:pt x="0" y="20356"/>
                    <a:pt x="4405" y="21600"/>
                    <a:pt x="9839" y="21600"/>
                  </a:cubicBezTo>
                  <a:cubicBezTo>
                    <a:pt x="15273" y="21600"/>
                    <a:pt x="19678" y="20356"/>
                    <a:pt x="19678" y="18993"/>
                  </a:cubicBezTo>
                  <a:lnTo>
                    <a:pt x="19678" y="3593"/>
                  </a:lnTo>
                  <a:cubicBezTo>
                    <a:pt x="18279" y="4621"/>
                    <a:pt x="14401" y="5357"/>
                    <a:pt x="9839" y="5357"/>
                  </a:cubicBezTo>
                  <a:cubicBezTo>
                    <a:pt x="5277" y="5357"/>
                    <a:pt x="1399" y="4621"/>
                    <a:pt x="0" y="3593"/>
                  </a:cubicBezTo>
                  <a:close/>
                </a:path>
              </a:pathLst>
            </a:custGeom>
            <a:solidFill>
              <a:srgbClr val="9FAABA"/>
            </a:solidFill>
            <a:ln w="25400" cap="flat">
              <a:solidFill>
                <a:srgbClr val="53585F"/>
              </a:solidFill>
              <a:prstDash val="solid"/>
              <a:miter lim="400000"/>
            </a:ln>
            <a:effectLst>
              <a:outerShdw blurRad="635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algn="ctr" defTabSz="825500" eaLnBrk="1" fontAlgn="auto"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Graphik Light"/>
                  <a:ea typeface="Graphik Light"/>
                  <a:cs typeface="Graphik Light"/>
                  <a:sym typeface="Graphik Light"/>
                </a:defRPr>
              </a:pPr>
              <a:endParaRPr sz="3200" kern="0">
                <a:solidFill>
                  <a:srgbClr val="FFFFFF"/>
                </a:solidFill>
                <a:latin typeface="Graphik Light"/>
                <a:ea typeface="Graphik Light"/>
                <a:cs typeface="Graphik Light"/>
                <a:sym typeface="Graphik Light"/>
              </a:endParaRPr>
            </a:p>
          </p:txBody>
        </p:sp>
        <p:sp>
          <p:nvSpPr>
            <p:cNvPr id="42" name="Rectangle">
              <a:extLst>
                <a:ext uri="{FF2B5EF4-FFF2-40B4-BE49-F238E27FC236}">
                  <a16:creationId xmlns:a16="http://schemas.microsoft.com/office/drawing/2014/main" id="{164CD83E-7AF2-85BB-AB7F-7E68EEB32D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1141" y="2588912"/>
              <a:ext cx="523199" cy="456555"/>
            </a:xfrm>
            <a:prstGeom prst="rect">
              <a:avLst/>
            </a:prstGeom>
            <a:solidFill>
              <a:srgbClr val="9FA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 algn="ctr" defTabSz="825500">
                <a:defRPr sz="15200">
                  <a:solidFill>
                    <a:srgbClr val="000000"/>
                  </a:solidFill>
                  <a:latin typeface="Helvetica Light" pitchFamily="34" charset="0"/>
                  <a:cs typeface="Helvetica Light" pitchFamily="34" charset="0"/>
                  <a:sym typeface="Helvetica Light" pitchFamily="34" charset="0"/>
                </a:defRPr>
              </a:lvl1pPr>
              <a:lvl2pPr algn="ctr" defTabSz="825500">
                <a:defRPr sz="15200">
                  <a:solidFill>
                    <a:srgbClr val="000000"/>
                  </a:solidFill>
                  <a:latin typeface="Helvetica Light" pitchFamily="34" charset="0"/>
                  <a:cs typeface="Helvetica Light" pitchFamily="34" charset="0"/>
                  <a:sym typeface="Helvetica Light" pitchFamily="34" charset="0"/>
                </a:defRPr>
              </a:lvl2pPr>
              <a:lvl3pPr algn="ctr" defTabSz="825500">
                <a:defRPr sz="15200">
                  <a:solidFill>
                    <a:srgbClr val="000000"/>
                  </a:solidFill>
                  <a:latin typeface="Helvetica Light" pitchFamily="34" charset="0"/>
                  <a:cs typeface="Helvetica Light" pitchFamily="34" charset="0"/>
                  <a:sym typeface="Helvetica Light" pitchFamily="34" charset="0"/>
                </a:defRPr>
              </a:lvl3pPr>
              <a:lvl4pPr indent="1371600" algn="ctr" defTabSz="825500">
                <a:defRPr sz="15200">
                  <a:solidFill>
                    <a:srgbClr val="000000"/>
                  </a:solidFill>
                  <a:latin typeface="Helvetica Light" pitchFamily="34" charset="0"/>
                  <a:cs typeface="Helvetica Light" pitchFamily="34" charset="0"/>
                  <a:sym typeface="Helvetica Light" pitchFamily="34" charset="0"/>
                </a:defRPr>
              </a:lvl4pPr>
              <a:lvl5pPr algn="ctr" defTabSz="825500">
                <a:defRPr sz="15200">
                  <a:solidFill>
                    <a:srgbClr val="000000"/>
                  </a:solidFill>
                  <a:latin typeface="Helvetica Light" pitchFamily="34" charset="0"/>
                  <a:cs typeface="Helvetica Light" pitchFamily="34" charset="0"/>
                  <a:sym typeface="Helvetica Light" pitchFamily="34" charset="0"/>
                </a:defRPr>
              </a:lvl5pPr>
              <a:lvl6pPr marL="457200" indent="9144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15200">
                  <a:solidFill>
                    <a:srgbClr val="000000"/>
                  </a:solidFill>
                  <a:latin typeface="Helvetica Light" pitchFamily="34" charset="0"/>
                  <a:cs typeface="Helvetica Light" pitchFamily="34" charset="0"/>
                  <a:sym typeface="Helvetica Light" pitchFamily="34" charset="0"/>
                </a:defRPr>
              </a:lvl6pPr>
              <a:lvl7pPr marL="914400" indent="9144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15200">
                  <a:solidFill>
                    <a:srgbClr val="000000"/>
                  </a:solidFill>
                  <a:latin typeface="Helvetica Light" pitchFamily="34" charset="0"/>
                  <a:cs typeface="Helvetica Light" pitchFamily="34" charset="0"/>
                  <a:sym typeface="Helvetica Light" pitchFamily="34" charset="0"/>
                </a:defRPr>
              </a:lvl7pPr>
              <a:lvl8pPr marL="1371600" indent="9144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15200">
                  <a:solidFill>
                    <a:srgbClr val="000000"/>
                  </a:solidFill>
                  <a:latin typeface="Helvetica Light" pitchFamily="34" charset="0"/>
                  <a:cs typeface="Helvetica Light" pitchFamily="34" charset="0"/>
                  <a:sym typeface="Helvetica Light" pitchFamily="34" charset="0"/>
                </a:defRPr>
              </a:lvl8pPr>
              <a:lvl9pPr marL="1828800" indent="9144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15200">
                  <a:solidFill>
                    <a:srgbClr val="000000"/>
                  </a:solidFill>
                  <a:latin typeface="Helvetica Light" pitchFamily="34" charset="0"/>
                  <a:cs typeface="Helvetica Light" pitchFamily="34" charset="0"/>
                  <a:sym typeface="Helvetica Light" pitchFamily="34" charset="0"/>
                </a:defRPr>
              </a:lvl9pPr>
            </a:lstStyle>
            <a:p>
              <a:pPr lvl="3" eaLnBrk="1"/>
              <a:endParaRPr lang="en-US" altLang="en-US" sz="3200">
                <a:solidFill>
                  <a:srgbClr val="FFFFFF"/>
                </a:solidFill>
                <a:latin typeface="Graphik Light"/>
                <a:ea typeface="Graphik Light"/>
                <a:cs typeface="Graphik Light"/>
                <a:sym typeface="Graphik Light"/>
              </a:endParaRPr>
            </a:p>
          </p:txBody>
        </p:sp>
        <p:sp>
          <p:nvSpPr>
            <p:cNvPr id="43" name="Rectangle">
              <a:extLst>
                <a:ext uri="{FF2B5EF4-FFF2-40B4-BE49-F238E27FC236}">
                  <a16:creationId xmlns:a16="http://schemas.microsoft.com/office/drawing/2014/main" id="{34873655-04BF-A404-32EC-E4FEDC169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2193" y="2579335"/>
              <a:ext cx="523199" cy="456555"/>
            </a:xfrm>
            <a:prstGeom prst="rect">
              <a:avLst/>
            </a:prstGeom>
            <a:solidFill>
              <a:srgbClr val="9FA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50800" tIns="50800" rIns="50800" bIns="50800" anchor="ctr"/>
            <a:lstStyle>
              <a:lvl1pPr algn="ctr" defTabSz="825500">
                <a:defRPr sz="15200">
                  <a:solidFill>
                    <a:srgbClr val="000000"/>
                  </a:solidFill>
                  <a:latin typeface="Helvetica Light" pitchFamily="34" charset="0"/>
                  <a:cs typeface="Helvetica Light" pitchFamily="34" charset="0"/>
                  <a:sym typeface="Helvetica Light" pitchFamily="34" charset="0"/>
                </a:defRPr>
              </a:lvl1pPr>
              <a:lvl2pPr algn="ctr" defTabSz="825500">
                <a:defRPr sz="15200">
                  <a:solidFill>
                    <a:srgbClr val="000000"/>
                  </a:solidFill>
                  <a:latin typeface="Helvetica Light" pitchFamily="34" charset="0"/>
                  <a:cs typeface="Helvetica Light" pitchFamily="34" charset="0"/>
                  <a:sym typeface="Helvetica Light" pitchFamily="34" charset="0"/>
                </a:defRPr>
              </a:lvl2pPr>
              <a:lvl3pPr algn="ctr" defTabSz="825500">
                <a:defRPr sz="15200">
                  <a:solidFill>
                    <a:srgbClr val="000000"/>
                  </a:solidFill>
                  <a:latin typeface="Helvetica Light" pitchFamily="34" charset="0"/>
                  <a:cs typeface="Helvetica Light" pitchFamily="34" charset="0"/>
                  <a:sym typeface="Helvetica Light" pitchFamily="34" charset="0"/>
                </a:defRPr>
              </a:lvl3pPr>
              <a:lvl4pPr indent="1371600" algn="ctr" defTabSz="825500">
                <a:defRPr sz="15200">
                  <a:solidFill>
                    <a:srgbClr val="000000"/>
                  </a:solidFill>
                  <a:latin typeface="Helvetica Light" pitchFamily="34" charset="0"/>
                  <a:cs typeface="Helvetica Light" pitchFamily="34" charset="0"/>
                  <a:sym typeface="Helvetica Light" pitchFamily="34" charset="0"/>
                </a:defRPr>
              </a:lvl4pPr>
              <a:lvl5pPr algn="ctr" defTabSz="825500">
                <a:defRPr sz="15200">
                  <a:solidFill>
                    <a:srgbClr val="000000"/>
                  </a:solidFill>
                  <a:latin typeface="Helvetica Light" pitchFamily="34" charset="0"/>
                  <a:cs typeface="Helvetica Light" pitchFamily="34" charset="0"/>
                  <a:sym typeface="Helvetica Light" pitchFamily="34" charset="0"/>
                </a:defRPr>
              </a:lvl5pPr>
              <a:lvl6pPr marL="457200" indent="9144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15200">
                  <a:solidFill>
                    <a:srgbClr val="000000"/>
                  </a:solidFill>
                  <a:latin typeface="Helvetica Light" pitchFamily="34" charset="0"/>
                  <a:cs typeface="Helvetica Light" pitchFamily="34" charset="0"/>
                  <a:sym typeface="Helvetica Light" pitchFamily="34" charset="0"/>
                </a:defRPr>
              </a:lvl6pPr>
              <a:lvl7pPr marL="914400" indent="9144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15200">
                  <a:solidFill>
                    <a:srgbClr val="000000"/>
                  </a:solidFill>
                  <a:latin typeface="Helvetica Light" pitchFamily="34" charset="0"/>
                  <a:cs typeface="Helvetica Light" pitchFamily="34" charset="0"/>
                  <a:sym typeface="Helvetica Light" pitchFamily="34" charset="0"/>
                </a:defRPr>
              </a:lvl7pPr>
              <a:lvl8pPr marL="1371600" indent="9144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15200">
                  <a:solidFill>
                    <a:srgbClr val="000000"/>
                  </a:solidFill>
                  <a:latin typeface="Helvetica Light" pitchFamily="34" charset="0"/>
                  <a:cs typeface="Helvetica Light" pitchFamily="34" charset="0"/>
                  <a:sym typeface="Helvetica Light" pitchFamily="34" charset="0"/>
                </a:defRPr>
              </a:lvl8pPr>
              <a:lvl9pPr marL="1828800" indent="914400" algn="ctr" defTabSz="825500" eaLnBrk="0" fontAlgn="base" hangingPunct="0">
                <a:spcBef>
                  <a:spcPct val="0"/>
                </a:spcBef>
                <a:spcAft>
                  <a:spcPct val="0"/>
                </a:spcAft>
                <a:defRPr sz="15200">
                  <a:solidFill>
                    <a:srgbClr val="000000"/>
                  </a:solidFill>
                  <a:latin typeface="Helvetica Light" pitchFamily="34" charset="0"/>
                  <a:cs typeface="Helvetica Light" pitchFamily="34" charset="0"/>
                  <a:sym typeface="Helvetica Light" pitchFamily="34" charset="0"/>
                </a:defRPr>
              </a:lvl9pPr>
            </a:lstStyle>
            <a:p>
              <a:pPr lvl="3" eaLnBrk="1"/>
              <a:endParaRPr lang="en-US" altLang="en-US" sz="3200">
                <a:solidFill>
                  <a:srgbClr val="FFFFFF"/>
                </a:solidFill>
                <a:latin typeface="Graphik Light"/>
                <a:ea typeface="Graphik Light"/>
                <a:cs typeface="Graphik Light"/>
                <a:sym typeface="Graphik Light"/>
              </a:endParaRPr>
            </a:p>
          </p:txBody>
        </p:sp>
      </p:grpSp>
      <p:sp>
        <p:nvSpPr>
          <p:cNvPr id="23" name="Shape">
            <a:extLst>
              <a:ext uri="{FF2B5EF4-FFF2-40B4-BE49-F238E27FC236}">
                <a16:creationId xmlns:a16="http://schemas.microsoft.com/office/drawing/2014/main" id="{A0C29F92-4DCB-2B2A-D06D-80E89C843AA8}"/>
              </a:ext>
            </a:extLst>
          </p:cNvPr>
          <p:cNvSpPr/>
          <p:nvPr/>
        </p:nvSpPr>
        <p:spPr bwMode="auto">
          <a:xfrm rot="16200000">
            <a:off x="1992613" y="2010272"/>
            <a:ext cx="1064524" cy="2528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1600" extrusionOk="0">
                <a:moveTo>
                  <a:pt x="9839" y="0"/>
                </a:moveTo>
                <a:cubicBezTo>
                  <a:pt x="7321" y="0"/>
                  <a:pt x="4803" y="241"/>
                  <a:pt x="2882" y="724"/>
                </a:cubicBezTo>
                <a:cubicBezTo>
                  <a:pt x="-961" y="1689"/>
                  <a:pt x="-961" y="3255"/>
                  <a:pt x="2882" y="4221"/>
                </a:cubicBezTo>
                <a:cubicBezTo>
                  <a:pt x="6724" y="5186"/>
                  <a:pt x="12954" y="5186"/>
                  <a:pt x="16796" y="4221"/>
                </a:cubicBezTo>
                <a:cubicBezTo>
                  <a:pt x="20639" y="3255"/>
                  <a:pt x="20639" y="1689"/>
                  <a:pt x="16796" y="724"/>
                </a:cubicBezTo>
                <a:cubicBezTo>
                  <a:pt x="14875" y="241"/>
                  <a:pt x="12357" y="0"/>
                  <a:pt x="9839" y="0"/>
                </a:cubicBezTo>
                <a:close/>
                <a:moveTo>
                  <a:pt x="0" y="3593"/>
                </a:moveTo>
                <a:lnTo>
                  <a:pt x="0" y="18993"/>
                </a:lnTo>
                <a:cubicBezTo>
                  <a:pt x="0" y="20356"/>
                  <a:pt x="4405" y="21600"/>
                  <a:pt x="9839" y="21600"/>
                </a:cubicBezTo>
                <a:cubicBezTo>
                  <a:pt x="15273" y="21600"/>
                  <a:pt x="19678" y="20356"/>
                  <a:pt x="19678" y="18993"/>
                </a:cubicBezTo>
                <a:lnTo>
                  <a:pt x="19678" y="3593"/>
                </a:lnTo>
                <a:cubicBezTo>
                  <a:pt x="18279" y="4621"/>
                  <a:pt x="14401" y="5357"/>
                  <a:pt x="9839" y="5357"/>
                </a:cubicBezTo>
                <a:cubicBezTo>
                  <a:pt x="5277" y="5357"/>
                  <a:pt x="1399" y="4621"/>
                  <a:pt x="0" y="3593"/>
                </a:cubicBezTo>
                <a:close/>
              </a:path>
            </a:pathLst>
          </a:custGeom>
          <a:solidFill>
            <a:srgbClr val="0096FF"/>
          </a:solidFill>
          <a:ln w="25400" cap="flat">
            <a:solidFill>
              <a:srgbClr val="53585F"/>
            </a:solidFill>
            <a:prstDash val="solid"/>
            <a:miter lim="400000"/>
          </a:ln>
          <a:effectLst>
            <a:outerShdw blurRad="838200" dist="387998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algn="ctr" defTabSz="825500" eaLnBrk="1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FFFFFF"/>
                </a:solidFill>
                <a:latin typeface="Graphik Light"/>
                <a:ea typeface="Graphik Light"/>
                <a:cs typeface="Graphik Light"/>
                <a:sym typeface="Graphik Light"/>
              </a:defRPr>
            </a:pPr>
            <a:endParaRPr sz="3200" kern="0" dirty="0">
              <a:solidFill>
                <a:srgbClr val="FFFFFF"/>
              </a:solidFill>
              <a:latin typeface="Graphik Light"/>
              <a:ea typeface="Graphik Light"/>
              <a:cs typeface="Graphik Light"/>
              <a:sym typeface="Graphik Ligh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00EFD8C-4B77-DD98-B626-BA84BD1159CE}"/>
              </a:ext>
            </a:extLst>
          </p:cNvPr>
          <p:cNvSpPr txBox="1">
            <a:spLocks/>
          </p:cNvSpPr>
          <p:nvPr/>
        </p:nvSpPr>
        <p:spPr>
          <a:xfrm>
            <a:off x="2715277" y="37697"/>
            <a:ext cx="5846893" cy="37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/>
              <a:t>External Injection into Plasma to Produce VHEE Beams</a:t>
            </a:r>
          </a:p>
        </p:txBody>
      </p:sp>
      <p:pic>
        <p:nvPicPr>
          <p:cNvPr id="12" name="UoM_logo.gif">
            <a:extLst>
              <a:ext uri="{FF2B5EF4-FFF2-40B4-BE49-F238E27FC236}">
                <a16:creationId xmlns:a16="http://schemas.microsoft.com/office/drawing/2014/main" id="{6989BCF8-F64F-3CC4-162C-4474FE0A5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8" b="68895"/>
          <a:stretch>
            <a:fillRect/>
          </a:stretch>
        </p:blipFill>
        <p:spPr bwMode="auto">
          <a:xfrm>
            <a:off x="83730" y="56562"/>
            <a:ext cx="1038060" cy="3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3" name="Picture 12" descr="A blue circle with black background&#10;&#10;AI-generated content may be incorrect.">
            <a:extLst>
              <a:ext uri="{FF2B5EF4-FFF2-40B4-BE49-F238E27FC236}">
                <a16:creationId xmlns:a16="http://schemas.microsoft.com/office/drawing/2014/main" id="{30B54268-420B-5E5A-DF1C-2181613486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068" y="56562"/>
            <a:ext cx="882712" cy="434524"/>
          </a:xfrm>
          <a:prstGeom prst="rect">
            <a:avLst/>
          </a:prstGeom>
        </p:spPr>
      </p:pic>
      <p:pic>
        <p:nvPicPr>
          <p:cNvPr id="14" name="pasted-movie.png">
            <a:extLst>
              <a:ext uri="{FF2B5EF4-FFF2-40B4-BE49-F238E27FC236}">
                <a16:creationId xmlns:a16="http://schemas.microsoft.com/office/drawing/2014/main" id="{D141BE5C-3B72-EC5E-95AA-D2774FE50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667" y="56562"/>
            <a:ext cx="1070513" cy="43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5" name="pasted-movie.png" descr="pasted-movie.png">
            <a:extLst>
              <a:ext uri="{FF2B5EF4-FFF2-40B4-BE49-F238E27FC236}">
                <a16:creationId xmlns:a16="http://schemas.microsoft.com/office/drawing/2014/main" id="{1EE389D2-8A7F-372C-CC2E-9BA1ADA05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77"/>
          <a:stretch>
            <a:fillRect/>
          </a:stretch>
        </p:blipFill>
        <p:spPr bwMode="auto">
          <a:xfrm>
            <a:off x="10015580" y="0"/>
            <a:ext cx="1900573" cy="49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CF5E38-E06A-477E-F6D7-BE237B4054F2}"/>
              </a:ext>
            </a:extLst>
          </p:cNvPr>
          <p:cNvCxnSpPr/>
          <p:nvPr/>
        </p:nvCxnSpPr>
        <p:spPr>
          <a:xfrm>
            <a:off x="83730" y="575929"/>
            <a:ext cx="1196372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5FBC9E0-1219-D53A-AC5F-3D55587FA5CB}"/>
              </a:ext>
            </a:extLst>
          </p:cNvPr>
          <p:cNvSpPr txBox="1"/>
          <p:nvPr/>
        </p:nvSpPr>
        <p:spPr>
          <a:xfrm>
            <a:off x="4654272" y="317985"/>
            <a:ext cx="1900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Speaker: Jordan Byrne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9869D14-CB37-E742-9D37-C82D9D37DB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933187"/>
              </p:ext>
            </p:extLst>
          </p:nvPr>
        </p:nvGraphicFramePr>
        <p:xfrm>
          <a:off x="6290609" y="2320169"/>
          <a:ext cx="4543122" cy="23469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1972971">
                  <a:extLst>
                    <a:ext uri="{9D8B030D-6E8A-4147-A177-3AD203B41FA5}">
                      <a16:colId xmlns:a16="http://schemas.microsoft.com/office/drawing/2014/main" val="3484362871"/>
                    </a:ext>
                  </a:extLst>
                </a:gridCol>
                <a:gridCol w="818312">
                  <a:extLst>
                    <a:ext uri="{9D8B030D-6E8A-4147-A177-3AD203B41FA5}">
                      <a16:colId xmlns:a16="http://schemas.microsoft.com/office/drawing/2014/main" val="2878843836"/>
                    </a:ext>
                  </a:extLst>
                </a:gridCol>
                <a:gridCol w="938733">
                  <a:extLst>
                    <a:ext uri="{9D8B030D-6E8A-4147-A177-3AD203B41FA5}">
                      <a16:colId xmlns:a16="http://schemas.microsoft.com/office/drawing/2014/main" val="2637802946"/>
                    </a:ext>
                  </a:extLst>
                </a:gridCol>
                <a:gridCol w="813106">
                  <a:extLst>
                    <a:ext uri="{9D8B030D-6E8A-4147-A177-3AD203B41FA5}">
                      <a16:colId xmlns:a16="http://schemas.microsoft.com/office/drawing/2014/main" val="1861329825"/>
                    </a:ext>
                  </a:extLst>
                </a:gridCol>
              </a:tblGrid>
              <a:tr h="19371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Charge [</a:t>
                      </a:r>
                      <a:r>
                        <a:rPr lang="en-GB" sz="1400" dirty="0" err="1"/>
                        <a:t>pC</a:t>
                      </a:r>
                      <a:r>
                        <a:rPr lang="en-GB" sz="14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984411"/>
                  </a:ext>
                </a:extLst>
              </a:tr>
              <a:tr h="20351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Laser pulse length [fs]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275916"/>
                  </a:ext>
                </a:extLst>
              </a:tr>
              <a:tr h="20351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Laser </a:t>
                      </a:r>
                      <a:r>
                        <a:rPr lang="en-GB" sz="1400" dirty="0" err="1"/>
                        <a:t>spotsize</a:t>
                      </a:r>
                      <a:r>
                        <a:rPr lang="en-GB" sz="1400" dirty="0"/>
                        <a:t> [</a:t>
                      </a:r>
                      <a:r>
                        <a:rPr lang="el-GR" sz="1400" dirty="0"/>
                        <a:t>μ</a:t>
                      </a:r>
                      <a:r>
                        <a:rPr lang="en-GB" sz="1400" dirty="0"/>
                        <a:t>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192576"/>
                  </a:ext>
                </a:extLst>
              </a:tr>
              <a:tr h="19371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Energy [MeV]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6.60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379467"/>
                  </a:ext>
                </a:extLst>
              </a:tr>
              <a:tr h="35975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Normalized emittance [mm </a:t>
                      </a:r>
                      <a:r>
                        <a:rPr lang="en-GB" sz="1400" dirty="0" err="1"/>
                        <a:t>mrad</a:t>
                      </a:r>
                      <a:r>
                        <a:rPr lang="en-GB" sz="14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0.226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0.679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230330"/>
                  </a:ext>
                </a:extLst>
              </a:tr>
              <a:tr h="19371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Beam size [mm]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0.269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0.530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953884"/>
                  </a:ext>
                </a:extLst>
              </a:tr>
              <a:tr h="19371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Bunch length [</a:t>
                      </a:r>
                      <a:r>
                        <a:rPr lang="el-GR" sz="1400" dirty="0"/>
                        <a:t>μ</a:t>
                      </a:r>
                      <a:r>
                        <a:rPr lang="en-GB" sz="1400" dirty="0"/>
                        <a:t>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26.0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990028"/>
                  </a:ext>
                </a:extLst>
              </a:tr>
            </a:tbl>
          </a:graphicData>
        </a:graphic>
      </p:graphicFrame>
      <p:sp>
        <p:nvSpPr>
          <p:cNvPr id="20" name="Title 1">
            <a:extLst>
              <a:ext uri="{FF2B5EF4-FFF2-40B4-BE49-F238E27FC236}">
                <a16:creationId xmlns:a16="http://schemas.microsoft.com/office/drawing/2014/main" id="{E4881C90-5D10-0546-6F0C-8C5DA550D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796" y="619915"/>
            <a:ext cx="1609524" cy="498010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RF Gun</a:t>
            </a: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EF4BA4F2-AC00-7F92-8620-EF31AD24D5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3636" y="3052405"/>
            <a:ext cx="4382355" cy="331241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5DEDCD7-216E-B8AD-9C3A-FB1A65948AAC}"/>
              </a:ext>
            </a:extLst>
          </p:cNvPr>
          <p:cNvSpPr txBox="1"/>
          <p:nvPr/>
        </p:nvSpPr>
        <p:spPr>
          <a:xfrm>
            <a:off x="9294059" y="1143291"/>
            <a:ext cx="2312180" cy="92333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Low charge</a:t>
            </a:r>
          </a:p>
          <a:p>
            <a:pPr algn="ctr"/>
            <a:r>
              <a:rPr lang="en-GB" dirty="0"/>
              <a:t>Implications on achievable dose rate.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38403B-D729-1D7E-60E1-6D8584989536}"/>
              </a:ext>
            </a:extLst>
          </p:cNvPr>
          <p:cNvSpPr txBox="1"/>
          <p:nvPr/>
        </p:nvSpPr>
        <p:spPr>
          <a:xfrm>
            <a:off x="4909522" y="1194290"/>
            <a:ext cx="2669629" cy="9233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Low energy</a:t>
            </a:r>
          </a:p>
          <a:p>
            <a:pPr algn="ctr"/>
            <a:r>
              <a:rPr lang="en-GB" dirty="0"/>
              <a:t>Bunch will slip back with respect to the </a:t>
            </a:r>
            <a:r>
              <a:rPr lang="en-GB" dirty="0" err="1"/>
              <a:t>wakefield</a:t>
            </a:r>
            <a:r>
              <a:rPr lang="en-GB" dirty="0"/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D2D3FE-91C5-CF51-D32D-8A6A08A5C3FF}"/>
              </a:ext>
            </a:extLst>
          </p:cNvPr>
          <p:cNvSpPr txBox="1"/>
          <p:nvPr/>
        </p:nvSpPr>
        <p:spPr>
          <a:xfrm>
            <a:off x="4812439" y="4804743"/>
            <a:ext cx="2403806" cy="1477328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Large beam size</a:t>
            </a:r>
          </a:p>
          <a:p>
            <a:pPr algn="ctr"/>
            <a:r>
              <a:rPr lang="en-GB" dirty="0"/>
              <a:t>Must use a transverse matching lattice in order to match the beam into the plasma.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77104A-945B-A197-7B33-1C08797246BF}"/>
              </a:ext>
            </a:extLst>
          </p:cNvPr>
          <p:cNvSpPr txBox="1"/>
          <p:nvPr/>
        </p:nvSpPr>
        <p:spPr>
          <a:xfrm>
            <a:off x="8984145" y="4934040"/>
            <a:ext cx="2855921" cy="1477328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Large bunch length</a:t>
            </a:r>
          </a:p>
          <a:p>
            <a:pPr algn="ctr"/>
            <a:r>
              <a:rPr lang="en-GB" dirty="0"/>
              <a:t>Bunch should occupy a fraction of the plasma bucket and hence requires bunch compression.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B3468-983F-F6C5-DF7D-E0CFC4970C06}"/>
              </a:ext>
            </a:extLst>
          </p:cNvPr>
          <p:cNvSpPr txBox="1"/>
          <p:nvPr/>
        </p:nvSpPr>
        <p:spPr>
          <a:xfrm>
            <a:off x="641603" y="959372"/>
            <a:ext cx="3682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PHIN 2.5 Cell, 3GHz gun simulated at 100 MV/m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91825C9-87B8-B8B7-0941-89A6BCB03084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6244337" y="2117620"/>
            <a:ext cx="957741" cy="114405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A91DD0-F4AE-F756-9BAA-D10C33F043F2}"/>
              </a:ext>
            </a:extLst>
          </p:cNvPr>
          <p:cNvCxnSpPr>
            <a:stCxn id="24" idx="1"/>
          </p:cNvCxnSpPr>
          <p:nvPr/>
        </p:nvCxnSpPr>
        <p:spPr>
          <a:xfrm flipH="1">
            <a:off x="7843101" y="1604956"/>
            <a:ext cx="1450958" cy="808306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F34DF29-F9CF-9A68-E88D-380BAD3BD48B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6014342" y="4270342"/>
            <a:ext cx="622128" cy="534401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AB70007-3038-0F39-80EA-26390ECC9E82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7993930" y="4600280"/>
            <a:ext cx="990215" cy="1072424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04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168F5-D1A3-DC29-A56D-68801F196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4A2776D-BA56-0341-564C-D4C2CEA01084}"/>
              </a:ext>
            </a:extLst>
          </p:cNvPr>
          <p:cNvSpPr txBox="1">
            <a:spLocks/>
          </p:cNvSpPr>
          <p:nvPr/>
        </p:nvSpPr>
        <p:spPr>
          <a:xfrm>
            <a:off x="2715277" y="37697"/>
            <a:ext cx="5846893" cy="37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/>
              <a:t>External Injection into Plasma to Produce VHEE Beams</a:t>
            </a:r>
          </a:p>
        </p:txBody>
      </p:sp>
      <p:pic>
        <p:nvPicPr>
          <p:cNvPr id="13" name="UoM_logo.gif">
            <a:extLst>
              <a:ext uri="{FF2B5EF4-FFF2-40B4-BE49-F238E27FC236}">
                <a16:creationId xmlns:a16="http://schemas.microsoft.com/office/drawing/2014/main" id="{4BE898EB-D51E-3087-6995-0F140939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8" b="68895"/>
          <a:stretch>
            <a:fillRect/>
          </a:stretch>
        </p:blipFill>
        <p:spPr bwMode="auto">
          <a:xfrm>
            <a:off x="83730" y="56562"/>
            <a:ext cx="1038060" cy="3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4" name="Picture 13" descr="A blue circle with black background&#10;&#10;AI-generated content may be incorrect.">
            <a:extLst>
              <a:ext uri="{FF2B5EF4-FFF2-40B4-BE49-F238E27FC236}">
                <a16:creationId xmlns:a16="http://schemas.microsoft.com/office/drawing/2014/main" id="{C48C690F-AD2D-F409-3D00-D806B2B86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068" y="56562"/>
            <a:ext cx="882712" cy="434524"/>
          </a:xfrm>
          <a:prstGeom prst="rect">
            <a:avLst/>
          </a:prstGeom>
        </p:spPr>
      </p:pic>
      <p:pic>
        <p:nvPicPr>
          <p:cNvPr id="15" name="pasted-movie.png">
            <a:extLst>
              <a:ext uri="{FF2B5EF4-FFF2-40B4-BE49-F238E27FC236}">
                <a16:creationId xmlns:a16="http://schemas.microsoft.com/office/drawing/2014/main" id="{E5744081-10FF-56AC-9268-F3DA9E9C9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667" y="56562"/>
            <a:ext cx="1070513" cy="43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6" name="pasted-movie.png" descr="pasted-movie.png">
            <a:extLst>
              <a:ext uri="{FF2B5EF4-FFF2-40B4-BE49-F238E27FC236}">
                <a16:creationId xmlns:a16="http://schemas.microsoft.com/office/drawing/2014/main" id="{39D854BF-AEB3-77CD-727D-1A83EFC52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77"/>
          <a:stretch>
            <a:fillRect/>
          </a:stretch>
        </p:blipFill>
        <p:spPr bwMode="auto">
          <a:xfrm>
            <a:off x="10015580" y="0"/>
            <a:ext cx="1900573" cy="49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5F07F60-0E7F-C371-8CD0-A378176811AF}"/>
              </a:ext>
            </a:extLst>
          </p:cNvPr>
          <p:cNvCxnSpPr/>
          <p:nvPr/>
        </p:nvCxnSpPr>
        <p:spPr>
          <a:xfrm>
            <a:off x="83730" y="575929"/>
            <a:ext cx="1196372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EAEA2E0-C6ED-EBA8-9480-5A0F65450CFA}"/>
              </a:ext>
            </a:extLst>
          </p:cNvPr>
          <p:cNvSpPr txBox="1"/>
          <p:nvPr/>
        </p:nvSpPr>
        <p:spPr>
          <a:xfrm>
            <a:off x="4654272" y="317985"/>
            <a:ext cx="1900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Speaker: Jordan Byrne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FFEBF0-4B33-64AA-3829-A55B09164D01}"/>
              </a:ext>
            </a:extLst>
          </p:cNvPr>
          <p:cNvSpPr txBox="1"/>
          <p:nvPr/>
        </p:nvSpPr>
        <p:spPr>
          <a:xfrm>
            <a:off x="2041424" y="848160"/>
            <a:ext cx="83657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Main research questions: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Can an external injection design produce </a:t>
            </a:r>
            <a:r>
              <a:rPr lang="en-GB" sz="2000" b="1" dirty="0"/>
              <a:t>VHEE quality </a:t>
            </a:r>
            <a:r>
              <a:rPr lang="en-GB" sz="2000" dirty="0"/>
              <a:t>beams?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Can the design offer a </a:t>
            </a:r>
            <a:r>
              <a:rPr lang="en-GB" sz="2000" b="1" dirty="0"/>
              <a:t>compact alternative </a:t>
            </a:r>
            <a:r>
              <a:rPr lang="en-GB" sz="2000" dirty="0"/>
              <a:t>to conventional RF linacs?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148B18-DB17-96D0-A3D1-DABD93CAD851}"/>
              </a:ext>
            </a:extLst>
          </p:cNvPr>
          <p:cNvSpPr txBox="1"/>
          <p:nvPr/>
        </p:nvSpPr>
        <p:spPr>
          <a:xfrm>
            <a:off x="522238" y="2368191"/>
            <a:ext cx="10058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Next steps: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Obtain an idealistic low charge bunch distribution for external injection.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Perform a more detailed RF gun investigation to assess the cathode laser parameters.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/>
              <a:t>Explore bunch compression options: magnetic compression? velocity bunching? Multi-cell phase modified RF gun?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E46308-B949-0D3A-D03D-984D6235DB3F}"/>
              </a:ext>
            </a:extLst>
          </p:cNvPr>
          <p:cNvSpPr txBox="1"/>
          <p:nvPr/>
        </p:nvSpPr>
        <p:spPr>
          <a:xfrm>
            <a:off x="1684707" y="4616776"/>
            <a:ext cx="6797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Thank you for listening!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E6B23D-9216-DCD6-A858-AC50C4FD473B}"/>
              </a:ext>
            </a:extLst>
          </p:cNvPr>
          <p:cNvCxnSpPr/>
          <p:nvPr/>
        </p:nvCxnSpPr>
        <p:spPr>
          <a:xfrm>
            <a:off x="123006" y="4253959"/>
            <a:ext cx="11963726" cy="0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C28A139-C44E-C2FA-FBF2-59C8F37123A4}"/>
              </a:ext>
            </a:extLst>
          </p:cNvPr>
          <p:cNvSpPr txBox="1"/>
          <p:nvPr/>
        </p:nvSpPr>
        <p:spPr>
          <a:xfrm>
            <a:off x="9725901" y="4280098"/>
            <a:ext cx="21315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/>
              <a:t>Connect with me!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5DBF72-E7ED-4A5D-274B-82699B068F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3910" y="4720473"/>
            <a:ext cx="1179765" cy="1173283"/>
          </a:xfrm>
          <a:prstGeom prst="rect">
            <a:avLst/>
          </a:prstGeom>
        </p:spPr>
      </p:pic>
      <p:pic>
        <p:nvPicPr>
          <p:cNvPr id="10" name="Graphic 9" descr="Clipboard Partially Checked with solid fill">
            <a:extLst>
              <a:ext uri="{FF2B5EF4-FFF2-40B4-BE49-F238E27FC236}">
                <a16:creationId xmlns:a16="http://schemas.microsoft.com/office/drawing/2014/main" id="{55D3C8C5-E89A-8FBE-CC65-9522FF3547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07192" y="2511163"/>
            <a:ext cx="1446550" cy="1446550"/>
          </a:xfrm>
          <a:prstGeom prst="rect">
            <a:avLst/>
          </a:prstGeom>
        </p:spPr>
      </p:pic>
      <p:pic>
        <p:nvPicPr>
          <p:cNvPr id="21" name="Graphic 20" descr="Questions with solid fill">
            <a:extLst>
              <a:ext uri="{FF2B5EF4-FFF2-40B4-BE49-F238E27FC236}">
                <a16:creationId xmlns:a16="http://schemas.microsoft.com/office/drawing/2014/main" id="{9FA2564B-DD7B-48DB-831A-91128C43FCD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3911" y="884161"/>
            <a:ext cx="1199102" cy="1199102"/>
          </a:xfrm>
          <a:prstGeom prst="rect">
            <a:avLst/>
          </a:prstGeom>
        </p:spPr>
      </p:pic>
      <p:pic>
        <p:nvPicPr>
          <p:cNvPr id="23" name="Graphic 22" descr="Envelope with solid fill">
            <a:extLst>
              <a:ext uri="{FF2B5EF4-FFF2-40B4-BE49-F238E27FC236}">
                <a16:creationId xmlns:a16="http://schemas.microsoft.com/office/drawing/2014/main" id="{C800FF4A-8D5E-74C2-97C8-A1D115C1BF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73769" y="6263619"/>
            <a:ext cx="369332" cy="36933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EE42DD3-4D23-C850-BF6B-E395BF6B52D3}"/>
              </a:ext>
            </a:extLst>
          </p:cNvPr>
          <p:cNvSpPr txBox="1"/>
          <p:nvPr/>
        </p:nvSpPr>
        <p:spPr>
          <a:xfrm>
            <a:off x="7777112" y="6273046"/>
            <a:ext cx="441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Jordan.byrne@postgrad.manchester.ac.uk</a:t>
            </a:r>
          </a:p>
        </p:txBody>
      </p:sp>
      <p:pic>
        <p:nvPicPr>
          <p:cNvPr id="1028" name="Picture 4" descr="Linkedin Logo Png - Free Transparent PNG Logos">
            <a:extLst>
              <a:ext uri="{FF2B5EF4-FFF2-40B4-BE49-F238E27FC236}">
                <a16:creationId xmlns:a16="http://schemas.microsoft.com/office/drawing/2014/main" id="{60441B09-6F59-762D-7347-081739C17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430" y="5909318"/>
            <a:ext cx="1116726" cy="2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63A117B-A09B-7B55-0C11-7CE83FFAA10E}"/>
              </a:ext>
            </a:extLst>
          </p:cNvPr>
          <p:cNvSpPr txBox="1"/>
          <p:nvPr/>
        </p:nvSpPr>
        <p:spPr>
          <a:xfrm>
            <a:off x="1765229" y="5544355"/>
            <a:ext cx="196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Any questions?</a:t>
            </a:r>
          </a:p>
        </p:txBody>
      </p:sp>
      <p:pic>
        <p:nvPicPr>
          <p:cNvPr id="27" name="Graphic 26" descr="Smiling face with solid fill with solid fill">
            <a:extLst>
              <a:ext uri="{FF2B5EF4-FFF2-40B4-BE49-F238E27FC236}">
                <a16:creationId xmlns:a16="http://schemas.microsoft.com/office/drawing/2014/main" id="{4CEDEEBE-8F37-7BE7-9DC9-D1375CBA60E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>
            <a:off x="706262" y="4819399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FBD412-0703-74A6-4ACF-437E15A6F26A}"/>
              </a:ext>
            </a:extLst>
          </p:cNvPr>
          <p:cNvSpPr txBox="1"/>
          <p:nvPr/>
        </p:nvSpPr>
        <p:spPr>
          <a:xfrm>
            <a:off x="4871438" y="3701057"/>
            <a:ext cx="60944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0" i="0" dirty="0">
                <a:solidFill>
                  <a:srgbClr val="212529"/>
                </a:solidFill>
                <a:effectLst/>
              </a:rPr>
              <a:t>Thomas Geoffrey Lucas, et al , "Femtosecond-Scale MeV-UED Beamline Using a Stand-Alone Multi-Cell RF </a:t>
            </a:r>
            <a:r>
              <a:rPr lang="en-GB" sz="1100" b="0" i="0" dirty="0" err="1">
                <a:solidFill>
                  <a:srgbClr val="212529"/>
                </a:solidFill>
                <a:effectLst/>
              </a:rPr>
              <a:t>Photogun</a:t>
            </a:r>
            <a:r>
              <a:rPr lang="en-GB" sz="1100" b="0" i="0" dirty="0">
                <a:solidFill>
                  <a:srgbClr val="212529"/>
                </a:solidFill>
                <a:effectLst/>
              </a:rPr>
              <a:t>." (2025).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12234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" grpId="0"/>
      <p:bldP spid="6" grpId="0"/>
      <p:bldP spid="24" grpId="0"/>
      <p:bldP spid="25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3187</TotalTime>
  <Words>615</Words>
  <Application>Microsoft Office PowerPoint</Application>
  <PresentationFormat>Widescreen</PresentationFormat>
  <Paragraphs>103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Fira Sans</vt:lpstr>
      <vt:lpstr>Graphik Light</vt:lpstr>
      <vt:lpstr>Wingdings</vt:lpstr>
      <vt:lpstr>Office Theme</vt:lpstr>
      <vt:lpstr>External Injection into Plasma to Produce VHEE Beams</vt:lpstr>
      <vt:lpstr>PowerPoint Presentation</vt:lpstr>
      <vt:lpstr>Laser Plasma Wakefield Acceleration</vt:lpstr>
      <vt:lpstr>RF Gun</vt:lpstr>
      <vt:lpstr>PowerPoint Presentation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Jordan Byrne</dc:creator>
  <cp:lastModifiedBy>Jordan Byrne</cp:lastModifiedBy>
  <cp:revision>19</cp:revision>
  <dcterms:created xsi:type="dcterms:W3CDTF">2025-09-11T10:14:23Z</dcterms:created>
  <dcterms:modified xsi:type="dcterms:W3CDTF">2025-09-17T10:45:36Z</dcterms:modified>
</cp:coreProperties>
</file>