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4" r:id="rId4"/>
    <p:sldId id="258" r:id="rId5"/>
    <p:sldId id="261" r:id="rId6"/>
    <p:sldId id="262" r:id="rId7"/>
    <p:sldId id="265"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p:restoredTop sz="64000"/>
  </p:normalViewPr>
  <p:slideViewPr>
    <p:cSldViewPr snapToGrid="0">
      <p:cViewPr>
        <p:scale>
          <a:sx n="60" d="100"/>
          <a:sy n="60" d="100"/>
        </p:scale>
        <p:origin x="1776" y="184"/>
      </p:cViewPr>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3E09B-0DB4-0948-9AC0-120E91FDA0D0}"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065BD-952E-4247-9FED-77AEDC93BADD}" type="slidenum">
              <a:rPr lang="en-US" smtClean="0"/>
              <a:t>‹#›</a:t>
            </a:fld>
            <a:endParaRPr lang="en-US"/>
          </a:p>
        </p:txBody>
      </p:sp>
    </p:spTree>
    <p:extLst>
      <p:ext uri="{BB962C8B-B14F-4D97-AF65-F5344CB8AC3E}">
        <p14:creationId xmlns:p14="http://schemas.microsoft.com/office/powerpoint/2010/main" val="114221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endParaRPr lang="en-US" dirty="0"/>
          </a:p>
          <a:p>
            <a:r>
              <a:rPr lang="en-US" dirty="0"/>
              <a:t>why and what </a:t>
            </a:r>
            <a:r>
              <a:rPr lang="en-US" dirty="0" err="1"/>
              <a:t>i</a:t>
            </a:r>
            <a:r>
              <a:rPr lang="en-US" dirty="0"/>
              <a:t> am doing</a:t>
            </a:r>
          </a:p>
        </p:txBody>
      </p:sp>
      <p:sp>
        <p:nvSpPr>
          <p:cNvPr id="4" name="Slide Number Placeholder 3"/>
          <p:cNvSpPr>
            <a:spLocks noGrp="1"/>
          </p:cNvSpPr>
          <p:nvPr>
            <p:ph type="sldNum" sz="quarter" idx="5"/>
          </p:nvPr>
        </p:nvSpPr>
        <p:spPr/>
        <p:txBody>
          <a:bodyPr/>
          <a:lstStyle/>
          <a:p>
            <a:fld id="{939065BD-952E-4247-9FED-77AEDC93BADD}" type="slidenum">
              <a:rPr lang="en-US" smtClean="0"/>
              <a:t>1</a:t>
            </a:fld>
            <a:endParaRPr lang="en-US"/>
          </a:p>
        </p:txBody>
      </p:sp>
    </p:spTree>
    <p:extLst>
      <p:ext uri="{BB962C8B-B14F-4D97-AF65-F5344CB8AC3E}">
        <p14:creationId xmlns:p14="http://schemas.microsoft.com/office/powerpoint/2010/main" val="271859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 2 people in </a:t>
            </a:r>
            <a:r>
              <a:rPr lang="en-US" dirty="0" err="1"/>
              <a:t>uk</a:t>
            </a:r>
            <a:r>
              <a:rPr lang="en-US" dirty="0"/>
              <a:t> develop cancer in their lifetimes, and roughly half require radiotherapy.</a:t>
            </a:r>
          </a:p>
          <a:p>
            <a:r>
              <a:rPr lang="en-US" altLang="zh-CN" dirty="0"/>
              <a:t>As</a:t>
            </a:r>
            <a:r>
              <a:rPr lang="zh-CN" altLang="en-US" dirty="0"/>
              <a:t> </a:t>
            </a:r>
            <a:r>
              <a:rPr lang="en-US" altLang="zh-CN" dirty="0"/>
              <a:t>you</a:t>
            </a:r>
            <a:r>
              <a:rPr lang="zh-CN" altLang="en-US" dirty="0"/>
              <a:t> </a:t>
            </a:r>
            <a:r>
              <a:rPr lang="en-US" altLang="zh-CN" dirty="0"/>
              <a:t>have</a:t>
            </a:r>
            <a:r>
              <a:rPr lang="zh-CN" altLang="en-US" dirty="0"/>
              <a:t> </a:t>
            </a:r>
            <a:r>
              <a:rPr lang="en-US" altLang="zh-CN" dirty="0"/>
              <a:t>heard</a:t>
            </a:r>
            <a:r>
              <a:rPr lang="zh-CN" altLang="en-US" dirty="0"/>
              <a:t> </a:t>
            </a:r>
            <a:r>
              <a:rPr lang="en-US" altLang="zh-CN" dirty="0"/>
              <a:t>many</a:t>
            </a:r>
            <a:r>
              <a:rPr lang="zh-CN" altLang="en-US" dirty="0"/>
              <a:t> </a:t>
            </a:r>
            <a:r>
              <a:rPr lang="en-US" altLang="zh-CN" dirty="0"/>
              <a:t>times</a:t>
            </a:r>
            <a:r>
              <a:rPr lang="zh-CN" altLang="en-US" dirty="0"/>
              <a:t> </a:t>
            </a:r>
            <a:r>
              <a:rPr lang="en-US" altLang="zh-CN" dirty="0"/>
              <a:t>in</a:t>
            </a:r>
            <a:r>
              <a:rPr lang="zh-CN" altLang="en-US" dirty="0"/>
              <a:t> </a:t>
            </a:r>
            <a:r>
              <a:rPr lang="en-US" altLang="zh-CN" dirty="0"/>
              <a:t>this</a:t>
            </a:r>
            <a:r>
              <a:rPr lang="zh-CN" altLang="en-US" dirty="0"/>
              <a:t> </a:t>
            </a:r>
            <a:r>
              <a:rPr lang="en-US" altLang="zh-CN" dirty="0"/>
              <a:t>conference</a:t>
            </a:r>
            <a:r>
              <a:rPr lang="zh-CN" altLang="en-US" dirty="0"/>
              <a:t> </a:t>
            </a:r>
            <a:r>
              <a:rPr lang="en-US" altLang="zh-CN" dirty="0"/>
              <a:t>already</a:t>
            </a:r>
            <a:r>
              <a:rPr lang="zh-CN" altLang="en-US" dirty="0"/>
              <a:t> </a:t>
            </a:r>
            <a:r>
              <a:rPr lang="en-US" altLang="zh-CN" dirty="0"/>
              <a:t>explained,</a:t>
            </a:r>
            <a:r>
              <a:rPr lang="zh-CN" altLang="en-US" dirty="0"/>
              <a:t> </a:t>
            </a:r>
            <a:r>
              <a:rPr lang="en-US" altLang="zh-CN" dirty="0"/>
              <a:t>different</a:t>
            </a:r>
            <a:r>
              <a:rPr lang="zh-CN" altLang="en-US" dirty="0"/>
              <a:t> </a:t>
            </a:r>
            <a:r>
              <a:rPr lang="en-US" altLang="zh-CN" dirty="0"/>
              <a:t>modalities</a:t>
            </a:r>
            <a:r>
              <a:rPr lang="zh-CN" altLang="en-US" dirty="0"/>
              <a:t> </a:t>
            </a:r>
            <a:r>
              <a:rPr lang="en-US" altLang="zh-CN" dirty="0"/>
              <a:t>shown</a:t>
            </a:r>
            <a:r>
              <a:rPr lang="zh-CN" altLang="en-US" dirty="0"/>
              <a:t> </a:t>
            </a:r>
            <a:r>
              <a:rPr lang="en-US" altLang="zh-CN" dirty="0"/>
              <a:t>in</a:t>
            </a:r>
            <a:r>
              <a:rPr lang="zh-CN" altLang="en-US" dirty="0"/>
              <a:t> </a:t>
            </a:r>
            <a:r>
              <a:rPr lang="en-US" altLang="zh-CN" dirty="0"/>
              <a:t>this</a:t>
            </a:r>
            <a:r>
              <a:rPr lang="zh-CN" altLang="en-US" dirty="0"/>
              <a:t> </a:t>
            </a:r>
            <a:r>
              <a:rPr lang="en-US" altLang="zh-CN" dirty="0"/>
              <a:t>graph</a:t>
            </a:r>
            <a:endParaRPr lang="en-US" dirty="0"/>
          </a:p>
          <a:p>
            <a:endParaRPr lang="en-US" dirty="0"/>
          </a:p>
          <a:p>
            <a:r>
              <a:rPr lang="en-US" dirty="0"/>
              <a:t>VHEE beams </a:t>
            </a:r>
            <a:r>
              <a:rPr lang="en-US" altLang="zh-CN" dirty="0"/>
              <a:t>are</a:t>
            </a:r>
            <a:r>
              <a:rPr lang="zh-CN" altLang="en-US" dirty="0"/>
              <a:t> </a:t>
            </a:r>
            <a:r>
              <a:rPr lang="en-US" altLang="zh-CN" dirty="0"/>
              <a:t>an</a:t>
            </a:r>
            <a:r>
              <a:rPr lang="zh-CN" altLang="en-US" dirty="0"/>
              <a:t> </a:t>
            </a:r>
            <a:r>
              <a:rPr lang="en-US" altLang="zh-CN" dirty="0"/>
              <a:t>emerging</a:t>
            </a:r>
            <a:r>
              <a:rPr lang="zh-CN" altLang="en-US" dirty="0"/>
              <a:t> </a:t>
            </a:r>
            <a:r>
              <a:rPr lang="en-US" altLang="zh-CN" dirty="0"/>
              <a:t>modality</a:t>
            </a:r>
            <a:r>
              <a:rPr lang="en-US" dirty="0"/>
              <a:t>. </a:t>
            </a:r>
            <a:r>
              <a:rPr lang="zh-CN" altLang="en-US" dirty="0"/>
              <a:t> </a:t>
            </a:r>
            <a:r>
              <a:rPr lang="en-US" altLang="zh-CN" dirty="0"/>
              <a:t>with</a:t>
            </a:r>
            <a:r>
              <a:rPr lang="zh-CN" altLang="en-US" dirty="0"/>
              <a:t> </a:t>
            </a:r>
            <a:r>
              <a:rPr lang="en-US" altLang="zh-CN" dirty="0"/>
              <a:t>benefits</a:t>
            </a:r>
            <a:r>
              <a:rPr lang="zh-CN" altLang="en-US" dirty="0"/>
              <a:t> </a:t>
            </a:r>
            <a:r>
              <a:rPr lang="en-US" altLang="zh-CN" dirty="0"/>
              <a:t>of</a:t>
            </a:r>
            <a:r>
              <a:rPr lang="zh-CN" altLang="en-US" dirty="0"/>
              <a:t> </a:t>
            </a:r>
            <a:r>
              <a:rPr lang="en-US" altLang="zh-CN" dirty="0"/>
              <a:t>deeper</a:t>
            </a:r>
            <a:r>
              <a:rPr lang="zh-CN" altLang="en-US" dirty="0"/>
              <a:t> </a:t>
            </a:r>
            <a:r>
              <a:rPr lang="en-US" altLang="zh-CN" dirty="0" err="1"/>
              <a:t>penetration,less</a:t>
            </a:r>
            <a:r>
              <a:rPr lang="zh-CN" altLang="en-US" dirty="0"/>
              <a:t> </a:t>
            </a:r>
            <a:r>
              <a:rPr lang="en-US" altLang="zh-CN" dirty="0"/>
              <a:t>sensitive</a:t>
            </a:r>
            <a:r>
              <a:rPr lang="zh-CN" altLang="en-US" dirty="0"/>
              <a:t> </a:t>
            </a:r>
            <a:r>
              <a:rPr lang="en-US" altLang="zh-CN" dirty="0"/>
              <a:t>to</a:t>
            </a:r>
            <a:r>
              <a:rPr lang="zh-CN" altLang="en-US" dirty="0"/>
              <a:t> </a:t>
            </a:r>
            <a:r>
              <a:rPr lang="en-US" altLang="zh-CN" dirty="0"/>
              <a:t>inhomogeneities</a:t>
            </a:r>
            <a:r>
              <a:rPr lang="en-US" dirty="0"/>
              <a:t> Can be steered</a:t>
            </a:r>
            <a:r>
              <a:rPr lang="zh-CN" altLang="en-US" dirty="0"/>
              <a:t> </a:t>
            </a:r>
            <a:r>
              <a:rPr lang="en-US" altLang="zh-CN" dirty="0"/>
              <a:t>scanned,</a:t>
            </a:r>
            <a:r>
              <a:rPr lang="zh-CN" altLang="en-US" dirty="0"/>
              <a:t> </a:t>
            </a:r>
            <a:r>
              <a:rPr lang="en-US" altLang="zh-CN" dirty="0"/>
              <a:t>and</a:t>
            </a:r>
            <a:r>
              <a:rPr lang="zh-CN" altLang="en-US" dirty="0"/>
              <a:t> </a:t>
            </a:r>
            <a:r>
              <a:rPr lang="en-US" altLang="zh-CN" dirty="0"/>
              <a:t>focused</a:t>
            </a:r>
            <a:r>
              <a:rPr lang="en-US" dirty="0"/>
              <a:t> and </a:t>
            </a:r>
            <a:r>
              <a:rPr lang="en-US" altLang="zh-CN" dirty="0"/>
              <a:t>can</a:t>
            </a:r>
            <a:r>
              <a:rPr lang="zh-CN" altLang="en-US" dirty="0"/>
              <a:t> </a:t>
            </a:r>
            <a:r>
              <a:rPr lang="en-US" altLang="zh-CN" dirty="0"/>
              <a:t>be</a:t>
            </a:r>
            <a:r>
              <a:rPr lang="zh-CN" altLang="en-US" dirty="0"/>
              <a:t> </a:t>
            </a:r>
            <a:r>
              <a:rPr lang="en-US" dirty="0"/>
              <a:t>compact and cheaper</a:t>
            </a:r>
            <a:r>
              <a:rPr lang="zh-CN" altLang="en-US" dirty="0"/>
              <a:t> </a:t>
            </a:r>
            <a:r>
              <a:rPr lang="en-US" altLang="zh-CN" dirty="0"/>
              <a:t>than</a:t>
            </a:r>
            <a:r>
              <a:rPr lang="zh-CN" altLang="en-US" dirty="0"/>
              <a:t> </a:t>
            </a:r>
            <a:r>
              <a:rPr lang="en-US" altLang="zh-CN" dirty="0"/>
              <a:t>hadron</a:t>
            </a:r>
            <a:r>
              <a:rPr lang="zh-CN" altLang="en-US" dirty="0"/>
              <a:t> </a:t>
            </a:r>
            <a:r>
              <a:rPr lang="en-US" altLang="zh-CN" dirty="0"/>
              <a:t>machines</a:t>
            </a:r>
            <a:endParaRPr lang="en-US" dirty="0"/>
          </a:p>
          <a:p>
            <a:r>
              <a:rPr lang="en-US" dirty="0"/>
              <a:t>Very promising </a:t>
            </a:r>
            <a:r>
              <a:rPr lang="en-US" altLang="zh-CN" dirty="0" err="1"/>
              <a:t>candicate</a:t>
            </a:r>
            <a:r>
              <a:rPr lang="zh-CN" altLang="en-US" dirty="0"/>
              <a:t> </a:t>
            </a:r>
            <a:r>
              <a:rPr lang="en-US" dirty="0"/>
              <a:t>for clinical use it for FLASH RT.</a:t>
            </a:r>
          </a:p>
        </p:txBody>
      </p:sp>
      <p:sp>
        <p:nvSpPr>
          <p:cNvPr id="4" name="Slide Number Placeholder 3"/>
          <p:cNvSpPr>
            <a:spLocks noGrp="1"/>
          </p:cNvSpPr>
          <p:nvPr>
            <p:ph type="sldNum" sz="quarter" idx="5"/>
          </p:nvPr>
        </p:nvSpPr>
        <p:spPr/>
        <p:txBody>
          <a:bodyPr/>
          <a:lstStyle/>
          <a:p>
            <a:fld id="{939065BD-952E-4247-9FED-77AEDC93BADD}" type="slidenum">
              <a:rPr lang="en-US" smtClean="0"/>
              <a:t>2</a:t>
            </a:fld>
            <a:endParaRPr lang="en-US"/>
          </a:p>
        </p:txBody>
      </p:sp>
    </p:spTree>
    <p:extLst>
      <p:ext uri="{BB962C8B-B14F-4D97-AF65-F5344CB8AC3E}">
        <p14:creationId xmlns:p14="http://schemas.microsoft.com/office/powerpoint/2010/main" val="262466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Heard</a:t>
            </a:r>
            <a:r>
              <a:rPr lang="zh-CN" altLang="en-US" dirty="0"/>
              <a:t> </a:t>
            </a:r>
            <a:r>
              <a:rPr lang="en-US" altLang="zh-CN" dirty="0"/>
              <a:t>already</a:t>
            </a:r>
            <a:r>
              <a:rPr lang="zh-CN" altLang="en-US" dirty="0"/>
              <a:t> </a:t>
            </a:r>
            <a:r>
              <a:rPr lang="en-US" altLang="zh-CN" dirty="0"/>
              <a:t>FLASH</a:t>
            </a:r>
            <a:r>
              <a:rPr lang="zh-CN" altLang="en-US" dirty="0"/>
              <a:t> </a:t>
            </a:r>
            <a:r>
              <a:rPr lang="en-US" altLang="zh-CN" dirty="0"/>
              <a:t>requires</a:t>
            </a:r>
            <a:r>
              <a:rPr lang="zh-CN" altLang="en-US" dirty="0"/>
              <a:t> </a:t>
            </a:r>
            <a:r>
              <a:rPr lang="en-US" dirty="0"/>
              <a:t>UHDR, healthy tissues selectively spared while maintaining </a:t>
            </a:r>
            <a:r>
              <a:rPr lang="en-US" dirty="0" err="1"/>
              <a:t>tumour</a:t>
            </a:r>
            <a:r>
              <a:rPr lang="en-US" dirty="0"/>
              <a:t> toxicity,</a:t>
            </a:r>
          </a:p>
          <a:p>
            <a:endParaRPr lang="en-US" dirty="0"/>
          </a:p>
          <a:p>
            <a:r>
              <a:rPr lang="en-US" dirty="0"/>
              <a:t>A challenge is to achieve a uniform dose across the </a:t>
            </a:r>
            <a:r>
              <a:rPr lang="en-US" dirty="0" err="1"/>
              <a:t>tumour</a:t>
            </a:r>
            <a:r>
              <a:rPr lang="en-US" dirty="0"/>
              <a:t>. Conventional method pencil beam scanning in proton therapy. Not currently feasible in flash regime with electrons</a:t>
            </a:r>
          </a:p>
          <a:p>
            <a:endParaRPr lang="en-US" dirty="0"/>
          </a:p>
          <a:p>
            <a:r>
              <a:rPr lang="en-US" altLang="zh-CN" dirty="0"/>
              <a:t>Previous</a:t>
            </a:r>
            <a:r>
              <a:rPr lang="en-US" dirty="0"/>
              <a:t> work detailed using a dual scattering system, to enlarge the beam using </a:t>
            </a:r>
            <a:r>
              <a:rPr lang="en-US" dirty="0" err="1"/>
              <a:t>prescatterer</a:t>
            </a:r>
            <a:r>
              <a:rPr lang="en-US" dirty="0"/>
              <a:t> and flatten beam using the second </a:t>
            </a:r>
            <a:r>
              <a:rPr lang="en-US" altLang="zh-CN" dirty="0"/>
              <a:t>gaussian</a:t>
            </a:r>
            <a:r>
              <a:rPr lang="zh-CN" altLang="en-US" dirty="0"/>
              <a:t> </a:t>
            </a:r>
            <a:r>
              <a:rPr lang="en-US" altLang="zh-CN" dirty="0"/>
              <a:t>shaped</a:t>
            </a:r>
            <a:r>
              <a:rPr lang="zh-CN" altLang="en-US" dirty="0"/>
              <a:t> </a:t>
            </a:r>
            <a:r>
              <a:rPr lang="en-US" dirty="0"/>
              <a:t>scatterer</a:t>
            </a:r>
            <a:r>
              <a:rPr lang="en-US" altLang="zh-CN" dirty="0"/>
              <a:t>,</a:t>
            </a:r>
            <a:r>
              <a:rPr lang="zh-CN" altLang="en-US" dirty="0"/>
              <a:t> </a:t>
            </a:r>
            <a:r>
              <a:rPr lang="en-US" altLang="zh-CN" dirty="0"/>
              <a:t>will</a:t>
            </a:r>
            <a:r>
              <a:rPr lang="zh-CN" altLang="en-US" dirty="0"/>
              <a:t> </a:t>
            </a:r>
            <a:r>
              <a:rPr lang="en-US" altLang="zh-CN" dirty="0"/>
              <a:t>cover</a:t>
            </a:r>
            <a:r>
              <a:rPr lang="zh-CN" altLang="en-US" dirty="0"/>
              <a:t> </a:t>
            </a:r>
            <a:r>
              <a:rPr lang="en-US" altLang="zh-CN" dirty="0"/>
              <a:t>entire</a:t>
            </a:r>
            <a:r>
              <a:rPr lang="zh-CN" altLang="en-US" dirty="0"/>
              <a:t> </a:t>
            </a:r>
            <a:r>
              <a:rPr lang="en-US" altLang="zh-CN" dirty="0"/>
              <a:t>area</a:t>
            </a:r>
            <a:r>
              <a:rPr lang="zh-CN" altLang="en-US" dirty="0"/>
              <a:t> </a:t>
            </a:r>
            <a:r>
              <a:rPr lang="en-US" altLang="zh-CN" dirty="0"/>
              <a:t>of</a:t>
            </a:r>
            <a:r>
              <a:rPr lang="zh-CN" altLang="en-US" dirty="0"/>
              <a:t> </a:t>
            </a:r>
            <a:r>
              <a:rPr lang="en-US" altLang="zh-CN" dirty="0" err="1"/>
              <a:t>tumour</a:t>
            </a:r>
            <a:r>
              <a:rPr lang="en-US" altLang="zh-CN" dirty="0"/>
              <a:t>.</a:t>
            </a:r>
            <a:endParaRPr lang="en-US" dirty="0"/>
          </a:p>
          <a:p>
            <a:r>
              <a:rPr lang="en-US" dirty="0"/>
              <a:t>In VHEE regime, generates significant </a:t>
            </a:r>
            <a:r>
              <a:rPr lang="en-US" dirty="0" err="1"/>
              <a:t>Bremstrahlung</a:t>
            </a:r>
            <a:r>
              <a:rPr lang="en-US" dirty="0"/>
              <a:t> photons especially in the first scatterer which is not flattened by the S2. This need long drift spaces to be diluted and is too large for a clinical setting</a:t>
            </a:r>
          </a:p>
          <a:p>
            <a:r>
              <a:rPr lang="en-US" dirty="0"/>
              <a:t>Goal is to use 4 quadrupole magnets to replace the first scatterer to achieve the same magnifying effect to reduce the photon contamination</a:t>
            </a:r>
          </a:p>
          <a:p>
            <a:endParaRPr lang="en-US" dirty="0"/>
          </a:p>
          <a:p>
            <a:endParaRPr lang="en-US" dirty="0"/>
          </a:p>
        </p:txBody>
      </p:sp>
      <p:sp>
        <p:nvSpPr>
          <p:cNvPr id="4" name="Slide Number Placeholder 3"/>
          <p:cNvSpPr>
            <a:spLocks noGrp="1"/>
          </p:cNvSpPr>
          <p:nvPr>
            <p:ph type="sldNum" sz="quarter" idx="5"/>
          </p:nvPr>
        </p:nvSpPr>
        <p:spPr/>
        <p:txBody>
          <a:bodyPr/>
          <a:lstStyle/>
          <a:p>
            <a:fld id="{939065BD-952E-4247-9FED-77AEDC93BADD}" type="slidenum">
              <a:rPr lang="en-US" smtClean="0"/>
              <a:t>3</a:t>
            </a:fld>
            <a:endParaRPr lang="en-US"/>
          </a:p>
        </p:txBody>
      </p:sp>
    </p:spTree>
    <p:extLst>
      <p:ext uri="{BB962C8B-B14F-4D97-AF65-F5344CB8AC3E}">
        <p14:creationId xmlns:p14="http://schemas.microsoft.com/office/powerpoint/2010/main" val="206391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setups</a:t>
            </a:r>
          </a:p>
          <a:p>
            <a:endParaRPr lang="en-US" dirty="0"/>
          </a:p>
          <a:p>
            <a:r>
              <a:rPr lang="en-US" dirty="0"/>
              <a:t>The simulation split into two parts, the accelerator components which is the quadrupoles done in RF Track, </a:t>
            </a:r>
          </a:p>
          <a:p>
            <a:r>
              <a:rPr lang="en-US" dirty="0"/>
              <a:t>and the rest which is simulates the scattering effects with scatterers and particle distribution at the water phantom done in TOPAS.</a:t>
            </a:r>
          </a:p>
          <a:p>
            <a:endParaRPr lang="en-US" dirty="0"/>
          </a:p>
          <a:p>
            <a:r>
              <a:rPr lang="en-US" dirty="0"/>
              <a:t>The beam profile at the phantom is characterized using a </a:t>
            </a:r>
            <a:r>
              <a:rPr lang="en-US" dirty="0" err="1"/>
              <a:t>supergaussian</a:t>
            </a:r>
            <a:r>
              <a:rPr lang="en-US" dirty="0"/>
              <a:t> function, from which we can calculate a parameter r_90, used as the uniform radius. This is the radius at which intensity is at 90%of the peak and is used as a measure of the beam size.</a:t>
            </a:r>
          </a:p>
          <a:p>
            <a:endParaRPr lang="en-US" dirty="0"/>
          </a:p>
        </p:txBody>
      </p:sp>
      <p:sp>
        <p:nvSpPr>
          <p:cNvPr id="4" name="Slide Number Placeholder 3"/>
          <p:cNvSpPr>
            <a:spLocks noGrp="1"/>
          </p:cNvSpPr>
          <p:nvPr>
            <p:ph type="sldNum" sz="quarter" idx="5"/>
          </p:nvPr>
        </p:nvSpPr>
        <p:spPr/>
        <p:txBody>
          <a:bodyPr/>
          <a:lstStyle/>
          <a:p>
            <a:fld id="{939065BD-952E-4247-9FED-77AEDC93BADD}" type="slidenum">
              <a:rPr lang="en-US" smtClean="0"/>
              <a:t>4</a:t>
            </a:fld>
            <a:endParaRPr lang="en-US"/>
          </a:p>
        </p:txBody>
      </p:sp>
    </p:spTree>
    <p:extLst>
      <p:ext uri="{BB962C8B-B14F-4D97-AF65-F5344CB8AC3E}">
        <p14:creationId xmlns:p14="http://schemas.microsoft.com/office/powerpoint/2010/main" val="298056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first simulated a dual-scattering system and roughly optimized it to reach a uniform radius size of around 75mm for </a:t>
            </a:r>
            <a:r>
              <a:rPr lang="en-US" dirty="0" err="1"/>
              <a:t>tumour</a:t>
            </a:r>
            <a:r>
              <a:rPr lang="en-US" dirty="0"/>
              <a:t> treatment</a:t>
            </a:r>
          </a:p>
          <a:p>
            <a:r>
              <a:rPr lang="en-US" dirty="0"/>
              <a:t>The parameters S1 thickness, S2 thickness and S2 widths were tuned dynamically to achieve a flattened beam of the target beam size</a:t>
            </a:r>
          </a:p>
          <a:p>
            <a:r>
              <a:rPr lang="en-US" dirty="0"/>
              <a:t>Top plot electron distribution flattened,</a:t>
            </a:r>
          </a:p>
          <a:p>
            <a:r>
              <a:rPr lang="en-US" dirty="0"/>
              <a:t>Bottom plot photon not flat with very </a:t>
            </a:r>
            <a:r>
              <a:rPr lang="en-US" dirty="0" err="1"/>
              <a:t>hign</a:t>
            </a:r>
            <a:r>
              <a:rPr lang="en-US" dirty="0"/>
              <a:t> count- 80%</a:t>
            </a:r>
          </a:p>
          <a:p>
            <a:r>
              <a:rPr lang="en-US" altLang="zh-CN" dirty="0"/>
              <a:t>-------------------</a:t>
            </a:r>
            <a:endParaRPr lang="en-US" dirty="0"/>
          </a:p>
          <a:p>
            <a:r>
              <a:rPr lang="en-US" altLang="zh-CN" dirty="0" err="1"/>
              <a:t>No.of</a:t>
            </a:r>
            <a:r>
              <a:rPr lang="zh-CN" altLang="en-US" dirty="0"/>
              <a:t> </a:t>
            </a:r>
            <a:r>
              <a:rPr lang="en-US" altLang="zh-CN" dirty="0"/>
              <a:t>particles</a:t>
            </a:r>
            <a:endParaRPr lang="en-US" dirty="0"/>
          </a:p>
        </p:txBody>
      </p:sp>
      <p:sp>
        <p:nvSpPr>
          <p:cNvPr id="4" name="Slide Number Placeholder 3"/>
          <p:cNvSpPr>
            <a:spLocks noGrp="1"/>
          </p:cNvSpPr>
          <p:nvPr>
            <p:ph type="sldNum" sz="quarter" idx="5"/>
          </p:nvPr>
        </p:nvSpPr>
        <p:spPr/>
        <p:txBody>
          <a:bodyPr/>
          <a:lstStyle/>
          <a:p>
            <a:fld id="{939065BD-952E-4247-9FED-77AEDC93BADD}" type="slidenum">
              <a:rPr lang="en-US" smtClean="0"/>
              <a:t>5</a:t>
            </a:fld>
            <a:endParaRPr lang="en-US"/>
          </a:p>
        </p:txBody>
      </p:sp>
    </p:spTree>
    <p:extLst>
      <p:ext uri="{BB962C8B-B14F-4D97-AF65-F5344CB8AC3E}">
        <p14:creationId xmlns:p14="http://schemas.microsoft.com/office/powerpoint/2010/main" val="17945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a quadrupole strength combination that achieves the same effect, a NM optimizer is used with a merit function that aims for the target beam size, symmetric beam </a:t>
            </a:r>
            <a:r>
              <a:rPr lang="en-US" altLang="zh-CN" dirty="0"/>
              <a:t>and</a:t>
            </a:r>
            <a:r>
              <a:rPr lang="zh-CN" altLang="en-US" dirty="0"/>
              <a:t> </a:t>
            </a:r>
            <a:r>
              <a:rPr lang="en-US" dirty="0"/>
              <a:t>divergence</a:t>
            </a:r>
          </a:p>
          <a:p>
            <a:r>
              <a:rPr lang="en-US" altLang="zh-CN" dirty="0"/>
              <a:t>Then</a:t>
            </a:r>
            <a:r>
              <a:rPr lang="zh-CN" altLang="en-US" dirty="0"/>
              <a:t> </a:t>
            </a:r>
            <a:r>
              <a:rPr lang="en-US" altLang="zh-CN" dirty="0"/>
              <a:t>S2</a:t>
            </a:r>
            <a:r>
              <a:rPr lang="zh-CN" altLang="en-US" dirty="0"/>
              <a:t> </a:t>
            </a:r>
            <a:r>
              <a:rPr lang="en-US" altLang="zh-CN" dirty="0"/>
              <a:t>parameters</a:t>
            </a:r>
            <a:r>
              <a:rPr lang="zh-CN" altLang="en-US" dirty="0"/>
              <a:t> </a:t>
            </a:r>
            <a:r>
              <a:rPr lang="en-US" altLang="zh-CN" dirty="0"/>
              <a:t>adjusted</a:t>
            </a:r>
            <a:r>
              <a:rPr lang="zh-CN" altLang="en-US" dirty="0"/>
              <a:t> </a:t>
            </a:r>
            <a:r>
              <a:rPr lang="en-US" altLang="zh-CN" dirty="0"/>
              <a:t>to</a:t>
            </a:r>
            <a:r>
              <a:rPr lang="zh-CN" altLang="en-US" dirty="0"/>
              <a:t> </a:t>
            </a:r>
            <a:r>
              <a:rPr lang="en-US" altLang="zh-CN" dirty="0"/>
              <a:t>flatten</a:t>
            </a:r>
            <a:endParaRPr lang="en-US" dirty="0"/>
          </a:p>
          <a:p>
            <a:r>
              <a:rPr lang="en-US" dirty="0"/>
              <a:t>This results in a very similar electron dose profile, with r90 also around 7</a:t>
            </a:r>
            <a:r>
              <a:rPr lang="en-US" altLang="zh-CN" dirty="0"/>
              <a:t>3</a:t>
            </a:r>
            <a:r>
              <a:rPr lang="en-US" dirty="0"/>
              <a:t>mm the target radius</a:t>
            </a:r>
          </a:p>
          <a:p>
            <a:r>
              <a:rPr lang="en-US" dirty="0"/>
              <a:t>Photon count drastically decreased to making up only 14.6% all particles at the water phantom</a:t>
            </a:r>
          </a:p>
        </p:txBody>
      </p:sp>
      <p:sp>
        <p:nvSpPr>
          <p:cNvPr id="4" name="Slide Number Placeholder 3"/>
          <p:cNvSpPr>
            <a:spLocks noGrp="1"/>
          </p:cNvSpPr>
          <p:nvPr>
            <p:ph type="sldNum" sz="quarter" idx="5"/>
          </p:nvPr>
        </p:nvSpPr>
        <p:spPr/>
        <p:txBody>
          <a:bodyPr/>
          <a:lstStyle/>
          <a:p>
            <a:fld id="{939065BD-952E-4247-9FED-77AEDC93BADD}" type="slidenum">
              <a:rPr lang="en-US" smtClean="0"/>
              <a:t>6</a:t>
            </a:fld>
            <a:endParaRPr lang="en-US"/>
          </a:p>
        </p:txBody>
      </p:sp>
    </p:spTree>
    <p:extLst>
      <p:ext uri="{BB962C8B-B14F-4D97-AF65-F5344CB8AC3E}">
        <p14:creationId xmlns:p14="http://schemas.microsoft.com/office/powerpoint/2010/main" val="28522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Dual</a:t>
            </a:r>
            <a:r>
              <a:rPr lang="zh-CN" altLang="en-US" dirty="0"/>
              <a:t> </a:t>
            </a:r>
            <a:r>
              <a:rPr lang="en-US" altLang="zh-CN" dirty="0"/>
              <a:t>scattering</a:t>
            </a:r>
            <a:r>
              <a:rPr lang="zh-CN" altLang="en-US" dirty="0"/>
              <a:t> </a:t>
            </a:r>
            <a:r>
              <a:rPr lang="en-US" altLang="zh-CN" dirty="0"/>
              <a:t>system</a:t>
            </a:r>
            <a:r>
              <a:rPr lang="zh-CN" altLang="en-US" dirty="0"/>
              <a:t> </a:t>
            </a:r>
            <a:r>
              <a:rPr lang="en-US" altLang="zh-CN" dirty="0"/>
              <a:t>can</a:t>
            </a:r>
            <a:r>
              <a:rPr lang="zh-CN" altLang="en-US" dirty="0"/>
              <a:t> </a:t>
            </a:r>
            <a:r>
              <a:rPr lang="en-US" altLang="zh-CN" dirty="0"/>
              <a:t>clearly</a:t>
            </a:r>
            <a:r>
              <a:rPr lang="zh-CN" altLang="en-US" dirty="0"/>
              <a:t> </a:t>
            </a:r>
            <a:r>
              <a:rPr lang="en-US" altLang="zh-CN" dirty="0"/>
              <a:t>see</a:t>
            </a:r>
            <a:r>
              <a:rPr lang="zh-CN" altLang="en-US" dirty="0"/>
              <a:t> </a:t>
            </a:r>
            <a:r>
              <a:rPr lang="en-US" altLang="zh-CN" dirty="0"/>
              <a:t>effect</a:t>
            </a:r>
            <a:r>
              <a:rPr lang="zh-CN" altLang="en-US" dirty="0"/>
              <a:t> </a:t>
            </a:r>
            <a:r>
              <a:rPr lang="en-US" altLang="zh-CN" dirty="0"/>
              <a:t>of</a:t>
            </a:r>
            <a:r>
              <a:rPr lang="zh-CN" altLang="en-US" dirty="0"/>
              <a:t> </a:t>
            </a:r>
            <a:r>
              <a:rPr lang="en-US" altLang="zh-CN" dirty="0"/>
              <a:t>photons</a:t>
            </a:r>
            <a:endParaRPr lang="en-US" dirty="0"/>
          </a:p>
        </p:txBody>
      </p:sp>
      <p:sp>
        <p:nvSpPr>
          <p:cNvPr id="4" name="Slide Number Placeholder 3"/>
          <p:cNvSpPr>
            <a:spLocks noGrp="1"/>
          </p:cNvSpPr>
          <p:nvPr>
            <p:ph type="sldNum" sz="quarter" idx="5"/>
          </p:nvPr>
        </p:nvSpPr>
        <p:spPr/>
        <p:txBody>
          <a:bodyPr/>
          <a:lstStyle/>
          <a:p>
            <a:fld id="{939065BD-952E-4247-9FED-77AEDC93BADD}" type="slidenum">
              <a:rPr lang="en-US" smtClean="0"/>
              <a:t>7</a:t>
            </a:fld>
            <a:endParaRPr lang="en-US"/>
          </a:p>
        </p:txBody>
      </p:sp>
    </p:spTree>
    <p:extLst>
      <p:ext uri="{BB962C8B-B14F-4D97-AF65-F5344CB8AC3E}">
        <p14:creationId xmlns:p14="http://schemas.microsoft.com/office/powerpoint/2010/main" val="234196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R90 around 75mm, first part of proof of principle, can replace first scatterer, able to magnify beam for same effect</a:t>
            </a:r>
          </a:p>
          <a:p>
            <a:r>
              <a:rPr lang="en-US" dirty="0"/>
              <a:t>Successfully reduced 94.5 % of photons </a:t>
            </a:r>
          </a:p>
          <a:p>
            <a:r>
              <a:rPr lang="en-US" dirty="0"/>
              <a:t>Electron transmission</a:t>
            </a:r>
            <a:r>
              <a:rPr lang="zh-CN" altLang="en-US" dirty="0"/>
              <a:t> </a:t>
            </a:r>
            <a:r>
              <a:rPr lang="en-US" altLang="zh-CN" dirty="0"/>
              <a:t>(proportion</a:t>
            </a:r>
            <a:r>
              <a:rPr lang="zh-CN" altLang="en-US" dirty="0"/>
              <a:t> </a:t>
            </a:r>
            <a:r>
              <a:rPr lang="en-US" altLang="zh-CN" dirty="0"/>
              <a:t>of</a:t>
            </a:r>
            <a:r>
              <a:rPr lang="zh-CN" altLang="en-US" dirty="0"/>
              <a:t> </a:t>
            </a:r>
            <a:r>
              <a:rPr lang="en-US" altLang="zh-CN" dirty="0"/>
              <a:t>electrons</a:t>
            </a:r>
            <a:r>
              <a:rPr lang="zh-CN" altLang="en-US" dirty="0"/>
              <a:t> </a:t>
            </a:r>
            <a:r>
              <a:rPr lang="en-US" altLang="zh-CN" dirty="0"/>
              <a:t>within</a:t>
            </a:r>
            <a:r>
              <a:rPr lang="zh-CN" altLang="en-US" dirty="0"/>
              <a:t> </a:t>
            </a:r>
            <a:r>
              <a:rPr lang="en-US" altLang="zh-CN" dirty="0"/>
              <a:t>r90)</a:t>
            </a:r>
            <a:r>
              <a:rPr lang="en-US" dirty="0"/>
              <a:t> is better , less electrons losses system more effective</a:t>
            </a:r>
          </a:p>
          <a:p>
            <a:r>
              <a:rPr lang="en-US" dirty="0"/>
              <a:t>Plot on the right is dose map showing that the dose which is combined electron and photon energy deposits indeed gives a flattened beam</a:t>
            </a:r>
          </a:p>
        </p:txBody>
      </p:sp>
      <p:sp>
        <p:nvSpPr>
          <p:cNvPr id="4" name="Slide Number Placeholder 3"/>
          <p:cNvSpPr>
            <a:spLocks noGrp="1"/>
          </p:cNvSpPr>
          <p:nvPr>
            <p:ph type="sldNum" sz="quarter" idx="5"/>
          </p:nvPr>
        </p:nvSpPr>
        <p:spPr/>
        <p:txBody>
          <a:bodyPr/>
          <a:lstStyle/>
          <a:p>
            <a:fld id="{939065BD-952E-4247-9FED-77AEDC93BADD}" type="slidenum">
              <a:rPr lang="en-US" smtClean="0"/>
              <a:t>8</a:t>
            </a:fld>
            <a:endParaRPr lang="en-US"/>
          </a:p>
        </p:txBody>
      </p:sp>
    </p:spTree>
    <p:extLst>
      <p:ext uri="{BB962C8B-B14F-4D97-AF65-F5344CB8AC3E}">
        <p14:creationId xmlns:p14="http://schemas.microsoft.com/office/powerpoint/2010/main" val="124440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remains much work to be done for a more complete study. </a:t>
            </a:r>
          </a:p>
          <a:p>
            <a:endParaRPr lang="en-GB"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Only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particle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intensity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profiles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investigated,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check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correspondence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dose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profile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combined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effect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electrons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photons</a:t>
            </a:r>
          </a:p>
          <a:p>
            <a:r>
              <a:rPr lang="en-US" altLang="zh-CN" sz="1200" kern="1200" dirty="0">
                <a:solidFill>
                  <a:schemeClr val="tx1"/>
                </a:solidFill>
                <a:effectLst/>
                <a:latin typeface="+mn-lt"/>
                <a:ea typeface="+mn-ea"/>
                <a:cs typeface="+mn-cs"/>
              </a:rPr>
              <a:t>Previous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work</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shows the uniformity of his flattened beam degrades again with depth inside the water phantom, this effect should be investigated for quadrupole-scatterer system with </a:t>
            </a:r>
            <a:r>
              <a:rPr lang="en-GB" sz="1200" kern="1200" dirty="0" err="1">
                <a:solidFill>
                  <a:schemeClr val="tx1"/>
                </a:solidFill>
                <a:effectLst/>
                <a:latin typeface="+mn-lt"/>
                <a:ea typeface="+mn-ea"/>
                <a:cs typeface="+mn-cs"/>
              </a:rPr>
              <a:t>mitiation</a:t>
            </a:r>
            <a:r>
              <a:rPr lang="en-GB" sz="1200" kern="1200" dirty="0">
                <a:solidFill>
                  <a:schemeClr val="tx1"/>
                </a:solidFill>
                <a:effectLst/>
                <a:latin typeface="+mn-lt"/>
                <a:ea typeface="+mn-ea"/>
                <a:cs typeface="+mn-cs"/>
              </a:rPr>
              <a:t> techniques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double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peak</a:t>
            </a:r>
            <a:r>
              <a:rPr lang="zh-CN" altLang="en-US" sz="1200" kern="1200" dirty="0">
                <a:solidFill>
                  <a:schemeClr val="tx1"/>
                </a:solidFill>
                <a:effectLst/>
                <a:latin typeface="+mn-lt"/>
                <a:ea typeface="+mn-ea"/>
                <a:cs typeface="+mn-cs"/>
              </a:rPr>
              <a:t> </a:t>
            </a:r>
            <a:endParaRPr lang="en-US" dirty="0"/>
          </a:p>
          <a:p>
            <a:r>
              <a:rPr lang="en-US" altLang="zh-CN" dirty="0"/>
              <a:t>Eventually</a:t>
            </a:r>
            <a:r>
              <a:rPr lang="zh-CN" altLang="en-US" dirty="0"/>
              <a:t> </a:t>
            </a:r>
            <a:r>
              <a:rPr lang="en-US" altLang="zh-CN" dirty="0"/>
              <a:t>lose</a:t>
            </a:r>
            <a:r>
              <a:rPr lang="zh-CN" altLang="en-US" dirty="0"/>
              <a:t> </a:t>
            </a:r>
            <a:r>
              <a:rPr lang="en-US" altLang="zh-CN" dirty="0"/>
              <a:t>uniformity</a:t>
            </a:r>
            <a:r>
              <a:rPr lang="zh-CN" altLang="en-US" dirty="0"/>
              <a:t> </a:t>
            </a:r>
            <a:r>
              <a:rPr lang="en-US" altLang="zh-CN" dirty="0"/>
              <a:t>deep,</a:t>
            </a:r>
            <a:r>
              <a:rPr lang="zh-CN" altLang="en-US" dirty="0"/>
              <a:t> </a:t>
            </a:r>
            <a:r>
              <a:rPr lang="en-US" altLang="zh-CN" dirty="0"/>
              <a:t>but</a:t>
            </a:r>
            <a:r>
              <a:rPr lang="zh-CN" altLang="en-US" dirty="0"/>
              <a:t> </a:t>
            </a:r>
            <a:r>
              <a:rPr lang="en-US" altLang="zh-CN" dirty="0"/>
              <a:t>not</a:t>
            </a:r>
            <a:r>
              <a:rPr lang="zh-CN" altLang="en-US" dirty="0"/>
              <a:t> </a:t>
            </a:r>
            <a:r>
              <a:rPr lang="en-US" altLang="zh-CN" dirty="0"/>
              <a:t>significant,</a:t>
            </a:r>
            <a:r>
              <a:rPr lang="zh-CN" altLang="en-US" dirty="0"/>
              <a:t> </a:t>
            </a:r>
            <a:r>
              <a:rPr lang="en-US" altLang="zh-CN" dirty="0"/>
              <a:t>uniformity</a:t>
            </a:r>
            <a:r>
              <a:rPr lang="zh-CN" altLang="en-US" dirty="0"/>
              <a:t> </a:t>
            </a:r>
            <a:r>
              <a:rPr lang="en-US" altLang="zh-CN" dirty="0"/>
              <a:t>up</a:t>
            </a:r>
            <a:r>
              <a:rPr lang="zh-CN" altLang="en-US" dirty="0"/>
              <a:t> </a:t>
            </a:r>
            <a:r>
              <a:rPr lang="en-US" altLang="zh-CN" dirty="0"/>
              <a:t>to</a:t>
            </a:r>
            <a:r>
              <a:rPr lang="zh-CN" altLang="en-US" dirty="0"/>
              <a:t> </a:t>
            </a:r>
            <a:r>
              <a:rPr lang="en-US" altLang="zh-CN" dirty="0"/>
              <a:t>quite</a:t>
            </a:r>
            <a:r>
              <a:rPr lang="zh-CN" altLang="en-US" dirty="0"/>
              <a:t> </a:t>
            </a:r>
            <a:r>
              <a:rPr lang="en-US" altLang="zh-CN" dirty="0"/>
              <a:t>significant</a:t>
            </a:r>
            <a:r>
              <a:rPr lang="zh-CN" altLang="en-US" dirty="0"/>
              <a:t> </a:t>
            </a:r>
            <a:r>
              <a:rPr lang="en-US" altLang="zh-CN" dirty="0"/>
              <a:t>depths,</a:t>
            </a:r>
            <a:r>
              <a:rPr lang="zh-CN" altLang="en-US" dirty="0"/>
              <a:t> </a:t>
            </a:r>
            <a:r>
              <a:rPr lang="en-US" altLang="zh-CN" dirty="0"/>
              <a:t>.</a:t>
            </a:r>
            <a:r>
              <a:rPr lang="zh-CN" altLang="en-US" dirty="0"/>
              <a:t> </a:t>
            </a:r>
            <a:r>
              <a:rPr lang="en-US" altLang="zh-CN" dirty="0"/>
              <a:t>Dose</a:t>
            </a:r>
            <a:r>
              <a:rPr lang="zh-CN" altLang="en-US" dirty="0"/>
              <a:t> </a:t>
            </a:r>
            <a:r>
              <a:rPr lang="en-US" altLang="zh-CN" dirty="0"/>
              <a:t>profile</a:t>
            </a:r>
            <a:r>
              <a:rPr lang="zh-CN" altLang="en-US" dirty="0"/>
              <a:t> </a:t>
            </a:r>
            <a:r>
              <a:rPr lang="en-US" altLang="zh-CN" dirty="0"/>
              <a:t>vs</a:t>
            </a:r>
            <a:r>
              <a:rPr lang="zh-CN" altLang="en-US" dirty="0"/>
              <a:t> </a:t>
            </a:r>
            <a:r>
              <a:rPr lang="en-US" altLang="zh-CN" dirty="0"/>
              <a:t>intensity</a:t>
            </a:r>
            <a:r>
              <a:rPr lang="zh-CN" altLang="en-US" dirty="0"/>
              <a:t> </a:t>
            </a:r>
            <a:r>
              <a:rPr lang="en-US" altLang="zh-CN" dirty="0"/>
              <a:t>check.</a:t>
            </a:r>
            <a:endParaRPr lang="en-US" dirty="0"/>
          </a:p>
          <a:p>
            <a:r>
              <a:rPr lang="zh-CN" altLang="en-US" dirty="0"/>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simulation </a:t>
            </a:r>
            <a:r>
              <a:rPr lang="en-GB" sz="1200" kern="1200" dirty="0">
                <a:solidFill>
                  <a:schemeClr val="tx1"/>
                </a:solidFill>
                <a:effectLst/>
                <a:latin typeface="+mn-lt"/>
                <a:ea typeface="+mn-ea"/>
                <a:cs typeface="+mn-cs"/>
              </a:rPr>
              <a:t>assumed an infinite beamline aperture and no energy spread or misalignments. In reality these could all contribute greatly to beam losses and the effectiveness of the quadrupole-scatterer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A more realistic model is needed that incorporates finite apertures as well as a typical beam spread and beam misalignments to assess beam envelope growth and particle losses. </a:t>
            </a:r>
          </a:p>
          <a:p>
            <a:r>
              <a:rPr lang="en-GB" sz="1200" kern="1200" dirty="0">
                <a:solidFill>
                  <a:schemeClr val="tx1"/>
                </a:solidFill>
                <a:effectLst/>
                <a:latin typeface="+mn-lt"/>
                <a:ea typeface="+mn-ea"/>
                <a:cs typeface="+mn-cs"/>
              </a:rPr>
              <a:t>The 4-quadrupole system is also not commonly seen facilities able to test for VHEE FLASH. The feasibility of the method need to be checked for simpler beamlines with doublets or triplets at the end.</a:t>
            </a:r>
          </a:p>
          <a:p>
            <a:r>
              <a:rPr lang="en-GB" sz="1200" kern="1200" dirty="0">
                <a:solidFill>
                  <a:schemeClr val="tx1"/>
                </a:solidFill>
                <a:effectLst/>
                <a:latin typeface="+mn-lt"/>
                <a:ea typeface="+mn-ea"/>
                <a:cs typeface="+mn-cs"/>
              </a:rPr>
              <a:t>Hence a better optimiser is needed for the above and automatically generate quadrupole and S2 parameters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should then be tested experimentally</a:t>
            </a:r>
          </a:p>
          <a:p>
            <a:r>
              <a:rPr lang="en-GB" sz="1200" kern="1200" dirty="0">
                <a:solidFill>
                  <a:schemeClr val="tx1"/>
                </a:solidFill>
                <a:effectLst/>
                <a:latin typeface="+mn-lt"/>
                <a:ea typeface="+mn-ea"/>
                <a:cs typeface="+mn-cs"/>
              </a:rPr>
              <a:t>Conclude: proof of principle investigation success, it has high impact and the next steps will be more realistic testing and  clinical adaptation</a:t>
            </a:r>
          </a:p>
          <a:p>
            <a:endParaRPr lang="en-GB" dirty="0"/>
          </a:p>
        </p:txBody>
      </p:sp>
      <p:sp>
        <p:nvSpPr>
          <p:cNvPr id="4" name="Slide Number Placeholder 3"/>
          <p:cNvSpPr>
            <a:spLocks noGrp="1"/>
          </p:cNvSpPr>
          <p:nvPr>
            <p:ph type="sldNum" sz="quarter" idx="5"/>
          </p:nvPr>
        </p:nvSpPr>
        <p:spPr/>
        <p:txBody>
          <a:bodyPr/>
          <a:lstStyle/>
          <a:p>
            <a:fld id="{939065BD-952E-4247-9FED-77AEDC93BADD}" type="slidenum">
              <a:rPr lang="en-US" smtClean="0"/>
              <a:t>9</a:t>
            </a:fld>
            <a:endParaRPr lang="en-US"/>
          </a:p>
        </p:txBody>
      </p:sp>
    </p:spTree>
    <p:extLst>
      <p:ext uri="{BB962C8B-B14F-4D97-AF65-F5344CB8AC3E}">
        <p14:creationId xmlns:p14="http://schemas.microsoft.com/office/powerpoint/2010/main" val="120490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453FE283-6D3D-1142-982A-5D76DC1D51A6}" type="datetime1">
              <a:rPr lang="en-GB" smtClean="0"/>
              <a:t>16/09/2025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Sabrina Wang | VHEE'25, Daresbury</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0966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058EB016-3828-A74F-BDA6-E4AE94A88A1B}" type="datetime1">
              <a:rPr lang="en-GB" smtClean="0"/>
              <a:t>16/09/2025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Sabrina Wang | VHEE'25, Daresbury</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6780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BCEB6C8B-2CC8-594A-B3E3-096D73C9993E}" type="datetime1">
              <a:rPr lang="en-GB" smtClean="0"/>
              <a:t>16/09/2025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Sabrina Wang | VHEE'25, Daresbury</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52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0ABA6822-7F84-9B4E-B401-D40FEB5B006A}" type="datetime1">
              <a:rPr lang="en-GB" smtClean="0"/>
              <a:t>16/09/2025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Sabrina Wang | VHEE'25, Daresbury</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435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6C16F3FD-11DD-454C-ACED-579F85619358}" type="datetime1">
              <a:rPr lang="en-GB" smtClean="0"/>
              <a:t>16/09/2025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Sabrina Wang | VHEE'25, Daresbury</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36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3046C50A-EC42-2141-84EC-7C59772E1211}" type="datetime1">
              <a:rPr lang="en-GB" smtClean="0"/>
              <a:t>16/09/2025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Sabrina Wang | VHEE'25, Daresbury</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26005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F8121AE3-7ED2-3C47-AEA4-B24CB872C3DB}" type="datetime1">
              <a:rPr lang="en-GB" smtClean="0"/>
              <a:t>16/09/2025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Sabrina Wang | VHEE'25, Daresbury</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6623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2CCE0AF0-AF76-6346-827E-0A2303E4E866}" type="datetime1">
              <a:rPr lang="en-GB" smtClean="0"/>
              <a:t>16/09/2025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Sabrina Wang | VHEE'25, Daresbury</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7444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21F784FF-3AAA-834B-9072-4E0DD0622C51}" type="datetime1">
              <a:rPr lang="en-GB" smtClean="0"/>
              <a:t>16/09/2025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r>
              <a:rPr lang="en-US"/>
              <a:t>Sabrina Wang | VHEE'25, Daresbury</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2193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5C6DA805-54D1-624C-B5E1-F1BB6A8BE1C5}" type="datetime1">
              <a:rPr lang="en-GB" smtClean="0"/>
              <a:t>16/09/2025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Sabrina Wang | VHEE'25, Daresbury</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5387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C4FFB372-8436-5B47-9313-04699578CCC6}" type="datetime1">
              <a:rPr lang="en-GB" smtClean="0"/>
              <a:t>16/09/2025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Sabrina Wang | VHEE'25, Daresbury</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885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509BD8BF-602A-A14F-BAB8-50B3586DC8C1}" type="datetime1">
              <a:rPr lang="en-GB" smtClean="0"/>
              <a:t>16/09/2025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r>
              <a:rPr lang="en-US"/>
              <a:t>Sabrina Wang | VHEE'25, Daresbury</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941156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E020C7-E35C-3D58-39DA-A5D5CDD46417}"/>
              </a:ext>
            </a:extLst>
          </p:cNvPr>
          <p:cNvSpPr>
            <a:spLocks noGrp="1"/>
          </p:cNvSpPr>
          <p:nvPr>
            <p:ph type="ctrTitle"/>
          </p:nvPr>
        </p:nvSpPr>
        <p:spPr>
          <a:xfrm>
            <a:off x="517870" y="978408"/>
            <a:ext cx="10721630" cy="3578170"/>
          </a:xfrm>
        </p:spPr>
        <p:txBody>
          <a:bodyPr anchor="t">
            <a:normAutofit/>
          </a:bodyPr>
          <a:lstStyle/>
          <a:p>
            <a:pPr>
              <a:lnSpc>
                <a:spcPct val="90000"/>
              </a:lnSpc>
            </a:pPr>
            <a:r>
              <a:rPr lang="en-US" sz="4800" dirty="0"/>
              <a:t>Development of Scattering Systems for </a:t>
            </a:r>
            <a:r>
              <a:rPr lang="en-US" sz="4800" dirty="0" err="1"/>
              <a:t>Tumour</a:t>
            </a:r>
            <a:r>
              <a:rPr lang="en-US" sz="4800" dirty="0"/>
              <a:t> Conformality with VHEE </a:t>
            </a:r>
            <a:r>
              <a:rPr lang="en-US" altLang="zh-CN" sz="4800" dirty="0"/>
              <a:t>B</a:t>
            </a:r>
            <a:r>
              <a:rPr lang="en-US" sz="4800" dirty="0"/>
              <a:t>eams</a:t>
            </a:r>
            <a:endParaRPr lang="en-US" sz="4600" dirty="0"/>
          </a:p>
        </p:txBody>
      </p:sp>
      <p:sp>
        <p:nvSpPr>
          <p:cNvPr id="33" name="Rectangle 3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Improved Options for Radiotherapy When Cancer Has Spread to the Brain">
            <a:extLst>
              <a:ext uri="{FF2B5EF4-FFF2-40B4-BE49-F238E27FC236}">
                <a16:creationId xmlns:a16="http://schemas.microsoft.com/office/drawing/2014/main" id="{19249C22-6E84-2DEB-F78B-54E922E3F8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proved Options for Radiotherapy When Cancer Has Spread to the Brain">
            <a:extLst>
              <a:ext uri="{FF2B5EF4-FFF2-40B4-BE49-F238E27FC236}">
                <a16:creationId xmlns:a16="http://schemas.microsoft.com/office/drawing/2014/main" id="{C3E34F20-BEB1-0CE8-4634-DEAEA3B566A8}"/>
              </a:ext>
            </a:extLst>
          </p:cNvPr>
          <p:cNvSpPr>
            <a:spLocks noChangeAspect="1" noChangeArrowheads="1"/>
          </p:cNvSpPr>
          <p:nvPr/>
        </p:nvSpPr>
        <p:spPr bwMode="auto">
          <a:xfrm flipV="1">
            <a:off x="133337" y="3733799"/>
            <a:ext cx="7960339" cy="12145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proved Options for Radiotherapy When Cancer Has Spread to the Brain">
            <a:extLst>
              <a:ext uri="{FF2B5EF4-FFF2-40B4-BE49-F238E27FC236}">
                <a16:creationId xmlns:a16="http://schemas.microsoft.com/office/drawing/2014/main" id="{2180B980-6DE1-F182-2AA1-BF8D23908F02}"/>
              </a:ext>
            </a:extLst>
          </p:cNvPr>
          <p:cNvSpPr>
            <a:spLocks noChangeAspect="1" noChangeArrowheads="1"/>
          </p:cNvSpPr>
          <p:nvPr/>
        </p:nvSpPr>
        <p:spPr bwMode="auto">
          <a:xfrm>
            <a:off x="13531785"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Date Placeholder 16">
            <a:extLst>
              <a:ext uri="{FF2B5EF4-FFF2-40B4-BE49-F238E27FC236}">
                <a16:creationId xmlns:a16="http://schemas.microsoft.com/office/drawing/2014/main" id="{27C7CC2E-A0D2-B916-BFE3-701E169365C7}"/>
              </a:ext>
            </a:extLst>
          </p:cNvPr>
          <p:cNvSpPr>
            <a:spLocks noGrp="1"/>
          </p:cNvSpPr>
          <p:nvPr>
            <p:ph type="dt" sz="half" idx="10"/>
          </p:nvPr>
        </p:nvSpPr>
        <p:spPr/>
        <p:txBody>
          <a:bodyPr/>
          <a:lstStyle/>
          <a:p>
            <a:fld id="{B44852A1-AC05-9B47-A8DD-AA4A7769960D}" type="datetime1">
              <a:rPr lang="en-GB" smtClean="0"/>
              <a:t>17/09/2025</a:t>
            </a:fld>
            <a:endParaRPr lang="en-US"/>
          </a:p>
        </p:txBody>
      </p:sp>
      <p:sp>
        <p:nvSpPr>
          <p:cNvPr id="21" name="Slide Number Placeholder 20">
            <a:extLst>
              <a:ext uri="{FF2B5EF4-FFF2-40B4-BE49-F238E27FC236}">
                <a16:creationId xmlns:a16="http://schemas.microsoft.com/office/drawing/2014/main" id="{23D13E82-A7BE-AD8B-F1E2-BD84444C7C35}"/>
              </a:ext>
            </a:extLst>
          </p:cNvPr>
          <p:cNvSpPr>
            <a:spLocks noGrp="1"/>
          </p:cNvSpPr>
          <p:nvPr>
            <p:ph type="sldNum" sz="quarter" idx="12"/>
          </p:nvPr>
        </p:nvSpPr>
        <p:spPr/>
        <p:txBody>
          <a:bodyPr/>
          <a:lstStyle/>
          <a:p>
            <a:fld id="{148CC95F-0247-41B6-91CF-DC97C76A7088}" type="slidenum">
              <a:rPr lang="en-US" smtClean="0"/>
              <a:t>1</a:t>
            </a:fld>
            <a:endParaRPr lang="en-US"/>
          </a:p>
        </p:txBody>
      </p:sp>
      <p:sp>
        <p:nvSpPr>
          <p:cNvPr id="24" name="Footer Placeholder 23">
            <a:extLst>
              <a:ext uri="{FF2B5EF4-FFF2-40B4-BE49-F238E27FC236}">
                <a16:creationId xmlns:a16="http://schemas.microsoft.com/office/drawing/2014/main" id="{E7AE811B-B6CD-C08C-CC11-58364B6C9901}"/>
              </a:ext>
            </a:extLst>
          </p:cNvPr>
          <p:cNvSpPr>
            <a:spLocks noGrp="1"/>
          </p:cNvSpPr>
          <p:nvPr>
            <p:ph type="ftr" sz="quarter" idx="11"/>
          </p:nvPr>
        </p:nvSpPr>
        <p:spPr/>
        <p:txBody>
          <a:bodyPr/>
          <a:lstStyle/>
          <a:p>
            <a:r>
              <a:rPr lang="en-US"/>
              <a:t>Sabrina Wang | VHEE'25, Daresbury</a:t>
            </a:r>
          </a:p>
        </p:txBody>
      </p:sp>
      <p:sp>
        <p:nvSpPr>
          <p:cNvPr id="26" name="TextBox 25">
            <a:extLst>
              <a:ext uri="{FF2B5EF4-FFF2-40B4-BE49-F238E27FC236}">
                <a16:creationId xmlns:a16="http://schemas.microsoft.com/office/drawing/2014/main" id="{CDD7BC2A-634F-84CD-64A7-CEF6AC11AD74}"/>
              </a:ext>
            </a:extLst>
          </p:cNvPr>
          <p:cNvSpPr txBox="1"/>
          <p:nvPr/>
        </p:nvSpPr>
        <p:spPr>
          <a:xfrm>
            <a:off x="-630418" y="4860191"/>
            <a:ext cx="9755367" cy="461665"/>
          </a:xfrm>
          <a:prstGeom prst="rect">
            <a:avLst/>
          </a:prstGeom>
          <a:noFill/>
        </p:spPr>
        <p:txBody>
          <a:bodyPr wrap="square">
            <a:spAutoFit/>
          </a:bodyPr>
          <a:lstStyle/>
          <a:p>
            <a:pPr algn="ctr"/>
            <a:r>
              <a:rPr lang="en-US" sz="2400" dirty="0"/>
              <a:t>VHEE’25, 15-17 September 2025, Daresbury Laboratory</a:t>
            </a:r>
          </a:p>
        </p:txBody>
      </p:sp>
      <p:sp>
        <p:nvSpPr>
          <p:cNvPr id="29" name="Subtitle 2">
            <a:extLst>
              <a:ext uri="{FF2B5EF4-FFF2-40B4-BE49-F238E27FC236}">
                <a16:creationId xmlns:a16="http://schemas.microsoft.com/office/drawing/2014/main" id="{E92F3C4E-200A-BCD3-40D1-E0A25C1CE4D4}"/>
              </a:ext>
            </a:extLst>
          </p:cNvPr>
          <p:cNvSpPr txBox="1">
            <a:spLocks/>
          </p:cNvSpPr>
          <p:nvPr/>
        </p:nvSpPr>
        <p:spPr>
          <a:xfrm>
            <a:off x="478003" y="3305782"/>
            <a:ext cx="11540793" cy="1455370"/>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dirty="0"/>
              <a:t>S</a:t>
            </a:r>
            <a:r>
              <a:rPr lang="en-US" sz="3600" dirty="0"/>
              <a:t>abrina Wang</a:t>
            </a:r>
          </a:p>
          <a:p>
            <a:r>
              <a:rPr lang="en-US" sz="2800" dirty="0"/>
              <a:t>Cameron Robertson, Andrea Latina, Manjit Dosanjh</a:t>
            </a:r>
          </a:p>
        </p:txBody>
      </p:sp>
      <p:pic>
        <p:nvPicPr>
          <p:cNvPr id="30" name="Picture 2" descr="University of Oxford Logo PNG Vector (EPS) Free Download">
            <a:extLst>
              <a:ext uri="{FF2B5EF4-FFF2-40B4-BE49-F238E27FC236}">
                <a16:creationId xmlns:a16="http://schemas.microsoft.com/office/drawing/2014/main" id="{99DB23BC-996D-DA99-DD9A-EC2434B563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3" t="4431" r="4875" b="5007"/>
          <a:stretch>
            <a:fillRect/>
          </a:stretch>
        </p:blipFill>
        <p:spPr bwMode="auto">
          <a:xfrm>
            <a:off x="10838312" y="5484206"/>
            <a:ext cx="1044000" cy="10447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close-up of a logo&#10;&#10;AI-generated content may be incorrect.">
            <a:extLst>
              <a:ext uri="{FF2B5EF4-FFF2-40B4-BE49-F238E27FC236}">
                <a16:creationId xmlns:a16="http://schemas.microsoft.com/office/drawing/2014/main" id="{641A9287-E9D2-1E53-1410-29D75AF02D50}"/>
              </a:ext>
            </a:extLst>
          </p:cNvPr>
          <p:cNvPicPr>
            <a:picLocks noChangeAspect="1"/>
          </p:cNvPicPr>
          <p:nvPr/>
        </p:nvPicPr>
        <p:blipFill>
          <a:blip r:embed="rId4"/>
          <a:stretch>
            <a:fillRect/>
          </a:stretch>
        </p:blipFill>
        <p:spPr>
          <a:xfrm>
            <a:off x="4700566" y="5866773"/>
            <a:ext cx="1732634" cy="565758"/>
          </a:xfrm>
          <a:prstGeom prst="rect">
            <a:avLst/>
          </a:prstGeom>
        </p:spPr>
      </p:pic>
      <p:pic>
        <p:nvPicPr>
          <p:cNvPr id="34" name="Picture 33" descr="A blue logo with text&#10;&#10;AI-generated content may be incorrect.">
            <a:extLst>
              <a:ext uri="{FF2B5EF4-FFF2-40B4-BE49-F238E27FC236}">
                <a16:creationId xmlns:a16="http://schemas.microsoft.com/office/drawing/2014/main" id="{62E47742-2AE1-EB89-CA7F-EEB3A40A336A}"/>
              </a:ext>
            </a:extLst>
          </p:cNvPr>
          <p:cNvPicPr>
            <a:picLocks noChangeAspect="1"/>
          </p:cNvPicPr>
          <p:nvPr/>
        </p:nvPicPr>
        <p:blipFill>
          <a:blip r:embed="rId5"/>
          <a:stretch>
            <a:fillRect/>
          </a:stretch>
        </p:blipFill>
        <p:spPr>
          <a:xfrm>
            <a:off x="2809812" y="5710474"/>
            <a:ext cx="1072041" cy="906947"/>
          </a:xfrm>
          <a:prstGeom prst="rect">
            <a:avLst/>
          </a:prstGeom>
        </p:spPr>
      </p:pic>
      <p:pic>
        <p:nvPicPr>
          <p:cNvPr id="35" name="Picture 34" descr="A close up of a logo&#10;&#10;AI-generated content may be incorrect.">
            <a:extLst>
              <a:ext uri="{FF2B5EF4-FFF2-40B4-BE49-F238E27FC236}">
                <a16:creationId xmlns:a16="http://schemas.microsoft.com/office/drawing/2014/main" id="{674483A1-9FD2-0105-158D-66E46A9F9842}"/>
              </a:ext>
            </a:extLst>
          </p:cNvPr>
          <p:cNvPicPr>
            <a:picLocks noChangeAspect="1"/>
          </p:cNvPicPr>
          <p:nvPr/>
        </p:nvPicPr>
        <p:blipFill>
          <a:blip r:embed="rId6"/>
          <a:stretch>
            <a:fillRect/>
          </a:stretch>
        </p:blipFill>
        <p:spPr>
          <a:xfrm>
            <a:off x="6913369" y="5731199"/>
            <a:ext cx="3297989" cy="681023"/>
          </a:xfrm>
          <a:prstGeom prst="rect">
            <a:avLst/>
          </a:prstGeom>
        </p:spPr>
      </p:pic>
      <p:pic>
        <p:nvPicPr>
          <p:cNvPr id="36" name="Picture 1">
            <a:extLst>
              <a:ext uri="{FF2B5EF4-FFF2-40B4-BE49-F238E27FC236}">
                <a16:creationId xmlns:a16="http://schemas.microsoft.com/office/drawing/2014/main" id="{84A817AB-61DE-1B90-2016-B00C52457AFB}"/>
              </a:ext>
            </a:extLst>
          </p:cNvPr>
          <p:cNvPicPr>
            <a:picLocks noChangeAspect="1"/>
          </p:cNvPicPr>
          <p:nvPr/>
        </p:nvPicPr>
        <p:blipFill>
          <a:blip r:embed="rId7">
            <a:extLst>
              <a:ext uri="{28A0092B-C50C-407E-A947-70E740481C1C}">
                <a14:useLocalDpi xmlns:a14="http://schemas.microsoft.com/office/drawing/2010/main" val="0"/>
              </a:ext>
            </a:extLst>
          </a:blip>
          <a:srcRect r="35832"/>
          <a:stretch>
            <a:fillRect/>
          </a:stretch>
        </p:blipFill>
        <p:spPr bwMode="auto">
          <a:xfrm>
            <a:off x="182283" y="5777693"/>
            <a:ext cx="1620000" cy="72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69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5D2381-0891-1F8A-B9C7-9FC0974D56C1}"/>
              </a:ext>
            </a:extLst>
          </p:cNvPr>
          <p:cNvSpPr>
            <a:spLocks noGrp="1"/>
          </p:cNvSpPr>
          <p:nvPr>
            <p:ph type="title"/>
          </p:nvPr>
        </p:nvSpPr>
        <p:spPr>
          <a:xfrm>
            <a:off x="521208" y="978408"/>
            <a:ext cx="11155680" cy="1115568"/>
          </a:xfrm>
        </p:spPr>
        <p:txBody>
          <a:bodyPr>
            <a:normAutofit/>
          </a:bodyPr>
          <a:lstStyle/>
          <a:p>
            <a:r>
              <a:rPr lang="en-US" dirty="0"/>
              <a:t>Background</a:t>
            </a:r>
          </a:p>
        </p:txBody>
      </p:sp>
      <p:sp>
        <p:nvSpPr>
          <p:cNvPr id="13" name="Freeform: Shape 12">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graph of a graph of a person's reaction&#10;&#10;AI-generated content may be incorrect.">
            <a:extLst>
              <a:ext uri="{FF2B5EF4-FFF2-40B4-BE49-F238E27FC236}">
                <a16:creationId xmlns:a16="http://schemas.microsoft.com/office/drawing/2014/main" id="{4311D547-231E-FA95-2908-D2F66B1B545A}"/>
              </a:ext>
            </a:extLst>
          </p:cNvPr>
          <p:cNvPicPr>
            <a:picLocks noChangeAspect="1"/>
          </p:cNvPicPr>
          <p:nvPr/>
        </p:nvPicPr>
        <p:blipFill>
          <a:blip r:embed="rId3"/>
          <a:stretch>
            <a:fillRect/>
          </a:stretch>
        </p:blipFill>
        <p:spPr>
          <a:xfrm>
            <a:off x="162908" y="1847643"/>
            <a:ext cx="6203000" cy="4031949"/>
          </a:xfrm>
          <a:prstGeom prst="rect">
            <a:avLst/>
          </a:prstGeom>
        </p:spPr>
      </p:pic>
      <p:sp>
        <p:nvSpPr>
          <p:cNvPr id="3" name="Content Placeholder 2">
            <a:extLst>
              <a:ext uri="{FF2B5EF4-FFF2-40B4-BE49-F238E27FC236}">
                <a16:creationId xmlns:a16="http://schemas.microsoft.com/office/drawing/2014/main" id="{87C8D5C9-1788-C574-3B74-1509AEF1DFE7}"/>
              </a:ext>
            </a:extLst>
          </p:cNvPr>
          <p:cNvSpPr>
            <a:spLocks noGrp="1"/>
          </p:cNvSpPr>
          <p:nvPr>
            <p:ph idx="1"/>
          </p:nvPr>
        </p:nvSpPr>
        <p:spPr>
          <a:xfrm>
            <a:off x="6452907" y="1635777"/>
            <a:ext cx="5129784" cy="4630293"/>
          </a:xfrm>
        </p:spPr>
        <p:txBody>
          <a:bodyPr>
            <a:normAutofit/>
          </a:bodyPr>
          <a:lstStyle/>
          <a:p>
            <a:r>
              <a:rPr lang="en-GB" b="1" dirty="0"/>
              <a:t>1 in 2 people in the UK will develop cancer</a:t>
            </a:r>
          </a:p>
          <a:p>
            <a:r>
              <a:rPr lang="en-GB" b="1" dirty="0"/>
              <a:t>Importance of RT for cancer treatment</a:t>
            </a:r>
          </a:p>
          <a:p>
            <a:r>
              <a:rPr lang="en-GB" b="1" dirty="0"/>
              <a:t>Current Limitations:</a:t>
            </a:r>
            <a:endParaRPr lang="en-GB" dirty="0"/>
          </a:p>
          <a:p>
            <a:pPr lvl="1"/>
            <a:r>
              <a:rPr lang="en-GB" b="1" dirty="0"/>
              <a:t>X-ray therapy:</a:t>
            </a:r>
            <a:r>
              <a:rPr lang="en-GB" dirty="0"/>
              <a:t> Gradual dose attenuation harms deeper healthy tissues.</a:t>
            </a:r>
          </a:p>
          <a:p>
            <a:pPr lvl="1"/>
            <a:r>
              <a:rPr lang="en-GB" b="1" dirty="0"/>
              <a:t>Hadron therapy:</a:t>
            </a:r>
            <a:r>
              <a:rPr lang="en-GB" dirty="0"/>
              <a:t> Superior precision (Bragg peak) but expensive and bulky machines</a:t>
            </a:r>
          </a:p>
          <a:p>
            <a:r>
              <a:rPr lang="en-GB" b="1" dirty="0"/>
              <a:t>Emerging Modality: Very High Energy Electrons (VHEE, 50-250 MeV)</a:t>
            </a:r>
            <a:endParaRPr lang="en-GB" dirty="0"/>
          </a:p>
          <a:p>
            <a:pPr lvl="1"/>
            <a:r>
              <a:rPr lang="en-US" altLang="zh-CN" dirty="0"/>
              <a:t>Can</a:t>
            </a:r>
            <a:r>
              <a:rPr lang="zh-CN" altLang="en-US" dirty="0"/>
              <a:t> </a:t>
            </a:r>
            <a:r>
              <a:rPr lang="en-US" altLang="zh-CN" dirty="0"/>
              <a:t>be</a:t>
            </a:r>
            <a:r>
              <a:rPr lang="zh-CN" altLang="en-US" dirty="0"/>
              <a:t> </a:t>
            </a:r>
            <a:r>
              <a:rPr lang="en-US" altLang="zh-CN" dirty="0"/>
              <a:t>steered,</a:t>
            </a:r>
            <a:r>
              <a:rPr lang="zh-CN" altLang="en-US" dirty="0"/>
              <a:t> </a:t>
            </a:r>
            <a:r>
              <a:rPr lang="en-US" altLang="zh-CN" dirty="0"/>
              <a:t>focused</a:t>
            </a:r>
            <a:endParaRPr lang="en-GB" dirty="0"/>
          </a:p>
          <a:p>
            <a:pPr lvl="1"/>
            <a:r>
              <a:rPr lang="en-GB" dirty="0"/>
              <a:t>Potential for </a:t>
            </a:r>
            <a:r>
              <a:rPr lang="en-GB" b="1" dirty="0"/>
              <a:t>FLASH radiotherapy</a:t>
            </a:r>
          </a:p>
          <a:p>
            <a:endParaRPr lang="en-US" dirty="0"/>
          </a:p>
        </p:txBody>
      </p:sp>
      <p:sp>
        <p:nvSpPr>
          <p:cNvPr id="4" name="AutoShape 2" descr="Improved Options for Radiotherapy When Cancer Has Spread to the Brain">
            <a:extLst>
              <a:ext uri="{FF2B5EF4-FFF2-40B4-BE49-F238E27FC236}">
                <a16:creationId xmlns:a16="http://schemas.microsoft.com/office/drawing/2014/main" id="{A33682A7-60FB-53BF-7C6F-27E253E122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Date Placeholder 11">
            <a:extLst>
              <a:ext uri="{FF2B5EF4-FFF2-40B4-BE49-F238E27FC236}">
                <a16:creationId xmlns:a16="http://schemas.microsoft.com/office/drawing/2014/main" id="{9599030D-B749-A4C0-EE85-9579E4105ED7}"/>
              </a:ext>
            </a:extLst>
          </p:cNvPr>
          <p:cNvSpPr>
            <a:spLocks noGrp="1"/>
          </p:cNvSpPr>
          <p:nvPr>
            <p:ph type="dt" sz="half" idx="10"/>
          </p:nvPr>
        </p:nvSpPr>
        <p:spPr/>
        <p:txBody>
          <a:bodyPr/>
          <a:lstStyle/>
          <a:p>
            <a:fld id="{86118D98-F3BC-574D-9182-438301058CC5}" type="datetime1">
              <a:rPr lang="en-GB" smtClean="0"/>
              <a:t>16/09/2025</a:t>
            </a:fld>
            <a:endParaRPr lang="en-US"/>
          </a:p>
        </p:txBody>
      </p:sp>
      <p:sp>
        <p:nvSpPr>
          <p:cNvPr id="14" name="Footer Placeholder 13">
            <a:extLst>
              <a:ext uri="{FF2B5EF4-FFF2-40B4-BE49-F238E27FC236}">
                <a16:creationId xmlns:a16="http://schemas.microsoft.com/office/drawing/2014/main" id="{A5FF1CBF-7385-BCBF-29AF-74297A895C3A}"/>
              </a:ext>
            </a:extLst>
          </p:cNvPr>
          <p:cNvSpPr>
            <a:spLocks noGrp="1"/>
          </p:cNvSpPr>
          <p:nvPr>
            <p:ph type="ftr" sz="quarter" idx="11"/>
          </p:nvPr>
        </p:nvSpPr>
        <p:spPr>
          <a:xfrm>
            <a:off x="1252728" y="6413625"/>
            <a:ext cx="4114800" cy="365125"/>
          </a:xfrm>
        </p:spPr>
        <p:txBody>
          <a:bodyPr/>
          <a:lstStyle/>
          <a:p>
            <a:r>
              <a:rPr lang="en-US"/>
              <a:t>Sabrina Wang | VHEE'25, Daresbury</a:t>
            </a:r>
            <a:endParaRPr lang="en-US" dirty="0"/>
          </a:p>
        </p:txBody>
      </p:sp>
      <p:sp>
        <p:nvSpPr>
          <p:cNvPr id="15" name="Slide Number Placeholder 14">
            <a:extLst>
              <a:ext uri="{FF2B5EF4-FFF2-40B4-BE49-F238E27FC236}">
                <a16:creationId xmlns:a16="http://schemas.microsoft.com/office/drawing/2014/main" id="{8086E33D-AD93-B2E9-EDDE-C9929277EAB4}"/>
              </a:ext>
            </a:extLst>
          </p:cNvPr>
          <p:cNvSpPr>
            <a:spLocks noGrp="1"/>
          </p:cNvSpPr>
          <p:nvPr>
            <p:ph type="sldNum" sz="quarter" idx="12"/>
          </p:nvPr>
        </p:nvSpPr>
        <p:spPr/>
        <p:txBody>
          <a:bodyPr/>
          <a:lstStyle/>
          <a:p>
            <a:fld id="{148CC95F-0247-41B6-91CF-DC97C76A7088}" type="slidenum">
              <a:rPr lang="en-US" smtClean="0"/>
              <a:t>2</a:t>
            </a:fld>
            <a:endParaRPr lang="en-US"/>
          </a:p>
        </p:txBody>
      </p:sp>
      <p:sp>
        <p:nvSpPr>
          <p:cNvPr id="5" name="TextBox 4">
            <a:extLst>
              <a:ext uri="{FF2B5EF4-FFF2-40B4-BE49-F238E27FC236}">
                <a16:creationId xmlns:a16="http://schemas.microsoft.com/office/drawing/2014/main" id="{7FE43006-8A45-FBF3-6EB7-34A9CCD1BEE8}"/>
              </a:ext>
            </a:extLst>
          </p:cNvPr>
          <p:cNvSpPr txBox="1"/>
          <p:nvPr/>
        </p:nvSpPr>
        <p:spPr>
          <a:xfrm>
            <a:off x="4080498" y="5521413"/>
            <a:ext cx="2278212" cy="795603"/>
          </a:xfrm>
          <a:prstGeom prst="rect">
            <a:avLst/>
          </a:prstGeom>
          <a:noFill/>
        </p:spPr>
        <p:txBody>
          <a:bodyPr wrap="square" rtlCol="0">
            <a:spAutoFit/>
          </a:bodyPr>
          <a:lstStyle/>
          <a:p>
            <a:r>
              <a:rPr lang="en-GB" sz="800" dirty="0"/>
              <a:t>L. Whitmore et al., “Focused VHEE (very high energy electron) beams and dose delivery for radiotherapy applications,” </a:t>
            </a:r>
            <a:r>
              <a:rPr lang="en-GB" sz="800" i="1" dirty="0"/>
              <a:t>Scientific Reports,</a:t>
            </a:r>
            <a:r>
              <a:rPr lang="en-GB" sz="800" dirty="0"/>
              <a:t> vol. 11, p. 14013, 2021. </a:t>
            </a:r>
          </a:p>
          <a:p>
            <a:endParaRPr lang="en-US" sz="900" dirty="0"/>
          </a:p>
        </p:txBody>
      </p:sp>
      <p:pic>
        <p:nvPicPr>
          <p:cNvPr id="8" name="Picture 2" descr="University of Oxford Logo PNG Vector (EPS) Free Download">
            <a:extLst>
              <a:ext uri="{FF2B5EF4-FFF2-40B4-BE49-F238E27FC236}">
                <a16:creationId xmlns:a16="http://schemas.microsoft.com/office/drawing/2014/main" id="{08AF31EA-D353-3C89-8EC4-968F9AC507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3" t="4431" r="4875" b="5007"/>
          <a:stretch>
            <a:fillRect/>
          </a:stretch>
        </p:blipFill>
        <p:spPr bwMode="auto">
          <a:xfrm>
            <a:off x="11028902" y="791278"/>
            <a:ext cx="606977" cy="60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1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45C2-F0AA-C0CA-14D7-6FA239727748}"/>
              </a:ext>
            </a:extLst>
          </p:cNvPr>
          <p:cNvSpPr>
            <a:spLocks noGrp="1"/>
          </p:cNvSpPr>
          <p:nvPr>
            <p:ph type="title"/>
          </p:nvPr>
        </p:nvSpPr>
        <p:spPr/>
        <p:txBody>
          <a:bodyPr/>
          <a:lstStyle/>
          <a:p>
            <a:r>
              <a:rPr lang="en-US" dirty="0"/>
              <a:t>Challenge in delivering VHEE FLASH </a:t>
            </a:r>
          </a:p>
        </p:txBody>
      </p:sp>
      <p:sp>
        <p:nvSpPr>
          <p:cNvPr id="3" name="Content Placeholder 2">
            <a:extLst>
              <a:ext uri="{FF2B5EF4-FFF2-40B4-BE49-F238E27FC236}">
                <a16:creationId xmlns:a16="http://schemas.microsoft.com/office/drawing/2014/main" id="{2759B185-4DC5-7778-5588-95714A31ED31}"/>
              </a:ext>
            </a:extLst>
          </p:cNvPr>
          <p:cNvSpPr>
            <a:spLocks noGrp="1"/>
          </p:cNvSpPr>
          <p:nvPr>
            <p:ph idx="1"/>
          </p:nvPr>
        </p:nvSpPr>
        <p:spPr>
          <a:xfrm>
            <a:off x="773191" y="2112264"/>
            <a:ext cx="8308254" cy="3767328"/>
          </a:xfrm>
        </p:spPr>
        <p:txBody>
          <a:bodyPr/>
          <a:lstStyle/>
          <a:p>
            <a:r>
              <a:rPr lang="en-GB" sz="2000" dirty="0"/>
              <a:t>FLASH effect (at UHDR ≥40 Gy/s selectively spares healthy tissue).</a:t>
            </a:r>
          </a:p>
          <a:p>
            <a:r>
              <a:rPr lang="en-GB" sz="2000" dirty="0"/>
              <a:t>Pencil beam scanning not feasible in  FLASH regime ~100ms</a:t>
            </a:r>
          </a:p>
          <a:p>
            <a:pPr lvl="1"/>
            <a:r>
              <a:rPr lang="en-GB" sz="1800" dirty="0"/>
              <a:t> </a:t>
            </a:r>
            <a:r>
              <a:rPr lang="en-US" altLang="zh-CN" sz="1800" dirty="0"/>
              <a:t>E</a:t>
            </a:r>
            <a:r>
              <a:rPr lang="en-GB" sz="1800" dirty="0" err="1"/>
              <a:t>xtremely</a:t>
            </a:r>
            <a:r>
              <a:rPr lang="en-GB" sz="1800" dirty="0"/>
              <a:t> fast and precise steering</a:t>
            </a:r>
          </a:p>
          <a:p>
            <a:r>
              <a:rPr lang="en-GB" sz="2000" dirty="0"/>
              <a:t>Beam Conformality- dual scattering system</a:t>
            </a:r>
          </a:p>
          <a:p>
            <a:pPr lvl="1"/>
            <a:r>
              <a:rPr lang="en-GB" sz="1800" b="1" dirty="0"/>
              <a:t>High photon contamination </a:t>
            </a:r>
            <a:r>
              <a:rPr lang="en-GB" sz="1800" dirty="0"/>
              <a:t>degrades dose uniformity.</a:t>
            </a:r>
          </a:p>
          <a:p>
            <a:pPr lvl="1"/>
            <a:r>
              <a:rPr lang="en-GB" sz="1800" dirty="0"/>
              <a:t>Require long drift spaces (&gt;2.5 m) to reduce photon contamination.</a:t>
            </a:r>
          </a:p>
          <a:p>
            <a:r>
              <a:rPr lang="en-GB" sz="2000" b="1" dirty="0"/>
              <a:t>Goal:</a:t>
            </a:r>
            <a:r>
              <a:rPr lang="en-GB" sz="2000" dirty="0"/>
              <a:t> Replace the </a:t>
            </a:r>
            <a:r>
              <a:rPr lang="en-US" altLang="zh-CN" sz="2000" dirty="0"/>
              <a:t>pre-</a:t>
            </a:r>
            <a:r>
              <a:rPr lang="en-GB" sz="2000" dirty="0"/>
              <a:t>scatterer (S1) with </a:t>
            </a:r>
            <a:r>
              <a:rPr lang="en-GB" sz="2000" b="1" dirty="0"/>
              <a:t>quadrupole magnets</a:t>
            </a:r>
            <a:r>
              <a:rPr lang="en-GB" sz="2000" dirty="0"/>
              <a:t> to magnify the beam</a:t>
            </a:r>
            <a:r>
              <a:rPr lang="zh-CN" altLang="en-US" sz="2000" dirty="0"/>
              <a:t> </a:t>
            </a:r>
            <a:r>
              <a:rPr lang="en-US" altLang="zh-CN" sz="2000" dirty="0"/>
              <a:t>before</a:t>
            </a:r>
            <a:r>
              <a:rPr lang="zh-CN" altLang="en-US" sz="2000" dirty="0"/>
              <a:t> </a:t>
            </a:r>
            <a:r>
              <a:rPr lang="en-US" altLang="zh-CN" sz="2000" dirty="0"/>
              <a:t>flattening</a:t>
            </a:r>
            <a:r>
              <a:rPr lang="en-GB" sz="2000" dirty="0"/>
              <a:t>, </a:t>
            </a:r>
            <a:r>
              <a:rPr lang="en-GB" sz="2000" b="1" dirty="0"/>
              <a:t>reducing photons </a:t>
            </a:r>
            <a:r>
              <a:rPr lang="en-GB" sz="2000" dirty="0"/>
              <a:t>while maintaining uniformity.</a:t>
            </a:r>
          </a:p>
          <a:p>
            <a:endParaRPr lang="en-US" dirty="0"/>
          </a:p>
        </p:txBody>
      </p:sp>
      <p:pic>
        <p:nvPicPr>
          <p:cNvPr id="10" name="Content Placeholder 4" descr="A diagram of a diagram of a light source&#10;&#10;AI-generated content may be incorrect.">
            <a:extLst>
              <a:ext uri="{FF2B5EF4-FFF2-40B4-BE49-F238E27FC236}">
                <a16:creationId xmlns:a16="http://schemas.microsoft.com/office/drawing/2014/main" id="{FCE119AE-46A3-1C04-5C9D-00D329F7EA55}"/>
              </a:ext>
            </a:extLst>
          </p:cNvPr>
          <p:cNvPicPr>
            <a:picLocks noChangeAspect="1"/>
          </p:cNvPicPr>
          <p:nvPr/>
        </p:nvPicPr>
        <p:blipFill>
          <a:blip r:embed="rId3"/>
          <a:srcRect l="29518" t="14341" r="58115" b="59434"/>
          <a:stretch>
            <a:fillRect/>
          </a:stretch>
        </p:blipFill>
        <p:spPr>
          <a:xfrm>
            <a:off x="9333427" y="2441448"/>
            <a:ext cx="2208811" cy="2634492"/>
          </a:xfrm>
          <a:prstGeom prst="rect">
            <a:avLst/>
          </a:prstGeom>
        </p:spPr>
      </p:pic>
      <p:sp>
        <p:nvSpPr>
          <p:cNvPr id="11" name="Date Placeholder 10">
            <a:extLst>
              <a:ext uri="{FF2B5EF4-FFF2-40B4-BE49-F238E27FC236}">
                <a16:creationId xmlns:a16="http://schemas.microsoft.com/office/drawing/2014/main" id="{161748F9-6F17-6F03-B002-AECD471C875E}"/>
              </a:ext>
            </a:extLst>
          </p:cNvPr>
          <p:cNvSpPr>
            <a:spLocks noGrp="1"/>
          </p:cNvSpPr>
          <p:nvPr>
            <p:ph type="dt" sz="half" idx="10"/>
          </p:nvPr>
        </p:nvSpPr>
        <p:spPr/>
        <p:txBody>
          <a:bodyPr/>
          <a:lstStyle/>
          <a:p>
            <a:fld id="{BA7DD38C-4B4A-754C-8513-3E05541F1962}" type="datetime1">
              <a:rPr lang="en-GB" smtClean="0"/>
              <a:t>16/09/2025</a:t>
            </a:fld>
            <a:endParaRPr lang="en-US"/>
          </a:p>
        </p:txBody>
      </p:sp>
      <p:sp>
        <p:nvSpPr>
          <p:cNvPr id="12" name="Footer Placeholder 11">
            <a:extLst>
              <a:ext uri="{FF2B5EF4-FFF2-40B4-BE49-F238E27FC236}">
                <a16:creationId xmlns:a16="http://schemas.microsoft.com/office/drawing/2014/main" id="{AAB966A7-5420-7B7B-4648-B3346AE29099}"/>
              </a:ext>
            </a:extLst>
          </p:cNvPr>
          <p:cNvSpPr>
            <a:spLocks noGrp="1"/>
          </p:cNvSpPr>
          <p:nvPr>
            <p:ph type="ftr" sz="quarter" idx="11"/>
          </p:nvPr>
        </p:nvSpPr>
        <p:spPr>
          <a:xfrm>
            <a:off x="1207008" y="6413625"/>
            <a:ext cx="4114800" cy="365125"/>
          </a:xfrm>
        </p:spPr>
        <p:txBody>
          <a:bodyPr/>
          <a:lstStyle/>
          <a:p>
            <a:r>
              <a:rPr lang="en-US"/>
              <a:t>Sabrina Wang | VHEE'25, Daresbury</a:t>
            </a:r>
            <a:endParaRPr lang="en-US" dirty="0"/>
          </a:p>
        </p:txBody>
      </p:sp>
      <p:sp>
        <p:nvSpPr>
          <p:cNvPr id="13" name="Slide Number Placeholder 12">
            <a:extLst>
              <a:ext uri="{FF2B5EF4-FFF2-40B4-BE49-F238E27FC236}">
                <a16:creationId xmlns:a16="http://schemas.microsoft.com/office/drawing/2014/main" id="{523F7FF2-25E8-5E6B-E13E-0E5072DE0F4E}"/>
              </a:ext>
            </a:extLst>
          </p:cNvPr>
          <p:cNvSpPr>
            <a:spLocks noGrp="1"/>
          </p:cNvSpPr>
          <p:nvPr>
            <p:ph type="sldNum" sz="quarter" idx="12"/>
          </p:nvPr>
        </p:nvSpPr>
        <p:spPr/>
        <p:txBody>
          <a:bodyPr/>
          <a:lstStyle/>
          <a:p>
            <a:fld id="{148CC95F-0247-41B6-91CF-DC97C76A7088}" type="slidenum">
              <a:rPr lang="en-US" smtClean="0"/>
              <a:t>3</a:t>
            </a:fld>
            <a:endParaRPr lang="en-US"/>
          </a:p>
        </p:txBody>
      </p:sp>
      <p:pic>
        <p:nvPicPr>
          <p:cNvPr id="5" name="Picture 2" descr="University of Oxford Logo PNG Vector (EPS) Free Download">
            <a:extLst>
              <a:ext uri="{FF2B5EF4-FFF2-40B4-BE49-F238E27FC236}">
                <a16:creationId xmlns:a16="http://schemas.microsoft.com/office/drawing/2014/main" id="{DE23F20E-4CF3-946F-1596-257B64BDDF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3" t="4431" r="4875" b="5007"/>
          <a:stretch>
            <a:fillRect/>
          </a:stretch>
        </p:blipFill>
        <p:spPr bwMode="auto">
          <a:xfrm>
            <a:off x="11028902" y="791278"/>
            <a:ext cx="606977" cy="60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8FA52D-BF5D-5384-5650-7090EC936443}"/>
              </a:ext>
            </a:extLst>
          </p:cNvPr>
          <p:cNvSpPr>
            <a:spLocks noGrp="1"/>
          </p:cNvSpPr>
          <p:nvPr>
            <p:ph type="title"/>
          </p:nvPr>
        </p:nvSpPr>
        <p:spPr>
          <a:xfrm>
            <a:off x="512459" y="922962"/>
            <a:ext cx="11155680" cy="1115568"/>
          </a:xfrm>
        </p:spPr>
        <p:txBody>
          <a:bodyPr>
            <a:normAutofit/>
          </a:bodyPr>
          <a:lstStyle/>
          <a:p>
            <a:r>
              <a:rPr lang="en-US" altLang="zh-CN" dirty="0"/>
              <a:t>Principle</a:t>
            </a:r>
            <a:r>
              <a:rPr lang="zh-CN" altLang="en-US" dirty="0"/>
              <a:t> </a:t>
            </a:r>
            <a:r>
              <a:rPr lang="en-US" altLang="zh-CN" dirty="0"/>
              <a:t>+</a:t>
            </a:r>
            <a:r>
              <a:rPr lang="zh-CN" altLang="en-US" dirty="0"/>
              <a:t> </a:t>
            </a:r>
            <a:r>
              <a:rPr lang="en-US" altLang="zh-CN" dirty="0"/>
              <a:t>Simulation</a:t>
            </a:r>
            <a:r>
              <a:rPr lang="zh-CN" altLang="en-US" dirty="0"/>
              <a:t> </a:t>
            </a:r>
            <a:r>
              <a:rPr lang="en-US" altLang="zh-CN" dirty="0"/>
              <a:t>Tools</a:t>
            </a:r>
            <a:endParaRPr lang="en-US" dirty="0"/>
          </a:p>
        </p:txBody>
      </p:sp>
      <p:sp>
        <p:nvSpPr>
          <p:cNvPr id="14" name="Freeform: Shape 13">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diagram of a diagram of a light source&#10;&#10;AI-generated content may be incorrect.">
            <a:extLst>
              <a:ext uri="{FF2B5EF4-FFF2-40B4-BE49-F238E27FC236}">
                <a16:creationId xmlns:a16="http://schemas.microsoft.com/office/drawing/2014/main" id="{C70D09D1-FE9A-39E9-0695-DBE25E125BD0}"/>
              </a:ext>
            </a:extLst>
          </p:cNvPr>
          <p:cNvPicPr>
            <a:picLocks noChangeAspect="1"/>
          </p:cNvPicPr>
          <p:nvPr/>
        </p:nvPicPr>
        <p:blipFill>
          <a:blip r:embed="rId3"/>
          <a:stretch>
            <a:fillRect/>
          </a:stretch>
        </p:blipFill>
        <p:spPr>
          <a:xfrm>
            <a:off x="2466" y="1934570"/>
            <a:ext cx="6549394" cy="3684032"/>
          </a:xfrm>
          <a:prstGeom prst="rect">
            <a:avLst/>
          </a:prstGeom>
        </p:spPr>
      </p:pic>
      <p:sp>
        <p:nvSpPr>
          <p:cNvPr id="9" name="Content Placeholder 8">
            <a:extLst>
              <a:ext uri="{FF2B5EF4-FFF2-40B4-BE49-F238E27FC236}">
                <a16:creationId xmlns:a16="http://schemas.microsoft.com/office/drawing/2014/main" id="{185BB3E2-E7F0-A49F-AF95-17D99B5D9093}"/>
              </a:ext>
            </a:extLst>
          </p:cNvPr>
          <p:cNvSpPr>
            <a:spLocks noGrp="1"/>
          </p:cNvSpPr>
          <p:nvPr>
            <p:ph idx="1"/>
          </p:nvPr>
        </p:nvSpPr>
        <p:spPr>
          <a:xfrm>
            <a:off x="6364481" y="2200163"/>
            <a:ext cx="5129784" cy="4510466"/>
          </a:xfrm>
        </p:spPr>
        <p:txBody>
          <a:bodyPr>
            <a:normAutofit/>
          </a:bodyPr>
          <a:lstStyle/>
          <a:p>
            <a:r>
              <a:rPr lang="en-GB" sz="2000" b="1" dirty="0"/>
              <a:t>Simulation Tools:</a:t>
            </a:r>
            <a:endParaRPr lang="en-GB" sz="2000" dirty="0"/>
          </a:p>
          <a:p>
            <a:pPr lvl="1"/>
            <a:r>
              <a:rPr lang="en-GB" sz="1800" b="1" dirty="0"/>
              <a:t>RF-Track:</a:t>
            </a:r>
            <a:r>
              <a:rPr lang="en-GB" sz="1800" dirty="0"/>
              <a:t> Beam tracking through quadrupoles.</a:t>
            </a:r>
          </a:p>
          <a:p>
            <a:pPr lvl="1"/>
            <a:r>
              <a:rPr lang="en-GB" sz="1800" b="1" dirty="0"/>
              <a:t>TOPAS (GEANT4):</a:t>
            </a:r>
            <a:r>
              <a:rPr lang="en-GB" sz="1800" dirty="0"/>
              <a:t> Scattering/dose simulations in water.</a:t>
            </a:r>
          </a:p>
          <a:p>
            <a:r>
              <a:rPr lang="en-GB" sz="2000" b="1" dirty="0"/>
              <a:t>Beam Profile Characterisation</a:t>
            </a:r>
          </a:p>
          <a:p>
            <a:endParaRPr lang="en-GB" b="1" dirty="0"/>
          </a:p>
          <a:p>
            <a:endParaRPr lang="en-GB" b="1" dirty="0"/>
          </a:p>
          <a:p>
            <a:endParaRPr lang="en-GB" b="1" dirty="0"/>
          </a:p>
          <a:p>
            <a:pPr lvl="1"/>
            <a:endParaRPr lang="en-GB" b="1" dirty="0"/>
          </a:p>
          <a:p>
            <a:pPr marL="457200" lvl="1" indent="0">
              <a:buNone/>
            </a:pPr>
            <a:endParaRPr lang="en-GB" b="1" dirty="0"/>
          </a:p>
          <a:p>
            <a:endParaRPr lang="en-US" dirty="0"/>
          </a:p>
        </p:txBody>
      </p:sp>
      <p:pic>
        <p:nvPicPr>
          <p:cNvPr id="13" name="Picture 12" descr="A math equation with numbers&#10;&#10;AI-generated content may be incorrect.">
            <a:extLst>
              <a:ext uri="{FF2B5EF4-FFF2-40B4-BE49-F238E27FC236}">
                <a16:creationId xmlns:a16="http://schemas.microsoft.com/office/drawing/2014/main" id="{3ED3FFE0-858E-9286-946F-283D0A919B8D}"/>
              </a:ext>
            </a:extLst>
          </p:cNvPr>
          <p:cNvPicPr>
            <a:picLocks noChangeAspect="1"/>
          </p:cNvPicPr>
          <p:nvPr/>
        </p:nvPicPr>
        <p:blipFill>
          <a:blip r:embed="rId4"/>
          <a:stretch>
            <a:fillRect/>
          </a:stretch>
        </p:blipFill>
        <p:spPr>
          <a:xfrm>
            <a:off x="6551860" y="4452960"/>
            <a:ext cx="4905572" cy="821623"/>
          </a:xfrm>
          <a:prstGeom prst="rect">
            <a:avLst/>
          </a:prstGeom>
        </p:spPr>
      </p:pic>
      <p:pic>
        <p:nvPicPr>
          <p:cNvPr id="19" name="Picture 18" descr="A black text with black numbers&#10;&#10;AI-generated content may be incorrect.">
            <a:extLst>
              <a:ext uri="{FF2B5EF4-FFF2-40B4-BE49-F238E27FC236}">
                <a16:creationId xmlns:a16="http://schemas.microsoft.com/office/drawing/2014/main" id="{2D2CCDAD-2726-1BEB-8CB4-E0DA3DA42264}"/>
              </a:ext>
            </a:extLst>
          </p:cNvPr>
          <p:cNvPicPr>
            <a:picLocks noChangeAspect="1"/>
          </p:cNvPicPr>
          <p:nvPr/>
        </p:nvPicPr>
        <p:blipFill>
          <a:blip r:embed="rId5"/>
          <a:stretch>
            <a:fillRect/>
          </a:stretch>
        </p:blipFill>
        <p:spPr>
          <a:xfrm>
            <a:off x="6364481" y="5247586"/>
            <a:ext cx="3136984" cy="815616"/>
          </a:xfrm>
          <a:prstGeom prst="rect">
            <a:avLst/>
          </a:prstGeom>
        </p:spPr>
      </p:pic>
      <p:sp>
        <p:nvSpPr>
          <p:cNvPr id="20" name="TextBox 19">
            <a:extLst>
              <a:ext uri="{FF2B5EF4-FFF2-40B4-BE49-F238E27FC236}">
                <a16:creationId xmlns:a16="http://schemas.microsoft.com/office/drawing/2014/main" id="{2C545932-F703-BA2C-B820-0D04C206DF86}"/>
              </a:ext>
            </a:extLst>
          </p:cNvPr>
          <p:cNvSpPr txBox="1"/>
          <p:nvPr/>
        </p:nvSpPr>
        <p:spPr>
          <a:xfrm>
            <a:off x="512459" y="1934570"/>
            <a:ext cx="2135738" cy="646331"/>
          </a:xfrm>
          <a:prstGeom prst="rect">
            <a:avLst/>
          </a:prstGeom>
          <a:noFill/>
        </p:spPr>
        <p:txBody>
          <a:bodyPr wrap="square" rtlCol="0">
            <a:spAutoFit/>
          </a:bodyPr>
          <a:lstStyle/>
          <a:p>
            <a:r>
              <a:rPr lang="en-US" dirty="0"/>
              <a:t>Dual-scatter</a:t>
            </a:r>
            <a:r>
              <a:rPr lang="en-US" altLang="zh-CN" dirty="0"/>
              <a:t>ing</a:t>
            </a:r>
            <a:r>
              <a:rPr lang="en-US" dirty="0"/>
              <a:t> System</a:t>
            </a:r>
          </a:p>
        </p:txBody>
      </p:sp>
      <p:sp>
        <p:nvSpPr>
          <p:cNvPr id="21" name="TextBox 20">
            <a:extLst>
              <a:ext uri="{FF2B5EF4-FFF2-40B4-BE49-F238E27FC236}">
                <a16:creationId xmlns:a16="http://schemas.microsoft.com/office/drawing/2014/main" id="{69C204D7-13E1-9172-6C97-EB47C6B4E007}"/>
              </a:ext>
            </a:extLst>
          </p:cNvPr>
          <p:cNvSpPr txBox="1"/>
          <p:nvPr/>
        </p:nvSpPr>
        <p:spPr>
          <a:xfrm>
            <a:off x="434994" y="5445722"/>
            <a:ext cx="2135738" cy="646331"/>
          </a:xfrm>
          <a:prstGeom prst="rect">
            <a:avLst/>
          </a:prstGeom>
          <a:noFill/>
        </p:spPr>
        <p:txBody>
          <a:bodyPr wrap="square" rtlCol="0">
            <a:spAutoFit/>
          </a:bodyPr>
          <a:lstStyle/>
          <a:p>
            <a:r>
              <a:rPr lang="en-US" dirty="0"/>
              <a:t>Quadrupole-scatterer System</a:t>
            </a:r>
          </a:p>
        </p:txBody>
      </p:sp>
      <p:sp>
        <p:nvSpPr>
          <p:cNvPr id="26" name="Date Placeholder 25">
            <a:extLst>
              <a:ext uri="{FF2B5EF4-FFF2-40B4-BE49-F238E27FC236}">
                <a16:creationId xmlns:a16="http://schemas.microsoft.com/office/drawing/2014/main" id="{BECBFA20-4639-CB24-2308-6872B47F2A4B}"/>
              </a:ext>
            </a:extLst>
          </p:cNvPr>
          <p:cNvSpPr>
            <a:spLocks noGrp="1"/>
          </p:cNvSpPr>
          <p:nvPr>
            <p:ph type="dt" sz="half" idx="10"/>
          </p:nvPr>
        </p:nvSpPr>
        <p:spPr/>
        <p:txBody>
          <a:bodyPr/>
          <a:lstStyle/>
          <a:p>
            <a:fld id="{D388E51F-5DE1-B84E-8997-B37206B48215}" type="datetime1">
              <a:rPr lang="en-GB" smtClean="0"/>
              <a:t>16/09/2025</a:t>
            </a:fld>
            <a:endParaRPr lang="en-US"/>
          </a:p>
        </p:txBody>
      </p:sp>
      <p:sp>
        <p:nvSpPr>
          <p:cNvPr id="27" name="Footer Placeholder 26">
            <a:extLst>
              <a:ext uri="{FF2B5EF4-FFF2-40B4-BE49-F238E27FC236}">
                <a16:creationId xmlns:a16="http://schemas.microsoft.com/office/drawing/2014/main" id="{7F20CE61-D57D-55E1-3AF9-98C71032C72D}"/>
              </a:ext>
            </a:extLst>
          </p:cNvPr>
          <p:cNvSpPr>
            <a:spLocks noGrp="1"/>
          </p:cNvSpPr>
          <p:nvPr>
            <p:ph type="ftr" sz="quarter" idx="11"/>
          </p:nvPr>
        </p:nvSpPr>
        <p:spPr>
          <a:xfrm>
            <a:off x="1252728" y="6403850"/>
            <a:ext cx="4114800" cy="365125"/>
          </a:xfrm>
        </p:spPr>
        <p:txBody>
          <a:bodyPr/>
          <a:lstStyle/>
          <a:p>
            <a:r>
              <a:rPr lang="en-US"/>
              <a:t>Sabrina Wang | VHEE'25, Daresbury</a:t>
            </a:r>
            <a:endParaRPr lang="en-US" dirty="0"/>
          </a:p>
        </p:txBody>
      </p:sp>
      <p:sp>
        <p:nvSpPr>
          <p:cNvPr id="28" name="Slide Number Placeholder 27">
            <a:extLst>
              <a:ext uri="{FF2B5EF4-FFF2-40B4-BE49-F238E27FC236}">
                <a16:creationId xmlns:a16="http://schemas.microsoft.com/office/drawing/2014/main" id="{E140B80D-6102-91C1-A4EC-B90D973BA8AA}"/>
              </a:ext>
            </a:extLst>
          </p:cNvPr>
          <p:cNvSpPr>
            <a:spLocks noGrp="1"/>
          </p:cNvSpPr>
          <p:nvPr>
            <p:ph type="sldNum" sz="quarter" idx="12"/>
          </p:nvPr>
        </p:nvSpPr>
        <p:spPr/>
        <p:txBody>
          <a:bodyPr/>
          <a:lstStyle/>
          <a:p>
            <a:fld id="{148CC95F-0247-41B6-91CF-DC97C76A7088}" type="slidenum">
              <a:rPr lang="en-US" smtClean="0"/>
              <a:t>4</a:t>
            </a:fld>
            <a:endParaRPr lang="en-US"/>
          </a:p>
        </p:txBody>
      </p:sp>
      <p:pic>
        <p:nvPicPr>
          <p:cNvPr id="4" name="Picture 2" descr="University of Oxford Logo PNG Vector (EPS) Free Download">
            <a:extLst>
              <a:ext uri="{FF2B5EF4-FFF2-40B4-BE49-F238E27FC236}">
                <a16:creationId xmlns:a16="http://schemas.microsoft.com/office/drawing/2014/main" id="{0E145D11-9EC4-5B05-6F83-D8FB3A93CFA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23" t="4431" r="4875" b="5007"/>
          <a:stretch>
            <a:fillRect/>
          </a:stretch>
        </p:blipFill>
        <p:spPr bwMode="auto">
          <a:xfrm>
            <a:off x="11028902" y="791278"/>
            <a:ext cx="606977" cy="60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23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B9058F-E99B-4558-B58F-37448520F6A9}"/>
              </a:ext>
            </a:extLst>
          </p:cNvPr>
          <p:cNvSpPr>
            <a:spLocks noGrp="1"/>
          </p:cNvSpPr>
          <p:nvPr>
            <p:ph type="title"/>
          </p:nvPr>
        </p:nvSpPr>
        <p:spPr>
          <a:xfrm>
            <a:off x="521208" y="978408"/>
            <a:ext cx="6300216" cy="1463040"/>
          </a:xfrm>
        </p:spPr>
        <p:txBody>
          <a:bodyPr vert="horz" lIns="91440" tIns="45720" rIns="91440" bIns="45720" rtlCol="0">
            <a:normAutofit/>
          </a:bodyPr>
          <a:lstStyle/>
          <a:p>
            <a:r>
              <a:rPr lang="en-US" dirty="0"/>
              <a:t>Dual-Scatterer System</a:t>
            </a:r>
          </a:p>
        </p:txBody>
      </p:sp>
      <p:sp>
        <p:nvSpPr>
          <p:cNvPr id="29" name="Rectangle 28">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78DD0E91-144C-9BFE-3B33-57C5FA96A566}"/>
              </a:ext>
            </a:extLst>
          </p:cNvPr>
          <p:cNvSpPr>
            <a:spLocks noGrp="1"/>
          </p:cNvSpPr>
          <p:nvPr>
            <p:ph idx="1"/>
          </p:nvPr>
        </p:nvSpPr>
        <p:spPr>
          <a:xfrm>
            <a:off x="549225" y="2033187"/>
            <a:ext cx="6272199" cy="3767328"/>
          </a:xfrm>
        </p:spPr>
        <p:txBody>
          <a:bodyPr>
            <a:normAutofit/>
          </a:bodyPr>
          <a:lstStyle/>
          <a:p>
            <a:r>
              <a:rPr lang="en-US" altLang="zh-CN" sz="2000" dirty="0"/>
              <a:t>Simulation:</a:t>
            </a:r>
            <a:r>
              <a:rPr lang="zh-CN" altLang="en-US" sz="2000" dirty="0"/>
              <a:t> </a:t>
            </a:r>
            <a:r>
              <a:rPr lang="en-US" altLang="zh-CN" sz="2000" dirty="0"/>
              <a:t>200</a:t>
            </a:r>
            <a:r>
              <a:rPr lang="zh-CN" altLang="en-US" sz="2000" dirty="0"/>
              <a:t> </a:t>
            </a:r>
            <a:r>
              <a:rPr lang="en-US" altLang="zh-CN" sz="2000" dirty="0"/>
              <a:t>MeV,</a:t>
            </a:r>
            <a:r>
              <a:rPr lang="zh-CN" altLang="en-US" sz="2000" dirty="0"/>
              <a:t> </a:t>
            </a:r>
            <a:r>
              <a:rPr lang="en-US" altLang="zh-CN" sz="2000" dirty="0"/>
              <a:t>3e6</a:t>
            </a:r>
            <a:r>
              <a:rPr lang="zh-CN" altLang="en-US" sz="2000" dirty="0"/>
              <a:t> </a:t>
            </a:r>
            <a:r>
              <a:rPr lang="en-US" altLang="zh-CN" sz="2000" dirty="0"/>
              <a:t>particles</a:t>
            </a:r>
            <a:endParaRPr lang="en-GB" sz="2000" dirty="0"/>
          </a:p>
          <a:p>
            <a:r>
              <a:rPr lang="en-GB" sz="2000" dirty="0"/>
              <a:t>Dynamical optimisation of </a:t>
            </a:r>
          </a:p>
          <a:p>
            <a:pPr lvl="1"/>
            <a:r>
              <a:rPr lang="en-GB" sz="1800" dirty="0"/>
              <a:t>S1 thickness for beam size</a:t>
            </a:r>
          </a:p>
          <a:p>
            <a:pPr lvl="1"/>
            <a:r>
              <a:rPr lang="en-GB" sz="1800" dirty="0"/>
              <a:t>S2 parameters to control uniformity</a:t>
            </a:r>
          </a:p>
          <a:p>
            <a:r>
              <a:rPr lang="en-US" altLang="zh-CN" sz="2000" dirty="0"/>
              <a:t>Photon</a:t>
            </a:r>
            <a:r>
              <a:rPr lang="zh-CN" altLang="en-US" sz="2000" dirty="0"/>
              <a:t> </a:t>
            </a:r>
            <a:r>
              <a:rPr lang="en-US" altLang="zh-CN" sz="2000" dirty="0"/>
              <a:t>component</a:t>
            </a:r>
            <a:r>
              <a:rPr lang="zh-CN" altLang="en-US" sz="2000" dirty="0"/>
              <a:t> </a:t>
            </a:r>
            <a:r>
              <a:rPr lang="en-GB" sz="2000" dirty="0"/>
              <a:t>80.3% </a:t>
            </a:r>
            <a:r>
              <a:rPr lang="en-US" altLang="zh-CN" sz="2000" dirty="0"/>
              <a:t>of</a:t>
            </a:r>
            <a:r>
              <a:rPr lang="zh-CN" altLang="en-US" sz="2000" dirty="0"/>
              <a:t> </a:t>
            </a:r>
            <a:r>
              <a:rPr lang="en-US" altLang="zh-CN" sz="2000" dirty="0"/>
              <a:t>final</a:t>
            </a:r>
            <a:r>
              <a:rPr lang="zh-CN" altLang="en-US" sz="2000" dirty="0"/>
              <a:t> </a:t>
            </a:r>
            <a:r>
              <a:rPr lang="en-US" altLang="zh-CN" sz="2000" dirty="0"/>
              <a:t>beam,</a:t>
            </a:r>
            <a:r>
              <a:rPr lang="zh-CN" altLang="en-US" sz="2000" dirty="0"/>
              <a:t> </a:t>
            </a:r>
            <a:r>
              <a:rPr lang="en-GB" sz="2000" dirty="0"/>
              <a:t>degrades dose uniformity.</a:t>
            </a:r>
          </a:p>
          <a:p>
            <a:endParaRPr lang="en-GB" dirty="0"/>
          </a:p>
          <a:p>
            <a:pPr marL="0" indent="0">
              <a:buNone/>
            </a:pPr>
            <a:br>
              <a:rPr lang="en-GB" dirty="0"/>
            </a:br>
            <a:endParaRPr lang="en-US" dirty="0"/>
          </a:p>
        </p:txBody>
      </p:sp>
      <p:pic>
        <p:nvPicPr>
          <p:cNvPr id="5" name="Content Placeholder 4" descr="A graph of a normal distribution&#10;&#10;AI-generated content may be incorrect.">
            <a:extLst>
              <a:ext uri="{FF2B5EF4-FFF2-40B4-BE49-F238E27FC236}">
                <a16:creationId xmlns:a16="http://schemas.microsoft.com/office/drawing/2014/main" id="{1607D1ED-FECE-B8EA-6622-75A1915DA073}"/>
              </a:ext>
            </a:extLst>
          </p:cNvPr>
          <p:cNvPicPr>
            <a:picLocks noChangeAspect="1"/>
          </p:cNvPicPr>
          <p:nvPr/>
        </p:nvPicPr>
        <p:blipFill>
          <a:blip r:embed="rId3"/>
          <a:stretch>
            <a:fillRect/>
          </a:stretch>
        </p:blipFill>
        <p:spPr>
          <a:xfrm>
            <a:off x="7165209" y="3428997"/>
            <a:ext cx="4651941" cy="2791164"/>
          </a:xfrm>
          <a:prstGeom prst="rect">
            <a:avLst/>
          </a:prstGeom>
        </p:spPr>
      </p:pic>
      <p:pic>
        <p:nvPicPr>
          <p:cNvPr id="7" name="Picture 6" descr="A graph of a function&#10;&#10;AI-generated content may be incorrect.">
            <a:extLst>
              <a:ext uri="{FF2B5EF4-FFF2-40B4-BE49-F238E27FC236}">
                <a16:creationId xmlns:a16="http://schemas.microsoft.com/office/drawing/2014/main" id="{D1E1D70A-F9D2-676A-F414-17BDBD9EA2F1}"/>
              </a:ext>
            </a:extLst>
          </p:cNvPr>
          <p:cNvPicPr>
            <a:picLocks noChangeAspect="1"/>
          </p:cNvPicPr>
          <p:nvPr/>
        </p:nvPicPr>
        <p:blipFill>
          <a:blip r:embed="rId4"/>
          <a:stretch>
            <a:fillRect/>
          </a:stretch>
        </p:blipFill>
        <p:spPr>
          <a:xfrm>
            <a:off x="7165210" y="508090"/>
            <a:ext cx="4651941" cy="2791164"/>
          </a:xfrm>
          <a:prstGeom prst="rect">
            <a:avLst/>
          </a:prstGeom>
        </p:spPr>
      </p:pic>
      <p:sp>
        <p:nvSpPr>
          <p:cNvPr id="15" name="Date Placeholder 14">
            <a:extLst>
              <a:ext uri="{FF2B5EF4-FFF2-40B4-BE49-F238E27FC236}">
                <a16:creationId xmlns:a16="http://schemas.microsoft.com/office/drawing/2014/main" id="{D4ED004E-DB9C-BF55-465F-63B813476A72}"/>
              </a:ext>
            </a:extLst>
          </p:cNvPr>
          <p:cNvSpPr>
            <a:spLocks noGrp="1"/>
          </p:cNvSpPr>
          <p:nvPr>
            <p:ph type="dt" sz="half" idx="10"/>
          </p:nvPr>
        </p:nvSpPr>
        <p:spPr/>
        <p:txBody>
          <a:bodyPr/>
          <a:lstStyle/>
          <a:p>
            <a:fld id="{7FC6D9AC-05A9-4443-A104-C278CE467B2E}" type="datetime1">
              <a:rPr lang="en-GB" smtClean="0"/>
              <a:t>16/09/2025</a:t>
            </a:fld>
            <a:endParaRPr lang="en-US"/>
          </a:p>
        </p:txBody>
      </p:sp>
      <p:sp>
        <p:nvSpPr>
          <p:cNvPr id="17" name="Footer Placeholder 16">
            <a:extLst>
              <a:ext uri="{FF2B5EF4-FFF2-40B4-BE49-F238E27FC236}">
                <a16:creationId xmlns:a16="http://schemas.microsoft.com/office/drawing/2014/main" id="{36562D44-64DB-846F-17FF-59B9123EC03A}"/>
              </a:ext>
            </a:extLst>
          </p:cNvPr>
          <p:cNvSpPr>
            <a:spLocks noGrp="1"/>
          </p:cNvSpPr>
          <p:nvPr>
            <p:ph type="ftr" sz="quarter" idx="11"/>
          </p:nvPr>
        </p:nvSpPr>
        <p:spPr>
          <a:xfrm>
            <a:off x="1207008" y="6419088"/>
            <a:ext cx="4114800" cy="365125"/>
          </a:xfrm>
        </p:spPr>
        <p:txBody>
          <a:bodyPr/>
          <a:lstStyle/>
          <a:p>
            <a:r>
              <a:rPr lang="en-US" dirty="0"/>
              <a:t>Sabrina Wang | VHEE'25, Daresbury</a:t>
            </a:r>
          </a:p>
        </p:txBody>
      </p:sp>
      <p:sp>
        <p:nvSpPr>
          <p:cNvPr id="19" name="Slide Number Placeholder 18">
            <a:extLst>
              <a:ext uri="{FF2B5EF4-FFF2-40B4-BE49-F238E27FC236}">
                <a16:creationId xmlns:a16="http://schemas.microsoft.com/office/drawing/2014/main" id="{BC0A8AA7-F4B0-ABA1-5424-DF87D3871B0C}"/>
              </a:ext>
            </a:extLst>
          </p:cNvPr>
          <p:cNvSpPr>
            <a:spLocks noGrp="1"/>
          </p:cNvSpPr>
          <p:nvPr>
            <p:ph type="sldNum" sz="quarter" idx="12"/>
          </p:nvPr>
        </p:nvSpPr>
        <p:spPr/>
        <p:txBody>
          <a:bodyPr/>
          <a:lstStyle/>
          <a:p>
            <a:fld id="{148CC95F-0247-41B6-91CF-DC97C76A7088}" type="slidenum">
              <a:rPr lang="en-US" smtClean="0"/>
              <a:t>5</a:t>
            </a:fld>
            <a:endParaRPr lang="en-US"/>
          </a:p>
        </p:txBody>
      </p:sp>
      <p:pic>
        <p:nvPicPr>
          <p:cNvPr id="4" name="Picture 2" descr="University of Oxford Logo PNG Vector (EPS) Free Download">
            <a:extLst>
              <a:ext uri="{FF2B5EF4-FFF2-40B4-BE49-F238E27FC236}">
                <a16:creationId xmlns:a16="http://schemas.microsoft.com/office/drawing/2014/main" id="{1F4BA99E-A7D2-82E4-F1C5-2DC983475C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23" t="4431" r="4875" b="5007"/>
          <a:stretch>
            <a:fillRect/>
          </a:stretch>
        </p:blipFill>
        <p:spPr bwMode="auto">
          <a:xfrm>
            <a:off x="11513661" y="139527"/>
            <a:ext cx="606977" cy="607384"/>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4" descr="A diagram of a diagram of a light source&#10;&#10;AI-generated content may be incorrect.">
            <a:extLst>
              <a:ext uri="{FF2B5EF4-FFF2-40B4-BE49-F238E27FC236}">
                <a16:creationId xmlns:a16="http://schemas.microsoft.com/office/drawing/2014/main" id="{2B44F76F-6FFF-F23F-6E54-2CF2F1A8DAB1}"/>
              </a:ext>
            </a:extLst>
          </p:cNvPr>
          <p:cNvPicPr>
            <a:picLocks noChangeAspect="1"/>
          </p:cNvPicPr>
          <p:nvPr/>
        </p:nvPicPr>
        <p:blipFill>
          <a:blip r:embed="rId6"/>
          <a:srcRect b="50379"/>
          <a:stretch>
            <a:fillRect/>
          </a:stretch>
        </p:blipFill>
        <p:spPr>
          <a:xfrm>
            <a:off x="821255" y="4392093"/>
            <a:ext cx="6549394" cy="1828068"/>
          </a:xfrm>
          <a:prstGeom prst="rect">
            <a:avLst/>
          </a:prstGeom>
        </p:spPr>
      </p:pic>
    </p:spTree>
    <p:extLst>
      <p:ext uri="{BB962C8B-B14F-4D97-AF65-F5344CB8AC3E}">
        <p14:creationId xmlns:p14="http://schemas.microsoft.com/office/powerpoint/2010/main" val="373657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D95481-C2F1-375B-F5F3-F522D7C800B3}"/>
              </a:ext>
            </a:extLst>
          </p:cNvPr>
          <p:cNvSpPr>
            <a:spLocks noGrp="1"/>
          </p:cNvSpPr>
          <p:nvPr>
            <p:ph type="title"/>
          </p:nvPr>
        </p:nvSpPr>
        <p:spPr>
          <a:xfrm>
            <a:off x="5440680" y="978408"/>
            <a:ext cx="6181344" cy="1463040"/>
          </a:xfrm>
        </p:spPr>
        <p:txBody>
          <a:bodyPr>
            <a:normAutofit/>
          </a:bodyPr>
          <a:lstStyle/>
          <a:p>
            <a:r>
              <a:rPr lang="en-US" dirty="0"/>
              <a:t>Quadrupole-Scatterer System</a:t>
            </a:r>
          </a:p>
        </p:txBody>
      </p:sp>
      <p:pic>
        <p:nvPicPr>
          <p:cNvPr id="7" name="Picture 6" descr="A graph of a normal distribution&#10;&#10;AI-generated content may be incorrect.">
            <a:extLst>
              <a:ext uri="{FF2B5EF4-FFF2-40B4-BE49-F238E27FC236}">
                <a16:creationId xmlns:a16="http://schemas.microsoft.com/office/drawing/2014/main" id="{32B66C31-F056-C3EA-2D4B-684AABB0E73A}"/>
              </a:ext>
            </a:extLst>
          </p:cNvPr>
          <p:cNvPicPr>
            <a:picLocks noChangeAspect="1"/>
          </p:cNvPicPr>
          <p:nvPr/>
        </p:nvPicPr>
        <p:blipFill>
          <a:blip r:embed="rId3"/>
          <a:srcRect l="4417" r="8921" b="1"/>
          <a:stretch>
            <a:fillRect/>
          </a:stretch>
        </p:blipFill>
        <p:spPr>
          <a:xfrm>
            <a:off x="569976" y="3575409"/>
            <a:ext cx="4111462" cy="2846521"/>
          </a:xfrm>
          <a:prstGeom prst="rect">
            <a:avLst/>
          </a:prstGeom>
        </p:spPr>
      </p:pic>
      <p:sp>
        <p:nvSpPr>
          <p:cNvPr id="43" name="Rectangle 42">
            <a:extLst>
              <a:ext uri="{FF2B5EF4-FFF2-40B4-BE49-F238E27FC236}">
                <a16:creationId xmlns:a16="http://schemas.microsoft.com/office/drawing/2014/main" id="{2CA7A481-09B7-459B-9BA1-EA1BEB4F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00" y="508090"/>
            <a:ext cx="619048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41389AF9-CD05-4FE5-14C8-C4F5B60B5EA4}"/>
              </a:ext>
            </a:extLst>
          </p:cNvPr>
          <p:cNvSpPr>
            <a:spLocks noGrp="1"/>
          </p:cNvSpPr>
          <p:nvPr>
            <p:ph idx="1"/>
          </p:nvPr>
        </p:nvSpPr>
        <p:spPr>
          <a:xfrm>
            <a:off x="5440680" y="2578608"/>
            <a:ext cx="6181344" cy="3767328"/>
          </a:xfrm>
        </p:spPr>
        <p:txBody>
          <a:bodyPr>
            <a:normAutofit/>
          </a:bodyPr>
          <a:lstStyle/>
          <a:p>
            <a:r>
              <a:rPr lang="en-GB" sz="2000" dirty="0"/>
              <a:t>Quadrupole Configuration Optimisation: </a:t>
            </a:r>
          </a:p>
          <a:p>
            <a:pPr lvl="1"/>
            <a:r>
              <a:rPr lang="en-GB" sz="1800" dirty="0"/>
              <a:t>Nelder-Mead optimiser for </a:t>
            </a:r>
            <a:r>
              <a:rPr lang="en-US" altLang="zh-CN" sz="1800" dirty="0"/>
              <a:t>large</a:t>
            </a:r>
            <a:r>
              <a:rPr lang="en-GB" sz="1800" dirty="0"/>
              <a:t> symmetric</a:t>
            </a:r>
            <a:r>
              <a:rPr lang="zh-CN" altLang="en-US" sz="1800" dirty="0"/>
              <a:t> </a:t>
            </a:r>
            <a:r>
              <a:rPr lang="en-US" altLang="zh-CN" sz="1800" dirty="0"/>
              <a:t>beam</a:t>
            </a:r>
            <a:r>
              <a:rPr lang="zh-CN" altLang="en-US" sz="1800" dirty="0"/>
              <a:t> </a:t>
            </a:r>
            <a:r>
              <a:rPr lang="en-US" altLang="zh-CN" sz="1800" dirty="0"/>
              <a:t>with</a:t>
            </a:r>
            <a:r>
              <a:rPr lang="en-GB" sz="1800" dirty="0"/>
              <a:t> </a:t>
            </a:r>
            <a:r>
              <a:rPr lang="en-US" altLang="zh-CN" sz="1800" dirty="0"/>
              <a:t>symmetric</a:t>
            </a:r>
            <a:r>
              <a:rPr lang="zh-CN" altLang="en-US" sz="1800" dirty="0"/>
              <a:t> </a:t>
            </a:r>
            <a:r>
              <a:rPr lang="en-GB" sz="1800" dirty="0"/>
              <a:t>divergence</a:t>
            </a:r>
          </a:p>
          <a:p>
            <a:r>
              <a:rPr lang="en-GB" sz="2000" dirty="0"/>
              <a:t>Dynamical variation of S2 parameters to flatten</a:t>
            </a:r>
          </a:p>
          <a:p>
            <a:r>
              <a:rPr lang="en-GB" sz="2000" dirty="0"/>
              <a:t>Photons </a:t>
            </a:r>
            <a:r>
              <a:rPr lang="en-US" altLang="zh-CN" sz="2000" dirty="0"/>
              <a:t>component:</a:t>
            </a:r>
            <a:r>
              <a:rPr lang="en-GB" sz="2000" dirty="0"/>
              <a:t>14.6% </a:t>
            </a:r>
            <a:r>
              <a:rPr lang="en-US" altLang="zh-CN" sz="2000" dirty="0"/>
              <a:t>of</a:t>
            </a:r>
            <a:r>
              <a:rPr lang="zh-CN" altLang="en-US" sz="2000" dirty="0"/>
              <a:t> </a:t>
            </a:r>
            <a:r>
              <a:rPr lang="en-GB" sz="2000" dirty="0"/>
              <a:t>all particles</a:t>
            </a:r>
          </a:p>
          <a:p>
            <a:pPr marL="0" indent="0">
              <a:buNone/>
            </a:pPr>
            <a:endParaRPr lang="en-GB" b="1" dirty="0"/>
          </a:p>
          <a:p>
            <a:pPr marL="0" indent="0">
              <a:buNone/>
            </a:pPr>
            <a:endParaRPr lang="en-US" dirty="0"/>
          </a:p>
        </p:txBody>
      </p:sp>
      <p:pic>
        <p:nvPicPr>
          <p:cNvPr id="12" name="Picture 11" descr="A graph of a function&#10;&#10;AI-generated content may be incorrect.">
            <a:extLst>
              <a:ext uri="{FF2B5EF4-FFF2-40B4-BE49-F238E27FC236}">
                <a16:creationId xmlns:a16="http://schemas.microsoft.com/office/drawing/2014/main" id="{9F106AD0-01B1-9D46-4B00-3722BB8AC523}"/>
              </a:ext>
            </a:extLst>
          </p:cNvPr>
          <p:cNvPicPr>
            <a:picLocks noChangeAspect="1"/>
          </p:cNvPicPr>
          <p:nvPr/>
        </p:nvPicPr>
        <p:blipFill>
          <a:blip r:embed="rId4"/>
          <a:stretch>
            <a:fillRect/>
          </a:stretch>
        </p:blipFill>
        <p:spPr>
          <a:xfrm>
            <a:off x="368096" y="488911"/>
            <a:ext cx="4744201" cy="2846521"/>
          </a:xfrm>
          <a:prstGeom prst="rect">
            <a:avLst/>
          </a:prstGeom>
        </p:spPr>
      </p:pic>
      <p:pic>
        <p:nvPicPr>
          <p:cNvPr id="19" name="Content Placeholder 4" descr="A diagram of a diagram of a light source&#10;&#10;AI-generated content may be incorrect.">
            <a:extLst>
              <a:ext uri="{FF2B5EF4-FFF2-40B4-BE49-F238E27FC236}">
                <a16:creationId xmlns:a16="http://schemas.microsoft.com/office/drawing/2014/main" id="{E7824232-1F50-7C8A-C165-BBA08AB65358}"/>
              </a:ext>
            </a:extLst>
          </p:cNvPr>
          <p:cNvPicPr>
            <a:picLocks noChangeAspect="1"/>
          </p:cNvPicPr>
          <p:nvPr/>
        </p:nvPicPr>
        <p:blipFill>
          <a:blip r:embed="rId5"/>
          <a:srcRect t="50000"/>
          <a:stretch>
            <a:fillRect/>
          </a:stretch>
        </p:blipFill>
        <p:spPr>
          <a:xfrm>
            <a:off x="5306947" y="4635009"/>
            <a:ext cx="6549394" cy="1842016"/>
          </a:xfrm>
          <a:prstGeom prst="rect">
            <a:avLst/>
          </a:prstGeom>
        </p:spPr>
      </p:pic>
      <p:sp>
        <p:nvSpPr>
          <p:cNvPr id="20" name="Date Placeholder 19">
            <a:extLst>
              <a:ext uri="{FF2B5EF4-FFF2-40B4-BE49-F238E27FC236}">
                <a16:creationId xmlns:a16="http://schemas.microsoft.com/office/drawing/2014/main" id="{F88632BD-5441-3A0A-5AC9-BD28707FC797}"/>
              </a:ext>
            </a:extLst>
          </p:cNvPr>
          <p:cNvSpPr>
            <a:spLocks noGrp="1"/>
          </p:cNvSpPr>
          <p:nvPr>
            <p:ph type="dt" sz="half" idx="10"/>
          </p:nvPr>
        </p:nvSpPr>
        <p:spPr/>
        <p:txBody>
          <a:bodyPr/>
          <a:lstStyle/>
          <a:p>
            <a:fld id="{3C2EEB1A-C9C6-FA4C-B8B2-058C35A1732A}" type="datetime1">
              <a:rPr lang="en-GB" smtClean="0"/>
              <a:t>16/09/2025</a:t>
            </a:fld>
            <a:endParaRPr lang="en-US"/>
          </a:p>
        </p:txBody>
      </p:sp>
      <p:sp>
        <p:nvSpPr>
          <p:cNvPr id="22" name="Footer Placeholder 21">
            <a:extLst>
              <a:ext uri="{FF2B5EF4-FFF2-40B4-BE49-F238E27FC236}">
                <a16:creationId xmlns:a16="http://schemas.microsoft.com/office/drawing/2014/main" id="{84980A95-1A01-FD19-E13B-D92338FEEC2F}"/>
              </a:ext>
            </a:extLst>
          </p:cNvPr>
          <p:cNvSpPr>
            <a:spLocks noGrp="1"/>
          </p:cNvSpPr>
          <p:nvPr>
            <p:ph type="ftr" sz="quarter" idx="11"/>
          </p:nvPr>
        </p:nvSpPr>
        <p:spPr>
          <a:xfrm>
            <a:off x="1252728" y="6404525"/>
            <a:ext cx="4114800" cy="365125"/>
          </a:xfrm>
        </p:spPr>
        <p:txBody>
          <a:bodyPr/>
          <a:lstStyle/>
          <a:p>
            <a:r>
              <a:rPr lang="en-US" dirty="0"/>
              <a:t>Sabrina Wang | VHEE'25, Daresbury</a:t>
            </a:r>
          </a:p>
        </p:txBody>
      </p:sp>
      <p:sp>
        <p:nvSpPr>
          <p:cNvPr id="24" name="Slide Number Placeholder 23">
            <a:extLst>
              <a:ext uri="{FF2B5EF4-FFF2-40B4-BE49-F238E27FC236}">
                <a16:creationId xmlns:a16="http://schemas.microsoft.com/office/drawing/2014/main" id="{9696BC07-14F4-E752-4AB5-8BEB38195F4D}"/>
              </a:ext>
            </a:extLst>
          </p:cNvPr>
          <p:cNvSpPr>
            <a:spLocks noGrp="1"/>
          </p:cNvSpPr>
          <p:nvPr>
            <p:ph type="sldNum" sz="quarter" idx="12"/>
          </p:nvPr>
        </p:nvSpPr>
        <p:spPr/>
        <p:txBody>
          <a:bodyPr/>
          <a:lstStyle/>
          <a:p>
            <a:fld id="{148CC95F-0247-41B6-91CF-DC97C76A7088}" type="slidenum">
              <a:rPr lang="en-US" smtClean="0"/>
              <a:t>6</a:t>
            </a:fld>
            <a:endParaRPr lang="en-US"/>
          </a:p>
        </p:txBody>
      </p:sp>
      <p:pic>
        <p:nvPicPr>
          <p:cNvPr id="4" name="Picture 2" descr="University of Oxford Logo PNG Vector (EPS) Free Download">
            <a:extLst>
              <a:ext uri="{FF2B5EF4-FFF2-40B4-BE49-F238E27FC236}">
                <a16:creationId xmlns:a16="http://schemas.microsoft.com/office/drawing/2014/main" id="{6E9974D7-4607-36A0-2A1A-79F51F8A46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23" t="4431" r="4875" b="5007"/>
          <a:stretch>
            <a:fillRect/>
          </a:stretch>
        </p:blipFill>
        <p:spPr bwMode="auto">
          <a:xfrm>
            <a:off x="11107336" y="730521"/>
            <a:ext cx="574540" cy="5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9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C434-F187-0061-CF73-AF7EE07DB04A}"/>
              </a:ext>
            </a:extLst>
          </p:cNvPr>
          <p:cNvSpPr>
            <a:spLocks noGrp="1"/>
          </p:cNvSpPr>
          <p:nvPr>
            <p:ph type="title"/>
          </p:nvPr>
        </p:nvSpPr>
        <p:spPr/>
        <p:txBody>
          <a:bodyPr/>
          <a:lstStyle/>
          <a:p>
            <a:r>
              <a:rPr lang="en-US" altLang="zh-CN" dirty="0"/>
              <a:t>Dose</a:t>
            </a:r>
            <a:r>
              <a:rPr lang="zh-CN" altLang="en-US" dirty="0"/>
              <a:t> </a:t>
            </a:r>
            <a:r>
              <a:rPr lang="en-US" altLang="zh-CN" dirty="0"/>
              <a:t>Map</a:t>
            </a:r>
            <a:r>
              <a:rPr lang="zh-CN" altLang="en-US" dirty="0"/>
              <a:t> </a:t>
            </a:r>
            <a:r>
              <a:rPr lang="en-US" altLang="zh-CN" dirty="0"/>
              <a:t>Comparison</a:t>
            </a:r>
            <a:endParaRPr lang="en-US" dirty="0"/>
          </a:p>
        </p:txBody>
      </p:sp>
      <p:sp>
        <p:nvSpPr>
          <p:cNvPr id="4" name="Date Placeholder 3">
            <a:extLst>
              <a:ext uri="{FF2B5EF4-FFF2-40B4-BE49-F238E27FC236}">
                <a16:creationId xmlns:a16="http://schemas.microsoft.com/office/drawing/2014/main" id="{90106212-D1C8-FC5F-2D23-E827E4F7A6A4}"/>
              </a:ext>
            </a:extLst>
          </p:cNvPr>
          <p:cNvSpPr>
            <a:spLocks noGrp="1"/>
          </p:cNvSpPr>
          <p:nvPr>
            <p:ph type="dt" sz="half" idx="10"/>
          </p:nvPr>
        </p:nvSpPr>
        <p:spPr/>
        <p:txBody>
          <a:bodyPr/>
          <a:lstStyle/>
          <a:p>
            <a:fld id="{8C39614F-D5C2-5B4E-9CDE-175FC5DE6760}" type="datetime1">
              <a:rPr lang="en-GB" smtClean="0"/>
              <a:t>16/09/2025</a:t>
            </a:fld>
            <a:endParaRPr lang="en-US"/>
          </a:p>
        </p:txBody>
      </p:sp>
      <p:sp>
        <p:nvSpPr>
          <p:cNvPr id="5" name="Footer Placeholder 4">
            <a:extLst>
              <a:ext uri="{FF2B5EF4-FFF2-40B4-BE49-F238E27FC236}">
                <a16:creationId xmlns:a16="http://schemas.microsoft.com/office/drawing/2014/main" id="{E4A3A321-B096-C5CA-D3CE-F40A2B36D96F}"/>
              </a:ext>
            </a:extLst>
          </p:cNvPr>
          <p:cNvSpPr>
            <a:spLocks noGrp="1"/>
          </p:cNvSpPr>
          <p:nvPr>
            <p:ph type="ftr" sz="quarter" idx="11"/>
          </p:nvPr>
        </p:nvSpPr>
        <p:spPr/>
        <p:txBody>
          <a:bodyPr/>
          <a:lstStyle/>
          <a:p>
            <a:r>
              <a:rPr lang="en-US"/>
              <a:t>Sabrina Wang | VHEE'25, Daresbury</a:t>
            </a:r>
          </a:p>
        </p:txBody>
      </p:sp>
      <p:sp>
        <p:nvSpPr>
          <p:cNvPr id="6" name="Slide Number Placeholder 5">
            <a:extLst>
              <a:ext uri="{FF2B5EF4-FFF2-40B4-BE49-F238E27FC236}">
                <a16:creationId xmlns:a16="http://schemas.microsoft.com/office/drawing/2014/main" id="{53EB9CBF-20A2-E17F-B14A-17D45F2C1436}"/>
              </a:ext>
            </a:extLst>
          </p:cNvPr>
          <p:cNvSpPr>
            <a:spLocks noGrp="1"/>
          </p:cNvSpPr>
          <p:nvPr>
            <p:ph type="sldNum" sz="quarter" idx="12"/>
          </p:nvPr>
        </p:nvSpPr>
        <p:spPr/>
        <p:txBody>
          <a:bodyPr/>
          <a:lstStyle/>
          <a:p>
            <a:fld id="{148CC95F-0247-41B6-91CF-DC97C76A7088}" type="slidenum">
              <a:rPr lang="en-US" smtClean="0"/>
              <a:t>7</a:t>
            </a:fld>
            <a:endParaRPr lang="en-US"/>
          </a:p>
        </p:txBody>
      </p:sp>
      <p:pic>
        <p:nvPicPr>
          <p:cNvPr id="9" name="Picture 2" descr="University of Oxford Logo PNG Vector (EPS) Free Download">
            <a:extLst>
              <a:ext uri="{FF2B5EF4-FFF2-40B4-BE49-F238E27FC236}">
                <a16:creationId xmlns:a16="http://schemas.microsoft.com/office/drawing/2014/main" id="{76DCDB59-7976-CE58-891D-E0B6C20A0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3" t="4431" r="4875" b="5007"/>
          <a:stretch>
            <a:fillRect/>
          </a:stretch>
        </p:blipFill>
        <p:spPr bwMode="auto">
          <a:xfrm>
            <a:off x="11028902" y="791278"/>
            <a:ext cx="606977" cy="6073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diagram of a sun&#10;&#10;AI-generated content may be incorrect.">
            <a:extLst>
              <a:ext uri="{FF2B5EF4-FFF2-40B4-BE49-F238E27FC236}">
                <a16:creationId xmlns:a16="http://schemas.microsoft.com/office/drawing/2014/main" id="{1593EDB7-47C2-756A-8BAB-3438DDF86AF7}"/>
              </a:ext>
            </a:extLst>
          </p:cNvPr>
          <p:cNvPicPr>
            <a:picLocks noChangeAspect="1"/>
          </p:cNvPicPr>
          <p:nvPr/>
        </p:nvPicPr>
        <p:blipFill>
          <a:blip r:embed="rId4"/>
          <a:stretch>
            <a:fillRect/>
          </a:stretch>
        </p:blipFill>
        <p:spPr>
          <a:xfrm>
            <a:off x="6314472" y="1853403"/>
            <a:ext cx="5463000" cy="4370400"/>
          </a:xfrm>
          <a:prstGeom prst="rect">
            <a:avLst/>
          </a:prstGeom>
        </p:spPr>
      </p:pic>
      <p:pic>
        <p:nvPicPr>
          <p:cNvPr id="15" name="Picture 14" descr="A diagram of a graph&#10;&#10;AI-generated content may be incorrect.">
            <a:extLst>
              <a:ext uri="{FF2B5EF4-FFF2-40B4-BE49-F238E27FC236}">
                <a16:creationId xmlns:a16="http://schemas.microsoft.com/office/drawing/2014/main" id="{91057F6F-FB12-B227-B2A0-BF8BBF24DAFD}"/>
              </a:ext>
            </a:extLst>
          </p:cNvPr>
          <p:cNvPicPr>
            <a:picLocks noChangeAspect="1"/>
          </p:cNvPicPr>
          <p:nvPr/>
        </p:nvPicPr>
        <p:blipFill>
          <a:blip r:embed="rId5"/>
          <a:stretch>
            <a:fillRect/>
          </a:stretch>
        </p:blipFill>
        <p:spPr>
          <a:xfrm>
            <a:off x="515112" y="1853403"/>
            <a:ext cx="5462947" cy="4370358"/>
          </a:xfrm>
          <a:prstGeom prst="rect">
            <a:avLst/>
          </a:prstGeom>
        </p:spPr>
      </p:pic>
      <p:sp>
        <p:nvSpPr>
          <p:cNvPr id="16" name="TextBox 15">
            <a:extLst>
              <a:ext uri="{FF2B5EF4-FFF2-40B4-BE49-F238E27FC236}">
                <a16:creationId xmlns:a16="http://schemas.microsoft.com/office/drawing/2014/main" id="{3CE34FBB-FF15-907B-8F75-D3214B4577ED}"/>
              </a:ext>
            </a:extLst>
          </p:cNvPr>
          <p:cNvSpPr txBox="1"/>
          <p:nvPr/>
        </p:nvSpPr>
        <p:spPr>
          <a:xfrm>
            <a:off x="1272988" y="1853403"/>
            <a:ext cx="2528047" cy="369332"/>
          </a:xfrm>
          <a:prstGeom prst="rect">
            <a:avLst/>
          </a:prstGeom>
          <a:noFill/>
        </p:spPr>
        <p:txBody>
          <a:bodyPr wrap="square" rtlCol="0">
            <a:spAutoFit/>
          </a:bodyPr>
          <a:lstStyle/>
          <a:p>
            <a:r>
              <a:rPr lang="en-US" altLang="zh-CN" dirty="0"/>
              <a:t>Dual-scattering</a:t>
            </a:r>
            <a:r>
              <a:rPr lang="zh-CN" altLang="en-US" dirty="0"/>
              <a:t> </a:t>
            </a:r>
            <a:r>
              <a:rPr lang="en-US" altLang="zh-CN" dirty="0"/>
              <a:t>system</a:t>
            </a:r>
            <a:endParaRPr lang="en-US" dirty="0"/>
          </a:p>
        </p:txBody>
      </p:sp>
      <p:sp>
        <p:nvSpPr>
          <p:cNvPr id="17" name="TextBox 16">
            <a:extLst>
              <a:ext uri="{FF2B5EF4-FFF2-40B4-BE49-F238E27FC236}">
                <a16:creationId xmlns:a16="http://schemas.microsoft.com/office/drawing/2014/main" id="{CEBB753F-303E-0F2D-A7B5-674E98B2E6BE}"/>
              </a:ext>
            </a:extLst>
          </p:cNvPr>
          <p:cNvSpPr txBox="1"/>
          <p:nvPr/>
        </p:nvSpPr>
        <p:spPr>
          <a:xfrm>
            <a:off x="7057068" y="1860077"/>
            <a:ext cx="3113408" cy="369332"/>
          </a:xfrm>
          <a:prstGeom prst="rect">
            <a:avLst/>
          </a:prstGeom>
          <a:noFill/>
        </p:spPr>
        <p:txBody>
          <a:bodyPr wrap="square" rtlCol="0">
            <a:spAutoFit/>
          </a:bodyPr>
          <a:lstStyle/>
          <a:p>
            <a:r>
              <a:rPr lang="en-US" altLang="zh-CN" dirty="0"/>
              <a:t>Quad-scattering</a:t>
            </a:r>
            <a:r>
              <a:rPr lang="zh-CN" altLang="en-US" dirty="0"/>
              <a:t> </a:t>
            </a:r>
            <a:r>
              <a:rPr lang="en-US" altLang="zh-CN" dirty="0"/>
              <a:t>system</a:t>
            </a:r>
            <a:endParaRPr lang="en-US" dirty="0"/>
          </a:p>
        </p:txBody>
      </p:sp>
    </p:spTree>
    <p:extLst>
      <p:ext uri="{BB962C8B-B14F-4D97-AF65-F5344CB8AC3E}">
        <p14:creationId xmlns:p14="http://schemas.microsoft.com/office/powerpoint/2010/main" val="8986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6CA7-9BD2-0314-4505-A4E74AC1F478}"/>
              </a:ext>
            </a:extLst>
          </p:cNvPr>
          <p:cNvSpPr>
            <a:spLocks noGrp="1"/>
          </p:cNvSpPr>
          <p:nvPr>
            <p:ph type="title"/>
          </p:nvPr>
        </p:nvSpPr>
        <p:spPr/>
        <p:txBody>
          <a:bodyPr/>
          <a:lstStyle/>
          <a:p>
            <a:r>
              <a:rPr lang="en-US" dirty="0"/>
              <a:t>Results</a:t>
            </a:r>
          </a:p>
        </p:txBody>
      </p:sp>
      <p:sp>
        <p:nvSpPr>
          <p:cNvPr id="5" name="TextBox 4">
            <a:extLst>
              <a:ext uri="{FF2B5EF4-FFF2-40B4-BE49-F238E27FC236}">
                <a16:creationId xmlns:a16="http://schemas.microsoft.com/office/drawing/2014/main" id="{B1CC19F1-804C-2A94-36AC-508BFFD8F630}"/>
              </a:ext>
            </a:extLst>
          </p:cNvPr>
          <p:cNvSpPr txBox="1"/>
          <p:nvPr/>
        </p:nvSpPr>
        <p:spPr>
          <a:xfrm>
            <a:off x="788495" y="2231339"/>
            <a:ext cx="5219019" cy="2185214"/>
          </a:xfrm>
          <a:prstGeom prst="rect">
            <a:avLst/>
          </a:prstGeom>
          <a:noFill/>
        </p:spPr>
        <p:txBody>
          <a:bodyPr wrap="square">
            <a:spAutoFit/>
          </a:bodyPr>
          <a:lstStyle/>
          <a:p>
            <a:pPr algn="l">
              <a:spcAft>
                <a:spcPts val="300"/>
              </a:spcAft>
              <a:buFont typeface="Arial" panose="020B0604020202020204" pitchFamily="34" charset="0"/>
              <a:buChar char="•"/>
            </a:pPr>
            <a:r>
              <a:rPr lang="en-GB" b="1" i="0" u="none" strike="noStrike" dirty="0">
                <a:solidFill>
                  <a:srgbClr val="404040"/>
                </a:solidFill>
                <a:effectLst/>
                <a:latin typeface="DeepSeek-CJK-patch"/>
              </a:rPr>
              <a:t>Key Achievements:</a:t>
            </a:r>
          </a:p>
          <a:p>
            <a:pPr marL="742950" lvl="1" indent="-285750">
              <a:spcBef>
                <a:spcPts val="300"/>
              </a:spcBef>
              <a:buFont typeface="Arial" panose="020B0604020202020204" pitchFamily="34" charset="0"/>
              <a:buChar char="•"/>
            </a:pPr>
            <a:r>
              <a:rPr lang="en-GB" b="1" i="0" u="none" strike="noStrike" dirty="0">
                <a:solidFill>
                  <a:srgbClr val="404040"/>
                </a:solidFill>
                <a:effectLst/>
                <a:latin typeface="DeepSeek-CJK-patch"/>
              </a:rPr>
              <a:t>Uniformity:</a:t>
            </a:r>
            <a:r>
              <a:rPr lang="en-GB" b="0" i="0" u="none" strike="noStrike" dirty="0">
                <a:solidFill>
                  <a:srgbClr val="404040"/>
                </a:solidFill>
                <a:effectLst/>
                <a:latin typeface="DeepSeek-CJK-patch"/>
              </a:rPr>
              <a:t> Achieved </a:t>
            </a:r>
            <a:r>
              <a:rPr lang="en-GB" b="1" i="0" u="none" strike="noStrike" dirty="0">
                <a:solidFill>
                  <a:srgbClr val="404040"/>
                </a:solidFill>
                <a:effectLst/>
                <a:latin typeface="DeepSeek-CJK-patch"/>
              </a:rPr>
              <a:t>r₉₀ </a:t>
            </a:r>
            <a:r>
              <a:rPr lang="en-GB" dirty="0"/>
              <a:t>≈ </a:t>
            </a:r>
            <a:r>
              <a:rPr lang="en-GB" b="1" i="0" u="none" strike="noStrike" dirty="0">
                <a:solidFill>
                  <a:srgbClr val="404040"/>
                </a:solidFill>
                <a:effectLst/>
                <a:latin typeface="DeepSeek-CJK-patch"/>
              </a:rPr>
              <a:t>75 mm</a:t>
            </a:r>
            <a:r>
              <a:rPr lang="en-GB" b="0" i="0" u="none" strike="noStrike" dirty="0">
                <a:solidFill>
                  <a:srgbClr val="404040"/>
                </a:solidFill>
                <a:effectLst/>
                <a:latin typeface="DeepSeek-CJK-patch"/>
              </a:rPr>
              <a:t> (similar to dual-scatterer).</a:t>
            </a:r>
          </a:p>
          <a:p>
            <a:pPr marL="742950" lvl="1" indent="-285750" algn="l">
              <a:spcBef>
                <a:spcPts val="300"/>
              </a:spcBef>
              <a:buFont typeface="Arial" panose="020B0604020202020204" pitchFamily="34" charset="0"/>
              <a:buChar char="•"/>
            </a:pPr>
            <a:r>
              <a:rPr lang="en-GB" b="1" i="0" u="none" strike="noStrike" dirty="0">
                <a:solidFill>
                  <a:srgbClr val="404040"/>
                </a:solidFill>
                <a:effectLst/>
                <a:latin typeface="DeepSeek-CJK-patch"/>
              </a:rPr>
              <a:t>Photon Reduction:</a:t>
            </a:r>
            <a:r>
              <a:rPr lang="en-GB" b="0" i="0" u="none" strike="noStrike" dirty="0">
                <a:solidFill>
                  <a:srgbClr val="404040"/>
                </a:solidFill>
                <a:effectLst/>
                <a:latin typeface="DeepSeek-CJK-patch"/>
              </a:rPr>
              <a:t> </a:t>
            </a:r>
            <a:r>
              <a:rPr lang="en-GB" b="1" i="0" u="none" strike="noStrike" dirty="0">
                <a:solidFill>
                  <a:srgbClr val="404040"/>
                </a:solidFill>
                <a:effectLst/>
                <a:latin typeface="DeepSeek-CJK-patch"/>
              </a:rPr>
              <a:t>94.5% fewer photons</a:t>
            </a:r>
            <a:r>
              <a:rPr lang="en-GB" b="0" i="0" u="none" strike="noStrike" dirty="0">
                <a:solidFill>
                  <a:srgbClr val="404040"/>
                </a:solidFill>
                <a:effectLst/>
                <a:latin typeface="DeepSeek-CJK-patch"/>
              </a:rPr>
              <a:t> (14.6% vs. 80.3%).</a:t>
            </a:r>
          </a:p>
          <a:p>
            <a:pPr marL="742950" lvl="1" indent="-285750" algn="l">
              <a:spcBef>
                <a:spcPts val="300"/>
              </a:spcBef>
              <a:buFont typeface="Arial" panose="020B0604020202020204" pitchFamily="34" charset="0"/>
              <a:buChar char="•"/>
            </a:pPr>
            <a:r>
              <a:rPr lang="en-GB" b="1" i="0" u="none" strike="noStrike" dirty="0">
                <a:solidFill>
                  <a:srgbClr val="404040"/>
                </a:solidFill>
                <a:effectLst/>
                <a:latin typeface="DeepSeek-CJK-patch"/>
              </a:rPr>
              <a:t>Electron Transmission:</a:t>
            </a:r>
            <a:r>
              <a:rPr lang="en-GB" b="0" i="0" u="none" strike="noStrike" dirty="0">
                <a:solidFill>
                  <a:srgbClr val="404040"/>
                </a:solidFill>
                <a:effectLst/>
                <a:latin typeface="DeepSeek-CJK-patch"/>
              </a:rPr>
              <a:t> Improved to </a:t>
            </a:r>
            <a:r>
              <a:rPr lang="en-GB" b="1" i="0" u="none" strike="noStrike" dirty="0">
                <a:solidFill>
                  <a:srgbClr val="404040"/>
                </a:solidFill>
                <a:effectLst/>
                <a:latin typeface="DeepSeek-CJK-patch"/>
              </a:rPr>
              <a:t>33.7%</a:t>
            </a:r>
            <a:r>
              <a:rPr lang="en-GB" b="0" i="0" u="none" strike="noStrike" dirty="0">
                <a:solidFill>
                  <a:srgbClr val="404040"/>
                </a:solidFill>
                <a:effectLst/>
                <a:latin typeface="DeepSeek-CJK-patch"/>
              </a:rPr>
              <a:t> (vs. 24.8%).</a:t>
            </a:r>
          </a:p>
        </p:txBody>
      </p:sp>
      <p:pic>
        <p:nvPicPr>
          <p:cNvPr id="12" name="Content Placeholder 6" descr="A table with numbers and text&#10;&#10;AI-generated content may be incorrect.">
            <a:extLst>
              <a:ext uri="{FF2B5EF4-FFF2-40B4-BE49-F238E27FC236}">
                <a16:creationId xmlns:a16="http://schemas.microsoft.com/office/drawing/2014/main" id="{81F0751E-6A28-3962-923A-105D286866A1}"/>
              </a:ext>
            </a:extLst>
          </p:cNvPr>
          <p:cNvPicPr>
            <a:picLocks noChangeAspect="1"/>
          </p:cNvPicPr>
          <p:nvPr/>
        </p:nvPicPr>
        <p:blipFill>
          <a:blip r:embed="rId3"/>
          <a:stretch>
            <a:fillRect/>
          </a:stretch>
        </p:blipFill>
        <p:spPr>
          <a:xfrm>
            <a:off x="6836919" y="2303736"/>
            <a:ext cx="3489271" cy="2126532"/>
          </a:xfrm>
          <a:prstGeom prst="rect">
            <a:avLst/>
          </a:prstGeom>
        </p:spPr>
      </p:pic>
      <p:sp>
        <p:nvSpPr>
          <p:cNvPr id="17" name="Date Placeholder 16">
            <a:extLst>
              <a:ext uri="{FF2B5EF4-FFF2-40B4-BE49-F238E27FC236}">
                <a16:creationId xmlns:a16="http://schemas.microsoft.com/office/drawing/2014/main" id="{A42F9AB1-5D30-9297-2C87-073E6E5989A8}"/>
              </a:ext>
            </a:extLst>
          </p:cNvPr>
          <p:cNvSpPr>
            <a:spLocks noGrp="1"/>
          </p:cNvSpPr>
          <p:nvPr>
            <p:ph type="dt" sz="half" idx="10"/>
          </p:nvPr>
        </p:nvSpPr>
        <p:spPr/>
        <p:txBody>
          <a:bodyPr/>
          <a:lstStyle/>
          <a:p>
            <a:fld id="{0FE670C6-79C3-564D-AD11-C433F77F0CCB}" type="datetime1">
              <a:rPr lang="en-GB" smtClean="0"/>
              <a:t>16/09/2025</a:t>
            </a:fld>
            <a:endParaRPr lang="en-US"/>
          </a:p>
        </p:txBody>
      </p:sp>
      <p:sp>
        <p:nvSpPr>
          <p:cNvPr id="18" name="Footer Placeholder 17">
            <a:extLst>
              <a:ext uri="{FF2B5EF4-FFF2-40B4-BE49-F238E27FC236}">
                <a16:creationId xmlns:a16="http://schemas.microsoft.com/office/drawing/2014/main" id="{A27E6B54-A973-B5C1-26E7-F361B0EFE8C4}"/>
              </a:ext>
            </a:extLst>
          </p:cNvPr>
          <p:cNvSpPr>
            <a:spLocks noGrp="1"/>
          </p:cNvSpPr>
          <p:nvPr>
            <p:ph type="ftr" sz="quarter" idx="11"/>
          </p:nvPr>
        </p:nvSpPr>
        <p:spPr>
          <a:xfrm>
            <a:off x="1340605" y="6419087"/>
            <a:ext cx="4114800" cy="365125"/>
          </a:xfrm>
        </p:spPr>
        <p:txBody>
          <a:bodyPr/>
          <a:lstStyle/>
          <a:p>
            <a:r>
              <a:rPr lang="en-US"/>
              <a:t>Sabrina Wang | VHEE'25, Daresbury</a:t>
            </a:r>
          </a:p>
        </p:txBody>
      </p:sp>
      <p:sp>
        <p:nvSpPr>
          <p:cNvPr id="19" name="Slide Number Placeholder 18">
            <a:extLst>
              <a:ext uri="{FF2B5EF4-FFF2-40B4-BE49-F238E27FC236}">
                <a16:creationId xmlns:a16="http://schemas.microsoft.com/office/drawing/2014/main" id="{FD42226E-5422-BBA4-565F-FDD1C3A258CA}"/>
              </a:ext>
            </a:extLst>
          </p:cNvPr>
          <p:cNvSpPr>
            <a:spLocks noGrp="1"/>
          </p:cNvSpPr>
          <p:nvPr>
            <p:ph type="sldNum" sz="quarter" idx="12"/>
          </p:nvPr>
        </p:nvSpPr>
        <p:spPr/>
        <p:txBody>
          <a:bodyPr/>
          <a:lstStyle/>
          <a:p>
            <a:fld id="{148CC95F-0247-41B6-91CF-DC97C76A7088}" type="slidenum">
              <a:rPr lang="en-US" smtClean="0"/>
              <a:t>8</a:t>
            </a:fld>
            <a:endParaRPr lang="en-US"/>
          </a:p>
        </p:txBody>
      </p:sp>
      <p:pic>
        <p:nvPicPr>
          <p:cNvPr id="7" name="Picture 2" descr="University of Oxford Logo PNG Vector (EPS) Free Download">
            <a:extLst>
              <a:ext uri="{FF2B5EF4-FFF2-40B4-BE49-F238E27FC236}">
                <a16:creationId xmlns:a16="http://schemas.microsoft.com/office/drawing/2014/main" id="{CF87E62C-1A1E-FAA0-C9FC-462C66D176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23" t="4431" r="4875" b="5007"/>
          <a:stretch>
            <a:fillRect/>
          </a:stretch>
        </p:blipFill>
        <p:spPr bwMode="auto">
          <a:xfrm>
            <a:off x="11028902" y="791278"/>
            <a:ext cx="606977" cy="60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1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28D2-CB1F-9585-CEFF-31F831EBAC6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F5EF357-E34A-EC24-46BF-0F0224D14378}"/>
              </a:ext>
            </a:extLst>
          </p:cNvPr>
          <p:cNvSpPr>
            <a:spLocks noGrp="1"/>
          </p:cNvSpPr>
          <p:nvPr>
            <p:ph idx="1"/>
          </p:nvPr>
        </p:nvSpPr>
        <p:spPr>
          <a:xfrm>
            <a:off x="515112" y="1907095"/>
            <a:ext cx="11155680" cy="4303699"/>
          </a:xfrm>
        </p:spPr>
        <p:txBody>
          <a:bodyPr>
            <a:normAutofit/>
          </a:bodyPr>
          <a:lstStyle/>
          <a:p>
            <a:pPr lvl="1"/>
            <a:endParaRPr lang="en-GB" dirty="0"/>
          </a:p>
          <a:p>
            <a:r>
              <a:rPr lang="en-GB" sz="2400" b="1" dirty="0"/>
              <a:t>Success:</a:t>
            </a:r>
            <a:r>
              <a:rPr lang="en-GB" sz="2400" dirty="0"/>
              <a:t> Quadrupole-scatterer system reduces photons by </a:t>
            </a:r>
            <a:r>
              <a:rPr lang="en-GB" sz="2400" b="1" dirty="0"/>
              <a:t>94.5%</a:t>
            </a:r>
            <a:r>
              <a:rPr lang="en-GB" sz="2400" dirty="0"/>
              <a:t> while maintaining </a:t>
            </a:r>
            <a:r>
              <a:rPr lang="en-US" altLang="zh-CN" sz="2400" dirty="0"/>
              <a:t>transverse</a:t>
            </a:r>
            <a:r>
              <a:rPr lang="zh-CN" altLang="en-US" sz="2400" dirty="0"/>
              <a:t> </a:t>
            </a:r>
            <a:r>
              <a:rPr lang="en-US" altLang="zh-CN" sz="2400" dirty="0"/>
              <a:t>electron</a:t>
            </a:r>
            <a:r>
              <a:rPr lang="zh-CN" altLang="en-US" sz="2400" dirty="0"/>
              <a:t> </a:t>
            </a:r>
            <a:r>
              <a:rPr lang="en-US" altLang="zh-CN" sz="2400" dirty="0"/>
              <a:t>intensity</a:t>
            </a:r>
            <a:r>
              <a:rPr lang="zh-CN" altLang="en-US" sz="2400" dirty="0"/>
              <a:t> </a:t>
            </a:r>
            <a:r>
              <a:rPr lang="en-US" altLang="zh-CN" sz="2400" dirty="0"/>
              <a:t>uniformity</a:t>
            </a:r>
            <a:r>
              <a:rPr lang="en-GB" sz="2400" dirty="0"/>
              <a:t>.</a:t>
            </a:r>
          </a:p>
          <a:p>
            <a:r>
              <a:rPr lang="en-GB" sz="2400" b="1" dirty="0"/>
              <a:t>Impact:</a:t>
            </a:r>
            <a:r>
              <a:rPr lang="en-GB" sz="2400" dirty="0"/>
              <a:t> </a:t>
            </a:r>
            <a:r>
              <a:rPr lang="en-US" altLang="zh-CN" sz="2400" dirty="0"/>
              <a:t>Time</a:t>
            </a:r>
            <a:r>
              <a:rPr lang="zh-CN" altLang="en-US" sz="2400" dirty="0"/>
              <a:t> </a:t>
            </a:r>
            <a:r>
              <a:rPr lang="en-US" altLang="zh-CN" sz="2400" dirty="0"/>
              <a:t>independent,</a:t>
            </a:r>
            <a:r>
              <a:rPr lang="zh-CN" altLang="en-US" sz="2400" dirty="0"/>
              <a:t> </a:t>
            </a:r>
            <a:r>
              <a:rPr lang="en-US" altLang="zh-CN" sz="2400" dirty="0"/>
              <a:t>cost-efficient</a:t>
            </a:r>
            <a:r>
              <a:rPr lang="zh-CN" altLang="en-US" sz="2400" dirty="0"/>
              <a:t> </a:t>
            </a:r>
            <a:r>
              <a:rPr lang="en-US" altLang="zh-CN" sz="2400" dirty="0"/>
              <a:t>method</a:t>
            </a:r>
            <a:r>
              <a:rPr lang="zh-CN" altLang="en-US" sz="2400" dirty="0"/>
              <a:t> </a:t>
            </a:r>
            <a:r>
              <a:rPr lang="en-US" altLang="zh-CN" sz="2400" dirty="0"/>
              <a:t>of</a:t>
            </a:r>
            <a:r>
              <a:rPr lang="zh-CN" altLang="en-US" sz="2400" dirty="0"/>
              <a:t> </a:t>
            </a:r>
            <a:r>
              <a:rPr lang="en-US" altLang="zh-CN" sz="2400" dirty="0"/>
              <a:t>conformal</a:t>
            </a:r>
            <a:r>
              <a:rPr lang="zh-CN" altLang="en-US" sz="2400" dirty="0"/>
              <a:t> </a:t>
            </a:r>
            <a:r>
              <a:rPr lang="en-US" altLang="zh-CN" sz="2400" dirty="0"/>
              <a:t>beam</a:t>
            </a:r>
            <a:r>
              <a:rPr lang="zh-CN" altLang="en-US" sz="2400" dirty="0"/>
              <a:t> </a:t>
            </a:r>
            <a:r>
              <a:rPr lang="en-US" altLang="zh-CN" sz="2400" dirty="0"/>
              <a:t>delivery</a:t>
            </a:r>
            <a:r>
              <a:rPr lang="zh-CN" altLang="en-US" sz="2400" dirty="0"/>
              <a:t> </a:t>
            </a:r>
            <a:r>
              <a:rPr lang="en-US" altLang="zh-CN" sz="2400" dirty="0"/>
              <a:t>for</a:t>
            </a:r>
            <a:r>
              <a:rPr lang="zh-CN" altLang="en-US" sz="2400" dirty="0"/>
              <a:t> </a:t>
            </a:r>
            <a:r>
              <a:rPr lang="en-US" altLang="zh-CN" sz="2400" dirty="0"/>
              <a:t>VHEE</a:t>
            </a:r>
            <a:r>
              <a:rPr lang="zh-CN" altLang="en-US" sz="2400" dirty="0"/>
              <a:t> </a:t>
            </a:r>
            <a:r>
              <a:rPr lang="en-US" altLang="zh-CN" sz="2400" dirty="0"/>
              <a:t>FLASH.</a:t>
            </a:r>
            <a:endParaRPr lang="en-GB" sz="2400" dirty="0"/>
          </a:p>
          <a:p>
            <a:r>
              <a:rPr lang="en-GB" sz="2400" b="1" dirty="0"/>
              <a:t>Next Steps:</a:t>
            </a:r>
            <a:r>
              <a:rPr lang="en-GB" sz="2400" dirty="0"/>
              <a:t> </a:t>
            </a:r>
            <a:r>
              <a:rPr lang="en-US" altLang="zh-CN" sz="2400" dirty="0"/>
              <a:t>More</a:t>
            </a:r>
            <a:r>
              <a:rPr lang="zh-CN" altLang="en-US" sz="2400" dirty="0"/>
              <a:t> </a:t>
            </a:r>
            <a:r>
              <a:rPr lang="en-US" altLang="zh-CN" sz="2400" dirty="0"/>
              <a:t>realistic</a:t>
            </a:r>
            <a:r>
              <a:rPr lang="zh-CN" altLang="en-US" sz="2400" dirty="0"/>
              <a:t> </a:t>
            </a:r>
            <a:r>
              <a:rPr lang="en-US" altLang="zh-CN" sz="2400" dirty="0"/>
              <a:t>simulation</a:t>
            </a:r>
            <a:r>
              <a:rPr lang="zh-CN" altLang="en-US" sz="2400" dirty="0"/>
              <a:t> </a:t>
            </a:r>
            <a:r>
              <a:rPr lang="en-US" altLang="zh-CN" sz="2400" dirty="0"/>
              <a:t>and</a:t>
            </a:r>
            <a:r>
              <a:rPr lang="zh-CN" altLang="en-US" sz="2400" dirty="0"/>
              <a:t> </a:t>
            </a:r>
            <a:r>
              <a:rPr lang="en-US" altLang="zh-CN" sz="2400" dirty="0"/>
              <a:t>experimental</a:t>
            </a:r>
            <a:r>
              <a:rPr lang="zh-CN" altLang="en-US" sz="2400" dirty="0"/>
              <a:t> </a:t>
            </a:r>
            <a:r>
              <a:rPr lang="en-US" altLang="zh-CN" sz="2400" dirty="0"/>
              <a:t>validation</a:t>
            </a:r>
            <a:r>
              <a:rPr lang="zh-CN" altLang="en-US" sz="2400" dirty="0"/>
              <a:t> </a:t>
            </a:r>
            <a:r>
              <a:rPr lang="en-US" altLang="zh-CN" sz="2400" dirty="0"/>
              <a:t>at</a:t>
            </a:r>
            <a:r>
              <a:rPr lang="zh-CN" altLang="en-US" sz="2400" dirty="0"/>
              <a:t> </a:t>
            </a:r>
            <a:r>
              <a:rPr lang="en-US" altLang="zh-CN" sz="2400" dirty="0"/>
              <a:t>CLEAR</a:t>
            </a:r>
            <a:r>
              <a:rPr lang="zh-CN" altLang="en-US" sz="2400" dirty="0"/>
              <a:t> </a:t>
            </a:r>
            <a:r>
              <a:rPr lang="en-US" altLang="zh-CN" sz="2400" dirty="0"/>
              <a:t>and</a:t>
            </a:r>
            <a:r>
              <a:rPr lang="zh-CN" altLang="en-US" sz="2400" dirty="0"/>
              <a:t> </a:t>
            </a:r>
            <a:r>
              <a:rPr lang="en-US" altLang="zh-CN" sz="2400" dirty="0"/>
              <a:t>CLARA</a:t>
            </a:r>
            <a:endParaRPr lang="en-GB" sz="2400" dirty="0"/>
          </a:p>
          <a:p>
            <a:endParaRPr lang="en-GB" dirty="0"/>
          </a:p>
          <a:p>
            <a:pPr lvl="1"/>
            <a:endParaRPr lang="en-GB" dirty="0"/>
          </a:p>
          <a:p>
            <a:endParaRPr lang="en-US" dirty="0"/>
          </a:p>
        </p:txBody>
      </p:sp>
      <p:sp>
        <p:nvSpPr>
          <p:cNvPr id="8" name="Date Placeholder 7">
            <a:extLst>
              <a:ext uri="{FF2B5EF4-FFF2-40B4-BE49-F238E27FC236}">
                <a16:creationId xmlns:a16="http://schemas.microsoft.com/office/drawing/2014/main" id="{09A9B9BD-C282-38D3-0812-8EF7A6417276}"/>
              </a:ext>
            </a:extLst>
          </p:cNvPr>
          <p:cNvSpPr>
            <a:spLocks noGrp="1"/>
          </p:cNvSpPr>
          <p:nvPr>
            <p:ph type="dt" sz="half" idx="10"/>
          </p:nvPr>
        </p:nvSpPr>
        <p:spPr/>
        <p:txBody>
          <a:bodyPr/>
          <a:lstStyle/>
          <a:p>
            <a:fld id="{C77A3052-9EF8-AB4D-9042-76C8E60D36CA}" type="datetime1">
              <a:rPr lang="en-GB" smtClean="0"/>
              <a:t>16/09/2025</a:t>
            </a:fld>
            <a:endParaRPr lang="en-US"/>
          </a:p>
        </p:txBody>
      </p:sp>
      <p:sp>
        <p:nvSpPr>
          <p:cNvPr id="9" name="Footer Placeholder 8">
            <a:extLst>
              <a:ext uri="{FF2B5EF4-FFF2-40B4-BE49-F238E27FC236}">
                <a16:creationId xmlns:a16="http://schemas.microsoft.com/office/drawing/2014/main" id="{D8E75218-CF5D-1609-C39B-653C8911EC28}"/>
              </a:ext>
            </a:extLst>
          </p:cNvPr>
          <p:cNvSpPr>
            <a:spLocks noGrp="1"/>
          </p:cNvSpPr>
          <p:nvPr>
            <p:ph type="ftr" sz="quarter" idx="11"/>
          </p:nvPr>
        </p:nvSpPr>
        <p:spPr>
          <a:xfrm>
            <a:off x="1207008" y="6425501"/>
            <a:ext cx="4114800" cy="365125"/>
          </a:xfrm>
        </p:spPr>
        <p:txBody>
          <a:bodyPr/>
          <a:lstStyle/>
          <a:p>
            <a:r>
              <a:rPr lang="en-US"/>
              <a:t>Sabrina Wang | VHEE'25, Daresbury</a:t>
            </a:r>
            <a:endParaRPr lang="en-US" dirty="0"/>
          </a:p>
        </p:txBody>
      </p:sp>
      <p:sp>
        <p:nvSpPr>
          <p:cNvPr id="10" name="Slide Number Placeholder 9">
            <a:extLst>
              <a:ext uri="{FF2B5EF4-FFF2-40B4-BE49-F238E27FC236}">
                <a16:creationId xmlns:a16="http://schemas.microsoft.com/office/drawing/2014/main" id="{1DFAABED-F80D-86F6-816B-0FE59142EF50}"/>
              </a:ext>
            </a:extLst>
          </p:cNvPr>
          <p:cNvSpPr>
            <a:spLocks noGrp="1"/>
          </p:cNvSpPr>
          <p:nvPr>
            <p:ph type="sldNum" sz="quarter" idx="12"/>
          </p:nvPr>
        </p:nvSpPr>
        <p:spPr/>
        <p:txBody>
          <a:bodyPr/>
          <a:lstStyle/>
          <a:p>
            <a:fld id="{148CC95F-0247-41B6-91CF-DC97C76A7088}" type="slidenum">
              <a:rPr lang="en-US" smtClean="0"/>
              <a:t>9</a:t>
            </a:fld>
            <a:endParaRPr lang="en-US"/>
          </a:p>
        </p:txBody>
      </p:sp>
      <p:pic>
        <p:nvPicPr>
          <p:cNvPr id="5" name="Picture 2" descr="University of Oxford Logo PNG Vector (EPS) Free Download">
            <a:extLst>
              <a:ext uri="{FF2B5EF4-FFF2-40B4-BE49-F238E27FC236}">
                <a16:creationId xmlns:a16="http://schemas.microsoft.com/office/drawing/2014/main" id="{92A94516-B1B0-2220-3BCA-633F90D2F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3" t="4431" r="4875" b="5007"/>
          <a:stretch>
            <a:fillRect/>
          </a:stretch>
        </p:blipFill>
        <p:spPr bwMode="auto">
          <a:xfrm>
            <a:off x="11028902" y="791278"/>
            <a:ext cx="606977" cy="60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52011</TotalTime>
  <Words>1271</Words>
  <Application>Microsoft Macintosh PowerPoint</Application>
  <PresentationFormat>Widescreen</PresentationFormat>
  <Paragraphs>148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DeepSeek-CJK-patch</vt:lpstr>
      <vt:lpstr>Aptos</vt:lpstr>
      <vt:lpstr>Arial</vt:lpstr>
      <vt:lpstr>Bierstadt</vt:lpstr>
      <vt:lpstr>GestaltVTI</vt:lpstr>
      <vt:lpstr>Development of Scattering Systems for Tumour Conformality with VHEE Beams</vt:lpstr>
      <vt:lpstr>Background</vt:lpstr>
      <vt:lpstr>Challenge in delivering VHEE FLASH </vt:lpstr>
      <vt:lpstr>Principle + Simulation Tools</vt:lpstr>
      <vt:lpstr>Dual-Scatterer System</vt:lpstr>
      <vt:lpstr>Quadrupole-Scatterer System</vt:lpstr>
      <vt:lpstr>Dose Map Comparison</vt:lpstr>
      <vt:lpstr>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Sabrina Wang</dc:creator>
  <cp:lastModifiedBy>Sabrina Wang</cp:lastModifiedBy>
  <cp:revision>31</cp:revision>
  <dcterms:created xsi:type="dcterms:W3CDTF">2025-05-28T10:56:01Z</dcterms:created>
  <dcterms:modified xsi:type="dcterms:W3CDTF">2025-09-17T10:07:56Z</dcterms:modified>
</cp:coreProperties>
</file>