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58" r:id="rId4"/>
    <p:sldId id="270" r:id="rId5"/>
    <p:sldId id="259" r:id="rId6"/>
    <p:sldId id="260" r:id="rId7"/>
    <p:sldId id="264" r:id="rId8"/>
    <p:sldId id="265" r:id="rId9"/>
    <p:sldId id="267" r:id="rId10"/>
    <p:sldId id="266" r:id="rId11"/>
    <p:sldId id="268" r:id="rId12"/>
    <p:sldId id="261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2520"/>
    <a:srgbClr val="001E60"/>
    <a:srgbClr val="815329"/>
    <a:srgbClr val="747474"/>
    <a:srgbClr val="0033A1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43"/>
  </p:normalViewPr>
  <p:slideViewPr>
    <p:cSldViewPr snapToGrid="0">
      <p:cViewPr>
        <p:scale>
          <a:sx n="110" d="100"/>
          <a:sy n="110" d="100"/>
        </p:scale>
        <p:origin x="82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F0B8D-B449-A042-8202-4157A5877750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9E9AA-AE54-EF47-BDF7-9C2E276DF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65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5F80E-56B5-C80F-2562-8B13CA5C2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01E6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EAA32-7CC1-F734-47B0-83D463CAF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747474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919EA-5E6C-9C01-873A-84839611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47474"/>
                </a:solidFill>
              </a:defRPr>
            </a:lvl1pPr>
          </a:lstStyle>
          <a:p>
            <a:r>
              <a:rPr lang="en-US"/>
              <a:t>17th September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B2C40-4589-D677-64B9-8B982D0F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4FA40-4E33-8B66-3864-C1FCE729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F35F1E1-5F1F-40C8-A112-BA19C7EA4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4" y="6391836"/>
            <a:ext cx="360082" cy="3600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1AB1F4B-B904-45DA-2A53-A2FAA3C287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63" y="106082"/>
            <a:ext cx="960219" cy="360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5C34D-0468-BDD0-FE52-714CF5E0FC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48257" y="-49300"/>
            <a:ext cx="1643743" cy="68287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142D31-7EF8-A69F-E456-2E952DB10976}"/>
              </a:ext>
            </a:extLst>
          </p:cNvPr>
          <p:cNvCxnSpPr>
            <a:cxnSpLocks/>
          </p:cNvCxnSpPr>
          <p:nvPr userDrawn="1"/>
        </p:nvCxnSpPr>
        <p:spPr>
          <a:xfrm>
            <a:off x="1251857" y="304800"/>
            <a:ext cx="9154886" cy="0"/>
          </a:xfrm>
          <a:prstGeom prst="line">
            <a:avLst/>
          </a:prstGeom>
          <a:ln>
            <a:solidFill>
              <a:srgbClr val="001F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0CD4-019B-A525-CC89-337EA339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E24CA-3A66-572F-DC67-34C9461D2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9FD62-4208-5374-2D27-E11B5826A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DBA83-7B73-2F2E-6163-810E594E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B0212-7F43-065F-E5F3-6BBFA15DC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1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32A5F7-181E-328A-890E-B02877419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C1AF0-72AB-8A86-EA50-160B907EC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A8FC2-270C-877A-3FC1-3DBCBCDA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41BF0-AFD0-F987-714E-D0ECEEBC9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91191-D1B4-FDED-4BF4-EF2222CA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5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0F07F-82B9-6F82-FEFB-19D2D873F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DE959-0E4F-A36D-CB3C-B8CB0A7CF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3D93B-8A7B-BB30-2049-AE3E4C1B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549EA-0A19-5C16-15A3-6ACF2F3B8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975B8-E01F-C1F1-9C93-6A92AB95C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1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053F4-5144-ABF7-D34E-D92F7A956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1B40D8-0526-F546-B9DA-2465D2662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427A3-9E5D-77ED-182E-C754B37D6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A4061-440B-CD62-5D45-8DF8BB008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AFB22-2E4B-9926-FF09-623E2D938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1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88F2F-CFA6-4D15-F71D-FC97A498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A3AD6-0C13-FE19-6FB5-FEDD462F7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EFD66-098F-3D98-184D-D1C854707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795CA-9C33-C9E6-E44B-96D1BEC8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AC897-2C78-1B03-6539-556CA52F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10EBC-3059-A651-F10C-779758B9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6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99402-C4B4-92EF-D250-741AFC72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C1834-FADE-B7ED-4CBD-4CC2011B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B84A2-FB54-7D0D-F1DA-A11764FEE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F548D2-716E-4D43-2031-37C8603BB4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2CF61-8805-37DF-B98C-91F8EA80F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87CDFC-A0AA-762B-B2AF-1B44FF36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78D2A5-BB73-DCA8-842C-8BC1A894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0CD0B-C5CC-B065-5393-B0109E63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1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5125D-B839-DAAB-5A9D-20E2D268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5CB3-D9C7-F294-F65E-BF17BF32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FBF00-03B1-8844-21CC-2D739ADA5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FB1D6-B162-B5CE-482A-6BBC3DE6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7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F9B69-AB42-0A8E-41FA-3B0C0F58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A0313-D5C2-0838-41F5-AAD39C6A0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2F860-B2FA-B1CD-E4DD-F0ABF2400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5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8944-E86C-ECC8-0D3E-8C38D859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40963-48A5-9460-00B7-89827AB7C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740C5F-D95B-E159-5D64-BC2DF7748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B438E-567D-A504-6BC4-61B88D5C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9FC24-F64F-3885-9F32-C5437FAD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6A73-6C5D-7C3A-61B1-A32219B6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2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E48A7-954E-9302-E94B-462894A83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63D50-5D96-5A93-9499-73795B2F7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4BFB4-361D-D2B3-9832-C46D5AD6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328A5-E029-1E2D-191D-C0873128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9EEEC-B45A-C9D5-F970-F7F52F30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7FEF9-10D5-957D-EB5F-04A6F368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52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5B04F-6632-41A5-26C5-B7732057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31299-0DAD-CA18-ED04-4AB86E3A3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66E72-498D-F3F5-90CE-9CB5269A6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61811-57CE-5D0A-DE68-D714D25D1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110B5-A5F2-B48E-0462-2ECE32749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870F92-D417-2B49-911E-77CD31EB2F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22F0E0-B1D2-6B48-87C9-3D03E483B8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564" y="6391836"/>
            <a:ext cx="360082" cy="3600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D5B8092-7E24-0FC6-286D-5540E8B6179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563" y="106082"/>
            <a:ext cx="960219" cy="360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4D3BE5-BD35-C897-6595-714883B78FD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548257" y="-49300"/>
            <a:ext cx="1643743" cy="68287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00B864-22D7-0F69-B310-64A1B2E3518A}"/>
              </a:ext>
            </a:extLst>
          </p:cNvPr>
          <p:cNvCxnSpPr>
            <a:cxnSpLocks/>
          </p:cNvCxnSpPr>
          <p:nvPr userDrawn="1"/>
        </p:nvCxnSpPr>
        <p:spPr>
          <a:xfrm>
            <a:off x="1251857" y="304800"/>
            <a:ext cx="9154886" cy="0"/>
          </a:xfrm>
          <a:prstGeom prst="line">
            <a:avLst/>
          </a:prstGeom>
          <a:ln>
            <a:solidFill>
              <a:srgbClr val="001F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79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1E6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1E60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1E60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1E60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1E60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1E60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svg"/><Relationship Id="rId7" Type="http://schemas.openxmlformats.org/officeDocument/2006/relationships/hyperlink" Target="mailto:giacomo.tangari@cern.c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clear.cern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giacomo.tangari@cern.ch" TargetMode="External"/><Relationship Id="rId3" Type="http://schemas.openxmlformats.org/officeDocument/2006/relationships/image" Target="../media/image2.sv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lear.cern/content/publication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279A125-15B9-891A-7A0A-05D04BC08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4" y="6391836"/>
            <a:ext cx="360082" cy="3600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DF4413B-926D-FC9E-3941-226B6EDB4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63" y="106082"/>
            <a:ext cx="960219" cy="360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A7DB70-C2FF-ECB9-E684-35F1A4522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257" y="-49300"/>
            <a:ext cx="1643743" cy="6828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DA5EEF-5951-5A1F-A53B-DCD2AFB10412}"/>
              </a:ext>
            </a:extLst>
          </p:cNvPr>
          <p:cNvCxnSpPr>
            <a:cxnSpLocks/>
          </p:cNvCxnSpPr>
          <p:nvPr/>
        </p:nvCxnSpPr>
        <p:spPr>
          <a:xfrm>
            <a:off x="1251857" y="304800"/>
            <a:ext cx="9154886" cy="0"/>
          </a:xfrm>
          <a:prstGeom prst="line">
            <a:avLst/>
          </a:prstGeom>
          <a:ln>
            <a:solidFill>
              <a:srgbClr val="001F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25666ED-EB9B-89E4-AA65-FEFAD3639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47409"/>
          </a:xfrm>
        </p:spPr>
        <p:txBody>
          <a:bodyPr>
            <a:normAutofit fontScale="90000"/>
          </a:bodyPr>
          <a:lstStyle/>
          <a:p>
            <a:r>
              <a:rPr lang="en-US" dirty="0"/>
              <a:t>CLEAR, operational status and VHEE activities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C6A5649-84A9-437C-4661-EF0A382B0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788230"/>
            <a:ext cx="7645400" cy="1860216"/>
          </a:xfrm>
        </p:spPr>
        <p:txBody>
          <a:bodyPr>
            <a:normAutofit/>
          </a:bodyPr>
          <a:lstStyle/>
          <a:p>
            <a:pPr algn="l"/>
            <a:r>
              <a:rPr lang="en-US" sz="1600" dirty="0"/>
              <a:t>4</a:t>
            </a:r>
            <a:r>
              <a:rPr lang="en-US" sz="1600" baseline="30000" dirty="0"/>
              <a:t>th</a:t>
            </a:r>
            <a:r>
              <a:rPr lang="en-US" sz="1600" dirty="0"/>
              <a:t> International Workshop on Very High Energy Electron Radiotherapy 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Daresbury, UK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Giacomo Tangari - </a:t>
            </a:r>
            <a:r>
              <a:rPr lang="en-US" sz="1600" dirty="0">
                <a:hlinkClick r:id="rId7"/>
              </a:rPr>
              <a:t>giacomo.tangari@cern.ch</a:t>
            </a:r>
            <a:endParaRPr lang="en-US" sz="1600" dirty="0"/>
          </a:p>
          <a:p>
            <a:pPr algn="l"/>
            <a:endParaRPr lang="en-US" dirty="0"/>
          </a:p>
        </p:txBody>
      </p:sp>
      <p:pic>
        <p:nvPicPr>
          <p:cNvPr id="17" name="Picture 16" descr="A person standing in a room with a machine&#10;&#10;AI-generated content may be incorrect.">
            <a:extLst>
              <a:ext uri="{FF2B5EF4-FFF2-40B4-BE49-F238E27FC236}">
                <a16:creationId xmlns:a16="http://schemas.microsoft.com/office/drawing/2014/main" id="{3EDB0AAB-BE21-4712-6DB2-6902C0E673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02" t="7907" r="11990"/>
          <a:stretch>
            <a:fillRect/>
          </a:stretch>
        </p:blipFill>
        <p:spPr>
          <a:xfrm>
            <a:off x="7956331" y="3069771"/>
            <a:ext cx="3804745" cy="3624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6979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3E589-D641-D074-A91B-808601A9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D67DB-960B-6ADA-2C51-C198F9A0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033EB-D044-77BF-308F-51A0F90D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4689B6-CA25-5804-BA90-84202C8F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11068"/>
            <a:ext cx="10515600" cy="124439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Questions?</a:t>
            </a:r>
            <a:br>
              <a:rPr lang="en-US" dirty="0"/>
            </a:br>
            <a:r>
              <a:rPr lang="en-US" dirty="0"/>
              <a:t>Ideas?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3731B9-247B-248A-B30B-71258FEC094B}"/>
              </a:ext>
            </a:extLst>
          </p:cNvPr>
          <p:cNvSpPr txBox="1">
            <a:spLocks/>
          </p:cNvSpPr>
          <p:nvPr/>
        </p:nvSpPr>
        <p:spPr>
          <a:xfrm>
            <a:off x="838198" y="3496179"/>
            <a:ext cx="10515600" cy="1244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Thank You!</a:t>
            </a:r>
          </a:p>
        </p:txBody>
      </p:sp>
      <p:sp>
        <p:nvSpPr>
          <p:cNvPr id="9" name="TextBox 8">
            <a:hlinkClick r:id="rId2"/>
            <a:extLst>
              <a:ext uri="{FF2B5EF4-FFF2-40B4-BE49-F238E27FC236}">
                <a16:creationId xmlns:a16="http://schemas.microsoft.com/office/drawing/2014/main" id="{F1E78CB9-A672-E12F-1B54-D70EECA93D1E}"/>
              </a:ext>
            </a:extLst>
          </p:cNvPr>
          <p:cNvSpPr txBox="1"/>
          <p:nvPr/>
        </p:nvSpPr>
        <p:spPr>
          <a:xfrm>
            <a:off x="5298685" y="4371238"/>
            <a:ext cx="159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clear.cern.ch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40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78412-02E4-1B77-F5A0-CBBE3482A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34CA2-4398-B976-CDAA-0B583E878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62A4D-B4A1-C1D7-9120-9AB4790E7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054A85-4897-7C0D-1671-7E11CFE64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4609"/>
            <a:ext cx="10515600" cy="1244391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46840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B9702-1E24-AE25-9B8C-043601C52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A3CDB-E51B-E743-EE8D-70D4F200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D54B4-F963-D143-1AA9-1F99C642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DAA81F-DCDE-8FAB-781D-3A0D1229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647"/>
            <a:ext cx="10515600" cy="1244391"/>
          </a:xfrm>
        </p:spPr>
        <p:txBody>
          <a:bodyPr/>
          <a:lstStyle/>
          <a:p>
            <a:r>
              <a:rPr lang="en-US" dirty="0"/>
              <a:t>CLEAR Parameters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2E7B275-7F1B-9800-F0DD-A6A0F4511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681491"/>
              </p:ext>
            </p:extLst>
          </p:nvPr>
        </p:nvGraphicFramePr>
        <p:xfrm>
          <a:off x="838201" y="1520524"/>
          <a:ext cx="7191702" cy="348239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15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383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entury Gothic" panose="020B0502020202020204" pitchFamily="34" charset="0"/>
                        </a:rPr>
                        <a:t>Beam</a:t>
                      </a:r>
                      <a:r>
                        <a:rPr lang="en-GB" sz="1800" baseline="0" dirty="0">
                          <a:latin typeface="Century Gothic" panose="020B0502020202020204" pitchFamily="34" charset="0"/>
                        </a:rPr>
                        <a:t> parameter</a:t>
                      </a:r>
                      <a:endParaRPr lang="en-GB" sz="18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entury Gothic" panose="020B0502020202020204" pitchFamily="34" charset="0"/>
                        </a:rPr>
                        <a:t>Range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4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30 – 230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4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&lt; 0.2 %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rms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(&lt; 1 MeV FWHM)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4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0.1 ps – 10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rms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81882"/>
                  </a:ext>
                </a:extLst>
              </a:tr>
              <a:tr h="3194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 </a:t>
                      </a:r>
                      <a:r>
                        <a:rPr lang="en-GB" sz="14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pC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– 3 </a:t>
                      </a:r>
                      <a:r>
                        <a:rPr lang="en-GB" sz="14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nC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4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Number of bunches per pulse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 to ~150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4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Maximum total pulse charge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80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nC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897715"/>
                  </a:ext>
                </a:extLst>
              </a:tr>
              <a:tr h="54312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Normalized emittances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 to 30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Symbol" pitchFamily="2" charset="2"/>
                        </a:rPr>
                        <a:t>m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 (bunch charge dependent)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4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Repetition</a:t>
                      </a:r>
                      <a:r>
                        <a:rPr lang="en-GB" sz="1400" baseline="0" dirty="0">
                          <a:latin typeface="Century Gothic" panose="020B0502020202020204" pitchFamily="34" charset="0"/>
                        </a:rPr>
                        <a:t> rate</a:t>
                      </a:r>
                      <a:endParaRPr lang="en-GB" sz="14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0.8 to 10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486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entury Gothic" panose="020B0502020202020204" pitchFamily="34" charset="0"/>
                        </a:rPr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1.5 GHz</a:t>
                      </a:r>
                      <a:r>
                        <a:rPr lang="en-GB" sz="14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or 3 GHz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339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927C7-5EB4-855B-2504-CE5BB4DA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 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EBFAD-1924-BC1E-B983-EC3E3395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271B9-C7BB-7BE9-413F-5CFBA330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00506-018C-4021-F1F9-806D4A79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DEBBB7-3766-8F11-6CED-079A60950EFB}"/>
              </a:ext>
            </a:extLst>
          </p:cNvPr>
          <p:cNvGrpSpPr/>
          <p:nvPr/>
        </p:nvGrpSpPr>
        <p:grpSpPr>
          <a:xfrm>
            <a:off x="411236" y="2881317"/>
            <a:ext cx="11369528" cy="1645901"/>
            <a:chOff x="733774" y="1321145"/>
            <a:chExt cx="11458226" cy="1658741"/>
          </a:xfrm>
        </p:grpSpPr>
        <p:pic>
          <p:nvPicPr>
            <p:cNvPr id="8" name="Picture 2" descr="CALIFES Injector line">
              <a:extLst>
                <a:ext uri="{FF2B5EF4-FFF2-40B4-BE49-F238E27FC236}">
                  <a16:creationId xmlns:a16="http://schemas.microsoft.com/office/drawing/2014/main" id="{17378996-EB18-C467-9F4F-434B72ACD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4593" y="1333966"/>
              <a:ext cx="5327407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Experimental line layout">
              <a:extLst>
                <a:ext uri="{FF2B5EF4-FFF2-40B4-BE49-F238E27FC236}">
                  <a16:creationId xmlns:a16="http://schemas.microsoft.com/office/drawing/2014/main" id="{E7392CF6-9A9C-2B4D-B4AF-573A20AD96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44"/>
            <a:stretch/>
          </p:blipFill>
          <p:spPr bwMode="auto">
            <a:xfrm>
              <a:off x="733774" y="1321145"/>
              <a:ext cx="6130819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A08C0F-CFCF-9F16-6F5D-E1862F9271DC}"/>
                </a:ext>
              </a:extLst>
            </p:cNvPr>
            <p:cNvSpPr/>
            <p:nvPr/>
          </p:nvSpPr>
          <p:spPr>
            <a:xfrm rot="20803305">
              <a:off x="6836923" y="1668613"/>
              <a:ext cx="140276" cy="24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E2F68A2-B070-07C3-2705-B8CDC4F36E94}"/>
                </a:ext>
              </a:extLst>
            </p:cNvPr>
            <p:cNvSpPr/>
            <p:nvPr/>
          </p:nvSpPr>
          <p:spPr>
            <a:xfrm rot="21352467">
              <a:off x="6844603" y="1692049"/>
              <a:ext cx="140276" cy="24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F2D9B5-E26B-C38A-EDF7-F50091E043DF}"/>
              </a:ext>
            </a:extLst>
          </p:cNvPr>
          <p:cNvCxnSpPr/>
          <p:nvPr/>
        </p:nvCxnSpPr>
        <p:spPr>
          <a:xfrm flipH="1" flipV="1">
            <a:off x="6136902" y="2242814"/>
            <a:ext cx="1125746" cy="11257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88781D-32DD-B644-E4FF-2B3BDCAE5180}"/>
              </a:ext>
            </a:extLst>
          </p:cNvPr>
          <p:cNvCxnSpPr>
            <a:cxnSpLocks/>
          </p:cNvCxnSpPr>
          <p:nvPr/>
        </p:nvCxnSpPr>
        <p:spPr>
          <a:xfrm flipH="1">
            <a:off x="703054" y="2242814"/>
            <a:ext cx="54338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BD3FC34-C6ED-8DFC-2AF2-92A324A081DA}"/>
              </a:ext>
            </a:extLst>
          </p:cNvPr>
          <p:cNvSpPr txBox="1"/>
          <p:nvPr/>
        </p:nvSpPr>
        <p:spPr>
          <a:xfrm>
            <a:off x="6255486" y="1872011"/>
            <a:ext cx="2636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E60"/>
                </a:solidFill>
                <a:latin typeface="Century Gothic" panose="020B0502020202020204" pitchFamily="34" charset="0"/>
              </a:rPr>
              <a:t>CLEAR New Beamline</a:t>
            </a:r>
          </a:p>
        </p:txBody>
      </p:sp>
    </p:spTree>
    <p:extLst>
      <p:ext uri="{BB962C8B-B14F-4D97-AF65-F5344CB8AC3E}">
        <p14:creationId xmlns:p14="http://schemas.microsoft.com/office/powerpoint/2010/main" val="4281619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68D87-02B0-B00B-F99E-EBB9474C2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Beamline Photos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0068E-FFAF-1DB0-0B7C-5089D88A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4B96D-E8FE-71E4-3774-796A8B9A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63228-1938-8278-3BAD-3C4DB308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A yellow and silver machine&#10;&#10;AI-generated content may be incorrect.">
            <a:extLst>
              <a:ext uri="{FF2B5EF4-FFF2-40B4-BE49-F238E27FC236}">
                <a16:creationId xmlns:a16="http://schemas.microsoft.com/office/drawing/2014/main" id="{AE3033CE-2294-D2B0-4B6F-3DF0F7472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298" y="1575764"/>
            <a:ext cx="3145661" cy="4194215"/>
          </a:xfrm>
          <a:prstGeom prst="rect">
            <a:avLst/>
          </a:prstGeom>
        </p:spPr>
      </p:pic>
      <p:pic>
        <p:nvPicPr>
          <p:cNvPr id="8" name="Picture 7" descr="A group of blue machines with yellow legs&#10;&#10;AI-generated content may be incorrect.">
            <a:extLst>
              <a:ext uri="{FF2B5EF4-FFF2-40B4-BE49-F238E27FC236}">
                <a16:creationId xmlns:a16="http://schemas.microsoft.com/office/drawing/2014/main" id="{7C6570F8-4D9D-AF20-1E93-79E47CD7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258" y="1575766"/>
            <a:ext cx="3145660" cy="41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99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40E83-435A-21CA-565B-019DA0E2C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130006D-B215-F441-DD3C-BE681FA4E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64" y="6391836"/>
            <a:ext cx="360082" cy="36008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EF60E65-62D2-A301-0521-E98FDD5B6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63" y="106082"/>
            <a:ext cx="960219" cy="360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F456EB-4C1C-1564-6530-81BD9E73E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257" y="-49300"/>
            <a:ext cx="1643743" cy="6828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B26DE4-9595-2B17-BB02-BDA17C35815E}"/>
              </a:ext>
            </a:extLst>
          </p:cNvPr>
          <p:cNvCxnSpPr>
            <a:cxnSpLocks/>
          </p:cNvCxnSpPr>
          <p:nvPr/>
        </p:nvCxnSpPr>
        <p:spPr>
          <a:xfrm>
            <a:off x="1251857" y="304800"/>
            <a:ext cx="9154886" cy="0"/>
          </a:xfrm>
          <a:prstGeom prst="line">
            <a:avLst/>
          </a:prstGeom>
          <a:ln>
            <a:solidFill>
              <a:srgbClr val="001F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7A2F9391-A2D6-DF86-F10F-E2FC230807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947409"/>
          </a:xfrm>
        </p:spPr>
        <p:txBody>
          <a:bodyPr>
            <a:normAutofit fontScale="90000"/>
          </a:bodyPr>
          <a:lstStyle/>
          <a:p>
            <a:r>
              <a:rPr lang="en-US" dirty="0"/>
              <a:t>CLEAR, operational status and VHEE activities</a:t>
            </a:r>
          </a:p>
        </p:txBody>
      </p:sp>
      <p:pic>
        <p:nvPicPr>
          <p:cNvPr id="17" name="Picture 16" descr="A person standing in a room with a machine&#10;&#10;AI-generated content may be incorrect.">
            <a:extLst>
              <a:ext uri="{FF2B5EF4-FFF2-40B4-BE49-F238E27FC236}">
                <a16:creationId xmlns:a16="http://schemas.microsoft.com/office/drawing/2014/main" id="{F624E606-BAB0-24B9-03BE-1DE6C630B4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502" t="7907" r="11990"/>
          <a:stretch>
            <a:fillRect/>
          </a:stretch>
        </p:blipFill>
        <p:spPr>
          <a:xfrm>
            <a:off x="7956331" y="3069771"/>
            <a:ext cx="3804745" cy="3624278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3F11F6B-4F25-5D5A-C467-339C2AD9DB99}"/>
              </a:ext>
            </a:extLst>
          </p:cNvPr>
          <p:cNvSpPr/>
          <p:nvPr/>
        </p:nvSpPr>
        <p:spPr>
          <a:xfrm>
            <a:off x="8250621" y="4414345"/>
            <a:ext cx="693682" cy="945931"/>
          </a:xfrm>
          <a:prstGeom prst="ellipse">
            <a:avLst/>
          </a:prstGeom>
          <a:noFill/>
          <a:ln w="57150">
            <a:solidFill>
              <a:srgbClr val="F52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A3B646-45E2-4608-4930-9209D85CB93A}"/>
              </a:ext>
            </a:extLst>
          </p:cNvPr>
          <p:cNvCxnSpPr>
            <a:cxnSpLocks/>
          </p:cNvCxnSpPr>
          <p:nvPr/>
        </p:nvCxnSpPr>
        <p:spPr>
          <a:xfrm flipV="1">
            <a:off x="5555848" y="5081286"/>
            <a:ext cx="2694773" cy="278990"/>
          </a:xfrm>
          <a:prstGeom prst="straightConnector1">
            <a:avLst/>
          </a:prstGeom>
          <a:ln w="57150">
            <a:solidFill>
              <a:srgbClr val="F5252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90CFD3D0-1D08-2166-7429-5C9C99342659}"/>
              </a:ext>
            </a:extLst>
          </p:cNvPr>
          <p:cNvSpPr txBox="1">
            <a:spLocks/>
          </p:cNvSpPr>
          <p:nvPr/>
        </p:nvSpPr>
        <p:spPr>
          <a:xfrm>
            <a:off x="838200" y="3788230"/>
            <a:ext cx="7645400" cy="186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74747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1E6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1E6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1E6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1E6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/>
              <a:t>4</a:t>
            </a:r>
            <a:r>
              <a:rPr lang="en-US" sz="1600" baseline="30000" dirty="0"/>
              <a:t>th</a:t>
            </a:r>
            <a:r>
              <a:rPr lang="en-US" sz="1600" dirty="0"/>
              <a:t> International Workshop on Very High Energy Electron Radiotherapy 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Daresbury, UK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Giacomo Tangari - </a:t>
            </a:r>
            <a:r>
              <a:rPr lang="en-US" sz="1600" dirty="0">
                <a:hlinkClick r:id="rId8"/>
              </a:rPr>
              <a:t>giacomo.tangari@cern.ch</a:t>
            </a:r>
            <a:endParaRPr lang="en-US" sz="1600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9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4DC1C-2027-7400-892B-568E2585D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D29E-D624-92C1-548F-6BB8DAA66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45330-C45F-6A7D-EC8E-0A62C2E7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The accelerator complex | CERN">
            <a:extLst>
              <a:ext uri="{FF2B5EF4-FFF2-40B4-BE49-F238E27FC236}">
                <a16:creationId xmlns:a16="http://schemas.microsoft.com/office/drawing/2014/main" id="{A57A2B53-9502-CC9C-C111-D7387EB63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12565" r="6238" b="24607"/>
          <a:stretch/>
        </p:blipFill>
        <p:spPr bwMode="auto">
          <a:xfrm>
            <a:off x="6172200" y="2316290"/>
            <a:ext cx="5776277" cy="350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3F5BE5-E034-DD39-028A-0FC67C11E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647"/>
            <a:ext cx="10515600" cy="1244391"/>
          </a:xfrm>
        </p:spPr>
        <p:txBody>
          <a:bodyPr anchor="ctr">
            <a:normAutofit/>
          </a:bodyPr>
          <a:lstStyle/>
          <a:p>
            <a:r>
              <a:rPr lang="en-US" dirty="0"/>
              <a:t>What is CLEAR?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BB814C-6BE9-551F-2F70-19547C0AE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algn="just"/>
            <a:r>
              <a:rPr lang="en-US" sz="1500" b="1" dirty="0"/>
              <a:t>C</a:t>
            </a:r>
            <a:r>
              <a:rPr lang="en-US" sz="1500" dirty="0"/>
              <a:t>ERN </a:t>
            </a:r>
            <a:r>
              <a:rPr lang="en-US" sz="1500" b="1" dirty="0"/>
              <a:t>L</a:t>
            </a:r>
            <a:r>
              <a:rPr lang="en-US" sz="1500" dirty="0"/>
              <a:t>inear </a:t>
            </a:r>
            <a:r>
              <a:rPr lang="en-US" sz="1500" b="1" dirty="0"/>
              <a:t>E</a:t>
            </a:r>
            <a:r>
              <a:rPr lang="en-US" sz="1500" dirty="0"/>
              <a:t>lectron </a:t>
            </a:r>
            <a:r>
              <a:rPr lang="en-US" sz="1500" b="1" dirty="0"/>
              <a:t>A</a:t>
            </a:r>
            <a:r>
              <a:rPr lang="en-US" sz="1500" dirty="0"/>
              <a:t>ccelerator for </a:t>
            </a:r>
            <a:r>
              <a:rPr lang="en-US" sz="1500" b="1" dirty="0"/>
              <a:t>R</a:t>
            </a:r>
            <a:r>
              <a:rPr lang="en-US" sz="1500" dirty="0"/>
              <a:t>esearch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/>
              <a:t>Versatile linear accelerator facility, supports R&amp;D in accelerator technologies and applications.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/>
              <a:t>Provides electron bunches with energies up to ~</a:t>
            </a:r>
            <a:r>
              <a:rPr lang="en-US" sz="1500" b="1" dirty="0"/>
              <a:t>200 MeV</a:t>
            </a:r>
            <a:r>
              <a:rPr lang="en-US" sz="1500" dirty="0"/>
              <a:t>, flexible bunch structure and timing.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b="1" dirty="0"/>
              <a:t>Key applications</a:t>
            </a:r>
            <a:r>
              <a:rPr lang="en-US" sz="1500" dirty="0"/>
              <a:t>:</a:t>
            </a:r>
          </a:p>
          <a:p>
            <a:pPr lvl="1" algn="just"/>
            <a:r>
              <a:rPr lang="en-US" sz="1500" dirty="0"/>
              <a:t>Accelerator component testing (e.g., diagnostics, kickers, RF systems)</a:t>
            </a:r>
          </a:p>
          <a:p>
            <a:pPr lvl="1" algn="just"/>
            <a:r>
              <a:rPr lang="en-US" sz="1500" dirty="0"/>
              <a:t>High-gradient structure experiments</a:t>
            </a:r>
          </a:p>
          <a:p>
            <a:pPr lvl="1" algn="just"/>
            <a:r>
              <a:rPr lang="en-US" sz="1500" dirty="0"/>
              <a:t>Plasma </a:t>
            </a:r>
            <a:r>
              <a:rPr lang="en-US" sz="1500" dirty="0" err="1"/>
              <a:t>wakefield</a:t>
            </a:r>
            <a:r>
              <a:rPr lang="en-US" sz="1500" dirty="0"/>
              <a:t> acceleration studies</a:t>
            </a:r>
          </a:p>
          <a:p>
            <a:pPr lvl="1" algn="just"/>
            <a:r>
              <a:rPr lang="en-US" sz="1500" dirty="0"/>
              <a:t>Machine Learning</a:t>
            </a:r>
          </a:p>
          <a:p>
            <a:pPr lvl="1" algn="just"/>
            <a:r>
              <a:rPr lang="en-US" sz="1500" b="1" dirty="0"/>
              <a:t>Medical beam applications</a:t>
            </a:r>
          </a:p>
          <a:p>
            <a:pPr lvl="1" algn="just"/>
            <a:endParaRPr lang="en-US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80791B-7F77-8117-5B2A-8A39DB780711}"/>
              </a:ext>
            </a:extLst>
          </p:cNvPr>
          <p:cNvSpPr/>
          <p:nvPr/>
        </p:nvSpPr>
        <p:spPr>
          <a:xfrm>
            <a:off x="10563110" y="5239809"/>
            <a:ext cx="1385367" cy="468085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78DA89-B7A6-3E27-5E4C-4FF6850A0529}"/>
              </a:ext>
            </a:extLst>
          </p:cNvPr>
          <p:cNvCxnSpPr/>
          <p:nvPr/>
        </p:nvCxnSpPr>
        <p:spPr>
          <a:xfrm>
            <a:off x="10983310" y="5475890"/>
            <a:ext cx="168166" cy="136634"/>
          </a:xfrm>
          <a:prstGeom prst="line">
            <a:avLst/>
          </a:prstGeom>
          <a:ln>
            <a:solidFill>
              <a:srgbClr val="81532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6FF8E0-0E23-E6FF-11B4-8EDCBECAACF6}"/>
              </a:ext>
            </a:extLst>
          </p:cNvPr>
          <p:cNvCxnSpPr/>
          <p:nvPr/>
        </p:nvCxnSpPr>
        <p:spPr>
          <a:xfrm>
            <a:off x="11151476" y="5612524"/>
            <a:ext cx="336331" cy="0"/>
          </a:xfrm>
          <a:prstGeom prst="straightConnector1">
            <a:avLst/>
          </a:prstGeom>
          <a:ln>
            <a:solidFill>
              <a:srgbClr val="81532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83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30627F1-0783-2875-A932-B5820B58B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CLEAR 2</a:t>
            </a:r>
            <a:r>
              <a:rPr lang="en-US" baseline="30000" dirty="0"/>
              <a:t>nd</a:t>
            </a:r>
            <a:r>
              <a:rPr lang="en-US" dirty="0"/>
              <a:t> Beamline</a:t>
            </a:r>
          </a:p>
        </p:txBody>
      </p:sp>
      <p:pic>
        <p:nvPicPr>
          <p:cNvPr id="9" name="Picture 8" descr="A diagram of a machine&#10;&#10;AI-generated content may be incorrect.">
            <a:extLst>
              <a:ext uri="{FF2B5EF4-FFF2-40B4-BE49-F238E27FC236}">
                <a16:creationId xmlns:a16="http://schemas.microsoft.com/office/drawing/2014/main" id="{D559BB86-C79F-A43E-48BF-9F4B15872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7407"/>
            <a:ext cx="10515600" cy="2444875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A146C-268D-55A9-4360-CA376B5C3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6BBBE-EC03-2775-1B70-225BE005E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3B3CC-BC8F-F412-28D8-10815A55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D870F92-D417-2B49-911E-77CD31EB2F7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4C763-4D50-DCA7-E1C2-92FDA1E90DC3}"/>
              </a:ext>
            </a:extLst>
          </p:cNvPr>
          <p:cNvSpPr/>
          <p:nvPr/>
        </p:nvSpPr>
        <p:spPr>
          <a:xfrm>
            <a:off x="943802" y="3234123"/>
            <a:ext cx="3457903" cy="1520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3EE445-DC2A-10D3-60DB-C8858AF9E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40" b="-539"/>
          <a:stretch>
            <a:fillRect/>
          </a:stretch>
        </p:blipFill>
        <p:spPr>
          <a:xfrm>
            <a:off x="8087589" y="3864711"/>
            <a:ext cx="3457904" cy="2048751"/>
          </a:xfrm>
          <a:prstGeom prst="rect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group of blue machines with yellow legs&#10;&#10;AI-generated content may be incorrect.">
            <a:extLst>
              <a:ext uri="{FF2B5EF4-FFF2-40B4-BE49-F238E27FC236}">
                <a16:creationId xmlns:a16="http://schemas.microsoft.com/office/drawing/2014/main" id="{82ECC465-E97D-DA1C-5C21-7DE436513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92264" y="2996318"/>
            <a:ext cx="2187858" cy="2917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850A527-0109-DF0C-4008-97942A003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864711"/>
            <a:ext cx="3282387" cy="2040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32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A0DB4-1051-D7ED-ED9D-8E70EFC5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566CF-B0D7-C2F7-CDC3-F254D144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73E46-13B5-1232-5192-74454A38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4A74BC-4E82-F1FC-9EB8-E503A625F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647"/>
            <a:ext cx="10515600" cy="1244391"/>
          </a:xfrm>
        </p:spPr>
        <p:txBody>
          <a:bodyPr anchor="ctr">
            <a:normAutofit/>
          </a:bodyPr>
          <a:lstStyle/>
          <a:p>
            <a:r>
              <a:rPr lang="en-US" dirty="0"/>
              <a:t>Operational Tools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2BE0A0-1FE8-CDBA-91C9-3B6CAF507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93971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1600" b="1" dirty="0"/>
              <a:t>CLEAR DAQ</a:t>
            </a:r>
          </a:p>
          <a:p>
            <a:pPr lvl="1" algn="just"/>
            <a:r>
              <a:rPr lang="en-US" sz="1400" dirty="0"/>
              <a:t>Data acquisition system for automated, synchronized collection of beamline measurements.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CLEAR Online Dosimetry</a:t>
            </a:r>
          </a:p>
          <a:p>
            <a:pPr lvl="1" algn="just"/>
            <a:r>
              <a:rPr lang="en-US" sz="1400" dirty="0"/>
              <a:t>Real-time dose measurement and feedback for radiation-sensitive applications.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CLEAR Robot</a:t>
            </a:r>
          </a:p>
          <a:p>
            <a:pPr lvl="1" algn="just"/>
            <a:r>
              <a:rPr lang="en-US" sz="1400" dirty="0"/>
              <a:t>In-house developed robot, leveraged during irradiations to move holders from the storage box to the beam trajectory.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Scan Worker</a:t>
            </a:r>
          </a:p>
          <a:p>
            <a:pPr lvl="1" algn="just"/>
            <a:r>
              <a:rPr lang="en-US" sz="1400" dirty="0"/>
              <a:t>Framework to automate multi-parameter scans (e.g., laser, RF settings) and coordinate data acquisition.</a:t>
            </a:r>
            <a:endParaRPr lang="en-US" sz="1600" dirty="0"/>
          </a:p>
          <a:p>
            <a:pPr marL="0" indent="0" algn="just">
              <a:buNone/>
            </a:pPr>
            <a:endParaRPr lang="en-US" sz="1600" b="1" dirty="0"/>
          </a:p>
          <a:p>
            <a:pPr algn="just"/>
            <a:r>
              <a:rPr lang="en-US" sz="1600" b="1" dirty="0"/>
              <a:t>CLEAR Simulations</a:t>
            </a:r>
          </a:p>
          <a:p>
            <a:pPr lvl="1" algn="just"/>
            <a:r>
              <a:rPr lang="en-US" sz="1400" dirty="0"/>
              <a:t>Accompanying simulation framework to compare with experimental results.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43C0FE-ED47-7692-EADC-75C0430DC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52" y="926134"/>
            <a:ext cx="4114800" cy="274662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blue screen with a red circle&#10;&#10;AI-generated content may be incorrect.">
            <a:extLst>
              <a:ext uri="{FF2B5EF4-FFF2-40B4-BE49-F238E27FC236}">
                <a16:creationId xmlns:a16="http://schemas.microsoft.com/office/drawing/2014/main" id="{9AEA7BB7-CBBC-A7D6-8613-7C6C22A8DB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405" t="18676" r="30625" b="37575"/>
          <a:stretch/>
        </p:blipFill>
        <p:spPr>
          <a:xfrm>
            <a:off x="5900478" y="709869"/>
            <a:ext cx="928122" cy="895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computer screen showing a machine&#10;&#10;AI-generated content may be incorrect.">
            <a:extLst>
              <a:ext uri="{FF2B5EF4-FFF2-40B4-BE49-F238E27FC236}">
                <a16:creationId xmlns:a16="http://schemas.microsoft.com/office/drawing/2014/main" id="{893C0547-E523-E225-19BE-93084B5B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5" t="8173" r="1286" b="4319"/>
          <a:stretch>
            <a:fillRect/>
          </a:stretch>
        </p:blipFill>
        <p:spPr>
          <a:xfrm>
            <a:off x="7553152" y="3956797"/>
            <a:ext cx="4114800" cy="2115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18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BD7A3-2C5A-77D3-43F4-AA603A8E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7B2BA-14BE-355B-C28C-B6C6BC5A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9F19B-C9D4-D53D-B26D-7DD83926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BE83D4-2A96-35F8-C7A3-76D2D4A00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647"/>
            <a:ext cx="10515600" cy="1244391"/>
          </a:xfrm>
        </p:spPr>
        <p:txBody>
          <a:bodyPr anchor="ctr">
            <a:normAutofit/>
          </a:bodyPr>
          <a:lstStyle/>
          <a:p>
            <a:r>
              <a:rPr lang="en-US" dirty="0"/>
              <a:t>Film Dosimetry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0D9F07-D828-3BCD-CEF1-229BE2408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93971" cy="4351338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/>
              <a:t>Use of </a:t>
            </a:r>
            <a:r>
              <a:rPr lang="en-US" sz="1800" b="1" dirty="0" err="1"/>
              <a:t>Gafchromic</a:t>
            </a:r>
            <a:r>
              <a:rPr lang="en-US" sz="1800" b="1" dirty="0"/>
              <a:t> films</a:t>
            </a:r>
            <a:r>
              <a:rPr lang="en-US" sz="1800" dirty="0"/>
              <a:t> placed in direct contact with the biological samples during irradiation.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Films provide the </a:t>
            </a:r>
            <a:r>
              <a:rPr lang="en-US" sz="1800" b="1" dirty="0"/>
              <a:t>effective experimental dose</a:t>
            </a:r>
            <a:r>
              <a:rPr lang="en-US" sz="1800" dirty="0"/>
              <a:t>, independent of real-time predictions.</a:t>
            </a:r>
          </a:p>
          <a:p>
            <a:pPr algn="just"/>
            <a:endParaRPr lang="en-US" sz="1800" dirty="0"/>
          </a:p>
          <a:p>
            <a:pPr algn="just"/>
            <a:r>
              <a:rPr lang="en-US" sz="1800" dirty="0"/>
              <a:t>They also act as a “photograph” of the beam, revealing key information:</a:t>
            </a:r>
          </a:p>
          <a:p>
            <a:pPr lvl="1" algn="just"/>
            <a:r>
              <a:rPr lang="en-US" sz="1400" b="1" dirty="0"/>
              <a:t>Beam profile and uniformity</a:t>
            </a:r>
            <a:r>
              <a:rPr lang="en-US" sz="1400" dirty="0"/>
              <a:t> → ensures homogeneous irradiation of the sample area.</a:t>
            </a:r>
          </a:p>
          <a:p>
            <a:pPr lvl="1" algn="just"/>
            <a:r>
              <a:rPr lang="en-US" sz="1400" b="1" dirty="0"/>
              <a:t>Delivered charge</a:t>
            </a:r>
            <a:r>
              <a:rPr lang="en-US" sz="1400" dirty="0"/>
              <a:t> → correlation between accelerator settings and actual dose.</a:t>
            </a:r>
          </a:p>
          <a:p>
            <a:pPr lvl="1" algn="just"/>
            <a:r>
              <a:rPr lang="en-US" sz="1400" b="1" dirty="0"/>
              <a:t>Additional effects</a:t>
            </a:r>
            <a:r>
              <a:rPr lang="en-US" sz="1400" dirty="0"/>
              <a:t> → detection of contributions such as </a:t>
            </a:r>
            <a:r>
              <a:rPr lang="en-US" sz="1400" b="1" dirty="0"/>
              <a:t>dark current</a:t>
            </a:r>
            <a:r>
              <a:rPr lang="en-US" sz="1400" dirty="0"/>
              <a:t> and </a:t>
            </a:r>
            <a:r>
              <a:rPr lang="en-US" sz="1400" b="1" dirty="0"/>
              <a:t>leakage</a:t>
            </a:r>
            <a:r>
              <a:rPr lang="en-US" sz="1400" dirty="0"/>
              <a:t>, which alter the intended dose distribution.</a:t>
            </a:r>
          </a:p>
          <a:p>
            <a:pPr algn="just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0C862-3A0B-B59B-9008-EB74FBDE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8066513" y="1665510"/>
            <a:ext cx="3287287" cy="587829"/>
          </a:xfrm>
          <a:prstGeom prst="rect">
            <a:avLst/>
          </a:prstGeom>
        </p:spPr>
      </p:pic>
      <p:pic>
        <p:nvPicPr>
          <p:cNvPr id="13" name="Picture 12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51D87073-3787-6531-BE2D-54F0E65A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959" y="2774453"/>
            <a:ext cx="4298732" cy="24180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5236579-F362-18CC-AFDA-D0A6EFF8DEBA}"/>
              </a:ext>
            </a:extLst>
          </p:cNvPr>
          <p:cNvSpPr/>
          <p:nvPr/>
        </p:nvSpPr>
        <p:spPr>
          <a:xfrm>
            <a:off x="10731061" y="1475948"/>
            <a:ext cx="549166" cy="966951"/>
          </a:xfrm>
          <a:prstGeom prst="ellipse">
            <a:avLst/>
          </a:prstGeom>
          <a:noFill/>
          <a:ln>
            <a:solidFill>
              <a:srgbClr val="F52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65E0D2-6AC2-6966-90A7-968A527F5A18}"/>
              </a:ext>
            </a:extLst>
          </p:cNvPr>
          <p:cNvCxnSpPr>
            <a:stCxn id="14" idx="5"/>
          </p:cNvCxnSpPr>
          <p:nvPr/>
        </p:nvCxnSpPr>
        <p:spPr>
          <a:xfrm>
            <a:off x="11199804" y="2301292"/>
            <a:ext cx="153996" cy="1608556"/>
          </a:xfrm>
          <a:prstGeom prst="straightConnector1">
            <a:avLst/>
          </a:prstGeom>
          <a:ln>
            <a:solidFill>
              <a:srgbClr val="F5252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31599A3C-B526-13B5-7CCF-33FD730F9D41}"/>
              </a:ext>
            </a:extLst>
          </p:cNvPr>
          <p:cNvSpPr/>
          <p:nvPr/>
        </p:nvSpPr>
        <p:spPr>
          <a:xfrm>
            <a:off x="11079217" y="3914398"/>
            <a:ext cx="549166" cy="966951"/>
          </a:xfrm>
          <a:prstGeom prst="ellipse">
            <a:avLst/>
          </a:prstGeom>
          <a:noFill/>
          <a:ln>
            <a:solidFill>
              <a:srgbClr val="F525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CE62E3-4CB9-4E59-2363-46557693D5D4}"/>
              </a:ext>
            </a:extLst>
          </p:cNvPr>
          <p:cNvCxnSpPr>
            <a:cxnSpLocks/>
          </p:cNvCxnSpPr>
          <p:nvPr/>
        </p:nvCxnSpPr>
        <p:spPr>
          <a:xfrm>
            <a:off x="7032170" y="5610382"/>
            <a:ext cx="683741" cy="188534"/>
          </a:xfrm>
          <a:prstGeom prst="straightConnector1">
            <a:avLst/>
          </a:prstGeom>
          <a:ln>
            <a:solidFill>
              <a:srgbClr val="F5252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E6DCA81-1E1E-6C5B-E6CB-2776272989EC}"/>
              </a:ext>
            </a:extLst>
          </p:cNvPr>
          <p:cNvSpPr txBox="1"/>
          <p:nvPr/>
        </p:nvSpPr>
        <p:spPr>
          <a:xfrm>
            <a:off x="7715911" y="5653771"/>
            <a:ext cx="33633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001E60"/>
                </a:solidFill>
                <a:latin typeface="Century Gothic" panose="020B0502020202020204" pitchFamily="34" charset="0"/>
              </a:rPr>
              <a:t>Up to 5 Gy of extra dose for 2m30s exposure with laser shutters closed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D97881-1E1D-075D-4B6B-7FFFB57227FA}"/>
              </a:ext>
            </a:extLst>
          </p:cNvPr>
          <p:cNvSpPr txBox="1"/>
          <p:nvPr/>
        </p:nvSpPr>
        <p:spPr>
          <a:xfrm>
            <a:off x="9783520" y="5315641"/>
            <a:ext cx="189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52520"/>
                </a:solidFill>
                <a:latin typeface="Century Gothic" panose="020B0502020202020204" pitchFamily="34" charset="0"/>
              </a:rPr>
              <a:t>To be checked</a:t>
            </a:r>
          </a:p>
        </p:txBody>
      </p:sp>
    </p:spTree>
    <p:extLst>
      <p:ext uri="{BB962C8B-B14F-4D97-AF65-F5344CB8AC3E}">
        <p14:creationId xmlns:p14="http://schemas.microsoft.com/office/powerpoint/2010/main" val="302656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D1D99-0344-159D-D3B1-5D90B8FC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Dose Perturbations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061FC-C811-A3BE-C78E-61370FA207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98628" cy="4351338"/>
          </a:xfrm>
        </p:spPr>
        <p:txBody>
          <a:bodyPr>
            <a:normAutofit/>
          </a:bodyPr>
          <a:lstStyle/>
          <a:p>
            <a:pPr algn="just"/>
            <a:r>
              <a:rPr lang="en-US" sz="1500" dirty="0"/>
              <a:t>Observed Secondary Contributions can lead to </a:t>
            </a:r>
            <a:r>
              <a:rPr lang="en-US" sz="1500" b="1" dirty="0"/>
              <a:t>non-negligible impact </a:t>
            </a:r>
            <a:r>
              <a:rPr lang="en-US" sz="1500" dirty="0"/>
              <a:t>on the experiments.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b="1" dirty="0"/>
              <a:t>Dark Current</a:t>
            </a:r>
          </a:p>
          <a:p>
            <a:pPr lvl="1" algn="just"/>
            <a:r>
              <a:rPr lang="en-US" sz="1500" dirty="0"/>
              <a:t>Defined as unwanted </a:t>
            </a:r>
            <a:r>
              <a:rPr lang="en-US" sz="1500" b="1" dirty="0"/>
              <a:t>electron emission from RF structures</a:t>
            </a:r>
            <a:r>
              <a:rPr lang="en-US" sz="1500" dirty="0"/>
              <a:t> without laser injection.</a:t>
            </a:r>
          </a:p>
          <a:p>
            <a:pPr lvl="1" algn="just"/>
            <a:r>
              <a:rPr lang="en-US" sz="1500" dirty="0"/>
              <a:t>Increases </a:t>
            </a:r>
            <a:r>
              <a:rPr lang="en-US" sz="1500" b="1" dirty="0"/>
              <a:t>linearly with irradiation time</a:t>
            </a:r>
            <a:r>
              <a:rPr lang="en-US" sz="1500" dirty="0"/>
              <a:t>.</a:t>
            </a:r>
          </a:p>
          <a:p>
            <a:pPr lvl="1" algn="just"/>
            <a:r>
              <a:rPr lang="en-US" sz="1500" dirty="0"/>
              <a:t>Produces a </a:t>
            </a:r>
            <a:r>
              <a:rPr lang="en-US" sz="1500" b="1" dirty="0"/>
              <a:t>“dose tail”</a:t>
            </a:r>
            <a:r>
              <a:rPr lang="en-US" sz="1500" dirty="0"/>
              <a:t>.</a:t>
            </a:r>
          </a:p>
          <a:p>
            <a:pPr algn="just"/>
            <a:r>
              <a:rPr lang="en-US" sz="1500" b="1" dirty="0"/>
              <a:t>Leakage</a:t>
            </a:r>
          </a:p>
          <a:p>
            <a:pPr lvl="1" algn="just"/>
            <a:r>
              <a:rPr lang="en-US" sz="1500" dirty="0"/>
              <a:t>Acts as a </a:t>
            </a:r>
            <a:r>
              <a:rPr lang="en-US" sz="1500" b="1" dirty="0"/>
              <a:t>background dose</a:t>
            </a:r>
            <a:r>
              <a:rPr lang="en-US" sz="1500" dirty="0"/>
              <a:t>, always present in the beamline.</a:t>
            </a:r>
          </a:p>
          <a:p>
            <a:pPr lvl="1" algn="just"/>
            <a:r>
              <a:rPr lang="en-US" sz="1500" dirty="0"/>
              <a:t>Reduces </a:t>
            </a:r>
            <a:r>
              <a:rPr lang="en-US" sz="1500" b="1" dirty="0"/>
              <a:t>spatial resolution</a:t>
            </a:r>
            <a:r>
              <a:rPr lang="en-US" sz="1500" dirty="0"/>
              <a:t> and </a:t>
            </a:r>
            <a:r>
              <a:rPr lang="en-US" sz="1500" b="1" dirty="0"/>
              <a:t>beam concentration</a:t>
            </a:r>
            <a:r>
              <a:rPr lang="en-US" sz="1500" dirty="0"/>
              <a:t> on samples.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/>
              <a:t>Next steps: investigate</a:t>
            </a:r>
            <a:r>
              <a:rPr lang="en-US" sz="1500" b="1" dirty="0"/>
              <a:t> strategies</a:t>
            </a:r>
            <a:r>
              <a:rPr lang="en-US" sz="1500" dirty="0"/>
              <a:t> </a:t>
            </a:r>
            <a:r>
              <a:rPr lang="en-US" sz="1500" b="1" dirty="0"/>
              <a:t>to mitigate </a:t>
            </a:r>
            <a:r>
              <a:rPr lang="en-US" sz="1500" dirty="0"/>
              <a:t>dark current and leakage.</a:t>
            </a:r>
          </a:p>
          <a:p>
            <a:pPr marL="0" indent="0" algn="just">
              <a:buNone/>
            </a:pPr>
            <a:endParaRPr lang="en-US" sz="1500" dirty="0"/>
          </a:p>
          <a:p>
            <a:pPr lvl="1" algn="just"/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2D4F5-2B7B-0AA6-72A0-C7E74935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1E7B-6C40-1A13-B7DC-5CA56ABB3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D06BB-18FB-F358-BCA5-E568BCB5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D870F92-D417-2B49-911E-77CD31EB2F73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17017A-0028-3DFF-19FA-0D213A3B4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843772"/>
              </p:ext>
            </p:extLst>
          </p:nvPr>
        </p:nvGraphicFramePr>
        <p:xfrm>
          <a:off x="7162830" y="3710353"/>
          <a:ext cx="4887312" cy="1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04">
                  <a:extLst>
                    <a:ext uri="{9D8B030D-6E8A-4147-A177-3AD203B41FA5}">
                      <a16:colId xmlns:a16="http://schemas.microsoft.com/office/drawing/2014/main" val="572687736"/>
                    </a:ext>
                  </a:extLst>
                </a:gridCol>
                <a:gridCol w="1629104">
                  <a:extLst>
                    <a:ext uri="{9D8B030D-6E8A-4147-A177-3AD203B41FA5}">
                      <a16:colId xmlns:a16="http://schemas.microsoft.com/office/drawing/2014/main" val="1393262237"/>
                    </a:ext>
                  </a:extLst>
                </a:gridCol>
                <a:gridCol w="1629104">
                  <a:extLst>
                    <a:ext uri="{9D8B030D-6E8A-4147-A177-3AD203B41FA5}">
                      <a16:colId xmlns:a16="http://schemas.microsoft.com/office/drawing/2014/main" val="756975211"/>
                    </a:ext>
                  </a:extLst>
                </a:gridCol>
              </a:tblGrid>
              <a:tr h="4929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1E60"/>
                          </a:solidFill>
                          <a:latin typeface="Garamond" panose="02020404030301010803" pitchFamily="18" charset="0"/>
                        </a:rPr>
                        <a:t>DC w/ screen</a:t>
                      </a:r>
                    </a:p>
                  </a:txBody>
                  <a:tcPr>
                    <a:solidFill>
                      <a:schemeClr val="accent1">
                        <a:tint val="66000"/>
                        <a:satMod val="1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1E60"/>
                          </a:solidFill>
                          <a:latin typeface="Garamond" panose="02020404030301010803" pitchFamily="18" charset="0"/>
                        </a:rPr>
                        <a:t>DC w/o screen</a:t>
                      </a:r>
                    </a:p>
                  </a:txBody>
                  <a:tcPr>
                    <a:solidFill>
                      <a:schemeClr val="accent1">
                        <a:tint val="66000"/>
                        <a:satMod val="1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1E60"/>
                          </a:solidFill>
                          <a:latin typeface="Garamond" panose="02020404030301010803" pitchFamily="18" charset="0"/>
                        </a:rPr>
                        <a:t>Leakage</a:t>
                      </a:r>
                    </a:p>
                  </a:txBody>
                  <a:tcPr>
                    <a:solidFill>
                      <a:schemeClr val="accent1">
                        <a:tint val="66000"/>
                        <a:satMod val="1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96937"/>
                  </a:ext>
                </a:extLst>
              </a:tr>
              <a:tr h="4929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1.40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2.20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6.20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3956698"/>
                  </a:ext>
                </a:extLst>
              </a:tr>
              <a:tr h="4929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1.23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2.18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6.36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1905352"/>
                  </a:ext>
                </a:extLst>
              </a:tr>
              <a:tr h="4929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1.30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2.15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Garamond" panose="02020404030301010803" pitchFamily="18" charset="0"/>
                        </a:rPr>
                        <a:t>6.90 </a:t>
                      </a:r>
                      <a:r>
                        <a:rPr lang="en-US" sz="1600" dirty="0" err="1">
                          <a:latin typeface="Garamond" panose="02020404030301010803" pitchFamily="18" charset="0"/>
                        </a:rPr>
                        <a:t>pC</a:t>
                      </a:r>
                      <a:endParaRPr lang="en-US" sz="1600" dirty="0">
                        <a:latin typeface="Garamond" panose="02020404030301010803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14048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DA1E1ED-2D3F-2715-46A9-C22026573656}"/>
              </a:ext>
            </a:extLst>
          </p:cNvPr>
          <p:cNvSpPr txBox="1"/>
          <p:nvPr/>
        </p:nvSpPr>
        <p:spPr>
          <a:xfrm>
            <a:off x="7126044" y="5707915"/>
            <a:ext cx="496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rgbClr val="001E60"/>
                </a:solidFill>
                <a:latin typeface="Garamond" panose="02020404030301010803" pitchFamily="18" charset="0"/>
              </a:rPr>
              <a:t>Average charge values measured at the end of the line, obtained from 1000 pulses (10 Hz repetition rate over 100 seconds).</a:t>
            </a: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9C584A1-EAE0-55BE-FE34-E67CBA9AE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396" t="18279" r="23663" b="9380"/>
          <a:stretch>
            <a:fillRect/>
          </a:stretch>
        </p:blipFill>
        <p:spPr>
          <a:xfrm>
            <a:off x="7970520" y="569166"/>
            <a:ext cx="3098217" cy="295441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B66DD3-92CC-976F-C1C7-3FFED1B3930B}"/>
              </a:ext>
            </a:extLst>
          </p:cNvPr>
          <p:cNvCxnSpPr>
            <a:cxnSpLocks/>
          </p:cNvCxnSpPr>
          <p:nvPr/>
        </p:nvCxnSpPr>
        <p:spPr>
          <a:xfrm flipV="1">
            <a:off x="8153400" y="2939970"/>
            <a:ext cx="620210" cy="787654"/>
          </a:xfrm>
          <a:prstGeom prst="straightConnector1">
            <a:avLst/>
          </a:prstGeom>
          <a:ln w="57150">
            <a:solidFill>
              <a:srgbClr val="F5252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4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D19F-A5C7-3284-006E-F3317127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Shorter Bunches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47FA6-1097-6081-D67A-9BDBA1B4A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93828" cy="4351338"/>
          </a:xfrm>
        </p:spPr>
        <p:txBody>
          <a:bodyPr>
            <a:normAutofit/>
          </a:bodyPr>
          <a:lstStyle/>
          <a:p>
            <a:pPr algn="just"/>
            <a:r>
              <a:rPr lang="en-US" sz="1500" dirty="0"/>
              <a:t>Possible Strategy:</a:t>
            </a:r>
            <a:r>
              <a:rPr lang="en-US" sz="1500" b="1" dirty="0"/>
              <a:t> increase the charge density </a:t>
            </a:r>
            <a:r>
              <a:rPr lang="en-US" sz="1500" dirty="0"/>
              <a:t>of the beam.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/>
              <a:t>Achieved by </a:t>
            </a:r>
            <a:r>
              <a:rPr lang="en-US" sz="1500" b="1" dirty="0"/>
              <a:t>shortening the bunch length</a:t>
            </a:r>
            <a:r>
              <a:rPr lang="en-US" sz="1500" dirty="0"/>
              <a:t>.</a:t>
            </a:r>
          </a:p>
          <a:p>
            <a:pPr algn="just"/>
            <a:endParaRPr lang="en-US" sz="1500" dirty="0"/>
          </a:p>
          <a:p>
            <a:pPr algn="just"/>
            <a:r>
              <a:rPr lang="en-US" sz="1500" dirty="0"/>
              <a:t>Check the </a:t>
            </a:r>
            <a:r>
              <a:rPr lang="en-US" sz="1500" b="1" dirty="0"/>
              <a:t>instantaneous dose rate </a:t>
            </a:r>
            <a:r>
              <a:rPr lang="en-US" sz="1500" dirty="0"/>
              <a:t>and the subsequent effect based on the beam delivery:</a:t>
            </a:r>
            <a:endParaRPr lang="en-US" sz="1100" dirty="0"/>
          </a:p>
          <a:p>
            <a:pPr lvl="1" algn="just"/>
            <a:r>
              <a:rPr lang="en-US" sz="1500" dirty="0"/>
              <a:t>In </a:t>
            </a:r>
            <a:r>
              <a:rPr lang="en-US" sz="1500" b="1" dirty="0"/>
              <a:t>Conventional</a:t>
            </a:r>
            <a:r>
              <a:rPr lang="en-US" sz="1500" dirty="0"/>
              <a:t> high charge density may </a:t>
            </a:r>
            <a:r>
              <a:rPr lang="en-US" sz="1500" b="1" dirty="0"/>
              <a:t>increase complex biological damage</a:t>
            </a:r>
            <a:r>
              <a:rPr lang="en-US" sz="1500" dirty="0"/>
              <a:t> and decrease sparing effect;</a:t>
            </a:r>
          </a:p>
          <a:p>
            <a:pPr lvl="1" algn="just"/>
            <a:r>
              <a:rPr lang="en-US" sz="1500" dirty="0"/>
              <a:t>In </a:t>
            </a:r>
            <a:r>
              <a:rPr lang="en-US" sz="1500" b="1" dirty="0"/>
              <a:t>FLASH</a:t>
            </a:r>
            <a:r>
              <a:rPr lang="en-US" sz="1500" dirty="0"/>
              <a:t> it could trigger a </a:t>
            </a:r>
            <a:r>
              <a:rPr lang="en-US" sz="1500" b="1" dirty="0"/>
              <a:t>temporal-biological sparing effect</a:t>
            </a:r>
            <a:r>
              <a:rPr lang="en-US" sz="1500" dirty="0"/>
              <a:t>.</a:t>
            </a:r>
          </a:p>
          <a:p>
            <a:pPr algn="just"/>
            <a:endParaRPr lang="en-US" sz="1900" dirty="0"/>
          </a:p>
          <a:p>
            <a:pPr algn="just"/>
            <a:r>
              <a:rPr lang="en-US" sz="1500" dirty="0"/>
              <a:t>First measurement campaigns are </a:t>
            </a:r>
            <a:r>
              <a:rPr lang="en-US" sz="1500" b="1" dirty="0"/>
              <a:t>confirming</a:t>
            </a:r>
            <a:r>
              <a:rPr lang="en-US" sz="1500" dirty="0"/>
              <a:t> the procedure and, thus, the </a:t>
            </a:r>
            <a:r>
              <a:rPr lang="en-US" sz="1500" b="1" dirty="0"/>
              <a:t>charge density increase</a:t>
            </a:r>
            <a:r>
              <a:rPr lang="en-US" sz="1500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8D1DD-28D6-D57F-670F-F54FF1F9B0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0859B-D4E6-A7A7-4405-DBF06EE7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5CFE5-B4DD-7228-86F7-2CF19DB8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D870F92-D417-2B49-911E-77CD31EB2F73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12A53B-1D5E-21D2-A203-E3461706B145}"/>
              </a:ext>
            </a:extLst>
          </p:cNvPr>
          <p:cNvSpPr txBox="1"/>
          <p:nvPr/>
        </p:nvSpPr>
        <p:spPr>
          <a:xfrm>
            <a:off x="8112888" y="558417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1E60"/>
                </a:solidFill>
                <a:latin typeface="Century Gothic" panose="020B0502020202020204" pitchFamily="34" charset="0"/>
              </a:rPr>
              <a:t>But </a:t>
            </a:r>
            <a:r>
              <a:rPr lang="en-US" b="1" dirty="0">
                <a:solidFill>
                  <a:srgbClr val="001E60"/>
                </a:solidFill>
                <a:latin typeface="Century Gothic" panose="020B0502020202020204" pitchFamily="34" charset="0"/>
              </a:rPr>
              <a:t>is it the right path</a:t>
            </a:r>
            <a:r>
              <a:rPr lang="en-US" dirty="0">
                <a:solidFill>
                  <a:srgbClr val="001E60"/>
                </a:solidFill>
                <a:latin typeface="Century Gothic" panose="020B0502020202020204" pitchFamily="34" charset="0"/>
              </a:rPr>
              <a:t>?</a:t>
            </a:r>
          </a:p>
          <a:p>
            <a:endParaRPr lang="en-US" dirty="0">
              <a:solidFill>
                <a:srgbClr val="001E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8D5DAC-3708-C6FE-BC1D-A5C1A5315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730" y="1568450"/>
            <a:ext cx="53975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FBA3B-931E-A560-8534-4C8F9937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17th September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DB48C-AFE3-7BF9-B584-366135E44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VHEE'25 - giacomo.tangari@cern.ch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ACEDA-2F32-6E04-9FF1-00F6E1451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70F92-D417-2B49-911E-77CD31EB2F73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B5A439-DE5D-B25F-7A45-4A8CD17C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647"/>
            <a:ext cx="10515600" cy="1244391"/>
          </a:xfrm>
        </p:spPr>
        <p:txBody>
          <a:bodyPr/>
          <a:lstStyle/>
          <a:p>
            <a:r>
              <a:rPr lang="en-US" dirty="0"/>
              <a:t>References and Publications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CE75AC-FFC6-4BCD-C697-4F1EA0212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9429"/>
            <a:ext cx="10515600" cy="4217534"/>
          </a:xfrm>
        </p:spPr>
        <p:txBody>
          <a:bodyPr/>
          <a:lstStyle/>
          <a:p>
            <a:pPr algn="just"/>
            <a:r>
              <a:rPr lang="en-US" dirty="0"/>
              <a:t>Papers, used as a reference in this presentation, regarding CLEAR can be found at </a:t>
            </a:r>
            <a:r>
              <a:rPr lang="en-US" dirty="0">
                <a:hlinkClick r:id="rId2"/>
              </a:rPr>
              <a:t>clear.cern/content/publications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Some of the presented work is preliminary and has not been published yet.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Many thanks to the whole CLEAR team and the various users.</a:t>
            </a:r>
          </a:p>
          <a:p>
            <a:pPr lvl="1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9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7217</TotalTime>
  <Words>838</Words>
  <Application>Microsoft Macintosh PowerPoint</Application>
  <PresentationFormat>Widescreen</PresentationFormat>
  <Paragraphs>158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Century Gothic</vt:lpstr>
      <vt:lpstr>Garamond</vt:lpstr>
      <vt:lpstr>Symbol</vt:lpstr>
      <vt:lpstr>Office Theme</vt:lpstr>
      <vt:lpstr>CLEAR, operational status and VHEE activities</vt:lpstr>
      <vt:lpstr>CLEAR, operational status and VHEE activities</vt:lpstr>
      <vt:lpstr>What is CLEAR?</vt:lpstr>
      <vt:lpstr>CLEAR 2nd Beamline</vt:lpstr>
      <vt:lpstr>Operational Tools</vt:lpstr>
      <vt:lpstr>Film Dosimetry</vt:lpstr>
      <vt:lpstr>Dose Perturbations</vt:lpstr>
      <vt:lpstr>Shorter Bunches</vt:lpstr>
      <vt:lpstr>References and Publications</vt:lpstr>
      <vt:lpstr>Questions? Ideas?</vt:lpstr>
      <vt:lpstr>Backup Slides</vt:lpstr>
      <vt:lpstr>CLEAR Parameters</vt:lpstr>
      <vt:lpstr>CLEAR Line</vt:lpstr>
      <vt:lpstr>2nd Beamline Photos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Giacomo Tangari</dc:creator>
  <cp:lastModifiedBy>Giacomo Tangari</cp:lastModifiedBy>
  <cp:revision>31</cp:revision>
  <dcterms:created xsi:type="dcterms:W3CDTF">2025-09-12T09:21:23Z</dcterms:created>
  <dcterms:modified xsi:type="dcterms:W3CDTF">2025-09-17T09:39:12Z</dcterms:modified>
</cp:coreProperties>
</file>