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9" r:id="rId1"/>
    <p:sldMasterId id="2147483751" r:id="rId2"/>
    <p:sldMasterId id="2147483686" r:id="rId3"/>
    <p:sldMasterId id="214748417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8" r:id="rId6"/>
    <p:sldId id="272" r:id="rId7"/>
    <p:sldId id="270" r:id="rId8"/>
    <p:sldId id="276" r:id="rId9"/>
    <p:sldId id="271" r:id="rId10"/>
    <p:sldId id="277" r:id="rId11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EE1D7D-5E9C-4732-ADD8-757C15E28A7A}">
          <p14:sldIdLst>
            <p14:sldId id="258"/>
            <p14:sldId id="268"/>
            <p14:sldId id="272"/>
            <p14:sldId id="270"/>
            <p14:sldId id="276"/>
            <p14:sldId id="271"/>
            <p14:sldId id="277"/>
          </p14:sldIdLst>
        </p14:section>
        <p14:section name="Appendix" id="{62A94AB8-A204-4018-843D-49024342A5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241"/>
    <a:srgbClr val="0066FF"/>
    <a:srgbClr val="009933"/>
    <a:srgbClr val="00A678"/>
    <a:srgbClr val="00AF5D"/>
    <a:srgbClr val="35D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EA727-B611-4623-A735-63F5EE006E17}" v="147" dt="2025-09-16T22:51:13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4" autoAdjust="0"/>
  </p:normalViewPr>
  <p:slideViewPr>
    <p:cSldViewPr snapToGrid="0">
      <p:cViewPr varScale="1">
        <p:scale>
          <a:sx n="80" d="100"/>
          <a:sy n="80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8B8E098-32CB-25D0-22C9-A85759586B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8C3CCE-49F0-826D-064A-C6F6343EC6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86D4-9785-4DAC-A793-1DFADD2F1AE4}" type="datetime1">
              <a:rPr lang="fr-CH" smtClean="0"/>
              <a:t>17.09.2025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368BFA-A604-26DE-C8CF-83326EEB61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C5F3C2-0855-A7B3-4FD7-3E00DB2D9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219C5-CA5C-9D4E-9621-C6C3CC029B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6164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DFD94-0219-4DE8-B98A-AEA83F0ED22E}" type="datetime1">
              <a:rPr lang="fr-CH" smtClean="0"/>
              <a:t>17.09.2025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AFD03-A080-E04C-A1B1-2861A2BD7A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9432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88F9C1-92ED-4DAF-8465-BF6694CCE3E8}" type="datetime1">
              <a:rPr lang="fr-CH" smtClean="0"/>
              <a:t>17.09.2025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AFD03-A080-E04C-A1B1-2861A2BD7A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0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398272-4A9D-469F-B3A7-931E293463BD}" type="datetime1">
              <a:rPr lang="fr-CH" smtClean="0"/>
              <a:t>17.09.2025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AFD03-A080-E04C-A1B1-2861A2BD7A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46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73D95-4F0D-9468-C810-08BF29DF8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9F41E1-35A9-305D-4B14-EE933229B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45DEE5-E7D6-DAA0-7E6F-F65EDEEB3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8F0187-3FEB-6F5E-CB79-D50DE36C69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BA9857D-CF8C-4FD7-ACD7-A467DAEFE72F}" type="datetime1">
              <a:rPr lang="fr-CH" smtClean="0"/>
              <a:t>17.09.2025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2EBBE-2CC2-61E5-7592-C7AF560F80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3D823-CA66-F8E5-853F-E6812BB96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AFD03-A080-E04C-A1B1-2861A2BD7A1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75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AF8DC652-070D-E737-12B2-61C5A828E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2762" y="0"/>
            <a:ext cx="532923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37FB4356-9C82-6B5C-7D4F-EE4275E54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862762" cy="779898"/>
          </a:xfrm>
          <a:prstGeom prst="rect">
            <a:avLst/>
          </a:prstGeom>
          <a:noFill/>
        </p:spPr>
        <p:txBody>
          <a:bodyPr lIns="360000" tIns="360000" rIns="360000" bIns="360000"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Département/Service</a:t>
            </a:r>
          </a:p>
        </p:txBody>
      </p:sp>
      <p:sp>
        <p:nvSpPr>
          <p:cNvPr id="3" name="Espace réservé du texte 19">
            <a:extLst>
              <a:ext uri="{FF2B5EF4-FFF2-40B4-BE49-F238E27FC236}">
                <a16:creationId xmlns:a16="http://schemas.microsoft.com/office/drawing/2014/main" id="{A5FD12D9-3A80-DE78-6638-51C4DD6B1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779898"/>
            <a:ext cx="6862762" cy="4809372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None/>
              <a:defRPr sz="3500" b="0" i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F5457E-08D3-C304-AA18-FB7076ADC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6412" y="5767899"/>
            <a:ext cx="457803" cy="8379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97439B-6302-2595-94DF-04962B5F9E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" y="5949315"/>
            <a:ext cx="924367" cy="470587"/>
          </a:xfrm>
          <a:prstGeom prst="rect">
            <a:avLst/>
          </a:prstGeom>
        </p:spPr>
      </p:pic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285CB24A-F946-469B-F2CB-F3BCFF5A90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75460" y="5949520"/>
            <a:ext cx="1080135" cy="47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Logos partenaires</a:t>
            </a:r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359F6178-05A6-78AD-0265-961E7CDB69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38976" y="5944322"/>
            <a:ext cx="1080135" cy="47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Logos partenaires</a:t>
            </a:r>
          </a:p>
        </p:txBody>
      </p:sp>
    </p:spTree>
    <p:extLst>
      <p:ext uri="{BB962C8B-B14F-4D97-AF65-F5344CB8AC3E}">
        <p14:creationId xmlns:p14="http://schemas.microsoft.com/office/powerpoint/2010/main" val="294860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2 colonnes vert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2843C0-22A5-AFA7-AE7A-1C6433FA644A}"/>
              </a:ext>
            </a:extLst>
          </p:cNvPr>
          <p:cNvSpPr/>
          <p:nvPr userDrawn="1"/>
        </p:nvSpPr>
        <p:spPr>
          <a:xfrm>
            <a:off x="1" y="0"/>
            <a:ext cx="12191999" cy="6300635"/>
          </a:xfrm>
          <a:prstGeom prst="rect">
            <a:avLst/>
          </a:prstGeom>
          <a:solidFill>
            <a:srgbClr val="00A6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CC8F8-339C-1A42-D788-E221BF91C2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BC5D88CD-A3AE-4CD8-9D96-14B57D743B40}" type="datetime1">
              <a:rPr lang="fr-CH" smtClean="0"/>
              <a:t>17.09.2025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C25D8-6CFF-00C6-0CA1-A4BB5D58CE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3FFBFB7F-51F1-2484-6A13-C5FC73D05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petit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E8B083-738A-61BD-646D-F4A5AECA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" y="908685"/>
            <a:ext cx="6096000" cy="5391950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63CB970-9814-A4AF-D57F-AD889D5CCA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908685"/>
            <a:ext cx="6096000" cy="5391950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650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1 vert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22F7A6-4FF9-0FB3-C6BA-7FA884E5B4DA}"/>
              </a:ext>
            </a:extLst>
          </p:cNvPr>
          <p:cNvSpPr/>
          <p:nvPr userDrawn="1"/>
        </p:nvSpPr>
        <p:spPr>
          <a:xfrm>
            <a:off x="1" y="0"/>
            <a:ext cx="12191999" cy="6300635"/>
          </a:xfrm>
          <a:prstGeom prst="rect">
            <a:avLst/>
          </a:prstGeom>
          <a:solidFill>
            <a:srgbClr val="046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CC8F8-339C-1A42-D788-E221BF91C2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A7BF2E99-1F26-4549-B8C3-EF3AFBA9D076}" type="datetime1">
              <a:rPr lang="fr-CH" smtClean="0"/>
              <a:t>17.09.2025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C25D8-6CFF-00C6-0CA1-A4BB5D58CE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3FFBFB7F-51F1-2484-6A13-C5FC73D05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petit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E8B083-738A-61BD-646D-F4A5AECA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908685"/>
            <a:ext cx="12191999" cy="5391950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118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2 colonnes vert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54A87B-903D-B1EC-0F55-81F48A724C6D}"/>
              </a:ext>
            </a:extLst>
          </p:cNvPr>
          <p:cNvSpPr/>
          <p:nvPr userDrawn="1"/>
        </p:nvSpPr>
        <p:spPr>
          <a:xfrm>
            <a:off x="1" y="0"/>
            <a:ext cx="12191999" cy="6300635"/>
          </a:xfrm>
          <a:prstGeom prst="rect">
            <a:avLst/>
          </a:prstGeom>
          <a:solidFill>
            <a:srgbClr val="046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38949-7BB9-97EC-04A0-3F726323414F}"/>
              </a:ext>
            </a:extLst>
          </p:cNvPr>
          <p:cNvSpPr/>
          <p:nvPr userDrawn="1"/>
        </p:nvSpPr>
        <p:spPr>
          <a:xfrm>
            <a:off x="-8572" y="0"/>
            <a:ext cx="12191999" cy="6300635"/>
          </a:xfrm>
          <a:prstGeom prst="rect">
            <a:avLst/>
          </a:prstGeom>
          <a:solidFill>
            <a:srgbClr val="046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Helvetica" pitchFamily="2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CC8F8-339C-1A42-D788-E221BF91C2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5B478A3A-1BD7-41EF-BCEE-F718EA1441CE}" type="datetime1">
              <a:rPr lang="fr-CH" smtClean="0"/>
              <a:t>17.09.2025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C25D8-6CFF-00C6-0CA1-A4BB5D58CE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3FFBFB7F-51F1-2484-6A13-C5FC73D05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petit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E8B083-738A-61BD-646D-F4A5AECA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" y="908685"/>
            <a:ext cx="6096000" cy="5391950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321CFD9C-5901-6C93-BDD3-D928E60C88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1" y="908685"/>
            <a:ext cx="6096000" cy="5391950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0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AC3291-8BE5-6FD0-7335-8C4802C1CB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300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D979D-4693-0A34-18BC-4190429BE2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E7045572-26F3-41EE-A0BD-DB140393A86D}" type="datetime1">
              <a:rPr lang="fr-CH" smtClean="0"/>
              <a:t>17.09.2025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DA9E4AD-B74E-CCF4-F0B5-053F54E67EF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328756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 image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AC3291-8BE5-6FD0-7335-8C4802C1CB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300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D979D-4693-0A34-18BC-4190429BE2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69E78A33-7818-4C04-8A3A-50D4C84E759A}" type="datetime1">
              <a:rPr lang="fr-CH" smtClean="0"/>
              <a:t>17.09.2025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DA9E4AD-B74E-CCF4-F0B5-053F54E67EF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EC17D01E-D12A-1D46-8EE9-016180928F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5229224"/>
            <a:ext cx="6095999" cy="1071413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/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  <a:lvl2pPr marL="457189" indent="0">
              <a:buNone/>
              <a:defRPr sz="2200">
                <a:latin typeface="Atlas Grotesk Regular" pitchFamily="2" charset="77"/>
              </a:defRPr>
            </a:lvl2pPr>
            <a:lvl3pPr marL="914377" indent="0">
              <a:buNone/>
              <a:defRPr sz="2200">
                <a:latin typeface="Atlas Grotesk Regular" pitchFamily="2" charset="77"/>
              </a:defRPr>
            </a:lvl3pPr>
            <a:lvl4pPr marL="1371566" indent="0">
              <a:buNone/>
              <a:defRPr sz="2200">
                <a:latin typeface="Atlas Grotesk Regular" pitchFamily="2" charset="77"/>
              </a:defRPr>
            </a:lvl4pPr>
            <a:lvl5pPr marL="1828755" indent="0">
              <a:buNone/>
              <a:defRPr sz="2200">
                <a:latin typeface="Atlas Grotesk Regular" pitchFamily="2" charset="77"/>
              </a:defRPr>
            </a:lvl5pPr>
          </a:lstStyle>
          <a:p>
            <a:pPr lvl="0"/>
            <a:r>
              <a:rPr lang="fr-FR"/>
              <a:t>Légende de l’image</a:t>
            </a:r>
          </a:p>
        </p:txBody>
      </p:sp>
    </p:spTree>
    <p:extLst>
      <p:ext uri="{BB962C8B-B14F-4D97-AF65-F5344CB8AC3E}">
        <p14:creationId xmlns:p14="http://schemas.microsoft.com/office/powerpoint/2010/main" val="292728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grandes images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7882881-0BF7-1BBE-7CC0-166BF398A8F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10461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42DC73C-80A2-7720-5C2B-0DB5EE0B2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4612" y="3429000"/>
            <a:ext cx="6087387" cy="2871638"/>
          </a:xfrm>
          <a:prstGeom prst="rect">
            <a:avLst/>
          </a:prstGeom>
          <a:solidFill>
            <a:srgbClr val="00A678"/>
          </a:solidFill>
        </p:spPr>
        <p:txBody>
          <a:bodyPr lIns="360000" tIns="360000" rIns="36000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None/>
              <a:defRPr sz="2200">
                <a:latin typeface="Atlas Grotesk Regular" pitchFamily="2" charset="77"/>
              </a:defRPr>
            </a:lvl2pPr>
            <a:lvl3pPr marL="914377" indent="0">
              <a:buNone/>
              <a:defRPr sz="2200">
                <a:latin typeface="Atlas Grotesk Regular" pitchFamily="2" charset="77"/>
              </a:defRPr>
            </a:lvl3pPr>
            <a:lvl4pPr marL="1371566" indent="0">
              <a:buNone/>
              <a:defRPr sz="2200">
                <a:latin typeface="Atlas Grotesk Regular" pitchFamily="2" charset="77"/>
              </a:defRPr>
            </a:lvl4pPr>
            <a:lvl5pPr marL="1828755" indent="0">
              <a:buNone/>
              <a:defRPr sz="2200">
                <a:latin typeface="Atlas Grotesk Regular" pitchFamily="2" charset="77"/>
              </a:defRPr>
            </a:lvl5pPr>
          </a:lstStyle>
          <a:p>
            <a:pPr lvl="0"/>
            <a:r>
              <a:rPr lang="fr-FR"/>
              <a:t>Légende de l’image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DE2A5B6-3316-DC49-E5BE-C4A330A952B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C1908C65-14D3-4C18-B4AF-236F406F0D84}" type="datetime1">
              <a:rPr lang="fr-CH" smtClean="0"/>
              <a:t>17.09.2025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1D46C3A2-A4E4-BF10-3955-1E6FC01F88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2" name="Espace réservé pour une image  4">
            <a:extLst>
              <a:ext uri="{FF2B5EF4-FFF2-40B4-BE49-F238E27FC236}">
                <a16:creationId xmlns:a16="http://schemas.microsoft.com/office/drawing/2014/main" id="{6626FB94-9E84-ADD9-E4F7-1B212CDB4D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03620" y="0"/>
            <a:ext cx="610461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509C06FD-63B6-04A0-BC3A-73D8514ED6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2" y="3429000"/>
            <a:ext cx="6102627" cy="2871638"/>
          </a:xfrm>
          <a:prstGeom prst="rect">
            <a:avLst/>
          </a:prstGeom>
          <a:solidFill>
            <a:srgbClr val="046241"/>
          </a:solidFill>
        </p:spPr>
        <p:txBody>
          <a:bodyPr lIns="360000" tIns="360000" rIns="360000"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None/>
              <a:defRPr sz="2200">
                <a:latin typeface="Atlas Grotesk Regular" pitchFamily="2" charset="77"/>
              </a:defRPr>
            </a:lvl2pPr>
            <a:lvl3pPr marL="914377" indent="0">
              <a:buNone/>
              <a:defRPr sz="2200">
                <a:latin typeface="Atlas Grotesk Regular" pitchFamily="2" charset="77"/>
              </a:defRPr>
            </a:lvl3pPr>
            <a:lvl4pPr marL="1371566" indent="0">
              <a:buNone/>
              <a:defRPr sz="2200">
                <a:latin typeface="Atlas Grotesk Regular" pitchFamily="2" charset="77"/>
              </a:defRPr>
            </a:lvl4pPr>
            <a:lvl5pPr marL="1828755" indent="0">
              <a:buNone/>
              <a:defRPr sz="2200">
                <a:latin typeface="Atlas Grotesk Regular" pitchFamily="2" charset="77"/>
              </a:defRPr>
            </a:lvl5pPr>
          </a:lstStyle>
          <a:p>
            <a:pPr lvl="0"/>
            <a:r>
              <a:rPr lang="fr-FR"/>
              <a:t>Légende de l’image</a:t>
            </a:r>
          </a:p>
        </p:txBody>
      </p:sp>
    </p:spTree>
    <p:extLst>
      <p:ext uri="{BB962C8B-B14F-4D97-AF65-F5344CB8AC3E}">
        <p14:creationId xmlns:p14="http://schemas.microsoft.com/office/powerpoint/2010/main" val="88047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 texte et gross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AC3291-8BE5-6FD0-7335-8C4802C1CB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"/>
            <a:ext cx="6096000" cy="6309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2B9706BD-206D-2711-AE69-81F5D24446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24766" y="-16737"/>
            <a:ext cx="6120765" cy="6326098"/>
          </a:xfrm>
          <a:prstGeom prst="rect">
            <a:avLst/>
          </a:prstGeom>
          <a:solidFill>
            <a:srgbClr val="046241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None/>
              <a:defRPr sz="2200">
                <a:latin typeface="Atlas Grotesk Regular" pitchFamily="2" charset="77"/>
              </a:defRPr>
            </a:lvl2pPr>
            <a:lvl3pPr marL="914377" indent="0">
              <a:buNone/>
              <a:defRPr sz="2200">
                <a:latin typeface="Atlas Grotesk Regular" pitchFamily="2" charset="77"/>
              </a:defRPr>
            </a:lvl3pPr>
            <a:lvl4pPr marL="1371566" indent="0">
              <a:buNone/>
              <a:defRPr sz="2200">
                <a:latin typeface="Atlas Grotesk Regular" pitchFamily="2" charset="77"/>
              </a:defRPr>
            </a:lvl4pPr>
            <a:lvl5pPr marL="1828755" indent="0">
              <a:buNone/>
              <a:defRPr sz="2200">
                <a:latin typeface="Atlas Grotesk Regular" pitchFamily="2" charset="77"/>
              </a:defRPr>
            </a:lvl5pPr>
          </a:lstStyle>
          <a:p>
            <a:pPr lvl="0"/>
            <a:r>
              <a:rPr lang="fr-FR"/>
              <a:t>Légende de l’image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7DA427-8C43-9383-CB01-D8B7AF91B1B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F844EE76-38E5-41A2-B554-3ABEBFBE32CC}" type="datetime1">
              <a:rPr lang="fr-CH" smtClean="0"/>
              <a:t>17.09.2025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ACB9A-D39C-A311-8CC0-1DD9D51690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339742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8">
            <a:extLst>
              <a:ext uri="{FF2B5EF4-FFF2-40B4-BE49-F238E27FC236}">
                <a16:creationId xmlns:a16="http://schemas.microsoft.com/office/drawing/2014/main" id="{8A85A143-7AFB-E7E0-ACEA-A1600F27B0F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1136630" y="6300638"/>
            <a:ext cx="1055370" cy="561725"/>
          </a:xfr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98ACC9C3-84E6-455E-9275-5AC36BA2948E}" type="datetime1">
              <a:rPr lang="fr-CH" smtClean="0"/>
              <a:t>17.09.2025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175BD3-2861-6508-A481-72C93C4003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559497" y="6300637"/>
            <a:ext cx="9594278" cy="553002"/>
          </a:xfr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207176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A79B627-C25C-0719-B780-64530469A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322174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 vert">
    <p:bg>
      <p:bgPr>
        <a:solidFill>
          <a:srgbClr val="00A6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50CD8490-D01E-C960-3CFB-603CB726A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8106" y="6369604"/>
            <a:ext cx="93957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44018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AF8DC652-070D-E737-12B2-61C5A828E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7397" y="0"/>
            <a:ext cx="532923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37FB4356-9C82-6B5C-7D4F-EE4275E54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9239" y="-1"/>
            <a:ext cx="6862762" cy="908685"/>
          </a:xfrm>
          <a:prstGeom prst="rect">
            <a:avLst/>
          </a:prstGeom>
          <a:noFill/>
        </p:spPr>
        <p:txBody>
          <a:bodyPr lIns="360000" tIns="360000" rIns="360000" bIns="360000" anchor="ctr"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Département/Service</a:t>
            </a:r>
          </a:p>
        </p:txBody>
      </p:sp>
      <p:sp>
        <p:nvSpPr>
          <p:cNvPr id="3" name="Espace réservé du texte 19">
            <a:extLst>
              <a:ext uri="{FF2B5EF4-FFF2-40B4-BE49-F238E27FC236}">
                <a16:creationId xmlns:a16="http://schemas.microsoft.com/office/drawing/2014/main" id="{A5FD12D9-3A80-DE78-6638-51C4DD6B1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9239" y="908684"/>
            <a:ext cx="6862762" cy="4680586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None/>
              <a:defRPr sz="35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72AA15-0E44-9A0C-7801-5A3BB5813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955" y="5949520"/>
            <a:ext cx="924367" cy="4705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BC75C2-5A9A-8954-A917-83BB866B3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6675" y="5723924"/>
            <a:ext cx="503583" cy="921777"/>
          </a:xfrm>
          <a:prstGeom prst="rect">
            <a:avLst/>
          </a:prstGeom>
        </p:spPr>
      </p:pic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CD3D914E-F209-7056-BF94-5F520AF2CF5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21126" y="5940077"/>
            <a:ext cx="1080135" cy="47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Helvetica" pitchFamily="2" charset="0"/>
              </a:defRPr>
            </a:lvl1pPr>
          </a:lstStyle>
          <a:p>
            <a:r>
              <a:rPr lang="fr-FR"/>
              <a:t>Logos partenaires</a:t>
            </a:r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57652525-97AF-5F62-0CA9-F2F1C5DB45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4642" y="5934879"/>
            <a:ext cx="1080135" cy="47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Helvetica" pitchFamily="2" charset="0"/>
              </a:defRPr>
            </a:lvl1pPr>
          </a:lstStyle>
          <a:p>
            <a:r>
              <a:rPr lang="fr-FR"/>
              <a:t>Logos partenaires</a:t>
            </a:r>
          </a:p>
        </p:txBody>
      </p:sp>
    </p:spTree>
    <p:extLst>
      <p:ext uri="{BB962C8B-B14F-4D97-AF65-F5344CB8AC3E}">
        <p14:creationId xmlns:p14="http://schemas.microsoft.com/office/powerpoint/2010/main" val="139017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 vert foncé">
    <p:bg>
      <p:bgPr>
        <a:solidFill>
          <a:srgbClr val="046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10A2DF0-5B7A-40F0-BAAC-050F32D868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75795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DCF32D29-7A0D-EEDF-B23C-77FFC75F05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8723"/>
            <a:ext cx="12192000" cy="630936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t">
            <a:normAutofit/>
          </a:bodyPr>
          <a:lstStyle>
            <a:lvl1pPr marL="0" indent="0" algn="l">
              <a:buNone/>
              <a:defRPr sz="60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exemple de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2E98EF-59C1-0825-180F-8B8BC0337F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91832ED4-21A4-473A-A2BE-F3608C53605B}" type="datetime1">
              <a:rPr lang="fr-CH" smtClean="0"/>
              <a:t>17.09.2025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BF15EE-2DBF-82D0-D8B2-A8C9052F75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377522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DCF32D29-7A0D-EEDF-B23C-77FFC75F05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309360"/>
          </a:xfrm>
          <a:prstGeom prst="rect">
            <a:avLst/>
          </a:prstGeom>
          <a:solidFill>
            <a:srgbClr val="046241"/>
          </a:solidFill>
        </p:spPr>
        <p:txBody>
          <a:bodyPr lIns="360000" tIns="360000" rIns="360000" bIns="360000" anchor="t"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exemple de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2E98EF-59C1-0825-180F-8B8BC0337F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B08CF806-D8A7-417B-9722-0F898D2EC62B}" type="datetime1">
              <a:rPr lang="fr-CH" smtClean="0"/>
              <a:t>17.09.2025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BF15EE-2DBF-82D0-D8B2-A8C9052F75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100169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DCF32D29-7A0D-EEDF-B23C-77FFC75F05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309360"/>
          </a:xfrm>
          <a:prstGeom prst="rect">
            <a:avLst/>
          </a:prstGeom>
          <a:solidFill>
            <a:srgbClr val="00A678"/>
          </a:solidFill>
        </p:spPr>
        <p:txBody>
          <a:bodyPr lIns="360000" tIns="360000" rIns="360000" bIns="360000" anchor="t">
            <a:normAutofit/>
          </a:bodyPr>
          <a:lstStyle>
            <a:lvl1pPr marL="0" indent="0" algn="l">
              <a:buNone/>
              <a:defRPr sz="60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exemple de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2E98EF-59C1-0825-180F-8B8BC0337F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10AD84E9-9092-432A-A228-C4259375D9A3}" type="datetime1">
              <a:rPr lang="fr-CH" smtClean="0"/>
              <a:t>17.09.2025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BF15EE-2DBF-82D0-D8B2-A8C9052F75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</p:spTree>
    <p:extLst>
      <p:ext uri="{BB962C8B-B14F-4D97-AF65-F5344CB8AC3E}">
        <p14:creationId xmlns:p14="http://schemas.microsoft.com/office/powerpoint/2010/main" val="156656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1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CC8F8-339C-1A42-D788-E221BF91C2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886C10A0-F43D-4AE4-94A9-0CF97803DB15}" type="datetime1">
              <a:rPr lang="fr-CH" smtClean="0"/>
              <a:t>17.09.2025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C25D8-6CFF-00C6-0CA1-A4BB5D58CE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3FFBFB7F-51F1-2484-6A13-C5FC73D05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908685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petit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E8B083-738A-61BD-646D-F4A5AECA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908685"/>
            <a:ext cx="12191999" cy="5400675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78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CC8F8-339C-1A42-D788-E221BF91C2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BC5DC191-61A1-4F4E-AFC9-23F7618134EE}" type="datetime1">
              <a:rPr lang="fr-CH" smtClean="0"/>
              <a:t>17.09.2025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C25D8-6CFF-00C6-0CA1-A4BB5D58CE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3FFBFB7F-51F1-2484-6A13-C5FC73D05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908685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petit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E8B083-738A-61BD-646D-F4A5AECA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" y="908685"/>
            <a:ext cx="6096000" cy="5400675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4E6FB265-45A3-9ECE-4ACE-4556765C06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1" y="908685"/>
            <a:ext cx="6096000" cy="5400675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8287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CC8F8-339C-1A42-D788-E221BF91C2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DFCA9F74-5654-4409-8670-81A85A9C7B06}" type="datetime1">
              <a:rPr lang="fr-CH" smtClean="0"/>
              <a:t>17.09.2025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C25D8-6CFF-00C6-0CA1-A4BB5D58CE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3FFBFB7F-51F1-2484-6A13-C5FC73D05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908685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petit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E8B083-738A-61BD-646D-F4A5AECA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" y="908685"/>
            <a:ext cx="6096000" cy="5400675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07EA1F2F-9D9F-3E83-A2F8-1EB2FB2BF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08685"/>
            <a:ext cx="6096000" cy="5400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1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1 vert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83C558-A978-D457-F06A-D8294670BFA6}"/>
              </a:ext>
            </a:extLst>
          </p:cNvPr>
          <p:cNvSpPr/>
          <p:nvPr userDrawn="1"/>
        </p:nvSpPr>
        <p:spPr>
          <a:xfrm>
            <a:off x="-2" y="0"/>
            <a:ext cx="12191999" cy="6300635"/>
          </a:xfrm>
          <a:prstGeom prst="rect">
            <a:avLst/>
          </a:prstGeom>
          <a:solidFill>
            <a:srgbClr val="00A6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CC8F8-339C-1A42-D788-E221BF91C2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1F0BB5C9-EA29-4980-821D-9C17281C1822}" type="datetime1">
              <a:rPr lang="fr-CH" smtClean="0"/>
              <a:t>17.09.2025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C25D8-6CFF-00C6-0CA1-A4BB5D58CE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3FFBFB7F-51F1-2484-6A13-C5FC73D05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/>
              <a:t>Un petit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E8B083-738A-61BD-646D-F4A5AECAC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908685"/>
            <a:ext cx="12191999" cy="5391950"/>
          </a:xfrm>
          <a:prstGeom prst="rect">
            <a:avLst/>
          </a:prstGeom>
        </p:spPr>
        <p:txBody>
          <a:bodyPr lIns="360000" tIns="360000" rIns="360000" bIns="360000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  <a:lvl2pPr marL="457189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2pPr>
            <a:lvl3pPr marL="914377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3pPr>
            <a:lvl4pPr marL="1371566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4pPr>
            <a:lvl5pPr marL="1828755" indent="0">
              <a:buFontTx/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458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3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165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681A76B2-6503-1385-B0B4-D4120D537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9497" y="6300637"/>
            <a:ext cx="9594278" cy="553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4690C476-8F75-2DCF-947B-30227D34F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36630" y="6300638"/>
            <a:ext cx="1055370" cy="561725"/>
          </a:xfrm>
          <a:prstGeom prst="rect">
            <a:avLst/>
          </a:prstGeom>
        </p:spPr>
        <p:txBody>
          <a:bodyPr vert="horz" lIns="0" tIns="0" rIns="360000" bIns="0" rtlCol="0" anchor="ctr"/>
          <a:lstStyle>
            <a:lvl1pPr algn="r">
              <a:defRPr sz="7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C5F72AF3-5D72-4401-BB9A-114DA3639332}" type="datetime1">
              <a:rPr lang="fr-CH" smtClean="0"/>
              <a:t>17.09.2025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77B3B7-842A-3C39-3113-A0AFCD0CC5B0}"/>
              </a:ext>
            </a:extLst>
          </p:cNvPr>
          <p:cNvSpPr txBox="1"/>
          <p:nvPr userDrawn="1"/>
        </p:nvSpPr>
        <p:spPr>
          <a:xfrm>
            <a:off x="0" y="6423250"/>
            <a:ext cx="15594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0" i="0">
                <a:solidFill>
                  <a:schemeClr val="tx1"/>
                </a:solidFill>
                <a:latin typeface="Helvetica" pitchFamily="2" charset="0"/>
              </a:rPr>
              <a:t>CHUV</a:t>
            </a:r>
          </a:p>
        </p:txBody>
      </p:sp>
    </p:spTree>
    <p:extLst>
      <p:ext uri="{BB962C8B-B14F-4D97-AF65-F5344CB8AC3E}">
        <p14:creationId xmlns:p14="http://schemas.microsoft.com/office/powerpoint/2010/main" val="8686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25" r:id="rId2"/>
    <p:sldLayoutId id="2147484126" r:id="rId3"/>
    <p:sldLayoutId id="2147484138" r:id="rId4"/>
    <p:sldLayoutId id="2147484159" r:id="rId5"/>
    <p:sldLayoutId id="2147484177" r:id="rId6"/>
    <p:sldLayoutId id="2147484151" r:id="rId7"/>
    <p:sldLayoutId id="2147484160" r:id="rId8"/>
    <p:sldLayoutId id="2147484158" r:id="rId9"/>
    <p:sldLayoutId id="2147484161" r:id="rId10"/>
    <p:sldLayoutId id="2147483753" r:id="rId11"/>
    <p:sldLayoutId id="2147484156" r:id="rId12"/>
    <p:sldLayoutId id="2147484129" r:id="rId13"/>
    <p:sldLayoutId id="2147484139" r:id="rId14"/>
    <p:sldLayoutId id="2147484174" r:id="rId1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F976E5D-8C71-CBE3-8771-308241524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8106" y="6369604"/>
            <a:ext cx="93957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03419E-67FF-537A-AEBF-EE8A675663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24948" y="2505542"/>
            <a:ext cx="3627879" cy="18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3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F976E5D-8C71-CBE3-8771-308241524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8106" y="6369604"/>
            <a:ext cx="93957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Katie O'Shea - VHEE Workshop 2025 - katie.oshea@chuv.ch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EEB92E-9427-3BC7-FDD7-3115ED981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4948" y="2505542"/>
            <a:ext cx="3561914" cy="18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plein air, nuage, ciel, lever de soleil&#10;&#10;Le contenu généré par l’IA peut être incorrect.">
            <a:extLst>
              <a:ext uri="{FF2B5EF4-FFF2-40B4-BE49-F238E27FC236}">
                <a16:creationId xmlns:a16="http://schemas.microsoft.com/office/drawing/2014/main" id="{C354C699-F42F-0C37-96CE-66F405D340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064" r="24064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AE726D-A6D5-A8D6-D30B-EA58721A92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The optimal Very High Energy Electron beam parameters to treat </a:t>
            </a:r>
            <a:r>
              <a:rPr lang="fr-FR" dirty="0" err="1"/>
              <a:t>glioblastoma</a:t>
            </a:r>
            <a:r>
              <a:rPr lang="fr-FR" dirty="0"/>
              <a:t> using Pencil Beam Scanning</a:t>
            </a:r>
          </a:p>
          <a:p>
            <a:r>
              <a:rPr lang="en-IE" sz="1200" b="1" dirty="0"/>
              <a:t>Katie O’Shea</a:t>
            </a:r>
            <a:r>
              <a:rPr lang="en-IE" sz="1200" b="1" baseline="30000" dirty="0"/>
              <a:t>1</a:t>
            </a:r>
            <a:r>
              <a:rPr lang="en-IE" sz="1200" dirty="0"/>
              <a:t>, Michele Zeverino</a:t>
            </a:r>
            <a:r>
              <a:rPr lang="en-IE" sz="1200" baseline="30000" dirty="0"/>
              <a:t>1</a:t>
            </a:r>
            <a:r>
              <a:rPr lang="en-IE" sz="1200" dirty="0"/>
              <a:t>, Luis Schiappacasse</a:t>
            </a:r>
            <a:r>
              <a:rPr lang="en-IE" sz="1200" baseline="30000" dirty="0"/>
              <a:t>2</a:t>
            </a:r>
            <a:r>
              <a:rPr lang="en-IE" sz="1200" dirty="0"/>
              <a:t>, François Bochud</a:t>
            </a:r>
            <a:r>
              <a:rPr lang="en-IE" sz="1200" baseline="30000" dirty="0"/>
              <a:t>1</a:t>
            </a:r>
            <a:r>
              <a:rPr lang="en-IE" sz="1200" dirty="0"/>
              <a:t>, Raphaël Moeckli</a:t>
            </a:r>
            <a:r>
              <a:rPr lang="en-IE" sz="1200" baseline="30000" dirty="0"/>
              <a:t>1</a:t>
            </a:r>
            <a:r>
              <a:rPr lang="en-IE" sz="1200" dirty="0"/>
              <a:t>, Till Tobias Böhlen</a:t>
            </a:r>
            <a:r>
              <a:rPr lang="en-IE" sz="1200" baseline="30000" dirty="0"/>
              <a:t>1</a:t>
            </a:r>
            <a:r>
              <a:rPr lang="en-IE" sz="1200" dirty="0"/>
              <a:t> </a:t>
            </a:r>
            <a:endParaRPr lang="en-IE" dirty="0"/>
          </a:p>
          <a:p>
            <a:r>
              <a:rPr lang="en-IE" sz="1000" baseline="30000" dirty="0"/>
              <a:t>1</a:t>
            </a:r>
            <a:r>
              <a:rPr lang="en-IE" sz="1000" dirty="0"/>
              <a:t> Institute of Radiation Physics, Lausanne University Hospital and Lausanne University, Lausanne, Switzerland </a:t>
            </a:r>
          </a:p>
          <a:p>
            <a:r>
              <a:rPr lang="en-IE" sz="1000" baseline="30000" dirty="0"/>
              <a:t>2</a:t>
            </a:r>
            <a:r>
              <a:rPr lang="en-IE" sz="1000" dirty="0"/>
              <a:t> Department of Radiation Oncology, Lausanne University Hospital and Lausanne University, Lausanne, Switzerland </a:t>
            </a:r>
          </a:p>
          <a:p>
            <a:endParaRPr lang="en-IE" sz="1000" dirty="0"/>
          </a:p>
          <a:p>
            <a:endParaRPr lang="en-IE" sz="1000" dirty="0"/>
          </a:p>
          <a:p>
            <a:endParaRPr lang="en-IE" sz="1000" dirty="0"/>
          </a:p>
          <a:p>
            <a:pPr algn="ctr"/>
            <a:r>
              <a:rPr lang="en-IE" sz="1200" b="1" dirty="0"/>
              <a:t>VHEE Workshop – Daresbury – 16.09.2025</a:t>
            </a:r>
            <a:endParaRPr lang="fr-FR" sz="700" b="1" dirty="0"/>
          </a:p>
        </p:txBody>
      </p:sp>
      <p:pic>
        <p:nvPicPr>
          <p:cNvPr id="9" name="Espace réservé pour une image  7">
            <a:extLst>
              <a:ext uri="{FF2B5EF4-FFF2-40B4-BE49-F238E27FC236}">
                <a16:creationId xmlns:a16="http://schemas.microsoft.com/office/drawing/2014/main" id="{9C372E23-C25B-3ACA-E4D6-D7283DE395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27" r="24227"/>
          <a:stretch/>
        </p:blipFill>
        <p:spPr>
          <a:xfrm>
            <a:off x="6862761" y="0"/>
            <a:ext cx="532923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7" name="Picture 1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EEB423-488D-7163-B7E3-5BB89E2A1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0" y="5979418"/>
            <a:ext cx="1387153" cy="4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7D6A55-691F-6C20-2FF5-E71D800EFAC8}"/>
              </a:ext>
            </a:extLst>
          </p:cNvPr>
          <p:cNvSpPr txBox="1"/>
          <p:nvPr/>
        </p:nvSpPr>
        <p:spPr>
          <a:xfrm>
            <a:off x="6849005" y="1907403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Glioblastoma</a:t>
            </a:r>
            <a:b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Most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common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central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nervous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system tumour</a:t>
            </a:r>
          </a:p>
          <a:p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Poor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prognosis</a:t>
            </a:r>
            <a:b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VHEE</a:t>
            </a:r>
            <a:b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Deep-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seated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tumours</a:t>
            </a:r>
            <a:b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Inhomogeneous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media</a:t>
            </a:r>
            <a:b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Potential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for FLASH at ultra high dose rates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801CD-764A-DF8D-3FF1-C39E516964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9376" y="630932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70B3F520-15E9-4499-EEA5-6B557813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7" y="6380179"/>
            <a:ext cx="699517" cy="361189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79421E3-435E-9743-C6F7-2F705802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47" y="6345256"/>
            <a:ext cx="1224136" cy="431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1D385E-5BC3-90F7-3553-2746D10EC40D}"/>
              </a:ext>
            </a:extLst>
          </p:cNvPr>
          <p:cNvGrpSpPr/>
          <p:nvPr/>
        </p:nvGrpSpPr>
        <p:grpSpPr>
          <a:xfrm>
            <a:off x="293740" y="1406769"/>
            <a:ext cx="6068780" cy="4025128"/>
            <a:chOff x="263350" y="448041"/>
            <a:chExt cx="4603675" cy="324457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80B70DC-E717-6B25-B0C0-5BE7BE3BD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50" y="448041"/>
              <a:ext cx="4490427" cy="298096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A7EC3B-9C5C-CBEC-EEEA-9D88C5B978C7}"/>
                </a:ext>
              </a:extLst>
            </p:cNvPr>
            <p:cNvSpPr txBox="1"/>
            <p:nvPr/>
          </p:nvSpPr>
          <p:spPr>
            <a:xfrm>
              <a:off x="592624" y="3494145"/>
              <a:ext cx="4274401" cy="198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E" sz="1000" dirty="0">
                <a:latin typeface="Helvetica" panose="020B0604020202020204"/>
                <a:cs typeface="Helvetica" panose="020B0604020202020204"/>
              </a:endParaRPr>
            </a:p>
          </p:txBody>
        </p:sp>
      </p:grp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A4A6022-FCEA-F967-4BF4-8CFF6EDD3F79}"/>
              </a:ext>
            </a:extLst>
          </p:cNvPr>
          <p:cNvSpPr txBox="1">
            <a:spLocks/>
          </p:cNvSpPr>
          <p:nvPr/>
        </p:nvSpPr>
        <p:spPr>
          <a:xfrm>
            <a:off x="4187208" y="-254561"/>
            <a:ext cx="3817583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4000" b="1"/>
              <a:t>Motivation</a:t>
            </a:r>
            <a:endParaRPr lang="en-IE" sz="4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FBA06-DF48-D9C6-5771-C91D97E7C83A}"/>
              </a:ext>
            </a:extLst>
          </p:cNvPr>
          <p:cNvSpPr txBox="1"/>
          <p:nvPr/>
        </p:nvSpPr>
        <p:spPr>
          <a:xfrm>
            <a:off x="479375" y="5165844"/>
            <a:ext cx="6096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Hsu, Justin </a:t>
            </a:r>
            <a:r>
              <a:rPr lang="en-IE" sz="1050" b="0" i="0" dirty="0">
                <a:solidFill>
                  <a:srgbClr val="222222"/>
                </a:solidFill>
                <a:effectLst/>
                <a:latin typeface="Helvetica" panose="020B0604020202020204"/>
                <a:cs typeface="Helvetica" panose="020B0604020202020204"/>
              </a:rPr>
              <a:t>Bo-Kai</a:t>
            </a:r>
            <a:r>
              <a:rPr lang="en-IE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"Identification of potential biomarkers related to glioma survival by gene expression profile analysis." </a:t>
            </a:r>
            <a:r>
              <a:rPr lang="en-IE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BMC medical genomics</a:t>
            </a:r>
            <a:r>
              <a:rPr lang="en-IE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11.Suppl 7 (2019): 34.</a:t>
            </a:r>
            <a:endParaRPr lang="en-IE" sz="1050" dirty="0"/>
          </a:p>
        </p:txBody>
      </p:sp>
    </p:spTree>
    <p:extLst>
      <p:ext uri="{BB962C8B-B14F-4D97-AF65-F5344CB8AC3E}">
        <p14:creationId xmlns:p14="http://schemas.microsoft.com/office/powerpoint/2010/main" val="280906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EF46-8E8C-58EF-D754-D6D6C6FC1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596F578-BE5E-E24A-531D-CC01F5053A1F}"/>
              </a:ext>
            </a:extLst>
          </p:cNvPr>
          <p:cNvSpPr txBox="1">
            <a:spLocks/>
          </p:cNvSpPr>
          <p:nvPr/>
        </p:nvSpPr>
        <p:spPr>
          <a:xfrm>
            <a:off x="4187208" y="-254561"/>
            <a:ext cx="3817583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4000" b="1" dirty="0"/>
              <a:t>Motivation</a:t>
            </a:r>
            <a:endParaRPr lang="en-IE" sz="40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319992-38C6-3B3D-C5B2-21D4F107F1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9376" y="630932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Picture 30" descr="A black and white logo&#10;&#10;AI-generated content may be incorrect.">
            <a:extLst>
              <a:ext uri="{FF2B5EF4-FFF2-40B4-BE49-F238E27FC236}">
                <a16:creationId xmlns:a16="http://schemas.microsoft.com/office/drawing/2014/main" id="{A8E785AD-0037-F7C6-8C8B-1CC184D8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7" y="6380179"/>
            <a:ext cx="699517" cy="361189"/>
          </a:xfrm>
          <a:prstGeom prst="rect">
            <a:avLst/>
          </a:prstGeom>
        </p:spPr>
      </p:pic>
      <p:pic>
        <p:nvPicPr>
          <p:cNvPr id="32" name="Picture 3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50E1B9E-03F0-3AD0-3FFD-24AFBEDFE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47" y="6345256"/>
            <a:ext cx="1224136" cy="43103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CFFB6DF-E60E-4CF8-2778-CE9E9BBC9FB2}"/>
              </a:ext>
            </a:extLst>
          </p:cNvPr>
          <p:cNvSpPr txBox="1"/>
          <p:nvPr/>
        </p:nvSpPr>
        <p:spPr>
          <a:xfrm>
            <a:off x="8873232" y="4491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 beam</a:t>
            </a:r>
          </a:p>
          <a:p>
            <a:r>
              <a:rPr lang="fr-CH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Equidistant</a:t>
            </a:r>
            <a:endParaRPr lang="en-IE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0609C-0F15-0768-08B0-08EA0E8C6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" y="0"/>
            <a:ext cx="3820505" cy="38384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F3BA02-B16E-F020-7EAE-EB55F2A50F9B}"/>
              </a:ext>
            </a:extLst>
          </p:cNvPr>
          <p:cNvSpPr txBox="1"/>
          <p:nvPr/>
        </p:nvSpPr>
        <p:spPr>
          <a:xfrm>
            <a:off x="8368781" y="321571"/>
            <a:ext cx="4067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10 patients</a:t>
            </a:r>
          </a:p>
          <a:p>
            <a:pPr algn="ctr"/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Beams: </a:t>
            </a:r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2-16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beams</a:t>
            </a:r>
          </a:p>
          <a:p>
            <a:pPr algn="ctr"/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Beam placement: 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Equidistant (EQD) or Beam Angle Optimised (BAO)</a:t>
            </a:r>
          </a:p>
          <a:p>
            <a:pPr algn="ctr"/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Energies 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50-250 MeV</a:t>
            </a:r>
          </a:p>
          <a:p>
            <a:pPr algn="ctr"/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Spot sizes (FWHM) (spacings)</a:t>
            </a:r>
          </a:p>
          <a:p>
            <a:pPr algn="ctr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5 mm (1-3</a:t>
            </a:r>
            <a:r>
              <a:rPr lang="el-GR" dirty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algn="ctr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10 mm (1-3</a:t>
            </a:r>
            <a:r>
              <a:rPr lang="el-GR" dirty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  <a:p>
            <a:pPr algn="ctr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15 mm (1</a:t>
            </a:r>
            <a:r>
              <a:rPr lang="el-GR" dirty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algn="ctr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20 mm (1</a:t>
            </a:r>
            <a:r>
              <a:rPr lang="el-GR" dirty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algn="ctr"/>
            <a:endParaRPr lang="en-I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4857F-2D3D-3D31-5080-D8D7630F65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8" r="3298"/>
          <a:stretch/>
        </p:blipFill>
        <p:spPr>
          <a:xfrm>
            <a:off x="3766396" y="3575924"/>
            <a:ext cx="4238395" cy="3087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C37BB-80E1-0DB4-C84A-B8C5FA7A62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4" r="3264"/>
          <a:stretch/>
        </p:blipFill>
        <p:spPr>
          <a:xfrm>
            <a:off x="7965266" y="3511501"/>
            <a:ext cx="4372045" cy="31850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04AAC9C-EC02-DAF2-D60B-93223761D5A7}"/>
              </a:ext>
            </a:extLst>
          </p:cNvPr>
          <p:cNvGrpSpPr/>
          <p:nvPr/>
        </p:nvGrpSpPr>
        <p:grpSpPr>
          <a:xfrm>
            <a:off x="3790964" y="557569"/>
            <a:ext cx="4516707" cy="2730486"/>
            <a:chOff x="3790964" y="557569"/>
            <a:chExt cx="4516707" cy="273048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DAA9FE-BB44-651D-5DD6-FDC64BE92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1090"/>
            <a:stretch/>
          </p:blipFill>
          <p:spPr>
            <a:xfrm>
              <a:off x="3935626" y="557569"/>
              <a:ext cx="4372045" cy="13050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76BC62-6407-A783-ECF5-D0442508A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7490"/>
            <a:stretch/>
          </p:blipFill>
          <p:spPr>
            <a:xfrm>
              <a:off x="3790964" y="1526770"/>
              <a:ext cx="4372045" cy="176128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3F92836-27AF-F9CB-DCA1-24ED8DC6A828}"/>
              </a:ext>
            </a:extLst>
          </p:cNvPr>
          <p:cNvSpPr txBox="1"/>
          <p:nvPr/>
        </p:nvSpPr>
        <p:spPr>
          <a:xfrm>
            <a:off x="129617" y="4023274"/>
            <a:ext cx="3215149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>
                <a:latin typeface="Helvetica" panose="020B0604020202020204"/>
                <a:cs typeface="Helvetica" panose="020B0604020202020204"/>
              </a:rPr>
              <a:t>Balasubramanian, S., et al. </a:t>
            </a:r>
            <a:r>
              <a:rPr lang="en-IE" sz="1050" i="1" dirty="0">
                <a:latin typeface="Helvetica" panose="020B0604020202020204"/>
                <a:cs typeface="Helvetica" panose="020B0604020202020204"/>
              </a:rPr>
              <a:t>Radiation and Environmental Biophysics</a:t>
            </a:r>
            <a:r>
              <a:rPr lang="en-IE" sz="1050" dirty="0">
                <a:latin typeface="Helvetica" panose="020B0604020202020204"/>
                <a:cs typeface="Helvetica" panose="020B0604020202020204"/>
              </a:rPr>
              <a:t> 63.1 (2024): 47-57.</a:t>
            </a:r>
          </a:p>
          <a:p>
            <a:endParaRPr lang="en-IE" sz="1050" dirty="0">
              <a:latin typeface="Helvetica" panose="020B0604020202020204"/>
              <a:cs typeface="Helvetica" panose="020B0604020202020204"/>
            </a:endParaRPr>
          </a:p>
          <a:p>
            <a:r>
              <a:rPr lang="en-IE" sz="1050" dirty="0">
                <a:latin typeface="Helvetica" panose="020B0604020202020204"/>
                <a:cs typeface="Helvetica" panose="020B0604020202020204"/>
              </a:rPr>
              <a:t>Adrich, Przemysław. </a:t>
            </a:r>
            <a:r>
              <a:rPr lang="en-IE" sz="1050" i="1" dirty="0">
                <a:latin typeface="Helvetica" panose="020B0604020202020204"/>
                <a:cs typeface="Helvetica" panose="020B0604020202020204"/>
              </a:rPr>
              <a:t>Nuclear Instruments and Methods in Physics Research Section A </a:t>
            </a:r>
            <a:r>
              <a:rPr lang="en-IE" sz="1050" dirty="0">
                <a:latin typeface="Helvetica" panose="020B0604020202020204"/>
                <a:cs typeface="Helvetica" panose="020B0604020202020204"/>
              </a:rPr>
              <a:t>817 (2016): 93-99.</a:t>
            </a:r>
          </a:p>
          <a:p>
            <a:endParaRPr lang="en-IE" sz="1050" dirty="0">
              <a:latin typeface="Helvetica" panose="020B0604020202020204"/>
              <a:cs typeface="Helvetica" panose="020B0604020202020204"/>
            </a:endParaRPr>
          </a:p>
          <a:p>
            <a:endParaRPr lang="en-IE" dirty="0">
              <a:latin typeface="Helvetica" panose="020B0604020202020204"/>
              <a:cs typeface="Helv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81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FD525-74A3-1838-4709-F3B551909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6BB3295-FE50-6D07-7AA6-6EFDFEFFB5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9376" y="630932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" name="Picture 19" descr="A black and white logo&#10;&#10;AI-generated content may be incorrect.">
            <a:extLst>
              <a:ext uri="{FF2B5EF4-FFF2-40B4-BE49-F238E27FC236}">
                <a16:creationId xmlns:a16="http://schemas.microsoft.com/office/drawing/2014/main" id="{C0311402-C35A-6B75-2AC4-5B38E813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7" y="6380179"/>
            <a:ext cx="699517" cy="361189"/>
          </a:xfrm>
          <a:prstGeom prst="rect">
            <a:avLst/>
          </a:prstGeom>
        </p:spPr>
      </p:pic>
      <p:pic>
        <p:nvPicPr>
          <p:cNvPr id="21" name="Picture 2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5090955-3C2A-7FB7-2BE6-7BA02D64F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47" y="6345256"/>
            <a:ext cx="1224136" cy="43103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EFA2E34-30B9-DF22-F9C1-2D6A4DA7DACE}"/>
              </a:ext>
            </a:extLst>
          </p:cNvPr>
          <p:cNvSpPr txBox="1">
            <a:spLocks/>
          </p:cNvSpPr>
          <p:nvPr/>
        </p:nvSpPr>
        <p:spPr>
          <a:xfrm>
            <a:off x="4808491" y="-403758"/>
            <a:ext cx="2575016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4000" b="1" dirty="0"/>
              <a:t>Results</a:t>
            </a:r>
            <a:endParaRPr lang="en-IE" sz="4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5A896E-FE2A-2BDC-09EF-6CC6002FA669}"/>
              </a:ext>
            </a:extLst>
          </p:cNvPr>
          <p:cNvGrpSpPr/>
          <p:nvPr/>
        </p:nvGrpSpPr>
        <p:grpSpPr>
          <a:xfrm>
            <a:off x="1" y="20726"/>
            <a:ext cx="5331086" cy="3691600"/>
            <a:chOff x="11438970" y="42874"/>
            <a:chExt cx="7412705" cy="55572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EF80BF-8AC4-9DA6-69C0-7411E5C8C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539" t="-264" r="649" b="10287"/>
            <a:stretch/>
          </p:blipFill>
          <p:spPr>
            <a:xfrm>
              <a:off x="11438970" y="42874"/>
              <a:ext cx="7191492" cy="5113195"/>
            </a:xfrm>
            <a:prstGeom prst="rect">
              <a:avLst/>
            </a:prstGeom>
          </p:spPr>
        </p:pic>
        <p:pic>
          <p:nvPicPr>
            <p:cNvPr id="3" name="Picture 2" descr="A screenshot of a graph&#10;&#10;AI-generated content may be incorrect.">
              <a:extLst>
                <a:ext uri="{FF2B5EF4-FFF2-40B4-BE49-F238E27FC236}">
                  <a16:creationId xmlns:a16="http://schemas.microsoft.com/office/drawing/2014/main" id="{7EC42B34-2923-FA80-F735-5333F116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212" t="88757" r="16137" b="1646"/>
            <a:stretch/>
          </p:blipFill>
          <p:spPr>
            <a:xfrm>
              <a:off x="11785295" y="5219089"/>
              <a:ext cx="7066380" cy="38100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9231A9-DDB6-EBD3-28EE-0FCA0771E268}"/>
              </a:ext>
            </a:extLst>
          </p:cNvPr>
          <p:cNvSpPr txBox="1"/>
          <p:nvPr/>
        </p:nvSpPr>
        <p:spPr>
          <a:xfrm>
            <a:off x="6233952" y="1380714"/>
            <a:ext cx="5171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CH" b="1" dirty="0"/>
          </a:p>
          <a:p>
            <a:pPr algn="ctr"/>
            <a:r>
              <a:rPr lang="fr-CH" b="1" dirty="0"/>
              <a:t>EQD </a:t>
            </a:r>
            <a:r>
              <a:rPr lang="fr-CH" b="1" dirty="0" err="1"/>
              <a:t>selected</a:t>
            </a:r>
            <a:r>
              <a:rPr lang="fr-CH" b="1" dirty="0"/>
              <a:t> over Beam Angle Optimised (BAO)</a:t>
            </a:r>
            <a:endParaRPr lang="en-IE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FCBAB-9F6E-05D4-5AEE-CB180D9A7728}"/>
              </a:ext>
            </a:extLst>
          </p:cNvPr>
          <p:cNvSpPr txBox="1"/>
          <p:nvPr/>
        </p:nvSpPr>
        <p:spPr>
          <a:xfrm>
            <a:off x="7924" y="4513729"/>
            <a:ext cx="360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H" b="1" dirty="0"/>
          </a:p>
          <a:p>
            <a:pPr algn="ctr"/>
            <a:r>
              <a:rPr lang="fr-CH" b="1" dirty="0"/>
              <a:t>Beam count ≥ 5 beams and energies ≥ 150 MeV </a:t>
            </a:r>
            <a:r>
              <a:rPr lang="fr-CH" b="1" dirty="0" err="1"/>
              <a:t>required</a:t>
            </a:r>
            <a:r>
              <a:rPr lang="fr-CH" b="1" dirty="0"/>
              <a:t> </a:t>
            </a:r>
            <a:endParaRPr lang="en-IE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587D7BC-3687-7F9B-115B-060D2AAAB394}"/>
              </a:ext>
            </a:extLst>
          </p:cNvPr>
          <p:cNvSpPr/>
          <p:nvPr/>
        </p:nvSpPr>
        <p:spPr>
          <a:xfrm>
            <a:off x="5171993" y="1380714"/>
            <a:ext cx="668368" cy="79754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D9EA2C-053A-E054-2A48-C155E31DE253}"/>
              </a:ext>
            </a:extLst>
          </p:cNvPr>
          <p:cNvGrpSpPr/>
          <p:nvPr/>
        </p:nvGrpSpPr>
        <p:grpSpPr>
          <a:xfrm>
            <a:off x="4327017" y="3625755"/>
            <a:ext cx="8376253" cy="3278443"/>
            <a:chOff x="4209033" y="3537267"/>
            <a:chExt cx="8376253" cy="32784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84A0D17-D995-0F05-1DDC-EECE8F12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818" r="-1" b="9586"/>
            <a:stretch/>
          </p:blipFill>
          <p:spPr>
            <a:xfrm>
              <a:off x="8239847" y="3545204"/>
              <a:ext cx="3952153" cy="29211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CF5B20-F47E-2B06-30D0-3FE1054F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2433"/>
            <a:stretch/>
          </p:blipFill>
          <p:spPr>
            <a:xfrm>
              <a:off x="4209033" y="6571224"/>
              <a:ext cx="8376253" cy="2444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249CDB9-EB26-2EBB-2BD7-2FF23D869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550" b="9586"/>
            <a:stretch/>
          </p:blipFill>
          <p:spPr>
            <a:xfrm>
              <a:off x="4268026" y="3537267"/>
              <a:ext cx="4058294" cy="2921124"/>
            </a:xfrm>
            <a:prstGeom prst="rect">
              <a:avLst/>
            </a:prstGeom>
          </p:spPr>
        </p:pic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7B63A48-CFE6-3044-D6E8-795903DA8DCA}"/>
              </a:ext>
            </a:extLst>
          </p:cNvPr>
          <p:cNvSpPr/>
          <p:nvPr/>
        </p:nvSpPr>
        <p:spPr>
          <a:xfrm rot="10800000">
            <a:off x="3795363" y="4795522"/>
            <a:ext cx="668368" cy="79754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A686E8-C53C-E9D0-7BAE-6F64D6276F34}"/>
              </a:ext>
            </a:extLst>
          </p:cNvPr>
          <p:cNvCxnSpPr>
            <a:cxnSpLocks/>
          </p:cNvCxnSpPr>
          <p:nvPr/>
        </p:nvCxnSpPr>
        <p:spPr>
          <a:xfrm flipV="1">
            <a:off x="1199456" y="3724193"/>
            <a:ext cx="8839279" cy="1644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E8784-FAAA-B47D-5E9C-B7539FAA0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CB94AC0-6ADF-241D-E496-F1B81E4E2D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9376" y="630932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" name="Picture 19" descr="A black and white logo&#10;&#10;AI-generated content may be incorrect.">
            <a:extLst>
              <a:ext uri="{FF2B5EF4-FFF2-40B4-BE49-F238E27FC236}">
                <a16:creationId xmlns:a16="http://schemas.microsoft.com/office/drawing/2014/main" id="{17E91B96-55EF-6599-9AA3-E881E46E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7" y="6380179"/>
            <a:ext cx="699517" cy="361189"/>
          </a:xfrm>
          <a:prstGeom prst="rect">
            <a:avLst/>
          </a:prstGeom>
        </p:spPr>
      </p:pic>
      <p:pic>
        <p:nvPicPr>
          <p:cNvPr id="21" name="Picture 2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F16FAC2-602D-2026-87F2-149AAFB51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47" y="6345256"/>
            <a:ext cx="1224136" cy="43103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77452D4-8318-9482-B4BB-E86F75A8AE53}"/>
              </a:ext>
            </a:extLst>
          </p:cNvPr>
          <p:cNvSpPr txBox="1">
            <a:spLocks/>
          </p:cNvSpPr>
          <p:nvPr/>
        </p:nvSpPr>
        <p:spPr>
          <a:xfrm>
            <a:off x="4808491" y="-403758"/>
            <a:ext cx="2575016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4000" b="1" dirty="0"/>
              <a:t>Results</a:t>
            </a:r>
            <a:endParaRPr lang="en-IE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3F14E-A8AC-5A4D-BC9A-D6C141B47744}"/>
              </a:ext>
            </a:extLst>
          </p:cNvPr>
          <p:cNvSpPr txBox="1"/>
          <p:nvPr/>
        </p:nvSpPr>
        <p:spPr>
          <a:xfrm>
            <a:off x="8212970" y="1507768"/>
            <a:ext cx="335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Spot sizes ≥ 15 mm FWHM </a:t>
            </a:r>
            <a:r>
              <a:rPr lang="fr-CH" b="1" dirty="0" err="1"/>
              <a:t>degraded</a:t>
            </a:r>
            <a:r>
              <a:rPr lang="fr-CH" b="1" dirty="0"/>
              <a:t> </a:t>
            </a:r>
            <a:r>
              <a:rPr lang="fr-CH" b="1" dirty="0" err="1"/>
              <a:t>conformity</a:t>
            </a:r>
            <a:r>
              <a:rPr lang="fr-CH" b="1" dirty="0"/>
              <a:t> and PTV coverage </a:t>
            </a:r>
            <a:endParaRPr lang="en-IE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46A9A-C22E-8A18-0FF8-6E5F667262B1}"/>
              </a:ext>
            </a:extLst>
          </p:cNvPr>
          <p:cNvSpPr txBox="1"/>
          <p:nvPr/>
        </p:nvSpPr>
        <p:spPr>
          <a:xfrm>
            <a:off x="211404" y="4795522"/>
            <a:ext cx="3751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Helvetica" panose="020B0604020202020204"/>
                <a:cs typeface="Helvetica" panose="020B0604020202020204"/>
              </a:rPr>
              <a:t>Spacing up to 3</a:t>
            </a:r>
            <a:r>
              <a:rPr lang="el-GR" b="1" dirty="0">
                <a:latin typeface="Helvetica" panose="020B0604020202020204"/>
                <a:cs typeface="Helvetica" panose="020B0604020202020204"/>
              </a:rPr>
              <a:t>σ</a:t>
            </a:r>
            <a:r>
              <a:rPr lang="fr-CH" b="1" dirty="0">
                <a:latin typeface="Helvetica" panose="020B0604020202020204"/>
                <a:cs typeface="Helvetica" panose="020B0604020202020204"/>
              </a:rPr>
              <a:t> at 5 mm FWHM </a:t>
            </a:r>
          </a:p>
          <a:p>
            <a:pPr algn="ctr"/>
            <a:r>
              <a:rPr lang="fr-CH" b="1" dirty="0">
                <a:latin typeface="Helvetica" panose="020B0604020202020204"/>
                <a:cs typeface="Helvetica" panose="020B0604020202020204"/>
              </a:rPr>
              <a:t>Spacing up to 2</a:t>
            </a:r>
            <a:r>
              <a:rPr lang="el-GR" b="1" dirty="0">
                <a:latin typeface="Helvetica" panose="020B0604020202020204"/>
                <a:cs typeface="Helvetica" panose="020B0604020202020204"/>
              </a:rPr>
              <a:t>σ</a:t>
            </a:r>
            <a:r>
              <a:rPr lang="fr-CH" b="1" dirty="0">
                <a:latin typeface="Helvetica" panose="020B0604020202020204"/>
                <a:cs typeface="Helvetica" panose="020B0604020202020204"/>
              </a:rPr>
              <a:t> at 10 mm FWHM</a:t>
            </a:r>
          </a:p>
          <a:p>
            <a:pPr algn="ctr"/>
            <a:endParaRPr lang="fr-CH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F3FC262-31D4-95F6-3EFF-85C906E98963}"/>
              </a:ext>
            </a:extLst>
          </p:cNvPr>
          <p:cNvSpPr/>
          <p:nvPr/>
        </p:nvSpPr>
        <p:spPr>
          <a:xfrm>
            <a:off x="7207271" y="1459372"/>
            <a:ext cx="668368" cy="79754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C5A2CA5-FD26-4378-E451-24758D176D60}"/>
              </a:ext>
            </a:extLst>
          </p:cNvPr>
          <p:cNvSpPr/>
          <p:nvPr/>
        </p:nvSpPr>
        <p:spPr>
          <a:xfrm rot="10800000">
            <a:off x="3962507" y="4795522"/>
            <a:ext cx="668368" cy="79754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593E2B-920F-9E57-68C3-DDE51B7DF594}"/>
              </a:ext>
            </a:extLst>
          </p:cNvPr>
          <p:cNvCxnSpPr>
            <a:cxnSpLocks/>
          </p:cNvCxnSpPr>
          <p:nvPr/>
        </p:nvCxnSpPr>
        <p:spPr>
          <a:xfrm flipV="1">
            <a:off x="1199456" y="3649545"/>
            <a:ext cx="8839279" cy="1644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0E24DA7-ED0A-6119-8CF5-381136B529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555672" y="3585778"/>
            <a:ext cx="7561417" cy="3402638"/>
          </a:xfrm>
          <a:prstGeom prst="rect">
            <a:avLst/>
          </a:prstGeom>
        </p:spPr>
      </p:pic>
      <p:pic>
        <p:nvPicPr>
          <p:cNvPr id="5" name="Picture 4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04CB7CD0-05B4-C79C-7666-419537B7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868" y="371407"/>
            <a:ext cx="7102337" cy="31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9239-5AF5-4877-2542-075C592C7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A43AC3-A3C6-F9A7-EBFE-69570EBEAB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9376" y="630932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3F6BEFFD-336A-E143-D940-8B516F24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7" y="6380179"/>
            <a:ext cx="699517" cy="361189"/>
          </a:xfrm>
          <a:prstGeom prst="rect">
            <a:avLst/>
          </a:prstGeom>
        </p:spPr>
      </p:pic>
      <p:pic>
        <p:nvPicPr>
          <p:cNvPr id="16" name="Picture 1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E645F7C-415F-03F1-2AA9-D0580197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47" y="6345256"/>
            <a:ext cx="1224136" cy="4310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4D1423-FC12-FD85-165D-871B4A245498}"/>
              </a:ext>
            </a:extLst>
          </p:cNvPr>
          <p:cNvSpPr txBox="1"/>
          <p:nvPr/>
        </p:nvSpPr>
        <p:spPr>
          <a:xfrm>
            <a:off x="263160" y="1088696"/>
            <a:ext cx="35181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Physical dose parameters:</a:t>
            </a:r>
          </a:p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Spot sizes (FWHM) (spacing):</a:t>
            </a:r>
          </a:p>
          <a:p>
            <a:pPr lvl="1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5mm (1-3</a:t>
            </a:r>
            <a:r>
              <a:rPr lang="el-GR" dirty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1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10mm (1-2</a:t>
            </a:r>
            <a:r>
              <a:rPr lang="el-GR" dirty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Beams: 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≥ 5 beams</a:t>
            </a:r>
          </a:p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Placement </a:t>
            </a:r>
            <a:r>
              <a:rPr lang="fr-CH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method</a:t>
            </a:r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Equidistant</a:t>
            </a:r>
          </a:p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Energies: 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≥ 150 MeV</a:t>
            </a:r>
          </a:p>
          <a:p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Future work:</a:t>
            </a:r>
          </a:p>
          <a:p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Energy modulation</a:t>
            </a:r>
          </a:p>
          <a:p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Temporal aspects</a:t>
            </a:r>
          </a:p>
          <a:p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Magnitude of FLASH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sparing</a:t>
            </a:r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156D042-10B0-F2AE-2FAD-80BAAB5D584B}"/>
              </a:ext>
            </a:extLst>
          </p:cNvPr>
          <p:cNvSpPr txBox="1">
            <a:spLocks/>
          </p:cNvSpPr>
          <p:nvPr/>
        </p:nvSpPr>
        <p:spPr>
          <a:xfrm>
            <a:off x="2630980" y="-278007"/>
            <a:ext cx="8318374" cy="908685"/>
          </a:xfrm>
          <a:prstGeom prst="rect">
            <a:avLst/>
          </a:prstGeom>
          <a:noFill/>
        </p:spPr>
        <p:txBody>
          <a:bodyPr lIns="360000" tIns="360000" rIns="360000" bIns="360000" anchor="t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4000" b="1" dirty="0"/>
              <a:t>Conclusion and future work</a:t>
            </a:r>
            <a:endParaRPr lang="en-IE" sz="4000" b="1" dirty="0"/>
          </a:p>
        </p:txBody>
      </p:sp>
      <p:pic>
        <p:nvPicPr>
          <p:cNvPr id="8" name="Picture 7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A7FAAD84-631E-4607-32C7-56237CC932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988" y="3626221"/>
            <a:ext cx="4386636" cy="3115147"/>
          </a:xfrm>
          <a:prstGeom prst="rect">
            <a:avLst/>
          </a:prstGeom>
        </p:spPr>
      </p:pic>
      <p:pic>
        <p:nvPicPr>
          <p:cNvPr id="10" name="Picture 9" descr="A graph of a graph showing a number of objects&#10;&#10;AI-generated content may be incorrect.">
            <a:extLst>
              <a:ext uri="{FF2B5EF4-FFF2-40B4-BE49-F238E27FC236}">
                <a16:creationId xmlns:a16="http://schemas.microsoft.com/office/drawing/2014/main" id="{342B6710-6959-ED2B-1712-4521EB29C0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890" y="630678"/>
            <a:ext cx="4386635" cy="311514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E22BFA-D57B-30DE-C01C-5F0049335DC4}"/>
              </a:ext>
            </a:extLst>
          </p:cNvPr>
          <p:cNvSpPr/>
          <p:nvPr/>
        </p:nvSpPr>
        <p:spPr>
          <a:xfrm rot="2949416">
            <a:off x="8016494" y="2741280"/>
            <a:ext cx="1152525" cy="542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4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662BF-AD32-B6AD-6223-CCDFC2E87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plein air, nuage, ciel, lever de soleil&#10;&#10;Le contenu généré par l’IA peut être incorrect.">
            <a:extLst>
              <a:ext uri="{FF2B5EF4-FFF2-40B4-BE49-F238E27FC236}">
                <a16:creationId xmlns:a16="http://schemas.microsoft.com/office/drawing/2014/main" id="{89CAD9E4-28FB-2855-FBBB-2223CD77A2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064" r="24064"/>
          <a:stretch>
            <a:fillRect/>
          </a:stretch>
        </p:blipFill>
        <p:spPr/>
      </p:pic>
      <p:pic>
        <p:nvPicPr>
          <p:cNvPr id="9" name="Espace réservé pour une image  7">
            <a:extLst>
              <a:ext uri="{FF2B5EF4-FFF2-40B4-BE49-F238E27FC236}">
                <a16:creationId xmlns:a16="http://schemas.microsoft.com/office/drawing/2014/main" id="{8F4CA2C6-BEF2-75DA-2494-FB01A29938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27" r="24227"/>
          <a:stretch/>
        </p:blipFill>
        <p:spPr>
          <a:xfrm>
            <a:off x="6862761" y="0"/>
            <a:ext cx="532923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7" name="Picture 1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55BE9D4-4EF4-0D26-5B2C-442684DC7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0" y="5979418"/>
            <a:ext cx="1387153" cy="4884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99E9A-C258-A1A5-4D08-D4949D9C7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048628"/>
            <a:ext cx="6862762" cy="4809372"/>
          </a:xfrm>
        </p:spPr>
        <p:txBody>
          <a:bodyPr/>
          <a:lstStyle/>
          <a:p>
            <a:pPr algn="ctr"/>
            <a:r>
              <a:rPr lang="fr-CH" dirty="0" err="1"/>
              <a:t>Thank</a:t>
            </a:r>
            <a:r>
              <a:rPr lang="fr-CH" dirty="0"/>
              <a:t> you! </a:t>
            </a:r>
          </a:p>
          <a:p>
            <a:pPr algn="ctr"/>
            <a:r>
              <a:rPr lang="fr-CH" dirty="0"/>
              <a:t>Any 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8242963"/>
      </p:ext>
    </p:extLst>
  </p:cSld>
  <p:clrMapOvr>
    <a:masterClrMapping/>
  </p:clrMapOvr>
</p:sld>
</file>

<file path=ppt/theme/theme1.xml><?xml version="1.0" encoding="utf-8"?>
<a:theme xmlns:a="http://schemas.openxmlformats.org/drawingml/2006/main" name="Titres">
  <a:themeElements>
    <a:clrScheme name="CHUV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e_PPT_CHUV_Bâtiment_NEW" id="{3D0BD133-9915-C646-88F9-FBF039D2E785}" vid="{216AAA7A-C19C-A44B-B543-C2C3A02C7436}"/>
    </a:ext>
  </a:extLst>
</a:theme>
</file>

<file path=ppt/theme/theme2.xml><?xml version="1.0" encoding="utf-8"?>
<a:theme xmlns:a="http://schemas.openxmlformats.org/drawingml/2006/main" name="Contenu">
  <a:themeElements>
    <a:clrScheme name="CHUV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e_PPT_CHUV_Bâtiment_NEW" id="{3D0BD133-9915-C646-88F9-FBF039D2E785}" vid="{7A0514FB-B7A8-6F40-A8AC-791CC420074B}"/>
    </a:ext>
  </a:extLst>
</a:theme>
</file>

<file path=ppt/theme/theme3.xml><?xml version="1.0" encoding="utf-8"?>
<a:theme xmlns:a="http://schemas.openxmlformats.org/drawingml/2006/main" name="Clôtu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e_PPT_CHUV_Bâtiment_NEW" id="{3D0BD133-9915-C646-88F9-FBF039D2E785}" vid="{CE98E81E-E279-AD46-A32A-C442F48547A7}"/>
    </a:ext>
  </a:extLst>
</a:theme>
</file>

<file path=ppt/theme/theme4.xml><?xml version="1.0" encoding="utf-8"?>
<a:theme xmlns:a="http://schemas.openxmlformats.org/drawingml/2006/main" name="1_Clôtu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e_PPT_CHUV_Bâtiment_NEW" id="{3D0BD133-9915-C646-88F9-FBF039D2E785}" vid="{25C5E4FB-8A5E-BE41-9A8E-D2316FE30DB7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Base_PPT_CHUV_Bâtiment</Template>
  <TotalTime>4588</TotalTime>
  <Words>343</Words>
  <Application>Microsoft Office PowerPoint</Application>
  <PresentationFormat>Widescreen</PresentationFormat>
  <Paragraphs>59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Atlas Grotesk Regular</vt:lpstr>
      <vt:lpstr>Helvetica</vt:lpstr>
      <vt:lpstr>Titres</vt:lpstr>
      <vt:lpstr>Contenu</vt:lpstr>
      <vt:lpstr>Clôture</vt:lpstr>
      <vt:lpstr>1_Clôture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O'Shea Katie</dc:creator>
  <cp:keywords/>
  <dc:description/>
  <cp:lastModifiedBy>O'Shea Katie</cp:lastModifiedBy>
  <cp:revision>4</cp:revision>
  <dcterms:created xsi:type="dcterms:W3CDTF">2025-09-11T08:51:23Z</dcterms:created>
  <dcterms:modified xsi:type="dcterms:W3CDTF">2025-09-17T09:52:09Z</dcterms:modified>
  <cp:category>Templates</cp:category>
</cp:coreProperties>
</file>