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D_54A0A979.xml" ContentType="application/vnd.ms-powerpoint.comments+xml"/>
  <Override PartName="/ppt/notesSlides/notesSlide8.xml" ContentType="application/vnd.openxmlformats-officedocument.presentationml.notesSlide+xml"/>
  <Override PartName="/ppt/comments/modernComment_132_44B60E7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314" r:id="rId4"/>
    <p:sldId id="283" r:id="rId5"/>
    <p:sldId id="296" r:id="rId6"/>
    <p:sldId id="293" r:id="rId7"/>
    <p:sldId id="301" r:id="rId8"/>
    <p:sldId id="294" r:id="rId9"/>
    <p:sldId id="313" r:id="rId10"/>
    <p:sldId id="297" r:id="rId11"/>
    <p:sldId id="285" r:id="rId12"/>
    <p:sldId id="306" r:id="rId13"/>
    <p:sldId id="300" r:id="rId14"/>
  </p:sldIdLst>
  <p:sldSz cx="18288000" cy="10287000"/>
  <p:notesSz cx="6858000" cy="9144000"/>
  <p:embeddedFontLst>
    <p:embeddedFont>
      <p:font typeface="Neue Machina" panose="020B0604020202020204" charset="0"/>
      <p:regular r:id="rId16"/>
    </p:embeddedFont>
    <p:embeddedFont>
      <p:font typeface="Telegraf Bold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B34C39-164F-B6B8-97E1-5D3941139767}" name="Samuel Leadley" initials="SL" userId="S::wadh5953@ox.ac.uk::d1f38fa0-6e11-4c9a-aabc-481f945e637c" providerId="AD"/>
  <p188:author id="{90D26FDC-D399-892F-0CB1-2AE7CBC167CF}" name="Manjit Dosanjh" initials="MD" userId="S::manjit.dosanjh@cern.ch::787f1974-cbbc-4284-95be-c9a1f905e5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61" autoAdjust="0"/>
    <p:restoredTop sz="89494" autoAdjust="0"/>
  </p:normalViewPr>
  <p:slideViewPr>
    <p:cSldViewPr>
      <p:cViewPr varScale="1">
        <p:scale>
          <a:sx n="41" d="100"/>
          <a:sy n="41" d="100"/>
        </p:scale>
        <p:origin x="38" y="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5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accuracy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VAE Double Classifier</c:v>
                </c:pt>
                <c:pt idx="1">
                  <c:v>VAE Single Classifier</c:v>
                </c:pt>
                <c:pt idx="2">
                  <c:v>Stratified Guessing*</c:v>
                </c:pt>
                <c:pt idx="3">
                  <c:v>Random Guessing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0.86360000000000003</c:v>
                </c:pt>
                <c:pt idx="1">
                  <c:v>0.60270000000000001</c:v>
                </c:pt>
                <c:pt idx="2">
                  <c:v>0.90310000000000001</c:v>
                </c:pt>
                <c:pt idx="3">
                  <c:v>2.4400000000000002E-2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5-4C26-B2CD-96E6D0831B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 3 Severe Accuracy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VAE Double Classifier</c:v>
                </c:pt>
                <c:pt idx="1">
                  <c:v>VAE Single Classifier</c:v>
                </c:pt>
                <c:pt idx="2">
                  <c:v>Stratified Guessing*</c:v>
                </c:pt>
                <c:pt idx="3">
                  <c:v>Random Guessing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0.61399999999999999</c:v>
                </c:pt>
                <c:pt idx="1">
                  <c:v>0.49359999999999998</c:v>
                </c:pt>
                <c:pt idx="2">
                  <c:v>6.0499999999999998E-3</c:v>
                </c:pt>
                <c:pt idx="3">
                  <c:v>7.1400000000000005E-2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5-4C26-B2CD-96E6D0831B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 Accuracy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VAE Double Classifier</c:v>
                </c:pt>
                <c:pt idx="1">
                  <c:v>VAE Single Classifier</c:v>
                </c:pt>
                <c:pt idx="2">
                  <c:v>Stratified Guessing*</c:v>
                </c:pt>
                <c:pt idx="3">
                  <c:v>Random Guessing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0.46279999999999999</c:v>
                </c:pt>
                <c:pt idx="1">
                  <c:v>0.35020000000000001</c:v>
                </c:pt>
                <c:pt idx="2">
                  <c:v>3.0000000000000001E-3</c:v>
                </c:pt>
                <c:pt idx="3">
                  <c:v>2.4400000000000002E-2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5-4C26-B2CD-96E6D0831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6333167"/>
        <c:axId val="1596331247"/>
      </c:barChart>
      <c:catAx>
        <c:axId val="159633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6331247"/>
        <c:crosses val="autoZero"/>
        <c:auto val="1"/>
        <c:lblAlgn val="ctr"/>
        <c:lblOffset val="100"/>
        <c:noMultiLvlLbl val="0"/>
      </c:catAx>
      <c:valAx>
        <c:axId val="159633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633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5ECED6-6EC6-7040-8166-7EB2F249B9FD}" authorId="{90D26FDC-D399-892F-0CB1-2AE7CBC167CF}" created="2025-09-16T14:06:23.78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2" creationId="{00000000-0000-0000-0000-000000000000}"/>
      <ac:txMk cp="0" len="39">
        <ac:context len="124" hash="2802213684"/>
      </ac:txMk>
    </ac:txMkLst>
    <p188:pos x="3615844" y="1111642"/>
    <p188:txBody>
      <a:bodyPr/>
      <a:lstStyle/>
      <a:p>
        <a:r>
          <a:rPr lang="en-GB"/>
          <a:t>might be good  to  add  Raj and may name here 
as well as Oxford, CERN, Cambridge  logos at the bottom.  I ouwld   add  STELLA logo at the  bottom in line with  Oxford, Cambridge, CERN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17T08:09:22.360" authorId="{72B34C39-164F-B6B8-97E1-5D3941139767}"/>
          </p223:rxn>
        </p223:reactions>
      </p:ext>
    </p188:extLst>
  </p188:cm>
</p188:cmLst>
</file>

<file path=ppt/comments/modernComment_11D_54A0A9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9E2686-A3B6-488B-8E5B-2C967AC5A88D}" authorId="{72B34C39-164F-B6B8-97E1-5D3941139767}" status="resolved" created="2025-08-20T10:02:50.17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19815289" sldId="285"/>
      <ac:spMk id="401" creationId="{DB5DE8C6-D9C4-1B60-A6C5-C5B2AA3C402F}"/>
      <ac:txMk cp="0" len="95">
        <ac:context len="96" hash="1059121493"/>
      </ac:txMk>
    </ac:txMkLst>
    <p188:pos x="1945463" y="640909"/>
    <p188:txBody>
      <a:bodyPr/>
      <a:lstStyle/>
      <a:p>
        <a:r>
          <a:rPr lang="en-GB"/>
          <a:t>Clarify NEXT interlock, or say earlier</a:t>
        </a:r>
      </a:p>
    </p188:txBody>
  </p188:cm>
  <p188:cm id="{CA3C6382-1567-4B06-9D0D-C61606C6247A}" authorId="{72B34C39-164F-B6B8-97E1-5D3941139767}" status="resolved" created="2025-08-27T13:48:38.71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19815289" sldId="285"/>
      <ac:grpSpMk id="82" creationId="{5FD0B550-9CDF-793E-C140-0284F1C0DB3E}"/>
    </ac:deMkLst>
    <p188:txBody>
      <a:bodyPr/>
      <a:lstStyle/>
      <a:p>
        <a:r>
          <a:rPr lang="en-GB"/>
          <a:t>Show ellipses for dimension size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01T14:30:07.004" authorId="{72B34C39-164F-B6B8-97E1-5D3941139767}"/>
          </p223:rxn>
        </p223:reactions>
      </p:ext>
    </p188:extLst>
  </p188:cm>
</p188:cmLst>
</file>

<file path=ppt/comments/modernComment_132_44B60E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0E818C-B68A-4B21-8321-572014F4E767}" authorId="{72B34C39-164F-B6B8-97E1-5D3941139767}" status="resolved" created="2025-08-20T10:14:10.52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52781949" sldId="306"/>
      <ac:picMk id="3" creationId="{DF0D908F-DB04-D62A-C54F-EA654442ED9E}"/>
    </ac:deMkLst>
    <p188:replyLst>
      <p188:reply id="{8B0A9BB2-C5E5-4AEA-B786-B083894FDC59}" authorId="{72B34C39-164F-B6B8-97E1-5D3941139767}" created="2025-08-20T10:15:07.443">
        <p188:txBody>
          <a:bodyPr/>
          <a:lstStyle/>
          <a:p>
            <a:r>
              <a:rPr lang="en-GB"/>
              <a:t>Explanation of how we can tell what the interlock is likely to be - do here or earlier</a:t>
            </a:r>
          </a:p>
        </p188:txBody>
      </p188:reply>
    </p188:replyLst>
    <p188:txBody>
      <a:bodyPr/>
      <a:lstStyle/>
      <a:p>
        <a:r>
          <a:rPr lang="en-GB"/>
          <a:t>Maybe show what a crap latent space looks like</a:t>
        </a:r>
      </a:p>
    </p188:txBody>
  </p188:cm>
  <p188:cm id="{D1DCD6D5-5870-4067-B971-3B8742AFAA12}" authorId="{72B34C39-164F-B6B8-97E1-5D3941139767}" created="2025-09-01T14:28:05.134">
    <pc:sldMkLst xmlns:pc="http://schemas.microsoft.com/office/powerpoint/2013/main/command">
      <pc:docMk/>
      <pc:sldMk cId="1152781949" sldId="306"/>
    </pc:sldMkLst>
    <p188:txBody>
      <a:bodyPr/>
      <a:lstStyle/>
      <a:p>
        <a:r>
          <a:rPr lang="en-GB"/>
          <a:t>Update latent space to show the one from the poster, also add labels to show good/bad latent space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C8F93-1F4E-4DB7-A6E0-86D9B9423B9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2DBF7-8AD0-4B4D-96DE-8AECA276E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 </a:t>
            </a:r>
            <a:r>
              <a:rPr lang="en-GB"/>
              <a:t>I will </a:t>
            </a:r>
            <a:r>
              <a:rPr lang="en-GB" dirty="0"/>
              <a:t>m</a:t>
            </a:r>
            <a:r>
              <a:rPr lang="en-GB"/>
              <a:t>otivate </a:t>
            </a:r>
            <a:r>
              <a:rPr lang="en-GB" dirty="0"/>
              <a:t>how this will be useful to VHEE RT </a:t>
            </a:r>
            <a:r>
              <a:rPr lang="en-GB"/>
              <a:t>as well…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STELLA motive, 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7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my research is relevant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5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fed into algorithm – explain what trying to predict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3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need to explain exactly how VAE works, not enough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2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VHEE/other applications for this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5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Input passes through dim reducing layers to find features &amp; patters – latent dimensions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Gaussian </a:t>
            </a:r>
            <a:r>
              <a:rPr lang="en-GB" dirty="0" err="1"/>
              <a:t>dists</a:t>
            </a:r>
            <a:r>
              <a:rPr lang="en-GB" dirty="0"/>
              <a:t> have means and variances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Distribution gives model flexibility when predicting due to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Decoder samples from latent distribution, passes sample through layers to give interlock probs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Evaluation is based on how well the model predicts next code, and how close the latent dist. is to std. normal (smooth/well organised)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2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DBF7-8AD0-4B4D-96DE-8AECA276E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muel.Leadley@physics.ox.ac.u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54A0A97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2_44B60E7D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172700" y="-689148"/>
            <a:ext cx="8115300" cy="10287000"/>
          </a:xfrm>
          <a:custGeom>
            <a:avLst/>
            <a:gdLst/>
            <a:ahLst/>
            <a:cxnLst/>
            <a:rect l="l" t="t" r="r" b="b"/>
            <a:pathLst>
              <a:path w="8115300" h="10287000">
                <a:moveTo>
                  <a:pt x="0" y="0"/>
                </a:moveTo>
                <a:lnTo>
                  <a:pt x="8115300" y="0"/>
                </a:lnTo>
                <a:lnTo>
                  <a:pt x="8115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380" r="-1338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8" name="Group 8"/>
          <p:cNvGrpSpPr/>
          <p:nvPr/>
        </p:nvGrpSpPr>
        <p:grpSpPr>
          <a:xfrm>
            <a:off x="1028700" y="1327076"/>
            <a:ext cx="8835380" cy="4548629"/>
            <a:chOff x="0" y="0"/>
            <a:chExt cx="12708631" cy="70883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08631" cy="7088311"/>
            </a:xfrm>
            <a:custGeom>
              <a:avLst/>
              <a:gdLst/>
              <a:ahLst/>
              <a:cxnLst/>
              <a:rect l="l" t="t" r="r" b="b"/>
              <a:pathLst>
                <a:path w="12708631" h="7088311">
                  <a:moveTo>
                    <a:pt x="0" y="0"/>
                  </a:moveTo>
                  <a:lnTo>
                    <a:pt x="0" y="7088311"/>
                  </a:lnTo>
                  <a:lnTo>
                    <a:pt x="12708631" y="7088311"/>
                  </a:lnTo>
                  <a:lnTo>
                    <a:pt x="12708631" y="0"/>
                  </a:lnTo>
                  <a:lnTo>
                    <a:pt x="0" y="0"/>
                  </a:lnTo>
                  <a:close/>
                  <a:moveTo>
                    <a:pt x="12647671" y="7027351"/>
                  </a:moveTo>
                  <a:lnTo>
                    <a:pt x="59690" y="7027351"/>
                  </a:lnTo>
                  <a:lnTo>
                    <a:pt x="59690" y="59690"/>
                  </a:lnTo>
                  <a:lnTo>
                    <a:pt x="12647671" y="59690"/>
                  </a:lnTo>
                  <a:lnTo>
                    <a:pt x="12647671" y="7027351"/>
                  </a:lnTo>
                  <a:close/>
                </a:path>
              </a:pathLst>
            </a:custGeom>
            <a:solidFill>
              <a:srgbClr val="099BE3"/>
            </a:solidFill>
          </p:spPr>
          <p:txBody>
            <a:bodyPr/>
            <a:lstStyle/>
            <a:p>
              <a:endParaRPr lang="en-GB" noProof="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866713"/>
            <a:ext cx="6306815" cy="3624967"/>
            <a:chOff x="0" y="0"/>
            <a:chExt cx="8020473" cy="31165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020473" cy="3116505"/>
            </a:xfrm>
            <a:custGeom>
              <a:avLst/>
              <a:gdLst/>
              <a:ahLst/>
              <a:cxnLst/>
              <a:rect l="l" t="t" r="r" b="b"/>
              <a:pathLst>
                <a:path w="8020473" h="3116505">
                  <a:moveTo>
                    <a:pt x="0" y="0"/>
                  </a:moveTo>
                  <a:lnTo>
                    <a:pt x="0" y="3116505"/>
                  </a:lnTo>
                  <a:lnTo>
                    <a:pt x="8020473" y="3116505"/>
                  </a:lnTo>
                  <a:lnTo>
                    <a:pt x="8020473" y="0"/>
                  </a:lnTo>
                  <a:lnTo>
                    <a:pt x="0" y="0"/>
                  </a:lnTo>
                  <a:close/>
                  <a:moveTo>
                    <a:pt x="7959513" y="3055545"/>
                  </a:moveTo>
                  <a:lnTo>
                    <a:pt x="59690" y="3055545"/>
                  </a:lnTo>
                  <a:lnTo>
                    <a:pt x="59690" y="59690"/>
                  </a:lnTo>
                  <a:lnTo>
                    <a:pt x="7959513" y="59690"/>
                  </a:lnTo>
                  <a:lnTo>
                    <a:pt x="7959513" y="3055545"/>
                  </a:lnTo>
                  <a:close/>
                </a:path>
              </a:pathLst>
            </a:custGeom>
            <a:solidFill>
              <a:srgbClr val="099BE3"/>
            </a:solidFill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57196" y="6223620"/>
            <a:ext cx="5038532" cy="3213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GB" sz="2250" noProof="0" dirty="0">
                <a:solidFill>
                  <a:srgbClr val="E8F7FE"/>
                </a:solidFill>
                <a:latin typeface="Neue Machina"/>
              </a:rPr>
              <a:t>Sam Leadley</a:t>
            </a:r>
            <a:br>
              <a:rPr lang="en-GB" sz="2250" noProof="0" dirty="0">
                <a:solidFill>
                  <a:srgbClr val="E8F7FE"/>
                </a:solidFill>
                <a:latin typeface="Neue Machina"/>
              </a:rPr>
            </a:br>
            <a:r>
              <a:rPr lang="en-GB" sz="2250" i="1" noProof="0" dirty="0">
                <a:solidFill>
                  <a:srgbClr val="E8F7FE"/>
                </a:solidFill>
                <a:latin typeface="Neue Machina"/>
              </a:rPr>
              <a:t>University of Oxford &amp; CERN</a:t>
            </a:r>
          </a:p>
          <a:p>
            <a:pPr algn="l">
              <a:lnSpc>
                <a:spcPts val="2812"/>
              </a:lnSpc>
            </a:pPr>
            <a:endParaRPr lang="en-GB" sz="2250" dirty="0">
              <a:solidFill>
                <a:srgbClr val="E8F7FE"/>
              </a:solidFill>
              <a:latin typeface="Neue Machina"/>
            </a:endParaRPr>
          </a:p>
          <a:p>
            <a:pPr algn="l">
              <a:lnSpc>
                <a:spcPts val="2812"/>
              </a:lnSpc>
            </a:pPr>
            <a:r>
              <a:rPr lang="en-GB" sz="2250" noProof="0" dirty="0">
                <a:solidFill>
                  <a:srgbClr val="E8F7FE"/>
                </a:solidFill>
                <a:latin typeface="Neue Machina"/>
              </a:rPr>
              <a:t>Prof. Manjit Dosanjh</a:t>
            </a:r>
            <a:br>
              <a:rPr lang="en-GB" sz="2250" noProof="0" dirty="0">
                <a:solidFill>
                  <a:srgbClr val="E8F7FE"/>
                </a:solidFill>
                <a:latin typeface="Neue Machina"/>
              </a:rPr>
            </a:br>
            <a:r>
              <a:rPr lang="en-GB" sz="2250" i="1" noProof="0" dirty="0">
                <a:solidFill>
                  <a:srgbClr val="E8F7FE"/>
                </a:solidFill>
                <a:latin typeface="Neue Machina"/>
              </a:rPr>
              <a:t>University of Oxford</a:t>
            </a:r>
          </a:p>
          <a:p>
            <a:pPr algn="l">
              <a:lnSpc>
                <a:spcPts val="2812"/>
              </a:lnSpc>
            </a:pPr>
            <a:endParaRPr lang="en-GB" sz="2250" dirty="0">
              <a:solidFill>
                <a:srgbClr val="E8F7FE"/>
              </a:solidFill>
              <a:latin typeface="Neue Machina"/>
            </a:endParaRPr>
          </a:p>
          <a:p>
            <a:pPr algn="l">
              <a:lnSpc>
                <a:spcPts val="2812"/>
              </a:lnSpc>
            </a:pPr>
            <a:r>
              <a:rPr lang="en-GB" sz="2250" noProof="0" dirty="0">
                <a:solidFill>
                  <a:srgbClr val="E8F7FE"/>
                </a:solidFill>
                <a:latin typeface="Neue Machina"/>
              </a:rPr>
              <a:t>Prof. Raj Jena</a:t>
            </a:r>
            <a:br>
              <a:rPr lang="en-GB" sz="2250" noProof="0" dirty="0">
                <a:solidFill>
                  <a:srgbClr val="E8F7FE"/>
                </a:solidFill>
                <a:latin typeface="Neue Machina"/>
              </a:rPr>
            </a:br>
            <a:r>
              <a:rPr lang="en-GB" sz="2250" i="1" noProof="0" dirty="0">
                <a:solidFill>
                  <a:srgbClr val="E8F7FE"/>
                </a:solidFill>
                <a:latin typeface="Neue Machina"/>
              </a:rPr>
              <a:t>University of Cambridge</a:t>
            </a:r>
          </a:p>
          <a:p>
            <a:pPr algn="l">
              <a:lnSpc>
                <a:spcPts val="2812"/>
              </a:lnSpc>
            </a:pPr>
            <a:endParaRPr lang="en-GB" sz="2250" noProof="0" dirty="0">
              <a:solidFill>
                <a:srgbClr val="E8F7FE"/>
              </a:solidFill>
              <a:latin typeface="Neue Machin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69926" y="1759124"/>
            <a:ext cx="8352928" cy="3624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59"/>
              </a:lnSpc>
            </a:pPr>
            <a:r>
              <a:rPr lang="en-GB" sz="4800" noProof="0" dirty="0">
                <a:solidFill>
                  <a:srgbClr val="E8F7FE"/>
                </a:solidFill>
                <a:latin typeface="Telegraf Bold"/>
              </a:rPr>
              <a:t>Predictive Modelling of Radiotherapy LINAC Downtime using Variational Autoencoders</a:t>
            </a:r>
            <a:endParaRPr lang="en-GB" sz="6450" noProof="0" dirty="0">
              <a:solidFill>
                <a:srgbClr val="E8F7FE"/>
              </a:solidFill>
              <a:latin typeface="Telegraf 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8B9067-166B-3103-4D9F-AC3A7DEDEFF1}"/>
              </a:ext>
            </a:extLst>
          </p:cNvPr>
          <p:cNvGrpSpPr/>
          <p:nvPr/>
        </p:nvGrpSpPr>
        <p:grpSpPr>
          <a:xfrm>
            <a:off x="10629151" y="7615669"/>
            <a:ext cx="6561784" cy="1821203"/>
            <a:chOff x="10731592" y="7923704"/>
            <a:chExt cx="6561784" cy="182120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DFCD203-EB2E-6FDA-4436-0EE142281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592" y="7923704"/>
              <a:ext cx="1789200" cy="178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ECBF2EF7-704F-96AE-5F2E-3A11FADB6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" t="8409" r="8435" b="11197"/>
            <a:stretch>
              <a:fillRect/>
            </a:stretch>
          </p:blipFill>
          <p:spPr bwMode="auto">
            <a:xfrm>
              <a:off x="13082928" y="7957382"/>
              <a:ext cx="1865313" cy="178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98FE94F-EAEB-CC9D-DC21-B48AAC70D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5851" y="7923704"/>
              <a:ext cx="1787525" cy="178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5779B-F79E-BF1B-A1E9-D214B2C0A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8EF744-208F-9E29-72B6-07ABC3DB50AF}"/>
              </a:ext>
            </a:extLst>
          </p:cNvPr>
          <p:cNvGrpSpPr/>
          <p:nvPr/>
        </p:nvGrpSpPr>
        <p:grpSpPr>
          <a:xfrm>
            <a:off x="8711952" y="-8"/>
            <a:ext cx="9576048" cy="10287008"/>
            <a:chOff x="0" y="0"/>
            <a:chExt cx="2037011" cy="2438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22B1BAA-0ABE-42F2-7772-33E4AAEF289A}"/>
                </a:ext>
              </a:extLst>
            </p:cNvPr>
            <p:cNvSpPr/>
            <p:nvPr/>
          </p:nvSpPr>
          <p:spPr>
            <a:xfrm>
              <a:off x="0" y="0"/>
              <a:ext cx="2037011" cy="2438400"/>
            </a:xfrm>
            <a:custGeom>
              <a:avLst/>
              <a:gdLst/>
              <a:ahLst/>
              <a:cxnLst/>
              <a:rect l="l" t="t" r="r" b="b"/>
              <a:pathLst>
                <a:path w="2037011" h="2438400">
                  <a:moveTo>
                    <a:pt x="0" y="0"/>
                  </a:moveTo>
                  <a:lnTo>
                    <a:pt x="2037011" y="0"/>
                  </a:lnTo>
                  <a:lnTo>
                    <a:pt x="203701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01563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8B8D8F-A10E-82B1-D9E3-92ACB4EFC680}"/>
                </a:ext>
              </a:extLst>
            </p:cNvPr>
            <p:cNvSpPr txBox="1"/>
            <p:nvPr/>
          </p:nvSpPr>
          <p:spPr>
            <a:xfrm>
              <a:off x="0" y="-38100"/>
              <a:ext cx="2037011" cy="2476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4D0C201-7312-A62D-7563-D7CFB93CF100}"/>
              </a:ext>
            </a:extLst>
          </p:cNvPr>
          <p:cNvGrpSpPr/>
          <p:nvPr/>
        </p:nvGrpSpPr>
        <p:grpSpPr>
          <a:xfrm rot="-5400000">
            <a:off x="16024361" y="1974906"/>
            <a:ext cx="4238545" cy="288733"/>
            <a:chOff x="0" y="0"/>
            <a:chExt cx="1116325" cy="7604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2B5EC66-C87F-0EAE-3AA1-25AE6AF7B5F3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99BE3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A16C3FD-F3BD-355E-DD21-D92F1AAAC058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7DEBE618-3229-0414-0DA3-D2707AEF648A}"/>
              </a:ext>
            </a:extLst>
          </p:cNvPr>
          <p:cNvSpPr txBox="1"/>
          <p:nvPr/>
        </p:nvSpPr>
        <p:spPr>
          <a:xfrm>
            <a:off x="11515294" y="1557429"/>
            <a:ext cx="4668112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GB" sz="5599" noProof="0" dirty="0">
                <a:solidFill>
                  <a:srgbClr val="FFFFFF"/>
                </a:solidFill>
                <a:latin typeface="Poppins Bold"/>
              </a:rPr>
              <a:t>Thank you!</a:t>
            </a: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68254548-459B-217A-36A2-6F98D48C5A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5168" y="2047155"/>
            <a:ext cx="6195420" cy="6192688"/>
            <a:chOff x="120995180" y="91802958"/>
            <a:chExt cx="3600000" cy="3600000"/>
          </a:xfrm>
        </p:grpSpPr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04A39FB8-BC41-A4E4-1B04-95C32A0E6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95180" y="91802958"/>
              <a:ext cx="3600000" cy="3600000"/>
            </a:xfrm>
            <a:prstGeom prst="roundRect">
              <a:avLst>
                <a:gd name="adj" fmla="val 9356"/>
              </a:avLst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79250F3A-078B-CF04-D7E1-26E5FC22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9213" y="92019323"/>
              <a:ext cx="3257550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2FA1816-74E6-0B5C-58B2-DC92CE45A587}"/>
              </a:ext>
            </a:extLst>
          </p:cNvPr>
          <p:cNvSpPr txBox="1"/>
          <p:nvPr/>
        </p:nvSpPr>
        <p:spPr>
          <a:xfrm>
            <a:off x="9164860" y="7924644"/>
            <a:ext cx="681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Contact: </a:t>
            </a:r>
            <a:r>
              <a:rPr lang="en-GB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samuel.Leadley@physics.ox.ac.uk</a:t>
            </a:r>
            <a:endParaRPr lang="en-GB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This work was supported by funding from the John Adams Institute (JAI), Oxford, and the Science &amp; Technology Facilities Council (STFC).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124E0-686C-F027-D337-F25080273220}"/>
              </a:ext>
            </a:extLst>
          </p:cNvPr>
          <p:cNvSpPr txBox="1"/>
          <p:nvPr/>
        </p:nvSpPr>
        <p:spPr>
          <a:xfrm>
            <a:off x="8712968" y="4135388"/>
            <a:ext cx="957604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2400" b="1" dirty="0">
                <a:solidFill>
                  <a:schemeClr val="bg1"/>
                </a:solidFill>
              </a:rPr>
              <a:t>Collaborators &amp; Supervisors: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Torsten Liebig, </a:t>
            </a:r>
            <a:r>
              <a:rPr lang="en-GB" sz="2400" i="1" dirty="0">
                <a:solidFill>
                  <a:schemeClr val="bg1"/>
                </a:solidFill>
              </a:rPr>
              <a:t>Exeter-Wonford Hospital</a:t>
            </a:r>
          </a:p>
          <a:p>
            <a:pPr lvl="1"/>
            <a:r>
              <a:rPr lang="en-GB" sz="2400" noProof="0" dirty="0">
                <a:solidFill>
                  <a:schemeClr val="bg1"/>
                </a:solidFill>
              </a:rPr>
              <a:t>Jonathan Lane, Gary Grogan, </a:t>
            </a:r>
            <a:r>
              <a:rPr lang="en-GB" sz="2400" i="1" noProof="0" dirty="0">
                <a:solidFill>
                  <a:schemeClr val="bg1"/>
                </a:solidFill>
              </a:rPr>
              <a:t>Oxford-Churchill Hospital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Andrew Robinson, Ian </a:t>
            </a:r>
            <a:r>
              <a:rPr lang="en-GB" sz="2400" dirty="0" err="1">
                <a:solidFill>
                  <a:schemeClr val="bg1"/>
                </a:solidFill>
              </a:rPr>
              <a:t>Dulgarn</a:t>
            </a:r>
            <a:r>
              <a:rPr lang="en-GB" sz="2400" dirty="0">
                <a:solidFill>
                  <a:schemeClr val="bg1"/>
                </a:solidFill>
              </a:rPr>
              <a:t>, </a:t>
            </a:r>
            <a:r>
              <a:rPr lang="en-GB" sz="2400" i="1" dirty="0">
                <a:solidFill>
                  <a:schemeClr val="bg1"/>
                </a:solidFill>
              </a:rPr>
              <a:t>Cambridge-Addenbrooke’s Hospital</a:t>
            </a:r>
            <a:endParaRPr lang="en-GB" i="1" dirty="0">
              <a:solidFill>
                <a:schemeClr val="bg1"/>
              </a:solidFill>
            </a:endParaRPr>
          </a:p>
          <a:p>
            <a:pPr lvl="1"/>
            <a:endParaRPr lang="en-GB" noProof="0" dirty="0">
              <a:solidFill>
                <a:schemeClr val="bg1"/>
              </a:solidFill>
            </a:endParaRPr>
          </a:p>
          <a:p>
            <a:pPr lvl="1"/>
            <a:r>
              <a:rPr lang="en-GB" sz="2400" noProof="0" dirty="0">
                <a:solidFill>
                  <a:schemeClr val="bg1"/>
                </a:solidFill>
              </a:rPr>
              <a:t>Manjit Dosanjh, </a:t>
            </a:r>
            <a:r>
              <a:rPr lang="en-GB" sz="2400" i="1" dirty="0">
                <a:solidFill>
                  <a:schemeClr val="bg1"/>
                </a:solidFill>
              </a:rPr>
              <a:t>University of Oxford</a:t>
            </a:r>
            <a:endParaRPr lang="en-GB" sz="2400" i="1" noProof="0" dirty="0">
              <a:solidFill>
                <a:schemeClr val="bg1"/>
              </a:solidFill>
            </a:endParaRPr>
          </a:p>
          <a:p>
            <a:pPr lvl="1"/>
            <a:r>
              <a:rPr lang="en-GB" sz="2400" noProof="0" dirty="0">
                <a:solidFill>
                  <a:schemeClr val="bg1"/>
                </a:solidFill>
              </a:rPr>
              <a:t>Raj Jena &amp; Doris (Xin) Du, </a:t>
            </a:r>
            <a:r>
              <a:rPr lang="en-GB" sz="2400" i="1" noProof="0" dirty="0">
                <a:solidFill>
                  <a:schemeClr val="bg1"/>
                </a:solidFill>
              </a:rPr>
              <a:t>University of Cambridge</a:t>
            </a:r>
          </a:p>
          <a:p>
            <a:pPr lvl="1"/>
            <a:r>
              <a:rPr lang="en-GB" sz="2400" noProof="0" dirty="0">
                <a:solidFill>
                  <a:schemeClr val="bg1"/>
                </a:solidFill>
              </a:rPr>
              <a:t>Laurence Wroe &amp; Steinar Stapnes, </a:t>
            </a:r>
            <a:r>
              <a:rPr lang="en-GB" sz="2400" i="1" noProof="0" dirty="0">
                <a:solidFill>
                  <a:schemeClr val="bg1"/>
                </a:solidFill>
              </a:rPr>
              <a:t>CERN</a:t>
            </a:r>
          </a:p>
        </p:txBody>
      </p:sp>
    </p:spTree>
    <p:extLst>
      <p:ext uri="{BB962C8B-B14F-4D97-AF65-F5344CB8AC3E}">
        <p14:creationId xmlns:p14="http://schemas.microsoft.com/office/powerpoint/2010/main" val="278072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D6B49-C0F2-0977-9052-50C3C6BC7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1083D85F-3B57-9139-E68E-F1FE93F63A03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C184E1F2-C547-6254-9C97-9290F396E4A7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E81C937-A7DD-A0FB-3184-1CD096FBB617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A36CEB0-10DE-9130-4F51-22F9328D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94202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Variational </a:t>
            </a:r>
            <a:r>
              <a:rPr lang="en-GB" noProof="0" dirty="0" err="1">
                <a:solidFill>
                  <a:schemeClr val="bg1"/>
                </a:solidFill>
              </a:rPr>
              <a:t>AutoEncoder</a:t>
            </a:r>
            <a:r>
              <a:rPr lang="en-GB" noProof="0" dirty="0">
                <a:solidFill>
                  <a:schemeClr val="bg1"/>
                </a:solidFill>
              </a:rPr>
              <a:t> – Neural Network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6A2E4EB-5DFA-8910-306A-970D2CAAB19F}"/>
              </a:ext>
            </a:extLst>
          </p:cNvPr>
          <p:cNvGrpSpPr/>
          <p:nvPr/>
        </p:nvGrpSpPr>
        <p:grpSpPr>
          <a:xfrm>
            <a:off x="4067454" y="2263179"/>
            <a:ext cx="4176464" cy="7704857"/>
            <a:chOff x="4067454" y="2637649"/>
            <a:chExt cx="4176464" cy="7704857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55D3FF4-B89E-27DC-A85C-F953DD0BDAC9}"/>
                </a:ext>
              </a:extLst>
            </p:cNvPr>
            <p:cNvSpPr/>
            <p:nvPr/>
          </p:nvSpPr>
          <p:spPr>
            <a:xfrm>
              <a:off x="4067454" y="2637649"/>
              <a:ext cx="4176464" cy="6909671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92B3E1FE-DA1B-29E9-DE76-8660985E0CDB}"/>
                </a:ext>
              </a:extLst>
            </p:cNvPr>
            <p:cNvSpPr/>
            <p:nvPr/>
          </p:nvSpPr>
          <p:spPr>
            <a:xfrm>
              <a:off x="4643518" y="9687696"/>
              <a:ext cx="3024336" cy="65481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ENCODING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9FB0203-EE99-1950-0B40-773D5D31F02B}"/>
              </a:ext>
            </a:extLst>
          </p:cNvPr>
          <p:cNvGrpSpPr/>
          <p:nvPr/>
        </p:nvGrpSpPr>
        <p:grpSpPr>
          <a:xfrm>
            <a:off x="8618782" y="2263180"/>
            <a:ext cx="2505456" cy="7704856"/>
            <a:chOff x="8618782" y="2637650"/>
            <a:chExt cx="2505456" cy="77048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9E01EA9-A52B-D5AD-02A9-C26F9BA012E6}"/>
                </a:ext>
              </a:extLst>
            </p:cNvPr>
            <p:cNvSpPr/>
            <p:nvPr/>
          </p:nvSpPr>
          <p:spPr>
            <a:xfrm>
              <a:off x="8618782" y="2637650"/>
              <a:ext cx="2505456" cy="690967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DEB1F6EC-8365-563E-B32A-4F4E369F344E}"/>
                </a:ext>
              </a:extLst>
            </p:cNvPr>
            <p:cNvSpPr/>
            <p:nvPr/>
          </p:nvSpPr>
          <p:spPr>
            <a:xfrm>
              <a:off x="8844218" y="9687696"/>
              <a:ext cx="2082173" cy="65481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LATENT SPACE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890FC8-B4E3-0E98-3B9B-C65F7B0D024F}"/>
              </a:ext>
            </a:extLst>
          </p:cNvPr>
          <p:cNvGrpSpPr/>
          <p:nvPr/>
        </p:nvGrpSpPr>
        <p:grpSpPr>
          <a:xfrm>
            <a:off x="11492801" y="2263180"/>
            <a:ext cx="2695258" cy="7704856"/>
            <a:chOff x="11492801" y="2637650"/>
            <a:chExt cx="2695258" cy="77048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E1C1A0B-EBB7-0A4D-9B02-488D57289AF3}"/>
                </a:ext>
              </a:extLst>
            </p:cNvPr>
            <p:cNvSpPr/>
            <p:nvPr/>
          </p:nvSpPr>
          <p:spPr>
            <a:xfrm>
              <a:off x="11492801" y="2637650"/>
              <a:ext cx="2695258" cy="6909669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8BC6365-BAF0-5A37-886E-6F9750B37461}"/>
                </a:ext>
              </a:extLst>
            </p:cNvPr>
            <p:cNvSpPr/>
            <p:nvPr/>
          </p:nvSpPr>
          <p:spPr>
            <a:xfrm>
              <a:off x="11799343" y="9687696"/>
              <a:ext cx="2082173" cy="65481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DECODING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5C4C449-19D5-B000-5028-79A763148430}"/>
              </a:ext>
            </a:extLst>
          </p:cNvPr>
          <p:cNvGrpSpPr/>
          <p:nvPr/>
        </p:nvGrpSpPr>
        <p:grpSpPr>
          <a:xfrm>
            <a:off x="8040012" y="2919240"/>
            <a:ext cx="1740310" cy="6190962"/>
            <a:chOff x="8040012" y="3339576"/>
            <a:chExt cx="1740310" cy="61909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C688CE0-5499-B3AE-4DA0-C55F78E6AE39}"/>
                </a:ext>
              </a:extLst>
            </p:cNvPr>
            <p:cNvGrpSpPr/>
            <p:nvPr/>
          </p:nvGrpSpPr>
          <p:grpSpPr>
            <a:xfrm>
              <a:off x="8844218" y="3339576"/>
              <a:ext cx="936104" cy="6190962"/>
              <a:chOff x="6935988" y="3608200"/>
              <a:chExt cx="936104" cy="619096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1FBCDBC-41C2-0BCD-7158-E6BAE352E6D9}"/>
                  </a:ext>
                </a:extLst>
              </p:cNvPr>
              <p:cNvSpPr/>
              <p:nvPr/>
            </p:nvSpPr>
            <p:spPr>
              <a:xfrm>
                <a:off x="6935988" y="3608200"/>
                <a:ext cx="936104" cy="1743052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b="1" u="sng" dirty="0"/>
                  <a:t>μ</a:t>
                </a:r>
                <a:endParaRPr lang="en-GB" b="1" u="sng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A841043-BF7C-4DB7-4AD8-D3870D403649}"/>
                  </a:ext>
                </a:extLst>
              </p:cNvPr>
              <p:cNvSpPr/>
              <p:nvPr/>
            </p:nvSpPr>
            <p:spPr>
              <a:xfrm>
                <a:off x="6935988" y="6007597"/>
                <a:ext cx="936104" cy="1743052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b="1" u="sng" dirty="0"/>
                  <a:t>σ</a:t>
                </a:r>
                <a:endParaRPr lang="en-GB" b="1" u="sng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CC50D5-0AA7-B68C-2BCC-0CB603B924EF}"/>
                  </a:ext>
                </a:extLst>
              </p:cNvPr>
              <p:cNvSpPr txBox="1"/>
              <p:nvPr/>
            </p:nvSpPr>
            <p:spPr>
              <a:xfrm rot="17816070">
                <a:off x="6678676" y="8750632"/>
                <a:ext cx="1450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Latent space distributions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E1CF44F-E67F-3B82-58E3-4406260CFC02}"/>
                </a:ext>
              </a:extLst>
            </p:cNvPr>
            <p:cNvGrpSpPr/>
            <p:nvPr/>
          </p:nvGrpSpPr>
          <p:grpSpPr>
            <a:xfrm>
              <a:off x="8040012" y="4211102"/>
              <a:ext cx="804206" cy="2399397"/>
              <a:chOff x="8040012" y="4211102"/>
              <a:chExt cx="804206" cy="2399397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EF865AE-B870-F46E-0A2D-C60463A699C3}"/>
                  </a:ext>
                </a:extLst>
              </p:cNvPr>
              <p:cNvCxnSpPr>
                <a:stCxn id="23" idx="6"/>
                <a:endCxn id="27" idx="1"/>
              </p:cNvCxnSpPr>
              <p:nvPr/>
            </p:nvCxnSpPr>
            <p:spPr>
              <a:xfrm flipV="1">
                <a:off x="8046071" y="4211102"/>
                <a:ext cx="798147" cy="4112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0C00A5D-0ABE-5A6C-5CEA-2B67A35A3C96}"/>
                  </a:ext>
                </a:extLst>
              </p:cNvPr>
              <p:cNvCxnSpPr>
                <a:stCxn id="24" idx="6"/>
                <a:endCxn id="27" idx="1"/>
              </p:cNvCxnSpPr>
              <p:nvPr/>
            </p:nvCxnSpPr>
            <p:spPr>
              <a:xfrm flipV="1">
                <a:off x="8040012" y="4211102"/>
                <a:ext cx="804206" cy="81425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EECE17F-5BF7-3B99-BC0B-1B0022F5B65E}"/>
                  </a:ext>
                </a:extLst>
              </p:cNvPr>
              <p:cNvCxnSpPr>
                <a:stCxn id="25" idx="6"/>
                <a:endCxn id="27" idx="1"/>
              </p:cNvCxnSpPr>
              <p:nvPr/>
            </p:nvCxnSpPr>
            <p:spPr>
              <a:xfrm flipV="1">
                <a:off x="8040012" y="4211102"/>
                <a:ext cx="804206" cy="15873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E35DE27-27E6-D68C-0D97-7F0F1B0B821E}"/>
                  </a:ext>
                </a:extLst>
              </p:cNvPr>
              <p:cNvCxnSpPr>
                <a:stCxn id="26" idx="6"/>
                <a:endCxn id="27" idx="1"/>
              </p:cNvCxnSpPr>
              <p:nvPr/>
            </p:nvCxnSpPr>
            <p:spPr>
              <a:xfrm flipV="1">
                <a:off x="8040012" y="4211102"/>
                <a:ext cx="804206" cy="23552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8924B6DC-185D-29D3-7B36-08146747B222}"/>
                  </a:ext>
                </a:extLst>
              </p:cNvPr>
              <p:cNvCxnSpPr>
                <a:stCxn id="23" idx="6"/>
                <a:endCxn id="28" idx="1"/>
              </p:cNvCxnSpPr>
              <p:nvPr/>
            </p:nvCxnSpPr>
            <p:spPr>
              <a:xfrm>
                <a:off x="8046071" y="4252229"/>
                <a:ext cx="798147" cy="235827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37CD4CFC-5A4D-F025-3724-E2A005848C3E}"/>
                  </a:ext>
                </a:extLst>
              </p:cNvPr>
              <p:cNvCxnSpPr>
                <a:stCxn id="24" idx="6"/>
                <a:endCxn id="28" idx="1"/>
              </p:cNvCxnSpPr>
              <p:nvPr/>
            </p:nvCxnSpPr>
            <p:spPr>
              <a:xfrm>
                <a:off x="8040012" y="5025355"/>
                <a:ext cx="804206" cy="15851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2602AEB-A21C-99C3-9FFE-79EB1EF9093A}"/>
                  </a:ext>
                </a:extLst>
              </p:cNvPr>
              <p:cNvCxnSpPr>
                <a:stCxn id="25" idx="6"/>
                <a:endCxn id="28" idx="1"/>
              </p:cNvCxnSpPr>
              <p:nvPr/>
            </p:nvCxnSpPr>
            <p:spPr>
              <a:xfrm>
                <a:off x="8040012" y="5798482"/>
                <a:ext cx="804206" cy="8120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3800F0F-7419-53C2-CE9B-41EA229D528F}"/>
                  </a:ext>
                </a:extLst>
              </p:cNvPr>
              <p:cNvCxnSpPr>
                <a:stCxn id="26" idx="6"/>
                <a:endCxn id="28" idx="1"/>
              </p:cNvCxnSpPr>
              <p:nvPr/>
            </p:nvCxnSpPr>
            <p:spPr>
              <a:xfrm>
                <a:off x="8040012" y="6566367"/>
                <a:ext cx="804206" cy="441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CF99DB9-0AD6-F55B-C8AB-C0C09A8DC5F1}"/>
              </a:ext>
            </a:extLst>
          </p:cNvPr>
          <p:cNvGrpSpPr/>
          <p:nvPr/>
        </p:nvGrpSpPr>
        <p:grpSpPr>
          <a:xfrm>
            <a:off x="9780322" y="3790766"/>
            <a:ext cx="1146069" cy="5391444"/>
            <a:chOff x="9780322" y="4211102"/>
            <a:chExt cx="1146069" cy="539144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E4B3E29-78F7-83F7-30B2-ADE4591345E4}"/>
                </a:ext>
              </a:extLst>
            </p:cNvPr>
            <p:cNvGrpSpPr/>
            <p:nvPr/>
          </p:nvGrpSpPr>
          <p:grpSpPr>
            <a:xfrm>
              <a:off x="10206311" y="4672835"/>
              <a:ext cx="720080" cy="4929711"/>
              <a:chOff x="8298081" y="4941459"/>
              <a:chExt cx="720080" cy="492971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F7B7FF3-AC8C-9589-EAE6-F2928B77BF96}"/>
                  </a:ext>
                </a:extLst>
              </p:cNvPr>
              <p:cNvGrpSpPr/>
              <p:nvPr/>
            </p:nvGrpSpPr>
            <p:grpSpPr>
              <a:xfrm>
                <a:off x="8298081" y="4941459"/>
                <a:ext cx="720080" cy="1467685"/>
                <a:chOff x="7415808" y="4668975"/>
                <a:chExt cx="720080" cy="1467685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5C6F3C8-6338-A8A1-E17A-B1DD6E4531F7}"/>
                    </a:ext>
                  </a:extLst>
                </p:cNvPr>
                <p:cNvSpPr/>
                <p:nvPr/>
              </p:nvSpPr>
              <p:spPr>
                <a:xfrm>
                  <a:off x="7415808" y="4668975"/>
                  <a:ext cx="720080" cy="69455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z</a:t>
                  </a:r>
                  <a:r>
                    <a:rPr lang="en-GB" baseline="-25000" dirty="0"/>
                    <a:t>1</a:t>
                  </a:r>
                  <a:endParaRPr lang="en-GB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36452DD-7A44-DF96-588A-7795B637D20B}"/>
                    </a:ext>
                  </a:extLst>
                </p:cNvPr>
                <p:cNvSpPr/>
                <p:nvPr/>
              </p:nvSpPr>
              <p:spPr>
                <a:xfrm>
                  <a:off x="7415808" y="5442102"/>
                  <a:ext cx="720080" cy="69455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z</a:t>
                  </a:r>
                  <a:r>
                    <a:rPr lang="en-GB" baseline="-25000" dirty="0"/>
                    <a:t>2</a:t>
                  </a:r>
                  <a:endParaRPr lang="en-GB" dirty="0"/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D066D7-5123-5D2B-5D64-9996ED041B19}"/>
                  </a:ext>
                </a:extLst>
              </p:cNvPr>
              <p:cNvSpPr txBox="1"/>
              <p:nvPr/>
            </p:nvSpPr>
            <p:spPr>
              <a:xfrm rot="17816070">
                <a:off x="7932757" y="8822640"/>
                <a:ext cx="1450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Distribution samples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4C8F706-44C8-4D1B-DC15-14CF7857D897}"/>
                </a:ext>
              </a:extLst>
            </p:cNvPr>
            <p:cNvGrpSpPr/>
            <p:nvPr/>
          </p:nvGrpSpPr>
          <p:grpSpPr>
            <a:xfrm>
              <a:off x="9780322" y="4211102"/>
              <a:ext cx="425989" cy="2399397"/>
              <a:chOff x="9780322" y="4211102"/>
              <a:chExt cx="425989" cy="2399397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106252EA-8908-9B76-0984-50F7AB9FCC52}"/>
                  </a:ext>
                </a:extLst>
              </p:cNvPr>
              <p:cNvCxnSpPr>
                <a:stCxn id="27" idx="3"/>
                <a:endCxn id="31" idx="2"/>
              </p:cNvCxnSpPr>
              <p:nvPr/>
            </p:nvCxnSpPr>
            <p:spPr>
              <a:xfrm>
                <a:off x="9780322" y="4211102"/>
                <a:ext cx="425989" cy="8090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0FE2FFF-6D04-EC1E-951F-E3B4DBAE83D0}"/>
                  </a:ext>
                </a:extLst>
              </p:cNvPr>
              <p:cNvCxnSpPr>
                <a:stCxn id="27" idx="3"/>
                <a:endCxn id="32" idx="2"/>
              </p:cNvCxnSpPr>
              <p:nvPr/>
            </p:nvCxnSpPr>
            <p:spPr>
              <a:xfrm>
                <a:off x="9780322" y="4211102"/>
                <a:ext cx="425989" cy="158213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52EE8AF-DACB-B91B-DFBC-5DB1A4B294D4}"/>
                  </a:ext>
                </a:extLst>
              </p:cNvPr>
              <p:cNvCxnSpPr>
                <a:stCxn id="28" idx="3"/>
                <a:endCxn id="31" idx="2"/>
              </p:cNvCxnSpPr>
              <p:nvPr/>
            </p:nvCxnSpPr>
            <p:spPr>
              <a:xfrm flipV="1">
                <a:off x="9780322" y="5020114"/>
                <a:ext cx="425989" cy="159038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4B75488-46EC-7D3C-19BF-D3E4969F485D}"/>
                  </a:ext>
                </a:extLst>
              </p:cNvPr>
              <p:cNvCxnSpPr>
                <a:stCxn id="28" idx="3"/>
                <a:endCxn id="32" idx="2"/>
              </p:cNvCxnSpPr>
              <p:nvPr/>
            </p:nvCxnSpPr>
            <p:spPr>
              <a:xfrm flipV="1">
                <a:off x="9780322" y="5793241"/>
                <a:ext cx="425989" cy="8172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8A57F69-C299-4A8C-61EF-4E552205760C}"/>
              </a:ext>
            </a:extLst>
          </p:cNvPr>
          <p:cNvGrpSpPr/>
          <p:nvPr/>
        </p:nvGrpSpPr>
        <p:grpSpPr>
          <a:xfrm>
            <a:off x="16829" y="2848158"/>
            <a:ext cx="3630659" cy="6095972"/>
            <a:chOff x="16829" y="3268494"/>
            <a:chExt cx="3630659" cy="6095972"/>
          </a:xfrm>
        </p:grpSpPr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35DBBF89-0E1D-EE96-3193-919C7FE8F72E}"/>
                </a:ext>
              </a:extLst>
            </p:cNvPr>
            <p:cNvGrpSpPr/>
            <p:nvPr/>
          </p:nvGrpSpPr>
          <p:grpSpPr>
            <a:xfrm>
              <a:off x="16829" y="3268494"/>
              <a:ext cx="3630659" cy="4959645"/>
              <a:chOff x="16829" y="3268494"/>
              <a:chExt cx="3630659" cy="4959645"/>
            </a:xfrm>
          </p:grpSpPr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443F2B17-351B-BE7B-8D27-D2BA7670940E}"/>
                  </a:ext>
                </a:extLst>
              </p:cNvPr>
              <p:cNvGrpSpPr/>
              <p:nvPr/>
            </p:nvGrpSpPr>
            <p:grpSpPr>
              <a:xfrm>
                <a:off x="2447256" y="3294437"/>
                <a:ext cx="1200232" cy="4219239"/>
                <a:chOff x="2447256" y="3294437"/>
                <a:chExt cx="1200232" cy="4219239"/>
              </a:xfrm>
            </p:grpSpPr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676CE940-47FC-97D9-38BD-12FA8B59A0D7}"/>
                    </a:ext>
                  </a:extLst>
                </p:cNvPr>
                <p:cNvSpPr txBox="1"/>
                <p:nvPr/>
              </p:nvSpPr>
              <p:spPr>
                <a:xfrm>
                  <a:off x="2447256" y="3294437"/>
                  <a:ext cx="119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Interlock A</a:t>
                  </a:r>
                </a:p>
              </p:txBody>
            </p:sp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id="{15883C21-08E1-34F2-5360-9DB0378B2422}"/>
                    </a:ext>
                  </a:extLst>
                </p:cNvPr>
                <p:cNvSpPr txBox="1"/>
                <p:nvPr/>
              </p:nvSpPr>
              <p:spPr>
                <a:xfrm>
                  <a:off x="2447256" y="4062322"/>
                  <a:ext cx="119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Interlock B</a:t>
                  </a:r>
                </a:p>
              </p:txBody>
            </p:sp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id="{10506B61-5542-124D-9A82-DDC0261D1B8C}"/>
                    </a:ext>
                  </a:extLst>
                </p:cNvPr>
                <p:cNvSpPr txBox="1"/>
                <p:nvPr/>
              </p:nvSpPr>
              <p:spPr>
                <a:xfrm>
                  <a:off x="2447256" y="4831764"/>
                  <a:ext cx="119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Interlock C</a:t>
                  </a:r>
                </a:p>
              </p:txBody>
            </p: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4F04DD51-E149-453E-289D-CC188C1FABAE}"/>
                    </a:ext>
                  </a:extLst>
                </p:cNvPr>
                <p:cNvSpPr txBox="1"/>
                <p:nvPr/>
              </p:nvSpPr>
              <p:spPr>
                <a:xfrm>
                  <a:off x="2447256" y="5602625"/>
                  <a:ext cx="119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Interlock D</a:t>
                  </a:r>
                </a:p>
              </p:txBody>
            </p:sp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D829C7D3-15CA-12B5-B09A-F752DA1AEA9D}"/>
                    </a:ext>
                  </a:extLst>
                </p:cNvPr>
                <p:cNvSpPr txBox="1"/>
                <p:nvPr/>
              </p:nvSpPr>
              <p:spPr>
                <a:xfrm>
                  <a:off x="2447256" y="7144344"/>
                  <a:ext cx="1200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Interlock F</a:t>
                  </a:r>
                </a:p>
              </p:txBody>
            </p:sp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9855CC32-0D01-FDE3-FED4-9D14BC62F783}"/>
                    </a:ext>
                  </a:extLst>
                </p:cNvPr>
                <p:cNvSpPr txBox="1"/>
                <p:nvPr/>
              </p:nvSpPr>
              <p:spPr>
                <a:xfrm>
                  <a:off x="2447256" y="6373485"/>
                  <a:ext cx="1200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Interlock E</a:t>
                  </a:r>
                </a:p>
              </p:txBody>
            </p:sp>
          </p:grpSp>
          <p:sp>
            <p:nvSpPr>
              <p:cNvPr id="398" name="Left Brace 397">
                <a:extLst>
                  <a:ext uri="{FF2B5EF4-FFF2-40B4-BE49-F238E27FC236}">
                    <a16:creationId xmlns:a16="http://schemas.microsoft.com/office/drawing/2014/main" id="{3385CBB5-9BFA-F90B-85D5-F0BA99FC2421}"/>
                  </a:ext>
                </a:extLst>
              </p:cNvPr>
              <p:cNvSpPr/>
              <p:nvPr/>
            </p:nvSpPr>
            <p:spPr>
              <a:xfrm>
                <a:off x="2015208" y="3268494"/>
                <a:ext cx="360040" cy="4959645"/>
              </a:xfrm>
              <a:prstGeom prst="leftBrac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41925873-C71A-BA99-8A37-A57B90DD4F2F}"/>
                  </a:ext>
                </a:extLst>
              </p:cNvPr>
              <p:cNvSpPr txBox="1"/>
              <p:nvPr/>
            </p:nvSpPr>
            <p:spPr>
              <a:xfrm>
                <a:off x="16829" y="4831199"/>
                <a:ext cx="20162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Input from string of previous interlocks.</a:t>
                </a:r>
              </a:p>
              <a:p>
                <a:r>
                  <a:rPr lang="en-GB" dirty="0"/>
                  <a:t>Input size = vocab size.</a:t>
                </a:r>
              </a:p>
            </p:txBody>
          </p:sp>
        </p:grp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30EC779B-B394-C499-FF2C-E785FF92079D}"/>
                </a:ext>
              </a:extLst>
            </p:cNvPr>
            <p:cNvSpPr txBox="1"/>
            <p:nvPr/>
          </p:nvSpPr>
          <p:spPr>
            <a:xfrm rot="17816070">
              <a:off x="2439938" y="8501240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Input vocab.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9E22244-4CEC-B391-6893-97F6E9D1FFD6}"/>
              </a:ext>
            </a:extLst>
          </p:cNvPr>
          <p:cNvGrpSpPr/>
          <p:nvPr/>
        </p:nvGrpSpPr>
        <p:grpSpPr>
          <a:xfrm>
            <a:off x="13881518" y="2859187"/>
            <a:ext cx="4047457" cy="6188540"/>
            <a:chOff x="13881518" y="3279523"/>
            <a:chExt cx="4047457" cy="6188540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03070ADD-FA34-BB80-F59D-999B1E4997F1}"/>
                </a:ext>
              </a:extLst>
            </p:cNvPr>
            <p:cNvGrpSpPr/>
            <p:nvPr/>
          </p:nvGrpSpPr>
          <p:grpSpPr>
            <a:xfrm>
              <a:off x="14337800" y="3279523"/>
              <a:ext cx="2510855" cy="4234153"/>
              <a:chOff x="14337800" y="3279523"/>
              <a:chExt cx="2510855" cy="4234153"/>
            </a:xfrm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2058E012-9F9B-E710-74A5-3A31367BE2FC}"/>
                  </a:ext>
                </a:extLst>
              </p:cNvPr>
              <p:cNvSpPr/>
              <p:nvPr/>
            </p:nvSpPr>
            <p:spPr>
              <a:xfrm>
                <a:off x="14337800" y="4809331"/>
                <a:ext cx="1224136" cy="432048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94767454-AB3D-2E36-ED19-903A9EDB7530}"/>
                  </a:ext>
                </a:extLst>
              </p:cNvPr>
              <p:cNvSpPr txBox="1"/>
              <p:nvPr/>
            </p:nvSpPr>
            <p:spPr>
              <a:xfrm>
                <a:off x="14616407" y="3279523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0.12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414FCE4B-4A29-F536-0304-DCD2A597B3E8}"/>
                  </a:ext>
                </a:extLst>
              </p:cNvPr>
              <p:cNvSpPr txBox="1"/>
              <p:nvPr/>
            </p:nvSpPr>
            <p:spPr>
              <a:xfrm>
                <a:off x="14610401" y="406232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0.01</a:t>
                </a: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397E2934-2F6C-8512-6EC5-4AC8942520B8}"/>
                  </a:ext>
                </a:extLst>
              </p:cNvPr>
              <p:cNvSpPr txBox="1"/>
              <p:nvPr/>
            </p:nvSpPr>
            <p:spPr>
              <a:xfrm>
                <a:off x="14610401" y="4840689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0.68</a:t>
                </a:r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19D7DCE1-E69D-04D2-A991-83B1C5FBD048}"/>
                  </a:ext>
                </a:extLst>
              </p:cNvPr>
              <p:cNvSpPr txBox="1"/>
              <p:nvPr/>
            </p:nvSpPr>
            <p:spPr>
              <a:xfrm>
                <a:off x="14610401" y="560262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0.05</a:t>
                </a: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52AFAACA-D2DA-B953-F5E0-50EF43A834E8}"/>
                  </a:ext>
                </a:extLst>
              </p:cNvPr>
              <p:cNvSpPr txBox="1"/>
              <p:nvPr/>
            </p:nvSpPr>
            <p:spPr>
              <a:xfrm>
                <a:off x="14610401" y="637348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0.02</a:t>
                </a: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01F6D638-7755-B492-FC52-56D070D44353}"/>
                  </a:ext>
                </a:extLst>
              </p:cNvPr>
              <p:cNvSpPr txBox="1"/>
              <p:nvPr/>
            </p:nvSpPr>
            <p:spPr>
              <a:xfrm>
                <a:off x="14610403" y="7144344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0.14</a:t>
                </a:r>
              </a:p>
            </p:txBody>
          </p:sp>
        </p:grp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44069460-409A-1E29-C09D-294F7578CB63}"/>
                </a:ext>
              </a:extLst>
            </p:cNvPr>
            <p:cNvCxnSpPr>
              <a:cxnSpLocks/>
              <a:stCxn id="59" idx="6"/>
              <a:endCxn id="325" idx="1"/>
            </p:cNvCxnSpPr>
            <p:nvPr/>
          </p:nvCxnSpPr>
          <p:spPr>
            <a:xfrm>
              <a:off x="13887523" y="3464189"/>
              <a:ext cx="728884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698647E9-90DD-96F6-0EBC-1686E8DD53CF}"/>
                </a:ext>
              </a:extLst>
            </p:cNvPr>
            <p:cNvCxnSpPr>
              <a:cxnSpLocks/>
              <a:stCxn id="60" idx="6"/>
              <a:endCxn id="326" idx="1"/>
            </p:cNvCxnSpPr>
            <p:nvPr/>
          </p:nvCxnSpPr>
          <p:spPr>
            <a:xfrm>
              <a:off x="13881518" y="4240309"/>
              <a:ext cx="72888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203C5424-78B2-9054-FD85-9F1009FA7D52}"/>
                </a:ext>
              </a:extLst>
            </p:cNvPr>
            <p:cNvCxnSpPr>
              <a:cxnSpLocks/>
              <a:stCxn id="62" idx="6"/>
              <a:endCxn id="327" idx="1"/>
            </p:cNvCxnSpPr>
            <p:nvPr/>
          </p:nvCxnSpPr>
          <p:spPr>
            <a:xfrm>
              <a:off x="13881518" y="5016429"/>
              <a:ext cx="72888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82D24087-30E6-2A3D-CA8C-AAFF0C7D552B}"/>
                </a:ext>
              </a:extLst>
            </p:cNvPr>
            <p:cNvCxnSpPr>
              <a:cxnSpLocks/>
              <a:stCxn id="61" idx="6"/>
              <a:endCxn id="329" idx="1"/>
            </p:cNvCxnSpPr>
            <p:nvPr/>
          </p:nvCxnSpPr>
          <p:spPr>
            <a:xfrm>
              <a:off x="13881518" y="6558150"/>
              <a:ext cx="728883" cy="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92232961-71D0-6EB5-7900-09167B64F593}"/>
                </a:ext>
              </a:extLst>
            </p:cNvPr>
            <p:cNvCxnSpPr>
              <a:cxnSpLocks/>
              <a:stCxn id="63" idx="6"/>
              <a:endCxn id="328" idx="1"/>
            </p:cNvCxnSpPr>
            <p:nvPr/>
          </p:nvCxnSpPr>
          <p:spPr>
            <a:xfrm>
              <a:off x="13881518" y="5787290"/>
              <a:ext cx="728883" cy="1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F5A5016F-CE4F-3A73-5078-02819CB52D9D}"/>
                </a:ext>
              </a:extLst>
            </p:cNvPr>
            <p:cNvCxnSpPr>
              <a:cxnSpLocks/>
              <a:stCxn id="64" idx="6"/>
              <a:endCxn id="330" idx="1"/>
            </p:cNvCxnSpPr>
            <p:nvPr/>
          </p:nvCxnSpPr>
          <p:spPr>
            <a:xfrm>
              <a:off x="13881518" y="7329010"/>
              <a:ext cx="728885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DB5DE8C6-D9C4-1B60-A6C5-C5B2AA3C402F}"/>
                </a:ext>
              </a:extLst>
            </p:cNvPr>
            <p:cNvSpPr txBox="1"/>
            <p:nvPr/>
          </p:nvSpPr>
          <p:spPr>
            <a:xfrm>
              <a:off x="15834536" y="4286691"/>
              <a:ext cx="20944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Most likely output is next fault interlock prediction. Output size = number of severe fault + 1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3A99DA32-02AB-7BF6-69C6-FFD909ACB50B}"/>
                </a:ext>
              </a:extLst>
            </p:cNvPr>
            <p:cNvSpPr txBox="1"/>
            <p:nvPr/>
          </p:nvSpPr>
          <p:spPr>
            <a:xfrm rot="17816070">
              <a:off x="14249250" y="8604837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Output vocab.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02DA5C6-DCE0-E987-A70E-50905C79A8C6}"/>
              </a:ext>
            </a:extLst>
          </p:cNvPr>
          <p:cNvGrpSpPr/>
          <p:nvPr/>
        </p:nvGrpSpPr>
        <p:grpSpPr>
          <a:xfrm>
            <a:off x="3646056" y="2711488"/>
            <a:ext cx="1363561" cy="6264231"/>
            <a:chOff x="3646056" y="2711488"/>
            <a:chExt cx="1363561" cy="626423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BB4DA7A-EA09-3F23-3CDD-4AD49EE20194}"/>
                </a:ext>
              </a:extLst>
            </p:cNvPr>
            <p:cNvGrpSpPr/>
            <p:nvPr/>
          </p:nvGrpSpPr>
          <p:grpSpPr>
            <a:xfrm>
              <a:off x="3646056" y="2711488"/>
              <a:ext cx="1363561" cy="6264231"/>
              <a:chOff x="3646056" y="3131824"/>
              <a:chExt cx="1363561" cy="626423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1D47331-FE2E-4999-42C4-F48493DDDE40}"/>
                  </a:ext>
                </a:extLst>
              </p:cNvPr>
              <p:cNvGrpSpPr/>
              <p:nvPr/>
            </p:nvGrpSpPr>
            <p:grpSpPr>
              <a:xfrm>
                <a:off x="4283478" y="3131824"/>
                <a:ext cx="726139" cy="6264231"/>
                <a:chOff x="4283478" y="3131824"/>
                <a:chExt cx="726139" cy="626423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FF985ED-33E2-0970-0F02-37F31E597FB5}"/>
                    </a:ext>
                  </a:extLst>
                </p:cNvPr>
                <p:cNvGrpSpPr/>
                <p:nvPr/>
              </p:nvGrpSpPr>
              <p:grpSpPr>
                <a:xfrm>
                  <a:off x="4283478" y="3131824"/>
                  <a:ext cx="726139" cy="4544466"/>
                  <a:chOff x="7415808" y="3895849"/>
                  <a:chExt cx="726139" cy="4544466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77B01692-2F32-84E8-11B8-3B1B58555953}"/>
                      </a:ext>
                    </a:extLst>
                  </p:cNvPr>
                  <p:cNvSpPr/>
                  <p:nvPr/>
                </p:nvSpPr>
                <p:spPr>
                  <a:xfrm>
                    <a:off x="7421867" y="3895849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1</a:t>
                    </a:r>
                    <a:endParaRPr lang="en-GB" dirty="0"/>
                  </a:p>
                </p:txBody>
              </p:sp>
              <p:sp>
                <p:nvSpPr>
                  <p:cNvPr id="3" name="Oval 2">
                    <a:extLst>
                      <a:ext uri="{FF2B5EF4-FFF2-40B4-BE49-F238E27FC236}">
                        <a16:creationId xmlns:a16="http://schemas.microsoft.com/office/drawing/2014/main" id="{16EE19C2-4E89-9110-D9B3-970E9F5CC8EB}"/>
                      </a:ext>
                    </a:extLst>
                  </p:cNvPr>
                  <p:cNvSpPr/>
                  <p:nvPr/>
                </p:nvSpPr>
                <p:spPr>
                  <a:xfrm>
                    <a:off x="7415808" y="4668975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F241EA99-A5D0-EC78-5EB7-4AD127D590ED}"/>
                      </a:ext>
                    </a:extLst>
                  </p:cNvPr>
                  <p:cNvSpPr/>
                  <p:nvPr/>
                </p:nvSpPr>
                <p:spPr>
                  <a:xfrm>
                    <a:off x="7415808" y="6977872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5</a:t>
                    </a:r>
                    <a:endParaRPr lang="en-GB" dirty="0"/>
                  </a:p>
                </p:txBody>
              </p:sp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2FE531AF-5B94-DCF1-FB0C-AB604416C3EA}"/>
                      </a:ext>
                    </a:extLst>
                  </p:cNvPr>
                  <p:cNvSpPr/>
                  <p:nvPr/>
                </p:nvSpPr>
                <p:spPr>
                  <a:xfrm>
                    <a:off x="7415808" y="5442102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3</a:t>
                    </a:r>
                    <a:endParaRPr lang="en-GB" dirty="0"/>
                  </a:p>
                </p:txBody>
              </p:sp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42521383-B6DE-D591-C035-B8AD073F9D92}"/>
                      </a:ext>
                    </a:extLst>
                  </p:cNvPr>
                  <p:cNvSpPr/>
                  <p:nvPr/>
                </p:nvSpPr>
                <p:spPr>
                  <a:xfrm>
                    <a:off x="7415808" y="6209987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4</a:t>
                    </a:r>
                    <a:endParaRPr lang="en-GB" dirty="0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0F44742C-E4CB-3566-82D3-30329B594797}"/>
                      </a:ext>
                    </a:extLst>
                  </p:cNvPr>
                  <p:cNvSpPr/>
                  <p:nvPr/>
                </p:nvSpPr>
                <p:spPr>
                  <a:xfrm>
                    <a:off x="7415808" y="7745757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6</a:t>
                    </a:r>
                    <a:endParaRPr lang="en-GB" dirty="0"/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C031FFE-031F-AB44-1D97-4134A7CE182C}"/>
                    </a:ext>
                  </a:extLst>
                </p:cNvPr>
                <p:cNvSpPr txBox="1"/>
                <p:nvPr/>
              </p:nvSpPr>
              <p:spPr>
                <a:xfrm rot="17816070">
                  <a:off x="4103458" y="8532829"/>
                  <a:ext cx="10801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Seq. encoding</a:t>
                  </a:r>
                </a:p>
              </p:txBody>
            </p:sp>
          </p:grpSp>
          <p:cxnSp>
            <p:nvCxnSpPr>
              <p:cNvPr id="372" name="Straight Arrow Connector 371">
                <a:extLst>
                  <a:ext uri="{FF2B5EF4-FFF2-40B4-BE49-F238E27FC236}">
                    <a16:creationId xmlns:a16="http://schemas.microsoft.com/office/drawing/2014/main" id="{948B1DB6-284D-CD76-21F1-0D661EE7290A}"/>
                  </a:ext>
                </a:extLst>
              </p:cNvPr>
              <p:cNvCxnSpPr>
                <a:cxnSpLocks/>
                <a:stCxn id="366" idx="3"/>
                <a:endCxn id="2" idx="2"/>
              </p:cNvCxnSpPr>
              <p:nvPr/>
            </p:nvCxnSpPr>
            <p:spPr>
              <a:xfrm>
                <a:off x="3646056" y="3479103"/>
                <a:ext cx="637200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3" name="Straight Arrow Connector 372">
                <a:extLst>
                  <a:ext uri="{FF2B5EF4-FFF2-40B4-BE49-F238E27FC236}">
                    <a16:creationId xmlns:a16="http://schemas.microsoft.com/office/drawing/2014/main" id="{6CBA2E96-90E5-E677-5464-D81FDF16CAAE}"/>
                  </a:ext>
                </a:extLst>
              </p:cNvPr>
              <p:cNvCxnSpPr>
                <a:cxnSpLocks/>
                <a:stCxn id="367" idx="3"/>
                <a:endCxn id="3" idx="2"/>
              </p:cNvCxnSpPr>
              <p:nvPr/>
            </p:nvCxnSpPr>
            <p:spPr>
              <a:xfrm>
                <a:off x="3646056" y="4246988"/>
                <a:ext cx="637422" cy="5241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>
                <a:extLst>
                  <a:ext uri="{FF2B5EF4-FFF2-40B4-BE49-F238E27FC236}">
                    <a16:creationId xmlns:a16="http://schemas.microsoft.com/office/drawing/2014/main" id="{ECF6E562-80A0-4D57-9A99-2AB780E31D98}"/>
                  </a:ext>
                </a:extLst>
              </p:cNvPr>
              <p:cNvCxnSpPr>
                <a:cxnSpLocks/>
                <a:stCxn id="368" idx="3"/>
                <a:endCxn id="5" idx="2"/>
              </p:cNvCxnSpPr>
              <p:nvPr/>
            </p:nvCxnSpPr>
            <p:spPr>
              <a:xfrm>
                <a:off x="3646056" y="5016430"/>
                <a:ext cx="63742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>
                <a:extLst>
                  <a:ext uri="{FF2B5EF4-FFF2-40B4-BE49-F238E27FC236}">
                    <a16:creationId xmlns:a16="http://schemas.microsoft.com/office/drawing/2014/main" id="{24187753-0B50-0197-EF61-F0FB8A8F092A}"/>
                  </a:ext>
                </a:extLst>
              </p:cNvPr>
              <p:cNvCxnSpPr>
                <a:cxnSpLocks/>
                <a:stCxn id="369" idx="3"/>
                <a:endCxn id="6" idx="2"/>
              </p:cNvCxnSpPr>
              <p:nvPr/>
            </p:nvCxnSpPr>
            <p:spPr>
              <a:xfrm>
                <a:off x="3646056" y="5787291"/>
                <a:ext cx="63742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>
                <a:extLst>
                  <a:ext uri="{FF2B5EF4-FFF2-40B4-BE49-F238E27FC236}">
                    <a16:creationId xmlns:a16="http://schemas.microsoft.com/office/drawing/2014/main" id="{D79FC16D-4302-8012-E505-6C7F01F7514D}"/>
                  </a:ext>
                </a:extLst>
              </p:cNvPr>
              <p:cNvCxnSpPr>
                <a:cxnSpLocks/>
                <a:stCxn id="371" idx="3"/>
                <a:endCxn id="4" idx="2"/>
              </p:cNvCxnSpPr>
              <p:nvPr/>
            </p:nvCxnSpPr>
            <p:spPr>
              <a:xfrm>
                <a:off x="3647488" y="6558151"/>
                <a:ext cx="635990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7" name="Straight Arrow Connector 376">
                <a:extLst>
                  <a:ext uri="{FF2B5EF4-FFF2-40B4-BE49-F238E27FC236}">
                    <a16:creationId xmlns:a16="http://schemas.microsoft.com/office/drawing/2014/main" id="{3F346246-04E6-0274-339C-C330088DDD0D}"/>
                  </a:ext>
                </a:extLst>
              </p:cNvPr>
              <p:cNvCxnSpPr>
                <a:cxnSpLocks/>
                <a:stCxn id="370" idx="3"/>
                <a:endCxn id="7" idx="2"/>
              </p:cNvCxnSpPr>
              <p:nvPr/>
            </p:nvCxnSpPr>
            <p:spPr>
              <a:xfrm>
                <a:off x="3647488" y="7329010"/>
                <a:ext cx="635990" cy="1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8B6FBF-46C7-E5BE-CFDB-01AD4B993458}"/>
                </a:ext>
              </a:extLst>
            </p:cNvPr>
            <p:cNvGrpSpPr/>
            <p:nvPr/>
          </p:nvGrpSpPr>
          <p:grpSpPr>
            <a:xfrm rot="5400000">
              <a:off x="4425151" y="7624070"/>
              <a:ext cx="436734" cy="74732"/>
              <a:chOff x="13886142" y="8758045"/>
              <a:chExt cx="436734" cy="747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FDF27A6-6A7C-13F1-83B4-3264E0B6C531}"/>
                  </a:ext>
                </a:extLst>
              </p:cNvPr>
              <p:cNvSpPr/>
              <p:nvPr/>
            </p:nvSpPr>
            <p:spPr>
              <a:xfrm>
                <a:off x="13886142" y="8760769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B5153B-427F-63E4-5BF0-5A757155923A}"/>
                  </a:ext>
                </a:extLst>
              </p:cNvPr>
              <p:cNvSpPr/>
              <p:nvPr/>
            </p:nvSpPr>
            <p:spPr>
              <a:xfrm flipH="1">
                <a:off x="14068509" y="8758053"/>
                <a:ext cx="72000" cy="72000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866F4D2-88E8-5EFF-C40B-DEAB43F352A9}"/>
                  </a:ext>
                </a:extLst>
              </p:cNvPr>
              <p:cNvSpPr/>
              <p:nvPr/>
            </p:nvSpPr>
            <p:spPr>
              <a:xfrm>
                <a:off x="14250876" y="8758045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371F3CF-024E-C110-1AB8-511E0244372E}"/>
              </a:ext>
            </a:extLst>
          </p:cNvPr>
          <p:cNvGrpSpPr/>
          <p:nvPr/>
        </p:nvGrpSpPr>
        <p:grpSpPr>
          <a:xfrm>
            <a:off x="5003558" y="3058767"/>
            <a:ext cx="1518227" cy="6121488"/>
            <a:chOff x="5003558" y="3058767"/>
            <a:chExt cx="1518227" cy="612148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9290BBF-90E3-A908-ED88-1EFDE738EB89}"/>
                </a:ext>
              </a:extLst>
            </p:cNvPr>
            <p:cNvGrpSpPr/>
            <p:nvPr/>
          </p:nvGrpSpPr>
          <p:grpSpPr>
            <a:xfrm>
              <a:off x="5003558" y="3058767"/>
              <a:ext cx="1518227" cy="6121488"/>
              <a:chOff x="5003558" y="3479103"/>
              <a:chExt cx="1518227" cy="6121488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13DC52C-23AD-0D16-4D2B-08E458CAB8A3}"/>
                  </a:ext>
                </a:extLst>
              </p:cNvPr>
              <p:cNvGrpSpPr/>
              <p:nvPr/>
            </p:nvGrpSpPr>
            <p:grpSpPr>
              <a:xfrm>
                <a:off x="5795646" y="3904950"/>
                <a:ext cx="726139" cy="5695641"/>
                <a:chOff x="5795646" y="3904950"/>
                <a:chExt cx="726139" cy="569564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13DD8964-EC7E-1B6C-489D-292A1664DCAC}"/>
                    </a:ext>
                  </a:extLst>
                </p:cNvPr>
                <p:cNvGrpSpPr/>
                <p:nvPr/>
              </p:nvGrpSpPr>
              <p:grpSpPr>
                <a:xfrm>
                  <a:off x="5795646" y="3904950"/>
                  <a:ext cx="726139" cy="3008696"/>
                  <a:chOff x="7415808" y="3895849"/>
                  <a:chExt cx="726139" cy="3008696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DCCAA4F-7F70-43AA-A7A4-55DBE71FBFED}"/>
                      </a:ext>
                    </a:extLst>
                  </p:cNvPr>
                  <p:cNvSpPr/>
                  <p:nvPr/>
                </p:nvSpPr>
                <p:spPr>
                  <a:xfrm>
                    <a:off x="7421867" y="3895849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15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e</a:t>
                    </a:r>
                    <a:r>
                      <a:rPr lang="en-GB" baseline="-25000" dirty="0"/>
                      <a:t>1</a:t>
                    </a:r>
                    <a:endParaRPr lang="en-GB" dirty="0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CB83D74C-B61F-A122-AE0C-A1B9260271CF}"/>
                      </a:ext>
                    </a:extLst>
                  </p:cNvPr>
                  <p:cNvSpPr/>
                  <p:nvPr/>
                </p:nvSpPr>
                <p:spPr>
                  <a:xfrm>
                    <a:off x="7415808" y="4668975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15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e</a:t>
                    </a:r>
                    <a:r>
                      <a:rPr lang="en-GB" baseline="-25000" dirty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79342AC1-430D-EF6E-0C67-BBEB9D15F2D9}"/>
                      </a:ext>
                    </a:extLst>
                  </p:cNvPr>
                  <p:cNvSpPr/>
                  <p:nvPr/>
                </p:nvSpPr>
                <p:spPr>
                  <a:xfrm>
                    <a:off x="7415808" y="5442102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15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e</a:t>
                    </a:r>
                    <a:r>
                      <a:rPr lang="en-GB" baseline="-25000" dirty="0"/>
                      <a:t>3</a:t>
                    </a:r>
                    <a:endParaRPr lang="en-GB" dirty="0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A93E3808-B14A-CB0C-D26B-2A2DA1A14A90}"/>
                      </a:ext>
                    </a:extLst>
                  </p:cNvPr>
                  <p:cNvSpPr/>
                  <p:nvPr/>
                </p:nvSpPr>
                <p:spPr>
                  <a:xfrm>
                    <a:off x="7415808" y="6209987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15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e</a:t>
                    </a:r>
                    <a:r>
                      <a:rPr lang="en-GB" baseline="-25000" dirty="0"/>
                      <a:t>4</a:t>
                    </a:r>
                    <a:endParaRPr lang="en-GB" dirty="0"/>
                  </a:p>
                </p:txBody>
              </p:sp>
            </p:grp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8D2EC87-C246-5974-2613-DD738B3F4588}"/>
                    </a:ext>
                  </a:extLst>
                </p:cNvPr>
                <p:cNvSpPr txBox="1"/>
                <p:nvPr/>
              </p:nvSpPr>
              <p:spPr>
                <a:xfrm rot="17816070">
                  <a:off x="5430322" y="8552061"/>
                  <a:ext cx="14507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Embedding layer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621B15C-8F30-8F2D-B175-01D7E1B63C33}"/>
                  </a:ext>
                </a:extLst>
              </p:cNvPr>
              <p:cNvGrpSpPr/>
              <p:nvPr/>
            </p:nvGrpSpPr>
            <p:grpSpPr>
              <a:xfrm>
                <a:off x="5003558" y="3479103"/>
                <a:ext cx="798147" cy="3849908"/>
                <a:chOff x="5003558" y="3479103"/>
                <a:chExt cx="798147" cy="3849908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10D51E3-C40D-B950-6391-F2850C65EF5E}"/>
                    </a:ext>
                  </a:extLst>
                </p:cNvPr>
                <p:cNvCxnSpPr>
                  <a:cxnSpLocks/>
                  <a:stCxn id="2" idx="6"/>
                  <a:endCxn id="12" idx="2"/>
                </p:cNvCxnSpPr>
                <p:nvPr/>
              </p:nvCxnSpPr>
              <p:spPr>
                <a:xfrm>
                  <a:off x="5009617" y="3479103"/>
                  <a:ext cx="792088" cy="77312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09DE6A4-14EF-BCC2-3436-7587EA4F17EE}"/>
                    </a:ext>
                  </a:extLst>
                </p:cNvPr>
                <p:cNvCxnSpPr>
                  <a:cxnSpLocks/>
                  <a:stCxn id="12" idx="2"/>
                  <a:endCxn id="3" idx="6"/>
                </p:cNvCxnSpPr>
                <p:nvPr/>
              </p:nvCxnSpPr>
              <p:spPr>
                <a:xfrm flipH="1">
                  <a:off x="5003558" y="4252229"/>
                  <a:ext cx="798147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622A903-1702-1DC5-7A1C-113934A1A2EE}"/>
                    </a:ext>
                  </a:extLst>
                </p:cNvPr>
                <p:cNvCxnSpPr>
                  <a:cxnSpLocks/>
                  <a:stCxn id="5" idx="6"/>
                  <a:endCxn id="12" idx="2"/>
                </p:cNvCxnSpPr>
                <p:nvPr/>
              </p:nvCxnSpPr>
              <p:spPr>
                <a:xfrm flipV="1">
                  <a:off x="5003558" y="4252229"/>
                  <a:ext cx="798147" cy="77312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2835C5ED-9F8A-6772-679B-2268C8A35919}"/>
                    </a:ext>
                  </a:extLst>
                </p:cNvPr>
                <p:cNvCxnSpPr>
                  <a:cxnSpLocks/>
                  <a:stCxn id="6" idx="6"/>
                  <a:endCxn id="12" idx="2"/>
                </p:cNvCxnSpPr>
                <p:nvPr/>
              </p:nvCxnSpPr>
              <p:spPr>
                <a:xfrm flipV="1">
                  <a:off x="5003558" y="4252229"/>
                  <a:ext cx="798147" cy="1541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1619C0D6-69B6-431A-45EB-364488C55885}"/>
                    </a:ext>
                  </a:extLst>
                </p:cNvPr>
                <p:cNvCxnSpPr>
                  <a:cxnSpLocks/>
                  <a:stCxn id="4" idx="6"/>
                  <a:endCxn id="12" idx="2"/>
                </p:cNvCxnSpPr>
                <p:nvPr/>
              </p:nvCxnSpPr>
              <p:spPr>
                <a:xfrm flipV="1">
                  <a:off x="5003558" y="4252229"/>
                  <a:ext cx="798147" cy="230889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A38F1CD5-5666-4452-06C6-ED3AA6347E86}"/>
                    </a:ext>
                  </a:extLst>
                </p:cNvPr>
                <p:cNvCxnSpPr>
                  <a:cxnSpLocks/>
                  <a:stCxn id="7" idx="6"/>
                  <a:endCxn id="12" idx="2"/>
                </p:cNvCxnSpPr>
                <p:nvPr/>
              </p:nvCxnSpPr>
              <p:spPr>
                <a:xfrm flipV="1">
                  <a:off x="5003558" y="4252229"/>
                  <a:ext cx="798147" cy="307678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6622855A-6DC3-8113-DBC3-4B4C6B134A50}"/>
                    </a:ext>
                  </a:extLst>
                </p:cNvPr>
                <p:cNvCxnSpPr>
                  <a:cxnSpLocks/>
                  <a:stCxn id="2" idx="6"/>
                  <a:endCxn id="17" idx="2"/>
                </p:cNvCxnSpPr>
                <p:nvPr/>
              </p:nvCxnSpPr>
              <p:spPr>
                <a:xfrm>
                  <a:off x="5009617" y="3479103"/>
                  <a:ext cx="786029" cy="15462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07B6A13-FF6B-3DF5-8814-F333FB2174E0}"/>
                    </a:ext>
                  </a:extLst>
                </p:cNvPr>
                <p:cNvCxnSpPr>
                  <a:cxnSpLocks/>
                  <a:stCxn id="3" idx="6"/>
                  <a:endCxn id="17" idx="2"/>
                </p:cNvCxnSpPr>
                <p:nvPr/>
              </p:nvCxnSpPr>
              <p:spPr>
                <a:xfrm>
                  <a:off x="5003558" y="4252229"/>
                  <a:ext cx="792088" cy="77312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968DF75-5A27-5D38-0955-77A43198A1EF}"/>
                    </a:ext>
                  </a:extLst>
                </p:cNvPr>
                <p:cNvCxnSpPr>
                  <a:cxnSpLocks/>
                  <a:stCxn id="5" idx="6"/>
                  <a:endCxn id="17" idx="2"/>
                </p:cNvCxnSpPr>
                <p:nvPr/>
              </p:nvCxnSpPr>
              <p:spPr>
                <a:xfrm flipV="1">
                  <a:off x="5003558" y="5025355"/>
                  <a:ext cx="792088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152FEE22-ABD8-DF3C-2F59-C75FD7E23F10}"/>
                    </a:ext>
                  </a:extLst>
                </p:cNvPr>
                <p:cNvCxnSpPr>
                  <a:cxnSpLocks/>
                  <a:stCxn id="6" idx="6"/>
                  <a:endCxn id="17" idx="2"/>
                </p:cNvCxnSpPr>
                <p:nvPr/>
              </p:nvCxnSpPr>
              <p:spPr>
                <a:xfrm flipV="1">
                  <a:off x="5003558" y="5025355"/>
                  <a:ext cx="792088" cy="76788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B3AB6E9-6416-059B-1AB9-90799826EAED}"/>
                    </a:ext>
                  </a:extLst>
                </p:cNvPr>
                <p:cNvCxnSpPr>
                  <a:cxnSpLocks/>
                  <a:stCxn id="4" idx="6"/>
                  <a:endCxn id="17" idx="2"/>
                </p:cNvCxnSpPr>
                <p:nvPr/>
              </p:nvCxnSpPr>
              <p:spPr>
                <a:xfrm flipV="1">
                  <a:off x="5003558" y="5025355"/>
                  <a:ext cx="792088" cy="153577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0F9FF67F-D42A-0428-766B-15853432A27A}"/>
                    </a:ext>
                  </a:extLst>
                </p:cNvPr>
                <p:cNvCxnSpPr>
                  <a:cxnSpLocks/>
                  <a:stCxn id="7" idx="6"/>
                  <a:endCxn id="17" idx="2"/>
                </p:cNvCxnSpPr>
                <p:nvPr/>
              </p:nvCxnSpPr>
              <p:spPr>
                <a:xfrm flipV="1">
                  <a:off x="5003558" y="5025355"/>
                  <a:ext cx="792088" cy="23036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FFB9124-31D6-C1C0-49EB-C819C481B529}"/>
                    </a:ext>
                  </a:extLst>
                </p:cNvPr>
                <p:cNvCxnSpPr>
                  <a:cxnSpLocks/>
                  <a:endCxn id="19" idx="2"/>
                </p:cNvCxnSpPr>
                <p:nvPr/>
              </p:nvCxnSpPr>
              <p:spPr>
                <a:xfrm>
                  <a:off x="5003558" y="3479103"/>
                  <a:ext cx="792088" cy="231937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6A1EA06A-C809-F8B4-CA36-E5B638192148}"/>
                    </a:ext>
                  </a:extLst>
                </p:cNvPr>
                <p:cNvCxnSpPr>
                  <a:cxnSpLocks/>
                  <a:stCxn id="3" idx="6"/>
                </p:cNvCxnSpPr>
                <p:nvPr/>
              </p:nvCxnSpPr>
              <p:spPr>
                <a:xfrm>
                  <a:off x="5003558" y="4252229"/>
                  <a:ext cx="792088" cy="154625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D202DD43-D40C-E764-EFE4-AAFE3F788C7F}"/>
                    </a:ext>
                  </a:extLst>
                </p:cNvPr>
                <p:cNvCxnSpPr>
                  <a:cxnSpLocks/>
                  <a:stCxn id="5" idx="6"/>
                  <a:endCxn id="19" idx="2"/>
                </p:cNvCxnSpPr>
                <p:nvPr/>
              </p:nvCxnSpPr>
              <p:spPr>
                <a:xfrm>
                  <a:off x="5003558" y="5025356"/>
                  <a:ext cx="792088" cy="77312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9004EFB-FB6A-70EE-FCDC-D48D23962B3C}"/>
                    </a:ext>
                  </a:extLst>
                </p:cNvPr>
                <p:cNvCxnSpPr>
                  <a:cxnSpLocks/>
                  <a:stCxn id="6" idx="6"/>
                  <a:endCxn id="19" idx="2"/>
                </p:cNvCxnSpPr>
                <p:nvPr/>
              </p:nvCxnSpPr>
              <p:spPr>
                <a:xfrm>
                  <a:off x="5003558" y="5793241"/>
                  <a:ext cx="792088" cy="524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B6072846-1C51-196F-10B1-12E6BDF2C0D5}"/>
                    </a:ext>
                  </a:extLst>
                </p:cNvPr>
                <p:cNvCxnSpPr>
                  <a:cxnSpLocks/>
                  <a:stCxn id="4" idx="6"/>
                  <a:endCxn id="19" idx="2"/>
                </p:cNvCxnSpPr>
                <p:nvPr/>
              </p:nvCxnSpPr>
              <p:spPr>
                <a:xfrm flipV="1">
                  <a:off x="5003558" y="5798482"/>
                  <a:ext cx="792088" cy="76264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6A383E76-666E-419D-91EF-BCD4DA8290E2}"/>
                    </a:ext>
                  </a:extLst>
                </p:cNvPr>
                <p:cNvCxnSpPr>
                  <a:cxnSpLocks/>
                  <a:stCxn id="7" idx="6"/>
                  <a:endCxn id="19" idx="2"/>
                </p:cNvCxnSpPr>
                <p:nvPr/>
              </p:nvCxnSpPr>
              <p:spPr>
                <a:xfrm flipV="1">
                  <a:off x="5003558" y="5798482"/>
                  <a:ext cx="792088" cy="153052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6805F16F-62DC-20B2-93E8-07BCB274DB79}"/>
                    </a:ext>
                  </a:extLst>
                </p:cNvPr>
                <p:cNvCxnSpPr>
                  <a:cxnSpLocks/>
                  <a:stCxn id="2" idx="6"/>
                  <a:endCxn id="20" idx="2"/>
                </p:cNvCxnSpPr>
                <p:nvPr/>
              </p:nvCxnSpPr>
              <p:spPr>
                <a:xfrm>
                  <a:off x="5009617" y="3479103"/>
                  <a:ext cx="786029" cy="308726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290B7470-255A-F435-C43F-BECCFA034229}"/>
                    </a:ext>
                  </a:extLst>
                </p:cNvPr>
                <p:cNvCxnSpPr>
                  <a:cxnSpLocks/>
                  <a:stCxn id="3" idx="6"/>
                  <a:endCxn id="20" idx="2"/>
                </p:cNvCxnSpPr>
                <p:nvPr/>
              </p:nvCxnSpPr>
              <p:spPr>
                <a:xfrm>
                  <a:off x="5003558" y="4252229"/>
                  <a:ext cx="792088" cy="231413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0D76414E-0555-3B87-3846-B7B3436B9B3A}"/>
                    </a:ext>
                  </a:extLst>
                </p:cNvPr>
                <p:cNvCxnSpPr>
                  <a:cxnSpLocks/>
                  <a:stCxn id="5" idx="6"/>
                  <a:endCxn id="20" idx="2"/>
                </p:cNvCxnSpPr>
                <p:nvPr/>
              </p:nvCxnSpPr>
              <p:spPr>
                <a:xfrm>
                  <a:off x="5003558" y="5025356"/>
                  <a:ext cx="792088" cy="154101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870F94B2-BF31-7778-2DE7-B54683C27135}"/>
                    </a:ext>
                  </a:extLst>
                </p:cNvPr>
                <p:cNvCxnSpPr>
                  <a:cxnSpLocks/>
                  <a:stCxn id="6" idx="6"/>
                  <a:endCxn id="20" idx="2"/>
                </p:cNvCxnSpPr>
                <p:nvPr/>
              </p:nvCxnSpPr>
              <p:spPr>
                <a:xfrm>
                  <a:off x="5003558" y="5793241"/>
                  <a:ext cx="792088" cy="77312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AC58C2B5-8FA2-6942-8989-1A3C34DB7DE6}"/>
                    </a:ext>
                  </a:extLst>
                </p:cNvPr>
                <p:cNvCxnSpPr>
                  <a:cxnSpLocks/>
                  <a:stCxn id="4" idx="6"/>
                  <a:endCxn id="20" idx="2"/>
                </p:cNvCxnSpPr>
                <p:nvPr/>
              </p:nvCxnSpPr>
              <p:spPr>
                <a:xfrm>
                  <a:off x="5003558" y="6561126"/>
                  <a:ext cx="792088" cy="524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82662419-CA66-BC93-1ECE-DE7F55B50ADC}"/>
                    </a:ext>
                  </a:extLst>
                </p:cNvPr>
                <p:cNvCxnSpPr>
                  <a:cxnSpLocks/>
                  <a:stCxn id="7" idx="6"/>
                  <a:endCxn id="20" idx="2"/>
                </p:cNvCxnSpPr>
                <p:nvPr/>
              </p:nvCxnSpPr>
              <p:spPr>
                <a:xfrm flipV="1">
                  <a:off x="5003558" y="6566367"/>
                  <a:ext cx="792088" cy="76264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A5DE71C-D8B5-C80C-BF2F-33652C3D6FAC}"/>
                </a:ext>
              </a:extLst>
            </p:cNvPr>
            <p:cNvGrpSpPr/>
            <p:nvPr/>
          </p:nvGrpSpPr>
          <p:grpSpPr>
            <a:xfrm rot="5400000">
              <a:off x="5937319" y="6831983"/>
              <a:ext cx="436734" cy="74732"/>
              <a:chOff x="13886142" y="8758045"/>
              <a:chExt cx="436734" cy="7473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54AE005-5124-A4CC-3BF4-99B48F9E8097}"/>
                  </a:ext>
                </a:extLst>
              </p:cNvPr>
              <p:cNvSpPr/>
              <p:nvPr/>
            </p:nvSpPr>
            <p:spPr>
              <a:xfrm>
                <a:off x="13886142" y="8760769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FF1AF56-098F-A2BE-ECE0-F9DF2A6F620D}"/>
                  </a:ext>
                </a:extLst>
              </p:cNvPr>
              <p:cNvSpPr/>
              <p:nvPr/>
            </p:nvSpPr>
            <p:spPr>
              <a:xfrm flipH="1">
                <a:off x="14068509" y="8758053"/>
                <a:ext cx="72000" cy="7200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6B8C691-0106-8E31-D90C-08E5652C2380}"/>
                  </a:ext>
                </a:extLst>
              </p:cNvPr>
              <p:cNvSpPr/>
              <p:nvPr/>
            </p:nvSpPr>
            <p:spPr>
              <a:xfrm>
                <a:off x="14250876" y="8758045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813C9E7-4248-979E-B4FF-0DB9F88F2A55}"/>
              </a:ext>
            </a:extLst>
          </p:cNvPr>
          <p:cNvGrpSpPr/>
          <p:nvPr/>
        </p:nvGrpSpPr>
        <p:grpSpPr>
          <a:xfrm>
            <a:off x="6515726" y="3484614"/>
            <a:ext cx="1530345" cy="5563113"/>
            <a:chOff x="6515726" y="3484614"/>
            <a:chExt cx="1530345" cy="556311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FA5F05B-9B41-0432-95CB-3A78017D8109}"/>
                </a:ext>
              </a:extLst>
            </p:cNvPr>
            <p:cNvGrpSpPr/>
            <p:nvPr/>
          </p:nvGrpSpPr>
          <p:grpSpPr>
            <a:xfrm>
              <a:off x="6515726" y="3484614"/>
              <a:ext cx="1530345" cy="5563113"/>
              <a:chOff x="6515726" y="3904950"/>
              <a:chExt cx="1530345" cy="5563113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BF128E1-2F7B-BDAF-0874-63314913A017}"/>
                  </a:ext>
                </a:extLst>
              </p:cNvPr>
              <p:cNvGrpSpPr/>
              <p:nvPr/>
            </p:nvGrpSpPr>
            <p:grpSpPr>
              <a:xfrm>
                <a:off x="7319932" y="3904950"/>
                <a:ext cx="726139" cy="5563113"/>
                <a:chOff x="7319932" y="3904950"/>
                <a:chExt cx="726139" cy="5563113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7CB8CE3-83FA-A780-2E59-77C2F8FB7551}"/>
                    </a:ext>
                  </a:extLst>
                </p:cNvPr>
                <p:cNvGrpSpPr/>
                <p:nvPr/>
              </p:nvGrpSpPr>
              <p:grpSpPr>
                <a:xfrm>
                  <a:off x="7319932" y="3904950"/>
                  <a:ext cx="726139" cy="3008696"/>
                  <a:chOff x="7415808" y="3895849"/>
                  <a:chExt cx="726139" cy="300869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0F544A5B-5200-CA4B-BD77-EDCC243077B1}"/>
                      </a:ext>
                    </a:extLst>
                  </p:cNvPr>
                  <p:cNvSpPr/>
                  <p:nvPr/>
                </p:nvSpPr>
                <p:spPr>
                  <a:xfrm>
                    <a:off x="7421867" y="3895849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1</a:t>
                    </a:r>
                    <a:endParaRPr lang="en-GB" dirty="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675D025-FDC6-52DC-B833-29CCDB288AAA}"/>
                      </a:ext>
                    </a:extLst>
                  </p:cNvPr>
                  <p:cNvSpPr/>
                  <p:nvPr/>
                </p:nvSpPr>
                <p:spPr>
                  <a:xfrm>
                    <a:off x="7415808" y="4668975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15D85A79-596C-A2A3-9EB2-925662206851}"/>
                      </a:ext>
                    </a:extLst>
                  </p:cNvPr>
                  <p:cNvSpPr/>
                  <p:nvPr/>
                </p:nvSpPr>
                <p:spPr>
                  <a:xfrm>
                    <a:off x="7415808" y="5442102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3</a:t>
                    </a:r>
                    <a:endParaRPr lang="en-GB" dirty="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355E9BF-BA68-E2A5-D244-37A5DF3D760D}"/>
                      </a:ext>
                    </a:extLst>
                  </p:cNvPr>
                  <p:cNvSpPr/>
                  <p:nvPr/>
                </p:nvSpPr>
                <p:spPr>
                  <a:xfrm>
                    <a:off x="7415808" y="6209987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4</a:t>
                    </a:r>
                    <a:endParaRPr lang="en-GB" dirty="0"/>
                  </a:p>
                </p:txBody>
              </p:sp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FFA92A3-B6B3-C058-272E-BC1A3084E09E}"/>
                    </a:ext>
                  </a:extLst>
                </p:cNvPr>
                <p:cNvSpPr txBox="1"/>
                <p:nvPr/>
              </p:nvSpPr>
              <p:spPr>
                <a:xfrm rot="17816070">
                  <a:off x="7139912" y="8604837"/>
                  <a:ext cx="10801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Hidden layer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7476F74-DCCA-6A30-73A2-02F2017735DA}"/>
                  </a:ext>
                </a:extLst>
              </p:cNvPr>
              <p:cNvGrpSpPr/>
              <p:nvPr/>
            </p:nvGrpSpPr>
            <p:grpSpPr>
              <a:xfrm>
                <a:off x="6515726" y="4252229"/>
                <a:ext cx="810265" cy="2314138"/>
                <a:chOff x="6515726" y="4252229"/>
                <a:chExt cx="810265" cy="2314138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787ECD23-8928-AE5E-760E-4DFAC70294E6}"/>
                    </a:ext>
                  </a:extLst>
                </p:cNvPr>
                <p:cNvCxnSpPr>
                  <a:stCxn id="12" idx="6"/>
                  <a:endCxn id="23" idx="2"/>
                </p:cNvCxnSpPr>
                <p:nvPr/>
              </p:nvCxnSpPr>
              <p:spPr>
                <a:xfrm>
                  <a:off x="6521785" y="4252229"/>
                  <a:ext cx="8042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D61A5C11-4AD4-7B87-77B7-2447EBAE7957}"/>
                    </a:ext>
                  </a:extLst>
                </p:cNvPr>
                <p:cNvCxnSpPr>
                  <a:endCxn id="24" idx="2"/>
                </p:cNvCxnSpPr>
                <p:nvPr/>
              </p:nvCxnSpPr>
              <p:spPr>
                <a:xfrm>
                  <a:off x="6515726" y="4252229"/>
                  <a:ext cx="804206" cy="77312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6F1EF80B-3F3F-3F9B-9BC0-C7D477A2FE6F}"/>
                    </a:ext>
                  </a:extLst>
                </p:cNvPr>
                <p:cNvCxnSpPr>
                  <a:stCxn id="12" idx="6"/>
                  <a:endCxn id="25" idx="2"/>
                </p:cNvCxnSpPr>
                <p:nvPr/>
              </p:nvCxnSpPr>
              <p:spPr>
                <a:xfrm>
                  <a:off x="6521785" y="4252229"/>
                  <a:ext cx="798147" cy="154625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1920C0F4-9C3A-628D-24E5-89938D21377B}"/>
                    </a:ext>
                  </a:extLst>
                </p:cNvPr>
                <p:cNvCxnSpPr>
                  <a:stCxn id="12" idx="6"/>
                  <a:endCxn id="26" idx="2"/>
                </p:cNvCxnSpPr>
                <p:nvPr/>
              </p:nvCxnSpPr>
              <p:spPr>
                <a:xfrm>
                  <a:off x="6521785" y="4252229"/>
                  <a:ext cx="798147" cy="231413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3E1A8DB9-FD76-9131-4538-207D6041499A}"/>
                    </a:ext>
                  </a:extLst>
                </p:cNvPr>
                <p:cNvCxnSpPr>
                  <a:stCxn id="17" idx="6"/>
                  <a:endCxn id="23" idx="2"/>
                </p:cNvCxnSpPr>
                <p:nvPr/>
              </p:nvCxnSpPr>
              <p:spPr>
                <a:xfrm flipV="1">
                  <a:off x="6515726" y="4252229"/>
                  <a:ext cx="810265" cy="77312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C9E8595F-109D-0FB3-6563-DF502EE2F969}"/>
                    </a:ext>
                  </a:extLst>
                </p:cNvPr>
                <p:cNvCxnSpPr>
                  <a:stCxn id="17" idx="6"/>
                  <a:endCxn id="24" idx="2"/>
                </p:cNvCxnSpPr>
                <p:nvPr/>
              </p:nvCxnSpPr>
              <p:spPr>
                <a:xfrm>
                  <a:off x="6515726" y="5025355"/>
                  <a:ext cx="8042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9E0A52BB-2E8E-FC9D-2D0F-128491E00EC4}"/>
                    </a:ext>
                  </a:extLst>
                </p:cNvPr>
                <p:cNvCxnSpPr>
                  <a:stCxn id="17" idx="6"/>
                  <a:endCxn id="25" idx="2"/>
                </p:cNvCxnSpPr>
                <p:nvPr/>
              </p:nvCxnSpPr>
              <p:spPr>
                <a:xfrm>
                  <a:off x="6515726" y="5025355"/>
                  <a:ext cx="804206" cy="77312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B9DDBA6A-0F32-8182-842F-71ED027E5CE1}"/>
                    </a:ext>
                  </a:extLst>
                </p:cNvPr>
                <p:cNvCxnSpPr>
                  <a:stCxn id="17" idx="6"/>
                  <a:endCxn id="26" idx="2"/>
                </p:cNvCxnSpPr>
                <p:nvPr/>
              </p:nvCxnSpPr>
              <p:spPr>
                <a:xfrm>
                  <a:off x="6515726" y="5025355"/>
                  <a:ext cx="804206" cy="1541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2570B5F6-69C4-F8C1-797D-FE07AFA7FD84}"/>
                    </a:ext>
                  </a:extLst>
                </p:cNvPr>
                <p:cNvCxnSpPr>
                  <a:stCxn id="19" idx="6"/>
                  <a:endCxn id="23" idx="2"/>
                </p:cNvCxnSpPr>
                <p:nvPr/>
              </p:nvCxnSpPr>
              <p:spPr>
                <a:xfrm flipV="1">
                  <a:off x="6515726" y="4252229"/>
                  <a:ext cx="810265" cy="154625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3010643B-65FD-7208-5A06-1CF155D604E8}"/>
                    </a:ext>
                  </a:extLst>
                </p:cNvPr>
                <p:cNvCxnSpPr>
                  <a:stCxn id="19" idx="6"/>
                  <a:endCxn id="24" idx="2"/>
                </p:cNvCxnSpPr>
                <p:nvPr/>
              </p:nvCxnSpPr>
              <p:spPr>
                <a:xfrm flipV="1">
                  <a:off x="6515726" y="5025355"/>
                  <a:ext cx="804206" cy="77312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30264BF7-425C-87A9-CB2B-489D055943A5}"/>
                    </a:ext>
                  </a:extLst>
                </p:cNvPr>
                <p:cNvCxnSpPr>
                  <a:endCxn id="25" idx="2"/>
                </p:cNvCxnSpPr>
                <p:nvPr/>
              </p:nvCxnSpPr>
              <p:spPr>
                <a:xfrm>
                  <a:off x="6515726" y="5798482"/>
                  <a:ext cx="8042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620ED9BC-B9C8-B0F7-CE85-74821AA3C213}"/>
                    </a:ext>
                  </a:extLst>
                </p:cNvPr>
                <p:cNvCxnSpPr>
                  <a:endCxn id="26" idx="2"/>
                </p:cNvCxnSpPr>
                <p:nvPr/>
              </p:nvCxnSpPr>
              <p:spPr>
                <a:xfrm>
                  <a:off x="6515726" y="5798482"/>
                  <a:ext cx="804206" cy="7678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048AE1D7-8B0C-EBC7-1211-7CC65E3A5548}"/>
                    </a:ext>
                  </a:extLst>
                </p:cNvPr>
                <p:cNvCxnSpPr>
                  <a:stCxn id="20" idx="6"/>
                  <a:endCxn id="23" idx="2"/>
                </p:cNvCxnSpPr>
                <p:nvPr/>
              </p:nvCxnSpPr>
              <p:spPr>
                <a:xfrm flipV="1">
                  <a:off x="6515726" y="4252229"/>
                  <a:ext cx="810265" cy="231413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29618AAC-DE59-B9B9-089A-C956D783585A}"/>
                    </a:ext>
                  </a:extLst>
                </p:cNvPr>
                <p:cNvCxnSpPr>
                  <a:endCxn id="24" idx="2"/>
                </p:cNvCxnSpPr>
                <p:nvPr/>
              </p:nvCxnSpPr>
              <p:spPr>
                <a:xfrm flipV="1">
                  <a:off x="6515726" y="5025355"/>
                  <a:ext cx="804206" cy="153577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700591DA-7C7C-7E3C-663A-F8DD19F999BC}"/>
                    </a:ext>
                  </a:extLst>
                </p:cNvPr>
                <p:cNvCxnSpPr>
                  <a:cxnSpLocks/>
                  <a:stCxn id="20" idx="6"/>
                  <a:endCxn id="25" idx="2"/>
                </p:cNvCxnSpPr>
                <p:nvPr/>
              </p:nvCxnSpPr>
              <p:spPr>
                <a:xfrm flipV="1">
                  <a:off x="6515726" y="5798482"/>
                  <a:ext cx="804206" cy="7678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AB3C58E6-F7BB-36CF-E5C4-FFECC9D8463C}"/>
                    </a:ext>
                  </a:extLst>
                </p:cNvPr>
                <p:cNvCxnSpPr>
                  <a:cxnSpLocks/>
                  <a:stCxn id="20" idx="6"/>
                  <a:endCxn id="26" idx="2"/>
                </p:cNvCxnSpPr>
                <p:nvPr/>
              </p:nvCxnSpPr>
              <p:spPr>
                <a:xfrm>
                  <a:off x="6515726" y="6566367"/>
                  <a:ext cx="80420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0A27B8B-F773-1092-A766-46C87AEB3330}"/>
                </a:ext>
              </a:extLst>
            </p:cNvPr>
            <p:cNvGrpSpPr/>
            <p:nvPr/>
          </p:nvGrpSpPr>
          <p:grpSpPr>
            <a:xfrm rot="5400000">
              <a:off x="7449487" y="6831983"/>
              <a:ext cx="436734" cy="74732"/>
              <a:chOff x="13886142" y="8758045"/>
              <a:chExt cx="436734" cy="74732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FEE80EF-14D4-A786-2F5A-1BFF350B83D2}"/>
                  </a:ext>
                </a:extLst>
              </p:cNvPr>
              <p:cNvSpPr/>
              <p:nvPr/>
            </p:nvSpPr>
            <p:spPr>
              <a:xfrm>
                <a:off x="13886142" y="8760769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F89A3F4-C8A6-B649-0B87-87B33D2618E0}"/>
                  </a:ext>
                </a:extLst>
              </p:cNvPr>
              <p:cNvSpPr/>
              <p:nvPr/>
            </p:nvSpPr>
            <p:spPr>
              <a:xfrm flipH="1">
                <a:off x="14068509" y="8758053"/>
                <a:ext cx="72000" cy="720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4ACEAF3-4F6A-A997-84CA-E8A6D42485AF}"/>
                  </a:ext>
                </a:extLst>
              </p:cNvPr>
              <p:cNvSpPr/>
              <p:nvPr/>
            </p:nvSpPr>
            <p:spPr>
              <a:xfrm>
                <a:off x="14250876" y="8758045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361765F-20CC-1D2F-ADCC-9B5B8E6C8F52}"/>
              </a:ext>
            </a:extLst>
          </p:cNvPr>
          <p:cNvGrpSpPr/>
          <p:nvPr/>
        </p:nvGrpSpPr>
        <p:grpSpPr>
          <a:xfrm>
            <a:off x="10926391" y="3479373"/>
            <a:ext cx="1599091" cy="5568354"/>
            <a:chOff x="10926391" y="3479373"/>
            <a:chExt cx="1599091" cy="556835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AA0C860-5C5B-421C-AD98-B0884D785252}"/>
                </a:ext>
              </a:extLst>
            </p:cNvPr>
            <p:cNvGrpSpPr/>
            <p:nvPr/>
          </p:nvGrpSpPr>
          <p:grpSpPr>
            <a:xfrm>
              <a:off x="10926391" y="3479373"/>
              <a:ext cx="1599091" cy="5568354"/>
              <a:chOff x="10926391" y="3899709"/>
              <a:chExt cx="1599091" cy="556835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2CB7FE8-61EC-4248-7901-EEA8C7903AB5}"/>
                  </a:ext>
                </a:extLst>
              </p:cNvPr>
              <p:cNvGrpSpPr/>
              <p:nvPr/>
            </p:nvGrpSpPr>
            <p:grpSpPr>
              <a:xfrm>
                <a:off x="11757087" y="3899709"/>
                <a:ext cx="768395" cy="5568354"/>
                <a:chOff x="9848857" y="4168333"/>
                <a:chExt cx="768395" cy="5568354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4B6D26EF-B9F7-117F-E76F-D9FA2B13E27C}"/>
                    </a:ext>
                  </a:extLst>
                </p:cNvPr>
                <p:cNvGrpSpPr/>
                <p:nvPr/>
              </p:nvGrpSpPr>
              <p:grpSpPr>
                <a:xfrm>
                  <a:off x="9891113" y="4168333"/>
                  <a:ext cx="726139" cy="3008696"/>
                  <a:chOff x="5643232" y="4362638"/>
                  <a:chExt cx="726139" cy="3008696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81CD820-7634-CC98-8480-7CB05B9ACCAE}"/>
                      </a:ext>
                    </a:extLst>
                  </p:cNvPr>
                  <p:cNvSpPr/>
                  <p:nvPr/>
                </p:nvSpPr>
                <p:spPr>
                  <a:xfrm>
                    <a:off x="5649291" y="4362638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1</a:t>
                    </a:r>
                    <a:endParaRPr lang="en-GB" dirty="0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940044E3-0C78-A796-D9FB-DAE79D31CDA9}"/>
                      </a:ext>
                    </a:extLst>
                  </p:cNvPr>
                  <p:cNvSpPr/>
                  <p:nvPr/>
                </p:nvSpPr>
                <p:spPr>
                  <a:xfrm>
                    <a:off x="5643232" y="5135764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153F5B40-6227-BA9B-831B-D7C0BAECB191}"/>
                      </a:ext>
                    </a:extLst>
                  </p:cNvPr>
                  <p:cNvSpPr/>
                  <p:nvPr/>
                </p:nvSpPr>
                <p:spPr>
                  <a:xfrm>
                    <a:off x="5643232" y="5908891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3</a:t>
                    </a:r>
                    <a:endParaRPr lang="en-GB" dirty="0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927BBF4C-EBEF-FD84-B1D8-82CFDDA51292}"/>
                      </a:ext>
                    </a:extLst>
                  </p:cNvPr>
                  <p:cNvSpPr/>
                  <p:nvPr/>
                </p:nvSpPr>
                <p:spPr>
                  <a:xfrm>
                    <a:off x="5643232" y="6676776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h</a:t>
                    </a:r>
                    <a:r>
                      <a:rPr lang="en-GB" baseline="-25000" dirty="0"/>
                      <a:t>4</a:t>
                    </a:r>
                    <a:endParaRPr lang="en-GB" dirty="0"/>
                  </a:p>
                </p:txBody>
              </p:sp>
            </p:grp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1129558-4D59-14F7-6A27-E498B600BDF1}"/>
                    </a:ext>
                  </a:extLst>
                </p:cNvPr>
                <p:cNvSpPr txBox="1"/>
                <p:nvPr/>
              </p:nvSpPr>
              <p:spPr>
                <a:xfrm rot="17816070">
                  <a:off x="9631963" y="8873461"/>
                  <a:ext cx="10801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Hidden layer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BE27CEF-E237-E205-7B04-72C8FC6AD0A1}"/>
                  </a:ext>
                </a:extLst>
              </p:cNvPr>
              <p:cNvGrpSpPr/>
              <p:nvPr/>
            </p:nvGrpSpPr>
            <p:grpSpPr>
              <a:xfrm>
                <a:off x="10926391" y="4246988"/>
                <a:ext cx="879011" cy="2314138"/>
                <a:chOff x="10926391" y="4246988"/>
                <a:chExt cx="879011" cy="2314138"/>
              </a:xfrm>
            </p:grpSpPr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F8F82CF0-0458-A4E5-C860-F79A9F80B812}"/>
                    </a:ext>
                  </a:extLst>
                </p:cNvPr>
                <p:cNvCxnSpPr>
                  <a:stCxn id="31" idx="6"/>
                  <a:endCxn id="36" idx="2"/>
                </p:cNvCxnSpPr>
                <p:nvPr/>
              </p:nvCxnSpPr>
              <p:spPr>
                <a:xfrm flipV="1">
                  <a:off x="10926391" y="4246988"/>
                  <a:ext cx="879011" cy="77312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5DD277C9-C264-042A-3822-B6800108CC6D}"/>
                    </a:ext>
                  </a:extLst>
                </p:cNvPr>
                <p:cNvCxnSpPr>
                  <a:stCxn id="31" idx="6"/>
                  <a:endCxn id="37" idx="2"/>
                </p:cNvCxnSpPr>
                <p:nvPr/>
              </p:nvCxnSpPr>
              <p:spPr>
                <a:xfrm>
                  <a:off x="10926391" y="5020114"/>
                  <a:ext cx="8729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0F110703-398C-A085-11DB-DCA6750849DB}"/>
                    </a:ext>
                  </a:extLst>
                </p:cNvPr>
                <p:cNvCxnSpPr>
                  <a:stCxn id="31" idx="6"/>
                  <a:endCxn id="38" idx="2"/>
                </p:cNvCxnSpPr>
                <p:nvPr/>
              </p:nvCxnSpPr>
              <p:spPr>
                <a:xfrm>
                  <a:off x="10926391" y="5020114"/>
                  <a:ext cx="872952" cy="77312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5D0021DD-6A9F-01B8-B433-DFBAEDE4132F}"/>
                    </a:ext>
                  </a:extLst>
                </p:cNvPr>
                <p:cNvCxnSpPr>
                  <a:cxnSpLocks/>
                  <a:stCxn id="31" idx="6"/>
                  <a:endCxn id="39" idx="2"/>
                </p:cNvCxnSpPr>
                <p:nvPr/>
              </p:nvCxnSpPr>
              <p:spPr>
                <a:xfrm>
                  <a:off x="10926391" y="5020114"/>
                  <a:ext cx="872952" cy="15410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717A07B8-A027-5D92-8ED5-845889042553}"/>
                    </a:ext>
                  </a:extLst>
                </p:cNvPr>
                <p:cNvCxnSpPr>
                  <a:stCxn id="32" idx="6"/>
                  <a:endCxn id="36" idx="2"/>
                </p:cNvCxnSpPr>
                <p:nvPr/>
              </p:nvCxnSpPr>
              <p:spPr>
                <a:xfrm flipV="1">
                  <a:off x="10926391" y="4246988"/>
                  <a:ext cx="879011" cy="154625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65753AD6-CB78-B32F-2F03-F0CB82825135}"/>
                    </a:ext>
                  </a:extLst>
                </p:cNvPr>
                <p:cNvCxnSpPr>
                  <a:cxnSpLocks/>
                  <a:stCxn id="32" idx="6"/>
                  <a:endCxn id="37" idx="2"/>
                </p:cNvCxnSpPr>
                <p:nvPr/>
              </p:nvCxnSpPr>
              <p:spPr>
                <a:xfrm flipV="1">
                  <a:off x="10926391" y="5020114"/>
                  <a:ext cx="872952" cy="77312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C00D35A0-FA2B-F2CF-97F7-6E2713543335}"/>
                    </a:ext>
                  </a:extLst>
                </p:cNvPr>
                <p:cNvCxnSpPr>
                  <a:stCxn id="32" idx="6"/>
                  <a:endCxn id="38" idx="2"/>
                </p:cNvCxnSpPr>
                <p:nvPr/>
              </p:nvCxnSpPr>
              <p:spPr>
                <a:xfrm>
                  <a:off x="10926391" y="5793241"/>
                  <a:ext cx="8729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EE7A967E-8E47-5DBD-22A1-A191FD0E37EF}"/>
                    </a:ext>
                  </a:extLst>
                </p:cNvPr>
                <p:cNvCxnSpPr>
                  <a:stCxn id="32" idx="6"/>
                  <a:endCxn id="39" idx="2"/>
                </p:cNvCxnSpPr>
                <p:nvPr/>
              </p:nvCxnSpPr>
              <p:spPr>
                <a:xfrm>
                  <a:off x="10926391" y="5793241"/>
                  <a:ext cx="872952" cy="7678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10E8968-4F25-E90D-B4E4-E888216A1338}"/>
                </a:ext>
              </a:extLst>
            </p:cNvPr>
            <p:cNvGrpSpPr/>
            <p:nvPr/>
          </p:nvGrpSpPr>
          <p:grpSpPr>
            <a:xfrm rot="5400000">
              <a:off x="11947263" y="6831983"/>
              <a:ext cx="436734" cy="74732"/>
              <a:chOff x="13886142" y="8758045"/>
              <a:chExt cx="436734" cy="74732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D2CAB3F-9017-C7E5-D1FB-42231FF8BDD2}"/>
                  </a:ext>
                </a:extLst>
              </p:cNvPr>
              <p:cNvSpPr/>
              <p:nvPr/>
            </p:nvSpPr>
            <p:spPr>
              <a:xfrm>
                <a:off x="13886142" y="8760769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FC93040-4632-98C9-C525-E73A03852C31}"/>
                  </a:ext>
                </a:extLst>
              </p:cNvPr>
              <p:cNvSpPr/>
              <p:nvPr/>
            </p:nvSpPr>
            <p:spPr>
              <a:xfrm flipH="1">
                <a:off x="14068509" y="8758053"/>
                <a:ext cx="72000" cy="720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FC9387B-3665-8A5A-8FDE-91052BB12952}"/>
                  </a:ext>
                </a:extLst>
              </p:cNvPr>
              <p:cNvSpPr/>
              <p:nvPr/>
            </p:nvSpPr>
            <p:spPr>
              <a:xfrm>
                <a:off x="14250876" y="8758045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E7C068E-CEDC-4873-9313-D7FA071026B3}"/>
              </a:ext>
            </a:extLst>
          </p:cNvPr>
          <p:cNvGrpSpPr/>
          <p:nvPr/>
        </p:nvGrpSpPr>
        <p:grpSpPr>
          <a:xfrm>
            <a:off x="12519423" y="2695228"/>
            <a:ext cx="1372496" cy="6392918"/>
            <a:chOff x="12519423" y="2695228"/>
            <a:chExt cx="1372496" cy="639291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FD0B550-9CDF-793E-C140-0284F1C0DB3E}"/>
                </a:ext>
              </a:extLst>
            </p:cNvPr>
            <p:cNvGrpSpPr/>
            <p:nvPr/>
          </p:nvGrpSpPr>
          <p:grpSpPr>
            <a:xfrm>
              <a:off x="12519423" y="2695228"/>
              <a:ext cx="1372496" cy="6392918"/>
              <a:chOff x="12519423" y="3115564"/>
              <a:chExt cx="1372496" cy="6392918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B61C111-93DE-C6BC-F5C9-12E8A36B1635}"/>
                  </a:ext>
                </a:extLst>
              </p:cNvPr>
              <p:cNvGrpSpPr/>
              <p:nvPr/>
            </p:nvGrpSpPr>
            <p:grpSpPr>
              <a:xfrm>
                <a:off x="13167446" y="3115564"/>
                <a:ext cx="724473" cy="6392918"/>
                <a:chOff x="13167446" y="3115564"/>
                <a:chExt cx="724473" cy="6392918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5C39FA3-C49E-FA6F-387E-CA4F21280631}"/>
                    </a:ext>
                  </a:extLst>
                </p:cNvPr>
                <p:cNvGrpSpPr/>
                <p:nvPr/>
              </p:nvGrpSpPr>
              <p:grpSpPr>
                <a:xfrm>
                  <a:off x="13167446" y="3115564"/>
                  <a:ext cx="720077" cy="4562070"/>
                  <a:chOff x="2485775" y="3581942"/>
                  <a:chExt cx="726136" cy="4544464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830A0DDE-6FF6-A0DA-288A-7239FC904532}"/>
                      </a:ext>
                    </a:extLst>
                  </p:cNvPr>
                  <p:cNvSpPr/>
                  <p:nvPr/>
                </p:nvSpPr>
                <p:spPr>
                  <a:xfrm>
                    <a:off x="2491831" y="3581942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1</a:t>
                    </a:r>
                    <a:endParaRPr lang="en-GB" dirty="0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36FC69BD-5BA8-30B2-065A-8E4F3134BE8B}"/>
                      </a:ext>
                    </a:extLst>
                  </p:cNvPr>
                  <p:cNvSpPr/>
                  <p:nvPr/>
                </p:nvSpPr>
                <p:spPr>
                  <a:xfrm>
                    <a:off x="2485775" y="4355067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2</a:t>
                    </a:r>
                    <a:endParaRPr lang="en-GB" dirty="0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2D9B11C8-2B3B-7C11-1800-0E51F327BAB6}"/>
                      </a:ext>
                    </a:extLst>
                  </p:cNvPr>
                  <p:cNvSpPr/>
                  <p:nvPr/>
                </p:nvSpPr>
                <p:spPr>
                  <a:xfrm>
                    <a:off x="2485775" y="6663963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5</a:t>
                    </a:r>
                    <a:endParaRPr lang="en-GB" dirty="0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6178E822-572A-EB13-0FB9-B062A812A51F}"/>
                      </a:ext>
                    </a:extLst>
                  </p:cNvPr>
                  <p:cNvSpPr/>
                  <p:nvPr/>
                </p:nvSpPr>
                <p:spPr>
                  <a:xfrm>
                    <a:off x="2485775" y="5128192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3</a:t>
                    </a:r>
                    <a:endParaRPr lang="en-GB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737BE652-47D4-6547-AB8A-5844A503FDCA}"/>
                      </a:ext>
                    </a:extLst>
                  </p:cNvPr>
                  <p:cNvSpPr/>
                  <p:nvPr/>
                </p:nvSpPr>
                <p:spPr>
                  <a:xfrm>
                    <a:off x="2485775" y="5896078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4</a:t>
                    </a:r>
                    <a:endParaRPr lang="en-GB" dirty="0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208FA3BE-89A6-5203-FE2A-96C3CDE3F010}"/>
                      </a:ext>
                    </a:extLst>
                  </p:cNvPr>
                  <p:cNvSpPr/>
                  <p:nvPr/>
                </p:nvSpPr>
                <p:spPr>
                  <a:xfrm>
                    <a:off x="2485775" y="7431848"/>
                    <a:ext cx="720080" cy="69455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15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X</a:t>
                    </a:r>
                    <a:r>
                      <a:rPr lang="en-GB" baseline="-25000" dirty="0"/>
                      <a:t>6</a:t>
                    </a:r>
                    <a:endParaRPr lang="en-GB" dirty="0"/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3F2410-78B6-8289-E306-3CF42E516CDF}"/>
                    </a:ext>
                  </a:extLst>
                </p:cNvPr>
                <p:cNvSpPr txBox="1"/>
                <p:nvPr/>
              </p:nvSpPr>
              <p:spPr>
                <a:xfrm rot="17816070">
                  <a:off x="13028694" y="8645256"/>
                  <a:ext cx="10801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/>
                    <a:t>Output layer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2C2303A-D497-C401-8968-BF72860BB6FB}"/>
                  </a:ext>
                </a:extLst>
              </p:cNvPr>
              <p:cNvGrpSpPr/>
              <p:nvPr/>
            </p:nvGrpSpPr>
            <p:grpSpPr>
              <a:xfrm>
                <a:off x="12519423" y="3464189"/>
                <a:ext cx="654027" cy="3864821"/>
                <a:chOff x="12519423" y="3464189"/>
                <a:chExt cx="654027" cy="3864821"/>
              </a:xfrm>
            </p:grpSpPr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140B156F-4A72-6E60-6779-1475B7901FF6}"/>
                    </a:ext>
                  </a:extLst>
                </p:cNvPr>
                <p:cNvCxnSpPr>
                  <a:stCxn id="36" idx="6"/>
                  <a:endCxn id="59" idx="2"/>
                </p:cNvCxnSpPr>
                <p:nvPr/>
              </p:nvCxnSpPr>
              <p:spPr>
                <a:xfrm flipV="1">
                  <a:off x="12525482" y="3464189"/>
                  <a:ext cx="647968" cy="78279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3682EC2E-9426-29D3-A6DE-7136B90EE708}"/>
                    </a:ext>
                  </a:extLst>
                </p:cNvPr>
                <p:cNvCxnSpPr>
                  <a:stCxn id="36" idx="6"/>
                  <a:endCxn id="60" idx="2"/>
                </p:cNvCxnSpPr>
                <p:nvPr/>
              </p:nvCxnSpPr>
              <p:spPr>
                <a:xfrm flipV="1">
                  <a:off x="12525482" y="4240309"/>
                  <a:ext cx="641962" cy="667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288051B7-4A5D-CF0B-76CF-65750B30DDE9}"/>
                    </a:ext>
                  </a:extLst>
                </p:cNvPr>
                <p:cNvCxnSpPr>
                  <a:stCxn id="36" idx="6"/>
                  <a:endCxn id="62" idx="2"/>
                </p:cNvCxnSpPr>
                <p:nvPr/>
              </p:nvCxnSpPr>
              <p:spPr>
                <a:xfrm>
                  <a:off x="12525482" y="4246988"/>
                  <a:ext cx="641962" cy="76944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188C9632-AAC0-1E1F-2FC0-F64390BE08E5}"/>
                    </a:ext>
                  </a:extLst>
                </p:cNvPr>
                <p:cNvCxnSpPr>
                  <a:stCxn id="36" idx="6"/>
                  <a:endCxn id="63" idx="2"/>
                </p:cNvCxnSpPr>
                <p:nvPr/>
              </p:nvCxnSpPr>
              <p:spPr>
                <a:xfrm>
                  <a:off x="12525482" y="4246988"/>
                  <a:ext cx="641962" cy="154030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7F0BD1CB-9DFE-3DB9-286F-66E9A404EA8B}"/>
                    </a:ext>
                  </a:extLst>
                </p:cNvPr>
                <p:cNvCxnSpPr>
                  <a:stCxn id="36" idx="6"/>
                  <a:endCxn id="61" idx="2"/>
                </p:cNvCxnSpPr>
                <p:nvPr/>
              </p:nvCxnSpPr>
              <p:spPr>
                <a:xfrm>
                  <a:off x="12525482" y="4246988"/>
                  <a:ext cx="641962" cy="23111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989B5CFB-1C32-9C91-A4CF-A0629DED4AFB}"/>
                    </a:ext>
                  </a:extLst>
                </p:cNvPr>
                <p:cNvCxnSpPr>
                  <a:stCxn id="36" idx="6"/>
                  <a:endCxn id="64" idx="2"/>
                </p:cNvCxnSpPr>
                <p:nvPr/>
              </p:nvCxnSpPr>
              <p:spPr>
                <a:xfrm>
                  <a:off x="12525482" y="4246988"/>
                  <a:ext cx="641964" cy="308202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24F8F343-30EE-BCD7-499C-E466974CB76F}"/>
                    </a:ext>
                  </a:extLst>
                </p:cNvPr>
                <p:cNvCxnSpPr>
                  <a:stCxn id="37" idx="6"/>
                  <a:endCxn id="59" idx="2"/>
                </p:cNvCxnSpPr>
                <p:nvPr/>
              </p:nvCxnSpPr>
              <p:spPr>
                <a:xfrm flipV="1">
                  <a:off x="12519423" y="3464189"/>
                  <a:ext cx="654027" cy="155592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F79A966F-FF50-9381-3813-1DE8CCC62CE8}"/>
                    </a:ext>
                  </a:extLst>
                </p:cNvPr>
                <p:cNvCxnSpPr>
                  <a:stCxn id="37" idx="6"/>
                  <a:endCxn id="60" idx="2"/>
                </p:cNvCxnSpPr>
                <p:nvPr/>
              </p:nvCxnSpPr>
              <p:spPr>
                <a:xfrm flipV="1">
                  <a:off x="12519423" y="4240309"/>
                  <a:ext cx="648021" cy="77980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2461FFB8-F31B-8C4F-785B-F3C09456163C}"/>
                    </a:ext>
                  </a:extLst>
                </p:cNvPr>
                <p:cNvCxnSpPr>
                  <a:cxnSpLocks/>
                  <a:stCxn id="37" idx="6"/>
                  <a:endCxn id="62" idx="2"/>
                </p:cNvCxnSpPr>
                <p:nvPr/>
              </p:nvCxnSpPr>
              <p:spPr>
                <a:xfrm flipV="1">
                  <a:off x="12519423" y="5016430"/>
                  <a:ext cx="648021" cy="368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3CAE6DD2-EBC4-CFC4-EDC5-0C735117E50F}"/>
                    </a:ext>
                  </a:extLst>
                </p:cNvPr>
                <p:cNvCxnSpPr>
                  <a:cxnSpLocks/>
                  <a:stCxn id="37" idx="6"/>
                  <a:endCxn id="63" idx="2"/>
                </p:cNvCxnSpPr>
                <p:nvPr/>
              </p:nvCxnSpPr>
              <p:spPr>
                <a:xfrm>
                  <a:off x="12519423" y="5020114"/>
                  <a:ext cx="648021" cy="76717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75D24443-97EC-7790-563A-DC10D84C9E63}"/>
                    </a:ext>
                  </a:extLst>
                </p:cNvPr>
                <p:cNvCxnSpPr>
                  <a:stCxn id="37" idx="6"/>
                  <a:endCxn id="61" idx="2"/>
                </p:cNvCxnSpPr>
                <p:nvPr/>
              </p:nvCxnSpPr>
              <p:spPr>
                <a:xfrm>
                  <a:off x="12519423" y="5020114"/>
                  <a:ext cx="648021" cy="153803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CDDAAB32-BE04-3297-EA9B-931C57696F46}"/>
                    </a:ext>
                  </a:extLst>
                </p:cNvPr>
                <p:cNvCxnSpPr>
                  <a:stCxn id="37" idx="6"/>
                  <a:endCxn id="64" idx="2"/>
                </p:cNvCxnSpPr>
                <p:nvPr/>
              </p:nvCxnSpPr>
              <p:spPr>
                <a:xfrm>
                  <a:off x="12519423" y="5020114"/>
                  <a:ext cx="648023" cy="230889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C6F8E1D5-6C48-AA59-8D75-ECD806463717}"/>
                    </a:ext>
                  </a:extLst>
                </p:cNvPr>
                <p:cNvCxnSpPr>
                  <a:stCxn id="38" idx="6"/>
                  <a:endCxn id="59" idx="2"/>
                </p:cNvCxnSpPr>
                <p:nvPr/>
              </p:nvCxnSpPr>
              <p:spPr>
                <a:xfrm flipV="1">
                  <a:off x="12519423" y="3464189"/>
                  <a:ext cx="654027" cy="2329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B0D04869-7401-C1F6-9EE8-24F9D8D6A3FC}"/>
                    </a:ext>
                  </a:extLst>
                </p:cNvPr>
                <p:cNvCxnSpPr>
                  <a:stCxn id="38" idx="6"/>
                  <a:endCxn id="60" idx="2"/>
                </p:cNvCxnSpPr>
                <p:nvPr/>
              </p:nvCxnSpPr>
              <p:spPr>
                <a:xfrm flipV="1">
                  <a:off x="12519423" y="4240309"/>
                  <a:ext cx="648021" cy="15529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55957ED9-6180-E2F3-C46A-5017A512DD98}"/>
                    </a:ext>
                  </a:extLst>
                </p:cNvPr>
                <p:cNvCxnSpPr>
                  <a:cxnSpLocks/>
                  <a:stCxn id="38" idx="6"/>
                  <a:endCxn id="62" idx="2"/>
                </p:cNvCxnSpPr>
                <p:nvPr/>
              </p:nvCxnSpPr>
              <p:spPr>
                <a:xfrm flipV="1">
                  <a:off x="12519423" y="5016430"/>
                  <a:ext cx="648021" cy="77681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372DCC82-806D-2B36-17D1-7C2EB1BB4DB9}"/>
                    </a:ext>
                  </a:extLst>
                </p:cNvPr>
                <p:cNvCxnSpPr>
                  <a:cxnSpLocks/>
                  <a:stCxn id="38" idx="6"/>
                  <a:endCxn id="63" idx="2"/>
                </p:cNvCxnSpPr>
                <p:nvPr/>
              </p:nvCxnSpPr>
              <p:spPr>
                <a:xfrm flipV="1">
                  <a:off x="12519423" y="5787291"/>
                  <a:ext cx="648021" cy="59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34851E28-1547-84A4-0CFC-01B0450F2F31}"/>
                    </a:ext>
                  </a:extLst>
                </p:cNvPr>
                <p:cNvCxnSpPr>
                  <a:stCxn id="38" idx="6"/>
                  <a:endCxn id="61" idx="2"/>
                </p:cNvCxnSpPr>
                <p:nvPr/>
              </p:nvCxnSpPr>
              <p:spPr>
                <a:xfrm>
                  <a:off x="12519423" y="5793241"/>
                  <a:ext cx="648021" cy="764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EDC53CF1-508C-A14C-0D43-BD6752550607}"/>
                    </a:ext>
                  </a:extLst>
                </p:cNvPr>
                <p:cNvCxnSpPr>
                  <a:stCxn id="38" idx="6"/>
                  <a:endCxn id="64" idx="2"/>
                </p:cNvCxnSpPr>
                <p:nvPr/>
              </p:nvCxnSpPr>
              <p:spPr>
                <a:xfrm>
                  <a:off x="12519423" y="5793241"/>
                  <a:ext cx="648023" cy="153576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E354492F-10FE-5A88-E399-0F68BE2921EB}"/>
                    </a:ext>
                  </a:extLst>
                </p:cNvPr>
                <p:cNvCxnSpPr>
                  <a:stCxn id="39" idx="6"/>
                  <a:endCxn id="59" idx="2"/>
                </p:cNvCxnSpPr>
                <p:nvPr/>
              </p:nvCxnSpPr>
              <p:spPr>
                <a:xfrm flipV="1">
                  <a:off x="12519423" y="3464189"/>
                  <a:ext cx="654027" cy="309693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FF5D207A-4BAC-8FAA-7F2E-D8BF1E272EE4}"/>
                    </a:ext>
                  </a:extLst>
                </p:cNvPr>
                <p:cNvCxnSpPr>
                  <a:stCxn id="39" idx="6"/>
                  <a:endCxn id="60" idx="2"/>
                </p:cNvCxnSpPr>
                <p:nvPr/>
              </p:nvCxnSpPr>
              <p:spPr>
                <a:xfrm flipV="1">
                  <a:off x="12519423" y="4240309"/>
                  <a:ext cx="648021" cy="232081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22908B96-BB86-18BF-BAFC-B4B274F97A49}"/>
                    </a:ext>
                  </a:extLst>
                </p:cNvPr>
                <p:cNvCxnSpPr>
                  <a:stCxn id="39" idx="6"/>
                  <a:endCxn id="62" idx="2"/>
                </p:cNvCxnSpPr>
                <p:nvPr/>
              </p:nvCxnSpPr>
              <p:spPr>
                <a:xfrm flipV="1">
                  <a:off x="12519423" y="5016430"/>
                  <a:ext cx="648021" cy="154469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C784BE0D-BDC2-5F2A-D3D5-BF57DA3BB315}"/>
                    </a:ext>
                  </a:extLst>
                </p:cNvPr>
                <p:cNvCxnSpPr>
                  <a:stCxn id="39" idx="6"/>
                  <a:endCxn id="63" idx="2"/>
                </p:cNvCxnSpPr>
                <p:nvPr/>
              </p:nvCxnSpPr>
              <p:spPr>
                <a:xfrm flipV="1">
                  <a:off x="12519423" y="5787291"/>
                  <a:ext cx="648021" cy="7738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A36B8361-B8AB-086D-AA45-AE8EF58D2B76}"/>
                    </a:ext>
                  </a:extLst>
                </p:cNvPr>
                <p:cNvCxnSpPr>
                  <a:cxnSpLocks/>
                  <a:stCxn id="39" idx="6"/>
                  <a:endCxn id="61" idx="2"/>
                </p:cNvCxnSpPr>
                <p:nvPr/>
              </p:nvCxnSpPr>
              <p:spPr>
                <a:xfrm flipV="1">
                  <a:off x="12519423" y="6558151"/>
                  <a:ext cx="648021" cy="29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DC6B3D2E-935F-89F1-70B3-359CEE562533}"/>
                    </a:ext>
                  </a:extLst>
                </p:cNvPr>
                <p:cNvCxnSpPr>
                  <a:stCxn id="39" idx="6"/>
                  <a:endCxn id="64" idx="2"/>
                </p:cNvCxnSpPr>
                <p:nvPr/>
              </p:nvCxnSpPr>
              <p:spPr>
                <a:xfrm>
                  <a:off x="12519423" y="6561126"/>
                  <a:ext cx="648023" cy="76788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C621268-A6EF-8E2D-2029-FB5955303428}"/>
                </a:ext>
              </a:extLst>
            </p:cNvPr>
            <p:cNvGrpSpPr/>
            <p:nvPr/>
          </p:nvGrpSpPr>
          <p:grpSpPr>
            <a:xfrm rot="5400000">
              <a:off x="13320000" y="7624071"/>
              <a:ext cx="436734" cy="74732"/>
              <a:chOff x="13886142" y="8758045"/>
              <a:chExt cx="436734" cy="74732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A2914A11-5347-4FE2-A2CD-7B6B1A514B0E}"/>
                  </a:ext>
                </a:extLst>
              </p:cNvPr>
              <p:cNvSpPr/>
              <p:nvPr/>
            </p:nvSpPr>
            <p:spPr>
              <a:xfrm>
                <a:off x="13886142" y="8760769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AE34E74E-5FB3-7691-186B-C142FC13A9D8}"/>
                  </a:ext>
                </a:extLst>
              </p:cNvPr>
              <p:cNvSpPr/>
              <p:nvPr/>
            </p:nvSpPr>
            <p:spPr>
              <a:xfrm flipH="1">
                <a:off x="14068509" y="8758053"/>
                <a:ext cx="72000" cy="72000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D3902350-5F4A-97C6-E3D9-0FE8BBA00A45}"/>
                  </a:ext>
                </a:extLst>
              </p:cNvPr>
              <p:cNvSpPr/>
              <p:nvPr/>
            </p:nvSpPr>
            <p:spPr>
              <a:xfrm>
                <a:off x="14250876" y="8758045"/>
                <a:ext cx="72000" cy="72008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5FCE26E-B900-E27F-3C8F-47C5203A0988}"/>
              </a:ext>
            </a:extLst>
          </p:cNvPr>
          <p:cNvGrpSpPr/>
          <p:nvPr/>
        </p:nvGrpSpPr>
        <p:grpSpPr>
          <a:xfrm rot="5400000">
            <a:off x="2767605" y="7408047"/>
            <a:ext cx="436734" cy="74732"/>
            <a:chOff x="13886142" y="8758045"/>
            <a:chExt cx="436734" cy="7473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BC488DF-7130-70F4-ADFA-E065E6806CFA}"/>
                </a:ext>
              </a:extLst>
            </p:cNvPr>
            <p:cNvSpPr/>
            <p:nvPr/>
          </p:nvSpPr>
          <p:spPr>
            <a:xfrm>
              <a:off x="13886142" y="8760769"/>
              <a:ext cx="72000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2D7E27EA-86B9-E4AE-EC56-63DCB9512CC6}"/>
                </a:ext>
              </a:extLst>
            </p:cNvPr>
            <p:cNvSpPr/>
            <p:nvPr/>
          </p:nvSpPr>
          <p:spPr>
            <a:xfrm flipH="1">
              <a:off x="14068509" y="8758053"/>
              <a:ext cx="72000" cy="72000"/>
            </a:xfrm>
            <a:prstGeom prst="ellipse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275ADBA-7A59-0DD6-9C05-41EA6C0EEDB5}"/>
                </a:ext>
              </a:extLst>
            </p:cNvPr>
            <p:cNvSpPr/>
            <p:nvPr/>
          </p:nvSpPr>
          <p:spPr>
            <a:xfrm>
              <a:off x="14250876" y="8758045"/>
              <a:ext cx="72000" cy="72008"/>
            </a:xfrm>
            <a:prstGeom prst="ellipse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98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3D1D6-00EC-1F13-819D-7FC72F58D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5A2D5F-A4D2-523F-06F2-3EB9A7CD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" y="4396221"/>
            <a:ext cx="9144000" cy="589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BF72AA12-B419-F9AE-38EE-98940A2CAF2F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0958257-6BD7-D79A-80AD-B6E9E945C862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6D8F44E-380E-76E3-4B0C-EABD19F19EC3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8DADAF5-B0B5-40EE-CEE7-F557B3C2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Fault Classifier </a:t>
            </a:r>
            <a:r>
              <a:rPr lang="en-GB" dirty="0">
                <a:solidFill>
                  <a:schemeClr val="bg1"/>
                </a:solidFill>
              </a:rPr>
              <a:t>Latent Space</a:t>
            </a:r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AF49F-ECF7-4543-6F4D-40D5A855C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4040" y="2214702"/>
            <a:ext cx="8424642" cy="5857596"/>
          </a:xfrm>
          <a:prstGeom prst="rect">
            <a:avLst/>
          </a:prstGeom>
        </p:spPr>
      </p:pic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6DD2CA2D-70E8-23B5-EBF9-4F6F5F8E5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94" y="2215999"/>
            <a:ext cx="8420533" cy="58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19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70A03-4E09-AE2B-32FB-84BBF84B4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>
            <a:extLst>
              <a:ext uri="{FF2B5EF4-FFF2-40B4-BE49-F238E27FC236}">
                <a16:creationId xmlns:a16="http://schemas.microsoft.com/office/drawing/2014/main" id="{3760D508-C5B0-27CF-6F23-AF3413FCD941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09AFB19-B14A-3E11-94A7-C52068E717F0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2F080AC-33F8-D47D-0580-01C69FA9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Time-series Probabilities</a:t>
            </a:r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173EF-DE98-AA29-1A9C-F5B4D9734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7110"/>
            <a:ext cx="8940745" cy="5869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079D78-321D-29A6-A21E-902D46EC2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143" y="2119117"/>
            <a:ext cx="8940745" cy="58698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677845-354B-89EA-D06E-E081A05D07BF}"/>
              </a:ext>
            </a:extLst>
          </p:cNvPr>
          <p:cNvSpPr txBox="1"/>
          <p:nvPr/>
        </p:nvSpPr>
        <p:spPr>
          <a:xfrm>
            <a:off x="2735288" y="2950795"/>
            <a:ext cx="501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Interlock 363002 – Laser guard fault, potential failure if often. Medium severity.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64C02-ED99-9AF0-2004-8E3E666E4609}"/>
              </a:ext>
            </a:extLst>
          </p:cNvPr>
          <p:cNvSpPr txBox="1"/>
          <p:nvPr/>
        </p:nvSpPr>
        <p:spPr>
          <a:xfrm>
            <a:off x="10296128" y="8197294"/>
            <a:ext cx="595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Interlock 212111 – Target under dose rate, potential HV Thyratron problem. Medium severity.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E405AB-0B2D-A305-A191-49CE1A3C6E9B}"/>
              </a:ext>
            </a:extLst>
          </p:cNvPr>
          <p:cNvCxnSpPr>
            <a:cxnSpLocks/>
          </p:cNvCxnSpPr>
          <p:nvPr/>
        </p:nvCxnSpPr>
        <p:spPr>
          <a:xfrm>
            <a:off x="7199784" y="3273960"/>
            <a:ext cx="230425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F0ADB2-EAEB-7A5A-95B4-45E06DDC0010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940745" y="8520459"/>
            <a:ext cx="1355383" cy="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2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0440F-8F6A-15AC-0A5B-55AB6E5C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map of the world&#10;&#10;AI-generated content may be incorrect.">
            <a:extLst>
              <a:ext uri="{FF2B5EF4-FFF2-40B4-BE49-F238E27FC236}">
                <a16:creationId xmlns:a16="http://schemas.microsoft.com/office/drawing/2014/main" id="{90457BC8-E7AB-A6B7-5453-142FA36BA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00" y="2403972"/>
            <a:ext cx="12805098" cy="6789369"/>
          </a:xfr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E911FD74-DAF4-9BB9-1C41-CC9E492B3F43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F7EB776-A43B-DFF6-2C26-D45A7BD90C2C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391B398-52A4-EBFA-3BC2-5E8452D9D90A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D10606B-0D90-CD32-F647-E94F09A8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Background &amp; STELLA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0A735-9456-1234-7D0F-0684119EC6EF}"/>
              </a:ext>
            </a:extLst>
          </p:cNvPr>
          <p:cNvSpPr txBox="1"/>
          <p:nvPr/>
        </p:nvSpPr>
        <p:spPr>
          <a:xfrm>
            <a:off x="6191672" y="9273418"/>
            <a:ext cx="9577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M. Dosanjh, 2025.</a:t>
            </a:r>
            <a:r>
              <a:rPr lang="en-US" sz="1400" dirty="0"/>
              <a:t> “Towards Implementing Project STELLA on radiotherapy powered by AI”, GHC Summit. MIT, Boston, 19/09/25.</a:t>
            </a:r>
            <a:endParaRPr lang="en-GB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2C4E3-470C-9EE8-B661-940AB301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C0A0-6080-ABF1-D8BA-15FE7519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635C6-976B-53BC-51FF-D5F67B0E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D3B5-FFFA-5DCC-CD8A-579720C5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9C40A790-1872-51FD-A7F3-DAB01C570AAD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4F82B7F-BBD7-5831-8F18-4A4EBBF87E1B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037723F-82BA-3D47-9EB3-C368C442D22F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8115533-9722-CA48-EF1E-705D9FA3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Motivation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A580948-01F8-DF75-6C2E-3CE3451C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63" y="2968400"/>
            <a:ext cx="8085737" cy="6711604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Access to RT in LMICs (such as in Africa) is highly limited by available machines.</a:t>
            </a:r>
          </a:p>
          <a:p>
            <a:endParaRPr lang="en-GB" dirty="0"/>
          </a:p>
          <a:p>
            <a:r>
              <a:rPr lang="en-GB" dirty="0"/>
              <a:t>Of the few available machines, many experience significant downtime, far more than in HICs.</a:t>
            </a:r>
          </a:p>
          <a:p>
            <a:endParaRPr lang="en-GB" noProof="0" dirty="0"/>
          </a:p>
          <a:p>
            <a:r>
              <a:rPr lang="en-GB" noProof="0" dirty="0"/>
              <a:t>Machines are pushed harder to compensate for lower availability.</a:t>
            </a:r>
          </a:p>
          <a:p>
            <a:endParaRPr lang="en-GB" dirty="0"/>
          </a:p>
          <a:p>
            <a:r>
              <a:rPr lang="en-GB" dirty="0"/>
              <a:t>Ability</a:t>
            </a:r>
            <a:r>
              <a:rPr lang="en-GB" noProof="0" dirty="0"/>
              <a:t> to predict machine downtime in advance allows for repair preparation &amp; preventative maintenance.</a:t>
            </a:r>
          </a:p>
        </p:txBody>
      </p:sp>
      <p:pic>
        <p:nvPicPr>
          <p:cNvPr id="40" name="Google Shape;405;p79" descr="Map&#10;&#10;Description automatically generated">
            <a:extLst>
              <a:ext uri="{FF2B5EF4-FFF2-40B4-BE49-F238E27FC236}">
                <a16:creationId xmlns:a16="http://schemas.microsoft.com/office/drawing/2014/main" id="{23F597AF-2713-26BB-3615-0497DEF204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1230" y="2628766"/>
            <a:ext cx="6428069" cy="631074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0EA2521-A7E3-B7BF-0F8D-35B4B3CB0DE9}"/>
              </a:ext>
            </a:extLst>
          </p:cNvPr>
          <p:cNvSpPr txBox="1"/>
          <p:nvPr/>
        </p:nvSpPr>
        <p:spPr>
          <a:xfrm>
            <a:off x="11670085" y="86779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T.A. Ige </a:t>
            </a:r>
            <a:r>
              <a:rPr lang="en-GB" sz="1400" i="1" dirty="0"/>
              <a:t>et. al.</a:t>
            </a:r>
            <a:r>
              <a:rPr lang="en-GB" sz="1400" dirty="0"/>
              <a:t> (2021). </a:t>
            </a:r>
            <a:r>
              <a:rPr lang="en-US" sz="1400" dirty="0"/>
              <a:t>Surveying the Challenges to Improve Linear Accelerator-based Radiation Therapy in Africa</a:t>
            </a:r>
            <a:endParaRPr lang="en-GB" sz="1400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7A3B3A-658B-2C53-EEB0-F3CB7B19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CB8737A0-01E3-8FF9-93DE-F103F625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F4E574B-CE82-53AD-ADAE-29A670EE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50266-9CEA-D80D-75C9-3E4A239C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8D69C02D-3E4D-1C00-0FBB-03C341E218F9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2F61D3E-4622-D1A8-8950-C265F589783B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25FE498-7813-2DB2-3515-E00F1A8CCCE1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314BB6F-0888-2AA7-753B-C5339E8E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RT Machine Log Fil</a:t>
            </a:r>
            <a:r>
              <a:rPr lang="en-GB" dirty="0">
                <a:solidFill>
                  <a:schemeClr val="bg1"/>
                </a:solidFill>
              </a:rPr>
              <a:t>es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7C6704F-3834-E0BB-52A7-01A51F55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52" y="2774564"/>
            <a:ext cx="16201037" cy="3003249"/>
          </a:xfrm>
        </p:spPr>
        <p:txBody>
          <a:bodyPr>
            <a:normAutofit/>
          </a:bodyPr>
          <a:lstStyle/>
          <a:p>
            <a:r>
              <a:rPr lang="en-GB" dirty="0"/>
              <a:t>Automatically recorded onto RT machines (Varian TrueBeam), no patient identifiable data.</a:t>
            </a:r>
          </a:p>
          <a:p>
            <a:r>
              <a:rPr lang="en-GB" noProof="0" dirty="0"/>
              <a:t>Contains information on the exact state of the machine at any point in time.</a:t>
            </a:r>
          </a:p>
          <a:p>
            <a:r>
              <a:rPr lang="en-GB" dirty="0"/>
              <a:t>“Severe” interlocks – known to cause machine downtime in clinical settings.</a:t>
            </a:r>
          </a:p>
          <a:p>
            <a:r>
              <a:rPr lang="en-GB" noProof="0" dirty="0"/>
              <a:t>Want to predict when severe interlocks are likely to occur.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821A5B-82A6-8A97-3076-9363A5DAD4CA}"/>
              </a:ext>
            </a:extLst>
          </p:cNvPr>
          <p:cNvGrpSpPr/>
          <p:nvPr/>
        </p:nvGrpSpPr>
        <p:grpSpPr>
          <a:xfrm>
            <a:off x="1028700" y="5135301"/>
            <a:ext cx="13704528" cy="4548843"/>
            <a:chOff x="3480561" y="2125234"/>
            <a:chExt cx="12931771" cy="394422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D77BC76-6F1E-97A2-36CB-983D8D0C1BEC}"/>
                </a:ext>
              </a:extLst>
            </p:cNvPr>
            <p:cNvGrpSpPr/>
            <p:nvPr/>
          </p:nvGrpSpPr>
          <p:grpSpPr>
            <a:xfrm>
              <a:off x="3480561" y="2125234"/>
              <a:ext cx="12931771" cy="3411456"/>
              <a:chOff x="3416650" y="2571907"/>
              <a:chExt cx="12931771" cy="341145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F5B0B0-5F45-6223-E6BE-D1C37F6A34CB}"/>
                  </a:ext>
                </a:extLst>
              </p:cNvPr>
              <p:cNvSpPr txBox="1"/>
              <p:nvPr/>
            </p:nvSpPr>
            <p:spPr>
              <a:xfrm>
                <a:off x="5259887" y="2579016"/>
                <a:ext cx="2795732" cy="72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Time &amp; date of interlock code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FA01790-796D-8608-D1E0-0CEB2BBE21E3}"/>
                  </a:ext>
                </a:extLst>
              </p:cNvPr>
              <p:cNvGrpSpPr/>
              <p:nvPr/>
            </p:nvGrpSpPr>
            <p:grpSpPr>
              <a:xfrm>
                <a:off x="3416650" y="3526854"/>
                <a:ext cx="12931771" cy="2456509"/>
                <a:chOff x="3416650" y="3526854"/>
                <a:chExt cx="12931771" cy="245650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4F1F36-48A6-E185-303D-9E7D6A335902}"/>
                    </a:ext>
                  </a:extLst>
                </p:cNvPr>
                <p:cNvGrpSpPr/>
                <p:nvPr/>
              </p:nvGrpSpPr>
              <p:grpSpPr>
                <a:xfrm>
                  <a:off x="3511986" y="3526854"/>
                  <a:ext cx="12836435" cy="2456509"/>
                  <a:chOff x="1058263" y="1556757"/>
                  <a:chExt cx="12836435" cy="2456509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65499D83-ED69-307D-9062-990F1C583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r="25222"/>
                  <a:stretch>
                    <a:fillRect/>
                  </a:stretch>
                </p:blipFill>
                <p:spPr>
                  <a:xfrm>
                    <a:off x="1058263" y="1556757"/>
                    <a:ext cx="12836435" cy="2416951"/>
                  </a:xfrm>
                  <a:prstGeom prst="rect">
                    <a:avLst/>
                  </a:prstGeom>
                </p:spPr>
              </p:pic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02CA3B01-B68D-1AA4-70A7-CD96B58BD8AC}"/>
                      </a:ext>
                    </a:extLst>
                  </p:cNvPr>
                  <p:cNvGrpSpPr/>
                  <p:nvPr/>
                </p:nvGrpSpPr>
                <p:grpSpPr>
                  <a:xfrm>
                    <a:off x="4204030" y="1556757"/>
                    <a:ext cx="7881931" cy="2456509"/>
                    <a:chOff x="4204030" y="1556757"/>
                    <a:chExt cx="7881931" cy="2456509"/>
                  </a:xfrm>
                </p:grpSpPr>
                <p:sp>
                  <p:nvSpPr>
                    <p:cNvPr id="4" name="Rectangle 3">
                      <a:extLst>
                        <a:ext uri="{FF2B5EF4-FFF2-40B4-BE49-F238E27FC236}">
                          <a16:creationId xmlns:a16="http://schemas.microsoft.com/office/drawing/2014/main" id="{98757216-8A00-F19D-86DD-7025174C43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04030" y="1556757"/>
                      <a:ext cx="1752983" cy="2456509"/>
                    </a:xfrm>
                    <a:prstGeom prst="rect">
                      <a:avLst/>
                    </a:prstGeom>
                    <a:noFill/>
                    <a:ln w="38100"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AC4C07A6-40FD-6965-2E90-3063CA355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41845" y="1556757"/>
                      <a:ext cx="1044116" cy="2456509"/>
                    </a:xfrm>
                    <a:prstGeom prst="rect">
                      <a:avLst/>
                    </a:prstGeom>
                    <a:noFill/>
                    <a:ln w="38100"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0F016DB-F8B2-CBA5-D440-C11F5F57AE42}"/>
                    </a:ext>
                  </a:extLst>
                </p:cNvPr>
                <p:cNvSpPr/>
                <p:nvPr/>
              </p:nvSpPr>
              <p:spPr>
                <a:xfrm>
                  <a:off x="3416650" y="3526854"/>
                  <a:ext cx="2383634" cy="2456509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68693F-D6CA-50BB-EF12-4DDEB14F2F6E}"/>
                  </a:ext>
                </a:extLst>
              </p:cNvPr>
              <p:cNvSpPr txBox="1"/>
              <p:nvPr/>
            </p:nvSpPr>
            <p:spPr>
              <a:xfrm>
                <a:off x="11873301" y="2571907"/>
                <a:ext cx="1622266" cy="72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Interlock code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21044B5-F78B-BFD2-9A54-8D482AE9DEC3}"/>
                  </a:ext>
                </a:extLst>
              </p:cNvPr>
              <p:cNvCxnSpPr>
                <a:cxnSpLocks/>
                <a:stCxn id="12" idx="2"/>
                <a:endCxn id="17" idx="0"/>
              </p:cNvCxnSpPr>
              <p:nvPr/>
            </p:nvCxnSpPr>
            <p:spPr>
              <a:xfrm flipH="1">
                <a:off x="4608467" y="3299558"/>
                <a:ext cx="2049286" cy="22729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EB3D1A0-4A02-C89A-533C-80177BAD46D0}"/>
                  </a:ext>
                </a:extLst>
              </p:cNvPr>
              <p:cNvCxnSpPr>
                <a:cxnSpLocks/>
                <a:stCxn id="12" idx="2"/>
                <a:endCxn id="4" idx="0"/>
              </p:cNvCxnSpPr>
              <p:nvPr/>
            </p:nvCxnSpPr>
            <p:spPr>
              <a:xfrm>
                <a:off x="6657753" y="3299558"/>
                <a:ext cx="876492" cy="22729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B70E16C-43FC-2187-96AE-13A455D88261}"/>
                  </a:ext>
                </a:extLst>
              </p:cNvPr>
              <p:cNvCxnSpPr>
                <a:cxnSpLocks/>
                <a:stCxn id="18" idx="2"/>
                <a:endCxn id="7" idx="0"/>
              </p:cNvCxnSpPr>
              <p:nvPr/>
            </p:nvCxnSpPr>
            <p:spPr>
              <a:xfrm>
                <a:off x="12684435" y="3292450"/>
                <a:ext cx="1333191" cy="23440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5BBB72-DBCD-873E-9234-5A5844DEAB0B}"/>
                </a:ext>
              </a:extLst>
            </p:cNvPr>
            <p:cNvSpPr txBox="1"/>
            <p:nvPr/>
          </p:nvSpPr>
          <p:spPr>
            <a:xfrm>
              <a:off x="3480561" y="5700123"/>
              <a:ext cx="11231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/>
                <a:t>Example of processed Varian Combined Log file. All interlocks have been extracted but are yet to be filtered.</a:t>
              </a:r>
            </a:p>
          </p:txBody>
        </p: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DD9BC74-D7BF-7E99-AD47-849FBCEC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A029D-F25A-D910-2894-0E9DD04F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7E44A59-D58C-553C-B067-93A83C73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AF1B-206A-601A-3F85-E0C3F5815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3E91D89F-17F7-A289-2890-A7682F0D18C4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65AB05FA-E345-6DE2-5ECB-DE281513FA65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1F8174F-427C-5782-1E20-43E467709CB0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8031333-6F46-5981-B6F8-46EC7296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Variational Autoencoder, Dual-Classifier Approach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90607D15-13E7-CAFF-DD80-B8ED304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783" y="2695228"/>
            <a:ext cx="10485861" cy="6840760"/>
          </a:xfrm>
        </p:spPr>
        <p:txBody>
          <a:bodyPr>
            <a:normAutofit/>
          </a:bodyPr>
          <a:lstStyle/>
          <a:p>
            <a:r>
              <a:rPr lang="en-GB" dirty="0"/>
              <a:t>Novel dual VAE classifier splits classification into two tasks: </a:t>
            </a:r>
          </a:p>
          <a:p>
            <a:pPr lvl="1"/>
            <a:r>
              <a:rPr lang="en-GB" dirty="0"/>
              <a:t>severe/non-severe interlock</a:t>
            </a:r>
          </a:p>
          <a:p>
            <a:pPr lvl="1"/>
            <a:r>
              <a:rPr lang="en-GB" dirty="0"/>
              <a:t>most likely severe interlock (assuming interlock is severe)</a:t>
            </a:r>
          </a:p>
          <a:p>
            <a:pPr lvl="1"/>
            <a:endParaRPr lang="en-GB" dirty="0"/>
          </a:p>
          <a:p>
            <a:r>
              <a:rPr lang="en-GB" dirty="0"/>
              <a:t>Inputs are sets of 100 consecutive interlocks, plus 50 more sampled up to 1 week prior.</a:t>
            </a:r>
          </a:p>
          <a:p>
            <a:pPr lvl="1"/>
            <a:r>
              <a:rPr lang="en-GB" dirty="0"/>
              <a:t>Training inputs are labelled with the next interlock code.</a:t>
            </a:r>
          </a:p>
          <a:p>
            <a:pPr lvl="1"/>
            <a:endParaRPr lang="en-GB" dirty="0"/>
          </a:p>
          <a:p>
            <a:r>
              <a:rPr lang="en-GB" dirty="0"/>
              <a:t>Inputs are projected into a low-dimensional latent space:</a:t>
            </a:r>
          </a:p>
          <a:p>
            <a:pPr lvl="1"/>
            <a:r>
              <a:rPr lang="en-GB" dirty="0"/>
              <a:t>Severe interlocks with similar causes are spatially close in the latent space.</a:t>
            </a:r>
          </a:p>
          <a:p>
            <a:pPr lvl="1"/>
            <a:r>
              <a:rPr lang="en-GB" dirty="0"/>
              <a:t>Position of an input in latent space allows for probabilistic predictions of proceeding interlocks.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25C9B0-5510-FF5C-1F41-E69C87A0A44E}"/>
              </a:ext>
            </a:extLst>
          </p:cNvPr>
          <p:cNvGrpSpPr/>
          <p:nvPr/>
        </p:nvGrpSpPr>
        <p:grpSpPr>
          <a:xfrm>
            <a:off x="719064" y="2964550"/>
            <a:ext cx="6336704" cy="6189852"/>
            <a:chOff x="719064" y="2964550"/>
            <a:chExt cx="6336704" cy="618985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558D214-CB0C-4BA9-49AC-AE66E2E29B8F}"/>
                </a:ext>
              </a:extLst>
            </p:cNvPr>
            <p:cNvSpPr/>
            <p:nvPr/>
          </p:nvSpPr>
          <p:spPr>
            <a:xfrm>
              <a:off x="2051212" y="2964550"/>
              <a:ext cx="3672408" cy="100794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Dual-classifier workflow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3A34860-D5E2-9450-BB11-439B4E3D1BA5}"/>
                </a:ext>
              </a:extLst>
            </p:cNvPr>
            <p:cNvSpPr/>
            <p:nvPr/>
          </p:nvSpPr>
          <p:spPr>
            <a:xfrm>
              <a:off x="719064" y="5359524"/>
              <a:ext cx="2664296" cy="111501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Neural network 1 (severe/non-severe interlock)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A724C1C-66C0-8B7D-5A19-71EE2CB6C06C}"/>
                </a:ext>
              </a:extLst>
            </p:cNvPr>
            <p:cNvSpPr/>
            <p:nvPr/>
          </p:nvSpPr>
          <p:spPr>
            <a:xfrm>
              <a:off x="2555268" y="4304375"/>
              <a:ext cx="266429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 sequence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38A16BB-AABC-2F0C-65B3-2BF057D20325}"/>
                </a:ext>
              </a:extLst>
            </p:cNvPr>
            <p:cNvSpPr/>
            <p:nvPr/>
          </p:nvSpPr>
          <p:spPr>
            <a:xfrm>
              <a:off x="4391472" y="5359524"/>
              <a:ext cx="2664296" cy="111501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Neural network 2 (interlock assuming severe)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C9914BB-9BC1-6C59-1EB1-D517C952A124}"/>
                </a:ext>
              </a:extLst>
            </p:cNvPr>
            <p:cNvSpPr/>
            <p:nvPr/>
          </p:nvSpPr>
          <p:spPr>
            <a:xfrm>
              <a:off x="719064" y="6809603"/>
              <a:ext cx="2664296" cy="89472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Probability severe/non-severe interlock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61C5B88-D63D-0D5C-03ED-224148FB5B10}"/>
                </a:ext>
              </a:extLst>
            </p:cNvPr>
            <p:cNvSpPr/>
            <p:nvPr/>
          </p:nvSpPr>
          <p:spPr>
            <a:xfrm>
              <a:off x="4391472" y="6809603"/>
              <a:ext cx="2664296" cy="89472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All severe interlock probabilities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BB6E9BC-549C-E371-9153-E863F8CF08F5}"/>
                </a:ext>
              </a:extLst>
            </p:cNvPr>
            <p:cNvSpPr/>
            <p:nvPr/>
          </p:nvSpPr>
          <p:spPr>
            <a:xfrm>
              <a:off x="2555268" y="8039392"/>
              <a:ext cx="2664296" cy="111501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All probabilities (all severe interlocks &amp; severe interlock)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AEB9190-7331-7773-7073-D6D90E8FFEFD}"/>
                </a:ext>
              </a:extLst>
            </p:cNvPr>
            <p:cNvCxnSpPr>
              <a:cxnSpLocks/>
            </p:cNvCxnSpPr>
            <p:nvPr/>
          </p:nvCxnSpPr>
          <p:spPr>
            <a:xfrm>
              <a:off x="3887416" y="4999484"/>
              <a:ext cx="1836204" cy="33506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C17BA64-71F0-0548-87A8-B36A449B94EC}"/>
                </a:ext>
              </a:extLst>
            </p:cNvPr>
            <p:cNvCxnSpPr>
              <a:cxnSpLocks/>
              <a:stCxn id="12" idx="2"/>
              <a:endCxn id="19" idx="0"/>
            </p:cNvCxnSpPr>
            <p:nvPr/>
          </p:nvCxnSpPr>
          <p:spPr>
            <a:xfrm>
              <a:off x="2051212" y="6474534"/>
              <a:ext cx="0" cy="33506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616E4A-C48A-FD98-F66F-C16FA3E02AED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>
              <a:off x="5723620" y="6474534"/>
              <a:ext cx="0" cy="33506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00945A6-FCC3-FE3F-DAA3-CB0672E9A151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2051212" y="7704323"/>
              <a:ext cx="1836204" cy="33506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4B19851-BE65-DA2F-2A10-8A1CCFDC07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1212" y="4999484"/>
              <a:ext cx="1836204" cy="33506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EDE7F2-F888-518F-2D05-CAC621466AA1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 flipH="1">
              <a:off x="3887416" y="7704323"/>
              <a:ext cx="1836204" cy="335069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50B3544-79E5-4B3C-3E35-22D6DA69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AE5EB5A-831D-B19B-BB8D-4256F9C3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839C258-F05D-A6F4-205D-317CFC7C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D4DC9-0EF0-5108-6FA0-537EB6EB8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5DA5FBF2-C2C1-E936-934D-94853B4967CE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62F8136-4F4C-A46C-4E82-34F4284C9796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2D367FD-545F-C961-769A-7EC98624F1E6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61E3E27-126B-4C62-FCD3-F11401F6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Binary Classifier Performance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D49BB5E-A372-7938-032F-9A98A91C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3171" y="2695228"/>
            <a:ext cx="9555460" cy="6083512"/>
          </a:xfrm>
        </p:spPr>
        <p:txBody>
          <a:bodyPr>
            <a:normAutofit/>
          </a:bodyPr>
          <a:lstStyle/>
          <a:p>
            <a:r>
              <a:rPr lang="en-GB" noProof="0" dirty="0"/>
              <a:t>F1 scores are very strong:</a:t>
            </a:r>
          </a:p>
          <a:p>
            <a:endParaRPr lang="en-GB" dirty="0"/>
          </a:p>
          <a:p>
            <a:endParaRPr lang="en-GB" noProof="0" dirty="0"/>
          </a:p>
          <a:p>
            <a:endParaRPr lang="en-GB" dirty="0"/>
          </a:p>
          <a:p>
            <a:r>
              <a:rPr lang="en-GB" noProof="0" dirty="0"/>
              <a:t>Model is better at predicting non-severe vs. severe interlocks:</a:t>
            </a:r>
          </a:p>
          <a:p>
            <a:pPr lvl="1"/>
            <a:r>
              <a:rPr lang="en-GB" noProof="0" dirty="0"/>
              <a:t>Potentially </a:t>
            </a:r>
            <a:r>
              <a:rPr lang="en-GB" dirty="0"/>
              <a:t>expected due to large class imbalance.</a:t>
            </a:r>
          </a:p>
          <a:p>
            <a:pPr lvl="1"/>
            <a:r>
              <a:rPr lang="en-GB" noProof="0" dirty="0"/>
              <a:t>Tried </a:t>
            </a:r>
            <a:r>
              <a:rPr lang="en-GB" dirty="0"/>
              <a:t>several methods e.g. class weighting to improve this with limited success.</a:t>
            </a:r>
          </a:p>
          <a:p>
            <a:pPr lvl="1"/>
            <a:r>
              <a:rPr lang="en-GB" noProof="0" dirty="0"/>
              <a:t>Improvement will likely require </a:t>
            </a:r>
            <a:r>
              <a:rPr lang="en-GB" dirty="0"/>
              <a:t>larger volumes of data, specifically with severe interlocks.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B6164-55A2-9558-9685-66DEFA51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091"/>
            <a:ext cx="6938600" cy="36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43CA3-6C6E-8921-97C5-BA71DBF03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95628"/>
            <a:ext cx="558114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0EBC5-CDCA-9CFF-F007-8EB1E3A35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170" y="3415308"/>
            <a:ext cx="10306259" cy="1463135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FE2B798-6754-586A-95F5-A3C63C8D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F710E0E-307A-EB25-4C7E-41F6F319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7571EA1-8F0E-BA64-73FF-CD11745C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9D5E7-7ED8-9E8E-3D76-4D46065B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651197DE-70DF-1025-8CDF-29482A889D39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611BA33-4468-525C-81E9-36DE0F5E207E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83E09FE-BE01-87A6-DF10-6E2A0177D69D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ABFD87-A068-F658-3510-0C12B4FB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Fault Classifier Performance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5DD57F8-5555-A192-BBE8-E1B7EC5D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840" y="2695228"/>
            <a:ext cx="9339436" cy="7575700"/>
          </a:xfrm>
        </p:spPr>
        <p:txBody>
          <a:bodyPr>
            <a:normAutofit/>
          </a:bodyPr>
          <a:lstStyle/>
          <a:p>
            <a:r>
              <a:rPr lang="en-GB" noProof="0" dirty="0"/>
              <a:t>F1 Scores:</a:t>
            </a:r>
          </a:p>
          <a:p>
            <a:endParaRPr lang="en-GB" dirty="0"/>
          </a:p>
          <a:p>
            <a:endParaRPr lang="en-GB" noProof="0" dirty="0"/>
          </a:p>
          <a:p>
            <a:pPr marL="0" indent="0">
              <a:buNone/>
            </a:pPr>
            <a:endParaRPr lang="en-GB" dirty="0"/>
          </a:p>
          <a:p>
            <a:r>
              <a:rPr lang="en-GB" noProof="0" dirty="0"/>
              <a:t>Model shows significantly better-than-even odds of predicting exactly the correct next </a:t>
            </a:r>
            <a:r>
              <a:rPr lang="en-GB" dirty="0"/>
              <a:t>severe interlock in series:</a:t>
            </a:r>
          </a:p>
          <a:p>
            <a:pPr lvl="1"/>
            <a:r>
              <a:rPr lang="en-GB" noProof="0" dirty="0"/>
              <a:t>Top 3 accuracy is appro</a:t>
            </a:r>
            <a:r>
              <a:rPr lang="en-GB" dirty="0"/>
              <a:t>aching 90%.</a:t>
            </a:r>
          </a:p>
          <a:p>
            <a:pPr lvl="1"/>
            <a:r>
              <a:rPr lang="en-GB" dirty="0"/>
              <a:t>Most of the time all top 3 interlocks are very similar e.g. 212110, 212111, 212114 (Dose less than expected).</a:t>
            </a:r>
          </a:p>
          <a:p>
            <a:pPr lvl="1"/>
            <a:endParaRPr lang="en-GB" noProof="0" dirty="0"/>
          </a:p>
          <a:p>
            <a:r>
              <a:rPr lang="en-GB" dirty="0"/>
              <a:t>Significant improvement over this is difficult due to the inherently random nature of breakdowns.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7E4FE-2910-F593-F260-BA680670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42304"/>
            <a:ext cx="6823949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AAFF3-2154-17F2-EAD1-1EE6DD7AC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23620"/>
            <a:ext cx="5636179" cy="36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00A253-3FD4-6F2E-8044-7CAB59BC0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839" y="3343300"/>
            <a:ext cx="7953955" cy="1558654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2DD5F89-2D00-DB76-CEED-B4ACF318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06160AE-1644-A7BC-BDF3-B8E516B1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3355D1A-6643-F68E-CD8D-6105B848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7CDB8-3E7C-C57B-6995-21994EDB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B3242083-2578-2376-085B-4FC7A81D3C81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F3653A7F-A84E-C517-F07C-94896C40D48F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A40B730-3615-6322-B17C-CA2F35362761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A4578E4-6A33-62F0-8E2B-C7C40F6A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Comparison to other prediction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D46CD-316A-8D7F-D23D-3F4D68E6A09A}"/>
              </a:ext>
            </a:extLst>
          </p:cNvPr>
          <p:cNvSpPr txBox="1"/>
          <p:nvPr/>
        </p:nvSpPr>
        <p:spPr>
          <a:xfrm>
            <a:off x="2087216" y="9464560"/>
            <a:ext cx="1310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*Overall accuracy of stratified guessing is boosted due to almost exclusively predicting “no severe fault”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D4F22E-AD16-C9D1-6329-4D1B926E5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842125"/>
              </p:ext>
            </p:extLst>
          </p:nvPr>
        </p:nvGraphicFramePr>
        <p:xfrm>
          <a:off x="1028700" y="2479204"/>
          <a:ext cx="16230600" cy="672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D9BE7BC-4CD7-9D20-839C-6D55600A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87A40FE-49DC-12D4-6AF0-14A246F3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A6DCB92-35BE-9F46-7F62-679CDC35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B9403-CCCF-D609-69EE-EBE17D698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E7FBFB28-9704-AF88-6694-2FC5BFF22D28}"/>
              </a:ext>
            </a:extLst>
          </p:cNvPr>
          <p:cNvSpPr txBox="1"/>
          <p:nvPr/>
        </p:nvSpPr>
        <p:spPr>
          <a:xfrm>
            <a:off x="0" y="-810420"/>
            <a:ext cx="18255514" cy="43952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GB" noProof="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D943B1A-8970-7E01-656C-939BF6ADB686}"/>
              </a:ext>
            </a:extLst>
          </p:cNvPr>
          <p:cNvSpPr/>
          <p:nvPr/>
        </p:nvSpPr>
        <p:spPr>
          <a:xfrm>
            <a:off x="1028700" y="601417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892F488-C2A3-8D41-5054-B39B288BD922}"/>
              </a:ext>
            </a:extLst>
          </p:cNvPr>
          <p:cNvSpPr/>
          <p:nvPr/>
        </p:nvSpPr>
        <p:spPr>
          <a:xfrm>
            <a:off x="16433854" y="9051912"/>
            <a:ext cx="1650891" cy="1058567"/>
          </a:xfrm>
          <a:custGeom>
            <a:avLst/>
            <a:gdLst/>
            <a:ahLst/>
            <a:cxnLst/>
            <a:rect l="l" t="t" r="r" b="b"/>
            <a:pathLst>
              <a:path w="1650891" h="1058567">
                <a:moveTo>
                  <a:pt x="0" y="0"/>
                </a:moveTo>
                <a:lnTo>
                  <a:pt x="1650892" y="0"/>
                </a:lnTo>
                <a:lnTo>
                  <a:pt x="1650892" y="1058567"/>
                </a:lnTo>
                <a:lnTo>
                  <a:pt x="0" y="105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52" t="-60892" r="-27436" b="-54309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20FC116-252A-A578-C115-56381E0D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06996"/>
            <a:ext cx="16202876" cy="1444391"/>
          </a:xfrm>
          <a:solidFill>
            <a:srgbClr val="002060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A37F05E2-6BB1-0A17-1522-1DD5BA3C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63" y="2623220"/>
            <a:ext cx="16201037" cy="6711603"/>
          </a:xfrm>
        </p:spPr>
        <p:txBody>
          <a:bodyPr>
            <a:normAutofit/>
          </a:bodyPr>
          <a:lstStyle/>
          <a:p>
            <a:r>
              <a:rPr lang="en-GB" noProof="0" dirty="0"/>
              <a:t>This fault prediction process can be generalised away from the Varian TrueBeam.</a:t>
            </a:r>
          </a:p>
          <a:p>
            <a:pPr lvl="1"/>
            <a:r>
              <a:rPr lang="en-GB" dirty="0"/>
              <a:t>Algorithm is applicable to any other Varian machine, and any RT machine with a similar logging style.</a:t>
            </a:r>
          </a:p>
          <a:p>
            <a:pPr lvl="1"/>
            <a:r>
              <a:rPr lang="en-GB" dirty="0"/>
              <a:t>Approach is </a:t>
            </a:r>
            <a:r>
              <a:rPr lang="en-GB" i="1" dirty="0"/>
              <a:t>data-agnostic</a:t>
            </a:r>
            <a:r>
              <a:rPr lang="en-GB" dirty="0"/>
              <a:t> so can be applied to any machine with a similar fault reporting system, regardless of function.</a:t>
            </a:r>
          </a:p>
          <a:p>
            <a:endParaRPr lang="en-GB" dirty="0"/>
          </a:p>
          <a:p>
            <a:r>
              <a:rPr lang="en-GB" dirty="0"/>
              <a:t>Automatic fault-prediction is even more important in VHEE treatment systems.</a:t>
            </a:r>
          </a:p>
          <a:p>
            <a:pPr lvl="1"/>
            <a:r>
              <a:rPr lang="en-GB" noProof="0" dirty="0"/>
              <a:t>VHEE machines are more complex than regular RT machines and so are more fragile, with more scope for technical breakdown.</a:t>
            </a:r>
          </a:p>
          <a:p>
            <a:pPr lvl="1"/>
            <a:r>
              <a:rPr lang="en-GB" dirty="0"/>
              <a:t>Short timescales lower than human reaction time require machine-driven treatment stops.</a:t>
            </a:r>
            <a:endParaRPr lang="en-GB" noProof="0" dirty="0"/>
          </a:p>
          <a:p>
            <a:pPr lvl="1"/>
            <a:endParaRPr lang="en-GB" noProof="0" dirty="0"/>
          </a:p>
          <a:p>
            <a:r>
              <a:rPr lang="en-GB" dirty="0"/>
              <a:t>Proof of concept for fault prediction opens the door to more powerful ML algorithms.</a:t>
            </a:r>
          </a:p>
          <a:p>
            <a:pPr lvl="1"/>
            <a:r>
              <a:rPr lang="en-GB" noProof="0" dirty="0"/>
              <a:t>Transformer</a:t>
            </a:r>
            <a:r>
              <a:rPr lang="en-GB" dirty="0"/>
              <a:t>s can capture more information about contextual and long-term relationships with inherent temporal encoding and attention mask.</a:t>
            </a:r>
            <a:endParaRPr lang="en-GB" noProof="0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47043A0-0E14-4688-2BB6-E273F61D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6200" y="9774026"/>
            <a:ext cx="11348392" cy="365125"/>
          </a:xfrm>
        </p:spPr>
        <p:txBody>
          <a:bodyPr/>
          <a:lstStyle/>
          <a:p>
            <a:r>
              <a:rPr lang="en-US" dirty="0"/>
              <a:t>Sam Leadley – Predictive Modelling of Radiotherapy LINAC Downtime Using Variational Autoencoders – VHEE’25 Conference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C30E315-20E4-B7F4-879A-1E50C664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024" y="9774027"/>
            <a:ext cx="2133600" cy="365125"/>
          </a:xfrm>
        </p:spPr>
        <p:txBody>
          <a:bodyPr/>
          <a:lstStyle/>
          <a:p>
            <a:r>
              <a:rPr lang="en-US" dirty="0"/>
              <a:t>17/09/2025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F0CC0C1-DFAC-A4D5-C18B-E85F5C1A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46923" y="977402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 simple template" id="{535F1BF9-8279-F24B-AE7F-430E5A5DCBDA}" vid="{85A99AEA-9926-304C-A5E8-A829DE979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1162</Words>
  <Application>Microsoft Office PowerPoint</Application>
  <PresentationFormat>Custom</PresentationFormat>
  <Paragraphs>190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Poppins Bold</vt:lpstr>
      <vt:lpstr>Calibri</vt:lpstr>
      <vt:lpstr>Telegraf Bold</vt:lpstr>
      <vt:lpstr>Arial</vt:lpstr>
      <vt:lpstr>Neue Machina</vt:lpstr>
      <vt:lpstr>Aptos</vt:lpstr>
      <vt:lpstr>Office Theme</vt:lpstr>
      <vt:lpstr>PowerPoint Presentation</vt:lpstr>
      <vt:lpstr>Background &amp; STELLA </vt:lpstr>
      <vt:lpstr>Motivation </vt:lpstr>
      <vt:lpstr>RT Machine Log Files</vt:lpstr>
      <vt:lpstr>Variational Autoencoder, Dual-Classifier Approach</vt:lpstr>
      <vt:lpstr>Binary Classifier Performance</vt:lpstr>
      <vt:lpstr>Fault Classifier Performance</vt:lpstr>
      <vt:lpstr>Comparison to other prediction methods</vt:lpstr>
      <vt:lpstr>Next Steps</vt:lpstr>
      <vt:lpstr>PowerPoint Presentation</vt:lpstr>
      <vt:lpstr>Variational AutoEncoder – Neural Network</vt:lpstr>
      <vt:lpstr>Fault Classifier Latent Space</vt:lpstr>
      <vt:lpstr>Time-series Probabilities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Petya Georgieva</dc:creator>
  <cp:lastModifiedBy>Samuel Leadley</cp:lastModifiedBy>
  <cp:revision>54</cp:revision>
  <dcterms:created xsi:type="dcterms:W3CDTF">2024-05-20T09:21:00Z</dcterms:created>
  <dcterms:modified xsi:type="dcterms:W3CDTF">2025-09-17T10:08:10Z</dcterms:modified>
  <dc:identifier>DAGFI-RvHKY</dc:identifier>
</cp:coreProperties>
</file>