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28" roundtripDataSignature="AMtx7mhl96hym9uW00bo/OZ3/DktQCqe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B2673C-893C-47BB-BEB0-3222BB7833B6}">
  <a:tblStyle styleId="{9DB2673C-893C-47BB-BEB0-3222BB7833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7f214d4cea_0_57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1" name="Google Shape;291;g37f214d4cea_0_5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g37f214d4cea_0_5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acab078376988d8_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7" name="Google Shape;327;g6acab078376988d8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g6acab078376988d8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f214d4cea_0_6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f214d4cea_0_6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7f214d4cea_0_69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f214d4cea_0_6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f214d4cea_0_6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7f214d4cea_0_6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7fa79ed0a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7fa79ed0a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7fa79ed0af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6acab078376988d8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6acab078376988d8_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6acab078376988d8_8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7fa79ed0af_0_3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7fa79ed0af_0_3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37fa79ed0af_0_38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acab078376988d8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acab078376988d8_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6acab078376988d8_10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acab078376988d8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6acab078376988d8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6acab078376988d8_1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fa79ed0af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fa79ed0af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37fa79ed0af_0_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dd029e6d2_1_2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7dd029e6d2_1_2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37dd029e6d2_1_2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acab078376988d8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acab078376988d8_1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6acab078376988d8_1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6acab078376988d8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6acab078376988d8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6acab078376988d8_17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fa79ed0af_0_2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8" name="Google Shape;138;g37fa79ed0af_0_2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37fa79ed0af_0_2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f214d4cea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f214d4cea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7f214d4cea_0_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f214d4cea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f214d4cea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7f214d4cea_0_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f214d4cea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7f214d4cea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7f214d4cea_0_9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f214d4cea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7f214d4cea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7f214d4cea_0_1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f214d4cea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7f214d4cea_0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7f214d4cea_0_17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acab078376988d8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acab078376988d8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6acab078376988d8_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1116013" y="1752600"/>
            <a:ext cx="37036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testo e contenuto" type="txAndObj">
  <p:cSld name="TEXT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1116013" y="1752600"/>
            <a:ext cx="37036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abella" type="tbl">
  <p:cSld name="TAB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grafico" type="chart">
  <p:cSld name="CHAR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/>
          <p:nvPr>
            <p:ph idx="2" type="chart"/>
          </p:nvPr>
        </p:nvSpPr>
        <p:spPr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 rot="5400000">
            <a:off x="5002213" y="2193925"/>
            <a:ext cx="5457825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 rot="5400000">
            <a:off x="1146176" y="379413"/>
            <a:ext cx="5457825" cy="551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 rot="5400000">
            <a:off x="2838449" y="30163"/>
            <a:ext cx="4114800" cy="755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1" name="Google Shape;11;p7"/>
            <p:cNvSpPr txBox="1"/>
            <p:nvPr/>
          </p:nvSpPr>
          <p:spPr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 txBox="1"/>
            <p:nvPr/>
          </p:nvSpPr>
          <p:spPr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7"/>
          <p:cNvSpPr txBox="1"/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" type="body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0" type="dt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1" type="ftr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9" Type="http://schemas.openxmlformats.org/officeDocument/2006/relationships/image" Target="../media/image5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37.png"/><Relationship Id="rId7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29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Relationship Id="rId6" Type="http://schemas.openxmlformats.org/officeDocument/2006/relationships/image" Target="../media/image19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Relationship Id="rId6" Type="http://schemas.openxmlformats.org/officeDocument/2006/relationships/image" Target="../media/image19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Relationship Id="rId6" Type="http://schemas.openxmlformats.org/officeDocument/2006/relationships/image" Target="../media/image19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>
            <p:ph type="ctrTitle"/>
          </p:nvPr>
        </p:nvSpPr>
        <p:spPr>
          <a:xfrm>
            <a:off x="751650" y="1525550"/>
            <a:ext cx="76407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solidFill>
                  <a:schemeClr val="lt1"/>
                </a:solidFill>
              </a:rPr>
              <a:t>Power and Beam Dynamics Optimization for a VHEE FLASH LINAC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0" y="2759075"/>
            <a:ext cx="9145587" cy="4098925"/>
            <a:chOff x="0" y="1738"/>
            <a:chExt cx="5761" cy="2582"/>
          </a:xfrm>
        </p:grpSpPr>
        <p:pic>
          <p:nvPicPr>
            <p:cNvPr descr="Fondino" id="113" name="Google Shape;1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+marchio" id="114" name="Google Shape;1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ascia" id="115" name="Google Shape;11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325" y="193263"/>
            <a:ext cx="1005975" cy="10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8475" y="193239"/>
            <a:ext cx="1442653" cy="10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07238" y="193250"/>
            <a:ext cx="1534118" cy="10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78125" y="312113"/>
            <a:ext cx="1442650" cy="76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1851" y="193300"/>
            <a:ext cx="1232324" cy="10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07463" y="174802"/>
            <a:ext cx="1699699" cy="10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795025" y="4572025"/>
            <a:ext cx="7555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Stefano Farina</a:t>
            </a:r>
            <a:r>
              <a:rPr b="1" lang="en-US" sz="2200">
                <a:solidFill>
                  <a:schemeClr val="lt1"/>
                </a:solidFill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795025" y="6172825"/>
            <a:ext cx="547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g37f214d4cea_0_578"/>
          <p:cNvGrpSpPr/>
          <p:nvPr/>
        </p:nvGrpSpPr>
        <p:grpSpPr>
          <a:xfrm>
            <a:off x="860755" y="3262237"/>
            <a:ext cx="3033053" cy="2694560"/>
            <a:chOff x="800326" y="3163400"/>
            <a:chExt cx="3131701" cy="2782199"/>
          </a:xfrm>
        </p:grpSpPr>
        <p:pic>
          <p:nvPicPr>
            <p:cNvPr id="295" name="Google Shape;295;g37f214d4cea_0_578" title="Screenshot 2025-09-15 alle 12.16.48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0326" y="3163400"/>
              <a:ext cx="3131701" cy="278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g37f214d4cea_0_578"/>
            <p:cNvSpPr/>
            <p:nvPr/>
          </p:nvSpPr>
          <p:spPr>
            <a:xfrm>
              <a:off x="2907200" y="3222425"/>
              <a:ext cx="861300" cy="198300"/>
            </a:xfrm>
            <a:prstGeom prst="rect">
              <a:avLst/>
            </a:prstGeom>
            <a:solidFill>
              <a:schemeClr val="lt1"/>
            </a:solidFill>
            <a:ln cap="flat" cmpd="sng" w="9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8550" lIns="88550" spcFirstLastPara="1" rIns="88550" wrap="square" tIns="885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5"/>
            </a:p>
          </p:txBody>
        </p:sp>
      </p:grpSp>
      <p:sp>
        <p:nvSpPr>
          <p:cNvPr id="297" name="Google Shape;297;g37f214d4cea_0_578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7B7B7"/>
                </a:solidFill>
              </a:rPr>
              <a:t>S. Farina et al.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98" name="Google Shape;298;g37f214d4cea_0_578"/>
          <p:cNvSpPr txBox="1"/>
          <p:nvPr/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9" name="Google Shape;299;g37f214d4cea_0_578"/>
          <p:cNvSpPr txBox="1"/>
          <p:nvPr/>
        </p:nvSpPr>
        <p:spPr>
          <a:xfrm>
            <a:off x="1954212" y="630237"/>
            <a:ext cx="184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37f214d4cea_0_5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7f214d4cea_0_578"/>
          <p:cNvSpPr/>
          <p:nvPr/>
        </p:nvSpPr>
        <p:spPr>
          <a:xfrm rot="-5400000">
            <a:off x="2296350" y="1240025"/>
            <a:ext cx="1008900" cy="1650600"/>
          </a:xfrm>
          <a:prstGeom prst="triangle">
            <a:avLst>
              <a:gd fmla="val 50000" name="adj"/>
            </a:avLst>
          </a:prstGeom>
          <a:solidFill>
            <a:srgbClr val="4472C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7f214d4cea_0_578"/>
          <p:cNvSpPr/>
          <p:nvPr/>
        </p:nvSpPr>
        <p:spPr>
          <a:xfrm>
            <a:off x="1975500" y="1958125"/>
            <a:ext cx="214800" cy="198300"/>
          </a:xfrm>
          <a:prstGeom prst="rect">
            <a:avLst/>
          </a:prstGeom>
          <a:solidFill>
            <a:srgbClr val="4472C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g37f214d4cea_0_578"/>
          <p:cNvCxnSpPr/>
          <p:nvPr/>
        </p:nvCxnSpPr>
        <p:spPr>
          <a:xfrm>
            <a:off x="912975" y="2051250"/>
            <a:ext cx="2928600" cy="0"/>
          </a:xfrm>
          <a:prstGeom prst="straightConnector1">
            <a:avLst/>
          </a:prstGeom>
          <a:noFill/>
          <a:ln cap="flat" cmpd="sng" w="28575">
            <a:solidFill>
              <a:srgbClr val="F4271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g37f214d4cea_0_578"/>
          <p:cNvSpPr txBox="1"/>
          <p:nvPr/>
        </p:nvSpPr>
        <p:spPr>
          <a:xfrm>
            <a:off x="203925" y="671300"/>
            <a:ext cx="889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the LINAC a </a:t>
            </a:r>
            <a:r>
              <a:rPr b="1"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0.5 mm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PEEK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target is placed to increase transverse momentum.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After 1 m We have a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10x10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cm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beam.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37f214d4cea_0_578"/>
          <p:cNvSpPr/>
          <p:nvPr/>
        </p:nvSpPr>
        <p:spPr>
          <a:xfrm>
            <a:off x="912975" y="1743450"/>
            <a:ext cx="1051800" cy="615600"/>
          </a:xfrm>
          <a:prstGeom prst="roundRect">
            <a:avLst>
              <a:gd fmla="val 16667" name="adj"/>
            </a:avLst>
          </a:prstGeom>
          <a:solidFill>
            <a:srgbClr val="F42717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7f214d4cea_0_578"/>
          <p:cNvSpPr/>
          <p:nvPr/>
        </p:nvSpPr>
        <p:spPr>
          <a:xfrm>
            <a:off x="2190150" y="1142375"/>
            <a:ext cx="257700" cy="18459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37f214d4cea_0_578"/>
          <p:cNvSpPr txBox="1"/>
          <p:nvPr/>
        </p:nvSpPr>
        <p:spPr>
          <a:xfrm>
            <a:off x="800325" y="1260625"/>
            <a:ext cx="12771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LINAC</a:t>
            </a: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b="1"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7f214d4cea_0_578"/>
          <p:cNvSpPr txBox="1"/>
          <p:nvPr/>
        </p:nvSpPr>
        <p:spPr>
          <a:xfrm>
            <a:off x="2189100" y="2603025"/>
            <a:ext cx="12234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PEEK </a:t>
            </a:r>
            <a:endParaRPr b="1"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7f214d4cea_0_578"/>
          <p:cNvSpPr/>
          <p:nvPr/>
        </p:nvSpPr>
        <p:spPr>
          <a:xfrm>
            <a:off x="6453825" y="1072288"/>
            <a:ext cx="577500" cy="19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g37f214d4cea_0_5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885" y="1579228"/>
            <a:ext cx="2891312" cy="269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7f214d4cea_0_578"/>
          <p:cNvSpPr txBox="1"/>
          <p:nvPr/>
        </p:nvSpPr>
        <p:spPr>
          <a:xfrm>
            <a:off x="2658150" y="1806700"/>
            <a:ext cx="52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12" name="Google Shape;312;g37f214d4cea_0_578"/>
          <p:cNvSpPr/>
          <p:nvPr/>
        </p:nvSpPr>
        <p:spPr>
          <a:xfrm>
            <a:off x="5510960" y="1676169"/>
            <a:ext cx="258000" cy="2322300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0"/>
          </a:p>
        </p:txBody>
      </p:sp>
      <p:sp>
        <p:nvSpPr>
          <p:cNvPr id="313" name="Google Shape;313;g37f214d4cea_0_578"/>
          <p:cNvSpPr/>
          <p:nvPr/>
        </p:nvSpPr>
        <p:spPr>
          <a:xfrm rot="5400000">
            <a:off x="6741503" y="2929668"/>
            <a:ext cx="258000" cy="2670300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0"/>
          </a:p>
        </p:txBody>
      </p:sp>
      <p:pic>
        <p:nvPicPr>
          <p:cNvPr id="314" name="Google Shape;314;g37f214d4cea_0_5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9431" y="1578300"/>
            <a:ext cx="3131693" cy="287585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7f214d4cea_0_578"/>
          <p:cNvSpPr txBox="1"/>
          <p:nvPr/>
        </p:nvSpPr>
        <p:spPr>
          <a:xfrm rot="-5399075">
            <a:off x="4656951" y="2501152"/>
            <a:ext cx="1114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0"/>
              <a:t>Y [cm]</a:t>
            </a:r>
            <a:endParaRPr b="1" sz="1680"/>
          </a:p>
        </p:txBody>
      </p:sp>
      <p:sp>
        <p:nvSpPr>
          <p:cNvPr id="316" name="Google Shape;316;g37f214d4cea_0_578"/>
          <p:cNvSpPr txBox="1"/>
          <p:nvPr/>
        </p:nvSpPr>
        <p:spPr>
          <a:xfrm>
            <a:off x="6424502" y="4273783"/>
            <a:ext cx="11922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0"/>
              <a:t>X [cm]</a:t>
            </a:r>
            <a:endParaRPr b="1" sz="1680"/>
          </a:p>
        </p:txBody>
      </p:sp>
      <p:sp>
        <p:nvSpPr>
          <p:cNvPr id="317" name="Google Shape;317;g37f214d4cea_0_578"/>
          <p:cNvSpPr txBox="1"/>
          <p:nvPr/>
        </p:nvSpPr>
        <p:spPr>
          <a:xfrm>
            <a:off x="4292950" y="4432846"/>
            <a:ext cx="228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80"/>
              <a:t>(Courtesy of G. Franciosini)</a:t>
            </a:r>
            <a:endParaRPr b="1" sz="1080"/>
          </a:p>
        </p:txBody>
      </p:sp>
      <p:sp>
        <p:nvSpPr>
          <p:cNvPr id="318" name="Google Shape;318;g37f214d4cea_0_578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6778"/>
                </a:solidFill>
              </a:rPr>
              <a:t>Beam Dose Profile  - Large Field</a:t>
            </a:r>
            <a:endParaRPr b="1" sz="2500">
              <a:solidFill>
                <a:srgbClr val="006778"/>
              </a:solidFill>
            </a:endParaRPr>
          </a:p>
        </p:txBody>
      </p:sp>
      <p:sp>
        <p:nvSpPr>
          <p:cNvPr id="319" name="Google Shape;319;g37f214d4cea_0_578"/>
          <p:cNvSpPr/>
          <p:nvPr/>
        </p:nvSpPr>
        <p:spPr>
          <a:xfrm>
            <a:off x="1004925" y="5723750"/>
            <a:ext cx="2891400" cy="26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7f214d4cea_0_578"/>
          <p:cNvSpPr txBox="1"/>
          <p:nvPr/>
        </p:nvSpPr>
        <p:spPr>
          <a:xfrm>
            <a:off x="956475" y="5793500"/>
            <a:ext cx="29883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-20        -10        0         10        20</a:t>
            </a:r>
            <a:endParaRPr b="1"/>
          </a:p>
        </p:txBody>
      </p:sp>
      <p:sp>
        <p:nvSpPr>
          <p:cNvPr id="321" name="Google Shape;321;g37f214d4cea_0_578"/>
          <p:cNvSpPr txBox="1"/>
          <p:nvPr/>
        </p:nvSpPr>
        <p:spPr>
          <a:xfrm>
            <a:off x="3841577" y="5723758"/>
            <a:ext cx="11922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0"/>
              <a:t>X [cm]</a:t>
            </a:r>
            <a:endParaRPr b="1" sz="1180"/>
          </a:p>
        </p:txBody>
      </p:sp>
      <p:sp>
        <p:nvSpPr>
          <p:cNvPr id="322" name="Google Shape;322;g37f214d4cea_0_578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7f214d4cea_0_578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7f214d4cea_0_578"/>
          <p:cNvSpPr txBox="1"/>
          <p:nvPr/>
        </p:nvSpPr>
        <p:spPr>
          <a:xfrm>
            <a:off x="1103400" y="2989525"/>
            <a:ext cx="25227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Beam Profile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g6acab078376988d8_43"/>
          <p:cNvGrpSpPr/>
          <p:nvPr/>
        </p:nvGrpSpPr>
        <p:grpSpPr>
          <a:xfrm>
            <a:off x="860755" y="3262237"/>
            <a:ext cx="3033053" cy="2694560"/>
            <a:chOff x="800326" y="3163400"/>
            <a:chExt cx="3131701" cy="2782199"/>
          </a:xfrm>
        </p:grpSpPr>
        <p:pic>
          <p:nvPicPr>
            <p:cNvPr id="331" name="Google Shape;331;g6acab078376988d8_43" title="Screenshot 2025-09-15 alle 12.16.48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0326" y="3163400"/>
              <a:ext cx="3131701" cy="278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g6acab078376988d8_43"/>
            <p:cNvSpPr/>
            <p:nvPr/>
          </p:nvSpPr>
          <p:spPr>
            <a:xfrm>
              <a:off x="2907200" y="3222425"/>
              <a:ext cx="861300" cy="198300"/>
            </a:xfrm>
            <a:prstGeom prst="rect">
              <a:avLst/>
            </a:prstGeom>
            <a:solidFill>
              <a:schemeClr val="lt1"/>
            </a:solidFill>
            <a:ln cap="flat" cmpd="sng" w="9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8550" lIns="88550" spcFirstLastPara="1" rIns="88550" wrap="square" tIns="885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5"/>
            </a:p>
          </p:txBody>
        </p:sp>
      </p:grpSp>
      <p:sp>
        <p:nvSpPr>
          <p:cNvPr id="333" name="Google Shape;333;g6acab078376988d8_43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7B7B7"/>
                </a:solidFill>
              </a:rPr>
              <a:t>S. Farina et al.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34" name="Google Shape;334;g6acab078376988d8_43"/>
          <p:cNvSpPr txBox="1"/>
          <p:nvPr/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5" name="Google Shape;335;g6acab078376988d8_43"/>
          <p:cNvSpPr txBox="1"/>
          <p:nvPr/>
        </p:nvSpPr>
        <p:spPr>
          <a:xfrm>
            <a:off x="1954212" y="630237"/>
            <a:ext cx="184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6acab078376988d8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6acab078376988d8_43"/>
          <p:cNvSpPr/>
          <p:nvPr/>
        </p:nvSpPr>
        <p:spPr>
          <a:xfrm rot="-5400000">
            <a:off x="2296350" y="1240025"/>
            <a:ext cx="1008900" cy="1650600"/>
          </a:xfrm>
          <a:prstGeom prst="triangle">
            <a:avLst>
              <a:gd fmla="val 50000" name="adj"/>
            </a:avLst>
          </a:prstGeom>
          <a:solidFill>
            <a:srgbClr val="4472C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6acab078376988d8_43"/>
          <p:cNvSpPr/>
          <p:nvPr/>
        </p:nvSpPr>
        <p:spPr>
          <a:xfrm>
            <a:off x="1975500" y="1958125"/>
            <a:ext cx="214800" cy="198300"/>
          </a:xfrm>
          <a:prstGeom prst="rect">
            <a:avLst/>
          </a:prstGeom>
          <a:solidFill>
            <a:srgbClr val="4472C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g6acab078376988d8_43"/>
          <p:cNvCxnSpPr/>
          <p:nvPr/>
        </p:nvCxnSpPr>
        <p:spPr>
          <a:xfrm>
            <a:off x="912975" y="2051250"/>
            <a:ext cx="2928600" cy="0"/>
          </a:xfrm>
          <a:prstGeom prst="straightConnector1">
            <a:avLst/>
          </a:prstGeom>
          <a:noFill/>
          <a:ln cap="flat" cmpd="sng" w="28575">
            <a:solidFill>
              <a:srgbClr val="F4271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0" name="Google Shape;340;g6acab078376988d8_43"/>
          <p:cNvSpPr txBox="1"/>
          <p:nvPr/>
        </p:nvSpPr>
        <p:spPr>
          <a:xfrm>
            <a:off x="203925" y="671300"/>
            <a:ext cx="889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the LINAC a </a:t>
            </a:r>
            <a:r>
              <a:rPr b="1"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0.5 mm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PEEK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target is placed to increase transverse momentum.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After 1 m We have a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10x10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cm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beam.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6acab078376988d8_43"/>
          <p:cNvSpPr/>
          <p:nvPr/>
        </p:nvSpPr>
        <p:spPr>
          <a:xfrm>
            <a:off x="912975" y="1743450"/>
            <a:ext cx="1051800" cy="615600"/>
          </a:xfrm>
          <a:prstGeom prst="roundRect">
            <a:avLst>
              <a:gd fmla="val 16667" name="adj"/>
            </a:avLst>
          </a:prstGeom>
          <a:solidFill>
            <a:srgbClr val="F42717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6acab078376988d8_43"/>
          <p:cNvSpPr/>
          <p:nvPr/>
        </p:nvSpPr>
        <p:spPr>
          <a:xfrm>
            <a:off x="2190150" y="1142375"/>
            <a:ext cx="257700" cy="18459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6acab078376988d8_43"/>
          <p:cNvSpPr txBox="1"/>
          <p:nvPr/>
        </p:nvSpPr>
        <p:spPr>
          <a:xfrm>
            <a:off x="800325" y="1260625"/>
            <a:ext cx="12771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LINAC</a:t>
            </a: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b="1"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6acab078376988d8_43"/>
          <p:cNvSpPr txBox="1"/>
          <p:nvPr/>
        </p:nvSpPr>
        <p:spPr>
          <a:xfrm>
            <a:off x="2189100" y="2603025"/>
            <a:ext cx="12234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PEEK </a:t>
            </a:r>
            <a:endParaRPr b="1"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6acab078376988d8_43"/>
          <p:cNvSpPr/>
          <p:nvPr/>
        </p:nvSpPr>
        <p:spPr>
          <a:xfrm>
            <a:off x="6453825" y="1072288"/>
            <a:ext cx="577500" cy="19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g6acab078376988d8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885" y="1579228"/>
            <a:ext cx="2891312" cy="269454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6acab078376988d8_43"/>
          <p:cNvSpPr txBox="1"/>
          <p:nvPr/>
        </p:nvSpPr>
        <p:spPr>
          <a:xfrm>
            <a:off x="2658150" y="1806700"/>
            <a:ext cx="52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48" name="Google Shape;348;g6acab078376988d8_43"/>
          <p:cNvSpPr/>
          <p:nvPr/>
        </p:nvSpPr>
        <p:spPr>
          <a:xfrm>
            <a:off x="5510960" y="1676169"/>
            <a:ext cx="258000" cy="2322300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0"/>
          </a:p>
        </p:txBody>
      </p:sp>
      <p:sp>
        <p:nvSpPr>
          <p:cNvPr id="349" name="Google Shape;349;g6acab078376988d8_43"/>
          <p:cNvSpPr/>
          <p:nvPr/>
        </p:nvSpPr>
        <p:spPr>
          <a:xfrm rot="5400000">
            <a:off x="6741503" y="2929668"/>
            <a:ext cx="258000" cy="2670300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80"/>
          </a:p>
        </p:txBody>
      </p:sp>
      <p:pic>
        <p:nvPicPr>
          <p:cNvPr id="350" name="Google Shape;350;g6acab078376988d8_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9431" y="1578300"/>
            <a:ext cx="3131693" cy="287585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6acab078376988d8_43"/>
          <p:cNvSpPr txBox="1"/>
          <p:nvPr/>
        </p:nvSpPr>
        <p:spPr>
          <a:xfrm rot="-5399075">
            <a:off x="4656951" y="2501152"/>
            <a:ext cx="1114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0"/>
              <a:t>Y [cm]</a:t>
            </a:r>
            <a:endParaRPr b="1" sz="1680"/>
          </a:p>
        </p:txBody>
      </p:sp>
      <p:sp>
        <p:nvSpPr>
          <p:cNvPr id="352" name="Google Shape;352;g6acab078376988d8_43"/>
          <p:cNvSpPr txBox="1"/>
          <p:nvPr/>
        </p:nvSpPr>
        <p:spPr>
          <a:xfrm>
            <a:off x="6424502" y="4273783"/>
            <a:ext cx="11922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0"/>
              <a:t>X [cm]</a:t>
            </a:r>
            <a:endParaRPr b="1" sz="1680"/>
          </a:p>
        </p:txBody>
      </p:sp>
      <p:sp>
        <p:nvSpPr>
          <p:cNvPr id="353" name="Google Shape;353;g6acab078376988d8_43"/>
          <p:cNvSpPr txBox="1"/>
          <p:nvPr/>
        </p:nvSpPr>
        <p:spPr>
          <a:xfrm>
            <a:off x="4292950" y="4432846"/>
            <a:ext cx="228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80"/>
              <a:t>(Courtesy of G. Franciosini)</a:t>
            </a:r>
            <a:endParaRPr b="1" sz="1080"/>
          </a:p>
        </p:txBody>
      </p:sp>
      <p:sp>
        <p:nvSpPr>
          <p:cNvPr id="354" name="Google Shape;354;g6acab078376988d8_43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6778"/>
                </a:solidFill>
              </a:rPr>
              <a:t>Beam Dose Profile  - Large Field</a:t>
            </a:r>
            <a:endParaRPr b="1" sz="2500">
              <a:solidFill>
                <a:srgbClr val="006778"/>
              </a:solidFill>
            </a:endParaRPr>
          </a:p>
        </p:txBody>
      </p:sp>
      <p:sp>
        <p:nvSpPr>
          <p:cNvPr id="355" name="Google Shape;355;g6acab078376988d8_43"/>
          <p:cNvSpPr/>
          <p:nvPr/>
        </p:nvSpPr>
        <p:spPr>
          <a:xfrm>
            <a:off x="1004925" y="5723750"/>
            <a:ext cx="2891400" cy="26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6acab078376988d8_43"/>
          <p:cNvSpPr txBox="1"/>
          <p:nvPr/>
        </p:nvSpPr>
        <p:spPr>
          <a:xfrm>
            <a:off x="956475" y="5793500"/>
            <a:ext cx="29883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-20        -10        0         10        20</a:t>
            </a:r>
            <a:endParaRPr b="1"/>
          </a:p>
        </p:txBody>
      </p:sp>
      <p:sp>
        <p:nvSpPr>
          <p:cNvPr id="357" name="Google Shape;357;g6acab078376988d8_43"/>
          <p:cNvSpPr txBox="1"/>
          <p:nvPr/>
        </p:nvSpPr>
        <p:spPr>
          <a:xfrm>
            <a:off x="3841577" y="5723758"/>
            <a:ext cx="11922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0"/>
              <a:t>X [cm]</a:t>
            </a:r>
            <a:endParaRPr b="1" sz="1180"/>
          </a:p>
        </p:txBody>
      </p:sp>
      <p:sp>
        <p:nvSpPr>
          <p:cNvPr id="358" name="Google Shape;358;g6acab078376988d8_43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acab078376988d8_43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6acab078376988d8_43"/>
          <p:cNvSpPr txBox="1"/>
          <p:nvPr/>
        </p:nvSpPr>
        <p:spPr>
          <a:xfrm>
            <a:off x="1103400" y="2989525"/>
            <a:ext cx="25227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Beam Profile</a:t>
            </a:r>
            <a:endParaRPr b="1"/>
          </a:p>
        </p:txBody>
      </p:sp>
      <p:sp>
        <p:nvSpPr>
          <p:cNvPr id="361" name="Google Shape;361;g6acab078376988d8_43"/>
          <p:cNvSpPr txBox="1"/>
          <p:nvPr/>
        </p:nvSpPr>
        <p:spPr>
          <a:xfrm>
            <a:off x="5033775" y="4531171"/>
            <a:ext cx="228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50" lIns="109750" spcFirstLastPara="1" rIns="109750" wrap="square" tIns="10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80"/>
              <a:t>(Courtesy of G. Franciosini)</a:t>
            </a:r>
            <a:endParaRPr b="1" sz="1080"/>
          </a:p>
        </p:txBody>
      </p:sp>
      <p:grpSp>
        <p:nvGrpSpPr>
          <p:cNvPr id="362" name="Google Shape;362;g6acab078376988d8_43"/>
          <p:cNvGrpSpPr/>
          <p:nvPr/>
        </p:nvGrpSpPr>
        <p:grpSpPr>
          <a:xfrm>
            <a:off x="4507760" y="1438554"/>
            <a:ext cx="4469630" cy="4540303"/>
            <a:chOff x="2013100" y="376125"/>
            <a:chExt cx="4909524" cy="4987152"/>
          </a:xfrm>
        </p:grpSpPr>
        <p:pic>
          <p:nvPicPr>
            <p:cNvPr id="363" name="Google Shape;363;g6acab078376988d8_43" title="Screenshot 2025-09-17 alle 10.52.20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13100" y="520553"/>
              <a:ext cx="4909524" cy="4842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g6acab078376988d8_43"/>
            <p:cNvSpPr txBox="1"/>
            <p:nvPr/>
          </p:nvSpPr>
          <p:spPr>
            <a:xfrm>
              <a:off x="2997600" y="2593075"/>
              <a:ext cx="1763700" cy="140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83225" lIns="83225" spcFirstLastPara="1" rIns="83225" wrap="square" tIns="83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65">
                  <a:solidFill>
                    <a:schemeClr val="lt1"/>
                  </a:solidFill>
                </a:rPr>
                <a:t>With 100nC of MAX charge, the MAX dose per pulse is 4 Gy in 1 µs</a:t>
              </a:r>
              <a:endParaRPr b="1" sz="1365">
                <a:solidFill>
                  <a:schemeClr val="lt1"/>
                </a:solidFill>
              </a:endParaRPr>
            </a:p>
          </p:txBody>
        </p:sp>
        <p:sp>
          <p:nvSpPr>
            <p:cNvPr id="365" name="Google Shape;365;g6acab078376988d8_43"/>
            <p:cNvSpPr txBox="1"/>
            <p:nvPr/>
          </p:nvSpPr>
          <p:spPr>
            <a:xfrm>
              <a:off x="3202650" y="376125"/>
              <a:ext cx="27387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225" lIns="83225" spcFirstLastPara="1" rIns="83225" wrap="square" tIns="83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4"/>
                <a:t>Dose profile </a:t>
              </a:r>
              <a:endParaRPr sz="1674"/>
            </a:p>
          </p:txBody>
        </p:sp>
      </p:grpSp>
      <p:sp>
        <p:nvSpPr>
          <p:cNvPr id="366" name="Google Shape;366;g6acab078376988d8_43"/>
          <p:cNvSpPr/>
          <p:nvPr/>
        </p:nvSpPr>
        <p:spPr>
          <a:xfrm>
            <a:off x="4841000" y="1560875"/>
            <a:ext cx="480600" cy="13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6acab078376988d8_43"/>
          <p:cNvSpPr/>
          <p:nvPr/>
        </p:nvSpPr>
        <p:spPr>
          <a:xfrm>
            <a:off x="4332725" y="2207000"/>
            <a:ext cx="546000" cy="325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6acab078376988d8_43"/>
          <p:cNvSpPr txBox="1"/>
          <p:nvPr/>
        </p:nvSpPr>
        <p:spPr>
          <a:xfrm>
            <a:off x="4611375" y="2228505"/>
            <a:ext cx="31317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6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4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2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</a:t>
            </a:r>
            <a:endParaRPr sz="2100"/>
          </a:p>
        </p:txBody>
      </p:sp>
      <p:sp>
        <p:nvSpPr>
          <p:cNvPr id="369" name="Google Shape;369;g6acab078376988d8_43"/>
          <p:cNvSpPr txBox="1"/>
          <p:nvPr/>
        </p:nvSpPr>
        <p:spPr>
          <a:xfrm>
            <a:off x="4202388" y="1678850"/>
            <a:ext cx="7962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Arbitrary units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7f214d4cea_0_692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pic>
        <p:nvPicPr>
          <p:cNvPr id="376" name="Google Shape;376;g37f214d4cea_0_6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7f214d4cea_0_6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125" y="736225"/>
            <a:ext cx="2911848" cy="27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37f214d4cea_0_692"/>
          <p:cNvSpPr txBox="1"/>
          <p:nvPr/>
        </p:nvSpPr>
        <p:spPr>
          <a:xfrm>
            <a:off x="1417350" y="66950"/>
            <a:ext cx="704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6778"/>
                </a:solidFill>
              </a:rPr>
              <a:t>Beam Dose Profile  - Pencil Beam Scanning </a:t>
            </a:r>
            <a:endParaRPr b="1" sz="2300">
              <a:solidFill>
                <a:srgbClr val="006778"/>
              </a:solidFill>
            </a:endParaRPr>
          </a:p>
        </p:txBody>
      </p:sp>
      <p:sp>
        <p:nvSpPr>
          <p:cNvPr id="379" name="Google Shape;379;g37f214d4cea_0_692"/>
          <p:cNvSpPr/>
          <p:nvPr/>
        </p:nvSpPr>
        <p:spPr>
          <a:xfrm>
            <a:off x="5731100" y="822100"/>
            <a:ext cx="300600" cy="26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7f214d4cea_0_692"/>
          <p:cNvSpPr/>
          <p:nvPr/>
        </p:nvSpPr>
        <p:spPr>
          <a:xfrm rot="5400000">
            <a:off x="7199000" y="2187250"/>
            <a:ext cx="300600" cy="26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g37f214d4cea_0_6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975" y="639650"/>
            <a:ext cx="3141976" cy="29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37f214d4cea_0_692"/>
          <p:cNvSpPr txBox="1"/>
          <p:nvPr/>
        </p:nvSpPr>
        <p:spPr>
          <a:xfrm>
            <a:off x="8242475" y="3504300"/>
            <a:ext cx="8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X [cm]</a:t>
            </a:r>
            <a:endParaRPr b="1"/>
          </a:p>
        </p:txBody>
      </p:sp>
      <p:sp>
        <p:nvSpPr>
          <p:cNvPr id="383" name="Google Shape;383;g37f214d4cea_0_692"/>
          <p:cNvSpPr txBox="1"/>
          <p:nvPr/>
        </p:nvSpPr>
        <p:spPr>
          <a:xfrm rot="-5400000">
            <a:off x="5278200" y="828050"/>
            <a:ext cx="7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Y [cm]</a:t>
            </a:r>
            <a:endParaRPr b="1"/>
          </a:p>
        </p:txBody>
      </p:sp>
      <p:pic>
        <p:nvPicPr>
          <p:cNvPr id="384" name="Google Shape;384;g37f214d4cea_0_692" title="Screenshot 2025-09-15 alle 11.49.3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73250"/>
            <a:ext cx="5117852" cy="348482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7f214d4cea_0_692"/>
          <p:cNvSpPr/>
          <p:nvPr/>
        </p:nvSpPr>
        <p:spPr>
          <a:xfrm>
            <a:off x="2429850" y="2421400"/>
            <a:ext cx="826500" cy="572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7f214d4cea_0_692"/>
          <p:cNvSpPr txBox="1"/>
          <p:nvPr/>
        </p:nvSpPr>
        <p:spPr>
          <a:xfrm>
            <a:off x="1846675" y="2138250"/>
            <a:ext cx="2789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</a:rPr>
              <a:t>6 x 6 cm Scanned surface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387" name="Google Shape;387;g37f214d4cea_0_692"/>
          <p:cNvSpPr txBox="1"/>
          <p:nvPr/>
        </p:nvSpPr>
        <p:spPr>
          <a:xfrm>
            <a:off x="5530325" y="4043275"/>
            <a:ext cx="32676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In 100 ms we can have 16 </a:t>
            </a:r>
            <a:r>
              <a:rPr lang="en-US" sz="1900"/>
              <a:t>pencil</a:t>
            </a:r>
            <a:r>
              <a:rPr lang="en-US" sz="1900"/>
              <a:t> beams and scan a wide surface with 0.15 T dipoles and 1 m </a:t>
            </a:r>
            <a:r>
              <a:rPr lang="en-US" sz="1900"/>
              <a:t>drifts.</a:t>
            </a:r>
            <a:endParaRPr sz="1900"/>
          </a:p>
        </p:txBody>
      </p:sp>
      <p:sp>
        <p:nvSpPr>
          <p:cNvPr id="388" name="Google Shape;388;g37f214d4cea_0_692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37f214d4cea_0_692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f214d4cea_0_647"/>
          <p:cNvSpPr txBox="1"/>
          <p:nvPr/>
        </p:nvSpPr>
        <p:spPr>
          <a:xfrm>
            <a:off x="5530325" y="4043275"/>
            <a:ext cx="32676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In 100 ms we can have 16 pencil beams and scan a wide surface with 0.15 T dipoles and 1 m drifts.</a:t>
            </a:r>
            <a:endParaRPr sz="1900"/>
          </a:p>
        </p:txBody>
      </p:sp>
      <p:sp>
        <p:nvSpPr>
          <p:cNvPr id="396" name="Google Shape;396;g37f214d4cea_0_647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10</a:t>
            </a:r>
            <a:endParaRPr/>
          </a:p>
        </p:txBody>
      </p:sp>
      <p:pic>
        <p:nvPicPr>
          <p:cNvPr id="397" name="Google Shape;397;g37f214d4cea_0_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7f214d4cea_0_6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125" y="736225"/>
            <a:ext cx="2911848" cy="27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7f214d4cea_0_647"/>
          <p:cNvSpPr/>
          <p:nvPr/>
        </p:nvSpPr>
        <p:spPr>
          <a:xfrm>
            <a:off x="5731100" y="822100"/>
            <a:ext cx="300600" cy="26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7f214d4cea_0_647"/>
          <p:cNvSpPr/>
          <p:nvPr/>
        </p:nvSpPr>
        <p:spPr>
          <a:xfrm rot="5400000">
            <a:off x="7199000" y="2187250"/>
            <a:ext cx="300600" cy="26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g37f214d4cea_0_6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975" y="639650"/>
            <a:ext cx="3141976" cy="29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7f214d4cea_0_647"/>
          <p:cNvSpPr txBox="1"/>
          <p:nvPr/>
        </p:nvSpPr>
        <p:spPr>
          <a:xfrm>
            <a:off x="8242475" y="3504300"/>
            <a:ext cx="8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X [cm]</a:t>
            </a:r>
            <a:endParaRPr b="1"/>
          </a:p>
        </p:txBody>
      </p:sp>
      <p:sp>
        <p:nvSpPr>
          <p:cNvPr id="403" name="Google Shape;403;g37f214d4cea_0_647"/>
          <p:cNvSpPr txBox="1"/>
          <p:nvPr/>
        </p:nvSpPr>
        <p:spPr>
          <a:xfrm rot="-5400000">
            <a:off x="5278200" y="828050"/>
            <a:ext cx="7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Y [cm]</a:t>
            </a:r>
            <a:endParaRPr b="1"/>
          </a:p>
        </p:txBody>
      </p:sp>
      <p:pic>
        <p:nvPicPr>
          <p:cNvPr id="404" name="Google Shape;404;g37f214d4cea_0_647" title="Screenshot 2025-09-15 alle 11.49.3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73250"/>
            <a:ext cx="5117852" cy="3484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7f214d4cea_0_647"/>
          <p:cNvSpPr/>
          <p:nvPr/>
        </p:nvSpPr>
        <p:spPr>
          <a:xfrm>
            <a:off x="2429850" y="2421400"/>
            <a:ext cx="826500" cy="572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7f214d4cea_0_647"/>
          <p:cNvSpPr txBox="1"/>
          <p:nvPr/>
        </p:nvSpPr>
        <p:spPr>
          <a:xfrm>
            <a:off x="1846675" y="2138250"/>
            <a:ext cx="2789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</a:rPr>
              <a:t>6 x 6 cm Scanned surface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407" name="Google Shape;407;g37f214d4cea_0_647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37f214d4cea_0_647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7f214d4cea_0_647"/>
          <p:cNvSpPr txBox="1"/>
          <p:nvPr/>
        </p:nvSpPr>
        <p:spPr>
          <a:xfrm>
            <a:off x="1417350" y="66950"/>
            <a:ext cx="704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6778"/>
                </a:solidFill>
              </a:rPr>
              <a:t>Beam Dose Profile  - Pencil Beam Scanning </a:t>
            </a:r>
            <a:endParaRPr b="1" sz="2300">
              <a:solidFill>
                <a:srgbClr val="006778"/>
              </a:solidFill>
            </a:endParaRPr>
          </a:p>
        </p:txBody>
      </p:sp>
      <p:grpSp>
        <p:nvGrpSpPr>
          <p:cNvPr id="410" name="Google Shape;410;g37f214d4cea_0_647"/>
          <p:cNvGrpSpPr/>
          <p:nvPr/>
        </p:nvGrpSpPr>
        <p:grpSpPr>
          <a:xfrm>
            <a:off x="152475" y="644231"/>
            <a:ext cx="5118020" cy="5326459"/>
            <a:chOff x="1974225" y="765600"/>
            <a:chExt cx="4512450" cy="4696226"/>
          </a:xfrm>
        </p:grpSpPr>
        <p:sp>
          <p:nvSpPr>
            <p:cNvPr id="411" name="Google Shape;411;g37f214d4cea_0_647"/>
            <p:cNvSpPr/>
            <p:nvPr/>
          </p:nvSpPr>
          <p:spPr>
            <a:xfrm>
              <a:off x="4183975" y="1149175"/>
              <a:ext cx="582000" cy="234300"/>
            </a:xfrm>
            <a:prstGeom prst="rect">
              <a:avLst/>
            </a:prstGeom>
            <a:solidFill>
              <a:schemeClr val="lt1"/>
            </a:solidFill>
            <a:ln cap="flat" cmpd="sng" w="1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3700" lIns="103700" spcFirstLastPara="1" rIns="103700" wrap="square" tIns="103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7"/>
            </a:p>
          </p:txBody>
        </p:sp>
        <p:sp>
          <p:nvSpPr>
            <p:cNvPr id="412" name="Google Shape;412;g37f214d4cea_0_647"/>
            <p:cNvSpPr txBox="1"/>
            <p:nvPr/>
          </p:nvSpPr>
          <p:spPr>
            <a:xfrm>
              <a:off x="4526025" y="2744475"/>
              <a:ext cx="15549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3700" lIns="103700" spcFirstLastPara="1" rIns="103700" wrap="square" tIns="103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21"/>
            </a:p>
          </p:txBody>
        </p:sp>
        <p:sp>
          <p:nvSpPr>
            <p:cNvPr id="413" name="Google Shape;413;g37f214d4cea_0_647"/>
            <p:cNvSpPr txBox="1"/>
            <p:nvPr/>
          </p:nvSpPr>
          <p:spPr>
            <a:xfrm>
              <a:off x="4584050" y="2883725"/>
              <a:ext cx="17637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3700" lIns="103700" spcFirstLastPara="1" rIns="103700" wrap="square" tIns="103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21"/>
            </a:p>
          </p:txBody>
        </p:sp>
        <p:pic>
          <p:nvPicPr>
            <p:cNvPr id="414" name="Google Shape;414;g37f214d4cea_0_647" title="Screenshot 2025-09-17 alle 10.57.53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74225" y="955425"/>
              <a:ext cx="4512450" cy="4506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g37f214d4cea_0_647"/>
            <p:cNvSpPr/>
            <p:nvPr/>
          </p:nvSpPr>
          <p:spPr>
            <a:xfrm>
              <a:off x="2568125" y="765600"/>
              <a:ext cx="319500" cy="310500"/>
            </a:xfrm>
            <a:prstGeom prst="rect">
              <a:avLst/>
            </a:prstGeom>
            <a:solidFill>
              <a:schemeClr val="lt1"/>
            </a:solidFill>
            <a:ln cap="flat" cmpd="sng" w="1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3700" lIns="103700" spcFirstLastPara="1" rIns="103700" wrap="square" tIns="103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7"/>
            </a:p>
          </p:txBody>
        </p:sp>
        <p:sp>
          <p:nvSpPr>
            <p:cNvPr id="416" name="Google Shape;416;g37f214d4cea_0_647"/>
            <p:cNvSpPr txBox="1"/>
            <p:nvPr/>
          </p:nvSpPr>
          <p:spPr>
            <a:xfrm>
              <a:off x="2498825" y="765600"/>
              <a:ext cx="4581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3700" lIns="103700" spcFirstLastPara="1" rIns="103700" wrap="square" tIns="103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41"/>
                <a:t>-</a:t>
              </a:r>
              <a:r>
                <a:rPr lang="en-US" sz="1360"/>
                <a:t>9</a:t>
              </a:r>
              <a:endParaRPr sz="1020"/>
            </a:p>
          </p:txBody>
        </p:sp>
        <p:sp>
          <p:nvSpPr>
            <p:cNvPr id="417" name="Google Shape;417;g37f214d4cea_0_647"/>
            <p:cNvSpPr txBox="1"/>
            <p:nvPr/>
          </p:nvSpPr>
          <p:spPr>
            <a:xfrm>
              <a:off x="3151401" y="778354"/>
              <a:ext cx="2493300" cy="2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4400" lIns="94400" spcFirstLastPara="1" rIns="94400" wrap="square" tIns="94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45"/>
                <a:t>Dose profile</a:t>
              </a:r>
              <a:endParaRPr sz="1445"/>
            </a:p>
          </p:txBody>
        </p:sp>
        <p:sp>
          <p:nvSpPr>
            <p:cNvPr id="418" name="Google Shape;418;g37f214d4cea_0_647"/>
            <p:cNvSpPr txBox="1"/>
            <p:nvPr/>
          </p:nvSpPr>
          <p:spPr>
            <a:xfrm>
              <a:off x="2732424" y="2883715"/>
              <a:ext cx="1605600" cy="127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4400" lIns="94400" spcFirstLastPara="1" rIns="94400" wrap="square" tIns="94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48">
                  <a:solidFill>
                    <a:schemeClr val="lt1"/>
                  </a:solidFill>
                </a:rPr>
                <a:t>With 100nC of MAX charge, the MAX dose per pulse is 100 Gy in 1 µs</a:t>
              </a:r>
              <a:endParaRPr b="1" sz="1548">
                <a:solidFill>
                  <a:schemeClr val="lt1"/>
                </a:solidFill>
              </a:endParaRPr>
            </a:p>
          </p:txBody>
        </p:sp>
      </p:grpSp>
      <p:sp>
        <p:nvSpPr>
          <p:cNvPr id="419" name="Google Shape;419;g37f214d4cea_0_647"/>
          <p:cNvSpPr/>
          <p:nvPr/>
        </p:nvSpPr>
        <p:spPr>
          <a:xfrm>
            <a:off x="51200" y="1536300"/>
            <a:ext cx="460800" cy="407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7f214d4cea_0_647"/>
          <p:cNvSpPr txBox="1"/>
          <p:nvPr/>
        </p:nvSpPr>
        <p:spPr>
          <a:xfrm>
            <a:off x="-150" y="1631550"/>
            <a:ext cx="751800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1.75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0.75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0.25</a:t>
            </a:r>
            <a:endParaRPr/>
          </a:p>
        </p:txBody>
      </p:sp>
      <p:sp>
        <p:nvSpPr>
          <p:cNvPr id="421" name="Google Shape;421;g37f214d4cea_0_647"/>
          <p:cNvSpPr/>
          <p:nvPr/>
        </p:nvSpPr>
        <p:spPr>
          <a:xfrm>
            <a:off x="538375" y="842075"/>
            <a:ext cx="680700" cy="16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7f214d4cea_0_647"/>
          <p:cNvSpPr txBox="1"/>
          <p:nvPr/>
        </p:nvSpPr>
        <p:spPr>
          <a:xfrm flipH="1">
            <a:off x="-64425" y="984938"/>
            <a:ext cx="111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Arbitrary units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7fa79ed0af_0_0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13</a:t>
            </a:r>
            <a:endParaRPr/>
          </a:p>
        </p:txBody>
      </p:sp>
      <p:pic>
        <p:nvPicPr>
          <p:cNvPr id="429" name="Google Shape;429;g37fa79ed0a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37fa79ed0af_0_0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6778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b="1" i="0" sz="2500" u="none" cap="none" strike="noStrike">
              <a:solidFill>
                <a:srgbClr val="0067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7fa79ed0af_0_0"/>
          <p:cNvSpPr txBox="1"/>
          <p:nvPr/>
        </p:nvSpPr>
        <p:spPr>
          <a:xfrm>
            <a:off x="633150" y="639650"/>
            <a:ext cx="7877700" cy="51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proposed strategy and layout guarantee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VHEE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electrons in a compact way optimising the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minimal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power.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Timing and transported charge are in the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FLASH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regime.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Beam dynamics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simulations show that the beam has the desired features.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Initial study for the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wide field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implementation shows its feasibility in a relative compact way delivering </a:t>
            </a:r>
            <a:r>
              <a:rPr b="1" lang="en-US" sz="1700"/>
              <a:t>4.32 10</a:t>
            </a:r>
            <a:r>
              <a:rPr b="1" baseline="30000" lang="en-US" sz="1700"/>
              <a:t>6</a:t>
            </a:r>
            <a:r>
              <a:rPr b="1" lang="en-US" sz="1700"/>
              <a:t> Gy/s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Initial study for the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pencil beam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scanning gives the basic features for the required dipole fields. Considering the Max Charge per pulse the single PB can deliver up to 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116 10</a:t>
            </a:r>
            <a:r>
              <a:rPr b="1" baseline="30000" lang="en-US" sz="210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 Gy/s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37fa79ed0af_0_0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7fa79ed0af_0_0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acab078376988d8_84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13</a:t>
            </a:r>
            <a:endParaRPr/>
          </a:p>
        </p:txBody>
      </p:sp>
      <p:pic>
        <p:nvPicPr>
          <p:cNvPr id="440" name="Google Shape;440;g6acab078376988d8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6acab078376988d8_84"/>
          <p:cNvSpPr txBox="1"/>
          <p:nvPr/>
        </p:nvSpPr>
        <p:spPr>
          <a:xfrm>
            <a:off x="1417350" y="20860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900">
                <a:solidFill>
                  <a:srgbClr val="006778"/>
                </a:solidFill>
              </a:rPr>
              <a:t>Thank you for your attention!</a:t>
            </a:r>
            <a:endParaRPr b="1" i="0" sz="2900" u="none" cap="none" strike="noStrike">
              <a:solidFill>
                <a:srgbClr val="0067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6acab078376988d8_84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6acab078376988d8_84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7fa79ed0af_0_387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0" name="Google Shape;450;g37fa79ed0af_0_387" title="Screenshot 2025-09-16 alle 12.51.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6038"/>
            <a:ext cx="8839204" cy="450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acab078376988d8_103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g6acab078376988d8_103" title="Screenshot 2025-09-17 alle 09.39.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25" y="3078596"/>
            <a:ext cx="4989751" cy="28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6acab078376988d8_103" title="Screenshot 2025-09-17 alle 09.42.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850" y="0"/>
            <a:ext cx="5593150" cy="29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6acab078376988d8_103"/>
          <p:cNvSpPr txBox="1"/>
          <p:nvPr/>
        </p:nvSpPr>
        <p:spPr>
          <a:xfrm>
            <a:off x="440950" y="707850"/>
            <a:ext cx="28314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Short pencil beam (10 nC) with 20 MW @ 115 MeV Av. Energy 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acab078376988d8_113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6" name="Google Shape;466;g6acab078376988d8_113" title="Screenshot 2025-09-17 alle 09.47.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975" y="58025"/>
            <a:ext cx="4612575" cy="24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6acab078376988d8_113" title="Screenshot 2025-09-17 alle 09.48.2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25" y="2982250"/>
            <a:ext cx="5417674" cy="28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6acab078376988d8_113"/>
          <p:cNvSpPr txBox="1"/>
          <p:nvPr/>
        </p:nvSpPr>
        <p:spPr>
          <a:xfrm>
            <a:off x="440950" y="707850"/>
            <a:ext cx="38874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Short pencil beam (10 nC) with 40 MW @ 115 MeV Av. Energy 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fa79ed0af_0_8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5" name="Google Shape;475;g37fa79ed0a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350" y="978766"/>
            <a:ext cx="4786651" cy="259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37fa79ed0af_0_8" title="Screenshot 2025-09-16 alle 09.12.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76975"/>
            <a:ext cx="8839204" cy="228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37fa79ed0af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37fa79ed0af_0_8"/>
          <p:cNvSpPr txBox="1"/>
          <p:nvPr/>
        </p:nvSpPr>
        <p:spPr>
          <a:xfrm>
            <a:off x="535025" y="1479975"/>
            <a:ext cx="3713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In the </a:t>
            </a:r>
            <a:r>
              <a:rPr lang="en-US" sz="1900"/>
              <a:t>future</a:t>
            </a:r>
            <a:r>
              <a:rPr lang="en-US" sz="1900"/>
              <a:t> we may </a:t>
            </a:r>
            <a:r>
              <a:rPr lang="en-US" sz="1900"/>
              <a:t>feature</a:t>
            </a:r>
            <a:r>
              <a:rPr lang="en-US" sz="1900"/>
              <a:t> a  more powerful klystron @ 40 MW - Still the cavities can work at this </a:t>
            </a:r>
            <a:r>
              <a:rPr lang="en-US" sz="1900"/>
              <a:t>regime</a:t>
            </a:r>
            <a:r>
              <a:rPr lang="en-US" sz="1900"/>
              <a:t> Loaded Traveling wave cavity gradient </a:t>
            </a:r>
            <a:r>
              <a:rPr b="1" lang="en-US" sz="1900"/>
              <a:t>43 MV/m</a:t>
            </a:r>
            <a:endParaRPr b="1" sz="1900"/>
          </a:p>
        </p:txBody>
      </p:sp>
      <p:sp>
        <p:nvSpPr>
          <p:cNvPr id="479" name="Google Shape;479;g37fa79ed0af_0_8"/>
          <p:cNvSpPr txBox="1"/>
          <p:nvPr/>
        </p:nvSpPr>
        <p:spPr>
          <a:xfrm>
            <a:off x="545400" y="789075"/>
            <a:ext cx="371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Long pulse ( 1 µs )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dd029e6d2_1_236"/>
          <p:cNvSpPr txBox="1"/>
          <p:nvPr/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7dd029e6d2_1_236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</a:t>
            </a:r>
            <a:r>
              <a:rPr b="1" lang="en-US" sz="1000">
                <a:solidFill>
                  <a:schemeClr val="lt1"/>
                </a:solidFill>
              </a:rPr>
              <a:t>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7dd029e6d2_1_236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7dd029e6d2_1_236"/>
          <p:cNvSpPr txBox="1"/>
          <p:nvPr/>
        </p:nvSpPr>
        <p:spPr>
          <a:xfrm>
            <a:off x="1954212" y="630237"/>
            <a:ext cx="184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7dd029e6d2_1_236"/>
          <p:cNvSpPr txBox="1"/>
          <p:nvPr/>
        </p:nvSpPr>
        <p:spPr>
          <a:xfrm>
            <a:off x="1417350" y="221376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6778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i="0" sz="2400" u="none" cap="none" strike="noStrike">
              <a:solidFill>
                <a:srgbClr val="0067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7dd029e6d2_1_236"/>
          <p:cNvSpPr txBox="1"/>
          <p:nvPr/>
        </p:nvSpPr>
        <p:spPr>
          <a:xfrm>
            <a:off x="669300" y="884600"/>
            <a:ext cx="7805400" cy="4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nderstand the leading design choices for a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VHEE FLASH LINAC.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Such an accelerator has to be as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compact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 effective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possible for a future implementation in hospital environment.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Optimized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aspects for a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100 MeV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machine: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RF Power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Source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/>
              <a:t>M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inimizing power</a:t>
            </a:r>
            <a:r>
              <a:rPr lang="en-US" sz="1700"/>
              <a:t> (20 MW ?).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RF Cavities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/>
              <a:t>B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alance between gradient, simplicity, compactness.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Source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/>
              <a:t>H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igh current for UHDR</a:t>
            </a:r>
            <a:r>
              <a:rPr lang="en-US" sz="1700"/>
              <a:t>.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 Delivery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/>
              <a:t>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 and feasible schemes.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7dd029e6d2_1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331" cy="79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acab078376988d8_126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acab078376988d8_176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a79ed0af_0_240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7B7B7"/>
                </a:solidFill>
              </a:rPr>
              <a:t>S. Farina et al.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42" name="Google Shape;142;g37fa79ed0af_0_240"/>
          <p:cNvSpPr txBox="1"/>
          <p:nvPr/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3" name="Google Shape;143;g37fa79ed0af_0_240"/>
          <p:cNvSpPr txBox="1"/>
          <p:nvPr/>
        </p:nvSpPr>
        <p:spPr>
          <a:xfrm>
            <a:off x="1954212" y="630237"/>
            <a:ext cx="184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37fa79ed0af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7fa79ed0af_0_240"/>
          <p:cNvSpPr txBox="1"/>
          <p:nvPr/>
        </p:nvSpPr>
        <p:spPr>
          <a:xfrm>
            <a:off x="1417350" y="221376"/>
            <a:ext cx="63093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778"/>
                </a:solidFill>
              </a:rPr>
              <a:t>FLASH Radiation Parameters </a:t>
            </a:r>
            <a:endParaRPr b="1" sz="2400">
              <a:solidFill>
                <a:srgbClr val="006778"/>
              </a:solidFill>
            </a:endParaRPr>
          </a:p>
        </p:txBody>
      </p:sp>
      <p:pic>
        <p:nvPicPr>
          <p:cNvPr id="146" name="Google Shape;146;g37fa79ed0af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353" y="1876278"/>
            <a:ext cx="6138089" cy="281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7fa79ed0af_0_240"/>
          <p:cNvSpPr txBox="1"/>
          <p:nvPr/>
        </p:nvSpPr>
        <p:spPr>
          <a:xfrm>
            <a:off x="195425" y="858825"/>
            <a:ext cx="87297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FLASH </a:t>
            </a:r>
            <a:r>
              <a:rPr lang="en-US" sz="1600"/>
              <a:t>irradiation spares healthy tissues from damage while maintaining the</a:t>
            </a:r>
            <a:r>
              <a:rPr b="1" lang="en-US" sz="1600"/>
              <a:t> same effectiveness as conventional </a:t>
            </a:r>
            <a:r>
              <a:rPr lang="en-US" sz="1600"/>
              <a:t>irradiation in inhibiting tumor growth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8" name="Google Shape;148;g37fa79ed0af_0_240"/>
          <p:cNvSpPr txBox="1"/>
          <p:nvPr/>
        </p:nvSpPr>
        <p:spPr>
          <a:xfrm>
            <a:off x="2823575" y="5127825"/>
            <a:ext cx="3473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Courtesy of L. Giuliano</a:t>
            </a:r>
            <a:endParaRPr sz="1200"/>
          </a:p>
        </p:txBody>
      </p:sp>
      <p:sp>
        <p:nvSpPr>
          <p:cNvPr id="149" name="Google Shape;149;g37fa79ed0af_0_240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214d4cea_0_15"/>
          <p:cNvSpPr txBox="1"/>
          <p:nvPr/>
        </p:nvSpPr>
        <p:spPr>
          <a:xfrm>
            <a:off x="1417350" y="66950"/>
            <a:ext cx="6309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778"/>
                </a:solidFill>
              </a:rPr>
              <a:t>Design of  100 MeV FLASH LINAC</a:t>
            </a:r>
            <a:r>
              <a:rPr b="1" lang="en-US" sz="2200">
                <a:solidFill>
                  <a:srgbClr val="006778"/>
                </a:solidFill>
              </a:rPr>
              <a:t> </a:t>
            </a:r>
            <a:endParaRPr b="1" sz="2200">
              <a:solidFill>
                <a:srgbClr val="006778"/>
              </a:solidFill>
            </a:endParaRPr>
          </a:p>
        </p:txBody>
      </p:sp>
      <p:pic>
        <p:nvPicPr>
          <p:cNvPr id="156" name="Google Shape;156;g37f214d4ce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25" y="591114"/>
            <a:ext cx="8839204" cy="38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7f214d4cea_0_15"/>
          <p:cNvSpPr/>
          <p:nvPr/>
        </p:nvSpPr>
        <p:spPr>
          <a:xfrm>
            <a:off x="199675" y="4006089"/>
            <a:ext cx="280500" cy="34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7f214d4cea_0_15"/>
          <p:cNvSpPr/>
          <p:nvPr/>
        </p:nvSpPr>
        <p:spPr>
          <a:xfrm>
            <a:off x="7992675" y="3535014"/>
            <a:ext cx="324600" cy="303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g37f214d4cea_0_15"/>
          <p:cNvPicPr preferRelativeResize="0"/>
          <p:nvPr/>
        </p:nvPicPr>
        <p:blipFill rotWithShape="1">
          <a:blip r:embed="rId4">
            <a:alphaModFix/>
          </a:blip>
          <a:srcRect b="-1776" l="2214" r="51658" t="43912"/>
          <a:stretch/>
        </p:blipFill>
        <p:spPr>
          <a:xfrm>
            <a:off x="1029175" y="4311325"/>
            <a:ext cx="1903200" cy="130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g37f214d4cea_0_15"/>
          <p:cNvPicPr preferRelativeResize="0"/>
          <p:nvPr/>
        </p:nvPicPr>
        <p:blipFill rotWithShape="1">
          <a:blip r:embed="rId4">
            <a:alphaModFix/>
          </a:blip>
          <a:srcRect b="33519" l="36071" r="16880" t="0"/>
          <a:stretch/>
        </p:blipFill>
        <p:spPr>
          <a:xfrm>
            <a:off x="3402175" y="4255375"/>
            <a:ext cx="1835100" cy="1412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1" name="Google Shape;161;g37f214d4cea_0_15" title="Screenshot 2025-09-07 alle 17.27.5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3350" y="4250100"/>
            <a:ext cx="3729777" cy="1753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7f214d4cea_0_15"/>
          <p:cNvSpPr/>
          <p:nvPr/>
        </p:nvSpPr>
        <p:spPr>
          <a:xfrm>
            <a:off x="6332125" y="4142700"/>
            <a:ext cx="289800" cy="10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7f214d4cea_0_15"/>
          <p:cNvSpPr txBox="1"/>
          <p:nvPr/>
        </p:nvSpPr>
        <p:spPr>
          <a:xfrm>
            <a:off x="6230125" y="3477275"/>
            <a:ext cx="493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Drift</a:t>
            </a:r>
            <a:endParaRPr sz="900"/>
          </a:p>
        </p:txBody>
      </p:sp>
      <p:pic>
        <p:nvPicPr>
          <p:cNvPr id="164" name="Google Shape;164;g37f214d4cea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7f214d4cea_0_15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7f214d4cea_0_15"/>
          <p:cNvSpPr txBox="1"/>
          <p:nvPr/>
        </p:nvSpPr>
        <p:spPr>
          <a:xfrm>
            <a:off x="4672100" y="3380025"/>
            <a:ext cx="13752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30 MV/m (loaded)</a:t>
            </a:r>
            <a:endParaRPr b="1" sz="1100"/>
          </a:p>
        </p:txBody>
      </p:sp>
      <p:sp>
        <p:nvSpPr>
          <p:cNvPr id="167" name="Google Shape;167;g37f214d4cea_0_15"/>
          <p:cNvSpPr txBox="1"/>
          <p:nvPr>
            <p:ph idx="12" type="sldNum"/>
          </p:nvPr>
        </p:nvSpPr>
        <p:spPr>
          <a:xfrm>
            <a:off x="6553200" y="618973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68" name="Google Shape;168;g37f214d4cea_0_15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7f214d4cea_0_15"/>
          <p:cNvSpPr/>
          <p:nvPr/>
        </p:nvSpPr>
        <p:spPr>
          <a:xfrm>
            <a:off x="6446750" y="676275"/>
            <a:ext cx="2506200" cy="168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g37f214d4cea_0_15" title="Screenshot 2025-09-16 alle 23.10.4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2937" y="846025"/>
            <a:ext cx="2580014" cy="141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7f214d4cea_0_15"/>
          <p:cNvSpPr/>
          <p:nvPr/>
        </p:nvSpPr>
        <p:spPr>
          <a:xfrm>
            <a:off x="8141575" y="1034600"/>
            <a:ext cx="289800" cy="57000"/>
          </a:xfrm>
          <a:prstGeom prst="rect">
            <a:avLst/>
          </a:prstGeom>
          <a:solidFill>
            <a:srgbClr val="82243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7f214d4cea_0_15"/>
          <p:cNvSpPr txBox="1"/>
          <p:nvPr/>
        </p:nvSpPr>
        <p:spPr>
          <a:xfrm>
            <a:off x="8062025" y="1007441"/>
            <a:ext cx="595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μs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beam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7f214d4cea_0_15"/>
          <p:cNvSpPr txBox="1"/>
          <p:nvPr/>
        </p:nvSpPr>
        <p:spPr>
          <a:xfrm>
            <a:off x="6833525" y="591125"/>
            <a:ext cx="19032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Compressed pulse</a:t>
            </a:r>
            <a:endParaRPr b="1" sz="1100"/>
          </a:p>
        </p:txBody>
      </p:sp>
      <p:sp>
        <p:nvSpPr>
          <p:cNvPr id="174" name="Google Shape;174;g37f214d4cea_0_15"/>
          <p:cNvSpPr/>
          <p:nvPr/>
        </p:nvSpPr>
        <p:spPr>
          <a:xfrm>
            <a:off x="3683675" y="3519800"/>
            <a:ext cx="638400" cy="15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7f214d4cea_0_15"/>
          <p:cNvSpPr txBox="1"/>
          <p:nvPr/>
        </p:nvSpPr>
        <p:spPr>
          <a:xfrm>
            <a:off x="3480075" y="3404175"/>
            <a:ext cx="1009200" cy="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1 m each</a:t>
            </a:r>
            <a:endParaRPr b="1" sz="1100"/>
          </a:p>
        </p:txBody>
      </p:sp>
      <p:sp>
        <p:nvSpPr>
          <p:cNvPr id="176" name="Google Shape;176;g37f214d4cea_0_15"/>
          <p:cNvSpPr/>
          <p:nvPr/>
        </p:nvSpPr>
        <p:spPr>
          <a:xfrm>
            <a:off x="2138525" y="3476125"/>
            <a:ext cx="450600" cy="18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7f214d4cea_0_15"/>
          <p:cNvSpPr txBox="1"/>
          <p:nvPr/>
        </p:nvSpPr>
        <p:spPr>
          <a:xfrm>
            <a:off x="1982825" y="3391475"/>
            <a:ext cx="79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70 cm</a:t>
            </a:r>
            <a:endParaRPr sz="1100"/>
          </a:p>
        </p:txBody>
      </p:sp>
      <p:sp>
        <p:nvSpPr>
          <p:cNvPr id="178" name="Google Shape;178;g37f214d4cea_0_15"/>
          <p:cNvSpPr txBox="1"/>
          <p:nvPr/>
        </p:nvSpPr>
        <p:spPr>
          <a:xfrm>
            <a:off x="6770775" y="4716600"/>
            <a:ext cx="883800" cy="354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Loaded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f214d4cea_0_52"/>
          <p:cNvSpPr txBox="1"/>
          <p:nvPr>
            <p:ph idx="12" type="sldNum"/>
          </p:nvPr>
        </p:nvSpPr>
        <p:spPr>
          <a:xfrm>
            <a:off x="6553200" y="618973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grpSp>
        <p:nvGrpSpPr>
          <p:cNvPr id="185" name="Google Shape;185;g37f214d4cea_0_52"/>
          <p:cNvGrpSpPr/>
          <p:nvPr/>
        </p:nvGrpSpPr>
        <p:grpSpPr>
          <a:xfrm>
            <a:off x="199675" y="591114"/>
            <a:ext cx="8873454" cy="5076961"/>
            <a:chOff x="199675" y="880864"/>
            <a:chExt cx="8873454" cy="5076961"/>
          </a:xfrm>
        </p:grpSpPr>
        <p:grpSp>
          <p:nvGrpSpPr>
            <p:cNvPr id="186" name="Google Shape;186;g37f214d4cea_0_52"/>
            <p:cNvGrpSpPr/>
            <p:nvPr/>
          </p:nvGrpSpPr>
          <p:grpSpPr>
            <a:xfrm>
              <a:off x="199675" y="880864"/>
              <a:ext cx="8873454" cy="3806727"/>
              <a:chOff x="118150" y="1569025"/>
              <a:chExt cx="8873454" cy="3806727"/>
            </a:xfrm>
          </p:grpSpPr>
          <p:grpSp>
            <p:nvGrpSpPr>
              <p:cNvPr id="187" name="Google Shape;187;g37f214d4cea_0_52"/>
              <p:cNvGrpSpPr/>
              <p:nvPr/>
            </p:nvGrpSpPr>
            <p:grpSpPr>
              <a:xfrm>
                <a:off x="118150" y="1569025"/>
                <a:ext cx="8873454" cy="3806727"/>
                <a:chOff x="118150" y="1569025"/>
                <a:chExt cx="8873454" cy="3806727"/>
              </a:xfrm>
            </p:grpSpPr>
            <p:pic>
              <p:nvPicPr>
                <p:cNvPr id="188" name="Google Shape;188;g37f214d4cea_0_52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52400" y="1569025"/>
                  <a:ext cx="8839204" cy="38067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9" name="Google Shape;189;g37f214d4cea_0_52"/>
                <p:cNvSpPr/>
                <p:nvPr/>
              </p:nvSpPr>
              <p:spPr>
                <a:xfrm>
                  <a:off x="118150" y="4984000"/>
                  <a:ext cx="280500" cy="347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0" name="Google Shape;190;g37f214d4cea_0_52"/>
              <p:cNvSpPr/>
              <p:nvPr/>
            </p:nvSpPr>
            <p:spPr>
              <a:xfrm>
                <a:off x="7911150" y="4512925"/>
                <a:ext cx="324600" cy="3036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91" name="Google Shape;191;g37f214d4cea_0_52"/>
            <p:cNvPicPr preferRelativeResize="0"/>
            <p:nvPr/>
          </p:nvPicPr>
          <p:blipFill rotWithShape="1">
            <a:blip r:embed="rId4">
              <a:alphaModFix/>
            </a:blip>
            <a:srcRect b="-1776" l="2214" r="51658" t="43912"/>
            <a:stretch/>
          </p:blipFill>
          <p:spPr>
            <a:xfrm>
              <a:off x="1029175" y="4601075"/>
              <a:ext cx="1903200" cy="13008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92" name="Google Shape;192;g37f214d4cea_0_52"/>
            <p:cNvPicPr preferRelativeResize="0"/>
            <p:nvPr/>
          </p:nvPicPr>
          <p:blipFill rotWithShape="1">
            <a:blip r:embed="rId4">
              <a:alphaModFix/>
            </a:blip>
            <a:srcRect b="33519" l="36071" r="16880" t="0"/>
            <a:stretch/>
          </p:blipFill>
          <p:spPr>
            <a:xfrm>
              <a:off x="3402175" y="4545125"/>
              <a:ext cx="1835100" cy="14127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g37f214d4cea_0_52" title="Screenshot 2025-09-07 alle 17.27.5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3350" y="4250100"/>
            <a:ext cx="3729777" cy="175379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7f214d4cea_0_52"/>
          <p:cNvSpPr/>
          <p:nvPr/>
        </p:nvSpPr>
        <p:spPr>
          <a:xfrm>
            <a:off x="6332125" y="4142700"/>
            <a:ext cx="289800" cy="10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7f214d4cea_0_52"/>
          <p:cNvSpPr txBox="1"/>
          <p:nvPr/>
        </p:nvSpPr>
        <p:spPr>
          <a:xfrm>
            <a:off x="6230125" y="3477275"/>
            <a:ext cx="4938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Drift</a:t>
            </a:r>
            <a:endParaRPr sz="900"/>
          </a:p>
        </p:txBody>
      </p:sp>
      <p:pic>
        <p:nvPicPr>
          <p:cNvPr id="196" name="Google Shape;196;g37f214d4cea_0_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7f214d4cea_0_52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7f214d4cea_0_52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7f214d4cea_0_52"/>
          <p:cNvSpPr txBox="1"/>
          <p:nvPr/>
        </p:nvSpPr>
        <p:spPr>
          <a:xfrm>
            <a:off x="1417350" y="66950"/>
            <a:ext cx="63093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778"/>
                </a:solidFill>
              </a:rPr>
              <a:t>Design of  100 MeV FLASH LINAC </a:t>
            </a:r>
            <a:endParaRPr b="1" sz="2200">
              <a:solidFill>
                <a:srgbClr val="006778"/>
              </a:solidFill>
            </a:endParaRPr>
          </a:p>
        </p:txBody>
      </p:sp>
      <p:sp>
        <p:nvSpPr>
          <p:cNvPr id="200" name="Google Shape;200;g37f214d4cea_0_52"/>
          <p:cNvSpPr/>
          <p:nvPr/>
        </p:nvSpPr>
        <p:spPr>
          <a:xfrm>
            <a:off x="6413500" y="695850"/>
            <a:ext cx="2469600" cy="156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g37f214d4cea_0_52" title="Screenshot 2025-09-16 alle 23.10.4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2665" y="848130"/>
            <a:ext cx="2580014" cy="141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7f214d4cea_0_52"/>
          <p:cNvSpPr/>
          <p:nvPr/>
        </p:nvSpPr>
        <p:spPr>
          <a:xfrm>
            <a:off x="8147400" y="1032200"/>
            <a:ext cx="289800" cy="57000"/>
          </a:xfrm>
          <a:prstGeom prst="rect">
            <a:avLst/>
          </a:prstGeom>
          <a:solidFill>
            <a:srgbClr val="82243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7f214d4cea_0_52"/>
          <p:cNvSpPr txBox="1"/>
          <p:nvPr/>
        </p:nvSpPr>
        <p:spPr>
          <a:xfrm>
            <a:off x="8060016" y="1007004"/>
            <a:ext cx="595200" cy="1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μs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beam</a:t>
            </a:r>
            <a:endParaRPr b="1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7f214d4cea_0_52"/>
          <p:cNvSpPr txBox="1"/>
          <p:nvPr/>
        </p:nvSpPr>
        <p:spPr>
          <a:xfrm>
            <a:off x="6833525" y="591125"/>
            <a:ext cx="19032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Compressed pulse</a:t>
            </a:r>
            <a:endParaRPr b="1" sz="1100"/>
          </a:p>
        </p:txBody>
      </p:sp>
      <p:graphicFrame>
        <p:nvGraphicFramePr>
          <p:cNvPr id="205" name="Google Shape;205;g37f214d4cea_0_52"/>
          <p:cNvGraphicFramePr/>
          <p:nvPr/>
        </p:nvGraphicFramePr>
        <p:xfrm>
          <a:off x="836675" y="1835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{9DB2673C-893C-47BB-BEB0-3222BB7833B6}</a:tableStyleId>
              </a:tblPr>
              <a:tblGrid>
                <a:gridCol w="3735325"/>
                <a:gridCol w="3735325"/>
              </a:tblGrid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Klystron Power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20 MW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Resonant Frequency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5.712 GHz (C Band)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Final Energy (Loaded)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100 MeV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Pulse Repetition Frequency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(100 - 200)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 Hz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Single Pulse duration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(0.1 - 1) μs</a:t>
                      </a:r>
                      <a:endParaRPr b="1" baseline="-25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Single Pulse charge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( 1 - 100 ) nC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Number of Structures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  <a:tr h="3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Length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4.35 m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77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f214d4cea_0_90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 5</a:t>
            </a:r>
            <a:endParaRPr/>
          </a:p>
        </p:txBody>
      </p:sp>
      <p:sp>
        <p:nvSpPr>
          <p:cNvPr id="212" name="Google Shape;212;g37f214d4cea_0_90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7f214d4cea_0_90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778"/>
                </a:solidFill>
              </a:rPr>
              <a:t>Electron Beam Structure</a:t>
            </a:r>
            <a:endParaRPr b="1" sz="2200">
              <a:solidFill>
                <a:srgbClr val="006778"/>
              </a:solidFill>
            </a:endParaRPr>
          </a:p>
        </p:txBody>
      </p:sp>
      <p:pic>
        <p:nvPicPr>
          <p:cNvPr id="214" name="Google Shape;214;g37f214d4cea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g37f214d4cea_0_90"/>
          <p:cNvGrpSpPr/>
          <p:nvPr/>
        </p:nvGrpSpPr>
        <p:grpSpPr>
          <a:xfrm>
            <a:off x="1466163" y="795520"/>
            <a:ext cx="6211675" cy="5042230"/>
            <a:chOff x="190625" y="662795"/>
            <a:chExt cx="6211675" cy="5042230"/>
          </a:xfrm>
        </p:grpSpPr>
        <p:grpSp>
          <p:nvGrpSpPr>
            <p:cNvPr id="216" name="Google Shape;216;g37f214d4cea_0_90"/>
            <p:cNvGrpSpPr/>
            <p:nvPr/>
          </p:nvGrpSpPr>
          <p:grpSpPr>
            <a:xfrm>
              <a:off x="1500843" y="662795"/>
              <a:ext cx="4901457" cy="5042230"/>
              <a:chOff x="2290812" y="152400"/>
              <a:chExt cx="5678898" cy="5842000"/>
            </a:xfrm>
          </p:grpSpPr>
          <p:pic>
            <p:nvPicPr>
              <p:cNvPr id="217" name="Google Shape;217;g37f214d4cea_0_9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90812" y="152400"/>
                <a:ext cx="5678898" cy="5842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Google Shape;218;g37f214d4cea_0_90"/>
              <p:cNvSpPr/>
              <p:nvPr/>
            </p:nvSpPr>
            <p:spPr>
              <a:xfrm>
                <a:off x="3573675" y="895200"/>
                <a:ext cx="386700" cy="230700"/>
              </a:xfrm>
              <a:prstGeom prst="rect">
                <a:avLst/>
              </a:prstGeom>
              <a:solidFill>
                <a:srgbClr val="FFFFFF"/>
              </a:solidFill>
              <a:ln cap="flat" cmpd="sng" w="82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900" lIns="78900" spcFirstLastPara="1" rIns="78900" wrap="square" tIns="78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8"/>
              </a:p>
            </p:txBody>
          </p:sp>
          <p:sp>
            <p:nvSpPr>
              <p:cNvPr id="219" name="Google Shape;219;g37f214d4cea_0_90"/>
              <p:cNvSpPr/>
              <p:nvPr/>
            </p:nvSpPr>
            <p:spPr>
              <a:xfrm>
                <a:off x="5861700" y="895200"/>
                <a:ext cx="386700" cy="219600"/>
              </a:xfrm>
              <a:prstGeom prst="rect">
                <a:avLst/>
              </a:prstGeom>
              <a:solidFill>
                <a:srgbClr val="FFFFFF"/>
              </a:solidFill>
              <a:ln cap="flat" cmpd="sng" w="82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900" lIns="78900" spcFirstLastPara="1" rIns="78900" wrap="square" tIns="78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8"/>
              </a:p>
            </p:txBody>
          </p:sp>
        </p:grpSp>
        <p:cxnSp>
          <p:nvCxnSpPr>
            <p:cNvPr id="220" name="Google Shape;220;g37f214d4cea_0_90"/>
            <p:cNvCxnSpPr/>
            <p:nvPr/>
          </p:nvCxnSpPr>
          <p:spPr>
            <a:xfrm>
              <a:off x="1983677" y="1621072"/>
              <a:ext cx="3256800" cy="0"/>
            </a:xfrm>
            <a:prstGeom prst="straightConnector1">
              <a:avLst/>
            </a:prstGeom>
            <a:noFill/>
            <a:ln cap="flat" cmpd="sng" w="24675">
              <a:solidFill>
                <a:srgbClr val="BF28B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g37f214d4cea_0_90"/>
            <p:cNvCxnSpPr/>
            <p:nvPr/>
          </p:nvCxnSpPr>
          <p:spPr>
            <a:xfrm rot="10800000">
              <a:off x="1569787" y="1615397"/>
              <a:ext cx="352500" cy="0"/>
            </a:xfrm>
            <a:prstGeom prst="straightConnector1">
              <a:avLst/>
            </a:prstGeom>
            <a:noFill/>
            <a:ln cap="flat" cmpd="sng" w="8225">
              <a:solidFill>
                <a:srgbClr val="BF28BB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2" name="Google Shape;222;g37f214d4cea_0_90"/>
            <p:cNvSpPr txBox="1"/>
            <p:nvPr/>
          </p:nvSpPr>
          <p:spPr>
            <a:xfrm>
              <a:off x="190625" y="1359025"/>
              <a:ext cx="14010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900" lIns="78900" spcFirstLastPara="1" rIns="78900" wrap="square" tIns="78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1"/>
                <a:t>Max: </a:t>
              </a:r>
              <a:r>
                <a:rPr b="1" lang="en-US" sz="1571"/>
                <a:t>100 mA</a:t>
              </a:r>
              <a:endParaRPr b="1" sz="1571"/>
            </a:p>
          </p:txBody>
        </p:sp>
        <p:sp>
          <p:nvSpPr>
            <p:cNvPr id="223" name="Google Shape;223;g37f214d4cea_0_90"/>
            <p:cNvSpPr/>
            <p:nvPr/>
          </p:nvSpPr>
          <p:spPr>
            <a:xfrm>
              <a:off x="1663525" y="837125"/>
              <a:ext cx="258600" cy="606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g37f214d4cea_0_90"/>
            <p:cNvSpPr txBox="1"/>
            <p:nvPr/>
          </p:nvSpPr>
          <p:spPr>
            <a:xfrm rot="-5400000">
              <a:off x="1350775" y="1054399"/>
              <a:ext cx="7905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900" lIns="78900" spcFirstLastPara="1" rIns="78900" wrap="square" tIns="78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35"/>
                <a:t>Current  </a:t>
              </a:r>
              <a:endParaRPr sz="1235"/>
            </a:p>
          </p:txBody>
        </p:sp>
        <p:sp>
          <p:nvSpPr>
            <p:cNvPr id="225" name="Google Shape;225;g37f214d4cea_0_90"/>
            <p:cNvSpPr txBox="1"/>
            <p:nvPr/>
          </p:nvSpPr>
          <p:spPr>
            <a:xfrm>
              <a:off x="2328925" y="1132925"/>
              <a:ext cx="901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1  µs</a:t>
              </a:r>
              <a:endParaRPr b="1" sz="1800"/>
            </a:p>
          </p:txBody>
        </p:sp>
        <p:sp>
          <p:nvSpPr>
            <p:cNvPr id="226" name="Google Shape;226;g37f214d4cea_0_90"/>
            <p:cNvSpPr txBox="1"/>
            <p:nvPr/>
          </p:nvSpPr>
          <p:spPr>
            <a:xfrm>
              <a:off x="4273675" y="1132925"/>
              <a:ext cx="901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/>
                <a:t>1  µs</a:t>
              </a:r>
              <a:endParaRPr b="1" sz="1700"/>
            </a:p>
          </p:txBody>
        </p:sp>
      </p:grpSp>
      <p:sp>
        <p:nvSpPr>
          <p:cNvPr id="227" name="Google Shape;227;g37f214d4cea_0_90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7f214d4cea_0_90"/>
          <p:cNvSpPr/>
          <p:nvPr/>
        </p:nvSpPr>
        <p:spPr>
          <a:xfrm>
            <a:off x="4027525" y="5682950"/>
            <a:ext cx="359400" cy="1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7f214d4cea_0_90"/>
          <p:cNvSpPr txBox="1"/>
          <p:nvPr/>
        </p:nvSpPr>
        <p:spPr>
          <a:xfrm>
            <a:off x="3772225" y="5612000"/>
            <a:ext cx="870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10 ps </a:t>
            </a:r>
            <a:endParaRPr b="1" sz="1500"/>
          </a:p>
        </p:txBody>
      </p:sp>
      <p:sp>
        <p:nvSpPr>
          <p:cNvPr id="230" name="Google Shape;230;g37f214d4cea_0_90"/>
          <p:cNvSpPr/>
          <p:nvPr/>
        </p:nvSpPr>
        <p:spPr>
          <a:xfrm>
            <a:off x="4335050" y="4635850"/>
            <a:ext cx="556800" cy="25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7f214d4cea_0_90"/>
          <p:cNvSpPr txBox="1"/>
          <p:nvPr/>
        </p:nvSpPr>
        <p:spPr>
          <a:xfrm>
            <a:off x="4208900" y="4536800"/>
            <a:ext cx="924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175 ps</a:t>
            </a:r>
            <a:endParaRPr b="1"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f214d4cea_0_121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38" name="Google Shape;238;g37f214d4cea_0_121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778"/>
                </a:solidFill>
              </a:rPr>
              <a:t>Beam Dynamics Simulations with ASTRA</a:t>
            </a:r>
            <a:endParaRPr b="1" sz="2200">
              <a:solidFill>
                <a:srgbClr val="006778"/>
              </a:solidFill>
            </a:endParaRPr>
          </a:p>
        </p:txBody>
      </p:sp>
      <p:pic>
        <p:nvPicPr>
          <p:cNvPr id="239" name="Google Shape;239;g37f214d4cea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5" y="1581075"/>
            <a:ext cx="4100600" cy="195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7f214d4cea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293" y="1540333"/>
            <a:ext cx="4209307" cy="199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7f214d4cea_0_121" title="Screenshot 2025-09-07 alle 18.05.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300" y="3497825"/>
            <a:ext cx="2918174" cy="26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g37f214d4cea_0_121"/>
          <p:cNvGrpSpPr/>
          <p:nvPr/>
        </p:nvGrpSpPr>
        <p:grpSpPr>
          <a:xfrm>
            <a:off x="4772699" y="3696285"/>
            <a:ext cx="3899857" cy="2206298"/>
            <a:chOff x="235225" y="672950"/>
            <a:chExt cx="8839204" cy="5414229"/>
          </a:xfrm>
        </p:grpSpPr>
        <p:pic>
          <p:nvPicPr>
            <p:cNvPr id="243" name="Google Shape;243;g37f214d4cea_0_121" title="Screenshot 2025-09-07 alle 18.22.40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5225" y="683525"/>
              <a:ext cx="8839204" cy="54036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g37f214d4cea_0_121"/>
            <p:cNvSpPr/>
            <p:nvPr/>
          </p:nvSpPr>
          <p:spPr>
            <a:xfrm>
              <a:off x="3261275" y="672950"/>
              <a:ext cx="2057400" cy="217500"/>
            </a:xfrm>
            <a:prstGeom prst="rect">
              <a:avLst/>
            </a:prstGeom>
            <a:solidFill>
              <a:srgbClr val="FFFFFF"/>
            </a:solidFill>
            <a:ln cap="flat" cmpd="sng" w="3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7225" lIns="37225" spcFirstLastPara="1" rIns="37225" wrap="square" tIns="37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5" name="Google Shape;245;g37f214d4cea_0_1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7f214d4cea_0_121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7f214d4cea_0_121"/>
          <p:cNvSpPr/>
          <p:nvPr/>
        </p:nvSpPr>
        <p:spPr>
          <a:xfrm>
            <a:off x="1681450" y="3712800"/>
            <a:ext cx="1069200" cy="14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7f214d4cea_0_121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7f214d4cea_0_121"/>
          <p:cNvSpPr txBox="1"/>
          <p:nvPr/>
        </p:nvSpPr>
        <p:spPr>
          <a:xfrm>
            <a:off x="219150" y="575259"/>
            <a:ext cx="87057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slides calculation drove the beam dynamics study for the single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μs 100 nC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pulse establishing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accelerator layout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point.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Then they have been implemented in the ASTRA Simulation tool.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f214d4cea_0_176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56" name="Google Shape;256;g37f214d4cea_0_176"/>
          <p:cNvSpPr txBox="1"/>
          <p:nvPr/>
        </p:nvSpPr>
        <p:spPr>
          <a:xfrm>
            <a:off x="219150" y="575259"/>
            <a:ext cx="87057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slides calculation drove the beam dynamics study for the single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μs 100 nC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pulse establishing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accelerator layout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point.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Then they have been implemented in the ASTRA Simulation tool.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37f214d4cea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5" y="1581075"/>
            <a:ext cx="4100600" cy="195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7f214d4cea_0_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293" y="1540333"/>
            <a:ext cx="4209307" cy="199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7f214d4cea_0_176" title="Screenshot 2025-09-07 alle 18.05.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300" y="3497825"/>
            <a:ext cx="2918174" cy="26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g37f214d4cea_0_176"/>
          <p:cNvGrpSpPr/>
          <p:nvPr/>
        </p:nvGrpSpPr>
        <p:grpSpPr>
          <a:xfrm>
            <a:off x="4772699" y="3696285"/>
            <a:ext cx="3899857" cy="2206298"/>
            <a:chOff x="235225" y="672950"/>
            <a:chExt cx="8839204" cy="5414229"/>
          </a:xfrm>
        </p:grpSpPr>
        <p:pic>
          <p:nvPicPr>
            <p:cNvPr id="261" name="Google Shape;261;g37f214d4cea_0_176" title="Screenshot 2025-09-07 alle 18.22.40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5225" y="683525"/>
              <a:ext cx="8839204" cy="54036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g37f214d4cea_0_176"/>
            <p:cNvSpPr/>
            <p:nvPr/>
          </p:nvSpPr>
          <p:spPr>
            <a:xfrm>
              <a:off x="3261275" y="672950"/>
              <a:ext cx="2057400" cy="217500"/>
            </a:xfrm>
            <a:prstGeom prst="rect">
              <a:avLst/>
            </a:prstGeom>
            <a:solidFill>
              <a:srgbClr val="FFFFFF"/>
            </a:solidFill>
            <a:ln cap="flat" cmpd="sng" w="3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7225" lIns="37225" spcFirstLastPara="1" rIns="37225" wrap="square" tIns="37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3" name="Google Shape;263;g37f214d4cea_0_1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7f214d4cea_0_176"/>
          <p:cNvSpPr txBox="1"/>
          <p:nvPr/>
        </p:nvSpPr>
        <p:spPr>
          <a:xfrm>
            <a:off x="1486800" y="2293625"/>
            <a:ext cx="6170400" cy="1204200"/>
          </a:xfrm>
          <a:prstGeom prst="rect">
            <a:avLst/>
          </a:prstGeom>
          <a:solidFill>
            <a:srgbClr val="006778"/>
          </a:solidFill>
          <a:ln cap="flat" cmpd="sng" w="19050">
            <a:solidFill>
              <a:srgbClr val="8224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Simulations confirm the feasibility of the proposed working point, showing 100 MeV of simulated energy and good beam transport.</a:t>
            </a:r>
            <a:endParaRPr b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7f214d4cea_0_176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7f214d4cea_0_176"/>
          <p:cNvSpPr/>
          <p:nvPr/>
        </p:nvSpPr>
        <p:spPr>
          <a:xfrm>
            <a:off x="1681450" y="3673925"/>
            <a:ext cx="1098300" cy="1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7f214d4cea_0_176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7f214d4cea_0_176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778"/>
                </a:solidFill>
              </a:rPr>
              <a:t>Beam Dynamics Simulations with ASTRA</a:t>
            </a:r>
            <a:endParaRPr b="1" sz="2200">
              <a:solidFill>
                <a:srgbClr val="00677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acab078376988d8_13"/>
          <p:cNvSpPr txBox="1"/>
          <p:nvPr>
            <p:ph idx="12" type="sldNum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75" name="Google Shape;275;g6acab078376988d8_13"/>
          <p:cNvSpPr txBox="1"/>
          <p:nvPr/>
        </p:nvSpPr>
        <p:spPr>
          <a:xfrm>
            <a:off x="219150" y="575259"/>
            <a:ext cx="87057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slides calculation drove the beam dynamics study for the single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μs 100 nC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pulse establishing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accelerator layout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point.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Then they have been implemented in the ASTRA Simulation tool.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6acab078376988d8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5" y="1581075"/>
            <a:ext cx="4100600" cy="195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6acab078376988d8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293" y="1540333"/>
            <a:ext cx="4209307" cy="199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6acab078376988d8_13" title="Screenshot 2025-09-07 alle 18.05.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300" y="3497825"/>
            <a:ext cx="2918174" cy="26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g6acab078376988d8_13"/>
          <p:cNvGrpSpPr/>
          <p:nvPr/>
        </p:nvGrpSpPr>
        <p:grpSpPr>
          <a:xfrm>
            <a:off x="4772699" y="3696285"/>
            <a:ext cx="3899857" cy="2206298"/>
            <a:chOff x="235225" y="672950"/>
            <a:chExt cx="8839204" cy="5414229"/>
          </a:xfrm>
        </p:grpSpPr>
        <p:pic>
          <p:nvPicPr>
            <p:cNvPr id="280" name="Google Shape;280;g6acab078376988d8_13" title="Screenshot 2025-09-07 alle 18.22.40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5225" y="683525"/>
              <a:ext cx="8839204" cy="54036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6acab078376988d8_13"/>
            <p:cNvSpPr/>
            <p:nvPr/>
          </p:nvSpPr>
          <p:spPr>
            <a:xfrm>
              <a:off x="3261275" y="672950"/>
              <a:ext cx="2057400" cy="217500"/>
            </a:xfrm>
            <a:prstGeom prst="rect">
              <a:avLst/>
            </a:prstGeom>
            <a:solidFill>
              <a:srgbClr val="FFFFFF"/>
            </a:solidFill>
            <a:ln cap="flat" cmpd="sng" w="3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7225" lIns="37225" spcFirstLastPara="1" rIns="37225" wrap="square" tIns="37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g6acab078376988d8_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64425" y="0"/>
            <a:ext cx="1911094" cy="79552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6acab078376988d8_13"/>
          <p:cNvSpPr txBox="1"/>
          <p:nvPr/>
        </p:nvSpPr>
        <p:spPr>
          <a:xfrm>
            <a:off x="1486800" y="2293625"/>
            <a:ext cx="6170400" cy="1204200"/>
          </a:xfrm>
          <a:prstGeom prst="rect">
            <a:avLst/>
          </a:prstGeom>
          <a:solidFill>
            <a:srgbClr val="006778"/>
          </a:solidFill>
          <a:ln cap="flat" cmpd="sng" w="19050">
            <a:solidFill>
              <a:srgbClr val="8224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Simulations confirm the feasibility of the proposed working point, showing 100 MeV of simulated energy and good beam transport.</a:t>
            </a:r>
            <a:endParaRPr b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6acab078376988d8_13"/>
          <p:cNvSpPr txBox="1"/>
          <p:nvPr/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S. Farina et al.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6acab078376988d8_13"/>
          <p:cNvSpPr/>
          <p:nvPr/>
        </p:nvSpPr>
        <p:spPr>
          <a:xfrm>
            <a:off x="1681450" y="3673925"/>
            <a:ext cx="1098300" cy="1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6acab078376988d8_13"/>
          <p:cNvSpPr txBox="1"/>
          <p:nvPr/>
        </p:nvSpPr>
        <p:spPr>
          <a:xfrm>
            <a:off x="1219200" y="6146800"/>
            <a:ext cx="270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  VHEE 2025 15–17 set 2025 - STFC, Daresbury Laboratory</a:t>
            </a:r>
            <a:endParaRPr b="1" sz="1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6acab078376988d8_13"/>
          <p:cNvSpPr txBox="1"/>
          <p:nvPr/>
        </p:nvSpPr>
        <p:spPr>
          <a:xfrm>
            <a:off x="1417350" y="66950"/>
            <a:ext cx="630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778"/>
                </a:solidFill>
              </a:rPr>
              <a:t>Beam Dynamics Simulations with ASTRA</a:t>
            </a:r>
            <a:endParaRPr b="1" sz="2200">
              <a:solidFill>
                <a:srgbClr val="006778"/>
              </a:solidFill>
            </a:endParaRPr>
          </a:p>
        </p:txBody>
      </p:sp>
      <p:sp>
        <p:nvSpPr>
          <p:cNvPr id="288" name="Google Shape;288;g6acab078376988d8_13"/>
          <p:cNvSpPr txBox="1"/>
          <p:nvPr/>
        </p:nvSpPr>
        <p:spPr>
          <a:xfrm>
            <a:off x="1486800" y="3905892"/>
            <a:ext cx="6170400" cy="1204200"/>
          </a:xfrm>
          <a:prstGeom prst="rect">
            <a:avLst/>
          </a:prstGeom>
          <a:solidFill>
            <a:srgbClr val="006778"/>
          </a:solidFill>
          <a:ln cap="flat" cmpd="sng" w="19050">
            <a:solidFill>
              <a:srgbClr val="8224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 a higher power Klystron the structures would sustain larger fields making it possible to reach up to 130 MeV</a:t>
            </a:r>
            <a:endParaRPr b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2006-11-20T16:13:10Z</dcterms:created>
  <dc:creator>- -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