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8" r:id="rId2"/>
    <p:sldId id="327" r:id="rId3"/>
    <p:sldId id="316" r:id="rId4"/>
    <p:sldId id="262" r:id="rId5"/>
    <p:sldId id="328" r:id="rId6"/>
    <p:sldId id="329" r:id="rId7"/>
    <p:sldId id="318" r:id="rId8"/>
    <p:sldId id="321" r:id="rId9"/>
    <p:sldId id="334" r:id="rId10"/>
    <p:sldId id="331" r:id="rId11"/>
    <p:sldId id="320" r:id="rId12"/>
    <p:sldId id="326" r:id="rId13"/>
    <p:sldId id="333" r:id="rId14"/>
    <p:sldId id="330" r:id="rId15"/>
    <p:sldId id="332" r:id="rId16"/>
    <p:sldId id="317" r:id="rId17"/>
    <p:sldId id="336" r:id="rId18"/>
    <p:sldId id="338" r:id="rId19"/>
    <p:sldId id="337" r:id="rId20"/>
    <p:sldId id="323" r:id="rId21"/>
    <p:sldId id="339" r:id="rId22"/>
    <p:sldId id="322" r:id="rId23"/>
    <p:sldId id="325" r:id="rId24"/>
    <p:sldId id="340" r:id="rId25"/>
    <p:sldId id="341" r:id="rId26"/>
    <p:sldId id="261" r:id="rId27"/>
    <p:sldId id="315"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99FD5AA-C25F-4161-83D2-9673C65415F7}">
          <p14:sldIdLst>
            <p14:sldId id="258"/>
            <p14:sldId id="327"/>
          </p14:sldIdLst>
        </p14:section>
        <p14:section name="VIGAS intro" id="{6CE30D27-650A-42D3-AA2C-775A7A39A08E}">
          <p14:sldIdLst>
            <p14:sldId id="316"/>
            <p14:sldId id="262"/>
            <p14:sldId id="328"/>
            <p14:sldId id="329"/>
            <p14:sldId id="318"/>
            <p14:sldId id="321"/>
            <p14:sldId id="334"/>
          </p14:sldIdLst>
        </p14:section>
        <p14:section name="S-band injector" id="{C542C2C3-5B36-4C0D-A5BD-EAF6869FE6DB}">
          <p14:sldIdLst>
            <p14:sldId id="331"/>
            <p14:sldId id="320"/>
            <p14:sldId id="326"/>
            <p14:sldId id="333"/>
          </p14:sldIdLst>
        </p14:section>
        <p14:section name="X-band linac" id="{D3895E7B-9A4D-418E-A84D-872169C661C9}">
          <p14:sldIdLst>
            <p14:sldId id="330"/>
            <p14:sldId id="332"/>
            <p14:sldId id="317"/>
            <p14:sldId id="336"/>
            <p14:sldId id="338"/>
            <p14:sldId id="337"/>
            <p14:sldId id="323"/>
            <p14:sldId id="339"/>
            <p14:sldId id="322"/>
          </p14:sldIdLst>
        </p14:section>
        <p14:section name="Summary" id="{285F9240-06A4-47AE-BB5D-9A4F380A0A93}">
          <p14:sldIdLst>
            <p14:sldId id="325"/>
            <p14:sldId id="340"/>
            <p14:sldId id="341"/>
          </p14:sldIdLst>
        </p14:section>
        <p14:section name="VHEE 100MeV" id="{BBB7EFF2-5159-46EA-BC3F-80B45518DA89}">
          <p14:sldIdLst>
            <p14:sldId id="261"/>
          </p14:sldIdLst>
        </p14:section>
        <p14:section name="Thanks" id="{090C8753-0A44-4A11-A5B8-3901C4F43B5F}">
          <p14:sldIdLst>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8EC"/>
    <a:srgbClr val="D2CDD7"/>
    <a:srgbClr val="FF0000"/>
    <a:srgbClr val="CD27CD"/>
    <a:srgbClr val="E2C7EB"/>
    <a:srgbClr val="352A86"/>
    <a:srgbClr val="6707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6" autoAdjust="0"/>
    <p:restoredTop sz="76219" autoAdjust="0"/>
  </p:normalViewPr>
  <p:slideViewPr>
    <p:cSldViewPr snapToGrid="0">
      <p:cViewPr>
        <p:scale>
          <a:sx n="75" d="100"/>
          <a:sy n="75" d="100"/>
        </p:scale>
        <p:origin x="11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75298-A4CD-4D60-AED7-43C325D42FF5}" type="datetimeFigureOut">
              <a:rPr lang="zh-CN" altLang="en-US" smtClean="0"/>
              <a:t>2025/9/15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FC21-1B2E-4F61-AA8E-EF5DE3A66FA2}" type="slidenum">
              <a:rPr lang="zh-CN" altLang="en-US" smtClean="0"/>
              <a:t>‹#›</a:t>
            </a:fld>
            <a:endParaRPr lang="zh-CN" altLang="en-US"/>
          </a:p>
        </p:txBody>
      </p:sp>
    </p:spTree>
    <p:extLst>
      <p:ext uri="{BB962C8B-B14F-4D97-AF65-F5344CB8AC3E}">
        <p14:creationId xmlns:p14="http://schemas.microsoft.com/office/powerpoint/2010/main" val="2873710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Hello everyone! I</a:t>
            </a:r>
            <a:r>
              <a:rPr lang="zh-CN" altLang="en-US" dirty="0"/>
              <a:t> </a:t>
            </a:r>
            <a:r>
              <a:rPr lang="en-US" altLang="zh-CN" dirty="0"/>
              <a:t>am</a:t>
            </a:r>
            <a:r>
              <a:rPr lang="zh-CN" altLang="en-US" dirty="0"/>
              <a:t> </a:t>
            </a:r>
            <a:r>
              <a:rPr lang="en-US" altLang="zh-CN" dirty="0"/>
              <a:t>Hongyu</a:t>
            </a:r>
            <a:r>
              <a:rPr lang="zh-CN" altLang="en-US" dirty="0"/>
              <a:t> </a:t>
            </a:r>
            <a:r>
              <a:rPr lang="en-US" altLang="zh-CN" dirty="0"/>
              <a:t>Li</a:t>
            </a:r>
            <a:r>
              <a:rPr lang="zh-CN" altLang="en-US" dirty="0"/>
              <a:t> </a:t>
            </a:r>
            <a:r>
              <a:rPr lang="en-US" altLang="zh-CN" dirty="0"/>
              <a:t>from</a:t>
            </a:r>
            <a:r>
              <a:rPr lang="zh-CN" altLang="en-US" dirty="0"/>
              <a:t> </a:t>
            </a:r>
            <a:r>
              <a:rPr lang="en-US" altLang="zh-CN" dirty="0"/>
              <a:t>Tsinghua University. I ‘m s student of professor </a:t>
            </a:r>
            <a:r>
              <a:rPr lang="en-US" altLang="zh-CN" dirty="0" err="1"/>
              <a:t>Jiaru</a:t>
            </a:r>
            <a:r>
              <a:rPr lang="en-US" altLang="zh-CN" dirty="0"/>
              <a:t> Shi. Since he has a heavy teaching load recently and couldn’t make it to the workshop, I’ll giving this presentation on his behalf to introduce the</a:t>
            </a:r>
            <a:endParaRPr lang="zh-CN" altLang="en-US" dirty="0"/>
          </a:p>
        </p:txBody>
      </p:sp>
      <p:sp>
        <p:nvSpPr>
          <p:cNvPr id="4" name="灯片编号占位符 3"/>
          <p:cNvSpPr>
            <a:spLocks noGrp="1"/>
          </p:cNvSpPr>
          <p:nvPr>
            <p:ph type="sldNum" sz="quarter" idx="10"/>
          </p:nvPr>
        </p:nvSpPr>
        <p:spPr/>
        <p:txBody>
          <a:bodyPr/>
          <a:lstStyle/>
          <a:p>
            <a:fld id="{82C3FC21-1B2E-4F61-AA8E-EF5DE3A66FA2}" type="slidenum">
              <a:rPr lang="zh-CN" altLang="en-US" smtClean="0"/>
              <a:t>1</a:t>
            </a:fld>
            <a:endParaRPr lang="zh-CN" altLang="en-US"/>
          </a:p>
        </p:txBody>
      </p:sp>
    </p:spTree>
    <p:extLst>
      <p:ext uri="{BB962C8B-B14F-4D97-AF65-F5344CB8AC3E}">
        <p14:creationId xmlns:p14="http://schemas.microsoft.com/office/powerpoint/2010/main" val="249784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These are parameters of the S-band injector and buncher.</a:t>
            </a:r>
          </a:p>
          <a:p>
            <a:r>
              <a:rPr lang="en-US" altLang="zh-CN" dirty="0"/>
              <a:t>Through structural optimization, after approximately 50 hours of high-power adjustment, the injector is capable of stable operation at 120 megavolt per meter, a repetition rate of 10 Hertz, and a pulse length of 1.6-microsecond.</a:t>
            </a:r>
          </a:p>
          <a:p>
            <a:r>
              <a:rPr lang="en-US" altLang="zh-CN" dirty="0"/>
              <a:t>The 7-cell standing-wave buncher could compress the bunch length and accelerate it to about 8 MEV.</a:t>
            </a:r>
          </a:p>
        </p:txBody>
      </p:sp>
      <p:sp>
        <p:nvSpPr>
          <p:cNvPr id="4" name="灯片编号占位符 3"/>
          <p:cNvSpPr>
            <a:spLocks noGrp="1"/>
          </p:cNvSpPr>
          <p:nvPr>
            <p:ph type="sldNum" sz="quarter" idx="5"/>
          </p:nvPr>
        </p:nvSpPr>
        <p:spPr/>
        <p:txBody>
          <a:bodyPr/>
          <a:lstStyle/>
          <a:p>
            <a:fld id="{82C3FC21-1B2E-4F61-AA8E-EF5DE3A66FA2}" type="slidenum">
              <a:rPr lang="zh-CN" altLang="en-US" smtClean="0"/>
              <a:t>11</a:t>
            </a:fld>
            <a:endParaRPr lang="zh-CN" altLang="en-US"/>
          </a:p>
        </p:txBody>
      </p:sp>
    </p:spTree>
    <p:extLst>
      <p:ext uri="{BB962C8B-B14F-4D97-AF65-F5344CB8AC3E}">
        <p14:creationId xmlns:p14="http://schemas.microsoft.com/office/powerpoint/2010/main" val="40191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S-band accelerating structure adopts a low group velocity design, thereby achieving higher gradients with the same input power. The 3π over 4 mode is selected to balance high shunt impedance and low group velocity. Considering that the bandwidth of low group velocity structures is narrower, it is necessary to extend the filling time to achieve a steady-state gradient.</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12</a:t>
            </a:fld>
            <a:endParaRPr lang="zh-CN" altLang="en-US"/>
          </a:p>
        </p:txBody>
      </p:sp>
    </p:spTree>
    <p:extLst>
      <p:ext uri="{BB962C8B-B14F-4D97-AF65-F5344CB8AC3E}">
        <p14:creationId xmlns:p14="http://schemas.microsoft.com/office/powerpoint/2010/main" val="3201943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accelerator is first installed at a beamline for the terahertz experiment at Tsinghua University. After conditioning for 120 hours and 4 million pulses, an average gradient of 24.2 megavolt per meter was achieved at a power of 20.7 megawatts, reaching 94% of the design value. The measured electron beam energy gain is 37.2 MEV. </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13</a:t>
            </a:fld>
            <a:endParaRPr lang="zh-CN" altLang="en-US"/>
          </a:p>
        </p:txBody>
      </p:sp>
    </p:spTree>
    <p:extLst>
      <p:ext uri="{BB962C8B-B14F-4D97-AF65-F5344CB8AC3E}">
        <p14:creationId xmlns:p14="http://schemas.microsoft.com/office/powerpoint/2010/main" val="3215138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X-band waveguide system contains 3 identical modules, each consisting of a 50-megawatts klystron, a pulse compressor, and 2 high-gradient X-band accelerating structures.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After the power compressor</a:t>
            </a:r>
            <a:r>
              <a:rPr lang="zh-CN" altLang="en-US" dirty="0"/>
              <a:t> </a:t>
            </a:r>
            <a:r>
              <a:rPr lang="en-US" altLang="zh-CN" dirty="0"/>
              <a:t>gives</a:t>
            </a:r>
            <a:r>
              <a:rPr lang="zh-CN" altLang="en-US" dirty="0"/>
              <a:t> </a:t>
            </a:r>
            <a:r>
              <a:rPr lang="en-US" altLang="zh-CN" dirty="0"/>
              <a:t>gain</a:t>
            </a:r>
            <a:r>
              <a:rPr lang="zh-CN" altLang="en-US" dirty="0"/>
              <a:t> </a:t>
            </a:r>
            <a:r>
              <a:rPr lang="en-US" altLang="zh-CN" dirty="0"/>
              <a:t>factor as 4.5, as well as considering the power loss due to waveguides and other components, the peak input power of X-band accelerator is about 91 megawatts.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Each high-gradient structure could achieve average gradient of over 80 megavolts per meter, which gives the electron beam an energy gain of over 50 MEV. </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14</a:t>
            </a:fld>
            <a:endParaRPr lang="zh-CN" altLang="en-US"/>
          </a:p>
        </p:txBody>
      </p:sp>
    </p:spTree>
    <p:extLst>
      <p:ext uri="{BB962C8B-B14F-4D97-AF65-F5344CB8AC3E}">
        <p14:creationId xmlns:p14="http://schemas.microsoft.com/office/powerpoint/2010/main" val="383925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X-band power compressors have been high-power tested and reached power gain of 4.5.</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15</a:t>
            </a:fld>
            <a:endParaRPr lang="zh-CN" altLang="en-US"/>
          </a:p>
        </p:txBody>
      </p:sp>
    </p:spTree>
    <p:extLst>
      <p:ext uri="{BB962C8B-B14F-4D97-AF65-F5344CB8AC3E}">
        <p14:creationId xmlns:p14="http://schemas.microsoft.com/office/powerpoint/2010/main" val="2578814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Previously we designed and fabricated a X-band high-gradient structure of constant-impedance. However, its surface fields in the first several cells were  too large which limited its high-gradient performance. Thus we switch to constant-gradient scheme, whose maximum surface field is 20% lower than constant-impedance scheme. Their designed parameters are compared and shown in the table. With lower maximum surface fields, the constant-gradient structure could reach the same gradient at lower input power.</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16</a:t>
            </a:fld>
            <a:endParaRPr lang="zh-CN" altLang="en-US"/>
          </a:p>
        </p:txBody>
      </p:sp>
    </p:spTree>
    <p:extLst>
      <p:ext uri="{BB962C8B-B14F-4D97-AF65-F5344CB8AC3E}">
        <p14:creationId xmlns:p14="http://schemas.microsoft.com/office/powerpoint/2010/main" val="2427001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named this X-band constant-gradient traveling-wave accelerating structure as XT72. Its costs is 20% higher than the constant-impedance one, while their tuning procedure are the same. Its high-power conditioning started from October, 2023. </a:t>
            </a:r>
          </a:p>
        </p:txBody>
      </p:sp>
      <p:sp>
        <p:nvSpPr>
          <p:cNvPr id="4" name="灯片编号占位符 3"/>
          <p:cNvSpPr>
            <a:spLocks noGrp="1"/>
          </p:cNvSpPr>
          <p:nvPr>
            <p:ph type="sldNum" sz="quarter" idx="5"/>
          </p:nvPr>
        </p:nvSpPr>
        <p:spPr/>
        <p:txBody>
          <a:bodyPr/>
          <a:lstStyle/>
          <a:p>
            <a:fld id="{82C3FC21-1B2E-4F61-AA8E-EF5DE3A66FA2}" type="slidenum">
              <a:rPr lang="zh-CN" altLang="en-US" smtClean="0"/>
              <a:t>17</a:t>
            </a:fld>
            <a:endParaRPr lang="zh-CN" altLang="en-US"/>
          </a:p>
        </p:txBody>
      </p:sp>
    </p:spTree>
    <p:extLst>
      <p:ext uri="{BB962C8B-B14F-4D97-AF65-F5344CB8AC3E}">
        <p14:creationId xmlns:p14="http://schemas.microsoft.com/office/powerpoint/2010/main" val="1988505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These are the tuning results of six XT72, using traditional beam-pull method.</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18</a:t>
            </a:fld>
            <a:endParaRPr lang="zh-CN" altLang="en-US"/>
          </a:p>
        </p:txBody>
      </p:sp>
    </p:spTree>
    <p:extLst>
      <p:ext uri="{BB962C8B-B14F-4D97-AF65-F5344CB8AC3E}">
        <p14:creationId xmlns:p14="http://schemas.microsoft.com/office/powerpoint/2010/main" val="883297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Orange lines are the condition before tuning, while blue lines are the condition after tuning. The phase advances of all accelerating cavities have been adjusted to within an error range of 3 degrees.</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19</a:t>
            </a:fld>
            <a:endParaRPr lang="zh-CN" altLang="en-US"/>
          </a:p>
        </p:txBody>
      </p:sp>
    </p:spTree>
    <p:extLst>
      <p:ext uri="{BB962C8B-B14F-4D97-AF65-F5344CB8AC3E}">
        <p14:creationId xmlns:p14="http://schemas.microsoft.com/office/powerpoint/2010/main" val="2274838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High-power conditioning of the XT72 structures was conducted at the Tsinghua’s TPOT-X facility. The RF power source consisted of a CPI VKX8311B klystron which outputs 50 </a:t>
            </a:r>
            <a:r>
              <a:rPr lang="en-US" altLang="zh-CN" dirty="0" err="1"/>
              <a:t>MgeaWatts</a:t>
            </a:r>
            <a:r>
              <a:rPr lang="en-US" altLang="zh-CN" dirty="0"/>
              <a:t>, 1.5 microseconds pulses @ 40 Hertz, as well as a 4-times-gain pulse compression system. The low-level RF system generated phase- and amplitude-modulated RF pulses using a signal generator, solid-state amplifier, and phase inverter. Key diagnostic tools including a Faraday cup for measuring dark current, and 7 directional couplers. DC 1-4 for tracking outputs, and  DC 6or7 for transmitted and reflected power. </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20</a:t>
            </a:fld>
            <a:endParaRPr lang="zh-CN" altLang="en-US"/>
          </a:p>
        </p:txBody>
      </p:sp>
    </p:spTree>
    <p:extLst>
      <p:ext uri="{BB962C8B-B14F-4D97-AF65-F5344CB8AC3E}">
        <p14:creationId xmlns:p14="http://schemas.microsoft.com/office/powerpoint/2010/main" val="3995862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effectLst/>
                <a:latin typeface="Calibri" panose="020F0502020204030204" pitchFamily="34" charset="0"/>
                <a:ea typeface="宋体" panose="02010600030101010101" pitchFamily="2" charset="-122"/>
                <a:cs typeface="Times New Roman" panose="02020603050405020304" pitchFamily="18" charset="0"/>
              </a:rPr>
              <a:t>VIGAS stands for very compact inverse </a:t>
            </a:r>
            <a:r>
              <a:rPr lang="en-US" altLang="zh-CN" sz="1200" dirty="0" err="1">
                <a:effectLst/>
                <a:latin typeface="Calibri" panose="020F0502020204030204" pitchFamily="34" charset="0"/>
                <a:ea typeface="宋体" panose="02010600030101010101" pitchFamily="2" charset="-122"/>
                <a:cs typeface="Times New Roman" panose="02020603050405020304" pitchFamily="18" charset="0"/>
              </a:rPr>
              <a:t>compton</a:t>
            </a:r>
            <a:r>
              <a:rPr lang="en-US" altLang="zh-CN" sz="1200" dirty="0">
                <a:effectLst/>
                <a:latin typeface="Calibri" panose="020F0502020204030204" pitchFamily="34" charset="0"/>
                <a:ea typeface="宋体" panose="02010600030101010101" pitchFamily="2" charset="-122"/>
                <a:cs typeface="Times New Roman" panose="02020603050405020304" pitchFamily="18" charset="0"/>
              </a:rPr>
              <a:t> scattering gamma ray source. The inverse Compton scattering describes a scheme where a high intensity laser is scattered from high energy electrons, and the laser photons are transformed into x-ray photons due to the Doppler shift.</a:t>
            </a:r>
          </a:p>
          <a:p>
            <a:endParaRPr lang="en-US" altLang="zh-CN" sz="1200" dirty="0">
              <a:effectLst/>
              <a:latin typeface="Calibri" panose="020F0502020204030204" pitchFamily="34"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Calibri" panose="020F0502020204030204" pitchFamily="34" charset="0"/>
                <a:ea typeface="宋体" panose="02010600030101010101" pitchFamily="2" charset="-122"/>
                <a:cs typeface="Times New Roman" panose="02020603050405020304" pitchFamily="18" charset="0"/>
              </a:rPr>
              <a:t>The </a:t>
            </a:r>
            <a:r>
              <a:rPr lang="en-US" altLang="zh-CN" sz="1200" dirty="0" err="1">
                <a:effectLst/>
                <a:latin typeface="Calibri" panose="020F0502020204030204" pitchFamily="34" charset="0"/>
                <a:ea typeface="宋体" panose="02010600030101010101" pitchFamily="2" charset="-122"/>
                <a:cs typeface="Times New Roman" panose="02020603050405020304" pitchFamily="18" charset="0"/>
              </a:rPr>
              <a:t>Scatterd</a:t>
            </a:r>
            <a:r>
              <a:rPr lang="en-US" altLang="zh-CN" sz="1200" dirty="0">
                <a:effectLst/>
                <a:latin typeface="Calibri" panose="020F0502020204030204" pitchFamily="34" charset="0"/>
                <a:ea typeface="宋体" panose="02010600030101010101" pitchFamily="2" charset="-122"/>
                <a:cs typeface="Times New Roman" panose="02020603050405020304" pitchFamily="18" charset="0"/>
              </a:rPr>
              <a:t> x-ray has many good characteristics: its spectrum is quasi-monochromatic, the X-ray energy is continuously adjustable. The source size is pretty small, typically at 10 micrometer scale so it can be used for phase contrast imaging. The polarization is controllable since it is determined by the incident laser. Due to the short incident laser pulse length and electron bunch length, the scatted x-ray has ultra-short pulse length in the range of femtosecond to picosecond.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effectLst/>
              <a:latin typeface="Calibri" panose="020F0502020204030204" pitchFamily="34"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Calibri" panose="020F0502020204030204" pitchFamily="34" charset="0"/>
                <a:ea typeface="宋体" panose="02010600030101010101" pitchFamily="2" charset="-122"/>
                <a:cs typeface="Times New Roman" panose="02020603050405020304" pitchFamily="18" charset="0"/>
              </a:rPr>
              <a:t>This figure shows the comparison between inverse Compton scattering source and other light source, from which we can see that the ICS source not only has the high peak brightness but also have the high photon energy. Besides, the incident electron energy needed for ICS typically is about several hundred MEV, so the facility of ICS is much more compact and affordable.</a:t>
            </a:r>
          </a:p>
          <a:p>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3</a:t>
            </a:fld>
            <a:endParaRPr lang="zh-CN" altLang="en-US"/>
          </a:p>
        </p:txBody>
      </p:sp>
    </p:spTree>
    <p:extLst>
      <p:ext uri="{BB962C8B-B14F-4D97-AF65-F5344CB8AC3E}">
        <p14:creationId xmlns:p14="http://schemas.microsoft.com/office/powerpoint/2010/main" val="4252376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high-gradient performance of the 1</a:t>
            </a:r>
            <a:r>
              <a:rPr lang="en-US" altLang="zh-CN" baseline="30000" dirty="0"/>
              <a:t>st</a:t>
            </a:r>
            <a:r>
              <a:rPr lang="en-US" altLang="zh-CN" dirty="0"/>
              <a:t> XT72. It reached the goal of 80 </a:t>
            </a:r>
            <a:r>
              <a:rPr lang="en-US" altLang="zh-CN" dirty="0" err="1"/>
              <a:t>megavlots</a:t>
            </a:r>
            <a:r>
              <a:rPr lang="en-US" altLang="zh-CN" dirty="0"/>
              <a:t> per meter as well as </a:t>
            </a:r>
            <a:r>
              <a:rPr lang="en-US" altLang="zh-CN" dirty="0" err="1"/>
              <a:t>BreakDown</a:t>
            </a:r>
            <a:r>
              <a:rPr lang="en-US" altLang="zh-CN" dirty="0"/>
              <a:t> rate of ten to the minus four. Compared to the constant-impedance structure, breakdown events distributed much more evenly during XT72’s conditioning process.</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21</a:t>
            </a:fld>
            <a:endParaRPr lang="zh-CN" altLang="en-US"/>
          </a:p>
        </p:txBody>
      </p:sp>
    </p:spTree>
    <p:extLst>
      <p:ext uri="{BB962C8B-B14F-4D97-AF65-F5344CB8AC3E}">
        <p14:creationId xmlns:p14="http://schemas.microsoft.com/office/powerpoint/2010/main" val="3891327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These are conditioning results of 6 XT72 structures. Blue line is input power, green line is pulse width and red line is accumulated breakdown number.</a:t>
            </a:r>
            <a:br>
              <a:rPr lang="en-US" altLang="zh-CN" dirty="0"/>
            </a:br>
            <a:r>
              <a:rPr lang="en-US" altLang="zh-CN" dirty="0"/>
              <a:t>A two-phase conditioning strategy was used: first,  we used short-pulse, 80 nanoseconds to rapidly achieve the gradient of 80 </a:t>
            </a:r>
            <a:r>
              <a:rPr lang="en-US" altLang="zh-CN" dirty="0" err="1"/>
              <a:t>MegaVolts</a:t>
            </a:r>
            <a:r>
              <a:rPr lang="en-US" altLang="zh-CN" dirty="0"/>
              <a:t> per meter; Then we reduced the gradient to 80% and extending the pulse width to 120 nanoseconds. These 6 structures required an average of about 15 million pulses to reach 80 MV/m @120 ns pulse width, corresponding to a breakdown rate of about ten to the minus four.</a:t>
            </a:r>
            <a:endParaRPr lang="zh-CN" altLang="en-US" baseline="30000"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22</a:t>
            </a:fld>
            <a:endParaRPr lang="zh-CN" altLang="en-US"/>
          </a:p>
        </p:txBody>
      </p:sp>
    </p:spTree>
    <p:extLst>
      <p:ext uri="{BB962C8B-B14F-4D97-AF65-F5344CB8AC3E}">
        <p14:creationId xmlns:p14="http://schemas.microsoft.com/office/powerpoint/2010/main" val="501759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factory building was ready on Sep. 2023. In mid 2024, the bunk is ready. At the end of 2024, the beamline commissioning started.</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23</a:t>
            </a:fld>
            <a:endParaRPr lang="zh-CN" altLang="en-US"/>
          </a:p>
        </p:txBody>
      </p:sp>
    </p:spTree>
    <p:extLst>
      <p:ext uri="{BB962C8B-B14F-4D97-AF65-F5344CB8AC3E}">
        <p14:creationId xmlns:p14="http://schemas.microsoft.com/office/powerpoint/2010/main" val="2955954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By adjusting the relative delay between the e-beam and the scattered laser, the first signal of high-energy X-ray was observed in the middle of this year. Its energy is about 500 KEV.</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24</a:t>
            </a:fld>
            <a:endParaRPr lang="zh-CN" altLang="en-US"/>
          </a:p>
        </p:txBody>
      </p:sp>
    </p:spTree>
    <p:extLst>
      <p:ext uri="{BB962C8B-B14F-4D97-AF65-F5344CB8AC3E}">
        <p14:creationId xmlns:p14="http://schemas.microsoft.com/office/powerpoint/2010/main" val="2746659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summary, VIGAS project is a compact ICS source, total length is about 14 meters, and can produce up to 350 MEV beam energy as well as 4.8 MEV photon. Its installation was completed in 2024 and first generated high-energy X-ray in 2025. Currently S-band modules commissioning has been completed, X-band commissioning would be completed soon. Beam and scattered laser are under optimization.</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25</a:t>
            </a:fld>
            <a:endParaRPr lang="zh-CN" altLang="en-US"/>
          </a:p>
        </p:txBody>
      </p:sp>
    </p:spTree>
    <p:extLst>
      <p:ext uri="{BB962C8B-B14F-4D97-AF65-F5344CB8AC3E}">
        <p14:creationId xmlns:p14="http://schemas.microsoft.com/office/powerpoint/2010/main" val="98534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t>Besides VIGAS project’s 350MEV beamline, Tsinghua University also proposed a X-band 100MEV VHEE facility. It includes a DC electron-gun, a power compressor, a X-band backward-traveling-wave buncher, and two main X-band </a:t>
            </a:r>
            <a:r>
              <a:rPr lang="en-US" altLang="zh-CN" sz="1200" dirty="0" err="1"/>
              <a:t>linacs</a:t>
            </a:r>
            <a:r>
              <a:rPr lang="en-US" altLang="zh-CN" sz="1200" dirty="0"/>
              <a:t>. The total length of this beamline is designed to be less than 2 meters. The pulse compressor and buncher have been high-power tested, while the X-band </a:t>
            </a:r>
            <a:r>
              <a:rPr lang="en-US" altLang="zh-CN" sz="1200" dirty="0" err="1"/>
              <a:t>linac</a:t>
            </a:r>
            <a:r>
              <a:rPr lang="en-US" altLang="zh-CN" sz="1200" dirty="0"/>
              <a:t> is based on XT72 design, and still under development.</a:t>
            </a:r>
            <a:endParaRPr lang="zh-CN" altLang="en-US" dirty="0"/>
          </a:p>
        </p:txBody>
      </p:sp>
      <p:sp>
        <p:nvSpPr>
          <p:cNvPr id="4" name="灯片编号占位符 3"/>
          <p:cNvSpPr>
            <a:spLocks noGrp="1"/>
          </p:cNvSpPr>
          <p:nvPr>
            <p:ph type="sldNum" sz="quarter" idx="10"/>
          </p:nvPr>
        </p:nvSpPr>
        <p:spPr/>
        <p:txBody>
          <a:bodyPr/>
          <a:lstStyle/>
          <a:p>
            <a:fld id="{82C3FC21-1B2E-4F61-AA8E-EF5DE3A66FA2}" type="slidenum">
              <a:rPr lang="zh-CN" altLang="en-US" smtClean="0"/>
              <a:t>26</a:t>
            </a:fld>
            <a:endParaRPr lang="zh-CN" altLang="en-US"/>
          </a:p>
        </p:txBody>
      </p:sp>
    </p:spTree>
    <p:extLst>
      <p:ext uri="{BB962C8B-B14F-4D97-AF65-F5344CB8AC3E}">
        <p14:creationId xmlns:p14="http://schemas.microsoft.com/office/powerpoint/2010/main" val="151149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Thanks for your listening!</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27</a:t>
            </a:fld>
            <a:endParaRPr lang="zh-CN" altLang="en-US"/>
          </a:p>
        </p:txBody>
      </p:sp>
    </p:spTree>
    <p:extLst>
      <p:ext uri="{BB962C8B-B14F-4D97-AF65-F5344CB8AC3E}">
        <p14:creationId xmlns:p14="http://schemas.microsoft.com/office/powerpoint/2010/main" val="3968927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Tsinghua University has been studying Inverse-Compton-Scattering since 2001. This began with the study of Thomson Scattering. In 2002, Tsinghua started to collaborate with the China Academy of Engineering Physics. In 2006, Tsinghua Thomson Scattering X-ray source generated the first scattered X-ray signal. Then in 2009 and 2011, the first generation of soft X-ray signal and hard X-ray signal were respectively achieved. In 2021, Tsinghua University proposed VIGAS project, aiming to achieve much higher energy in 5 years. In this year,  VIGAS project had successfully generated 500 keV X-ray during collision experiment.</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4</a:t>
            </a:fld>
            <a:endParaRPr lang="zh-CN" altLang="en-US"/>
          </a:p>
        </p:txBody>
      </p:sp>
    </p:spTree>
    <p:extLst>
      <p:ext uri="{BB962C8B-B14F-4D97-AF65-F5344CB8AC3E}">
        <p14:creationId xmlns:p14="http://schemas.microsoft.com/office/powerpoint/2010/main" val="1772331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goal of VIGAS project is to generate gamma-ray whose energy is 0.2-4.8 MEV which should be continuously adjustable. With collimator, its spectrum bandwidth should be below 1.5%.</a:t>
            </a:r>
          </a:p>
          <a:p>
            <a:r>
              <a:rPr lang="en-US" altLang="zh-CN" dirty="0"/>
              <a:t>The total photon production is on the order of </a:t>
            </a:r>
            <a:r>
              <a:rPr lang="en-US" altLang="zh-CN" b="1" dirty="0"/>
              <a:t>ten to the eighth</a:t>
            </a:r>
            <a:r>
              <a:rPr lang="en-US" altLang="zh-CN" b="0" dirty="0"/>
              <a:t>, while within the bandwidth there should be on the order of </a:t>
            </a:r>
            <a:r>
              <a:rPr lang="en-US" altLang="zh-CN" b="1" dirty="0"/>
              <a:t>ten to the sixth.</a:t>
            </a:r>
            <a:r>
              <a:rPr lang="en-US" altLang="zh-CN" b="0" dirty="0"/>
              <a:t> Its polarity should be adjustable from linear to circular.</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5</a:t>
            </a:fld>
            <a:endParaRPr lang="zh-CN" altLang="en-US"/>
          </a:p>
        </p:txBody>
      </p:sp>
    </p:spTree>
    <p:extLst>
      <p:ext uri="{BB962C8B-B14F-4D97-AF65-F5344CB8AC3E}">
        <p14:creationId xmlns:p14="http://schemas.microsoft.com/office/powerpoint/2010/main" val="62856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VIGAS project, the collision angle between electron beam and laser is 180 degree. The laser wavelength is fixed at 800 nanometers or 400 nanometers. To produce gamma-ray of 0.2-4.8 MEV energy, the electron beam energy should be 92-320 MEV continuously adjustable.</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6</a:t>
            </a:fld>
            <a:endParaRPr lang="zh-CN" altLang="en-US"/>
          </a:p>
        </p:txBody>
      </p:sp>
    </p:spTree>
    <p:extLst>
      <p:ext uri="{BB962C8B-B14F-4D97-AF65-F5344CB8AC3E}">
        <p14:creationId xmlns:p14="http://schemas.microsoft.com/office/powerpoint/2010/main" val="314100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07000"/>
              </a:lnSpc>
              <a:spcAft>
                <a:spcPts val="800"/>
              </a:spcAft>
            </a:pPr>
            <a:r>
              <a:rPr lang="en-US" altLang="zh-CN" sz="1200" dirty="0">
                <a:effectLst/>
                <a:latin typeface="Calibri" panose="020F0502020204030204" pitchFamily="34" charset="0"/>
                <a:ea typeface="宋体" panose="02010600030101010101" pitchFamily="2" charset="-122"/>
                <a:cs typeface="Times New Roman" panose="02020603050405020304" pitchFamily="18" charset="0"/>
              </a:rPr>
              <a:t>The facility of VIGAS locates in the north of Beijing and it is about 20 miles away from Tsinghua University. The total area of the building is about 48 thousand square meters and the bunker for VIGAS accelerator is about 21 meter by 10 meter.</a:t>
            </a:r>
          </a:p>
          <a:p>
            <a:pPr>
              <a:lnSpc>
                <a:spcPct val="107000"/>
              </a:lnSpc>
              <a:spcAft>
                <a:spcPts val="800"/>
              </a:spcAft>
            </a:pPr>
            <a:endParaRPr lang="en-US" altLang="zh-CN" sz="12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07000"/>
              </a:lnSpc>
              <a:spcAft>
                <a:spcPts val="800"/>
              </a:spcAft>
            </a:pPr>
            <a:r>
              <a:rPr lang="en-US" altLang="zh-CN" sz="1200" dirty="0">
                <a:effectLst/>
                <a:latin typeface="Calibri" panose="020F0502020204030204" pitchFamily="34" charset="0"/>
                <a:ea typeface="宋体" panose="02010600030101010101" pitchFamily="2" charset="-122"/>
                <a:cs typeface="Times New Roman" panose="02020603050405020304" pitchFamily="18" charset="0"/>
              </a:rPr>
              <a:t>The blue star indicates the Tsinghua University location, and the red star refers to the location of VIGAS project. </a:t>
            </a:r>
          </a:p>
          <a:p>
            <a:pPr>
              <a:lnSpc>
                <a:spcPct val="107000"/>
              </a:lnSpc>
              <a:spcAft>
                <a:spcPts val="800"/>
              </a:spcAft>
            </a:pPr>
            <a:endParaRPr lang="en-US" altLang="zh-CN" sz="12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07000"/>
              </a:lnSpc>
              <a:spcAft>
                <a:spcPts val="800"/>
              </a:spcAft>
            </a:pPr>
            <a:r>
              <a:rPr lang="en-US" altLang="zh-CN" sz="1200" dirty="0">
                <a:effectLst/>
                <a:latin typeface="Calibri" panose="020F0502020204030204" pitchFamily="34" charset="0"/>
                <a:ea typeface="宋体" panose="02010600030101010101" pitchFamily="2" charset="-122"/>
                <a:cs typeface="Times New Roman" panose="02020603050405020304" pitchFamily="18" charset="0"/>
              </a:rPr>
              <a:t>These two are the exterior and interior pictures of the building and this one is the accelerator bunker top view. </a:t>
            </a:r>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7</a:t>
            </a:fld>
            <a:endParaRPr lang="zh-CN" altLang="en-US"/>
          </a:p>
        </p:txBody>
      </p:sp>
    </p:spTree>
    <p:extLst>
      <p:ext uri="{BB962C8B-B14F-4D97-AF65-F5344CB8AC3E}">
        <p14:creationId xmlns:p14="http://schemas.microsoft.com/office/powerpoint/2010/main" val="99928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VIGAS project has many subsystems. Today we mainly focus on the accelerator part. </a:t>
            </a:r>
          </a:p>
          <a:p>
            <a:r>
              <a:rPr lang="en-US" altLang="zh-CN" dirty="0"/>
              <a:t>The beamline schematics are illustrated in the Figure, with all elements abbreviations listed in the table below. The length from photoinjector cathode to the electrons and lasers interaction point is less than 12 meters, while the total length including the electron beam energy diagnostic system is about 14 meters. The entire beamline can be divided into two sections: the S-band high brightness injector section and the X-band main accelerator section. The S-band injector section comprises an S-band photoinjector and a traveling-wave accelerator powered by a 50-megawatts klystron. Additionally, there is a S-band 7-cell standing-wave buncher located between them. Its could compress the bunch length and is powered by another 7.5-megawatts klystron. The photoinjector solenoid sol 1 and S-band traveling-wave accelerating structure solenoid sol 2 serve as the focusing elements and play roles in emittance compensation. </a:t>
            </a:r>
          </a:p>
          <a:p>
            <a:r>
              <a:rPr lang="en-US" altLang="zh-CN" dirty="0"/>
              <a:t>The X-band main accelerator section comprises three identical modules, each consisting of a 50-megawatts X-band klystron, a pulse compressor, and two high-gradient X-band accelerating structures. The pulse compressor serves to increase the peak power of the RF while compressing the pulse length. Subsequently, the power emitted from the pulse compressor is split and fed into two accelerating structures. At the end of the S-band injector, the electron bunch energy is approximately 50 MeV. Each X-band accelerating structure provides an energy gain of 50 MeV, enabling the total electron energy at the end of the X-band main accelerator section to reach 350 MeV. </a:t>
            </a:r>
          </a:p>
          <a:p>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8</a:t>
            </a:fld>
            <a:endParaRPr lang="zh-CN" altLang="en-US"/>
          </a:p>
        </p:txBody>
      </p:sp>
    </p:spTree>
    <p:extLst>
      <p:ext uri="{BB962C8B-B14F-4D97-AF65-F5344CB8AC3E}">
        <p14:creationId xmlns:p14="http://schemas.microsoft.com/office/powerpoint/2010/main" val="3668764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00000"/>
                </a:solidFill>
                <a:effectLst/>
                <a:latin typeface="PingFang SC"/>
              </a:rPr>
              <a:t>This is the schematic diagram of the entire beamline.</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9</a:t>
            </a:fld>
            <a:endParaRPr lang="zh-CN" altLang="en-US"/>
          </a:p>
        </p:txBody>
      </p:sp>
    </p:spTree>
    <p:extLst>
      <p:ext uri="{BB962C8B-B14F-4D97-AF65-F5344CB8AC3E}">
        <p14:creationId xmlns:p14="http://schemas.microsoft.com/office/powerpoint/2010/main" val="2268212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S-band waveguide system contains 2 canon klystrons. One is 50 megawatts canon E3730A which feeds for photoinjector an S-band accelerator, the other is 7.5 megawatts canon E3772 which feeds for the buncher. After considering the RF loss due to waveguides and components, the power transmitted to 3 components still </a:t>
            </a:r>
            <a:r>
              <a:rPr lang="en-US" altLang="zh-CN" b="0" i="0" dirty="0">
                <a:solidFill>
                  <a:srgbClr val="000000"/>
                </a:solidFill>
                <a:effectLst/>
                <a:latin typeface="PingFang SC"/>
              </a:rPr>
              <a:t>maintains an adequate margin.</a:t>
            </a:r>
            <a:endParaRPr lang="zh-CN" altLang="en-US" dirty="0"/>
          </a:p>
        </p:txBody>
      </p:sp>
      <p:sp>
        <p:nvSpPr>
          <p:cNvPr id="4" name="灯片编号占位符 3"/>
          <p:cNvSpPr>
            <a:spLocks noGrp="1"/>
          </p:cNvSpPr>
          <p:nvPr>
            <p:ph type="sldNum" sz="quarter" idx="5"/>
          </p:nvPr>
        </p:nvSpPr>
        <p:spPr/>
        <p:txBody>
          <a:bodyPr/>
          <a:lstStyle/>
          <a:p>
            <a:fld id="{82C3FC21-1B2E-4F61-AA8E-EF5DE3A66FA2}" type="slidenum">
              <a:rPr lang="zh-CN" altLang="en-US" smtClean="0"/>
              <a:t>10</a:t>
            </a:fld>
            <a:endParaRPr lang="zh-CN" altLang="en-US"/>
          </a:p>
        </p:txBody>
      </p:sp>
    </p:spTree>
    <p:extLst>
      <p:ext uri="{BB962C8B-B14F-4D97-AF65-F5344CB8AC3E}">
        <p14:creationId xmlns:p14="http://schemas.microsoft.com/office/powerpoint/2010/main" val="3363838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5CFFC7A-0D87-497A-B1AF-35C24D56BD5C}" type="datetime1">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113B8A55-655A-4357-8EDD-B7C8759089BE}" type="slidenum">
              <a:rPr lang="zh-CN" altLang="en-US" smtClean="0"/>
              <a:pPr/>
              <a:t>‹#›</a:t>
            </a:fld>
            <a:endParaRPr lang="zh-CN" altLang="en-US" dirty="0"/>
          </a:p>
        </p:txBody>
      </p:sp>
    </p:spTree>
    <p:extLst>
      <p:ext uri="{BB962C8B-B14F-4D97-AF65-F5344CB8AC3E}">
        <p14:creationId xmlns:p14="http://schemas.microsoft.com/office/powerpoint/2010/main" val="1696011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E8857E8-0CCB-4C92-803F-1D75E6FB10E3}" type="datetime1">
              <a:rPr lang="zh-CN" altLang="en-US" smtClean="0"/>
              <a:t>2025/9/15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C4A009-39F3-42EA-99EE-C16705A80149}" type="slidenum">
              <a:rPr lang="zh-CN" altLang="en-US" smtClean="0"/>
              <a:t>‹#›</a:t>
            </a:fld>
            <a:endParaRPr lang="zh-CN" altLang="en-US"/>
          </a:p>
        </p:txBody>
      </p:sp>
    </p:spTree>
    <p:extLst>
      <p:ext uri="{BB962C8B-B14F-4D97-AF65-F5344CB8AC3E}">
        <p14:creationId xmlns:p14="http://schemas.microsoft.com/office/powerpoint/2010/main" val="82226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9DC1CF1-6693-4EE2-89E1-F5399CD513D1}" type="datetime1">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C4A009-39F3-42EA-99EE-C16705A80149}" type="slidenum">
              <a:rPr lang="zh-CN" altLang="en-US" smtClean="0"/>
              <a:t>‹#›</a:t>
            </a:fld>
            <a:endParaRPr lang="zh-CN" altLang="en-US"/>
          </a:p>
        </p:txBody>
      </p:sp>
    </p:spTree>
    <p:extLst>
      <p:ext uri="{BB962C8B-B14F-4D97-AF65-F5344CB8AC3E}">
        <p14:creationId xmlns:p14="http://schemas.microsoft.com/office/powerpoint/2010/main" val="278160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151125-3889-4338-9A25-AC0DBA4EB366}" type="datetime1">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C4A009-39F3-42EA-99EE-C16705A80149}" type="slidenum">
              <a:rPr lang="zh-CN" altLang="en-US" smtClean="0"/>
              <a:t>‹#›</a:t>
            </a:fld>
            <a:endParaRPr lang="zh-CN" altLang="en-US"/>
          </a:p>
        </p:txBody>
      </p:sp>
    </p:spTree>
    <p:extLst>
      <p:ext uri="{BB962C8B-B14F-4D97-AF65-F5344CB8AC3E}">
        <p14:creationId xmlns:p14="http://schemas.microsoft.com/office/powerpoint/2010/main" val="1161259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4" name="日期占位符 3"/>
          <p:cNvSpPr>
            <a:spLocks noGrp="1"/>
          </p:cNvSpPr>
          <p:nvPr>
            <p:ph type="dt" sz="half" idx="10"/>
          </p:nvPr>
        </p:nvSpPr>
        <p:spPr/>
        <p:txBody>
          <a:bodyPr/>
          <a:lstStyle/>
          <a:p>
            <a:fld id="{F242B3EB-207B-4220-846F-F8E89082577B}" type="datetime1">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C4A009-39F3-42EA-99EE-C16705A80149}" type="slidenum">
              <a:rPr lang="zh-CN" altLang="en-US" smtClean="0"/>
              <a:t>‹#›</a:t>
            </a:fld>
            <a:endParaRPr lang="zh-CN" altLang="en-US"/>
          </a:p>
        </p:txBody>
      </p:sp>
      <p:cxnSp>
        <p:nvCxnSpPr>
          <p:cNvPr id="7" name="直接连接符 6"/>
          <p:cNvCxnSpPr/>
          <p:nvPr userDrawn="1"/>
        </p:nvCxnSpPr>
        <p:spPr>
          <a:xfrm>
            <a:off x="1371601" y="1034321"/>
            <a:ext cx="9442550" cy="0"/>
          </a:xfrm>
          <a:prstGeom prst="line">
            <a:avLst/>
          </a:prstGeom>
          <a:ln w="38100">
            <a:solidFill>
              <a:srgbClr val="6707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787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309AC1-F87F-4D62-A910-8A061FD5CA32}" type="datetime1">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C4A009-39F3-42EA-99EE-C16705A80149}" type="slidenum">
              <a:rPr lang="zh-CN" altLang="en-US" smtClean="0"/>
              <a:t>‹#›</a:t>
            </a:fld>
            <a:endParaRPr lang="zh-CN" altLang="en-US"/>
          </a:p>
        </p:txBody>
      </p:sp>
    </p:spTree>
    <p:extLst>
      <p:ext uri="{BB962C8B-B14F-4D97-AF65-F5344CB8AC3E}">
        <p14:creationId xmlns:p14="http://schemas.microsoft.com/office/powerpoint/2010/main" val="200582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97B98A8-11F8-4D7F-8D8A-DD33650EE6ED}" type="datetime1">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C4A009-39F3-42EA-99EE-C16705A80149}" type="slidenum">
              <a:rPr lang="zh-CN" altLang="en-US" smtClean="0"/>
              <a:t>‹#›</a:t>
            </a:fld>
            <a:endParaRPr lang="zh-CN" altLang="en-US"/>
          </a:p>
        </p:txBody>
      </p:sp>
    </p:spTree>
    <p:extLst>
      <p:ext uri="{BB962C8B-B14F-4D97-AF65-F5344CB8AC3E}">
        <p14:creationId xmlns:p14="http://schemas.microsoft.com/office/powerpoint/2010/main" val="401230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C1665EE-632E-41A2-A4EE-906A923F978E}" type="datetime1">
              <a:rPr lang="zh-CN" altLang="en-US" smtClean="0"/>
              <a:t>2025/9/15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C4A009-39F3-42EA-99EE-C16705A80149}" type="slidenum">
              <a:rPr lang="zh-CN" altLang="en-US" smtClean="0"/>
              <a:t>‹#›</a:t>
            </a:fld>
            <a:endParaRPr lang="zh-CN" altLang="en-US"/>
          </a:p>
        </p:txBody>
      </p:sp>
    </p:spTree>
    <p:extLst>
      <p:ext uri="{BB962C8B-B14F-4D97-AF65-F5344CB8AC3E}">
        <p14:creationId xmlns:p14="http://schemas.microsoft.com/office/powerpoint/2010/main" val="111371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4DEC178-565F-4457-9296-79F3C22E68EC}" type="datetime1">
              <a:rPr lang="zh-CN" altLang="en-US" smtClean="0"/>
              <a:t>2025/9/15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C4A009-39F3-42EA-99EE-C16705A80149}" type="slidenum">
              <a:rPr lang="zh-CN" altLang="en-US" smtClean="0"/>
              <a:t>‹#›</a:t>
            </a:fld>
            <a:endParaRPr lang="zh-CN" altLang="en-US"/>
          </a:p>
        </p:txBody>
      </p:sp>
    </p:spTree>
    <p:extLst>
      <p:ext uri="{BB962C8B-B14F-4D97-AF65-F5344CB8AC3E}">
        <p14:creationId xmlns:p14="http://schemas.microsoft.com/office/powerpoint/2010/main" val="1214791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E4DFB39-F3B8-4B1A-9D05-CA12EA7EC662}" type="datetime1">
              <a:rPr lang="zh-CN" altLang="en-US" smtClean="0"/>
              <a:t>2025/9/15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C4A009-39F3-42EA-99EE-C16705A80149}" type="slidenum">
              <a:rPr lang="zh-CN" altLang="en-US" smtClean="0"/>
              <a:t>‹#›</a:t>
            </a:fld>
            <a:endParaRPr lang="zh-CN" altLang="en-US"/>
          </a:p>
        </p:txBody>
      </p:sp>
    </p:spTree>
    <p:extLst>
      <p:ext uri="{BB962C8B-B14F-4D97-AF65-F5344CB8AC3E}">
        <p14:creationId xmlns:p14="http://schemas.microsoft.com/office/powerpoint/2010/main" val="3544729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DC17A92-89B6-4155-82F2-E34588A8E46A}" type="datetime1">
              <a:rPr lang="zh-CN" altLang="en-US" smtClean="0"/>
              <a:t>2025/9/15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C4A009-39F3-42EA-99EE-C16705A80149}" type="slidenum">
              <a:rPr lang="zh-CN" altLang="en-US" smtClean="0"/>
              <a:t>‹#›</a:t>
            </a:fld>
            <a:endParaRPr lang="zh-CN" altLang="en-US"/>
          </a:p>
        </p:txBody>
      </p:sp>
    </p:spTree>
    <p:extLst>
      <p:ext uri="{BB962C8B-B14F-4D97-AF65-F5344CB8AC3E}">
        <p14:creationId xmlns:p14="http://schemas.microsoft.com/office/powerpoint/2010/main" val="233336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209750D-CC27-4C0F-8616-F29F89290243}" type="datetime1">
              <a:rPr lang="zh-CN" altLang="en-US" smtClean="0"/>
              <a:t>2025/9/15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C4A009-39F3-42EA-99EE-C16705A80149}" type="slidenum">
              <a:rPr lang="zh-CN" altLang="en-US" smtClean="0"/>
              <a:t>‹#›</a:t>
            </a:fld>
            <a:endParaRPr lang="zh-CN" altLang="en-US"/>
          </a:p>
        </p:txBody>
      </p:sp>
    </p:spTree>
    <p:extLst>
      <p:ext uri="{BB962C8B-B14F-4D97-AF65-F5344CB8AC3E}">
        <p14:creationId xmlns:p14="http://schemas.microsoft.com/office/powerpoint/2010/main" val="141794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0000"/>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371601" y="170253"/>
            <a:ext cx="9442550" cy="954009"/>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59002-A564-4DA7-A8A8-0BF6D271E921}" type="datetime1">
              <a:rPr lang="zh-CN" altLang="en-US" smtClean="0"/>
              <a:t>2025/9/15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240187" y="6356349"/>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B570A957-C074-4ABA-80C7-C7FF6BCEF8E2}" type="slidenum">
              <a:rPr lang="zh-CN" altLang="en-US" smtClean="0"/>
              <a:pPr/>
              <a:t>‹#›</a:t>
            </a:fld>
            <a:endParaRPr lang="zh-CN" altLang="en-US" dirty="0"/>
          </a:p>
        </p:txBody>
      </p:sp>
    </p:spTree>
    <p:extLst>
      <p:ext uri="{BB962C8B-B14F-4D97-AF65-F5344CB8AC3E}">
        <p14:creationId xmlns:p14="http://schemas.microsoft.com/office/powerpoint/2010/main" val="1571263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914400" rtl="0" eaLnBrk="1" latinLnBrk="0" hangingPunct="1">
        <a:lnSpc>
          <a:spcPct val="90000"/>
        </a:lnSpc>
        <a:spcBef>
          <a:spcPct val="0"/>
        </a:spcBef>
        <a:buNone/>
        <a:defRPr sz="40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7.png"/><Relationship Id="rId4" Type="http://schemas.openxmlformats.org/officeDocument/2006/relationships/image" Target="../media/image24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18.jpe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21.pn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tiff"/><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ctrTitle"/>
          </p:nvPr>
        </p:nvSpPr>
        <p:spPr>
          <a:xfrm>
            <a:off x="1" y="1774336"/>
            <a:ext cx="11983386" cy="2139296"/>
          </a:xfrm>
        </p:spPr>
        <p:txBody>
          <a:bodyPr>
            <a:noAutofit/>
          </a:bodyPr>
          <a:lstStyle/>
          <a:p>
            <a:pPr>
              <a:lnSpc>
                <a:spcPct val="110000"/>
              </a:lnSpc>
            </a:pPr>
            <a:r>
              <a:rPr lang="en-US" altLang="zh-CN" sz="4000" dirty="0">
                <a:solidFill>
                  <a:srgbClr val="7030A0"/>
                </a:solidFill>
                <a:latin typeface="微软雅黑" panose="020B0503020204020204" pitchFamily="34" charset="-122"/>
                <a:ea typeface="微软雅黑" panose="020B0503020204020204" pitchFamily="34" charset="-122"/>
              </a:rPr>
              <a:t>350 MeV electron beamline</a:t>
            </a:r>
            <a:r>
              <a:rPr lang="en-US" altLang="zh-CN" sz="4000" dirty="0">
                <a:solidFill>
                  <a:srgbClr val="7030A0"/>
                </a:solidFill>
              </a:rPr>
              <a:t> </a:t>
            </a:r>
            <a:r>
              <a:rPr lang="en-US" altLang="zh-CN" sz="4000" dirty="0">
                <a:solidFill>
                  <a:srgbClr val="7030A0"/>
                </a:solidFill>
                <a:latin typeface="微软雅黑" panose="020B0503020204020204" pitchFamily="34" charset="-122"/>
                <a:ea typeface="微软雅黑" panose="020B0503020204020204" pitchFamily="34" charset="-122"/>
              </a:rPr>
              <a:t>of the </a:t>
            </a:r>
            <a:br>
              <a:rPr lang="en-US" altLang="zh-CN" sz="4000" dirty="0">
                <a:solidFill>
                  <a:srgbClr val="7030A0"/>
                </a:solidFill>
                <a:latin typeface="微软雅黑" panose="020B0503020204020204" pitchFamily="34" charset="-122"/>
                <a:ea typeface="微软雅黑" panose="020B0503020204020204" pitchFamily="34" charset="-122"/>
              </a:rPr>
            </a:br>
            <a:r>
              <a:rPr lang="en-US" altLang="zh-CN" sz="4000" dirty="0">
                <a:solidFill>
                  <a:srgbClr val="7030A0"/>
                </a:solidFill>
                <a:latin typeface="微软雅黑" panose="020B0503020204020204" pitchFamily="34" charset="-122"/>
                <a:ea typeface="微软雅黑" panose="020B0503020204020204" pitchFamily="34" charset="-122"/>
              </a:rPr>
              <a:t>VIGAS project in Tsinghua University</a:t>
            </a:r>
            <a:endParaRPr lang="zh-CN" altLang="en-US" sz="4000" dirty="0">
              <a:solidFill>
                <a:srgbClr val="7030A0"/>
              </a:solidFill>
              <a:latin typeface="微软雅黑" panose="020B0503020204020204" pitchFamily="34" charset="-122"/>
              <a:ea typeface="微软雅黑" panose="020B0503020204020204" pitchFamily="34" charset="-122"/>
            </a:endParaRPr>
          </a:p>
        </p:txBody>
      </p:sp>
      <p:sp>
        <p:nvSpPr>
          <p:cNvPr id="5" name="副标题 2"/>
          <p:cNvSpPr>
            <a:spLocks noGrp="1"/>
          </p:cNvSpPr>
          <p:nvPr>
            <p:ph type="subTitle" idx="1"/>
          </p:nvPr>
        </p:nvSpPr>
        <p:spPr>
          <a:xfrm>
            <a:off x="1492470" y="4321976"/>
            <a:ext cx="9007364" cy="1901713"/>
          </a:xfrm>
        </p:spPr>
        <p:txBody>
          <a:bodyPr>
            <a:normAutofit/>
          </a:bodyPr>
          <a:lstStyle/>
          <a:p>
            <a:pPr>
              <a:lnSpc>
                <a:spcPct val="150000"/>
              </a:lnSpc>
              <a:spcBef>
                <a:spcPts val="0"/>
              </a:spcBef>
            </a:pPr>
            <a:r>
              <a:rPr lang="en-US" altLang="zh-CN" dirty="0">
                <a:latin typeface="微软雅黑" panose="020B0503020204020204" pitchFamily="34" charset="-122"/>
                <a:ea typeface="微软雅黑" panose="020B0503020204020204" pitchFamily="34" charset="-122"/>
              </a:rPr>
              <a:t>Hongyu Li</a:t>
            </a:r>
          </a:p>
          <a:p>
            <a:pPr>
              <a:lnSpc>
                <a:spcPct val="150000"/>
              </a:lnSpc>
              <a:spcBef>
                <a:spcPts val="0"/>
              </a:spcBef>
            </a:pPr>
            <a:r>
              <a:rPr lang="en-US" altLang="zh-CN" dirty="0">
                <a:latin typeface="微软雅黑" panose="020B0503020204020204" pitchFamily="34" charset="-122"/>
                <a:ea typeface="微软雅黑" panose="020B0503020204020204" pitchFamily="34" charset="-122"/>
              </a:rPr>
              <a:t>on behalf of VIGAS team in THU</a:t>
            </a:r>
          </a:p>
          <a:p>
            <a:pPr>
              <a:lnSpc>
                <a:spcPct val="150000"/>
              </a:lnSpc>
              <a:spcBef>
                <a:spcPts val="0"/>
              </a:spcBef>
            </a:pPr>
            <a:r>
              <a:rPr lang="en-US" altLang="zh-CN" dirty="0">
                <a:latin typeface="微软雅黑" panose="020B0503020204020204" pitchFamily="34" charset="-122"/>
                <a:ea typeface="微软雅黑" panose="020B0503020204020204" pitchFamily="34" charset="-122"/>
              </a:rPr>
              <a:t>VHEE25, 15</a:t>
            </a:r>
            <a:r>
              <a:rPr lang="en-US" altLang="zh-CN" baseline="30000" dirty="0">
                <a:latin typeface="微软雅黑" panose="020B0503020204020204" pitchFamily="34" charset="-122"/>
                <a:ea typeface="微软雅黑" panose="020B0503020204020204" pitchFamily="34" charset="-122"/>
              </a:rPr>
              <a:t>th</a:t>
            </a:r>
            <a:r>
              <a:rPr lang="en-US" altLang="zh-CN" dirty="0">
                <a:latin typeface="微软雅黑" panose="020B0503020204020204" pitchFamily="34" charset="-122"/>
                <a:ea typeface="微软雅黑" panose="020B0503020204020204" pitchFamily="34" charset="-122"/>
              </a:rPr>
              <a:t>-17</a:t>
            </a:r>
            <a:r>
              <a:rPr lang="en-US" altLang="zh-CN" baseline="30000" dirty="0">
                <a:latin typeface="微软雅黑" panose="020B0503020204020204" pitchFamily="34" charset="-122"/>
                <a:ea typeface="微软雅黑" panose="020B0503020204020204" pitchFamily="34" charset="-122"/>
              </a:rPr>
              <a:t>th</a:t>
            </a:r>
            <a:r>
              <a:rPr lang="en-US" altLang="zh-CN" dirty="0">
                <a:latin typeface="微软雅黑" panose="020B0503020204020204" pitchFamily="34" charset="-122"/>
                <a:ea typeface="微软雅黑" panose="020B0503020204020204" pitchFamily="34" charset="-122"/>
              </a:rPr>
              <a:t>.09.2025, Daresbury, U.K. </a:t>
            </a:r>
            <a:endParaRPr lang="zh-CN" altLang="en-US" dirty="0">
              <a:latin typeface="微软雅黑 Light" panose="020B0502040204020203" pitchFamily="34" charset="-122"/>
              <a:ea typeface="微软雅黑 Light" panose="020B0502040204020203" pitchFamily="34" charset="-122"/>
            </a:endParaRPr>
          </a:p>
        </p:txBody>
      </p:sp>
      <p:sp>
        <p:nvSpPr>
          <p:cNvPr id="7" name="灯片编号占位符 6"/>
          <p:cNvSpPr>
            <a:spLocks noGrp="1"/>
          </p:cNvSpPr>
          <p:nvPr>
            <p:ph type="sldNum" sz="quarter" idx="12"/>
          </p:nvPr>
        </p:nvSpPr>
        <p:spPr/>
        <p:txBody>
          <a:bodyPr/>
          <a:lstStyle/>
          <a:p>
            <a:fld id="{113B8A55-655A-4357-8EDD-B7C8759089BE}" type="slidenum">
              <a:rPr lang="zh-CN" altLang="en-US" smtClean="0"/>
              <a:pPr/>
              <a:t>1</a:t>
            </a:fld>
            <a:endParaRPr lang="zh-CN" altLang="en-US" dirty="0"/>
          </a:p>
        </p:txBody>
      </p:sp>
    </p:spTree>
    <p:extLst>
      <p:ext uri="{BB962C8B-B14F-4D97-AF65-F5344CB8AC3E}">
        <p14:creationId xmlns:p14="http://schemas.microsoft.com/office/powerpoint/2010/main" val="3905169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A08C77-748D-425A-98BA-5D7FCFAB1218}"/>
              </a:ext>
            </a:extLst>
          </p:cNvPr>
          <p:cNvSpPr>
            <a:spLocks noGrp="1"/>
          </p:cNvSpPr>
          <p:nvPr>
            <p:ph type="title"/>
          </p:nvPr>
        </p:nvSpPr>
        <p:spPr/>
        <p:txBody>
          <a:bodyPr/>
          <a:lstStyle/>
          <a:p>
            <a:r>
              <a:rPr lang="en-US" altLang="zh-CN" dirty="0"/>
              <a:t>S-band waveguide system</a:t>
            </a:r>
            <a:endParaRPr lang="zh-CN" altLang="en-US" dirty="0"/>
          </a:p>
        </p:txBody>
      </p:sp>
      <p:sp>
        <p:nvSpPr>
          <p:cNvPr id="3" name="灯片编号占位符 2">
            <a:extLst>
              <a:ext uri="{FF2B5EF4-FFF2-40B4-BE49-F238E27FC236}">
                <a16:creationId xmlns:a16="http://schemas.microsoft.com/office/drawing/2014/main" id="{1A9DF1A9-A200-4E9D-A174-DE42669997F8}"/>
              </a:ext>
            </a:extLst>
          </p:cNvPr>
          <p:cNvSpPr>
            <a:spLocks noGrp="1"/>
          </p:cNvSpPr>
          <p:nvPr>
            <p:ph type="sldNum" sz="quarter" idx="12"/>
          </p:nvPr>
        </p:nvSpPr>
        <p:spPr/>
        <p:txBody>
          <a:bodyPr/>
          <a:lstStyle/>
          <a:p>
            <a:fld id="{FDC4A009-39F3-42EA-99EE-C16705A80149}" type="slidenum">
              <a:rPr lang="zh-CN" altLang="en-US" smtClean="0"/>
              <a:t>10</a:t>
            </a:fld>
            <a:endParaRPr lang="zh-CN" altLang="en-US"/>
          </a:p>
        </p:txBody>
      </p:sp>
      <p:pic>
        <p:nvPicPr>
          <p:cNvPr id="5" name="图片 4">
            <a:extLst>
              <a:ext uri="{FF2B5EF4-FFF2-40B4-BE49-F238E27FC236}">
                <a16:creationId xmlns:a16="http://schemas.microsoft.com/office/drawing/2014/main" id="{90170DB5-C43B-4884-813C-C9B7BEB03C35}"/>
              </a:ext>
            </a:extLst>
          </p:cNvPr>
          <p:cNvPicPr>
            <a:picLocks noChangeAspect="1"/>
          </p:cNvPicPr>
          <p:nvPr/>
        </p:nvPicPr>
        <p:blipFill>
          <a:blip r:embed="rId3"/>
          <a:stretch>
            <a:fillRect/>
          </a:stretch>
        </p:blipFill>
        <p:spPr>
          <a:xfrm>
            <a:off x="520860" y="1443668"/>
            <a:ext cx="5467762" cy="4912681"/>
          </a:xfrm>
          <a:prstGeom prst="rect">
            <a:avLst/>
          </a:prstGeom>
        </p:spPr>
      </p:pic>
      <p:sp>
        <p:nvSpPr>
          <p:cNvPr id="9" name="文本框 8">
            <a:extLst>
              <a:ext uri="{FF2B5EF4-FFF2-40B4-BE49-F238E27FC236}">
                <a16:creationId xmlns:a16="http://schemas.microsoft.com/office/drawing/2014/main" id="{2600103A-26D4-4E2B-A1E4-F3EF0354C8B3}"/>
              </a:ext>
            </a:extLst>
          </p:cNvPr>
          <p:cNvSpPr txBox="1"/>
          <p:nvPr/>
        </p:nvSpPr>
        <p:spPr>
          <a:xfrm>
            <a:off x="6193152" y="1220551"/>
            <a:ext cx="5694048" cy="3013069"/>
          </a:xfrm>
          <a:prstGeom prst="rect">
            <a:avLst/>
          </a:prstGeom>
          <a:noFill/>
        </p:spPr>
        <p:txBody>
          <a:bodyPr wrap="square">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a:ea typeface="微软雅黑 Light"/>
                <a:cs typeface="+mn-cs"/>
              </a:rPr>
              <a:t>50 MW power </a:t>
            </a:r>
            <a:r>
              <a:rPr lang="en-US" altLang="zh-CN" sz="2000" dirty="0">
                <a:solidFill>
                  <a:prstClr val="black"/>
                </a:solidFill>
                <a:latin typeface="Arial"/>
                <a:ea typeface="微软雅黑 Light"/>
              </a:rPr>
              <a:t>from Canon</a:t>
            </a:r>
            <a:r>
              <a:rPr lang="zh-CN" altLang="en-US" sz="2000" dirty="0">
                <a:solidFill>
                  <a:prstClr val="black"/>
                </a:solidFill>
                <a:latin typeface="Arial"/>
                <a:ea typeface="微软雅黑 Light"/>
              </a:rPr>
              <a:t> </a:t>
            </a:r>
            <a:r>
              <a:rPr lang="en-US" altLang="zh-CN" sz="2000" dirty="0">
                <a:solidFill>
                  <a:prstClr val="black"/>
                </a:solidFill>
                <a:latin typeface="Arial"/>
                <a:ea typeface="微软雅黑 Light"/>
              </a:rPr>
              <a:t>E3730A</a:t>
            </a:r>
            <a:r>
              <a:rPr lang="zh-CN" altLang="en-US" sz="2000" dirty="0">
                <a:solidFill>
                  <a:prstClr val="black"/>
                </a:solidFill>
                <a:latin typeface="Arial"/>
                <a:ea typeface="微软雅黑 Light"/>
              </a:rPr>
              <a:t> </a:t>
            </a:r>
            <a:r>
              <a:rPr lang="en-US" altLang="zh-CN" sz="2000" dirty="0">
                <a:solidFill>
                  <a:prstClr val="black"/>
                </a:solidFill>
                <a:latin typeface="Arial"/>
                <a:ea typeface="微软雅黑 Light"/>
              </a:rPr>
              <a:t>feeds</a:t>
            </a:r>
            <a:r>
              <a:rPr lang="zh-CN" altLang="en-US" sz="2000" dirty="0">
                <a:solidFill>
                  <a:prstClr val="black"/>
                </a:solidFill>
                <a:latin typeface="Arial"/>
                <a:ea typeface="微软雅黑 Light"/>
              </a:rPr>
              <a:t> </a:t>
            </a:r>
            <a:r>
              <a:rPr lang="en-US" altLang="zh-CN" sz="2000" dirty="0">
                <a:solidFill>
                  <a:prstClr val="black"/>
                </a:solidFill>
                <a:latin typeface="Arial"/>
                <a:ea typeface="微软雅黑 Light"/>
              </a:rPr>
              <a:t>for</a:t>
            </a:r>
            <a:r>
              <a:rPr lang="zh-CN" altLang="en-US" sz="2000" dirty="0">
                <a:solidFill>
                  <a:prstClr val="black"/>
                </a:solidFill>
                <a:latin typeface="Arial"/>
                <a:ea typeface="微软雅黑 Light"/>
              </a:rPr>
              <a:t> </a:t>
            </a:r>
            <a:r>
              <a:rPr lang="en-US" altLang="zh-CN" sz="2000" dirty="0">
                <a:solidFill>
                  <a:prstClr val="black"/>
                </a:solidFill>
                <a:latin typeface="Arial"/>
                <a:ea typeface="微软雅黑 Light"/>
              </a:rPr>
              <a:t>photoinjector and S acc</a:t>
            </a:r>
          </a:p>
          <a:p>
            <a:pPr marL="800100" lvl="1" indent="-342900">
              <a:lnSpc>
                <a:spcPct val="120000"/>
              </a:lnSpc>
              <a:buFont typeface="Arial" panose="020B0604020202020204" pitchFamily="34" charset="0"/>
              <a:buChar char="•"/>
              <a:defRPr/>
            </a:pPr>
            <a:r>
              <a:rPr lang="en-US" altLang="zh-CN" sz="2000" dirty="0">
                <a:solidFill>
                  <a:prstClr val="black"/>
                </a:solidFill>
                <a:latin typeface="Arial"/>
                <a:ea typeface="微软雅黑 Light"/>
              </a:rPr>
              <a:t>5dB power splitter</a:t>
            </a:r>
          </a:p>
          <a:p>
            <a:pPr marL="800100" lvl="1" indent="-342900">
              <a:lnSpc>
                <a:spcPct val="120000"/>
              </a:lnSpc>
              <a:buFont typeface="Arial" panose="020B0604020202020204" pitchFamily="34" charset="0"/>
              <a:buChar char="•"/>
              <a:defRPr/>
            </a:pPr>
            <a:r>
              <a:rPr lang="en-US" altLang="zh-CN" sz="2000" dirty="0">
                <a:solidFill>
                  <a:prstClr val="black"/>
                </a:solidFill>
                <a:latin typeface="Arial"/>
                <a:ea typeface="微软雅黑 Light"/>
              </a:rPr>
              <a:t>Phase shifter for S acc phase control</a:t>
            </a:r>
          </a:p>
          <a:p>
            <a:pPr marL="342900" indent="-342900">
              <a:lnSpc>
                <a:spcPct val="120000"/>
              </a:lnSpc>
              <a:buFont typeface="Arial" panose="020B0604020202020204" pitchFamily="34" charset="0"/>
              <a:buChar char="•"/>
              <a:defRPr/>
            </a:pPr>
            <a:r>
              <a:rPr lang="en-US" altLang="zh-CN" sz="2000" dirty="0">
                <a:solidFill>
                  <a:prstClr val="black"/>
                </a:solidFill>
                <a:latin typeface="Arial"/>
                <a:ea typeface="微软雅黑 Light"/>
              </a:rPr>
              <a:t>7.5 MW power from Canon E3772 feeds for buncher</a:t>
            </a:r>
          </a:p>
          <a:p>
            <a:pPr marL="342900" indent="-342900">
              <a:lnSpc>
                <a:spcPct val="120000"/>
              </a:lnSpc>
              <a:buFont typeface="Arial" panose="020B0604020202020204" pitchFamily="34" charset="0"/>
              <a:buChar char="•"/>
              <a:defRPr/>
            </a:pPr>
            <a:r>
              <a:rPr lang="en-US" altLang="zh-CN" sz="2000" dirty="0">
                <a:solidFill>
                  <a:prstClr val="black"/>
                </a:solidFill>
                <a:latin typeface="Arial"/>
                <a:ea typeface="微软雅黑 Light"/>
              </a:rPr>
              <a:t>Consider RF loss due to waveguides and components</a:t>
            </a:r>
          </a:p>
        </p:txBody>
      </p:sp>
      <p:graphicFrame>
        <p:nvGraphicFramePr>
          <p:cNvPr id="10" name="表格 12">
            <a:extLst>
              <a:ext uri="{FF2B5EF4-FFF2-40B4-BE49-F238E27FC236}">
                <a16:creationId xmlns:a16="http://schemas.microsoft.com/office/drawing/2014/main" id="{02CE48F3-01A7-49D4-962D-A137430A43FF}"/>
              </a:ext>
            </a:extLst>
          </p:cNvPr>
          <p:cNvGraphicFramePr>
            <a:graphicFrameLocks noGrp="1"/>
          </p:cNvGraphicFramePr>
          <p:nvPr>
            <p:extLst>
              <p:ext uri="{D42A27DB-BD31-4B8C-83A1-F6EECF244321}">
                <p14:modId xmlns:p14="http://schemas.microsoft.com/office/powerpoint/2010/main" val="489812954"/>
              </p:ext>
            </p:extLst>
          </p:nvPr>
        </p:nvGraphicFramePr>
        <p:xfrm>
          <a:off x="6461418" y="4270901"/>
          <a:ext cx="4833423" cy="2085448"/>
        </p:xfrm>
        <a:graphic>
          <a:graphicData uri="http://schemas.openxmlformats.org/drawingml/2006/table">
            <a:tbl>
              <a:tblPr firstRow="1" bandRow="1">
                <a:tableStyleId>{93296810-A885-4BE3-A3E7-6D5BEEA58F35}</a:tableStyleId>
              </a:tblPr>
              <a:tblGrid>
                <a:gridCol w="1654517">
                  <a:extLst>
                    <a:ext uri="{9D8B030D-6E8A-4147-A177-3AD203B41FA5}">
                      <a16:colId xmlns:a16="http://schemas.microsoft.com/office/drawing/2014/main" val="1670649268"/>
                    </a:ext>
                  </a:extLst>
                </a:gridCol>
                <a:gridCol w="1654517">
                  <a:extLst>
                    <a:ext uri="{9D8B030D-6E8A-4147-A177-3AD203B41FA5}">
                      <a16:colId xmlns:a16="http://schemas.microsoft.com/office/drawing/2014/main" val="698169667"/>
                    </a:ext>
                  </a:extLst>
                </a:gridCol>
                <a:gridCol w="1524389">
                  <a:extLst>
                    <a:ext uri="{9D8B030D-6E8A-4147-A177-3AD203B41FA5}">
                      <a16:colId xmlns:a16="http://schemas.microsoft.com/office/drawing/2014/main" val="790670835"/>
                    </a:ext>
                  </a:extLst>
                </a:gridCol>
              </a:tblGrid>
              <a:tr h="742733">
                <a:tc>
                  <a:txBody>
                    <a:bodyPr/>
                    <a:lstStyle/>
                    <a:p>
                      <a:endParaRPr lang="zh-CN" altLang="en-US" sz="1800" dirty="0">
                        <a:solidFill>
                          <a:schemeClr val="bg1"/>
                        </a:solidFill>
                      </a:endParaRPr>
                    </a:p>
                  </a:txBody>
                  <a:tcPr>
                    <a:solidFill>
                      <a:srgbClr val="7030A0"/>
                    </a:solidFill>
                  </a:tcPr>
                </a:tc>
                <a:tc>
                  <a:txBody>
                    <a:bodyPr/>
                    <a:lstStyle/>
                    <a:p>
                      <a:r>
                        <a:rPr lang="en-US" altLang="zh-CN" sz="1800" dirty="0">
                          <a:solidFill>
                            <a:schemeClr val="bg1"/>
                          </a:solidFill>
                        </a:rPr>
                        <a:t>Transmitted power (MW)</a:t>
                      </a:r>
                      <a:endParaRPr lang="zh-CN" altLang="en-US" sz="1800" dirty="0">
                        <a:solidFill>
                          <a:schemeClr val="bg1"/>
                        </a:solidFill>
                      </a:endParaRPr>
                    </a:p>
                  </a:txBody>
                  <a:tcPr>
                    <a:solidFill>
                      <a:srgbClr val="7030A0"/>
                    </a:solidFill>
                  </a:tcPr>
                </a:tc>
                <a:tc>
                  <a:txBody>
                    <a:bodyPr/>
                    <a:lstStyle/>
                    <a:p>
                      <a:r>
                        <a:rPr lang="en-US" altLang="zh-CN" sz="1800" dirty="0">
                          <a:solidFill>
                            <a:schemeClr val="bg1"/>
                          </a:solidFill>
                        </a:rPr>
                        <a:t>Needed power  (MW)</a:t>
                      </a:r>
                      <a:endParaRPr lang="zh-CN" altLang="en-US" sz="1800" dirty="0">
                        <a:solidFill>
                          <a:schemeClr val="bg1"/>
                        </a:solidFill>
                      </a:endParaRPr>
                    </a:p>
                  </a:txBody>
                  <a:tcPr>
                    <a:solidFill>
                      <a:srgbClr val="7030A0"/>
                    </a:solidFill>
                  </a:tcPr>
                </a:tc>
                <a:extLst>
                  <a:ext uri="{0D108BD9-81ED-4DB2-BD59-A6C34878D82A}">
                    <a16:rowId xmlns:a16="http://schemas.microsoft.com/office/drawing/2014/main" val="3958920395"/>
                  </a:ext>
                </a:extLst>
              </a:tr>
              <a:tr h="493877">
                <a:tc>
                  <a:txBody>
                    <a:bodyPr/>
                    <a:lstStyle/>
                    <a:p>
                      <a:r>
                        <a:rPr lang="en-US" altLang="zh-CN" sz="1800" dirty="0">
                          <a:solidFill>
                            <a:schemeClr val="tx1"/>
                          </a:solidFill>
                        </a:rPr>
                        <a:t>Photoinjector</a:t>
                      </a:r>
                      <a:endParaRPr lang="zh-CN" altLang="en-US" sz="1800" dirty="0">
                        <a:solidFill>
                          <a:schemeClr val="tx1"/>
                        </a:solidFill>
                      </a:endParaRPr>
                    </a:p>
                  </a:txBody>
                  <a:tcPr>
                    <a:solidFill>
                      <a:srgbClr val="D2CDD7"/>
                    </a:solidFill>
                  </a:tcPr>
                </a:tc>
                <a:tc>
                  <a:txBody>
                    <a:bodyPr/>
                    <a:lstStyle/>
                    <a:p>
                      <a:r>
                        <a:rPr lang="en-US" altLang="zh-CN" sz="1800" dirty="0">
                          <a:solidFill>
                            <a:schemeClr val="tx1"/>
                          </a:solidFill>
                        </a:rPr>
                        <a:t>11.7</a:t>
                      </a:r>
                      <a:endParaRPr lang="zh-CN" altLang="en-US" sz="1800" dirty="0">
                        <a:solidFill>
                          <a:schemeClr val="tx1"/>
                        </a:solidFill>
                      </a:endParaRPr>
                    </a:p>
                  </a:txBody>
                  <a:tcPr>
                    <a:solidFill>
                      <a:srgbClr val="D2CDD7"/>
                    </a:solidFill>
                  </a:tcPr>
                </a:tc>
                <a:tc>
                  <a:txBody>
                    <a:bodyPr/>
                    <a:lstStyle/>
                    <a:p>
                      <a:r>
                        <a:rPr lang="en-US" altLang="zh-CN" sz="1800" dirty="0">
                          <a:solidFill>
                            <a:schemeClr val="tx1"/>
                          </a:solidFill>
                        </a:rPr>
                        <a:t>7</a:t>
                      </a:r>
                      <a:endParaRPr lang="zh-CN" altLang="en-US" sz="1800" dirty="0">
                        <a:solidFill>
                          <a:schemeClr val="tx1"/>
                        </a:solidFill>
                      </a:endParaRPr>
                    </a:p>
                  </a:txBody>
                  <a:tcPr>
                    <a:solidFill>
                      <a:srgbClr val="D2CDD7"/>
                    </a:solidFill>
                  </a:tcPr>
                </a:tc>
                <a:extLst>
                  <a:ext uri="{0D108BD9-81ED-4DB2-BD59-A6C34878D82A}">
                    <a16:rowId xmlns:a16="http://schemas.microsoft.com/office/drawing/2014/main" val="1643154348"/>
                  </a:ext>
                </a:extLst>
              </a:tr>
              <a:tr h="424419">
                <a:tc>
                  <a:txBody>
                    <a:bodyPr/>
                    <a:lstStyle/>
                    <a:p>
                      <a:r>
                        <a:rPr lang="en-US" altLang="zh-CN" sz="1800" dirty="0">
                          <a:solidFill>
                            <a:schemeClr val="tx1"/>
                          </a:solidFill>
                        </a:rPr>
                        <a:t>S acc</a:t>
                      </a:r>
                      <a:endParaRPr lang="zh-CN" altLang="en-US" sz="1800" dirty="0">
                        <a:solidFill>
                          <a:schemeClr val="tx1"/>
                        </a:solidFill>
                      </a:endParaRPr>
                    </a:p>
                  </a:txBody>
                  <a:tcPr>
                    <a:solidFill>
                      <a:srgbClr val="EAE8EC"/>
                    </a:solidFill>
                  </a:tcPr>
                </a:tc>
                <a:tc>
                  <a:txBody>
                    <a:bodyPr/>
                    <a:lstStyle/>
                    <a:p>
                      <a:r>
                        <a:rPr lang="en-US" altLang="zh-CN" sz="1800" dirty="0">
                          <a:solidFill>
                            <a:schemeClr val="tx1"/>
                          </a:solidFill>
                        </a:rPr>
                        <a:t>29</a:t>
                      </a:r>
                      <a:endParaRPr lang="zh-CN" altLang="en-US" sz="1800" dirty="0">
                        <a:solidFill>
                          <a:schemeClr val="tx1"/>
                        </a:solidFill>
                      </a:endParaRPr>
                    </a:p>
                  </a:txBody>
                  <a:tcPr>
                    <a:solidFill>
                      <a:srgbClr val="EAE8EC"/>
                    </a:solidFill>
                  </a:tcPr>
                </a:tc>
                <a:tc>
                  <a:txBody>
                    <a:bodyPr/>
                    <a:lstStyle/>
                    <a:p>
                      <a:r>
                        <a:rPr lang="en-US" altLang="zh-CN" sz="1800" dirty="0">
                          <a:solidFill>
                            <a:schemeClr val="tx1"/>
                          </a:solidFill>
                        </a:rPr>
                        <a:t>21</a:t>
                      </a:r>
                      <a:endParaRPr lang="zh-CN" altLang="en-US" sz="1800" dirty="0">
                        <a:solidFill>
                          <a:schemeClr val="tx1"/>
                        </a:solidFill>
                      </a:endParaRPr>
                    </a:p>
                  </a:txBody>
                  <a:tcPr>
                    <a:solidFill>
                      <a:srgbClr val="EAE8EC"/>
                    </a:solidFill>
                  </a:tcPr>
                </a:tc>
                <a:extLst>
                  <a:ext uri="{0D108BD9-81ED-4DB2-BD59-A6C34878D82A}">
                    <a16:rowId xmlns:a16="http://schemas.microsoft.com/office/drawing/2014/main" val="359766376"/>
                  </a:ext>
                </a:extLst>
              </a:tr>
              <a:tr h="424419">
                <a:tc>
                  <a:txBody>
                    <a:bodyPr/>
                    <a:lstStyle/>
                    <a:p>
                      <a:r>
                        <a:rPr lang="en-US" altLang="zh-CN" sz="1800" dirty="0">
                          <a:solidFill>
                            <a:schemeClr val="tx1"/>
                          </a:solidFill>
                        </a:rPr>
                        <a:t>buncher</a:t>
                      </a:r>
                      <a:endParaRPr lang="zh-CN" altLang="en-US" sz="1800" dirty="0">
                        <a:solidFill>
                          <a:schemeClr val="tx1"/>
                        </a:solidFill>
                      </a:endParaRPr>
                    </a:p>
                  </a:txBody>
                  <a:tcPr>
                    <a:solidFill>
                      <a:srgbClr val="D2CDD7"/>
                    </a:solidFill>
                  </a:tcPr>
                </a:tc>
                <a:tc>
                  <a:txBody>
                    <a:bodyPr/>
                    <a:lstStyle/>
                    <a:p>
                      <a:r>
                        <a:rPr lang="en-US" altLang="zh-CN" sz="1800" dirty="0">
                          <a:solidFill>
                            <a:schemeClr val="tx1"/>
                          </a:solidFill>
                        </a:rPr>
                        <a:t>6.4</a:t>
                      </a:r>
                      <a:endParaRPr lang="zh-CN" altLang="en-US" sz="1800" dirty="0">
                        <a:solidFill>
                          <a:schemeClr val="tx1"/>
                        </a:solidFill>
                      </a:endParaRPr>
                    </a:p>
                  </a:txBody>
                  <a:tcPr>
                    <a:solidFill>
                      <a:srgbClr val="D2CDD7"/>
                    </a:solidFill>
                  </a:tcPr>
                </a:tc>
                <a:tc>
                  <a:txBody>
                    <a:bodyPr/>
                    <a:lstStyle/>
                    <a:p>
                      <a:r>
                        <a:rPr lang="en-US" altLang="zh-CN" sz="1800" dirty="0">
                          <a:solidFill>
                            <a:schemeClr val="tx1"/>
                          </a:solidFill>
                        </a:rPr>
                        <a:t>3</a:t>
                      </a:r>
                      <a:endParaRPr lang="zh-CN" altLang="en-US" sz="1800" dirty="0">
                        <a:solidFill>
                          <a:schemeClr val="tx1"/>
                        </a:solidFill>
                      </a:endParaRPr>
                    </a:p>
                  </a:txBody>
                  <a:tcPr>
                    <a:solidFill>
                      <a:srgbClr val="D2CDD7"/>
                    </a:solidFill>
                  </a:tcPr>
                </a:tc>
                <a:extLst>
                  <a:ext uri="{0D108BD9-81ED-4DB2-BD59-A6C34878D82A}">
                    <a16:rowId xmlns:a16="http://schemas.microsoft.com/office/drawing/2014/main" val="3188388948"/>
                  </a:ext>
                </a:extLst>
              </a:tr>
            </a:tbl>
          </a:graphicData>
        </a:graphic>
      </p:graphicFrame>
    </p:spTree>
    <p:extLst>
      <p:ext uri="{BB962C8B-B14F-4D97-AF65-F5344CB8AC3E}">
        <p14:creationId xmlns:p14="http://schemas.microsoft.com/office/powerpoint/2010/main" val="3902106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13124B-EDD8-461D-B1C7-7735400CF1E5}"/>
              </a:ext>
            </a:extLst>
          </p:cNvPr>
          <p:cNvSpPr>
            <a:spLocks noGrp="1"/>
          </p:cNvSpPr>
          <p:nvPr>
            <p:ph type="title"/>
          </p:nvPr>
        </p:nvSpPr>
        <p:spPr/>
        <p:txBody>
          <a:bodyPr/>
          <a:lstStyle/>
          <a:p>
            <a:r>
              <a:rPr lang="en-US" altLang="zh-CN" dirty="0"/>
              <a:t>S-band injector &amp; buncher</a:t>
            </a:r>
          </a:p>
        </p:txBody>
      </p:sp>
      <p:sp>
        <p:nvSpPr>
          <p:cNvPr id="3" name="灯片编号占位符 2">
            <a:extLst>
              <a:ext uri="{FF2B5EF4-FFF2-40B4-BE49-F238E27FC236}">
                <a16:creationId xmlns:a16="http://schemas.microsoft.com/office/drawing/2014/main" id="{C51C370F-E927-4045-9BA0-C8C6F067A838}"/>
              </a:ext>
            </a:extLst>
          </p:cNvPr>
          <p:cNvSpPr>
            <a:spLocks noGrp="1"/>
          </p:cNvSpPr>
          <p:nvPr>
            <p:ph type="sldNum" sz="quarter" idx="12"/>
          </p:nvPr>
        </p:nvSpPr>
        <p:spPr/>
        <p:txBody>
          <a:bodyPr/>
          <a:lstStyle/>
          <a:p>
            <a:fld id="{FDC4A009-39F3-42EA-99EE-C16705A80149}" type="slidenum">
              <a:rPr lang="zh-CN" altLang="en-US" smtClean="0"/>
              <a:t>11</a:t>
            </a:fld>
            <a:endParaRPr lang="zh-CN" altLang="en-US"/>
          </a:p>
        </p:txBody>
      </p:sp>
      <p:sp>
        <p:nvSpPr>
          <p:cNvPr id="7" name="文本框 6">
            <a:extLst>
              <a:ext uri="{FF2B5EF4-FFF2-40B4-BE49-F238E27FC236}">
                <a16:creationId xmlns:a16="http://schemas.microsoft.com/office/drawing/2014/main" id="{6AEEA10B-9468-4A9D-A680-761C420B26D1}"/>
              </a:ext>
            </a:extLst>
          </p:cNvPr>
          <p:cNvSpPr txBox="1"/>
          <p:nvPr/>
        </p:nvSpPr>
        <p:spPr>
          <a:xfrm>
            <a:off x="208613" y="1925363"/>
            <a:ext cx="3423210" cy="646331"/>
          </a:xfrm>
          <a:prstGeom prst="rect">
            <a:avLst/>
          </a:prstGeom>
          <a:noFill/>
        </p:spPr>
        <p:txBody>
          <a:bodyPr wrap="square">
            <a:spAutoFit/>
          </a:bodyPr>
          <a:lstStyle/>
          <a:p>
            <a:pPr algn="ctr"/>
            <a:r>
              <a:rPr lang="en-US" altLang="zh-CN" b="0" i="0" dirty="0">
                <a:solidFill>
                  <a:srgbClr val="222222"/>
                </a:solidFill>
                <a:effectLst/>
                <a:latin typeface="Arial" panose="020B0604020202020204" pitchFamily="34" charset="0"/>
              </a:rPr>
              <a:t>Zheng, </a:t>
            </a:r>
            <a:r>
              <a:rPr lang="en-US" altLang="zh-CN" b="0" i="0" dirty="0" err="1">
                <a:solidFill>
                  <a:srgbClr val="222222"/>
                </a:solidFill>
                <a:effectLst/>
                <a:latin typeface="Arial" panose="020B0604020202020204" pitchFamily="34" charset="0"/>
              </a:rPr>
              <a:t>Lianmin</a:t>
            </a:r>
            <a:r>
              <a:rPr lang="en-US" altLang="zh-CN" b="0" i="0" dirty="0">
                <a:solidFill>
                  <a:srgbClr val="222222"/>
                </a:solidFill>
                <a:effectLst/>
                <a:latin typeface="Arial" panose="020B0604020202020204" pitchFamily="34" charset="0"/>
              </a:rPr>
              <a:t>, et al. </a:t>
            </a:r>
            <a:r>
              <a:rPr lang="en-US" altLang="zh-CN" b="0" i="1" dirty="0">
                <a:solidFill>
                  <a:srgbClr val="222222"/>
                </a:solidFill>
                <a:effectLst/>
                <a:latin typeface="Arial" panose="020B0604020202020204" pitchFamily="34" charset="0"/>
              </a:rPr>
              <a:t>NIMA</a:t>
            </a:r>
            <a:r>
              <a:rPr lang="en-US" altLang="zh-CN" b="0" i="0" dirty="0">
                <a:solidFill>
                  <a:srgbClr val="222222"/>
                </a:solidFill>
                <a:effectLst/>
                <a:latin typeface="Arial" panose="020B0604020202020204" pitchFamily="34" charset="0"/>
              </a:rPr>
              <a:t> 834 (2016): 98-107.</a:t>
            </a:r>
            <a:endParaRPr lang="zh-CN" altLang="en-US" dirty="0"/>
          </a:p>
        </p:txBody>
      </p:sp>
      <p:pic>
        <p:nvPicPr>
          <p:cNvPr id="9" name="图片 8">
            <a:extLst>
              <a:ext uri="{FF2B5EF4-FFF2-40B4-BE49-F238E27FC236}">
                <a16:creationId xmlns:a16="http://schemas.microsoft.com/office/drawing/2014/main" id="{6093DB0C-41C5-4ABF-B7B9-67EC9EAD113D}"/>
              </a:ext>
            </a:extLst>
          </p:cNvPr>
          <p:cNvPicPr>
            <a:picLocks noChangeAspect="1"/>
          </p:cNvPicPr>
          <p:nvPr/>
        </p:nvPicPr>
        <p:blipFill>
          <a:blip r:embed="rId3"/>
          <a:stretch>
            <a:fillRect/>
          </a:stretch>
        </p:blipFill>
        <p:spPr>
          <a:xfrm>
            <a:off x="5007770" y="1174035"/>
            <a:ext cx="1845186" cy="2609324"/>
          </a:xfrm>
          <a:prstGeom prst="rect">
            <a:avLst/>
          </a:prstGeom>
        </p:spPr>
      </p:pic>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979A4BE7-F327-4FBB-AFB4-3B0C7465C39A}"/>
                  </a:ext>
                </a:extLst>
              </p:cNvPr>
              <p:cNvGraphicFramePr>
                <a:graphicFrameLocks noGrp="1"/>
              </p:cNvGraphicFramePr>
              <p:nvPr>
                <p:extLst>
                  <p:ext uri="{D42A27DB-BD31-4B8C-83A1-F6EECF244321}">
                    <p14:modId xmlns:p14="http://schemas.microsoft.com/office/powerpoint/2010/main" val="2065223819"/>
                  </p:ext>
                </p:extLst>
              </p:nvPr>
            </p:nvGraphicFramePr>
            <p:xfrm>
              <a:off x="208613" y="2850343"/>
              <a:ext cx="4503726" cy="3252473"/>
            </p:xfrm>
            <a:graphic>
              <a:graphicData uri="http://schemas.openxmlformats.org/drawingml/2006/table">
                <a:tbl>
                  <a:tblPr firstRow="1" bandRow="1">
                    <a:tableStyleId>{93296810-A885-4BE3-A3E7-6D5BEEA58F35}</a:tableStyleId>
                  </a:tblPr>
                  <a:tblGrid>
                    <a:gridCol w="2504564">
                      <a:extLst>
                        <a:ext uri="{9D8B030D-6E8A-4147-A177-3AD203B41FA5}">
                          <a16:colId xmlns:a16="http://schemas.microsoft.com/office/drawing/2014/main" val="284732844"/>
                        </a:ext>
                      </a:extLst>
                    </a:gridCol>
                    <a:gridCol w="1236761">
                      <a:extLst>
                        <a:ext uri="{9D8B030D-6E8A-4147-A177-3AD203B41FA5}">
                          <a16:colId xmlns:a16="http://schemas.microsoft.com/office/drawing/2014/main" val="1031830041"/>
                        </a:ext>
                      </a:extLst>
                    </a:gridCol>
                    <a:gridCol w="762401">
                      <a:extLst>
                        <a:ext uri="{9D8B030D-6E8A-4147-A177-3AD203B41FA5}">
                          <a16:colId xmlns:a16="http://schemas.microsoft.com/office/drawing/2014/main" val="2572076511"/>
                        </a:ext>
                      </a:extLst>
                    </a:gridCol>
                  </a:tblGrid>
                  <a:tr h="368802">
                    <a:tc>
                      <a:txBody>
                        <a:bodyPr/>
                        <a:lstStyle/>
                        <a:p>
                          <a:r>
                            <a:rPr lang="en-US" altLang="zh-CN" sz="1800" dirty="0">
                              <a:solidFill>
                                <a:schemeClr val="bg1"/>
                              </a:solidFill>
                            </a:rPr>
                            <a:t>Parameters</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Value</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Unit</a:t>
                          </a:r>
                          <a:endParaRPr lang="zh-CN" altLang="en-US" sz="1800" dirty="0">
                            <a:solidFill>
                              <a:schemeClr val="bg1"/>
                            </a:solidFill>
                          </a:endParaRPr>
                        </a:p>
                      </a:txBody>
                      <a:tcPr marL="65384" marR="65384" marT="32692" marB="32692" anchor="b">
                        <a:solidFill>
                          <a:srgbClr val="7030A0"/>
                        </a:solidFill>
                      </a:tcPr>
                    </a:tc>
                    <a:extLst>
                      <a:ext uri="{0D108BD9-81ED-4DB2-BD59-A6C34878D82A}">
                        <a16:rowId xmlns:a16="http://schemas.microsoft.com/office/drawing/2014/main" val="2059668931"/>
                      </a:ext>
                    </a:extLst>
                  </a:tr>
                  <a:tr h="451413">
                    <a:tc>
                      <a:txBody>
                        <a:bodyPr/>
                        <a:lstStyle/>
                        <a:p>
                          <a14:m>
                            <m:oMath xmlns:m="http://schemas.openxmlformats.org/officeDocument/2006/math">
                              <m:r>
                                <a:rPr lang="en-US" altLang="zh-CN" sz="1800" b="0" i="1" smtClean="0">
                                  <a:solidFill>
                                    <a:srgbClr val="FF0000"/>
                                  </a:solidFill>
                                  <a:latin typeface="Cambria Math" panose="02040503050406030204" pitchFamily="18" charset="0"/>
                                </a:rPr>
                                <m:t>𝜋</m:t>
                              </m:r>
                            </m:oMath>
                          </a14:m>
                          <a:r>
                            <a:rPr lang="zh-CN" altLang="en-US" sz="1800" dirty="0">
                              <a:solidFill>
                                <a:srgbClr val="FF0000"/>
                              </a:solidFill>
                            </a:rPr>
                            <a:t> </a:t>
                          </a:r>
                          <a:r>
                            <a:rPr lang="en-US" altLang="zh-CN" sz="1800" dirty="0">
                              <a:solidFill>
                                <a:srgbClr val="FF0000"/>
                              </a:solidFill>
                            </a:rPr>
                            <a:t>mode frequency</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2856</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MHz</a:t>
                          </a:r>
                          <a:endParaRPr lang="zh-CN" altLang="en-US" sz="1800" dirty="0">
                            <a:solidFill>
                              <a:srgbClr val="FF0000"/>
                            </a:solidFill>
                          </a:endParaRPr>
                        </a:p>
                      </a:txBody>
                      <a:tcPr marL="65384" marR="65384" marT="32692" marB="32692" anchor="b">
                        <a:solidFill>
                          <a:srgbClr val="D2CDD7"/>
                        </a:solidFill>
                      </a:tcPr>
                    </a:tc>
                    <a:extLst>
                      <a:ext uri="{0D108BD9-81ED-4DB2-BD59-A6C34878D82A}">
                        <a16:rowId xmlns:a16="http://schemas.microsoft.com/office/drawing/2014/main" val="2008421066"/>
                      </a:ext>
                    </a:extLst>
                  </a:tr>
                  <a:tr h="334479">
                    <a:tc>
                      <a:txBody>
                        <a:bodyPr/>
                        <a:lstStyle/>
                        <a:p>
                          <a14:m>
                            <m:oMath xmlns:m="http://schemas.openxmlformats.org/officeDocument/2006/math">
                              <m:sSub>
                                <m:sSubPr>
                                  <m:ctrlPr>
                                    <a:rPr lang="en-US" altLang="zh-CN" sz="1800" b="0" i="1" dirty="0" smtClean="0">
                                      <a:solidFill>
                                        <a:srgbClr val="FF0000"/>
                                      </a:solidFill>
                                      <a:latin typeface="Cambria Math" panose="02040503050406030204" pitchFamily="18" charset="0"/>
                                    </a:rPr>
                                  </m:ctrlPr>
                                </m:sSubPr>
                                <m:e>
                                  <m:r>
                                    <a:rPr lang="en-US" altLang="zh-CN" sz="1800" b="0" i="1" dirty="0" smtClean="0">
                                      <a:solidFill>
                                        <a:srgbClr val="FF0000"/>
                                      </a:solidFill>
                                      <a:latin typeface="Cambria Math" panose="02040503050406030204" pitchFamily="18" charset="0"/>
                                    </a:rPr>
                                    <m:t>𝑄</m:t>
                                  </m:r>
                                </m:e>
                                <m:sub>
                                  <m:r>
                                    <a:rPr lang="en-US" altLang="zh-CN" sz="1800" b="0" i="1" dirty="0" smtClean="0">
                                      <a:solidFill>
                                        <a:srgbClr val="FF0000"/>
                                      </a:solidFill>
                                      <a:latin typeface="Cambria Math" panose="02040503050406030204" pitchFamily="18" charset="0"/>
                                    </a:rPr>
                                    <m:t>0</m:t>
                                  </m:r>
                                </m:sub>
                              </m:sSub>
                            </m:oMath>
                          </a14:m>
                          <a:r>
                            <a:rPr lang="zh-CN" altLang="en-US" sz="1800" dirty="0">
                              <a:solidFill>
                                <a:srgbClr val="FF0000"/>
                              </a:solidFill>
                            </a:rPr>
                            <a:t> </a:t>
                          </a:r>
                        </a:p>
                      </a:txBody>
                      <a:tcPr marL="65384" marR="65384" marT="32692" marB="32692" anchor="b">
                        <a:solidFill>
                          <a:srgbClr val="EAE8EC"/>
                        </a:solidFill>
                      </a:tcPr>
                    </a:tc>
                    <a:tc>
                      <a:txBody>
                        <a:bodyPr/>
                        <a:lstStyle/>
                        <a:p>
                          <a:r>
                            <a:rPr lang="en-US" altLang="zh-CN" sz="1800" dirty="0">
                              <a:solidFill>
                                <a:srgbClr val="FF0000"/>
                              </a:solidFill>
                            </a:rPr>
                            <a:t>14000</a:t>
                          </a:r>
                          <a:endParaRPr lang="zh-CN" altLang="en-US" sz="1800" dirty="0">
                            <a:solidFill>
                              <a:srgbClr val="FF0000"/>
                            </a:solidFill>
                          </a:endParaRPr>
                        </a:p>
                      </a:txBody>
                      <a:tcPr marL="65384" marR="65384" marT="32692" marB="32692" anchor="b">
                        <a:solidFill>
                          <a:srgbClr val="EAE8EC"/>
                        </a:solidFill>
                      </a:tcPr>
                    </a:tc>
                    <a:tc>
                      <a:txBody>
                        <a:bodyPr/>
                        <a:lstStyle/>
                        <a:p>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38229044"/>
                      </a:ext>
                    </a:extLst>
                  </a:tr>
                  <a:tr h="492615">
                    <a:tc>
                      <a:txBody>
                        <a:bodyPr/>
                        <a:lstStyle/>
                        <a:p>
                          <a:r>
                            <a:rPr lang="en-US" altLang="zh-CN" sz="1800" dirty="0">
                              <a:solidFill>
                                <a:srgbClr val="FF0000"/>
                              </a:solidFill>
                            </a:rPr>
                            <a:t>Working field strength</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100-120</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MV/m</a:t>
                          </a:r>
                          <a:endParaRPr lang="zh-CN" altLang="en-US" sz="1800" dirty="0">
                            <a:solidFill>
                              <a:srgbClr val="FF0000"/>
                            </a:solidFill>
                          </a:endParaRPr>
                        </a:p>
                      </a:txBody>
                      <a:tcPr marL="65384" marR="65384" marT="32692" marB="32692" anchor="b">
                        <a:solidFill>
                          <a:srgbClr val="D2CDD7"/>
                        </a:solidFill>
                      </a:tcPr>
                    </a:tc>
                    <a:extLst>
                      <a:ext uri="{0D108BD9-81ED-4DB2-BD59-A6C34878D82A}">
                        <a16:rowId xmlns:a16="http://schemas.microsoft.com/office/drawing/2014/main" val="1316203833"/>
                      </a:ext>
                    </a:extLst>
                  </a:tr>
                  <a:tr h="400776">
                    <a:tc>
                      <a:txBody>
                        <a:bodyPr/>
                        <a:lstStyle/>
                        <a:p>
                          <a:r>
                            <a:rPr lang="en-US" altLang="zh-CN" sz="1800" dirty="0">
                              <a:solidFill>
                                <a:schemeClr val="tx1"/>
                              </a:solidFill>
                            </a:rPr>
                            <a:t>Emitting charge</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&gt;200</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err="1">
                              <a:solidFill>
                                <a:schemeClr val="tx1"/>
                              </a:solidFill>
                            </a:rPr>
                            <a:t>pC</a:t>
                          </a:r>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706615168"/>
                      </a:ext>
                    </a:extLst>
                  </a:tr>
                  <a:tr h="400776">
                    <a:tc>
                      <a:txBody>
                        <a:bodyPr/>
                        <a:lstStyle/>
                        <a:p>
                          <a:r>
                            <a:rPr lang="en-US" altLang="zh-CN" sz="1800" dirty="0">
                              <a:solidFill>
                                <a:schemeClr val="tx1"/>
                              </a:solidFill>
                            </a:rPr>
                            <a:t>Cathode material</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Copper</a:t>
                          </a:r>
                          <a:endParaRPr lang="zh-CN" altLang="en-US" sz="1800" dirty="0">
                            <a:solidFill>
                              <a:schemeClr val="tx1"/>
                            </a:solidFill>
                          </a:endParaRPr>
                        </a:p>
                      </a:txBody>
                      <a:tcPr marL="65384" marR="65384" marT="32692" marB="32692" anchor="b">
                        <a:solidFill>
                          <a:srgbClr val="D2CDD7"/>
                        </a:solidFill>
                      </a:tcPr>
                    </a:tc>
                    <a:tc>
                      <a:txBody>
                        <a:bodyPr/>
                        <a:lstStyle/>
                        <a:p>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4247765024"/>
                      </a:ext>
                    </a:extLst>
                  </a:tr>
                  <a:tr h="397611">
                    <a:tc>
                      <a:txBody>
                        <a:bodyPr/>
                        <a:lstStyle/>
                        <a:p>
                          <a:r>
                            <a:rPr lang="en-US" altLang="zh-CN" sz="1800" dirty="0">
                              <a:solidFill>
                                <a:schemeClr val="tx1"/>
                              </a:solidFill>
                            </a:rPr>
                            <a:t>Quantum efficiency</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3.5-4×10</a:t>
                          </a:r>
                          <a:r>
                            <a:rPr lang="en-US" altLang="zh-CN" sz="1800" baseline="30000" dirty="0">
                              <a:solidFill>
                                <a:schemeClr val="tx1"/>
                              </a:solidFill>
                            </a:rPr>
                            <a:t>-5</a:t>
                          </a:r>
                          <a:endParaRPr lang="zh-CN" altLang="en-US" sz="1800" baseline="30000" dirty="0">
                            <a:solidFill>
                              <a:schemeClr val="tx1"/>
                            </a:solidFill>
                          </a:endParaRPr>
                        </a:p>
                      </a:txBody>
                      <a:tcPr marL="65384" marR="65384" marT="32692" marB="32692" anchor="b">
                        <a:solidFill>
                          <a:srgbClr val="EAE8EC"/>
                        </a:solidFill>
                      </a:tcPr>
                    </a:tc>
                    <a:tc>
                      <a:txBody>
                        <a:bodyPr/>
                        <a:lstStyle/>
                        <a:p>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1185352628"/>
                      </a:ext>
                    </a:extLst>
                  </a:tr>
                  <a:tr h="400776">
                    <a:tc>
                      <a:txBody>
                        <a:bodyPr/>
                        <a:lstStyle/>
                        <a:p>
                          <a:r>
                            <a:rPr lang="en-US" altLang="zh-CN" sz="1800" dirty="0">
                              <a:solidFill>
                                <a:srgbClr val="FF0000"/>
                              </a:solidFill>
                            </a:rPr>
                            <a:t>Emittance</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~0.6</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um</a:t>
                          </a:r>
                          <a:endParaRPr lang="zh-CN" altLang="en-US" sz="1800" dirty="0">
                            <a:solidFill>
                              <a:srgbClr val="FF0000"/>
                            </a:solidFill>
                          </a:endParaRPr>
                        </a:p>
                      </a:txBody>
                      <a:tcPr marL="65384" marR="65384" marT="32692" marB="32692" anchor="b">
                        <a:solidFill>
                          <a:srgbClr val="D2CDD7"/>
                        </a:solidFill>
                      </a:tcPr>
                    </a:tc>
                    <a:extLst>
                      <a:ext uri="{0D108BD9-81ED-4DB2-BD59-A6C34878D82A}">
                        <a16:rowId xmlns:a16="http://schemas.microsoft.com/office/drawing/2014/main" val="1133720768"/>
                      </a:ext>
                    </a:extLst>
                  </a:tr>
                </a:tbl>
              </a:graphicData>
            </a:graphic>
          </p:graphicFrame>
        </mc:Choice>
        <mc:Fallback xmlns="">
          <p:graphicFrame>
            <p:nvGraphicFramePr>
              <p:cNvPr id="10" name="表格 9">
                <a:extLst>
                  <a:ext uri="{FF2B5EF4-FFF2-40B4-BE49-F238E27FC236}">
                    <a16:creationId xmlns:a16="http://schemas.microsoft.com/office/drawing/2014/main" id="{979A4BE7-F327-4FBB-AFB4-3B0C7465C39A}"/>
                  </a:ext>
                </a:extLst>
              </p:cNvPr>
              <p:cNvGraphicFramePr>
                <a:graphicFrameLocks noGrp="1"/>
              </p:cNvGraphicFramePr>
              <p:nvPr>
                <p:extLst>
                  <p:ext uri="{D42A27DB-BD31-4B8C-83A1-F6EECF244321}">
                    <p14:modId xmlns:p14="http://schemas.microsoft.com/office/powerpoint/2010/main" val="2065223819"/>
                  </p:ext>
                </p:extLst>
              </p:nvPr>
            </p:nvGraphicFramePr>
            <p:xfrm>
              <a:off x="208613" y="2850343"/>
              <a:ext cx="4503726" cy="3252473"/>
            </p:xfrm>
            <a:graphic>
              <a:graphicData uri="http://schemas.openxmlformats.org/drawingml/2006/table">
                <a:tbl>
                  <a:tblPr firstRow="1" bandRow="1">
                    <a:tableStyleId>{93296810-A885-4BE3-A3E7-6D5BEEA58F35}</a:tableStyleId>
                  </a:tblPr>
                  <a:tblGrid>
                    <a:gridCol w="2504564">
                      <a:extLst>
                        <a:ext uri="{9D8B030D-6E8A-4147-A177-3AD203B41FA5}">
                          <a16:colId xmlns:a16="http://schemas.microsoft.com/office/drawing/2014/main" val="284732844"/>
                        </a:ext>
                      </a:extLst>
                    </a:gridCol>
                    <a:gridCol w="1236761">
                      <a:extLst>
                        <a:ext uri="{9D8B030D-6E8A-4147-A177-3AD203B41FA5}">
                          <a16:colId xmlns:a16="http://schemas.microsoft.com/office/drawing/2014/main" val="1031830041"/>
                        </a:ext>
                      </a:extLst>
                    </a:gridCol>
                    <a:gridCol w="762401">
                      <a:extLst>
                        <a:ext uri="{9D8B030D-6E8A-4147-A177-3AD203B41FA5}">
                          <a16:colId xmlns:a16="http://schemas.microsoft.com/office/drawing/2014/main" val="2572076511"/>
                        </a:ext>
                      </a:extLst>
                    </a:gridCol>
                  </a:tblGrid>
                  <a:tr h="368802">
                    <a:tc>
                      <a:txBody>
                        <a:bodyPr/>
                        <a:lstStyle/>
                        <a:p>
                          <a:r>
                            <a:rPr lang="en-US" altLang="zh-CN" sz="1800" dirty="0">
                              <a:solidFill>
                                <a:schemeClr val="bg1"/>
                              </a:solidFill>
                            </a:rPr>
                            <a:t>Parameters</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Value</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Unit</a:t>
                          </a:r>
                          <a:endParaRPr lang="zh-CN" altLang="en-US" sz="1800" dirty="0">
                            <a:solidFill>
                              <a:schemeClr val="bg1"/>
                            </a:solidFill>
                          </a:endParaRPr>
                        </a:p>
                      </a:txBody>
                      <a:tcPr marL="65384" marR="65384" marT="32692" marB="32692" anchor="b">
                        <a:solidFill>
                          <a:srgbClr val="7030A0"/>
                        </a:solidFill>
                      </a:tcPr>
                    </a:tc>
                    <a:extLst>
                      <a:ext uri="{0D108BD9-81ED-4DB2-BD59-A6C34878D82A}">
                        <a16:rowId xmlns:a16="http://schemas.microsoft.com/office/drawing/2014/main" val="2059668931"/>
                      </a:ext>
                    </a:extLst>
                  </a:tr>
                  <a:tr h="451413">
                    <a:tc>
                      <a:txBody>
                        <a:bodyPr/>
                        <a:lstStyle/>
                        <a:p>
                          <a:endParaRPr lang="zh-CN"/>
                        </a:p>
                      </a:txBody>
                      <a:tcPr marL="65384" marR="65384" marT="32692" marB="32692" anchor="b">
                        <a:blipFill>
                          <a:blip r:embed="rId4"/>
                          <a:stretch>
                            <a:fillRect l="-243" t="-85135" r="-80583" b="-563514"/>
                          </a:stretch>
                        </a:blipFill>
                      </a:tcPr>
                    </a:tc>
                    <a:tc>
                      <a:txBody>
                        <a:bodyPr/>
                        <a:lstStyle/>
                        <a:p>
                          <a:r>
                            <a:rPr lang="en-US" altLang="zh-CN" sz="1800" dirty="0">
                              <a:solidFill>
                                <a:srgbClr val="FF0000"/>
                              </a:solidFill>
                            </a:rPr>
                            <a:t>2856</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MHz</a:t>
                          </a:r>
                          <a:endParaRPr lang="zh-CN" altLang="en-US" sz="1800" dirty="0">
                            <a:solidFill>
                              <a:srgbClr val="FF0000"/>
                            </a:solidFill>
                          </a:endParaRPr>
                        </a:p>
                      </a:txBody>
                      <a:tcPr marL="65384" marR="65384" marT="32692" marB="32692" anchor="b">
                        <a:solidFill>
                          <a:srgbClr val="D2CDD7"/>
                        </a:solidFill>
                      </a:tcPr>
                    </a:tc>
                    <a:extLst>
                      <a:ext uri="{0D108BD9-81ED-4DB2-BD59-A6C34878D82A}">
                        <a16:rowId xmlns:a16="http://schemas.microsoft.com/office/drawing/2014/main" val="2008421066"/>
                      </a:ext>
                    </a:extLst>
                  </a:tr>
                  <a:tr h="339704">
                    <a:tc>
                      <a:txBody>
                        <a:bodyPr/>
                        <a:lstStyle/>
                        <a:p>
                          <a:endParaRPr lang="zh-CN"/>
                        </a:p>
                      </a:txBody>
                      <a:tcPr marL="65384" marR="65384" marT="32692" marB="32692" anchor="b">
                        <a:blipFill>
                          <a:blip r:embed="rId4"/>
                          <a:stretch>
                            <a:fillRect l="-243" t="-244643" r="-80583" b="-644643"/>
                          </a:stretch>
                        </a:blipFill>
                      </a:tcPr>
                    </a:tc>
                    <a:tc>
                      <a:txBody>
                        <a:bodyPr/>
                        <a:lstStyle/>
                        <a:p>
                          <a:r>
                            <a:rPr lang="en-US" altLang="zh-CN" sz="1800" dirty="0">
                              <a:solidFill>
                                <a:srgbClr val="FF0000"/>
                              </a:solidFill>
                            </a:rPr>
                            <a:t>14000</a:t>
                          </a:r>
                          <a:endParaRPr lang="zh-CN" altLang="en-US" sz="1800" dirty="0">
                            <a:solidFill>
                              <a:srgbClr val="FF0000"/>
                            </a:solidFill>
                          </a:endParaRPr>
                        </a:p>
                      </a:txBody>
                      <a:tcPr marL="65384" marR="65384" marT="32692" marB="32692" anchor="b">
                        <a:solidFill>
                          <a:srgbClr val="EAE8EC"/>
                        </a:solidFill>
                      </a:tcPr>
                    </a:tc>
                    <a:tc>
                      <a:txBody>
                        <a:bodyPr/>
                        <a:lstStyle/>
                        <a:p>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38229044"/>
                      </a:ext>
                    </a:extLst>
                  </a:tr>
                  <a:tr h="492615">
                    <a:tc>
                      <a:txBody>
                        <a:bodyPr/>
                        <a:lstStyle/>
                        <a:p>
                          <a:r>
                            <a:rPr lang="en-US" altLang="zh-CN" sz="1800" dirty="0">
                              <a:solidFill>
                                <a:srgbClr val="FF0000"/>
                              </a:solidFill>
                            </a:rPr>
                            <a:t>Working field strength</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100-120</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MV/m</a:t>
                          </a:r>
                          <a:endParaRPr lang="zh-CN" altLang="en-US" sz="1800" dirty="0">
                            <a:solidFill>
                              <a:srgbClr val="FF0000"/>
                            </a:solidFill>
                          </a:endParaRPr>
                        </a:p>
                      </a:txBody>
                      <a:tcPr marL="65384" marR="65384" marT="32692" marB="32692" anchor="b">
                        <a:solidFill>
                          <a:srgbClr val="D2CDD7"/>
                        </a:solidFill>
                      </a:tcPr>
                    </a:tc>
                    <a:extLst>
                      <a:ext uri="{0D108BD9-81ED-4DB2-BD59-A6C34878D82A}">
                        <a16:rowId xmlns:a16="http://schemas.microsoft.com/office/drawing/2014/main" val="1316203833"/>
                      </a:ext>
                    </a:extLst>
                  </a:tr>
                  <a:tr h="400776">
                    <a:tc>
                      <a:txBody>
                        <a:bodyPr/>
                        <a:lstStyle/>
                        <a:p>
                          <a:r>
                            <a:rPr lang="en-US" altLang="zh-CN" sz="1800" dirty="0">
                              <a:solidFill>
                                <a:schemeClr val="tx1"/>
                              </a:solidFill>
                            </a:rPr>
                            <a:t>Emitting charge</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&gt;200</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err="1">
                              <a:solidFill>
                                <a:schemeClr val="tx1"/>
                              </a:solidFill>
                            </a:rPr>
                            <a:t>pC</a:t>
                          </a:r>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706615168"/>
                      </a:ext>
                    </a:extLst>
                  </a:tr>
                  <a:tr h="400776">
                    <a:tc>
                      <a:txBody>
                        <a:bodyPr/>
                        <a:lstStyle/>
                        <a:p>
                          <a:r>
                            <a:rPr lang="en-US" altLang="zh-CN" sz="1800" dirty="0">
                              <a:solidFill>
                                <a:schemeClr val="tx1"/>
                              </a:solidFill>
                            </a:rPr>
                            <a:t>Cathode material</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Copper</a:t>
                          </a:r>
                          <a:endParaRPr lang="zh-CN" altLang="en-US" sz="1800" dirty="0">
                            <a:solidFill>
                              <a:schemeClr val="tx1"/>
                            </a:solidFill>
                          </a:endParaRPr>
                        </a:p>
                      </a:txBody>
                      <a:tcPr marL="65384" marR="65384" marT="32692" marB="32692" anchor="b">
                        <a:solidFill>
                          <a:srgbClr val="D2CDD7"/>
                        </a:solidFill>
                      </a:tcPr>
                    </a:tc>
                    <a:tc>
                      <a:txBody>
                        <a:bodyPr/>
                        <a:lstStyle/>
                        <a:p>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4247765024"/>
                      </a:ext>
                    </a:extLst>
                  </a:tr>
                  <a:tr h="397611">
                    <a:tc>
                      <a:txBody>
                        <a:bodyPr/>
                        <a:lstStyle/>
                        <a:p>
                          <a:r>
                            <a:rPr lang="en-US" altLang="zh-CN" sz="1800" dirty="0">
                              <a:solidFill>
                                <a:schemeClr val="tx1"/>
                              </a:solidFill>
                            </a:rPr>
                            <a:t>Quantum efficiency</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3.5-4×10</a:t>
                          </a:r>
                          <a:r>
                            <a:rPr lang="en-US" altLang="zh-CN" sz="1800" baseline="30000" dirty="0">
                              <a:solidFill>
                                <a:schemeClr val="tx1"/>
                              </a:solidFill>
                            </a:rPr>
                            <a:t>-5</a:t>
                          </a:r>
                          <a:endParaRPr lang="zh-CN" altLang="en-US" sz="1800" baseline="30000" dirty="0">
                            <a:solidFill>
                              <a:schemeClr val="tx1"/>
                            </a:solidFill>
                          </a:endParaRPr>
                        </a:p>
                      </a:txBody>
                      <a:tcPr marL="65384" marR="65384" marT="32692" marB="32692" anchor="b">
                        <a:solidFill>
                          <a:srgbClr val="EAE8EC"/>
                        </a:solidFill>
                      </a:tcPr>
                    </a:tc>
                    <a:tc>
                      <a:txBody>
                        <a:bodyPr/>
                        <a:lstStyle/>
                        <a:p>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1185352628"/>
                      </a:ext>
                    </a:extLst>
                  </a:tr>
                  <a:tr h="400776">
                    <a:tc>
                      <a:txBody>
                        <a:bodyPr/>
                        <a:lstStyle/>
                        <a:p>
                          <a:r>
                            <a:rPr lang="en-US" altLang="zh-CN" sz="1800" dirty="0">
                              <a:solidFill>
                                <a:srgbClr val="FF0000"/>
                              </a:solidFill>
                            </a:rPr>
                            <a:t>Emittance</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~0.6</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um</a:t>
                          </a:r>
                          <a:endParaRPr lang="zh-CN" altLang="en-US" sz="1800" dirty="0">
                            <a:solidFill>
                              <a:srgbClr val="FF0000"/>
                            </a:solidFill>
                          </a:endParaRPr>
                        </a:p>
                      </a:txBody>
                      <a:tcPr marL="65384" marR="65384" marT="32692" marB="32692" anchor="b">
                        <a:solidFill>
                          <a:srgbClr val="D2CDD7"/>
                        </a:solidFill>
                      </a:tcPr>
                    </a:tc>
                    <a:extLst>
                      <a:ext uri="{0D108BD9-81ED-4DB2-BD59-A6C34878D82A}">
                        <a16:rowId xmlns:a16="http://schemas.microsoft.com/office/drawing/2014/main" val="1133720768"/>
                      </a:ext>
                    </a:extLst>
                  </a:tr>
                </a:tbl>
              </a:graphicData>
            </a:graphic>
          </p:graphicFrame>
        </mc:Fallback>
      </mc:AlternateContent>
      <p:pic>
        <p:nvPicPr>
          <p:cNvPr id="12" name="图片 11">
            <a:extLst>
              <a:ext uri="{FF2B5EF4-FFF2-40B4-BE49-F238E27FC236}">
                <a16:creationId xmlns:a16="http://schemas.microsoft.com/office/drawing/2014/main" id="{61C89931-D150-4140-AACE-97F987BAEC57}"/>
              </a:ext>
            </a:extLst>
          </p:cNvPr>
          <p:cNvPicPr>
            <a:picLocks noChangeAspect="1"/>
          </p:cNvPicPr>
          <p:nvPr/>
        </p:nvPicPr>
        <p:blipFill>
          <a:blip r:embed="rId5"/>
          <a:stretch>
            <a:fillRect/>
          </a:stretch>
        </p:blipFill>
        <p:spPr>
          <a:xfrm>
            <a:off x="6991231" y="1492647"/>
            <a:ext cx="2706233" cy="2047844"/>
          </a:xfrm>
          <a:prstGeom prst="rect">
            <a:avLst/>
          </a:prstGeom>
        </p:spPr>
      </p:pic>
      <mc:AlternateContent xmlns:mc="http://schemas.openxmlformats.org/markup-compatibility/2006" xmlns:a14="http://schemas.microsoft.com/office/drawing/2010/main">
        <mc:Choice Requires="a14">
          <p:graphicFrame>
            <p:nvGraphicFramePr>
              <p:cNvPr id="13" name="表格 12">
                <a:extLst>
                  <a:ext uri="{FF2B5EF4-FFF2-40B4-BE49-F238E27FC236}">
                    <a16:creationId xmlns:a16="http://schemas.microsoft.com/office/drawing/2014/main" id="{6A5B819A-F2D7-4F95-9FB2-4432B6739BA6}"/>
                  </a:ext>
                </a:extLst>
              </p:cNvPr>
              <p:cNvGraphicFramePr>
                <a:graphicFrameLocks noGrp="1"/>
              </p:cNvGraphicFramePr>
              <p:nvPr>
                <p:extLst>
                  <p:ext uri="{D42A27DB-BD31-4B8C-83A1-F6EECF244321}">
                    <p14:modId xmlns:p14="http://schemas.microsoft.com/office/powerpoint/2010/main" val="2200347967"/>
                  </p:ext>
                </p:extLst>
              </p:nvPr>
            </p:nvGraphicFramePr>
            <p:xfrm>
              <a:off x="5310022" y="3861316"/>
              <a:ext cx="4133458" cy="2241500"/>
            </p:xfrm>
            <a:graphic>
              <a:graphicData uri="http://schemas.openxmlformats.org/drawingml/2006/table">
                <a:tbl>
                  <a:tblPr firstRow="1" bandRow="1">
                    <a:tableStyleId>{93296810-A885-4BE3-A3E7-6D5BEEA58F35}</a:tableStyleId>
                  </a:tblPr>
                  <a:tblGrid>
                    <a:gridCol w="2469268">
                      <a:extLst>
                        <a:ext uri="{9D8B030D-6E8A-4147-A177-3AD203B41FA5}">
                          <a16:colId xmlns:a16="http://schemas.microsoft.com/office/drawing/2014/main" val="284732844"/>
                        </a:ext>
                      </a:extLst>
                    </a:gridCol>
                    <a:gridCol w="852617">
                      <a:extLst>
                        <a:ext uri="{9D8B030D-6E8A-4147-A177-3AD203B41FA5}">
                          <a16:colId xmlns:a16="http://schemas.microsoft.com/office/drawing/2014/main" val="1031830041"/>
                        </a:ext>
                      </a:extLst>
                    </a:gridCol>
                    <a:gridCol w="811573">
                      <a:extLst>
                        <a:ext uri="{9D8B030D-6E8A-4147-A177-3AD203B41FA5}">
                          <a16:colId xmlns:a16="http://schemas.microsoft.com/office/drawing/2014/main" val="2572076511"/>
                        </a:ext>
                      </a:extLst>
                    </a:gridCol>
                  </a:tblGrid>
                  <a:tr h="441342">
                    <a:tc>
                      <a:txBody>
                        <a:bodyPr/>
                        <a:lstStyle/>
                        <a:p>
                          <a:r>
                            <a:rPr lang="en-US" altLang="zh-CN" sz="1800" dirty="0">
                              <a:solidFill>
                                <a:schemeClr val="bg1"/>
                              </a:solidFill>
                            </a:rPr>
                            <a:t>Parameters</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Value</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Unit</a:t>
                          </a:r>
                          <a:endParaRPr lang="zh-CN" altLang="en-US" sz="1800" dirty="0">
                            <a:solidFill>
                              <a:schemeClr val="bg1"/>
                            </a:solidFill>
                          </a:endParaRPr>
                        </a:p>
                      </a:txBody>
                      <a:tcPr marL="65384" marR="65384" marT="32692" marB="32692" anchor="b">
                        <a:solidFill>
                          <a:srgbClr val="7030A0"/>
                        </a:solidFill>
                      </a:tcPr>
                    </a:tc>
                    <a:extLst>
                      <a:ext uri="{0D108BD9-81ED-4DB2-BD59-A6C34878D82A}">
                        <a16:rowId xmlns:a16="http://schemas.microsoft.com/office/drawing/2014/main" val="2059668931"/>
                      </a:ext>
                    </a:extLst>
                  </a:tr>
                  <a:tr h="314023">
                    <a:tc>
                      <a:txBody>
                        <a:bodyPr/>
                        <a:lstStyle/>
                        <a:p>
                          <a14:m>
                            <m:oMath xmlns:m="http://schemas.openxmlformats.org/officeDocument/2006/math">
                              <m:r>
                                <a:rPr lang="en-US" altLang="zh-CN" sz="1800" b="0" i="1" smtClean="0">
                                  <a:solidFill>
                                    <a:srgbClr val="FF0000"/>
                                  </a:solidFill>
                                  <a:latin typeface="Cambria Math" panose="02040503050406030204" pitchFamily="18" charset="0"/>
                                </a:rPr>
                                <m:t>𝜋</m:t>
                              </m:r>
                            </m:oMath>
                          </a14:m>
                          <a:r>
                            <a:rPr lang="zh-CN" altLang="en-US" sz="1800" dirty="0">
                              <a:solidFill>
                                <a:srgbClr val="FF0000"/>
                              </a:solidFill>
                            </a:rPr>
                            <a:t> </a:t>
                          </a:r>
                          <a:r>
                            <a:rPr lang="en-US" altLang="zh-CN" sz="1800" dirty="0">
                              <a:solidFill>
                                <a:srgbClr val="FF0000"/>
                              </a:solidFill>
                            </a:rPr>
                            <a:t>mode frequency</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2856</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MHz</a:t>
                          </a:r>
                          <a:endParaRPr lang="zh-CN" altLang="en-US" sz="1800" dirty="0">
                            <a:solidFill>
                              <a:srgbClr val="FF0000"/>
                            </a:solidFill>
                          </a:endParaRPr>
                        </a:p>
                      </a:txBody>
                      <a:tcPr marL="65384" marR="65384" marT="32692" marB="32692" anchor="b">
                        <a:solidFill>
                          <a:srgbClr val="D2CDD7"/>
                        </a:solidFill>
                      </a:tcPr>
                    </a:tc>
                    <a:extLst>
                      <a:ext uri="{0D108BD9-81ED-4DB2-BD59-A6C34878D82A}">
                        <a16:rowId xmlns:a16="http://schemas.microsoft.com/office/drawing/2014/main" val="2008421066"/>
                      </a:ext>
                    </a:extLst>
                  </a:tr>
                  <a:tr h="314023">
                    <a:tc>
                      <a:txBody>
                        <a:bodyPr/>
                        <a:lstStyle/>
                        <a:p>
                          <a14:m>
                            <m:oMath xmlns:m="http://schemas.openxmlformats.org/officeDocument/2006/math">
                              <m:sSub>
                                <m:sSubPr>
                                  <m:ctrlPr>
                                    <a:rPr lang="en-US" altLang="zh-CN" sz="1800" b="0" i="1" dirty="0" smtClean="0">
                                      <a:solidFill>
                                        <a:srgbClr val="FF0000"/>
                                      </a:solidFill>
                                      <a:latin typeface="Cambria Math" panose="02040503050406030204" pitchFamily="18" charset="0"/>
                                    </a:rPr>
                                  </m:ctrlPr>
                                </m:sSubPr>
                                <m:e>
                                  <m:r>
                                    <a:rPr lang="en-US" altLang="zh-CN" sz="1800" b="0" i="1" dirty="0" smtClean="0">
                                      <a:solidFill>
                                        <a:srgbClr val="FF0000"/>
                                      </a:solidFill>
                                      <a:latin typeface="Cambria Math" panose="02040503050406030204" pitchFamily="18" charset="0"/>
                                    </a:rPr>
                                    <m:t>𝑄</m:t>
                                  </m:r>
                                </m:e>
                                <m:sub>
                                  <m:r>
                                    <a:rPr lang="en-US" altLang="zh-CN" sz="1800" b="0" i="1" dirty="0" smtClean="0">
                                      <a:solidFill>
                                        <a:srgbClr val="FF0000"/>
                                      </a:solidFill>
                                      <a:latin typeface="Cambria Math" panose="02040503050406030204" pitchFamily="18" charset="0"/>
                                    </a:rPr>
                                    <m:t>0</m:t>
                                  </m:r>
                                </m:sub>
                              </m:sSub>
                            </m:oMath>
                          </a14:m>
                          <a:r>
                            <a:rPr lang="zh-CN" altLang="en-US" sz="1800" dirty="0">
                              <a:solidFill>
                                <a:srgbClr val="FF0000"/>
                              </a:solidFill>
                            </a:rPr>
                            <a:t> </a:t>
                          </a:r>
                        </a:p>
                      </a:txBody>
                      <a:tcPr marL="65384" marR="65384" marT="32692" marB="32692" anchor="b">
                        <a:solidFill>
                          <a:srgbClr val="EAE8EC"/>
                        </a:solidFill>
                      </a:tcPr>
                    </a:tc>
                    <a:tc>
                      <a:txBody>
                        <a:bodyPr/>
                        <a:lstStyle/>
                        <a:p>
                          <a:r>
                            <a:rPr lang="en-US" altLang="zh-CN" sz="1800" dirty="0">
                              <a:solidFill>
                                <a:srgbClr val="FF0000"/>
                              </a:solidFill>
                            </a:rPr>
                            <a:t>17000</a:t>
                          </a:r>
                          <a:endParaRPr lang="zh-CN" altLang="en-US" sz="1800" dirty="0">
                            <a:solidFill>
                              <a:srgbClr val="FF0000"/>
                            </a:solidFill>
                          </a:endParaRPr>
                        </a:p>
                      </a:txBody>
                      <a:tcPr marL="65384" marR="65384" marT="32692" marB="32692" anchor="b">
                        <a:solidFill>
                          <a:srgbClr val="EAE8EC"/>
                        </a:solidFill>
                      </a:tcPr>
                    </a:tc>
                    <a:tc>
                      <a:txBody>
                        <a:bodyPr/>
                        <a:lstStyle/>
                        <a:p>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38229044"/>
                      </a:ext>
                    </a:extLst>
                  </a:tr>
                  <a:tr h="314023">
                    <a:tc>
                      <a:txBody>
                        <a:bodyPr/>
                        <a:lstStyle/>
                        <a:p>
                          <a:r>
                            <a:rPr lang="en-US" altLang="zh-CN" sz="1800" dirty="0">
                              <a:solidFill>
                                <a:srgbClr val="FF0000"/>
                              </a:solidFill>
                            </a:rPr>
                            <a:t>Coupling coefficient</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1.2</a:t>
                          </a:r>
                          <a:endParaRPr lang="zh-CN" altLang="en-US" sz="1800" dirty="0">
                            <a:solidFill>
                              <a:srgbClr val="FF0000"/>
                            </a:solidFill>
                          </a:endParaRPr>
                        </a:p>
                      </a:txBody>
                      <a:tcPr marL="65384" marR="65384" marT="32692" marB="32692" anchor="b">
                        <a:solidFill>
                          <a:srgbClr val="D2CDD7"/>
                        </a:solidFill>
                      </a:tcPr>
                    </a:tc>
                    <a:tc>
                      <a:txBody>
                        <a:bodyPr/>
                        <a:lstStyle/>
                        <a:p>
                          <a:endParaRPr lang="zh-CN" altLang="en-US" sz="1800" dirty="0">
                            <a:solidFill>
                              <a:srgbClr val="FF0000"/>
                            </a:solidFill>
                          </a:endParaRPr>
                        </a:p>
                      </a:txBody>
                      <a:tcPr marL="65384" marR="65384" marT="32692" marB="32692" anchor="b">
                        <a:solidFill>
                          <a:srgbClr val="D2CDD7"/>
                        </a:solidFill>
                      </a:tcPr>
                    </a:tc>
                    <a:extLst>
                      <a:ext uri="{0D108BD9-81ED-4DB2-BD59-A6C34878D82A}">
                        <a16:rowId xmlns:a16="http://schemas.microsoft.com/office/drawing/2014/main" val="1316203833"/>
                      </a:ext>
                    </a:extLst>
                  </a:tr>
                  <a:tr h="333405">
                    <a:tc>
                      <a:txBody>
                        <a:bodyPr/>
                        <a:lstStyle/>
                        <a:p>
                          <a:r>
                            <a:rPr lang="en-US" altLang="zh-CN" sz="1800" dirty="0">
                              <a:solidFill>
                                <a:schemeClr val="tx1"/>
                              </a:solidFill>
                            </a:rPr>
                            <a:t>Shunt impedance</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50</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MΩ/m</a:t>
                          </a:r>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706615168"/>
                      </a:ext>
                    </a:extLst>
                  </a:tr>
                  <a:tr h="441342">
                    <a:tc>
                      <a:txBody>
                        <a:bodyPr/>
                        <a:lstStyle/>
                        <a:p>
                          <a:r>
                            <a:rPr lang="en-US" altLang="zh-CN" sz="1800" dirty="0">
                              <a:solidFill>
                                <a:schemeClr val="tx1"/>
                              </a:solidFill>
                            </a:rPr>
                            <a:t>Working field strength</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23</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MV/m</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4247765024"/>
                      </a:ext>
                    </a:extLst>
                  </a:tr>
                </a:tbl>
              </a:graphicData>
            </a:graphic>
          </p:graphicFrame>
        </mc:Choice>
        <mc:Fallback xmlns="">
          <p:graphicFrame>
            <p:nvGraphicFramePr>
              <p:cNvPr id="13" name="表格 12">
                <a:extLst>
                  <a:ext uri="{FF2B5EF4-FFF2-40B4-BE49-F238E27FC236}">
                    <a16:creationId xmlns:a16="http://schemas.microsoft.com/office/drawing/2014/main" id="{6A5B819A-F2D7-4F95-9FB2-4432B6739BA6}"/>
                  </a:ext>
                </a:extLst>
              </p:cNvPr>
              <p:cNvGraphicFramePr>
                <a:graphicFrameLocks noGrp="1"/>
              </p:cNvGraphicFramePr>
              <p:nvPr>
                <p:extLst>
                  <p:ext uri="{D42A27DB-BD31-4B8C-83A1-F6EECF244321}">
                    <p14:modId xmlns:p14="http://schemas.microsoft.com/office/powerpoint/2010/main" val="2200347967"/>
                  </p:ext>
                </p:extLst>
              </p:nvPr>
            </p:nvGraphicFramePr>
            <p:xfrm>
              <a:off x="5310022" y="3861316"/>
              <a:ext cx="4133458" cy="2241500"/>
            </p:xfrm>
            <a:graphic>
              <a:graphicData uri="http://schemas.openxmlformats.org/drawingml/2006/table">
                <a:tbl>
                  <a:tblPr firstRow="1" bandRow="1">
                    <a:tableStyleId>{93296810-A885-4BE3-A3E7-6D5BEEA58F35}</a:tableStyleId>
                  </a:tblPr>
                  <a:tblGrid>
                    <a:gridCol w="2469268">
                      <a:extLst>
                        <a:ext uri="{9D8B030D-6E8A-4147-A177-3AD203B41FA5}">
                          <a16:colId xmlns:a16="http://schemas.microsoft.com/office/drawing/2014/main" val="284732844"/>
                        </a:ext>
                      </a:extLst>
                    </a:gridCol>
                    <a:gridCol w="852617">
                      <a:extLst>
                        <a:ext uri="{9D8B030D-6E8A-4147-A177-3AD203B41FA5}">
                          <a16:colId xmlns:a16="http://schemas.microsoft.com/office/drawing/2014/main" val="1031830041"/>
                        </a:ext>
                      </a:extLst>
                    </a:gridCol>
                    <a:gridCol w="811573">
                      <a:extLst>
                        <a:ext uri="{9D8B030D-6E8A-4147-A177-3AD203B41FA5}">
                          <a16:colId xmlns:a16="http://schemas.microsoft.com/office/drawing/2014/main" val="2572076511"/>
                        </a:ext>
                      </a:extLst>
                    </a:gridCol>
                  </a:tblGrid>
                  <a:tr h="441342">
                    <a:tc>
                      <a:txBody>
                        <a:bodyPr/>
                        <a:lstStyle/>
                        <a:p>
                          <a:r>
                            <a:rPr lang="en-US" altLang="zh-CN" sz="1800" dirty="0">
                              <a:solidFill>
                                <a:schemeClr val="bg1"/>
                              </a:solidFill>
                            </a:rPr>
                            <a:t>Parameters</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Value</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Unit</a:t>
                          </a:r>
                          <a:endParaRPr lang="zh-CN" altLang="en-US" sz="1800" dirty="0">
                            <a:solidFill>
                              <a:schemeClr val="bg1"/>
                            </a:solidFill>
                          </a:endParaRPr>
                        </a:p>
                      </a:txBody>
                      <a:tcPr marL="65384" marR="65384" marT="32692" marB="32692" anchor="b">
                        <a:solidFill>
                          <a:srgbClr val="7030A0"/>
                        </a:solidFill>
                      </a:tcPr>
                    </a:tc>
                    <a:extLst>
                      <a:ext uri="{0D108BD9-81ED-4DB2-BD59-A6C34878D82A}">
                        <a16:rowId xmlns:a16="http://schemas.microsoft.com/office/drawing/2014/main" val="2059668931"/>
                      </a:ext>
                    </a:extLst>
                  </a:tr>
                  <a:tr h="339704">
                    <a:tc>
                      <a:txBody>
                        <a:bodyPr/>
                        <a:lstStyle/>
                        <a:p>
                          <a:endParaRPr lang="zh-CN"/>
                        </a:p>
                      </a:txBody>
                      <a:tcPr marL="65384" marR="65384" marT="32692" marB="32692" anchor="b">
                        <a:blipFill>
                          <a:blip r:embed="rId6"/>
                          <a:stretch>
                            <a:fillRect l="-246" t="-132143" r="-68227" b="-458929"/>
                          </a:stretch>
                        </a:blipFill>
                      </a:tcPr>
                    </a:tc>
                    <a:tc>
                      <a:txBody>
                        <a:bodyPr/>
                        <a:lstStyle/>
                        <a:p>
                          <a:r>
                            <a:rPr lang="en-US" altLang="zh-CN" sz="1800" dirty="0">
                              <a:solidFill>
                                <a:srgbClr val="FF0000"/>
                              </a:solidFill>
                            </a:rPr>
                            <a:t>2856</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MHz</a:t>
                          </a:r>
                          <a:endParaRPr lang="zh-CN" altLang="en-US" sz="1800" dirty="0">
                            <a:solidFill>
                              <a:srgbClr val="FF0000"/>
                            </a:solidFill>
                          </a:endParaRPr>
                        </a:p>
                      </a:txBody>
                      <a:tcPr marL="65384" marR="65384" marT="32692" marB="32692" anchor="b">
                        <a:solidFill>
                          <a:srgbClr val="D2CDD7"/>
                        </a:solidFill>
                      </a:tcPr>
                    </a:tc>
                    <a:extLst>
                      <a:ext uri="{0D108BD9-81ED-4DB2-BD59-A6C34878D82A}">
                        <a16:rowId xmlns:a16="http://schemas.microsoft.com/office/drawing/2014/main" val="2008421066"/>
                      </a:ext>
                    </a:extLst>
                  </a:tr>
                  <a:tr h="339704">
                    <a:tc>
                      <a:txBody>
                        <a:bodyPr/>
                        <a:lstStyle/>
                        <a:p>
                          <a:endParaRPr lang="zh-CN"/>
                        </a:p>
                      </a:txBody>
                      <a:tcPr marL="65384" marR="65384" marT="32692" marB="32692" anchor="b">
                        <a:blipFill>
                          <a:blip r:embed="rId6"/>
                          <a:stretch>
                            <a:fillRect l="-246" t="-232143" r="-68227" b="-358929"/>
                          </a:stretch>
                        </a:blipFill>
                      </a:tcPr>
                    </a:tc>
                    <a:tc>
                      <a:txBody>
                        <a:bodyPr/>
                        <a:lstStyle/>
                        <a:p>
                          <a:r>
                            <a:rPr lang="en-US" altLang="zh-CN" sz="1800" dirty="0">
                              <a:solidFill>
                                <a:srgbClr val="FF0000"/>
                              </a:solidFill>
                            </a:rPr>
                            <a:t>17000</a:t>
                          </a:r>
                          <a:endParaRPr lang="zh-CN" altLang="en-US" sz="1800" dirty="0">
                            <a:solidFill>
                              <a:srgbClr val="FF0000"/>
                            </a:solidFill>
                          </a:endParaRPr>
                        </a:p>
                      </a:txBody>
                      <a:tcPr marL="65384" marR="65384" marT="32692" marB="32692" anchor="b">
                        <a:solidFill>
                          <a:srgbClr val="EAE8EC"/>
                        </a:solidFill>
                      </a:tcPr>
                    </a:tc>
                    <a:tc>
                      <a:txBody>
                        <a:bodyPr/>
                        <a:lstStyle/>
                        <a:p>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38229044"/>
                      </a:ext>
                    </a:extLst>
                  </a:tr>
                  <a:tr h="339704">
                    <a:tc>
                      <a:txBody>
                        <a:bodyPr/>
                        <a:lstStyle/>
                        <a:p>
                          <a:r>
                            <a:rPr lang="en-US" altLang="zh-CN" sz="1800" dirty="0">
                              <a:solidFill>
                                <a:srgbClr val="FF0000"/>
                              </a:solidFill>
                            </a:rPr>
                            <a:t>Coupling coefficient</a:t>
                          </a:r>
                          <a:endParaRPr lang="zh-CN" altLang="en-US" sz="1800" dirty="0">
                            <a:solidFill>
                              <a:srgbClr val="FF0000"/>
                            </a:solidFill>
                          </a:endParaRPr>
                        </a:p>
                      </a:txBody>
                      <a:tcPr marL="65384" marR="65384" marT="32692" marB="32692" anchor="b">
                        <a:solidFill>
                          <a:srgbClr val="D2CDD7"/>
                        </a:solidFill>
                      </a:tcPr>
                    </a:tc>
                    <a:tc>
                      <a:txBody>
                        <a:bodyPr/>
                        <a:lstStyle/>
                        <a:p>
                          <a:r>
                            <a:rPr lang="en-US" altLang="zh-CN" sz="1800" dirty="0">
                              <a:solidFill>
                                <a:srgbClr val="FF0000"/>
                              </a:solidFill>
                            </a:rPr>
                            <a:t>1.2</a:t>
                          </a:r>
                          <a:endParaRPr lang="zh-CN" altLang="en-US" sz="1800" dirty="0">
                            <a:solidFill>
                              <a:srgbClr val="FF0000"/>
                            </a:solidFill>
                          </a:endParaRPr>
                        </a:p>
                      </a:txBody>
                      <a:tcPr marL="65384" marR="65384" marT="32692" marB="32692" anchor="b">
                        <a:solidFill>
                          <a:srgbClr val="D2CDD7"/>
                        </a:solidFill>
                      </a:tcPr>
                    </a:tc>
                    <a:tc>
                      <a:txBody>
                        <a:bodyPr/>
                        <a:lstStyle/>
                        <a:p>
                          <a:endParaRPr lang="zh-CN" altLang="en-US" sz="1800" dirty="0">
                            <a:solidFill>
                              <a:srgbClr val="FF0000"/>
                            </a:solidFill>
                          </a:endParaRPr>
                        </a:p>
                      </a:txBody>
                      <a:tcPr marL="65384" marR="65384" marT="32692" marB="32692" anchor="b">
                        <a:solidFill>
                          <a:srgbClr val="D2CDD7"/>
                        </a:solidFill>
                      </a:tcPr>
                    </a:tc>
                    <a:extLst>
                      <a:ext uri="{0D108BD9-81ED-4DB2-BD59-A6C34878D82A}">
                        <a16:rowId xmlns:a16="http://schemas.microsoft.com/office/drawing/2014/main" val="1316203833"/>
                      </a:ext>
                    </a:extLst>
                  </a:tr>
                  <a:tr h="339704">
                    <a:tc>
                      <a:txBody>
                        <a:bodyPr/>
                        <a:lstStyle/>
                        <a:p>
                          <a:r>
                            <a:rPr lang="en-US" altLang="zh-CN" sz="1800" dirty="0">
                              <a:solidFill>
                                <a:schemeClr val="tx1"/>
                              </a:solidFill>
                            </a:rPr>
                            <a:t>Shunt impedance</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50</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MΩ/m</a:t>
                          </a:r>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706615168"/>
                      </a:ext>
                    </a:extLst>
                  </a:tr>
                  <a:tr h="441342">
                    <a:tc>
                      <a:txBody>
                        <a:bodyPr/>
                        <a:lstStyle/>
                        <a:p>
                          <a:r>
                            <a:rPr lang="en-US" altLang="zh-CN" sz="1800" dirty="0">
                              <a:solidFill>
                                <a:schemeClr val="tx1"/>
                              </a:solidFill>
                            </a:rPr>
                            <a:t>Working field strength</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23</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MV/m</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4247765024"/>
                      </a:ext>
                    </a:extLst>
                  </a:tr>
                </a:tbl>
              </a:graphicData>
            </a:graphic>
          </p:graphicFrame>
        </mc:Fallback>
      </mc:AlternateContent>
      <p:sp>
        <p:nvSpPr>
          <p:cNvPr id="14" name="文本框 13">
            <a:extLst>
              <a:ext uri="{FF2B5EF4-FFF2-40B4-BE49-F238E27FC236}">
                <a16:creationId xmlns:a16="http://schemas.microsoft.com/office/drawing/2014/main" id="{99CAC89E-FBA4-40F6-9FE5-6EAFD1577227}"/>
              </a:ext>
            </a:extLst>
          </p:cNvPr>
          <p:cNvSpPr txBox="1"/>
          <p:nvPr/>
        </p:nvSpPr>
        <p:spPr>
          <a:xfrm>
            <a:off x="567189" y="6318415"/>
            <a:ext cx="3423210" cy="369332"/>
          </a:xfrm>
          <a:prstGeom prst="rect">
            <a:avLst/>
          </a:prstGeom>
          <a:noFill/>
        </p:spPr>
        <p:txBody>
          <a:bodyPr wrap="square">
            <a:spAutoFit/>
          </a:bodyPr>
          <a:lstStyle/>
          <a:p>
            <a:pPr algn="ctr"/>
            <a:r>
              <a:rPr lang="en-US" altLang="zh-CN" b="0" i="0" dirty="0">
                <a:solidFill>
                  <a:srgbClr val="222222"/>
                </a:solidFill>
                <a:effectLst/>
                <a:latin typeface="Arial" panose="020B0604020202020204" pitchFamily="34" charset="0"/>
              </a:rPr>
              <a:t>Parameters of S-band injector</a:t>
            </a:r>
            <a:endParaRPr lang="zh-CN" altLang="en-US" dirty="0"/>
          </a:p>
        </p:txBody>
      </p:sp>
      <p:sp>
        <p:nvSpPr>
          <p:cNvPr id="17" name="文本框 16">
            <a:extLst>
              <a:ext uri="{FF2B5EF4-FFF2-40B4-BE49-F238E27FC236}">
                <a16:creationId xmlns:a16="http://schemas.microsoft.com/office/drawing/2014/main" id="{28362676-771A-4397-A0A4-652F562C26B6}"/>
              </a:ext>
            </a:extLst>
          </p:cNvPr>
          <p:cNvSpPr txBox="1"/>
          <p:nvPr/>
        </p:nvSpPr>
        <p:spPr>
          <a:xfrm>
            <a:off x="5403668" y="6318415"/>
            <a:ext cx="4133457" cy="369332"/>
          </a:xfrm>
          <a:prstGeom prst="rect">
            <a:avLst/>
          </a:prstGeom>
          <a:noFill/>
        </p:spPr>
        <p:txBody>
          <a:bodyPr wrap="square">
            <a:spAutoFit/>
          </a:bodyPr>
          <a:lstStyle/>
          <a:p>
            <a:pPr algn="ctr"/>
            <a:r>
              <a:rPr lang="en-US" altLang="zh-CN" b="0" i="0" dirty="0">
                <a:solidFill>
                  <a:srgbClr val="222222"/>
                </a:solidFill>
                <a:effectLst/>
                <a:latin typeface="Arial" panose="020B0604020202020204" pitchFamily="34" charset="0"/>
              </a:rPr>
              <a:t>Parameters of S-band 7-cell buncher</a:t>
            </a:r>
            <a:endParaRPr lang="zh-CN" altLang="en-US" dirty="0"/>
          </a:p>
        </p:txBody>
      </p:sp>
      <p:sp>
        <p:nvSpPr>
          <p:cNvPr id="4" name="箭头: 圆角右 3">
            <a:extLst>
              <a:ext uri="{FF2B5EF4-FFF2-40B4-BE49-F238E27FC236}">
                <a16:creationId xmlns:a16="http://schemas.microsoft.com/office/drawing/2014/main" id="{304D8F68-95C0-431D-A659-7222954A701A}"/>
              </a:ext>
            </a:extLst>
          </p:cNvPr>
          <p:cNvSpPr/>
          <p:nvPr/>
        </p:nvSpPr>
        <p:spPr>
          <a:xfrm rot="16200000" flipH="1">
            <a:off x="3801638" y="1644210"/>
            <a:ext cx="924980" cy="1487289"/>
          </a:xfrm>
          <a:prstGeom prst="bentArrow">
            <a:avLst>
              <a:gd name="adj1" fmla="val 25000"/>
              <a:gd name="adj2" fmla="val 29287"/>
              <a:gd name="adj3" fmla="val 25000"/>
              <a:gd name="adj4" fmla="val 43750"/>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右 4">
            <a:extLst>
              <a:ext uri="{FF2B5EF4-FFF2-40B4-BE49-F238E27FC236}">
                <a16:creationId xmlns:a16="http://schemas.microsoft.com/office/drawing/2014/main" id="{6504AB90-6237-412E-8ABA-A6B6A2A628B9}"/>
              </a:ext>
            </a:extLst>
          </p:cNvPr>
          <p:cNvSpPr/>
          <p:nvPr/>
        </p:nvSpPr>
        <p:spPr>
          <a:xfrm rot="5400000">
            <a:off x="8123646" y="3303330"/>
            <a:ext cx="433194" cy="684534"/>
          </a:xfrm>
          <a:prstGeom prst="rightArrow">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4">
            <a:extLst>
              <a:ext uri="{FF2B5EF4-FFF2-40B4-BE49-F238E27FC236}">
                <a16:creationId xmlns:a16="http://schemas.microsoft.com/office/drawing/2014/main" id="{2AAB08FA-648C-411C-93C6-F4557980BE80}"/>
              </a:ext>
            </a:extLst>
          </p:cNvPr>
          <p:cNvPicPr/>
          <p:nvPr/>
        </p:nvPicPr>
        <p:blipFill>
          <a:blip r:embed="rId7"/>
          <a:stretch>
            <a:fillRect/>
          </a:stretch>
        </p:blipFill>
        <p:spPr>
          <a:xfrm>
            <a:off x="9537125" y="1492647"/>
            <a:ext cx="2415242" cy="4194316"/>
          </a:xfrm>
          <a:prstGeom prst="rect">
            <a:avLst/>
          </a:prstGeom>
        </p:spPr>
      </p:pic>
    </p:spTree>
    <p:extLst>
      <p:ext uri="{BB962C8B-B14F-4D97-AF65-F5344CB8AC3E}">
        <p14:creationId xmlns:p14="http://schemas.microsoft.com/office/powerpoint/2010/main" val="4178628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625EAE-3B80-4C4E-B1D4-EDA08FA5E3FE}"/>
              </a:ext>
            </a:extLst>
          </p:cNvPr>
          <p:cNvSpPr>
            <a:spLocks noGrp="1"/>
          </p:cNvSpPr>
          <p:nvPr>
            <p:ph type="title"/>
          </p:nvPr>
        </p:nvSpPr>
        <p:spPr/>
        <p:txBody>
          <a:bodyPr/>
          <a:lstStyle/>
          <a:p>
            <a:r>
              <a:rPr lang="en-US" altLang="zh-CN" dirty="0"/>
              <a:t>S-band TW acc</a:t>
            </a:r>
            <a:endParaRPr lang="zh-CN" altLang="en-US" dirty="0"/>
          </a:p>
        </p:txBody>
      </p:sp>
      <p:sp>
        <p:nvSpPr>
          <p:cNvPr id="3" name="灯片编号占位符 2">
            <a:extLst>
              <a:ext uri="{FF2B5EF4-FFF2-40B4-BE49-F238E27FC236}">
                <a16:creationId xmlns:a16="http://schemas.microsoft.com/office/drawing/2014/main" id="{BE8AB5A6-498C-45DB-9257-A683CC3B4A87}"/>
              </a:ext>
            </a:extLst>
          </p:cNvPr>
          <p:cNvSpPr>
            <a:spLocks noGrp="1"/>
          </p:cNvSpPr>
          <p:nvPr>
            <p:ph type="sldNum" sz="quarter" idx="12"/>
          </p:nvPr>
        </p:nvSpPr>
        <p:spPr/>
        <p:txBody>
          <a:bodyPr/>
          <a:lstStyle/>
          <a:p>
            <a:fld id="{FDC4A009-39F3-42EA-99EE-C16705A80149}" type="slidenum">
              <a:rPr lang="zh-CN" altLang="en-US" smtClean="0"/>
              <a:t>12</a:t>
            </a:fld>
            <a:endParaRPr lang="zh-CN" altLang="en-US"/>
          </a:p>
        </p:txBody>
      </p:sp>
      <p:sp>
        <p:nvSpPr>
          <p:cNvPr id="5" name="文本框 4">
            <a:extLst>
              <a:ext uri="{FF2B5EF4-FFF2-40B4-BE49-F238E27FC236}">
                <a16:creationId xmlns:a16="http://schemas.microsoft.com/office/drawing/2014/main" id="{70072687-5C24-45D4-BEB1-6F286AA9D482}"/>
              </a:ext>
            </a:extLst>
          </p:cNvPr>
          <p:cNvSpPr txBox="1"/>
          <p:nvPr/>
        </p:nvSpPr>
        <p:spPr>
          <a:xfrm>
            <a:off x="1371601" y="6318415"/>
            <a:ext cx="9777984" cy="369332"/>
          </a:xfrm>
          <a:prstGeom prst="rect">
            <a:avLst/>
          </a:prstGeom>
          <a:noFill/>
        </p:spPr>
        <p:txBody>
          <a:bodyPr wrap="square">
            <a:spAutoFit/>
          </a:bodyPr>
          <a:lstStyle/>
          <a:p>
            <a:pPr algn="ctr"/>
            <a:r>
              <a:rPr lang="en-US" altLang="zh-CN" b="0" i="0" dirty="0">
                <a:solidFill>
                  <a:srgbClr val="222222"/>
                </a:solidFill>
                <a:effectLst/>
                <a:latin typeface="Arial" panose="020B0604020202020204" pitchFamily="34" charset="0"/>
              </a:rPr>
              <a:t>Lin, Xian-Cai, et al. </a:t>
            </a:r>
            <a:r>
              <a:rPr lang="en-US" altLang="zh-CN" b="0" i="1" dirty="0">
                <a:solidFill>
                  <a:srgbClr val="222222"/>
                </a:solidFill>
                <a:effectLst/>
                <a:latin typeface="Arial" panose="020B0604020202020204" pitchFamily="34" charset="0"/>
              </a:rPr>
              <a:t>Nuclear Science and Techniques</a:t>
            </a:r>
            <a:r>
              <a:rPr lang="en-US" altLang="zh-CN" b="0" i="0" dirty="0">
                <a:solidFill>
                  <a:srgbClr val="222222"/>
                </a:solidFill>
                <a:effectLst/>
                <a:latin typeface="Arial" panose="020B0604020202020204" pitchFamily="34" charset="0"/>
              </a:rPr>
              <a:t> 33.11 (2022): 147.</a:t>
            </a:r>
            <a:endParaRPr lang="zh-CN" altLang="en-US" dirty="0"/>
          </a:p>
        </p:txBody>
      </p:sp>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B14CE498-1C28-42E6-AB51-B33F22C0B725}"/>
                  </a:ext>
                </a:extLst>
              </p:cNvPr>
              <p:cNvGraphicFramePr>
                <a:graphicFrameLocks noGrp="1"/>
              </p:cNvGraphicFramePr>
              <p:nvPr>
                <p:extLst>
                  <p:ext uri="{D42A27DB-BD31-4B8C-83A1-F6EECF244321}">
                    <p14:modId xmlns:p14="http://schemas.microsoft.com/office/powerpoint/2010/main" val="1985600126"/>
                  </p:ext>
                </p:extLst>
              </p:nvPr>
            </p:nvGraphicFramePr>
            <p:xfrm>
              <a:off x="6906439" y="1317091"/>
              <a:ext cx="4781978" cy="4745490"/>
            </p:xfrm>
            <a:graphic>
              <a:graphicData uri="http://schemas.openxmlformats.org/drawingml/2006/table">
                <a:tbl>
                  <a:tblPr firstRow="1" bandRow="1">
                    <a:tableStyleId>{93296810-A885-4BE3-A3E7-6D5BEEA58F35}</a:tableStyleId>
                  </a:tblPr>
                  <a:tblGrid>
                    <a:gridCol w="2368190">
                      <a:extLst>
                        <a:ext uri="{9D8B030D-6E8A-4147-A177-3AD203B41FA5}">
                          <a16:colId xmlns:a16="http://schemas.microsoft.com/office/drawing/2014/main" val="284732844"/>
                        </a:ext>
                      </a:extLst>
                    </a:gridCol>
                    <a:gridCol w="1604285">
                      <a:extLst>
                        <a:ext uri="{9D8B030D-6E8A-4147-A177-3AD203B41FA5}">
                          <a16:colId xmlns:a16="http://schemas.microsoft.com/office/drawing/2014/main" val="1031830041"/>
                        </a:ext>
                      </a:extLst>
                    </a:gridCol>
                    <a:gridCol w="809503">
                      <a:extLst>
                        <a:ext uri="{9D8B030D-6E8A-4147-A177-3AD203B41FA5}">
                          <a16:colId xmlns:a16="http://schemas.microsoft.com/office/drawing/2014/main" val="2572076511"/>
                        </a:ext>
                      </a:extLst>
                    </a:gridCol>
                  </a:tblGrid>
                  <a:tr h="338865">
                    <a:tc>
                      <a:txBody>
                        <a:bodyPr/>
                        <a:lstStyle/>
                        <a:p>
                          <a:r>
                            <a:rPr lang="en-US" altLang="zh-CN" sz="1800" dirty="0">
                              <a:solidFill>
                                <a:schemeClr val="bg1"/>
                              </a:solidFill>
                            </a:rPr>
                            <a:t>Design Parameters</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Value</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Unit</a:t>
                          </a:r>
                          <a:endParaRPr lang="zh-CN" altLang="en-US" sz="1800" dirty="0">
                            <a:solidFill>
                              <a:schemeClr val="bg1"/>
                            </a:solidFill>
                          </a:endParaRPr>
                        </a:p>
                      </a:txBody>
                      <a:tcPr marL="65384" marR="65384" marT="32692" marB="32692" anchor="b">
                        <a:solidFill>
                          <a:srgbClr val="7030A0"/>
                        </a:solidFill>
                      </a:tcPr>
                    </a:tc>
                    <a:extLst>
                      <a:ext uri="{0D108BD9-81ED-4DB2-BD59-A6C34878D82A}">
                        <a16:rowId xmlns:a16="http://schemas.microsoft.com/office/drawing/2014/main" val="2059668931"/>
                      </a:ext>
                    </a:extLst>
                  </a:tr>
                  <a:tr h="414771">
                    <a:tc>
                      <a:txBody>
                        <a:bodyPr/>
                        <a:lstStyle/>
                        <a:p>
                          <a:r>
                            <a:rPr lang="en-US" altLang="zh-CN" sz="1800" dirty="0">
                              <a:solidFill>
                                <a:schemeClr val="tx1"/>
                              </a:solidFill>
                            </a:rPr>
                            <a:t>Frequency</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2856</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MHz</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2008421066"/>
                      </a:ext>
                    </a:extLst>
                  </a:tr>
                  <a:tr h="320873">
                    <a:tc>
                      <a:txBody>
                        <a:bodyPr/>
                        <a:lstStyle/>
                        <a:p>
                          <a:r>
                            <a:rPr lang="en-US" altLang="zh-CN" sz="1800" dirty="0">
                              <a:solidFill>
                                <a:srgbClr val="FF0000"/>
                              </a:solidFill>
                            </a:rPr>
                            <a:t>Phase advance</a:t>
                          </a:r>
                          <a:endParaRPr lang="zh-CN" altLang="en-US" sz="1800" dirty="0">
                            <a:solidFill>
                              <a:srgbClr val="FF0000"/>
                            </a:solidFill>
                          </a:endParaRPr>
                        </a:p>
                      </a:txBody>
                      <a:tcPr marL="65384" marR="65384" marT="32692" marB="32692" anchor="b">
                        <a:solidFill>
                          <a:srgbClr val="EAE8EC"/>
                        </a:solidFill>
                      </a:tcPr>
                    </a:tc>
                    <a:tc>
                      <a:txBody>
                        <a:bodyPr/>
                        <a:lstStyle/>
                        <a:p>
                          <a14:m>
                            <m:oMath xmlns:m="http://schemas.openxmlformats.org/officeDocument/2006/math">
                              <m:r>
                                <a:rPr lang="en-US" altLang="zh-CN" sz="1800" b="0" i="1" smtClean="0">
                                  <a:solidFill>
                                    <a:srgbClr val="FF0000"/>
                                  </a:solidFill>
                                  <a:latin typeface="Cambria Math" panose="02040503050406030204" pitchFamily="18" charset="0"/>
                                </a:rPr>
                                <m:t>3</m:t>
                              </m:r>
                              <m:r>
                                <a:rPr lang="en-US" altLang="zh-CN" sz="1800" b="0" i="1" smtClean="0">
                                  <a:solidFill>
                                    <a:srgbClr val="FF0000"/>
                                  </a:solidFill>
                                  <a:latin typeface="Cambria Math" panose="02040503050406030204" pitchFamily="18" charset="0"/>
                                </a:rPr>
                                <m:t>𝜋</m:t>
                              </m:r>
                              <m:r>
                                <a:rPr lang="en-US" altLang="zh-CN" sz="1800" b="0" i="1" smtClean="0">
                                  <a:solidFill>
                                    <a:srgbClr val="FF0000"/>
                                  </a:solidFill>
                                  <a:latin typeface="Cambria Math" panose="02040503050406030204" pitchFamily="18" charset="0"/>
                                </a:rPr>
                                <m:t>/4</m:t>
                              </m:r>
                            </m:oMath>
                          </a14:m>
                          <a:r>
                            <a:rPr lang="zh-CN" altLang="en-US" sz="1800" dirty="0">
                              <a:solidFill>
                                <a:srgbClr val="FF0000"/>
                              </a:solidFill>
                            </a:rPr>
                            <a:t> </a:t>
                          </a:r>
                        </a:p>
                      </a:txBody>
                      <a:tcPr marL="65384" marR="65384" marT="32692" marB="32692" anchor="b">
                        <a:solidFill>
                          <a:srgbClr val="EAE8EC"/>
                        </a:solidFill>
                      </a:tcPr>
                    </a:tc>
                    <a:tc>
                      <a:txBody>
                        <a:bodyPr/>
                        <a:lstStyle/>
                        <a:p>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38229044"/>
                      </a:ext>
                    </a:extLst>
                  </a:tr>
                  <a:tr h="579987">
                    <a:tc>
                      <a:txBody>
                        <a:bodyPr/>
                        <a:lstStyle/>
                        <a:p>
                          <a:r>
                            <a:rPr lang="en-US" altLang="zh-CN" sz="1800" dirty="0">
                              <a:solidFill>
                                <a:schemeClr val="tx1"/>
                              </a:solidFill>
                            </a:rPr>
                            <a:t>Length</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1.535</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m</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1316203833"/>
                      </a:ext>
                    </a:extLst>
                  </a:tr>
                  <a:tr h="368244">
                    <a:tc>
                      <a:txBody>
                        <a:bodyPr/>
                        <a:lstStyle/>
                        <a:p>
                          <a:r>
                            <a:rPr lang="en-US" altLang="zh-CN" sz="1800" dirty="0">
                              <a:solidFill>
                                <a:schemeClr val="tx1"/>
                              </a:solidFill>
                            </a:rPr>
                            <a:t>Cell number </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39</a:t>
                          </a:r>
                          <a:endParaRPr lang="zh-CN" altLang="en-US" sz="1800" dirty="0">
                            <a:solidFill>
                              <a:schemeClr val="tx1"/>
                            </a:solidFill>
                          </a:endParaRPr>
                        </a:p>
                      </a:txBody>
                      <a:tcPr marL="65384" marR="65384" marT="32692" marB="32692" anchor="b">
                        <a:solidFill>
                          <a:srgbClr val="EAE8EC"/>
                        </a:solidFill>
                      </a:tcPr>
                    </a:tc>
                    <a:tc>
                      <a:txBody>
                        <a:bodyPr/>
                        <a:lstStyle/>
                        <a:p>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706615168"/>
                      </a:ext>
                    </a:extLst>
                  </a:tr>
                  <a:tr h="368244">
                    <a:tc>
                      <a:txBody>
                        <a:bodyPr/>
                        <a:lstStyle/>
                        <a:p>
                          <a:r>
                            <a:rPr lang="en-US" altLang="zh-CN" sz="1800" dirty="0">
                              <a:solidFill>
                                <a:schemeClr val="tx1"/>
                              </a:solidFill>
                            </a:rPr>
                            <a:t>Iris radius</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10.22-8.13</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mm</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4247765024"/>
                      </a:ext>
                    </a:extLst>
                  </a:tr>
                  <a:tr h="493616">
                    <a:tc>
                      <a:txBody>
                        <a:bodyPr/>
                        <a:lstStyle/>
                        <a:p>
                          <a:r>
                            <a:rPr lang="en-US" altLang="zh-CN" sz="1800" dirty="0">
                              <a:solidFill>
                                <a:schemeClr val="tx1"/>
                              </a:solidFill>
                            </a:rPr>
                            <a:t>Iris thickness</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5.7</a:t>
                          </a:r>
                          <a:endParaRPr lang="zh-CN" altLang="en-US" sz="1800" baseline="300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mm</a:t>
                          </a:r>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1185352628"/>
                      </a:ext>
                    </a:extLst>
                  </a:tr>
                  <a:tr h="368244">
                    <a:tc>
                      <a:txBody>
                        <a:bodyPr/>
                        <a:lstStyle/>
                        <a:p>
                          <a:r>
                            <a:rPr lang="en-US" altLang="zh-CN" sz="1800" dirty="0">
                              <a:solidFill>
                                <a:schemeClr val="tx1"/>
                              </a:solidFill>
                            </a:rPr>
                            <a:t>Iris elliptical ratio</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1.8</a:t>
                          </a:r>
                          <a:endParaRPr lang="zh-CN" altLang="en-US" sz="1800" dirty="0">
                            <a:solidFill>
                              <a:schemeClr val="tx1"/>
                            </a:solidFill>
                          </a:endParaRPr>
                        </a:p>
                      </a:txBody>
                      <a:tcPr marL="65384" marR="65384" marT="32692" marB="32692" anchor="b">
                        <a:solidFill>
                          <a:srgbClr val="D2CDD7"/>
                        </a:solidFill>
                      </a:tcPr>
                    </a:tc>
                    <a:tc>
                      <a:txBody>
                        <a:bodyPr/>
                        <a:lstStyle/>
                        <a:p>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1133720768"/>
                      </a:ext>
                    </a:extLst>
                  </a:tr>
                  <a:tr h="368244">
                    <a:tc>
                      <a:txBody>
                        <a:bodyPr/>
                        <a:lstStyle/>
                        <a:p>
                          <a:r>
                            <a:rPr lang="en-US" altLang="zh-CN" sz="1800" dirty="0">
                              <a:solidFill>
                                <a:schemeClr val="tx1"/>
                              </a:solidFill>
                            </a:rPr>
                            <a:t>Filling time</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1050</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ns</a:t>
                          </a:r>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1638228965"/>
                      </a:ext>
                    </a:extLst>
                  </a:tr>
                  <a:tr h="368244">
                    <a:tc>
                      <a:txBody>
                        <a:bodyPr/>
                        <a:lstStyle/>
                        <a:p>
                          <a:r>
                            <a:rPr lang="en-US" altLang="zh-CN" sz="1800" dirty="0">
                              <a:solidFill>
                                <a:schemeClr val="tx1"/>
                              </a:solidFill>
                            </a:rPr>
                            <a:t>Group velocity</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0.72-0.30</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%/c</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4283464465"/>
                      </a:ext>
                    </a:extLst>
                  </a:tr>
                  <a:tr h="368244">
                    <a:tc>
                      <a:txBody>
                        <a:bodyPr/>
                        <a:lstStyle/>
                        <a:p>
                          <a:r>
                            <a:rPr lang="en-US" altLang="zh-CN" sz="1800" dirty="0">
                              <a:solidFill>
                                <a:schemeClr val="tx1"/>
                              </a:solidFill>
                            </a:rPr>
                            <a:t>Shunt Impedance</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66-72</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MΩ/m</a:t>
                          </a:r>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2311999598"/>
                      </a:ext>
                    </a:extLst>
                  </a:tr>
                  <a:tr h="368244">
                    <a:tc>
                      <a:txBody>
                        <a:bodyPr/>
                        <a:lstStyle/>
                        <a:p>
                          <a:r>
                            <a:rPr lang="en-US" altLang="zh-CN" sz="1800" dirty="0">
                              <a:solidFill>
                                <a:schemeClr val="tx1"/>
                              </a:solidFill>
                            </a:rPr>
                            <a:t>Average Gradient</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25.7@21MW</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MV/m</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3416103153"/>
                      </a:ext>
                    </a:extLst>
                  </a:tr>
                </a:tbl>
              </a:graphicData>
            </a:graphic>
          </p:graphicFrame>
        </mc:Choice>
        <mc:Fallback xmlns="">
          <p:graphicFrame>
            <p:nvGraphicFramePr>
              <p:cNvPr id="10" name="表格 9">
                <a:extLst>
                  <a:ext uri="{FF2B5EF4-FFF2-40B4-BE49-F238E27FC236}">
                    <a16:creationId xmlns:a16="http://schemas.microsoft.com/office/drawing/2014/main" id="{B14CE498-1C28-42E6-AB51-B33F22C0B725}"/>
                  </a:ext>
                </a:extLst>
              </p:cNvPr>
              <p:cNvGraphicFramePr>
                <a:graphicFrameLocks noGrp="1"/>
              </p:cNvGraphicFramePr>
              <p:nvPr>
                <p:extLst>
                  <p:ext uri="{D42A27DB-BD31-4B8C-83A1-F6EECF244321}">
                    <p14:modId xmlns:p14="http://schemas.microsoft.com/office/powerpoint/2010/main" val="1985600126"/>
                  </p:ext>
                </p:extLst>
              </p:nvPr>
            </p:nvGraphicFramePr>
            <p:xfrm>
              <a:off x="6906439" y="1317091"/>
              <a:ext cx="4781978" cy="4745490"/>
            </p:xfrm>
            <a:graphic>
              <a:graphicData uri="http://schemas.openxmlformats.org/drawingml/2006/table">
                <a:tbl>
                  <a:tblPr firstRow="1" bandRow="1">
                    <a:tableStyleId>{93296810-A885-4BE3-A3E7-6D5BEEA58F35}</a:tableStyleId>
                  </a:tblPr>
                  <a:tblGrid>
                    <a:gridCol w="2368190">
                      <a:extLst>
                        <a:ext uri="{9D8B030D-6E8A-4147-A177-3AD203B41FA5}">
                          <a16:colId xmlns:a16="http://schemas.microsoft.com/office/drawing/2014/main" val="284732844"/>
                        </a:ext>
                      </a:extLst>
                    </a:gridCol>
                    <a:gridCol w="1604285">
                      <a:extLst>
                        <a:ext uri="{9D8B030D-6E8A-4147-A177-3AD203B41FA5}">
                          <a16:colId xmlns:a16="http://schemas.microsoft.com/office/drawing/2014/main" val="1031830041"/>
                        </a:ext>
                      </a:extLst>
                    </a:gridCol>
                    <a:gridCol w="809503">
                      <a:extLst>
                        <a:ext uri="{9D8B030D-6E8A-4147-A177-3AD203B41FA5}">
                          <a16:colId xmlns:a16="http://schemas.microsoft.com/office/drawing/2014/main" val="2572076511"/>
                        </a:ext>
                      </a:extLst>
                    </a:gridCol>
                  </a:tblGrid>
                  <a:tr h="339704">
                    <a:tc>
                      <a:txBody>
                        <a:bodyPr/>
                        <a:lstStyle/>
                        <a:p>
                          <a:r>
                            <a:rPr lang="en-US" altLang="zh-CN" sz="1800" dirty="0">
                              <a:solidFill>
                                <a:schemeClr val="bg1"/>
                              </a:solidFill>
                            </a:rPr>
                            <a:t>Design Parameters</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Value</a:t>
                          </a:r>
                          <a:endParaRPr lang="zh-CN" altLang="en-US" sz="1800" dirty="0">
                            <a:solidFill>
                              <a:schemeClr val="bg1"/>
                            </a:solidFill>
                          </a:endParaRPr>
                        </a:p>
                      </a:txBody>
                      <a:tcPr marL="65384" marR="65384" marT="32692" marB="32692" anchor="b">
                        <a:solidFill>
                          <a:srgbClr val="7030A0"/>
                        </a:solidFill>
                      </a:tcPr>
                    </a:tc>
                    <a:tc>
                      <a:txBody>
                        <a:bodyPr/>
                        <a:lstStyle/>
                        <a:p>
                          <a:r>
                            <a:rPr lang="en-US" altLang="zh-CN" sz="1800" dirty="0">
                              <a:solidFill>
                                <a:schemeClr val="bg1"/>
                              </a:solidFill>
                            </a:rPr>
                            <a:t>Unit</a:t>
                          </a:r>
                          <a:endParaRPr lang="zh-CN" altLang="en-US" sz="1800" dirty="0">
                            <a:solidFill>
                              <a:schemeClr val="bg1"/>
                            </a:solidFill>
                          </a:endParaRPr>
                        </a:p>
                      </a:txBody>
                      <a:tcPr marL="65384" marR="65384" marT="32692" marB="32692" anchor="b">
                        <a:solidFill>
                          <a:srgbClr val="7030A0"/>
                        </a:solidFill>
                      </a:tcPr>
                    </a:tc>
                    <a:extLst>
                      <a:ext uri="{0D108BD9-81ED-4DB2-BD59-A6C34878D82A}">
                        <a16:rowId xmlns:a16="http://schemas.microsoft.com/office/drawing/2014/main" val="2059668931"/>
                      </a:ext>
                    </a:extLst>
                  </a:tr>
                  <a:tr h="414771">
                    <a:tc>
                      <a:txBody>
                        <a:bodyPr/>
                        <a:lstStyle/>
                        <a:p>
                          <a:r>
                            <a:rPr lang="en-US" altLang="zh-CN" sz="1800" dirty="0">
                              <a:solidFill>
                                <a:schemeClr val="tx1"/>
                              </a:solidFill>
                            </a:rPr>
                            <a:t>Frequency</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2856</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MHz</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2008421066"/>
                      </a:ext>
                    </a:extLst>
                  </a:tr>
                  <a:tr h="339704">
                    <a:tc>
                      <a:txBody>
                        <a:bodyPr/>
                        <a:lstStyle/>
                        <a:p>
                          <a:r>
                            <a:rPr lang="en-US" altLang="zh-CN" sz="1800" dirty="0">
                              <a:solidFill>
                                <a:srgbClr val="FF0000"/>
                              </a:solidFill>
                            </a:rPr>
                            <a:t>Phase advance</a:t>
                          </a:r>
                          <a:endParaRPr lang="zh-CN" altLang="en-US" sz="1800" dirty="0">
                            <a:solidFill>
                              <a:srgbClr val="FF0000"/>
                            </a:solidFill>
                          </a:endParaRPr>
                        </a:p>
                      </a:txBody>
                      <a:tcPr marL="65384" marR="65384" marT="32692" marB="32692" anchor="b">
                        <a:solidFill>
                          <a:srgbClr val="EAE8EC"/>
                        </a:solidFill>
                      </a:tcPr>
                    </a:tc>
                    <a:tc>
                      <a:txBody>
                        <a:bodyPr/>
                        <a:lstStyle/>
                        <a:p>
                          <a:endParaRPr lang="zh-CN"/>
                        </a:p>
                      </a:txBody>
                      <a:tcPr marL="65384" marR="65384" marT="32692" marB="32692" anchor="b">
                        <a:blipFill>
                          <a:blip r:embed="rId3"/>
                          <a:stretch>
                            <a:fillRect l="-147727" t="-235714" r="-51894" b="-1101786"/>
                          </a:stretch>
                        </a:blipFill>
                      </a:tcPr>
                    </a:tc>
                    <a:tc>
                      <a:txBody>
                        <a:bodyPr/>
                        <a:lstStyle/>
                        <a:p>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38229044"/>
                      </a:ext>
                    </a:extLst>
                  </a:tr>
                  <a:tr h="579987">
                    <a:tc>
                      <a:txBody>
                        <a:bodyPr/>
                        <a:lstStyle/>
                        <a:p>
                          <a:r>
                            <a:rPr lang="en-US" altLang="zh-CN" sz="1800" dirty="0">
                              <a:solidFill>
                                <a:schemeClr val="tx1"/>
                              </a:solidFill>
                            </a:rPr>
                            <a:t>Length</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1.535</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m</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1316203833"/>
                      </a:ext>
                    </a:extLst>
                  </a:tr>
                  <a:tr h="368244">
                    <a:tc>
                      <a:txBody>
                        <a:bodyPr/>
                        <a:lstStyle/>
                        <a:p>
                          <a:r>
                            <a:rPr lang="en-US" altLang="zh-CN" sz="1800" dirty="0">
                              <a:solidFill>
                                <a:schemeClr val="tx1"/>
                              </a:solidFill>
                            </a:rPr>
                            <a:t>Cell number </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39</a:t>
                          </a:r>
                          <a:endParaRPr lang="zh-CN" altLang="en-US" sz="1800" dirty="0">
                            <a:solidFill>
                              <a:schemeClr val="tx1"/>
                            </a:solidFill>
                          </a:endParaRPr>
                        </a:p>
                      </a:txBody>
                      <a:tcPr marL="65384" marR="65384" marT="32692" marB="32692" anchor="b">
                        <a:solidFill>
                          <a:srgbClr val="EAE8EC"/>
                        </a:solidFill>
                      </a:tcPr>
                    </a:tc>
                    <a:tc>
                      <a:txBody>
                        <a:bodyPr/>
                        <a:lstStyle/>
                        <a:p>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706615168"/>
                      </a:ext>
                    </a:extLst>
                  </a:tr>
                  <a:tr h="368244">
                    <a:tc>
                      <a:txBody>
                        <a:bodyPr/>
                        <a:lstStyle/>
                        <a:p>
                          <a:r>
                            <a:rPr lang="en-US" altLang="zh-CN" sz="1800" dirty="0">
                              <a:solidFill>
                                <a:schemeClr val="tx1"/>
                              </a:solidFill>
                            </a:rPr>
                            <a:t>Iris radius</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10.22-8.13</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mm</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4247765024"/>
                      </a:ext>
                    </a:extLst>
                  </a:tr>
                  <a:tr h="493616">
                    <a:tc>
                      <a:txBody>
                        <a:bodyPr/>
                        <a:lstStyle/>
                        <a:p>
                          <a:r>
                            <a:rPr lang="en-US" altLang="zh-CN" sz="1800" dirty="0">
                              <a:solidFill>
                                <a:schemeClr val="tx1"/>
                              </a:solidFill>
                            </a:rPr>
                            <a:t>Iris thickness</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5.7</a:t>
                          </a:r>
                          <a:endParaRPr lang="zh-CN" altLang="en-US" sz="1800" baseline="300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mm</a:t>
                          </a:r>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1185352628"/>
                      </a:ext>
                    </a:extLst>
                  </a:tr>
                  <a:tr h="368244">
                    <a:tc>
                      <a:txBody>
                        <a:bodyPr/>
                        <a:lstStyle/>
                        <a:p>
                          <a:r>
                            <a:rPr lang="en-US" altLang="zh-CN" sz="1800" dirty="0">
                              <a:solidFill>
                                <a:schemeClr val="tx1"/>
                              </a:solidFill>
                            </a:rPr>
                            <a:t>Iris elliptical ratio</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1.8</a:t>
                          </a:r>
                          <a:endParaRPr lang="zh-CN" altLang="en-US" sz="1800" dirty="0">
                            <a:solidFill>
                              <a:schemeClr val="tx1"/>
                            </a:solidFill>
                          </a:endParaRPr>
                        </a:p>
                      </a:txBody>
                      <a:tcPr marL="65384" marR="65384" marT="32692" marB="32692" anchor="b">
                        <a:solidFill>
                          <a:srgbClr val="D2CDD7"/>
                        </a:solidFill>
                      </a:tcPr>
                    </a:tc>
                    <a:tc>
                      <a:txBody>
                        <a:bodyPr/>
                        <a:lstStyle/>
                        <a:p>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1133720768"/>
                      </a:ext>
                    </a:extLst>
                  </a:tr>
                  <a:tr h="368244">
                    <a:tc>
                      <a:txBody>
                        <a:bodyPr/>
                        <a:lstStyle/>
                        <a:p>
                          <a:r>
                            <a:rPr lang="en-US" altLang="zh-CN" sz="1800" dirty="0">
                              <a:solidFill>
                                <a:schemeClr val="tx1"/>
                              </a:solidFill>
                            </a:rPr>
                            <a:t>Filling time</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1050</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ns</a:t>
                          </a:r>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1638228965"/>
                      </a:ext>
                    </a:extLst>
                  </a:tr>
                  <a:tr h="368244">
                    <a:tc>
                      <a:txBody>
                        <a:bodyPr/>
                        <a:lstStyle/>
                        <a:p>
                          <a:r>
                            <a:rPr lang="en-US" altLang="zh-CN" sz="1800" dirty="0">
                              <a:solidFill>
                                <a:schemeClr val="tx1"/>
                              </a:solidFill>
                            </a:rPr>
                            <a:t>Group velocity</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0.72-0.30</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%/c</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4283464465"/>
                      </a:ext>
                    </a:extLst>
                  </a:tr>
                  <a:tr h="368244">
                    <a:tc>
                      <a:txBody>
                        <a:bodyPr/>
                        <a:lstStyle/>
                        <a:p>
                          <a:r>
                            <a:rPr lang="en-US" altLang="zh-CN" sz="1800" dirty="0">
                              <a:solidFill>
                                <a:schemeClr val="tx1"/>
                              </a:solidFill>
                            </a:rPr>
                            <a:t>Shunt Impedance</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66-72</a:t>
                          </a:r>
                          <a:endParaRPr lang="zh-CN" altLang="en-US" sz="1800" dirty="0">
                            <a:solidFill>
                              <a:schemeClr val="tx1"/>
                            </a:solidFill>
                          </a:endParaRPr>
                        </a:p>
                      </a:txBody>
                      <a:tcPr marL="65384" marR="65384" marT="32692" marB="32692" anchor="b">
                        <a:solidFill>
                          <a:srgbClr val="EAE8EC"/>
                        </a:solidFill>
                      </a:tcPr>
                    </a:tc>
                    <a:tc>
                      <a:txBody>
                        <a:bodyPr/>
                        <a:lstStyle/>
                        <a:p>
                          <a:r>
                            <a:rPr lang="en-US" altLang="zh-CN" sz="1800" dirty="0">
                              <a:solidFill>
                                <a:schemeClr val="tx1"/>
                              </a:solidFill>
                            </a:rPr>
                            <a:t>MΩ/m</a:t>
                          </a:r>
                          <a:endParaRPr lang="zh-CN" altLang="en-US" sz="1800" dirty="0">
                            <a:solidFill>
                              <a:schemeClr val="tx1"/>
                            </a:solidFill>
                          </a:endParaRPr>
                        </a:p>
                      </a:txBody>
                      <a:tcPr marL="65384" marR="65384" marT="32692" marB="32692" anchor="b">
                        <a:solidFill>
                          <a:srgbClr val="EAE8EC"/>
                        </a:solidFill>
                      </a:tcPr>
                    </a:tc>
                    <a:extLst>
                      <a:ext uri="{0D108BD9-81ED-4DB2-BD59-A6C34878D82A}">
                        <a16:rowId xmlns:a16="http://schemas.microsoft.com/office/drawing/2014/main" val="2311999598"/>
                      </a:ext>
                    </a:extLst>
                  </a:tr>
                  <a:tr h="368244">
                    <a:tc>
                      <a:txBody>
                        <a:bodyPr/>
                        <a:lstStyle/>
                        <a:p>
                          <a:r>
                            <a:rPr lang="en-US" altLang="zh-CN" sz="1800" dirty="0">
                              <a:solidFill>
                                <a:schemeClr val="tx1"/>
                              </a:solidFill>
                            </a:rPr>
                            <a:t>Average Gradient</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25.7@21MW</a:t>
                          </a:r>
                          <a:endParaRPr lang="zh-CN" altLang="en-US" sz="1800" dirty="0">
                            <a:solidFill>
                              <a:schemeClr val="tx1"/>
                            </a:solidFill>
                          </a:endParaRPr>
                        </a:p>
                      </a:txBody>
                      <a:tcPr marL="65384" marR="65384" marT="32692" marB="32692" anchor="b">
                        <a:solidFill>
                          <a:srgbClr val="D2CDD7"/>
                        </a:solidFill>
                      </a:tcPr>
                    </a:tc>
                    <a:tc>
                      <a:txBody>
                        <a:bodyPr/>
                        <a:lstStyle/>
                        <a:p>
                          <a:r>
                            <a:rPr lang="en-US" altLang="zh-CN" sz="1800" dirty="0">
                              <a:solidFill>
                                <a:schemeClr val="tx1"/>
                              </a:solidFill>
                            </a:rPr>
                            <a:t>MV/m</a:t>
                          </a:r>
                          <a:endParaRPr lang="zh-CN" altLang="en-US" sz="1800" dirty="0">
                            <a:solidFill>
                              <a:schemeClr val="tx1"/>
                            </a:solidFill>
                          </a:endParaRPr>
                        </a:p>
                      </a:txBody>
                      <a:tcPr marL="65384" marR="65384" marT="32692" marB="32692" anchor="b">
                        <a:solidFill>
                          <a:srgbClr val="D2CDD7"/>
                        </a:solidFill>
                      </a:tcPr>
                    </a:tc>
                    <a:extLst>
                      <a:ext uri="{0D108BD9-81ED-4DB2-BD59-A6C34878D82A}">
                        <a16:rowId xmlns:a16="http://schemas.microsoft.com/office/drawing/2014/main" val="3416103153"/>
                      </a:ext>
                    </a:extLst>
                  </a:tr>
                </a:tbl>
              </a:graphicData>
            </a:graphic>
          </p:graphicFrame>
        </mc:Fallback>
      </mc:AlternateContent>
      <p:pic>
        <p:nvPicPr>
          <p:cNvPr id="17" name="图片 16">
            <a:extLst>
              <a:ext uri="{FF2B5EF4-FFF2-40B4-BE49-F238E27FC236}">
                <a16:creationId xmlns:a16="http://schemas.microsoft.com/office/drawing/2014/main" id="{17E33B16-A2D0-4177-80A0-01CAFF539ACF}"/>
              </a:ext>
            </a:extLst>
          </p:cNvPr>
          <p:cNvPicPr>
            <a:picLocks noChangeAspect="1"/>
          </p:cNvPicPr>
          <p:nvPr/>
        </p:nvPicPr>
        <p:blipFill>
          <a:blip r:embed="rId4"/>
          <a:stretch>
            <a:fillRect/>
          </a:stretch>
        </p:blipFill>
        <p:spPr>
          <a:xfrm>
            <a:off x="638763" y="1442414"/>
            <a:ext cx="6107496" cy="1663520"/>
          </a:xfrm>
          <a:prstGeom prst="rect">
            <a:avLst/>
          </a:prstGeom>
        </p:spPr>
      </p:pic>
      <p:grpSp>
        <p:nvGrpSpPr>
          <p:cNvPr id="7" name="组合 6">
            <a:extLst>
              <a:ext uri="{FF2B5EF4-FFF2-40B4-BE49-F238E27FC236}">
                <a16:creationId xmlns:a16="http://schemas.microsoft.com/office/drawing/2014/main" id="{5575AA34-BDD6-4504-B207-450E5C9E119C}"/>
              </a:ext>
            </a:extLst>
          </p:cNvPr>
          <p:cNvGrpSpPr/>
          <p:nvPr/>
        </p:nvGrpSpPr>
        <p:grpSpPr>
          <a:xfrm>
            <a:off x="638763" y="3460503"/>
            <a:ext cx="6107496" cy="2525847"/>
            <a:chOff x="638763" y="3460503"/>
            <a:chExt cx="6107496" cy="2525847"/>
          </a:xfrm>
        </p:grpSpPr>
        <p:pic>
          <p:nvPicPr>
            <p:cNvPr id="12" name="Picture 9">
              <a:extLst>
                <a:ext uri="{FF2B5EF4-FFF2-40B4-BE49-F238E27FC236}">
                  <a16:creationId xmlns:a16="http://schemas.microsoft.com/office/drawing/2014/main" id="{B250F15B-AD5D-47FC-AD18-EF2612224D86}"/>
                </a:ext>
              </a:extLst>
            </p:cNvPr>
            <p:cNvPicPr>
              <a:picLocks noChangeAspect="1"/>
            </p:cNvPicPr>
            <p:nvPr/>
          </p:nvPicPr>
          <p:blipFill rotWithShape="1">
            <a:blip r:embed="rId5"/>
            <a:srcRect l="10834" t="-1" r="6346" b="55412"/>
            <a:stretch/>
          </p:blipFill>
          <p:spPr>
            <a:xfrm>
              <a:off x="638763" y="3460503"/>
              <a:ext cx="6107496" cy="2525847"/>
            </a:xfrm>
            <a:prstGeom prst="rect">
              <a:avLst/>
            </a:prstGeom>
          </p:spPr>
        </p:pic>
        <p:sp>
          <p:nvSpPr>
            <p:cNvPr id="6" name="矩形 5">
              <a:extLst>
                <a:ext uri="{FF2B5EF4-FFF2-40B4-BE49-F238E27FC236}">
                  <a16:creationId xmlns:a16="http://schemas.microsoft.com/office/drawing/2014/main" id="{54039CFB-05B3-4FD9-86EE-5887D21A635C}"/>
                </a:ext>
              </a:extLst>
            </p:cNvPr>
            <p:cNvSpPr/>
            <p:nvPr/>
          </p:nvSpPr>
          <p:spPr>
            <a:xfrm>
              <a:off x="2279374" y="3689836"/>
              <a:ext cx="503583" cy="646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485701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9DF6E89-94B0-4802-B48A-8E61B6D2A178}"/>
              </a:ext>
            </a:extLst>
          </p:cNvPr>
          <p:cNvSpPr>
            <a:spLocks noGrp="1"/>
          </p:cNvSpPr>
          <p:nvPr>
            <p:ph type="sldNum" sz="quarter" idx="12"/>
          </p:nvPr>
        </p:nvSpPr>
        <p:spPr/>
        <p:txBody>
          <a:bodyPr/>
          <a:lstStyle/>
          <a:p>
            <a:fld id="{FDC4A009-39F3-42EA-99EE-C16705A80149}" type="slidenum">
              <a:rPr lang="zh-CN" altLang="en-US" smtClean="0"/>
              <a:t>13</a:t>
            </a:fld>
            <a:endParaRPr lang="zh-CN" altLang="en-US"/>
          </a:p>
        </p:txBody>
      </p:sp>
      <p:pic>
        <p:nvPicPr>
          <p:cNvPr id="9" name="Picture 5">
            <a:extLst>
              <a:ext uri="{FF2B5EF4-FFF2-40B4-BE49-F238E27FC236}">
                <a16:creationId xmlns:a16="http://schemas.microsoft.com/office/drawing/2014/main" id="{2AC6C050-7955-48B6-BA24-229D346665BF}"/>
              </a:ext>
            </a:extLst>
          </p:cNvPr>
          <p:cNvPicPr>
            <a:picLocks noChangeAspect="1"/>
          </p:cNvPicPr>
          <p:nvPr/>
        </p:nvPicPr>
        <p:blipFill>
          <a:blip r:embed="rId3"/>
          <a:stretch>
            <a:fillRect/>
          </a:stretch>
        </p:blipFill>
        <p:spPr>
          <a:xfrm>
            <a:off x="6587412" y="1199943"/>
            <a:ext cx="5305549" cy="3251655"/>
          </a:xfrm>
          <a:prstGeom prst="rect">
            <a:avLst/>
          </a:prstGeom>
        </p:spPr>
      </p:pic>
      <p:sp>
        <p:nvSpPr>
          <p:cNvPr id="10" name="TextBox 18">
            <a:extLst>
              <a:ext uri="{FF2B5EF4-FFF2-40B4-BE49-F238E27FC236}">
                <a16:creationId xmlns:a16="http://schemas.microsoft.com/office/drawing/2014/main" id="{CCF97303-2CB8-4DDF-9742-047158605AAC}"/>
              </a:ext>
            </a:extLst>
          </p:cNvPr>
          <p:cNvSpPr txBox="1"/>
          <p:nvPr/>
        </p:nvSpPr>
        <p:spPr>
          <a:xfrm>
            <a:off x="532021" y="1049775"/>
            <a:ext cx="2597634" cy="461665"/>
          </a:xfrm>
          <a:prstGeom prst="rect">
            <a:avLst/>
          </a:prstGeom>
          <a:noFill/>
        </p:spPr>
        <p:txBody>
          <a:bodyPr wrap="none" rtlCol="0">
            <a:spAutoFit/>
          </a:bodyPr>
          <a:lstStyle/>
          <a:p>
            <a:r>
              <a:rPr lang="en-US" altLang="zh-CN" sz="2400" dirty="0"/>
              <a:t>High power tested</a:t>
            </a:r>
            <a:endParaRPr lang="en-US" sz="2400" dirty="0"/>
          </a:p>
        </p:txBody>
      </p:sp>
      <p:pic>
        <p:nvPicPr>
          <p:cNvPr id="11" name="Picture 19">
            <a:extLst>
              <a:ext uri="{FF2B5EF4-FFF2-40B4-BE49-F238E27FC236}">
                <a16:creationId xmlns:a16="http://schemas.microsoft.com/office/drawing/2014/main" id="{8613D244-4B10-4CBB-8539-742CE68FDF97}"/>
              </a:ext>
            </a:extLst>
          </p:cNvPr>
          <p:cNvPicPr>
            <a:picLocks noChangeAspect="1"/>
          </p:cNvPicPr>
          <p:nvPr/>
        </p:nvPicPr>
        <p:blipFill>
          <a:blip r:embed="rId4"/>
          <a:stretch>
            <a:fillRect/>
          </a:stretch>
        </p:blipFill>
        <p:spPr>
          <a:xfrm>
            <a:off x="299137" y="3375348"/>
            <a:ext cx="6258725" cy="3163563"/>
          </a:xfrm>
          <a:prstGeom prst="rect">
            <a:avLst/>
          </a:prstGeom>
        </p:spPr>
      </p:pic>
      <mc:AlternateContent xmlns:mc="http://schemas.openxmlformats.org/markup-compatibility/2006" xmlns:a14="http://schemas.microsoft.com/office/drawing/2010/main">
        <mc:Choice Requires="a14">
          <p:graphicFrame>
            <p:nvGraphicFramePr>
              <p:cNvPr id="12" name="表格 13">
                <a:extLst>
                  <a:ext uri="{FF2B5EF4-FFF2-40B4-BE49-F238E27FC236}">
                    <a16:creationId xmlns:a16="http://schemas.microsoft.com/office/drawing/2014/main" id="{5BF4290C-FB9D-4B99-AC85-0D9D040EE2FF}"/>
                  </a:ext>
                </a:extLst>
              </p:cNvPr>
              <p:cNvGraphicFramePr>
                <a:graphicFrameLocks noGrp="1"/>
              </p:cNvGraphicFramePr>
              <p:nvPr>
                <p:extLst>
                  <p:ext uri="{D42A27DB-BD31-4B8C-83A1-F6EECF244321}">
                    <p14:modId xmlns:p14="http://schemas.microsoft.com/office/powerpoint/2010/main" val="3590355731"/>
                  </p:ext>
                </p:extLst>
              </p:nvPr>
            </p:nvGraphicFramePr>
            <p:xfrm>
              <a:off x="6599659" y="4494653"/>
              <a:ext cx="5470612" cy="1818640"/>
            </p:xfrm>
            <a:graphic>
              <a:graphicData uri="http://schemas.openxmlformats.org/drawingml/2006/table">
                <a:tbl>
                  <a:tblPr firstRow="1" bandRow="1">
                    <a:tableStyleId>{5C22544A-7EE6-4342-B048-85BDC9FD1C3A}</a:tableStyleId>
                  </a:tblPr>
                  <a:tblGrid>
                    <a:gridCol w="2006081">
                      <a:extLst>
                        <a:ext uri="{9D8B030D-6E8A-4147-A177-3AD203B41FA5}">
                          <a16:colId xmlns:a16="http://schemas.microsoft.com/office/drawing/2014/main" val="1580833885"/>
                        </a:ext>
                      </a:extLst>
                    </a:gridCol>
                    <a:gridCol w="1664694">
                      <a:extLst>
                        <a:ext uri="{9D8B030D-6E8A-4147-A177-3AD203B41FA5}">
                          <a16:colId xmlns:a16="http://schemas.microsoft.com/office/drawing/2014/main" val="2462642560"/>
                        </a:ext>
                      </a:extLst>
                    </a:gridCol>
                    <a:gridCol w="1799837">
                      <a:extLst>
                        <a:ext uri="{9D8B030D-6E8A-4147-A177-3AD203B41FA5}">
                          <a16:colId xmlns:a16="http://schemas.microsoft.com/office/drawing/2014/main" val="2590822122"/>
                        </a:ext>
                      </a:extLst>
                    </a:gridCol>
                  </a:tblGrid>
                  <a:tr h="334333">
                    <a:tc>
                      <a:txBody>
                        <a:bodyPr/>
                        <a:lstStyle/>
                        <a:p>
                          <a:r>
                            <a:rPr lang="en-US" altLang="zh-CN" sz="1600" dirty="0">
                              <a:latin typeface="+mn-lt"/>
                              <a:ea typeface="微软雅黑" panose="020B0503020204020204" pitchFamily="34" charset="-122"/>
                              <a:cs typeface="Heiti SC Light"/>
                            </a:rPr>
                            <a:t>Parameters</a:t>
                          </a:r>
                          <a:endParaRPr lang="zh-CN" altLang="en-US" sz="1600" dirty="0">
                            <a:latin typeface="+mn-lt"/>
                            <a:ea typeface="微软雅黑" panose="020B0503020204020204" pitchFamily="34" charset="-122"/>
                            <a:cs typeface="Heiti SC Light"/>
                          </a:endParaRPr>
                        </a:p>
                      </a:txBody>
                      <a:tcPr>
                        <a:solidFill>
                          <a:srgbClr val="7030A0"/>
                        </a:solidFill>
                      </a:tcPr>
                    </a:tc>
                    <a:tc>
                      <a:txBody>
                        <a:bodyPr/>
                        <a:lstStyle/>
                        <a:p>
                          <a:r>
                            <a:rPr lang="en-US" altLang="zh-CN" sz="1600" dirty="0">
                              <a:latin typeface="+mn-lt"/>
                              <a:ea typeface="微软雅黑" panose="020B0503020204020204" pitchFamily="34" charset="-122"/>
                              <a:cs typeface="Heiti SC Light"/>
                            </a:rPr>
                            <a:t>Measurement</a:t>
                          </a:r>
                          <a:endParaRPr lang="zh-CN" altLang="en-US" sz="1600" dirty="0">
                            <a:latin typeface="+mn-lt"/>
                            <a:ea typeface="微软雅黑" panose="020B0503020204020204" pitchFamily="34" charset="-122"/>
                            <a:cs typeface="Heiti SC Light"/>
                          </a:endParaRPr>
                        </a:p>
                      </a:txBody>
                      <a:tcPr>
                        <a:solidFill>
                          <a:srgbClr val="7030A0"/>
                        </a:solidFill>
                      </a:tcPr>
                    </a:tc>
                    <a:tc>
                      <a:txBody>
                        <a:bodyPr/>
                        <a:lstStyle/>
                        <a:p>
                          <a:r>
                            <a:rPr lang="en-US" altLang="zh-CN" sz="1600" dirty="0">
                              <a:latin typeface="+mn-lt"/>
                              <a:ea typeface="微软雅黑" panose="020B0503020204020204" pitchFamily="34" charset="-122"/>
                              <a:cs typeface="Heiti SC Light"/>
                            </a:rPr>
                            <a:t>Simulation</a:t>
                          </a:r>
                          <a:endParaRPr lang="zh-CN" altLang="en-US" sz="1600" dirty="0">
                            <a:latin typeface="+mn-lt"/>
                            <a:ea typeface="微软雅黑" panose="020B0503020204020204" pitchFamily="34" charset="-122"/>
                            <a:cs typeface="Heiti SC Light"/>
                          </a:endParaRPr>
                        </a:p>
                      </a:txBody>
                      <a:tcPr>
                        <a:solidFill>
                          <a:srgbClr val="7030A0"/>
                        </a:solidFill>
                      </a:tcPr>
                    </a:tc>
                    <a:extLst>
                      <a:ext uri="{0D108BD9-81ED-4DB2-BD59-A6C34878D82A}">
                        <a16:rowId xmlns:a16="http://schemas.microsoft.com/office/drawing/2014/main" val="620132359"/>
                      </a:ext>
                    </a:extLst>
                  </a:tr>
                  <a:tr h="370840">
                    <a:tc>
                      <a:txBody>
                        <a:bodyPr/>
                        <a:lstStyle/>
                        <a:p>
                          <a:pPr algn="ctr"/>
                          <a:r>
                            <a:rPr lang="en-US" altLang="zh-CN" sz="1600" dirty="0">
                              <a:latin typeface="+mn-lt"/>
                              <a:ea typeface="微软雅黑" panose="020B0503020204020204" pitchFamily="34" charset="-122"/>
                              <a:cs typeface="Heiti SC Light"/>
                            </a:rPr>
                            <a:t>Frequency</a:t>
                          </a:r>
                          <a:endParaRPr lang="zh-CN" altLang="en-US" sz="1600" dirty="0">
                            <a:latin typeface="+mn-lt"/>
                            <a:ea typeface="微软雅黑" panose="020B0503020204020204" pitchFamily="34" charset="-122"/>
                            <a:cs typeface="Heiti SC Light"/>
                          </a:endParaRPr>
                        </a:p>
                      </a:txBody>
                      <a:tcPr>
                        <a:solidFill>
                          <a:srgbClr val="D2CDD7"/>
                        </a:solidFill>
                      </a:tcPr>
                    </a:tc>
                    <a:tc>
                      <a:txBody>
                        <a:bodyPr/>
                        <a:lstStyle/>
                        <a:p>
                          <a:pPr algn="ctr"/>
                          <a:r>
                            <a:rPr lang="en-US" altLang="zh-CN" sz="1600" dirty="0">
                              <a:latin typeface="+mn-lt"/>
                              <a:ea typeface="微软雅黑" panose="020B0503020204020204" pitchFamily="34" charset="-122"/>
                              <a:cs typeface="Heiti SC Light"/>
                            </a:rPr>
                            <a:t>2.856 GHz</a:t>
                          </a:r>
                          <a:endParaRPr lang="zh-CN" altLang="en-US" sz="1600" dirty="0">
                            <a:latin typeface="+mn-lt"/>
                            <a:ea typeface="微软雅黑" panose="020B0503020204020204" pitchFamily="34" charset="-122"/>
                            <a:cs typeface="Heiti SC Light"/>
                          </a:endParaRPr>
                        </a:p>
                      </a:txBody>
                      <a:tcPr>
                        <a:solidFill>
                          <a:srgbClr val="D2CDD7"/>
                        </a:solidFill>
                      </a:tcPr>
                    </a:tc>
                    <a:tc>
                      <a:txBody>
                        <a:bodyPr/>
                        <a:lstStyle/>
                        <a:p>
                          <a:pPr algn="ctr"/>
                          <a:r>
                            <a:rPr lang="en-US" altLang="zh-CN" sz="1600" dirty="0">
                              <a:latin typeface="+mn-lt"/>
                              <a:ea typeface="微软雅黑" panose="020B0503020204020204" pitchFamily="34" charset="-122"/>
                              <a:cs typeface="Heiti SC Light"/>
                            </a:rPr>
                            <a:t>2.856 GHz</a:t>
                          </a:r>
                          <a:endParaRPr lang="zh-CN" altLang="en-US" sz="1600" dirty="0">
                            <a:latin typeface="+mn-lt"/>
                            <a:ea typeface="微软雅黑" panose="020B0503020204020204" pitchFamily="34" charset="-122"/>
                            <a:cs typeface="Heiti SC Light"/>
                          </a:endParaRPr>
                        </a:p>
                      </a:txBody>
                      <a:tcPr>
                        <a:solidFill>
                          <a:srgbClr val="D2CDD7"/>
                        </a:solidFill>
                      </a:tcPr>
                    </a:tc>
                    <a:extLst>
                      <a:ext uri="{0D108BD9-81ED-4DB2-BD59-A6C34878D82A}">
                        <a16:rowId xmlns:a16="http://schemas.microsoft.com/office/drawing/2014/main" val="2099279590"/>
                      </a:ext>
                    </a:extLst>
                  </a:tr>
                  <a:tr h="370840">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Phase advance</a:t>
                          </a:r>
                          <a:endParaRPr lang="zh-CN" altLang="en-US" sz="1600" kern="1200" dirty="0">
                            <a:solidFill>
                              <a:schemeClr val="dk1"/>
                            </a:solidFill>
                            <a:latin typeface="+mn-lt"/>
                            <a:ea typeface="微软雅黑" panose="020B0503020204020204" pitchFamily="34" charset="-122"/>
                            <a:cs typeface="Heiti SC Light"/>
                          </a:endParaRPr>
                        </a:p>
                      </a:txBody>
                      <a:tcPr>
                        <a:solidFill>
                          <a:srgbClr val="EAE8EC"/>
                        </a:solidFill>
                      </a:tcPr>
                    </a:tc>
                    <a:tc>
                      <a:txBody>
                        <a:bodyPr/>
                        <a:lstStyle/>
                        <a:p>
                          <a:pPr marL="0" algn="ctr" defTabSz="457189" rtl="0" eaLnBrk="1" latinLnBrk="0" hangingPunct="1"/>
                          <a14:m>
                            <m:oMathPara xmlns:m="http://schemas.openxmlformats.org/officeDocument/2006/math">
                              <m:oMathParaPr>
                                <m:jc m:val="centerGroup"/>
                              </m:oMathParaPr>
                              <m:oMath xmlns:m="http://schemas.openxmlformats.org/officeDocument/2006/math">
                                <m:r>
                                  <a:rPr lang="en-US" altLang="zh-CN" sz="1600" b="0" i="1" kern="1200" smtClean="0">
                                    <a:solidFill>
                                      <a:schemeClr val="dk1"/>
                                    </a:solidFill>
                                    <a:latin typeface="Cambria Math" panose="02040503050406030204" pitchFamily="18" charset="0"/>
                                    <a:ea typeface="微软雅黑" panose="020B0503020204020204" pitchFamily="34" charset="-122"/>
                                    <a:cs typeface="Heiti SC Light"/>
                                  </a:rPr>
                                  <m:t>134.97°</m:t>
                                </m:r>
                              </m:oMath>
                            </m:oMathPara>
                          </a14:m>
                          <a:endParaRPr lang="zh-CN" altLang="en-US" sz="1600" kern="1200" dirty="0">
                            <a:solidFill>
                              <a:schemeClr val="dk1"/>
                            </a:solidFill>
                            <a:latin typeface="+mn-lt"/>
                            <a:ea typeface="微软雅黑" panose="020B0503020204020204" pitchFamily="34" charset="-122"/>
                            <a:cs typeface="Heiti SC Light"/>
                          </a:endParaRPr>
                        </a:p>
                      </a:txBody>
                      <a:tcPr>
                        <a:solidFill>
                          <a:srgbClr val="EAE8EC"/>
                        </a:solidFill>
                      </a:tcPr>
                    </a:tc>
                    <a:tc>
                      <a:txBody>
                        <a:bodyPr/>
                        <a:lstStyle/>
                        <a:p>
                          <a:pPr marL="0" algn="ctr" defTabSz="457189" rtl="0" eaLnBrk="1" latinLnBrk="0" hangingPunct="1"/>
                          <a14:m>
                            <m:oMathPara xmlns:m="http://schemas.openxmlformats.org/officeDocument/2006/math">
                              <m:oMathParaPr>
                                <m:jc m:val="centerGroup"/>
                              </m:oMathParaPr>
                              <m:oMath xmlns:m="http://schemas.openxmlformats.org/officeDocument/2006/math">
                                <m:r>
                                  <a:rPr lang="en-US" altLang="zh-CN" sz="1600" b="0" i="1" kern="1200" smtClean="0">
                                    <a:solidFill>
                                      <a:schemeClr val="dk1"/>
                                    </a:solidFill>
                                    <a:latin typeface="Cambria Math" panose="02040503050406030204" pitchFamily="18" charset="0"/>
                                    <a:ea typeface="微软雅黑" panose="020B0503020204020204" pitchFamily="34" charset="-122"/>
                                    <a:cs typeface="Heiti SC Light"/>
                                  </a:rPr>
                                  <m:t>135°</m:t>
                                </m:r>
                              </m:oMath>
                            </m:oMathPara>
                          </a14:m>
                          <a:endParaRPr lang="zh-CN" altLang="en-US" sz="1600" kern="1200" dirty="0">
                            <a:solidFill>
                              <a:schemeClr val="dk1"/>
                            </a:solidFill>
                            <a:latin typeface="+mn-lt"/>
                            <a:ea typeface="微软雅黑" panose="020B0503020204020204" pitchFamily="34" charset="-122"/>
                            <a:cs typeface="Heiti SC Light"/>
                          </a:endParaRPr>
                        </a:p>
                      </a:txBody>
                      <a:tcPr>
                        <a:solidFill>
                          <a:srgbClr val="EAE8EC"/>
                        </a:solidFill>
                      </a:tcPr>
                    </a:tc>
                    <a:extLst>
                      <a:ext uri="{0D108BD9-81ED-4DB2-BD59-A6C34878D82A}">
                        <a16:rowId xmlns:a16="http://schemas.microsoft.com/office/drawing/2014/main" val="3796447541"/>
                      </a:ext>
                    </a:extLst>
                  </a:tr>
                  <a:tr h="370840">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Gradient @20.7MW</a:t>
                          </a:r>
                          <a:endParaRPr lang="zh-CN" altLang="en-US" sz="1600" kern="1200" dirty="0">
                            <a:solidFill>
                              <a:schemeClr val="dk1"/>
                            </a:solidFill>
                            <a:latin typeface="+mn-lt"/>
                            <a:ea typeface="微软雅黑" panose="020B0503020204020204" pitchFamily="34" charset="-122"/>
                            <a:cs typeface="Heiti SC Light"/>
                          </a:endParaRPr>
                        </a:p>
                      </a:txBody>
                      <a:tcPr>
                        <a:solidFill>
                          <a:srgbClr val="D2CDD7"/>
                        </a:solidFill>
                      </a:tcPr>
                    </a:tc>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24.2 MV/m</a:t>
                          </a:r>
                          <a:endParaRPr lang="zh-CN" altLang="en-US" sz="1600" kern="1200" dirty="0">
                            <a:solidFill>
                              <a:schemeClr val="dk1"/>
                            </a:solidFill>
                            <a:latin typeface="+mn-lt"/>
                            <a:ea typeface="微软雅黑" panose="020B0503020204020204" pitchFamily="34" charset="-122"/>
                            <a:cs typeface="Heiti SC Light"/>
                          </a:endParaRPr>
                        </a:p>
                      </a:txBody>
                      <a:tcPr>
                        <a:solidFill>
                          <a:srgbClr val="D2CDD7"/>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mn-lt"/>
                              <a:ea typeface="微软雅黑" panose="020B0503020204020204" pitchFamily="34" charset="-122"/>
                              <a:cs typeface="Heiti SC Light"/>
                            </a:rPr>
                            <a:t>25.7 MV/m</a:t>
                          </a:r>
                          <a:endParaRPr lang="zh-CN" altLang="en-US" sz="1600" kern="1200" dirty="0">
                            <a:solidFill>
                              <a:schemeClr val="dk1"/>
                            </a:solidFill>
                            <a:latin typeface="+mn-lt"/>
                            <a:ea typeface="微软雅黑" panose="020B0503020204020204" pitchFamily="34" charset="-122"/>
                            <a:cs typeface="Heiti SC Light"/>
                          </a:endParaRPr>
                        </a:p>
                      </a:txBody>
                      <a:tcPr>
                        <a:solidFill>
                          <a:srgbClr val="D2CDD7"/>
                        </a:solidFill>
                      </a:tcPr>
                    </a:tc>
                    <a:extLst>
                      <a:ext uri="{0D108BD9-81ED-4DB2-BD59-A6C34878D82A}">
                        <a16:rowId xmlns:a16="http://schemas.microsoft.com/office/drawing/2014/main" val="2658241853"/>
                      </a:ext>
                    </a:extLst>
                  </a:tr>
                  <a:tr h="370840">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Filling time</a:t>
                          </a:r>
                          <a:endParaRPr lang="zh-CN" altLang="en-US" sz="1600" kern="1200" dirty="0">
                            <a:solidFill>
                              <a:schemeClr val="dk1"/>
                            </a:solidFill>
                            <a:latin typeface="+mn-lt"/>
                            <a:ea typeface="微软雅黑" panose="020B0503020204020204" pitchFamily="34" charset="-122"/>
                            <a:cs typeface="Heiti SC Light"/>
                          </a:endParaRPr>
                        </a:p>
                      </a:txBody>
                      <a:tcPr>
                        <a:solidFill>
                          <a:srgbClr val="EAE8EC"/>
                        </a:solidFill>
                      </a:tcPr>
                    </a:tc>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1090 ns</a:t>
                          </a:r>
                          <a:endParaRPr lang="zh-CN" altLang="en-US" sz="1600" kern="1200" dirty="0">
                            <a:solidFill>
                              <a:schemeClr val="dk1"/>
                            </a:solidFill>
                            <a:latin typeface="+mn-lt"/>
                            <a:ea typeface="微软雅黑" panose="020B0503020204020204" pitchFamily="34" charset="-122"/>
                            <a:cs typeface="Heiti SC Light"/>
                          </a:endParaRPr>
                        </a:p>
                      </a:txBody>
                      <a:tcPr>
                        <a:solidFill>
                          <a:srgbClr val="EAE8EC"/>
                        </a:solidFill>
                      </a:tcPr>
                    </a:tc>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1050 ns</a:t>
                          </a:r>
                          <a:endParaRPr lang="zh-CN" altLang="en-US" sz="1600" kern="1200" dirty="0">
                            <a:solidFill>
                              <a:schemeClr val="dk1"/>
                            </a:solidFill>
                            <a:latin typeface="+mn-lt"/>
                            <a:ea typeface="微软雅黑" panose="020B0503020204020204" pitchFamily="34" charset="-122"/>
                            <a:cs typeface="Heiti SC Light"/>
                          </a:endParaRPr>
                        </a:p>
                      </a:txBody>
                      <a:tcPr>
                        <a:solidFill>
                          <a:srgbClr val="EAE8EC"/>
                        </a:solidFill>
                      </a:tcPr>
                    </a:tc>
                    <a:extLst>
                      <a:ext uri="{0D108BD9-81ED-4DB2-BD59-A6C34878D82A}">
                        <a16:rowId xmlns:a16="http://schemas.microsoft.com/office/drawing/2014/main" val="3689907960"/>
                      </a:ext>
                    </a:extLst>
                  </a:tr>
                </a:tbl>
              </a:graphicData>
            </a:graphic>
          </p:graphicFrame>
        </mc:Choice>
        <mc:Fallback xmlns="">
          <p:graphicFrame>
            <p:nvGraphicFramePr>
              <p:cNvPr id="12" name="表格 13">
                <a:extLst>
                  <a:ext uri="{FF2B5EF4-FFF2-40B4-BE49-F238E27FC236}">
                    <a16:creationId xmlns:a16="http://schemas.microsoft.com/office/drawing/2014/main" id="{5BF4290C-FB9D-4B99-AC85-0D9D040EE2FF}"/>
                  </a:ext>
                </a:extLst>
              </p:cNvPr>
              <p:cNvGraphicFramePr>
                <a:graphicFrameLocks noGrp="1"/>
              </p:cNvGraphicFramePr>
              <p:nvPr>
                <p:extLst>
                  <p:ext uri="{D42A27DB-BD31-4B8C-83A1-F6EECF244321}">
                    <p14:modId xmlns:p14="http://schemas.microsoft.com/office/powerpoint/2010/main" val="3590355731"/>
                  </p:ext>
                </p:extLst>
              </p:nvPr>
            </p:nvGraphicFramePr>
            <p:xfrm>
              <a:off x="6599659" y="4494653"/>
              <a:ext cx="5470612" cy="1818640"/>
            </p:xfrm>
            <a:graphic>
              <a:graphicData uri="http://schemas.openxmlformats.org/drawingml/2006/table">
                <a:tbl>
                  <a:tblPr firstRow="1" bandRow="1">
                    <a:tableStyleId>{5C22544A-7EE6-4342-B048-85BDC9FD1C3A}</a:tableStyleId>
                  </a:tblPr>
                  <a:tblGrid>
                    <a:gridCol w="2006081">
                      <a:extLst>
                        <a:ext uri="{9D8B030D-6E8A-4147-A177-3AD203B41FA5}">
                          <a16:colId xmlns:a16="http://schemas.microsoft.com/office/drawing/2014/main" val="1580833885"/>
                        </a:ext>
                      </a:extLst>
                    </a:gridCol>
                    <a:gridCol w="1664694">
                      <a:extLst>
                        <a:ext uri="{9D8B030D-6E8A-4147-A177-3AD203B41FA5}">
                          <a16:colId xmlns:a16="http://schemas.microsoft.com/office/drawing/2014/main" val="2462642560"/>
                        </a:ext>
                      </a:extLst>
                    </a:gridCol>
                    <a:gridCol w="1799837">
                      <a:extLst>
                        <a:ext uri="{9D8B030D-6E8A-4147-A177-3AD203B41FA5}">
                          <a16:colId xmlns:a16="http://schemas.microsoft.com/office/drawing/2014/main" val="2590822122"/>
                        </a:ext>
                      </a:extLst>
                    </a:gridCol>
                  </a:tblGrid>
                  <a:tr h="335280">
                    <a:tc>
                      <a:txBody>
                        <a:bodyPr/>
                        <a:lstStyle/>
                        <a:p>
                          <a:r>
                            <a:rPr lang="en-US" altLang="zh-CN" sz="1600" dirty="0">
                              <a:latin typeface="+mn-lt"/>
                              <a:ea typeface="微软雅黑" panose="020B0503020204020204" pitchFamily="34" charset="-122"/>
                              <a:cs typeface="Heiti SC Light"/>
                            </a:rPr>
                            <a:t>Parameters</a:t>
                          </a:r>
                          <a:endParaRPr lang="zh-CN" altLang="en-US" sz="1600" dirty="0">
                            <a:latin typeface="+mn-lt"/>
                            <a:ea typeface="微软雅黑" panose="020B0503020204020204" pitchFamily="34" charset="-122"/>
                            <a:cs typeface="Heiti SC Light"/>
                          </a:endParaRPr>
                        </a:p>
                      </a:txBody>
                      <a:tcPr>
                        <a:solidFill>
                          <a:srgbClr val="7030A0"/>
                        </a:solidFill>
                      </a:tcPr>
                    </a:tc>
                    <a:tc>
                      <a:txBody>
                        <a:bodyPr/>
                        <a:lstStyle/>
                        <a:p>
                          <a:r>
                            <a:rPr lang="en-US" altLang="zh-CN" sz="1600" dirty="0">
                              <a:latin typeface="+mn-lt"/>
                              <a:ea typeface="微软雅黑" panose="020B0503020204020204" pitchFamily="34" charset="-122"/>
                              <a:cs typeface="Heiti SC Light"/>
                            </a:rPr>
                            <a:t>Measurement</a:t>
                          </a:r>
                          <a:endParaRPr lang="zh-CN" altLang="en-US" sz="1600" dirty="0">
                            <a:latin typeface="+mn-lt"/>
                            <a:ea typeface="微软雅黑" panose="020B0503020204020204" pitchFamily="34" charset="-122"/>
                            <a:cs typeface="Heiti SC Light"/>
                          </a:endParaRPr>
                        </a:p>
                      </a:txBody>
                      <a:tcPr>
                        <a:solidFill>
                          <a:srgbClr val="7030A0"/>
                        </a:solidFill>
                      </a:tcPr>
                    </a:tc>
                    <a:tc>
                      <a:txBody>
                        <a:bodyPr/>
                        <a:lstStyle/>
                        <a:p>
                          <a:r>
                            <a:rPr lang="en-US" altLang="zh-CN" sz="1600" dirty="0">
                              <a:latin typeface="+mn-lt"/>
                              <a:ea typeface="微软雅黑" panose="020B0503020204020204" pitchFamily="34" charset="-122"/>
                              <a:cs typeface="Heiti SC Light"/>
                            </a:rPr>
                            <a:t>Simulation</a:t>
                          </a:r>
                          <a:endParaRPr lang="zh-CN" altLang="en-US" sz="1600" dirty="0">
                            <a:latin typeface="+mn-lt"/>
                            <a:ea typeface="微软雅黑" panose="020B0503020204020204" pitchFamily="34" charset="-122"/>
                            <a:cs typeface="Heiti SC Light"/>
                          </a:endParaRPr>
                        </a:p>
                      </a:txBody>
                      <a:tcPr>
                        <a:solidFill>
                          <a:srgbClr val="7030A0"/>
                        </a:solidFill>
                      </a:tcPr>
                    </a:tc>
                    <a:extLst>
                      <a:ext uri="{0D108BD9-81ED-4DB2-BD59-A6C34878D82A}">
                        <a16:rowId xmlns:a16="http://schemas.microsoft.com/office/drawing/2014/main" val="620132359"/>
                      </a:ext>
                    </a:extLst>
                  </a:tr>
                  <a:tr h="370840">
                    <a:tc>
                      <a:txBody>
                        <a:bodyPr/>
                        <a:lstStyle/>
                        <a:p>
                          <a:pPr algn="ctr"/>
                          <a:r>
                            <a:rPr lang="en-US" altLang="zh-CN" sz="1600" dirty="0">
                              <a:latin typeface="+mn-lt"/>
                              <a:ea typeface="微软雅黑" panose="020B0503020204020204" pitchFamily="34" charset="-122"/>
                              <a:cs typeface="Heiti SC Light"/>
                            </a:rPr>
                            <a:t>Frequency</a:t>
                          </a:r>
                          <a:endParaRPr lang="zh-CN" altLang="en-US" sz="1600" dirty="0">
                            <a:latin typeface="+mn-lt"/>
                            <a:ea typeface="微软雅黑" panose="020B0503020204020204" pitchFamily="34" charset="-122"/>
                            <a:cs typeface="Heiti SC Light"/>
                          </a:endParaRPr>
                        </a:p>
                      </a:txBody>
                      <a:tcPr>
                        <a:solidFill>
                          <a:srgbClr val="D2CDD7"/>
                        </a:solidFill>
                      </a:tcPr>
                    </a:tc>
                    <a:tc>
                      <a:txBody>
                        <a:bodyPr/>
                        <a:lstStyle/>
                        <a:p>
                          <a:pPr algn="ctr"/>
                          <a:r>
                            <a:rPr lang="en-US" altLang="zh-CN" sz="1600" dirty="0">
                              <a:latin typeface="+mn-lt"/>
                              <a:ea typeface="微软雅黑" panose="020B0503020204020204" pitchFamily="34" charset="-122"/>
                              <a:cs typeface="Heiti SC Light"/>
                            </a:rPr>
                            <a:t>2.856 GHz</a:t>
                          </a:r>
                          <a:endParaRPr lang="zh-CN" altLang="en-US" sz="1600" dirty="0">
                            <a:latin typeface="+mn-lt"/>
                            <a:ea typeface="微软雅黑" panose="020B0503020204020204" pitchFamily="34" charset="-122"/>
                            <a:cs typeface="Heiti SC Light"/>
                          </a:endParaRPr>
                        </a:p>
                      </a:txBody>
                      <a:tcPr>
                        <a:solidFill>
                          <a:srgbClr val="D2CDD7"/>
                        </a:solidFill>
                      </a:tcPr>
                    </a:tc>
                    <a:tc>
                      <a:txBody>
                        <a:bodyPr/>
                        <a:lstStyle/>
                        <a:p>
                          <a:pPr algn="ctr"/>
                          <a:r>
                            <a:rPr lang="en-US" altLang="zh-CN" sz="1600" dirty="0">
                              <a:latin typeface="+mn-lt"/>
                              <a:ea typeface="微软雅黑" panose="020B0503020204020204" pitchFamily="34" charset="-122"/>
                              <a:cs typeface="Heiti SC Light"/>
                            </a:rPr>
                            <a:t>2.856 GHz</a:t>
                          </a:r>
                          <a:endParaRPr lang="zh-CN" altLang="en-US" sz="1600" dirty="0">
                            <a:latin typeface="+mn-lt"/>
                            <a:ea typeface="微软雅黑" panose="020B0503020204020204" pitchFamily="34" charset="-122"/>
                            <a:cs typeface="Heiti SC Light"/>
                          </a:endParaRPr>
                        </a:p>
                      </a:txBody>
                      <a:tcPr>
                        <a:solidFill>
                          <a:srgbClr val="D2CDD7"/>
                        </a:solidFill>
                      </a:tcPr>
                    </a:tc>
                    <a:extLst>
                      <a:ext uri="{0D108BD9-81ED-4DB2-BD59-A6C34878D82A}">
                        <a16:rowId xmlns:a16="http://schemas.microsoft.com/office/drawing/2014/main" val="2099279590"/>
                      </a:ext>
                    </a:extLst>
                  </a:tr>
                  <a:tr h="370840">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Phase advance</a:t>
                          </a:r>
                          <a:endParaRPr lang="zh-CN" altLang="en-US" sz="1600" kern="1200" dirty="0">
                            <a:solidFill>
                              <a:schemeClr val="dk1"/>
                            </a:solidFill>
                            <a:latin typeface="+mn-lt"/>
                            <a:ea typeface="微软雅黑" panose="020B0503020204020204" pitchFamily="34" charset="-122"/>
                            <a:cs typeface="Heiti SC Light"/>
                          </a:endParaRPr>
                        </a:p>
                      </a:txBody>
                      <a:tcPr>
                        <a:solidFill>
                          <a:srgbClr val="EAE8EC"/>
                        </a:solidFill>
                      </a:tcPr>
                    </a:tc>
                    <a:tc>
                      <a:txBody>
                        <a:bodyPr/>
                        <a:lstStyle/>
                        <a:p>
                          <a:endParaRPr lang="zh-CN"/>
                        </a:p>
                      </a:txBody>
                      <a:tcPr>
                        <a:blipFill>
                          <a:blip r:embed="rId5"/>
                          <a:stretch>
                            <a:fillRect l="-121245" t="-195082" r="-109890" b="-211475"/>
                          </a:stretch>
                        </a:blipFill>
                      </a:tcPr>
                    </a:tc>
                    <a:tc>
                      <a:txBody>
                        <a:bodyPr/>
                        <a:lstStyle/>
                        <a:p>
                          <a:endParaRPr lang="zh-CN"/>
                        </a:p>
                      </a:txBody>
                      <a:tcPr>
                        <a:blipFill>
                          <a:blip r:embed="rId5"/>
                          <a:stretch>
                            <a:fillRect l="-204054" t="-195082" r="-1351" b="-211475"/>
                          </a:stretch>
                        </a:blipFill>
                      </a:tcPr>
                    </a:tc>
                    <a:extLst>
                      <a:ext uri="{0D108BD9-81ED-4DB2-BD59-A6C34878D82A}">
                        <a16:rowId xmlns:a16="http://schemas.microsoft.com/office/drawing/2014/main" val="3796447541"/>
                      </a:ext>
                    </a:extLst>
                  </a:tr>
                  <a:tr h="370840">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Gradient @20.7MW</a:t>
                          </a:r>
                          <a:endParaRPr lang="zh-CN" altLang="en-US" sz="1600" kern="1200" dirty="0">
                            <a:solidFill>
                              <a:schemeClr val="dk1"/>
                            </a:solidFill>
                            <a:latin typeface="+mn-lt"/>
                            <a:ea typeface="微软雅黑" panose="020B0503020204020204" pitchFamily="34" charset="-122"/>
                            <a:cs typeface="Heiti SC Light"/>
                          </a:endParaRPr>
                        </a:p>
                      </a:txBody>
                      <a:tcPr>
                        <a:solidFill>
                          <a:srgbClr val="D2CDD7"/>
                        </a:solidFill>
                      </a:tcPr>
                    </a:tc>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24.2 MV/m</a:t>
                          </a:r>
                          <a:endParaRPr lang="zh-CN" altLang="en-US" sz="1600" kern="1200" dirty="0">
                            <a:solidFill>
                              <a:schemeClr val="dk1"/>
                            </a:solidFill>
                            <a:latin typeface="+mn-lt"/>
                            <a:ea typeface="微软雅黑" panose="020B0503020204020204" pitchFamily="34" charset="-122"/>
                            <a:cs typeface="Heiti SC Light"/>
                          </a:endParaRPr>
                        </a:p>
                      </a:txBody>
                      <a:tcPr>
                        <a:solidFill>
                          <a:srgbClr val="D2CDD7"/>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mn-lt"/>
                              <a:ea typeface="微软雅黑" panose="020B0503020204020204" pitchFamily="34" charset="-122"/>
                              <a:cs typeface="Heiti SC Light"/>
                            </a:rPr>
                            <a:t>25.7 MV/m</a:t>
                          </a:r>
                          <a:endParaRPr lang="zh-CN" altLang="en-US" sz="1600" kern="1200" dirty="0">
                            <a:solidFill>
                              <a:schemeClr val="dk1"/>
                            </a:solidFill>
                            <a:latin typeface="+mn-lt"/>
                            <a:ea typeface="微软雅黑" panose="020B0503020204020204" pitchFamily="34" charset="-122"/>
                            <a:cs typeface="Heiti SC Light"/>
                          </a:endParaRPr>
                        </a:p>
                      </a:txBody>
                      <a:tcPr>
                        <a:solidFill>
                          <a:srgbClr val="D2CDD7"/>
                        </a:solidFill>
                      </a:tcPr>
                    </a:tc>
                    <a:extLst>
                      <a:ext uri="{0D108BD9-81ED-4DB2-BD59-A6C34878D82A}">
                        <a16:rowId xmlns:a16="http://schemas.microsoft.com/office/drawing/2014/main" val="2658241853"/>
                      </a:ext>
                    </a:extLst>
                  </a:tr>
                  <a:tr h="370840">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Filling time</a:t>
                          </a:r>
                          <a:endParaRPr lang="zh-CN" altLang="en-US" sz="1600" kern="1200" dirty="0">
                            <a:solidFill>
                              <a:schemeClr val="dk1"/>
                            </a:solidFill>
                            <a:latin typeface="+mn-lt"/>
                            <a:ea typeface="微软雅黑" panose="020B0503020204020204" pitchFamily="34" charset="-122"/>
                            <a:cs typeface="Heiti SC Light"/>
                          </a:endParaRPr>
                        </a:p>
                      </a:txBody>
                      <a:tcPr>
                        <a:solidFill>
                          <a:srgbClr val="EAE8EC"/>
                        </a:solidFill>
                      </a:tcPr>
                    </a:tc>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1090 ns</a:t>
                          </a:r>
                          <a:endParaRPr lang="zh-CN" altLang="en-US" sz="1600" kern="1200" dirty="0">
                            <a:solidFill>
                              <a:schemeClr val="dk1"/>
                            </a:solidFill>
                            <a:latin typeface="+mn-lt"/>
                            <a:ea typeface="微软雅黑" panose="020B0503020204020204" pitchFamily="34" charset="-122"/>
                            <a:cs typeface="Heiti SC Light"/>
                          </a:endParaRPr>
                        </a:p>
                      </a:txBody>
                      <a:tcPr>
                        <a:solidFill>
                          <a:srgbClr val="EAE8EC"/>
                        </a:solidFill>
                      </a:tcPr>
                    </a:tc>
                    <a:tc>
                      <a:txBody>
                        <a:bodyPr/>
                        <a:lstStyle/>
                        <a:p>
                          <a:pPr marL="0" algn="ctr" defTabSz="457189" rtl="0" eaLnBrk="1" latinLnBrk="0" hangingPunct="1"/>
                          <a:r>
                            <a:rPr lang="en-US" altLang="zh-CN" sz="1600" kern="1200" dirty="0">
                              <a:solidFill>
                                <a:schemeClr val="dk1"/>
                              </a:solidFill>
                              <a:latin typeface="+mn-lt"/>
                              <a:ea typeface="微软雅黑" panose="020B0503020204020204" pitchFamily="34" charset="-122"/>
                              <a:cs typeface="Heiti SC Light"/>
                            </a:rPr>
                            <a:t>1050 ns</a:t>
                          </a:r>
                          <a:endParaRPr lang="zh-CN" altLang="en-US" sz="1600" kern="1200" dirty="0">
                            <a:solidFill>
                              <a:schemeClr val="dk1"/>
                            </a:solidFill>
                            <a:latin typeface="+mn-lt"/>
                            <a:ea typeface="微软雅黑" panose="020B0503020204020204" pitchFamily="34" charset="-122"/>
                            <a:cs typeface="Heiti SC Light"/>
                          </a:endParaRPr>
                        </a:p>
                      </a:txBody>
                      <a:tcPr>
                        <a:solidFill>
                          <a:srgbClr val="EAE8EC"/>
                        </a:solidFill>
                      </a:tcPr>
                    </a:tc>
                    <a:extLst>
                      <a:ext uri="{0D108BD9-81ED-4DB2-BD59-A6C34878D82A}">
                        <a16:rowId xmlns:a16="http://schemas.microsoft.com/office/drawing/2014/main" val="3689907960"/>
                      </a:ext>
                    </a:extLst>
                  </a:tr>
                </a:tbl>
              </a:graphicData>
            </a:graphic>
          </p:graphicFrame>
        </mc:Fallback>
      </mc:AlternateContent>
      <p:sp>
        <p:nvSpPr>
          <p:cNvPr id="13" name="TextBox 3">
            <a:extLst>
              <a:ext uri="{FF2B5EF4-FFF2-40B4-BE49-F238E27FC236}">
                <a16:creationId xmlns:a16="http://schemas.microsoft.com/office/drawing/2014/main" id="{3BA41D9A-F1A6-41D1-8D21-9D5E5BC53014}"/>
              </a:ext>
            </a:extLst>
          </p:cNvPr>
          <p:cNvSpPr txBox="1"/>
          <p:nvPr/>
        </p:nvSpPr>
        <p:spPr>
          <a:xfrm>
            <a:off x="708496" y="2179440"/>
            <a:ext cx="2597634"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t>120 hours</a:t>
            </a:r>
          </a:p>
          <a:p>
            <a:pPr marL="742950" lvl="1" indent="-285750">
              <a:buFont typeface="Arial" panose="020B0604020202020204" pitchFamily="34" charset="0"/>
              <a:buChar char="•"/>
            </a:pPr>
            <a:r>
              <a:rPr lang="en-US" dirty="0"/>
              <a:t>4 million pulses</a:t>
            </a:r>
          </a:p>
        </p:txBody>
      </p:sp>
      <p:sp>
        <p:nvSpPr>
          <p:cNvPr id="14" name="TextBox 12">
            <a:extLst>
              <a:ext uri="{FF2B5EF4-FFF2-40B4-BE49-F238E27FC236}">
                <a16:creationId xmlns:a16="http://schemas.microsoft.com/office/drawing/2014/main" id="{1D1B38D5-3C77-4B2E-92D1-711412DC0650}"/>
              </a:ext>
            </a:extLst>
          </p:cNvPr>
          <p:cNvSpPr txBox="1"/>
          <p:nvPr/>
        </p:nvSpPr>
        <p:spPr>
          <a:xfrm>
            <a:off x="668821" y="1777082"/>
            <a:ext cx="2444274" cy="369332"/>
          </a:xfrm>
          <a:prstGeom prst="rect">
            <a:avLst/>
          </a:prstGeom>
          <a:noFill/>
        </p:spPr>
        <p:txBody>
          <a:bodyPr wrap="square">
            <a:spAutoFit/>
          </a:bodyPr>
          <a:lstStyle/>
          <a:p>
            <a:pPr marL="285750" indent="-285750">
              <a:buFont typeface="Arial" panose="020B0604020202020204" pitchFamily="34" charset="0"/>
              <a:buChar char="•"/>
            </a:pPr>
            <a:r>
              <a:rPr lang="en-US" dirty="0"/>
              <a:t>Conditioning:</a:t>
            </a:r>
          </a:p>
        </p:txBody>
      </p:sp>
      <p:pic>
        <p:nvPicPr>
          <p:cNvPr id="15" name="Picture 21">
            <a:extLst>
              <a:ext uri="{FF2B5EF4-FFF2-40B4-BE49-F238E27FC236}">
                <a16:creationId xmlns:a16="http://schemas.microsoft.com/office/drawing/2014/main" id="{6AE7622B-C94F-4C8C-AB8B-07F6718A83F7}"/>
              </a:ext>
            </a:extLst>
          </p:cNvPr>
          <p:cNvPicPr>
            <a:picLocks noChangeAspect="1"/>
          </p:cNvPicPr>
          <p:nvPr/>
        </p:nvPicPr>
        <p:blipFill>
          <a:blip r:embed="rId6"/>
          <a:stretch>
            <a:fillRect/>
          </a:stretch>
        </p:blipFill>
        <p:spPr>
          <a:xfrm>
            <a:off x="3477783" y="1106063"/>
            <a:ext cx="3121876" cy="2275310"/>
          </a:xfrm>
          <a:prstGeom prst="rect">
            <a:avLst/>
          </a:prstGeom>
        </p:spPr>
      </p:pic>
      <p:sp>
        <p:nvSpPr>
          <p:cNvPr id="2" name="标题 1">
            <a:extLst>
              <a:ext uri="{FF2B5EF4-FFF2-40B4-BE49-F238E27FC236}">
                <a16:creationId xmlns:a16="http://schemas.microsoft.com/office/drawing/2014/main" id="{D11F5A26-7DEA-495D-A911-20289D54DE7C}"/>
              </a:ext>
            </a:extLst>
          </p:cNvPr>
          <p:cNvSpPr>
            <a:spLocks noGrp="1"/>
          </p:cNvSpPr>
          <p:nvPr>
            <p:ph type="title"/>
          </p:nvPr>
        </p:nvSpPr>
        <p:spPr/>
        <p:txBody>
          <a:bodyPr/>
          <a:lstStyle/>
          <a:p>
            <a:r>
              <a:rPr lang="en-US" altLang="zh-CN" dirty="0"/>
              <a:t>S-band TW acc</a:t>
            </a:r>
            <a:endParaRPr lang="zh-CN" altLang="en-US" dirty="0"/>
          </a:p>
        </p:txBody>
      </p:sp>
    </p:spTree>
    <p:extLst>
      <p:ext uri="{BB962C8B-B14F-4D97-AF65-F5344CB8AC3E}">
        <p14:creationId xmlns:p14="http://schemas.microsoft.com/office/powerpoint/2010/main" val="3245711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F975A2-4207-4929-81CF-606CF4ED1F54}"/>
              </a:ext>
            </a:extLst>
          </p:cNvPr>
          <p:cNvSpPr>
            <a:spLocks noGrp="1"/>
          </p:cNvSpPr>
          <p:nvPr>
            <p:ph type="title"/>
          </p:nvPr>
        </p:nvSpPr>
        <p:spPr/>
        <p:txBody>
          <a:bodyPr/>
          <a:lstStyle/>
          <a:p>
            <a:r>
              <a:rPr lang="en-US" altLang="zh-CN" dirty="0"/>
              <a:t>X-band waveguide system</a:t>
            </a:r>
            <a:endParaRPr lang="zh-CN" altLang="en-US" dirty="0"/>
          </a:p>
        </p:txBody>
      </p:sp>
      <p:sp>
        <p:nvSpPr>
          <p:cNvPr id="3" name="灯片编号占位符 2">
            <a:extLst>
              <a:ext uri="{FF2B5EF4-FFF2-40B4-BE49-F238E27FC236}">
                <a16:creationId xmlns:a16="http://schemas.microsoft.com/office/drawing/2014/main" id="{841F6CDC-B2E7-4B3F-AF24-E42B318D19DA}"/>
              </a:ext>
            </a:extLst>
          </p:cNvPr>
          <p:cNvSpPr>
            <a:spLocks noGrp="1"/>
          </p:cNvSpPr>
          <p:nvPr>
            <p:ph type="sldNum" sz="quarter" idx="12"/>
          </p:nvPr>
        </p:nvSpPr>
        <p:spPr/>
        <p:txBody>
          <a:bodyPr/>
          <a:lstStyle/>
          <a:p>
            <a:fld id="{FDC4A009-39F3-42EA-99EE-C16705A80149}" type="slidenum">
              <a:rPr lang="zh-CN" altLang="en-US" smtClean="0"/>
              <a:t>14</a:t>
            </a:fld>
            <a:endParaRPr lang="zh-CN" altLang="en-US"/>
          </a:p>
        </p:txBody>
      </p:sp>
      <p:pic>
        <p:nvPicPr>
          <p:cNvPr id="5" name="图片 4">
            <a:extLst>
              <a:ext uri="{FF2B5EF4-FFF2-40B4-BE49-F238E27FC236}">
                <a16:creationId xmlns:a16="http://schemas.microsoft.com/office/drawing/2014/main" id="{8EA21205-940E-4A7A-85F6-722BD885D892}"/>
              </a:ext>
            </a:extLst>
          </p:cNvPr>
          <p:cNvPicPr>
            <a:picLocks noChangeAspect="1"/>
          </p:cNvPicPr>
          <p:nvPr/>
        </p:nvPicPr>
        <p:blipFill>
          <a:blip r:embed="rId3"/>
          <a:stretch>
            <a:fillRect/>
          </a:stretch>
        </p:blipFill>
        <p:spPr>
          <a:xfrm>
            <a:off x="983849" y="1431803"/>
            <a:ext cx="4303397" cy="4617005"/>
          </a:xfrm>
          <a:prstGeom prst="rect">
            <a:avLst/>
          </a:prstGeom>
        </p:spPr>
      </p:pic>
      <p:sp>
        <p:nvSpPr>
          <p:cNvPr id="6" name="文本框 5">
            <a:extLst>
              <a:ext uri="{FF2B5EF4-FFF2-40B4-BE49-F238E27FC236}">
                <a16:creationId xmlns:a16="http://schemas.microsoft.com/office/drawing/2014/main" id="{2802FB65-E5A2-4899-903A-2A431B480F02}"/>
              </a:ext>
            </a:extLst>
          </p:cNvPr>
          <p:cNvSpPr txBox="1"/>
          <p:nvPr/>
        </p:nvSpPr>
        <p:spPr>
          <a:xfrm>
            <a:off x="5514103" y="1392047"/>
            <a:ext cx="5694048" cy="4852034"/>
          </a:xfrm>
          <a:prstGeom prst="rect">
            <a:avLst/>
          </a:prstGeom>
          <a:noFill/>
        </p:spPr>
        <p:txBody>
          <a:bodyPr wrap="square">
            <a:spAutoFit/>
          </a:bodyPr>
          <a:lstStyle/>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a:ea typeface="微软雅黑 Light"/>
                <a:cs typeface="+mn-cs"/>
              </a:rPr>
              <a:t>One klystron</a:t>
            </a:r>
          </a:p>
          <a:p>
            <a:pPr marL="800100" lvl="1" indent="-342900">
              <a:lnSpc>
                <a:spcPct val="130000"/>
              </a:lnSpc>
              <a:buFont typeface="Arial" panose="020B0604020202020204" pitchFamily="34" charset="0"/>
              <a:buChar char="•"/>
              <a:defRPr/>
            </a:pPr>
            <a:r>
              <a:rPr lang="en-US" altLang="zh-CN" sz="2000" dirty="0">
                <a:solidFill>
                  <a:prstClr val="black"/>
                </a:solidFill>
                <a:latin typeface="Arial"/>
                <a:ea typeface="微软雅黑 Light"/>
              </a:rPr>
              <a:t>50MW, 1.5us</a:t>
            </a:r>
          </a:p>
          <a:p>
            <a:pPr marL="342900" indent="-342900">
              <a:lnSpc>
                <a:spcPct val="130000"/>
              </a:lnSpc>
              <a:buFont typeface="Arial" panose="020B0604020202020204" pitchFamily="34" charset="0"/>
              <a:buChar char="•"/>
              <a:defRPr/>
            </a:pPr>
            <a:r>
              <a:rPr lang="en-US" altLang="zh-CN" sz="2000" dirty="0">
                <a:solidFill>
                  <a:prstClr val="black"/>
                </a:solidFill>
                <a:latin typeface="Arial"/>
                <a:ea typeface="微软雅黑 Light"/>
              </a:rPr>
              <a:t>One pulse compressor (SLED I type)</a:t>
            </a:r>
          </a:p>
          <a:p>
            <a:pPr marL="342900" indent="-342900">
              <a:lnSpc>
                <a:spcPct val="130000"/>
              </a:lnSpc>
              <a:buFont typeface="Arial" panose="020B0604020202020204" pitchFamily="34" charset="0"/>
              <a:buChar char="•"/>
              <a:defRPr/>
            </a:pPr>
            <a:r>
              <a:rPr lang="en-US" altLang="zh-CN" sz="2000" dirty="0">
                <a:solidFill>
                  <a:prstClr val="black"/>
                </a:solidFill>
                <a:latin typeface="Arial"/>
                <a:ea typeface="微软雅黑 Light"/>
              </a:rPr>
              <a:t>Maximum rf loss due to waveguides and rf components from klystron to </a:t>
            </a:r>
            <a:r>
              <a:rPr lang="en-US" altLang="zh-CN" sz="2000" dirty="0" err="1">
                <a:solidFill>
                  <a:prstClr val="black"/>
                </a:solidFill>
                <a:latin typeface="Arial"/>
                <a:ea typeface="微软雅黑 Light"/>
              </a:rPr>
              <a:t>Xacc</a:t>
            </a:r>
            <a:r>
              <a:rPr lang="en-US" altLang="zh-CN" sz="2000" dirty="0">
                <a:solidFill>
                  <a:prstClr val="black"/>
                </a:solidFill>
                <a:latin typeface="Arial"/>
                <a:ea typeface="微软雅黑 Light"/>
              </a:rPr>
              <a:t> is about 0.9dB</a:t>
            </a:r>
          </a:p>
          <a:p>
            <a:pPr marL="342900" indent="-342900">
              <a:lnSpc>
                <a:spcPct val="130000"/>
              </a:lnSpc>
              <a:buFont typeface="Arial" panose="020B0604020202020204" pitchFamily="34" charset="0"/>
              <a:buChar char="•"/>
              <a:defRPr/>
            </a:pPr>
            <a:r>
              <a:rPr lang="en-US" altLang="zh-CN" sz="2000" dirty="0">
                <a:solidFill>
                  <a:prstClr val="black"/>
                </a:solidFill>
                <a:latin typeface="Arial"/>
                <a:ea typeface="微软雅黑 Light"/>
              </a:rPr>
              <a:t>Peak power at </a:t>
            </a:r>
            <a:r>
              <a:rPr lang="en-US" altLang="zh-CN" sz="2000" dirty="0" err="1">
                <a:solidFill>
                  <a:prstClr val="black"/>
                </a:solidFill>
                <a:latin typeface="Arial"/>
                <a:ea typeface="微软雅黑 Light"/>
              </a:rPr>
              <a:t>Xacc</a:t>
            </a:r>
            <a:r>
              <a:rPr lang="en-US" altLang="zh-CN" sz="2000" dirty="0">
                <a:solidFill>
                  <a:prstClr val="black"/>
                </a:solidFill>
                <a:latin typeface="Arial"/>
                <a:ea typeface="微软雅黑 Light"/>
              </a:rPr>
              <a:t> input is about 91 MW if power compressor gives gain factor as 4.5</a:t>
            </a:r>
          </a:p>
          <a:p>
            <a:pPr marL="342900" indent="-342900">
              <a:lnSpc>
                <a:spcPct val="130000"/>
              </a:lnSpc>
              <a:buFont typeface="Arial" panose="020B0604020202020204" pitchFamily="34" charset="0"/>
              <a:buChar char="•"/>
              <a:defRPr/>
            </a:pPr>
            <a:r>
              <a:rPr lang="en-US" altLang="zh-CN" sz="2000" dirty="0">
                <a:solidFill>
                  <a:prstClr val="black"/>
                </a:solidFill>
                <a:latin typeface="Arial"/>
                <a:ea typeface="微软雅黑 Light"/>
              </a:rPr>
              <a:t>Two X band high gradient structures</a:t>
            </a:r>
          </a:p>
          <a:p>
            <a:pPr marL="800100" lvl="1" indent="-342900">
              <a:lnSpc>
                <a:spcPct val="130000"/>
              </a:lnSpc>
              <a:buFont typeface="Arial" panose="020B0604020202020204" pitchFamily="34" charset="0"/>
              <a:buChar char="•"/>
              <a:defRPr/>
            </a:pPr>
            <a:r>
              <a:rPr lang="fr-FR" altLang="zh-CN" sz="2000" dirty="0">
                <a:solidFill>
                  <a:prstClr val="black"/>
                </a:solidFill>
                <a:latin typeface="Arial"/>
                <a:ea typeface="微软雅黑 Light"/>
              </a:rPr>
              <a:t>Average gradient </a:t>
            </a:r>
            <a:r>
              <a:rPr lang="zh-CN" altLang="en-US" sz="2000" dirty="0">
                <a:solidFill>
                  <a:prstClr val="black"/>
                </a:solidFill>
                <a:latin typeface="Arial"/>
                <a:ea typeface="微软雅黑 Light"/>
              </a:rPr>
              <a:t>≥</a:t>
            </a:r>
            <a:r>
              <a:rPr lang="fr-FR" altLang="zh-CN" sz="2000" dirty="0">
                <a:solidFill>
                  <a:prstClr val="black"/>
                </a:solidFill>
                <a:latin typeface="Arial"/>
                <a:ea typeface="微软雅黑 Light"/>
              </a:rPr>
              <a:t> 80 MV/m</a:t>
            </a:r>
          </a:p>
          <a:p>
            <a:pPr marL="800100" lvl="1" indent="-342900">
              <a:lnSpc>
                <a:spcPct val="130000"/>
              </a:lnSpc>
              <a:buFont typeface="Arial" panose="020B0604020202020204" pitchFamily="34" charset="0"/>
              <a:buChar char="•"/>
              <a:defRPr/>
            </a:pPr>
            <a:r>
              <a:rPr lang="en-US" altLang="zh-CN" sz="2000" dirty="0">
                <a:solidFill>
                  <a:prstClr val="black"/>
                </a:solidFill>
                <a:latin typeface="Arial"/>
                <a:ea typeface="微软雅黑 Light"/>
              </a:rPr>
              <a:t>Energy gain per structure &gt; 50 MeV</a:t>
            </a:r>
          </a:p>
          <a:p>
            <a:pPr marL="800100" lvl="1" indent="-342900">
              <a:lnSpc>
                <a:spcPct val="130000"/>
              </a:lnSpc>
              <a:buFont typeface="Arial" panose="020B0604020202020204" pitchFamily="34" charset="0"/>
              <a:buChar char="•"/>
              <a:defRPr/>
            </a:pPr>
            <a:r>
              <a:rPr lang="en-US" altLang="zh-CN" sz="2000" dirty="0">
                <a:solidFill>
                  <a:prstClr val="black"/>
                </a:solidFill>
                <a:latin typeface="Arial"/>
                <a:ea typeface="微软雅黑 Light"/>
              </a:rPr>
              <a:t>Filling time &lt; 150ns</a:t>
            </a:r>
          </a:p>
        </p:txBody>
      </p:sp>
    </p:spTree>
    <p:extLst>
      <p:ext uri="{BB962C8B-B14F-4D97-AF65-F5344CB8AC3E}">
        <p14:creationId xmlns:p14="http://schemas.microsoft.com/office/powerpoint/2010/main" val="1239908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A90BC9-576E-4AE7-A559-C75D53DBB3FD}"/>
              </a:ext>
            </a:extLst>
          </p:cNvPr>
          <p:cNvSpPr>
            <a:spLocks noGrp="1"/>
          </p:cNvSpPr>
          <p:nvPr>
            <p:ph type="title"/>
          </p:nvPr>
        </p:nvSpPr>
        <p:spPr/>
        <p:txBody>
          <a:bodyPr/>
          <a:lstStyle/>
          <a:p>
            <a:r>
              <a:rPr lang="en-US" altLang="zh-CN" dirty="0"/>
              <a:t>X-band pulse compressor</a:t>
            </a:r>
            <a:endParaRPr lang="zh-CN" altLang="en-US" dirty="0"/>
          </a:p>
        </p:txBody>
      </p:sp>
      <p:sp>
        <p:nvSpPr>
          <p:cNvPr id="3" name="灯片编号占位符 2">
            <a:extLst>
              <a:ext uri="{FF2B5EF4-FFF2-40B4-BE49-F238E27FC236}">
                <a16:creationId xmlns:a16="http://schemas.microsoft.com/office/drawing/2014/main" id="{8A8AC1D4-7196-4247-87CF-82ED6EECBAEA}"/>
              </a:ext>
            </a:extLst>
          </p:cNvPr>
          <p:cNvSpPr>
            <a:spLocks noGrp="1"/>
          </p:cNvSpPr>
          <p:nvPr>
            <p:ph type="sldNum" sz="quarter" idx="12"/>
          </p:nvPr>
        </p:nvSpPr>
        <p:spPr/>
        <p:txBody>
          <a:bodyPr/>
          <a:lstStyle/>
          <a:p>
            <a:fld id="{FDC4A009-39F3-42EA-99EE-C16705A80149}" type="slidenum">
              <a:rPr lang="zh-CN" altLang="en-US" smtClean="0"/>
              <a:t>15</a:t>
            </a:fld>
            <a:endParaRPr lang="zh-CN" altLang="en-US"/>
          </a:p>
        </p:txBody>
      </p:sp>
      <p:pic>
        <p:nvPicPr>
          <p:cNvPr id="13" name="内容占位符 3">
            <a:extLst>
              <a:ext uri="{FF2B5EF4-FFF2-40B4-BE49-F238E27FC236}">
                <a16:creationId xmlns:a16="http://schemas.microsoft.com/office/drawing/2014/main" id="{5CB6D30D-915D-4142-A4C0-5B85CA5D71C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537762" y="3716288"/>
            <a:ext cx="3640325" cy="2730242"/>
          </a:xfrm>
          <a:prstGeom prst="rect">
            <a:avLst/>
          </a:prstGeom>
        </p:spPr>
      </p:pic>
      <p:pic>
        <p:nvPicPr>
          <p:cNvPr id="14" name="图片 13">
            <a:extLst>
              <a:ext uri="{FF2B5EF4-FFF2-40B4-BE49-F238E27FC236}">
                <a16:creationId xmlns:a16="http://schemas.microsoft.com/office/drawing/2014/main" id="{DA0AF4C6-0536-4228-BD6B-FAAF5CE1B2E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618961" y="1098063"/>
            <a:ext cx="3640325" cy="2724422"/>
          </a:xfrm>
          <a:prstGeom prst="rect">
            <a:avLst/>
          </a:prstGeom>
        </p:spPr>
      </p:pic>
      <mc:AlternateContent xmlns:mc="http://schemas.openxmlformats.org/markup-compatibility/2006" xmlns:a14="http://schemas.microsoft.com/office/drawing/2010/main">
        <mc:Choice Requires="a14">
          <p:graphicFrame>
            <p:nvGraphicFramePr>
              <p:cNvPr id="15" name="内容占位符 5">
                <a:extLst>
                  <a:ext uri="{FF2B5EF4-FFF2-40B4-BE49-F238E27FC236}">
                    <a16:creationId xmlns:a16="http://schemas.microsoft.com/office/drawing/2014/main" id="{D6A20E0D-3312-4110-8E51-06EA4D956C25}"/>
                  </a:ext>
                </a:extLst>
              </p:cNvPr>
              <p:cNvGraphicFramePr>
                <a:graphicFrameLocks/>
              </p:cNvGraphicFramePr>
              <p:nvPr>
                <p:extLst>
                  <p:ext uri="{D42A27DB-BD31-4B8C-83A1-F6EECF244321}">
                    <p14:modId xmlns:p14="http://schemas.microsoft.com/office/powerpoint/2010/main" val="419446635"/>
                  </p:ext>
                </p:extLst>
              </p:nvPr>
            </p:nvGraphicFramePr>
            <p:xfrm>
              <a:off x="6335232" y="1200707"/>
              <a:ext cx="5181600" cy="2123440"/>
            </p:xfrm>
            <a:graphic>
              <a:graphicData uri="http://schemas.openxmlformats.org/drawingml/2006/table">
                <a:tbl>
                  <a:tblPr firstRow="1" bandRow="1">
                    <a:tableStyleId>{7DF18680-E054-41AD-8BC1-D1AEF772440D}</a:tableStyleId>
                  </a:tblPr>
                  <a:tblGrid>
                    <a:gridCol w="1036320">
                      <a:extLst>
                        <a:ext uri="{9D8B030D-6E8A-4147-A177-3AD203B41FA5}">
                          <a16:colId xmlns:a16="http://schemas.microsoft.com/office/drawing/2014/main" val="824596041"/>
                        </a:ext>
                      </a:extLst>
                    </a:gridCol>
                    <a:gridCol w="1036320">
                      <a:extLst>
                        <a:ext uri="{9D8B030D-6E8A-4147-A177-3AD203B41FA5}">
                          <a16:colId xmlns:a16="http://schemas.microsoft.com/office/drawing/2014/main" val="3356045592"/>
                        </a:ext>
                      </a:extLst>
                    </a:gridCol>
                    <a:gridCol w="1036320">
                      <a:extLst>
                        <a:ext uri="{9D8B030D-6E8A-4147-A177-3AD203B41FA5}">
                          <a16:colId xmlns:a16="http://schemas.microsoft.com/office/drawing/2014/main" val="901220701"/>
                        </a:ext>
                      </a:extLst>
                    </a:gridCol>
                    <a:gridCol w="1036320">
                      <a:extLst>
                        <a:ext uri="{9D8B030D-6E8A-4147-A177-3AD203B41FA5}">
                          <a16:colId xmlns:a16="http://schemas.microsoft.com/office/drawing/2014/main" val="2067388336"/>
                        </a:ext>
                      </a:extLst>
                    </a:gridCol>
                    <a:gridCol w="1036320">
                      <a:extLst>
                        <a:ext uri="{9D8B030D-6E8A-4147-A177-3AD203B41FA5}">
                          <a16:colId xmlns:a16="http://schemas.microsoft.com/office/drawing/2014/main" val="2206192128"/>
                        </a:ext>
                      </a:extLst>
                    </a:gridCol>
                  </a:tblGrid>
                  <a:tr h="370840">
                    <a:tc>
                      <a:txBody>
                        <a:bodyPr/>
                        <a:lstStyle/>
                        <a:p>
                          <a:endParaRPr lang="zh-CN" altLang="en-US" b="0" dirty="0"/>
                        </a:p>
                      </a:txBody>
                      <a:tcPr>
                        <a:solidFill>
                          <a:srgbClr val="7030A0"/>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oMath>
                            </m:oMathPara>
                          </a14:m>
                          <a:endParaRPr lang="zh-CN" altLang="en-US" b="0" dirty="0"/>
                        </a:p>
                      </a:txBody>
                      <a:tcPr>
                        <a:solidFill>
                          <a:srgbClr val="7030A0"/>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𝑄</m:t>
                                    </m:r>
                                  </m:e>
                                  <m:sub>
                                    <m:r>
                                      <a:rPr lang="en-US" altLang="zh-CN" b="0" i="1" smtClean="0">
                                        <a:latin typeface="Cambria Math" panose="02040503050406030204" pitchFamily="18" charset="0"/>
                                      </a:rPr>
                                      <m:t>0</m:t>
                                    </m:r>
                                  </m:sub>
                                </m:sSub>
                              </m:oMath>
                            </m:oMathPara>
                          </a14:m>
                          <a:endParaRPr lang="zh-CN" altLang="en-US" b="0" dirty="0"/>
                        </a:p>
                      </a:txBody>
                      <a:tcPr>
                        <a:solidFill>
                          <a:srgbClr val="7030A0"/>
                        </a:solid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𝑄</m:t>
                                    </m:r>
                                  </m:e>
                                  <m:sub>
                                    <m:r>
                                      <a:rPr lang="en-US" altLang="zh-CN" b="0" i="1" smtClean="0">
                                        <a:latin typeface="Cambria Math" panose="02040503050406030204" pitchFamily="18" charset="0"/>
                                      </a:rPr>
                                      <m:t>𝑒</m:t>
                                    </m:r>
                                  </m:sub>
                                </m:sSub>
                              </m:oMath>
                            </m:oMathPara>
                          </a14:m>
                          <a:endParaRPr lang="en-US" altLang="zh-CN" b="0" dirty="0"/>
                        </a:p>
                      </a:txBody>
                      <a:tcPr>
                        <a:solidFill>
                          <a:srgbClr val="7030A0"/>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𝛽</m:t>
                                </m:r>
                              </m:oMath>
                            </m:oMathPara>
                          </a14:m>
                          <a:endParaRPr lang="zh-CN" altLang="en-US" b="0" dirty="0"/>
                        </a:p>
                      </a:txBody>
                      <a:tcPr>
                        <a:solidFill>
                          <a:srgbClr val="7030A0"/>
                        </a:solidFill>
                      </a:tcPr>
                    </a:tc>
                    <a:extLst>
                      <a:ext uri="{0D108BD9-81ED-4DB2-BD59-A6C34878D82A}">
                        <a16:rowId xmlns:a16="http://schemas.microsoft.com/office/drawing/2014/main" val="760031435"/>
                      </a:ext>
                    </a:extLst>
                  </a:tr>
                  <a:tr h="370840">
                    <a:tc>
                      <a:txBody>
                        <a:bodyPr/>
                        <a:lstStyle/>
                        <a:p>
                          <a:pPr algn="ctr"/>
                          <a:r>
                            <a:rPr lang="en-US" altLang="zh-CN" dirty="0"/>
                            <a:t>Design</a:t>
                          </a:r>
                          <a:endParaRPr lang="zh-CN" altLang="en-US" dirty="0"/>
                        </a:p>
                      </a:txBody>
                      <a:tcPr>
                        <a:solidFill>
                          <a:srgbClr val="D2CDD7"/>
                        </a:solidFill>
                      </a:tcPr>
                    </a:tc>
                    <a:tc>
                      <a:txBody>
                        <a:bodyPr/>
                        <a:lstStyle/>
                        <a:p>
                          <a:pPr algn="ctr"/>
                          <a:r>
                            <a:rPr lang="en-US" altLang="zh-CN" dirty="0"/>
                            <a:t>11.4240</a:t>
                          </a:r>
                          <a:endParaRPr lang="zh-CN" altLang="en-US" dirty="0"/>
                        </a:p>
                      </a:txBody>
                      <a:tcPr>
                        <a:solidFill>
                          <a:srgbClr val="D2CDD7"/>
                        </a:solidFill>
                      </a:tcPr>
                    </a:tc>
                    <a:tc>
                      <a:txBody>
                        <a:bodyPr/>
                        <a:lstStyle/>
                        <a:p>
                          <a:pPr algn="ctr"/>
                          <a:r>
                            <a:rPr lang="en-US" altLang="zh-CN" dirty="0"/>
                            <a:t>9.2e4</a:t>
                          </a:r>
                          <a:endParaRPr lang="zh-CN" altLang="en-US" dirty="0"/>
                        </a:p>
                      </a:txBody>
                      <a:tcPr>
                        <a:solidFill>
                          <a:srgbClr val="D2CDD7"/>
                        </a:solidFill>
                      </a:tcPr>
                    </a:tc>
                    <a:tc>
                      <a:txBody>
                        <a:bodyPr/>
                        <a:lstStyle/>
                        <a:p>
                          <a:pPr algn="ctr"/>
                          <a:r>
                            <a:rPr lang="en-US" altLang="zh-CN" dirty="0"/>
                            <a:t>2.63e4</a:t>
                          </a:r>
                          <a:endParaRPr lang="zh-CN" altLang="en-US" dirty="0"/>
                        </a:p>
                      </a:txBody>
                      <a:tcPr>
                        <a:solidFill>
                          <a:srgbClr val="D2CDD7"/>
                        </a:solidFill>
                      </a:tcPr>
                    </a:tc>
                    <a:tc>
                      <a:txBody>
                        <a:bodyPr/>
                        <a:lstStyle/>
                        <a:p>
                          <a:pPr algn="ctr"/>
                          <a:r>
                            <a:rPr lang="en-US" altLang="zh-CN" dirty="0"/>
                            <a:t>3.5</a:t>
                          </a:r>
                          <a:endParaRPr lang="zh-CN" altLang="en-US" dirty="0"/>
                        </a:p>
                      </a:txBody>
                      <a:tcPr>
                        <a:solidFill>
                          <a:srgbClr val="D2CDD7"/>
                        </a:solidFill>
                      </a:tcPr>
                    </a:tc>
                    <a:extLst>
                      <a:ext uri="{0D108BD9-81ED-4DB2-BD59-A6C34878D82A}">
                        <a16:rowId xmlns:a16="http://schemas.microsoft.com/office/drawing/2014/main" val="362214118"/>
                      </a:ext>
                    </a:extLst>
                  </a:tr>
                  <a:tr h="370840">
                    <a:tc>
                      <a:txBody>
                        <a:bodyPr/>
                        <a:lstStyle/>
                        <a:p>
                          <a:pPr algn="ctr"/>
                          <a:r>
                            <a:rPr lang="en-US" altLang="zh-CN" dirty="0"/>
                            <a:t>Measure</a:t>
                          </a:r>
                          <a:endParaRPr lang="zh-CN" altLang="en-US" dirty="0"/>
                        </a:p>
                      </a:txBody>
                      <a:tcPr>
                        <a:solidFill>
                          <a:srgbClr val="EAE8EC"/>
                        </a:solidFill>
                      </a:tcPr>
                    </a:tc>
                    <a:tc>
                      <a:txBody>
                        <a:bodyPr/>
                        <a:lstStyle/>
                        <a:p>
                          <a:pPr algn="ctr"/>
                          <a:r>
                            <a:rPr lang="en-US" altLang="zh-CN" dirty="0"/>
                            <a:t>11.4213</a:t>
                          </a:r>
                          <a:endParaRPr lang="zh-CN" altLang="en-US" dirty="0"/>
                        </a:p>
                      </a:txBody>
                      <a:tcPr>
                        <a:solidFill>
                          <a:srgbClr val="EAE8EC"/>
                        </a:solidFill>
                      </a:tcPr>
                    </a:tc>
                    <a:tc>
                      <a:txBody>
                        <a:bodyPr/>
                        <a:lstStyle/>
                        <a:p>
                          <a:pPr algn="ctr"/>
                          <a:r>
                            <a:rPr lang="en-US" altLang="zh-CN" dirty="0"/>
                            <a:t>9.19e4</a:t>
                          </a:r>
                          <a:endParaRPr lang="zh-CN" altLang="en-US" dirty="0"/>
                        </a:p>
                      </a:txBody>
                      <a:tcPr>
                        <a:solidFill>
                          <a:srgbClr val="EAE8EC"/>
                        </a:solidFill>
                      </a:tcPr>
                    </a:tc>
                    <a:tc>
                      <a:txBody>
                        <a:bodyPr/>
                        <a:lstStyle/>
                        <a:p>
                          <a:pPr algn="ctr"/>
                          <a:r>
                            <a:rPr lang="en-US" altLang="zh-CN" dirty="0"/>
                            <a:t>2.51e4</a:t>
                          </a:r>
                          <a:endParaRPr lang="zh-CN" altLang="en-US" dirty="0"/>
                        </a:p>
                      </a:txBody>
                      <a:tcPr>
                        <a:solidFill>
                          <a:srgbClr val="EAE8EC"/>
                        </a:solidFill>
                      </a:tcPr>
                    </a:tc>
                    <a:tc>
                      <a:txBody>
                        <a:bodyPr/>
                        <a:lstStyle/>
                        <a:p>
                          <a:pPr algn="ctr"/>
                          <a:r>
                            <a:rPr lang="en-US" altLang="zh-CN" dirty="0"/>
                            <a:t>3.66</a:t>
                          </a:r>
                          <a:endParaRPr lang="zh-CN" altLang="en-US" dirty="0"/>
                        </a:p>
                      </a:txBody>
                      <a:tcPr>
                        <a:solidFill>
                          <a:srgbClr val="EAE8EC"/>
                        </a:solidFill>
                      </a:tcPr>
                    </a:tc>
                    <a:extLst>
                      <a:ext uri="{0D108BD9-81ED-4DB2-BD59-A6C34878D82A}">
                        <a16:rowId xmlns:a16="http://schemas.microsoft.com/office/drawing/2014/main" val="2545625043"/>
                      </a:ext>
                    </a:extLst>
                  </a:tr>
                  <a:tr h="370840">
                    <a:tc>
                      <a:txBody>
                        <a:bodyPr/>
                        <a:lstStyle/>
                        <a:p>
                          <a:pPr algn="ctr"/>
                          <a:r>
                            <a:rPr lang="en-US" altLang="zh-CN" dirty="0"/>
                            <a:t>Mode 1</a:t>
                          </a:r>
                          <a:endParaRPr lang="zh-CN" altLang="en-US" dirty="0"/>
                        </a:p>
                      </a:txBody>
                      <a:tcPr>
                        <a:solidFill>
                          <a:srgbClr val="D2CDD7"/>
                        </a:solidFill>
                      </a:tcPr>
                    </a:tc>
                    <a:tc>
                      <a:txBody>
                        <a:bodyPr/>
                        <a:lstStyle/>
                        <a:p>
                          <a:pPr algn="ctr"/>
                          <a:r>
                            <a:rPr lang="en-US" altLang="zh-CN" dirty="0"/>
                            <a:t>11.4213</a:t>
                          </a:r>
                          <a:endParaRPr lang="zh-CN" altLang="en-US" dirty="0"/>
                        </a:p>
                      </a:txBody>
                      <a:tcPr>
                        <a:solidFill>
                          <a:srgbClr val="D2CDD7"/>
                        </a:solidFill>
                      </a:tcPr>
                    </a:tc>
                    <a:tc>
                      <a:txBody>
                        <a:bodyPr/>
                        <a:lstStyle/>
                        <a:p>
                          <a:pPr algn="ctr"/>
                          <a:r>
                            <a:rPr lang="en-US" altLang="zh-CN" dirty="0"/>
                            <a:t>9.25e4</a:t>
                          </a:r>
                          <a:endParaRPr lang="zh-CN" altLang="en-US" dirty="0"/>
                        </a:p>
                      </a:txBody>
                      <a:tcPr>
                        <a:solidFill>
                          <a:srgbClr val="D2CDD7"/>
                        </a:solidFill>
                      </a:tcPr>
                    </a:tc>
                    <a:tc>
                      <a:txBody>
                        <a:bodyPr/>
                        <a:lstStyle/>
                        <a:p>
                          <a:pPr algn="ctr"/>
                          <a:r>
                            <a:rPr lang="en-US" altLang="zh-CN" dirty="0"/>
                            <a:t>2.52e4</a:t>
                          </a:r>
                          <a:endParaRPr lang="zh-CN" altLang="en-US" dirty="0"/>
                        </a:p>
                      </a:txBody>
                      <a:tcPr>
                        <a:solidFill>
                          <a:srgbClr val="D2CDD7"/>
                        </a:solidFill>
                      </a:tcPr>
                    </a:tc>
                    <a:tc>
                      <a:txBody>
                        <a:bodyPr/>
                        <a:lstStyle/>
                        <a:p>
                          <a:pPr algn="ctr"/>
                          <a:r>
                            <a:rPr lang="en-US" altLang="zh-CN" dirty="0"/>
                            <a:t>3.67</a:t>
                          </a:r>
                          <a:endParaRPr lang="zh-CN" altLang="en-US" dirty="0"/>
                        </a:p>
                      </a:txBody>
                      <a:tcPr>
                        <a:solidFill>
                          <a:srgbClr val="D2CDD7"/>
                        </a:solidFill>
                      </a:tcPr>
                    </a:tc>
                    <a:extLst>
                      <a:ext uri="{0D108BD9-81ED-4DB2-BD59-A6C34878D82A}">
                        <a16:rowId xmlns:a16="http://schemas.microsoft.com/office/drawing/2014/main" val="2248473146"/>
                      </a:ext>
                    </a:extLst>
                  </a:tr>
                  <a:tr h="370840">
                    <a:tc>
                      <a:txBody>
                        <a:bodyPr/>
                        <a:lstStyle/>
                        <a:p>
                          <a:pPr algn="ctr"/>
                          <a:r>
                            <a:rPr lang="en-US" altLang="zh-CN" dirty="0"/>
                            <a:t>Mode 2</a:t>
                          </a:r>
                          <a:endParaRPr lang="zh-CN" altLang="en-US" dirty="0"/>
                        </a:p>
                      </a:txBody>
                      <a:tcPr>
                        <a:solidFill>
                          <a:srgbClr val="EAE8EC"/>
                        </a:solidFill>
                      </a:tcPr>
                    </a:tc>
                    <a:tc>
                      <a:txBody>
                        <a:bodyPr/>
                        <a:lstStyle/>
                        <a:p>
                          <a:pPr algn="ctr"/>
                          <a:r>
                            <a:rPr lang="en-US" altLang="zh-CN" dirty="0"/>
                            <a:t>11.4213</a:t>
                          </a:r>
                          <a:endParaRPr lang="zh-CN" altLang="en-US" dirty="0"/>
                        </a:p>
                      </a:txBody>
                      <a:tcPr>
                        <a:solidFill>
                          <a:srgbClr val="EAE8EC"/>
                        </a:solidFill>
                      </a:tcPr>
                    </a:tc>
                    <a:tc>
                      <a:txBody>
                        <a:bodyPr/>
                        <a:lstStyle/>
                        <a:p>
                          <a:pPr algn="ctr"/>
                          <a:r>
                            <a:rPr lang="en-US" altLang="zh-CN" dirty="0"/>
                            <a:t>9.05e4</a:t>
                          </a:r>
                          <a:endParaRPr lang="zh-CN" altLang="en-US" dirty="0"/>
                        </a:p>
                      </a:txBody>
                      <a:tcPr>
                        <a:solidFill>
                          <a:srgbClr val="EAE8EC"/>
                        </a:solidFill>
                      </a:tcPr>
                    </a:tc>
                    <a:tc>
                      <a:txBody>
                        <a:bodyPr/>
                        <a:lstStyle/>
                        <a:p>
                          <a:pPr algn="ctr"/>
                          <a:r>
                            <a:rPr lang="en-US" altLang="zh-CN" dirty="0"/>
                            <a:t>2.46e4</a:t>
                          </a:r>
                          <a:endParaRPr lang="zh-CN" altLang="en-US" dirty="0"/>
                        </a:p>
                      </a:txBody>
                      <a:tcPr>
                        <a:solidFill>
                          <a:srgbClr val="EAE8EC"/>
                        </a:solidFill>
                      </a:tcPr>
                    </a:tc>
                    <a:tc>
                      <a:txBody>
                        <a:bodyPr/>
                        <a:lstStyle/>
                        <a:p>
                          <a:pPr algn="ctr"/>
                          <a:r>
                            <a:rPr lang="en-US" altLang="zh-CN" dirty="0"/>
                            <a:t>3.68</a:t>
                          </a:r>
                          <a:endParaRPr lang="zh-CN" altLang="en-US" dirty="0"/>
                        </a:p>
                      </a:txBody>
                      <a:tcPr>
                        <a:solidFill>
                          <a:srgbClr val="EAE8EC"/>
                        </a:solidFill>
                      </a:tcPr>
                    </a:tc>
                    <a:extLst>
                      <a:ext uri="{0D108BD9-81ED-4DB2-BD59-A6C34878D82A}">
                        <a16:rowId xmlns:a16="http://schemas.microsoft.com/office/drawing/2014/main" val="3344476459"/>
                      </a:ext>
                    </a:extLst>
                  </a:tr>
                </a:tbl>
              </a:graphicData>
            </a:graphic>
          </p:graphicFrame>
        </mc:Choice>
        <mc:Fallback xmlns="">
          <p:graphicFrame>
            <p:nvGraphicFramePr>
              <p:cNvPr id="15" name="内容占位符 5">
                <a:extLst>
                  <a:ext uri="{FF2B5EF4-FFF2-40B4-BE49-F238E27FC236}">
                    <a16:creationId xmlns:a16="http://schemas.microsoft.com/office/drawing/2014/main" id="{D6A20E0D-3312-4110-8E51-06EA4D956C25}"/>
                  </a:ext>
                </a:extLst>
              </p:cNvPr>
              <p:cNvGraphicFramePr>
                <a:graphicFrameLocks/>
              </p:cNvGraphicFramePr>
              <p:nvPr>
                <p:extLst>
                  <p:ext uri="{D42A27DB-BD31-4B8C-83A1-F6EECF244321}">
                    <p14:modId xmlns:p14="http://schemas.microsoft.com/office/powerpoint/2010/main" val="419446635"/>
                  </p:ext>
                </p:extLst>
              </p:nvPr>
            </p:nvGraphicFramePr>
            <p:xfrm>
              <a:off x="6335232" y="1200707"/>
              <a:ext cx="5181600" cy="2123440"/>
            </p:xfrm>
            <a:graphic>
              <a:graphicData uri="http://schemas.openxmlformats.org/drawingml/2006/table">
                <a:tbl>
                  <a:tblPr firstRow="1" bandRow="1">
                    <a:tableStyleId>{7DF18680-E054-41AD-8BC1-D1AEF772440D}</a:tableStyleId>
                  </a:tblPr>
                  <a:tblGrid>
                    <a:gridCol w="1036320">
                      <a:extLst>
                        <a:ext uri="{9D8B030D-6E8A-4147-A177-3AD203B41FA5}">
                          <a16:colId xmlns:a16="http://schemas.microsoft.com/office/drawing/2014/main" val="824596041"/>
                        </a:ext>
                      </a:extLst>
                    </a:gridCol>
                    <a:gridCol w="1036320">
                      <a:extLst>
                        <a:ext uri="{9D8B030D-6E8A-4147-A177-3AD203B41FA5}">
                          <a16:colId xmlns:a16="http://schemas.microsoft.com/office/drawing/2014/main" val="3356045592"/>
                        </a:ext>
                      </a:extLst>
                    </a:gridCol>
                    <a:gridCol w="1036320">
                      <a:extLst>
                        <a:ext uri="{9D8B030D-6E8A-4147-A177-3AD203B41FA5}">
                          <a16:colId xmlns:a16="http://schemas.microsoft.com/office/drawing/2014/main" val="901220701"/>
                        </a:ext>
                      </a:extLst>
                    </a:gridCol>
                    <a:gridCol w="1036320">
                      <a:extLst>
                        <a:ext uri="{9D8B030D-6E8A-4147-A177-3AD203B41FA5}">
                          <a16:colId xmlns:a16="http://schemas.microsoft.com/office/drawing/2014/main" val="2067388336"/>
                        </a:ext>
                      </a:extLst>
                    </a:gridCol>
                    <a:gridCol w="1036320">
                      <a:extLst>
                        <a:ext uri="{9D8B030D-6E8A-4147-A177-3AD203B41FA5}">
                          <a16:colId xmlns:a16="http://schemas.microsoft.com/office/drawing/2014/main" val="2206192128"/>
                        </a:ext>
                      </a:extLst>
                    </a:gridCol>
                  </a:tblGrid>
                  <a:tr h="370840">
                    <a:tc>
                      <a:txBody>
                        <a:bodyPr/>
                        <a:lstStyle/>
                        <a:p>
                          <a:endParaRPr lang="zh-CN" altLang="en-US" b="0" dirty="0"/>
                        </a:p>
                      </a:txBody>
                      <a:tcPr>
                        <a:solidFill>
                          <a:srgbClr val="7030A0"/>
                        </a:solidFill>
                      </a:tcPr>
                    </a:tc>
                    <a:tc>
                      <a:txBody>
                        <a:bodyPr/>
                        <a:lstStyle/>
                        <a:p>
                          <a:endParaRPr lang="zh-CN"/>
                        </a:p>
                      </a:txBody>
                      <a:tcPr>
                        <a:blipFill>
                          <a:blip r:embed="rId5"/>
                          <a:stretch>
                            <a:fillRect l="-100588" t="-1639" r="-302941" b="-496721"/>
                          </a:stretch>
                        </a:blipFill>
                      </a:tcPr>
                    </a:tc>
                    <a:tc>
                      <a:txBody>
                        <a:bodyPr/>
                        <a:lstStyle/>
                        <a:p>
                          <a:endParaRPr lang="zh-CN"/>
                        </a:p>
                      </a:txBody>
                      <a:tcPr>
                        <a:blipFill>
                          <a:blip r:embed="rId5"/>
                          <a:stretch>
                            <a:fillRect l="-199415" t="-1639" r="-201170" b="-496721"/>
                          </a:stretch>
                        </a:blipFill>
                      </a:tcPr>
                    </a:tc>
                    <a:tc>
                      <a:txBody>
                        <a:bodyPr/>
                        <a:lstStyle/>
                        <a:p>
                          <a:endParaRPr lang="zh-CN"/>
                        </a:p>
                      </a:txBody>
                      <a:tcPr>
                        <a:blipFill>
                          <a:blip r:embed="rId5"/>
                          <a:stretch>
                            <a:fillRect l="-301176" t="-1639" r="-102353" b="-496721"/>
                          </a:stretch>
                        </a:blipFill>
                      </a:tcPr>
                    </a:tc>
                    <a:tc>
                      <a:txBody>
                        <a:bodyPr/>
                        <a:lstStyle/>
                        <a:p>
                          <a:endParaRPr lang="zh-CN"/>
                        </a:p>
                      </a:txBody>
                      <a:tcPr>
                        <a:blipFill>
                          <a:blip r:embed="rId5"/>
                          <a:stretch>
                            <a:fillRect l="-401176" t="-1639" r="-2353" b="-496721"/>
                          </a:stretch>
                        </a:blipFill>
                      </a:tcPr>
                    </a:tc>
                    <a:extLst>
                      <a:ext uri="{0D108BD9-81ED-4DB2-BD59-A6C34878D82A}">
                        <a16:rowId xmlns:a16="http://schemas.microsoft.com/office/drawing/2014/main" val="760031435"/>
                      </a:ext>
                    </a:extLst>
                  </a:tr>
                  <a:tr h="370840">
                    <a:tc>
                      <a:txBody>
                        <a:bodyPr/>
                        <a:lstStyle/>
                        <a:p>
                          <a:pPr algn="ctr"/>
                          <a:r>
                            <a:rPr lang="en-US" altLang="zh-CN" dirty="0"/>
                            <a:t>Design</a:t>
                          </a:r>
                          <a:endParaRPr lang="zh-CN" altLang="en-US" dirty="0"/>
                        </a:p>
                      </a:txBody>
                      <a:tcPr>
                        <a:solidFill>
                          <a:srgbClr val="D2CDD7"/>
                        </a:solidFill>
                      </a:tcPr>
                    </a:tc>
                    <a:tc>
                      <a:txBody>
                        <a:bodyPr/>
                        <a:lstStyle/>
                        <a:p>
                          <a:pPr algn="ctr"/>
                          <a:r>
                            <a:rPr lang="en-US" altLang="zh-CN" dirty="0"/>
                            <a:t>11.4240</a:t>
                          </a:r>
                          <a:endParaRPr lang="zh-CN" altLang="en-US" dirty="0"/>
                        </a:p>
                      </a:txBody>
                      <a:tcPr>
                        <a:solidFill>
                          <a:srgbClr val="D2CDD7"/>
                        </a:solidFill>
                      </a:tcPr>
                    </a:tc>
                    <a:tc>
                      <a:txBody>
                        <a:bodyPr/>
                        <a:lstStyle/>
                        <a:p>
                          <a:pPr algn="ctr"/>
                          <a:r>
                            <a:rPr lang="en-US" altLang="zh-CN" dirty="0"/>
                            <a:t>9.2e4</a:t>
                          </a:r>
                          <a:endParaRPr lang="zh-CN" altLang="en-US" dirty="0"/>
                        </a:p>
                      </a:txBody>
                      <a:tcPr>
                        <a:solidFill>
                          <a:srgbClr val="D2CDD7"/>
                        </a:solidFill>
                      </a:tcPr>
                    </a:tc>
                    <a:tc>
                      <a:txBody>
                        <a:bodyPr/>
                        <a:lstStyle/>
                        <a:p>
                          <a:pPr algn="ctr"/>
                          <a:r>
                            <a:rPr lang="en-US" altLang="zh-CN" dirty="0"/>
                            <a:t>2.63e4</a:t>
                          </a:r>
                          <a:endParaRPr lang="zh-CN" altLang="en-US" dirty="0"/>
                        </a:p>
                      </a:txBody>
                      <a:tcPr>
                        <a:solidFill>
                          <a:srgbClr val="D2CDD7"/>
                        </a:solidFill>
                      </a:tcPr>
                    </a:tc>
                    <a:tc>
                      <a:txBody>
                        <a:bodyPr/>
                        <a:lstStyle/>
                        <a:p>
                          <a:pPr algn="ctr"/>
                          <a:r>
                            <a:rPr lang="en-US" altLang="zh-CN" dirty="0"/>
                            <a:t>3.5</a:t>
                          </a:r>
                          <a:endParaRPr lang="zh-CN" altLang="en-US" dirty="0"/>
                        </a:p>
                      </a:txBody>
                      <a:tcPr>
                        <a:solidFill>
                          <a:srgbClr val="D2CDD7"/>
                        </a:solidFill>
                      </a:tcPr>
                    </a:tc>
                    <a:extLst>
                      <a:ext uri="{0D108BD9-81ED-4DB2-BD59-A6C34878D82A}">
                        <a16:rowId xmlns:a16="http://schemas.microsoft.com/office/drawing/2014/main" val="362214118"/>
                      </a:ext>
                    </a:extLst>
                  </a:tr>
                  <a:tr h="640080">
                    <a:tc>
                      <a:txBody>
                        <a:bodyPr/>
                        <a:lstStyle/>
                        <a:p>
                          <a:pPr algn="ctr"/>
                          <a:r>
                            <a:rPr lang="en-US" altLang="zh-CN" dirty="0"/>
                            <a:t>Measure</a:t>
                          </a:r>
                          <a:endParaRPr lang="zh-CN" altLang="en-US" dirty="0"/>
                        </a:p>
                      </a:txBody>
                      <a:tcPr>
                        <a:solidFill>
                          <a:srgbClr val="EAE8EC"/>
                        </a:solidFill>
                      </a:tcPr>
                    </a:tc>
                    <a:tc>
                      <a:txBody>
                        <a:bodyPr/>
                        <a:lstStyle/>
                        <a:p>
                          <a:pPr algn="ctr"/>
                          <a:r>
                            <a:rPr lang="en-US" altLang="zh-CN" dirty="0"/>
                            <a:t>11.4213</a:t>
                          </a:r>
                          <a:endParaRPr lang="zh-CN" altLang="en-US" dirty="0"/>
                        </a:p>
                      </a:txBody>
                      <a:tcPr>
                        <a:solidFill>
                          <a:srgbClr val="EAE8EC"/>
                        </a:solidFill>
                      </a:tcPr>
                    </a:tc>
                    <a:tc>
                      <a:txBody>
                        <a:bodyPr/>
                        <a:lstStyle/>
                        <a:p>
                          <a:pPr algn="ctr"/>
                          <a:r>
                            <a:rPr lang="en-US" altLang="zh-CN" dirty="0"/>
                            <a:t>9.19e4</a:t>
                          </a:r>
                          <a:endParaRPr lang="zh-CN" altLang="en-US" dirty="0"/>
                        </a:p>
                      </a:txBody>
                      <a:tcPr>
                        <a:solidFill>
                          <a:srgbClr val="EAE8EC"/>
                        </a:solidFill>
                      </a:tcPr>
                    </a:tc>
                    <a:tc>
                      <a:txBody>
                        <a:bodyPr/>
                        <a:lstStyle/>
                        <a:p>
                          <a:pPr algn="ctr"/>
                          <a:r>
                            <a:rPr lang="en-US" altLang="zh-CN" dirty="0"/>
                            <a:t>2.51e4</a:t>
                          </a:r>
                          <a:endParaRPr lang="zh-CN" altLang="en-US" dirty="0"/>
                        </a:p>
                      </a:txBody>
                      <a:tcPr>
                        <a:solidFill>
                          <a:srgbClr val="EAE8EC"/>
                        </a:solidFill>
                      </a:tcPr>
                    </a:tc>
                    <a:tc>
                      <a:txBody>
                        <a:bodyPr/>
                        <a:lstStyle/>
                        <a:p>
                          <a:pPr algn="ctr"/>
                          <a:r>
                            <a:rPr lang="en-US" altLang="zh-CN" dirty="0"/>
                            <a:t>3.66</a:t>
                          </a:r>
                          <a:endParaRPr lang="zh-CN" altLang="en-US" dirty="0"/>
                        </a:p>
                      </a:txBody>
                      <a:tcPr>
                        <a:solidFill>
                          <a:srgbClr val="EAE8EC"/>
                        </a:solidFill>
                      </a:tcPr>
                    </a:tc>
                    <a:extLst>
                      <a:ext uri="{0D108BD9-81ED-4DB2-BD59-A6C34878D82A}">
                        <a16:rowId xmlns:a16="http://schemas.microsoft.com/office/drawing/2014/main" val="2545625043"/>
                      </a:ext>
                    </a:extLst>
                  </a:tr>
                  <a:tr h="370840">
                    <a:tc>
                      <a:txBody>
                        <a:bodyPr/>
                        <a:lstStyle/>
                        <a:p>
                          <a:pPr algn="ctr"/>
                          <a:r>
                            <a:rPr lang="en-US" altLang="zh-CN" dirty="0"/>
                            <a:t>Mode 1</a:t>
                          </a:r>
                          <a:endParaRPr lang="zh-CN" altLang="en-US" dirty="0"/>
                        </a:p>
                      </a:txBody>
                      <a:tcPr>
                        <a:solidFill>
                          <a:srgbClr val="D2CDD7"/>
                        </a:solidFill>
                      </a:tcPr>
                    </a:tc>
                    <a:tc>
                      <a:txBody>
                        <a:bodyPr/>
                        <a:lstStyle/>
                        <a:p>
                          <a:pPr algn="ctr"/>
                          <a:r>
                            <a:rPr lang="en-US" altLang="zh-CN" dirty="0"/>
                            <a:t>11.4213</a:t>
                          </a:r>
                          <a:endParaRPr lang="zh-CN" altLang="en-US" dirty="0"/>
                        </a:p>
                      </a:txBody>
                      <a:tcPr>
                        <a:solidFill>
                          <a:srgbClr val="D2CDD7"/>
                        </a:solidFill>
                      </a:tcPr>
                    </a:tc>
                    <a:tc>
                      <a:txBody>
                        <a:bodyPr/>
                        <a:lstStyle/>
                        <a:p>
                          <a:pPr algn="ctr"/>
                          <a:r>
                            <a:rPr lang="en-US" altLang="zh-CN" dirty="0"/>
                            <a:t>9.25e4</a:t>
                          </a:r>
                          <a:endParaRPr lang="zh-CN" altLang="en-US" dirty="0"/>
                        </a:p>
                      </a:txBody>
                      <a:tcPr>
                        <a:solidFill>
                          <a:srgbClr val="D2CDD7"/>
                        </a:solidFill>
                      </a:tcPr>
                    </a:tc>
                    <a:tc>
                      <a:txBody>
                        <a:bodyPr/>
                        <a:lstStyle/>
                        <a:p>
                          <a:pPr algn="ctr"/>
                          <a:r>
                            <a:rPr lang="en-US" altLang="zh-CN" dirty="0"/>
                            <a:t>2.52e4</a:t>
                          </a:r>
                          <a:endParaRPr lang="zh-CN" altLang="en-US" dirty="0"/>
                        </a:p>
                      </a:txBody>
                      <a:tcPr>
                        <a:solidFill>
                          <a:srgbClr val="D2CDD7"/>
                        </a:solidFill>
                      </a:tcPr>
                    </a:tc>
                    <a:tc>
                      <a:txBody>
                        <a:bodyPr/>
                        <a:lstStyle/>
                        <a:p>
                          <a:pPr algn="ctr"/>
                          <a:r>
                            <a:rPr lang="en-US" altLang="zh-CN" dirty="0"/>
                            <a:t>3.67</a:t>
                          </a:r>
                          <a:endParaRPr lang="zh-CN" altLang="en-US" dirty="0"/>
                        </a:p>
                      </a:txBody>
                      <a:tcPr>
                        <a:solidFill>
                          <a:srgbClr val="D2CDD7"/>
                        </a:solidFill>
                      </a:tcPr>
                    </a:tc>
                    <a:extLst>
                      <a:ext uri="{0D108BD9-81ED-4DB2-BD59-A6C34878D82A}">
                        <a16:rowId xmlns:a16="http://schemas.microsoft.com/office/drawing/2014/main" val="2248473146"/>
                      </a:ext>
                    </a:extLst>
                  </a:tr>
                  <a:tr h="370840">
                    <a:tc>
                      <a:txBody>
                        <a:bodyPr/>
                        <a:lstStyle/>
                        <a:p>
                          <a:pPr algn="ctr"/>
                          <a:r>
                            <a:rPr lang="en-US" altLang="zh-CN" dirty="0"/>
                            <a:t>Mode 2</a:t>
                          </a:r>
                          <a:endParaRPr lang="zh-CN" altLang="en-US" dirty="0"/>
                        </a:p>
                      </a:txBody>
                      <a:tcPr>
                        <a:solidFill>
                          <a:srgbClr val="EAE8EC"/>
                        </a:solidFill>
                      </a:tcPr>
                    </a:tc>
                    <a:tc>
                      <a:txBody>
                        <a:bodyPr/>
                        <a:lstStyle/>
                        <a:p>
                          <a:pPr algn="ctr"/>
                          <a:r>
                            <a:rPr lang="en-US" altLang="zh-CN" dirty="0"/>
                            <a:t>11.4213</a:t>
                          </a:r>
                          <a:endParaRPr lang="zh-CN" altLang="en-US" dirty="0"/>
                        </a:p>
                      </a:txBody>
                      <a:tcPr>
                        <a:solidFill>
                          <a:srgbClr val="EAE8EC"/>
                        </a:solidFill>
                      </a:tcPr>
                    </a:tc>
                    <a:tc>
                      <a:txBody>
                        <a:bodyPr/>
                        <a:lstStyle/>
                        <a:p>
                          <a:pPr algn="ctr"/>
                          <a:r>
                            <a:rPr lang="en-US" altLang="zh-CN" dirty="0"/>
                            <a:t>9.05e4</a:t>
                          </a:r>
                          <a:endParaRPr lang="zh-CN" altLang="en-US" dirty="0"/>
                        </a:p>
                      </a:txBody>
                      <a:tcPr>
                        <a:solidFill>
                          <a:srgbClr val="EAE8EC"/>
                        </a:solidFill>
                      </a:tcPr>
                    </a:tc>
                    <a:tc>
                      <a:txBody>
                        <a:bodyPr/>
                        <a:lstStyle/>
                        <a:p>
                          <a:pPr algn="ctr"/>
                          <a:r>
                            <a:rPr lang="en-US" altLang="zh-CN" dirty="0"/>
                            <a:t>2.46e4</a:t>
                          </a:r>
                          <a:endParaRPr lang="zh-CN" altLang="en-US" dirty="0"/>
                        </a:p>
                      </a:txBody>
                      <a:tcPr>
                        <a:solidFill>
                          <a:srgbClr val="EAE8EC"/>
                        </a:solidFill>
                      </a:tcPr>
                    </a:tc>
                    <a:tc>
                      <a:txBody>
                        <a:bodyPr/>
                        <a:lstStyle/>
                        <a:p>
                          <a:pPr algn="ctr"/>
                          <a:r>
                            <a:rPr lang="en-US" altLang="zh-CN" dirty="0"/>
                            <a:t>3.68</a:t>
                          </a:r>
                          <a:endParaRPr lang="zh-CN" altLang="en-US" dirty="0"/>
                        </a:p>
                      </a:txBody>
                      <a:tcPr>
                        <a:solidFill>
                          <a:srgbClr val="EAE8EC"/>
                        </a:solidFill>
                      </a:tcPr>
                    </a:tc>
                    <a:extLst>
                      <a:ext uri="{0D108BD9-81ED-4DB2-BD59-A6C34878D82A}">
                        <a16:rowId xmlns:a16="http://schemas.microsoft.com/office/drawing/2014/main" val="3344476459"/>
                      </a:ext>
                    </a:extLst>
                  </a:tr>
                </a:tbl>
              </a:graphicData>
            </a:graphic>
          </p:graphicFrame>
        </mc:Fallback>
      </mc:AlternateContent>
      <p:pic>
        <p:nvPicPr>
          <p:cNvPr id="17" name="图片 16">
            <a:extLst>
              <a:ext uri="{FF2B5EF4-FFF2-40B4-BE49-F238E27FC236}">
                <a16:creationId xmlns:a16="http://schemas.microsoft.com/office/drawing/2014/main" id="{AC1454F3-829A-4B8F-A9AD-1B3236C1606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70042" y="3654129"/>
            <a:ext cx="3598877" cy="2841646"/>
          </a:xfrm>
          <a:prstGeom prst="rect">
            <a:avLst/>
          </a:prstGeom>
        </p:spPr>
      </p:pic>
      <p:pic>
        <p:nvPicPr>
          <p:cNvPr id="18" name="Picture 5">
            <a:extLst>
              <a:ext uri="{FF2B5EF4-FFF2-40B4-BE49-F238E27FC236}">
                <a16:creationId xmlns:a16="http://schemas.microsoft.com/office/drawing/2014/main" id="{292D85BA-D5FB-46FC-85CC-3384ADF54B5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5701" y="1098063"/>
            <a:ext cx="2173165" cy="2400570"/>
          </a:xfrm>
          <a:prstGeom prst="rect">
            <a:avLst/>
          </a:prstGeom>
        </p:spPr>
      </p:pic>
      <p:sp>
        <p:nvSpPr>
          <p:cNvPr id="12" name="文本框 11">
            <a:extLst>
              <a:ext uri="{FF2B5EF4-FFF2-40B4-BE49-F238E27FC236}">
                <a16:creationId xmlns:a16="http://schemas.microsoft.com/office/drawing/2014/main" id="{F95EA54A-2BBB-40E6-8190-47C6EDEC6F5F}"/>
              </a:ext>
            </a:extLst>
          </p:cNvPr>
          <p:cNvSpPr txBox="1"/>
          <p:nvPr/>
        </p:nvSpPr>
        <p:spPr>
          <a:xfrm>
            <a:off x="4070812" y="6414511"/>
            <a:ext cx="7446020" cy="369332"/>
          </a:xfrm>
          <a:prstGeom prst="rect">
            <a:avLst/>
          </a:prstGeom>
          <a:noFill/>
        </p:spPr>
        <p:txBody>
          <a:bodyPr wrap="square">
            <a:spAutoFit/>
          </a:bodyPr>
          <a:lstStyle/>
          <a:p>
            <a:pPr algn="ctr"/>
            <a:r>
              <a:rPr lang="en-US" altLang="zh-CN" b="0" i="0" dirty="0">
                <a:solidFill>
                  <a:srgbClr val="222222"/>
                </a:solidFill>
                <a:effectLst/>
                <a:latin typeface="Arial" panose="020B0604020202020204" pitchFamily="34" charset="0"/>
              </a:rPr>
              <a:t>*</a:t>
            </a:r>
            <a:r>
              <a:rPr lang="en-US" altLang="zh-CN" b="0" i="0" dirty="0" err="1">
                <a:solidFill>
                  <a:srgbClr val="222222"/>
                </a:solidFill>
                <a:effectLst/>
                <a:latin typeface="Arial" panose="020B0604020202020204" pitchFamily="34" charset="0"/>
              </a:rPr>
              <a:t>Franzi</a:t>
            </a:r>
            <a:r>
              <a:rPr lang="en-US" altLang="zh-CN" b="0" i="0" dirty="0">
                <a:solidFill>
                  <a:srgbClr val="222222"/>
                </a:solidFill>
                <a:effectLst/>
                <a:latin typeface="Arial" panose="020B0604020202020204" pitchFamily="34" charset="0"/>
              </a:rPr>
              <a:t>, Matthew, et al</a:t>
            </a:r>
            <a:r>
              <a:rPr lang="en-US" altLang="zh-CN" b="0" i="1" dirty="0">
                <a:solidFill>
                  <a:srgbClr val="222222"/>
                </a:solidFill>
                <a:effectLst/>
                <a:latin typeface="Arial" panose="020B0604020202020204" pitchFamily="34" charset="0"/>
              </a:rPr>
              <a:t>. PRAB</a:t>
            </a:r>
            <a:r>
              <a:rPr lang="en-US" altLang="zh-CN" b="0" i="0" dirty="0">
                <a:solidFill>
                  <a:srgbClr val="222222"/>
                </a:solidFill>
                <a:effectLst/>
                <a:latin typeface="Arial" panose="020B0604020202020204" pitchFamily="34" charset="0"/>
              </a:rPr>
              <a:t>19.6 (2016): 062002.</a:t>
            </a:r>
            <a:endParaRPr lang="zh-CN" altLang="en-US" dirty="0"/>
          </a:p>
        </p:txBody>
      </p:sp>
      <p:grpSp>
        <p:nvGrpSpPr>
          <p:cNvPr id="6" name="组合 5">
            <a:extLst>
              <a:ext uri="{FF2B5EF4-FFF2-40B4-BE49-F238E27FC236}">
                <a16:creationId xmlns:a16="http://schemas.microsoft.com/office/drawing/2014/main" id="{7431D39D-C88A-4A32-B8D0-6443E8AB625B}"/>
              </a:ext>
            </a:extLst>
          </p:cNvPr>
          <p:cNvGrpSpPr/>
          <p:nvPr/>
        </p:nvGrpSpPr>
        <p:grpSpPr>
          <a:xfrm>
            <a:off x="8123083" y="3793827"/>
            <a:ext cx="3363506" cy="2521669"/>
            <a:chOff x="8123083" y="3793827"/>
            <a:chExt cx="3363506" cy="2521669"/>
          </a:xfrm>
        </p:grpSpPr>
        <p:pic>
          <p:nvPicPr>
            <p:cNvPr id="11" name="内容占位符 4">
              <a:extLst>
                <a:ext uri="{FF2B5EF4-FFF2-40B4-BE49-F238E27FC236}">
                  <a16:creationId xmlns:a16="http://schemas.microsoft.com/office/drawing/2014/main" id="{F63C0C38-2647-4AFB-86BF-001EE6D9807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23083" y="3793827"/>
              <a:ext cx="3363506" cy="2521669"/>
            </a:xfrm>
            <a:prstGeom prst="rect">
              <a:avLst/>
            </a:prstGeom>
          </p:spPr>
        </p:pic>
        <p:sp>
          <p:nvSpPr>
            <p:cNvPr id="5" name="矩形 4">
              <a:extLst>
                <a:ext uri="{FF2B5EF4-FFF2-40B4-BE49-F238E27FC236}">
                  <a16:creationId xmlns:a16="http://schemas.microsoft.com/office/drawing/2014/main" id="{E11E11F0-DE2B-407D-87FD-F5B44982B1BE}"/>
                </a:ext>
              </a:extLst>
            </p:cNvPr>
            <p:cNvSpPr/>
            <p:nvPr/>
          </p:nvSpPr>
          <p:spPr>
            <a:xfrm>
              <a:off x="8896351" y="4053840"/>
              <a:ext cx="361949"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D555B615-17D2-4248-9D44-3D4651E68B89}"/>
                </a:ext>
              </a:extLst>
            </p:cNvPr>
            <p:cNvSpPr txBox="1"/>
            <p:nvPr/>
          </p:nvSpPr>
          <p:spPr>
            <a:xfrm>
              <a:off x="8827260" y="4002810"/>
              <a:ext cx="591373" cy="452432"/>
            </a:xfrm>
            <a:prstGeom prst="rect">
              <a:avLst/>
            </a:prstGeom>
            <a:noFill/>
          </p:spPr>
          <p:txBody>
            <a:bodyPr wrap="square" rtlCol="0">
              <a:spAutoFit/>
            </a:bodyPr>
            <a:lstStyle/>
            <a:p>
              <a:r>
                <a:rPr lang="en-US" altLang="zh-CN" sz="750" dirty="0"/>
                <a:t>Output</a:t>
              </a:r>
            </a:p>
            <a:p>
              <a:r>
                <a:rPr lang="en-US" altLang="zh-CN" sz="750" dirty="0"/>
                <a:t>Input</a:t>
              </a:r>
            </a:p>
            <a:p>
              <a:r>
                <a:rPr lang="en-US" altLang="zh-CN" sz="750" dirty="0"/>
                <a:t>Reflect</a:t>
              </a:r>
              <a:endParaRPr lang="zh-CN" altLang="en-US" sz="750" dirty="0"/>
            </a:p>
          </p:txBody>
        </p:sp>
      </p:grpSp>
      <p:sp>
        <p:nvSpPr>
          <p:cNvPr id="16" name="文本框 15">
            <a:extLst>
              <a:ext uri="{FF2B5EF4-FFF2-40B4-BE49-F238E27FC236}">
                <a16:creationId xmlns:a16="http://schemas.microsoft.com/office/drawing/2014/main" id="{298CB882-1D48-4274-BD57-39135307322D}"/>
              </a:ext>
            </a:extLst>
          </p:cNvPr>
          <p:cNvSpPr txBox="1"/>
          <p:nvPr/>
        </p:nvSpPr>
        <p:spPr>
          <a:xfrm>
            <a:off x="6259286" y="3287617"/>
            <a:ext cx="5555030" cy="830997"/>
          </a:xfrm>
          <a:prstGeom prst="rect">
            <a:avLst/>
          </a:prstGeom>
          <a:noFill/>
        </p:spPr>
        <p:txBody>
          <a:bodyPr wrap="square" rtlCol="0">
            <a:spAutoFit/>
          </a:bodyPr>
          <a:lstStyle/>
          <a:p>
            <a:r>
              <a:rPr lang="zh-CN" altLang="en-US" sz="1600" dirty="0"/>
              <a:t>*</a:t>
            </a:r>
            <a:r>
              <a:rPr lang="en-US" altLang="zh-CN" sz="1600" dirty="0"/>
              <a:t>Modes 1 and 2 are parameters of two polarization modes reconstructed from measured S-parameters (</a:t>
            </a:r>
            <a:r>
              <a:rPr lang="en-US" altLang="zh-CN" sz="1600" dirty="0">
                <a:solidFill>
                  <a:schemeClr val="dk1"/>
                </a:solidFill>
                <a:ea typeface="微软雅黑" panose="020B0503020204020204" pitchFamily="34" charset="-122"/>
                <a:cs typeface="Heiti SC Light"/>
              </a:rPr>
              <a:t>TE</a:t>
            </a:r>
            <a:r>
              <a:rPr lang="en-US" altLang="zh-CN" sz="1600" baseline="-25000" dirty="0">
                <a:solidFill>
                  <a:schemeClr val="dk1"/>
                </a:solidFill>
                <a:ea typeface="微软雅黑" panose="020B0503020204020204" pitchFamily="34" charset="-122"/>
                <a:cs typeface="Heiti SC Light"/>
              </a:rPr>
              <a:t>114</a:t>
            </a:r>
            <a:r>
              <a:rPr lang="en-US" altLang="zh-CN" sz="1600" dirty="0">
                <a:solidFill>
                  <a:schemeClr val="dk1"/>
                </a:solidFill>
                <a:ea typeface="微软雅黑" panose="020B0503020204020204" pitchFamily="34" charset="-122"/>
                <a:cs typeface="Heiti SC Light"/>
              </a:rPr>
              <a:t>)</a:t>
            </a:r>
          </a:p>
          <a:p>
            <a:endParaRPr lang="zh-CN" altLang="en-US" sz="1600" dirty="0"/>
          </a:p>
        </p:txBody>
      </p:sp>
    </p:spTree>
    <p:extLst>
      <p:ext uri="{BB962C8B-B14F-4D97-AF65-F5344CB8AC3E}">
        <p14:creationId xmlns:p14="http://schemas.microsoft.com/office/powerpoint/2010/main" val="1796700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9A7913-A5DE-439A-BDDB-136FBF474C6E}"/>
              </a:ext>
            </a:extLst>
          </p:cNvPr>
          <p:cNvSpPr>
            <a:spLocks noGrp="1"/>
          </p:cNvSpPr>
          <p:nvPr>
            <p:ph type="title"/>
          </p:nvPr>
        </p:nvSpPr>
        <p:spPr/>
        <p:txBody>
          <a:bodyPr/>
          <a:lstStyle/>
          <a:p>
            <a:r>
              <a:rPr lang="en-US" altLang="zh-CN" dirty="0"/>
              <a:t>X-band TW </a:t>
            </a:r>
            <a:r>
              <a:rPr lang="en-US" altLang="zh-CN" dirty="0" err="1"/>
              <a:t>linac</a:t>
            </a:r>
            <a:endParaRPr lang="en-US" altLang="zh-CN" dirty="0"/>
          </a:p>
        </p:txBody>
      </p:sp>
      <p:sp>
        <p:nvSpPr>
          <p:cNvPr id="3" name="灯片编号占位符 2">
            <a:extLst>
              <a:ext uri="{FF2B5EF4-FFF2-40B4-BE49-F238E27FC236}">
                <a16:creationId xmlns:a16="http://schemas.microsoft.com/office/drawing/2014/main" id="{E19D3907-6602-44AC-B992-D6CDEC2C8A10}"/>
              </a:ext>
            </a:extLst>
          </p:cNvPr>
          <p:cNvSpPr>
            <a:spLocks noGrp="1"/>
          </p:cNvSpPr>
          <p:nvPr>
            <p:ph type="sldNum" sz="quarter" idx="12"/>
          </p:nvPr>
        </p:nvSpPr>
        <p:spPr/>
        <p:txBody>
          <a:bodyPr/>
          <a:lstStyle/>
          <a:p>
            <a:fld id="{FDC4A009-39F3-42EA-99EE-C16705A80149}" type="slidenum">
              <a:rPr lang="zh-CN" altLang="en-US" smtClean="0"/>
              <a:t>16</a:t>
            </a:fld>
            <a:endParaRPr lang="zh-CN" altLang="en-US" dirty="0"/>
          </a:p>
        </p:txBody>
      </p:sp>
      <p:sp>
        <p:nvSpPr>
          <p:cNvPr id="16" name="内容占位符 2">
            <a:extLst>
              <a:ext uri="{FF2B5EF4-FFF2-40B4-BE49-F238E27FC236}">
                <a16:creationId xmlns:a16="http://schemas.microsoft.com/office/drawing/2014/main" id="{C65689A8-E18F-435F-B0C1-F38B98B413E4}"/>
              </a:ext>
            </a:extLst>
          </p:cNvPr>
          <p:cNvSpPr txBox="1">
            <a:spLocks/>
          </p:cNvSpPr>
          <p:nvPr/>
        </p:nvSpPr>
        <p:spPr>
          <a:xfrm>
            <a:off x="687099" y="1626099"/>
            <a:ext cx="6063388" cy="1300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rgbClr val="000000"/>
                </a:solidFill>
                <a:latin typeface="Gill Sans MT" panose="020B0502020104020203"/>
                <a:ea typeface="华文中宋" panose="02010600040101010101" pitchFamily="2" charset="-122"/>
              </a:rPr>
              <a:t>We switch to CG scheme with maximum surface field  20% lower than CI</a:t>
            </a:r>
          </a:p>
          <a:p>
            <a:endParaRPr lang="en-US" altLang="zh-CN" dirty="0">
              <a:solidFill>
                <a:srgbClr val="000000"/>
              </a:solidFill>
              <a:latin typeface="Gill Sans MT" panose="020B0502020104020203"/>
              <a:ea typeface="华文中宋" panose="02010600040101010101" pitchFamily="2" charset="-122"/>
            </a:endParaRPr>
          </a:p>
        </p:txBody>
      </p:sp>
      <p:graphicFrame>
        <p:nvGraphicFramePr>
          <p:cNvPr id="19" name="内容占位符 3">
            <a:extLst>
              <a:ext uri="{FF2B5EF4-FFF2-40B4-BE49-F238E27FC236}">
                <a16:creationId xmlns:a16="http://schemas.microsoft.com/office/drawing/2014/main" id="{6DBB9018-1347-4622-A9BC-320830281E55}"/>
              </a:ext>
            </a:extLst>
          </p:cNvPr>
          <p:cNvGraphicFramePr>
            <a:graphicFrameLocks/>
          </p:cNvGraphicFramePr>
          <p:nvPr>
            <p:extLst>
              <p:ext uri="{D42A27DB-BD31-4B8C-83A1-F6EECF244321}">
                <p14:modId xmlns:p14="http://schemas.microsoft.com/office/powerpoint/2010/main" val="1331767483"/>
              </p:ext>
            </p:extLst>
          </p:nvPr>
        </p:nvGraphicFramePr>
        <p:xfrm>
          <a:off x="465560" y="3070262"/>
          <a:ext cx="5845756" cy="3527896"/>
        </p:xfrm>
        <a:graphic>
          <a:graphicData uri="http://schemas.openxmlformats.org/drawingml/2006/table">
            <a:tbl>
              <a:tblPr firstRow="1" firstCol="1" bandRow="1"/>
              <a:tblGrid>
                <a:gridCol w="3289664">
                  <a:extLst>
                    <a:ext uri="{9D8B030D-6E8A-4147-A177-3AD203B41FA5}">
                      <a16:colId xmlns:a16="http://schemas.microsoft.com/office/drawing/2014/main" val="3707902538"/>
                    </a:ext>
                  </a:extLst>
                </a:gridCol>
                <a:gridCol w="806767">
                  <a:extLst>
                    <a:ext uri="{9D8B030D-6E8A-4147-A177-3AD203B41FA5}">
                      <a16:colId xmlns:a16="http://schemas.microsoft.com/office/drawing/2014/main" val="1134082861"/>
                    </a:ext>
                  </a:extLst>
                </a:gridCol>
                <a:gridCol w="1749325">
                  <a:extLst>
                    <a:ext uri="{9D8B030D-6E8A-4147-A177-3AD203B41FA5}">
                      <a16:colId xmlns:a16="http://schemas.microsoft.com/office/drawing/2014/main" val="2201535569"/>
                    </a:ext>
                  </a:extLst>
                </a:gridCol>
              </a:tblGrid>
              <a:tr h="538156">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 Parameters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lnSpc>
                          <a:spcPts val="1500"/>
                        </a:lnSpc>
                        <a:spcAft>
                          <a:spcPts val="0"/>
                        </a:spcAft>
                        <a:tabLst>
                          <a:tab pos="266700" algn="l"/>
                        </a:tabLst>
                      </a:pPr>
                      <a:r>
                        <a:rPr lang="en-US" sz="1800" kern="100" dirty="0">
                          <a:effectLst/>
                        </a:rPr>
                        <a:t>CI</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lnSpc>
                          <a:spcPts val="1500"/>
                        </a:lnSpc>
                        <a:spcAft>
                          <a:spcPts val="0"/>
                        </a:spcAft>
                        <a:tabLst>
                          <a:tab pos="266700" algn="l"/>
                        </a:tabLst>
                      </a:pPr>
                      <a:r>
                        <a:rPr lang="en-US" altLang="zh-CN" sz="1800" kern="100" dirty="0">
                          <a:effectLst/>
                        </a:rPr>
                        <a:t>CG</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2F7C"/>
                    </a:solidFill>
                  </a:tcPr>
                </a:tc>
                <a:extLst>
                  <a:ext uri="{0D108BD9-81ED-4DB2-BD59-A6C34878D82A}">
                    <a16:rowId xmlns:a16="http://schemas.microsoft.com/office/drawing/2014/main" val="4163251002"/>
                  </a:ext>
                </a:extLst>
              </a:tr>
              <a:tr h="298974">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Iris aperture a [mm]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3.5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3.92 ~ 3.12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extLst>
                  <a:ext uri="{0D108BD9-81ED-4DB2-BD59-A6C34878D82A}">
                    <a16:rowId xmlns:a16="http://schemas.microsoft.com/office/drawing/2014/main" val="3191256152"/>
                  </a:ext>
                </a:extLst>
              </a:tr>
              <a:tr h="298974">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Iris thickness d [mm]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1.8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1.8</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extLst>
                  <a:ext uri="{0D108BD9-81ED-4DB2-BD59-A6C34878D82A}">
                    <a16:rowId xmlns:a16="http://schemas.microsoft.com/office/drawing/2014/main" val="2626994869"/>
                  </a:ext>
                </a:extLst>
              </a:tr>
              <a:tr h="298974">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Shunt imp. R [MΩ/m]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solidFill>
                            <a:srgbClr val="FF0000"/>
                          </a:solidFill>
                          <a:effectLst/>
                        </a:rPr>
                        <a:t>101</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solidFill>
                            <a:srgbClr val="FF0000"/>
                          </a:solidFill>
                          <a:effectLst/>
                        </a:rPr>
                        <a:t>93 ~ 109</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extLst>
                  <a:ext uri="{0D108BD9-81ED-4DB2-BD59-A6C34878D82A}">
                    <a16:rowId xmlns:a16="http://schemas.microsoft.com/office/drawing/2014/main" val="1579665008"/>
                  </a:ext>
                </a:extLst>
              </a:tr>
              <a:tr h="298974">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Group velocity v</a:t>
                      </a:r>
                      <a:r>
                        <a:rPr lang="en-US" sz="1800" kern="100" baseline="-25000" dirty="0">
                          <a:effectLst/>
                        </a:rPr>
                        <a:t>g</a:t>
                      </a:r>
                      <a:r>
                        <a:rPr lang="en-US" sz="1800" kern="100" dirty="0">
                          <a:effectLst/>
                        </a:rPr>
                        <a:t>/c</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2.20%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3.22% ~ 1.46%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extLst>
                  <a:ext uri="{0D108BD9-81ED-4DB2-BD59-A6C34878D82A}">
                    <a16:rowId xmlns:a16="http://schemas.microsoft.com/office/drawing/2014/main" val="3876695912"/>
                  </a:ext>
                </a:extLst>
              </a:tr>
              <a:tr h="298974">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Quality factor Q</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6990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7020 ~6970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extLst>
                  <a:ext uri="{0D108BD9-81ED-4DB2-BD59-A6C34878D82A}">
                    <a16:rowId xmlns:a16="http://schemas.microsoft.com/office/drawing/2014/main" val="769074531"/>
                  </a:ext>
                </a:extLst>
              </a:tr>
              <a:tr h="298974">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Filling time </a:t>
                      </a:r>
                      <a:r>
                        <a:rPr lang="en-US" sz="1800" kern="100" dirty="0" err="1">
                          <a:effectLst/>
                        </a:rPr>
                        <a:t>T</a:t>
                      </a:r>
                      <a:r>
                        <a:rPr lang="en-US" sz="1800" kern="100" baseline="-25000" dirty="0" err="1">
                          <a:effectLst/>
                        </a:rPr>
                        <a:t>f</a:t>
                      </a:r>
                      <a:r>
                        <a:rPr lang="en-US" sz="1800" kern="100" dirty="0">
                          <a:effectLst/>
                        </a:rPr>
                        <a:t> [ns]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95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97</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extLst>
                  <a:ext uri="{0D108BD9-81ED-4DB2-BD59-A6C34878D82A}">
                    <a16:rowId xmlns:a16="http://schemas.microsoft.com/office/drawing/2014/main" val="1666429652"/>
                  </a:ext>
                </a:extLst>
              </a:tr>
              <a:tr h="298974">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E</a:t>
                      </a:r>
                      <a:r>
                        <a:rPr lang="en-US" sz="1800" kern="100" baseline="-25000" dirty="0">
                          <a:effectLst/>
                        </a:rPr>
                        <a:t>s</a:t>
                      </a:r>
                      <a:r>
                        <a:rPr lang="en-US" sz="1800" kern="100" dirty="0">
                          <a:effectLst/>
                        </a:rPr>
                        <a:t> [MV/m]</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solidFill>
                            <a:srgbClr val="FF0000"/>
                          </a:solidFill>
                          <a:effectLst/>
                        </a:rPr>
                        <a:t>224</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solidFill>
                            <a:srgbClr val="FF0000"/>
                          </a:solidFill>
                          <a:effectLst/>
                        </a:rPr>
                        <a:t>185</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extLst>
                  <a:ext uri="{0D108BD9-81ED-4DB2-BD59-A6C34878D82A}">
                    <a16:rowId xmlns:a16="http://schemas.microsoft.com/office/drawing/2014/main" val="4142918348"/>
                  </a:ext>
                </a:extLst>
              </a:tr>
              <a:tr h="298974">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S</a:t>
                      </a:r>
                      <a:r>
                        <a:rPr lang="en-US" sz="1800" kern="100" baseline="-25000" dirty="0">
                          <a:effectLst/>
                        </a:rPr>
                        <a:t>c</a:t>
                      </a:r>
                      <a:r>
                        <a:rPr lang="en-US" sz="1800" kern="100" dirty="0">
                          <a:effectLst/>
                        </a:rPr>
                        <a:t> [MW/mm</a:t>
                      </a:r>
                      <a:r>
                        <a:rPr lang="en-US" sz="1800" kern="100" baseline="30000" dirty="0">
                          <a:effectLst/>
                        </a:rPr>
                        <a:t>2</a:t>
                      </a:r>
                      <a:r>
                        <a:rPr lang="en-US" sz="1800" kern="100" dirty="0">
                          <a:effectLst/>
                        </a:rPr>
                        <a:t>]</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solidFill>
                            <a:schemeClr val="tx1"/>
                          </a:solidFill>
                          <a:effectLst/>
                        </a:rPr>
                        <a:t>5.65</a:t>
                      </a:r>
                      <a:endParaRPr lang="zh-CN" sz="1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solidFill>
                            <a:schemeClr val="tx1"/>
                          </a:solidFill>
                          <a:effectLst/>
                        </a:rPr>
                        <a:t>4.50</a:t>
                      </a:r>
                      <a:endParaRPr lang="zh-CN" sz="1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extLst>
                  <a:ext uri="{0D108BD9-81ED-4DB2-BD59-A6C34878D82A}">
                    <a16:rowId xmlns:a16="http://schemas.microsoft.com/office/drawing/2014/main" val="470965540"/>
                  </a:ext>
                </a:extLst>
              </a:tr>
              <a:tr h="298974">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β of pulse compressor</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3.5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effectLst/>
                        </a:rPr>
                        <a:t>3.5</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extLst>
                  <a:ext uri="{0D108BD9-81ED-4DB2-BD59-A6C34878D82A}">
                    <a16:rowId xmlns:a16="http://schemas.microsoft.com/office/drawing/2014/main" val="4051081597"/>
                  </a:ext>
                </a:extLst>
              </a:tr>
              <a:tr h="298974">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just">
                        <a:lnSpc>
                          <a:spcPts val="1500"/>
                        </a:lnSpc>
                        <a:spcAft>
                          <a:spcPts val="0"/>
                        </a:spcAft>
                        <a:tabLst>
                          <a:tab pos="266700" algn="l"/>
                        </a:tabLst>
                      </a:pPr>
                      <a:r>
                        <a:rPr lang="en-US" sz="1800" kern="100" dirty="0">
                          <a:effectLst/>
                        </a:rPr>
                        <a:t>P</a:t>
                      </a:r>
                      <a:r>
                        <a:rPr lang="en-US" altLang="zh-CN" sz="1800" kern="100" dirty="0">
                          <a:effectLst/>
                        </a:rPr>
                        <a:t>in</a:t>
                      </a:r>
                      <a:r>
                        <a:rPr lang="en-US" sz="1800" kern="100" dirty="0">
                          <a:effectLst/>
                        </a:rPr>
                        <a:t> @80MV/m with pc [MW]</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algn="ctr" defTabSz="457189" rtl="0" eaLnBrk="1" latinLnBrk="0" hangingPunct="1">
                        <a:lnSpc>
                          <a:spcPts val="1500"/>
                        </a:lnSpc>
                        <a:spcAft>
                          <a:spcPts val="0"/>
                        </a:spcAft>
                        <a:tabLst>
                          <a:tab pos="266700" algn="l"/>
                        </a:tabLst>
                      </a:pPr>
                      <a:r>
                        <a:rPr lang="en-US" altLang="zh-CN" sz="1800" kern="100" dirty="0">
                          <a:solidFill>
                            <a:srgbClr val="FF0000"/>
                          </a:solidFill>
                          <a:effectLst/>
                          <a:latin typeface="+mn-lt"/>
                          <a:ea typeface="+mn-ea"/>
                          <a:cs typeface="+mn-cs"/>
                        </a:rPr>
                        <a:t>81.3</a:t>
                      </a:r>
                      <a:endParaRPr lang="zh-CN" altLang="en-US" sz="1800" kern="100" dirty="0">
                        <a:solidFill>
                          <a:srgbClr val="FF0000"/>
                        </a:solidFill>
                        <a:effectLst/>
                        <a:latin typeface="+mn-lt"/>
                        <a:ea typeface="+mn-ea"/>
                        <a:cs typeface="+mn-cs"/>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lnSpc>
                          <a:spcPts val="1500"/>
                        </a:lnSpc>
                        <a:spcAft>
                          <a:spcPts val="0"/>
                        </a:spcAft>
                        <a:tabLst>
                          <a:tab pos="266700" algn="l"/>
                        </a:tabLst>
                      </a:pPr>
                      <a:r>
                        <a:rPr lang="en-US" sz="1800" kern="100" dirty="0">
                          <a:solidFill>
                            <a:srgbClr val="FF0000"/>
                          </a:solidFill>
                          <a:effectLst/>
                        </a:rPr>
                        <a:t>80.1</a:t>
                      </a:r>
                      <a:endParaRPr 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extLst>
                  <a:ext uri="{0D108BD9-81ED-4DB2-BD59-A6C34878D82A}">
                    <a16:rowId xmlns:a16="http://schemas.microsoft.com/office/drawing/2014/main" val="2862391003"/>
                  </a:ext>
                </a:extLst>
              </a:tr>
            </a:tbl>
          </a:graphicData>
        </a:graphic>
      </p:graphicFrame>
      <p:pic>
        <p:nvPicPr>
          <p:cNvPr id="20" name="Picture 14">
            <a:extLst>
              <a:ext uri="{FF2B5EF4-FFF2-40B4-BE49-F238E27FC236}">
                <a16:creationId xmlns:a16="http://schemas.microsoft.com/office/drawing/2014/main" id="{FDE5A871-A4B8-4E2D-97DC-25B5A2EA68DB}"/>
              </a:ext>
            </a:extLst>
          </p:cNvPr>
          <p:cNvPicPr>
            <a:picLocks noChangeAspect="1"/>
          </p:cNvPicPr>
          <p:nvPr/>
        </p:nvPicPr>
        <p:blipFill>
          <a:blip r:embed="rId3"/>
          <a:stretch>
            <a:fillRect/>
          </a:stretch>
        </p:blipFill>
        <p:spPr>
          <a:xfrm>
            <a:off x="7001664" y="3314457"/>
            <a:ext cx="4378269" cy="3283701"/>
          </a:xfrm>
          <a:prstGeom prst="rect">
            <a:avLst/>
          </a:prstGeom>
        </p:spPr>
      </p:pic>
      <p:pic>
        <p:nvPicPr>
          <p:cNvPr id="21" name="内容占位符 7">
            <a:extLst>
              <a:ext uri="{FF2B5EF4-FFF2-40B4-BE49-F238E27FC236}">
                <a16:creationId xmlns:a16="http://schemas.microsoft.com/office/drawing/2014/main" id="{059E7C8E-400F-4D4C-8CA9-C1D268FD7D6F}"/>
              </a:ext>
            </a:extLst>
          </p:cNvPr>
          <p:cNvPicPr>
            <a:picLocks noChangeAspect="1"/>
          </p:cNvPicPr>
          <p:nvPr/>
        </p:nvPicPr>
        <p:blipFill>
          <a:blip r:embed="rId4"/>
          <a:stretch>
            <a:fillRect/>
          </a:stretch>
        </p:blipFill>
        <p:spPr>
          <a:xfrm>
            <a:off x="7511742" y="1124262"/>
            <a:ext cx="3456890" cy="1869837"/>
          </a:xfrm>
          <a:prstGeom prst="rect">
            <a:avLst/>
          </a:prstGeom>
        </p:spPr>
      </p:pic>
    </p:spTree>
    <p:extLst>
      <p:ext uri="{BB962C8B-B14F-4D97-AF65-F5344CB8AC3E}">
        <p14:creationId xmlns:p14="http://schemas.microsoft.com/office/powerpoint/2010/main" val="1805109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9A7913-A5DE-439A-BDDB-136FBF474C6E}"/>
              </a:ext>
            </a:extLst>
          </p:cNvPr>
          <p:cNvSpPr>
            <a:spLocks noGrp="1"/>
          </p:cNvSpPr>
          <p:nvPr>
            <p:ph type="title"/>
          </p:nvPr>
        </p:nvSpPr>
        <p:spPr/>
        <p:txBody>
          <a:bodyPr/>
          <a:lstStyle/>
          <a:p>
            <a:r>
              <a:rPr lang="en-US" altLang="zh-CN" dirty="0"/>
              <a:t>X-band TW </a:t>
            </a:r>
            <a:r>
              <a:rPr lang="en-US" altLang="zh-CN" dirty="0" err="1"/>
              <a:t>linac</a:t>
            </a:r>
            <a:endParaRPr lang="en-US" altLang="zh-CN" dirty="0"/>
          </a:p>
        </p:txBody>
      </p:sp>
      <p:sp>
        <p:nvSpPr>
          <p:cNvPr id="3" name="灯片编号占位符 2">
            <a:extLst>
              <a:ext uri="{FF2B5EF4-FFF2-40B4-BE49-F238E27FC236}">
                <a16:creationId xmlns:a16="http://schemas.microsoft.com/office/drawing/2014/main" id="{E19D3907-6602-44AC-B992-D6CDEC2C8A10}"/>
              </a:ext>
            </a:extLst>
          </p:cNvPr>
          <p:cNvSpPr>
            <a:spLocks noGrp="1"/>
          </p:cNvSpPr>
          <p:nvPr>
            <p:ph type="sldNum" sz="quarter" idx="12"/>
          </p:nvPr>
        </p:nvSpPr>
        <p:spPr/>
        <p:txBody>
          <a:bodyPr/>
          <a:lstStyle/>
          <a:p>
            <a:fld id="{FDC4A009-39F3-42EA-99EE-C16705A80149}" type="slidenum">
              <a:rPr lang="zh-CN" altLang="en-US" smtClean="0"/>
              <a:t>17</a:t>
            </a:fld>
            <a:endParaRPr lang="zh-CN" altLang="en-US" dirty="0"/>
          </a:p>
        </p:txBody>
      </p:sp>
      <p:pic>
        <p:nvPicPr>
          <p:cNvPr id="14" name="内容占位符 4">
            <a:extLst>
              <a:ext uri="{FF2B5EF4-FFF2-40B4-BE49-F238E27FC236}">
                <a16:creationId xmlns:a16="http://schemas.microsoft.com/office/drawing/2014/main" id="{7C476082-B92F-4CEC-9949-4F81422C44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2998" y="4688219"/>
            <a:ext cx="6308974" cy="1909345"/>
          </a:xfrm>
          <a:prstGeom prst="rect">
            <a:avLst/>
          </a:prstGeom>
        </p:spPr>
      </p:pic>
      <p:sp>
        <p:nvSpPr>
          <p:cNvPr id="15" name="内容占位符 10">
            <a:extLst>
              <a:ext uri="{FF2B5EF4-FFF2-40B4-BE49-F238E27FC236}">
                <a16:creationId xmlns:a16="http://schemas.microsoft.com/office/drawing/2014/main" id="{26964157-0594-44FD-8DA6-1B045C84D1A8}"/>
              </a:ext>
            </a:extLst>
          </p:cNvPr>
          <p:cNvSpPr txBox="1">
            <a:spLocks/>
          </p:cNvSpPr>
          <p:nvPr/>
        </p:nvSpPr>
        <p:spPr>
          <a:xfrm>
            <a:off x="563333" y="1669884"/>
            <a:ext cx="4603710" cy="2148722"/>
          </a:xfrm>
          <a:prstGeom prst="rect">
            <a:avLst/>
          </a:prstGeom>
        </p:spPr>
        <p:txBody>
          <a:bodyPr vert="horz" lIns="91440" tIns="45720" rIns="91440" bIns="45720" rtlCol="0" anchor="t">
            <a:no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altLang="zh-CN" sz="24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rPr>
              <a:t>XT72 (X-band Tapered structure with 72 cells)</a:t>
            </a:r>
          </a:p>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altLang="zh-CN" sz="24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rPr>
              <a:t>COST: CG 20% higher than CI</a:t>
            </a:r>
          </a:p>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altLang="zh-CN" sz="24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rPr>
              <a:t>Same Tuning procedure</a:t>
            </a:r>
          </a:p>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altLang="zh-CN" sz="24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rPr>
              <a:t>High power conditioning started from Oct. 20, 2023</a:t>
            </a:r>
          </a:p>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endParaRPr kumimoji="0" lang="zh-CN" altLang="en-US" sz="28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endParaRPr>
          </a:p>
        </p:txBody>
      </p:sp>
      <p:pic>
        <p:nvPicPr>
          <p:cNvPr id="17" name="图片 16">
            <a:extLst>
              <a:ext uri="{FF2B5EF4-FFF2-40B4-BE49-F238E27FC236}">
                <a16:creationId xmlns:a16="http://schemas.microsoft.com/office/drawing/2014/main" id="{31D7C3B7-0464-450B-8F1C-3EABCEE7292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76630" y="1124262"/>
            <a:ext cx="1981040" cy="3525631"/>
          </a:xfrm>
          <a:prstGeom prst="rect">
            <a:avLst/>
          </a:prstGeom>
        </p:spPr>
      </p:pic>
      <p:pic>
        <p:nvPicPr>
          <p:cNvPr id="18" name="图片 17">
            <a:extLst>
              <a:ext uri="{FF2B5EF4-FFF2-40B4-BE49-F238E27FC236}">
                <a16:creationId xmlns:a16="http://schemas.microsoft.com/office/drawing/2014/main" id="{2AA5DEB9-B705-4031-84F8-18C388537B5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37444" y="1669884"/>
            <a:ext cx="3668785" cy="2751589"/>
          </a:xfrm>
          <a:prstGeom prst="rect">
            <a:avLst/>
          </a:prstGeom>
        </p:spPr>
      </p:pic>
      <p:pic>
        <p:nvPicPr>
          <p:cNvPr id="22" name="图片 12">
            <a:extLst>
              <a:ext uri="{FF2B5EF4-FFF2-40B4-BE49-F238E27FC236}">
                <a16:creationId xmlns:a16="http://schemas.microsoft.com/office/drawing/2014/main" id="{33FF1732-7C8D-47C1-98C9-4EBF093C9A2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6422" y="4801321"/>
            <a:ext cx="1781887" cy="1594948"/>
          </a:xfrm>
          <a:prstGeom prst="rect">
            <a:avLst/>
          </a:prstGeom>
        </p:spPr>
      </p:pic>
      <p:pic>
        <p:nvPicPr>
          <p:cNvPr id="23" name="图片 13">
            <a:extLst>
              <a:ext uri="{FF2B5EF4-FFF2-40B4-BE49-F238E27FC236}">
                <a16:creationId xmlns:a16="http://schemas.microsoft.com/office/drawing/2014/main" id="{25E62E60-C601-4BCD-952E-0DB231101F5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88757" y="4812431"/>
            <a:ext cx="2808223" cy="1583838"/>
          </a:xfrm>
          <a:prstGeom prst="rect">
            <a:avLst/>
          </a:prstGeom>
        </p:spPr>
      </p:pic>
      <p:sp>
        <p:nvSpPr>
          <p:cNvPr id="24" name="文本框 23">
            <a:extLst>
              <a:ext uri="{FF2B5EF4-FFF2-40B4-BE49-F238E27FC236}">
                <a16:creationId xmlns:a16="http://schemas.microsoft.com/office/drawing/2014/main" id="{7AEA51AB-FE93-4B7F-B485-0C69A1A76D8E}"/>
              </a:ext>
            </a:extLst>
          </p:cNvPr>
          <p:cNvSpPr txBox="1"/>
          <p:nvPr/>
        </p:nvSpPr>
        <p:spPr>
          <a:xfrm>
            <a:off x="2702976" y="6463059"/>
            <a:ext cx="4928134" cy="369332"/>
          </a:xfrm>
          <a:prstGeom prst="rect">
            <a:avLst/>
          </a:prstGeom>
          <a:noFill/>
        </p:spPr>
        <p:txBody>
          <a:bodyPr wrap="square">
            <a:spAutoFit/>
          </a:bodyPr>
          <a:lstStyle/>
          <a:p>
            <a:pPr algn="ctr"/>
            <a:r>
              <a:rPr lang="en-US" altLang="zh-CN" b="0" i="0" dirty="0">
                <a:solidFill>
                  <a:srgbClr val="222222"/>
                </a:solidFill>
                <a:effectLst/>
                <a:latin typeface="Arial" panose="020B0604020202020204" pitchFamily="34" charset="0"/>
              </a:rPr>
              <a:t>Gao, </a:t>
            </a:r>
            <a:r>
              <a:rPr lang="en-US" altLang="zh-CN" b="0" i="0" dirty="0" err="1">
                <a:solidFill>
                  <a:srgbClr val="222222"/>
                </a:solidFill>
                <a:effectLst/>
                <a:latin typeface="Arial" panose="020B0604020202020204" pitchFamily="34" charset="0"/>
              </a:rPr>
              <a:t>Qiang</a:t>
            </a:r>
            <a:r>
              <a:rPr lang="en-US" altLang="zh-CN" b="0" i="0" dirty="0">
                <a:solidFill>
                  <a:srgbClr val="222222"/>
                </a:solidFill>
                <a:effectLst/>
                <a:latin typeface="Arial" panose="020B0604020202020204" pitchFamily="34" charset="0"/>
              </a:rPr>
              <a:t>, et al. </a:t>
            </a:r>
            <a:r>
              <a:rPr lang="en-US" altLang="zh-CN" b="0" i="1" dirty="0">
                <a:solidFill>
                  <a:srgbClr val="222222"/>
                </a:solidFill>
                <a:effectLst/>
                <a:latin typeface="Arial" panose="020B0604020202020204" pitchFamily="34" charset="0"/>
              </a:rPr>
              <a:t>PRAB</a:t>
            </a:r>
            <a:r>
              <a:rPr lang="en-US" altLang="zh-CN" b="0" i="0" dirty="0">
                <a:solidFill>
                  <a:srgbClr val="222222"/>
                </a:solidFill>
                <a:effectLst/>
                <a:latin typeface="Arial" panose="020B0604020202020204" pitchFamily="34" charset="0"/>
              </a:rPr>
              <a:t> 27.9 (2024): 090401.</a:t>
            </a:r>
            <a:endParaRPr lang="zh-CN" altLang="en-US" dirty="0"/>
          </a:p>
        </p:txBody>
      </p:sp>
    </p:spTree>
    <p:extLst>
      <p:ext uri="{BB962C8B-B14F-4D97-AF65-F5344CB8AC3E}">
        <p14:creationId xmlns:p14="http://schemas.microsoft.com/office/powerpoint/2010/main" val="679311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9A7913-A5DE-439A-BDDB-136FBF474C6E}"/>
              </a:ext>
            </a:extLst>
          </p:cNvPr>
          <p:cNvSpPr>
            <a:spLocks noGrp="1"/>
          </p:cNvSpPr>
          <p:nvPr>
            <p:ph type="title"/>
          </p:nvPr>
        </p:nvSpPr>
        <p:spPr/>
        <p:txBody>
          <a:bodyPr/>
          <a:lstStyle/>
          <a:p>
            <a:r>
              <a:rPr lang="en-US" altLang="zh-CN" dirty="0"/>
              <a:t>X-band TW </a:t>
            </a:r>
            <a:r>
              <a:rPr lang="en-US" altLang="zh-CN" dirty="0" err="1"/>
              <a:t>linac</a:t>
            </a:r>
            <a:endParaRPr lang="en-US" altLang="zh-CN" dirty="0"/>
          </a:p>
        </p:txBody>
      </p:sp>
      <p:sp>
        <p:nvSpPr>
          <p:cNvPr id="3" name="灯片编号占位符 2">
            <a:extLst>
              <a:ext uri="{FF2B5EF4-FFF2-40B4-BE49-F238E27FC236}">
                <a16:creationId xmlns:a16="http://schemas.microsoft.com/office/drawing/2014/main" id="{E19D3907-6602-44AC-B992-D6CDEC2C8A10}"/>
              </a:ext>
            </a:extLst>
          </p:cNvPr>
          <p:cNvSpPr>
            <a:spLocks noGrp="1"/>
          </p:cNvSpPr>
          <p:nvPr>
            <p:ph type="sldNum" sz="quarter" idx="12"/>
          </p:nvPr>
        </p:nvSpPr>
        <p:spPr/>
        <p:txBody>
          <a:bodyPr/>
          <a:lstStyle/>
          <a:p>
            <a:fld id="{FDC4A009-39F3-42EA-99EE-C16705A80149}" type="slidenum">
              <a:rPr lang="zh-CN" altLang="en-US" smtClean="0"/>
              <a:t>18</a:t>
            </a:fld>
            <a:endParaRPr lang="zh-CN" altLang="en-US" dirty="0"/>
          </a:p>
        </p:txBody>
      </p:sp>
      <p:pic>
        <p:nvPicPr>
          <p:cNvPr id="10" name="图片 9">
            <a:extLst>
              <a:ext uri="{FF2B5EF4-FFF2-40B4-BE49-F238E27FC236}">
                <a16:creationId xmlns:a16="http://schemas.microsoft.com/office/drawing/2014/main" id="{59869325-B6E2-4974-8FEA-8598D3DE12DF}"/>
              </a:ext>
            </a:extLst>
          </p:cNvPr>
          <p:cNvPicPr>
            <a:picLocks noChangeAspect="1"/>
          </p:cNvPicPr>
          <p:nvPr/>
        </p:nvPicPr>
        <p:blipFill>
          <a:blip r:embed="rId3"/>
          <a:stretch>
            <a:fillRect/>
          </a:stretch>
        </p:blipFill>
        <p:spPr>
          <a:xfrm>
            <a:off x="1535378" y="2175782"/>
            <a:ext cx="9076409" cy="4682218"/>
          </a:xfrm>
          <a:prstGeom prst="rect">
            <a:avLst/>
          </a:prstGeom>
        </p:spPr>
      </p:pic>
      <p:sp>
        <p:nvSpPr>
          <p:cNvPr id="15" name="内容占位符 10">
            <a:extLst>
              <a:ext uri="{FF2B5EF4-FFF2-40B4-BE49-F238E27FC236}">
                <a16:creationId xmlns:a16="http://schemas.microsoft.com/office/drawing/2014/main" id="{26964157-0594-44FD-8DA6-1B045C84D1A8}"/>
              </a:ext>
            </a:extLst>
          </p:cNvPr>
          <p:cNvSpPr txBox="1">
            <a:spLocks/>
          </p:cNvSpPr>
          <p:nvPr/>
        </p:nvSpPr>
        <p:spPr>
          <a:xfrm>
            <a:off x="1139729" y="1276233"/>
            <a:ext cx="6338757" cy="954008"/>
          </a:xfrm>
          <a:prstGeom prst="rect">
            <a:avLst/>
          </a:prstGeom>
        </p:spPr>
        <p:txBody>
          <a:bodyPr vert="horz" lIns="91440" tIns="45720" rIns="91440" bIns="45720" rtlCol="0" anchor="t">
            <a:no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lang="en-US" altLang="zh-CN" sz="2400" dirty="0">
                <a:solidFill>
                  <a:srgbClr val="3D3D3D"/>
                </a:solidFill>
                <a:latin typeface="Gill Sans MT" panose="020B0502020104020203"/>
                <a:ea typeface="华文中宋" panose="02010600040101010101" pitchFamily="2" charset="-122"/>
              </a:rPr>
              <a:t>T</a:t>
            </a:r>
            <a:r>
              <a:rPr kumimoji="0" lang="en-US" altLang="zh-CN" sz="2400" b="0" i="0" u="none" strike="noStrike" kern="1200" cap="none" spc="0" normalizeH="0" baseline="0" noProof="0" dirty="0" err="1">
                <a:ln>
                  <a:noFill/>
                </a:ln>
                <a:solidFill>
                  <a:srgbClr val="3D3D3D"/>
                </a:solidFill>
                <a:effectLst/>
                <a:uLnTx/>
                <a:uFillTx/>
                <a:latin typeface="Gill Sans MT" panose="020B0502020104020203"/>
                <a:ea typeface="华文中宋" panose="02010600040101010101" pitchFamily="2" charset="-122"/>
                <a:cs typeface="+mn-cs"/>
              </a:rPr>
              <a:t>uning</a:t>
            </a:r>
            <a:r>
              <a:rPr kumimoji="0" lang="en-US" altLang="zh-CN" sz="24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rPr>
              <a:t> results of XT72 #1-#6</a:t>
            </a:r>
          </a:p>
          <a:p>
            <a:pPr lvl="1">
              <a:buClr>
                <a:srgbClr val="5C2F7D"/>
              </a:buClr>
            </a:pPr>
            <a:r>
              <a:rPr kumimoji="0" lang="en-US" altLang="zh-CN" sz="2000" b="0" i="0" u="none" strike="noStrike" kern="1200" cap="none" spc="0" normalizeH="0" baseline="0" noProof="0" dirty="0">
                <a:ln>
                  <a:noFill/>
                </a:ln>
                <a:solidFill>
                  <a:srgbClr val="3D3D3D"/>
                </a:solidFill>
                <a:effectLst/>
                <a:uLnTx/>
                <a:uFillTx/>
                <a:latin typeface="Arial" panose="020B0604020202020204"/>
                <a:ea typeface="+mn-ea"/>
                <a:cs typeface="+mn-cs"/>
              </a:rPr>
              <a:t>using local reflection method</a:t>
            </a:r>
          </a:p>
          <a:p>
            <a:pPr lvl="1">
              <a:buClr>
                <a:srgbClr val="5C2F7D"/>
              </a:buClr>
            </a:pPr>
            <a:endParaRPr kumimoji="0" lang="en-US" altLang="zh-CN" sz="22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endParaRPr>
          </a:p>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endParaRPr kumimoji="0" lang="zh-CN" altLang="en-US" sz="28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endParaRPr>
          </a:p>
        </p:txBody>
      </p:sp>
    </p:spTree>
    <p:extLst>
      <p:ext uri="{BB962C8B-B14F-4D97-AF65-F5344CB8AC3E}">
        <p14:creationId xmlns:p14="http://schemas.microsoft.com/office/powerpoint/2010/main" val="1331793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9A7913-A5DE-439A-BDDB-136FBF474C6E}"/>
              </a:ext>
            </a:extLst>
          </p:cNvPr>
          <p:cNvSpPr>
            <a:spLocks noGrp="1"/>
          </p:cNvSpPr>
          <p:nvPr>
            <p:ph type="title"/>
          </p:nvPr>
        </p:nvSpPr>
        <p:spPr/>
        <p:txBody>
          <a:bodyPr/>
          <a:lstStyle/>
          <a:p>
            <a:r>
              <a:rPr lang="en-US" altLang="zh-CN" dirty="0"/>
              <a:t>X-band TW </a:t>
            </a:r>
            <a:r>
              <a:rPr lang="en-US" altLang="zh-CN" dirty="0" err="1"/>
              <a:t>linac</a:t>
            </a:r>
            <a:endParaRPr lang="en-US" altLang="zh-CN" dirty="0"/>
          </a:p>
        </p:txBody>
      </p:sp>
      <p:sp>
        <p:nvSpPr>
          <p:cNvPr id="3" name="灯片编号占位符 2">
            <a:extLst>
              <a:ext uri="{FF2B5EF4-FFF2-40B4-BE49-F238E27FC236}">
                <a16:creationId xmlns:a16="http://schemas.microsoft.com/office/drawing/2014/main" id="{E19D3907-6602-44AC-B992-D6CDEC2C8A10}"/>
              </a:ext>
            </a:extLst>
          </p:cNvPr>
          <p:cNvSpPr>
            <a:spLocks noGrp="1"/>
          </p:cNvSpPr>
          <p:nvPr>
            <p:ph type="sldNum" sz="quarter" idx="12"/>
          </p:nvPr>
        </p:nvSpPr>
        <p:spPr/>
        <p:txBody>
          <a:bodyPr/>
          <a:lstStyle/>
          <a:p>
            <a:fld id="{FDC4A009-39F3-42EA-99EE-C16705A80149}" type="slidenum">
              <a:rPr lang="zh-CN" altLang="en-US" smtClean="0"/>
              <a:t>19</a:t>
            </a:fld>
            <a:endParaRPr lang="zh-CN" altLang="en-US" dirty="0"/>
          </a:p>
        </p:txBody>
      </p:sp>
      <p:sp>
        <p:nvSpPr>
          <p:cNvPr id="11" name="内容占位符 10">
            <a:extLst>
              <a:ext uri="{FF2B5EF4-FFF2-40B4-BE49-F238E27FC236}">
                <a16:creationId xmlns:a16="http://schemas.microsoft.com/office/drawing/2014/main" id="{40D36F60-65BB-45AB-AD13-C308E1390FD6}"/>
              </a:ext>
            </a:extLst>
          </p:cNvPr>
          <p:cNvSpPr txBox="1">
            <a:spLocks/>
          </p:cNvSpPr>
          <p:nvPr/>
        </p:nvSpPr>
        <p:spPr>
          <a:xfrm>
            <a:off x="1090744" y="1428205"/>
            <a:ext cx="4738556" cy="598934"/>
          </a:xfrm>
          <a:prstGeom prst="rect">
            <a:avLst/>
          </a:prstGeom>
        </p:spPr>
        <p:txBody>
          <a:bodyPr vert="horz" lIns="91440" tIns="45720" rIns="91440" bIns="45720" rtlCol="0" anchor="t">
            <a:no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lang="en-US" altLang="zh-CN" sz="2400" dirty="0">
                <a:solidFill>
                  <a:srgbClr val="3D3D3D"/>
                </a:solidFill>
                <a:latin typeface="Gill Sans MT" panose="020B0502020104020203"/>
                <a:ea typeface="华文中宋" panose="02010600040101010101" pitchFamily="2" charset="-122"/>
              </a:rPr>
              <a:t>T</a:t>
            </a:r>
            <a:r>
              <a:rPr kumimoji="0" lang="en-US" altLang="zh-CN" sz="2400" b="0" i="0" u="none" strike="noStrike" kern="1200" cap="none" spc="0" normalizeH="0" baseline="0" noProof="0" dirty="0" err="1">
                <a:ln>
                  <a:noFill/>
                </a:ln>
                <a:solidFill>
                  <a:srgbClr val="3D3D3D"/>
                </a:solidFill>
                <a:effectLst/>
                <a:uLnTx/>
                <a:uFillTx/>
                <a:latin typeface="Gill Sans MT" panose="020B0502020104020203"/>
                <a:ea typeface="华文中宋" panose="02010600040101010101" pitchFamily="2" charset="-122"/>
                <a:cs typeface="+mn-cs"/>
              </a:rPr>
              <a:t>uning</a:t>
            </a:r>
            <a:r>
              <a:rPr kumimoji="0" lang="en-US" altLang="zh-CN" sz="24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rPr>
              <a:t> results of XT72 #1-#6</a:t>
            </a:r>
          </a:p>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endParaRPr kumimoji="0" lang="zh-CN" altLang="en-US" sz="28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endParaRPr>
          </a:p>
        </p:txBody>
      </p:sp>
      <p:graphicFrame>
        <p:nvGraphicFramePr>
          <p:cNvPr id="16" name="表格 6">
            <a:extLst>
              <a:ext uri="{FF2B5EF4-FFF2-40B4-BE49-F238E27FC236}">
                <a16:creationId xmlns:a16="http://schemas.microsoft.com/office/drawing/2014/main" id="{AEB4D6E3-F17D-4DF1-B739-FDA7EB8B3EAD}"/>
              </a:ext>
            </a:extLst>
          </p:cNvPr>
          <p:cNvGraphicFramePr>
            <a:graphicFrameLocks noGrp="1"/>
          </p:cNvGraphicFramePr>
          <p:nvPr>
            <p:extLst>
              <p:ext uri="{D42A27DB-BD31-4B8C-83A1-F6EECF244321}">
                <p14:modId xmlns:p14="http://schemas.microsoft.com/office/powerpoint/2010/main" val="2623127310"/>
              </p:ext>
            </p:extLst>
          </p:nvPr>
        </p:nvGraphicFramePr>
        <p:xfrm>
          <a:off x="489857" y="2425901"/>
          <a:ext cx="3477986" cy="3934491"/>
        </p:xfrm>
        <a:graphic>
          <a:graphicData uri="http://schemas.openxmlformats.org/drawingml/2006/table">
            <a:tbl>
              <a:tblPr firstRow="1" bandRow="1"/>
              <a:tblGrid>
                <a:gridCol w="1737163">
                  <a:extLst>
                    <a:ext uri="{9D8B030D-6E8A-4147-A177-3AD203B41FA5}">
                      <a16:colId xmlns:a16="http://schemas.microsoft.com/office/drawing/2014/main" val="495184029"/>
                    </a:ext>
                  </a:extLst>
                </a:gridCol>
                <a:gridCol w="1740823">
                  <a:extLst>
                    <a:ext uri="{9D8B030D-6E8A-4147-A177-3AD203B41FA5}">
                      <a16:colId xmlns:a16="http://schemas.microsoft.com/office/drawing/2014/main" val="1265392639"/>
                    </a:ext>
                  </a:extLst>
                </a:gridCol>
              </a:tblGrid>
              <a:tr h="677493">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altLang="zh-CN" dirty="0"/>
                        <a:t>Structure Number</a:t>
                      </a:r>
                      <a:endParaRPr lang="zh-CN" altLang="en-US"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2F7C"/>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en-US" altLang="zh-CN" dirty="0"/>
                        <a:t>Phase Advance</a:t>
                      </a:r>
                      <a:endParaRPr lang="zh-CN" altLang="en-US"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B2F7C"/>
                    </a:solidFill>
                  </a:tcPr>
                </a:tc>
                <a:extLst>
                  <a:ext uri="{0D108BD9-81ED-4DB2-BD59-A6C34878D82A}">
                    <a16:rowId xmlns:a16="http://schemas.microsoft.com/office/drawing/2014/main" val="2948297642"/>
                  </a:ext>
                </a:extLst>
              </a:tr>
              <a:tr h="542833">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#1</a:t>
                      </a:r>
                      <a:endParaRPr lang="zh-CN" alt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119.87±1.85°</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extLst>
                  <a:ext uri="{0D108BD9-81ED-4DB2-BD59-A6C34878D82A}">
                    <a16:rowId xmlns:a16="http://schemas.microsoft.com/office/drawing/2014/main" val="1159401270"/>
                  </a:ext>
                </a:extLst>
              </a:tr>
              <a:tr h="542833">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#2</a:t>
                      </a:r>
                      <a:endParaRPr lang="zh-CN" alt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120.12±2.87°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extLst>
                  <a:ext uri="{0D108BD9-81ED-4DB2-BD59-A6C34878D82A}">
                    <a16:rowId xmlns:a16="http://schemas.microsoft.com/office/drawing/2014/main" val="3530975442"/>
                  </a:ext>
                </a:extLst>
              </a:tr>
              <a:tr h="542833">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#3</a:t>
                      </a:r>
                      <a:endParaRPr lang="zh-CN" alt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119.92±1.54°</a:t>
                      </a:r>
                      <a:endParaRPr lang="zh-CN" alt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extLst>
                  <a:ext uri="{0D108BD9-81ED-4DB2-BD59-A6C34878D82A}">
                    <a16:rowId xmlns:a16="http://schemas.microsoft.com/office/drawing/2014/main" val="3698121410"/>
                  </a:ext>
                </a:extLst>
              </a:tr>
              <a:tr h="542833">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#4</a:t>
                      </a:r>
                      <a:endParaRPr lang="zh-CN" alt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120.01±1.58°</a:t>
                      </a:r>
                      <a:endParaRPr lang="zh-CN" alt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extLst>
                  <a:ext uri="{0D108BD9-81ED-4DB2-BD59-A6C34878D82A}">
                    <a16:rowId xmlns:a16="http://schemas.microsoft.com/office/drawing/2014/main" val="781437411"/>
                  </a:ext>
                </a:extLst>
              </a:tr>
              <a:tr h="542833">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#5</a:t>
                      </a:r>
                      <a:endParaRPr lang="zh-CN" alt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120.02±2.61°</a:t>
                      </a:r>
                      <a:endParaRPr lang="zh-CN" alt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40000"/>
                      </a:srgbClr>
                    </a:solidFill>
                  </a:tcPr>
                </a:tc>
                <a:extLst>
                  <a:ext uri="{0D108BD9-81ED-4DB2-BD59-A6C34878D82A}">
                    <a16:rowId xmlns:a16="http://schemas.microsoft.com/office/drawing/2014/main" val="4149130487"/>
                  </a:ext>
                </a:extLst>
              </a:tr>
              <a:tr h="542833">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#6</a:t>
                      </a:r>
                      <a:endParaRPr lang="zh-CN" alt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algn="ctr"/>
                      <a:r>
                        <a:rPr lang="en-US" altLang="zh-CN" dirty="0"/>
                        <a:t>120.11±3.17°</a:t>
                      </a:r>
                      <a:endParaRPr lang="zh-CN" alt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B2F7C">
                        <a:tint val="20000"/>
                      </a:srgbClr>
                    </a:solidFill>
                  </a:tcPr>
                </a:tc>
                <a:extLst>
                  <a:ext uri="{0D108BD9-81ED-4DB2-BD59-A6C34878D82A}">
                    <a16:rowId xmlns:a16="http://schemas.microsoft.com/office/drawing/2014/main" val="2676254349"/>
                  </a:ext>
                </a:extLst>
              </a:tr>
            </a:tbl>
          </a:graphicData>
        </a:graphic>
      </p:graphicFrame>
      <p:pic>
        <p:nvPicPr>
          <p:cNvPr id="19" name="图片 18">
            <a:extLst>
              <a:ext uri="{FF2B5EF4-FFF2-40B4-BE49-F238E27FC236}">
                <a16:creationId xmlns:a16="http://schemas.microsoft.com/office/drawing/2014/main" id="{4F408F1F-4C6D-4D4F-B358-E395774EB607}"/>
              </a:ext>
            </a:extLst>
          </p:cNvPr>
          <p:cNvPicPr>
            <a:picLocks noChangeAspect="1"/>
          </p:cNvPicPr>
          <p:nvPr/>
        </p:nvPicPr>
        <p:blipFill>
          <a:blip r:embed="rId3"/>
          <a:stretch>
            <a:fillRect/>
          </a:stretch>
        </p:blipFill>
        <p:spPr>
          <a:xfrm>
            <a:off x="4082143" y="1928295"/>
            <a:ext cx="7554293" cy="4929705"/>
          </a:xfrm>
          <a:prstGeom prst="rect">
            <a:avLst/>
          </a:prstGeom>
        </p:spPr>
      </p:pic>
    </p:spTree>
    <p:extLst>
      <p:ext uri="{BB962C8B-B14F-4D97-AF65-F5344CB8AC3E}">
        <p14:creationId xmlns:p14="http://schemas.microsoft.com/office/powerpoint/2010/main" val="147961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5E1B6-CAD3-4336-994B-F24CD6511E77}"/>
              </a:ext>
            </a:extLst>
          </p:cNvPr>
          <p:cNvSpPr>
            <a:spLocks noGrp="1"/>
          </p:cNvSpPr>
          <p:nvPr>
            <p:ph type="title"/>
          </p:nvPr>
        </p:nvSpPr>
        <p:spPr/>
        <p:txBody>
          <a:bodyPr/>
          <a:lstStyle/>
          <a:p>
            <a:r>
              <a:rPr lang="en-US" altLang="zh-CN" dirty="0"/>
              <a:t>OUTLINE</a:t>
            </a:r>
            <a:endParaRPr lang="zh-CN" altLang="en-US" dirty="0"/>
          </a:p>
        </p:txBody>
      </p:sp>
      <p:sp>
        <p:nvSpPr>
          <p:cNvPr id="3" name="灯片编号占位符 2">
            <a:extLst>
              <a:ext uri="{FF2B5EF4-FFF2-40B4-BE49-F238E27FC236}">
                <a16:creationId xmlns:a16="http://schemas.microsoft.com/office/drawing/2014/main" id="{8A931EB4-197C-4105-BADD-EA822B25F82B}"/>
              </a:ext>
            </a:extLst>
          </p:cNvPr>
          <p:cNvSpPr>
            <a:spLocks noGrp="1"/>
          </p:cNvSpPr>
          <p:nvPr>
            <p:ph type="sldNum" sz="quarter" idx="12"/>
          </p:nvPr>
        </p:nvSpPr>
        <p:spPr/>
        <p:txBody>
          <a:bodyPr/>
          <a:lstStyle/>
          <a:p>
            <a:fld id="{FDC4A009-39F3-42EA-99EE-C16705A80149}" type="slidenum">
              <a:rPr lang="zh-CN" altLang="en-US" smtClean="0"/>
              <a:t>2</a:t>
            </a:fld>
            <a:endParaRPr lang="zh-CN" altLang="en-US"/>
          </a:p>
        </p:txBody>
      </p:sp>
      <p:sp>
        <p:nvSpPr>
          <p:cNvPr id="4" name="文本框 3">
            <a:extLst>
              <a:ext uri="{FF2B5EF4-FFF2-40B4-BE49-F238E27FC236}">
                <a16:creationId xmlns:a16="http://schemas.microsoft.com/office/drawing/2014/main" id="{858CF3E3-6193-4A54-9381-953CA1F09C96}"/>
              </a:ext>
            </a:extLst>
          </p:cNvPr>
          <p:cNvSpPr txBox="1"/>
          <p:nvPr/>
        </p:nvSpPr>
        <p:spPr>
          <a:xfrm>
            <a:off x="1524000" y="1755648"/>
            <a:ext cx="8753856" cy="426751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2800" b="1" dirty="0">
                <a:solidFill>
                  <a:srgbClr val="7030A0"/>
                </a:solidFill>
              </a:rPr>
              <a:t>Introduction</a:t>
            </a:r>
          </a:p>
          <a:p>
            <a:pPr marL="285750" indent="-285750">
              <a:lnSpc>
                <a:spcPct val="200000"/>
              </a:lnSpc>
              <a:buFont typeface="Arial" panose="020B0604020202020204" pitchFamily="34" charset="0"/>
              <a:buChar char="•"/>
            </a:pPr>
            <a:r>
              <a:rPr lang="en-US" altLang="zh-CN" sz="2800" b="1" dirty="0">
                <a:solidFill>
                  <a:srgbClr val="7030A0"/>
                </a:solidFill>
              </a:rPr>
              <a:t>Overview of the Beamline</a:t>
            </a:r>
          </a:p>
          <a:p>
            <a:pPr marL="285750" indent="-285750">
              <a:lnSpc>
                <a:spcPct val="200000"/>
              </a:lnSpc>
              <a:buFont typeface="Arial" panose="020B0604020202020204" pitchFamily="34" charset="0"/>
              <a:buChar char="•"/>
            </a:pPr>
            <a:r>
              <a:rPr lang="en-US" altLang="zh-CN" sz="2800" b="1" dirty="0">
                <a:solidFill>
                  <a:srgbClr val="7030A0"/>
                </a:solidFill>
              </a:rPr>
              <a:t>The S-band injector</a:t>
            </a:r>
          </a:p>
          <a:p>
            <a:pPr marL="285750" indent="-285750">
              <a:lnSpc>
                <a:spcPct val="200000"/>
              </a:lnSpc>
              <a:buFont typeface="Arial" panose="020B0604020202020204" pitchFamily="34" charset="0"/>
              <a:buChar char="•"/>
            </a:pPr>
            <a:r>
              <a:rPr lang="en-US" altLang="zh-CN" sz="2800" b="1" dirty="0">
                <a:solidFill>
                  <a:srgbClr val="7030A0"/>
                </a:solidFill>
              </a:rPr>
              <a:t>The X-band </a:t>
            </a:r>
            <a:r>
              <a:rPr lang="en-US" altLang="zh-CN" sz="2800" b="1" dirty="0" err="1">
                <a:solidFill>
                  <a:srgbClr val="7030A0"/>
                </a:solidFill>
              </a:rPr>
              <a:t>linac</a:t>
            </a:r>
            <a:endParaRPr lang="en-US" altLang="zh-CN" sz="2800" b="1" dirty="0">
              <a:solidFill>
                <a:srgbClr val="7030A0"/>
              </a:solidFill>
            </a:endParaRPr>
          </a:p>
          <a:p>
            <a:pPr marL="285750" indent="-285750">
              <a:lnSpc>
                <a:spcPct val="200000"/>
              </a:lnSpc>
              <a:buFont typeface="Arial" panose="020B0604020202020204" pitchFamily="34" charset="0"/>
              <a:buChar char="•"/>
            </a:pPr>
            <a:r>
              <a:rPr lang="en-US" altLang="zh-CN" sz="2800" b="1" dirty="0">
                <a:solidFill>
                  <a:srgbClr val="7030A0"/>
                </a:solidFill>
              </a:rPr>
              <a:t>Progress and summary</a:t>
            </a:r>
            <a:endParaRPr lang="zh-CN" altLang="en-US" sz="2800" b="1" dirty="0">
              <a:solidFill>
                <a:srgbClr val="7030A0"/>
              </a:solidFill>
            </a:endParaRPr>
          </a:p>
        </p:txBody>
      </p:sp>
    </p:spTree>
    <p:extLst>
      <p:ext uri="{BB962C8B-B14F-4D97-AF65-F5344CB8AC3E}">
        <p14:creationId xmlns:p14="http://schemas.microsoft.com/office/powerpoint/2010/main" val="3861870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4A0FE-DE39-4719-BCB9-1D674003D166}"/>
              </a:ext>
            </a:extLst>
          </p:cNvPr>
          <p:cNvSpPr>
            <a:spLocks noGrp="1"/>
          </p:cNvSpPr>
          <p:nvPr>
            <p:ph type="title"/>
          </p:nvPr>
        </p:nvSpPr>
        <p:spPr/>
        <p:txBody>
          <a:bodyPr>
            <a:normAutofit/>
          </a:bodyPr>
          <a:lstStyle/>
          <a:p>
            <a:r>
              <a:rPr lang="en-US" altLang="zh-CN" dirty="0"/>
              <a:t>High power test @ </a:t>
            </a:r>
            <a:r>
              <a:rPr lang="en-US" altLang="zh-CN" dirty="0" err="1"/>
              <a:t>Tpot</a:t>
            </a:r>
            <a:r>
              <a:rPr lang="en-US" altLang="zh-CN" dirty="0"/>
              <a:t>-X</a:t>
            </a:r>
            <a:endParaRPr lang="zh-CN" altLang="en-US" dirty="0"/>
          </a:p>
        </p:txBody>
      </p:sp>
      <p:sp>
        <p:nvSpPr>
          <p:cNvPr id="3" name="灯片编号占位符 2">
            <a:extLst>
              <a:ext uri="{FF2B5EF4-FFF2-40B4-BE49-F238E27FC236}">
                <a16:creationId xmlns:a16="http://schemas.microsoft.com/office/drawing/2014/main" id="{B613A7A4-FA80-4D14-BC93-90E91DDE97C4}"/>
              </a:ext>
            </a:extLst>
          </p:cNvPr>
          <p:cNvSpPr>
            <a:spLocks noGrp="1"/>
          </p:cNvSpPr>
          <p:nvPr>
            <p:ph type="sldNum" sz="quarter" idx="12"/>
          </p:nvPr>
        </p:nvSpPr>
        <p:spPr/>
        <p:txBody>
          <a:bodyPr/>
          <a:lstStyle/>
          <a:p>
            <a:fld id="{FDC4A009-39F3-42EA-99EE-C16705A80149}" type="slidenum">
              <a:rPr lang="zh-CN" altLang="en-US" smtClean="0"/>
              <a:t>20</a:t>
            </a:fld>
            <a:endParaRPr lang="zh-CN" altLang="en-US" dirty="0"/>
          </a:p>
        </p:txBody>
      </p:sp>
      <p:sp>
        <p:nvSpPr>
          <p:cNvPr id="8" name="Content Placeholder 1">
            <a:extLst>
              <a:ext uri="{FF2B5EF4-FFF2-40B4-BE49-F238E27FC236}">
                <a16:creationId xmlns:a16="http://schemas.microsoft.com/office/drawing/2014/main" id="{F2E47976-92A0-4E2C-8EFF-AD18A0EE20F6}"/>
              </a:ext>
            </a:extLst>
          </p:cNvPr>
          <p:cNvSpPr txBox="1">
            <a:spLocks/>
          </p:cNvSpPr>
          <p:nvPr/>
        </p:nvSpPr>
        <p:spPr>
          <a:xfrm>
            <a:off x="122177" y="1350628"/>
            <a:ext cx="6823241" cy="4899170"/>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sz="1800" b="1" i="0" u="none" strike="noStrike" kern="1200" cap="none" spc="0" normalizeH="0" baseline="0" noProof="0" dirty="0">
                <a:ln>
                  <a:noFill/>
                </a:ln>
                <a:solidFill>
                  <a:srgbClr val="3D3D3D"/>
                </a:solidFill>
                <a:effectLst/>
                <a:uLnTx/>
                <a:uFillTx/>
                <a:latin typeface="Arial" panose="020B0604020202020204"/>
                <a:ea typeface="+mn-ea"/>
                <a:cs typeface="+mn-cs"/>
              </a:rPr>
              <a:t>T</a:t>
            </a:r>
            <a:r>
              <a:rPr kumimoji="0" lang="en-US" sz="1800" b="0" i="0" u="none" strike="noStrike" kern="1200" cap="none" spc="0" normalizeH="0" baseline="0" noProof="0" dirty="0">
                <a:ln>
                  <a:noFill/>
                </a:ln>
                <a:solidFill>
                  <a:srgbClr val="3D3D3D"/>
                </a:solidFill>
                <a:effectLst/>
                <a:uLnTx/>
                <a:uFillTx/>
                <a:latin typeface="Arial" panose="020B0604020202020204"/>
                <a:ea typeface="+mn-ea"/>
                <a:cs typeface="+mn-cs"/>
              </a:rPr>
              <a:t>singhua high </a:t>
            </a:r>
            <a:r>
              <a:rPr kumimoji="0" lang="en-US" sz="1800" b="1" i="0" u="none" strike="noStrike" kern="1200" cap="none" spc="0" normalizeH="0" baseline="0" noProof="0" dirty="0" err="1">
                <a:ln>
                  <a:noFill/>
                </a:ln>
                <a:solidFill>
                  <a:srgbClr val="3D3D3D"/>
                </a:solidFill>
                <a:effectLst/>
                <a:uLnTx/>
                <a:uFillTx/>
                <a:latin typeface="Arial" panose="020B0604020202020204"/>
                <a:ea typeface="+mn-ea"/>
                <a:cs typeface="+mn-cs"/>
              </a:rPr>
              <a:t>PO</a:t>
            </a:r>
            <a:r>
              <a:rPr kumimoji="0" lang="en-US" sz="1800" b="0" i="0" u="none" strike="noStrike" kern="1200" cap="none" spc="0" normalizeH="0" baseline="0" noProof="0" dirty="0" err="1">
                <a:ln>
                  <a:noFill/>
                </a:ln>
                <a:solidFill>
                  <a:srgbClr val="3D3D3D"/>
                </a:solidFill>
                <a:effectLst/>
                <a:uLnTx/>
                <a:uFillTx/>
                <a:latin typeface="Arial" panose="020B0604020202020204"/>
                <a:ea typeface="+mn-ea"/>
                <a:cs typeface="+mn-cs"/>
              </a:rPr>
              <a:t>wer</a:t>
            </a:r>
            <a:r>
              <a:rPr kumimoji="0" lang="en-US" sz="1800" b="0" i="0" u="none" strike="noStrike" kern="1200" cap="none" spc="0" normalizeH="0" baseline="0" noProof="0" dirty="0">
                <a:ln>
                  <a:noFill/>
                </a:ln>
                <a:solidFill>
                  <a:srgbClr val="3D3D3D"/>
                </a:solidFill>
                <a:effectLst/>
                <a:uLnTx/>
                <a:uFillTx/>
                <a:latin typeface="Arial" panose="020B0604020202020204"/>
                <a:ea typeface="+mn-ea"/>
                <a:cs typeface="+mn-cs"/>
              </a:rPr>
              <a:t> </a:t>
            </a:r>
            <a:r>
              <a:rPr kumimoji="0" lang="en-US" sz="1800" b="1" i="0" u="none" strike="noStrike" kern="1200" cap="none" spc="0" normalizeH="0" baseline="0" noProof="0" dirty="0">
                <a:ln>
                  <a:noFill/>
                </a:ln>
                <a:solidFill>
                  <a:srgbClr val="3D3D3D"/>
                </a:solidFill>
                <a:effectLst/>
                <a:uLnTx/>
                <a:uFillTx/>
                <a:latin typeface="Arial" panose="020B0604020202020204"/>
                <a:ea typeface="+mn-ea"/>
                <a:cs typeface="+mn-cs"/>
              </a:rPr>
              <a:t>T</a:t>
            </a:r>
            <a:r>
              <a:rPr kumimoji="0" lang="en-US" sz="1800" b="0" i="0" u="none" strike="noStrike" kern="1200" cap="none" spc="0" normalizeH="0" baseline="0" noProof="0" dirty="0">
                <a:ln>
                  <a:noFill/>
                </a:ln>
                <a:solidFill>
                  <a:srgbClr val="3D3D3D"/>
                </a:solidFill>
                <a:effectLst/>
                <a:uLnTx/>
                <a:uFillTx/>
                <a:latin typeface="Arial" panose="020B0604020202020204"/>
                <a:ea typeface="+mn-ea"/>
                <a:cs typeface="+mn-cs"/>
              </a:rPr>
              <a:t>est stand for </a:t>
            </a:r>
            <a:r>
              <a:rPr kumimoji="0" lang="en-US" sz="1800" b="1" i="0" u="none" strike="noStrike" kern="1200" cap="none" spc="0" normalizeH="0" baseline="0" noProof="0" dirty="0">
                <a:ln>
                  <a:noFill/>
                </a:ln>
                <a:solidFill>
                  <a:srgbClr val="3D3D3D"/>
                </a:solidFill>
                <a:effectLst/>
                <a:uLnTx/>
                <a:uFillTx/>
                <a:latin typeface="Arial" panose="020B0604020202020204"/>
                <a:ea typeface="+mn-ea"/>
                <a:cs typeface="+mn-cs"/>
              </a:rPr>
              <a:t>X</a:t>
            </a:r>
            <a:r>
              <a:rPr kumimoji="0" lang="en-US" sz="1800" b="0" i="0" u="none" strike="noStrike" kern="1200" cap="none" spc="0" normalizeH="0" baseline="0" noProof="0" dirty="0">
                <a:ln>
                  <a:noFill/>
                </a:ln>
                <a:solidFill>
                  <a:srgbClr val="3D3D3D"/>
                </a:solidFill>
                <a:effectLst/>
                <a:uLnTx/>
                <a:uFillTx/>
                <a:latin typeface="Arial" panose="020B0604020202020204"/>
                <a:ea typeface="+mn-ea"/>
                <a:cs typeface="+mn-cs"/>
              </a:rPr>
              <a:t>-band  (TPOT-X)</a:t>
            </a:r>
          </a:p>
          <a:p>
            <a:pPr marL="629984" marR="0" lvl="1"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Arial" panose="020B0604020202020204"/>
                <a:ea typeface="+mn-ea"/>
                <a:cs typeface="+mn-cs"/>
              </a:rPr>
              <a:t>50 MW CPI VKX8311B Klystron</a:t>
            </a:r>
          </a:p>
          <a:p>
            <a:pPr marL="629984" marR="0" lvl="1"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Arial" panose="020B0604020202020204"/>
                <a:ea typeface="+mn-ea"/>
                <a:cs typeface="+mn-cs"/>
              </a:rPr>
              <a:t>Pulse compressor (energy gain factor of 4)</a:t>
            </a:r>
          </a:p>
          <a:p>
            <a:pPr marL="629984" marR="0" lvl="1"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Arial" panose="020B0604020202020204"/>
                <a:ea typeface="+mn-ea"/>
                <a:cs typeface="+mn-cs"/>
              </a:rPr>
              <a:t>Direction couplers (DC) for signal detection</a:t>
            </a:r>
          </a:p>
          <a:p>
            <a:pPr marL="629984" marR="0" lvl="1"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Arial" panose="020B0604020202020204"/>
                <a:ea typeface="+mn-ea"/>
                <a:cs typeface="+mn-cs"/>
              </a:rPr>
              <a:t>Conditioning XT72#1-#6</a:t>
            </a:r>
          </a:p>
          <a:p>
            <a:pPr marL="629984" marR="0" lvl="1"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endParaRPr kumimoji="0" lang="en-US" sz="1600" b="0" i="0" u="none" strike="noStrike" kern="1200" cap="none" spc="0" normalizeH="0" baseline="0" noProof="0" dirty="0">
              <a:ln>
                <a:noFill/>
              </a:ln>
              <a:solidFill>
                <a:srgbClr val="3D3D3D"/>
              </a:solidFill>
              <a:effectLst/>
              <a:uLnTx/>
              <a:uFillTx/>
              <a:latin typeface="Arial" panose="020B0604020202020204"/>
              <a:ea typeface="+mn-ea"/>
              <a:cs typeface="+mn-cs"/>
            </a:endParaRPr>
          </a:p>
          <a:p>
            <a:pPr marL="629984" marR="0" lvl="1"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endParaRPr kumimoji="0" lang="en-US" sz="1600" b="0" i="0" u="none" strike="noStrike" kern="1200" cap="none" spc="0" normalizeH="0" baseline="0" noProof="0" dirty="0">
              <a:ln>
                <a:noFill/>
              </a:ln>
              <a:solidFill>
                <a:srgbClr val="3D3D3D"/>
              </a:solidFill>
              <a:effectLst/>
              <a:uLnTx/>
              <a:uFillTx/>
              <a:latin typeface="Arial" panose="020B0604020202020204"/>
              <a:ea typeface="+mn-ea"/>
              <a:cs typeface="+mn-cs"/>
            </a:endParaRPr>
          </a:p>
          <a:p>
            <a:pPr marL="629984" marR="0" lvl="1"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endParaRPr kumimoji="0" lang="en-US" sz="1600" b="0" i="0" u="none" strike="noStrike" kern="1200" cap="none" spc="0" normalizeH="0" baseline="0" noProof="0" dirty="0">
              <a:ln>
                <a:noFill/>
              </a:ln>
              <a:solidFill>
                <a:srgbClr val="3D3D3D"/>
              </a:solidFill>
              <a:effectLst/>
              <a:uLnTx/>
              <a:uFillTx/>
              <a:latin typeface="Arial" panose="020B0604020202020204"/>
              <a:ea typeface="+mn-ea"/>
              <a:cs typeface="+mn-cs"/>
            </a:endParaRPr>
          </a:p>
        </p:txBody>
      </p:sp>
      <p:pic>
        <p:nvPicPr>
          <p:cNvPr id="10" name="Picture 5">
            <a:extLst>
              <a:ext uri="{FF2B5EF4-FFF2-40B4-BE49-F238E27FC236}">
                <a16:creationId xmlns:a16="http://schemas.microsoft.com/office/drawing/2014/main" id="{BF3241B8-01D0-44F0-959C-7DCEDDE706A2}"/>
              </a:ext>
            </a:extLst>
          </p:cNvPr>
          <p:cNvPicPr>
            <a:picLocks noChangeAspect="1"/>
          </p:cNvPicPr>
          <p:nvPr/>
        </p:nvPicPr>
        <p:blipFill rotWithShape="1">
          <a:blip r:embed="rId3"/>
          <a:srcRect b="38054"/>
          <a:stretch/>
        </p:blipFill>
        <p:spPr>
          <a:xfrm>
            <a:off x="6397061" y="1350628"/>
            <a:ext cx="4941241" cy="5303571"/>
          </a:xfrm>
          <a:prstGeom prst="rect">
            <a:avLst/>
          </a:prstGeom>
        </p:spPr>
      </p:pic>
      <p:pic>
        <p:nvPicPr>
          <p:cNvPr id="11" name="Picture 6">
            <a:extLst>
              <a:ext uri="{FF2B5EF4-FFF2-40B4-BE49-F238E27FC236}">
                <a16:creationId xmlns:a16="http://schemas.microsoft.com/office/drawing/2014/main" id="{47A60155-DA97-4597-A3E9-75B8C3ECC448}"/>
              </a:ext>
            </a:extLst>
          </p:cNvPr>
          <p:cNvPicPr>
            <a:picLocks noChangeAspect="1"/>
          </p:cNvPicPr>
          <p:nvPr/>
        </p:nvPicPr>
        <p:blipFill rotWithShape="1">
          <a:blip r:embed="rId3"/>
          <a:srcRect t="61946"/>
          <a:stretch/>
        </p:blipFill>
        <p:spPr>
          <a:xfrm>
            <a:off x="751486" y="3252795"/>
            <a:ext cx="5260694" cy="3468679"/>
          </a:xfrm>
          <a:prstGeom prst="rect">
            <a:avLst/>
          </a:prstGeom>
        </p:spPr>
      </p:pic>
    </p:spTree>
    <p:extLst>
      <p:ext uri="{BB962C8B-B14F-4D97-AF65-F5344CB8AC3E}">
        <p14:creationId xmlns:p14="http://schemas.microsoft.com/office/powerpoint/2010/main" val="1350029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2CE21A-DA23-47AB-BF03-6FD743F02815}"/>
              </a:ext>
            </a:extLst>
          </p:cNvPr>
          <p:cNvSpPr>
            <a:spLocks noGrp="1"/>
          </p:cNvSpPr>
          <p:nvPr>
            <p:ph type="title"/>
          </p:nvPr>
        </p:nvSpPr>
        <p:spPr/>
        <p:txBody>
          <a:bodyPr>
            <a:normAutofit fontScale="90000"/>
          </a:bodyPr>
          <a:lstStyle/>
          <a:p>
            <a:r>
              <a:rPr lang="en-US" altLang="zh-CN" dirty="0"/>
              <a:t>High-gradient performance of XT72 #1</a:t>
            </a:r>
            <a:endParaRPr lang="zh-CN" altLang="en-US" dirty="0"/>
          </a:p>
        </p:txBody>
      </p:sp>
      <p:sp>
        <p:nvSpPr>
          <p:cNvPr id="3" name="灯片编号占位符 2">
            <a:extLst>
              <a:ext uri="{FF2B5EF4-FFF2-40B4-BE49-F238E27FC236}">
                <a16:creationId xmlns:a16="http://schemas.microsoft.com/office/drawing/2014/main" id="{A942B822-735C-472B-B9BC-C3CCF9111E21}"/>
              </a:ext>
            </a:extLst>
          </p:cNvPr>
          <p:cNvSpPr>
            <a:spLocks noGrp="1"/>
          </p:cNvSpPr>
          <p:nvPr>
            <p:ph type="sldNum" sz="quarter" idx="12"/>
          </p:nvPr>
        </p:nvSpPr>
        <p:spPr/>
        <p:txBody>
          <a:bodyPr/>
          <a:lstStyle/>
          <a:p>
            <a:fld id="{FDC4A009-39F3-42EA-99EE-C16705A80149}" type="slidenum">
              <a:rPr lang="zh-CN" altLang="en-US" smtClean="0"/>
              <a:t>21</a:t>
            </a:fld>
            <a:endParaRPr lang="zh-CN" altLang="en-US"/>
          </a:p>
        </p:txBody>
      </p:sp>
      <p:pic>
        <p:nvPicPr>
          <p:cNvPr id="4" name="图片 3">
            <a:extLst>
              <a:ext uri="{FF2B5EF4-FFF2-40B4-BE49-F238E27FC236}">
                <a16:creationId xmlns:a16="http://schemas.microsoft.com/office/drawing/2014/main" id="{D423F1EC-7022-44F2-9638-4F53F9C23E1B}"/>
              </a:ext>
            </a:extLst>
          </p:cNvPr>
          <p:cNvPicPr>
            <a:picLocks noChangeAspect="1"/>
          </p:cNvPicPr>
          <p:nvPr/>
        </p:nvPicPr>
        <p:blipFill>
          <a:blip r:embed="rId3"/>
          <a:stretch>
            <a:fillRect/>
          </a:stretch>
        </p:blipFill>
        <p:spPr>
          <a:xfrm>
            <a:off x="8468514" y="1439307"/>
            <a:ext cx="3365965" cy="5045455"/>
          </a:xfrm>
          <a:prstGeom prst="rect">
            <a:avLst/>
          </a:prstGeom>
        </p:spPr>
      </p:pic>
      <p:sp>
        <p:nvSpPr>
          <p:cNvPr id="5" name="文本框 4">
            <a:extLst>
              <a:ext uri="{FF2B5EF4-FFF2-40B4-BE49-F238E27FC236}">
                <a16:creationId xmlns:a16="http://schemas.microsoft.com/office/drawing/2014/main" id="{4002F6F4-44B3-4ABE-BAF7-A193AD954D64}"/>
              </a:ext>
            </a:extLst>
          </p:cNvPr>
          <p:cNvSpPr txBox="1"/>
          <p:nvPr/>
        </p:nvSpPr>
        <p:spPr>
          <a:xfrm>
            <a:off x="5210596" y="2206826"/>
            <a:ext cx="3298403" cy="2862322"/>
          </a:xfrm>
          <a:prstGeom prst="rect">
            <a:avLst/>
          </a:prstGeom>
          <a:noFill/>
        </p:spPr>
        <p:txBody>
          <a:bodyPr wrap="none" rtlCol="0">
            <a:spAutoFit/>
          </a:bodyPr>
          <a:lstStyle/>
          <a:p>
            <a:r>
              <a:rPr lang="en-US" altLang="zh-CN" sz="2000" dirty="0"/>
              <a:t>Gradient @ 80MV/m</a:t>
            </a:r>
          </a:p>
          <a:p>
            <a:endParaRPr lang="en-US" altLang="zh-CN" sz="2000" dirty="0"/>
          </a:p>
          <a:p>
            <a:r>
              <a:rPr lang="en-US" altLang="zh-CN" sz="2000" dirty="0"/>
              <a:t>BDR rate 1e-4 </a:t>
            </a:r>
          </a:p>
          <a:p>
            <a:endParaRPr lang="en-US" altLang="zh-CN" sz="2000" dirty="0"/>
          </a:p>
          <a:p>
            <a:r>
              <a:rPr lang="en-US" altLang="zh-CN" sz="2000" dirty="0"/>
              <a:t>Breakdown event </a:t>
            </a:r>
          </a:p>
          <a:p>
            <a:r>
              <a:rPr lang="en-US" altLang="zh-CN" sz="2000" dirty="0"/>
              <a:t>evenly distributed</a:t>
            </a:r>
          </a:p>
          <a:p>
            <a:r>
              <a:rPr lang="en-US" altLang="zh-CN" sz="2000" dirty="0"/>
              <a:t>Compared with XC72 (CI)</a:t>
            </a:r>
          </a:p>
          <a:p>
            <a:endParaRPr lang="en-US" altLang="zh-CN" sz="2000" dirty="0"/>
          </a:p>
          <a:p>
            <a:r>
              <a:rPr lang="en-US" altLang="zh-CN" sz="2000" dirty="0"/>
              <a:t>XT72 has better performance</a:t>
            </a:r>
            <a:endParaRPr lang="zh-CN" altLang="en-US" sz="2000" dirty="0"/>
          </a:p>
        </p:txBody>
      </p:sp>
      <p:sp>
        <p:nvSpPr>
          <p:cNvPr id="6" name="文本框 5">
            <a:extLst>
              <a:ext uri="{FF2B5EF4-FFF2-40B4-BE49-F238E27FC236}">
                <a16:creationId xmlns:a16="http://schemas.microsoft.com/office/drawing/2014/main" id="{EDD5FC31-FE84-40B5-996C-0EE9206AAF6D}"/>
              </a:ext>
            </a:extLst>
          </p:cNvPr>
          <p:cNvSpPr txBox="1"/>
          <p:nvPr/>
        </p:nvSpPr>
        <p:spPr>
          <a:xfrm>
            <a:off x="7254804" y="5882116"/>
            <a:ext cx="1689886" cy="369332"/>
          </a:xfrm>
          <a:prstGeom prst="rect">
            <a:avLst/>
          </a:prstGeom>
          <a:noFill/>
        </p:spPr>
        <p:txBody>
          <a:bodyPr wrap="none" rtlCol="0">
            <a:spAutoFit/>
          </a:bodyPr>
          <a:lstStyle/>
          <a:p>
            <a:r>
              <a:rPr lang="en-US" altLang="zh-CN" dirty="0"/>
              <a:t>BD in XC72 </a:t>
            </a:r>
            <a:r>
              <a:rPr lang="en-US" altLang="zh-CN" dirty="0">
                <a:sym typeface="Wingdings" panose="05000000000000000000" pitchFamily="2" charset="2"/>
              </a:rPr>
              <a:t></a:t>
            </a:r>
            <a:endParaRPr lang="zh-CN" altLang="en-US" dirty="0"/>
          </a:p>
        </p:txBody>
      </p:sp>
      <p:sp>
        <p:nvSpPr>
          <p:cNvPr id="7" name="文本框 6">
            <a:extLst>
              <a:ext uri="{FF2B5EF4-FFF2-40B4-BE49-F238E27FC236}">
                <a16:creationId xmlns:a16="http://schemas.microsoft.com/office/drawing/2014/main" id="{75C2A6CD-9A75-4B2C-9476-22789D6B2C40}"/>
              </a:ext>
            </a:extLst>
          </p:cNvPr>
          <p:cNvSpPr txBox="1"/>
          <p:nvPr/>
        </p:nvSpPr>
        <p:spPr>
          <a:xfrm>
            <a:off x="7078447" y="1557518"/>
            <a:ext cx="1606530" cy="369332"/>
          </a:xfrm>
          <a:prstGeom prst="rect">
            <a:avLst/>
          </a:prstGeom>
          <a:noFill/>
        </p:spPr>
        <p:txBody>
          <a:bodyPr wrap="none" rtlCol="0">
            <a:spAutoFit/>
          </a:bodyPr>
          <a:lstStyle/>
          <a:p>
            <a:r>
              <a:rPr lang="en-US" altLang="zh-CN" dirty="0"/>
              <a:t>BD in XT72 </a:t>
            </a:r>
            <a:r>
              <a:rPr lang="en-US" altLang="zh-CN" dirty="0">
                <a:sym typeface="Wingdings" panose="05000000000000000000" pitchFamily="2" charset="2"/>
              </a:rPr>
              <a:t></a:t>
            </a:r>
            <a:endParaRPr lang="zh-CN" altLang="en-US" dirty="0"/>
          </a:p>
        </p:txBody>
      </p:sp>
      <p:pic>
        <p:nvPicPr>
          <p:cNvPr id="8" name="图片 7">
            <a:extLst>
              <a:ext uri="{FF2B5EF4-FFF2-40B4-BE49-F238E27FC236}">
                <a16:creationId xmlns:a16="http://schemas.microsoft.com/office/drawing/2014/main" id="{4BBBBD64-2838-4CF7-872D-AEEAF70D9374}"/>
              </a:ext>
            </a:extLst>
          </p:cNvPr>
          <p:cNvPicPr>
            <a:picLocks noChangeAspect="1"/>
          </p:cNvPicPr>
          <p:nvPr/>
        </p:nvPicPr>
        <p:blipFill>
          <a:blip r:embed="rId4"/>
          <a:stretch>
            <a:fillRect/>
          </a:stretch>
        </p:blipFill>
        <p:spPr>
          <a:xfrm>
            <a:off x="357521" y="2097610"/>
            <a:ext cx="4739403" cy="3577050"/>
          </a:xfrm>
          <a:prstGeom prst="rect">
            <a:avLst/>
          </a:prstGeom>
        </p:spPr>
      </p:pic>
    </p:spTree>
    <p:extLst>
      <p:ext uri="{BB962C8B-B14F-4D97-AF65-F5344CB8AC3E}">
        <p14:creationId xmlns:p14="http://schemas.microsoft.com/office/powerpoint/2010/main" val="715472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E4A2B9-388D-45F2-AF54-302467803AD3}"/>
              </a:ext>
            </a:extLst>
          </p:cNvPr>
          <p:cNvSpPr>
            <a:spLocks noGrp="1"/>
          </p:cNvSpPr>
          <p:nvPr>
            <p:ph type="title"/>
          </p:nvPr>
        </p:nvSpPr>
        <p:spPr/>
        <p:txBody>
          <a:bodyPr/>
          <a:lstStyle/>
          <a:p>
            <a:r>
              <a:rPr lang="en-US" altLang="zh-CN" dirty="0"/>
              <a:t>Conditioning results</a:t>
            </a:r>
            <a:endParaRPr lang="zh-CN" altLang="en-US" dirty="0"/>
          </a:p>
        </p:txBody>
      </p:sp>
      <p:sp>
        <p:nvSpPr>
          <p:cNvPr id="3" name="灯片编号占位符 2">
            <a:extLst>
              <a:ext uri="{FF2B5EF4-FFF2-40B4-BE49-F238E27FC236}">
                <a16:creationId xmlns:a16="http://schemas.microsoft.com/office/drawing/2014/main" id="{EB9015E6-BA2C-48AE-A751-1C778F82C973}"/>
              </a:ext>
            </a:extLst>
          </p:cNvPr>
          <p:cNvSpPr>
            <a:spLocks noGrp="1"/>
          </p:cNvSpPr>
          <p:nvPr>
            <p:ph type="sldNum" sz="quarter" idx="12"/>
          </p:nvPr>
        </p:nvSpPr>
        <p:spPr/>
        <p:txBody>
          <a:bodyPr/>
          <a:lstStyle/>
          <a:p>
            <a:fld id="{FDC4A009-39F3-42EA-99EE-C16705A80149}" type="slidenum">
              <a:rPr lang="zh-CN" altLang="en-US" smtClean="0"/>
              <a:t>22</a:t>
            </a:fld>
            <a:endParaRPr lang="zh-CN" altLang="en-US"/>
          </a:p>
        </p:txBody>
      </p:sp>
      <p:pic>
        <p:nvPicPr>
          <p:cNvPr id="4" name="图片 3">
            <a:extLst>
              <a:ext uri="{FF2B5EF4-FFF2-40B4-BE49-F238E27FC236}">
                <a16:creationId xmlns:a16="http://schemas.microsoft.com/office/drawing/2014/main" id="{0B409374-E0DF-4A95-9CB8-EB1EB19E56D4}"/>
              </a:ext>
            </a:extLst>
          </p:cNvPr>
          <p:cNvPicPr>
            <a:picLocks noChangeAspect="1"/>
          </p:cNvPicPr>
          <p:nvPr/>
        </p:nvPicPr>
        <p:blipFill>
          <a:blip r:embed="rId3"/>
          <a:stretch>
            <a:fillRect/>
          </a:stretch>
        </p:blipFill>
        <p:spPr>
          <a:xfrm>
            <a:off x="1018196" y="1187297"/>
            <a:ext cx="8336294" cy="4602938"/>
          </a:xfrm>
          <a:prstGeom prst="rect">
            <a:avLst/>
          </a:prstGeom>
        </p:spPr>
      </p:pic>
      <p:sp>
        <p:nvSpPr>
          <p:cNvPr id="5" name="文本框 4">
            <a:extLst>
              <a:ext uri="{FF2B5EF4-FFF2-40B4-BE49-F238E27FC236}">
                <a16:creationId xmlns:a16="http://schemas.microsoft.com/office/drawing/2014/main" id="{A266FE83-68DD-4E47-990A-6E777E85899B}"/>
              </a:ext>
            </a:extLst>
          </p:cNvPr>
          <p:cNvSpPr txBox="1"/>
          <p:nvPr/>
        </p:nvSpPr>
        <p:spPr>
          <a:xfrm>
            <a:off x="9354490" y="2400898"/>
            <a:ext cx="2484329" cy="205620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altLang="zh-CN" dirty="0">
                <a:solidFill>
                  <a:srgbClr val="0070C0"/>
                </a:solidFill>
              </a:rPr>
              <a:t>Blue line:</a:t>
            </a:r>
          </a:p>
          <a:p>
            <a:pPr>
              <a:lnSpc>
                <a:spcPct val="120000"/>
              </a:lnSpc>
            </a:pPr>
            <a:r>
              <a:rPr lang="en-US" altLang="zh-CN" dirty="0">
                <a:solidFill>
                  <a:srgbClr val="0070C0"/>
                </a:solidFill>
              </a:rPr>
              <a:t>  Input power/MW</a:t>
            </a:r>
          </a:p>
          <a:p>
            <a:pPr marL="285750" indent="-285750">
              <a:lnSpc>
                <a:spcPct val="120000"/>
              </a:lnSpc>
              <a:buFont typeface="Arial" panose="020B0604020202020204" pitchFamily="34" charset="0"/>
              <a:buChar char="•"/>
            </a:pPr>
            <a:r>
              <a:rPr lang="en-US" altLang="zh-CN" dirty="0">
                <a:solidFill>
                  <a:schemeClr val="accent6">
                    <a:lumMod val="75000"/>
                  </a:schemeClr>
                </a:solidFill>
              </a:rPr>
              <a:t>Green line:</a:t>
            </a:r>
          </a:p>
          <a:p>
            <a:pPr>
              <a:lnSpc>
                <a:spcPct val="120000"/>
              </a:lnSpc>
            </a:pPr>
            <a:r>
              <a:rPr lang="en-US" altLang="zh-CN" dirty="0">
                <a:solidFill>
                  <a:schemeClr val="accent6">
                    <a:lumMod val="75000"/>
                  </a:schemeClr>
                </a:solidFill>
              </a:rPr>
              <a:t>  Pulse Width/5 ns</a:t>
            </a:r>
          </a:p>
          <a:p>
            <a:pPr marL="285750" indent="-285750">
              <a:lnSpc>
                <a:spcPct val="120000"/>
              </a:lnSpc>
              <a:buFont typeface="Arial" panose="020B0604020202020204" pitchFamily="34" charset="0"/>
              <a:buChar char="•"/>
            </a:pPr>
            <a:r>
              <a:rPr lang="en-US" altLang="zh-CN" dirty="0">
                <a:solidFill>
                  <a:srgbClr val="C00000"/>
                </a:solidFill>
              </a:rPr>
              <a:t>Red line:</a:t>
            </a:r>
          </a:p>
          <a:p>
            <a:pPr>
              <a:lnSpc>
                <a:spcPct val="120000"/>
              </a:lnSpc>
            </a:pPr>
            <a:r>
              <a:rPr lang="en-US" altLang="zh-CN" dirty="0">
                <a:solidFill>
                  <a:srgbClr val="C00000"/>
                </a:solidFill>
              </a:rPr>
              <a:t>  BD number/100</a:t>
            </a:r>
            <a:endParaRPr lang="zh-CN" altLang="en-US" dirty="0">
              <a:solidFill>
                <a:srgbClr val="C00000"/>
              </a:solidFill>
            </a:endParaRPr>
          </a:p>
        </p:txBody>
      </p:sp>
      <p:sp>
        <p:nvSpPr>
          <p:cNvPr id="10" name="内容占位符 13">
            <a:extLst>
              <a:ext uri="{FF2B5EF4-FFF2-40B4-BE49-F238E27FC236}">
                <a16:creationId xmlns:a16="http://schemas.microsoft.com/office/drawing/2014/main" id="{83458261-029E-4C16-BA40-271E98243ACF}"/>
              </a:ext>
            </a:extLst>
          </p:cNvPr>
          <p:cNvSpPr txBox="1">
            <a:spLocks/>
          </p:cNvSpPr>
          <p:nvPr/>
        </p:nvSpPr>
        <p:spPr>
          <a:xfrm>
            <a:off x="1018196" y="5790235"/>
            <a:ext cx="10646639" cy="1736448"/>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altLang="zh-CN" sz="20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rPr>
              <a:t>All 6 accelerating structures were conditioned</a:t>
            </a:r>
          </a:p>
          <a:p>
            <a:pPr marL="305992" marR="0" lvl="0" indent="-305992" algn="l" defTabSz="457189" rtl="0" eaLnBrk="1" fontAlgn="auto" latinLnBrk="0" hangingPunct="1">
              <a:lnSpc>
                <a:spcPct val="100000"/>
              </a:lnSpc>
              <a:spcBef>
                <a:spcPct val="20000"/>
              </a:spcBef>
              <a:spcAft>
                <a:spcPts val="600"/>
              </a:spcAft>
              <a:buClr>
                <a:srgbClr val="5C2F7D"/>
              </a:buClr>
              <a:buSzPct val="92000"/>
              <a:buFont typeface="Wingdings 2" panose="05020102010507070707" pitchFamily="18" charset="2"/>
              <a:buChar char=""/>
              <a:tabLst/>
              <a:defRPr/>
            </a:pPr>
            <a:r>
              <a:rPr kumimoji="0" lang="en-US" altLang="zh-CN" sz="20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rPr>
              <a:t>To reach 80MV/m, ~15 million pulses,</a:t>
            </a:r>
            <a:r>
              <a:rPr kumimoji="0" lang="zh-CN" altLang="en-US" sz="20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rPr>
              <a:t>  </a:t>
            </a:r>
            <a:r>
              <a:rPr kumimoji="0" lang="en-US" altLang="zh-CN" sz="2000" b="0" i="0" u="none" strike="noStrike" kern="1200" cap="none" spc="0" normalizeH="0" baseline="0" noProof="0" dirty="0">
                <a:ln>
                  <a:noFill/>
                </a:ln>
                <a:solidFill>
                  <a:srgbClr val="3D3D3D"/>
                </a:solidFill>
                <a:effectLst/>
                <a:uLnTx/>
                <a:uFillTx/>
                <a:latin typeface="Gill Sans MT" panose="020B0502020104020203"/>
                <a:ea typeface="华文中宋" panose="02010600040101010101" pitchFamily="2" charset="-122"/>
                <a:cs typeface="+mn-cs"/>
              </a:rPr>
              <a:t>About </a:t>
            </a:r>
            <a:r>
              <a:rPr kumimoji="0" lang="en-US" altLang="zh-CN" sz="2000" b="0" i="0" u="none" strike="noStrike" kern="1200" cap="none" spc="0" normalizeH="0" baseline="0" noProof="0" dirty="0">
                <a:ln>
                  <a:noFill/>
                </a:ln>
                <a:solidFill>
                  <a:srgbClr val="FF0000"/>
                </a:solidFill>
                <a:effectLst/>
                <a:highlight>
                  <a:srgbClr val="FFFF00"/>
                </a:highlight>
                <a:uLnTx/>
                <a:uFillTx/>
                <a:latin typeface="Gill Sans MT" panose="020B0502020104020203"/>
                <a:ea typeface="华文中宋" panose="02010600040101010101" pitchFamily="2" charset="-122"/>
                <a:cs typeface="+mn-cs"/>
              </a:rPr>
              <a:t>100 hours of conditioning at 40Hz</a:t>
            </a:r>
            <a:endParaRPr kumimoji="0" lang="zh-CN" altLang="en-US" sz="2000" b="0" i="0" u="none" strike="noStrike" kern="1200" cap="none" spc="0" normalizeH="0" baseline="0" noProof="0" dirty="0">
              <a:ln>
                <a:noFill/>
              </a:ln>
              <a:solidFill>
                <a:srgbClr val="FF0000"/>
              </a:solidFill>
              <a:effectLst/>
              <a:highlight>
                <a:srgbClr val="FFFF00"/>
              </a:highlight>
              <a:uLnTx/>
              <a:uFillTx/>
              <a:latin typeface="Gill Sans MT" panose="020B0502020104020203"/>
              <a:ea typeface="华文中宋" panose="02010600040101010101" pitchFamily="2" charset="-122"/>
              <a:cs typeface="+mn-cs"/>
            </a:endParaRPr>
          </a:p>
        </p:txBody>
      </p:sp>
    </p:spTree>
    <p:extLst>
      <p:ext uri="{BB962C8B-B14F-4D97-AF65-F5344CB8AC3E}">
        <p14:creationId xmlns:p14="http://schemas.microsoft.com/office/powerpoint/2010/main" val="2928253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9E9CF5-2033-4A4D-A928-7CB41DD1CEC9}"/>
              </a:ext>
            </a:extLst>
          </p:cNvPr>
          <p:cNvSpPr>
            <a:spLocks noGrp="1"/>
          </p:cNvSpPr>
          <p:nvPr>
            <p:ph type="title"/>
          </p:nvPr>
        </p:nvSpPr>
        <p:spPr/>
        <p:txBody>
          <a:bodyPr/>
          <a:lstStyle/>
          <a:p>
            <a:r>
              <a:rPr lang="en-US" altLang="zh-CN" dirty="0"/>
              <a:t>Progress and summary</a:t>
            </a:r>
            <a:endParaRPr lang="zh-CN" altLang="en-US" dirty="0"/>
          </a:p>
        </p:txBody>
      </p:sp>
      <p:sp>
        <p:nvSpPr>
          <p:cNvPr id="3" name="灯片编号占位符 2">
            <a:extLst>
              <a:ext uri="{FF2B5EF4-FFF2-40B4-BE49-F238E27FC236}">
                <a16:creationId xmlns:a16="http://schemas.microsoft.com/office/drawing/2014/main" id="{AC89AAF9-E0A7-40D8-997A-6629F201CDA2}"/>
              </a:ext>
            </a:extLst>
          </p:cNvPr>
          <p:cNvSpPr>
            <a:spLocks noGrp="1"/>
          </p:cNvSpPr>
          <p:nvPr>
            <p:ph type="sldNum" sz="quarter" idx="12"/>
          </p:nvPr>
        </p:nvSpPr>
        <p:spPr/>
        <p:txBody>
          <a:bodyPr/>
          <a:lstStyle/>
          <a:p>
            <a:fld id="{FDC4A009-39F3-42EA-99EE-C16705A80149}" type="slidenum">
              <a:rPr lang="zh-CN" altLang="en-US" smtClean="0"/>
              <a:t>23</a:t>
            </a:fld>
            <a:endParaRPr lang="zh-CN" altLang="en-US"/>
          </a:p>
        </p:txBody>
      </p:sp>
      <p:pic>
        <p:nvPicPr>
          <p:cNvPr id="18" name="图片 17">
            <a:extLst>
              <a:ext uri="{FF2B5EF4-FFF2-40B4-BE49-F238E27FC236}">
                <a16:creationId xmlns:a16="http://schemas.microsoft.com/office/drawing/2014/main" id="{929AF0CE-B177-4076-810A-033A33E085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9818" y="1124262"/>
            <a:ext cx="3764674" cy="2209990"/>
          </a:xfrm>
          <a:prstGeom prst="rect">
            <a:avLst/>
          </a:prstGeom>
        </p:spPr>
      </p:pic>
      <p:sp>
        <p:nvSpPr>
          <p:cNvPr id="21" name="文本框 20">
            <a:extLst>
              <a:ext uri="{FF2B5EF4-FFF2-40B4-BE49-F238E27FC236}">
                <a16:creationId xmlns:a16="http://schemas.microsoft.com/office/drawing/2014/main" id="{49E6D435-324E-4A06-814D-6B2B4A9D3F2B}"/>
              </a:ext>
            </a:extLst>
          </p:cNvPr>
          <p:cNvSpPr txBox="1"/>
          <p:nvPr/>
        </p:nvSpPr>
        <p:spPr>
          <a:xfrm>
            <a:off x="2188360" y="3379053"/>
            <a:ext cx="1021433" cy="461665"/>
          </a:xfrm>
          <a:prstGeom prst="rect">
            <a:avLst/>
          </a:prstGeom>
          <a:noFill/>
        </p:spPr>
        <p:txBody>
          <a:bodyPr wrap="none" rtlCol="0">
            <a:spAutoFit/>
          </a:bodyPr>
          <a:lstStyle/>
          <a:p>
            <a:pPr defTabSz="457200"/>
            <a:r>
              <a:rPr lang="en-US" altLang="zh-CN" sz="2400" dirty="0">
                <a:solidFill>
                  <a:srgbClr val="000000"/>
                </a:solidFill>
                <a:latin typeface="Gill Sans MT" panose="020B0502020104020203"/>
                <a:ea typeface="华文中宋" panose="02010600040101010101" pitchFamily="2" charset="-122"/>
              </a:rPr>
              <a:t>2023.9</a:t>
            </a:r>
            <a:endParaRPr lang="zh-CN" altLang="en-US" sz="2400" dirty="0">
              <a:solidFill>
                <a:srgbClr val="000000"/>
              </a:solidFill>
              <a:latin typeface="Gill Sans MT" panose="020B0502020104020203"/>
              <a:ea typeface="华文中宋" panose="02010600040101010101" pitchFamily="2" charset="-122"/>
            </a:endParaRPr>
          </a:p>
        </p:txBody>
      </p:sp>
      <p:grpSp>
        <p:nvGrpSpPr>
          <p:cNvPr id="6" name="组合 5">
            <a:extLst>
              <a:ext uri="{FF2B5EF4-FFF2-40B4-BE49-F238E27FC236}">
                <a16:creationId xmlns:a16="http://schemas.microsoft.com/office/drawing/2014/main" id="{97045887-85CB-4451-AE96-4AA804EB6CE2}"/>
              </a:ext>
            </a:extLst>
          </p:cNvPr>
          <p:cNvGrpSpPr/>
          <p:nvPr/>
        </p:nvGrpSpPr>
        <p:grpSpPr>
          <a:xfrm>
            <a:off x="5243917" y="1124262"/>
            <a:ext cx="5772416" cy="2746497"/>
            <a:chOff x="5243917" y="1124262"/>
            <a:chExt cx="5772416" cy="2746497"/>
          </a:xfrm>
        </p:grpSpPr>
        <p:pic>
          <p:nvPicPr>
            <p:cNvPr id="20" name="图片 19">
              <a:extLst>
                <a:ext uri="{FF2B5EF4-FFF2-40B4-BE49-F238E27FC236}">
                  <a16:creationId xmlns:a16="http://schemas.microsoft.com/office/drawing/2014/main" id="{F32B6626-BDC0-42C1-8C2A-2900A07AE3D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48084" y="1124262"/>
              <a:ext cx="4068249" cy="2746497"/>
            </a:xfrm>
            <a:prstGeom prst="rect">
              <a:avLst/>
            </a:prstGeom>
          </p:spPr>
        </p:pic>
        <p:sp>
          <p:nvSpPr>
            <p:cNvPr id="23" name="文本框 22">
              <a:extLst>
                <a:ext uri="{FF2B5EF4-FFF2-40B4-BE49-F238E27FC236}">
                  <a16:creationId xmlns:a16="http://schemas.microsoft.com/office/drawing/2014/main" id="{0757CB7D-B1DC-4DC7-8A89-416621B932EA}"/>
                </a:ext>
              </a:extLst>
            </p:cNvPr>
            <p:cNvSpPr txBox="1"/>
            <p:nvPr/>
          </p:nvSpPr>
          <p:spPr>
            <a:xfrm>
              <a:off x="5243917" y="2008350"/>
              <a:ext cx="1704167" cy="830997"/>
            </a:xfrm>
            <a:prstGeom prst="rect">
              <a:avLst/>
            </a:prstGeom>
            <a:solidFill>
              <a:schemeClr val="bg1"/>
            </a:solidFill>
          </p:spPr>
          <p:txBody>
            <a:bodyPr wrap="square" rtlCol="0">
              <a:spAutoFit/>
            </a:bodyPr>
            <a:lstStyle/>
            <a:p>
              <a:pPr defTabSz="457200"/>
              <a:r>
                <a:rPr lang="en-US" altLang="zh-CN" sz="2400" dirty="0">
                  <a:solidFill>
                    <a:srgbClr val="000000"/>
                  </a:solidFill>
                  <a:latin typeface="Gill Sans MT" panose="020B0502020104020203"/>
                  <a:ea typeface="华文中宋" panose="02010600040101010101" pitchFamily="2" charset="-122"/>
                </a:rPr>
                <a:t>2024.06</a:t>
              </a:r>
            </a:p>
            <a:p>
              <a:pPr defTabSz="457200"/>
              <a:r>
                <a:rPr lang="en-US" altLang="zh-CN" sz="2400" dirty="0">
                  <a:solidFill>
                    <a:srgbClr val="000000"/>
                  </a:solidFill>
                  <a:latin typeface="Gill Sans MT" panose="020B0502020104020203"/>
                  <a:ea typeface="华文中宋" panose="02010600040101010101" pitchFamily="2" charset="-122"/>
                </a:rPr>
                <a:t>Bunk ready</a:t>
              </a:r>
              <a:endParaRPr lang="zh-CN" altLang="en-US" sz="2400" dirty="0">
                <a:solidFill>
                  <a:srgbClr val="000000"/>
                </a:solidFill>
                <a:latin typeface="Gill Sans MT" panose="020B0502020104020203"/>
                <a:ea typeface="华文中宋" panose="02010600040101010101" pitchFamily="2" charset="-122"/>
              </a:endParaRPr>
            </a:p>
          </p:txBody>
        </p:sp>
      </p:grpSp>
      <p:pic>
        <p:nvPicPr>
          <p:cNvPr id="24" name="图片 22">
            <a:extLst>
              <a:ext uri="{FF2B5EF4-FFF2-40B4-BE49-F238E27FC236}">
                <a16:creationId xmlns:a16="http://schemas.microsoft.com/office/drawing/2014/main" id="{EEF73C6F-900E-48A0-89B5-01A2B2AD6E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351" y="3885520"/>
            <a:ext cx="3739453" cy="2800202"/>
          </a:xfrm>
          <a:prstGeom prst="rect">
            <a:avLst/>
          </a:prstGeom>
        </p:spPr>
      </p:pic>
      <p:pic>
        <p:nvPicPr>
          <p:cNvPr id="32" name="图片 31">
            <a:extLst>
              <a:ext uri="{FF2B5EF4-FFF2-40B4-BE49-F238E27FC236}">
                <a16:creationId xmlns:a16="http://schemas.microsoft.com/office/drawing/2014/main" id="{BBA192A5-1564-4FF0-B4A8-1EFDA17F408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982208" y="3946448"/>
            <a:ext cx="2054456" cy="2739274"/>
          </a:xfrm>
          <a:prstGeom prst="rect">
            <a:avLst/>
          </a:prstGeom>
        </p:spPr>
      </p:pic>
      <p:pic>
        <p:nvPicPr>
          <p:cNvPr id="33" name="图片 32">
            <a:extLst>
              <a:ext uri="{FF2B5EF4-FFF2-40B4-BE49-F238E27FC236}">
                <a16:creationId xmlns:a16="http://schemas.microsoft.com/office/drawing/2014/main" id="{E93E9A77-3F09-4A6B-972F-44F0F369577D}"/>
              </a:ext>
            </a:extLst>
          </p:cNvPr>
          <p:cNvPicPr>
            <a:picLocks noChangeAspect="1"/>
          </p:cNvPicPr>
          <p:nvPr/>
        </p:nvPicPr>
        <p:blipFill>
          <a:blip r:embed="rId7"/>
          <a:stretch>
            <a:fillRect/>
          </a:stretch>
        </p:blipFill>
        <p:spPr>
          <a:xfrm>
            <a:off x="5196591" y="3992528"/>
            <a:ext cx="3653791" cy="2739273"/>
          </a:xfrm>
          <a:prstGeom prst="rect">
            <a:avLst/>
          </a:prstGeom>
        </p:spPr>
      </p:pic>
      <p:sp>
        <p:nvSpPr>
          <p:cNvPr id="31" name="文本框 30">
            <a:extLst>
              <a:ext uri="{FF2B5EF4-FFF2-40B4-BE49-F238E27FC236}">
                <a16:creationId xmlns:a16="http://schemas.microsoft.com/office/drawing/2014/main" id="{3EAFF1A4-7536-4CCD-A084-09FBD668B783}"/>
              </a:ext>
            </a:extLst>
          </p:cNvPr>
          <p:cNvSpPr txBox="1"/>
          <p:nvPr/>
        </p:nvSpPr>
        <p:spPr>
          <a:xfrm>
            <a:off x="5134718" y="5590668"/>
            <a:ext cx="4263029" cy="830997"/>
          </a:xfrm>
          <a:prstGeom prst="rect">
            <a:avLst/>
          </a:prstGeom>
          <a:noFill/>
        </p:spPr>
        <p:txBody>
          <a:bodyPr wrap="square" rtlCol="0">
            <a:spAutoFit/>
          </a:bodyPr>
          <a:lstStyle/>
          <a:p>
            <a:pPr defTabSz="457200"/>
            <a:r>
              <a:rPr lang="en-US" altLang="zh-CN" sz="2400" dirty="0">
                <a:solidFill>
                  <a:srgbClr val="000000"/>
                </a:solidFill>
                <a:latin typeface="Gill Sans MT" panose="020B0502020104020203"/>
                <a:ea typeface="华文中宋" panose="02010600040101010101" pitchFamily="2" charset="-122"/>
              </a:rPr>
              <a:t>2024.12</a:t>
            </a:r>
          </a:p>
          <a:p>
            <a:pPr defTabSz="457200"/>
            <a:r>
              <a:rPr lang="en-US" altLang="zh-CN" sz="2400" dirty="0">
                <a:solidFill>
                  <a:srgbClr val="000000"/>
                </a:solidFill>
                <a:latin typeface="Gill Sans MT" panose="020B0502020104020203"/>
                <a:ea typeface="华文中宋" panose="02010600040101010101" pitchFamily="2" charset="-122"/>
              </a:rPr>
              <a:t>Commissioning started </a:t>
            </a:r>
            <a:endParaRPr lang="zh-CN" altLang="en-US" sz="2400" dirty="0">
              <a:solidFill>
                <a:srgbClr val="000000"/>
              </a:solidFill>
              <a:latin typeface="Gill Sans MT" panose="020B0502020104020203"/>
              <a:ea typeface="华文中宋" panose="02010600040101010101" pitchFamily="2" charset="-122"/>
            </a:endParaRPr>
          </a:p>
        </p:txBody>
      </p:sp>
    </p:spTree>
    <p:extLst>
      <p:ext uri="{BB962C8B-B14F-4D97-AF65-F5344CB8AC3E}">
        <p14:creationId xmlns:p14="http://schemas.microsoft.com/office/powerpoint/2010/main" val="4137655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9E9CF5-2033-4A4D-A928-7CB41DD1CEC9}"/>
              </a:ext>
            </a:extLst>
          </p:cNvPr>
          <p:cNvSpPr>
            <a:spLocks noGrp="1"/>
          </p:cNvSpPr>
          <p:nvPr>
            <p:ph type="title"/>
          </p:nvPr>
        </p:nvSpPr>
        <p:spPr/>
        <p:txBody>
          <a:bodyPr/>
          <a:lstStyle/>
          <a:p>
            <a:r>
              <a:rPr lang="en-US" altLang="zh-CN" dirty="0"/>
              <a:t>Progress and summary</a:t>
            </a:r>
            <a:endParaRPr lang="zh-CN" altLang="en-US" dirty="0"/>
          </a:p>
        </p:txBody>
      </p:sp>
      <p:sp>
        <p:nvSpPr>
          <p:cNvPr id="3" name="灯片编号占位符 2">
            <a:extLst>
              <a:ext uri="{FF2B5EF4-FFF2-40B4-BE49-F238E27FC236}">
                <a16:creationId xmlns:a16="http://schemas.microsoft.com/office/drawing/2014/main" id="{AC89AAF9-E0A7-40D8-997A-6629F201CDA2}"/>
              </a:ext>
            </a:extLst>
          </p:cNvPr>
          <p:cNvSpPr>
            <a:spLocks noGrp="1"/>
          </p:cNvSpPr>
          <p:nvPr>
            <p:ph type="sldNum" sz="quarter" idx="12"/>
          </p:nvPr>
        </p:nvSpPr>
        <p:spPr/>
        <p:txBody>
          <a:bodyPr/>
          <a:lstStyle/>
          <a:p>
            <a:fld id="{FDC4A009-39F3-42EA-99EE-C16705A80149}" type="slidenum">
              <a:rPr lang="zh-CN" altLang="en-US" smtClean="0"/>
              <a:t>24</a:t>
            </a:fld>
            <a:endParaRPr lang="zh-CN" altLang="en-US"/>
          </a:p>
        </p:txBody>
      </p:sp>
      <p:pic>
        <p:nvPicPr>
          <p:cNvPr id="20" name="内容占位符 5" descr="电脑显示屏&#10;&#10;AI 生成的内容可能不正确。">
            <a:extLst>
              <a:ext uri="{FF2B5EF4-FFF2-40B4-BE49-F238E27FC236}">
                <a16:creationId xmlns:a16="http://schemas.microsoft.com/office/drawing/2014/main" id="{95F67B42-2C4C-480E-A96D-311A325F9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206" y="1706860"/>
            <a:ext cx="3446254" cy="4183617"/>
          </a:xfrm>
          <a:prstGeom prst="rect">
            <a:avLst/>
          </a:prstGeom>
        </p:spPr>
      </p:pic>
      <p:sp>
        <p:nvSpPr>
          <p:cNvPr id="22" name="文本框 21">
            <a:extLst>
              <a:ext uri="{FF2B5EF4-FFF2-40B4-BE49-F238E27FC236}">
                <a16:creationId xmlns:a16="http://schemas.microsoft.com/office/drawing/2014/main" id="{B22FDCF3-DA7E-4177-9A20-699210ACCCF8}"/>
              </a:ext>
            </a:extLst>
          </p:cNvPr>
          <p:cNvSpPr txBox="1"/>
          <p:nvPr/>
        </p:nvSpPr>
        <p:spPr>
          <a:xfrm>
            <a:off x="6957467" y="6026970"/>
            <a:ext cx="5025920" cy="799706"/>
          </a:xfrm>
          <a:prstGeom prst="rect">
            <a:avLst/>
          </a:prstGeom>
          <a:noFill/>
        </p:spPr>
        <p:txBody>
          <a:bodyPr wrap="square" rtlCol="0">
            <a:spAutoFit/>
          </a:bodyPr>
          <a:lstStyle/>
          <a:p>
            <a:pPr algn="ctr">
              <a:lnSpc>
                <a:spcPct val="120000"/>
              </a:lnSpc>
            </a:pPr>
            <a:r>
              <a:rPr lang="en-US" altLang="zh-CN" sz="2000" dirty="0">
                <a:solidFill>
                  <a:srgbClr val="000000"/>
                </a:solidFill>
                <a:latin typeface="微软雅黑" panose="020B0503020204020204" pitchFamily="34" charset="-122"/>
                <a:ea typeface="微软雅黑" panose="020B0503020204020204" pitchFamily="34" charset="-122"/>
              </a:rPr>
              <a:t>The X-ray (~500keV) spot</a:t>
            </a:r>
          </a:p>
          <a:p>
            <a:pPr algn="ctr">
              <a:lnSpc>
                <a:spcPct val="120000"/>
              </a:lnSpc>
            </a:pPr>
            <a:r>
              <a:rPr lang="en-US" altLang="zh-CN" sz="2000" dirty="0">
                <a:solidFill>
                  <a:srgbClr val="000000"/>
                </a:solidFill>
                <a:latin typeface="微软雅黑" panose="020B0503020204020204" pitchFamily="34" charset="-122"/>
                <a:ea typeface="微软雅黑" panose="020B0503020204020204" pitchFamily="34" charset="-122"/>
              </a:rPr>
              <a:t>9 m from the interaction point</a:t>
            </a:r>
            <a:endParaRPr lang="zh-CN" altLang="en-US" sz="2000" dirty="0">
              <a:solidFill>
                <a:srgbClr val="000000"/>
              </a:solidFill>
              <a:latin typeface="微软雅黑" panose="020B0503020204020204" pitchFamily="34" charset="-122"/>
              <a:ea typeface="微软雅黑" panose="020B0503020204020204" pitchFamily="34" charset="-122"/>
            </a:endParaRPr>
          </a:p>
        </p:txBody>
      </p:sp>
      <p:pic>
        <p:nvPicPr>
          <p:cNvPr id="23" name="图片 22">
            <a:extLst>
              <a:ext uri="{FF2B5EF4-FFF2-40B4-BE49-F238E27FC236}">
                <a16:creationId xmlns:a16="http://schemas.microsoft.com/office/drawing/2014/main" id="{D959C373-C5E8-4AAE-B88D-D153C8FBA6CA}"/>
              </a:ext>
            </a:extLst>
          </p:cNvPr>
          <p:cNvPicPr>
            <a:picLocks noChangeAspect="1"/>
          </p:cNvPicPr>
          <p:nvPr/>
        </p:nvPicPr>
        <p:blipFill>
          <a:blip r:embed="rId4"/>
          <a:stretch>
            <a:fillRect/>
          </a:stretch>
        </p:blipFill>
        <p:spPr>
          <a:xfrm>
            <a:off x="9621187" y="3616562"/>
            <a:ext cx="2362200" cy="2410408"/>
          </a:xfrm>
          <a:prstGeom prst="rect">
            <a:avLst/>
          </a:prstGeom>
        </p:spPr>
      </p:pic>
      <p:pic>
        <p:nvPicPr>
          <p:cNvPr id="6" name="图片 5">
            <a:extLst>
              <a:ext uri="{FF2B5EF4-FFF2-40B4-BE49-F238E27FC236}">
                <a16:creationId xmlns:a16="http://schemas.microsoft.com/office/drawing/2014/main" id="{F939589A-3C03-4CE1-9599-9751CB153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824" y="1815852"/>
            <a:ext cx="6702643" cy="3601420"/>
          </a:xfrm>
          <a:prstGeom prst="rect">
            <a:avLst/>
          </a:prstGeom>
        </p:spPr>
      </p:pic>
      <p:sp>
        <p:nvSpPr>
          <p:cNvPr id="24" name="文本框 23">
            <a:extLst>
              <a:ext uri="{FF2B5EF4-FFF2-40B4-BE49-F238E27FC236}">
                <a16:creationId xmlns:a16="http://schemas.microsoft.com/office/drawing/2014/main" id="{890920D5-0C5D-4A6A-AA0B-89D44A636690}"/>
              </a:ext>
            </a:extLst>
          </p:cNvPr>
          <p:cNvSpPr txBox="1"/>
          <p:nvPr/>
        </p:nvSpPr>
        <p:spPr>
          <a:xfrm>
            <a:off x="982781" y="1080505"/>
            <a:ext cx="10220190" cy="461665"/>
          </a:xfrm>
          <a:prstGeom prst="rect">
            <a:avLst/>
          </a:prstGeom>
          <a:noFill/>
        </p:spPr>
        <p:txBody>
          <a:bodyPr wrap="square" rtlCol="0">
            <a:spAutoFit/>
          </a:bodyPr>
          <a:lstStyle/>
          <a:p>
            <a:pPr algn="ctr"/>
            <a:r>
              <a:rPr lang="en-US" altLang="zh-CN" sz="2400" dirty="0">
                <a:solidFill>
                  <a:srgbClr val="000000"/>
                </a:solidFill>
                <a:latin typeface="Gill Sans MT" panose="020B0502020104020203"/>
                <a:ea typeface="华文中宋" panose="02010600040101010101" pitchFamily="2" charset="-122"/>
              </a:rPr>
              <a:t> Successful generation of high-energy X-rays in collision experiment in mid-2025</a:t>
            </a:r>
            <a:endParaRPr lang="zh-CN" altLang="en-US" sz="2400" dirty="0">
              <a:solidFill>
                <a:srgbClr val="000000"/>
              </a:solidFill>
              <a:latin typeface="Gill Sans MT" panose="020B0502020104020203"/>
              <a:ea typeface="华文中宋" panose="02010600040101010101" pitchFamily="2" charset="-122"/>
            </a:endParaRPr>
          </a:p>
        </p:txBody>
      </p:sp>
      <p:sp>
        <p:nvSpPr>
          <p:cNvPr id="25" name="文本框 24">
            <a:extLst>
              <a:ext uri="{FF2B5EF4-FFF2-40B4-BE49-F238E27FC236}">
                <a16:creationId xmlns:a16="http://schemas.microsoft.com/office/drawing/2014/main" id="{54EECE47-737B-48EC-95E3-9E15BB0E6F15}"/>
              </a:ext>
            </a:extLst>
          </p:cNvPr>
          <p:cNvSpPr txBox="1"/>
          <p:nvPr/>
        </p:nvSpPr>
        <p:spPr>
          <a:xfrm>
            <a:off x="434135" y="5672084"/>
            <a:ext cx="6344019" cy="1169038"/>
          </a:xfrm>
          <a:prstGeom prst="rect">
            <a:avLst/>
          </a:prstGeom>
          <a:noFill/>
        </p:spPr>
        <p:txBody>
          <a:bodyPr wrap="square" rtlCol="0">
            <a:spAutoFit/>
          </a:bodyPr>
          <a:lstStyle/>
          <a:p>
            <a:pPr algn="ctr">
              <a:lnSpc>
                <a:spcPct val="120000"/>
              </a:lnSpc>
            </a:pPr>
            <a:r>
              <a:rPr lang="en-US" altLang="zh-CN" sz="2000" dirty="0">
                <a:solidFill>
                  <a:srgbClr val="000000"/>
                </a:solidFill>
                <a:latin typeface="微软雅黑" panose="020B0503020204020204" pitchFamily="34" charset="-122"/>
                <a:ea typeface="微软雅黑" panose="020B0503020204020204" pitchFamily="34" charset="-122"/>
              </a:rPr>
              <a:t>During the adjustment of the relative delay between the e-beam and the scattered laser, the X-ray signal detected by the MCP</a:t>
            </a:r>
            <a:endParaRPr lang="zh-CN" altLang="en-US" sz="2000" dirty="0">
              <a:solidFill>
                <a:srgbClr val="000000"/>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535E7A11-5FFA-4049-9099-7C376590C7D1}"/>
              </a:ext>
            </a:extLst>
          </p:cNvPr>
          <p:cNvSpPr txBox="1"/>
          <p:nvPr/>
        </p:nvSpPr>
        <p:spPr>
          <a:xfrm>
            <a:off x="3820886" y="2944038"/>
            <a:ext cx="2386290" cy="1345048"/>
          </a:xfrm>
          <a:prstGeom prst="rect">
            <a:avLst/>
          </a:prstGeom>
          <a:solidFill>
            <a:schemeClr val="bg1"/>
          </a:solidFill>
        </p:spPr>
        <p:txBody>
          <a:bodyPr wrap="square" rtlCol="0">
            <a:spAutoFit/>
          </a:bodyPr>
          <a:lstStyle/>
          <a:p>
            <a:pPr>
              <a:lnSpc>
                <a:spcPct val="150000"/>
              </a:lnSpc>
            </a:pPr>
            <a:r>
              <a:rPr lang="en-US" altLang="zh-CN" sz="1400" dirty="0"/>
              <a:t>Blue</a:t>
            </a:r>
            <a:r>
              <a:rPr lang="zh-CN" altLang="en-US" sz="1400" dirty="0"/>
              <a:t> </a:t>
            </a:r>
            <a:r>
              <a:rPr lang="en-US" altLang="zh-CN" sz="1400" dirty="0"/>
              <a:t>line</a:t>
            </a:r>
            <a:r>
              <a:rPr lang="zh-CN" altLang="en-US" sz="1400" dirty="0"/>
              <a:t>：</a:t>
            </a:r>
            <a:r>
              <a:rPr lang="en-US" altLang="zh-CN" sz="1400" dirty="0"/>
              <a:t>MCP</a:t>
            </a:r>
            <a:r>
              <a:rPr lang="zh-CN" altLang="en-US" sz="1400" dirty="0"/>
              <a:t> </a:t>
            </a:r>
            <a:r>
              <a:rPr lang="en-US" altLang="zh-CN" sz="1400" dirty="0"/>
              <a:t>(X-ray)</a:t>
            </a:r>
          </a:p>
          <a:p>
            <a:pPr>
              <a:lnSpc>
                <a:spcPct val="150000"/>
              </a:lnSpc>
            </a:pPr>
            <a:r>
              <a:rPr lang="en-US" altLang="zh-CN" sz="1400" dirty="0"/>
              <a:t>Red</a:t>
            </a:r>
            <a:r>
              <a:rPr lang="zh-CN" altLang="en-US" sz="1400" dirty="0"/>
              <a:t>：</a:t>
            </a:r>
            <a:r>
              <a:rPr lang="en-US" altLang="zh-CN" sz="1400" dirty="0"/>
              <a:t>BPM</a:t>
            </a:r>
            <a:r>
              <a:rPr lang="zh-CN" altLang="en-US" sz="1400" dirty="0"/>
              <a:t> </a:t>
            </a:r>
            <a:r>
              <a:rPr lang="en-US" altLang="zh-CN" sz="1400" dirty="0"/>
              <a:t>signal</a:t>
            </a:r>
            <a:r>
              <a:rPr lang="zh-CN" altLang="en-US" sz="1400" dirty="0"/>
              <a:t> </a:t>
            </a:r>
            <a:r>
              <a:rPr lang="en-US" altLang="zh-CN" sz="1400" dirty="0"/>
              <a:t>(e-beam)</a:t>
            </a:r>
          </a:p>
          <a:p>
            <a:pPr>
              <a:lnSpc>
                <a:spcPct val="150000"/>
              </a:lnSpc>
            </a:pPr>
            <a:r>
              <a:rPr lang="en-US" altLang="zh-CN" sz="1400" dirty="0"/>
              <a:t>Green</a:t>
            </a:r>
            <a:r>
              <a:rPr lang="zh-CN" altLang="en-US" sz="1400" dirty="0"/>
              <a:t>：</a:t>
            </a:r>
            <a:r>
              <a:rPr lang="en-US" altLang="zh-CN" sz="1400" dirty="0"/>
              <a:t>PD</a:t>
            </a:r>
            <a:r>
              <a:rPr lang="zh-CN" altLang="en-US" sz="1400" dirty="0"/>
              <a:t> </a:t>
            </a:r>
            <a:r>
              <a:rPr lang="en-US" altLang="zh-CN" sz="1400" dirty="0"/>
              <a:t>signal (scattered laser)</a:t>
            </a:r>
            <a:endParaRPr lang="zh-CN" altLang="en-US" sz="1400" dirty="0"/>
          </a:p>
        </p:txBody>
      </p:sp>
    </p:spTree>
    <p:extLst>
      <p:ext uri="{BB962C8B-B14F-4D97-AF65-F5344CB8AC3E}">
        <p14:creationId xmlns:p14="http://schemas.microsoft.com/office/powerpoint/2010/main" val="2111429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E0B55D-DE57-43F2-98FB-E06D1CA26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2007" y="1957560"/>
            <a:ext cx="2298109" cy="1838487"/>
          </a:xfrm>
          <a:prstGeom prst="rect">
            <a:avLst/>
          </a:prstGeom>
        </p:spPr>
      </p:pic>
      <p:sp>
        <p:nvSpPr>
          <p:cNvPr id="2" name="标题 1">
            <a:extLst>
              <a:ext uri="{FF2B5EF4-FFF2-40B4-BE49-F238E27FC236}">
                <a16:creationId xmlns:a16="http://schemas.microsoft.com/office/drawing/2014/main" id="{4F9E9CF5-2033-4A4D-A928-7CB41DD1CEC9}"/>
              </a:ext>
            </a:extLst>
          </p:cNvPr>
          <p:cNvSpPr>
            <a:spLocks noGrp="1"/>
          </p:cNvSpPr>
          <p:nvPr>
            <p:ph type="title"/>
          </p:nvPr>
        </p:nvSpPr>
        <p:spPr/>
        <p:txBody>
          <a:bodyPr/>
          <a:lstStyle/>
          <a:p>
            <a:r>
              <a:rPr lang="en-US" altLang="zh-CN" dirty="0"/>
              <a:t>Progress and summary</a:t>
            </a:r>
            <a:endParaRPr lang="zh-CN" altLang="en-US" dirty="0"/>
          </a:p>
        </p:txBody>
      </p:sp>
      <p:sp>
        <p:nvSpPr>
          <p:cNvPr id="3" name="灯片编号占位符 2">
            <a:extLst>
              <a:ext uri="{FF2B5EF4-FFF2-40B4-BE49-F238E27FC236}">
                <a16:creationId xmlns:a16="http://schemas.microsoft.com/office/drawing/2014/main" id="{AC89AAF9-E0A7-40D8-997A-6629F201CDA2}"/>
              </a:ext>
            </a:extLst>
          </p:cNvPr>
          <p:cNvSpPr>
            <a:spLocks noGrp="1"/>
          </p:cNvSpPr>
          <p:nvPr>
            <p:ph type="sldNum" sz="quarter" idx="12"/>
          </p:nvPr>
        </p:nvSpPr>
        <p:spPr/>
        <p:txBody>
          <a:bodyPr/>
          <a:lstStyle/>
          <a:p>
            <a:fld id="{FDC4A009-39F3-42EA-99EE-C16705A80149}" type="slidenum">
              <a:rPr lang="zh-CN" altLang="en-US" smtClean="0"/>
              <a:t>25</a:t>
            </a:fld>
            <a:endParaRPr lang="zh-CN" altLang="en-US"/>
          </a:p>
        </p:txBody>
      </p:sp>
      <p:pic>
        <p:nvPicPr>
          <p:cNvPr id="5" name="图片 4">
            <a:extLst>
              <a:ext uri="{FF2B5EF4-FFF2-40B4-BE49-F238E27FC236}">
                <a16:creationId xmlns:a16="http://schemas.microsoft.com/office/drawing/2014/main" id="{870EA0D3-2A9A-471F-9B47-B684BB964E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843147"/>
            <a:ext cx="3854184" cy="2570709"/>
          </a:xfrm>
          <a:prstGeom prst="rect">
            <a:avLst/>
          </a:prstGeom>
        </p:spPr>
      </p:pic>
      <p:sp>
        <p:nvSpPr>
          <p:cNvPr id="8" name="文本框 7">
            <a:extLst>
              <a:ext uri="{FF2B5EF4-FFF2-40B4-BE49-F238E27FC236}">
                <a16:creationId xmlns:a16="http://schemas.microsoft.com/office/drawing/2014/main" id="{A64C97B1-1C20-4193-83B5-9ABEE1950616}"/>
              </a:ext>
            </a:extLst>
          </p:cNvPr>
          <p:cNvSpPr txBox="1"/>
          <p:nvPr/>
        </p:nvSpPr>
        <p:spPr>
          <a:xfrm>
            <a:off x="208613" y="1575835"/>
            <a:ext cx="5887387" cy="5070106"/>
          </a:xfrm>
          <a:prstGeom prst="rect">
            <a:avLst/>
          </a:prstGeom>
          <a:noFill/>
        </p:spPr>
        <p:txBody>
          <a:bodyPr wrap="square">
            <a:spAutoFit/>
          </a:bodyPr>
          <a:lstStyle/>
          <a:p>
            <a:pPr marL="720000" indent="-432000">
              <a:lnSpc>
                <a:spcPct val="130000"/>
              </a:lnSpc>
              <a:spcBef>
                <a:spcPts val="1200"/>
              </a:spcBef>
              <a:buClr>
                <a:srgbClr val="670775"/>
              </a:buClr>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VIGAS as a compact ICS source, total length ~13.5m, up to 350MeV beam energy, 4.8MeV photon</a:t>
            </a:r>
          </a:p>
          <a:p>
            <a:pPr marL="720000" indent="-432000">
              <a:lnSpc>
                <a:spcPct val="130000"/>
              </a:lnSpc>
              <a:spcBef>
                <a:spcPts val="1200"/>
              </a:spcBef>
              <a:buClr>
                <a:srgbClr val="670775"/>
              </a:buClr>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Installation completed in 2024</a:t>
            </a:r>
          </a:p>
          <a:p>
            <a:pPr marL="720000" indent="-432000">
              <a:lnSpc>
                <a:spcPct val="130000"/>
              </a:lnSpc>
              <a:spcBef>
                <a:spcPts val="1200"/>
              </a:spcBef>
              <a:buClr>
                <a:srgbClr val="670775"/>
              </a:buClr>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Successful generation of high-energy X-rays in collision experiment in 2025</a:t>
            </a:r>
          </a:p>
          <a:p>
            <a:pPr marL="720000" indent="-432000">
              <a:lnSpc>
                <a:spcPct val="130000"/>
              </a:lnSpc>
              <a:spcBef>
                <a:spcPts val="1200"/>
              </a:spcBef>
              <a:buClr>
                <a:srgbClr val="670775"/>
              </a:buClr>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S-band commissioning completed;       X-band commissioning will be completed soon</a:t>
            </a:r>
          </a:p>
          <a:p>
            <a:pPr marL="720000" indent="-432000">
              <a:lnSpc>
                <a:spcPct val="130000"/>
              </a:lnSpc>
              <a:spcBef>
                <a:spcPts val="1200"/>
              </a:spcBef>
              <a:buClr>
                <a:srgbClr val="670775"/>
              </a:buClr>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rPr>
              <a:t>Beam and scattered laser are under optimization</a:t>
            </a:r>
          </a:p>
        </p:txBody>
      </p:sp>
      <p:pic>
        <p:nvPicPr>
          <p:cNvPr id="9" name="图片 8">
            <a:extLst>
              <a:ext uri="{FF2B5EF4-FFF2-40B4-BE49-F238E27FC236}">
                <a16:creationId xmlns:a16="http://schemas.microsoft.com/office/drawing/2014/main" id="{E81C4126-B140-4776-8C63-EBC03E9BB41B}"/>
              </a:ext>
            </a:extLst>
          </p:cNvPr>
          <p:cNvPicPr>
            <a:picLocks noChangeAspect="1"/>
          </p:cNvPicPr>
          <p:nvPr/>
        </p:nvPicPr>
        <p:blipFill>
          <a:blip r:embed="rId5"/>
          <a:stretch>
            <a:fillRect/>
          </a:stretch>
        </p:blipFill>
        <p:spPr>
          <a:xfrm>
            <a:off x="6057939" y="1680761"/>
            <a:ext cx="3892245" cy="2105454"/>
          </a:xfrm>
          <a:prstGeom prst="rect">
            <a:avLst/>
          </a:prstGeom>
        </p:spPr>
      </p:pic>
      <p:pic>
        <p:nvPicPr>
          <p:cNvPr id="11" name="图片 10">
            <a:extLst>
              <a:ext uri="{FF2B5EF4-FFF2-40B4-BE49-F238E27FC236}">
                <a16:creationId xmlns:a16="http://schemas.microsoft.com/office/drawing/2014/main" id="{E458903E-9420-43C2-B212-DB0199875D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0184" y="3850945"/>
            <a:ext cx="2185521" cy="2227282"/>
          </a:xfrm>
          <a:prstGeom prst="rect">
            <a:avLst/>
          </a:prstGeom>
        </p:spPr>
      </p:pic>
    </p:spTree>
    <p:extLst>
      <p:ext uri="{BB962C8B-B14F-4D97-AF65-F5344CB8AC3E}">
        <p14:creationId xmlns:p14="http://schemas.microsoft.com/office/powerpoint/2010/main" val="2296886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120">
            <a:extLst>
              <a:ext uri="{FF2B5EF4-FFF2-40B4-BE49-F238E27FC236}">
                <a16:creationId xmlns:a16="http://schemas.microsoft.com/office/drawing/2014/main" id="{11147629-643C-416F-8AB5-8FF529E08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38" y="4701394"/>
            <a:ext cx="1967518" cy="1686958"/>
          </a:xfrm>
          <a:prstGeom prst="rect">
            <a:avLst/>
          </a:prstGeom>
          <a:ln w="57150">
            <a:solidFill>
              <a:srgbClr val="7030A0"/>
            </a:solidFill>
          </a:ln>
        </p:spPr>
      </p:pic>
      <p:pic>
        <p:nvPicPr>
          <p:cNvPr id="125" name="图片 124">
            <a:extLst>
              <a:ext uri="{FF2B5EF4-FFF2-40B4-BE49-F238E27FC236}">
                <a16:creationId xmlns:a16="http://schemas.microsoft.com/office/drawing/2014/main" id="{0826D364-16B7-422C-A776-D47FDA0FBA9C}"/>
              </a:ext>
            </a:extLst>
          </p:cNvPr>
          <p:cNvPicPr>
            <a:picLocks noChangeAspect="1"/>
          </p:cNvPicPr>
          <p:nvPr/>
        </p:nvPicPr>
        <p:blipFill rotWithShape="1">
          <a:blip r:embed="rId4"/>
          <a:srcRect t="49758"/>
          <a:stretch/>
        </p:blipFill>
        <p:spPr>
          <a:xfrm>
            <a:off x="7772144" y="1382489"/>
            <a:ext cx="2796485" cy="1422128"/>
          </a:xfrm>
          <a:prstGeom prst="rect">
            <a:avLst/>
          </a:prstGeom>
          <a:ln w="38100">
            <a:solidFill>
              <a:schemeClr val="accent6">
                <a:lumMod val="75000"/>
              </a:schemeClr>
            </a:solidFill>
          </a:ln>
        </p:spPr>
      </p:pic>
      <p:sp>
        <p:nvSpPr>
          <p:cNvPr id="2" name="标题 1"/>
          <p:cNvSpPr>
            <a:spLocks noGrp="1"/>
          </p:cNvSpPr>
          <p:nvPr>
            <p:ph type="title"/>
          </p:nvPr>
        </p:nvSpPr>
        <p:spPr/>
        <p:txBody>
          <a:bodyPr/>
          <a:lstStyle/>
          <a:p>
            <a:r>
              <a:rPr lang="en-US" altLang="zh-CN" sz="4000" dirty="0">
                <a:latin typeface="微软雅黑" panose="020B0503020204020204" pitchFamily="34" charset="-122"/>
                <a:ea typeface="微软雅黑" panose="020B0503020204020204" pitchFamily="34" charset="-122"/>
              </a:rPr>
              <a:t>Proposed </a:t>
            </a:r>
            <a:r>
              <a:rPr lang="en-US" altLang="zh-CN" dirty="0"/>
              <a:t>100MeV </a:t>
            </a:r>
            <a:r>
              <a:rPr lang="en-US" altLang="zh-CN" sz="4000" dirty="0">
                <a:latin typeface="微软雅黑" panose="020B0503020204020204" pitchFamily="34" charset="-122"/>
                <a:ea typeface="微软雅黑" panose="020B0503020204020204" pitchFamily="34" charset="-122"/>
              </a:rPr>
              <a:t>VHEE facility</a:t>
            </a:r>
            <a:endParaRPr lang="zh-CN" altLang="en-US" dirty="0"/>
          </a:p>
        </p:txBody>
      </p:sp>
      <p:sp>
        <p:nvSpPr>
          <p:cNvPr id="3" name="灯片编号占位符 2"/>
          <p:cNvSpPr>
            <a:spLocks noGrp="1"/>
          </p:cNvSpPr>
          <p:nvPr>
            <p:ph type="sldNum" sz="quarter" idx="12"/>
          </p:nvPr>
        </p:nvSpPr>
        <p:spPr/>
        <p:txBody>
          <a:bodyPr/>
          <a:lstStyle/>
          <a:p>
            <a:fld id="{FDC4A009-39F3-42EA-99EE-C16705A80149}" type="slidenum">
              <a:rPr lang="zh-CN" altLang="en-US" smtClean="0"/>
              <a:t>26</a:t>
            </a:fld>
            <a:endParaRPr lang="zh-CN" altLang="en-US" dirty="0"/>
          </a:p>
        </p:txBody>
      </p:sp>
      <p:grpSp>
        <p:nvGrpSpPr>
          <p:cNvPr id="5" name="组合 4">
            <a:extLst>
              <a:ext uri="{FF2B5EF4-FFF2-40B4-BE49-F238E27FC236}">
                <a16:creationId xmlns:a16="http://schemas.microsoft.com/office/drawing/2014/main" id="{7518CC8D-B61D-3B7B-926D-4ACB1616B82F}"/>
              </a:ext>
            </a:extLst>
          </p:cNvPr>
          <p:cNvGrpSpPr/>
          <p:nvPr/>
        </p:nvGrpSpPr>
        <p:grpSpPr>
          <a:xfrm>
            <a:off x="1511832" y="2504595"/>
            <a:ext cx="638808" cy="741017"/>
            <a:chOff x="1681792" y="2081316"/>
            <a:chExt cx="1019908" cy="1183093"/>
          </a:xfrm>
        </p:grpSpPr>
        <p:sp>
          <p:nvSpPr>
            <p:cNvPr id="98" name="等腰三角形 97">
              <a:extLst>
                <a:ext uri="{FF2B5EF4-FFF2-40B4-BE49-F238E27FC236}">
                  <a16:creationId xmlns:a16="http://schemas.microsoft.com/office/drawing/2014/main" id="{36F74DE1-69D9-1E4E-2C23-C4D6408A2DDB}"/>
                </a:ext>
              </a:extLst>
            </p:cNvPr>
            <p:cNvSpPr/>
            <p:nvPr/>
          </p:nvSpPr>
          <p:spPr>
            <a:xfrm rot="5400000">
              <a:off x="1600199" y="2162909"/>
              <a:ext cx="1183093" cy="1019908"/>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99" name="文本框 98">
              <a:extLst>
                <a:ext uri="{FF2B5EF4-FFF2-40B4-BE49-F238E27FC236}">
                  <a16:creationId xmlns:a16="http://schemas.microsoft.com/office/drawing/2014/main" id="{546B22E8-1A21-3416-68F9-902282997AB0}"/>
                </a:ext>
              </a:extLst>
            </p:cNvPr>
            <p:cNvSpPr txBox="1"/>
            <p:nvPr/>
          </p:nvSpPr>
          <p:spPr>
            <a:xfrm>
              <a:off x="1773706" y="2304320"/>
              <a:ext cx="695705" cy="638808"/>
            </a:xfrm>
            <a:prstGeom prst="rect">
              <a:avLst/>
            </a:prstGeom>
            <a:noFill/>
          </p:spPr>
          <p:txBody>
            <a:bodyPr wrap="square" rtlCol="0">
              <a:spAutoFit/>
            </a:bodyPr>
            <a:lstStyle/>
            <a:p>
              <a:r>
                <a:rPr lang="en-US" altLang="zh-CN" sz="2000" b="1" dirty="0"/>
                <a:t>K</a:t>
              </a:r>
              <a:endParaRPr lang="zh-CN" altLang="en-US" sz="2000" b="1" dirty="0"/>
            </a:p>
          </p:txBody>
        </p:sp>
      </p:grpSp>
      <p:grpSp>
        <p:nvGrpSpPr>
          <p:cNvPr id="6" name="组合 5">
            <a:extLst>
              <a:ext uri="{FF2B5EF4-FFF2-40B4-BE49-F238E27FC236}">
                <a16:creationId xmlns:a16="http://schemas.microsoft.com/office/drawing/2014/main" id="{B6E04E8C-B654-F82E-00EF-839F3E62B7BF}"/>
              </a:ext>
            </a:extLst>
          </p:cNvPr>
          <p:cNvGrpSpPr/>
          <p:nvPr/>
        </p:nvGrpSpPr>
        <p:grpSpPr>
          <a:xfrm>
            <a:off x="4658099" y="4120623"/>
            <a:ext cx="1442963" cy="603555"/>
            <a:chOff x="4033234" y="3796519"/>
            <a:chExt cx="1442963" cy="603555"/>
          </a:xfrm>
          <a:solidFill>
            <a:srgbClr val="BB6555"/>
          </a:solidFill>
        </p:grpSpPr>
        <p:sp>
          <p:nvSpPr>
            <p:cNvPr id="82" name="矩形 81">
              <a:extLst>
                <a:ext uri="{FF2B5EF4-FFF2-40B4-BE49-F238E27FC236}">
                  <a16:creationId xmlns:a16="http://schemas.microsoft.com/office/drawing/2014/main" id="{6D9B40C2-7179-13EC-0F56-DDFECE4FA1E9}"/>
                </a:ext>
              </a:extLst>
            </p:cNvPr>
            <p:cNvSpPr/>
            <p:nvPr/>
          </p:nvSpPr>
          <p:spPr>
            <a:xfrm>
              <a:off x="4033234" y="3796519"/>
              <a:ext cx="1442962"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83" name="矩形 82">
              <a:extLst>
                <a:ext uri="{FF2B5EF4-FFF2-40B4-BE49-F238E27FC236}">
                  <a16:creationId xmlns:a16="http://schemas.microsoft.com/office/drawing/2014/main" id="{00B557B9-BBA5-24FC-628B-D04194B6334E}"/>
                </a:ext>
              </a:extLst>
            </p:cNvPr>
            <p:cNvSpPr/>
            <p:nvPr/>
          </p:nvSpPr>
          <p:spPr>
            <a:xfrm>
              <a:off x="4033234" y="4301344"/>
              <a:ext cx="1442962"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84" name="矩形 83">
              <a:extLst>
                <a:ext uri="{FF2B5EF4-FFF2-40B4-BE49-F238E27FC236}">
                  <a16:creationId xmlns:a16="http://schemas.microsoft.com/office/drawing/2014/main" id="{86D1822F-5B0D-BD33-055E-E9CA7A2EE85F}"/>
                </a:ext>
              </a:extLst>
            </p:cNvPr>
            <p:cNvSpPr/>
            <p:nvPr/>
          </p:nvSpPr>
          <p:spPr>
            <a:xfrm rot="5400000">
              <a:off x="4006161" y="3922322"/>
              <a:ext cx="152876"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85" name="矩形 84">
              <a:extLst>
                <a:ext uri="{FF2B5EF4-FFF2-40B4-BE49-F238E27FC236}">
                  <a16:creationId xmlns:a16="http://schemas.microsoft.com/office/drawing/2014/main" id="{2D8196F9-2283-820E-53F6-29223BE36840}"/>
                </a:ext>
              </a:extLst>
            </p:cNvPr>
            <p:cNvSpPr/>
            <p:nvPr/>
          </p:nvSpPr>
          <p:spPr>
            <a:xfrm rot="5400000">
              <a:off x="4006162" y="4175541"/>
              <a:ext cx="152876"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86" name="流程图: 延期 85">
              <a:extLst>
                <a:ext uri="{FF2B5EF4-FFF2-40B4-BE49-F238E27FC236}">
                  <a16:creationId xmlns:a16="http://schemas.microsoft.com/office/drawing/2014/main" id="{A606F97E-0790-0D32-0F1E-35B94B5FCECA}"/>
                </a:ext>
              </a:extLst>
            </p:cNvPr>
            <p:cNvSpPr/>
            <p:nvPr/>
          </p:nvSpPr>
          <p:spPr>
            <a:xfrm rot="5400000" flipV="1">
              <a:off x="4265771" y="3920161"/>
              <a:ext cx="111754"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87" name="流程图: 延期 86">
              <a:extLst>
                <a:ext uri="{FF2B5EF4-FFF2-40B4-BE49-F238E27FC236}">
                  <a16:creationId xmlns:a16="http://schemas.microsoft.com/office/drawing/2014/main" id="{82BA0673-3B30-609E-5966-CAEAFAC70D67}"/>
                </a:ext>
              </a:extLst>
            </p:cNvPr>
            <p:cNvSpPr/>
            <p:nvPr/>
          </p:nvSpPr>
          <p:spPr>
            <a:xfrm rot="16200000" flipV="1">
              <a:off x="4265771" y="4218010"/>
              <a:ext cx="111754"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88" name="流程图: 延期 87">
              <a:extLst>
                <a:ext uri="{FF2B5EF4-FFF2-40B4-BE49-F238E27FC236}">
                  <a16:creationId xmlns:a16="http://schemas.microsoft.com/office/drawing/2014/main" id="{70BF2EEB-A936-B561-FD7C-CE9182C690F8}"/>
                </a:ext>
              </a:extLst>
            </p:cNvPr>
            <p:cNvSpPr/>
            <p:nvPr/>
          </p:nvSpPr>
          <p:spPr>
            <a:xfrm rot="5400000" flipV="1">
              <a:off x="4465146" y="3925413"/>
              <a:ext cx="141306"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89" name="流程图: 延期 88">
              <a:extLst>
                <a:ext uri="{FF2B5EF4-FFF2-40B4-BE49-F238E27FC236}">
                  <a16:creationId xmlns:a16="http://schemas.microsoft.com/office/drawing/2014/main" id="{6850C758-8291-E654-36D9-79422FFC18E8}"/>
                </a:ext>
              </a:extLst>
            </p:cNvPr>
            <p:cNvSpPr/>
            <p:nvPr/>
          </p:nvSpPr>
          <p:spPr>
            <a:xfrm rot="16200000" flipV="1">
              <a:off x="4467036" y="4210981"/>
              <a:ext cx="141308"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90" name="流程图: 延期 89">
              <a:extLst>
                <a:ext uri="{FF2B5EF4-FFF2-40B4-BE49-F238E27FC236}">
                  <a16:creationId xmlns:a16="http://schemas.microsoft.com/office/drawing/2014/main" id="{040964F6-CC1D-268F-ADD3-EBAF91ACCA56}"/>
                </a:ext>
              </a:extLst>
            </p:cNvPr>
            <p:cNvSpPr/>
            <p:nvPr/>
          </p:nvSpPr>
          <p:spPr>
            <a:xfrm rot="5400000" flipV="1">
              <a:off x="4678890" y="3936828"/>
              <a:ext cx="154609"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91" name="流程图: 延期 90">
              <a:extLst>
                <a:ext uri="{FF2B5EF4-FFF2-40B4-BE49-F238E27FC236}">
                  <a16:creationId xmlns:a16="http://schemas.microsoft.com/office/drawing/2014/main" id="{65F12E69-8625-F9C7-F215-28A9698C6B9A}"/>
                </a:ext>
              </a:extLst>
            </p:cNvPr>
            <p:cNvSpPr/>
            <p:nvPr/>
          </p:nvSpPr>
          <p:spPr>
            <a:xfrm rot="16200000" flipV="1">
              <a:off x="4678905" y="4197960"/>
              <a:ext cx="154608"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92" name="流程图: 延期 91">
              <a:extLst>
                <a:ext uri="{FF2B5EF4-FFF2-40B4-BE49-F238E27FC236}">
                  <a16:creationId xmlns:a16="http://schemas.microsoft.com/office/drawing/2014/main" id="{6C5BC223-F9F8-2157-FC6B-B03DD46D540D}"/>
                </a:ext>
              </a:extLst>
            </p:cNvPr>
            <p:cNvSpPr/>
            <p:nvPr/>
          </p:nvSpPr>
          <p:spPr>
            <a:xfrm rot="5400000" flipV="1">
              <a:off x="4893260" y="3940409"/>
              <a:ext cx="156966"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93" name="流程图: 延期 92">
              <a:extLst>
                <a:ext uri="{FF2B5EF4-FFF2-40B4-BE49-F238E27FC236}">
                  <a16:creationId xmlns:a16="http://schemas.microsoft.com/office/drawing/2014/main" id="{80A5D648-C827-6A6C-B451-54AAE6E3E8BA}"/>
                </a:ext>
              </a:extLst>
            </p:cNvPr>
            <p:cNvSpPr/>
            <p:nvPr/>
          </p:nvSpPr>
          <p:spPr>
            <a:xfrm rot="16200000" flipV="1">
              <a:off x="4893260" y="4192824"/>
              <a:ext cx="156966"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94" name="流程图: 延期 93">
              <a:extLst>
                <a:ext uri="{FF2B5EF4-FFF2-40B4-BE49-F238E27FC236}">
                  <a16:creationId xmlns:a16="http://schemas.microsoft.com/office/drawing/2014/main" id="{D0DEBC41-9917-08A1-4F8E-3F739C79BD07}"/>
                </a:ext>
              </a:extLst>
            </p:cNvPr>
            <p:cNvSpPr/>
            <p:nvPr/>
          </p:nvSpPr>
          <p:spPr>
            <a:xfrm rot="5400000" flipV="1">
              <a:off x="5100753" y="3942069"/>
              <a:ext cx="177019"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95" name="流程图: 延期 94">
              <a:extLst>
                <a:ext uri="{FF2B5EF4-FFF2-40B4-BE49-F238E27FC236}">
                  <a16:creationId xmlns:a16="http://schemas.microsoft.com/office/drawing/2014/main" id="{95D2920B-FE65-C032-F330-9AED829F5761}"/>
                </a:ext>
              </a:extLst>
            </p:cNvPr>
            <p:cNvSpPr/>
            <p:nvPr/>
          </p:nvSpPr>
          <p:spPr>
            <a:xfrm rot="16200000" flipV="1">
              <a:off x="5100752" y="4193126"/>
              <a:ext cx="177019"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96" name="矩形 95">
              <a:extLst>
                <a:ext uri="{FF2B5EF4-FFF2-40B4-BE49-F238E27FC236}">
                  <a16:creationId xmlns:a16="http://schemas.microsoft.com/office/drawing/2014/main" id="{95D65714-6E25-4CB0-6213-F08F231CEA0A}"/>
                </a:ext>
              </a:extLst>
            </p:cNvPr>
            <p:cNvSpPr/>
            <p:nvPr/>
          </p:nvSpPr>
          <p:spPr>
            <a:xfrm rot="5400000">
              <a:off x="5350393" y="3922322"/>
              <a:ext cx="152876"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97" name="矩形 96">
              <a:extLst>
                <a:ext uri="{FF2B5EF4-FFF2-40B4-BE49-F238E27FC236}">
                  <a16:creationId xmlns:a16="http://schemas.microsoft.com/office/drawing/2014/main" id="{CAB15CE0-6229-A056-2BDA-C70C1233AE55}"/>
                </a:ext>
              </a:extLst>
            </p:cNvPr>
            <p:cNvSpPr/>
            <p:nvPr/>
          </p:nvSpPr>
          <p:spPr>
            <a:xfrm rot="5400000">
              <a:off x="5350394" y="4175541"/>
              <a:ext cx="152876"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grpSp>
      <p:grpSp>
        <p:nvGrpSpPr>
          <p:cNvPr id="7" name="组合 6">
            <a:extLst>
              <a:ext uri="{FF2B5EF4-FFF2-40B4-BE49-F238E27FC236}">
                <a16:creationId xmlns:a16="http://schemas.microsoft.com/office/drawing/2014/main" id="{096356C5-D5A8-E202-44AF-EB092ADD9F4E}"/>
              </a:ext>
            </a:extLst>
          </p:cNvPr>
          <p:cNvGrpSpPr/>
          <p:nvPr/>
        </p:nvGrpSpPr>
        <p:grpSpPr>
          <a:xfrm>
            <a:off x="6505213" y="4120623"/>
            <a:ext cx="1442963" cy="603555"/>
            <a:chOff x="4033234" y="3796519"/>
            <a:chExt cx="1442963" cy="603555"/>
          </a:xfrm>
          <a:solidFill>
            <a:srgbClr val="BB6555"/>
          </a:solidFill>
        </p:grpSpPr>
        <p:sp>
          <p:nvSpPr>
            <p:cNvPr id="66" name="矩形 65">
              <a:extLst>
                <a:ext uri="{FF2B5EF4-FFF2-40B4-BE49-F238E27FC236}">
                  <a16:creationId xmlns:a16="http://schemas.microsoft.com/office/drawing/2014/main" id="{90107FE5-0AD3-7B5B-B780-F8852E41E1E1}"/>
                </a:ext>
              </a:extLst>
            </p:cNvPr>
            <p:cNvSpPr/>
            <p:nvPr/>
          </p:nvSpPr>
          <p:spPr>
            <a:xfrm>
              <a:off x="4033234" y="3796519"/>
              <a:ext cx="1442962"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67" name="矩形 66">
              <a:extLst>
                <a:ext uri="{FF2B5EF4-FFF2-40B4-BE49-F238E27FC236}">
                  <a16:creationId xmlns:a16="http://schemas.microsoft.com/office/drawing/2014/main" id="{123E19A0-4944-4803-B9F7-D57B011FF9D3}"/>
                </a:ext>
              </a:extLst>
            </p:cNvPr>
            <p:cNvSpPr/>
            <p:nvPr/>
          </p:nvSpPr>
          <p:spPr>
            <a:xfrm>
              <a:off x="4033234" y="4301344"/>
              <a:ext cx="1442962"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68" name="矩形 67">
              <a:extLst>
                <a:ext uri="{FF2B5EF4-FFF2-40B4-BE49-F238E27FC236}">
                  <a16:creationId xmlns:a16="http://schemas.microsoft.com/office/drawing/2014/main" id="{60936016-4CBB-BECE-72E9-68A1FD0AE55C}"/>
                </a:ext>
              </a:extLst>
            </p:cNvPr>
            <p:cNvSpPr/>
            <p:nvPr/>
          </p:nvSpPr>
          <p:spPr>
            <a:xfrm rot="5400000">
              <a:off x="4006161" y="3922322"/>
              <a:ext cx="152876"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69" name="矩形 68">
              <a:extLst>
                <a:ext uri="{FF2B5EF4-FFF2-40B4-BE49-F238E27FC236}">
                  <a16:creationId xmlns:a16="http://schemas.microsoft.com/office/drawing/2014/main" id="{32D7CA3F-B284-3960-5713-627245608A19}"/>
                </a:ext>
              </a:extLst>
            </p:cNvPr>
            <p:cNvSpPr/>
            <p:nvPr/>
          </p:nvSpPr>
          <p:spPr>
            <a:xfrm rot="5400000">
              <a:off x="4006162" y="4175541"/>
              <a:ext cx="152876"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70" name="流程图: 延期 69">
              <a:extLst>
                <a:ext uri="{FF2B5EF4-FFF2-40B4-BE49-F238E27FC236}">
                  <a16:creationId xmlns:a16="http://schemas.microsoft.com/office/drawing/2014/main" id="{DE120E2A-4D73-7FDF-E758-353E0B9D8BEC}"/>
                </a:ext>
              </a:extLst>
            </p:cNvPr>
            <p:cNvSpPr/>
            <p:nvPr/>
          </p:nvSpPr>
          <p:spPr>
            <a:xfrm rot="5400000" flipV="1">
              <a:off x="4265771" y="3920161"/>
              <a:ext cx="111754"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71" name="流程图: 延期 70">
              <a:extLst>
                <a:ext uri="{FF2B5EF4-FFF2-40B4-BE49-F238E27FC236}">
                  <a16:creationId xmlns:a16="http://schemas.microsoft.com/office/drawing/2014/main" id="{F40AF55D-1312-A417-A579-E0809337F0AA}"/>
                </a:ext>
              </a:extLst>
            </p:cNvPr>
            <p:cNvSpPr/>
            <p:nvPr/>
          </p:nvSpPr>
          <p:spPr>
            <a:xfrm rot="16200000" flipV="1">
              <a:off x="4265771" y="4218010"/>
              <a:ext cx="111754"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72" name="流程图: 延期 71">
              <a:extLst>
                <a:ext uri="{FF2B5EF4-FFF2-40B4-BE49-F238E27FC236}">
                  <a16:creationId xmlns:a16="http://schemas.microsoft.com/office/drawing/2014/main" id="{9544EE82-855D-E8B5-CD09-A4E1AF651F45}"/>
                </a:ext>
              </a:extLst>
            </p:cNvPr>
            <p:cNvSpPr/>
            <p:nvPr/>
          </p:nvSpPr>
          <p:spPr>
            <a:xfrm rot="5400000" flipV="1">
              <a:off x="4465146" y="3925413"/>
              <a:ext cx="141306"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73" name="流程图: 延期 72">
              <a:extLst>
                <a:ext uri="{FF2B5EF4-FFF2-40B4-BE49-F238E27FC236}">
                  <a16:creationId xmlns:a16="http://schemas.microsoft.com/office/drawing/2014/main" id="{8EB43AB8-1363-4642-4A06-53F44B509A15}"/>
                </a:ext>
              </a:extLst>
            </p:cNvPr>
            <p:cNvSpPr/>
            <p:nvPr/>
          </p:nvSpPr>
          <p:spPr>
            <a:xfrm rot="16200000" flipV="1">
              <a:off x="4467036" y="4210981"/>
              <a:ext cx="141308"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74" name="流程图: 延期 73">
              <a:extLst>
                <a:ext uri="{FF2B5EF4-FFF2-40B4-BE49-F238E27FC236}">
                  <a16:creationId xmlns:a16="http://schemas.microsoft.com/office/drawing/2014/main" id="{C52C3109-2748-6853-BC7D-C2027518B089}"/>
                </a:ext>
              </a:extLst>
            </p:cNvPr>
            <p:cNvSpPr/>
            <p:nvPr/>
          </p:nvSpPr>
          <p:spPr>
            <a:xfrm rot="5400000" flipV="1">
              <a:off x="4678890" y="3936828"/>
              <a:ext cx="154609"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75" name="流程图: 延期 74">
              <a:extLst>
                <a:ext uri="{FF2B5EF4-FFF2-40B4-BE49-F238E27FC236}">
                  <a16:creationId xmlns:a16="http://schemas.microsoft.com/office/drawing/2014/main" id="{2E05F0FE-C8F4-C4B6-B7D4-CDC106AF5757}"/>
                </a:ext>
              </a:extLst>
            </p:cNvPr>
            <p:cNvSpPr/>
            <p:nvPr/>
          </p:nvSpPr>
          <p:spPr>
            <a:xfrm rot="16200000" flipV="1">
              <a:off x="4678905" y="4197960"/>
              <a:ext cx="154608"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76" name="流程图: 延期 75">
              <a:extLst>
                <a:ext uri="{FF2B5EF4-FFF2-40B4-BE49-F238E27FC236}">
                  <a16:creationId xmlns:a16="http://schemas.microsoft.com/office/drawing/2014/main" id="{8B724F56-9BB1-4E31-C4C3-0E35DE239732}"/>
                </a:ext>
              </a:extLst>
            </p:cNvPr>
            <p:cNvSpPr/>
            <p:nvPr/>
          </p:nvSpPr>
          <p:spPr>
            <a:xfrm rot="5400000" flipV="1">
              <a:off x="4893260" y="3940409"/>
              <a:ext cx="156966"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77" name="流程图: 延期 76">
              <a:extLst>
                <a:ext uri="{FF2B5EF4-FFF2-40B4-BE49-F238E27FC236}">
                  <a16:creationId xmlns:a16="http://schemas.microsoft.com/office/drawing/2014/main" id="{F7DE9EBE-62D1-1947-1585-51F24C067043}"/>
                </a:ext>
              </a:extLst>
            </p:cNvPr>
            <p:cNvSpPr/>
            <p:nvPr/>
          </p:nvSpPr>
          <p:spPr>
            <a:xfrm rot="16200000" flipV="1">
              <a:off x="4893260" y="4192824"/>
              <a:ext cx="156966"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78" name="流程图: 延期 77">
              <a:extLst>
                <a:ext uri="{FF2B5EF4-FFF2-40B4-BE49-F238E27FC236}">
                  <a16:creationId xmlns:a16="http://schemas.microsoft.com/office/drawing/2014/main" id="{F207F978-7124-0DF3-A23C-2B03D8A71D40}"/>
                </a:ext>
              </a:extLst>
            </p:cNvPr>
            <p:cNvSpPr/>
            <p:nvPr/>
          </p:nvSpPr>
          <p:spPr>
            <a:xfrm rot="5400000" flipV="1">
              <a:off x="5100753" y="3942069"/>
              <a:ext cx="177019"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79" name="流程图: 延期 78">
              <a:extLst>
                <a:ext uri="{FF2B5EF4-FFF2-40B4-BE49-F238E27FC236}">
                  <a16:creationId xmlns:a16="http://schemas.microsoft.com/office/drawing/2014/main" id="{8B43EBCF-55FD-0D2A-133A-EEB08439F218}"/>
                </a:ext>
              </a:extLst>
            </p:cNvPr>
            <p:cNvSpPr/>
            <p:nvPr/>
          </p:nvSpPr>
          <p:spPr>
            <a:xfrm rot="16200000" flipV="1">
              <a:off x="5100752" y="4193126"/>
              <a:ext cx="177019" cy="58466"/>
            </a:xfrm>
            <a:prstGeom prst="flowChartDelay">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80" name="矩形 79">
              <a:extLst>
                <a:ext uri="{FF2B5EF4-FFF2-40B4-BE49-F238E27FC236}">
                  <a16:creationId xmlns:a16="http://schemas.microsoft.com/office/drawing/2014/main" id="{3A045272-E763-153E-C6EF-7929D6672376}"/>
                </a:ext>
              </a:extLst>
            </p:cNvPr>
            <p:cNvSpPr/>
            <p:nvPr/>
          </p:nvSpPr>
          <p:spPr>
            <a:xfrm rot="5400000">
              <a:off x="5350393" y="3922322"/>
              <a:ext cx="152876"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81" name="矩形 80">
              <a:extLst>
                <a:ext uri="{FF2B5EF4-FFF2-40B4-BE49-F238E27FC236}">
                  <a16:creationId xmlns:a16="http://schemas.microsoft.com/office/drawing/2014/main" id="{5C6DA1C9-04D9-E7D6-51C9-8D2BFB84C499}"/>
                </a:ext>
              </a:extLst>
            </p:cNvPr>
            <p:cNvSpPr/>
            <p:nvPr/>
          </p:nvSpPr>
          <p:spPr>
            <a:xfrm rot="5400000">
              <a:off x="5350394" y="4175541"/>
              <a:ext cx="152876" cy="98730"/>
            </a:xfrm>
            <a:prstGeom prst="rect">
              <a:avLst/>
            </a:prstGeom>
            <a:grp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grpSp>
      <p:sp>
        <p:nvSpPr>
          <p:cNvPr id="8" name="矩形 7">
            <a:extLst>
              <a:ext uri="{FF2B5EF4-FFF2-40B4-BE49-F238E27FC236}">
                <a16:creationId xmlns:a16="http://schemas.microsoft.com/office/drawing/2014/main" id="{D0E33D61-F400-15DC-40A4-B3071907E89C}"/>
              </a:ext>
            </a:extLst>
          </p:cNvPr>
          <p:cNvSpPr/>
          <p:nvPr/>
        </p:nvSpPr>
        <p:spPr>
          <a:xfrm>
            <a:off x="3468594" y="4120623"/>
            <a:ext cx="790978" cy="98730"/>
          </a:xfrm>
          <a:prstGeom prst="rect">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9" name="矩形 8">
            <a:extLst>
              <a:ext uri="{FF2B5EF4-FFF2-40B4-BE49-F238E27FC236}">
                <a16:creationId xmlns:a16="http://schemas.microsoft.com/office/drawing/2014/main" id="{B4BC0AF1-A708-2931-CF22-B83E9F25DDA5}"/>
              </a:ext>
            </a:extLst>
          </p:cNvPr>
          <p:cNvSpPr/>
          <p:nvPr/>
        </p:nvSpPr>
        <p:spPr>
          <a:xfrm>
            <a:off x="3468594" y="4625448"/>
            <a:ext cx="790978" cy="98730"/>
          </a:xfrm>
          <a:prstGeom prst="rect">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10" name="矩形 9">
            <a:extLst>
              <a:ext uri="{FF2B5EF4-FFF2-40B4-BE49-F238E27FC236}">
                <a16:creationId xmlns:a16="http://schemas.microsoft.com/office/drawing/2014/main" id="{34AE4108-755C-58AD-70C0-10905C403AC2}"/>
              </a:ext>
            </a:extLst>
          </p:cNvPr>
          <p:cNvSpPr/>
          <p:nvPr/>
        </p:nvSpPr>
        <p:spPr>
          <a:xfrm rot="5400000">
            <a:off x="3441521" y="4246426"/>
            <a:ext cx="152876" cy="98730"/>
          </a:xfrm>
          <a:prstGeom prst="rect">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11" name="矩形 10">
            <a:extLst>
              <a:ext uri="{FF2B5EF4-FFF2-40B4-BE49-F238E27FC236}">
                <a16:creationId xmlns:a16="http://schemas.microsoft.com/office/drawing/2014/main" id="{40D9E09A-BA61-DA02-D6AE-226EFEC27948}"/>
              </a:ext>
            </a:extLst>
          </p:cNvPr>
          <p:cNvSpPr/>
          <p:nvPr/>
        </p:nvSpPr>
        <p:spPr>
          <a:xfrm rot="5400000">
            <a:off x="3441522" y="4499645"/>
            <a:ext cx="152876" cy="98730"/>
          </a:xfrm>
          <a:prstGeom prst="rect">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12" name="流程图: 延期 11">
            <a:extLst>
              <a:ext uri="{FF2B5EF4-FFF2-40B4-BE49-F238E27FC236}">
                <a16:creationId xmlns:a16="http://schemas.microsoft.com/office/drawing/2014/main" id="{C337B040-5087-4C95-A481-6C0DB14C5945}"/>
              </a:ext>
            </a:extLst>
          </p:cNvPr>
          <p:cNvSpPr/>
          <p:nvPr/>
        </p:nvSpPr>
        <p:spPr>
          <a:xfrm rot="5400000" flipV="1">
            <a:off x="3622819" y="4252989"/>
            <a:ext cx="134362" cy="58466"/>
          </a:xfrm>
          <a:prstGeom prst="flowChartDelay">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13" name="流程图: 延期 12">
            <a:extLst>
              <a:ext uri="{FF2B5EF4-FFF2-40B4-BE49-F238E27FC236}">
                <a16:creationId xmlns:a16="http://schemas.microsoft.com/office/drawing/2014/main" id="{A65B9178-387E-37F3-D347-7305005B6E8E}"/>
              </a:ext>
            </a:extLst>
          </p:cNvPr>
          <p:cNvSpPr/>
          <p:nvPr/>
        </p:nvSpPr>
        <p:spPr>
          <a:xfrm rot="16200000" flipV="1">
            <a:off x="3620693" y="4529081"/>
            <a:ext cx="134362" cy="58466"/>
          </a:xfrm>
          <a:prstGeom prst="flowChartDelay">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14" name="矩形 13">
            <a:extLst>
              <a:ext uri="{FF2B5EF4-FFF2-40B4-BE49-F238E27FC236}">
                <a16:creationId xmlns:a16="http://schemas.microsoft.com/office/drawing/2014/main" id="{474BBD1B-7A40-0D75-8606-27EE4AFAB203}"/>
              </a:ext>
            </a:extLst>
          </p:cNvPr>
          <p:cNvSpPr/>
          <p:nvPr/>
        </p:nvSpPr>
        <p:spPr>
          <a:xfrm rot="5400000">
            <a:off x="4133769" y="4245622"/>
            <a:ext cx="152876" cy="98730"/>
          </a:xfrm>
          <a:prstGeom prst="rect">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15" name="矩形 14">
            <a:extLst>
              <a:ext uri="{FF2B5EF4-FFF2-40B4-BE49-F238E27FC236}">
                <a16:creationId xmlns:a16="http://schemas.microsoft.com/office/drawing/2014/main" id="{F684885C-C6D0-6694-0E8C-52515A1B3558}"/>
              </a:ext>
            </a:extLst>
          </p:cNvPr>
          <p:cNvSpPr/>
          <p:nvPr/>
        </p:nvSpPr>
        <p:spPr>
          <a:xfrm rot="5400000">
            <a:off x="4133770" y="4498841"/>
            <a:ext cx="152876" cy="98730"/>
          </a:xfrm>
          <a:prstGeom prst="rect">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16" name="流程图: 延期 15">
            <a:extLst>
              <a:ext uri="{FF2B5EF4-FFF2-40B4-BE49-F238E27FC236}">
                <a16:creationId xmlns:a16="http://schemas.microsoft.com/office/drawing/2014/main" id="{A0CBBF3F-3996-597F-877E-323137681DDC}"/>
              </a:ext>
            </a:extLst>
          </p:cNvPr>
          <p:cNvSpPr/>
          <p:nvPr/>
        </p:nvSpPr>
        <p:spPr>
          <a:xfrm rot="5400000" flipV="1">
            <a:off x="3842849" y="4252989"/>
            <a:ext cx="134362" cy="58466"/>
          </a:xfrm>
          <a:prstGeom prst="flowChartDelay">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17" name="流程图: 延期 16">
            <a:extLst>
              <a:ext uri="{FF2B5EF4-FFF2-40B4-BE49-F238E27FC236}">
                <a16:creationId xmlns:a16="http://schemas.microsoft.com/office/drawing/2014/main" id="{63D23D28-32A8-93A6-E91F-8025A9662EC2}"/>
              </a:ext>
            </a:extLst>
          </p:cNvPr>
          <p:cNvSpPr/>
          <p:nvPr/>
        </p:nvSpPr>
        <p:spPr>
          <a:xfrm rot="16200000" flipV="1">
            <a:off x="3840723" y="4529081"/>
            <a:ext cx="134362" cy="58466"/>
          </a:xfrm>
          <a:prstGeom prst="flowChartDelay">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18" name="矩形 17">
            <a:extLst>
              <a:ext uri="{FF2B5EF4-FFF2-40B4-BE49-F238E27FC236}">
                <a16:creationId xmlns:a16="http://schemas.microsoft.com/office/drawing/2014/main" id="{83536D46-4909-C62B-021F-89D05F132EF0}"/>
              </a:ext>
            </a:extLst>
          </p:cNvPr>
          <p:cNvSpPr/>
          <p:nvPr/>
        </p:nvSpPr>
        <p:spPr>
          <a:xfrm>
            <a:off x="4160307" y="4317279"/>
            <a:ext cx="595987" cy="56400"/>
          </a:xfrm>
          <a:prstGeom prst="rect">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19" name="矩形 18">
            <a:extLst>
              <a:ext uri="{FF2B5EF4-FFF2-40B4-BE49-F238E27FC236}">
                <a16:creationId xmlns:a16="http://schemas.microsoft.com/office/drawing/2014/main" id="{9CF2A2A4-2EE4-6D86-BF3B-7EC7877D0AC8}"/>
              </a:ext>
            </a:extLst>
          </p:cNvPr>
          <p:cNvSpPr/>
          <p:nvPr/>
        </p:nvSpPr>
        <p:spPr>
          <a:xfrm>
            <a:off x="4160900" y="4472246"/>
            <a:ext cx="595987" cy="45719"/>
          </a:xfrm>
          <a:prstGeom prst="rect">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20" name="矩形 19">
            <a:extLst>
              <a:ext uri="{FF2B5EF4-FFF2-40B4-BE49-F238E27FC236}">
                <a16:creationId xmlns:a16="http://schemas.microsoft.com/office/drawing/2014/main" id="{46C36377-F083-E52D-18FD-6EFD90473524}"/>
              </a:ext>
            </a:extLst>
          </p:cNvPr>
          <p:cNvSpPr/>
          <p:nvPr/>
        </p:nvSpPr>
        <p:spPr>
          <a:xfrm>
            <a:off x="6007761" y="4316951"/>
            <a:ext cx="595987" cy="56400"/>
          </a:xfrm>
          <a:prstGeom prst="rect">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sp>
        <p:nvSpPr>
          <p:cNvPr id="21" name="矩形 20">
            <a:extLst>
              <a:ext uri="{FF2B5EF4-FFF2-40B4-BE49-F238E27FC236}">
                <a16:creationId xmlns:a16="http://schemas.microsoft.com/office/drawing/2014/main" id="{CCA52736-F1D1-878B-23EB-C189DAFE651B}"/>
              </a:ext>
            </a:extLst>
          </p:cNvPr>
          <p:cNvSpPr/>
          <p:nvPr/>
        </p:nvSpPr>
        <p:spPr>
          <a:xfrm>
            <a:off x="6003591" y="4469536"/>
            <a:ext cx="595987" cy="45719"/>
          </a:xfrm>
          <a:prstGeom prst="rect">
            <a:avLst/>
          </a:prstGeom>
          <a:solidFill>
            <a:srgbClr val="BB6555"/>
          </a:solidFill>
          <a:ln>
            <a:solidFill>
              <a:srgbClr val="BB655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600"/>
          </a:p>
        </p:txBody>
      </p:sp>
      <p:grpSp>
        <p:nvGrpSpPr>
          <p:cNvPr id="22" name="组合 21">
            <a:extLst>
              <a:ext uri="{FF2B5EF4-FFF2-40B4-BE49-F238E27FC236}">
                <a16:creationId xmlns:a16="http://schemas.microsoft.com/office/drawing/2014/main" id="{90C106B6-92FC-7F98-9636-AAC914B81EC3}"/>
              </a:ext>
            </a:extLst>
          </p:cNvPr>
          <p:cNvGrpSpPr/>
          <p:nvPr/>
        </p:nvGrpSpPr>
        <p:grpSpPr>
          <a:xfrm>
            <a:off x="3247015" y="4260402"/>
            <a:ext cx="313863" cy="326073"/>
            <a:chOff x="2035410" y="3959158"/>
            <a:chExt cx="313863" cy="326073"/>
          </a:xfrm>
        </p:grpSpPr>
        <p:sp>
          <p:nvSpPr>
            <p:cNvPr id="63" name="矩形 62">
              <a:extLst>
                <a:ext uri="{FF2B5EF4-FFF2-40B4-BE49-F238E27FC236}">
                  <a16:creationId xmlns:a16="http://schemas.microsoft.com/office/drawing/2014/main" id="{D0F61E7B-D264-43B9-8BA8-4C37D704A5E7}"/>
                </a:ext>
              </a:extLst>
            </p:cNvPr>
            <p:cNvSpPr/>
            <p:nvPr/>
          </p:nvSpPr>
          <p:spPr>
            <a:xfrm>
              <a:off x="2035410" y="3959158"/>
              <a:ext cx="224354" cy="3260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4" name="饼形 115">
              <a:extLst>
                <a:ext uri="{FF2B5EF4-FFF2-40B4-BE49-F238E27FC236}">
                  <a16:creationId xmlns:a16="http://schemas.microsoft.com/office/drawing/2014/main" id="{3535DE20-1AD9-79E4-49D8-DEAEA18B7767}"/>
                </a:ext>
              </a:extLst>
            </p:cNvPr>
            <p:cNvSpPr/>
            <p:nvPr/>
          </p:nvSpPr>
          <p:spPr>
            <a:xfrm rot="7200000">
              <a:off x="2078329" y="3984187"/>
              <a:ext cx="270944" cy="270944"/>
            </a:xfrm>
            <a:prstGeom prst="pie">
              <a:avLst>
                <a:gd name="adj1" fmla="val 0"/>
                <a:gd name="adj2" fmla="val 70862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65" name="矩形 64">
              <a:extLst>
                <a:ext uri="{FF2B5EF4-FFF2-40B4-BE49-F238E27FC236}">
                  <a16:creationId xmlns:a16="http://schemas.microsoft.com/office/drawing/2014/main" id="{C0E70619-2D20-D667-3CA9-B642C693A963}"/>
                </a:ext>
              </a:extLst>
            </p:cNvPr>
            <p:cNvSpPr/>
            <p:nvPr/>
          </p:nvSpPr>
          <p:spPr>
            <a:xfrm>
              <a:off x="2135345" y="4069423"/>
              <a:ext cx="127726" cy="10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23" name="矩形 22">
            <a:extLst>
              <a:ext uri="{FF2B5EF4-FFF2-40B4-BE49-F238E27FC236}">
                <a16:creationId xmlns:a16="http://schemas.microsoft.com/office/drawing/2014/main" id="{DD5F0901-7DE8-C4CF-4F01-29FD6ABA1839}"/>
              </a:ext>
            </a:extLst>
          </p:cNvPr>
          <p:cNvSpPr/>
          <p:nvPr/>
        </p:nvSpPr>
        <p:spPr>
          <a:xfrm>
            <a:off x="3343161" y="4396930"/>
            <a:ext cx="4937264" cy="45719"/>
          </a:xfrm>
          <a:prstGeom prst="rect">
            <a:avLst/>
          </a:prstGeom>
          <a:gradFill flip="none" rotWithShape="1">
            <a:gsLst>
              <a:gs pos="0">
                <a:schemeClr val="accent6">
                  <a:lumMod val="60000"/>
                  <a:lumOff val="40000"/>
                </a:schemeClr>
              </a:gs>
              <a:gs pos="59000">
                <a:srgbClr val="B68777"/>
              </a:gs>
              <a:gs pos="40435">
                <a:schemeClr val="accent1">
                  <a:lumMod val="60000"/>
                  <a:lumOff val="40000"/>
                </a:schemeClr>
              </a:gs>
              <a:gs pos="100000">
                <a:srgbClr val="D14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4" name="饼形 117">
            <a:extLst>
              <a:ext uri="{FF2B5EF4-FFF2-40B4-BE49-F238E27FC236}">
                <a16:creationId xmlns:a16="http://schemas.microsoft.com/office/drawing/2014/main" id="{B845ADF1-6A3D-5988-244D-6830E3537E09}"/>
              </a:ext>
            </a:extLst>
          </p:cNvPr>
          <p:cNvSpPr/>
          <p:nvPr/>
        </p:nvSpPr>
        <p:spPr>
          <a:xfrm rot="7200000">
            <a:off x="3303923" y="4313048"/>
            <a:ext cx="206718" cy="224988"/>
          </a:xfrm>
          <a:prstGeom prst="pie">
            <a:avLst>
              <a:gd name="adj1" fmla="val 0"/>
              <a:gd name="adj2" fmla="val 708624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25" name="椭圆 24">
            <a:extLst>
              <a:ext uri="{FF2B5EF4-FFF2-40B4-BE49-F238E27FC236}">
                <a16:creationId xmlns:a16="http://schemas.microsoft.com/office/drawing/2014/main" id="{4484D246-E7D5-59FE-ABD5-9289988AB5C8}"/>
              </a:ext>
            </a:extLst>
          </p:cNvPr>
          <p:cNvSpPr/>
          <p:nvPr/>
        </p:nvSpPr>
        <p:spPr>
          <a:xfrm rot="16200000">
            <a:off x="1592170" y="4206444"/>
            <a:ext cx="428495" cy="4284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rPr>
              <a:t>S</a:t>
            </a:r>
            <a:endParaRPr lang="zh-CN" altLang="en-US" sz="1600" dirty="0">
              <a:solidFill>
                <a:schemeClr val="bg1"/>
              </a:solidFill>
            </a:endParaRPr>
          </a:p>
        </p:txBody>
      </p:sp>
      <p:cxnSp>
        <p:nvCxnSpPr>
          <p:cNvPr id="26" name="直接箭头连接符 25">
            <a:extLst>
              <a:ext uri="{FF2B5EF4-FFF2-40B4-BE49-F238E27FC236}">
                <a16:creationId xmlns:a16="http://schemas.microsoft.com/office/drawing/2014/main" id="{B91AF2B8-A080-259F-1E3F-2469E7E95641}"/>
              </a:ext>
            </a:extLst>
          </p:cNvPr>
          <p:cNvCxnSpPr>
            <a:cxnSpLocks/>
            <a:stCxn id="25" idx="4"/>
            <a:endCxn id="63" idx="1"/>
          </p:cNvCxnSpPr>
          <p:nvPr/>
        </p:nvCxnSpPr>
        <p:spPr>
          <a:xfrm>
            <a:off x="2020665" y="4420691"/>
            <a:ext cx="1226350" cy="27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a:extLst>
              <a:ext uri="{FF2B5EF4-FFF2-40B4-BE49-F238E27FC236}">
                <a16:creationId xmlns:a16="http://schemas.microsoft.com/office/drawing/2014/main" id="{5C152970-3682-6542-450F-34CF27C8CB03}"/>
              </a:ext>
            </a:extLst>
          </p:cNvPr>
          <p:cNvCxnSpPr>
            <a:cxnSpLocks/>
            <a:stCxn id="25" idx="6"/>
            <a:endCxn id="99" idx="2"/>
          </p:cNvCxnSpPr>
          <p:nvPr/>
        </p:nvCxnSpPr>
        <p:spPr>
          <a:xfrm flipH="1" flipV="1">
            <a:off x="1787275" y="3105936"/>
            <a:ext cx="19143" cy="11005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直接箭头连接符 27">
            <a:extLst>
              <a:ext uri="{FF2B5EF4-FFF2-40B4-BE49-F238E27FC236}">
                <a16:creationId xmlns:a16="http://schemas.microsoft.com/office/drawing/2014/main" id="{3D2EFB5E-7297-1025-3A59-C4188FA515DF}"/>
              </a:ext>
            </a:extLst>
          </p:cNvPr>
          <p:cNvCxnSpPr>
            <a:cxnSpLocks/>
          </p:cNvCxnSpPr>
          <p:nvPr/>
        </p:nvCxnSpPr>
        <p:spPr>
          <a:xfrm>
            <a:off x="6669363" y="3594798"/>
            <a:ext cx="0" cy="514724"/>
          </a:xfrm>
          <a:prstGeom prst="straightConnector1">
            <a:avLst/>
          </a:prstGeom>
          <a:ln w="50800">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12CED70F-030C-C7F6-2E81-A5648D4CD152}"/>
              </a:ext>
            </a:extLst>
          </p:cNvPr>
          <p:cNvCxnSpPr>
            <a:cxnSpLocks/>
            <a:stCxn id="98" idx="0"/>
          </p:cNvCxnSpPr>
          <p:nvPr/>
        </p:nvCxnSpPr>
        <p:spPr>
          <a:xfrm>
            <a:off x="2150640" y="2875105"/>
            <a:ext cx="445407" cy="122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组合 29">
            <a:extLst>
              <a:ext uri="{FF2B5EF4-FFF2-40B4-BE49-F238E27FC236}">
                <a16:creationId xmlns:a16="http://schemas.microsoft.com/office/drawing/2014/main" id="{C3B69489-6DC3-FE9A-D14E-E25DB3AC48FD}"/>
              </a:ext>
            </a:extLst>
          </p:cNvPr>
          <p:cNvGrpSpPr/>
          <p:nvPr/>
        </p:nvGrpSpPr>
        <p:grpSpPr>
          <a:xfrm>
            <a:off x="2426901" y="4907956"/>
            <a:ext cx="933769" cy="175260"/>
            <a:chOff x="1187570" y="5306774"/>
            <a:chExt cx="933769" cy="175260"/>
          </a:xfrm>
        </p:grpSpPr>
        <p:sp>
          <p:nvSpPr>
            <p:cNvPr id="61" name="矩形 60">
              <a:extLst>
                <a:ext uri="{FF2B5EF4-FFF2-40B4-BE49-F238E27FC236}">
                  <a16:creationId xmlns:a16="http://schemas.microsoft.com/office/drawing/2014/main" id="{ECF75254-B48C-F3D8-203A-0F684CE499AD}"/>
                </a:ext>
              </a:extLst>
            </p:cNvPr>
            <p:cNvSpPr/>
            <p:nvPr/>
          </p:nvSpPr>
          <p:spPr>
            <a:xfrm>
              <a:off x="1187570" y="5306774"/>
              <a:ext cx="933769" cy="1752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p>
          </p:txBody>
        </p:sp>
        <p:sp>
          <p:nvSpPr>
            <p:cNvPr id="62" name="直角三角形 61">
              <a:extLst>
                <a:ext uri="{FF2B5EF4-FFF2-40B4-BE49-F238E27FC236}">
                  <a16:creationId xmlns:a16="http://schemas.microsoft.com/office/drawing/2014/main" id="{B7135074-A6C5-E3F5-74CB-2B92C43F0D87}"/>
                </a:ext>
              </a:extLst>
            </p:cNvPr>
            <p:cNvSpPr/>
            <p:nvPr/>
          </p:nvSpPr>
          <p:spPr>
            <a:xfrm rot="10800000">
              <a:off x="1377514" y="5306774"/>
              <a:ext cx="743825" cy="175260"/>
            </a:xfrm>
            <a:prstGeom prst="rtTriangl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p>
          </p:txBody>
        </p:sp>
      </p:grpSp>
      <p:grpSp>
        <p:nvGrpSpPr>
          <p:cNvPr id="31" name="组合 30">
            <a:extLst>
              <a:ext uri="{FF2B5EF4-FFF2-40B4-BE49-F238E27FC236}">
                <a16:creationId xmlns:a16="http://schemas.microsoft.com/office/drawing/2014/main" id="{D1A137C2-66EF-70E4-8EBD-CC5C9D47735F}"/>
              </a:ext>
            </a:extLst>
          </p:cNvPr>
          <p:cNvGrpSpPr/>
          <p:nvPr/>
        </p:nvGrpSpPr>
        <p:grpSpPr>
          <a:xfrm>
            <a:off x="4723012" y="4899025"/>
            <a:ext cx="933769" cy="175260"/>
            <a:chOff x="1648269" y="5290871"/>
            <a:chExt cx="933769" cy="175260"/>
          </a:xfrm>
        </p:grpSpPr>
        <p:sp>
          <p:nvSpPr>
            <p:cNvPr id="59" name="矩形 58">
              <a:extLst>
                <a:ext uri="{FF2B5EF4-FFF2-40B4-BE49-F238E27FC236}">
                  <a16:creationId xmlns:a16="http://schemas.microsoft.com/office/drawing/2014/main" id="{4B9996DA-1514-A3C3-CA1B-D8CE47BC102F}"/>
                </a:ext>
              </a:extLst>
            </p:cNvPr>
            <p:cNvSpPr/>
            <p:nvPr/>
          </p:nvSpPr>
          <p:spPr>
            <a:xfrm>
              <a:off x="1648269" y="5290871"/>
              <a:ext cx="933769" cy="1752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p>
          </p:txBody>
        </p:sp>
        <p:sp>
          <p:nvSpPr>
            <p:cNvPr id="60" name="直角三角形 59">
              <a:extLst>
                <a:ext uri="{FF2B5EF4-FFF2-40B4-BE49-F238E27FC236}">
                  <a16:creationId xmlns:a16="http://schemas.microsoft.com/office/drawing/2014/main" id="{3706516A-073E-CE3A-8847-13CBE1D240CD}"/>
                </a:ext>
              </a:extLst>
            </p:cNvPr>
            <p:cNvSpPr/>
            <p:nvPr/>
          </p:nvSpPr>
          <p:spPr>
            <a:xfrm rot="10800000">
              <a:off x="1838213" y="5290871"/>
              <a:ext cx="743825" cy="175260"/>
            </a:xfrm>
            <a:prstGeom prst="rtTriangl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p>
          </p:txBody>
        </p:sp>
      </p:grpSp>
      <p:grpSp>
        <p:nvGrpSpPr>
          <p:cNvPr id="32" name="组合 31">
            <a:extLst>
              <a:ext uri="{FF2B5EF4-FFF2-40B4-BE49-F238E27FC236}">
                <a16:creationId xmlns:a16="http://schemas.microsoft.com/office/drawing/2014/main" id="{0C4D8C8A-F68F-CD99-30F1-5FE1C1CCE23B}"/>
              </a:ext>
            </a:extLst>
          </p:cNvPr>
          <p:cNvGrpSpPr/>
          <p:nvPr/>
        </p:nvGrpSpPr>
        <p:grpSpPr>
          <a:xfrm>
            <a:off x="6554578" y="4889076"/>
            <a:ext cx="933769" cy="175260"/>
            <a:chOff x="1648269" y="5306773"/>
            <a:chExt cx="933769" cy="175260"/>
          </a:xfrm>
        </p:grpSpPr>
        <p:sp>
          <p:nvSpPr>
            <p:cNvPr id="57" name="矩形 56">
              <a:extLst>
                <a:ext uri="{FF2B5EF4-FFF2-40B4-BE49-F238E27FC236}">
                  <a16:creationId xmlns:a16="http://schemas.microsoft.com/office/drawing/2014/main" id="{971E52FB-EE92-6ABC-93A7-3D324040E177}"/>
                </a:ext>
              </a:extLst>
            </p:cNvPr>
            <p:cNvSpPr/>
            <p:nvPr/>
          </p:nvSpPr>
          <p:spPr>
            <a:xfrm>
              <a:off x="1648269" y="5306773"/>
              <a:ext cx="933769" cy="1752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p>
          </p:txBody>
        </p:sp>
        <p:sp>
          <p:nvSpPr>
            <p:cNvPr id="58" name="直角三角形 57">
              <a:extLst>
                <a:ext uri="{FF2B5EF4-FFF2-40B4-BE49-F238E27FC236}">
                  <a16:creationId xmlns:a16="http://schemas.microsoft.com/office/drawing/2014/main" id="{AB0BD474-7638-3652-43EE-6C0CB3C8BF3D}"/>
                </a:ext>
              </a:extLst>
            </p:cNvPr>
            <p:cNvSpPr/>
            <p:nvPr/>
          </p:nvSpPr>
          <p:spPr>
            <a:xfrm rot="10800000">
              <a:off x="1838213" y="5306773"/>
              <a:ext cx="743825" cy="175260"/>
            </a:xfrm>
            <a:prstGeom prst="rtTriangl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600"/>
            </a:p>
          </p:txBody>
        </p:sp>
      </p:grpSp>
      <p:cxnSp>
        <p:nvCxnSpPr>
          <p:cNvPr id="33" name="肘形连接符 186">
            <a:extLst>
              <a:ext uri="{FF2B5EF4-FFF2-40B4-BE49-F238E27FC236}">
                <a16:creationId xmlns:a16="http://schemas.microsoft.com/office/drawing/2014/main" id="{3D4E00EE-F36E-C06D-B66F-DCA78DF9AA68}"/>
              </a:ext>
            </a:extLst>
          </p:cNvPr>
          <p:cNvCxnSpPr>
            <a:cxnSpLocks/>
          </p:cNvCxnSpPr>
          <p:nvPr/>
        </p:nvCxnSpPr>
        <p:spPr>
          <a:xfrm rot="5400000">
            <a:off x="3357520" y="4731685"/>
            <a:ext cx="270429" cy="253618"/>
          </a:xfrm>
          <a:prstGeom prst="bentConnector2">
            <a:avLst/>
          </a:prstGeom>
          <a:ln w="31750">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34" name="肘形连接符 189">
            <a:extLst>
              <a:ext uri="{FF2B5EF4-FFF2-40B4-BE49-F238E27FC236}">
                <a16:creationId xmlns:a16="http://schemas.microsoft.com/office/drawing/2014/main" id="{EE14D510-1366-C77E-2BA7-0DDC11F57B1E}"/>
              </a:ext>
            </a:extLst>
          </p:cNvPr>
          <p:cNvCxnSpPr/>
          <p:nvPr/>
        </p:nvCxnSpPr>
        <p:spPr>
          <a:xfrm rot="5400000">
            <a:off x="5651673" y="4705661"/>
            <a:ext cx="270429" cy="276846"/>
          </a:xfrm>
          <a:prstGeom prst="bentConnector2">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35" name="肘形连接符 192">
            <a:extLst>
              <a:ext uri="{FF2B5EF4-FFF2-40B4-BE49-F238E27FC236}">
                <a16:creationId xmlns:a16="http://schemas.microsoft.com/office/drawing/2014/main" id="{C775C7E9-2D94-5DA0-4781-7C3EB9C8C266}"/>
              </a:ext>
            </a:extLst>
          </p:cNvPr>
          <p:cNvCxnSpPr/>
          <p:nvPr/>
        </p:nvCxnSpPr>
        <p:spPr>
          <a:xfrm rot="5400000">
            <a:off x="7490958" y="4698114"/>
            <a:ext cx="271777" cy="290594"/>
          </a:xfrm>
          <a:prstGeom prst="bentConnector2">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36" name="直接箭头连接符 35">
            <a:extLst>
              <a:ext uri="{FF2B5EF4-FFF2-40B4-BE49-F238E27FC236}">
                <a16:creationId xmlns:a16="http://schemas.microsoft.com/office/drawing/2014/main" id="{DE5695EC-4D7B-ED66-7178-D99008849CBD}"/>
              </a:ext>
            </a:extLst>
          </p:cNvPr>
          <p:cNvCxnSpPr>
            <a:cxnSpLocks/>
          </p:cNvCxnSpPr>
          <p:nvPr/>
        </p:nvCxnSpPr>
        <p:spPr>
          <a:xfrm>
            <a:off x="3557870" y="2875103"/>
            <a:ext cx="332116"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7" name="图片 36">
            <a:extLst>
              <a:ext uri="{FF2B5EF4-FFF2-40B4-BE49-F238E27FC236}">
                <a16:creationId xmlns:a16="http://schemas.microsoft.com/office/drawing/2014/main" id="{F24A4FEF-1B6D-2FE3-566E-F5A771E0DB88}"/>
              </a:ext>
            </a:extLst>
          </p:cNvPr>
          <p:cNvPicPr>
            <a:picLocks noChangeAspect="1"/>
          </p:cNvPicPr>
          <p:nvPr/>
        </p:nvPicPr>
        <p:blipFill rotWithShape="1">
          <a:blip r:embed="rId5">
            <a:clrChange>
              <a:clrFrom>
                <a:srgbClr val="FFFFFF"/>
              </a:clrFrom>
              <a:clrTo>
                <a:srgbClr val="FFFFFF">
                  <a:alpha val="0"/>
                </a:srgbClr>
              </a:clrTo>
            </a:clrChange>
          </a:blip>
          <a:srcRect b="209"/>
          <a:stretch/>
        </p:blipFill>
        <p:spPr>
          <a:xfrm>
            <a:off x="2515099" y="1898521"/>
            <a:ext cx="1102014" cy="1920108"/>
          </a:xfrm>
          <a:prstGeom prst="rect">
            <a:avLst/>
          </a:prstGeom>
        </p:spPr>
      </p:pic>
      <p:pic>
        <p:nvPicPr>
          <p:cNvPr id="38" name="图片 37">
            <a:extLst>
              <a:ext uri="{FF2B5EF4-FFF2-40B4-BE49-F238E27FC236}">
                <a16:creationId xmlns:a16="http://schemas.microsoft.com/office/drawing/2014/main" id="{2288292D-39C6-793B-2FD9-CD3623CAEA33}"/>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3811659" y="2083966"/>
            <a:ext cx="688105" cy="922216"/>
          </a:xfrm>
          <a:prstGeom prst="rect">
            <a:avLst/>
          </a:prstGeom>
        </p:spPr>
      </p:pic>
      <p:sp>
        <p:nvSpPr>
          <p:cNvPr id="39" name="箭头: 直角上 81">
            <a:extLst>
              <a:ext uri="{FF2B5EF4-FFF2-40B4-BE49-F238E27FC236}">
                <a16:creationId xmlns:a16="http://schemas.microsoft.com/office/drawing/2014/main" id="{5136BA77-5072-DA37-62E7-D9A67B9F0AB2}"/>
              </a:ext>
            </a:extLst>
          </p:cNvPr>
          <p:cNvSpPr/>
          <p:nvPr/>
        </p:nvSpPr>
        <p:spPr>
          <a:xfrm rot="10800000">
            <a:off x="4018162" y="3368925"/>
            <a:ext cx="644997" cy="740294"/>
          </a:xfrm>
          <a:prstGeom prst="bentUpArrow">
            <a:avLst>
              <a:gd name="adj1" fmla="val 4368"/>
              <a:gd name="adj2" fmla="val 6129"/>
              <a:gd name="adj3" fmla="val 1163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0" name="箭头: 直角上 82">
            <a:extLst>
              <a:ext uri="{FF2B5EF4-FFF2-40B4-BE49-F238E27FC236}">
                <a16:creationId xmlns:a16="http://schemas.microsoft.com/office/drawing/2014/main" id="{6306004F-BCB7-A91B-3339-877FD29B9643}"/>
              </a:ext>
            </a:extLst>
          </p:cNvPr>
          <p:cNvSpPr/>
          <p:nvPr/>
        </p:nvSpPr>
        <p:spPr>
          <a:xfrm rot="10800000" flipH="1">
            <a:off x="4441506" y="2831287"/>
            <a:ext cx="2322888" cy="361953"/>
          </a:xfrm>
          <a:prstGeom prst="bentUpArrow">
            <a:avLst>
              <a:gd name="adj1" fmla="val 21812"/>
              <a:gd name="adj2" fmla="val 25000"/>
              <a:gd name="adj3" fmla="val 4022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41" name="组合 40">
            <a:extLst>
              <a:ext uri="{FF2B5EF4-FFF2-40B4-BE49-F238E27FC236}">
                <a16:creationId xmlns:a16="http://schemas.microsoft.com/office/drawing/2014/main" id="{3CE9EFBF-677F-9D8B-083A-96986D1CDA9F}"/>
              </a:ext>
            </a:extLst>
          </p:cNvPr>
          <p:cNvGrpSpPr/>
          <p:nvPr/>
        </p:nvGrpSpPr>
        <p:grpSpPr>
          <a:xfrm>
            <a:off x="6484251" y="3173673"/>
            <a:ext cx="260270" cy="421125"/>
            <a:chOff x="6329930" y="2298317"/>
            <a:chExt cx="376491" cy="606074"/>
          </a:xfrm>
        </p:grpSpPr>
        <p:sp>
          <p:nvSpPr>
            <p:cNvPr id="55" name="矩形 54">
              <a:extLst>
                <a:ext uri="{FF2B5EF4-FFF2-40B4-BE49-F238E27FC236}">
                  <a16:creationId xmlns:a16="http://schemas.microsoft.com/office/drawing/2014/main" id="{F742B753-A7EA-BD3D-D4E9-7A8362E8AB8F}"/>
                </a:ext>
              </a:extLst>
            </p:cNvPr>
            <p:cNvSpPr/>
            <p:nvPr/>
          </p:nvSpPr>
          <p:spPr>
            <a:xfrm>
              <a:off x="6488983" y="2298317"/>
              <a:ext cx="217438" cy="606074"/>
            </a:xfrm>
            <a:prstGeom prst="rect">
              <a:avLst/>
            </a:prstGeom>
            <a:solidFill>
              <a:srgbClr val="BB6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6" name="矩形 55">
              <a:extLst>
                <a:ext uri="{FF2B5EF4-FFF2-40B4-BE49-F238E27FC236}">
                  <a16:creationId xmlns:a16="http://schemas.microsoft.com/office/drawing/2014/main" id="{4E90C74A-BC2B-0207-8582-C0A91300F839}"/>
                </a:ext>
              </a:extLst>
            </p:cNvPr>
            <p:cNvSpPr/>
            <p:nvPr/>
          </p:nvSpPr>
          <p:spPr>
            <a:xfrm rot="16200000">
              <a:off x="6409725" y="2414755"/>
              <a:ext cx="216899" cy="376490"/>
            </a:xfrm>
            <a:prstGeom prst="rect">
              <a:avLst/>
            </a:prstGeom>
            <a:solidFill>
              <a:srgbClr val="BB6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cxnSp>
        <p:nvCxnSpPr>
          <p:cNvPr id="42" name="直接箭头连接符 41">
            <a:extLst>
              <a:ext uri="{FF2B5EF4-FFF2-40B4-BE49-F238E27FC236}">
                <a16:creationId xmlns:a16="http://schemas.microsoft.com/office/drawing/2014/main" id="{A7097C16-03A5-6B4B-9931-DBFB94143E58}"/>
              </a:ext>
            </a:extLst>
          </p:cNvPr>
          <p:cNvCxnSpPr>
            <a:cxnSpLocks/>
            <a:endCxn id="53" idx="2"/>
          </p:cNvCxnSpPr>
          <p:nvPr/>
        </p:nvCxnSpPr>
        <p:spPr>
          <a:xfrm flipH="1">
            <a:off x="5084305" y="3384235"/>
            <a:ext cx="1405026" cy="4329"/>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组合 42">
            <a:extLst>
              <a:ext uri="{FF2B5EF4-FFF2-40B4-BE49-F238E27FC236}">
                <a16:creationId xmlns:a16="http://schemas.microsoft.com/office/drawing/2014/main" id="{5CAD7D06-45D7-9DE5-C1A4-C7E6B3A6F32A}"/>
              </a:ext>
            </a:extLst>
          </p:cNvPr>
          <p:cNvGrpSpPr/>
          <p:nvPr/>
        </p:nvGrpSpPr>
        <p:grpSpPr>
          <a:xfrm rot="16200000">
            <a:off x="4743607" y="3232978"/>
            <a:ext cx="260270" cy="421125"/>
            <a:chOff x="6329930" y="2298317"/>
            <a:chExt cx="376491" cy="606074"/>
          </a:xfrm>
        </p:grpSpPr>
        <p:sp>
          <p:nvSpPr>
            <p:cNvPr id="53" name="矩形 52">
              <a:extLst>
                <a:ext uri="{FF2B5EF4-FFF2-40B4-BE49-F238E27FC236}">
                  <a16:creationId xmlns:a16="http://schemas.microsoft.com/office/drawing/2014/main" id="{080D0A60-343C-BA86-9471-DC7E5A40E802}"/>
                </a:ext>
              </a:extLst>
            </p:cNvPr>
            <p:cNvSpPr/>
            <p:nvPr/>
          </p:nvSpPr>
          <p:spPr>
            <a:xfrm>
              <a:off x="6488983" y="2298317"/>
              <a:ext cx="217438" cy="606074"/>
            </a:xfrm>
            <a:prstGeom prst="rect">
              <a:avLst/>
            </a:prstGeom>
            <a:solidFill>
              <a:srgbClr val="BB6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4" name="矩形 53">
              <a:extLst>
                <a:ext uri="{FF2B5EF4-FFF2-40B4-BE49-F238E27FC236}">
                  <a16:creationId xmlns:a16="http://schemas.microsoft.com/office/drawing/2014/main" id="{68D08AAE-4E63-ED08-0FAB-73B09DA6FF32}"/>
                </a:ext>
              </a:extLst>
            </p:cNvPr>
            <p:cNvSpPr/>
            <p:nvPr/>
          </p:nvSpPr>
          <p:spPr>
            <a:xfrm rot="16200000">
              <a:off x="6409725" y="2414755"/>
              <a:ext cx="216899" cy="376490"/>
            </a:xfrm>
            <a:prstGeom prst="rect">
              <a:avLst/>
            </a:prstGeom>
            <a:solidFill>
              <a:srgbClr val="BB6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cxnSp>
        <p:nvCxnSpPr>
          <p:cNvPr id="44" name="直接箭头连接符 43">
            <a:extLst>
              <a:ext uri="{FF2B5EF4-FFF2-40B4-BE49-F238E27FC236}">
                <a16:creationId xmlns:a16="http://schemas.microsoft.com/office/drawing/2014/main" id="{96A639B5-BE89-AE38-4CEA-898AD05D8DED}"/>
              </a:ext>
            </a:extLst>
          </p:cNvPr>
          <p:cNvCxnSpPr>
            <a:cxnSpLocks/>
          </p:cNvCxnSpPr>
          <p:nvPr/>
        </p:nvCxnSpPr>
        <p:spPr>
          <a:xfrm>
            <a:off x="4865963" y="3573677"/>
            <a:ext cx="0" cy="546946"/>
          </a:xfrm>
          <a:prstGeom prst="straightConnector1">
            <a:avLst/>
          </a:prstGeom>
          <a:ln w="50800">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45" name="文本框 44">
            <a:extLst>
              <a:ext uri="{FF2B5EF4-FFF2-40B4-BE49-F238E27FC236}">
                <a16:creationId xmlns:a16="http://schemas.microsoft.com/office/drawing/2014/main" id="{E69DF967-63F9-B784-A10E-392B1B6CA178}"/>
              </a:ext>
            </a:extLst>
          </p:cNvPr>
          <p:cNvSpPr txBox="1"/>
          <p:nvPr/>
        </p:nvSpPr>
        <p:spPr>
          <a:xfrm>
            <a:off x="2446481" y="1352168"/>
            <a:ext cx="1192407" cy="584775"/>
          </a:xfrm>
          <a:prstGeom prst="rect">
            <a:avLst/>
          </a:prstGeom>
          <a:noFill/>
          <a:ln w="38100">
            <a:solidFill>
              <a:srgbClr val="0070C0"/>
            </a:solidFill>
          </a:ln>
        </p:spPr>
        <p:txBody>
          <a:bodyPr wrap="square" rtlCol="0">
            <a:spAutoFit/>
          </a:bodyPr>
          <a:lstStyle/>
          <a:p>
            <a:pPr algn="ctr"/>
            <a:r>
              <a:rPr lang="en-US" altLang="zh-CN" sz="1600" dirty="0">
                <a:solidFill>
                  <a:srgbClr val="0070C0"/>
                </a:solidFill>
              </a:rPr>
              <a:t>Correction cavities</a:t>
            </a:r>
            <a:endParaRPr lang="zh-CN" altLang="en-US" sz="1600" dirty="0">
              <a:solidFill>
                <a:srgbClr val="0070C0"/>
              </a:solidFill>
            </a:endParaRPr>
          </a:p>
        </p:txBody>
      </p:sp>
      <p:sp>
        <p:nvSpPr>
          <p:cNvPr id="46" name="文本框 45">
            <a:extLst>
              <a:ext uri="{FF2B5EF4-FFF2-40B4-BE49-F238E27FC236}">
                <a16:creationId xmlns:a16="http://schemas.microsoft.com/office/drawing/2014/main" id="{A2073FF0-193E-8E64-E2FF-6EE7FEDDC0EC}"/>
              </a:ext>
            </a:extLst>
          </p:cNvPr>
          <p:cNvSpPr txBox="1"/>
          <p:nvPr/>
        </p:nvSpPr>
        <p:spPr>
          <a:xfrm>
            <a:off x="3743992" y="1350144"/>
            <a:ext cx="1031160" cy="584775"/>
          </a:xfrm>
          <a:prstGeom prst="rect">
            <a:avLst/>
          </a:prstGeom>
          <a:noFill/>
          <a:ln w="38100">
            <a:solidFill>
              <a:schemeClr val="accent6">
                <a:lumMod val="75000"/>
              </a:schemeClr>
            </a:solidFill>
          </a:ln>
        </p:spPr>
        <p:txBody>
          <a:bodyPr wrap="square" rtlCol="0">
            <a:spAutoFit/>
          </a:bodyPr>
          <a:lstStyle/>
          <a:p>
            <a:pPr algn="ctr"/>
            <a:r>
              <a:rPr lang="en-US" altLang="zh-CN" sz="1600" dirty="0">
                <a:solidFill>
                  <a:schemeClr val="accent6">
                    <a:lumMod val="75000"/>
                  </a:schemeClr>
                </a:solidFill>
              </a:rPr>
              <a:t>Storage cavity</a:t>
            </a:r>
            <a:endParaRPr lang="zh-CN" altLang="en-US" sz="1600" dirty="0">
              <a:solidFill>
                <a:schemeClr val="accent6">
                  <a:lumMod val="75000"/>
                </a:schemeClr>
              </a:solidFill>
            </a:endParaRPr>
          </a:p>
        </p:txBody>
      </p:sp>
      <p:sp>
        <p:nvSpPr>
          <p:cNvPr id="47" name="文本框 46">
            <a:extLst>
              <a:ext uri="{FF2B5EF4-FFF2-40B4-BE49-F238E27FC236}">
                <a16:creationId xmlns:a16="http://schemas.microsoft.com/office/drawing/2014/main" id="{C0B877D9-491F-0731-73DB-756E5C583736}"/>
              </a:ext>
            </a:extLst>
          </p:cNvPr>
          <p:cNvSpPr txBox="1"/>
          <p:nvPr/>
        </p:nvSpPr>
        <p:spPr>
          <a:xfrm>
            <a:off x="6773267" y="3080255"/>
            <a:ext cx="906853" cy="584775"/>
          </a:xfrm>
          <a:prstGeom prst="rect">
            <a:avLst/>
          </a:prstGeom>
          <a:noFill/>
          <a:ln>
            <a:solidFill>
              <a:srgbClr val="FFC000"/>
            </a:solidFill>
          </a:ln>
        </p:spPr>
        <p:txBody>
          <a:bodyPr wrap="square" rtlCol="0">
            <a:spAutoFit/>
          </a:bodyPr>
          <a:lstStyle/>
          <a:p>
            <a:pPr algn="ctr"/>
            <a:r>
              <a:rPr lang="en-US" altLang="zh-CN" sz="1600" dirty="0"/>
              <a:t>Power splitter</a:t>
            </a:r>
            <a:endParaRPr lang="zh-CN" altLang="en-US" sz="1600" dirty="0"/>
          </a:p>
        </p:txBody>
      </p:sp>
      <p:sp>
        <p:nvSpPr>
          <p:cNvPr id="48" name="文本框 47">
            <a:extLst>
              <a:ext uri="{FF2B5EF4-FFF2-40B4-BE49-F238E27FC236}">
                <a16:creationId xmlns:a16="http://schemas.microsoft.com/office/drawing/2014/main" id="{A2968935-9A32-0342-06B5-E9294D36DF59}"/>
              </a:ext>
            </a:extLst>
          </p:cNvPr>
          <p:cNvSpPr txBox="1"/>
          <p:nvPr/>
        </p:nvSpPr>
        <p:spPr>
          <a:xfrm>
            <a:off x="366727" y="4037619"/>
            <a:ext cx="1539357" cy="338554"/>
          </a:xfrm>
          <a:prstGeom prst="rect">
            <a:avLst/>
          </a:prstGeom>
          <a:noFill/>
          <a:ln>
            <a:noFill/>
          </a:ln>
        </p:spPr>
        <p:txBody>
          <a:bodyPr wrap="square" rtlCol="0">
            <a:spAutoFit/>
          </a:bodyPr>
          <a:lstStyle/>
          <a:p>
            <a:pPr algn="ctr"/>
            <a:r>
              <a:rPr lang="en-US" altLang="zh-CN" sz="1600" dirty="0"/>
              <a:t>DC e-gun</a:t>
            </a:r>
            <a:endParaRPr lang="zh-CN" altLang="en-US" sz="1600" dirty="0"/>
          </a:p>
        </p:txBody>
      </p:sp>
      <p:sp>
        <p:nvSpPr>
          <p:cNvPr id="49" name="文本框 48">
            <a:extLst>
              <a:ext uri="{FF2B5EF4-FFF2-40B4-BE49-F238E27FC236}">
                <a16:creationId xmlns:a16="http://schemas.microsoft.com/office/drawing/2014/main" id="{AC0783A7-D84C-C897-D795-B02DF4778742}"/>
              </a:ext>
            </a:extLst>
          </p:cNvPr>
          <p:cNvSpPr txBox="1"/>
          <p:nvPr/>
        </p:nvSpPr>
        <p:spPr>
          <a:xfrm>
            <a:off x="4953750" y="3661905"/>
            <a:ext cx="1522549" cy="338554"/>
          </a:xfrm>
          <a:prstGeom prst="rect">
            <a:avLst/>
          </a:prstGeom>
          <a:noFill/>
          <a:ln w="57150">
            <a:solidFill>
              <a:srgbClr val="FF0000"/>
            </a:solidFill>
          </a:ln>
        </p:spPr>
        <p:txBody>
          <a:bodyPr wrap="square" rtlCol="0">
            <a:spAutoFit/>
          </a:bodyPr>
          <a:lstStyle/>
          <a:p>
            <a:pPr algn="ctr"/>
            <a:r>
              <a:rPr lang="en-US" altLang="zh-CN" sz="1600" dirty="0"/>
              <a:t>Main </a:t>
            </a:r>
            <a:r>
              <a:rPr lang="en-US" altLang="zh-CN" sz="1600" dirty="0" err="1"/>
              <a:t>linac</a:t>
            </a:r>
            <a:endParaRPr lang="zh-CN" altLang="en-US" sz="1600" dirty="0"/>
          </a:p>
        </p:txBody>
      </p:sp>
      <p:sp>
        <p:nvSpPr>
          <p:cNvPr id="50" name="文本框 49">
            <a:extLst>
              <a:ext uri="{FF2B5EF4-FFF2-40B4-BE49-F238E27FC236}">
                <a16:creationId xmlns:a16="http://schemas.microsoft.com/office/drawing/2014/main" id="{6D92041E-2CCB-4622-8D79-C1DA75532EA6}"/>
              </a:ext>
            </a:extLst>
          </p:cNvPr>
          <p:cNvSpPr txBox="1"/>
          <p:nvPr/>
        </p:nvSpPr>
        <p:spPr>
          <a:xfrm>
            <a:off x="3635273" y="4762273"/>
            <a:ext cx="1009152" cy="338554"/>
          </a:xfrm>
          <a:prstGeom prst="rect">
            <a:avLst/>
          </a:prstGeom>
          <a:noFill/>
          <a:ln w="38100">
            <a:solidFill>
              <a:srgbClr val="7030A0"/>
            </a:solidFill>
          </a:ln>
        </p:spPr>
        <p:txBody>
          <a:bodyPr wrap="square" rtlCol="0">
            <a:spAutoFit/>
          </a:bodyPr>
          <a:lstStyle/>
          <a:p>
            <a:pPr algn="ctr"/>
            <a:r>
              <a:rPr lang="en-US" altLang="zh-CN" sz="1600" dirty="0">
                <a:solidFill>
                  <a:srgbClr val="7030A0"/>
                </a:solidFill>
              </a:rPr>
              <a:t>Buncher</a:t>
            </a:r>
            <a:endParaRPr lang="zh-CN" altLang="en-US" sz="1600" dirty="0">
              <a:solidFill>
                <a:srgbClr val="7030A0"/>
              </a:solidFill>
            </a:endParaRPr>
          </a:p>
        </p:txBody>
      </p:sp>
      <p:sp>
        <p:nvSpPr>
          <p:cNvPr id="51" name="文本框 50">
            <a:extLst>
              <a:ext uri="{FF2B5EF4-FFF2-40B4-BE49-F238E27FC236}">
                <a16:creationId xmlns:a16="http://schemas.microsoft.com/office/drawing/2014/main" id="{0CA78CF4-D7CB-3A72-639C-20C5E309EB1A}"/>
              </a:ext>
            </a:extLst>
          </p:cNvPr>
          <p:cNvSpPr txBox="1"/>
          <p:nvPr/>
        </p:nvSpPr>
        <p:spPr>
          <a:xfrm>
            <a:off x="17911" y="2666756"/>
            <a:ext cx="1622771" cy="584775"/>
          </a:xfrm>
          <a:prstGeom prst="rect">
            <a:avLst/>
          </a:prstGeom>
          <a:noFill/>
        </p:spPr>
        <p:txBody>
          <a:bodyPr wrap="square" rtlCol="0">
            <a:spAutoFit/>
          </a:bodyPr>
          <a:lstStyle/>
          <a:p>
            <a:r>
              <a:rPr lang="en-US" altLang="zh-CN" sz="1600" dirty="0"/>
              <a:t>50MW 1.5us 40Hz klystron</a:t>
            </a:r>
            <a:endParaRPr lang="zh-CN" altLang="en-US" sz="1600" dirty="0"/>
          </a:p>
        </p:txBody>
      </p:sp>
      <p:sp>
        <p:nvSpPr>
          <p:cNvPr id="104" name="文本框 103">
            <a:extLst>
              <a:ext uri="{FF2B5EF4-FFF2-40B4-BE49-F238E27FC236}">
                <a16:creationId xmlns:a16="http://schemas.microsoft.com/office/drawing/2014/main" id="{2DE7D2D5-F312-9E8F-1619-FD1BFFCFAB87}"/>
              </a:ext>
            </a:extLst>
          </p:cNvPr>
          <p:cNvSpPr txBox="1"/>
          <p:nvPr/>
        </p:nvSpPr>
        <p:spPr>
          <a:xfrm>
            <a:off x="5212084" y="5256611"/>
            <a:ext cx="827513" cy="369332"/>
          </a:xfrm>
          <a:prstGeom prst="rect">
            <a:avLst/>
          </a:prstGeom>
          <a:noFill/>
        </p:spPr>
        <p:txBody>
          <a:bodyPr wrap="square" rtlCol="0">
            <a:spAutoFit/>
          </a:bodyPr>
          <a:lstStyle/>
          <a:p>
            <a:r>
              <a:rPr lang="en-US" altLang="zh-CN" b="1" dirty="0"/>
              <a:t>&lt; 2 m</a:t>
            </a:r>
            <a:endParaRPr lang="zh-CN" altLang="en-US" b="1" dirty="0"/>
          </a:p>
        </p:txBody>
      </p:sp>
      <p:cxnSp>
        <p:nvCxnSpPr>
          <p:cNvPr id="52" name="直接箭头连接符 51">
            <a:extLst>
              <a:ext uri="{FF2B5EF4-FFF2-40B4-BE49-F238E27FC236}">
                <a16:creationId xmlns:a16="http://schemas.microsoft.com/office/drawing/2014/main" id="{E6C6CDE8-BC95-798F-F711-5FE349782977}"/>
              </a:ext>
            </a:extLst>
          </p:cNvPr>
          <p:cNvCxnSpPr/>
          <p:nvPr/>
        </p:nvCxnSpPr>
        <p:spPr>
          <a:xfrm flipV="1">
            <a:off x="4542754" y="4571301"/>
            <a:ext cx="0" cy="8855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0" name="文本框 99">
            <a:extLst>
              <a:ext uri="{FF2B5EF4-FFF2-40B4-BE49-F238E27FC236}">
                <a16:creationId xmlns:a16="http://schemas.microsoft.com/office/drawing/2014/main" id="{12520DC8-867E-9169-34F5-FB79392AE6BB}"/>
              </a:ext>
            </a:extLst>
          </p:cNvPr>
          <p:cNvSpPr txBox="1"/>
          <p:nvPr/>
        </p:nvSpPr>
        <p:spPr>
          <a:xfrm>
            <a:off x="4510952" y="2906036"/>
            <a:ext cx="1553575" cy="338554"/>
          </a:xfrm>
          <a:prstGeom prst="rect">
            <a:avLst/>
          </a:prstGeom>
          <a:noFill/>
        </p:spPr>
        <p:txBody>
          <a:bodyPr wrap="square" rtlCol="0">
            <a:spAutoFit/>
          </a:bodyPr>
          <a:lstStyle/>
          <a:p>
            <a:r>
              <a:rPr lang="en-US" altLang="zh-CN" sz="1600" dirty="0"/>
              <a:t>150MW 300ns</a:t>
            </a:r>
            <a:endParaRPr lang="zh-CN" altLang="en-US" sz="1600" dirty="0"/>
          </a:p>
        </p:txBody>
      </p:sp>
      <p:cxnSp>
        <p:nvCxnSpPr>
          <p:cNvPr id="102" name="直接箭头连接符 101">
            <a:extLst>
              <a:ext uri="{FF2B5EF4-FFF2-40B4-BE49-F238E27FC236}">
                <a16:creationId xmlns:a16="http://schemas.microsoft.com/office/drawing/2014/main" id="{BCEC7B33-2020-6A54-4BBA-540DA1972AD8}"/>
              </a:ext>
            </a:extLst>
          </p:cNvPr>
          <p:cNvCxnSpPr/>
          <p:nvPr/>
        </p:nvCxnSpPr>
        <p:spPr>
          <a:xfrm flipV="1">
            <a:off x="8115687" y="4571301"/>
            <a:ext cx="0" cy="8855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文本框 110">
            <a:extLst>
              <a:ext uri="{FF2B5EF4-FFF2-40B4-BE49-F238E27FC236}">
                <a16:creationId xmlns:a16="http://schemas.microsoft.com/office/drawing/2014/main" id="{5448E977-0A34-5DC3-FA89-73BFB2D7C92D}"/>
              </a:ext>
            </a:extLst>
          </p:cNvPr>
          <p:cNvSpPr txBox="1"/>
          <p:nvPr/>
        </p:nvSpPr>
        <p:spPr>
          <a:xfrm>
            <a:off x="4118853" y="5671764"/>
            <a:ext cx="847802" cy="369332"/>
          </a:xfrm>
          <a:prstGeom prst="rect">
            <a:avLst/>
          </a:prstGeom>
          <a:noFill/>
        </p:spPr>
        <p:txBody>
          <a:bodyPr wrap="square" rtlCol="0">
            <a:spAutoFit/>
          </a:bodyPr>
          <a:lstStyle/>
          <a:p>
            <a:r>
              <a:rPr lang="en-US" altLang="zh-CN" dirty="0">
                <a:solidFill>
                  <a:srgbClr val="7030A0"/>
                </a:solidFill>
              </a:rPr>
              <a:t>8 MeV</a:t>
            </a:r>
            <a:endParaRPr lang="zh-CN" altLang="en-US" dirty="0">
              <a:solidFill>
                <a:srgbClr val="7030A0"/>
              </a:solidFill>
            </a:endParaRPr>
          </a:p>
        </p:txBody>
      </p:sp>
      <p:sp>
        <p:nvSpPr>
          <p:cNvPr id="112" name="文本框 111">
            <a:extLst>
              <a:ext uri="{FF2B5EF4-FFF2-40B4-BE49-F238E27FC236}">
                <a16:creationId xmlns:a16="http://schemas.microsoft.com/office/drawing/2014/main" id="{666C2096-CB55-6385-A4AD-1845CA94F6F9}"/>
              </a:ext>
            </a:extLst>
          </p:cNvPr>
          <p:cNvSpPr txBox="1"/>
          <p:nvPr/>
        </p:nvSpPr>
        <p:spPr>
          <a:xfrm>
            <a:off x="7578211" y="5568654"/>
            <a:ext cx="1274817" cy="369332"/>
          </a:xfrm>
          <a:prstGeom prst="rect">
            <a:avLst/>
          </a:prstGeom>
          <a:noFill/>
        </p:spPr>
        <p:txBody>
          <a:bodyPr wrap="square" rtlCol="0">
            <a:spAutoFit/>
          </a:bodyPr>
          <a:lstStyle/>
          <a:p>
            <a:r>
              <a:rPr lang="en-US" altLang="zh-CN" dirty="0"/>
              <a:t>100 MeV</a:t>
            </a:r>
            <a:endParaRPr lang="zh-CN" altLang="en-US" dirty="0"/>
          </a:p>
        </p:txBody>
      </p:sp>
      <p:sp>
        <p:nvSpPr>
          <p:cNvPr id="113" name="文本框 112">
            <a:extLst>
              <a:ext uri="{FF2B5EF4-FFF2-40B4-BE49-F238E27FC236}">
                <a16:creationId xmlns:a16="http://schemas.microsoft.com/office/drawing/2014/main" id="{1D4F200C-32B0-B0A3-E928-1662ED0AC21E}"/>
              </a:ext>
            </a:extLst>
          </p:cNvPr>
          <p:cNvSpPr txBox="1"/>
          <p:nvPr/>
        </p:nvSpPr>
        <p:spPr>
          <a:xfrm>
            <a:off x="8395559" y="3426073"/>
            <a:ext cx="3037517" cy="923330"/>
          </a:xfrm>
          <a:prstGeom prst="rect">
            <a:avLst/>
          </a:prstGeom>
          <a:noFill/>
        </p:spPr>
        <p:txBody>
          <a:bodyPr wrap="square" rtlCol="0">
            <a:spAutoFit/>
          </a:bodyPr>
          <a:lstStyle/>
          <a:p>
            <a:r>
              <a:rPr lang="en-US" altLang="zh-CN" dirty="0"/>
              <a:t>24 </a:t>
            </a:r>
            <a:r>
              <a:rPr lang="en-US" altLang="zh-CN" dirty="0" err="1"/>
              <a:t>nC</a:t>
            </a:r>
            <a:r>
              <a:rPr lang="en-US" altLang="zh-CN" dirty="0"/>
              <a:t>/pulse, 40 Hz</a:t>
            </a:r>
          </a:p>
          <a:p>
            <a:r>
              <a:rPr lang="en-US" altLang="zh-CN" dirty="0"/>
              <a:t>Flash rate(&gt;40 </a:t>
            </a:r>
            <a:r>
              <a:rPr lang="en-US" altLang="zh-CN" dirty="0" err="1"/>
              <a:t>Gy</a:t>
            </a:r>
            <a:r>
              <a:rPr lang="en-US" altLang="zh-CN" dirty="0"/>
              <a:t>/s) in 6×6cm</a:t>
            </a:r>
            <a:r>
              <a:rPr lang="en-US" altLang="zh-CN" baseline="30000" dirty="0"/>
              <a:t>2</a:t>
            </a:r>
            <a:r>
              <a:rPr lang="en-US" altLang="zh-CN" dirty="0"/>
              <a:t> radiation field.</a:t>
            </a:r>
            <a:endParaRPr lang="zh-CN" altLang="en-US" dirty="0"/>
          </a:p>
        </p:txBody>
      </p:sp>
      <p:sp>
        <p:nvSpPr>
          <p:cNvPr id="118" name="文本框 117">
            <a:extLst>
              <a:ext uri="{FF2B5EF4-FFF2-40B4-BE49-F238E27FC236}">
                <a16:creationId xmlns:a16="http://schemas.microsoft.com/office/drawing/2014/main" id="{8C6C54CE-D0BF-439F-B2D0-8CFF0D210757}"/>
              </a:ext>
            </a:extLst>
          </p:cNvPr>
          <p:cNvSpPr txBox="1"/>
          <p:nvPr/>
        </p:nvSpPr>
        <p:spPr>
          <a:xfrm>
            <a:off x="8415802" y="4554098"/>
            <a:ext cx="2287167" cy="646331"/>
          </a:xfrm>
          <a:prstGeom prst="rect">
            <a:avLst/>
          </a:prstGeom>
          <a:noFill/>
        </p:spPr>
        <p:txBody>
          <a:bodyPr wrap="square">
            <a:spAutoFit/>
          </a:bodyPr>
          <a:lstStyle/>
          <a:p>
            <a:r>
              <a:rPr lang="en-US" altLang="zh-CN" dirty="0"/>
              <a:t>&gt;100 Hz burst mode possible </a:t>
            </a:r>
            <a:endParaRPr lang="zh-CN" altLang="en-US" dirty="0"/>
          </a:p>
        </p:txBody>
      </p:sp>
      <p:pic>
        <p:nvPicPr>
          <p:cNvPr id="117" name="图片 116">
            <a:extLst>
              <a:ext uri="{FF2B5EF4-FFF2-40B4-BE49-F238E27FC236}">
                <a16:creationId xmlns:a16="http://schemas.microsoft.com/office/drawing/2014/main" id="{CC12397D-977E-4056-AB40-3784C6E578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825" r="31667"/>
          <a:stretch/>
        </p:blipFill>
        <p:spPr>
          <a:xfrm>
            <a:off x="1259641" y="1108754"/>
            <a:ext cx="1140139" cy="1378225"/>
          </a:xfrm>
          <a:prstGeom prst="rect">
            <a:avLst/>
          </a:prstGeom>
          <a:ln w="57150">
            <a:solidFill>
              <a:srgbClr val="0070C0"/>
            </a:solidFill>
          </a:ln>
        </p:spPr>
      </p:pic>
      <p:pic>
        <p:nvPicPr>
          <p:cNvPr id="119" name="图片 118">
            <a:extLst>
              <a:ext uri="{FF2B5EF4-FFF2-40B4-BE49-F238E27FC236}">
                <a16:creationId xmlns:a16="http://schemas.microsoft.com/office/drawing/2014/main" id="{699E1D92-0A89-4CA2-A6F9-384934E0DF64}"/>
              </a:ext>
            </a:extLst>
          </p:cNvPr>
          <p:cNvPicPr>
            <a:picLocks noChangeAspect="1"/>
          </p:cNvPicPr>
          <p:nvPr/>
        </p:nvPicPr>
        <p:blipFill rotWithShape="1">
          <a:blip r:embed="rId4"/>
          <a:srcRect b="50087"/>
          <a:stretch/>
        </p:blipFill>
        <p:spPr>
          <a:xfrm>
            <a:off x="4903341" y="1399647"/>
            <a:ext cx="2796485" cy="1412797"/>
          </a:xfrm>
          <a:prstGeom prst="rect">
            <a:avLst/>
          </a:prstGeom>
          <a:ln w="38100">
            <a:solidFill>
              <a:schemeClr val="accent6">
                <a:lumMod val="75000"/>
              </a:schemeClr>
            </a:solidFill>
          </a:ln>
        </p:spPr>
      </p:pic>
      <p:sp>
        <p:nvSpPr>
          <p:cNvPr id="120" name="矩形 119">
            <a:extLst>
              <a:ext uri="{FF2B5EF4-FFF2-40B4-BE49-F238E27FC236}">
                <a16:creationId xmlns:a16="http://schemas.microsoft.com/office/drawing/2014/main" id="{23CCAEC0-F6A8-44FE-B4EB-1975BC7A7BEA}"/>
              </a:ext>
            </a:extLst>
          </p:cNvPr>
          <p:cNvSpPr/>
          <p:nvPr/>
        </p:nvSpPr>
        <p:spPr>
          <a:xfrm>
            <a:off x="7849445" y="1065892"/>
            <a:ext cx="2669569" cy="338554"/>
          </a:xfrm>
          <a:prstGeom prst="rect">
            <a:avLst/>
          </a:prstGeom>
        </p:spPr>
        <p:txBody>
          <a:bodyPr wrap="square">
            <a:spAutoFit/>
          </a:bodyPr>
          <a:lstStyle/>
          <a:p>
            <a:r>
              <a:rPr lang="en-US" altLang="zh-CN" sz="1600" dirty="0">
                <a:solidFill>
                  <a:schemeClr val="accent6">
                    <a:lumMod val="75000"/>
                  </a:schemeClr>
                </a:solidFill>
                <a:latin typeface="Arial" panose="020B0604020202020204" pitchFamily="34" charset="0"/>
                <a:ea typeface="黑体" panose="02010609060101010101" pitchFamily="49" charset="-122"/>
                <a:cs typeface="Arial" panose="020B0604020202020204" pitchFamily="34" charset="0"/>
              </a:rPr>
              <a:t>(b) flattop output with AM</a:t>
            </a:r>
            <a:endParaRPr lang="zh-CN" altLang="en-US" sz="1600" dirty="0">
              <a:solidFill>
                <a:schemeClr val="accent6">
                  <a:lumMod val="75000"/>
                </a:schemeClr>
              </a:solidFill>
              <a:latin typeface="Arial" panose="020B0604020202020204" pitchFamily="34" charset="0"/>
              <a:ea typeface="黑体" panose="02010609060101010101" pitchFamily="49" charset="-122"/>
              <a:cs typeface="Arial" panose="020B0604020202020204" pitchFamily="34" charset="0"/>
            </a:endParaRPr>
          </a:p>
        </p:txBody>
      </p:sp>
      <p:pic>
        <p:nvPicPr>
          <p:cNvPr id="122" name="图片 121">
            <a:extLst>
              <a:ext uri="{FF2B5EF4-FFF2-40B4-BE49-F238E27FC236}">
                <a16:creationId xmlns:a16="http://schemas.microsoft.com/office/drawing/2014/main" id="{9EEA53B0-B1DB-4AB5-8BE7-E7C3EED91D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56" r="8529"/>
          <a:stretch/>
        </p:blipFill>
        <p:spPr>
          <a:xfrm>
            <a:off x="2681137" y="5386834"/>
            <a:ext cx="1387780" cy="1205386"/>
          </a:xfrm>
          <a:prstGeom prst="rect">
            <a:avLst/>
          </a:prstGeom>
          <a:ln w="57150">
            <a:solidFill>
              <a:srgbClr val="7030A0"/>
            </a:solidFill>
          </a:ln>
        </p:spPr>
      </p:pic>
      <p:sp>
        <p:nvSpPr>
          <p:cNvPr id="123" name="文本框 122">
            <a:extLst>
              <a:ext uri="{FF2B5EF4-FFF2-40B4-BE49-F238E27FC236}">
                <a16:creationId xmlns:a16="http://schemas.microsoft.com/office/drawing/2014/main" id="{9EF4AA6B-A6C2-40F4-99F8-51FC97B9CC57}"/>
              </a:ext>
            </a:extLst>
          </p:cNvPr>
          <p:cNvSpPr txBox="1"/>
          <p:nvPr/>
        </p:nvSpPr>
        <p:spPr>
          <a:xfrm>
            <a:off x="-123579" y="6372056"/>
            <a:ext cx="2434651" cy="523220"/>
          </a:xfrm>
          <a:prstGeom prst="rect">
            <a:avLst/>
          </a:prstGeom>
          <a:noFill/>
        </p:spPr>
        <p:txBody>
          <a:bodyPr wrap="square" rtlCol="0">
            <a:spAutoFit/>
          </a:bodyPr>
          <a:lstStyle/>
          <a:p>
            <a:pPr algn="ctr"/>
            <a:r>
              <a:rPr lang="en-US" altLang="zh-CN" sz="1400" dirty="0">
                <a:solidFill>
                  <a:srgbClr val="7030A0"/>
                </a:solidFill>
                <a:ea typeface="黑体" panose="02010609060101010101" pitchFamily="49" charset="-122"/>
              </a:rPr>
              <a:t>Energy measurement</a:t>
            </a:r>
          </a:p>
          <a:p>
            <a:pPr algn="ctr"/>
            <a:r>
              <a:rPr lang="en-US" altLang="zh-CN" sz="1400" dirty="0">
                <a:solidFill>
                  <a:srgbClr val="7030A0"/>
                </a:solidFill>
                <a:ea typeface="黑体" panose="02010609060101010101" pitchFamily="49" charset="-122"/>
              </a:rPr>
              <a:t> with a stack of steel sheets</a:t>
            </a:r>
            <a:endParaRPr lang="zh-CN" altLang="en-US" sz="1400" dirty="0">
              <a:solidFill>
                <a:srgbClr val="7030A0"/>
              </a:solidFill>
              <a:ea typeface="黑体" panose="02010609060101010101" pitchFamily="49" charset="-122"/>
            </a:endParaRPr>
          </a:p>
        </p:txBody>
      </p:sp>
      <p:sp>
        <p:nvSpPr>
          <p:cNvPr id="128" name="文本框 127">
            <a:extLst>
              <a:ext uri="{FF2B5EF4-FFF2-40B4-BE49-F238E27FC236}">
                <a16:creationId xmlns:a16="http://schemas.microsoft.com/office/drawing/2014/main" id="{A22928F1-5EE8-4182-82EB-9C53FC7D0FC7}"/>
              </a:ext>
            </a:extLst>
          </p:cNvPr>
          <p:cNvSpPr txBox="1"/>
          <p:nvPr/>
        </p:nvSpPr>
        <p:spPr>
          <a:xfrm>
            <a:off x="5012348" y="1071768"/>
            <a:ext cx="27469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黑体" panose="02010609060101010101" pitchFamily="49" charset="-122"/>
                <a:cs typeface="Arial" panose="020B0604020202020204" pitchFamily="34" charset="0"/>
              </a:rPr>
              <a:t>(a) flattop output without AM</a:t>
            </a:r>
          </a:p>
        </p:txBody>
      </p:sp>
      <p:sp>
        <p:nvSpPr>
          <p:cNvPr id="132" name="文本框 131">
            <a:extLst>
              <a:ext uri="{FF2B5EF4-FFF2-40B4-BE49-F238E27FC236}">
                <a16:creationId xmlns:a16="http://schemas.microsoft.com/office/drawing/2014/main" id="{2BB9E20F-8141-482D-B610-FA2AC81FE4C8}"/>
              </a:ext>
            </a:extLst>
          </p:cNvPr>
          <p:cNvSpPr txBox="1"/>
          <p:nvPr/>
        </p:nvSpPr>
        <p:spPr>
          <a:xfrm>
            <a:off x="2464819" y="6567585"/>
            <a:ext cx="1993481" cy="307777"/>
          </a:xfrm>
          <a:prstGeom prst="rect">
            <a:avLst/>
          </a:prstGeom>
          <a:noFill/>
        </p:spPr>
        <p:txBody>
          <a:bodyPr wrap="square">
            <a:spAutoFit/>
          </a:bodyPr>
          <a:lstStyle/>
          <a:p>
            <a:r>
              <a:rPr kumimoji="0" lang="en-US" altLang="zh-CN" sz="1400" b="0" i="0" u="none" strike="noStrike" kern="1200" cap="none" spc="0" normalizeH="0" baseline="0" noProof="0" dirty="0">
                <a:ln>
                  <a:noFill/>
                </a:ln>
                <a:solidFill>
                  <a:srgbClr val="7030A0"/>
                </a:solidFill>
                <a:effectLst/>
                <a:uLnTx/>
                <a:uFillTx/>
                <a:latin typeface="Arial"/>
                <a:ea typeface="黑体" panose="02010609060101010101" pitchFamily="49" charset="-122"/>
                <a:cs typeface="+mn-cs"/>
              </a:rPr>
              <a:t>Transverse distribution</a:t>
            </a:r>
            <a:endParaRPr lang="zh-CN" altLang="en-US" dirty="0">
              <a:solidFill>
                <a:srgbClr val="7030A0"/>
              </a:solidFill>
            </a:endParaRPr>
          </a:p>
        </p:txBody>
      </p:sp>
      <p:pic>
        <p:nvPicPr>
          <p:cNvPr id="134" name="图片 133">
            <a:extLst>
              <a:ext uri="{FF2B5EF4-FFF2-40B4-BE49-F238E27FC236}">
                <a16:creationId xmlns:a16="http://schemas.microsoft.com/office/drawing/2014/main" id="{90899640-B138-4847-93DB-DF97A4B8C167}"/>
              </a:ext>
            </a:extLst>
          </p:cNvPr>
          <p:cNvPicPr>
            <a:picLocks noChangeAspect="1"/>
          </p:cNvPicPr>
          <p:nvPr/>
        </p:nvPicPr>
        <p:blipFill>
          <a:blip r:embed="rId9"/>
          <a:stretch>
            <a:fillRect/>
          </a:stretch>
        </p:blipFill>
        <p:spPr>
          <a:xfrm>
            <a:off x="5257051" y="5603846"/>
            <a:ext cx="2257513" cy="1195340"/>
          </a:xfrm>
          <a:prstGeom prst="rect">
            <a:avLst/>
          </a:prstGeom>
          <a:ln w="57150">
            <a:solidFill>
              <a:srgbClr val="FF0000"/>
            </a:solidFill>
          </a:ln>
        </p:spPr>
      </p:pic>
      <p:sp>
        <p:nvSpPr>
          <p:cNvPr id="135" name="文本框 134">
            <a:extLst>
              <a:ext uri="{FF2B5EF4-FFF2-40B4-BE49-F238E27FC236}">
                <a16:creationId xmlns:a16="http://schemas.microsoft.com/office/drawing/2014/main" id="{C8B0210A-CEC3-432A-9FA9-8F5A807C7A53}"/>
              </a:ext>
            </a:extLst>
          </p:cNvPr>
          <p:cNvSpPr txBox="1"/>
          <p:nvPr/>
        </p:nvSpPr>
        <p:spPr>
          <a:xfrm>
            <a:off x="7626846" y="6102972"/>
            <a:ext cx="27469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Under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Based on XT72 design</a:t>
            </a:r>
          </a:p>
        </p:txBody>
      </p:sp>
      <p:cxnSp>
        <p:nvCxnSpPr>
          <p:cNvPr id="103" name="直接箭头连接符 102">
            <a:extLst>
              <a:ext uri="{FF2B5EF4-FFF2-40B4-BE49-F238E27FC236}">
                <a16:creationId xmlns:a16="http://schemas.microsoft.com/office/drawing/2014/main" id="{E887CF65-B6DD-56B6-550A-8A4DB8139746}"/>
              </a:ext>
            </a:extLst>
          </p:cNvPr>
          <p:cNvCxnSpPr/>
          <p:nvPr/>
        </p:nvCxnSpPr>
        <p:spPr>
          <a:xfrm flipV="1">
            <a:off x="3240347" y="5235064"/>
            <a:ext cx="4707828" cy="0"/>
          </a:xfrm>
          <a:prstGeom prst="straightConnector1">
            <a:avLst/>
          </a:prstGeom>
          <a:ln w="57150">
            <a:solidFill>
              <a:schemeClr val="tx1"/>
            </a:solidFill>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83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12C3934-A050-4781-A37A-3E9B70EBA40C}"/>
              </a:ext>
            </a:extLst>
          </p:cNvPr>
          <p:cNvSpPr>
            <a:spLocks noGrp="1"/>
          </p:cNvSpPr>
          <p:nvPr>
            <p:ph type="sldNum" sz="quarter" idx="12"/>
          </p:nvPr>
        </p:nvSpPr>
        <p:spPr/>
        <p:txBody>
          <a:bodyPr/>
          <a:lstStyle/>
          <a:p>
            <a:fld id="{FDC4A009-39F3-42EA-99EE-C16705A80149}" type="slidenum">
              <a:rPr lang="zh-CN" altLang="en-US" smtClean="0"/>
              <a:t>27</a:t>
            </a:fld>
            <a:endParaRPr lang="zh-CN" altLang="en-US"/>
          </a:p>
        </p:txBody>
      </p:sp>
      <p:pic>
        <p:nvPicPr>
          <p:cNvPr id="6" name="内容占位符 5" descr="VIGAS program">
            <a:extLst>
              <a:ext uri="{FF2B5EF4-FFF2-40B4-BE49-F238E27FC236}">
                <a16:creationId xmlns:a16="http://schemas.microsoft.com/office/drawing/2014/main" id="{845E6BA5-D6C8-4A5E-BFAD-3C0E18F4021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6771" y="-4331"/>
            <a:ext cx="10259922" cy="6862331"/>
          </a:xfrm>
          <a:prstGeom prst="rect">
            <a:avLst/>
          </a:prstGeom>
        </p:spPr>
      </p:pic>
      <p:sp>
        <p:nvSpPr>
          <p:cNvPr id="4" name="标题 1">
            <a:extLst>
              <a:ext uri="{FF2B5EF4-FFF2-40B4-BE49-F238E27FC236}">
                <a16:creationId xmlns:a16="http://schemas.microsoft.com/office/drawing/2014/main" id="{9E3FBDE5-70DC-4832-9796-3F7580D8F9AD}"/>
              </a:ext>
            </a:extLst>
          </p:cNvPr>
          <p:cNvSpPr txBox="1">
            <a:spLocks/>
          </p:cNvSpPr>
          <p:nvPr/>
        </p:nvSpPr>
        <p:spPr>
          <a:xfrm>
            <a:off x="3532798" y="-354909"/>
            <a:ext cx="5387867" cy="1356406"/>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2800" b="0" kern="1200" cap="all">
                <a:solidFill>
                  <a:srgbClr val="5C307D"/>
                </a:solidFill>
                <a:latin typeface="微软雅黑" panose="020B0503020204020204" pitchFamily="34" charset="-122"/>
                <a:ea typeface="微软雅黑" panose="020B0503020204020204" pitchFamily="34"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1" lang="en-US" altLang="zh-CN" cap="none" dirty="0">
                <a:highlight>
                  <a:srgbClr val="FFFF00"/>
                </a:highlight>
              </a:rPr>
              <a:t>Thank you for your attention!</a:t>
            </a:r>
            <a:endParaRPr kumimoji="1" lang="zh-CN" altLang="en-US" cap="none" dirty="0">
              <a:highlight>
                <a:srgbClr val="FFFF00"/>
              </a:highlight>
            </a:endParaRPr>
          </a:p>
        </p:txBody>
      </p:sp>
      <p:sp>
        <p:nvSpPr>
          <p:cNvPr id="5" name="文本框 4">
            <a:extLst>
              <a:ext uri="{FF2B5EF4-FFF2-40B4-BE49-F238E27FC236}">
                <a16:creationId xmlns:a16="http://schemas.microsoft.com/office/drawing/2014/main" id="{72ABFA5A-179F-CE92-5FE3-3DB791FD54CE}"/>
              </a:ext>
            </a:extLst>
          </p:cNvPr>
          <p:cNvSpPr txBox="1"/>
          <p:nvPr/>
        </p:nvSpPr>
        <p:spPr>
          <a:xfrm>
            <a:off x="4030133" y="6075143"/>
            <a:ext cx="6096000" cy="646331"/>
          </a:xfrm>
          <a:prstGeom prst="rect">
            <a:avLst/>
          </a:prstGeom>
          <a:noFill/>
        </p:spPr>
        <p:txBody>
          <a:bodyPr wrap="square">
            <a:spAutoFit/>
          </a:bodyPr>
          <a:lstStyle/>
          <a:p>
            <a:r>
              <a:rPr lang="zh-CN" altLang="en-US" dirty="0"/>
              <a:t>dych@mail.tsinghua.edu.cn</a:t>
            </a:r>
            <a:endParaRPr lang="en-US" altLang="zh-CN" dirty="0"/>
          </a:p>
          <a:p>
            <a:r>
              <a:rPr lang="en-US" altLang="zh-CN" dirty="0"/>
              <a:t>shij@tsinghua.edu.cn</a:t>
            </a:r>
            <a:endParaRPr lang="zh-CN" altLang="en-US" dirty="0"/>
          </a:p>
        </p:txBody>
      </p:sp>
    </p:spTree>
    <p:extLst>
      <p:ext uri="{BB962C8B-B14F-4D97-AF65-F5344CB8AC3E}">
        <p14:creationId xmlns:p14="http://schemas.microsoft.com/office/powerpoint/2010/main" val="246342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6A3B5-F9F3-4C4D-86FE-13B26972AABB}"/>
              </a:ext>
            </a:extLst>
          </p:cNvPr>
          <p:cNvSpPr>
            <a:spLocks noGrp="1"/>
          </p:cNvSpPr>
          <p:nvPr>
            <p:ph type="title"/>
          </p:nvPr>
        </p:nvSpPr>
        <p:spPr/>
        <p:txBody>
          <a:bodyPr/>
          <a:lstStyle/>
          <a:p>
            <a:r>
              <a:rPr lang="en-US" altLang="zh-CN" dirty="0"/>
              <a:t>Introduction</a:t>
            </a:r>
            <a:endParaRPr lang="zh-CN" altLang="en-US" dirty="0"/>
          </a:p>
        </p:txBody>
      </p:sp>
      <p:sp>
        <p:nvSpPr>
          <p:cNvPr id="3" name="灯片编号占位符 2">
            <a:extLst>
              <a:ext uri="{FF2B5EF4-FFF2-40B4-BE49-F238E27FC236}">
                <a16:creationId xmlns:a16="http://schemas.microsoft.com/office/drawing/2014/main" id="{041445B0-A47A-447F-8E9C-48321175791F}"/>
              </a:ext>
            </a:extLst>
          </p:cNvPr>
          <p:cNvSpPr>
            <a:spLocks noGrp="1"/>
          </p:cNvSpPr>
          <p:nvPr>
            <p:ph type="sldNum" sz="quarter" idx="12"/>
          </p:nvPr>
        </p:nvSpPr>
        <p:spPr/>
        <p:txBody>
          <a:bodyPr/>
          <a:lstStyle/>
          <a:p>
            <a:fld id="{FDC4A009-39F3-42EA-99EE-C16705A80149}" type="slidenum">
              <a:rPr lang="zh-CN" altLang="en-US" smtClean="0"/>
              <a:t>3</a:t>
            </a:fld>
            <a:endParaRPr lang="zh-CN" altLang="en-US" dirty="0"/>
          </a:p>
        </p:txBody>
      </p:sp>
      <p:sp>
        <p:nvSpPr>
          <p:cNvPr id="4" name="TextBox 7">
            <a:extLst>
              <a:ext uri="{FF2B5EF4-FFF2-40B4-BE49-F238E27FC236}">
                <a16:creationId xmlns:a16="http://schemas.microsoft.com/office/drawing/2014/main" id="{CC070B4D-5EBF-4CD9-A1C2-D9C339B8562C}"/>
              </a:ext>
            </a:extLst>
          </p:cNvPr>
          <p:cNvSpPr txBox="1"/>
          <p:nvPr/>
        </p:nvSpPr>
        <p:spPr>
          <a:xfrm>
            <a:off x="492428" y="1240137"/>
            <a:ext cx="8326318" cy="400110"/>
          </a:xfrm>
          <a:prstGeom prst="rect">
            <a:avLst/>
          </a:prstGeom>
          <a:noFill/>
        </p:spPr>
        <p:txBody>
          <a:bodyPr wrap="none" rtlCol="0">
            <a:spAutoFit/>
          </a:bodyPr>
          <a:lstStyle/>
          <a:p>
            <a:r>
              <a:rPr lang="en-US" sz="2000" dirty="0"/>
              <a:t>VIGAS: </a:t>
            </a:r>
            <a:r>
              <a:rPr lang="en-US" sz="2000" b="1" u="sng" dirty="0"/>
              <a:t>V</a:t>
            </a:r>
            <a:r>
              <a:rPr lang="en-US" sz="2000" dirty="0"/>
              <a:t>ery compact </a:t>
            </a:r>
            <a:r>
              <a:rPr lang="en-US" sz="2000" b="1" u="sng" dirty="0">
                <a:solidFill>
                  <a:srgbClr val="FF0000"/>
                </a:solidFill>
              </a:rPr>
              <a:t>I</a:t>
            </a:r>
            <a:r>
              <a:rPr lang="en-US" sz="2000" dirty="0">
                <a:solidFill>
                  <a:srgbClr val="FF0000"/>
                </a:solidFill>
              </a:rPr>
              <a:t>nverse-</a:t>
            </a:r>
            <a:r>
              <a:rPr lang="en-US" sz="2000" dirty="0" err="1">
                <a:solidFill>
                  <a:srgbClr val="FF0000"/>
                </a:solidFill>
              </a:rPr>
              <a:t>compton</a:t>
            </a:r>
            <a:r>
              <a:rPr lang="en-US" sz="2000" dirty="0">
                <a:solidFill>
                  <a:srgbClr val="FF0000"/>
                </a:solidFill>
              </a:rPr>
              <a:t>-scattering</a:t>
            </a:r>
            <a:r>
              <a:rPr lang="en-US" sz="2000" dirty="0"/>
              <a:t> </a:t>
            </a:r>
            <a:r>
              <a:rPr lang="en-US" sz="2000" b="1" u="sng" dirty="0" err="1"/>
              <a:t>GA</a:t>
            </a:r>
            <a:r>
              <a:rPr lang="en-US" sz="2000" dirty="0" err="1"/>
              <a:t>mma</a:t>
            </a:r>
            <a:r>
              <a:rPr lang="en-US" sz="2000" dirty="0"/>
              <a:t>-ray </a:t>
            </a:r>
            <a:r>
              <a:rPr lang="en-US" sz="2000" b="1" u="sng" dirty="0"/>
              <a:t>S</a:t>
            </a:r>
            <a:r>
              <a:rPr lang="en-US" sz="2000" dirty="0"/>
              <a:t>ource</a:t>
            </a:r>
          </a:p>
        </p:txBody>
      </p:sp>
      <p:pic>
        <p:nvPicPr>
          <p:cNvPr id="5" name="Picture 5">
            <a:extLst>
              <a:ext uri="{FF2B5EF4-FFF2-40B4-BE49-F238E27FC236}">
                <a16:creationId xmlns:a16="http://schemas.microsoft.com/office/drawing/2014/main" id="{4A1353C4-4EB6-4184-AFD8-47331FCA0F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316" y="2243629"/>
            <a:ext cx="3237940" cy="2417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a:extLst>
              <a:ext uri="{FF2B5EF4-FFF2-40B4-BE49-F238E27FC236}">
                <a16:creationId xmlns:a16="http://schemas.microsoft.com/office/drawing/2014/main" id="{628609D0-4E57-47AF-A082-FA562097D935}"/>
              </a:ext>
            </a:extLst>
          </p:cNvPr>
          <p:cNvPicPr>
            <a:picLocks noChangeAspect="1"/>
          </p:cNvPicPr>
          <p:nvPr/>
        </p:nvPicPr>
        <p:blipFill>
          <a:blip r:embed="rId4"/>
          <a:stretch>
            <a:fillRect/>
          </a:stretch>
        </p:blipFill>
        <p:spPr>
          <a:xfrm>
            <a:off x="6506625" y="2199880"/>
            <a:ext cx="4239266" cy="2850230"/>
          </a:xfrm>
          <a:prstGeom prst="rect">
            <a:avLst/>
          </a:prstGeom>
        </p:spPr>
      </p:pic>
      <p:sp>
        <p:nvSpPr>
          <p:cNvPr id="7" name="TextBox 10">
            <a:extLst>
              <a:ext uri="{FF2B5EF4-FFF2-40B4-BE49-F238E27FC236}">
                <a16:creationId xmlns:a16="http://schemas.microsoft.com/office/drawing/2014/main" id="{CAD1079E-317C-4998-AECD-02F8E0E3652D}"/>
              </a:ext>
            </a:extLst>
          </p:cNvPr>
          <p:cNvSpPr txBox="1"/>
          <p:nvPr/>
        </p:nvSpPr>
        <p:spPr>
          <a:xfrm>
            <a:off x="7568904" y="5448642"/>
            <a:ext cx="311322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High peak brightness</a:t>
            </a:r>
          </a:p>
          <a:p>
            <a:pPr marL="285750" indent="-285750">
              <a:buFont typeface="Arial" panose="020B0604020202020204" pitchFamily="34" charset="0"/>
              <a:buChar char="•"/>
            </a:pPr>
            <a:r>
              <a:rPr lang="en-US" dirty="0"/>
              <a:t>Gamma-ray</a:t>
            </a:r>
          </a:p>
          <a:p>
            <a:pPr marL="285750" indent="-285750">
              <a:buFont typeface="Arial" panose="020B0604020202020204" pitchFamily="34" charset="0"/>
              <a:buChar char="•"/>
            </a:pPr>
            <a:r>
              <a:rPr lang="en-US" dirty="0"/>
              <a:t>Compact</a:t>
            </a:r>
          </a:p>
          <a:p>
            <a:pPr marL="285750" indent="-285750">
              <a:buFont typeface="Arial" panose="020B0604020202020204" pitchFamily="34" charset="0"/>
              <a:buChar char="•"/>
            </a:pPr>
            <a:r>
              <a:rPr lang="en-US" dirty="0"/>
              <a:t>Affordable</a:t>
            </a:r>
          </a:p>
        </p:txBody>
      </p:sp>
      <p:sp>
        <p:nvSpPr>
          <p:cNvPr id="8" name="TextBox 11">
            <a:extLst>
              <a:ext uri="{FF2B5EF4-FFF2-40B4-BE49-F238E27FC236}">
                <a16:creationId xmlns:a16="http://schemas.microsoft.com/office/drawing/2014/main" id="{07DA3EA4-0EBB-40DF-AABC-A9CCB702FC99}"/>
              </a:ext>
            </a:extLst>
          </p:cNvPr>
          <p:cNvSpPr txBox="1"/>
          <p:nvPr/>
        </p:nvSpPr>
        <p:spPr>
          <a:xfrm>
            <a:off x="2136706" y="4884859"/>
            <a:ext cx="2043953" cy="369332"/>
          </a:xfrm>
          <a:prstGeom prst="rect">
            <a:avLst/>
          </a:prstGeom>
          <a:noFill/>
        </p:spPr>
        <p:txBody>
          <a:bodyPr wrap="square">
            <a:spAutoFit/>
          </a:bodyPr>
          <a:lstStyle/>
          <a:p>
            <a:r>
              <a:rPr lang="en-US" b="1" dirty="0"/>
              <a:t>Characteristics</a:t>
            </a:r>
          </a:p>
        </p:txBody>
      </p:sp>
      <p:sp>
        <p:nvSpPr>
          <p:cNvPr id="9" name="TextBox 12">
            <a:extLst>
              <a:ext uri="{FF2B5EF4-FFF2-40B4-BE49-F238E27FC236}">
                <a16:creationId xmlns:a16="http://schemas.microsoft.com/office/drawing/2014/main" id="{A5B1AAF9-3E92-4D0D-8666-254832025E96}"/>
              </a:ext>
            </a:extLst>
          </p:cNvPr>
          <p:cNvSpPr txBox="1"/>
          <p:nvPr/>
        </p:nvSpPr>
        <p:spPr>
          <a:xfrm>
            <a:off x="7773653" y="5064710"/>
            <a:ext cx="2043953" cy="369332"/>
          </a:xfrm>
          <a:prstGeom prst="rect">
            <a:avLst/>
          </a:prstGeom>
          <a:noFill/>
        </p:spPr>
        <p:txBody>
          <a:bodyPr wrap="square">
            <a:spAutoFit/>
          </a:bodyPr>
          <a:lstStyle/>
          <a:p>
            <a:r>
              <a:rPr lang="en-US" b="1" dirty="0"/>
              <a:t>Advantages </a:t>
            </a:r>
          </a:p>
        </p:txBody>
      </p:sp>
      <p:sp>
        <p:nvSpPr>
          <p:cNvPr id="10" name="TextBox 13">
            <a:extLst>
              <a:ext uri="{FF2B5EF4-FFF2-40B4-BE49-F238E27FC236}">
                <a16:creationId xmlns:a16="http://schemas.microsoft.com/office/drawing/2014/main" id="{EBD3CE1A-ADFE-4C2A-A5A7-6588A5BA10E0}"/>
              </a:ext>
            </a:extLst>
          </p:cNvPr>
          <p:cNvSpPr txBox="1"/>
          <p:nvPr/>
        </p:nvSpPr>
        <p:spPr>
          <a:xfrm>
            <a:off x="982759" y="5133341"/>
            <a:ext cx="4595920"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ysClr val="windowText" lastClr="000000"/>
                </a:solidFill>
              </a:rPr>
              <a:t>Quasi-monochromatic</a:t>
            </a:r>
          </a:p>
          <a:p>
            <a:pPr marL="285750" indent="-285750">
              <a:buFont typeface="Arial" panose="020B0604020202020204" pitchFamily="34" charset="0"/>
              <a:buChar char="•"/>
            </a:pPr>
            <a:r>
              <a:rPr lang="en-US" dirty="0">
                <a:solidFill>
                  <a:sysClr val="windowText" lastClr="000000"/>
                </a:solidFill>
              </a:rPr>
              <a:t>Continuously adjustable Gamma-ray energy</a:t>
            </a:r>
          </a:p>
          <a:p>
            <a:pPr marL="285750" indent="-285750">
              <a:buFont typeface="Arial" panose="020B0604020202020204" pitchFamily="34" charset="0"/>
              <a:buChar char="•"/>
            </a:pPr>
            <a:r>
              <a:rPr lang="en-US" dirty="0">
                <a:solidFill>
                  <a:sysClr val="windowText" lastClr="000000"/>
                </a:solidFill>
              </a:rPr>
              <a:t>Small source size ~10um</a:t>
            </a:r>
          </a:p>
          <a:p>
            <a:pPr marL="285750" indent="-285750">
              <a:buFont typeface="Arial" panose="020B0604020202020204" pitchFamily="34" charset="0"/>
              <a:buChar char="•"/>
            </a:pPr>
            <a:r>
              <a:rPr lang="en-US" dirty="0">
                <a:solidFill>
                  <a:sysClr val="windowText" lastClr="000000"/>
                </a:solidFill>
              </a:rPr>
              <a:t>Controllable polarization</a:t>
            </a:r>
          </a:p>
          <a:p>
            <a:pPr marL="285750" indent="-285750">
              <a:buFont typeface="Arial" panose="020B0604020202020204" pitchFamily="34" charset="0"/>
              <a:buChar char="•"/>
            </a:pPr>
            <a:r>
              <a:rPr lang="en-US" altLang="zh-CN" dirty="0">
                <a:solidFill>
                  <a:schemeClr val="tx1"/>
                </a:solidFill>
              </a:rPr>
              <a:t>Ultra-short pulse length (</a:t>
            </a:r>
            <a:r>
              <a:rPr lang="en-US" altLang="zh-CN" dirty="0" err="1">
                <a:solidFill>
                  <a:schemeClr val="tx1"/>
                </a:solidFill>
              </a:rPr>
              <a:t>fs~ps</a:t>
            </a:r>
            <a:r>
              <a:rPr lang="en-US" altLang="zh-CN" dirty="0">
                <a:solidFill>
                  <a:schemeClr val="tx1"/>
                </a:solidFill>
              </a:rPr>
              <a:t>)</a:t>
            </a:r>
            <a:endParaRPr lang="en-US" dirty="0">
              <a:solidFill>
                <a:schemeClr val="tx1"/>
              </a:solidFill>
            </a:endParaRPr>
          </a:p>
          <a:p>
            <a:endParaRPr lang="en-US" dirty="0">
              <a:solidFill>
                <a:sysClr val="windowText" lastClr="000000"/>
              </a:solidFill>
            </a:endParaRPr>
          </a:p>
          <a:p>
            <a:pPr marL="285750" indent="-285750">
              <a:buFont typeface="Arial" panose="020B0604020202020204" pitchFamily="34" charset="0"/>
              <a:buChar char="•"/>
            </a:pPr>
            <a:endParaRPr lang="en-US" dirty="0">
              <a:solidFill>
                <a:sysClr val="windowText" lastClr="000000"/>
              </a:solidFill>
            </a:endParaRPr>
          </a:p>
        </p:txBody>
      </p:sp>
    </p:spTree>
    <p:extLst>
      <p:ext uri="{BB962C8B-B14F-4D97-AF65-F5344CB8AC3E}">
        <p14:creationId xmlns:p14="http://schemas.microsoft.com/office/powerpoint/2010/main" val="163836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4">
            <a:extLst>
              <a:ext uri="{FF2B5EF4-FFF2-40B4-BE49-F238E27FC236}">
                <a16:creationId xmlns:a16="http://schemas.microsoft.com/office/drawing/2014/main" id="{899545DB-1FCA-4586-BE2B-57D77E00A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5388" y="4471235"/>
            <a:ext cx="2329360" cy="951813"/>
          </a:xfrm>
          <a:prstGeom prst="rect">
            <a:avLst/>
          </a:prstGeom>
        </p:spPr>
      </p:pic>
      <p:pic>
        <p:nvPicPr>
          <p:cNvPr id="47" name="图片 3">
            <a:extLst>
              <a:ext uri="{FF2B5EF4-FFF2-40B4-BE49-F238E27FC236}">
                <a16:creationId xmlns:a16="http://schemas.microsoft.com/office/drawing/2014/main" id="{26F4A339-AEBA-4863-AD92-FD1C49F49F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077" y="4493224"/>
            <a:ext cx="2023901" cy="857139"/>
          </a:xfrm>
          <a:prstGeom prst="rect">
            <a:avLst/>
          </a:prstGeom>
        </p:spPr>
      </p:pic>
      <p:sp>
        <p:nvSpPr>
          <p:cNvPr id="39" name="Arrow: Right 2">
            <a:extLst>
              <a:ext uri="{FF2B5EF4-FFF2-40B4-BE49-F238E27FC236}">
                <a16:creationId xmlns:a16="http://schemas.microsoft.com/office/drawing/2014/main" id="{9C00AFAA-D125-4A73-8AB4-6613A8CB275C}"/>
              </a:ext>
            </a:extLst>
          </p:cNvPr>
          <p:cNvSpPr/>
          <p:nvPr/>
        </p:nvSpPr>
        <p:spPr>
          <a:xfrm>
            <a:off x="776018" y="1104224"/>
            <a:ext cx="10392500" cy="691212"/>
          </a:xfrm>
          <a:prstGeom prst="rightArrow">
            <a:avLst>
              <a:gd name="adj1" fmla="val 50000"/>
              <a:gd name="adj2" fmla="val 13153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ICS Studies at Tsinghua</a:t>
            </a:r>
            <a:endParaRPr lang="en-US" sz="2000" b="1" dirty="0">
              <a:solidFill>
                <a:schemeClr val="tx1"/>
              </a:solidFill>
            </a:endParaRPr>
          </a:p>
        </p:txBody>
      </p:sp>
      <p:cxnSp>
        <p:nvCxnSpPr>
          <p:cNvPr id="41" name="Straight Arrow Connector 19">
            <a:extLst>
              <a:ext uri="{FF2B5EF4-FFF2-40B4-BE49-F238E27FC236}">
                <a16:creationId xmlns:a16="http://schemas.microsoft.com/office/drawing/2014/main" id="{BBD57536-BC47-40A5-A14C-88F74EFA04A4}"/>
              </a:ext>
            </a:extLst>
          </p:cNvPr>
          <p:cNvCxnSpPr>
            <a:cxnSpLocks/>
          </p:cNvCxnSpPr>
          <p:nvPr/>
        </p:nvCxnSpPr>
        <p:spPr>
          <a:xfrm>
            <a:off x="1597959" y="1757155"/>
            <a:ext cx="0" cy="5469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15">
            <a:extLst>
              <a:ext uri="{FF2B5EF4-FFF2-40B4-BE49-F238E27FC236}">
                <a16:creationId xmlns:a16="http://schemas.microsoft.com/office/drawing/2014/main" id="{D83A9522-7D15-4872-B09D-2180448C59A2}"/>
              </a:ext>
            </a:extLst>
          </p:cNvPr>
          <p:cNvPicPr>
            <a:picLocks noChangeAspect="1"/>
          </p:cNvPicPr>
          <p:nvPr/>
        </p:nvPicPr>
        <p:blipFill>
          <a:blip r:embed="rId5"/>
          <a:stretch>
            <a:fillRect/>
          </a:stretch>
        </p:blipFill>
        <p:spPr>
          <a:xfrm>
            <a:off x="1121451" y="4482786"/>
            <a:ext cx="1826591" cy="2160000"/>
          </a:xfrm>
          <a:prstGeom prst="rect">
            <a:avLst/>
          </a:prstGeom>
        </p:spPr>
      </p:pic>
      <p:pic>
        <p:nvPicPr>
          <p:cNvPr id="44" name="Picture 2">
            <a:extLst>
              <a:ext uri="{FF2B5EF4-FFF2-40B4-BE49-F238E27FC236}">
                <a16:creationId xmlns:a16="http://schemas.microsoft.com/office/drawing/2014/main" id="{BC139919-28E3-4AFB-91DF-47895A3C48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8797" y="5425062"/>
            <a:ext cx="4189498" cy="1217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图片 38">
            <a:extLst>
              <a:ext uri="{FF2B5EF4-FFF2-40B4-BE49-F238E27FC236}">
                <a16:creationId xmlns:a16="http://schemas.microsoft.com/office/drawing/2014/main" id="{07CF900A-F0C0-433F-A5A4-76F923B755D0}"/>
              </a:ext>
            </a:extLst>
          </p:cNvPr>
          <p:cNvPicPr>
            <a:picLocks noChangeAspect="1"/>
          </p:cNvPicPr>
          <p:nvPr/>
        </p:nvPicPr>
        <p:blipFill>
          <a:blip r:embed="rId7"/>
          <a:stretch>
            <a:fillRect/>
          </a:stretch>
        </p:blipFill>
        <p:spPr>
          <a:xfrm>
            <a:off x="3038797" y="4482786"/>
            <a:ext cx="669624" cy="905387"/>
          </a:xfrm>
          <a:prstGeom prst="rect">
            <a:avLst/>
          </a:prstGeom>
        </p:spPr>
      </p:pic>
      <p:pic>
        <p:nvPicPr>
          <p:cNvPr id="46" name="Picture 50">
            <a:extLst>
              <a:ext uri="{FF2B5EF4-FFF2-40B4-BE49-F238E27FC236}">
                <a16:creationId xmlns:a16="http://schemas.microsoft.com/office/drawing/2014/main" id="{7DB501D4-14B1-43AC-B6D5-5D0F258149A3}"/>
              </a:ext>
            </a:extLst>
          </p:cNvPr>
          <p:cNvPicPr/>
          <p:nvPr/>
        </p:nvPicPr>
        <p:blipFill>
          <a:blip r:embed="rId8"/>
          <a:stretch>
            <a:fillRect/>
          </a:stretch>
        </p:blipFill>
        <p:spPr>
          <a:xfrm>
            <a:off x="3799176" y="4482513"/>
            <a:ext cx="2023901" cy="809540"/>
          </a:xfrm>
          <a:prstGeom prst="rect">
            <a:avLst/>
          </a:prstGeom>
        </p:spPr>
      </p:pic>
      <p:sp>
        <p:nvSpPr>
          <p:cNvPr id="31" name="文本框 30">
            <a:extLst>
              <a:ext uri="{FF2B5EF4-FFF2-40B4-BE49-F238E27FC236}">
                <a16:creationId xmlns:a16="http://schemas.microsoft.com/office/drawing/2014/main" id="{5FE2C40F-066E-453A-BA3A-ACD84B451D01}"/>
              </a:ext>
            </a:extLst>
          </p:cNvPr>
          <p:cNvSpPr txBox="1"/>
          <p:nvPr/>
        </p:nvSpPr>
        <p:spPr>
          <a:xfrm>
            <a:off x="1313356" y="2304073"/>
            <a:ext cx="569205" cy="292388"/>
          </a:xfrm>
          <a:prstGeom prst="rect">
            <a:avLst/>
          </a:prstGeom>
          <a:noFill/>
          <a:ln w="19050">
            <a:solidFill>
              <a:srgbClr val="7030A0"/>
            </a:solidFill>
          </a:ln>
        </p:spPr>
        <p:txBody>
          <a:bodyPr wrap="square" rtlCol="0">
            <a:spAutoFit/>
          </a:bodyPr>
          <a:lstStyle/>
          <a:p>
            <a:pPr algn="ctr"/>
            <a:r>
              <a:rPr lang="en-US" altLang="zh-CN" sz="1300" dirty="0"/>
              <a:t>2001</a:t>
            </a:r>
            <a:endParaRPr lang="zh-CN" altLang="en-US" sz="1300" dirty="0"/>
          </a:p>
        </p:txBody>
      </p:sp>
      <p:sp>
        <p:nvSpPr>
          <p:cNvPr id="32" name="文本框 31">
            <a:extLst>
              <a:ext uri="{FF2B5EF4-FFF2-40B4-BE49-F238E27FC236}">
                <a16:creationId xmlns:a16="http://schemas.microsoft.com/office/drawing/2014/main" id="{90777B2F-43DE-408D-B62E-AEBF1BD54CE6}"/>
              </a:ext>
            </a:extLst>
          </p:cNvPr>
          <p:cNvSpPr txBox="1"/>
          <p:nvPr/>
        </p:nvSpPr>
        <p:spPr>
          <a:xfrm>
            <a:off x="1162496" y="2801286"/>
            <a:ext cx="870923" cy="1166153"/>
          </a:xfrm>
          <a:prstGeom prst="rect">
            <a:avLst/>
          </a:prstGeom>
          <a:noFill/>
          <a:ln w="19050">
            <a:noFill/>
          </a:ln>
        </p:spPr>
        <p:txBody>
          <a:bodyPr wrap="square" rtlCol="0">
            <a:spAutoFit/>
          </a:bodyPr>
          <a:lstStyle/>
          <a:p>
            <a:pPr algn="ctr">
              <a:lnSpc>
                <a:spcPct val="150000"/>
              </a:lnSpc>
            </a:pPr>
            <a:r>
              <a:rPr lang="en-US" altLang="zh-CN" sz="1200" dirty="0"/>
              <a:t>Beginning of the TS studies in THU</a:t>
            </a:r>
            <a:endParaRPr lang="zh-CN" altLang="en-US" sz="1200" dirty="0"/>
          </a:p>
        </p:txBody>
      </p:sp>
      <p:sp>
        <p:nvSpPr>
          <p:cNvPr id="33" name="矩形 32">
            <a:extLst>
              <a:ext uri="{FF2B5EF4-FFF2-40B4-BE49-F238E27FC236}">
                <a16:creationId xmlns:a16="http://schemas.microsoft.com/office/drawing/2014/main" id="{E07C8BD1-02A5-45FB-B046-42395383E51D}"/>
              </a:ext>
            </a:extLst>
          </p:cNvPr>
          <p:cNvSpPr/>
          <p:nvPr/>
        </p:nvSpPr>
        <p:spPr>
          <a:xfrm>
            <a:off x="1162498" y="2780652"/>
            <a:ext cx="870922" cy="153988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Straight Arrow Connector 19">
            <a:extLst>
              <a:ext uri="{FF2B5EF4-FFF2-40B4-BE49-F238E27FC236}">
                <a16:creationId xmlns:a16="http://schemas.microsoft.com/office/drawing/2014/main" id="{6AD0B573-D407-4746-8FC6-134C82D46911}"/>
              </a:ext>
            </a:extLst>
          </p:cNvPr>
          <p:cNvCxnSpPr>
            <a:cxnSpLocks/>
          </p:cNvCxnSpPr>
          <p:nvPr/>
        </p:nvCxnSpPr>
        <p:spPr>
          <a:xfrm>
            <a:off x="2600028" y="1757155"/>
            <a:ext cx="0" cy="5469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26B7FB28-91BC-488E-AB61-8F0C950B1841}"/>
              </a:ext>
            </a:extLst>
          </p:cNvPr>
          <p:cNvSpPr txBox="1"/>
          <p:nvPr/>
        </p:nvSpPr>
        <p:spPr>
          <a:xfrm>
            <a:off x="2315425" y="2304073"/>
            <a:ext cx="569205" cy="292388"/>
          </a:xfrm>
          <a:prstGeom prst="rect">
            <a:avLst/>
          </a:prstGeom>
          <a:noFill/>
          <a:ln w="19050">
            <a:solidFill>
              <a:srgbClr val="7030A0"/>
            </a:solidFill>
          </a:ln>
        </p:spPr>
        <p:txBody>
          <a:bodyPr wrap="square" rtlCol="0">
            <a:spAutoFit/>
          </a:bodyPr>
          <a:lstStyle/>
          <a:p>
            <a:pPr algn="ctr"/>
            <a:r>
              <a:rPr lang="en-US" altLang="zh-CN" sz="1300" dirty="0"/>
              <a:t>2002</a:t>
            </a:r>
            <a:endParaRPr lang="zh-CN" altLang="en-US" sz="1300" dirty="0"/>
          </a:p>
        </p:txBody>
      </p:sp>
      <p:sp>
        <p:nvSpPr>
          <p:cNvPr id="57" name="文本框 56">
            <a:extLst>
              <a:ext uri="{FF2B5EF4-FFF2-40B4-BE49-F238E27FC236}">
                <a16:creationId xmlns:a16="http://schemas.microsoft.com/office/drawing/2014/main" id="{9F63BDE8-7CF3-49E3-8826-8E346E0B3A3B}"/>
              </a:ext>
            </a:extLst>
          </p:cNvPr>
          <p:cNvSpPr txBox="1"/>
          <p:nvPr/>
        </p:nvSpPr>
        <p:spPr>
          <a:xfrm>
            <a:off x="2025799" y="2808906"/>
            <a:ext cx="1154535" cy="822726"/>
          </a:xfrm>
          <a:prstGeom prst="rect">
            <a:avLst/>
          </a:prstGeom>
          <a:noFill/>
          <a:ln w="19050">
            <a:noFill/>
          </a:ln>
        </p:spPr>
        <p:txBody>
          <a:bodyPr wrap="square" rtlCol="0">
            <a:spAutoFit/>
          </a:bodyPr>
          <a:lstStyle/>
          <a:p>
            <a:pPr algn="ctr">
              <a:lnSpc>
                <a:spcPct val="150000"/>
              </a:lnSpc>
            </a:pPr>
            <a:r>
              <a:rPr lang="en-US" altLang="zh-CN" sz="1100" dirty="0"/>
              <a:t>Collaboration on TS with CAEP</a:t>
            </a:r>
            <a:endParaRPr lang="zh-CN" altLang="en-US" sz="1100" dirty="0"/>
          </a:p>
        </p:txBody>
      </p:sp>
      <p:sp>
        <p:nvSpPr>
          <p:cNvPr id="58" name="矩形 57">
            <a:extLst>
              <a:ext uri="{FF2B5EF4-FFF2-40B4-BE49-F238E27FC236}">
                <a16:creationId xmlns:a16="http://schemas.microsoft.com/office/drawing/2014/main" id="{ED77DB7F-3283-4E4D-B023-F69969F73EE2}"/>
              </a:ext>
            </a:extLst>
          </p:cNvPr>
          <p:cNvSpPr/>
          <p:nvPr/>
        </p:nvSpPr>
        <p:spPr>
          <a:xfrm>
            <a:off x="2164567" y="2780652"/>
            <a:ext cx="870922" cy="153988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Straight Arrow Connector 19">
            <a:extLst>
              <a:ext uri="{FF2B5EF4-FFF2-40B4-BE49-F238E27FC236}">
                <a16:creationId xmlns:a16="http://schemas.microsoft.com/office/drawing/2014/main" id="{DD4D22CC-EA8E-493B-A33A-DBDD6B5DF150}"/>
              </a:ext>
            </a:extLst>
          </p:cNvPr>
          <p:cNvCxnSpPr>
            <a:cxnSpLocks/>
          </p:cNvCxnSpPr>
          <p:nvPr/>
        </p:nvCxnSpPr>
        <p:spPr>
          <a:xfrm>
            <a:off x="3603704" y="1757155"/>
            <a:ext cx="0" cy="5469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8BA4CE4E-14F5-4713-9B57-A1F08FB88A0C}"/>
              </a:ext>
            </a:extLst>
          </p:cNvPr>
          <p:cNvSpPr txBox="1"/>
          <p:nvPr/>
        </p:nvSpPr>
        <p:spPr>
          <a:xfrm>
            <a:off x="3319101" y="2304073"/>
            <a:ext cx="569205" cy="292388"/>
          </a:xfrm>
          <a:prstGeom prst="rect">
            <a:avLst/>
          </a:prstGeom>
          <a:noFill/>
          <a:ln w="19050">
            <a:solidFill>
              <a:srgbClr val="7030A0"/>
            </a:solidFill>
          </a:ln>
        </p:spPr>
        <p:txBody>
          <a:bodyPr wrap="square" rtlCol="0">
            <a:spAutoFit/>
          </a:bodyPr>
          <a:lstStyle/>
          <a:p>
            <a:pPr algn="ctr"/>
            <a:r>
              <a:rPr lang="en-US" altLang="zh-CN" sz="1300" dirty="0"/>
              <a:t>2006</a:t>
            </a:r>
            <a:endParaRPr lang="zh-CN" altLang="en-US" sz="1300" dirty="0"/>
          </a:p>
        </p:txBody>
      </p:sp>
      <p:sp>
        <p:nvSpPr>
          <p:cNvPr id="61" name="文本框 60">
            <a:extLst>
              <a:ext uri="{FF2B5EF4-FFF2-40B4-BE49-F238E27FC236}">
                <a16:creationId xmlns:a16="http://schemas.microsoft.com/office/drawing/2014/main" id="{0AD593D6-D39C-44D7-9CE8-31A6EB11FB22}"/>
              </a:ext>
            </a:extLst>
          </p:cNvPr>
          <p:cNvSpPr txBox="1"/>
          <p:nvPr/>
        </p:nvSpPr>
        <p:spPr>
          <a:xfrm>
            <a:off x="3101865" y="2770811"/>
            <a:ext cx="1003675" cy="1497654"/>
          </a:xfrm>
          <a:prstGeom prst="rect">
            <a:avLst/>
          </a:prstGeom>
          <a:noFill/>
          <a:ln w="19050">
            <a:noFill/>
          </a:ln>
        </p:spPr>
        <p:txBody>
          <a:bodyPr wrap="square" rtlCol="0">
            <a:spAutoFit/>
          </a:bodyPr>
          <a:lstStyle/>
          <a:p>
            <a:pPr algn="ctr">
              <a:lnSpc>
                <a:spcPct val="120000"/>
              </a:lnSpc>
            </a:pPr>
            <a:r>
              <a:rPr lang="en-US" altLang="zh-CN" sz="1100" dirty="0"/>
              <a:t>Generation of the 1</a:t>
            </a:r>
            <a:r>
              <a:rPr lang="en-US" altLang="zh-CN" sz="1100" baseline="30000" dirty="0"/>
              <a:t>st</a:t>
            </a:r>
            <a:r>
              <a:rPr lang="en-US" altLang="zh-CN" sz="1100" dirty="0"/>
              <a:t> scattered X-ray signal at TTX,</a:t>
            </a:r>
          </a:p>
          <a:p>
            <a:pPr algn="ctr">
              <a:lnSpc>
                <a:spcPct val="120000"/>
              </a:lnSpc>
            </a:pPr>
            <a:r>
              <a:rPr lang="en-US" altLang="zh-CN" sz="1100" dirty="0"/>
              <a:t> 4.6 keV, 1.7×10</a:t>
            </a:r>
            <a:r>
              <a:rPr lang="en-US" altLang="zh-CN" sz="1100" baseline="30000" dirty="0"/>
              <a:t>5</a:t>
            </a:r>
            <a:r>
              <a:rPr lang="en-US" altLang="zh-CN" sz="1100" dirty="0"/>
              <a:t>ph/s</a:t>
            </a:r>
            <a:endParaRPr lang="zh-CN" altLang="en-US" sz="1100" dirty="0"/>
          </a:p>
        </p:txBody>
      </p:sp>
      <p:sp>
        <p:nvSpPr>
          <p:cNvPr id="62" name="矩形 61">
            <a:extLst>
              <a:ext uri="{FF2B5EF4-FFF2-40B4-BE49-F238E27FC236}">
                <a16:creationId xmlns:a16="http://schemas.microsoft.com/office/drawing/2014/main" id="{B7B27717-AE81-4209-92DF-E5B1B2CDEED2}"/>
              </a:ext>
            </a:extLst>
          </p:cNvPr>
          <p:cNvSpPr/>
          <p:nvPr/>
        </p:nvSpPr>
        <p:spPr>
          <a:xfrm>
            <a:off x="3168243" y="2780652"/>
            <a:ext cx="870922" cy="153988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Straight Arrow Connector 19">
            <a:extLst>
              <a:ext uri="{FF2B5EF4-FFF2-40B4-BE49-F238E27FC236}">
                <a16:creationId xmlns:a16="http://schemas.microsoft.com/office/drawing/2014/main" id="{F3B94A43-A8B1-4A72-B34A-248615AC1AA7}"/>
              </a:ext>
            </a:extLst>
          </p:cNvPr>
          <p:cNvCxnSpPr>
            <a:cxnSpLocks/>
          </p:cNvCxnSpPr>
          <p:nvPr/>
        </p:nvCxnSpPr>
        <p:spPr>
          <a:xfrm>
            <a:off x="4607380" y="1757155"/>
            <a:ext cx="0" cy="5469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15D3A1AF-EC00-4D7C-A2AC-3D49DD43CFE0}"/>
              </a:ext>
            </a:extLst>
          </p:cNvPr>
          <p:cNvSpPr txBox="1"/>
          <p:nvPr/>
        </p:nvSpPr>
        <p:spPr>
          <a:xfrm>
            <a:off x="4322777" y="2304073"/>
            <a:ext cx="569205" cy="292388"/>
          </a:xfrm>
          <a:prstGeom prst="rect">
            <a:avLst/>
          </a:prstGeom>
          <a:noFill/>
          <a:ln w="19050">
            <a:solidFill>
              <a:srgbClr val="7030A0"/>
            </a:solidFill>
          </a:ln>
        </p:spPr>
        <p:txBody>
          <a:bodyPr wrap="square" rtlCol="0">
            <a:spAutoFit/>
          </a:bodyPr>
          <a:lstStyle/>
          <a:p>
            <a:pPr algn="ctr"/>
            <a:r>
              <a:rPr lang="en-US" altLang="zh-CN" sz="1300" dirty="0"/>
              <a:t>2009</a:t>
            </a:r>
            <a:endParaRPr lang="zh-CN" altLang="en-US" sz="1300" dirty="0"/>
          </a:p>
        </p:txBody>
      </p:sp>
      <p:sp>
        <p:nvSpPr>
          <p:cNvPr id="65" name="文本框 64">
            <a:extLst>
              <a:ext uri="{FF2B5EF4-FFF2-40B4-BE49-F238E27FC236}">
                <a16:creationId xmlns:a16="http://schemas.microsoft.com/office/drawing/2014/main" id="{D9B05B54-D8E4-420B-9B0B-B4F17A600F0F}"/>
              </a:ext>
            </a:extLst>
          </p:cNvPr>
          <p:cNvSpPr txBox="1"/>
          <p:nvPr/>
        </p:nvSpPr>
        <p:spPr>
          <a:xfrm>
            <a:off x="4103934" y="2763252"/>
            <a:ext cx="1002068" cy="1546577"/>
          </a:xfrm>
          <a:prstGeom prst="rect">
            <a:avLst/>
          </a:prstGeom>
          <a:noFill/>
          <a:ln w="19050">
            <a:noFill/>
          </a:ln>
        </p:spPr>
        <p:txBody>
          <a:bodyPr wrap="square" rtlCol="0">
            <a:spAutoFit/>
          </a:bodyPr>
          <a:lstStyle/>
          <a:p>
            <a:pPr algn="ctr"/>
            <a:r>
              <a:rPr lang="en-US" altLang="zh-CN" sz="1050" dirty="0"/>
              <a:t>Soft X-ray generation experiment using photocathode rf gun at the TTX, </a:t>
            </a:r>
          </a:p>
          <a:p>
            <a:pPr algn="ctr"/>
            <a:r>
              <a:rPr lang="en-US" altLang="zh-CN" sz="1050" dirty="0"/>
              <a:t>290 eV, 1 </a:t>
            </a:r>
            <a:r>
              <a:rPr lang="en-US" altLang="zh-CN" sz="1050" dirty="0" err="1"/>
              <a:t>ps</a:t>
            </a:r>
            <a:r>
              <a:rPr lang="en-US" altLang="zh-CN" sz="1050" dirty="0"/>
              <a:t>, 6.4 x10</a:t>
            </a:r>
            <a:r>
              <a:rPr lang="en-US" altLang="zh-CN" sz="1050" baseline="30000" dirty="0"/>
              <a:t>4</a:t>
            </a:r>
            <a:r>
              <a:rPr lang="en-US" altLang="zh-CN" sz="1050" dirty="0"/>
              <a:t>ph/s</a:t>
            </a:r>
            <a:endParaRPr lang="zh-CN" altLang="en-US" sz="1050" dirty="0"/>
          </a:p>
        </p:txBody>
      </p:sp>
      <p:sp>
        <p:nvSpPr>
          <p:cNvPr id="66" name="矩形 65">
            <a:extLst>
              <a:ext uri="{FF2B5EF4-FFF2-40B4-BE49-F238E27FC236}">
                <a16:creationId xmlns:a16="http://schemas.microsoft.com/office/drawing/2014/main" id="{3BE54219-C0CC-4353-81EE-588E8BB26890}"/>
              </a:ext>
            </a:extLst>
          </p:cNvPr>
          <p:cNvSpPr/>
          <p:nvPr/>
        </p:nvSpPr>
        <p:spPr>
          <a:xfrm>
            <a:off x="4171919" y="2780652"/>
            <a:ext cx="870922" cy="153988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Straight Arrow Connector 19">
            <a:extLst>
              <a:ext uri="{FF2B5EF4-FFF2-40B4-BE49-F238E27FC236}">
                <a16:creationId xmlns:a16="http://schemas.microsoft.com/office/drawing/2014/main" id="{67BC2326-621C-4B64-9E87-F842075F88A0}"/>
              </a:ext>
            </a:extLst>
          </p:cNvPr>
          <p:cNvCxnSpPr>
            <a:cxnSpLocks/>
          </p:cNvCxnSpPr>
          <p:nvPr/>
        </p:nvCxnSpPr>
        <p:spPr>
          <a:xfrm>
            <a:off x="5611056" y="1757155"/>
            <a:ext cx="0" cy="5469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 name="文本框 67">
            <a:extLst>
              <a:ext uri="{FF2B5EF4-FFF2-40B4-BE49-F238E27FC236}">
                <a16:creationId xmlns:a16="http://schemas.microsoft.com/office/drawing/2014/main" id="{8A6E51DD-2BFB-4A8F-B55F-6E22344EDE97}"/>
              </a:ext>
            </a:extLst>
          </p:cNvPr>
          <p:cNvSpPr txBox="1"/>
          <p:nvPr/>
        </p:nvSpPr>
        <p:spPr>
          <a:xfrm>
            <a:off x="5326453" y="2304073"/>
            <a:ext cx="569205" cy="292388"/>
          </a:xfrm>
          <a:prstGeom prst="rect">
            <a:avLst/>
          </a:prstGeom>
          <a:noFill/>
          <a:ln w="19050">
            <a:solidFill>
              <a:srgbClr val="7030A0"/>
            </a:solidFill>
          </a:ln>
        </p:spPr>
        <p:txBody>
          <a:bodyPr wrap="square" rtlCol="0">
            <a:spAutoFit/>
          </a:bodyPr>
          <a:lstStyle/>
          <a:p>
            <a:pPr algn="ctr"/>
            <a:r>
              <a:rPr lang="en-US" altLang="zh-CN" sz="1300" dirty="0"/>
              <a:t>2011</a:t>
            </a:r>
            <a:endParaRPr lang="zh-CN" altLang="en-US" sz="1300" dirty="0"/>
          </a:p>
        </p:txBody>
      </p:sp>
      <p:sp>
        <p:nvSpPr>
          <p:cNvPr id="69" name="文本框 68">
            <a:extLst>
              <a:ext uri="{FF2B5EF4-FFF2-40B4-BE49-F238E27FC236}">
                <a16:creationId xmlns:a16="http://schemas.microsoft.com/office/drawing/2014/main" id="{BA4938EC-74F1-45DB-A97C-DE7122DD5B23}"/>
              </a:ext>
            </a:extLst>
          </p:cNvPr>
          <p:cNvSpPr txBox="1"/>
          <p:nvPr/>
        </p:nvSpPr>
        <p:spPr>
          <a:xfrm>
            <a:off x="5126109" y="2787962"/>
            <a:ext cx="969892" cy="1497654"/>
          </a:xfrm>
          <a:prstGeom prst="rect">
            <a:avLst/>
          </a:prstGeom>
          <a:noFill/>
          <a:ln w="19050">
            <a:noFill/>
          </a:ln>
        </p:spPr>
        <p:txBody>
          <a:bodyPr wrap="square" rtlCol="0">
            <a:spAutoFit/>
          </a:bodyPr>
          <a:lstStyle/>
          <a:p>
            <a:pPr algn="ctr">
              <a:lnSpc>
                <a:spcPct val="120000"/>
              </a:lnSpc>
            </a:pPr>
            <a:r>
              <a:rPr lang="en-US" altLang="zh-CN" sz="1100" dirty="0"/>
              <a:t>Generation of the 1</a:t>
            </a:r>
            <a:r>
              <a:rPr lang="en-US" altLang="zh-CN" sz="1100" baseline="30000" dirty="0"/>
              <a:t>st</a:t>
            </a:r>
            <a:r>
              <a:rPr lang="en-US" altLang="zh-CN" sz="1100" dirty="0"/>
              <a:t>  hard X-ray pulse at TTX,</a:t>
            </a:r>
          </a:p>
          <a:p>
            <a:pPr algn="ctr">
              <a:lnSpc>
                <a:spcPct val="120000"/>
              </a:lnSpc>
            </a:pPr>
            <a:r>
              <a:rPr lang="en-US" altLang="zh-CN" sz="1100" dirty="0"/>
              <a:t>51.7 keV, 1.0×10</a:t>
            </a:r>
            <a:r>
              <a:rPr lang="en-US" altLang="zh-CN" sz="1100" baseline="30000" dirty="0"/>
              <a:t>7</a:t>
            </a:r>
            <a:r>
              <a:rPr lang="en-US" altLang="zh-CN" sz="1100" dirty="0"/>
              <a:t>ph/s</a:t>
            </a:r>
            <a:endParaRPr lang="zh-CN" altLang="en-US" sz="1100" dirty="0"/>
          </a:p>
        </p:txBody>
      </p:sp>
      <p:sp>
        <p:nvSpPr>
          <p:cNvPr id="70" name="矩形 69">
            <a:extLst>
              <a:ext uri="{FF2B5EF4-FFF2-40B4-BE49-F238E27FC236}">
                <a16:creationId xmlns:a16="http://schemas.microsoft.com/office/drawing/2014/main" id="{D5F30A38-31A4-46E3-A783-C3E7706EE451}"/>
              </a:ext>
            </a:extLst>
          </p:cNvPr>
          <p:cNvSpPr/>
          <p:nvPr/>
        </p:nvSpPr>
        <p:spPr>
          <a:xfrm>
            <a:off x="5175595" y="2780652"/>
            <a:ext cx="870922" cy="153988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1" name="Straight Arrow Connector 19">
            <a:extLst>
              <a:ext uri="{FF2B5EF4-FFF2-40B4-BE49-F238E27FC236}">
                <a16:creationId xmlns:a16="http://schemas.microsoft.com/office/drawing/2014/main" id="{38CDB7A2-ABAF-449C-AC91-ED3CD06A79E6}"/>
              </a:ext>
            </a:extLst>
          </p:cNvPr>
          <p:cNvCxnSpPr>
            <a:cxnSpLocks/>
          </p:cNvCxnSpPr>
          <p:nvPr/>
        </p:nvCxnSpPr>
        <p:spPr>
          <a:xfrm>
            <a:off x="6614732" y="1757155"/>
            <a:ext cx="0" cy="5469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2" name="文本框 71">
            <a:extLst>
              <a:ext uri="{FF2B5EF4-FFF2-40B4-BE49-F238E27FC236}">
                <a16:creationId xmlns:a16="http://schemas.microsoft.com/office/drawing/2014/main" id="{AF8CE3CA-B437-4F01-B4E9-B3350C0BEC81}"/>
              </a:ext>
            </a:extLst>
          </p:cNvPr>
          <p:cNvSpPr txBox="1"/>
          <p:nvPr/>
        </p:nvSpPr>
        <p:spPr>
          <a:xfrm>
            <a:off x="6330129" y="2304073"/>
            <a:ext cx="569205" cy="292388"/>
          </a:xfrm>
          <a:prstGeom prst="rect">
            <a:avLst/>
          </a:prstGeom>
          <a:noFill/>
          <a:ln w="19050">
            <a:solidFill>
              <a:srgbClr val="7030A0"/>
            </a:solidFill>
          </a:ln>
        </p:spPr>
        <p:txBody>
          <a:bodyPr wrap="square" rtlCol="0">
            <a:spAutoFit/>
          </a:bodyPr>
          <a:lstStyle/>
          <a:p>
            <a:pPr algn="ctr"/>
            <a:r>
              <a:rPr lang="en-US" altLang="zh-CN" sz="1300" dirty="0"/>
              <a:t>2016</a:t>
            </a:r>
            <a:endParaRPr lang="zh-CN" altLang="en-US" sz="1300" dirty="0"/>
          </a:p>
        </p:txBody>
      </p:sp>
      <p:sp>
        <p:nvSpPr>
          <p:cNvPr id="73" name="文本框 72">
            <a:extLst>
              <a:ext uri="{FF2B5EF4-FFF2-40B4-BE49-F238E27FC236}">
                <a16:creationId xmlns:a16="http://schemas.microsoft.com/office/drawing/2014/main" id="{59C756BB-9F19-47E3-AAF4-C4716F80A719}"/>
              </a:ext>
            </a:extLst>
          </p:cNvPr>
          <p:cNvSpPr txBox="1"/>
          <p:nvPr/>
        </p:nvSpPr>
        <p:spPr>
          <a:xfrm>
            <a:off x="6125861" y="2801286"/>
            <a:ext cx="969892" cy="1391856"/>
          </a:xfrm>
          <a:prstGeom prst="rect">
            <a:avLst/>
          </a:prstGeom>
          <a:noFill/>
          <a:ln w="19050">
            <a:noFill/>
          </a:ln>
        </p:spPr>
        <p:txBody>
          <a:bodyPr wrap="square" rtlCol="0">
            <a:spAutoFit/>
          </a:bodyPr>
          <a:lstStyle/>
          <a:p>
            <a:pPr algn="ctr">
              <a:lnSpc>
                <a:spcPct val="130000"/>
              </a:lnSpc>
            </a:pPr>
            <a:r>
              <a:rPr lang="en-US" altLang="zh-CN" sz="1100" dirty="0"/>
              <a:t>High-quality X-ray imaging experiment, 20-50 keV, 2.0×10</a:t>
            </a:r>
            <a:r>
              <a:rPr lang="en-US" altLang="zh-CN" sz="1100" baseline="30000" dirty="0"/>
              <a:t>8</a:t>
            </a:r>
            <a:r>
              <a:rPr lang="en-US" altLang="zh-CN" sz="1100" dirty="0"/>
              <a:t>ph/s</a:t>
            </a:r>
            <a:endParaRPr lang="zh-CN" altLang="en-US" sz="1100" dirty="0"/>
          </a:p>
        </p:txBody>
      </p:sp>
      <p:sp>
        <p:nvSpPr>
          <p:cNvPr id="74" name="矩形 73">
            <a:extLst>
              <a:ext uri="{FF2B5EF4-FFF2-40B4-BE49-F238E27FC236}">
                <a16:creationId xmlns:a16="http://schemas.microsoft.com/office/drawing/2014/main" id="{8054AB27-6328-4AA1-B72E-F39C1792B3A6}"/>
              </a:ext>
            </a:extLst>
          </p:cNvPr>
          <p:cNvSpPr/>
          <p:nvPr/>
        </p:nvSpPr>
        <p:spPr>
          <a:xfrm>
            <a:off x="6179271" y="2780652"/>
            <a:ext cx="870922" cy="153988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5" name="Straight Arrow Connector 19">
            <a:extLst>
              <a:ext uri="{FF2B5EF4-FFF2-40B4-BE49-F238E27FC236}">
                <a16:creationId xmlns:a16="http://schemas.microsoft.com/office/drawing/2014/main" id="{0ED8FA1B-B3E6-4D1D-AAD5-1D22185671BA}"/>
              </a:ext>
            </a:extLst>
          </p:cNvPr>
          <p:cNvCxnSpPr>
            <a:cxnSpLocks/>
          </p:cNvCxnSpPr>
          <p:nvPr/>
        </p:nvCxnSpPr>
        <p:spPr>
          <a:xfrm>
            <a:off x="7618408" y="1757155"/>
            <a:ext cx="0" cy="5469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6" name="文本框 75">
            <a:extLst>
              <a:ext uri="{FF2B5EF4-FFF2-40B4-BE49-F238E27FC236}">
                <a16:creationId xmlns:a16="http://schemas.microsoft.com/office/drawing/2014/main" id="{1D6288F9-9A32-4528-9095-AD5E1FB1DF76}"/>
              </a:ext>
            </a:extLst>
          </p:cNvPr>
          <p:cNvSpPr txBox="1"/>
          <p:nvPr/>
        </p:nvSpPr>
        <p:spPr>
          <a:xfrm>
            <a:off x="7333805" y="2304073"/>
            <a:ext cx="569205" cy="292388"/>
          </a:xfrm>
          <a:prstGeom prst="rect">
            <a:avLst/>
          </a:prstGeom>
          <a:noFill/>
          <a:ln w="19050">
            <a:solidFill>
              <a:srgbClr val="7030A0"/>
            </a:solidFill>
          </a:ln>
        </p:spPr>
        <p:txBody>
          <a:bodyPr wrap="square" rtlCol="0">
            <a:spAutoFit/>
          </a:bodyPr>
          <a:lstStyle/>
          <a:p>
            <a:pPr algn="ctr"/>
            <a:r>
              <a:rPr lang="en-US" altLang="zh-CN" sz="1300" dirty="0"/>
              <a:t>2021</a:t>
            </a:r>
            <a:endParaRPr lang="zh-CN" altLang="en-US" sz="1300" dirty="0"/>
          </a:p>
        </p:txBody>
      </p:sp>
      <p:sp>
        <p:nvSpPr>
          <p:cNvPr id="77" name="文本框 76">
            <a:extLst>
              <a:ext uri="{FF2B5EF4-FFF2-40B4-BE49-F238E27FC236}">
                <a16:creationId xmlns:a16="http://schemas.microsoft.com/office/drawing/2014/main" id="{422A7E7A-37D7-4893-B990-C44EE2C5C22B}"/>
              </a:ext>
            </a:extLst>
          </p:cNvPr>
          <p:cNvSpPr txBox="1"/>
          <p:nvPr/>
        </p:nvSpPr>
        <p:spPr>
          <a:xfrm>
            <a:off x="7182945" y="2801286"/>
            <a:ext cx="870923" cy="889154"/>
          </a:xfrm>
          <a:prstGeom prst="rect">
            <a:avLst/>
          </a:prstGeom>
          <a:noFill/>
          <a:ln w="19050">
            <a:noFill/>
          </a:ln>
        </p:spPr>
        <p:txBody>
          <a:bodyPr wrap="square" rtlCol="0">
            <a:spAutoFit/>
          </a:bodyPr>
          <a:lstStyle/>
          <a:p>
            <a:pPr algn="ctr">
              <a:lnSpc>
                <a:spcPct val="150000"/>
              </a:lnSpc>
            </a:pPr>
            <a:r>
              <a:rPr lang="en-US" altLang="zh-CN" sz="1200" dirty="0"/>
              <a:t>Beginning of VIGAS project</a:t>
            </a:r>
            <a:endParaRPr lang="zh-CN" altLang="en-US" sz="1200" dirty="0"/>
          </a:p>
        </p:txBody>
      </p:sp>
      <p:sp>
        <p:nvSpPr>
          <p:cNvPr id="78" name="矩形 77">
            <a:extLst>
              <a:ext uri="{FF2B5EF4-FFF2-40B4-BE49-F238E27FC236}">
                <a16:creationId xmlns:a16="http://schemas.microsoft.com/office/drawing/2014/main" id="{BBAD81C4-2D34-427B-A62A-8FE758668EAC}"/>
              </a:ext>
            </a:extLst>
          </p:cNvPr>
          <p:cNvSpPr/>
          <p:nvPr/>
        </p:nvSpPr>
        <p:spPr>
          <a:xfrm>
            <a:off x="7182947" y="2780652"/>
            <a:ext cx="870922" cy="153988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Straight Arrow Connector 19">
            <a:extLst>
              <a:ext uri="{FF2B5EF4-FFF2-40B4-BE49-F238E27FC236}">
                <a16:creationId xmlns:a16="http://schemas.microsoft.com/office/drawing/2014/main" id="{293475C1-3930-4D61-A5EB-270D3B75DAF4}"/>
              </a:ext>
            </a:extLst>
          </p:cNvPr>
          <p:cNvCxnSpPr>
            <a:cxnSpLocks/>
          </p:cNvCxnSpPr>
          <p:nvPr/>
        </p:nvCxnSpPr>
        <p:spPr>
          <a:xfrm>
            <a:off x="8622084" y="1757155"/>
            <a:ext cx="0" cy="5469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文本框 79">
            <a:extLst>
              <a:ext uri="{FF2B5EF4-FFF2-40B4-BE49-F238E27FC236}">
                <a16:creationId xmlns:a16="http://schemas.microsoft.com/office/drawing/2014/main" id="{F50A7EA1-04EC-446F-8BE8-27C3FF34D470}"/>
              </a:ext>
            </a:extLst>
          </p:cNvPr>
          <p:cNvSpPr txBox="1"/>
          <p:nvPr/>
        </p:nvSpPr>
        <p:spPr>
          <a:xfrm>
            <a:off x="8337481" y="2304073"/>
            <a:ext cx="569205" cy="292388"/>
          </a:xfrm>
          <a:prstGeom prst="rect">
            <a:avLst/>
          </a:prstGeom>
          <a:noFill/>
          <a:ln w="19050">
            <a:solidFill>
              <a:srgbClr val="7030A0"/>
            </a:solidFill>
          </a:ln>
        </p:spPr>
        <p:txBody>
          <a:bodyPr wrap="square" rtlCol="0">
            <a:spAutoFit/>
          </a:bodyPr>
          <a:lstStyle/>
          <a:p>
            <a:pPr algn="ctr"/>
            <a:r>
              <a:rPr lang="en-US" altLang="zh-CN" sz="1300" dirty="0"/>
              <a:t>2024</a:t>
            </a:r>
            <a:endParaRPr lang="zh-CN" altLang="en-US" sz="1300" dirty="0"/>
          </a:p>
        </p:txBody>
      </p:sp>
      <p:sp>
        <p:nvSpPr>
          <p:cNvPr id="81" name="文本框 80">
            <a:extLst>
              <a:ext uri="{FF2B5EF4-FFF2-40B4-BE49-F238E27FC236}">
                <a16:creationId xmlns:a16="http://schemas.microsoft.com/office/drawing/2014/main" id="{E49A2C2A-F778-4F66-B4CC-02FCFB7A4A15}"/>
              </a:ext>
            </a:extLst>
          </p:cNvPr>
          <p:cNvSpPr txBox="1"/>
          <p:nvPr/>
        </p:nvSpPr>
        <p:spPr>
          <a:xfrm>
            <a:off x="8155488" y="2801286"/>
            <a:ext cx="926899" cy="889154"/>
          </a:xfrm>
          <a:prstGeom prst="rect">
            <a:avLst/>
          </a:prstGeom>
          <a:noFill/>
          <a:ln w="19050">
            <a:noFill/>
          </a:ln>
        </p:spPr>
        <p:txBody>
          <a:bodyPr wrap="square" rtlCol="0">
            <a:spAutoFit/>
          </a:bodyPr>
          <a:lstStyle/>
          <a:p>
            <a:pPr algn="ctr">
              <a:lnSpc>
                <a:spcPct val="150000"/>
              </a:lnSpc>
            </a:pPr>
            <a:r>
              <a:rPr lang="en-US" altLang="zh-CN" sz="1200" dirty="0"/>
              <a:t>VIGAS installation complete</a:t>
            </a:r>
            <a:endParaRPr lang="zh-CN" altLang="en-US" sz="1200" dirty="0"/>
          </a:p>
        </p:txBody>
      </p:sp>
      <p:sp>
        <p:nvSpPr>
          <p:cNvPr id="82" name="矩形 81">
            <a:extLst>
              <a:ext uri="{FF2B5EF4-FFF2-40B4-BE49-F238E27FC236}">
                <a16:creationId xmlns:a16="http://schemas.microsoft.com/office/drawing/2014/main" id="{57D43E93-E14A-440F-B779-9AAEA31ECEA4}"/>
              </a:ext>
            </a:extLst>
          </p:cNvPr>
          <p:cNvSpPr/>
          <p:nvPr/>
        </p:nvSpPr>
        <p:spPr>
          <a:xfrm>
            <a:off x="8186623" y="2780652"/>
            <a:ext cx="870922" cy="153988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3" name="Straight Arrow Connector 19">
            <a:extLst>
              <a:ext uri="{FF2B5EF4-FFF2-40B4-BE49-F238E27FC236}">
                <a16:creationId xmlns:a16="http://schemas.microsoft.com/office/drawing/2014/main" id="{233DA14F-079C-4B76-B652-D9D2EF4D0559}"/>
              </a:ext>
            </a:extLst>
          </p:cNvPr>
          <p:cNvCxnSpPr>
            <a:cxnSpLocks/>
          </p:cNvCxnSpPr>
          <p:nvPr/>
        </p:nvCxnSpPr>
        <p:spPr>
          <a:xfrm>
            <a:off x="9625760" y="1757155"/>
            <a:ext cx="0" cy="5469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 name="文本框 83">
            <a:extLst>
              <a:ext uri="{FF2B5EF4-FFF2-40B4-BE49-F238E27FC236}">
                <a16:creationId xmlns:a16="http://schemas.microsoft.com/office/drawing/2014/main" id="{663FAA12-45D9-4E94-86FE-53D1FC0E0896}"/>
              </a:ext>
            </a:extLst>
          </p:cNvPr>
          <p:cNvSpPr txBox="1"/>
          <p:nvPr/>
        </p:nvSpPr>
        <p:spPr>
          <a:xfrm>
            <a:off x="9341157" y="2304073"/>
            <a:ext cx="569205" cy="292388"/>
          </a:xfrm>
          <a:prstGeom prst="rect">
            <a:avLst/>
          </a:prstGeom>
          <a:noFill/>
          <a:ln w="19050">
            <a:solidFill>
              <a:srgbClr val="7030A0"/>
            </a:solidFill>
          </a:ln>
        </p:spPr>
        <p:txBody>
          <a:bodyPr wrap="square" rtlCol="0">
            <a:spAutoFit/>
          </a:bodyPr>
          <a:lstStyle/>
          <a:p>
            <a:pPr algn="ctr"/>
            <a:r>
              <a:rPr lang="en-US" altLang="zh-CN" sz="1300" dirty="0"/>
              <a:t>2025</a:t>
            </a:r>
            <a:endParaRPr lang="zh-CN" altLang="en-US" sz="1300" dirty="0"/>
          </a:p>
        </p:txBody>
      </p:sp>
      <p:sp>
        <p:nvSpPr>
          <p:cNvPr id="85" name="文本框 84">
            <a:extLst>
              <a:ext uri="{FF2B5EF4-FFF2-40B4-BE49-F238E27FC236}">
                <a16:creationId xmlns:a16="http://schemas.microsoft.com/office/drawing/2014/main" id="{9A87842C-223E-4AF7-84A5-FD5150FA3584}"/>
              </a:ext>
            </a:extLst>
          </p:cNvPr>
          <p:cNvSpPr txBox="1"/>
          <p:nvPr/>
        </p:nvSpPr>
        <p:spPr>
          <a:xfrm>
            <a:off x="9096457" y="2807948"/>
            <a:ext cx="1058603" cy="1389804"/>
          </a:xfrm>
          <a:prstGeom prst="rect">
            <a:avLst/>
          </a:prstGeom>
          <a:noFill/>
          <a:ln w="19050">
            <a:noFill/>
          </a:ln>
        </p:spPr>
        <p:txBody>
          <a:bodyPr wrap="square" rtlCol="0">
            <a:spAutoFit/>
          </a:bodyPr>
          <a:lstStyle/>
          <a:p>
            <a:pPr algn="ctr">
              <a:lnSpc>
                <a:spcPct val="130000"/>
              </a:lnSpc>
            </a:pPr>
            <a:r>
              <a:rPr lang="en-US" altLang="zh-CN" sz="1100" dirty="0"/>
              <a:t>Generation of high-energy X-rays in VIGAS collision experiment</a:t>
            </a:r>
            <a:endParaRPr lang="zh-CN" altLang="en-US" sz="1100" dirty="0"/>
          </a:p>
        </p:txBody>
      </p:sp>
      <p:sp>
        <p:nvSpPr>
          <p:cNvPr id="86" name="矩形 85">
            <a:extLst>
              <a:ext uri="{FF2B5EF4-FFF2-40B4-BE49-F238E27FC236}">
                <a16:creationId xmlns:a16="http://schemas.microsoft.com/office/drawing/2014/main" id="{3FF3F5A0-A6A8-418A-844E-2336252C9389}"/>
              </a:ext>
            </a:extLst>
          </p:cNvPr>
          <p:cNvSpPr/>
          <p:nvPr/>
        </p:nvSpPr>
        <p:spPr>
          <a:xfrm>
            <a:off x="9190299" y="2780652"/>
            <a:ext cx="870922" cy="153988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7" name="图片 86">
            <a:extLst>
              <a:ext uri="{FF2B5EF4-FFF2-40B4-BE49-F238E27FC236}">
                <a16:creationId xmlns:a16="http://schemas.microsoft.com/office/drawing/2014/main" id="{C0E73079-EBA1-4782-92A5-7181A4FCF2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3677" y="5433759"/>
            <a:ext cx="2153655" cy="1201812"/>
          </a:xfrm>
          <a:prstGeom prst="rect">
            <a:avLst/>
          </a:prstGeom>
        </p:spPr>
      </p:pic>
      <p:pic>
        <p:nvPicPr>
          <p:cNvPr id="88" name="图片 87">
            <a:extLst>
              <a:ext uri="{FF2B5EF4-FFF2-40B4-BE49-F238E27FC236}">
                <a16:creationId xmlns:a16="http://schemas.microsoft.com/office/drawing/2014/main" id="{9050D720-5713-4A12-B5A7-80B03A995C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2641" y="5494567"/>
            <a:ext cx="523105" cy="533101"/>
          </a:xfrm>
          <a:prstGeom prst="rect">
            <a:avLst/>
          </a:prstGeom>
        </p:spPr>
      </p:pic>
      <p:pic>
        <p:nvPicPr>
          <p:cNvPr id="89" name="图片 88">
            <a:extLst>
              <a:ext uri="{FF2B5EF4-FFF2-40B4-BE49-F238E27FC236}">
                <a16:creationId xmlns:a16="http://schemas.microsoft.com/office/drawing/2014/main" id="{6BDAB693-5613-4F9D-859B-7C58AF2193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26445" y="6094504"/>
            <a:ext cx="627402" cy="501922"/>
          </a:xfrm>
          <a:prstGeom prst="rect">
            <a:avLst/>
          </a:prstGeom>
        </p:spPr>
      </p:pic>
      <p:sp>
        <p:nvSpPr>
          <p:cNvPr id="90" name="灯片编号占位符 2">
            <a:extLst>
              <a:ext uri="{FF2B5EF4-FFF2-40B4-BE49-F238E27FC236}">
                <a16:creationId xmlns:a16="http://schemas.microsoft.com/office/drawing/2014/main" id="{89E8DB37-2DD6-4423-87EA-BAEBEE1D541E}"/>
              </a:ext>
            </a:extLst>
          </p:cNvPr>
          <p:cNvSpPr>
            <a:spLocks noGrp="1"/>
          </p:cNvSpPr>
          <p:nvPr>
            <p:ph type="sldNum" sz="quarter" idx="12"/>
          </p:nvPr>
        </p:nvSpPr>
        <p:spPr>
          <a:xfrm>
            <a:off x="9240187" y="6356349"/>
            <a:ext cx="2743200" cy="365125"/>
          </a:xfrm>
        </p:spPr>
        <p:txBody>
          <a:bodyPr/>
          <a:lstStyle/>
          <a:p>
            <a:fld id="{FDC4A009-39F3-42EA-99EE-C16705A80149}" type="slidenum">
              <a:rPr lang="zh-CN" altLang="en-US" smtClean="0"/>
              <a:t>4</a:t>
            </a:fld>
            <a:endParaRPr lang="zh-CN" altLang="en-US" dirty="0"/>
          </a:p>
        </p:txBody>
      </p:sp>
    </p:spTree>
    <p:extLst>
      <p:ext uri="{BB962C8B-B14F-4D97-AF65-F5344CB8AC3E}">
        <p14:creationId xmlns:p14="http://schemas.microsoft.com/office/powerpoint/2010/main" val="1823510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0B9396-E226-42F8-8B79-713D753DDBA8}"/>
              </a:ext>
            </a:extLst>
          </p:cNvPr>
          <p:cNvSpPr>
            <a:spLocks noGrp="1"/>
          </p:cNvSpPr>
          <p:nvPr>
            <p:ph type="title"/>
          </p:nvPr>
        </p:nvSpPr>
        <p:spPr/>
        <p:txBody>
          <a:bodyPr/>
          <a:lstStyle/>
          <a:p>
            <a:r>
              <a:rPr lang="en-US" altLang="zh-CN" dirty="0"/>
              <a:t>Introduction</a:t>
            </a:r>
            <a:endParaRPr lang="zh-CN" altLang="en-US" dirty="0"/>
          </a:p>
        </p:txBody>
      </p:sp>
      <p:sp>
        <p:nvSpPr>
          <p:cNvPr id="3" name="灯片编号占位符 2">
            <a:extLst>
              <a:ext uri="{FF2B5EF4-FFF2-40B4-BE49-F238E27FC236}">
                <a16:creationId xmlns:a16="http://schemas.microsoft.com/office/drawing/2014/main" id="{72888C1D-79DB-4EFF-A86D-33C11539F53B}"/>
              </a:ext>
            </a:extLst>
          </p:cNvPr>
          <p:cNvSpPr>
            <a:spLocks noGrp="1"/>
          </p:cNvSpPr>
          <p:nvPr>
            <p:ph type="sldNum" sz="quarter" idx="12"/>
          </p:nvPr>
        </p:nvSpPr>
        <p:spPr/>
        <p:txBody>
          <a:bodyPr/>
          <a:lstStyle/>
          <a:p>
            <a:fld id="{FDC4A009-39F3-42EA-99EE-C16705A80149}" type="slidenum">
              <a:rPr lang="zh-CN" altLang="en-US" smtClean="0"/>
              <a:t>5</a:t>
            </a:fld>
            <a:endParaRPr lang="zh-CN" altLang="en-US"/>
          </a:p>
        </p:txBody>
      </p:sp>
      <p:sp>
        <p:nvSpPr>
          <p:cNvPr id="4" name="文本框 3">
            <a:extLst>
              <a:ext uri="{FF2B5EF4-FFF2-40B4-BE49-F238E27FC236}">
                <a16:creationId xmlns:a16="http://schemas.microsoft.com/office/drawing/2014/main" id="{E8113422-6D2B-46E7-8B18-B8E14D8A8C30}"/>
              </a:ext>
            </a:extLst>
          </p:cNvPr>
          <p:cNvSpPr txBox="1"/>
          <p:nvPr/>
        </p:nvSpPr>
        <p:spPr>
          <a:xfrm>
            <a:off x="567159" y="1406569"/>
            <a:ext cx="11532243" cy="4849213"/>
          </a:xfrm>
          <a:prstGeom prst="rect">
            <a:avLst/>
          </a:prstGeom>
          <a:noFill/>
        </p:spPr>
        <p:txBody>
          <a:bodyPr wrap="square" rtlCol="0">
            <a:spAutoFit/>
          </a:bodyPr>
          <a:lstStyle/>
          <a:p>
            <a:pPr>
              <a:lnSpc>
                <a:spcPct val="140000"/>
              </a:lnSpc>
            </a:pPr>
            <a:r>
              <a:rPr lang="en-US" altLang="zh-CN" sz="2800" dirty="0"/>
              <a:t>Goals of VIGAS project: </a:t>
            </a:r>
          </a:p>
          <a:p>
            <a:pPr marL="457200" indent="-457200">
              <a:lnSpc>
                <a:spcPct val="140000"/>
              </a:lnSpc>
              <a:buFont typeface="Arial" panose="020B0604020202020204" pitchFamily="34" charset="0"/>
              <a:buChar char="•"/>
            </a:pPr>
            <a:r>
              <a:rPr lang="en-US" altLang="zh-CN" sz="2800" dirty="0"/>
              <a:t>Gamma-ray energy: </a:t>
            </a:r>
            <a:r>
              <a:rPr lang="en-US" altLang="zh-CN" sz="2800" dirty="0">
                <a:solidFill>
                  <a:srgbClr val="FF0000"/>
                </a:solidFill>
              </a:rPr>
              <a:t>0.2~4.8 MeV </a:t>
            </a:r>
            <a:r>
              <a:rPr lang="en-US" altLang="zh-CN" sz="2800" dirty="0"/>
              <a:t>continuously adjustable</a:t>
            </a:r>
          </a:p>
          <a:p>
            <a:pPr marL="457200" indent="-457200">
              <a:lnSpc>
                <a:spcPct val="140000"/>
              </a:lnSpc>
              <a:buFont typeface="Arial" panose="020B0604020202020204" pitchFamily="34" charset="0"/>
              <a:buChar char="•"/>
            </a:pPr>
            <a:r>
              <a:rPr lang="en-US" altLang="zh-CN" sz="2800" dirty="0"/>
              <a:t>Gamma-ray energy spectrum bandwidth(rms): </a:t>
            </a:r>
            <a:r>
              <a:rPr lang="en-US" altLang="zh-CN" sz="2800" dirty="0">
                <a:solidFill>
                  <a:srgbClr val="FF0000"/>
                </a:solidFill>
              </a:rPr>
              <a:t>&lt;1.5% </a:t>
            </a:r>
            <a:r>
              <a:rPr lang="en-US" altLang="zh-CN" sz="2800" dirty="0"/>
              <a:t>(w/ collimator)</a:t>
            </a:r>
          </a:p>
          <a:p>
            <a:pPr marL="457200" indent="-457200">
              <a:lnSpc>
                <a:spcPct val="140000"/>
              </a:lnSpc>
              <a:buFont typeface="Arial" panose="020B0604020202020204" pitchFamily="34" charset="0"/>
              <a:buChar char="•"/>
            </a:pPr>
            <a:r>
              <a:rPr lang="en-US" altLang="zh-CN" sz="2800" dirty="0"/>
              <a:t>Photon production (photon/s):</a:t>
            </a:r>
          </a:p>
          <a:p>
            <a:pPr marL="914400" lvl="1" indent="-457200">
              <a:lnSpc>
                <a:spcPct val="140000"/>
              </a:lnSpc>
              <a:buFont typeface="Arial" panose="020B0604020202020204" pitchFamily="34" charset="0"/>
              <a:buChar char="•"/>
            </a:pPr>
            <a:r>
              <a:rPr lang="en-US" altLang="zh-CN" sz="2800" dirty="0">
                <a:solidFill>
                  <a:srgbClr val="FF0000"/>
                </a:solidFill>
              </a:rPr>
              <a:t>&gt;4×10</a:t>
            </a:r>
            <a:r>
              <a:rPr lang="en-US" altLang="zh-CN" sz="2800" baseline="30000" dirty="0">
                <a:solidFill>
                  <a:srgbClr val="FF0000"/>
                </a:solidFill>
              </a:rPr>
              <a:t>8</a:t>
            </a:r>
            <a:r>
              <a:rPr lang="en-US" altLang="zh-CN" sz="2800" dirty="0">
                <a:solidFill>
                  <a:srgbClr val="FF0000"/>
                </a:solidFill>
              </a:rPr>
              <a:t> @0.2~2.4 MeV; &gt;1×10</a:t>
            </a:r>
            <a:r>
              <a:rPr lang="en-US" altLang="zh-CN" sz="2800" baseline="30000" dirty="0">
                <a:solidFill>
                  <a:srgbClr val="FF0000"/>
                </a:solidFill>
              </a:rPr>
              <a:t>8</a:t>
            </a:r>
            <a:r>
              <a:rPr lang="en-US" altLang="zh-CN" sz="2800" dirty="0">
                <a:solidFill>
                  <a:srgbClr val="FF0000"/>
                </a:solidFill>
              </a:rPr>
              <a:t> @2.4~4.8 MeV</a:t>
            </a:r>
          </a:p>
          <a:p>
            <a:pPr marL="457200" indent="-457200">
              <a:lnSpc>
                <a:spcPct val="140000"/>
              </a:lnSpc>
              <a:buFont typeface="Arial" panose="020B0604020202020204" pitchFamily="34" charset="0"/>
              <a:buChar char="•"/>
            </a:pPr>
            <a:r>
              <a:rPr lang="en-US" altLang="zh-CN" sz="2800" dirty="0"/>
              <a:t>Photon production in 1.5% bandwidth (photon/s):</a:t>
            </a:r>
          </a:p>
          <a:p>
            <a:pPr marL="914400" lvl="1" indent="-457200">
              <a:lnSpc>
                <a:spcPct val="140000"/>
              </a:lnSpc>
              <a:buFont typeface="Arial" panose="020B0604020202020204" pitchFamily="34" charset="0"/>
              <a:buChar char="•"/>
            </a:pPr>
            <a:r>
              <a:rPr lang="en-US" altLang="zh-CN" sz="2800" dirty="0">
                <a:solidFill>
                  <a:srgbClr val="FF0000"/>
                </a:solidFill>
              </a:rPr>
              <a:t>&gt;4×10</a:t>
            </a:r>
            <a:r>
              <a:rPr lang="en-US" altLang="zh-CN" sz="2800" baseline="30000" dirty="0">
                <a:solidFill>
                  <a:srgbClr val="FF0000"/>
                </a:solidFill>
              </a:rPr>
              <a:t>6</a:t>
            </a:r>
            <a:r>
              <a:rPr lang="en-US" altLang="zh-CN" sz="2800" dirty="0">
                <a:solidFill>
                  <a:srgbClr val="FF0000"/>
                </a:solidFill>
              </a:rPr>
              <a:t> @0.2~2.4 MeV; &gt;1 ×10</a:t>
            </a:r>
            <a:r>
              <a:rPr lang="en-US" altLang="zh-CN" sz="2800" baseline="30000" dirty="0">
                <a:solidFill>
                  <a:srgbClr val="FF0000"/>
                </a:solidFill>
              </a:rPr>
              <a:t>6</a:t>
            </a:r>
            <a:r>
              <a:rPr lang="en-US" altLang="zh-CN" sz="2800" dirty="0">
                <a:solidFill>
                  <a:srgbClr val="FF0000"/>
                </a:solidFill>
              </a:rPr>
              <a:t> @2.4~4.8 MeV</a:t>
            </a:r>
          </a:p>
          <a:p>
            <a:pPr marL="457200" indent="-457200">
              <a:lnSpc>
                <a:spcPct val="140000"/>
              </a:lnSpc>
              <a:buFont typeface="Arial" panose="020B0604020202020204" pitchFamily="34" charset="0"/>
              <a:buChar char="•"/>
            </a:pPr>
            <a:r>
              <a:rPr lang="en-US" altLang="zh-CN" sz="2800" dirty="0"/>
              <a:t>Polarity: adjustable from </a:t>
            </a:r>
            <a:r>
              <a:rPr lang="en-US" altLang="zh-CN" sz="2800" dirty="0">
                <a:solidFill>
                  <a:srgbClr val="FF0000"/>
                </a:solidFill>
              </a:rPr>
              <a:t>linear to circular</a:t>
            </a:r>
            <a:endParaRPr lang="zh-CN" altLang="en-US" sz="2800" dirty="0">
              <a:solidFill>
                <a:srgbClr val="FF0000"/>
              </a:solidFill>
            </a:endParaRPr>
          </a:p>
        </p:txBody>
      </p:sp>
    </p:spTree>
    <p:extLst>
      <p:ext uri="{BB962C8B-B14F-4D97-AF65-F5344CB8AC3E}">
        <p14:creationId xmlns:p14="http://schemas.microsoft.com/office/powerpoint/2010/main" val="8921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485BB9-841E-4C80-B337-0A4032F412F2}"/>
              </a:ext>
            </a:extLst>
          </p:cNvPr>
          <p:cNvSpPr>
            <a:spLocks noGrp="1"/>
          </p:cNvSpPr>
          <p:nvPr>
            <p:ph type="title"/>
          </p:nvPr>
        </p:nvSpPr>
        <p:spPr/>
        <p:txBody>
          <a:bodyPr/>
          <a:lstStyle/>
          <a:p>
            <a:r>
              <a:rPr lang="en-US" altLang="zh-CN" dirty="0"/>
              <a:t>Introduction</a:t>
            </a:r>
            <a:endParaRPr lang="zh-CN" altLang="en-US" dirty="0"/>
          </a:p>
        </p:txBody>
      </p:sp>
      <p:sp>
        <p:nvSpPr>
          <p:cNvPr id="3" name="灯片编号占位符 2">
            <a:extLst>
              <a:ext uri="{FF2B5EF4-FFF2-40B4-BE49-F238E27FC236}">
                <a16:creationId xmlns:a16="http://schemas.microsoft.com/office/drawing/2014/main" id="{B8A93157-6431-42E4-8ABF-F68D07ABCA34}"/>
              </a:ext>
            </a:extLst>
          </p:cNvPr>
          <p:cNvSpPr>
            <a:spLocks noGrp="1"/>
          </p:cNvSpPr>
          <p:nvPr>
            <p:ph type="sldNum" sz="quarter" idx="12"/>
          </p:nvPr>
        </p:nvSpPr>
        <p:spPr/>
        <p:txBody>
          <a:bodyPr/>
          <a:lstStyle/>
          <a:p>
            <a:fld id="{FDC4A009-39F3-42EA-99EE-C16705A80149}" type="slidenum">
              <a:rPr lang="zh-CN" altLang="en-US" smtClean="0"/>
              <a:t>6</a:t>
            </a:fld>
            <a:endParaRPr lang="zh-CN" altLang="en-US"/>
          </a:p>
        </p:txBody>
      </p:sp>
      <p:sp>
        <p:nvSpPr>
          <p:cNvPr id="7" name="文本框 6">
            <a:extLst>
              <a:ext uri="{FF2B5EF4-FFF2-40B4-BE49-F238E27FC236}">
                <a16:creationId xmlns:a16="http://schemas.microsoft.com/office/drawing/2014/main" id="{30BB79F4-83E7-4611-ABCA-806C2C171D75}"/>
              </a:ext>
            </a:extLst>
          </p:cNvPr>
          <p:cNvSpPr txBox="1"/>
          <p:nvPr/>
        </p:nvSpPr>
        <p:spPr>
          <a:xfrm>
            <a:off x="529540" y="1317844"/>
            <a:ext cx="10124954" cy="1746825"/>
          </a:xfrm>
          <a:prstGeom prst="rect">
            <a:avLst/>
          </a:prstGeom>
          <a:noFill/>
        </p:spPr>
        <p:txBody>
          <a:bodyPr wrap="square">
            <a:spAutoFit/>
          </a:bodyPr>
          <a:lstStyle/>
          <a:p>
            <a:pPr marL="457200" marR="0" lvl="0" indent="-45720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Arial"/>
                <a:ea typeface="微软雅黑 Light"/>
                <a:cs typeface="+mn-cs"/>
              </a:rPr>
              <a:t>Gamma-ray energy: </a:t>
            </a:r>
            <a:r>
              <a:rPr kumimoji="0" lang="en-US" altLang="zh-CN" sz="2800" b="0" i="0" u="none" strike="noStrike" kern="1200" cap="none" spc="0" normalizeH="0" baseline="0" noProof="0" dirty="0">
                <a:ln>
                  <a:noFill/>
                </a:ln>
                <a:solidFill>
                  <a:srgbClr val="FF0000"/>
                </a:solidFill>
                <a:effectLst/>
                <a:uLnTx/>
                <a:uFillTx/>
                <a:latin typeface="Arial"/>
                <a:ea typeface="微软雅黑 Light"/>
                <a:cs typeface="+mn-cs"/>
              </a:rPr>
              <a:t>0.2~4.8 MeV </a:t>
            </a:r>
            <a:r>
              <a:rPr kumimoji="0" lang="en-US" altLang="zh-CN" sz="2800" b="0" i="0" u="none" strike="noStrike" kern="1200" cap="none" spc="0" normalizeH="0" baseline="0" noProof="0" dirty="0">
                <a:ln>
                  <a:noFill/>
                </a:ln>
                <a:solidFill>
                  <a:prstClr val="black"/>
                </a:solidFill>
                <a:effectLst/>
                <a:uLnTx/>
                <a:uFillTx/>
                <a:latin typeface="Arial"/>
                <a:ea typeface="微软雅黑 Light"/>
                <a:cs typeface="+mn-cs"/>
              </a:rPr>
              <a:t>continuously adjustable</a:t>
            </a:r>
          </a:p>
          <a:p>
            <a:pPr marL="914400" lvl="1" indent="-457200">
              <a:lnSpc>
                <a:spcPct val="140000"/>
              </a:lnSpc>
              <a:buFont typeface="Arial" panose="020B0604020202020204"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a:ea typeface="微软雅黑 Light"/>
                <a:cs typeface="+mn-cs"/>
              </a:rPr>
              <a:t>Collision angle between electron bunch and laser: </a:t>
            </a:r>
            <a:r>
              <a:rPr kumimoji="0" lang="en-US" altLang="zh-CN" sz="2400" b="0" i="0" u="none" strike="noStrike" kern="1200" cap="none" spc="0" normalizeH="0" baseline="0" noProof="0" dirty="0">
                <a:ln>
                  <a:noFill/>
                </a:ln>
                <a:solidFill>
                  <a:srgbClr val="FF0000"/>
                </a:solidFill>
                <a:effectLst/>
                <a:uLnTx/>
                <a:uFillTx/>
                <a:latin typeface="Arial"/>
                <a:ea typeface="微软雅黑 Light"/>
                <a:cs typeface="+mn-cs"/>
              </a:rPr>
              <a:t>180 degree</a:t>
            </a:r>
            <a:endParaRPr lang="zh-CN" altLang="en-US" sz="1600" dirty="0">
              <a:solidFill>
                <a:srgbClr val="FF0000"/>
              </a:solidFill>
            </a:endParaRPr>
          </a:p>
          <a:p>
            <a:pPr marL="914400" lvl="1" indent="-457200">
              <a:lnSpc>
                <a:spcPct val="140000"/>
              </a:lnSpc>
              <a:buFont typeface="Arial" panose="020B0604020202020204" pitchFamily="34" charset="0"/>
              <a:buChar char="•"/>
              <a:defRPr/>
            </a:pPr>
            <a:endParaRPr kumimoji="0" lang="en-US" altLang="zh-CN" sz="2800" b="0" i="0" u="none" strike="noStrike" kern="1200" cap="none" spc="0" normalizeH="0" baseline="0" noProof="0" dirty="0">
              <a:ln>
                <a:noFill/>
              </a:ln>
              <a:solidFill>
                <a:prstClr val="black"/>
              </a:solidFill>
              <a:effectLst/>
              <a:uLnTx/>
              <a:uFillTx/>
              <a:latin typeface="Arial"/>
              <a:ea typeface="微软雅黑 Light"/>
              <a:cs typeface="+mn-cs"/>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B7579C48-3BE6-41F3-A2C5-B2F84F9A3505}"/>
                  </a:ext>
                </a:extLst>
              </p:cNvPr>
              <p:cNvSpPr txBox="1"/>
              <p:nvPr/>
            </p:nvSpPr>
            <p:spPr>
              <a:xfrm>
                <a:off x="7707771" y="2685187"/>
                <a:ext cx="4259484" cy="11971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𝐸</m:t>
                          </m:r>
                        </m:e>
                        <m:sub>
                          <m:r>
                            <a:rPr lang="en-US" altLang="zh-CN" sz="2400" b="0" i="1" smtClean="0">
                              <a:latin typeface="Cambria Math" panose="02040503050406030204" pitchFamily="18" charset="0"/>
                            </a:rPr>
                            <m:t>𝛾</m:t>
                          </m:r>
                        </m:sub>
                      </m:sSub>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4</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𝛾</m:t>
                              </m:r>
                            </m:e>
                            <m:sup>
                              <m:r>
                                <a:rPr lang="en-US" altLang="zh-CN" sz="2400" b="0" i="1" smtClean="0">
                                  <a:latin typeface="Cambria Math" panose="02040503050406030204" pitchFamily="18" charset="0"/>
                                </a:rPr>
                                <m:t>2</m:t>
                              </m:r>
                            </m:sup>
                          </m:sSup>
                        </m:num>
                        <m:den>
                          <m:r>
                            <a:rPr lang="en-US" altLang="zh-CN" sz="2400" b="0" i="1" smtClean="0">
                              <a:latin typeface="Cambria Math" panose="02040503050406030204" pitchFamily="18" charset="0"/>
                            </a:rPr>
                            <m:t>1+</m:t>
                          </m:r>
                          <m:f>
                            <m:fPr>
                              <m:ctrlPr>
                                <a:rPr lang="en-US" altLang="zh-CN" sz="2400" b="0" i="1" smtClean="0">
                                  <a:latin typeface="Cambria Math" panose="02040503050406030204" pitchFamily="18" charset="0"/>
                                </a:rPr>
                              </m:ctrlPr>
                            </m:fPr>
                            <m:num>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𝑎</m:t>
                                  </m:r>
                                </m:e>
                                <m:sub>
                                  <m:r>
                                    <a:rPr lang="en-US" altLang="zh-CN" sz="2400" b="0" i="1" smtClean="0">
                                      <a:latin typeface="Cambria Math" panose="02040503050406030204" pitchFamily="18" charset="0"/>
                                    </a:rPr>
                                    <m:t>0</m:t>
                                  </m:r>
                                </m:sub>
                                <m:sup>
                                  <m:r>
                                    <a:rPr lang="en-US" altLang="zh-CN" sz="2400" b="0" i="1" smtClean="0">
                                      <a:latin typeface="Cambria Math" panose="02040503050406030204" pitchFamily="18" charset="0"/>
                                    </a:rPr>
                                    <m:t>2</m:t>
                                  </m:r>
                                </m:sup>
                              </m:sSubSup>
                            </m:num>
                            <m:den>
                              <m:r>
                                <a:rPr lang="en-US" altLang="zh-CN" sz="2400" b="0" i="1" smtClean="0">
                                  <a:latin typeface="Cambria Math" panose="02040503050406030204" pitchFamily="18" charset="0"/>
                                </a:rPr>
                                <m:t>2</m:t>
                              </m:r>
                            </m:den>
                          </m:f>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𝛾</m:t>
                              </m:r>
                            </m:e>
                            <m:sup>
                              <m:r>
                                <a:rPr lang="en-US" altLang="zh-CN" sz="2400" b="0" i="1" smtClean="0">
                                  <a:latin typeface="Cambria Math" panose="02040503050406030204" pitchFamily="18" charset="0"/>
                                </a:rPr>
                                <m:t>2</m:t>
                              </m:r>
                            </m:sup>
                          </m:sSup>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𝜃</m:t>
                              </m:r>
                            </m:e>
                            <m:sup>
                              <m:r>
                                <a:rPr lang="en-US" altLang="zh-CN" sz="2400" b="0" i="1" smtClean="0">
                                  <a:latin typeface="Cambria Math" panose="02040503050406030204" pitchFamily="18" charset="0"/>
                                </a:rPr>
                                <m:t>2</m:t>
                              </m:r>
                            </m:sup>
                          </m:sSup>
                        </m:den>
                      </m:f>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𝐸</m:t>
                          </m:r>
                        </m:e>
                        <m:sub>
                          <m:r>
                            <a:rPr lang="en-US" altLang="zh-CN" sz="2400" b="0" i="1" smtClean="0">
                              <a:latin typeface="Cambria Math" panose="02040503050406030204" pitchFamily="18" charset="0"/>
                            </a:rPr>
                            <m:t>𝐿</m:t>
                          </m:r>
                        </m:sub>
                      </m:sSub>
                    </m:oMath>
                  </m:oMathPara>
                </a14:m>
                <a:endParaRPr lang="en-US" altLang="zh-CN" sz="2400" b="0" dirty="0"/>
              </a:p>
            </p:txBody>
          </p:sp>
        </mc:Choice>
        <mc:Fallback xmlns="">
          <p:sp>
            <p:nvSpPr>
              <p:cNvPr id="12" name="文本框 11">
                <a:extLst>
                  <a:ext uri="{FF2B5EF4-FFF2-40B4-BE49-F238E27FC236}">
                    <a16:creationId xmlns:a16="http://schemas.microsoft.com/office/drawing/2014/main" id="{B7579C48-3BE6-41F3-A2C5-B2F84F9A3505}"/>
                  </a:ext>
                </a:extLst>
              </p:cNvPr>
              <p:cNvSpPr txBox="1">
                <a:spLocks noRot="1" noChangeAspect="1" noMove="1" noResize="1" noEditPoints="1" noAdjustHandles="1" noChangeArrowheads="1" noChangeShapeType="1" noTextEdit="1"/>
              </p:cNvSpPr>
              <p:nvPr/>
            </p:nvSpPr>
            <p:spPr>
              <a:xfrm>
                <a:off x="7707771" y="2685187"/>
                <a:ext cx="4259484" cy="119718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2F370FF-4B71-4997-96C9-6CCA861372DF}"/>
                  </a:ext>
                </a:extLst>
              </p:cNvPr>
              <p:cNvSpPr txBox="1"/>
              <p:nvPr/>
            </p:nvSpPr>
            <p:spPr>
              <a:xfrm>
                <a:off x="7713554" y="3882374"/>
                <a:ext cx="4407060" cy="1968488"/>
              </a:xfrm>
              <a:prstGeom prst="rect">
                <a:avLst/>
              </a:prstGeom>
              <a:noFill/>
            </p:spPr>
            <p:txBody>
              <a:bodyPr wrap="square">
                <a:spAutoFit/>
              </a:bodyPr>
              <a:lstStyle/>
              <a:p>
                <a:pPr algn="ctr">
                  <a:defRPr/>
                </a:pPr>
                <a14:m>
                  <m:oMath xmlns:m="http://schemas.openxmlformats.org/officeDocument/2006/math">
                    <m:sSub>
                      <m:sSub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m:t>
                        </m:r>
                      </m:e>
                      <m: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oMath>
                </a14:m>
                <a:r>
                  <a:rPr kumimoji="0" lang="en-US" altLang="zh-CN" sz="2400" b="0" i="0" u="none" strike="noStrike" kern="1200" cap="none" spc="0" normalizeH="0" baseline="0" noProof="0" dirty="0">
                    <a:ln>
                      <a:noFill/>
                    </a:ln>
                    <a:solidFill>
                      <a:prstClr val="black"/>
                    </a:solidFill>
                    <a:effectLst/>
                    <a:uLnTx/>
                    <a:uFillTx/>
                    <a:latin typeface="Arial"/>
                    <a:ea typeface="微软雅黑 Light"/>
                    <a:cs typeface="+mn-cs"/>
                  </a:rPr>
                  <a:t>: Normalized vector potential</a:t>
                </a:r>
                <a:endPar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𝐸</m:t>
                        </m:r>
                      </m:e>
                      <m: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𝛾</m:t>
                        </m:r>
                      </m:sub>
                    </m:sSub>
                  </m:oMath>
                </a14:m>
                <a:r>
                  <a:rPr kumimoji="0" lang="en-US" altLang="zh-CN" sz="2400" b="0" i="0" u="none" strike="noStrike" kern="1200" cap="none" spc="0" normalizeH="0" baseline="0" noProof="0" dirty="0">
                    <a:ln>
                      <a:noFill/>
                    </a:ln>
                    <a:solidFill>
                      <a:prstClr val="black"/>
                    </a:solidFill>
                    <a:effectLst/>
                    <a:uLnTx/>
                    <a:uFillTx/>
                    <a:latin typeface="Arial"/>
                    <a:ea typeface="微软雅黑 Light"/>
                    <a:cs typeface="+mn-cs"/>
                  </a:rPr>
                  <a:t>: Gamma energy</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𝐸</m:t>
                        </m:r>
                      </m:e>
                      <m: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sub>
                    </m:sSub>
                  </m:oMath>
                </a14:m>
                <a:r>
                  <a:rPr kumimoji="0" lang="en-US" altLang="zh-CN" sz="2400" b="0" i="0" u="none" strike="noStrike" kern="1200" cap="none" spc="0" normalizeH="0" baseline="0" noProof="0" dirty="0">
                    <a:ln>
                      <a:noFill/>
                    </a:ln>
                    <a:solidFill>
                      <a:prstClr val="black"/>
                    </a:solidFill>
                    <a:effectLst/>
                    <a:uLnTx/>
                    <a:uFillTx/>
                    <a:latin typeface="Arial"/>
                    <a:ea typeface="微软雅黑 Light"/>
                    <a:cs typeface="+mn-cs"/>
                  </a:rPr>
                  <a:t>: Laser energy</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𝛾</m:t>
                    </m:r>
                  </m:oMath>
                </a14:m>
                <a:r>
                  <a:rPr kumimoji="0" lang="en-US" altLang="zh-CN" sz="2400" b="0" i="0" u="none" strike="noStrike" kern="1200" cap="none" spc="0" normalizeH="0" baseline="0" noProof="0" dirty="0">
                    <a:ln>
                      <a:noFill/>
                    </a:ln>
                    <a:solidFill>
                      <a:prstClr val="black"/>
                    </a:solidFill>
                    <a:effectLst/>
                    <a:uLnTx/>
                    <a:uFillTx/>
                    <a:latin typeface="Arial"/>
                    <a:ea typeface="微软雅黑 Light"/>
                    <a:cs typeface="+mn-cs"/>
                  </a:rPr>
                  <a:t>: Electron energy</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𝜃</m:t>
                    </m:r>
                  </m:oMath>
                </a14:m>
                <a:r>
                  <a:rPr kumimoji="0" lang="en-US" altLang="zh-CN" sz="2400" b="0" i="0" u="none" strike="noStrike" kern="1200" cap="none" spc="0" normalizeH="0" baseline="0" noProof="0" dirty="0">
                    <a:ln>
                      <a:noFill/>
                    </a:ln>
                    <a:solidFill>
                      <a:prstClr val="black"/>
                    </a:solidFill>
                    <a:effectLst/>
                    <a:uLnTx/>
                    <a:uFillTx/>
                    <a:latin typeface="Arial"/>
                    <a:ea typeface="微软雅黑 Light"/>
                    <a:cs typeface="+mn-cs"/>
                  </a:rPr>
                  <a:t>: Observation angle</a:t>
                </a:r>
                <a:endParaRPr kumimoji="0" lang="zh-CN" altLang="en-US" sz="2400" b="0" i="0" u="none" strike="noStrike" kern="1200" cap="none" spc="0" normalizeH="0" baseline="0" noProof="0" dirty="0">
                  <a:ln>
                    <a:noFill/>
                  </a:ln>
                  <a:solidFill>
                    <a:prstClr val="black"/>
                  </a:solidFill>
                  <a:effectLst/>
                  <a:uLnTx/>
                  <a:uFillTx/>
                  <a:latin typeface="Arial"/>
                  <a:ea typeface="微软雅黑 Light"/>
                  <a:cs typeface="+mn-cs"/>
                </a:endParaRPr>
              </a:p>
            </p:txBody>
          </p:sp>
        </mc:Choice>
        <mc:Fallback xmlns="">
          <p:sp>
            <p:nvSpPr>
              <p:cNvPr id="16" name="文本框 15">
                <a:extLst>
                  <a:ext uri="{FF2B5EF4-FFF2-40B4-BE49-F238E27FC236}">
                    <a16:creationId xmlns:a16="http://schemas.microsoft.com/office/drawing/2014/main" id="{F2F370FF-4B71-4997-96C9-6CCA861372DF}"/>
                  </a:ext>
                </a:extLst>
              </p:cNvPr>
              <p:cNvSpPr txBox="1">
                <a:spLocks noRot="1" noChangeAspect="1" noMove="1" noResize="1" noEditPoints="1" noAdjustHandles="1" noChangeArrowheads="1" noChangeShapeType="1" noTextEdit="1"/>
              </p:cNvSpPr>
              <p:nvPr/>
            </p:nvSpPr>
            <p:spPr>
              <a:xfrm>
                <a:off x="7713554" y="3882374"/>
                <a:ext cx="4407060" cy="1968488"/>
              </a:xfrm>
              <a:prstGeom prst="rect">
                <a:avLst/>
              </a:prstGeom>
              <a:blipFill>
                <a:blip r:embed="rId4"/>
                <a:stretch>
                  <a:fillRect t="-2167" r="-1798" b="-6192"/>
                </a:stretch>
              </a:blipFill>
            </p:spPr>
            <p:txBody>
              <a:bodyPr/>
              <a:lstStyle/>
              <a:p>
                <a:r>
                  <a:rPr lang="zh-CN" altLang="en-US">
                    <a:noFill/>
                  </a:rPr>
                  <a:t> </a:t>
                </a:r>
              </a:p>
            </p:txBody>
          </p:sp>
        </mc:Fallback>
      </mc:AlternateContent>
      <p:sp>
        <p:nvSpPr>
          <p:cNvPr id="20" name="文本框 19">
            <a:extLst>
              <a:ext uri="{FF2B5EF4-FFF2-40B4-BE49-F238E27FC236}">
                <a16:creationId xmlns:a16="http://schemas.microsoft.com/office/drawing/2014/main" id="{4A0428A2-9D52-4E36-9EA5-1835509264D0}"/>
              </a:ext>
            </a:extLst>
          </p:cNvPr>
          <p:cNvSpPr txBox="1"/>
          <p:nvPr/>
        </p:nvSpPr>
        <p:spPr>
          <a:xfrm>
            <a:off x="719080" y="2643733"/>
            <a:ext cx="3034496" cy="1482714"/>
          </a:xfrm>
          <a:prstGeom prst="rect">
            <a:avLst/>
          </a:prstGeom>
          <a:noFill/>
        </p:spPr>
        <p:txBody>
          <a:bodyPr wrap="square">
            <a:spAutoFit/>
          </a:bodyPr>
          <a:lstStyle/>
          <a:p>
            <a:pPr>
              <a:lnSpc>
                <a:spcPct val="130000"/>
              </a:lnSpc>
            </a:pPr>
            <a:r>
              <a:rPr kumimoji="0" lang="en-US" altLang="zh-CN" sz="2400" b="0" i="0" u="none" strike="noStrike" kern="1200" cap="none" spc="0" normalizeH="0" baseline="0" noProof="0" dirty="0">
                <a:ln>
                  <a:noFill/>
                </a:ln>
                <a:solidFill>
                  <a:prstClr val="black"/>
                </a:solidFill>
                <a:effectLst/>
                <a:uLnTx/>
                <a:uFillTx/>
                <a:latin typeface="Arial"/>
                <a:ea typeface="微软雅黑 Light"/>
                <a:cs typeface="+mn-cs"/>
              </a:rPr>
              <a:t>Laser energy: </a:t>
            </a:r>
          </a:p>
          <a:p>
            <a:pPr marL="342900" indent="-342900">
              <a:lnSpc>
                <a:spcPct val="130000"/>
              </a:lnSpc>
              <a:buFont typeface="Arial" panose="020B0604020202020204" pitchFamily="34" charset="0"/>
              <a:buChar char="•"/>
            </a:pPr>
            <a:r>
              <a:rPr lang="en-US" altLang="zh-CN" sz="2400" dirty="0">
                <a:solidFill>
                  <a:prstClr val="black"/>
                </a:solidFill>
                <a:latin typeface="Arial"/>
                <a:ea typeface="微软雅黑 Light"/>
              </a:rPr>
              <a:t>800nm: 1.54 eV</a:t>
            </a:r>
          </a:p>
          <a:p>
            <a:pPr marL="342900" indent="-342900">
              <a:lnSpc>
                <a:spcPct val="130000"/>
              </a:lnSpc>
              <a:buFont typeface="Arial" panose="020B0604020202020204" pitchFamily="34" charset="0"/>
              <a:buChar char="•"/>
            </a:pPr>
            <a:r>
              <a:rPr lang="en-US" altLang="zh-CN" sz="2400" dirty="0">
                <a:solidFill>
                  <a:prstClr val="black"/>
                </a:solidFill>
                <a:latin typeface="Arial"/>
                <a:ea typeface="微软雅黑 Light"/>
              </a:rPr>
              <a:t>400 nm: 3.08 eV</a:t>
            </a:r>
            <a:endParaRPr lang="zh-CN" altLang="en-US" dirty="0"/>
          </a:p>
        </p:txBody>
      </p:sp>
      <p:sp>
        <p:nvSpPr>
          <p:cNvPr id="21" name="文本框 20">
            <a:extLst>
              <a:ext uri="{FF2B5EF4-FFF2-40B4-BE49-F238E27FC236}">
                <a16:creationId xmlns:a16="http://schemas.microsoft.com/office/drawing/2014/main" id="{C47E6272-BFD5-432F-9619-1E4B6130F988}"/>
              </a:ext>
            </a:extLst>
          </p:cNvPr>
          <p:cNvSpPr txBox="1"/>
          <p:nvPr/>
        </p:nvSpPr>
        <p:spPr>
          <a:xfrm>
            <a:off x="4008701" y="2643733"/>
            <a:ext cx="3545711" cy="1482714"/>
          </a:xfrm>
          <a:prstGeom prst="rect">
            <a:avLst/>
          </a:prstGeom>
          <a:noFill/>
        </p:spPr>
        <p:txBody>
          <a:bodyPr wrap="square">
            <a:spAutoFit/>
          </a:bodyPr>
          <a:lstStyle/>
          <a:p>
            <a:pPr>
              <a:lnSpc>
                <a:spcPct val="130000"/>
              </a:lnSpc>
            </a:pPr>
            <a:r>
              <a:rPr kumimoji="0" lang="en-US" altLang="zh-CN" sz="2400" b="0" i="0" u="none" strike="noStrike" kern="1200" cap="none" spc="0" normalizeH="0" baseline="0" noProof="0" dirty="0">
                <a:ln>
                  <a:noFill/>
                </a:ln>
                <a:solidFill>
                  <a:srgbClr val="FF0000"/>
                </a:solidFill>
                <a:effectLst/>
                <a:uLnTx/>
                <a:uFillTx/>
                <a:latin typeface="Arial"/>
                <a:ea typeface="微软雅黑 Light"/>
                <a:cs typeface="+mn-cs"/>
              </a:rPr>
              <a:t>Electron energy: </a:t>
            </a:r>
          </a:p>
          <a:p>
            <a:pPr marL="342900" indent="-342900">
              <a:lnSpc>
                <a:spcPct val="130000"/>
              </a:lnSpc>
              <a:buFont typeface="Arial" panose="020B0604020202020204" pitchFamily="34" charset="0"/>
              <a:buChar char="•"/>
            </a:pPr>
            <a:r>
              <a:rPr lang="en-US" altLang="zh-CN" sz="2400" dirty="0">
                <a:solidFill>
                  <a:srgbClr val="FF0000"/>
                </a:solidFill>
                <a:latin typeface="Arial"/>
                <a:ea typeface="微软雅黑 Light"/>
              </a:rPr>
              <a:t>Maximum &gt; 320 MeV</a:t>
            </a:r>
          </a:p>
          <a:p>
            <a:pPr marL="342900" indent="-342900">
              <a:lnSpc>
                <a:spcPct val="130000"/>
              </a:lnSpc>
              <a:buFont typeface="Arial" panose="020B0604020202020204" pitchFamily="34" charset="0"/>
              <a:buChar char="•"/>
            </a:pPr>
            <a:r>
              <a:rPr lang="en-US" altLang="zh-CN" sz="2400" dirty="0">
                <a:solidFill>
                  <a:srgbClr val="FF0000"/>
                </a:solidFill>
                <a:latin typeface="Arial"/>
                <a:ea typeface="微软雅黑 Light"/>
              </a:rPr>
              <a:t>Minimum &lt; 92 MeV</a:t>
            </a:r>
            <a:endParaRPr lang="zh-CN" altLang="en-US" dirty="0">
              <a:solidFill>
                <a:srgbClr val="FF0000"/>
              </a:solidFill>
            </a:endParaRPr>
          </a:p>
        </p:txBody>
      </p:sp>
      <p:sp>
        <p:nvSpPr>
          <p:cNvPr id="22" name="文本框 21">
            <a:extLst>
              <a:ext uri="{FF2B5EF4-FFF2-40B4-BE49-F238E27FC236}">
                <a16:creationId xmlns:a16="http://schemas.microsoft.com/office/drawing/2014/main" id="{C3C066AA-BE74-418E-ACC8-8E6D1E945507}"/>
              </a:ext>
            </a:extLst>
          </p:cNvPr>
          <p:cNvSpPr txBox="1"/>
          <p:nvPr/>
        </p:nvSpPr>
        <p:spPr>
          <a:xfrm>
            <a:off x="529540" y="4370520"/>
            <a:ext cx="7513419" cy="1482714"/>
          </a:xfrm>
          <a:prstGeom prst="rect">
            <a:avLst/>
          </a:prstGeom>
          <a:noFill/>
        </p:spPr>
        <p:txBody>
          <a:bodyPr wrap="square">
            <a:spAutoFit/>
          </a:bodyPr>
          <a:lstStyle/>
          <a:p>
            <a:pPr marL="342900" indent="-342900">
              <a:lnSpc>
                <a:spcPct val="130000"/>
              </a:lnSpc>
              <a:buFont typeface="Arial" panose="020B0604020202020204" pitchFamily="34" charset="0"/>
              <a:buChar char="•"/>
            </a:pPr>
            <a:r>
              <a:rPr lang="en-US" altLang="zh-CN" sz="2400" dirty="0">
                <a:solidFill>
                  <a:prstClr val="black"/>
                </a:solidFill>
                <a:latin typeface="Arial"/>
                <a:ea typeface="微软雅黑 Light"/>
              </a:rPr>
              <a:t>200 keV gamma-ray @800nm &amp; 92 MeV electron</a:t>
            </a:r>
          </a:p>
          <a:p>
            <a:pPr marL="342900" indent="-342900">
              <a:lnSpc>
                <a:spcPct val="130000"/>
              </a:lnSpc>
              <a:buFont typeface="Arial" panose="020B0604020202020204" pitchFamily="34" charset="0"/>
              <a:buChar char="•"/>
            </a:pPr>
            <a:r>
              <a:rPr lang="en-US" altLang="zh-CN" sz="2400" dirty="0">
                <a:solidFill>
                  <a:prstClr val="black"/>
                </a:solidFill>
                <a:latin typeface="Arial"/>
                <a:ea typeface="微软雅黑 Light"/>
              </a:rPr>
              <a:t>2.4 MeV gamma-ray @800nm &amp; 320 MeV electron</a:t>
            </a:r>
          </a:p>
          <a:p>
            <a:pPr marL="342900" indent="-342900">
              <a:lnSpc>
                <a:spcPct val="130000"/>
              </a:lnSpc>
              <a:buFont typeface="Arial" panose="020B0604020202020204" pitchFamily="34" charset="0"/>
              <a:buChar char="•"/>
            </a:pPr>
            <a:r>
              <a:rPr kumimoji="0" lang="en-US" altLang="zh-CN" sz="2400" b="0" i="0" u="none" strike="noStrike" kern="1200" cap="none" spc="0" normalizeH="0" baseline="0" noProof="0" dirty="0">
                <a:ln>
                  <a:noFill/>
                </a:ln>
                <a:solidFill>
                  <a:prstClr val="black"/>
                </a:solidFill>
                <a:effectLst/>
                <a:uLnTx/>
                <a:uFillTx/>
                <a:latin typeface="Arial"/>
                <a:ea typeface="微软雅黑 Light"/>
                <a:cs typeface="+mn-cs"/>
              </a:rPr>
              <a:t>4.8 MeV gamma-ray @400nm &amp; 320 MeV electron</a:t>
            </a:r>
            <a:endParaRPr lang="zh-CN" altLang="en-US" dirty="0"/>
          </a:p>
        </p:txBody>
      </p:sp>
    </p:spTree>
    <p:extLst>
      <p:ext uri="{BB962C8B-B14F-4D97-AF65-F5344CB8AC3E}">
        <p14:creationId xmlns:p14="http://schemas.microsoft.com/office/powerpoint/2010/main" val="408883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890A2-4A60-44A0-BA83-4376BE0E97F0}"/>
              </a:ext>
            </a:extLst>
          </p:cNvPr>
          <p:cNvSpPr>
            <a:spLocks noGrp="1"/>
          </p:cNvSpPr>
          <p:nvPr>
            <p:ph type="title"/>
          </p:nvPr>
        </p:nvSpPr>
        <p:spPr/>
        <p:txBody>
          <a:bodyPr/>
          <a:lstStyle/>
          <a:p>
            <a:r>
              <a:rPr lang="en-US" altLang="zh-CN" dirty="0"/>
              <a:t>Footprint</a:t>
            </a:r>
            <a:endParaRPr lang="zh-CN" alt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232E879-CA15-44A1-B4BC-DC0DDA3ADA6F}"/>
                  </a:ext>
                </a:extLst>
              </p:cNvPr>
              <p:cNvSpPr txBox="1"/>
              <p:nvPr/>
            </p:nvSpPr>
            <p:spPr>
              <a:xfrm>
                <a:off x="815127" y="1458516"/>
                <a:ext cx="3355763" cy="923330"/>
              </a:xfrm>
              <a:prstGeom prst="rect">
                <a:avLst/>
              </a:prstGeom>
              <a:noFill/>
            </p:spPr>
            <p:txBody>
              <a:bodyPr wrap="square" rtlCol="0">
                <a:spAutoFit/>
              </a:bodyPr>
              <a:lstStyle/>
              <a:p>
                <a:r>
                  <a:rPr lang="en-US" dirty="0"/>
                  <a:t>Building area ~ 48,000m</a:t>
                </a:r>
                <a:r>
                  <a:rPr lang="en-US" baseline="30000" dirty="0"/>
                  <a:t>2</a:t>
                </a:r>
              </a:p>
              <a:p>
                <a:r>
                  <a:rPr lang="en-US" altLang="zh-CN" dirty="0"/>
                  <a:t>Bunker for VIGAS accelerator:</a:t>
                </a:r>
              </a:p>
              <a:p>
                <a:r>
                  <a:rPr lang="en-US" dirty="0"/>
                  <a:t>21 m </a:t>
                </a:r>
                <a14:m>
                  <m:oMath xmlns:m="http://schemas.openxmlformats.org/officeDocument/2006/math">
                    <m:r>
                      <a:rPr lang="en-US" b="0" i="1" smtClean="0">
                        <a:latin typeface="Cambria Math" panose="02040503050406030204" pitchFamily="18" charset="0"/>
                      </a:rPr>
                      <m:t>×</m:t>
                    </m:r>
                  </m:oMath>
                </a14:m>
                <a:r>
                  <a:rPr lang="en-US" dirty="0"/>
                  <a:t> 10 m</a:t>
                </a:r>
              </a:p>
            </p:txBody>
          </p:sp>
        </mc:Choice>
        <mc:Fallback xmlns="">
          <p:sp>
            <p:nvSpPr>
              <p:cNvPr id="5" name="TextBox 4">
                <a:extLst>
                  <a:ext uri="{FF2B5EF4-FFF2-40B4-BE49-F238E27FC236}">
                    <a16:creationId xmlns:a16="http://schemas.microsoft.com/office/drawing/2014/main" id="{F232E879-CA15-44A1-B4BC-DC0DDA3ADA6F}"/>
                  </a:ext>
                </a:extLst>
              </p:cNvPr>
              <p:cNvSpPr txBox="1">
                <a:spLocks noRot="1" noChangeAspect="1" noMove="1" noResize="1" noEditPoints="1" noAdjustHandles="1" noChangeArrowheads="1" noChangeShapeType="1" noTextEdit="1"/>
              </p:cNvSpPr>
              <p:nvPr/>
            </p:nvSpPr>
            <p:spPr>
              <a:xfrm>
                <a:off x="815127" y="1458516"/>
                <a:ext cx="3355763" cy="923330"/>
              </a:xfrm>
              <a:prstGeom prst="rect">
                <a:avLst/>
              </a:prstGeom>
              <a:blipFill>
                <a:blip r:embed="rId3"/>
                <a:stretch>
                  <a:fillRect l="-1636" t="-3289" b="-9211"/>
                </a:stretch>
              </a:blipFill>
            </p:spPr>
            <p:txBody>
              <a:bodyPr/>
              <a:lstStyle/>
              <a:p>
                <a:r>
                  <a:rPr lang="zh-CN" altLang="en-US">
                    <a:noFill/>
                  </a:rPr>
                  <a:t> </a:t>
                </a:r>
              </a:p>
            </p:txBody>
          </p:sp>
        </mc:Fallback>
      </mc:AlternateContent>
      <p:pic>
        <p:nvPicPr>
          <p:cNvPr id="7" name="Picture 10">
            <a:extLst>
              <a:ext uri="{FF2B5EF4-FFF2-40B4-BE49-F238E27FC236}">
                <a16:creationId xmlns:a16="http://schemas.microsoft.com/office/drawing/2014/main" id="{29A79435-16CA-4CD1-82B8-703BACDDB2B1}"/>
              </a:ext>
            </a:extLst>
          </p:cNvPr>
          <p:cNvPicPr>
            <a:picLocks noChangeAspect="1"/>
          </p:cNvPicPr>
          <p:nvPr/>
        </p:nvPicPr>
        <p:blipFill>
          <a:blip r:embed="rId4"/>
          <a:stretch>
            <a:fillRect/>
          </a:stretch>
        </p:blipFill>
        <p:spPr>
          <a:xfrm>
            <a:off x="815127" y="2576451"/>
            <a:ext cx="4393102" cy="3851382"/>
          </a:xfrm>
          <a:prstGeom prst="rect">
            <a:avLst/>
          </a:prstGeom>
        </p:spPr>
      </p:pic>
      <p:pic>
        <p:nvPicPr>
          <p:cNvPr id="8" name="图片 22">
            <a:extLst>
              <a:ext uri="{FF2B5EF4-FFF2-40B4-BE49-F238E27FC236}">
                <a16:creationId xmlns:a16="http://schemas.microsoft.com/office/drawing/2014/main" id="{3C1DE045-3925-436A-8E48-669D9EFE1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4824" y="1196946"/>
            <a:ext cx="2908907" cy="2178267"/>
          </a:xfrm>
          <a:prstGeom prst="rect">
            <a:avLst/>
          </a:prstGeom>
        </p:spPr>
      </p:pic>
      <p:sp>
        <p:nvSpPr>
          <p:cNvPr id="9" name="Star: 5 Points 13">
            <a:extLst>
              <a:ext uri="{FF2B5EF4-FFF2-40B4-BE49-F238E27FC236}">
                <a16:creationId xmlns:a16="http://schemas.microsoft.com/office/drawing/2014/main" id="{E0D1E70C-AAB1-47C7-8879-839B6BE1E30A}"/>
              </a:ext>
            </a:extLst>
          </p:cNvPr>
          <p:cNvSpPr/>
          <p:nvPr/>
        </p:nvSpPr>
        <p:spPr>
          <a:xfrm>
            <a:off x="1606662" y="3202622"/>
            <a:ext cx="165218" cy="16496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14">
            <a:extLst>
              <a:ext uri="{FF2B5EF4-FFF2-40B4-BE49-F238E27FC236}">
                <a16:creationId xmlns:a16="http://schemas.microsoft.com/office/drawing/2014/main" id="{78D3F252-96A4-43E2-9114-B778A368ADD6}"/>
              </a:ext>
            </a:extLst>
          </p:cNvPr>
          <p:cNvSpPr/>
          <p:nvPr/>
        </p:nvSpPr>
        <p:spPr>
          <a:xfrm>
            <a:off x="2005939" y="4567295"/>
            <a:ext cx="165218" cy="16496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5">
            <a:extLst>
              <a:ext uri="{FF2B5EF4-FFF2-40B4-BE49-F238E27FC236}">
                <a16:creationId xmlns:a16="http://schemas.microsoft.com/office/drawing/2014/main" id="{D82C86B3-CE09-4149-97F2-B9ED6842542C}"/>
              </a:ext>
            </a:extLst>
          </p:cNvPr>
          <p:cNvCxnSpPr>
            <a:cxnSpLocks/>
            <a:stCxn id="9" idx="4"/>
          </p:cNvCxnSpPr>
          <p:nvPr/>
        </p:nvCxnSpPr>
        <p:spPr>
          <a:xfrm flipV="1">
            <a:off x="1771880" y="2381846"/>
            <a:ext cx="3412046" cy="8837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27">
            <a:extLst>
              <a:ext uri="{FF2B5EF4-FFF2-40B4-BE49-F238E27FC236}">
                <a16:creationId xmlns:a16="http://schemas.microsoft.com/office/drawing/2014/main" id="{4F12D50B-8C61-46D0-B13E-2366BC5E322B}"/>
              </a:ext>
            </a:extLst>
          </p:cNvPr>
          <p:cNvSpPr txBox="1"/>
          <p:nvPr/>
        </p:nvSpPr>
        <p:spPr>
          <a:xfrm>
            <a:off x="6227123" y="6198254"/>
            <a:ext cx="1973617" cy="523220"/>
          </a:xfrm>
          <a:prstGeom prst="rect">
            <a:avLst/>
          </a:prstGeom>
          <a:noFill/>
          <a:ln>
            <a:solidFill>
              <a:schemeClr val="tx1"/>
            </a:solidFill>
          </a:ln>
        </p:spPr>
        <p:txBody>
          <a:bodyPr wrap="none" rtlCol="0">
            <a:spAutoFit/>
          </a:bodyPr>
          <a:lstStyle/>
          <a:p>
            <a:r>
              <a:rPr lang="en-US" sz="1400" dirty="0"/>
              <a:t>Accelerator section:</a:t>
            </a:r>
          </a:p>
          <a:p>
            <a:r>
              <a:rPr lang="en-US" sz="1400" dirty="0"/>
              <a:t>generating gamma ray</a:t>
            </a:r>
          </a:p>
        </p:txBody>
      </p:sp>
      <p:sp>
        <p:nvSpPr>
          <p:cNvPr id="14" name="TextBox 28">
            <a:extLst>
              <a:ext uri="{FF2B5EF4-FFF2-40B4-BE49-F238E27FC236}">
                <a16:creationId xmlns:a16="http://schemas.microsoft.com/office/drawing/2014/main" id="{F498BB61-1299-4A20-A991-B9D3500DD106}"/>
              </a:ext>
            </a:extLst>
          </p:cNvPr>
          <p:cNvSpPr txBox="1"/>
          <p:nvPr/>
        </p:nvSpPr>
        <p:spPr>
          <a:xfrm>
            <a:off x="9292734" y="6198254"/>
            <a:ext cx="2084140" cy="523220"/>
          </a:xfrm>
          <a:prstGeom prst="rect">
            <a:avLst/>
          </a:prstGeom>
          <a:noFill/>
          <a:ln>
            <a:solidFill>
              <a:schemeClr val="tx1"/>
            </a:solidFill>
          </a:ln>
        </p:spPr>
        <p:txBody>
          <a:bodyPr wrap="square" rtlCol="0">
            <a:spAutoFit/>
          </a:bodyPr>
          <a:lstStyle/>
          <a:p>
            <a:r>
              <a:rPr lang="en-US" sz="1400" dirty="0"/>
              <a:t>User section:</a:t>
            </a:r>
          </a:p>
          <a:p>
            <a:r>
              <a:rPr lang="en-US" sz="1400" dirty="0"/>
              <a:t>Gamma ray application</a:t>
            </a:r>
          </a:p>
        </p:txBody>
      </p:sp>
      <p:grpSp>
        <p:nvGrpSpPr>
          <p:cNvPr id="15" name="Group 30">
            <a:extLst>
              <a:ext uri="{FF2B5EF4-FFF2-40B4-BE49-F238E27FC236}">
                <a16:creationId xmlns:a16="http://schemas.microsoft.com/office/drawing/2014/main" id="{91E08FC5-0CD2-42A6-8541-1A19D67B6C6F}"/>
              </a:ext>
            </a:extLst>
          </p:cNvPr>
          <p:cNvGrpSpPr/>
          <p:nvPr/>
        </p:nvGrpSpPr>
        <p:grpSpPr>
          <a:xfrm>
            <a:off x="5155017" y="3482787"/>
            <a:ext cx="6857810" cy="2506054"/>
            <a:chOff x="5155017" y="3482787"/>
            <a:chExt cx="6857810" cy="2506054"/>
          </a:xfrm>
        </p:grpSpPr>
        <p:pic>
          <p:nvPicPr>
            <p:cNvPr id="16" name="Picture 23">
              <a:extLst>
                <a:ext uri="{FF2B5EF4-FFF2-40B4-BE49-F238E27FC236}">
                  <a16:creationId xmlns:a16="http://schemas.microsoft.com/office/drawing/2014/main" id="{33144B98-10D3-4330-9E8C-6A95CCB5223F}"/>
                </a:ext>
              </a:extLst>
            </p:cNvPr>
            <p:cNvPicPr>
              <a:picLocks noChangeAspect="1"/>
            </p:cNvPicPr>
            <p:nvPr/>
          </p:nvPicPr>
          <p:blipFill>
            <a:blip r:embed="rId6"/>
            <a:stretch>
              <a:fillRect/>
            </a:stretch>
          </p:blipFill>
          <p:spPr>
            <a:xfrm>
              <a:off x="5155017" y="3482787"/>
              <a:ext cx="6857810" cy="2506054"/>
            </a:xfrm>
            <a:prstGeom prst="rect">
              <a:avLst/>
            </a:prstGeom>
          </p:spPr>
        </p:pic>
        <p:sp>
          <p:nvSpPr>
            <p:cNvPr id="17" name="Rectangle 29">
              <a:extLst>
                <a:ext uri="{FF2B5EF4-FFF2-40B4-BE49-F238E27FC236}">
                  <a16:creationId xmlns:a16="http://schemas.microsoft.com/office/drawing/2014/main" id="{898FC605-F64D-4D2C-9D7B-0A25475D913B}"/>
                </a:ext>
              </a:extLst>
            </p:cNvPr>
            <p:cNvSpPr/>
            <p:nvPr/>
          </p:nvSpPr>
          <p:spPr>
            <a:xfrm>
              <a:off x="9152389" y="5071146"/>
              <a:ext cx="2332139" cy="385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25">
            <a:extLst>
              <a:ext uri="{FF2B5EF4-FFF2-40B4-BE49-F238E27FC236}">
                <a16:creationId xmlns:a16="http://schemas.microsoft.com/office/drawing/2014/main" id="{B0BD41FB-DA52-4162-BB4F-B8AAC46F25D7}"/>
              </a:ext>
            </a:extLst>
          </p:cNvPr>
          <p:cNvSpPr/>
          <p:nvPr/>
        </p:nvSpPr>
        <p:spPr>
          <a:xfrm>
            <a:off x="5658374" y="4374858"/>
            <a:ext cx="3111116" cy="17658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6">
            <a:extLst>
              <a:ext uri="{FF2B5EF4-FFF2-40B4-BE49-F238E27FC236}">
                <a16:creationId xmlns:a16="http://schemas.microsoft.com/office/drawing/2014/main" id="{473E2E9D-E28E-4330-B704-249A6BF5FF52}"/>
              </a:ext>
            </a:extLst>
          </p:cNvPr>
          <p:cNvSpPr/>
          <p:nvPr/>
        </p:nvSpPr>
        <p:spPr>
          <a:xfrm>
            <a:off x="8926812" y="4374858"/>
            <a:ext cx="2889082" cy="1765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灯片编号占位符 2">
            <a:extLst>
              <a:ext uri="{FF2B5EF4-FFF2-40B4-BE49-F238E27FC236}">
                <a16:creationId xmlns:a16="http://schemas.microsoft.com/office/drawing/2014/main" id="{E5BC3F8F-FF4A-4681-84D6-6B2B46529C65}"/>
              </a:ext>
            </a:extLst>
          </p:cNvPr>
          <p:cNvSpPr>
            <a:spLocks noGrp="1"/>
          </p:cNvSpPr>
          <p:nvPr>
            <p:ph type="sldNum" sz="quarter" idx="12"/>
          </p:nvPr>
        </p:nvSpPr>
        <p:spPr>
          <a:xfrm>
            <a:off x="9240187" y="6356349"/>
            <a:ext cx="2743200" cy="365125"/>
          </a:xfrm>
        </p:spPr>
        <p:txBody>
          <a:bodyPr/>
          <a:lstStyle/>
          <a:p>
            <a:fld id="{FDC4A009-39F3-42EA-99EE-C16705A80149}" type="slidenum">
              <a:rPr lang="zh-CN" altLang="en-US" smtClean="0"/>
              <a:t>7</a:t>
            </a:fld>
            <a:endParaRPr lang="zh-CN" altLang="en-US" dirty="0"/>
          </a:p>
        </p:txBody>
      </p:sp>
      <p:pic>
        <p:nvPicPr>
          <p:cNvPr id="22" name="图片 21">
            <a:extLst>
              <a:ext uri="{FF2B5EF4-FFF2-40B4-BE49-F238E27FC236}">
                <a16:creationId xmlns:a16="http://schemas.microsoft.com/office/drawing/2014/main" id="{0D19C1D1-7C4C-43C7-916B-952F8D90001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68681" y="1196946"/>
            <a:ext cx="3255235" cy="2197627"/>
          </a:xfrm>
          <a:prstGeom prst="rect">
            <a:avLst/>
          </a:prstGeom>
        </p:spPr>
      </p:pic>
    </p:spTree>
    <p:extLst>
      <p:ext uri="{BB962C8B-B14F-4D97-AF65-F5344CB8AC3E}">
        <p14:creationId xmlns:p14="http://schemas.microsoft.com/office/powerpoint/2010/main" val="2036715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DB9E9A38-06B5-40FE-BBC3-056EA447B515}"/>
              </a:ext>
            </a:extLst>
          </p:cNvPr>
          <p:cNvPicPr>
            <a:picLocks noChangeAspect="1"/>
          </p:cNvPicPr>
          <p:nvPr/>
        </p:nvPicPr>
        <p:blipFill rotWithShape="1">
          <a:blip r:embed="rId3"/>
          <a:srcRect b="18093"/>
          <a:stretch/>
        </p:blipFill>
        <p:spPr>
          <a:xfrm>
            <a:off x="4272621" y="1674034"/>
            <a:ext cx="7858125" cy="3481620"/>
          </a:xfrm>
          <a:prstGeom prst="rect">
            <a:avLst/>
          </a:prstGeom>
        </p:spPr>
      </p:pic>
      <p:sp>
        <p:nvSpPr>
          <p:cNvPr id="2" name="标题 1">
            <a:extLst>
              <a:ext uri="{FF2B5EF4-FFF2-40B4-BE49-F238E27FC236}">
                <a16:creationId xmlns:a16="http://schemas.microsoft.com/office/drawing/2014/main" id="{89CE4145-068C-445B-885E-5AC256E36C0F}"/>
              </a:ext>
            </a:extLst>
          </p:cNvPr>
          <p:cNvSpPr>
            <a:spLocks noGrp="1"/>
          </p:cNvSpPr>
          <p:nvPr>
            <p:ph type="title"/>
          </p:nvPr>
        </p:nvSpPr>
        <p:spPr/>
        <p:txBody>
          <a:bodyPr/>
          <a:lstStyle/>
          <a:p>
            <a:r>
              <a:rPr lang="en-US" altLang="zh-CN" dirty="0"/>
              <a:t>Overview of Accelerator System</a:t>
            </a:r>
          </a:p>
        </p:txBody>
      </p:sp>
      <p:sp>
        <p:nvSpPr>
          <p:cNvPr id="3" name="灯片编号占位符 2">
            <a:extLst>
              <a:ext uri="{FF2B5EF4-FFF2-40B4-BE49-F238E27FC236}">
                <a16:creationId xmlns:a16="http://schemas.microsoft.com/office/drawing/2014/main" id="{33DC1017-FFD6-440E-B253-B481C777F3CB}"/>
              </a:ext>
            </a:extLst>
          </p:cNvPr>
          <p:cNvSpPr>
            <a:spLocks noGrp="1"/>
          </p:cNvSpPr>
          <p:nvPr>
            <p:ph type="sldNum" sz="quarter" idx="12"/>
          </p:nvPr>
        </p:nvSpPr>
        <p:spPr/>
        <p:txBody>
          <a:bodyPr/>
          <a:lstStyle/>
          <a:p>
            <a:fld id="{FDC4A009-39F3-42EA-99EE-C16705A80149}" type="slidenum">
              <a:rPr lang="zh-CN" altLang="en-US" smtClean="0"/>
              <a:t>8</a:t>
            </a:fld>
            <a:endParaRPr lang="zh-CN" altLang="en-US"/>
          </a:p>
        </p:txBody>
      </p:sp>
      <p:sp>
        <p:nvSpPr>
          <p:cNvPr id="6" name="Rectangle: Rounded Corners 6">
            <a:extLst>
              <a:ext uri="{FF2B5EF4-FFF2-40B4-BE49-F238E27FC236}">
                <a16:creationId xmlns:a16="http://schemas.microsoft.com/office/drawing/2014/main" id="{6865CC16-5EFD-4776-B5B4-5B8EBDBD270B}"/>
              </a:ext>
            </a:extLst>
          </p:cNvPr>
          <p:cNvSpPr/>
          <p:nvPr/>
        </p:nvSpPr>
        <p:spPr>
          <a:xfrm>
            <a:off x="6570590" y="4216952"/>
            <a:ext cx="3752850" cy="42422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0">
            <a:extLst>
              <a:ext uri="{FF2B5EF4-FFF2-40B4-BE49-F238E27FC236}">
                <a16:creationId xmlns:a16="http://schemas.microsoft.com/office/drawing/2014/main" id="{E4924464-4325-415B-9CAC-A329C0140E67}"/>
              </a:ext>
            </a:extLst>
          </p:cNvPr>
          <p:cNvSpPr txBox="1"/>
          <p:nvPr/>
        </p:nvSpPr>
        <p:spPr>
          <a:xfrm>
            <a:off x="7004710" y="1084743"/>
            <a:ext cx="1537115" cy="584775"/>
          </a:xfrm>
          <a:prstGeom prst="rect">
            <a:avLst/>
          </a:prstGeom>
          <a:noFill/>
          <a:ln w="38100">
            <a:solidFill>
              <a:srgbClr val="FF0000"/>
            </a:solidFill>
            <a:prstDash val="dash"/>
          </a:ln>
        </p:spPr>
        <p:txBody>
          <a:bodyPr wrap="square" rtlCol="0">
            <a:spAutoFit/>
          </a:bodyPr>
          <a:lstStyle/>
          <a:p>
            <a:pPr marL="285750" indent="-285750">
              <a:buFont typeface="Arial" panose="020B0604020202020204" pitchFamily="34" charset="0"/>
              <a:buChar char="•"/>
            </a:pPr>
            <a:r>
              <a:rPr lang="en-US" sz="1600" dirty="0"/>
              <a:t>80MV/</a:t>
            </a:r>
            <a:r>
              <a:rPr lang="en-US" altLang="zh-CN" sz="1600" dirty="0"/>
              <a:t>m</a:t>
            </a:r>
          </a:p>
          <a:p>
            <a:pPr marL="285750" indent="-285750">
              <a:buFont typeface="Arial" panose="020B0604020202020204" pitchFamily="34" charset="0"/>
              <a:buChar char="•"/>
            </a:pPr>
            <a:r>
              <a:rPr lang="en-US" sz="1600" dirty="0"/>
              <a:t>50 MeV *6</a:t>
            </a:r>
          </a:p>
        </p:txBody>
      </p:sp>
      <p:sp>
        <p:nvSpPr>
          <p:cNvPr id="12" name="TextBox 10">
            <a:extLst>
              <a:ext uri="{FF2B5EF4-FFF2-40B4-BE49-F238E27FC236}">
                <a16:creationId xmlns:a16="http://schemas.microsoft.com/office/drawing/2014/main" id="{94C39414-47FC-4CBF-B1F3-0645CB532DF4}"/>
              </a:ext>
            </a:extLst>
          </p:cNvPr>
          <p:cNvSpPr txBox="1"/>
          <p:nvPr/>
        </p:nvSpPr>
        <p:spPr>
          <a:xfrm>
            <a:off x="98227" y="1476011"/>
            <a:ext cx="4860508" cy="2299604"/>
          </a:xfrm>
          <a:prstGeom prst="rect">
            <a:avLst/>
          </a:prstGeom>
          <a:noFill/>
        </p:spPr>
        <p:txBody>
          <a:bodyPr wrap="square" rtlCol="0">
            <a:spAutoFit/>
          </a:bodyPr>
          <a:lstStyle/>
          <a:p>
            <a:pPr>
              <a:lnSpc>
                <a:spcPct val="130000"/>
              </a:lnSpc>
            </a:pPr>
            <a:r>
              <a:rPr lang="en-US" sz="1600" dirty="0"/>
              <a:t>VIGAS Subsystems:</a:t>
            </a:r>
          </a:p>
          <a:p>
            <a:pPr marL="285750" indent="-285750">
              <a:lnSpc>
                <a:spcPct val="130000"/>
              </a:lnSpc>
              <a:buFont typeface="Arial" panose="020B0604020202020204" pitchFamily="34" charset="0"/>
              <a:buChar char="•"/>
            </a:pPr>
            <a:r>
              <a:rPr lang="en-US" sz="1600" b="1" dirty="0"/>
              <a:t>Accelerators subsystem</a:t>
            </a:r>
          </a:p>
          <a:p>
            <a:pPr marL="285750" indent="-285750">
              <a:lnSpc>
                <a:spcPct val="130000"/>
              </a:lnSpc>
              <a:buFont typeface="Arial" panose="020B0604020202020204" pitchFamily="34" charset="0"/>
              <a:buChar char="•"/>
            </a:pPr>
            <a:r>
              <a:rPr lang="en-US" sz="1600" dirty="0"/>
              <a:t>Laser subsystem</a:t>
            </a:r>
          </a:p>
          <a:p>
            <a:pPr marL="285750" indent="-285750">
              <a:lnSpc>
                <a:spcPct val="130000"/>
              </a:lnSpc>
              <a:buFont typeface="Arial" panose="020B0604020202020204" pitchFamily="34" charset="0"/>
              <a:buChar char="•"/>
            </a:pPr>
            <a:r>
              <a:rPr lang="en-US" sz="1600" dirty="0"/>
              <a:t>Detection </a:t>
            </a:r>
            <a:r>
              <a:rPr lang="en-US" altLang="zh-CN" sz="1600" dirty="0"/>
              <a:t>subsystem</a:t>
            </a:r>
          </a:p>
          <a:p>
            <a:pPr marL="285750" indent="-285750">
              <a:lnSpc>
                <a:spcPct val="130000"/>
              </a:lnSpc>
              <a:buFont typeface="Arial" panose="020B0604020202020204" pitchFamily="34" charset="0"/>
              <a:buChar char="•"/>
            </a:pPr>
            <a:r>
              <a:rPr lang="en-US" sz="1600" dirty="0"/>
              <a:t>Control and synchronization subsystem</a:t>
            </a:r>
          </a:p>
          <a:p>
            <a:pPr marL="285750" indent="-285750">
              <a:lnSpc>
                <a:spcPct val="130000"/>
              </a:lnSpc>
              <a:buFont typeface="Arial" panose="020B0604020202020204" pitchFamily="34" charset="0"/>
              <a:buChar char="•"/>
            </a:pPr>
            <a:r>
              <a:rPr lang="en-US" sz="1600" dirty="0"/>
              <a:t>Radiation protection subsystem</a:t>
            </a:r>
          </a:p>
          <a:p>
            <a:pPr marL="285750" indent="-285750">
              <a:lnSpc>
                <a:spcPct val="130000"/>
              </a:lnSpc>
              <a:buFont typeface="Arial" panose="020B0604020202020204" pitchFamily="34" charset="0"/>
              <a:buChar char="•"/>
            </a:pPr>
            <a:endParaRPr lang="en-US" sz="1600" dirty="0"/>
          </a:p>
        </p:txBody>
      </p:sp>
      <p:graphicFrame>
        <p:nvGraphicFramePr>
          <p:cNvPr id="14" name="表格 12">
            <a:extLst>
              <a:ext uri="{FF2B5EF4-FFF2-40B4-BE49-F238E27FC236}">
                <a16:creationId xmlns:a16="http://schemas.microsoft.com/office/drawing/2014/main" id="{0FBFB30E-231B-411E-8C7B-406033040BAB}"/>
              </a:ext>
            </a:extLst>
          </p:cNvPr>
          <p:cNvGraphicFramePr>
            <a:graphicFrameLocks noGrp="1"/>
          </p:cNvGraphicFramePr>
          <p:nvPr>
            <p:extLst>
              <p:ext uri="{D42A27DB-BD31-4B8C-83A1-F6EECF244321}">
                <p14:modId xmlns:p14="http://schemas.microsoft.com/office/powerpoint/2010/main" val="3388296547"/>
              </p:ext>
            </p:extLst>
          </p:nvPr>
        </p:nvGraphicFramePr>
        <p:xfrm>
          <a:off x="16369" y="3495986"/>
          <a:ext cx="4256252" cy="2527636"/>
        </p:xfrm>
        <a:graphic>
          <a:graphicData uri="http://schemas.openxmlformats.org/drawingml/2006/table">
            <a:tbl>
              <a:tblPr firstRow="1" bandRow="1">
                <a:tableStyleId>{93296810-A885-4BE3-A3E7-6D5BEEA58F35}</a:tableStyleId>
              </a:tblPr>
              <a:tblGrid>
                <a:gridCol w="2215240">
                  <a:extLst>
                    <a:ext uri="{9D8B030D-6E8A-4147-A177-3AD203B41FA5}">
                      <a16:colId xmlns:a16="http://schemas.microsoft.com/office/drawing/2014/main" val="698169667"/>
                    </a:ext>
                  </a:extLst>
                </a:gridCol>
                <a:gridCol w="2041012">
                  <a:extLst>
                    <a:ext uri="{9D8B030D-6E8A-4147-A177-3AD203B41FA5}">
                      <a16:colId xmlns:a16="http://schemas.microsoft.com/office/drawing/2014/main" val="790670835"/>
                    </a:ext>
                  </a:extLst>
                </a:gridCol>
              </a:tblGrid>
              <a:tr h="425618">
                <a:tc>
                  <a:txBody>
                    <a:bodyPr/>
                    <a:lstStyle/>
                    <a:p>
                      <a:r>
                        <a:rPr lang="en-US" altLang="zh-CN" sz="1600" dirty="0">
                          <a:solidFill>
                            <a:schemeClr val="bg1"/>
                          </a:solidFill>
                        </a:rPr>
                        <a:t>Properties</a:t>
                      </a:r>
                      <a:endParaRPr lang="zh-CN" altLang="en-US" sz="1600" dirty="0">
                        <a:solidFill>
                          <a:schemeClr val="bg1"/>
                        </a:solidFill>
                      </a:endParaRPr>
                    </a:p>
                  </a:txBody>
                  <a:tcPr>
                    <a:solidFill>
                      <a:srgbClr val="7030A0"/>
                    </a:solidFill>
                  </a:tcPr>
                </a:tc>
                <a:tc>
                  <a:txBody>
                    <a:bodyPr/>
                    <a:lstStyle/>
                    <a:p>
                      <a:r>
                        <a:rPr lang="en-US" altLang="zh-CN" sz="1600" dirty="0">
                          <a:solidFill>
                            <a:schemeClr val="bg1"/>
                          </a:solidFill>
                        </a:rPr>
                        <a:t>Value</a:t>
                      </a:r>
                      <a:endParaRPr lang="zh-CN" altLang="en-US" sz="1600" dirty="0">
                        <a:solidFill>
                          <a:schemeClr val="bg1"/>
                        </a:solidFill>
                      </a:endParaRPr>
                    </a:p>
                  </a:txBody>
                  <a:tcPr>
                    <a:solidFill>
                      <a:srgbClr val="7030A0"/>
                    </a:solidFill>
                  </a:tcPr>
                </a:tc>
                <a:extLst>
                  <a:ext uri="{0D108BD9-81ED-4DB2-BD59-A6C34878D82A}">
                    <a16:rowId xmlns:a16="http://schemas.microsoft.com/office/drawing/2014/main" val="3958920395"/>
                  </a:ext>
                </a:extLst>
              </a:tr>
              <a:tr h="425618">
                <a:tc>
                  <a:txBody>
                    <a:bodyPr/>
                    <a:lstStyle/>
                    <a:p>
                      <a:r>
                        <a:rPr lang="en-US" altLang="zh-CN" sz="1600" dirty="0">
                          <a:solidFill>
                            <a:srgbClr val="FF0000"/>
                          </a:solidFill>
                        </a:rPr>
                        <a:t>Electron energy</a:t>
                      </a:r>
                      <a:endParaRPr lang="zh-CN" altLang="en-US" sz="1600" dirty="0">
                        <a:solidFill>
                          <a:srgbClr val="FF0000"/>
                        </a:solidFill>
                      </a:endParaRPr>
                    </a:p>
                  </a:txBody>
                  <a:tcPr>
                    <a:solidFill>
                      <a:srgbClr val="D2CDD7"/>
                    </a:solidFill>
                  </a:tcPr>
                </a:tc>
                <a:tc>
                  <a:txBody>
                    <a:bodyPr/>
                    <a:lstStyle/>
                    <a:p>
                      <a:r>
                        <a:rPr lang="en-US" altLang="zh-CN" sz="1600" dirty="0">
                          <a:solidFill>
                            <a:srgbClr val="FF0000"/>
                          </a:solidFill>
                        </a:rPr>
                        <a:t>50-350 MeV tunable</a:t>
                      </a:r>
                      <a:endParaRPr lang="zh-CN" altLang="en-US" sz="1600" dirty="0">
                        <a:solidFill>
                          <a:srgbClr val="FF0000"/>
                        </a:solidFill>
                      </a:endParaRPr>
                    </a:p>
                  </a:txBody>
                  <a:tcPr>
                    <a:solidFill>
                      <a:srgbClr val="D2CDD7"/>
                    </a:solidFill>
                  </a:tcPr>
                </a:tc>
                <a:extLst>
                  <a:ext uri="{0D108BD9-81ED-4DB2-BD59-A6C34878D82A}">
                    <a16:rowId xmlns:a16="http://schemas.microsoft.com/office/drawing/2014/main" val="1643154348"/>
                  </a:ext>
                </a:extLst>
              </a:tr>
              <a:tr h="290902">
                <a:tc>
                  <a:txBody>
                    <a:bodyPr/>
                    <a:lstStyle/>
                    <a:p>
                      <a:r>
                        <a:rPr lang="en-US" altLang="zh-CN" sz="1600" dirty="0"/>
                        <a:t>Charge</a:t>
                      </a:r>
                      <a:endParaRPr lang="zh-CN" altLang="en-US" sz="1600" dirty="0"/>
                    </a:p>
                  </a:txBody>
                  <a:tcPr>
                    <a:solidFill>
                      <a:srgbClr val="EAE8EC"/>
                    </a:solidFill>
                  </a:tcPr>
                </a:tc>
                <a:tc>
                  <a:txBody>
                    <a:bodyPr/>
                    <a:lstStyle/>
                    <a:p>
                      <a:r>
                        <a:rPr lang="en-US" altLang="zh-CN" sz="1600" dirty="0"/>
                        <a:t>&gt;= 200 </a:t>
                      </a:r>
                      <a:r>
                        <a:rPr lang="en-US" altLang="zh-CN" sz="1600" dirty="0" err="1"/>
                        <a:t>pC</a:t>
                      </a:r>
                      <a:endParaRPr lang="zh-CN" altLang="en-US" sz="1600" dirty="0"/>
                    </a:p>
                  </a:txBody>
                  <a:tcPr>
                    <a:solidFill>
                      <a:srgbClr val="EAE8EC"/>
                    </a:solidFill>
                  </a:tcPr>
                </a:tc>
                <a:extLst>
                  <a:ext uri="{0D108BD9-81ED-4DB2-BD59-A6C34878D82A}">
                    <a16:rowId xmlns:a16="http://schemas.microsoft.com/office/drawing/2014/main" val="359766376"/>
                  </a:ext>
                </a:extLst>
              </a:tr>
              <a:tr h="290902">
                <a:tc>
                  <a:txBody>
                    <a:bodyPr/>
                    <a:lstStyle/>
                    <a:p>
                      <a:r>
                        <a:rPr lang="en-US" altLang="zh-CN" sz="1600" dirty="0">
                          <a:solidFill>
                            <a:srgbClr val="FF0000"/>
                          </a:solidFill>
                        </a:rPr>
                        <a:t>Normalized emittance</a:t>
                      </a:r>
                      <a:endParaRPr lang="zh-CN" altLang="en-US" sz="1600" dirty="0">
                        <a:solidFill>
                          <a:srgbClr val="FF0000"/>
                        </a:solidFill>
                      </a:endParaRPr>
                    </a:p>
                  </a:txBody>
                  <a:tcPr>
                    <a:solidFill>
                      <a:srgbClr val="D2CDD7"/>
                    </a:solidFill>
                  </a:tcPr>
                </a:tc>
                <a:tc>
                  <a:txBody>
                    <a:bodyPr/>
                    <a:lstStyle/>
                    <a:p>
                      <a:r>
                        <a:rPr lang="en-US" altLang="zh-CN" sz="1600" dirty="0">
                          <a:solidFill>
                            <a:srgbClr val="FF0000"/>
                          </a:solidFill>
                        </a:rPr>
                        <a:t>&lt; 0.6 mm </a:t>
                      </a:r>
                      <a:r>
                        <a:rPr lang="en-US" altLang="zh-CN" sz="1600" dirty="0" err="1">
                          <a:solidFill>
                            <a:srgbClr val="FF0000"/>
                          </a:solidFill>
                        </a:rPr>
                        <a:t>mrad</a:t>
                      </a:r>
                      <a:endParaRPr lang="zh-CN" altLang="en-US" sz="1600" dirty="0">
                        <a:solidFill>
                          <a:srgbClr val="FF0000"/>
                        </a:solidFill>
                      </a:endParaRPr>
                    </a:p>
                  </a:txBody>
                  <a:tcPr>
                    <a:solidFill>
                      <a:srgbClr val="D2CDD7"/>
                    </a:solidFill>
                  </a:tcPr>
                </a:tc>
                <a:extLst>
                  <a:ext uri="{0D108BD9-81ED-4DB2-BD59-A6C34878D82A}">
                    <a16:rowId xmlns:a16="http://schemas.microsoft.com/office/drawing/2014/main" val="3188388948"/>
                  </a:ext>
                </a:extLst>
              </a:tr>
              <a:tr h="290902">
                <a:tc>
                  <a:txBody>
                    <a:bodyPr/>
                    <a:lstStyle/>
                    <a:p>
                      <a:r>
                        <a:rPr lang="en-US" altLang="zh-CN" sz="1600" dirty="0"/>
                        <a:t>RMS bunch length</a:t>
                      </a:r>
                      <a:endParaRPr lang="zh-CN" altLang="en-US" sz="1600" dirty="0"/>
                    </a:p>
                  </a:txBody>
                  <a:tcPr>
                    <a:solidFill>
                      <a:srgbClr val="EAE8EC"/>
                    </a:solidFill>
                  </a:tcPr>
                </a:tc>
                <a:tc>
                  <a:txBody>
                    <a:bodyPr/>
                    <a:lstStyle/>
                    <a:p>
                      <a:r>
                        <a:rPr lang="en-US" altLang="zh-CN" sz="1600" dirty="0"/>
                        <a:t>&lt; 2 </a:t>
                      </a:r>
                      <a:r>
                        <a:rPr lang="en-US" altLang="zh-CN" sz="1600" dirty="0" err="1"/>
                        <a:t>ps</a:t>
                      </a:r>
                      <a:endParaRPr lang="zh-CN" altLang="en-US" sz="1600" dirty="0"/>
                    </a:p>
                  </a:txBody>
                  <a:tcPr>
                    <a:solidFill>
                      <a:srgbClr val="EAE8EC"/>
                    </a:solidFill>
                  </a:tcPr>
                </a:tc>
                <a:extLst>
                  <a:ext uri="{0D108BD9-81ED-4DB2-BD59-A6C34878D82A}">
                    <a16:rowId xmlns:a16="http://schemas.microsoft.com/office/drawing/2014/main" val="4178067176"/>
                  </a:ext>
                </a:extLst>
              </a:tr>
              <a:tr h="290902">
                <a:tc>
                  <a:txBody>
                    <a:bodyPr/>
                    <a:lstStyle/>
                    <a:p>
                      <a:r>
                        <a:rPr lang="en-US" altLang="zh-CN" sz="1600" dirty="0"/>
                        <a:t>RMS energy spread</a:t>
                      </a:r>
                      <a:endParaRPr lang="zh-CN" altLang="en-US" sz="1600" dirty="0"/>
                    </a:p>
                  </a:txBody>
                  <a:tcPr>
                    <a:solidFill>
                      <a:srgbClr val="D2CDD7"/>
                    </a:solidFill>
                  </a:tcPr>
                </a:tc>
                <a:tc>
                  <a:txBody>
                    <a:bodyPr/>
                    <a:lstStyle/>
                    <a:p>
                      <a:r>
                        <a:rPr lang="en-US" altLang="zh-CN" sz="1600" dirty="0"/>
                        <a:t>&lt; 0.3%</a:t>
                      </a:r>
                      <a:endParaRPr lang="zh-CN" altLang="en-US" sz="1600" dirty="0"/>
                    </a:p>
                  </a:txBody>
                  <a:tcPr>
                    <a:solidFill>
                      <a:srgbClr val="D2CDD7"/>
                    </a:solidFill>
                  </a:tcPr>
                </a:tc>
                <a:extLst>
                  <a:ext uri="{0D108BD9-81ED-4DB2-BD59-A6C34878D82A}">
                    <a16:rowId xmlns:a16="http://schemas.microsoft.com/office/drawing/2014/main" val="2538508382"/>
                  </a:ext>
                </a:extLst>
              </a:tr>
              <a:tr h="290902">
                <a:tc>
                  <a:txBody>
                    <a:bodyPr/>
                    <a:lstStyle/>
                    <a:p>
                      <a:r>
                        <a:rPr lang="en-US" altLang="zh-CN" sz="1600" dirty="0"/>
                        <a:t>RMS beam size @IP</a:t>
                      </a:r>
                      <a:endParaRPr lang="zh-CN" altLang="en-US" sz="1600" dirty="0"/>
                    </a:p>
                  </a:txBody>
                  <a:tcPr>
                    <a:solidFill>
                      <a:srgbClr val="EAE8EC"/>
                    </a:solidFill>
                  </a:tcPr>
                </a:tc>
                <a:tc>
                  <a:txBody>
                    <a:bodyPr/>
                    <a:lstStyle/>
                    <a:p>
                      <a:r>
                        <a:rPr lang="en-US" altLang="zh-CN" sz="1600" dirty="0"/>
                        <a:t>&lt; 20 um</a:t>
                      </a:r>
                      <a:endParaRPr lang="zh-CN" altLang="en-US" sz="1600" dirty="0"/>
                    </a:p>
                  </a:txBody>
                  <a:tcPr>
                    <a:solidFill>
                      <a:srgbClr val="EAE8EC"/>
                    </a:solidFill>
                  </a:tcPr>
                </a:tc>
                <a:extLst>
                  <a:ext uri="{0D108BD9-81ED-4DB2-BD59-A6C34878D82A}">
                    <a16:rowId xmlns:a16="http://schemas.microsoft.com/office/drawing/2014/main" val="2242322718"/>
                  </a:ext>
                </a:extLst>
              </a:tr>
            </a:tbl>
          </a:graphicData>
        </a:graphic>
      </p:graphicFrame>
      <p:cxnSp>
        <p:nvCxnSpPr>
          <p:cNvPr id="15" name="Straight Arrow Connector 8">
            <a:extLst>
              <a:ext uri="{FF2B5EF4-FFF2-40B4-BE49-F238E27FC236}">
                <a16:creationId xmlns:a16="http://schemas.microsoft.com/office/drawing/2014/main" id="{4209DB49-E67E-448E-8A5D-E313B877B2E0}"/>
              </a:ext>
            </a:extLst>
          </p:cNvPr>
          <p:cNvCxnSpPr>
            <a:cxnSpLocks/>
            <a:stCxn id="6" idx="0"/>
            <a:endCxn id="8" idx="2"/>
          </p:cNvCxnSpPr>
          <p:nvPr/>
        </p:nvCxnSpPr>
        <p:spPr>
          <a:xfrm flipH="1" flipV="1">
            <a:off x="7773268" y="1643974"/>
            <a:ext cx="673747" cy="25729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0A70B2C6-05EF-41D2-A226-D39B1CE128CF}"/>
              </a:ext>
            </a:extLst>
          </p:cNvPr>
          <p:cNvSpPr txBox="1"/>
          <p:nvPr/>
        </p:nvSpPr>
        <p:spPr>
          <a:xfrm>
            <a:off x="208613" y="6068555"/>
            <a:ext cx="3333450" cy="646331"/>
          </a:xfrm>
          <a:prstGeom prst="rect">
            <a:avLst/>
          </a:prstGeom>
          <a:noFill/>
        </p:spPr>
        <p:txBody>
          <a:bodyPr wrap="square">
            <a:spAutoFit/>
          </a:bodyPr>
          <a:lstStyle/>
          <a:p>
            <a:pPr algn="ctr"/>
            <a:r>
              <a:rPr lang="en-US" altLang="zh-CN" sz="1800" dirty="0"/>
              <a:t>Design parameters of accelerator subsystem</a:t>
            </a:r>
            <a:endParaRPr lang="zh-CN" altLang="en-US" dirty="0"/>
          </a:p>
        </p:txBody>
      </p:sp>
      <p:pic>
        <p:nvPicPr>
          <p:cNvPr id="5" name="图片 4">
            <a:extLst>
              <a:ext uri="{FF2B5EF4-FFF2-40B4-BE49-F238E27FC236}">
                <a16:creationId xmlns:a16="http://schemas.microsoft.com/office/drawing/2014/main" id="{FC05E44A-C73F-4AAD-AE93-D32F5EAAE486}"/>
              </a:ext>
            </a:extLst>
          </p:cNvPr>
          <p:cNvPicPr>
            <a:picLocks noChangeAspect="1"/>
          </p:cNvPicPr>
          <p:nvPr/>
        </p:nvPicPr>
        <p:blipFill>
          <a:blip r:embed="rId4"/>
          <a:stretch>
            <a:fillRect/>
          </a:stretch>
        </p:blipFill>
        <p:spPr>
          <a:xfrm>
            <a:off x="4272621" y="5642955"/>
            <a:ext cx="7717277" cy="748765"/>
          </a:xfrm>
          <a:prstGeom prst="rect">
            <a:avLst/>
          </a:prstGeom>
        </p:spPr>
      </p:pic>
      <p:cxnSp>
        <p:nvCxnSpPr>
          <p:cNvPr id="13" name="直接连接符 12">
            <a:extLst>
              <a:ext uri="{FF2B5EF4-FFF2-40B4-BE49-F238E27FC236}">
                <a16:creationId xmlns:a16="http://schemas.microsoft.com/office/drawing/2014/main" id="{9E3C6A40-7EAE-4E2D-922C-3DB2DEBBD757}"/>
              </a:ext>
            </a:extLst>
          </p:cNvPr>
          <p:cNvCxnSpPr>
            <a:cxnSpLocks/>
          </p:cNvCxnSpPr>
          <p:nvPr/>
        </p:nvCxnSpPr>
        <p:spPr>
          <a:xfrm>
            <a:off x="11218386" y="4584700"/>
            <a:ext cx="0" cy="794696"/>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32EEEFEA-3DF0-4CD7-B167-CD70CBECAE3E}"/>
              </a:ext>
            </a:extLst>
          </p:cNvPr>
          <p:cNvCxnSpPr>
            <a:cxnSpLocks/>
          </p:cNvCxnSpPr>
          <p:nvPr/>
        </p:nvCxnSpPr>
        <p:spPr>
          <a:xfrm>
            <a:off x="12101562" y="4720892"/>
            <a:ext cx="0" cy="892879"/>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C3F15AC-DB2F-489C-81E4-D80CA0A047EF}"/>
              </a:ext>
            </a:extLst>
          </p:cNvPr>
          <p:cNvCxnSpPr>
            <a:cxnSpLocks/>
          </p:cNvCxnSpPr>
          <p:nvPr/>
        </p:nvCxnSpPr>
        <p:spPr>
          <a:xfrm>
            <a:off x="4292430" y="4573080"/>
            <a:ext cx="0" cy="1040691"/>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11E9F5DC-1B23-4917-AE5E-1605D67D631F}"/>
              </a:ext>
            </a:extLst>
          </p:cNvPr>
          <p:cNvCxnSpPr/>
          <p:nvPr/>
        </p:nvCxnSpPr>
        <p:spPr>
          <a:xfrm>
            <a:off x="4292430" y="5272390"/>
            <a:ext cx="6925956"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DA654130-61B8-4FC5-BBBF-05A0AB4C4659}"/>
              </a:ext>
            </a:extLst>
          </p:cNvPr>
          <p:cNvCxnSpPr>
            <a:cxnSpLocks/>
          </p:cNvCxnSpPr>
          <p:nvPr/>
        </p:nvCxnSpPr>
        <p:spPr>
          <a:xfrm>
            <a:off x="4310289" y="5465959"/>
            <a:ext cx="7791273"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A6A503F4-3EE4-4F03-9A84-14395DED1606}"/>
              </a:ext>
            </a:extLst>
          </p:cNvPr>
          <p:cNvSpPr txBox="1"/>
          <p:nvPr/>
        </p:nvSpPr>
        <p:spPr>
          <a:xfrm>
            <a:off x="6923312" y="5030077"/>
            <a:ext cx="1699909" cy="307777"/>
          </a:xfrm>
          <a:prstGeom prst="rect">
            <a:avLst/>
          </a:prstGeom>
          <a:noFill/>
        </p:spPr>
        <p:txBody>
          <a:bodyPr wrap="square">
            <a:spAutoFit/>
          </a:bodyPr>
          <a:lstStyle/>
          <a:p>
            <a:pPr algn="ctr"/>
            <a:r>
              <a:rPr lang="en-US" altLang="zh-CN" sz="1400" dirty="0"/>
              <a:t>11.8 meters</a:t>
            </a:r>
            <a:endParaRPr lang="zh-CN" altLang="en-US" sz="1400" dirty="0"/>
          </a:p>
        </p:txBody>
      </p:sp>
      <p:sp>
        <p:nvSpPr>
          <p:cNvPr id="33" name="文本框 32">
            <a:extLst>
              <a:ext uri="{FF2B5EF4-FFF2-40B4-BE49-F238E27FC236}">
                <a16:creationId xmlns:a16="http://schemas.microsoft.com/office/drawing/2014/main" id="{777809E4-B25D-4C21-A244-B4E4FBAA645F}"/>
              </a:ext>
            </a:extLst>
          </p:cNvPr>
          <p:cNvSpPr txBox="1"/>
          <p:nvPr/>
        </p:nvSpPr>
        <p:spPr>
          <a:xfrm>
            <a:off x="7260186" y="5418978"/>
            <a:ext cx="1699909" cy="307777"/>
          </a:xfrm>
          <a:prstGeom prst="rect">
            <a:avLst/>
          </a:prstGeom>
          <a:noFill/>
        </p:spPr>
        <p:txBody>
          <a:bodyPr wrap="square">
            <a:spAutoFit/>
          </a:bodyPr>
          <a:lstStyle/>
          <a:p>
            <a:pPr algn="ctr"/>
            <a:r>
              <a:rPr lang="en-US" altLang="zh-CN" sz="1400" dirty="0"/>
              <a:t>14 meters</a:t>
            </a:r>
            <a:endParaRPr lang="zh-CN" altLang="en-US" sz="1400" dirty="0"/>
          </a:p>
        </p:txBody>
      </p:sp>
    </p:spTree>
    <p:extLst>
      <p:ext uri="{BB962C8B-B14F-4D97-AF65-F5344CB8AC3E}">
        <p14:creationId xmlns:p14="http://schemas.microsoft.com/office/powerpoint/2010/main" val="3228887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D8CC79-7E68-4077-B82A-7250836A132B}"/>
              </a:ext>
            </a:extLst>
          </p:cNvPr>
          <p:cNvSpPr>
            <a:spLocks noGrp="1"/>
          </p:cNvSpPr>
          <p:nvPr>
            <p:ph type="title"/>
          </p:nvPr>
        </p:nvSpPr>
        <p:spPr/>
        <p:txBody>
          <a:bodyPr/>
          <a:lstStyle/>
          <a:p>
            <a:r>
              <a:rPr lang="en-US" altLang="zh-CN" dirty="0"/>
              <a:t>Overview of Accelerator System</a:t>
            </a:r>
            <a:endParaRPr lang="zh-CN" altLang="en-US" dirty="0"/>
          </a:p>
        </p:txBody>
      </p:sp>
      <p:sp>
        <p:nvSpPr>
          <p:cNvPr id="3" name="灯片编号占位符 2">
            <a:extLst>
              <a:ext uri="{FF2B5EF4-FFF2-40B4-BE49-F238E27FC236}">
                <a16:creationId xmlns:a16="http://schemas.microsoft.com/office/drawing/2014/main" id="{0DDE2B8C-9D72-4A45-BA1C-07A4945F21F0}"/>
              </a:ext>
            </a:extLst>
          </p:cNvPr>
          <p:cNvSpPr>
            <a:spLocks noGrp="1"/>
          </p:cNvSpPr>
          <p:nvPr>
            <p:ph type="sldNum" sz="quarter" idx="12"/>
          </p:nvPr>
        </p:nvSpPr>
        <p:spPr/>
        <p:txBody>
          <a:bodyPr/>
          <a:lstStyle/>
          <a:p>
            <a:fld id="{FDC4A009-39F3-42EA-99EE-C16705A80149}" type="slidenum">
              <a:rPr lang="zh-CN" altLang="en-US" smtClean="0"/>
              <a:t>9</a:t>
            </a:fld>
            <a:endParaRPr lang="zh-CN" altLang="en-US"/>
          </a:p>
        </p:txBody>
      </p:sp>
      <p:pic>
        <p:nvPicPr>
          <p:cNvPr id="4" name="内容占位符 6">
            <a:extLst>
              <a:ext uri="{FF2B5EF4-FFF2-40B4-BE49-F238E27FC236}">
                <a16:creationId xmlns:a16="http://schemas.microsoft.com/office/drawing/2014/main" id="{181B4508-8B9C-42D2-9D37-6353585397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71786" y="1105752"/>
            <a:ext cx="10041623" cy="5033952"/>
          </a:xfrm>
          <a:prstGeom prst="rect">
            <a:avLst/>
          </a:prstGeom>
        </p:spPr>
      </p:pic>
      <p:pic>
        <p:nvPicPr>
          <p:cNvPr id="5" name="图片 4">
            <a:extLst>
              <a:ext uri="{FF2B5EF4-FFF2-40B4-BE49-F238E27FC236}">
                <a16:creationId xmlns:a16="http://schemas.microsoft.com/office/drawing/2014/main" id="{F99738C9-247B-498E-8801-39D0BB1BFECE}"/>
              </a:ext>
            </a:extLst>
          </p:cNvPr>
          <p:cNvPicPr>
            <a:picLocks noChangeAspect="1"/>
          </p:cNvPicPr>
          <p:nvPr/>
        </p:nvPicPr>
        <p:blipFill>
          <a:blip r:embed="rId4"/>
          <a:stretch>
            <a:fillRect/>
          </a:stretch>
        </p:blipFill>
        <p:spPr>
          <a:xfrm>
            <a:off x="7720641" y="3932088"/>
            <a:ext cx="4231818" cy="2656730"/>
          </a:xfrm>
          <a:prstGeom prst="rect">
            <a:avLst/>
          </a:prstGeom>
        </p:spPr>
      </p:pic>
    </p:spTree>
    <p:extLst>
      <p:ext uri="{BB962C8B-B14F-4D97-AF65-F5344CB8AC3E}">
        <p14:creationId xmlns:p14="http://schemas.microsoft.com/office/powerpoint/2010/main" val="22057013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26172</TotalTime>
  <Words>3338</Words>
  <Application>Microsoft Office PowerPoint</Application>
  <PresentationFormat>宽屏</PresentationFormat>
  <Paragraphs>490</Paragraphs>
  <Slides>27</Slides>
  <Notes>26</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27</vt:i4>
      </vt:variant>
    </vt:vector>
  </HeadingPairs>
  <TitlesOfParts>
    <vt:vector size="40" baseType="lpstr">
      <vt:lpstr>PingFang SC</vt:lpstr>
      <vt:lpstr>等线</vt:lpstr>
      <vt:lpstr>黑体</vt:lpstr>
      <vt:lpstr>微软雅黑</vt:lpstr>
      <vt:lpstr>微软雅黑 Light</vt:lpstr>
      <vt:lpstr>Arial</vt:lpstr>
      <vt:lpstr>Calibri</vt:lpstr>
      <vt:lpstr>Cambria Math</vt:lpstr>
      <vt:lpstr>Gill Sans MT</vt:lpstr>
      <vt:lpstr>Times New Roman</vt:lpstr>
      <vt:lpstr>Wingdings</vt:lpstr>
      <vt:lpstr>Wingdings 2</vt:lpstr>
      <vt:lpstr>Office 主题​​</vt:lpstr>
      <vt:lpstr>350 MeV electron beamline of the  VIGAS project in Tsinghua University</vt:lpstr>
      <vt:lpstr>OUTLINE</vt:lpstr>
      <vt:lpstr>Introduction</vt:lpstr>
      <vt:lpstr>PowerPoint 演示文稿</vt:lpstr>
      <vt:lpstr>Introduction</vt:lpstr>
      <vt:lpstr>Introduction</vt:lpstr>
      <vt:lpstr>Footprint</vt:lpstr>
      <vt:lpstr>Overview of Accelerator System</vt:lpstr>
      <vt:lpstr>Overview of Accelerator System</vt:lpstr>
      <vt:lpstr>S-band waveguide system</vt:lpstr>
      <vt:lpstr>S-band injector &amp; buncher</vt:lpstr>
      <vt:lpstr>S-band TW acc</vt:lpstr>
      <vt:lpstr>S-band TW acc</vt:lpstr>
      <vt:lpstr>X-band waveguide system</vt:lpstr>
      <vt:lpstr>X-band pulse compressor</vt:lpstr>
      <vt:lpstr>X-band TW linac</vt:lpstr>
      <vt:lpstr>X-band TW linac</vt:lpstr>
      <vt:lpstr>X-band TW linac</vt:lpstr>
      <vt:lpstr>X-band TW linac</vt:lpstr>
      <vt:lpstr>High power test @ Tpot-X</vt:lpstr>
      <vt:lpstr>High-gradient performance of XT72 #1</vt:lpstr>
      <vt:lpstr>Conditioning results</vt:lpstr>
      <vt:lpstr>Progress and summary</vt:lpstr>
      <vt:lpstr>Progress and summary</vt:lpstr>
      <vt:lpstr>Progress and summary</vt:lpstr>
      <vt:lpstr>Proposed 100MeV VHEE facility</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lxc</dc:creator>
  <cp:lastModifiedBy>Hongyu Li</cp:lastModifiedBy>
  <cp:revision>504</cp:revision>
  <dcterms:created xsi:type="dcterms:W3CDTF">2022-12-11T07:20:08Z</dcterms:created>
  <dcterms:modified xsi:type="dcterms:W3CDTF">2025-09-15T22:16:39Z</dcterms:modified>
</cp:coreProperties>
</file>