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86" r:id="rId2"/>
    <p:sldId id="2749" r:id="rId3"/>
    <p:sldId id="3024" r:id="rId4"/>
    <p:sldId id="3060" r:id="rId5"/>
    <p:sldId id="3066" r:id="rId6"/>
    <p:sldId id="2754" r:id="rId7"/>
    <p:sldId id="2755" r:id="rId8"/>
    <p:sldId id="510" r:id="rId9"/>
    <p:sldId id="256" r:id="rId10"/>
    <p:sldId id="2833" r:id="rId11"/>
    <p:sldId id="3055" r:id="rId12"/>
    <p:sldId id="2468" r:id="rId13"/>
    <p:sldId id="325" r:id="rId14"/>
    <p:sldId id="299" r:id="rId15"/>
    <p:sldId id="3048" r:id="rId16"/>
    <p:sldId id="3049" r:id="rId17"/>
    <p:sldId id="3050" r:id="rId18"/>
    <p:sldId id="3051" r:id="rId19"/>
    <p:sldId id="3053" r:id="rId20"/>
    <p:sldId id="3057" r:id="rId21"/>
    <p:sldId id="3059" r:id="rId22"/>
    <p:sldId id="2727" r:id="rId23"/>
    <p:sldId id="3044" r:id="rId24"/>
    <p:sldId id="2442" r:id="rId25"/>
    <p:sldId id="3085" r:id="rId26"/>
    <p:sldId id="3086" r:id="rId27"/>
    <p:sldId id="3087" r:id="rId28"/>
    <p:sldId id="3084" r:id="rId29"/>
    <p:sldId id="2445" r:id="rId30"/>
    <p:sldId id="3045" r:id="rId31"/>
    <p:sldId id="32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8C1D40"/>
    <a:srgbClr val="0000FF"/>
    <a:srgbClr val="3399FF"/>
    <a:srgbClr val="FF99FF"/>
    <a:srgbClr val="FF00FF"/>
    <a:srgbClr val="723E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54" autoAdjust="0"/>
    <p:restoredTop sz="95332" autoAdjust="0"/>
  </p:normalViewPr>
  <p:slideViewPr>
    <p:cSldViewPr snapToGrid="0">
      <p:cViewPr varScale="1">
        <p:scale>
          <a:sx n="97" d="100"/>
          <a:sy n="97" d="100"/>
        </p:scale>
        <p:origin x="8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045E5-C469-49F5-83C4-8C0DAC7E58C2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0CBAE-E5B1-4E4E-AEE1-DCACC9C47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4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science: full coherence, stability and tunability, </a:t>
            </a:r>
            <a:r>
              <a:rPr lang="en-US" dirty="0" err="1"/>
              <a:t>attosecond</a:t>
            </a:r>
            <a:r>
              <a:rPr lang="en-US" dirty="0"/>
              <a:t> resolution,</a:t>
            </a:r>
            <a:r>
              <a:rPr lang="en-US" baseline="0" dirty="0"/>
              <a:t> AI and ML co-design</a:t>
            </a:r>
            <a:endParaRPr lang="en-US" dirty="0"/>
          </a:p>
          <a:p>
            <a:r>
              <a:rPr lang="en-US" dirty="0"/>
              <a:t>Started</a:t>
            </a:r>
            <a:r>
              <a:rPr lang="en-US" baseline="0" dirty="0"/>
              <a:t> on FELs in ’90s.  HGHG leading to DUVFEL at Brookhaven.  Helped with design of LCLS and </a:t>
            </a:r>
            <a:r>
              <a:rPr lang="en-US" baseline="0" dirty="0" err="1"/>
              <a:t>FERMI@Trieste</a:t>
            </a:r>
            <a:endParaRPr lang="en-US" baseline="0" dirty="0"/>
          </a:p>
          <a:p>
            <a:r>
              <a:rPr lang="en-US" baseline="0" dirty="0"/>
              <a:t>10 years ago worked with colleagues to apply laser and accelerator technologies to compact x-ray 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0CBAE-E5B1-4E4E-AEE1-DCACC9C47F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26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Generate electrons, kick electrons around, hit the sample at same time as x-rays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0CBAE-E5B1-4E4E-AEE1-DCACC9C47F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97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Ultrafast X-ray source (in commissioning) to provide 100-1000x brightness of conventional liquid-metal X-ray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A7B63D-3E76-4B32-9148-3CAABDE851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871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2A02D404-ADD9-2E2B-E67B-F275817BA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:notes">
            <a:extLst>
              <a:ext uri="{FF2B5EF4-FFF2-40B4-BE49-F238E27FC236}">
                <a16:creationId xmlns:a16="http://schemas.microsoft.com/office/drawing/2014/main" id="{3A1C0690-452E-3438-F879-CDDAA6BFA5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67" name="Google Shape;167;p3:notes">
            <a:extLst>
              <a:ext uri="{FF2B5EF4-FFF2-40B4-BE49-F238E27FC236}">
                <a16:creationId xmlns:a16="http://schemas.microsoft.com/office/drawing/2014/main" id="{5F6959EB-B443-A846-F5E8-7DFA39C703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6826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0CBAE-E5B1-4E4E-AEE1-DCACC9C47FD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39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88B2E-EE31-40DD-A6A9-1529D305C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0BD3F-0E66-4F68-8D1D-28DA49B45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EE57C-FC3C-4869-8837-78B41E754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22AE6-F632-4884-8CC3-967D3E57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1E4452-C59E-496C-8315-FABEF505C0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488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597D-C4C5-4AAE-AA03-AC5648E5B177}" type="datetime1">
              <a:rPr lang="en-US" smtClean="0"/>
              <a:t>9/16/2025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F97C-8400-4B85-A206-C172FBF027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75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 with text 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100" b="1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100" b="1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100" b="1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100" b="1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100" b="1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100" b="1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100" b="1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415596" y="1606433"/>
            <a:ext cx="10427200" cy="4268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7563073-2C44-7695-61B8-7CBC8DBA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0B8F97C-8400-4B85-A206-C172FBF027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343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EF23B-DE04-4991-B22D-1158CAC9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93C27-AE62-44F6-A03C-5065BB09A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2D5BB-2602-462E-8B85-AB425BFB2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3C0D6-8481-43EE-B1F7-E7E3D1BCE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452-C59E-496C-8315-FABEF50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3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BB538-CE32-475D-9E9B-CD99E86A1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DE33A-FCB0-47EA-9373-31753EE3D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11FD99-3DE1-43E5-8974-7AF4C79D1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B7F0F-1442-4175-B79A-9AABBA499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1C26A-F548-4EE1-9424-AE76C23D6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452-C59E-496C-8315-FABEF50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65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2D7C2-6404-4DE9-B323-C493040B7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D5FA3-11FE-4881-9CDD-471BF0713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EEC27-1128-4810-9E87-24D08BAA8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23F62E-C948-4FC1-8905-DB688F32E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B9C0C2-6BCA-44C6-AE11-C222AE933D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50895E-3373-4E34-ABCA-09F71ED80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F434CD-DEF1-49E6-84AE-EF8E188D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452-C59E-496C-8315-FABEF50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1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D6839-D4CC-4FCE-80E1-664E16E9D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5A8BE-2678-4793-A579-971FAB5FF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7E36F-DD88-44A4-89D4-BAEA2C327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452-C59E-496C-8315-FABEF50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1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D2B6E1-BA7F-634D-B23C-303007269F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7C0E63-0914-4195-B51D-20D68FE6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86D7C-4D64-4874-AA42-504060D59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452-C59E-496C-8315-FABEF505C05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-347663" y="2717800"/>
            <a:ext cx="914401" cy="91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1284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6A80-0030-431D-B799-625156D30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39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930F-2FDB-4B0B-93F1-AEED17B7A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AC4BB-93D4-41D7-BDC1-3951D4E6A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B389B-041D-4691-B003-1315B9C89F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EB055-082B-4836-BB66-B45AEE85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A0C52-F5BB-42CD-AE77-EA235674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452-C59E-496C-8315-FABEF50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44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D464-534E-4349-83F0-CF105A20B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C18920-9AC3-401B-8F98-2BF3CF9F02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0058BA-EED1-4152-B8B3-CD454DB2F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29D99-DC5F-4268-B90C-8B59708C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087CF-B8F2-47CA-BE65-EE29AC6B9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452-C59E-496C-8315-FABEF505C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591FF5-634E-44C5-9023-6A3BB8DE9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3C2DD-D5C2-4698-A9A8-228FE7739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9EB42-6D64-48E0-9F2C-F863FC3ED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5B1E4452-C59E-496C-8315-FABEF505C05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D8303E3-E13C-9B2B-8DA1-30C2506A82CF}"/>
              </a:ext>
            </a:extLst>
          </p:cNvPr>
          <p:cNvGrpSpPr/>
          <p:nvPr userDrawn="1"/>
        </p:nvGrpSpPr>
        <p:grpSpPr>
          <a:xfrm>
            <a:off x="121639" y="6067926"/>
            <a:ext cx="4445084" cy="790074"/>
            <a:chOff x="121639" y="6067926"/>
            <a:chExt cx="4445084" cy="7900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D137B1C-5CF4-54DD-9F18-76BD74E6EF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639" y="6067926"/>
              <a:ext cx="781263" cy="7848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66BBCE1-6E30-026B-0BBE-338C0CE7A87E}"/>
                </a:ext>
              </a:extLst>
            </p:cNvPr>
            <p:cNvPicPr/>
            <p:nvPr userDrawn="1"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006"/>
            <a:stretch/>
          </p:blipFill>
          <p:spPr>
            <a:xfrm>
              <a:off x="898358" y="6148070"/>
              <a:ext cx="2012482" cy="70993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E0D248B-D277-24C5-A2A6-3AE3D2457F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1021"/>
            <a:stretch/>
          </p:blipFill>
          <p:spPr>
            <a:xfrm>
              <a:off x="2808394" y="6195309"/>
              <a:ext cx="1758329" cy="595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47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emf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5" Type="http://schemas.openxmlformats.org/officeDocument/2006/relationships/image" Target="../media/image18.jp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CE158F2-62D4-45B2-BE4A-7E193A4A981D}"/>
              </a:ext>
            </a:extLst>
          </p:cNvPr>
          <p:cNvSpPr txBox="1"/>
          <p:nvPr/>
        </p:nvSpPr>
        <p:spPr>
          <a:xfrm>
            <a:off x="2575332" y="1103544"/>
            <a:ext cx="7487418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990033"/>
                </a:solidFill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srgbClr val="8C1D40"/>
                </a:solidFill>
                <a:latin typeface="Palatino Linotype" panose="02040502050505030304" pitchFamily="18" charset="0"/>
              </a:rPr>
              <a:t>VHEE Activities at ASU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1127D12-F06D-4F37-8326-1E114321C9B6}"/>
              </a:ext>
            </a:extLst>
          </p:cNvPr>
          <p:cNvSpPr/>
          <p:nvPr/>
        </p:nvSpPr>
        <p:spPr>
          <a:xfrm>
            <a:off x="3256000" y="2241285"/>
            <a:ext cx="6126081" cy="1312508"/>
          </a:xfrm>
          <a:prstGeom prst="roundRect">
            <a:avLst>
              <a:gd name="adj" fmla="val 0"/>
            </a:avLst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3C4F98-F5B6-47DA-B325-7E3C02B6D1E4}"/>
              </a:ext>
            </a:extLst>
          </p:cNvPr>
          <p:cNvSpPr txBox="1"/>
          <p:nvPr/>
        </p:nvSpPr>
        <p:spPr>
          <a:xfrm>
            <a:off x="4966196" y="2300404"/>
            <a:ext cx="270568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Calibri"/>
              <a:buNone/>
              <a:tabLst/>
              <a:defRPr/>
            </a:pPr>
            <a:r>
              <a:rPr lang="en-US" sz="2800" b="1" kern="0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Mark Holl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B86B8E-1A74-47F6-A42B-ACEC4F71306A}"/>
              </a:ext>
            </a:extLst>
          </p:cNvPr>
          <p:cNvSpPr txBox="1"/>
          <p:nvPr/>
        </p:nvSpPr>
        <p:spPr>
          <a:xfrm>
            <a:off x="3311326" y="2795592"/>
            <a:ext cx="6015425" cy="38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</a:rPr>
              <a:t>Arizona State University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2973F0-C795-4D74-BF83-83D0C9BEC8D4}"/>
              </a:ext>
            </a:extLst>
          </p:cNvPr>
          <p:cNvSpPr/>
          <p:nvPr/>
        </p:nvSpPr>
        <p:spPr>
          <a:xfrm>
            <a:off x="3256000" y="3410809"/>
            <a:ext cx="6126081" cy="716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6191D82-4BE1-4D9D-BDE3-508DF0D828C2}"/>
              </a:ext>
            </a:extLst>
          </p:cNvPr>
          <p:cNvSpPr txBox="1">
            <a:spLocks/>
          </p:cNvSpPr>
          <p:nvPr/>
        </p:nvSpPr>
        <p:spPr>
          <a:xfrm>
            <a:off x="11707520" y="6388405"/>
            <a:ext cx="3569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13CDF-24FD-4154-8881-C6204A414F0A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07ADC0-C4EF-319B-8A90-3D5AE56783FD}"/>
              </a:ext>
            </a:extLst>
          </p:cNvPr>
          <p:cNvSpPr txBox="1"/>
          <p:nvPr/>
        </p:nvSpPr>
        <p:spPr>
          <a:xfrm>
            <a:off x="3256000" y="4169800"/>
            <a:ext cx="612608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This work supported by the National Science Foundation under grants 2153503 and 1935994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FE5867F-28F2-871C-D86B-C780606C3A41}"/>
              </a:ext>
            </a:extLst>
          </p:cNvPr>
          <p:cNvGrpSpPr/>
          <p:nvPr/>
        </p:nvGrpSpPr>
        <p:grpSpPr>
          <a:xfrm>
            <a:off x="4175963" y="3343193"/>
            <a:ext cx="4445084" cy="790074"/>
            <a:chOff x="121639" y="6067926"/>
            <a:chExt cx="4445084" cy="79007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30A8385-AE2B-E71F-09FF-3C898CEE3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639" y="6067926"/>
              <a:ext cx="781263" cy="78489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1A6263-058F-A530-DEB9-A7DDB126D1D1}"/>
                </a:ext>
              </a:extLst>
            </p:cNvPr>
            <p:cNvPicPr/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006"/>
            <a:stretch/>
          </p:blipFill>
          <p:spPr>
            <a:xfrm>
              <a:off x="898358" y="6148070"/>
              <a:ext cx="2012482" cy="70993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B6EEBB5-714D-32DC-8FEB-1E5795F1B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1021"/>
            <a:stretch/>
          </p:blipFill>
          <p:spPr>
            <a:xfrm>
              <a:off x="2808394" y="6195309"/>
              <a:ext cx="1758329" cy="59513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EF06ED8-3BE1-139E-531B-B9F9490A3257}"/>
              </a:ext>
            </a:extLst>
          </p:cNvPr>
          <p:cNvSpPr/>
          <p:nvPr/>
        </p:nvSpPr>
        <p:spPr>
          <a:xfrm>
            <a:off x="-11120" y="-5030"/>
            <a:ext cx="12214240" cy="516794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D30AE-67B7-BB71-07AC-74947F8E05F0}"/>
              </a:ext>
            </a:extLst>
          </p:cNvPr>
          <p:cNvSpPr txBox="1"/>
          <p:nvPr/>
        </p:nvSpPr>
        <p:spPr>
          <a:xfrm>
            <a:off x="852488" y="55129"/>
            <a:ext cx="10487024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International Workshop on Very High Energy Electron Radiotherapy, September 17, 2025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AAC1B-73B0-4C83-B913-D88048C9FA4E}"/>
              </a:ext>
            </a:extLst>
          </p:cNvPr>
          <p:cNvSpPr txBox="1"/>
          <p:nvPr/>
        </p:nvSpPr>
        <p:spPr>
          <a:xfrm>
            <a:off x="-11120" y="6638114"/>
            <a:ext cx="3626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30-10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7827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3" y="230804"/>
            <a:ext cx="12039600" cy="6615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73894" y="2070494"/>
            <a:ext cx="1888653" cy="44627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 Drive Laser</a:t>
            </a:r>
          </a:p>
        </p:txBody>
      </p:sp>
      <p:sp>
        <p:nvSpPr>
          <p:cNvPr id="13" name="TextBox 12"/>
          <p:cNvSpPr txBox="1"/>
          <p:nvPr/>
        </p:nvSpPr>
        <p:spPr>
          <a:xfrm rot="1267325">
            <a:off x="4343248" y="3070758"/>
            <a:ext cx="2126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Pulse Compressor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921" y="1421915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UV laser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1199841" y="1728640"/>
            <a:ext cx="267009" cy="496818"/>
          </a:xfrm>
          <a:prstGeom prst="straightConnector1">
            <a:avLst/>
          </a:prstGeom>
          <a:ln w="381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6172200" y="4102140"/>
            <a:ext cx="0" cy="1208100"/>
          </a:xfrm>
          <a:prstGeom prst="straightConnector1">
            <a:avLst/>
          </a:prstGeom>
          <a:ln w="38100">
            <a:solidFill>
              <a:srgbClr val="FFC6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764845" y="6349112"/>
            <a:ext cx="291465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optics: 9.25 keV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19E4CEF6-2671-4EF0-96F7-4103A13AF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660" y="5075569"/>
            <a:ext cx="2341142" cy="446276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Interaction point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4D008D6-5447-4B67-A137-1E3B10D359CC}"/>
              </a:ext>
            </a:extLst>
          </p:cNvPr>
          <p:cNvCxnSpPr>
            <a:cxnSpLocks/>
          </p:cNvCxnSpPr>
          <p:nvPr/>
        </p:nvCxnSpPr>
        <p:spPr>
          <a:xfrm flipH="1" flipV="1">
            <a:off x="495300" y="4382331"/>
            <a:ext cx="5252969" cy="2189919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C8EBBC9-6B51-45DA-B584-5DB87718DCD7}"/>
              </a:ext>
            </a:extLst>
          </p:cNvPr>
          <p:cNvSpPr txBox="1"/>
          <p:nvPr/>
        </p:nvSpPr>
        <p:spPr>
          <a:xfrm>
            <a:off x="95250" y="57151"/>
            <a:ext cx="11944350" cy="663796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none" lIns="91440" tIns="45720" rIns="91440" bIns="365760" rtlCol="0">
            <a:no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99003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ASU Compact X-Ray Light Source (CXLS)</a:t>
            </a:r>
          </a:p>
        </p:txBody>
      </p:sp>
      <p:sp>
        <p:nvSpPr>
          <p:cNvPr id="45" name="TextBox 11">
            <a:extLst>
              <a:ext uri="{FF2B5EF4-FFF2-40B4-BE49-F238E27FC236}">
                <a16:creationId xmlns:a16="http://schemas.microsoft.com/office/drawing/2014/main" id="{C40670F6-294B-4BEC-8FBB-106887439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2412" y="4106632"/>
            <a:ext cx="2643375" cy="446276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Science Endstation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5CF799E-BB88-43CB-9405-CFA05C7EACCA}"/>
              </a:ext>
            </a:extLst>
          </p:cNvPr>
          <p:cNvCxnSpPr>
            <a:cxnSpLocks/>
          </p:cNvCxnSpPr>
          <p:nvPr/>
        </p:nvCxnSpPr>
        <p:spPr>
          <a:xfrm flipH="1" flipV="1">
            <a:off x="6172200" y="4095750"/>
            <a:ext cx="3087914" cy="1114879"/>
          </a:xfrm>
          <a:prstGeom prst="straightConnector1">
            <a:avLst/>
          </a:prstGeom>
          <a:ln w="76200">
            <a:solidFill>
              <a:srgbClr val="FF00FF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11">
            <a:extLst>
              <a:ext uri="{FF2B5EF4-FFF2-40B4-BE49-F238E27FC236}">
                <a16:creationId xmlns:a16="http://schemas.microsoft.com/office/drawing/2014/main" id="{F07AA56A-456D-40A8-9A8D-6B2B7D789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6235" y="5574283"/>
            <a:ext cx="2671399" cy="800219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Femtosecond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X-ray Output (1 kHz)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EFE2292-2862-49C8-830B-33C4145A80FD}"/>
              </a:ext>
            </a:extLst>
          </p:cNvPr>
          <p:cNvCxnSpPr>
            <a:cxnSpLocks/>
          </p:cNvCxnSpPr>
          <p:nvPr/>
        </p:nvCxnSpPr>
        <p:spPr>
          <a:xfrm flipH="1">
            <a:off x="981804" y="1728640"/>
            <a:ext cx="218037" cy="249725"/>
          </a:xfrm>
          <a:prstGeom prst="straightConnector1">
            <a:avLst/>
          </a:prstGeom>
          <a:ln w="381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5484637-D1E1-4B12-A3BA-69FB5BBB0D6E}"/>
              </a:ext>
            </a:extLst>
          </p:cNvPr>
          <p:cNvCxnSpPr>
            <a:cxnSpLocks/>
          </p:cNvCxnSpPr>
          <p:nvPr/>
        </p:nvCxnSpPr>
        <p:spPr>
          <a:xfrm flipV="1">
            <a:off x="1761556" y="2717800"/>
            <a:ext cx="492694" cy="820687"/>
          </a:xfrm>
          <a:prstGeom prst="straightConnector1">
            <a:avLst/>
          </a:prstGeom>
          <a:ln w="381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76032F3-C96A-4C35-AA56-89AA2FFEAAFB}"/>
              </a:ext>
            </a:extLst>
          </p:cNvPr>
          <p:cNvCxnSpPr>
            <a:cxnSpLocks/>
          </p:cNvCxnSpPr>
          <p:nvPr/>
        </p:nvCxnSpPr>
        <p:spPr>
          <a:xfrm flipV="1">
            <a:off x="1759550" y="2510371"/>
            <a:ext cx="164500" cy="1038457"/>
          </a:xfrm>
          <a:prstGeom prst="straightConnector1">
            <a:avLst/>
          </a:prstGeom>
          <a:ln w="381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DBFA41A-DDDE-48AE-8ABB-8072AC4E7FF1}"/>
              </a:ext>
            </a:extLst>
          </p:cNvPr>
          <p:cNvCxnSpPr>
            <a:cxnSpLocks/>
          </p:cNvCxnSpPr>
          <p:nvPr/>
        </p:nvCxnSpPr>
        <p:spPr>
          <a:xfrm flipV="1">
            <a:off x="1748406" y="2858087"/>
            <a:ext cx="865052" cy="690741"/>
          </a:xfrm>
          <a:prstGeom prst="straightConnector1">
            <a:avLst/>
          </a:prstGeom>
          <a:ln w="38100">
            <a:solidFill>
              <a:srgbClr val="99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0E027B2-E058-475D-AEB0-E6DAB6417522}"/>
              </a:ext>
            </a:extLst>
          </p:cNvPr>
          <p:cNvSpPr txBox="1"/>
          <p:nvPr/>
        </p:nvSpPr>
        <p:spPr>
          <a:xfrm>
            <a:off x="773302" y="3886200"/>
            <a:ext cx="312378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~30-40 MeV electron energy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1E0569-3C48-44FF-8D0B-5C2027BEEFEA}"/>
              </a:ext>
            </a:extLst>
          </p:cNvPr>
          <p:cNvSpPr txBox="1"/>
          <p:nvPr/>
        </p:nvSpPr>
        <p:spPr>
          <a:xfrm>
            <a:off x="127000" y="968039"/>
            <a:ext cx="1854200" cy="44627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Photoinjector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F27D4A-2CB1-46D3-9010-0BB99ED06CAA}"/>
              </a:ext>
            </a:extLst>
          </p:cNvPr>
          <p:cNvSpPr txBox="1"/>
          <p:nvPr/>
        </p:nvSpPr>
        <p:spPr>
          <a:xfrm>
            <a:off x="5231788" y="1764853"/>
            <a:ext cx="245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9.3 GHz “Klystrons”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81976" y="939242"/>
            <a:ext cx="2357074" cy="80021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MW Radio-Frequency Source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2C76BF-EF09-7A22-313B-1515D9E6315C}"/>
              </a:ext>
            </a:extLst>
          </p:cNvPr>
          <p:cNvSpPr txBox="1"/>
          <p:nvPr/>
        </p:nvSpPr>
        <p:spPr>
          <a:xfrm>
            <a:off x="9679495" y="2533134"/>
            <a:ext cx="211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 W, 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(DIRA)</a:t>
            </a:r>
          </a:p>
        </p:txBody>
      </p:sp>
      <p:sp>
        <p:nvSpPr>
          <p:cNvPr id="28" name="TextBox 27"/>
          <p:cNvSpPr txBox="1"/>
          <p:nvPr/>
        </p:nvSpPr>
        <p:spPr>
          <a:xfrm rot="1320000">
            <a:off x="1467793" y="5371976"/>
            <a:ext cx="24283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~10 meters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6479" y="3439924"/>
            <a:ext cx="2448642" cy="44627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Linear Accelerator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8D3130-DC2B-CE0E-BCFC-8B49DC9A4D73}"/>
              </a:ext>
            </a:extLst>
          </p:cNvPr>
          <p:cNvSpPr txBox="1"/>
          <p:nvPr/>
        </p:nvSpPr>
        <p:spPr>
          <a:xfrm>
            <a:off x="9282412" y="4575464"/>
            <a:ext cx="2859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Tunable Pump Laser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3EF87609-ADF9-459A-826D-3BA45DAB2DDE}"/>
              </a:ext>
            </a:extLst>
          </p:cNvPr>
          <p:cNvSpPr txBox="1">
            <a:spLocks/>
          </p:cNvSpPr>
          <p:nvPr/>
        </p:nvSpPr>
        <p:spPr>
          <a:xfrm>
            <a:off x="11707520" y="6388405"/>
            <a:ext cx="3569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13CDF-24FD-4154-8881-C6204A414F0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519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FCC579-A14E-4331-A77F-D774D7117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6A80-0030-431D-B799-625156D30D06}" type="slidenum">
              <a:rPr lang="en-US" smtClean="0"/>
              <a:t>11</a:t>
            </a:fld>
            <a:endParaRPr lang="en-US"/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57E171F3-FF59-44FC-AC79-BC8EC7AE5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84" y="0"/>
            <a:ext cx="950596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FF33F82-9840-4B8F-855E-BA110D4CD572}"/>
              </a:ext>
            </a:extLst>
          </p:cNvPr>
          <p:cNvCxnSpPr>
            <a:cxnSpLocks/>
          </p:cNvCxnSpPr>
          <p:nvPr/>
        </p:nvCxnSpPr>
        <p:spPr>
          <a:xfrm>
            <a:off x="4688480" y="1928168"/>
            <a:ext cx="118470" cy="2408882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6645CFF-5D17-4053-9FC6-DDBA6A2B9E12}"/>
              </a:ext>
            </a:extLst>
          </p:cNvPr>
          <p:cNvSpPr txBox="1"/>
          <p:nvPr/>
        </p:nvSpPr>
        <p:spPr>
          <a:xfrm>
            <a:off x="4059415" y="1281837"/>
            <a:ext cx="1209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Interaction</a:t>
            </a:r>
          </a:p>
          <a:p>
            <a:pPr algn="ctr"/>
            <a:r>
              <a:rPr lang="en-US" dirty="0"/>
              <a:t>Point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74D474-9583-4DDF-ABD5-4636CBAE75DF}"/>
              </a:ext>
            </a:extLst>
          </p:cNvPr>
          <p:cNvSpPr txBox="1"/>
          <p:nvPr/>
        </p:nvSpPr>
        <p:spPr>
          <a:xfrm>
            <a:off x="5614040" y="5722977"/>
            <a:ext cx="1251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IR Beam</a:t>
            </a:r>
          </a:p>
          <a:p>
            <a:pPr algn="ctr"/>
            <a:r>
              <a:rPr lang="en-US" dirty="0"/>
              <a:t>(undulator)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79E2C9-6BC1-4766-9E0F-F3556D7E6B68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6239596" y="5156200"/>
            <a:ext cx="129454" cy="56677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5A3191-99AC-45A6-94F3-4EFDAA063410}"/>
              </a:ext>
            </a:extLst>
          </p:cNvPr>
          <p:cNvSpPr txBox="1"/>
          <p:nvPr/>
        </p:nvSpPr>
        <p:spPr>
          <a:xfrm>
            <a:off x="8338391" y="217269"/>
            <a:ext cx="1560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Free Divergent</a:t>
            </a:r>
          </a:p>
          <a:p>
            <a:pPr algn="ctr"/>
            <a:r>
              <a:rPr lang="en-US" dirty="0"/>
              <a:t>Beam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186A0-FC96-4B68-809E-F0A766CC06D3}"/>
              </a:ext>
            </a:extLst>
          </p:cNvPr>
          <p:cNvSpPr txBox="1"/>
          <p:nvPr/>
        </p:nvSpPr>
        <p:spPr>
          <a:xfrm>
            <a:off x="10542895" y="1061818"/>
            <a:ext cx="1193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Collimated</a:t>
            </a:r>
          </a:p>
          <a:p>
            <a:pPr algn="ctr"/>
            <a:r>
              <a:rPr lang="en-US" dirty="0"/>
              <a:t>Beam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B4D4F9-8987-46CA-A2F6-04A1ECEE9197}"/>
              </a:ext>
            </a:extLst>
          </p:cNvPr>
          <p:cNvCxnSpPr>
            <a:cxnSpLocks/>
          </p:cNvCxnSpPr>
          <p:nvPr/>
        </p:nvCxnSpPr>
        <p:spPr>
          <a:xfrm>
            <a:off x="9118604" y="819150"/>
            <a:ext cx="457196" cy="261719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46B097D-77F8-40B7-BCD4-3B5C2D71DB23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10071624" y="1130300"/>
            <a:ext cx="471271" cy="254684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97F8C68-F8BE-4ED4-9900-D877AF0C6D1F}"/>
              </a:ext>
            </a:extLst>
          </p:cNvPr>
          <p:cNvSpPr txBox="1"/>
          <p:nvPr/>
        </p:nvSpPr>
        <p:spPr>
          <a:xfrm>
            <a:off x="6239596" y="495984"/>
            <a:ext cx="866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Montel</a:t>
            </a:r>
          </a:p>
          <a:p>
            <a:pPr algn="ctr"/>
            <a:r>
              <a:rPr lang="en-US" dirty="0"/>
              <a:t>Optic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7B4A17B-BC0E-4C7A-961F-C7A3653A9725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5768325" y="1142315"/>
            <a:ext cx="904339" cy="2470835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8036631-10C3-4EC1-8B7D-074362A84BC5}"/>
              </a:ext>
            </a:extLst>
          </p:cNvPr>
          <p:cNvSpPr txBox="1"/>
          <p:nvPr/>
        </p:nvSpPr>
        <p:spPr>
          <a:xfrm>
            <a:off x="1736149" y="4713069"/>
            <a:ext cx="960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Electron</a:t>
            </a:r>
          </a:p>
          <a:p>
            <a:pPr algn="ctr"/>
            <a:r>
              <a:rPr lang="en-US" dirty="0"/>
              <a:t>Beam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BB65405-F0B6-4E80-BFB2-9F0D60DA07DB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2696155" y="4903827"/>
            <a:ext cx="1126545" cy="13240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F782CA5-1C55-48C4-9866-97A133D3944A}"/>
              </a:ext>
            </a:extLst>
          </p:cNvPr>
          <p:cNvSpPr txBox="1"/>
          <p:nvPr/>
        </p:nvSpPr>
        <p:spPr>
          <a:xfrm>
            <a:off x="374940" y="166896"/>
            <a:ext cx="9806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C1D40"/>
                </a:solidFill>
              </a:rPr>
              <a:t>CXLS Interaction Point Chamber</a:t>
            </a:r>
          </a:p>
          <a:p>
            <a:r>
              <a:rPr lang="en-US" sz="2400" b="1" dirty="0">
                <a:solidFill>
                  <a:srgbClr val="8C1D40"/>
                </a:solidFill>
              </a:rPr>
              <a:t>with Montel Optic (9.25 keV)</a:t>
            </a:r>
          </a:p>
        </p:txBody>
      </p:sp>
    </p:spTree>
    <p:extLst>
      <p:ext uri="{BB962C8B-B14F-4D97-AF65-F5344CB8AC3E}">
        <p14:creationId xmlns:p14="http://schemas.microsoft.com/office/powerpoint/2010/main" val="1672867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419B42-60C6-908E-550A-16620871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F97C-8400-4B85-A206-C172FBF0270B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5D293-0F07-68C9-D832-028800C07246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8318D3-802A-4BC0-9254-40A4C79F976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34F52CE-A272-5AF0-A6C5-0FA12D497E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012" y="647064"/>
            <a:ext cx="4114799" cy="2425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B9F6D56-36A7-D73C-537E-1F8BCD8FFE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468" y="184906"/>
            <a:ext cx="4502059" cy="3780552"/>
          </a:xfrm>
          <a:prstGeom prst="rect">
            <a:avLst/>
          </a:prstGeom>
        </p:spPr>
      </p:pic>
      <p:pic>
        <p:nvPicPr>
          <p:cNvPr id="51" name="image22.png">
            <a:extLst>
              <a:ext uri="{FF2B5EF4-FFF2-40B4-BE49-F238E27FC236}">
                <a16:creationId xmlns:a16="http://schemas.microsoft.com/office/drawing/2014/main" id="{FC01144A-7566-1441-A856-E929A19334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487468" y="4184817"/>
            <a:ext cx="4476619" cy="1952174"/>
          </a:xfrm>
          <a:prstGeom prst="rect">
            <a:avLst/>
          </a:prstGeom>
          <a:ln/>
        </p:spPr>
      </p:pic>
      <p:sp>
        <p:nvSpPr>
          <p:cNvPr id="52" name="Rectangle 2">
            <a:extLst>
              <a:ext uri="{FF2B5EF4-FFF2-40B4-BE49-F238E27FC236}">
                <a16:creationId xmlns:a16="http://schemas.microsoft.com/office/drawing/2014/main" id="{1BF7980F-C334-0187-C46F-7E7EEC686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324" y="16400"/>
            <a:ext cx="8810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990033"/>
                </a:solidFill>
              </a:defRPr>
            </a:lvl1pPr>
          </a:lstStyle>
          <a:p>
            <a:r>
              <a:rPr lang="en-US" dirty="0"/>
              <a:t>Holey YAG at Interaction Point</a:t>
            </a:r>
          </a:p>
        </p:txBody>
      </p:sp>
      <p:pic>
        <p:nvPicPr>
          <p:cNvPr id="6" name="image43.png">
            <a:extLst>
              <a:ext uri="{FF2B5EF4-FFF2-40B4-BE49-F238E27FC236}">
                <a16:creationId xmlns:a16="http://schemas.microsoft.com/office/drawing/2014/main" id="{A1BE3469-532F-87F1-AF65-4F617D1AF73A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5533" y="3429000"/>
            <a:ext cx="3550170" cy="2687052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A5738-EA4B-C7A5-0923-09D43F79EDF6}"/>
              </a:ext>
            </a:extLst>
          </p:cNvPr>
          <p:cNvSpPr txBox="1"/>
          <p:nvPr/>
        </p:nvSpPr>
        <p:spPr>
          <a:xfrm>
            <a:off x="391273" y="3429000"/>
            <a:ext cx="3003378" cy="224676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Laser-drilled precision holes add novel abilities to YAG.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Improves spatial resolution from 15 um to 3 um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Transforms YAG from invasive diagnostic to noninvasive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r>
              <a:rPr lang="en-US" sz="1400" dirty="0"/>
              <a:t>YAG has remarkable ability to provide fs timing info and micron spatial overlap between laser and e-beam.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B1A59-6FB1-BDE4-CF33-7A2B6FEBACB1}"/>
              </a:ext>
            </a:extLst>
          </p:cNvPr>
          <p:cNvSpPr txBox="1"/>
          <p:nvPr/>
        </p:nvSpPr>
        <p:spPr>
          <a:xfrm>
            <a:off x="4260742" y="3627675"/>
            <a:ext cx="237022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E-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through small hole showing horizontal tails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E86D07-ECAC-DB21-49C3-A33C1B108FB3}"/>
              </a:ext>
            </a:extLst>
          </p:cNvPr>
          <p:cNvSpPr txBox="1"/>
          <p:nvPr/>
        </p:nvSpPr>
        <p:spPr>
          <a:xfrm>
            <a:off x="8391584" y="5701002"/>
            <a:ext cx="27432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Holey 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 illuminated by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999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B2ADB-04A3-C6E5-DD19-D5A215D8C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E34A4-A875-481E-AB01-49C4BE47F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71" y="161089"/>
            <a:ext cx="11360800" cy="7635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990033"/>
                </a:solidFill>
                <a:latin typeface="+mn-lt"/>
                <a:ea typeface="+mn-ea"/>
                <a:cs typeface="+mn-cs"/>
              </a:rPr>
              <a:t>X-ray Results: Validated X-ray Photon Energy, Flux Estimates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DB66DE-A869-E496-D2FE-7B3A1DFC2A2B}"/>
              </a:ext>
            </a:extLst>
          </p:cNvPr>
          <p:cNvGrpSpPr/>
          <p:nvPr/>
        </p:nvGrpSpPr>
        <p:grpSpPr>
          <a:xfrm>
            <a:off x="5786668" y="2128527"/>
            <a:ext cx="6059343" cy="3534674"/>
            <a:chOff x="5135879" y="1238841"/>
            <a:chExt cx="4998721" cy="2915968"/>
          </a:xfrm>
        </p:grpSpPr>
        <p:pic>
          <p:nvPicPr>
            <p:cNvPr id="4" name="Picture 3" descr="A yellow and blue chart&#10;&#10;Description automatically generated">
              <a:extLst>
                <a:ext uri="{FF2B5EF4-FFF2-40B4-BE49-F238E27FC236}">
                  <a16:creationId xmlns:a16="http://schemas.microsoft.com/office/drawing/2014/main" id="{D5FB1D5A-249B-482A-53C9-C321F0914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86"/>
            <a:stretch/>
          </p:blipFill>
          <p:spPr>
            <a:xfrm>
              <a:off x="5724817" y="1238841"/>
              <a:ext cx="3741803" cy="2839768"/>
            </a:xfrm>
            <a:prstGeom prst="rect">
              <a:avLst/>
            </a:prstGeom>
          </p:spPr>
        </p:pic>
        <p:pic>
          <p:nvPicPr>
            <p:cNvPr id="8" name="Picture 7" descr="A blue and yellow chart&#10;&#10;Description automatically generated">
              <a:extLst>
                <a:ext uri="{FF2B5EF4-FFF2-40B4-BE49-F238E27FC236}">
                  <a16:creationId xmlns:a16="http://schemas.microsoft.com/office/drawing/2014/main" id="{02ECE373-37FB-29D2-1F82-571D38F5A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67" t="5613" r="-1541" b="14967"/>
            <a:stretch/>
          </p:blipFill>
          <p:spPr>
            <a:xfrm>
              <a:off x="7697470" y="1393895"/>
              <a:ext cx="2437130" cy="22722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A66E66-33ED-67CE-2435-F9DB502E5171}"/>
                </a:ext>
              </a:extLst>
            </p:cNvPr>
            <p:cNvSpPr txBox="1"/>
            <p:nvPr/>
          </p:nvSpPr>
          <p:spPr>
            <a:xfrm>
              <a:off x="6416040" y="3268980"/>
              <a:ext cx="1158240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Cu Foil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6651A8-E3C2-7BF6-3FED-9B976FDF617D}"/>
                </a:ext>
              </a:extLst>
            </p:cNvPr>
            <p:cNvSpPr txBox="1"/>
            <p:nvPr/>
          </p:nvSpPr>
          <p:spPr>
            <a:xfrm>
              <a:off x="7978140" y="3268980"/>
              <a:ext cx="1158240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No Foil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33F9760-9D40-E8EF-76C7-A9448178B074}"/>
                </a:ext>
              </a:extLst>
            </p:cNvPr>
            <p:cNvCxnSpPr>
              <a:cxnSpLocks/>
            </p:cNvCxnSpPr>
            <p:nvPr/>
          </p:nvCxnSpPr>
          <p:spPr>
            <a:xfrm>
              <a:off x="8983980" y="1569720"/>
              <a:ext cx="5334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5DEBBCA-EBCF-6ECB-079D-02C5B9850B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4540" y="1569720"/>
              <a:ext cx="58674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pic>
          <p:nvPicPr>
            <p:cNvPr id="13" name="Picture 12" descr="A yellow and blue chart&#10;&#10;Description automatically generated">
              <a:extLst>
                <a:ext uri="{FF2B5EF4-FFF2-40B4-BE49-F238E27FC236}">
                  <a16:creationId xmlns:a16="http://schemas.microsoft.com/office/drawing/2014/main" id="{B999074C-E0BF-3BF1-2299-868C01432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58" r="331"/>
            <a:stretch/>
          </p:blipFill>
          <p:spPr>
            <a:xfrm>
              <a:off x="5135879" y="1315041"/>
              <a:ext cx="541021" cy="283976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BED204-72C0-B1EA-E02E-60E1C7B2D27C}"/>
              </a:ext>
            </a:extLst>
          </p:cNvPr>
          <p:cNvGrpSpPr/>
          <p:nvPr/>
        </p:nvGrpSpPr>
        <p:grpSpPr>
          <a:xfrm>
            <a:off x="217788" y="1945791"/>
            <a:ext cx="5380853" cy="3829638"/>
            <a:chOff x="-142902" y="1638533"/>
            <a:chExt cx="5766270" cy="41039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960A9D-37BC-E606-6440-8DC7595EA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940" y="1638533"/>
              <a:ext cx="5244428" cy="41039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CF7630C-BDA9-90BE-94CA-BD0941313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762" t="9226" r="52270" b="10983"/>
            <a:stretch/>
          </p:blipFill>
          <p:spPr>
            <a:xfrm>
              <a:off x="1098550" y="2034539"/>
              <a:ext cx="1743710" cy="324929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B5C1A91-3C36-EA9A-5A98-C5B6EA702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7008" t="4953" r="768" b="7100"/>
            <a:stretch/>
          </p:blipFill>
          <p:spPr>
            <a:xfrm>
              <a:off x="-142902" y="1872906"/>
              <a:ext cx="666750" cy="3581399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CB3708-9FFB-2377-C335-35D04E8BD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F97C-8400-4B85-A206-C172FBF0270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887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0363E1-6D7D-4E6B-848B-D950F75845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6" y="668741"/>
            <a:ext cx="6309815" cy="47323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97EC85-22F4-D6F9-6BF5-27F98C0F68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046" y="1105469"/>
            <a:ext cx="5022375" cy="376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94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C69F96-BE54-D094-9847-A5DDB8797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F97C-8400-4B85-A206-C172FBF0270B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4EED95-4509-F46A-EE93-CF4FC1F464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8" y="693325"/>
            <a:ext cx="6136007" cy="46020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E95464-43DA-9890-BA7E-A77B843AB6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"/>
          <a:stretch/>
        </p:blipFill>
        <p:spPr>
          <a:xfrm>
            <a:off x="6431710" y="693326"/>
            <a:ext cx="5600792" cy="460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11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C69F96-BE54-D094-9847-A5DDB8797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F97C-8400-4B85-A206-C172FBF0270B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AE117-6E6C-C332-A380-20BF282996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r="18383"/>
          <a:stretch/>
        </p:blipFill>
        <p:spPr>
          <a:xfrm>
            <a:off x="386687" y="586853"/>
            <a:ext cx="4991131" cy="5104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B86058-C2F0-8315-4C7B-E2C81086BF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1" t="5174" r="17562" b="10647"/>
          <a:stretch/>
        </p:blipFill>
        <p:spPr>
          <a:xfrm>
            <a:off x="5916709" y="586853"/>
            <a:ext cx="5888604" cy="510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55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C69F96-BE54-D094-9847-A5DDB8797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F97C-8400-4B85-A206-C172FBF0270B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12CBC-636D-195F-45C1-940B53D78A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5263" y="1188727"/>
            <a:ext cx="5272964" cy="3954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265A57-3D75-5066-4C68-045DEF75D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30107" y="1188725"/>
            <a:ext cx="5272964" cy="395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62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C69F96-BE54-D094-9847-A5DDB8797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F97C-8400-4B85-A206-C172FBF0270B}" type="slidenum">
              <a:rPr lang="en-US" smtClean="0"/>
              <a:t>18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A57BCC-B786-4ACC-53FF-E7A61324A4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67" y="477672"/>
            <a:ext cx="7078640" cy="5308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18B837-A972-397F-1DBC-18ABDDE99A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857" y="300252"/>
            <a:ext cx="3935104" cy="2951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DEAA8-8688-6559-1FF1-FDFE666565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857" y="3429000"/>
            <a:ext cx="3935105" cy="295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65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C69F96-BE54-D094-9847-A5DDB8797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F97C-8400-4B85-A206-C172FBF0270B}" type="slidenum">
              <a:rPr lang="en-US" smtClean="0"/>
              <a:t>19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CCFFA2-18AE-780F-DD19-37224F3EAF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87" y="1723031"/>
            <a:ext cx="3853219" cy="28899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F30D19-28E1-6FE0-5700-81B17BCD6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67" y="527145"/>
            <a:ext cx="7328846" cy="549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52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B984851B-035E-49BB-2C3D-1637767F9E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3738" y="957251"/>
            <a:ext cx="6306589" cy="52286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6834" y="93076"/>
            <a:ext cx="10598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8C1D40"/>
                </a:solidFill>
              </a:defRPr>
            </a:lvl1pPr>
          </a:lstStyle>
          <a:p>
            <a:r>
              <a:rPr lang="en-US" dirty="0"/>
              <a:t>NSF CXFEL Project – What is it?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4339" y="800962"/>
            <a:ext cx="467305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A two-phase project to build a compact fully coherent x-ray laser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(and now also, VHEE FLASH)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F97C-8400-4B85-A206-C172FBF0270B}" type="slidenum">
              <a:rPr lang="en-US" smtClean="0"/>
              <a:t>2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183826-D73F-B615-5DB0-935076DD8E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62" y="2547938"/>
            <a:ext cx="6049906" cy="33242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40D39B-6E86-D29C-8105-863C96EA33E0}"/>
              </a:ext>
            </a:extLst>
          </p:cNvPr>
          <p:cNvSpPr txBox="1"/>
          <p:nvPr/>
        </p:nvSpPr>
        <p:spPr>
          <a:xfrm>
            <a:off x="555620" y="1639651"/>
            <a:ext cx="3328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CXLS</a:t>
            </a:r>
          </a:p>
          <a:p>
            <a:pPr algn="ctr"/>
            <a:r>
              <a:rPr lang="en-US" b="1" dirty="0"/>
              <a:t>Phase 1 Hard X-ray ICS Source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FD9E0E-D15E-D0F7-9B31-1D173BCBB486}"/>
              </a:ext>
            </a:extLst>
          </p:cNvPr>
          <p:cNvSpPr txBox="1"/>
          <p:nvPr/>
        </p:nvSpPr>
        <p:spPr>
          <a:xfrm>
            <a:off x="5450147" y="1870459"/>
            <a:ext cx="37147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CXFEL</a:t>
            </a:r>
          </a:p>
          <a:p>
            <a:pPr algn="ctr"/>
            <a:r>
              <a:rPr lang="en-US" b="1" dirty="0"/>
              <a:t>Phase 2 Soft X-ray Coherent Laser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73D9CA-43E7-D968-C1DA-218112219014}"/>
              </a:ext>
            </a:extLst>
          </p:cNvPr>
          <p:cNvSpPr txBox="1"/>
          <p:nvPr/>
        </p:nvSpPr>
        <p:spPr>
          <a:xfrm>
            <a:off x="812444" y="4848670"/>
            <a:ext cx="2368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Built and now commissioning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072D72-D4CF-A612-EF48-16177A16B25D}"/>
              </a:ext>
            </a:extLst>
          </p:cNvPr>
          <p:cNvSpPr txBox="1"/>
          <p:nvPr/>
        </p:nvSpPr>
        <p:spPr>
          <a:xfrm>
            <a:off x="7064778" y="5517186"/>
            <a:ext cx="3091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 year construction began March 15, 2023 under $90.8M NSF midscale RI-2 award</a:t>
            </a:r>
          </a:p>
        </p:txBody>
      </p:sp>
    </p:spTree>
    <p:extLst>
      <p:ext uri="{BB962C8B-B14F-4D97-AF65-F5344CB8AC3E}">
        <p14:creationId xmlns:p14="http://schemas.microsoft.com/office/powerpoint/2010/main" val="1173332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39305C-F2B1-496A-9525-D64230A203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2B89E-0CBF-464A-A731-FACFD21B0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6A80-0030-431D-B799-625156D30D06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AEB4EB-252D-4EE5-B183-C6DB8D6F1725}"/>
              </a:ext>
            </a:extLst>
          </p:cNvPr>
          <p:cNvSpPr txBox="1"/>
          <p:nvPr/>
        </p:nvSpPr>
        <p:spPr>
          <a:xfrm>
            <a:off x="656839" y="349971"/>
            <a:ext cx="3572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8C1D40"/>
                </a:solidFill>
              </a:rPr>
              <a:t>CXFEL Facility</a:t>
            </a:r>
          </a:p>
        </p:txBody>
      </p:sp>
    </p:spTree>
    <p:extLst>
      <p:ext uri="{BB962C8B-B14F-4D97-AF65-F5344CB8AC3E}">
        <p14:creationId xmlns:p14="http://schemas.microsoft.com/office/powerpoint/2010/main" val="766236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2B89E-0CBF-464A-A731-FACFD21B0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6A80-0030-431D-B799-625156D30D06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AEB4EB-252D-4EE5-B183-C6DB8D6F1725}"/>
              </a:ext>
            </a:extLst>
          </p:cNvPr>
          <p:cNvSpPr txBox="1"/>
          <p:nvPr/>
        </p:nvSpPr>
        <p:spPr>
          <a:xfrm>
            <a:off x="1118677" y="2083498"/>
            <a:ext cx="97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C1D40"/>
                </a:solidFill>
              </a:rPr>
              <a:t>USS-B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1F9A3-B821-46D4-9DFB-481562A3806D}"/>
              </a:ext>
            </a:extLst>
          </p:cNvPr>
          <p:cNvSpPr txBox="1"/>
          <p:nvPr/>
        </p:nvSpPr>
        <p:spPr>
          <a:xfrm>
            <a:off x="308763" y="4765264"/>
            <a:ext cx="97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C1D40"/>
                </a:solidFill>
              </a:rPr>
              <a:t>USS-A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FE9F1B-6DD9-4CD4-AA07-3AFFDAFD8B21}"/>
              </a:ext>
            </a:extLst>
          </p:cNvPr>
          <p:cNvSpPr txBox="1"/>
          <p:nvPr/>
        </p:nvSpPr>
        <p:spPr>
          <a:xfrm>
            <a:off x="6890625" y="2147997"/>
            <a:ext cx="97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C1D40"/>
                </a:solidFill>
              </a:rPr>
              <a:t>USS-Q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A3F4D3-F1B5-4017-9824-6F059C65DE3D}"/>
              </a:ext>
            </a:extLst>
          </p:cNvPr>
          <p:cNvSpPr txBox="1"/>
          <p:nvPr/>
        </p:nvSpPr>
        <p:spPr>
          <a:xfrm>
            <a:off x="6096000" y="5235015"/>
            <a:ext cx="97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C1D40"/>
                </a:solidFill>
              </a:rPr>
              <a:t>CAM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8B3098-62C2-4839-A4FB-7843811D3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293020"/>
            <a:ext cx="4688906" cy="30339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38D4F5-54FB-4C33-8631-1D825DECD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44" y="2974786"/>
            <a:ext cx="4688907" cy="30339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D607B6-6D14-42C4-99B7-A98776FD3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657" y="363823"/>
            <a:ext cx="4468784" cy="28915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BD337B-6A85-4789-8D41-22918BA5F7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51" y="2880155"/>
            <a:ext cx="4981402" cy="32232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61D6F65-70CA-4362-BF56-308F8C3918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320" y="3654133"/>
            <a:ext cx="3272637" cy="21175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5C5F5A-06B4-496C-AE52-8FD0559561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10" y="509739"/>
            <a:ext cx="3477636" cy="22502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33DFA4-EDDA-4C4E-B4FE-33C23DBCC0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429" y="465399"/>
            <a:ext cx="2957118" cy="19134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689142-8317-4C30-BFEA-6AEEF10952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18" y="3695114"/>
            <a:ext cx="3408220" cy="2205319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8E1CA6B0-2CA2-20C7-04EA-7BBE74987B07}"/>
              </a:ext>
            </a:extLst>
          </p:cNvPr>
          <p:cNvSpPr/>
          <p:nvPr/>
        </p:nvSpPr>
        <p:spPr>
          <a:xfrm>
            <a:off x="2602891" y="2499284"/>
            <a:ext cx="214812" cy="21481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969FB3E2-FBD1-4485-633B-D5632968FB78}"/>
              </a:ext>
            </a:extLst>
          </p:cNvPr>
          <p:cNvSpPr/>
          <p:nvPr/>
        </p:nvSpPr>
        <p:spPr>
          <a:xfrm>
            <a:off x="1753995" y="5226929"/>
            <a:ext cx="214812" cy="21481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4A077BD1-6895-12EA-B810-F4A2C715769C}"/>
              </a:ext>
            </a:extLst>
          </p:cNvPr>
          <p:cNvSpPr/>
          <p:nvPr/>
        </p:nvSpPr>
        <p:spPr>
          <a:xfrm>
            <a:off x="8571433" y="2468079"/>
            <a:ext cx="214812" cy="21481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C8F9FF20-0CE0-1EC6-61DB-23A89EDAD964}"/>
              </a:ext>
            </a:extLst>
          </p:cNvPr>
          <p:cNvSpPr/>
          <p:nvPr/>
        </p:nvSpPr>
        <p:spPr>
          <a:xfrm>
            <a:off x="7449419" y="5226929"/>
            <a:ext cx="214812" cy="21481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AE4E75E5-D36C-D2D8-836F-11E87B2B2695}"/>
              </a:ext>
            </a:extLst>
          </p:cNvPr>
          <p:cNvSpPr/>
          <p:nvPr/>
        </p:nvSpPr>
        <p:spPr>
          <a:xfrm>
            <a:off x="5637733" y="6223595"/>
            <a:ext cx="214812" cy="21481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2EECE-B5C3-DB4A-F941-CA09F91312A8}"/>
              </a:ext>
            </a:extLst>
          </p:cNvPr>
          <p:cNvSpPr txBox="1"/>
          <p:nvPr/>
        </p:nvSpPr>
        <p:spPr>
          <a:xfrm>
            <a:off x="5895975" y="6171684"/>
            <a:ext cx="238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VHEE FLASH RESEARCH</a:t>
            </a:r>
          </a:p>
        </p:txBody>
      </p:sp>
    </p:spTree>
    <p:extLst>
      <p:ext uri="{BB962C8B-B14F-4D97-AF65-F5344CB8AC3E}">
        <p14:creationId xmlns:p14="http://schemas.microsoft.com/office/powerpoint/2010/main" val="2329361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8A3AF82A-8511-074E-5B46-821BB9E0B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generated image of a factory&#10;&#10;Description automatically generated">
            <a:extLst>
              <a:ext uri="{FF2B5EF4-FFF2-40B4-BE49-F238E27FC236}">
                <a16:creationId xmlns:a16="http://schemas.microsoft.com/office/drawing/2014/main" id="{9D0936DB-AAEB-703B-DC61-62BBB72B2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0" t="6613" r="22397" b="40523"/>
          <a:stretch/>
        </p:blipFill>
        <p:spPr>
          <a:xfrm>
            <a:off x="4634620" y="-194933"/>
            <a:ext cx="5962047" cy="6539978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E9D09CC-BEB0-5C2C-BD71-6BB1F32A5E9A}"/>
              </a:ext>
            </a:extLst>
          </p:cNvPr>
          <p:cNvSpPr txBox="1">
            <a:spLocks/>
          </p:cNvSpPr>
          <p:nvPr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C6D422-170C-77BF-DA90-CC7E64150BB3}"/>
              </a:ext>
            </a:extLst>
          </p:cNvPr>
          <p:cNvSpPr txBox="1"/>
          <p:nvPr/>
        </p:nvSpPr>
        <p:spPr>
          <a:xfrm>
            <a:off x="402805" y="342245"/>
            <a:ext cx="4200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 b="1">
                <a:solidFill>
                  <a:srgbClr val="990033"/>
                </a:solidFill>
              </a:defRPr>
            </a:lvl1pPr>
          </a:lstStyle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CXFEL ICS Laser Components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8411C5-BDC2-D826-F454-F505C1F6B26D}"/>
              </a:ext>
            </a:extLst>
          </p:cNvPr>
          <p:cNvSpPr/>
          <p:nvPr/>
        </p:nvSpPr>
        <p:spPr>
          <a:xfrm>
            <a:off x="4427056" y="3177641"/>
            <a:ext cx="1129150" cy="685800"/>
          </a:xfrm>
          <a:prstGeom prst="rect">
            <a:avLst/>
          </a:prstGeom>
          <a:solidFill>
            <a:schemeClr val="accent2">
              <a:alpha val="4964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OscillatorSeed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474F9C-E7FA-A360-4E11-534944652E6A}"/>
              </a:ext>
            </a:extLst>
          </p:cNvPr>
          <p:cNvSpPr/>
          <p:nvPr/>
        </p:nvSpPr>
        <p:spPr>
          <a:xfrm>
            <a:off x="5307088" y="2259417"/>
            <a:ext cx="1129150" cy="685800"/>
          </a:xfrm>
          <a:prstGeom prst="rect">
            <a:avLst/>
          </a:prstGeom>
          <a:solidFill>
            <a:schemeClr val="accent2">
              <a:alpha val="4964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Regen Amp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485BB7-DFE5-9FEF-B5E0-768D13E2133D}"/>
              </a:ext>
            </a:extLst>
          </p:cNvPr>
          <p:cNvSpPr/>
          <p:nvPr/>
        </p:nvSpPr>
        <p:spPr>
          <a:xfrm>
            <a:off x="6253444" y="1221069"/>
            <a:ext cx="1129150" cy="685800"/>
          </a:xfrm>
          <a:prstGeom prst="rect">
            <a:avLst/>
          </a:prstGeom>
          <a:solidFill>
            <a:schemeClr val="accent2">
              <a:alpha val="4964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Multipass</a:t>
            </a:r>
            <a:r>
              <a:rPr lang="en-US" dirty="0"/>
              <a:t> Amp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3CAD84-8123-5021-D094-B8ABF9CB3BE4}"/>
              </a:ext>
            </a:extLst>
          </p:cNvPr>
          <p:cNvSpPr/>
          <p:nvPr/>
        </p:nvSpPr>
        <p:spPr>
          <a:xfrm>
            <a:off x="6627766" y="270809"/>
            <a:ext cx="1445079" cy="685800"/>
          </a:xfrm>
          <a:prstGeom prst="rect">
            <a:avLst/>
          </a:prstGeom>
          <a:solidFill>
            <a:schemeClr val="accent2">
              <a:alpha val="4964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Grating Compressor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0D4CD1-C6C2-C891-363B-BA82A69712B9}"/>
              </a:ext>
            </a:extLst>
          </p:cNvPr>
          <p:cNvSpPr/>
          <p:nvPr/>
        </p:nvSpPr>
        <p:spPr>
          <a:xfrm>
            <a:off x="6732660" y="3578324"/>
            <a:ext cx="1445079" cy="6858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Herriott Cell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E3A327-D6AF-6383-1B4B-96B7D0E7CE14}"/>
              </a:ext>
            </a:extLst>
          </p:cNvPr>
          <p:cNvSpPr/>
          <p:nvPr/>
        </p:nvSpPr>
        <p:spPr>
          <a:xfrm>
            <a:off x="3704516" y="4514395"/>
            <a:ext cx="1445079" cy="917825"/>
          </a:xfrm>
          <a:prstGeom prst="rect">
            <a:avLst/>
          </a:prstGeom>
          <a:solidFill>
            <a:schemeClr val="accent2">
              <a:alpha val="4964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Chirped Mirror</a:t>
            </a:r>
          </a:p>
          <a:p>
            <a:pPr algn="ctr"/>
            <a:r>
              <a:rPr lang="en-US" dirty="0"/>
              <a:t>Compressor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EC8CB1-A19F-397E-1B43-F0F2D41A2613}"/>
              </a:ext>
            </a:extLst>
          </p:cNvPr>
          <p:cNvSpPr/>
          <p:nvPr/>
        </p:nvSpPr>
        <p:spPr>
          <a:xfrm>
            <a:off x="6317093" y="5393549"/>
            <a:ext cx="1445079" cy="1183662"/>
          </a:xfrm>
          <a:prstGeom prst="rect">
            <a:avLst/>
          </a:prstGeom>
          <a:solidFill>
            <a:schemeClr val="accent2">
              <a:alpha val="4964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Overtaking Geometry and Beam Transport</a:t>
            </a:r>
          </a:p>
        </p:txBody>
      </p:sp>
      <p:sp>
        <p:nvSpPr>
          <p:cNvPr id="13" name="U-Turn Arrow 12">
            <a:extLst>
              <a:ext uri="{FF2B5EF4-FFF2-40B4-BE49-F238E27FC236}">
                <a16:creationId xmlns:a16="http://schemas.microsoft.com/office/drawing/2014/main" id="{9E9BB992-8F75-09CF-6918-6AB5551516F7}"/>
              </a:ext>
            </a:extLst>
          </p:cNvPr>
          <p:cNvSpPr/>
          <p:nvPr/>
        </p:nvSpPr>
        <p:spPr>
          <a:xfrm rot="2167220">
            <a:off x="7113917" y="227243"/>
            <a:ext cx="1653434" cy="4239940"/>
          </a:xfrm>
          <a:prstGeom prst="uturnArrow">
            <a:avLst>
              <a:gd name="adj1" fmla="val 11754"/>
              <a:gd name="adj2" fmla="val 18756"/>
              <a:gd name="adj3" fmla="val 20309"/>
              <a:gd name="adj4" fmla="val 43750"/>
              <a:gd name="adj5" fmla="val 75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Bent Arrow 14">
            <a:extLst>
              <a:ext uri="{FF2B5EF4-FFF2-40B4-BE49-F238E27FC236}">
                <a16:creationId xmlns:a16="http://schemas.microsoft.com/office/drawing/2014/main" id="{D5194994-8253-BA38-4A7E-060BDACCE845}"/>
              </a:ext>
            </a:extLst>
          </p:cNvPr>
          <p:cNvSpPr/>
          <p:nvPr/>
        </p:nvSpPr>
        <p:spPr>
          <a:xfrm rot="12563582">
            <a:off x="5553240" y="4283000"/>
            <a:ext cx="1058299" cy="797772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7825C31-A551-0F8C-CD1E-E8B03E40DA10}"/>
              </a:ext>
            </a:extLst>
          </p:cNvPr>
          <p:cNvSpPr/>
          <p:nvPr/>
        </p:nvSpPr>
        <p:spPr>
          <a:xfrm>
            <a:off x="9288192" y="2933278"/>
            <a:ext cx="2334986" cy="12573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7D8CF0-E045-2131-85B0-F9F61E0D2DE7}"/>
              </a:ext>
            </a:extLst>
          </p:cNvPr>
          <p:cNvSpPr txBox="1"/>
          <p:nvPr/>
        </p:nvSpPr>
        <p:spPr>
          <a:xfrm>
            <a:off x="9507829" y="3224381"/>
            <a:ext cx="192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PHASE 2</a:t>
            </a:r>
          </a:p>
        </p:txBody>
      </p:sp>
      <p:grpSp>
        <p:nvGrpSpPr>
          <p:cNvPr id="21" name="Gruppieren 26">
            <a:extLst>
              <a:ext uri="{FF2B5EF4-FFF2-40B4-BE49-F238E27FC236}">
                <a16:creationId xmlns:a16="http://schemas.microsoft.com/office/drawing/2014/main" id="{90312F53-003E-C833-51BF-8D92A1DD17B5}"/>
              </a:ext>
            </a:extLst>
          </p:cNvPr>
          <p:cNvGrpSpPr/>
          <p:nvPr/>
        </p:nvGrpSpPr>
        <p:grpSpPr>
          <a:xfrm>
            <a:off x="10843911" y="222564"/>
            <a:ext cx="1184300" cy="2353042"/>
            <a:chOff x="836130" y="3574778"/>
            <a:chExt cx="1184300" cy="2353042"/>
          </a:xfrm>
        </p:grpSpPr>
        <p:pic>
          <p:nvPicPr>
            <p:cNvPr id="22" name="Grafik 11">
              <a:extLst>
                <a:ext uri="{FF2B5EF4-FFF2-40B4-BE49-F238E27FC236}">
                  <a16:creationId xmlns:a16="http://schemas.microsoft.com/office/drawing/2014/main" id="{80858DD5-D722-06A0-3BF3-B9005299B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4" t="8597" r="8321" b="8703"/>
            <a:stretch/>
          </p:blipFill>
          <p:spPr>
            <a:xfrm>
              <a:off x="836130" y="3819801"/>
              <a:ext cx="1184300" cy="1021565"/>
            </a:xfrm>
            <a:prstGeom prst="rect">
              <a:avLst/>
            </a:prstGeom>
          </p:spPr>
        </p:pic>
        <p:pic>
          <p:nvPicPr>
            <p:cNvPr id="24" name="Grafik 12">
              <a:extLst>
                <a:ext uri="{FF2B5EF4-FFF2-40B4-BE49-F238E27FC236}">
                  <a16:creationId xmlns:a16="http://schemas.microsoft.com/office/drawing/2014/main" id="{CE65E0C1-4588-0674-3C79-7185AB018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4" t="8725" r="8398" b="8801"/>
            <a:stretch/>
          </p:blipFill>
          <p:spPr>
            <a:xfrm>
              <a:off x="836130" y="4904766"/>
              <a:ext cx="1184300" cy="1023054"/>
            </a:xfrm>
            <a:prstGeom prst="rect">
              <a:avLst/>
            </a:prstGeom>
          </p:spPr>
        </p:pic>
        <p:sp>
          <p:nvSpPr>
            <p:cNvPr id="25" name="Textfeld 20">
              <a:extLst>
                <a:ext uri="{FF2B5EF4-FFF2-40B4-BE49-F238E27FC236}">
                  <a16:creationId xmlns:a16="http://schemas.microsoft.com/office/drawing/2014/main" id="{19A86CFD-BA25-5C29-F97B-83AD0AB79B98}"/>
                </a:ext>
              </a:extLst>
            </p:cNvPr>
            <p:cNvSpPr txBox="1"/>
            <p:nvPr/>
          </p:nvSpPr>
          <p:spPr>
            <a:xfrm>
              <a:off x="1071612" y="3574778"/>
              <a:ext cx="713337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/>
                <a:t>Input laser</a:t>
              </a:r>
            </a:p>
          </p:txBody>
        </p:sp>
      </p:grpSp>
      <p:sp>
        <p:nvSpPr>
          <p:cNvPr id="26" name="Textfeld 27">
            <a:extLst>
              <a:ext uri="{FF2B5EF4-FFF2-40B4-BE49-F238E27FC236}">
                <a16:creationId xmlns:a16="http://schemas.microsoft.com/office/drawing/2014/main" id="{5DDBA8A2-7FC9-4D0A-F8D8-7A7AB4ECA7F3}"/>
              </a:ext>
            </a:extLst>
          </p:cNvPr>
          <p:cNvSpPr txBox="1"/>
          <p:nvPr/>
        </p:nvSpPr>
        <p:spPr>
          <a:xfrm rot="16200000">
            <a:off x="10427772" y="898159"/>
            <a:ext cx="64761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Spectrum</a:t>
            </a:r>
          </a:p>
        </p:txBody>
      </p:sp>
      <p:sp>
        <p:nvSpPr>
          <p:cNvPr id="27" name="Textfeld 28">
            <a:extLst>
              <a:ext uri="{FF2B5EF4-FFF2-40B4-BE49-F238E27FC236}">
                <a16:creationId xmlns:a16="http://schemas.microsoft.com/office/drawing/2014/main" id="{A10029E7-BF19-344F-F7E9-B610C14BA837}"/>
              </a:ext>
            </a:extLst>
          </p:cNvPr>
          <p:cNvSpPr txBox="1"/>
          <p:nvPr/>
        </p:nvSpPr>
        <p:spPr>
          <a:xfrm rot="16200000">
            <a:off x="10259696" y="1971745"/>
            <a:ext cx="93480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dirty="0"/>
              <a:t>Pulse duration </a:t>
            </a:r>
          </a:p>
        </p:txBody>
      </p:sp>
      <p:grpSp>
        <p:nvGrpSpPr>
          <p:cNvPr id="28" name="Gruppieren 25">
            <a:extLst>
              <a:ext uri="{FF2B5EF4-FFF2-40B4-BE49-F238E27FC236}">
                <a16:creationId xmlns:a16="http://schemas.microsoft.com/office/drawing/2014/main" id="{BF579CCA-4E5A-B7F1-0FA5-B92CA0420385}"/>
              </a:ext>
            </a:extLst>
          </p:cNvPr>
          <p:cNvGrpSpPr/>
          <p:nvPr/>
        </p:nvGrpSpPr>
        <p:grpSpPr>
          <a:xfrm>
            <a:off x="8323039" y="4029294"/>
            <a:ext cx="1184301" cy="2537708"/>
            <a:chOff x="2226777" y="3390112"/>
            <a:chExt cx="1184301" cy="2537708"/>
          </a:xfrm>
        </p:grpSpPr>
        <p:pic>
          <p:nvPicPr>
            <p:cNvPr id="29" name="Grafik 13">
              <a:extLst>
                <a:ext uri="{FF2B5EF4-FFF2-40B4-BE49-F238E27FC236}">
                  <a16:creationId xmlns:a16="http://schemas.microsoft.com/office/drawing/2014/main" id="{D0FE951E-4932-B379-204B-57BB88EB3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1" t="8975" r="8635" b="8831"/>
            <a:stretch/>
          </p:blipFill>
          <p:spPr>
            <a:xfrm>
              <a:off x="2226777" y="3817385"/>
              <a:ext cx="1184301" cy="1026398"/>
            </a:xfrm>
            <a:prstGeom prst="rect">
              <a:avLst/>
            </a:prstGeom>
          </p:spPr>
        </p:pic>
        <p:pic>
          <p:nvPicPr>
            <p:cNvPr id="30" name="Grafik 14">
              <a:extLst>
                <a:ext uri="{FF2B5EF4-FFF2-40B4-BE49-F238E27FC236}">
                  <a16:creationId xmlns:a16="http://schemas.microsoft.com/office/drawing/2014/main" id="{58198E25-BBC5-5E25-79DA-D7E231634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4" t="8725" r="8398" b="8801"/>
            <a:stretch/>
          </p:blipFill>
          <p:spPr>
            <a:xfrm>
              <a:off x="2226777" y="4904766"/>
              <a:ext cx="1184300" cy="1023054"/>
            </a:xfrm>
            <a:prstGeom prst="rect">
              <a:avLst/>
            </a:prstGeom>
          </p:spPr>
        </p:pic>
        <p:sp>
          <p:nvSpPr>
            <p:cNvPr id="31" name="Textfeld 21">
              <a:extLst>
                <a:ext uri="{FF2B5EF4-FFF2-40B4-BE49-F238E27FC236}">
                  <a16:creationId xmlns:a16="http://schemas.microsoft.com/office/drawing/2014/main" id="{353D4A3C-79DE-F870-51D8-0096CE3E9BCC}"/>
                </a:ext>
              </a:extLst>
            </p:cNvPr>
            <p:cNvSpPr txBox="1"/>
            <p:nvPr/>
          </p:nvSpPr>
          <p:spPr>
            <a:xfrm>
              <a:off x="2426509" y="3390112"/>
              <a:ext cx="79348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/>
                <a:t>Output</a:t>
              </a:r>
            </a:p>
            <a:p>
              <a:pPr algn="l"/>
              <a:r>
                <a:rPr lang="en-US" sz="1200" dirty="0"/>
                <a:t>Herriott cell</a:t>
              </a:r>
            </a:p>
          </p:txBody>
        </p:sp>
      </p:grpSp>
      <p:grpSp>
        <p:nvGrpSpPr>
          <p:cNvPr id="32" name="Gruppieren 24">
            <a:extLst>
              <a:ext uri="{FF2B5EF4-FFF2-40B4-BE49-F238E27FC236}">
                <a16:creationId xmlns:a16="http://schemas.microsoft.com/office/drawing/2014/main" id="{80DBB07B-F10F-6C32-93CC-A74F6A00A90E}"/>
              </a:ext>
            </a:extLst>
          </p:cNvPr>
          <p:cNvGrpSpPr/>
          <p:nvPr/>
        </p:nvGrpSpPr>
        <p:grpSpPr>
          <a:xfrm>
            <a:off x="2322124" y="3405726"/>
            <a:ext cx="1184301" cy="2552319"/>
            <a:chOff x="3668570" y="3379510"/>
            <a:chExt cx="1184301" cy="2552319"/>
          </a:xfrm>
        </p:grpSpPr>
        <p:pic>
          <p:nvPicPr>
            <p:cNvPr id="33" name="Grafik 15">
              <a:extLst>
                <a:ext uri="{FF2B5EF4-FFF2-40B4-BE49-F238E27FC236}">
                  <a16:creationId xmlns:a16="http://schemas.microsoft.com/office/drawing/2014/main" id="{359C857C-659A-AE02-B976-EE72BD871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1" t="8975" r="8635" b="8831"/>
            <a:stretch/>
          </p:blipFill>
          <p:spPr>
            <a:xfrm>
              <a:off x="3668570" y="3818906"/>
              <a:ext cx="1184301" cy="1026398"/>
            </a:xfrm>
            <a:prstGeom prst="rect">
              <a:avLst/>
            </a:prstGeom>
          </p:spPr>
        </p:pic>
        <p:pic>
          <p:nvPicPr>
            <p:cNvPr id="34" name="Grafik 16">
              <a:extLst>
                <a:ext uri="{FF2B5EF4-FFF2-40B4-BE49-F238E27FC236}">
                  <a16:creationId xmlns:a16="http://schemas.microsoft.com/office/drawing/2014/main" id="{3F58C3AA-8420-507B-D55B-3BFE00FA9E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0" t="8597" r="8321" b="8830"/>
            <a:stretch/>
          </p:blipFill>
          <p:spPr>
            <a:xfrm>
              <a:off x="3668570" y="4904766"/>
              <a:ext cx="1184300" cy="1027063"/>
            </a:xfrm>
            <a:prstGeom prst="rect">
              <a:avLst/>
            </a:prstGeom>
          </p:spPr>
        </p:pic>
        <p:sp>
          <p:nvSpPr>
            <p:cNvPr id="35" name="Textfeld 22">
              <a:extLst>
                <a:ext uri="{FF2B5EF4-FFF2-40B4-BE49-F238E27FC236}">
                  <a16:creationId xmlns:a16="http://schemas.microsoft.com/office/drawing/2014/main" id="{550E1A28-49CB-78C8-6B57-FF055E432E21}"/>
                </a:ext>
              </a:extLst>
            </p:cNvPr>
            <p:cNvSpPr txBox="1"/>
            <p:nvPr/>
          </p:nvSpPr>
          <p:spPr>
            <a:xfrm>
              <a:off x="3744265" y="3379510"/>
              <a:ext cx="1032911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/>
                <a:t>Output</a:t>
              </a:r>
            </a:p>
            <a:p>
              <a:pPr algn="l"/>
              <a:r>
                <a:rPr lang="en-US" sz="1200" dirty="0"/>
                <a:t>chirped mirrors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903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2F357C-B797-FF7E-D402-B139F2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F97C-8400-4B85-A206-C172FBF0270B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B210A-D424-DBA7-090B-969FBCB5C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562" y="544784"/>
            <a:ext cx="8790875" cy="53652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8FB950-A50F-08DA-EAD6-A7539D14C856}"/>
              </a:ext>
            </a:extLst>
          </p:cNvPr>
          <p:cNvSpPr/>
          <p:nvPr/>
        </p:nvSpPr>
        <p:spPr>
          <a:xfrm>
            <a:off x="5467350" y="5638800"/>
            <a:ext cx="1057275" cy="552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44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2B7C71-A399-1A5C-04A2-1A6C634B6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F97C-8400-4B85-A206-C172FBF0270B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Picture 3" descr="A computer generated image of a system&#10;&#10;Description automatically generated">
            <a:extLst>
              <a:ext uri="{FF2B5EF4-FFF2-40B4-BE49-F238E27FC236}">
                <a16:creationId xmlns:a16="http://schemas.microsoft.com/office/drawing/2014/main" id="{4B43DDEC-F42C-6E3B-70D5-82EE0566F2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85" y="957434"/>
            <a:ext cx="8377829" cy="5655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45EA7E-40BF-871B-2713-81A670B35608}"/>
              </a:ext>
            </a:extLst>
          </p:cNvPr>
          <p:cNvSpPr txBox="1"/>
          <p:nvPr/>
        </p:nvSpPr>
        <p:spPr>
          <a:xfrm>
            <a:off x="1594757" y="-5601"/>
            <a:ext cx="8387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990033"/>
                </a:solidFill>
              </a:defRPr>
            </a:lvl1pPr>
          </a:lstStyle>
          <a:p>
            <a:r>
              <a:rPr lang="en-US" dirty="0"/>
              <a:t>CXFEL RF Waveguide and Structures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7C9EEB-CAAA-3701-A2F1-365D94AC9050}"/>
              </a:ext>
            </a:extLst>
          </p:cNvPr>
          <p:cNvSpPr txBox="1"/>
          <p:nvPr/>
        </p:nvSpPr>
        <p:spPr>
          <a:xfrm>
            <a:off x="5866326" y="5789053"/>
            <a:ext cx="146175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20-cell </a:t>
            </a:r>
            <a:r>
              <a:rPr lang="en-US" sz="1600" dirty="0" err="1"/>
              <a:t>linac</a:t>
            </a:r>
            <a:r>
              <a:rPr lang="en-US" sz="1600" dirty="0"/>
              <a:t> X3 </a:t>
            </a:r>
            <a:r>
              <a:rPr lang="en-US" sz="1600" b="1" dirty="0"/>
              <a:t>(ASU)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2BF27-CE6F-B1F5-E776-609AB24E107D}"/>
              </a:ext>
            </a:extLst>
          </p:cNvPr>
          <p:cNvSpPr txBox="1"/>
          <p:nvPr/>
        </p:nvSpPr>
        <p:spPr>
          <a:xfrm>
            <a:off x="1697864" y="3785253"/>
            <a:ext cx="127071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RF Deflector </a:t>
            </a:r>
            <a:r>
              <a:rPr lang="en-US" sz="1600" b="1" dirty="0"/>
              <a:t>(ASU, SLAC)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3D1F4-4E38-6B25-B0A7-DE9822AB9AA3}"/>
              </a:ext>
            </a:extLst>
          </p:cNvPr>
          <p:cNvSpPr txBox="1"/>
          <p:nvPr/>
        </p:nvSpPr>
        <p:spPr>
          <a:xfrm>
            <a:off x="8734993" y="3238644"/>
            <a:ext cx="146175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VPSPD X8</a:t>
            </a:r>
          </a:p>
          <a:p>
            <a:r>
              <a:rPr lang="en-US" sz="1600" b="1" dirty="0"/>
              <a:t>(ASU, </a:t>
            </a:r>
            <a:r>
              <a:rPr lang="en-US" sz="1600" b="1" dirty="0" err="1"/>
              <a:t>TibaRay</a:t>
            </a:r>
            <a:r>
              <a:rPr lang="en-US" sz="1600" b="1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CA779F-6DD7-5840-BF77-5B594DB96FB2}"/>
              </a:ext>
            </a:extLst>
          </p:cNvPr>
          <p:cNvSpPr txBox="1"/>
          <p:nvPr/>
        </p:nvSpPr>
        <p:spPr>
          <a:xfrm>
            <a:off x="10336775" y="3940111"/>
            <a:ext cx="127071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Dry Load X9</a:t>
            </a:r>
          </a:p>
          <a:p>
            <a:r>
              <a:rPr lang="en-US" sz="1600" b="1" dirty="0"/>
              <a:t>(ASU)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DF6154-AA58-6319-E9C1-B7A999ED8A7F}"/>
              </a:ext>
            </a:extLst>
          </p:cNvPr>
          <p:cNvSpPr txBox="1"/>
          <p:nvPr/>
        </p:nvSpPr>
        <p:spPr>
          <a:xfrm>
            <a:off x="7219923" y="2286209"/>
            <a:ext cx="146175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Pulse Compressor</a:t>
            </a:r>
          </a:p>
          <a:p>
            <a:r>
              <a:rPr lang="en-US" sz="1600" b="1" dirty="0"/>
              <a:t>(ASU, </a:t>
            </a:r>
            <a:r>
              <a:rPr lang="en-US" sz="1600" b="1" dirty="0" err="1"/>
              <a:t>TibaRay</a:t>
            </a:r>
            <a:r>
              <a:rPr lang="en-US" sz="1600" b="1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7DC401-7D55-4376-1DE7-B39CDF3569F4}"/>
              </a:ext>
            </a:extLst>
          </p:cNvPr>
          <p:cNvSpPr txBox="1"/>
          <p:nvPr/>
        </p:nvSpPr>
        <p:spPr>
          <a:xfrm>
            <a:off x="8536202" y="1356143"/>
            <a:ext cx="154688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RF Isolator X2</a:t>
            </a:r>
          </a:p>
          <a:p>
            <a:r>
              <a:rPr lang="en-US" sz="1600" b="1" dirty="0"/>
              <a:t>(ASU, </a:t>
            </a:r>
            <a:r>
              <a:rPr lang="en-US" sz="1600" b="1" dirty="0" err="1"/>
              <a:t>TibaRay</a:t>
            </a:r>
            <a:r>
              <a:rPr lang="en-US" sz="1600" b="1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D84281-A7E4-3812-FE02-A71BD5B16710}"/>
              </a:ext>
            </a:extLst>
          </p:cNvPr>
          <p:cNvSpPr txBox="1"/>
          <p:nvPr/>
        </p:nvSpPr>
        <p:spPr>
          <a:xfrm>
            <a:off x="3655799" y="3693890"/>
            <a:ext cx="203628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Waveguide straights &amp; bends</a:t>
            </a:r>
          </a:p>
          <a:p>
            <a:r>
              <a:rPr lang="en-US" sz="1600" b="1" dirty="0"/>
              <a:t>(ASU, </a:t>
            </a:r>
            <a:r>
              <a:rPr lang="en-US" sz="1600" b="1" dirty="0" err="1"/>
              <a:t>Dymenso</a:t>
            </a:r>
            <a:r>
              <a:rPr lang="en-US" sz="1600" b="1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3FA34F-B7F2-EF7F-C959-AFAE91A5E54A}"/>
              </a:ext>
            </a:extLst>
          </p:cNvPr>
          <p:cNvSpPr txBox="1"/>
          <p:nvPr/>
        </p:nvSpPr>
        <p:spPr>
          <a:xfrm>
            <a:off x="8924320" y="5804506"/>
            <a:ext cx="211576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Photoinjector</a:t>
            </a:r>
          </a:p>
          <a:p>
            <a:r>
              <a:rPr lang="en-US" sz="1600" b="1" dirty="0"/>
              <a:t>(ASU, SLAC, </a:t>
            </a:r>
            <a:r>
              <a:rPr lang="en-US" sz="1600" b="1" dirty="0" err="1"/>
              <a:t>Dymenso</a:t>
            </a:r>
            <a:r>
              <a:rPr lang="en-US" sz="1600" b="1" dirty="0"/>
              <a:t>)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79EC9977-311E-C352-CEC0-5C8FF1948511}"/>
              </a:ext>
            </a:extLst>
          </p:cNvPr>
          <p:cNvSpPr/>
          <p:nvPr/>
        </p:nvSpPr>
        <p:spPr>
          <a:xfrm>
            <a:off x="5602060" y="5989487"/>
            <a:ext cx="214812" cy="21481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AEFFD17C-A4FC-5393-7BDA-084331ECDC5A}"/>
              </a:ext>
            </a:extLst>
          </p:cNvPr>
          <p:cNvSpPr/>
          <p:nvPr/>
        </p:nvSpPr>
        <p:spPr>
          <a:xfrm>
            <a:off x="6953250" y="2594301"/>
            <a:ext cx="214812" cy="21481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1BA0B7C9-975C-05A6-1334-6B45CD060825}"/>
              </a:ext>
            </a:extLst>
          </p:cNvPr>
          <p:cNvSpPr/>
          <p:nvPr/>
        </p:nvSpPr>
        <p:spPr>
          <a:xfrm>
            <a:off x="8503194" y="3453084"/>
            <a:ext cx="214812" cy="21481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925E28F9-D5A6-E310-BE5E-740A118BB977}"/>
              </a:ext>
            </a:extLst>
          </p:cNvPr>
          <p:cNvSpPr/>
          <p:nvPr/>
        </p:nvSpPr>
        <p:spPr>
          <a:xfrm>
            <a:off x="10070102" y="4109388"/>
            <a:ext cx="214812" cy="21481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8855B026-2554-979E-B5F9-2FAB61466F7A}"/>
              </a:ext>
            </a:extLst>
          </p:cNvPr>
          <p:cNvSpPr/>
          <p:nvPr/>
        </p:nvSpPr>
        <p:spPr>
          <a:xfrm>
            <a:off x="8269529" y="1523481"/>
            <a:ext cx="214812" cy="21481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97C87217-01E6-E530-566D-A28148876F89}"/>
              </a:ext>
            </a:extLst>
          </p:cNvPr>
          <p:cNvSpPr/>
          <p:nvPr/>
        </p:nvSpPr>
        <p:spPr>
          <a:xfrm>
            <a:off x="9202237" y="5549862"/>
            <a:ext cx="214812" cy="214812"/>
          </a:xfrm>
          <a:prstGeom prst="star5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21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F03E31-DE8D-1E1B-F7A6-81718FC4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F97C-8400-4B85-A206-C172FBF0270B}" type="slidenum">
              <a:rPr lang="en-US" smtClean="0"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4">
                <a:extLst>
                  <a:ext uri="{FF2B5EF4-FFF2-40B4-BE49-F238E27FC236}">
                    <a16:creationId xmlns:a16="http://schemas.microsoft.com/office/drawing/2014/main" id="{3D45E2BD-8989-6482-8711-1843619940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3380" y="207707"/>
                <a:ext cx="11928296" cy="63215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dirty="0"/>
                  <a:t>The development of dual-</a:t>
                </a:r>
                <a:r>
                  <a:rPr lang="en-US" sz="2400" dirty="0" err="1"/>
                  <a:t>moded</a:t>
                </a:r>
                <a:r>
                  <a:rPr lang="en-US" sz="2400" dirty="0"/>
                  <a:t> manifold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smtClean="0">
                        <a:latin typeface="Cambria Math" panose="02040503050406030204" pitchFamily="18" charset="0"/>
                      </a:rPr>
                      <m:t>phase</m:t>
                    </m:r>
                    <m:r>
                      <a:rPr lang="en-US" sz="2400" b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smtClean="0">
                        <a:latin typeface="Cambria Math" panose="02040503050406030204" pitchFamily="18" charset="0"/>
                      </a:rPr>
                      <m:t>advance</m:t>
                    </m:r>
                    <m:r>
                      <a:rPr lang="en-US" sz="2400" b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smtClean="0">
                        <a:latin typeface="Cambria Math" panose="02040503050406030204" pitchFamily="18" charset="0"/>
                      </a:rPr>
                      <m:t>distributed</m:t>
                    </m:r>
                    <m:r>
                      <a:rPr lang="en-US" sz="2400" b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smtClean="0">
                        <a:latin typeface="Cambria Math" panose="02040503050406030204" pitchFamily="18" charset="0"/>
                      </a:rPr>
                      <m:t>coupling</m:t>
                    </m:r>
                    <m:r>
                      <a:rPr lang="en-US" sz="2400" b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smtClean="0">
                        <a:latin typeface="Cambria Math" panose="02040503050406030204" pitchFamily="18" charset="0"/>
                      </a:rPr>
                      <m:t>Linac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itle 4">
                <a:extLst>
                  <a:ext uri="{FF2B5EF4-FFF2-40B4-BE49-F238E27FC236}">
                    <a16:creationId xmlns:a16="http://schemas.microsoft.com/office/drawing/2014/main" id="{3D45E2BD-8989-6482-8711-184361994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80" y="207707"/>
                <a:ext cx="11928296" cy="632152"/>
              </a:xfrm>
              <a:prstGeom prst="rect">
                <a:avLst/>
              </a:prstGeom>
              <a:blipFill>
                <a:blip r:embed="rId2"/>
                <a:stretch>
                  <a:fillRect l="-818" t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931E1E1-B37D-D59E-0C53-A0C70B4E4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5" t="17099" r="22647" b="19043"/>
          <a:stretch/>
        </p:blipFill>
        <p:spPr>
          <a:xfrm>
            <a:off x="5928796" y="3299669"/>
            <a:ext cx="6055013" cy="2775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DE6ABA-1B3D-E51F-D594-A2B82D0E9FF3}"/>
                  </a:ext>
                </a:extLst>
              </p:cNvPr>
              <p:cNvSpPr txBox="1"/>
              <p:nvPr/>
            </p:nvSpPr>
            <p:spPr>
              <a:xfrm>
                <a:off x="326121" y="720850"/>
                <a:ext cx="11733087" cy="289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Design Study Motivation: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/4</m:t>
                    </m:r>
                  </m:oMath>
                </a14:m>
                <a:r>
                  <a:rPr lang="en-US" dirty="0"/>
                  <a:t>-phase advance structure is the most efficient incarnation of a distributed coupling linac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natural implementation calls for four manifolds; 4 physical manifolds have many mechanical and electrical implementation problems: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Requires more four layers to be bonded together, very hard to achieve uniformly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Two of the cutting planes have crossing currents that require careful brazing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Very awkward tuning pin locations; nearly impossible to seal the structure for vacuum integrity with the tuning pin holes penetrating the joints between layers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Very awkward coupling geometry from the four manifolds, requiring external hybrids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DE6ABA-1B3D-E51F-D594-A2B82D0E9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21" y="720850"/>
                <a:ext cx="11733087" cy="2893100"/>
              </a:xfrm>
              <a:prstGeom prst="rect">
                <a:avLst/>
              </a:prstGeom>
              <a:blipFill>
                <a:blip r:embed="rId4"/>
                <a:stretch>
                  <a:fillRect l="-519" t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9BE1B37-6426-B899-EBCD-23CBEACAB068}"/>
              </a:ext>
            </a:extLst>
          </p:cNvPr>
          <p:cNvSpPr txBox="1"/>
          <p:nvPr/>
        </p:nvSpPr>
        <p:spPr>
          <a:xfrm>
            <a:off x="326122" y="3228092"/>
            <a:ext cx="582887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Solution: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Implement the four manifolds into two Physical manifolds, each carrying two modes.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two modes when excited together have no currents in the cutting plane: the structure can be built from two blocks only.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coupling to the two manifolds is naturally a hybrid, the reflection during filing time exists the structure through a separate set of ports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5AF11-A2E6-537A-AE3C-D8FFEA9470AB}"/>
              </a:ext>
            </a:extLst>
          </p:cNvPr>
          <p:cNvSpPr txBox="1"/>
          <p:nvPr/>
        </p:nvSpPr>
        <p:spPr>
          <a:xfrm>
            <a:off x="4780136" y="6075144"/>
            <a:ext cx="5828871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At ASU, we are developing a new paradigm for Linear accelerators, the ultimate distributed coupling linac </a:t>
            </a:r>
          </a:p>
        </p:txBody>
      </p:sp>
    </p:spTree>
    <p:extLst>
      <p:ext uri="{BB962C8B-B14F-4D97-AF65-F5344CB8AC3E}">
        <p14:creationId xmlns:p14="http://schemas.microsoft.com/office/powerpoint/2010/main" val="261216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F03E31-DE8D-1E1B-F7A6-81718FC4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F97C-8400-4B85-A206-C172FBF0270B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224E62-853A-C488-0BDF-51DA83FA34A8}"/>
              </a:ext>
            </a:extLst>
          </p:cNvPr>
          <p:cNvSpPr txBox="1">
            <a:spLocks/>
          </p:cNvSpPr>
          <p:nvPr/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Applications of the new linac topology to VHEE 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23D98136-6F9B-DFFD-20F9-15487E6120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064025"/>
                <a:ext cx="12192000" cy="566554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1500" indent="-34290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solidFill>
                      <a:schemeClr val="tx2"/>
                    </a:solidFill>
                  </a:rPr>
                  <a:t>At ASU, we are developing this new multimoded manifold DCL for our CXFEL project; it has the following specifications:</a:t>
                </a:r>
              </a:p>
              <a:p>
                <a:pPr marL="1028700" lvl="1" indent="-342900">
                  <a:lnSpc>
                    <a:spcPct val="100000"/>
                  </a:lnSpc>
                </a:pPr>
                <a:r>
                  <a:rPr lang="en-US" sz="2000" dirty="0"/>
                  <a:t>Shunt impedance~156 M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000" dirty="0"/>
                  <a:t>/m</a:t>
                </a:r>
              </a:p>
              <a:p>
                <a:pPr marL="1028700" lvl="1" indent="-342900">
                  <a:lnSpc>
                    <a:spcPct val="100000"/>
                  </a:lnSpc>
                </a:pPr>
                <a:r>
                  <a:rPr lang="en-US" sz="2000" dirty="0"/>
                  <a:t>Surface field to accelerating field ratio ~ 2</a:t>
                </a:r>
              </a:p>
              <a:p>
                <a:pPr marL="1028700" lvl="1" indent="-342900">
                  <a:lnSpc>
                    <a:spcPct val="100000"/>
                  </a:lnSpc>
                </a:pPr>
                <a:r>
                  <a:rPr lang="en-US" sz="2000" dirty="0"/>
                  <a:t>Filling time~ 147 nanoseconds (@9.3 GHz)</a:t>
                </a:r>
              </a:p>
              <a:p>
                <a:pPr marL="571500" indent="-342900">
                  <a:lnSpc>
                    <a:spcPct val="100000"/>
                  </a:lnSpc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solidFill>
                      <a:schemeClr val="tx2"/>
                    </a:solidFill>
                  </a:rPr>
                  <a:t> Applying this modality to a VHEE structure:</a:t>
                </a:r>
              </a:p>
              <a:p>
                <a:pPr marL="1028700" lvl="1" indent="-342900">
                  <a:lnSpc>
                    <a:spcPct val="100000"/>
                  </a:lnSpc>
                </a:pPr>
                <a:r>
                  <a:rPr lang="en-US" sz="2000" dirty="0"/>
                  <a:t>Using 3 linacs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𝑦𝑖𝑒𝑙𝑑𝑠</m:t>
                    </m:r>
                  </m:oMath>
                </a14:m>
                <a:r>
                  <a:rPr lang="en-US" sz="2000" dirty="0"/>
                  <a:t> an effective shunt impedance of 468 M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000" dirty="0"/>
                  <a:t>/m</a:t>
                </a:r>
              </a:p>
              <a:p>
                <a:pPr marL="1028700" lvl="1" indent="-342900">
                  <a:lnSpc>
                    <a:spcPct val="100000"/>
                  </a:lnSpc>
                </a:pPr>
                <a:r>
                  <a:rPr lang="en-US" sz="2000" dirty="0"/>
                  <a:t>Power requirements for a 1-meter-long structure to deliver 100 MeV would be ~21.5 MW</a:t>
                </a:r>
              </a:p>
              <a:p>
                <a:pPr marL="1028700" lvl="1" indent="-342900">
                  <a:lnSpc>
                    <a:spcPct val="100000"/>
                  </a:lnSpc>
                </a:pPr>
                <a:r>
                  <a:rPr lang="en-US" sz="2000" dirty="0"/>
                  <a:t>With our newly developed pulse compressor intended for the CXFEL system, the Klystron power requirements are 5.3 MW, which is a perfect fit for our 6 MW klystrons.</a:t>
                </a:r>
              </a:p>
              <a:p>
                <a:pPr marL="1028700" lvl="1" indent="-342900">
                  <a:lnSpc>
                    <a:spcPct val="100000"/>
                  </a:lnSpc>
                </a:pPr>
                <a:r>
                  <a:rPr lang="en-US" sz="2000" dirty="0"/>
                  <a:t>The klystron can operate up to 1 kHz. The system will be able to supply about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2.6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</m:t>
                        </m:r>
                      </m:sup>
                    </m:sSup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𝑒𝑙𝑒𝑐𝑡𝑟𝑜𝑛𝑠</m:t>
                        </m:r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</m:t>
                        </m:r>
                      </m:den>
                    </m:f>
                  </m:oMath>
                </a14:m>
                <a:r>
                  <a:rPr lang="en-US" sz="2000" dirty="0"/>
                  <a:t> ~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4.2 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/>
                  <a:t> of average current at 100 MeV</a:t>
                </a:r>
              </a:p>
              <a:p>
                <a:pPr lvl="1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23D98136-6F9B-DFFD-20F9-15487E612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64025"/>
                <a:ext cx="12192000" cy="5665547"/>
              </a:xfrm>
              <a:prstGeom prst="rect">
                <a:avLst/>
              </a:prstGeom>
              <a:blipFill>
                <a:blip r:embed="rId2"/>
                <a:stretch>
                  <a:fillRect t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9841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B984851B-035E-49BB-2C3D-1637767F9E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3738" y="72347"/>
            <a:ext cx="6306589" cy="52286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6834" y="93076"/>
            <a:ext cx="10598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8C1D40"/>
                </a:solidFill>
              </a:defRPr>
            </a:lvl1pPr>
          </a:lstStyle>
          <a:p>
            <a:r>
              <a:rPr lang="en-US" dirty="0"/>
              <a:t>CXFEL Labs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F97C-8400-4B85-A206-C172FBF0270B}" type="slidenum">
              <a:rPr lang="en-US" smtClean="0"/>
              <a:t>27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183826-D73F-B615-5DB0-935076DD8E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07" y="1000315"/>
            <a:ext cx="6049906" cy="33242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40D39B-6E86-D29C-8105-863C96EA33E0}"/>
              </a:ext>
            </a:extLst>
          </p:cNvPr>
          <p:cNvSpPr txBox="1"/>
          <p:nvPr/>
        </p:nvSpPr>
        <p:spPr>
          <a:xfrm>
            <a:off x="441592" y="131270"/>
            <a:ext cx="3328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CXLS</a:t>
            </a:r>
          </a:p>
          <a:p>
            <a:pPr algn="ctr"/>
            <a:r>
              <a:rPr lang="en-US" b="1" dirty="0"/>
              <a:t>Phase 1 Hard X-ray ICS Source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FD9E0E-D15E-D0F7-9B31-1D173BCBB486}"/>
              </a:ext>
            </a:extLst>
          </p:cNvPr>
          <p:cNvSpPr txBox="1"/>
          <p:nvPr/>
        </p:nvSpPr>
        <p:spPr>
          <a:xfrm>
            <a:off x="5684626" y="1107274"/>
            <a:ext cx="37147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CXFEL</a:t>
            </a:r>
          </a:p>
          <a:p>
            <a:pPr algn="ctr"/>
            <a:r>
              <a:rPr lang="en-US" b="1" dirty="0"/>
              <a:t>Phase 2 Soft X-ray Coherent Laser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73D9CA-43E7-D968-C1DA-218112219014}"/>
              </a:ext>
            </a:extLst>
          </p:cNvPr>
          <p:cNvSpPr txBox="1"/>
          <p:nvPr/>
        </p:nvSpPr>
        <p:spPr>
          <a:xfrm>
            <a:off x="618085" y="3354166"/>
            <a:ext cx="2368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Built and now commissioning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37DDFF-9E10-A7BF-9771-33761FEDCA80}"/>
              </a:ext>
            </a:extLst>
          </p:cNvPr>
          <p:cNvSpPr txBox="1"/>
          <p:nvPr/>
        </p:nvSpPr>
        <p:spPr>
          <a:xfrm>
            <a:off x="443743" y="4355283"/>
            <a:ext cx="45241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l">
              <a:buFont typeface="Wingdings" panose="05000000000000000000" pitchFamily="2" charset="2"/>
              <a:buChar char="Ø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0.2 µA at ~40 MeV at 1 kHz</a:t>
            </a:r>
          </a:p>
          <a:p>
            <a:pPr marL="285750" marR="0" indent="-285750" algn="l">
              <a:buFont typeface="Wingdings" panose="05000000000000000000" pitchFamily="2" charset="2"/>
              <a:buChar char="Ø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space prior to </a:t>
            </a:r>
            <a:r>
              <a:rPr lang="en-US" sz="1800" b="0" i="0" dirty="0" err="1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beamdump</a:t>
            </a:r>
            <a:r>
              <a:rPr lang="en-US" sz="18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 can be purposed for biological research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4470CB-E502-D22C-18AA-2E0CCA1A5855}"/>
              </a:ext>
            </a:extLst>
          </p:cNvPr>
          <p:cNvSpPr txBox="1"/>
          <p:nvPr/>
        </p:nvSpPr>
        <p:spPr>
          <a:xfrm>
            <a:off x="5981753" y="4779713"/>
            <a:ext cx="52576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l">
              <a:buFont typeface="Wingdings" panose="05000000000000000000" pitchFamily="2" charset="2"/>
              <a:buChar char="Ø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0.2 µA at 100 MeV at 1 kHz</a:t>
            </a:r>
            <a:endParaRPr lang="en-US" dirty="0">
              <a:solidFill>
                <a:srgbClr val="242424"/>
              </a:solidFill>
              <a:latin typeface="Aptos" panose="020B0004020202020204" pitchFamily="34" charset="0"/>
            </a:endParaRPr>
          </a:p>
          <a:p>
            <a:pPr marL="285750" marR="0" indent="-285750" algn="l">
              <a:buFont typeface="Wingdings" panose="05000000000000000000" pitchFamily="2" charset="2"/>
              <a:buChar char="Ø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Space prior to the beam near the </a:t>
            </a:r>
            <a:r>
              <a:rPr lang="en-US" sz="1800" b="0" i="0" dirty="0" err="1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beamdump</a:t>
            </a:r>
            <a:r>
              <a:rPr lang="en-US" sz="18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 can be purposed for biological research</a:t>
            </a:r>
          </a:p>
          <a:p>
            <a:pPr marL="285750" marR="0" indent="-285750" algn="l">
              <a:buFont typeface="Wingdings" panose="05000000000000000000" pitchFamily="2" charset="2"/>
              <a:buChar char="Ø"/>
            </a:pPr>
            <a:r>
              <a:rPr lang="en-US" sz="18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can be upgraded to 2 µA (but requires funding)</a:t>
            </a:r>
          </a:p>
        </p:txBody>
      </p:sp>
    </p:spTree>
    <p:extLst>
      <p:ext uri="{BB962C8B-B14F-4D97-AF65-F5344CB8AC3E}">
        <p14:creationId xmlns:p14="http://schemas.microsoft.com/office/powerpoint/2010/main" val="2295244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6834" y="562976"/>
            <a:ext cx="10598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rgbClr val="8C1D40"/>
                </a:solidFill>
              </a:defRPr>
            </a:lvl1pPr>
          </a:lstStyle>
          <a:p>
            <a:r>
              <a:rPr lang="en-US" dirty="0"/>
              <a:t>Future Accelerator Development for VHEE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F97C-8400-4B85-A206-C172FBF0270B}" type="slidenum">
              <a:rPr lang="en-US" smtClean="0"/>
              <a:t>28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4470CB-E502-D22C-18AA-2E0CCA1A5855}"/>
              </a:ext>
            </a:extLst>
          </p:cNvPr>
          <p:cNvSpPr txBox="1"/>
          <p:nvPr/>
        </p:nvSpPr>
        <p:spPr>
          <a:xfrm>
            <a:off x="1391542" y="1769789"/>
            <a:ext cx="940891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l">
              <a:buFont typeface="Wingdings" panose="05000000000000000000" pitchFamily="2" charset="2"/>
              <a:buChar char="Ø"/>
            </a:pPr>
            <a:r>
              <a:rPr lang="en-US" sz="24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The accelerator technology used for the CXFEL incorporates novel elements that are suitable for building a compact VHEE system</a:t>
            </a:r>
            <a:br>
              <a:rPr lang="en-US" sz="24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</a:br>
            <a:endParaRPr lang="en-US" sz="24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marL="342900" marR="0" indent="-342900" algn="l">
              <a:buFont typeface="Wingdings" panose="05000000000000000000" pitchFamily="2" charset="2"/>
              <a:buChar char="Ø"/>
            </a:pPr>
            <a:r>
              <a:rPr lang="en-US" sz="24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We a </a:t>
            </a:r>
            <a:r>
              <a:rPr lang="en-US" sz="2400" b="0" i="0" dirty="0" err="1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crycooler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 and we plan to build a system that can produce 100 MeV in one meter using a 6 MW klystron with a pulse compressor</a:t>
            </a:r>
            <a:br>
              <a:rPr lang="en-US" sz="24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</a:br>
            <a:endParaRPr lang="en-US" sz="24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marL="342900" marR="0" indent="-342900" algn="l">
              <a:buFont typeface="Wingdings" panose="05000000000000000000" pitchFamily="2" charset="2"/>
              <a:buChar char="Ø"/>
            </a:pPr>
            <a:r>
              <a:rPr lang="en-US" sz="24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This system will generate up 4.2 µA of average current and is intended to </a:t>
            </a:r>
            <a:r>
              <a:rPr lang="en-US" sz="2400" b="0" i="0" dirty="0" err="1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to</a:t>
            </a:r>
            <a:r>
              <a:rPr lang="en-US" sz="24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 be suitable for FLASH research</a:t>
            </a:r>
          </a:p>
        </p:txBody>
      </p:sp>
    </p:spTree>
    <p:extLst>
      <p:ext uri="{BB962C8B-B14F-4D97-AF65-F5344CB8AC3E}">
        <p14:creationId xmlns:p14="http://schemas.microsoft.com/office/powerpoint/2010/main" val="1650090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F97C-8400-4B85-A206-C172FBF0270B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0CF9B5-69D8-0B0A-F5C1-9A12AEE7699B}"/>
              </a:ext>
            </a:extLst>
          </p:cNvPr>
          <p:cNvSpPr txBox="1"/>
          <p:nvPr/>
        </p:nvSpPr>
        <p:spPr>
          <a:xfrm>
            <a:off x="193557" y="960938"/>
            <a:ext cx="21717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Biochem</a:t>
            </a:r>
            <a:endParaRPr lang="en-US" sz="2400" b="1" dirty="0"/>
          </a:p>
          <a:p>
            <a:r>
              <a:rPr lang="en-US" sz="1400" b="1" dirty="0" err="1"/>
              <a:t>Fromme</a:t>
            </a:r>
            <a:r>
              <a:rPr lang="en-US" sz="1400" b="1" dirty="0"/>
              <a:t>, Petra (co-PI)</a:t>
            </a:r>
          </a:p>
          <a:p>
            <a:r>
              <a:rPr lang="en-US" sz="1400" dirty="0"/>
              <a:t>Ansari, Adil</a:t>
            </a:r>
          </a:p>
          <a:p>
            <a:r>
              <a:rPr lang="en-US" sz="1400" dirty="0"/>
              <a:t>Brown, Michael (U AZ)</a:t>
            </a:r>
          </a:p>
          <a:p>
            <a:r>
              <a:rPr lang="en-US" sz="1400" dirty="0"/>
              <a:t>Frank, Matthias (UC Davis)</a:t>
            </a:r>
          </a:p>
          <a:p>
            <a:r>
              <a:rPr lang="en-US" sz="1400" dirty="0"/>
              <a:t>Grant, Tom (U. Buff.)</a:t>
            </a:r>
          </a:p>
          <a:p>
            <a:r>
              <a:rPr lang="en-US" sz="1400" dirty="0"/>
              <a:t>Hu, Hao</a:t>
            </a:r>
          </a:p>
          <a:p>
            <a:r>
              <a:rPr lang="en-US" sz="1400" dirty="0" err="1"/>
              <a:t>Kirian</a:t>
            </a:r>
            <a:r>
              <a:rPr lang="en-US" sz="1400" dirty="0"/>
              <a:t>, Rick</a:t>
            </a:r>
          </a:p>
          <a:p>
            <a:r>
              <a:rPr lang="en-US" sz="1400" dirty="0" err="1"/>
              <a:t>Kuhl</a:t>
            </a:r>
            <a:r>
              <a:rPr lang="en-US" sz="1400" dirty="0"/>
              <a:t>, Tonya (UC Davis)</a:t>
            </a:r>
          </a:p>
          <a:p>
            <a:r>
              <a:rPr lang="en-US" sz="1400" dirty="0" err="1"/>
              <a:t>Lattman</a:t>
            </a:r>
            <a:r>
              <a:rPr lang="en-US" sz="1400" dirty="0"/>
              <a:t>, Eaton</a:t>
            </a:r>
          </a:p>
          <a:p>
            <a:r>
              <a:rPr lang="en-US" sz="1400" dirty="0"/>
              <a:t>Liu, Wei</a:t>
            </a:r>
          </a:p>
          <a:p>
            <a:r>
              <a:rPr lang="en-US" sz="1400" dirty="0" err="1"/>
              <a:t>Ourmazd</a:t>
            </a:r>
            <a:r>
              <a:rPr lang="en-US" sz="1400" dirty="0"/>
              <a:t>, Abbas (UW-Mil)</a:t>
            </a:r>
          </a:p>
          <a:p>
            <a:r>
              <a:rPr lang="en-US" sz="1400" dirty="0"/>
              <a:t>Phillips, George (Rice)</a:t>
            </a:r>
          </a:p>
          <a:p>
            <a:r>
              <a:rPr lang="en-US" sz="1400" dirty="0" err="1"/>
              <a:t>Ros</a:t>
            </a:r>
            <a:r>
              <a:rPr lang="en-US" sz="1400" dirty="0"/>
              <a:t>, Alexandra</a:t>
            </a:r>
          </a:p>
          <a:p>
            <a:r>
              <a:rPr lang="en-US" sz="1400" dirty="0"/>
              <a:t>Schmidt, Kevin</a:t>
            </a:r>
          </a:p>
          <a:p>
            <a:r>
              <a:rPr lang="en-US" sz="1400" dirty="0"/>
              <a:t>Schmidt, Marius (UW-Mil)</a:t>
            </a:r>
          </a:p>
          <a:p>
            <a:r>
              <a:rPr lang="en-US" sz="1400" dirty="0" err="1"/>
              <a:t>Schwander</a:t>
            </a:r>
            <a:r>
              <a:rPr lang="en-US" sz="1400" dirty="0"/>
              <a:t>, Peter (UW-Mil)</a:t>
            </a:r>
          </a:p>
          <a:p>
            <a:r>
              <a:rPr lang="en-US" sz="1400" dirty="0" err="1"/>
              <a:t>Weierstall</a:t>
            </a:r>
            <a:r>
              <a:rPr lang="en-US" sz="1400" dirty="0"/>
              <a:t>, Uwe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A9F26D-0B3C-C51C-C571-6DA30C27C163}"/>
              </a:ext>
            </a:extLst>
          </p:cNvPr>
          <p:cNvSpPr txBox="1"/>
          <p:nvPr/>
        </p:nvSpPr>
        <p:spPr>
          <a:xfrm>
            <a:off x="5414823" y="972384"/>
            <a:ext cx="246120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Attosecond</a:t>
            </a:r>
            <a:r>
              <a:rPr lang="en-US" sz="2400" b="1" dirty="0"/>
              <a:t> AMO</a:t>
            </a:r>
          </a:p>
          <a:p>
            <a:r>
              <a:rPr lang="en-US" sz="1400" b="1" dirty="0"/>
              <a:t>LaForge, Aaron (Lead)</a:t>
            </a:r>
          </a:p>
          <a:p>
            <a:r>
              <a:rPr lang="en-US" sz="1400" dirty="0"/>
              <a:t>Sandhu, Arvinder (co-PI)</a:t>
            </a:r>
          </a:p>
          <a:p>
            <a:r>
              <a:rPr lang="en-US" sz="1400" dirty="0"/>
              <a:t>Centurion, Martin (U Neb)</a:t>
            </a:r>
          </a:p>
          <a:p>
            <a:r>
              <a:rPr lang="en-US" sz="1400" dirty="0" err="1"/>
              <a:t>Cryan</a:t>
            </a:r>
            <a:r>
              <a:rPr lang="en-US" sz="1400" dirty="0"/>
              <a:t>, James (SLAC)</a:t>
            </a:r>
          </a:p>
          <a:p>
            <a:r>
              <a:rPr lang="en-US" sz="1400" dirty="0"/>
              <a:t>Gessner, Oliver (LBL)</a:t>
            </a:r>
          </a:p>
          <a:p>
            <a:r>
              <a:rPr lang="en-US" sz="1400" dirty="0"/>
              <a:t>Nelson, Keith (MIT)</a:t>
            </a:r>
          </a:p>
          <a:p>
            <a:r>
              <a:rPr lang="en-US" sz="1400" dirty="0" err="1"/>
              <a:t>Rolles</a:t>
            </a:r>
            <a:r>
              <a:rPr lang="en-US" sz="1400" dirty="0"/>
              <a:t>, Daniel (KSU)</a:t>
            </a:r>
          </a:p>
          <a:p>
            <a:r>
              <a:rPr lang="en-US" sz="1400" dirty="0"/>
              <a:t>Rudenko, Artem (KSU)</a:t>
            </a:r>
          </a:p>
          <a:p>
            <a:r>
              <a:rPr lang="en-US" sz="1400" dirty="0" err="1"/>
              <a:t>Shalaby</a:t>
            </a:r>
            <a:r>
              <a:rPr lang="en-US" sz="1400" dirty="0"/>
              <a:t>, Islam (UA)</a:t>
            </a:r>
          </a:p>
          <a:p>
            <a:r>
              <a:rPr lang="en-US" sz="1400" dirty="0"/>
              <a:t>Shivaram, Niranjan (Purdue)</a:t>
            </a:r>
          </a:p>
          <a:p>
            <a:r>
              <a:rPr lang="en-US" sz="1400" dirty="0"/>
              <a:t>Weber, Thorsten (LBL)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898C15-61D6-700F-D600-8DD09B62DAA7}"/>
              </a:ext>
            </a:extLst>
          </p:cNvPr>
          <p:cNvSpPr txBox="1"/>
          <p:nvPr/>
        </p:nvSpPr>
        <p:spPr>
          <a:xfrm>
            <a:off x="2463501" y="960938"/>
            <a:ext cx="27082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Quantum Materials</a:t>
            </a:r>
          </a:p>
          <a:p>
            <a:r>
              <a:rPr lang="en-US" sz="1400" b="1" dirty="0" err="1"/>
              <a:t>Teitelbaum</a:t>
            </a:r>
            <a:r>
              <a:rPr lang="en-US" sz="1400" b="1" dirty="0"/>
              <a:t>, Sam (co-PI)</a:t>
            </a:r>
          </a:p>
          <a:p>
            <a:r>
              <a:rPr lang="en-US" sz="1400" dirty="0" err="1"/>
              <a:t>Tongay</a:t>
            </a:r>
            <a:r>
              <a:rPr lang="en-US" sz="1400" dirty="0"/>
              <a:t>, </a:t>
            </a:r>
            <a:r>
              <a:rPr lang="en-US" sz="1400" dirty="0" err="1"/>
              <a:t>Sefaatin</a:t>
            </a:r>
            <a:endParaRPr lang="en-US" sz="1400" dirty="0"/>
          </a:p>
          <a:p>
            <a:r>
              <a:rPr lang="en-US" sz="1400" dirty="0"/>
              <a:t>Botana, Antia</a:t>
            </a:r>
          </a:p>
          <a:p>
            <a:r>
              <a:rPr lang="en-US" sz="1400" dirty="0" err="1"/>
              <a:t>Comin</a:t>
            </a:r>
            <a:r>
              <a:rPr lang="en-US" sz="1400" dirty="0"/>
              <a:t>, Riccardo (MIT)</a:t>
            </a:r>
          </a:p>
          <a:p>
            <a:r>
              <a:rPr lang="en-US" sz="1400" dirty="0"/>
              <a:t>Chuang, Yi-De (LBL)</a:t>
            </a:r>
          </a:p>
          <a:p>
            <a:r>
              <a:rPr lang="en-US" sz="1400" dirty="0" err="1"/>
              <a:t>Erten</a:t>
            </a:r>
            <a:r>
              <a:rPr lang="en-US" sz="1400" dirty="0"/>
              <a:t>, </a:t>
            </a:r>
            <a:r>
              <a:rPr lang="en-US" sz="1400" dirty="0" err="1"/>
              <a:t>Onur</a:t>
            </a:r>
            <a:endParaRPr lang="en-US" sz="1400" dirty="0"/>
          </a:p>
          <a:p>
            <a:r>
              <a:rPr lang="en-US" sz="1400" dirty="0" err="1"/>
              <a:t>Gedik</a:t>
            </a:r>
            <a:r>
              <a:rPr lang="en-US" sz="1400" dirty="0"/>
              <a:t>, Nuh (MIT)</a:t>
            </a:r>
          </a:p>
          <a:p>
            <a:r>
              <a:rPr lang="en-US" sz="1400" dirty="0"/>
              <a:t>Hanlon, Dillon</a:t>
            </a:r>
          </a:p>
          <a:p>
            <a:r>
              <a:rPr lang="en-US" sz="1400" dirty="0" err="1"/>
              <a:t>Kaindl</a:t>
            </a:r>
            <a:r>
              <a:rPr lang="en-US" sz="1400" dirty="0"/>
              <a:t>, Robert (co-PI)</a:t>
            </a:r>
          </a:p>
          <a:p>
            <a:r>
              <a:rPr lang="en-US" sz="1400" dirty="0"/>
              <a:t>Mahmood, Fahad (UIUC)</a:t>
            </a:r>
          </a:p>
          <a:p>
            <a:r>
              <a:rPr lang="en-US" sz="1400" dirty="0" err="1"/>
              <a:t>Mitrano</a:t>
            </a:r>
            <a:r>
              <a:rPr lang="en-US" sz="1400" dirty="0"/>
              <a:t>, Matteo (Harvard)</a:t>
            </a:r>
          </a:p>
          <a:p>
            <a:r>
              <a:rPr lang="en-US" sz="1400" dirty="0"/>
              <a:t>Reis, David (Stanford)</a:t>
            </a:r>
          </a:p>
          <a:p>
            <a:r>
              <a:rPr lang="en-US" sz="1400" dirty="0"/>
              <a:t>Roy, Sujoy (LBL)</a:t>
            </a:r>
          </a:p>
          <a:p>
            <a:r>
              <a:rPr lang="en-US" sz="1400" dirty="0" err="1"/>
              <a:t>Trigo</a:t>
            </a:r>
            <a:r>
              <a:rPr lang="en-US" sz="1400" dirty="0"/>
              <a:t>, Mariano (SLAC)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A177C8-C790-02AD-783A-11709142E21C}"/>
              </a:ext>
            </a:extLst>
          </p:cNvPr>
          <p:cNvSpPr txBox="1"/>
          <p:nvPr/>
        </p:nvSpPr>
        <p:spPr>
          <a:xfrm>
            <a:off x="7983058" y="960938"/>
            <a:ext cx="21348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Instrument</a:t>
            </a:r>
          </a:p>
          <a:p>
            <a:r>
              <a:rPr lang="en-US" sz="1400" b="1" dirty="0"/>
              <a:t>Tantawi, Sami (Lead)</a:t>
            </a:r>
          </a:p>
          <a:p>
            <a:r>
              <a:rPr lang="en-US" sz="1400" dirty="0"/>
              <a:t>Dolgashev, Valery (SLAC)</a:t>
            </a:r>
          </a:p>
          <a:p>
            <a:r>
              <a:rPr lang="en-US" sz="1400" dirty="0"/>
              <a:t>Graves, William (Emeritus)</a:t>
            </a:r>
          </a:p>
          <a:p>
            <a:r>
              <a:rPr lang="en-US" sz="1400" dirty="0"/>
              <a:t>Jaswal, Rejul</a:t>
            </a:r>
          </a:p>
          <a:p>
            <a:r>
              <a:rPr lang="en-US" sz="1400" dirty="0"/>
              <a:t>Karkare, Siddharth</a:t>
            </a:r>
          </a:p>
          <a:p>
            <a:r>
              <a:rPr lang="en-US" sz="1400" dirty="0"/>
              <a:t>Li, </a:t>
            </a:r>
            <a:r>
              <a:rPr lang="en-US" sz="1400" dirty="0" err="1"/>
              <a:t>Zenghai</a:t>
            </a:r>
            <a:r>
              <a:rPr lang="en-US" sz="1400" dirty="0"/>
              <a:t> (SLAC)</a:t>
            </a:r>
          </a:p>
          <a:p>
            <a:r>
              <a:rPr lang="en-US" sz="1400" dirty="0"/>
              <a:t>Loos, Henrik</a:t>
            </a:r>
          </a:p>
          <a:p>
            <a:r>
              <a:rPr lang="en-US" sz="1400" dirty="0"/>
              <a:t>Malin, Lucas</a:t>
            </a:r>
          </a:p>
          <a:p>
            <a:r>
              <a:rPr lang="en-US" sz="1400" dirty="0" err="1"/>
              <a:t>Matlis</a:t>
            </a:r>
            <a:r>
              <a:rPr lang="en-US" sz="1400" dirty="0"/>
              <a:t>, Nicholas</a:t>
            </a:r>
          </a:p>
          <a:p>
            <a:r>
              <a:rPr lang="en-US" sz="1400" dirty="0"/>
              <a:t>Nanni, Emilio (SLAC)</a:t>
            </a:r>
          </a:p>
          <a:p>
            <a:r>
              <a:rPr lang="en-US" sz="1400" dirty="0" err="1"/>
              <a:t>Qiang</a:t>
            </a:r>
            <a:r>
              <a:rPr lang="en-US" sz="1400" dirty="0"/>
              <a:t>, Ji (LBL)</a:t>
            </a:r>
          </a:p>
          <a:p>
            <a:r>
              <a:rPr lang="en-US" sz="1400" dirty="0"/>
              <a:t>Thornton, Trevor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7F4001-723F-18D3-7E3F-874A07C5B099}"/>
              </a:ext>
            </a:extLst>
          </p:cNvPr>
          <p:cNvSpPr txBox="1"/>
          <p:nvPr/>
        </p:nvSpPr>
        <p:spPr>
          <a:xfrm>
            <a:off x="381000" y="114300"/>
            <a:ext cx="11601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 b="1">
                <a:solidFill>
                  <a:srgbClr val="8C1D40"/>
                </a:solidFill>
              </a:defRPr>
            </a:lvl1pPr>
          </a:lstStyle>
          <a:p>
            <a:r>
              <a:rPr lang="en-US" sz="4000" dirty="0"/>
              <a:t>CXFEL includes 90+ People in 13 Institutions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BC738B-CF82-C361-AC21-61BF96CF3D2F}"/>
              </a:ext>
            </a:extLst>
          </p:cNvPr>
          <p:cNvSpPr txBox="1"/>
          <p:nvPr/>
        </p:nvSpPr>
        <p:spPr>
          <a:xfrm>
            <a:off x="5414823" y="3803928"/>
            <a:ext cx="226238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Engineering</a:t>
            </a:r>
          </a:p>
          <a:p>
            <a:r>
              <a:rPr lang="en-US" sz="1400" b="1" dirty="0"/>
              <a:t>Holl, Mark (Chief Engineer)</a:t>
            </a:r>
          </a:p>
          <a:p>
            <a:r>
              <a:rPr lang="en-US" sz="1400" dirty="0"/>
              <a:t>Dupre, Alan</a:t>
            </a:r>
          </a:p>
          <a:p>
            <a:r>
              <a:rPr lang="en-US" sz="1400" dirty="0" err="1"/>
              <a:t>Gardeck</a:t>
            </a:r>
            <a:r>
              <a:rPr lang="en-US" sz="1400" dirty="0"/>
              <a:t>, Alex</a:t>
            </a:r>
          </a:p>
          <a:p>
            <a:r>
              <a:rPr lang="en-US" sz="1400" dirty="0" err="1"/>
              <a:t>Houkal</a:t>
            </a:r>
            <a:r>
              <a:rPr lang="en-US" sz="1400" dirty="0"/>
              <a:t>, Jeff</a:t>
            </a:r>
          </a:p>
          <a:p>
            <a:r>
              <a:rPr lang="en-US" sz="1400" dirty="0" err="1"/>
              <a:t>Jachim</a:t>
            </a:r>
            <a:r>
              <a:rPr lang="en-US" sz="1400" dirty="0"/>
              <a:t>, Steven</a:t>
            </a:r>
          </a:p>
          <a:p>
            <a:r>
              <a:rPr lang="en-US" sz="1400" dirty="0"/>
              <a:t>Ness, Richard</a:t>
            </a:r>
          </a:p>
          <a:p>
            <a:r>
              <a:rPr lang="en-US" sz="1400" dirty="0" err="1"/>
              <a:t>Rednour</a:t>
            </a:r>
            <a:r>
              <a:rPr lang="en-US" sz="1400" dirty="0"/>
              <a:t>, Steven</a:t>
            </a:r>
          </a:p>
          <a:p>
            <a:r>
              <a:rPr lang="en-US" sz="1400" dirty="0"/>
              <a:t>Smith, Dean</a:t>
            </a:r>
          </a:p>
          <a:p>
            <a:r>
              <a:rPr lang="en-US" sz="1400" dirty="0"/>
              <a:t>Vela, Juan</a:t>
            </a:r>
          </a:p>
          <a:p>
            <a:r>
              <a:rPr lang="en-US" sz="1400" dirty="0"/>
              <a:t>OSPREY Distributed Control Systems (consultant)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E48865-D4EF-55F4-4777-6530A58A3B5D}"/>
              </a:ext>
            </a:extLst>
          </p:cNvPr>
          <p:cNvSpPr txBox="1"/>
          <p:nvPr/>
        </p:nvSpPr>
        <p:spPr>
          <a:xfrm>
            <a:off x="10117897" y="1084274"/>
            <a:ext cx="177165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Education</a:t>
            </a:r>
          </a:p>
          <a:p>
            <a:r>
              <a:rPr lang="en-US" sz="1400" b="1" dirty="0"/>
              <a:t>Warble, Kelli (Lead)</a:t>
            </a:r>
          </a:p>
          <a:p>
            <a:r>
              <a:rPr lang="en-US" sz="1100" dirty="0"/>
              <a:t>Ahuja, </a:t>
            </a:r>
            <a:r>
              <a:rPr lang="en-US" sz="1100" dirty="0" err="1"/>
              <a:t>Moksh</a:t>
            </a:r>
            <a:endParaRPr lang="en-US" sz="1100" dirty="0"/>
          </a:p>
          <a:p>
            <a:r>
              <a:rPr lang="en-US" sz="1100" dirty="0"/>
              <a:t>Alvarez, Roberto</a:t>
            </a:r>
          </a:p>
          <a:p>
            <a:r>
              <a:rPr lang="en-US" sz="1100" dirty="0"/>
              <a:t>Bartoletti, Luca</a:t>
            </a:r>
          </a:p>
          <a:p>
            <a:r>
              <a:rPr lang="en-US" sz="1100" dirty="0"/>
              <a:t>Cifuentes, Lidia</a:t>
            </a:r>
          </a:p>
          <a:p>
            <a:r>
              <a:rPr lang="en-US" sz="1100" dirty="0"/>
              <a:t>Dahal, Sajal</a:t>
            </a:r>
          </a:p>
          <a:p>
            <a:r>
              <a:rPr lang="en-US" sz="1100" dirty="0"/>
              <a:t>DeMott, Ross</a:t>
            </a:r>
          </a:p>
          <a:p>
            <a:r>
              <a:rPr lang="en-US" sz="1100" dirty="0" err="1"/>
              <a:t>Eckrosh</a:t>
            </a:r>
            <a:r>
              <a:rPr lang="en-US" sz="1100" dirty="0"/>
              <a:t>, Kevin</a:t>
            </a:r>
          </a:p>
          <a:p>
            <a:r>
              <a:rPr lang="en-US" sz="1100" dirty="0"/>
              <a:t>Everett, Eric</a:t>
            </a:r>
          </a:p>
          <a:p>
            <a:r>
              <a:rPr lang="en-US" sz="1100" dirty="0"/>
              <a:t>Gaskin, Austin</a:t>
            </a:r>
          </a:p>
          <a:p>
            <a:r>
              <a:rPr lang="en-US" sz="1100" dirty="0"/>
              <a:t>Gonzalez, Noah</a:t>
            </a:r>
          </a:p>
          <a:p>
            <a:r>
              <a:rPr lang="en-US" sz="1100" dirty="0"/>
              <a:t>Jang, Philip</a:t>
            </a:r>
          </a:p>
          <a:p>
            <a:r>
              <a:rPr lang="en-US" sz="1100" dirty="0"/>
              <a:t>Lee, Hyung-Seo (Julia)</a:t>
            </a:r>
          </a:p>
          <a:p>
            <a:r>
              <a:rPr lang="en-US" sz="1100" dirty="0"/>
              <a:t>Leonard, Nicholas</a:t>
            </a:r>
          </a:p>
          <a:p>
            <a:r>
              <a:rPr lang="en-US" sz="1100" dirty="0"/>
              <a:t>Martinez, Anastasia</a:t>
            </a:r>
          </a:p>
          <a:p>
            <a:r>
              <a:rPr lang="en-US" sz="1100" dirty="0"/>
              <a:t>Narayanan, Sathya</a:t>
            </a:r>
          </a:p>
          <a:p>
            <a:r>
              <a:rPr lang="en-US" sz="1100" dirty="0"/>
              <a:t>Pekin, Rasmus</a:t>
            </a:r>
          </a:p>
          <a:p>
            <a:r>
              <a:rPr lang="en-US" sz="1100" dirty="0"/>
              <a:t>Redd, Aaron</a:t>
            </a:r>
          </a:p>
          <a:p>
            <a:r>
              <a:rPr lang="en-US" sz="1100" dirty="0"/>
              <a:t>Richardson, Albert</a:t>
            </a:r>
          </a:p>
          <a:p>
            <a:r>
              <a:rPr lang="en-US" sz="1100" dirty="0"/>
              <a:t>Rivera, Jonathan</a:t>
            </a:r>
          </a:p>
          <a:p>
            <a:r>
              <a:rPr lang="en-US" sz="1100" dirty="0"/>
              <a:t>Ros, Elena</a:t>
            </a:r>
          </a:p>
          <a:p>
            <a:r>
              <a:rPr lang="en-US" sz="1100" dirty="0"/>
              <a:t>Russo, Gavin</a:t>
            </a:r>
          </a:p>
          <a:p>
            <a:r>
              <a:rPr lang="en-US" sz="1100" dirty="0"/>
              <a:t>Tamayo, John</a:t>
            </a:r>
          </a:p>
          <a:p>
            <a:r>
              <a:rPr lang="en-US" sz="1100" dirty="0"/>
              <a:t>Tilton, Sean</a:t>
            </a:r>
          </a:p>
          <a:p>
            <a:r>
              <a:rPr lang="en-US" sz="1100" dirty="0"/>
              <a:t>Tripathi, Shreya</a:t>
            </a:r>
          </a:p>
          <a:p>
            <a:r>
              <a:rPr lang="en-US" sz="1100" dirty="0"/>
              <a:t>Vasquez, Alexis</a:t>
            </a:r>
          </a:p>
          <a:p>
            <a:r>
              <a:rPr lang="en-US" sz="1100" dirty="0"/>
              <a:t>Velarde, Annelise</a:t>
            </a:r>
          </a:p>
          <a:p>
            <a:r>
              <a:rPr lang="en-US" sz="1100" dirty="0" err="1"/>
              <a:t>Vernan</a:t>
            </a:r>
            <a:r>
              <a:rPr lang="en-US" sz="1100" dirty="0"/>
              <a:t>, </a:t>
            </a:r>
            <a:r>
              <a:rPr lang="en-US" sz="1100" dirty="0" err="1"/>
              <a:t>Chiran</a:t>
            </a:r>
            <a:endParaRPr lang="en-US" sz="1100" dirty="0"/>
          </a:p>
          <a:p>
            <a:r>
              <a:rPr lang="en-US" sz="1100" dirty="0"/>
              <a:t>Villegas, Diego</a:t>
            </a:r>
          </a:p>
          <a:p>
            <a:r>
              <a:rPr lang="en-US" sz="1100" dirty="0"/>
              <a:t>Walker, 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21DFE0-31B7-76D4-73D8-FA66973A24CD}"/>
              </a:ext>
            </a:extLst>
          </p:cNvPr>
          <p:cNvSpPr txBox="1"/>
          <p:nvPr/>
        </p:nvSpPr>
        <p:spPr>
          <a:xfrm>
            <a:off x="2418259" y="4430620"/>
            <a:ext cx="2943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Management</a:t>
            </a:r>
          </a:p>
          <a:p>
            <a:r>
              <a:rPr lang="en-US" sz="1400" b="1" dirty="0"/>
              <a:t>Sandhu, Arvinder (Project Director)</a:t>
            </a:r>
          </a:p>
          <a:p>
            <a:r>
              <a:rPr lang="en-US" sz="1400" b="1" dirty="0" err="1"/>
              <a:t>Sarracino</a:t>
            </a:r>
            <a:r>
              <a:rPr lang="en-US" sz="1400" b="1" dirty="0"/>
              <a:t>, Andrew (Project Manager)</a:t>
            </a:r>
          </a:p>
          <a:p>
            <a:r>
              <a:rPr lang="en-US" sz="1400" dirty="0"/>
              <a:t>Winkel, David</a:t>
            </a:r>
          </a:p>
          <a:p>
            <a:r>
              <a:rPr lang="en-US" sz="1400" dirty="0"/>
              <a:t>Clark, Deanna</a:t>
            </a:r>
          </a:p>
          <a:p>
            <a:r>
              <a:rPr lang="en-US" sz="1400" dirty="0"/>
              <a:t>Reichanadter, Mark</a:t>
            </a:r>
          </a:p>
          <a:p>
            <a:r>
              <a:rPr lang="en-US" sz="1400" dirty="0"/>
              <a:t>Al-Qadi, Mona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2AAD3-A431-5C8B-F707-CDFA545D9C1A}"/>
              </a:ext>
            </a:extLst>
          </p:cNvPr>
          <p:cNvSpPr txBox="1"/>
          <p:nvPr/>
        </p:nvSpPr>
        <p:spPr>
          <a:xfrm>
            <a:off x="275405" y="5307783"/>
            <a:ext cx="22485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Steve Ellis</a:t>
            </a:r>
            <a:r>
              <a:rPr lang="en-US" sz="1400" dirty="0"/>
              <a:t>, NSF Program Officer Div of Bio Infrastructure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76E12B-5488-31F6-3BA2-FB38F7D4633D}"/>
              </a:ext>
            </a:extLst>
          </p:cNvPr>
          <p:cNvSpPr txBox="1"/>
          <p:nvPr/>
        </p:nvSpPr>
        <p:spPr>
          <a:xfrm>
            <a:off x="7983058" y="4007926"/>
            <a:ext cx="197058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Data Analysis</a:t>
            </a:r>
          </a:p>
          <a:p>
            <a:r>
              <a:rPr lang="en-US" sz="1400" b="1" dirty="0"/>
              <a:t>Botha, Sabine (Lead)</a:t>
            </a:r>
          </a:p>
          <a:p>
            <a:r>
              <a:rPr lang="en-US" sz="1400" dirty="0"/>
              <a:t>Kirian, Richard</a:t>
            </a:r>
          </a:p>
          <a:p>
            <a:r>
              <a:rPr lang="en-US" sz="1400" dirty="0"/>
              <a:t>Grant, Thomas</a:t>
            </a:r>
          </a:p>
          <a:p>
            <a:r>
              <a:rPr lang="en-US" sz="1400" dirty="0"/>
              <a:t>Ansari, Adil</a:t>
            </a:r>
          </a:p>
          <a:p>
            <a:r>
              <a:rPr lang="en-US" sz="1400" dirty="0" err="1"/>
              <a:t>Hosseinazedeh</a:t>
            </a:r>
            <a:r>
              <a:rPr lang="en-US" sz="1400" dirty="0"/>
              <a:t>, Ahmad</a:t>
            </a:r>
          </a:p>
        </p:txBody>
      </p:sp>
    </p:spTree>
    <p:extLst>
      <p:ext uri="{BB962C8B-B14F-4D97-AF65-F5344CB8AC3E}">
        <p14:creationId xmlns:p14="http://schemas.microsoft.com/office/powerpoint/2010/main" val="3945906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4F60736-98C5-686C-6218-363589438496}"/>
              </a:ext>
            </a:extLst>
          </p:cNvPr>
          <p:cNvGrpSpPr>
            <a:grpSpLocks noChangeAspect="1"/>
          </p:cNvGrpSpPr>
          <p:nvPr/>
        </p:nvGrpSpPr>
        <p:grpSpPr>
          <a:xfrm>
            <a:off x="292990" y="1354872"/>
            <a:ext cx="4420268" cy="4694634"/>
            <a:chOff x="4932129" y="1917629"/>
            <a:chExt cx="4005923" cy="425457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D50E73F-BE74-F17C-A267-DC1D3382F805}"/>
                </a:ext>
              </a:extLst>
            </p:cNvPr>
            <p:cNvSpPr/>
            <p:nvPr/>
          </p:nvSpPr>
          <p:spPr>
            <a:xfrm>
              <a:off x="4969558" y="1917629"/>
              <a:ext cx="3861269" cy="4254570"/>
            </a:xfrm>
            <a:prstGeom prst="roundRect">
              <a:avLst>
                <a:gd name="adj" fmla="val 6334"/>
              </a:avLst>
            </a:prstGeom>
            <a:solidFill>
              <a:srgbClr val="FFFFEB"/>
            </a:solidFill>
            <a:ln w="25400" cap="flat" cmpd="sng" algn="ctr">
              <a:solidFill>
                <a:srgbClr val="5C667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7779F2E-0371-BD60-B340-8A709FA855C1}"/>
                </a:ext>
              </a:extLst>
            </p:cNvPr>
            <p:cNvSpPr/>
            <p:nvPr/>
          </p:nvSpPr>
          <p:spPr>
            <a:xfrm>
              <a:off x="6815147" y="5145267"/>
              <a:ext cx="1777580" cy="274843"/>
            </a:xfrm>
            <a:prstGeom prst="roundRect">
              <a:avLst/>
            </a:prstGeom>
            <a:gradFill flip="none" rotWithShape="1">
              <a:gsLst>
                <a:gs pos="0">
                  <a:srgbClr val="1F497D"/>
                </a:gs>
                <a:gs pos="84000">
                  <a:srgbClr val="4B6C92"/>
                </a:gs>
                <a:gs pos="100000">
                  <a:srgbClr val="FFFFEB"/>
                </a:gs>
              </a:gsLst>
              <a:path path="rect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6B8104A-E246-4780-F369-20EA79F9B683}"/>
                </a:ext>
              </a:extLst>
            </p:cNvPr>
            <p:cNvSpPr/>
            <p:nvPr/>
          </p:nvSpPr>
          <p:spPr>
            <a:xfrm>
              <a:off x="5097227" y="3316235"/>
              <a:ext cx="784882" cy="2626181"/>
            </a:xfrm>
            <a:prstGeom prst="roundRect">
              <a:avLst/>
            </a:prstGeom>
            <a:gradFill flip="none" rotWithShape="1">
              <a:gsLst>
                <a:gs pos="47000">
                  <a:srgbClr val="FFFF9F"/>
                </a:gs>
                <a:gs pos="100000">
                  <a:srgbClr val="FFFFEB"/>
                </a:gs>
                <a:gs pos="61000">
                  <a:srgbClr val="FFFFB4"/>
                </a:gs>
                <a:gs pos="0">
                  <a:srgbClr val="FFFF66"/>
                </a:gs>
              </a:gsLst>
              <a:path path="rect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E3BCCC-6A65-B3A0-CC91-21036B2A56F3}"/>
                </a:ext>
              </a:extLst>
            </p:cNvPr>
            <p:cNvSpPr txBox="1"/>
            <p:nvPr/>
          </p:nvSpPr>
          <p:spPr>
            <a:xfrm>
              <a:off x="5998746" y="1935556"/>
              <a:ext cx="7270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Time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AD0B7C-EAEE-883A-B32D-AF200DA8B383}"/>
                </a:ext>
              </a:extLst>
            </p:cNvPr>
            <p:cNvSpPr txBox="1"/>
            <p:nvPr/>
          </p:nvSpPr>
          <p:spPr>
            <a:xfrm>
              <a:off x="4986364" y="3294155"/>
              <a:ext cx="13205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nanoseconds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B7BD7E-CE81-28C3-242B-B677DCDCDC95}"/>
                </a:ext>
              </a:extLst>
            </p:cNvPr>
            <p:cNvSpPr txBox="1"/>
            <p:nvPr/>
          </p:nvSpPr>
          <p:spPr>
            <a:xfrm>
              <a:off x="4986364" y="4048921"/>
              <a:ext cx="12575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picoseconds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53FB34-55B4-A420-283A-8785EACB107D}"/>
                </a:ext>
              </a:extLst>
            </p:cNvPr>
            <p:cNvSpPr txBox="1"/>
            <p:nvPr/>
          </p:nvSpPr>
          <p:spPr>
            <a:xfrm>
              <a:off x="4932129" y="5123366"/>
              <a:ext cx="141796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femtoseconds</a:t>
              </a:r>
              <a:endPara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9CF327-0A0D-9449-B377-855C7E1E1D57}"/>
                </a:ext>
              </a:extLst>
            </p:cNvPr>
            <p:cNvSpPr txBox="1"/>
            <p:nvPr/>
          </p:nvSpPr>
          <p:spPr>
            <a:xfrm>
              <a:off x="4969557" y="5620435"/>
              <a:ext cx="13513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attoseconds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Striped Right Arrow 61">
              <a:extLst>
                <a:ext uri="{FF2B5EF4-FFF2-40B4-BE49-F238E27FC236}">
                  <a16:creationId xmlns:a16="http://schemas.microsoft.com/office/drawing/2014/main" id="{D2163896-86B8-CC6E-3BC0-C66A930724D9}"/>
                </a:ext>
              </a:extLst>
            </p:cNvPr>
            <p:cNvSpPr/>
            <p:nvPr/>
          </p:nvSpPr>
          <p:spPr>
            <a:xfrm rot="5400000">
              <a:off x="4680021" y="4078473"/>
              <a:ext cx="3266749" cy="796791"/>
            </a:xfrm>
            <a:prstGeom prst="stripedRightArrow">
              <a:avLst>
                <a:gd name="adj1" fmla="val 58423"/>
                <a:gd name="adj2" fmla="val 19701"/>
              </a:avLst>
            </a:prstGeom>
            <a:gradFill rotWithShape="1">
              <a:gsLst>
                <a:gs pos="0">
                  <a:sysClr val="window" lastClr="FFFFFF"/>
                </a:gs>
                <a:gs pos="36000">
                  <a:srgbClr val="CC99FF"/>
                </a:gs>
                <a:gs pos="100000">
                  <a:srgbClr val="FF7C80"/>
                </a:gs>
              </a:gsLst>
              <a:lin ang="0" scaled="0"/>
            </a:gradFill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46">
              <a:extLst>
                <a:ext uri="{FF2B5EF4-FFF2-40B4-BE49-F238E27FC236}">
                  <a16:creationId xmlns:a16="http://schemas.microsoft.com/office/drawing/2014/main" id="{3B8DE505-590D-AD47-F7B2-84B1B06D0415}"/>
                </a:ext>
              </a:extLst>
            </p:cNvPr>
            <p:cNvSpPr>
              <a:spLocks noChangeAspect="1"/>
            </p:cNvSpPr>
            <p:nvPr/>
          </p:nvSpPr>
          <p:spPr bwMode="auto">
            <a:xfrm rot="1928659">
              <a:off x="5136920" y="2054959"/>
              <a:ext cx="799102" cy="564688"/>
            </a:xfrm>
            <a:custGeom>
              <a:avLst/>
              <a:gdLst>
                <a:gd name="T0" fmla="*/ 484 w 484"/>
                <a:gd name="T1" fmla="*/ 66 h 124"/>
                <a:gd name="T2" fmla="*/ 452 w 484"/>
                <a:gd name="T3" fmla="*/ 66 h 124"/>
                <a:gd name="T4" fmla="*/ 418 w 484"/>
                <a:gd name="T5" fmla="*/ 63 h 124"/>
                <a:gd name="T6" fmla="*/ 391 w 484"/>
                <a:gd name="T7" fmla="*/ 69 h 124"/>
                <a:gd name="T8" fmla="*/ 359 w 484"/>
                <a:gd name="T9" fmla="*/ 56 h 124"/>
                <a:gd name="T10" fmla="*/ 329 w 484"/>
                <a:gd name="T11" fmla="*/ 88 h 124"/>
                <a:gd name="T12" fmla="*/ 298 w 484"/>
                <a:gd name="T13" fmla="*/ 26 h 124"/>
                <a:gd name="T14" fmla="*/ 267 w 484"/>
                <a:gd name="T15" fmla="*/ 124 h 124"/>
                <a:gd name="T16" fmla="*/ 236 w 484"/>
                <a:gd name="T17" fmla="*/ 0 h 124"/>
                <a:gd name="T18" fmla="*/ 205 w 484"/>
                <a:gd name="T19" fmla="*/ 124 h 124"/>
                <a:gd name="T20" fmla="*/ 174 w 484"/>
                <a:gd name="T21" fmla="*/ 25 h 124"/>
                <a:gd name="T22" fmla="*/ 144 w 484"/>
                <a:gd name="T23" fmla="*/ 88 h 124"/>
                <a:gd name="T24" fmla="*/ 113 w 484"/>
                <a:gd name="T25" fmla="*/ 56 h 124"/>
                <a:gd name="T26" fmla="*/ 82 w 484"/>
                <a:gd name="T27" fmla="*/ 69 h 124"/>
                <a:gd name="T28" fmla="*/ 55 w 484"/>
                <a:gd name="T29" fmla="*/ 65 h 124"/>
                <a:gd name="T30" fmla="*/ 28 w 484"/>
                <a:gd name="T31" fmla="*/ 65 h 124"/>
                <a:gd name="T32" fmla="*/ 0 w 484"/>
                <a:gd name="T33" fmla="*/ 6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4" h="124">
                  <a:moveTo>
                    <a:pt x="484" y="66"/>
                  </a:moveTo>
                  <a:cubicBezTo>
                    <a:pt x="471" y="66"/>
                    <a:pt x="460" y="66"/>
                    <a:pt x="452" y="66"/>
                  </a:cubicBezTo>
                  <a:cubicBezTo>
                    <a:pt x="437" y="66"/>
                    <a:pt x="424" y="62"/>
                    <a:pt x="418" y="63"/>
                  </a:cubicBezTo>
                  <a:cubicBezTo>
                    <a:pt x="410" y="64"/>
                    <a:pt x="404" y="69"/>
                    <a:pt x="391" y="69"/>
                  </a:cubicBezTo>
                  <a:cubicBezTo>
                    <a:pt x="377" y="70"/>
                    <a:pt x="371" y="56"/>
                    <a:pt x="359" y="56"/>
                  </a:cubicBezTo>
                  <a:cubicBezTo>
                    <a:pt x="347" y="56"/>
                    <a:pt x="338" y="89"/>
                    <a:pt x="329" y="88"/>
                  </a:cubicBezTo>
                  <a:cubicBezTo>
                    <a:pt x="317" y="87"/>
                    <a:pt x="308" y="26"/>
                    <a:pt x="298" y="26"/>
                  </a:cubicBezTo>
                  <a:cubicBezTo>
                    <a:pt x="289" y="26"/>
                    <a:pt x="277" y="120"/>
                    <a:pt x="267" y="124"/>
                  </a:cubicBezTo>
                  <a:cubicBezTo>
                    <a:pt x="256" y="124"/>
                    <a:pt x="246" y="0"/>
                    <a:pt x="236" y="0"/>
                  </a:cubicBezTo>
                  <a:cubicBezTo>
                    <a:pt x="227" y="3"/>
                    <a:pt x="214" y="124"/>
                    <a:pt x="205" y="124"/>
                  </a:cubicBezTo>
                  <a:cubicBezTo>
                    <a:pt x="196" y="124"/>
                    <a:pt x="185" y="21"/>
                    <a:pt x="174" y="25"/>
                  </a:cubicBezTo>
                  <a:cubicBezTo>
                    <a:pt x="165" y="25"/>
                    <a:pt x="155" y="87"/>
                    <a:pt x="144" y="88"/>
                  </a:cubicBezTo>
                  <a:cubicBezTo>
                    <a:pt x="133" y="89"/>
                    <a:pt x="125" y="56"/>
                    <a:pt x="113" y="56"/>
                  </a:cubicBezTo>
                  <a:cubicBezTo>
                    <a:pt x="101" y="56"/>
                    <a:pt x="97" y="69"/>
                    <a:pt x="82" y="69"/>
                  </a:cubicBezTo>
                  <a:cubicBezTo>
                    <a:pt x="66" y="69"/>
                    <a:pt x="66" y="66"/>
                    <a:pt x="55" y="65"/>
                  </a:cubicBezTo>
                  <a:cubicBezTo>
                    <a:pt x="45" y="63"/>
                    <a:pt x="36" y="65"/>
                    <a:pt x="28" y="65"/>
                  </a:cubicBezTo>
                  <a:lnTo>
                    <a:pt x="0" y="65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triangl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endParaRPr>
            </a:p>
          </p:txBody>
        </p:sp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9254E409-FA6F-9D26-50F6-9FED16447A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8721" y="5564007"/>
              <a:ext cx="554781" cy="550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7">
              <a:extLst>
                <a:ext uri="{FF2B5EF4-FFF2-40B4-BE49-F238E27FC236}">
                  <a16:creationId xmlns:a16="http://schemas.microsoft.com/office/drawing/2014/main" id="{8589C064-5785-7C60-3FC8-2741B4D5A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1039" y="4470066"/>
              <a:ext cx="516787" cy="531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19E3C6-564F-5E7F-A271-E4D12B642BA6}"/>
                </a:ext>
              </a:extLst>
            </p:cNvPr>
            <p:cNvSpPr txBox="1"/>
            <p:nvPr/>
          </p:nvSpPr>
          <p:spPr>
            <a:xfrm>
              <a:off x="6041015" y="3302544"/>
              <a:ext cx="51589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  <a:r>
                <a:rPr kumimoji="0" lang="en-US" sz="1500" b="1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4F213C-5861-C88E-7622-0BBB42F0FB3F}"/>
                </a:ext>
              </a:extLst>
            </p:cNvPr>
            <p:cNvSpPr txBox="1"/>
            <p:nvPr/>
          </p:nvSpPr>
          <p:spPr>
            <a:xfrm>
              <a:off x="6033597" y="4020418"/>
              <a:ext cx="56718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  <a:r>
                <a:rPr kumimoji="0" lang="en-US" sz="1500" b="1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-12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EDFBE2-2168-2455-0011-D562ACBDC3EB}"/>
                </a:ext>
              </a:extLst>
            </p:cNvPr>
            <p:cNvSpPr txBox="1"/>
            <p:nvPr/>
          </p:nvSpPr>
          <p:spPr>
            <a:xfrm>
              <a:off x="6032594" y="5145267"/>
              <a:ext cx="56718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  <a:r>
                <a:rPr kumimoji="0" lang="en-US" sz="1500" b="1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-15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368704-5DB0-5926-7E53-10862EAE704D}"/>
                </a:ext>
              </a:extLst>
            </p:cNvPr>
            <p:cNvSpPr txBox="1"/>
            <p:nvPr/>
          </p:nvSpPr>
          <p:spPr>
            <a:xfrm>
              <a:off x="6032594" y="5620435"/>
              <a:ext cx="56718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  <a:r>
                <a:rPr kumimoji="0" lang="en-US" sz="1500" b="1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-18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31E724-0C04-5CDB-5308-5D8863B4CAF6}"/>
                </a:ext>
              </a:extLst>
            </p:cNvPr>
            <p:cNvSpPr txBox="1"/>
            <p:nvPr/>
          </p:nvSpPr>
          <p:spPr>
            <a:xfrm rot="16200000">
              <a:off x="5191688" y="2796843"/>
              <a:ext cx="33289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…</a:t>
              </a:r>
            </a:p>
          </p:txBody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6E885BAB-6A35-255D-9C66-939626664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7205" y="4519299"/>
              <a:ext cx="1120847" cy="473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8C1D4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Electronic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8C1D4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Interactions</a:t>
              </a:r>
              <a:endPara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8C1D4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22">
              <a:extLst>
                <a:ext uri="{FF2B5EF4-FFF2-40B4-BE49-F238E27FC236}">
                  <a16:creationId xmlns:a16="http://schemas.microsoft.com/office/drawing/2014/main" id="{5D65CBAE-509C-8D7B-F1E0-84CCCB588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8077" y="2471671"/>
              <a:ext cx="628731" cy="653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 descr="http://www.kurzweilai.net/images/microchip-A2-512x389.png">
              <a:extLst>
                <a:ext uri="{FF2B5EF4-FFF2-40B4-BE49-F238E27FC236}">
                  <a16:creationId xmlns:a16="http://schemas.microsoft.com/office/drawing/2014/main" id="{44849140-7EC4-07A8-9AD7-62114CF93F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4688" y="2789772"/>
              <a:ext cx="1080639" cy="821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3DF1625D-9DAA-F8EB-1F39-61B6AC9F2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272" y="5580919"/>
              <a:ext cx="1417763" cy="473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C1D4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Atomic</a:t>
              </a:r>
              <a:r>
                <a:rPr kumimoji="0" lang="de-DE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8C1D4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Quantum Dynamics</a:t>
              </a:r>
              <a:endPara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8C1D4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32">
              <a:extLst>
                <a:ext uri="{FF2B5EF4-FFF2-40B4-BE49-F238E27FC236}">
                  <a16:creationId xmlns:a16="http://schemas.microsoft.com/office/drawing/2014/main" id="{CE19AA19-57C2-A931-451D-D56A535C8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9534" y="5137835"/>
              <a:ext cx="1726845" cy="276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10663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Visible light </a:t>
              </a:r>
              <a:r>
                <a:rPr kumimoji="0" lang="de-DE" sz="1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63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oscillation</a:t>
              </a:r>
              <a:endPara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106636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BAB90411-EEC3-C58E-28D0-DF4C8F4C23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7FD1E2"/>
                </a:clrFrom>
                <a:clrTo>
                  <a:srgbClr val="7FD1E2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7651" b="74189" l="20459" r="36807"/>
                      </a14:imgEffect>
                    </a14:imgLayer>
                  </a14:imgProps>
                </a:ext>
              </a:extLst>
            </a:blip>
            <a:srcRect l="20208" t="56095" r="63213" b="26276"/>
            <a:stretch/>
          </p:blipFill>
          <p:spPr bwMode="auto">
            <a:xfrm>
              <a:off x="7265759" y="4420951"/>
              <a:ext cx="626139" cy="52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824F0F0-2B94-BC46-6A1E-1D2E5E0FC541}"/>
                </a:ext>
              </a:extLst>
            </p:cNvPr>
            <p:cNvSpPr/>
            <p:nvPr/>
          </p:nvSpPr>
          <p:spPr>
            <a:xfrm>
              <a:off x="6755722" y="4024682"/>
              <a:ext cx="1095408" cy="290301"/>
            </a:xfrm>
            <a:prstGeom prst="roundRect">
              <a:avLst/>
            </a:prstGeom>
            <a:gradFill flip="none" rotWithShape="1">
              <a:gsLst>
                <a:gs pos="0">
                  <a:srgbClr val="1F497D"/>
                </a:gs>
                <a:gs pos="69000">
                  <a:srgbClr val="4B6C92"/>
                </a:gs>
                <a:gs pos="100000">
                  <a:srgbClr val="FFFFEB"/>
                </a:gs>
              </a:gsLst>
              <a:path path="rect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32">
              <a:extLst>
                <a:ext uri="{FF2B5EF4-FFF2-40B4-BE49-F238E27FC236}">
                  <a16:creationId xmlns:a16="http://schemas.microsoft.com/office/drawing/2014/main" id="{BDB5D1F2-994C-AC2B-F92D-F8125B730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7187" y="4016883"/>
              <a:ext cx="1031557" cy="276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C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THz</a:t>
              </a:r>
              <a:r>
                <a:rPr kumimoji="0" lang="de-DE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FFCC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de-DE" sz="1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C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waves</a:t>
              </a:r>
              <a:endPara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CF13FB98-53E2-D3BA-C471-628EA2E9D944}"/>
                </a:ext>
              </a:extLst>
            </p:cNvPr>
            <p:cNvSpPr/>
            <p:nvPr/>
          </p:nvSpPr>
          <p:spPr>
            <a:xfrm flipH="1">
              <a:off x="6564964" y="4066481"/>
              <a:ext cx="234772" cy="202784"/>
            </a:xfrm>
            <a:prstGeom prst="rightArrow">
              <a:avLst/>
            </a:prstGeom>
            <a:solidFill>
              <a:srgbClr val="FF00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F4B30D44-A1FC-58C1-460C-01ACE487D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0468" y="3572540"/>
              <a:ext cx="1747937" cy="276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C1D4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Molecular</a:t>
              </a:r>
              <a:r>
                <a:rPr kumimoji="0" lang="de-DE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8C1D4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de-DE" sz="1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C1D4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Vibrations</a:t>
              </a:r>
              <a:endPara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8C1D4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FE30F0AA-D7EF-A79A-2D97-F20BE0ED1C31}"/>
                </a:ext>
              </a:extLst>
            </p:cNvPr>
            <p:cNvSpPr/>
            <p:nvPr/>
          </p:nvSpPr>
          <p:spPr>
            <a:xfrm flipH="1">
              <a:off x="6587720" y="5180595"/>
              <a:ext cx="234772" cy="202784"/>
            </a:xfrm>
            <a:prstGeom prst="rightArrow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B864BD33-5618-2D78-7509-5AC0744BD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6002" y="2974542"/>
              <a:ext cx="1166057" cy="473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Micro Electronics</a:t>
              </a:r>
            </a:p>
          </p:txBody>
        </p:sp>
        <p:pic>
          <p:nvPicPr>
            <p:cNvPr id="33" name="Picture 6" descr="https://upload.wikimedia.org/wikipedia/commons/e/ed/V%C3%A4tskefas.png">
              <a:extLst>
                <a:ext uri="{FF2B5EF4-FFF2-40B4-BE49-F238E27FC236}">
                  <a16:creationId xmlns:a16="http://schemas.microsoft.com/office/drawing/2014/main" id="{32ECEDF2-1154-9018-DEB4-A8DCA5A227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86" r="3752"/>
            <a:stretch/>
          </p:blipFill>
          <p:spPr bwMode="auto">
            <a:xfrm>
              <a:off x="7879906" y="3877757"/>
              <a:ext cx="832938" cy="539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8A6E648-B877-7001-21E1-9931029D109C}"/>
              </a:ext>
            </a:extLst>
          </p:cNvPr>
          <p:cNvSpPr txBox="1"/>
          <p:nvPr/>
        </p:nvSpPr>
        <p:spPr>
          <a:xfrm>
            <a:off x="0" y="57150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99003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8C1D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Ultrashort X-ray Probes: </a:t>
            </a:r>
            <a:r>
              <a:rPr kumimoji="0" lang="en-US" sz="4200" b="1" i="1" u="none" strike="noStrike" kern="1200" cap="none" spc="0" normalizeH="0" baseline="0" noProof="0" dirty="0">
                <a:ln>
                  <a:noFill/>
                </a:ln>
                <a:solidFill>
                  <a:srgbClr val="8C1D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 &amp; Dynamics</a:t>
            </a:r>
            <a:endParaRPr kumimoji="0" lang="en-US" sz="4200" b="1" i="1" u="none" strike="noStrike" kern="1200" cap="none" spc="0" normalizeH="0" baseline="0" noProof="0" dirty="0">
              <a:ln>
                <a:noFill/>
              </a:ln>
              <a:solidFill>
                <a:srgbClr val="8C1D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180AE3-FED7-E424-12BD-5CBD8B638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826" y="740807"/>
            <a:ext cx="3618772" cy="49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What happens in matter on “ultrashort” time scales?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AA34331-3C4F-38E1-B28B-6CC9C1A9A9AE}"/>
              </a:ext>
            </a:extLst>
          </p:cNvPr>
          <p:cNvGrpSpPr/>
          <p:nvPr/>
        </p:nvGrpSpPr>
        <p:grpSpPr>
          <a:xfrm>
            <a:off x="4740377" y="797553"/>
            <a:ext cx="7349876" cy="5181287"/>
            <a:chOff x="4740377" y="1171179"/>
            <a:chExt cx="7349876" cy="5181287"/>
          </a:xfrm>
        </p:grpSpPr>
        <p:pic>
          <p:nvPicPr>
            <p:cNvPr id="37" name="Picture 36" descr="A picture containing air, room&#10;&#10;Description automatically generated">
              <a:extLst>
                <a:ext uri="{FF2B5EF4-FFF2-40B4-BE49-F238E27FC236}">
                  <a16:creationId xmlns:a16="http://schemas.microsoft.com/office/drawing/2014/main" id="{36667483-8467-E290-5E6D-5EE0B3C31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097" y="1848016"/>
              <a:ext cx="2350686" cy="1785191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E1B306B-747D-FEEA-5A3F-FC69B46C5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377" y="1171179"/>
              <a:ext cx="2492126" cy="603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Catalysis &amp; Renewable Energy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273CA03-313F-4B17-D43C-890BEB7C1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1053" y="1171179"/>
              <a:ext cx="2761981" cy="603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Quantum Materials</a:t>
              </a:r>
            </a:p>
            <a:p>
              <a:pPr marL="0" marR="0" lvl="0" indent="0" algn="ctr" defTabSz="457200" rtl="0" eaLnBrk="0" fontAlgn="base" latinLnBrk="0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Light-Driven Phases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771AD07-41A4-E729-23D2-90B8499FC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0763" t="53222"/>
            <a:stretch/>
          </p:blipFill>
          <p:spPr>
            <a:xfrm>
              <a:off x="7266701" y="1853171"/>
              <a:ext cx="2350686" cy="1786180"/>
            </a:xfrm>
            <a:prstGeom prst="roundRect">
              <a:avLst>
                <a:gd name="adj" fmla="val 0"/>
              </a:avLst>
            </a:prstGeom>
          </p:spPr>
        </p:pic>
        <p:pic>
          <p:nvPicPr>
            <p:cNvPr id="41" name="Picture 4" descr="pyp_artwork_final_highres">
              <a:extLst>
                <a:ext uri="{FF2B5EF4-FFF2-40B4-BE49-F238E27FC236}">
                  <a16:creationId xmlns:a16="http://schemas.microsoft.com/office/drawing/2014/main" id="{73FAC6A7-5823-0B43-1917-72AA0EDC4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22" r="9508"/>
            <a:stretch>
              <a:fillRect/>
            </a:stretch>
          </p:blipFill>
          <p:spPr bwMode="auto">
            <a:xfrm>
              <a:off x="9714256" y="1851209"/>
              <a:ext cx="2375997" cy="1781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00176EF-820D-33C9-27CE-2F5CA710C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7478" y="1171179"/>
              <a:ext cx="2234864" cy="603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Biomolecular </a:t>
              </a:r>
            </a:p>
            <a:p>
              <a:pPr marL="0" marR="0" lvl="0" indent="0" algn="ctr" defTabSz="457200" rtl="0" eaLnBrk="0" fontAlgn="base" latinLnBrk="0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Movies</a:t>
              </a:r>
              <a:endPara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555C349-9B2E-137B-E7E0-DCA18BC90C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63388" y="3789367"/>
              <a:ext cx="2892282" cy="1911006"/>
              <a:chOff x="2524135" y="4182073"/>
              <a:chExt cx="3827884" cy="2529182"/>
            </a:xfrm>
          </p:grpSpPr>
          <p:pic>
            <p:nvPicPr>
              <p:cNvPr id="47" name="Picture 2">
                <a:extLst>
                  <a:ext uri="{FF2B5EF4-FFF2-40B4-BE49-F238E27FC236}">
                    <a16:creationId xmlns:a16="http://schemas.microsoft.com/office/drawing/2014/main" id="{7D554982-89EC-FDEC-6F89-8329B8DC6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0976" t="22413" r="845" b="14328"/>
              <a:stretch/>
            </p:blipFill>
            <p:spPr bwMode="auto">
              <a:xfrm>
                <a:off x="2524135" y="4182073"/>
                <a:ext cx="3827884" cy="2529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99973AA-6E75-F515-645B-BDA5A4CC2515}"/>
                  </a:ext>
                </a:extLst>
              </p:cNvPr>
              <p:cNvSpPr/>
              <p:nvPr/>
            </p:nvSpPr>
            <p:spPr>
              <a:xfrm>
                <a:off x="4736306" y="4248361"/>
                <a:ext cx="1550759" cy="151543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A652D9C-40DD-11E4-04CB-D4140779A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8622" y="4276752"/>
                <a:ext cx="802728" cy="1446848"/>
              </a:xfrm>
              <a:prstGeom prst="rect">
                <a:avLst/>
              </a:prstGeom>
            </p:spPr>
          </p:pic>
          <p:pic>
            <p:nvPicPr>
              <p:cNvPr id="50" name="Picture 49" descr="Beamlines.png">
                <a:extLst>
                  <a:ext uri="{FF2B5EF4-FFF2-40B4-BE49-F238E27FC236}">
                    <a16:creationId xmlns:a16="http://schemas.microsoft.com/office/drawing/2014/main" id="{56CEACE3-AF4E-A3E9-8804-8581AC96FA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93713" y="4208169"/>
                <a:ext cx="828417" cy="1563928"/>
              </a:xfrm>
              <a:prstGeom prst="rect">
                <a:avLst/>
              </a:prstGeom>
            </p:spPr>
          </p:pic>
        </p:grpSp>
        <p:pic>
          <p:nvPicPr>
            <p:cNvPr id="44" name="Picture 43" descr="Diagram&#10;&#10;Description automatically generated">
              <a:extLst>
                <a:ext uri="{FF2B5EF4-FFF2-40B4-BE49-F238E27FC236}">
                  <a16:creationId xmlns:a16="http://schemas.microsoft.com/office/drawing/2014/main" id="{64520B2A-03A7-5C88-DF60-AB005FD10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06638" y="3847488"/>
              <a:ext cx="2757759" cy="1821792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34A2B68-24DB-D87D-B9CA-40BFA309D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4474" y="5748711"/>
              <a:ext cx="2939923" cy="603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Matter in </a:t>
              </a:r>
            </a:p>
            <a:p>
              <a:pPr marL="0" marR="0" lvl="0" indent="0" algn="ctr" defTabSz="457200" rtl="0" eaLnBrk="0" fontAlgn="base" latinLnBrk="0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Extreme Conditions</a:t>
              </a:r>
              <a:endPara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4F2BEA0-18BB-5615-2CAD-AFFDE84A0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4704" y="5772169"/>
              <a:ext cx="2559790" cy="355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+mn-cs"/>
                </a:rPr>
                <a:t>Advanced Imaging</a:t>
              </a:r>
            </a:p>
          </p:txBody>
        </p:sp>
      </p:grpSp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039E671C-EEE1-46C1-AF40-5E60C30870DB}"/>
              </a:ext>
            </a:extLst>
          </p:cNvPr>
          <p:cNvSpPr txBox="1">
            <a:spLocks/>
          </p:cNvSpPr>
          <p:nvPr/>
        </p:nvSpPr>
        <p:spPr>
          <a:xfrm>
            <a:off x="11707520" y="6388405"/>
            <a:ext cx="3569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13CDF-24FD-4154-8881-C6204A414F0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525F8E-FFEC-0BCD-EC4F-8362EB9AA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284" y="6075058"/>
            <a:ext cx="6696771" cy="35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rgbClr val="C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Adding a vision for VHEE FLASH instrument research!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1018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2F357C-B797-FF7E-D402-B139F2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F97C-8400-4B85-A206-C172FBF0270B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1900AD-C018-B5C6-38A5-011ED7DC6C92}"/>
              </a:ext>
            </a:extLst>
          </p:cNvPr>
          <p:cNvSpPr txBox="1"/>
          <p:nvPr/>
        </p:nvSpPr>
        <p:spPr>
          <a:xfrm>
            <a:off x="3663083" y="1928224"/>
            <a:ext cx="4200526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 b="1">
                <a:solidFill>
                  <a:srgbClr val="990033"/>
                </a:solidFill>
              </a:defRPr>
            </a:lvl1pPr>
          </a:lstStyle>
          <a:p>
            <a:pPr marL="0" marR="0" lvl="0" indent="0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Thank you!</a:t>
            </a:r>
          </a:p>
          <a:p>
            <a:pPr marL="0" marR="0" lvl="0" indent="0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60" b="1" i="0" u="none" strike="noStrike" kern="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28103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2BA1BB-0878-556C-E4BD-B1065233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F97C-8400-4B85-A206-C172FBF0270B}" type="slidenum">
              <a:rPr lang="en-US" smtClean="0"/>
              <a:t>31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5AD78-4D94-7CDF-82B0-229C717281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228600"/>
            <a:ext cx="12039600" cy="66153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C5D3D0-2234-D7F6-B82B-44398DD2EB56}"/>
              </a:ext>
            </a:extLst>
          </p:cNvPr>
          <p:cNvSpPr txBox="1"/>
          <p:nvPr/>
        </p:nvSpPr>
        <p:spPr>
          <a:xfrm>
            <a:off x="9753600" y="1771650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err="1"/>
              <a:t>Trumpf</a:t>
            </a:r>
            <a:r>
              <a:rPr lang="en-US" sz="1600" u="sng" dirty="0"/>
              <a:t> Yb:YAG</a:t>
            </a:r>
          </a:p>
          <a:p>
            <a:r>
              <a:rPr lang="en-US" sz="1600" dirty="0"/>
              <a:t>1030 nm</a:t>
            </a:r>
          </a:p>
          <a:p>
            <a:r>
              <a:rPr lang="en-US" sz="1600" dirty="0"/>
              <a:t>200 </a:t>
            </a:r>
            <a:r>
              <a:rPr lang="en-US" sz="1600" dirty="0" err="1"/>
              <a:t>mJ</a:t>
            </a:r>
            <a:r>
              <a:rPr lang="en-US" sz="1600" dirty="0"/>
              <a:t>/shot</a:t>
            </a:r>
          </a:p>
          <a:p>
            <a:r>
              <a:rPr lang="en-US" sz="1600" dirty="0"/>
              <a:t>1 </a:t>
            </a:r>
            <a:r>
              <a:rPr lang="en-US" sz="1600" dirty="0" err="1"/>
              <a:t>ps</a:t>
            </a:r>
            <a:endParaRPr lang="en-US" sz="1600" dirty="0"/>
          </a:p>
          <a:p>
            <a:r>
              <a:rPr lang="en-US" sz="1600" dirty="0"/>
              <a:t>1 kHz</a:t>
            </a:r>
          </a:p>
          <a:p>
            <a:r>
              <a:rPr lang="en-US" sz="1600" dirty="0"/>
              <a:t>M^2 = 1.2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D68563-E888-4DB6-2DF5-13B492AC158E}"/>
              </a:ext>
            </a:extLst>
          </p:cNvPr>
          <p:cNvSpPr txBox="1"/>
          <p:nvPr/>
        </p:nvSpPr>
        <p:spPr>
          <a:xfrm>
            <a:off x="152400" y="571500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err="1"/>
              <a:t>LightConversion</a:t>
            </a:r>
            <a:r>
              <a:rPr lang="en-US" sz="1600" u="sng" dirty="0"/>
              <a:t> </a:t>
            </a:r>
            <a:r>
              <a:rPr lang="en-US" sz="1600" u="sng" dirty="0" err="1"/>
              <a:t>Yb:KGW</a:t>
            </a:r>
            <a:endParaRPr lang="en-US" sz="1600" u="sng" dirty="0"/>
          </a:p>
          <a:p>
            <a:r>
              <a:rPr lang="en-US" sz="1600" dirty="0"/>
              <a:t>1030/515/258 nm</a:t>
            </a:r>
          </a:p>
          <a:p>
            <a:r>
              <a:rPr lang="en-US" sz="1600" dirty="0"/>
              <a:t>1.5 </a:t>
            </a:r>
            <a:r>
              <a:rPr lang="en-US" sz="1600" dirty="0" err="1"/>
              <a:t>mJ</a:t>
            </a:r>
            <a:r>
              <a:rPr lang="en-US" sz="1600" dirty="0"/>
              <a:t>/shot at 1030</a:t>
            </a:r>
          </a:p>
          <a:p>
            <a:r>
              <a:rPr lang="en-US" sz="1600" dirty="0"/>
              <a:t>0.15 </a:t>
            </a:r>
            <a:r>
              <a:rPr lang="en-US" sz="1600" dirty="0" err="1"/>
              <a:t>mJ</a:t>
            </a:r>
            <a:r>
              <a:rPr lang="en-US" sz="1600" dirty="0"/>
              <a:t>/shot at 258</a:t>
            </a:r>
          </a:p>
          <a:p>
            <a:r>
              <a:rPr lang="en-US" sz="1600" dirty="0"/>
              <a:t>200 fs, 1 kHz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999E9E-C2E6-06CC-6D1F-5457A42C2D78}"/>
              </a:ext>
            </a:extLst>
          </p:cNvPr>
          <p:cNvSpPr txBox="1"/>
          <p:nvPr/>
        </p:nvSpPr>
        <p:spPr>
          <a:xfrm rot="1267325">
            <a:off x="3442361" y="2415426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diagnostics and matching quads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9A4AEF7D-111A-E1F3-5A47-2541CB10EF70}"/>
              </a:ext>
            </a:extLst>
          </p:cNvPr>
          <p:cNvSpPr/>
          <p:nvPr/>
        </p:nvSpPr>
        <p:spPr>
          <a:xfrm rot="17460987">
            <a:off x="3636746" y="2293077"/>
            <a:ext cx="228600" cy="1010316"/>
          </a:xfrm>
          <a:prstGeom prst="rightBrace">
            <a:avLst>
              <a:gd name="adj1" fmla="val 7094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8A0483-DB92-707C-ACA1-7E01FF57D5CE}"/>
              </a:ext>
            </a:extLst>
          </p:cNvPr>
          <p:cNvSpPr txBox="1"/>
          <p:nvPr/>
        </p:nvSpPr>
        <p:spPr>
          <a:xfrm rot="1267325">
            <a:off x="4957634" y="2728701"/>
            <a:ext cx="1297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chicane compressor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DE116B5-8074-F529-33BB-9273863945FA}"/>
              </a:ext>
            </a:extLst>
          </p:cNvPr>
          <p:cNvSpPr/>
          <p:nvPr/>
        </p:nvSpPr>
        <p:spPr>
          <a:xfrm rot="17460987">
            <a:off x="5114494" y="2545892"/>
            <a:ext cx="228600" cy="1482632"/>
          </a:xfrm>
          <a:prstGeom prst="rightBrace">
            <a:avLst>
              <a:gd name="adj1" fmla="val 7094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162E1D-E598-1D67-3380-6C1CBDEBE71E}"/>
              </a:ext>
            </a:extLst>
          </p:cNvPr>
          <p:cNvSpPr txBox="1"/>
          <p:nvPr/>
        </p:nvSpPr>
        <p:spPr>
          <a:xfrm>
            <a:off x="152400" y="3314700"/>
            <a:ext cx="251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ASU-</a:t>
            </a:r>
            <a:r>
              <a:rPr lang="en-US" sz="1600" u="sng" dirty="0" err="1"/>
              <a:t>Tibaray</a:t>
            </a:r>
            <a:endParaRPr lang="en-US" sz="1600" u="sng" dirty="0"/>
          </a:p>
          <a:p>
            <a:r>
              <a:rPr lang="en-US" sz="1600" u="sng" dirty="0" err="1"/>
              <a:t>photoinjector</a:t>
            </a:r>
            <a:endParaRPr lang="en-US" sz="1600" u="sng" dirty="0"/>
          </a:p>
          <a:p>
            <a:r>
              <a:rPr lang="en-US" sz="1600" dirty="0"/>
              <a:t>9.3 GHz</a:t>
            </a:r>
          </a:p>
          <a:p>
            <a:r>
              <a:rPr lang="en-US" sz="1600" dirty="0"/>
              <a:t>1 kHz</a:t>
            </a:r>
          </a:p>
          <a:p>
            <a:r>
              <a:rPr lang="en-US" sz="1600" dirty="0"/>
              <a:t>120 MV/m</a:t>
            </a:r>
          </a:p>
          <a:p>
            <a:r>
              <a:rPr lang="en-US" sz="1600" dirty="0"/>
              <a:t>4.5 cell</a:t>
            </a:r>
          </a:p>
          <a:p>
            <a:r>
              <a:rPr lang="en-US" sz="1600" dirty="0"/>
              <a:t>4 MeV energy</a:t>
            </a:r>
          </a:p>
          <a:p>
            <a:r>
              <a:rPr lang="en-US" sz="1600" dirty="0"/>
              <a:t>200 </a:t>
            </a:r>
            <a:r>
              <a:rPr lang="en-US" sz="1600" dirty="0" err="1"/>
              <a:t>pC</a:t>
            </a:r>
            <a:endParaRPr lang="en-US" sz="1600" dirty="0"/>
          </a:p>
          <a:p>
            <a:r>
              <a:rPr lang="en-US" sz="1600" dirty="0"/>
              <a:t>1 </a:t>
            </a:r>
            <a:r>
              <a:rPr lang="en-US" sz="1600" dirty="0" err="1"/>
              <a:t>ps</a:t>
            </a:r>
            <a:endParaRPr lang="en-US" sz="16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BD2EF6-3C63-0417-2D13-C95EDD3E4B6A}"/>
              </a:ext>
            </a:extLst>
          </p:cNvPr>
          <p:cNvCxnSpPr/>
          <p:nvPr/>
        </p:nvCxnSpPr>
        <p:spPr>
          <a:xfrm flipV="1">
            <a:off x="1866900" y="3028950"/>
            <a:ext cx="285750" cy="15430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90BF3A-C957-71F9-10DB-6140F2390841}"/>
              </a:ext>
            </a:extLst>
          </p:cNvPr>
          <p:cNvCxnSpPr/>
          <p:nvPr/>
        </p:nvCxnSpPr>
        <p:spPr>
          <a:xfrm flipV="1">
            <a:off x="895350" y="2628900"/>
            <a:ext cx="457200" cy="685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13206B0-8F67-000C-24DD-8868E3CC0D29}"/>
              </a:ext>
            </a:extLst>
          </p:cNvPr>
          <p:cNvSpPr txBox="1"/>
          <p:nvPr/>
        </p:nvSpPr>
        <p:spPr>
          <a:xfrm>
            <a:off x="5810250" y="537210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Final focus and interaction point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65F218E-A2AD-101D-6088-2BCC68108C46}"/>
              </a:ext>
            </a:extLst>
          </p:cNvPr>
          <p:cNvCxnSpPr/>
          <p:nvPr/>
        </p:nvCxnSpPr>
        <p:spPr>
          <a:xfrm flipH="1" flipV="1">
            <a:off x="6267450" y="4686300"/>
            <a:ext cx="228600" cy="685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A4B2ECC-D8C0-541D-6E1B-2ECF6E1D9816}"/>
              </a:ext>
            </a:extLst>
          </p:cNvPr>
          <p:cNvSpPr txBox="1"/>
          <p:nvPr/>
        </p:nvSpPr>
        <p:spPr>
          <a:xfrm>
            <a:off x="9639300" y="3829050"/>
            <a:ext cx="1885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X-ray chambers</a:t>
            </a:r>
          </a:p>
          <a:p>
            <a:r>
              <a:rPr lang="en-US" sz="1600" dirty="0"/>
              <a:t>1e8 photons/shot</a:t>
            </a:r>
          </a:p>
          <a:p>
            <a:r>
              <a:rPr lang="en-US" sz="1600" dirty="0"/>
              <a:t>6-20 keV</a:t>
            </a:r>
          </a:p>
          <a:p>
            <a:r>
              <a:rPr lang="en-US" sz="1600" dirty="0"/>
              <a:t>300 fs</a:t>
            </a:r>
          </a:p>
          <a:p>
            <a:r>
              <a:rPr lang="en-US" sz="1600" dirty="0"/>
              <a:t>1 kHz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659C08-1C97-C34C-DB9E-06E50C805133}"/>
              </a:ext>
            </a:extLst>
          </p:cNvPr>
          <p:cNvSpPr txBox="1"/>
          <p:nvPr/>
        </p:nvSpPr>
        <p:spPr>
          <a:xfrm>
            <a:off x="1524000" y="4629150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err="1"/>
              <a:t>Tibaray</a:t>
            </a:r>
            <a:r>
              <a:rPr lang="en-US" sz="1600" u="sng" dirty="0"/>
              <a:t> </a:t>
            </a:r>
            <a:r>
              <a:rPr lang="en-US" sz="1600" u="sng" dirty="0" err="1"/>
              <a:t>linac</a:t>
            </a:r>
            <a:endParaRPr lang="en-US" sz="1600" u="sng" dirty="0"/>
          </a:p>
          <a:p>
            <a:r>
              <a:rPr lang="en-US" sz="1600" dirty="0"/>
              <a:t>9.3 GHz standing wave</a:t>
            </a:r>
          </a:p>
          <a:p>
            <a:r>
              <a:rPr lang="en-US" sz="1600" dirty="0"/>
              <a:t>1 kHz</a:t>
            </a:r>
          </a:p>
          <a:p>
            <a:r>
              <a:rPr lang="en-US" sz="1600" dirty="0"/>
              <a:t>25-30 MV/m</a:t>
            </a:r>
          </a:p>
          <a:p>
            <a:r>
              <a:rPr lang="en-US" sz="1600" dirty="0"/>
              <a:t>20 cells/section X 3 sections</a:t>
            </a:r>
          </a:p>
          <a:p>
            <a:r>
              <a:rPr lang="en-US" sz="1600" dirty="0"/>
              <a:t>30 MeV final energy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19F6E4-DD9B-B30E-1E54-AE03CCB6394E}"/>
              </a:ext>
            </a:extLst>
          </p:cNvPr>
          <p:cNvSpPr txBox="1"/>
          <p:nvPr/>
        </p:nvSpPr>
        <p:spPr>
          <a:xfrm>
            <a:off x="7981950" y="5715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 b="1">
                <a:solidFill>
                  <a:srgbClr val="990033"/>
                </a:solidFill>
              </a:defRPr>
            </a:lvl1pPr>
          </a:lstStyle>
          <a:p>
            <a:r>
              <a:rPr lang="en-US" dirty="0"/>
              <a:t>CXLS Layout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A69ECD-CD51-87A0-65BB-9A10304B5E88}"/>
              </a:ext>
            </a:extLst>
          </p:cNvPr>
          <p:cNvSpPr txBox="1"/>
          <p:nvPr/>
        </p:nvSpPr>
        <p:spPr>
          <a:xfrm>
            <a:off x="5329240" y="114300"/>
            <a:ext cx="2707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err="1"/>
              <a:t>Scandinova</a:t>
            </a:r>
            <a:r>
              <a:rPr lang="en-US" sz="1600" u="sng" dirty="0"/>
              <a:t> K1 modulators </a:t>
            </a:r>
            <a:r>
              <a:rPr lang="en-US" sz="1600" u="sng" dirty="0" err="1"/>
              <a:t>Stellant</a:t>
            </a:r>
            <a:r>
              <a:rPr lang="en-US" sz="1600" u="sng" dirty="0"/>
              <a:t> (L3) L6145 klystrons</a:t>
            </a:r>
          </a:p>
          <a:p>
            <a:r>
              <a:rPr lang="en-US" sz="1600" dirty="0"/>
              <a:t>9.3 GHz</a:t>
            </a:r>
          </a:p>
          <a:p>
            <a:r>
              <a:rPr lang="en-US" sz="1600" dirty="0"/>
              <a:t>1 kHz rep rate</a:t>
            </a:r>
          </a:p>
          <a:p>
            <a:r>
              <a:rPr lang="en-US" sz="1600" dirty="0"/>
              <a:t>6 MW for 1 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702FF3-DE34-8F60-BF07-DB2C7FC0482B}"/>
              </a:ext>
            </a:extLst>
          </p:cNvPr>
          <p:cNvSpPr txBox="1"/>
          <p:nvPr/>
        </p:nvSpPr>
        <p:spPr>
          <a:xfrm>
            <a:off x="6096000" y="6261921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CXLS length is 10 m from cathode to beam dump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1BA972-5D09-46EF-352E-B5E4A0F4B69A}"/>
              </a:ext>
            </a:extLst>
          </p:cNvPr>
          <p:cNvSpPr txBox="1"/>
          <p:nvPr/>
        </p:nvSpPr>
        <p:spPr>
          <a:xfrm>
            <a:off x="2095500" y="4171950"/>
            <a:ext cx="2457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/>
              <a:t>Electron diffraction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7D5DE2C-A06C-9119-6E43-627A3F0C6565}"/>
              </a:ext>
            </a:extLst>
          </p:cNvPr>
          <p:cNvCxnSpPr/>
          <p:nvPr/>
        </p:nvCxnSpPr>
        <p:spPr>
          <a:xfrm flipV="1">
            <a:off x="2724150" y="3200400"/>
            <a:ext cx="171450" cy="1028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762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C759B1-D354-5F45-A2A1-0631125CE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6A80-0030-431D-B799-625156D30D06}" type="slidenum">
              <a:rPr lang="en-US" smtClean="0"/>
              <a:t>4</a:t>
            </a:fld>
            <a:endParaRPr lang="en-US" dirty="0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94A046F-5A1B-3F44-DF2A-CB9CDA366172}"/>
              </a:ext>
            </a:extLst>
          </p:cNvPr>
          <p:cNvSpPr/>
          <p:nvPr/>
        </p:nvSpPr>
        <p:spPr>
          <a:xfrm>
            <a:off x="1476414" y="4818671"/>
            <a:ext cx="2743200" cy="867335"/>
          </a:xfrm>
          <a:prstGeom prst="roundRect">
            <a:avLst/>
          </a:prstGeom>
          <a:solidFill>
            <a:srgbClr val="92D050">
              <a:alpha val="3463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A7E8C8EC-9C74-E798-F2C1-849FAA731A1B}"/>
              </a:ext>
            </a:extLst>
          </p:cNvPr>
          <p:cNvSpPr/>
          <p:nvPr/>
        </p:nvSpPr>
        <p:spPr>
          <a:xfrm>
            <a:off x="4754956" y="386499"/>
            <a:ext cx="6131266" cy="1172174"/>
          </a:xfrm>
          <a:prstGeom prst="roundRect">
            <a:avLst/>
          </a:prstGeom>
          <a:solidFill>
            <a:srgbClr val="FF0000">
              <a:alpha val="3463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27E6355-5B47-3737-1274-86CF463751E2}"/>
              </a:ext>
            </a:extLst>
          </p:cNvPr>
          <p:cNvSpPr/>
          <p:nvPr/>
        </p:nvSpPr>
        <p:spPr>
          <a:xfrm>
            <a:off x="8031822" y="5039107"/>
            <a:ext cx="2218860" cy="867335"/>
          </a:xfrm>
          <a:prstGeom prst="roundRect">
            <a:avLst/>
          </a:prstGeom>
          <a:solidFill>
            <a:srgbClr val="3399FF">
              <a:alpha val="3463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C1A124-6FAE-594F-83C9-DE1ABACB7720}"/>
              </a:ext>
            </a:extLst>
          </p:cNvPr>
          <p:cNvSpPr txBox="1"/>
          <p:nvPr/>
        </p:nvSpPr>
        <p:spPr>
          <a:xfrm>
            <a:off x="8280024" y="5238131"/>
            <a:ext cx="1829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Cathode Laser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C115B-6F47-3861-C11B-0C618B1947BF}"/>
              </a:ext>
            </a:extLst>
          </p:cNvPr>
          <p:cNvSpPr txBox="1"/>
          <p:nvPr/>
        </p:nvSpPr>
        <p:spPr>
          <a:xfrm>
            <a:off x="7118370" y="694553"/>
            <a:ext cx="180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ICS Laser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225EB7-3BF1-C5A8-E86A-26AFD3195FEF}"/>
              </a:ext>
            </a:extLst>
          </p:cNvPr>
          <p:cNvSpPr txBox="1"/>
          <p:nvPr/>
        </p:nvSpPr>
        <p:spPr>
          <a:xfrm>
            <a:off x="1740442" y="5063771"/>
            <a:ext cx="2500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8F00"/>
                </a:solidFill>
              </a:rPr>
              <a:t>Experimental Laser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C3E96D-DD3E-B6D7-F0D3-F1D0533C8397}"/>
              </a:ext>
            </a:extLst>
          </p:cNvPr>
          <p:cNvSpPr txBox="1">
            <a:spLocks/>
          </p:cNvSpPr>
          <p:nvPr/>
        </p:nvSpPr>
        <p:spPr>
          <a:xfrm>
            <a:off x="10510317" y="2712165"/>
            <a:ext cx="1639199" cy="340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Photoinjector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9CA13A38-E729-E355-E3E4-CB74A7D42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8886" y="3109231"/>
            <a:ext cx="17004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FF00FF"/>
                </a:solidFill>
                <a:latin typeface="Calibri" panose="020F0502020204030204"/>
              </a:rPr>
              <a:t>x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-rays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E626C34-281F-8A47-81B9-79BC1BBF93C1}"/>
              </a:ext>
            </a:extLst>
          </p:cNvPr>
          <p:cNvSpPr txBox="1">
            <a:spLocks/>
          </p:cNvSpPr>
          <p:nvPr/>
        </p:nvSpPr>
        <p:spPr>
          <a:xfrm>
            <a:off x="4609533" y="2312622"/>
            <a:ext cx="1885677" cy="3461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Laser Undulator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506038-B2D3-90C5-8E32-FD93A9FB847B}"/>
              </a:ext>
            </a:extLst>
          </p:cNvPr>
          <p:cNvSpPr txBox="1"/>
          <p:nvPr/>
        </p:nvSpPr>
        <p:spPr>
          <a:xfrm>
            <a:off x="11028501" y="3179390"/>
            <a:ext cx="376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04FE43-2CFE-099B-D1D4-AAB2A705B924}"/>
              </a:ext>
            </a:extLst>
          </p:cNvPr>
          <p:cNvSpPr txBox="1"/>
          <p:nvPr/>
        </p:nvSpPr>
        <p:spPr>
          <a:xfrm>
            <a:off x="7923021" y="2963764"/>
            <a:ext cx="2307956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acceleration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Nano-bunching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F9A5DB-DE1A-D143-3CBF-FC8CA5059DD0}"/>
              </a:ext>
            </a:extLst>
          </p:cNvPr>
          <p:cNvGrpSpPr/>
          <p:nvPr/>
        </p:nvGrpSpPr>
        <p:grpSpPr>
          <a:xfrm flipH="1">
            <a:off x="549939" y="2105735"/>
            <a:ext cx="11245536" cy="2413106"/>
            <a:chOff x="871378" y="2322038"/>
            <a:chExt cx="11245536" cy="2413106"/>
          </a:xfrm>
        </p:grpSpPr>
        <p:sp>
          <p:nvSpPr>
            <p:cNvPr id="6" name="Can 5">
              <a:extLst>
                <a:ext uri="{FF2B5EF4-FFF2-40B4-BE49-F238E27FC236}">
                  <a16:creationId xmlns:a16="http://schemas.microsoft.com/office/drawing/2014/main" id="{D8A89EA8-FBC0-C4D5-12FA-BEE61B2FD79B}"/>
                </a:ext>
              </a:extLst>
            </p:cNvPr>
            <p:cNvSpPr/>
            <p:nvPr/>
          </p:nvSpPr>
          <p:spPr>
            <a:xfrm rot="5400000">
              <a:off x="752070" y="3605871"/>
              <a:ext cx="564000" cy="325384"/>
            </a:xfrm>
            <a:prstGeom prst="can">
              <a:avLst>
                <a:gd name="adj" fmla="val 5564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4" descr="laser_undulator">
              <a:extLst>
                <a:ext uri="{FF2B5EF4-FFF2-40B4-BE49-F238E27FC236}">
                  <a16:creationId xmlns:a16="http://schemas.microsoft.com/office/drawing/2014/main" id="{D3442339-1752-9695-F5A6-5E71F7BBA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6264" y="2928468"/>
              <a:ext cx="3548294" cy="175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8AC4FBB6-F53A-474E-DBE0-7DCEF95B36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38043" y="2909484"/>
              <a:ext cx="375164" cy="77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AutoShape 87">
              <a:extLst>
                <a:ext uri="{FF2B5EF4-FFF2-40B4-BE49-F238E27FC236}">
                  <a16:creationId xmlns:a16="http://schemas.microsoft.com/office/drawing/2014/main" id="{33EFBDC6-3029-798F-235F-B8B18363A0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971441" flipH="1">
              <a:off x="2218079" y="3047582"/>
              <a:ext cx="320640" cy="2811810"/>
            </a:xfrm>
            <a:custGeom>
              <a:avLst/>
              <a:gdLst>
                <a:gd name="G0" fmla="+- 10028 0 0"/>
                <a:gd name="G1" fmla="+- 21600 0 10028"/>
                <a:gd name="G2" fmla="*/ 10028 1 2"/>
                <a:gd name="G3" fmla="+- 21600 0 G2"/>
                <a:gd name="G4" fmla="+/ 10028 21600 2"/>
                <a:gd name="G5" fmla="+/ G1 0 2"/>
                <a:gd name="G6" fmla="*/ 21600 21600 10028"/>
                <a:gd name="G7" fmla="*/ G6 1 2"/>
                <a:gd name="G8" fmla="+- 21600 0 G7"/>
                <a:gd name="G9" fmla="*/ 21600 1 2"/>
                <a:gd name="G10" fmla="+- 10028 0 G9"/>
                <a:gd name="G11" fmla="?: G10 G8 0"/>
                <a:gd name="G12" fmla="?: G10 G7 21600"/>
                <a:gd name="T0" fmla="*/ 16586 w 21600"/>
                <a:gd name="T1" fmla="*/ 10800 h 21600"/>
                <a:gd name="T2" fmla="*/ 10800 w 21600"/>
                <a:gd name="T3" fmla="*/ 21600 h 21600"/>
                <a:gd name="T4" fmla="*/ 5014 w 21600"/>
                <a:gd name="T5" fmla="*/ 10800 h 21600"/>
                <a:gd name="T6" fmla="*/ 10800 w 21600"/>
                <a:gd name="T7" fmla="*/ 0 h 21600"/>
                <a:gd name="T8" fmla="*/ 6814 w 21600"/>
                <a:gd name="T9" fmla="*/ 6814 h 21600"/>
                <a:gd name="T10" fmla="*/ 14786 w 21600"/>
                <a:gd name="T11" fmla="*/ 1478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028" y="21600"/>
                  </a:lnTo>
                  <a:lnTo>
                    <a:pt x="11572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50000">
                  <a:srgbClr val="333399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Line 11">
              <a:extLst>
                <a:ext uri="{FF2B5EF4-FFF2-40B4-BE49-F238E27FC236}">
                  <a16:creationId xmlns:a16="http://schemas.microsoft.com/office/drawing/2014/main" id="{06B0CA4D-5B7F-7D23-A90A-1C9474B592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08312" y="4411876"/>
              <a:ext cx="612092" cy="323268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D717C0F-0BBB-6DDF-FFCB-9C6820806A48}"/>
                </a:ext>
              </a:extLst>
            </p:cNvPr>
            <p:cNvSpPr/>
            <p:nvPr/>
          </p:nvSpPr>
          <p:spPr>
            <a:xfrm>
              <a:off x="2746965" y="3581119"/>
              <a:ext cx="1899862" cy="396706"/>
            </a:xfrm>
            <a:prstGeom prst="rect">
              <a:avLst/>
            </a:prstGeom>
            <a:pattFill prst="dkUp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Can 23">
              <a:extLst>
                <a:ext uri="{FF2B5EF4-FFF2-40B4-BE49-F238E27FC236}">
                  <a16:creationId xmlns:a16="http://schemas.microsoft.com/office/drawing/2014/main" id="{5148494A-8533-5A51-AC6D-87D1A72479C9}"/>
                </a:ext>
              </a:extLst>
            </p:cNvPr>
            <p:cNvSpPr/>
            <p:nvPr/>
          </p:nvSpPr>
          <p:spPr>
            <a:xfrm rot="5400000">
              <a:off x="4479429" y="404029"/>
              <a:ext cx="39298" cy="6822847"/>
            </a:xfrm>
            <a:prstGeom prst="ca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7F458D8-F8CE-9A00-63D7-A6DEE9E64A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1182" y="3643536"/>
              <a:ext cx="500909" cy="37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utoShape 87">
              <a:extLst>
                <a:ext uri="{FF2B5EF4-FFF2-40B4-BE49-F238E27FC236}">
                  <a16:creationId xmlns:a16="http://schemas.microsoft.com/office/drawing/2014/main" id="{536C4889-1778-0A4F-6FA3-374193617C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372293" flipH="1">
              <a:off x="5237822" y="1583990"/>
              <a:ext cx="320640" cy="1796735"/>
            </a:xfrm>
            <a:custGeom>
              <a:avLst/>
              <a:gdLst>
                <a:gd name="G0" fmla="+- 10028 0 0"/>
                <a:gd name="G1" fmla="+- 21600 0 10028"/>
                <a:gd name="G2" fmla="*/ 10028 1 2"/>
                <a:gd name="G3" fmla="+- 21600 0 G2"/>
                <a:gd name="G4" fmla="+/ 10028 21600 2"/>
                <a:gd name="G5" fmla="+/ G1 0 2"/>
                <a:gd name="G6" fmla="*/ 21600 21600 10028"/>
                <a:gd name="G7" fmla="*/ G6 1 2"/>
                <a:gd name="G8" fmla="+- 21600 0 G7"/>
                <a:gd name="G9" fmla="*/ 21600 1 2"/>
                <a:gd name="G10" fmla="+- 10028 0 G9"/>
                <a:gd name="G11" fmla="?: G10 G8 0"/>
                <a:gd name="G12" fmla="?: G10 G7 21600"/>
                <a:gd name="T0" fmla="*/ 16586 w 21600"/>
                <a:gd name="T1" fmla="*/ 10800 h 21600"/>
                <a:gd name="T2" fmla="*/ 10800 w 21600"/>
                <a:gd name="T3" fmla="*/ 21600 h 21600"/>
                <a:gd name="T4" fmla="*/ 5014 w 21600"/>
                <a:gd name="T5" fmla="*/ 10800 h 21600"/>
                <a:gd name="T6" fmla="*/ 10800 w 21600"/>
                <a:gd name="T7" fmla="*/ 0 h 21600"/>
                <a:gd name="T8" fmla="*/ 6814 w 21600"/>
                <a:gd name="T9" fmla="*/ 6814 h 21600"/>
                <a:gd name="T10" fmla="*/ 14786 w 21600"/>
                <a:gd name="T11" fmla="*/ 1478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028" y="21600"/>
                  </a:lnTo>
                  <a:lnTo>
                    <a:pt x="11572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5000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AutoShape 87">
              <a:extLst>
                <a:ext uri="{FF2B5EF4-FFF2-40B4-BE49-F238E27FC236}">
                  <a16:creationId xmlns:a16="http://schemas.microsoft.com/office/drawing/2014/main" id="{6E8CFC1C-246E-BCC9-BDF3-5038592A65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070868" flipH="1">
              <a:off x="10097991" y="3500193"/>
              <a:ext cx="320640" cy="1777647"/>
            </a:xfrm>
            <a:custGeom>
              <a:avLst/>
              <a:gdLst>
                <a:gd name="G0" fmla="+- 10028 0 0"/>
                <a:gd name="G1" fmla="+- 21600 0 10028"/>
                <a:gd name="G2" fmla="*/ 10028 1 2"/>
                <a:gd name="G3" fmla="+- 21600 0 G2"/>
                <a:gd name="G4" fmla="+/ 10028 21600 2"/>
                <a:gd name="G5" fmla="+/ G1 0 2"/>
                <a:gd name="G6" fmla="*/ 21600 21600 10028"/>
                <a:gd name="G7" fmla="*/ G6 1 2"/>
                <a:gd name="G8" fmla="+- 21600 0 G7"/>
                <a:gd name="G9" fmla="*/ 21600 1 2"/>
                <a:gd name="G10" fmla="+- 10028 0 G9"/>
                <a:gd name="G11" fmla="?: G10 G8 0"/>
                <a:gd name="G12" fmla="?: G10 G7 21600"/>
                <a:gd name="T0" fmla="*/ 16586 w 21600"/>
                <a:gd name="T1" fmla="*/ 10800 h 21600"/>
                <a:gd name="T2" fmla="*/ 10800 w 21600"/>
                <a:gd name="T3" fmla="*/ 21600 h 21600"/>
                <a:gd name="T4" fmla="*/ 5014 w 21600"/>
                <a:gd name="T5" fmla="*/ 10800 h 21600"/>
                <a:gd name="T6" fmla="*/ 10800 w 21600"/>
                <a:gd name="T7" fmla="*/ 0 h 21600"/>
                <a:gd name="T8" fmla="*/ 6814 w 21600"/>
                <a:gd name="T9" fmla="*/ 6814 h 21600"/>
                <a:gd name="T10" fmla="*/ 14786 w 21600"/>
                <a:gd name="T11" fmla="*/ 1478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028" y="21600"/>
                  </a:lnTo>
                  <a:lnTo>
                    <a:pt x="11572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50000">
                  <a:srgbClr val="00B050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Can 30">
              <a:extLst>
                <a:ext uri="{FF2B5EF4-FFF2-40B4-BE49-F238E27FC236}">
                  <a16:creationId xmlns:a16="http://schemas.microsoft.com/office/drawing/2014/main" id="{B0A5A863-0534-2B15-57C0-B1BE8B93220E}"/>
                </a:ext>
              </a:extLst>
            </p:cNvPr>
            <p:cNvSpPr/>
            <p:nvPr/>
          </p:nvSpPr>
          <p:spPr>
            <a:xfrm rot="5400000">
              <a:off x="9209950" y="1865706"/>
              <a:ext cx="61471" cy="3899506"/>
            </a:xfrm>
            <a:prstGeom prst="can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2" descr="C:\Users\Sandhu\Documents\UA\Conferences\Vists and conferences\2014 Berkeley MURI Kickoff\misc\BenzonitrileB1.png">
              <a:extLst>
                <a:ext uri="{FF2B5EF4-FFF2-40B4-BE49-F238E27FC236}">
                  <a16:creationId xmlns:a16="http://schemas.microsoft.com/office/drawing/2014/main" id="{3055E48D-8FFF-3B84-12DA-22B08FD5B1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3"/>
            <a:stretch/>
          </p:blipFill>
          <p:spPr bwMode="auto">
            <a:xfrm rot="13048838">
              <a:off x="10406467" y="3275704"/>
              <a:ext cx="1710447" cy="81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Line 11">
              <a:extLst>
                <a:ext uri="{FF2B5EF4-FFF2-40B4-BE49-F238E27FC236}">
                  <a16:creationId xmlns:a16="http://schemas.microsoft.com/office/drawing/2014/main" id="{3554E8CE-0CD1-448B-72C5-E465294131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42521" y="3588037"/>
              <a:ext cx="375164" cy="7711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25DC39B-BAB9-4115-9695-A8C9E2BB9D96}"/>
              </a:ext>
            </a:extLst>
          </p:cNvPr>
          <p:cNvSpPr txBox="1">
            <a:spLocks/>
          </p:cNvSpPr>
          <p:nvPr/>
        </p:nvSpPr>
        <p:spPr>
          <a:xfrm>
            <a:off x="359619" y="2525132"/>
            <a:ext cx="1489508" cy="812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rgbClr val="00B050"/>
                </a:solidFill>
                <a:latin typeface="Calibri" panose="020F0502020204030204"/>
              </a:rPr>
              <a:t>Sample Excitation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54340DE5-888A-3CDB-B62C-BD492B61459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46515" y="258622"/>
            <a:ext cx="1882277" cy="79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/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CXFEL LASERS</a:t>
            </a:r>
          </a:p>
        </p:txBody>
      </p:sp>
    </p:spTree>
    <p:extLst>
      <p:ext uri="{BB962C8B-B14F-4D97-AF65-F5344CB8AC3E}">
        <p14:creationId xmlns:p14="http://schemas.microsoft.com/office/powerpoint/2010/main" val="1589965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9D47A18-CD43-D49D-A2D8-0F95850C1B04}"/>
              </a:ext>
            </a:extLst>
          </p:cNvPr>
          <p:cNvSpPr txBox="1"/>
          <p:nvPr/>
        </p:nvSpPr>
        <p:spPr>
          <a:xfrm>
            <a:off x="152400" y="112712"/>
            <a:ext cx="1188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99003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Compact X-ray Free Electron Laser (CXFEL)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A88B19-F7DF-4D8B-0A59-644A432CB87C}"/>
              </a:ext>
            </a:extLst>
          </p:cNvPr>
          <p:cNvSpPr txBox="1"/>
          <p:nvPr/>
        </p:nvSpPr>
        <p:spPr>
          <a:xfrm>
            <a:off x="4237703" y="1733764"/>
            <a:ext cx="78018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coherence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space &amp; time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Pulse durations into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attosecond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regime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stability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(pulse-to-pulse and intra-pulse)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Unique control of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X-ray pulse phase &amp; amplitude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5E18EB0-6CBE-5423-2944-C2F71FFAC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21" y="1500217"/>
            <a:ext cx="3392567" cy="4591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D0DCDC-0FD9-0D33-17AF-4A6119D08D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305" y="4057650"/>
            <a:ext cx="3280708" cy="207557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55FD9A1-1A5B-DCE8-BD54-708BF620FB7C}"/>
              </a:ext>
            </a:extLst>
          </p:cNvPr>
          <p:cNvGrpSpPr/>
          <p:nvPr/>
        </p:nvGrpSpPr>
        <p:grpSpPr>
          <a:xfrm>
            <a:off x="8632955" y="4022854"/>
            <a:ext cx="3280708" cy="2051855"/>
            <a:chOff x="4829305" y="6225355"/>
            <a:chExt cx="3280708" cy="20518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47CAF1-E19F-3A68-5037-2A5E239EC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29305" y="6225355"/>
              <a:ext cx="3280708" cy="205185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9A9B7FD-4E15-C693-F38B-9C97B8CB1593}"/>
                </a:ext>
              </a:extLst>
            </p:cNvPr>
            <p:cNvGrpSpPr/>
            <p:nvPr/>
          </p:nvGrpSpPr>
          <p:grpSpPr>
            <a:xfrm>
              <a:off x="5319669" y="7686853"/>
              <a:ext cx="1111579" cy="517218"/>
              <a:chOff x="862856" y="6082583"/>
              <a:chExt cx="1587500" cy="738664"/>
            </a:xfrm>
            <a:solidFill>
              <a:sysClr val="windowText" lastClr="000000"/>
            </a:solidFill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B877167-5F6C-097F-5962-4D54C262DCC3}"/>
                  </a:ext>
                </a:extLst>
              </p:cNvPr>
              <p:cNvSpPr txBox="1"/>
              <p:nvPr/>
            </p:nvSpPr>
            <p:spPr>
              <a:xfrm>
                <a:off x="862856" y="6082583"/>
                <a:ext cx="881418" cy="73866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l</a:t>
                </a:r>
                <a:r>
                  <a:rPr kumimoji="0" lang="en-US" sz="3000" b="1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FE4CB52-EA10-D951-7974-4F7FF8E9FB38}"/>
                  </a:ext>
                </a:extLst>
              </p:cNvPr>
              <p:cNvGrpSpPr/>
              <p:nvPr/>
            </p:nvGrpSpPr>
            <p:grpSpPr>
              <a:xfrm>
                <a:off x="1472893" y="6123141"/>
                <a:ext cx="283779" cy="652947"/>
                <a:chOff x="6202548" y="4751541"/>
                <a:chExt cx="283779" cy="652947"/>
              </a:xfrm>
              <a:grpFill/>
            </p:grpSpPr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6D9BF096-968D-F22C-158B-E5C4EC8A626B}"/>
                    </a:ext>
                  </a:extLst>
                </p:cNvPr>
                <p:cNvCxnSpPr/>
                <p:nvPr/>
              </p:nvCxnSpPr>
              <p:spPr>
                <a:xfrm>
                  <a:off x="6202548" y="5080315"/>
                  <a:ext cx="283779" cy="0"/>
                </a:xfrm>
                <a:prstGeom prst="straightConnector1">
                  <a:avLst/>
                </a:prstGeom>
                <a:grpFill/>
                <a:ln w="19050" cap="flat" cmpd="sng" algn="ctr">
                  <a:solidFill>
                    <a:sysClr val="window" lastClr="FFFFFF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EEF56D3A-31C5-13C8-582D-0973DA7858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86327" y="4751541"/>
                  <a:ext cx="0" cy="652947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43533E4-B74D-FD17-CD64-A5EBED0E11A8}"/>
                  </a:ext>
                </a:extLst>
              </p:cNvPr>
              <p:cNvGrpSpPr/>
              <p:nvPr/>
            </p:nvGrpSpPr>
            <p:grpSpPr>
              <a:xfrm flipH="1">
                <a:off x="2166577" y="6123138"/>
                <a:ext cx="283779" cy="652949"/>
                <a:chOff x="7135080" y="4751539"/>
                <a:chExt cx="283779" cy="652949"/>
              </a:xfrm>
              <a:grpFill/>
            </p:grpSpPr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46073964-6096-A6D4-ABFC-FB5EA6E73EE8}"/>
                    </a:ext>
                  </a:extLst>
                </p:cNvPr>
                <p:cNvCxnSpPr/>
                <p:nvPr/>
              </p:nvCxnSpPr>
              <p:spPr>
                <a:xfrm>
                  <a:off x="7135080" y="5080317"/>
                  <a:ext cx="283779" cy="0"/>
                </a:xfrm>
                <a:prstGeom prst="straightConnector1">
                  <a:avLst/>
                </a:prstGeom>
                <a:grpFill/>
                <a:ln w="19050" cap="flat" cmpd="sng" algn="ctr">
                  <a:solidFill>
                    <a:sysClr val="window" lastClr="FFFFFF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E5151692-9CE7-5794-CFEE-C359DC47DF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18859" y="4751539"/>
                  <a:ext cx="0" cy="652949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D38BF9-BB2F-2AB6-DDF9-9BD118B0C742}"/>
              </a:ext>
            </a:extLst>
          </p:cNvPr>
          <p:cNvCxnSpPr/>
          <p:nvPr/>
        </p:nvCxnSpPr>
        <p:spPr>
          <a:xfrm>
            <a:off x="6838674" y="5541265"/>
            <a:ext cx="198704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" name="Arrow: Down 3">
            <a:extLst>
              <a:ext uri="{FF2B5EF4-FFF2-40B4-BE49-F238E27FC236}">
                <a16:creationId xmlns:a16="http://schemas.microsoft.com/office/drawing/2014/main" id="{34903E44-2A30-1440-09BD-1ED74FAB3602}"/>
              </a:ext>
            </a:extLst>
          </p:cNvPr>
          <p:cNvSpPr/>
          <p:nvPr/>
        </p:nvSpPr>
        <p:spPr>
          <a:xfrm rot="16200000">
            <a:off x="7680032" y="4517493"/>
            <a:ext cx="798339" cy="1192173"/>
          </a:xfrm>
          <a:prstGeom prst="downArrow">
            <a:avLst>
              <a:gd name="adj1" fmla="val 50000"/>
              <a:gd name="adj2" fmla="val 40001"/>
            </a:avLst>
          </a:prstGeom>
          <a:gradFill>
            <a:gsLst>
              <a:gs pos="42000">
                <a:srgbClr val="FFC627"/>
              </a:gs>
              <a:gs pos="0">
                <a:srgbClr val="FFC627">
                  <a:alpha val="0"/>
                </a:srgbClr>
              </a:gs>
              <a:gs pos="100000">
                <a:srgbClr val="FFC627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D53E01-4770-BE49-8D1D-51E11541A34E}"/>
              </a:ext>
            </a:extLst>
          </p:cNvPr>
          <p:cNvSpPr txBox="1"/>
          <p:nvPr/>
        </p:nvSpPr>
        <p:spPr>
          <a:xfrm>
            <a:off x="4903069" y="6253760"/>
            <a:ext cx="6899248" cy="446276"/>
          </a:xfrm>
          <a:prstGeom prst="rect">
            <a:avLst/>
          </a:prstGeom>
          <a:solidFill>
            <a:srgbClr val="FFC62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Electron bunching via diffraction and emittance exchange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4B18E7-9936-2AE5-638B-228547FA9531}"/>
              </a:ext>
            </a:extLst>
          </p:cNvPr>
          <p:cNvSpPr txBox="1"/>
          <p:nvPr/>
        </p:nvSpPr>
        <p:spPr>
          <a:xfrm>
            <a:off x="1295399" y="914400"/>
            <a:ext cx="9144001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Unique attosecond soft X-ray source (250 eV – 2.5 keV)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3C5C635-2A3F-428A-806F-80C88D809FD0}"/>
              </a:ext>
            </a:extLst>
          </p:cNvPr>
          <p:cNvSpPr txBox="1">
            <a:spLocks/>
          </p:cNvSpPr>
          <p:nvPr/>
        </p:nvSpPr>
        <p:spPr>
          <a:xfrm>
            <a:off x="11707520" y="6388405"/>
            <a:ext cx="484480" cy="356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13CDF-24FD-4154-8881-C6204A414F0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750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2D492A-C03F-4C6B-BC7C-440C3730B8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755" y="3193143"/>
            <a:ext cx="7125551" cy="36209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17532B0-D7A8-4107-A4DD-52D8484FAFB4}"/>
              </a:ext>
            </a:extLst>
          </p:cNvPr>
          <p:cNvSpPr/>
          <p:nvPr/>
        </p:nvSpPr>
        <p:spPr>
          <a:xfrm rot="-720000">
            <a:off x="4239450" y="3055907"/>
            <a:ext cx="3981770" cy="495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4767A2-5D34-4E0E-8CBA-441B2D38C4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9860"/>
            <a:ext cx="11705191" cy="60834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338FDC-0353-AA96-1C45-41C3FF0A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8F97C-8400-4B85-A206-C172FBF0270B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40F66-C5EF-481A-942D-16AC6564CEBB}"/>
              </a:ext>
            </a:extLst>
          </p:cNvPr>
          <p:cNvSpPr txBox="1"/>
          <p:nvPr/>
        </p:nvSpPr>
        <p:spPr>
          <a:xfrm>
            <a:off x="462634" y="314989"/>
            <a:ext cx="3871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8C1D40"/>
                </a:solidFill>
              </a:rPr>
              <a:t>LAB RENOVATION SCOPE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02350E4E-648A-4521-8B2B-7D4BAE3ED1E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376A80-0030-431D-B799-625156D30D0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8052B-DFE8-4E63-A868-AFA17410E812}"/>
              </a:ext>
            </a:extLst>
          </p:cNvPr>
          <p:cNvSpPr txBox="1"/>
          <p:nvPr/>
        </p:nvSpPr>
        <p:spPr>
          <a:xfrm>
            <a:off x="1964849" y="3926175"/>
            <a:ext cx="2511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8C1D40"/>
                </a:solidFill>
              </a:rPr>
              <a:t>From shell to instrument ready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33ECB9-74AD-42F8-8164-14636E01A4D7}"/>
              </a:ext>
            </a:extLst>
          </p:cNvPr>
          <p:cNvSpPr/>
          <p:nvPr/>
        </p:nvSpPr>
        <p:spPr>
          <a:xfrm>
            <a:off x="981075" y="4421746"/>
            <a:ext cx="919163" cy="433623"/>
          </a:xfrm>
          <a:prstGeom prst="rect">
            <a:avLst/>
          </a:prstGeom>
          <a:solidFill>
            <a:srgbClr val="FFFF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40F5478-21FB-47EB-B9A6-A76B1417E32C}"/>
              </a:ext>
            </a:extLst>
          </p:cNvPr>
          <p:cNvGrpSpPr/>
          <p:nvPr/>
        </p:nvGrpSpPr>
        <p:grpSpPr>
          <a:xfrm>
            <a:off x="2157654" y="4756198"/>
            <a:ext cx="2685221" cy="1257275"/>
            <a:chOff x="8877301" y="382082"/>
            <a:chExt cx="2685221" cy="12572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59DF8F4-D228-433C-ABB4-4719B07D8639}"/>
                </a:ext>
              </a:extLst>
            </p:cNvPr>
            <p:cNvGrpSpPr/>
            <p:nvPr/>
          </p:nvGrpSpPr>
          <p:grpSpPr>
            <a:xfrm>
              <a:off x="8877301" y="382082"/>
              <a:ext cx="2685221" cy="338554"/>
              <a:chOff x="8844170" y="203178"/>
              <a:chExt cx="2685221" cy="338554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50F1B51-92B8-4909-8F8C-B435C44890C7}"/>
                  </a:ext>
                </a:extLst>
              </p:cNvPr>
              <p:cNvSpPr txBox="1"/>
              <p:nvPr/>
            </p:nvSpPr>
            <p:spPr>
              <a:xfrm>
                <a:off x="9380192" y="203178"/>
                <a:ext cx="214919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b="1" dirty="0">
                    <a:ea typeface="Calibri" panose="020F0502020204030204" pitchFamily="34" charset="0"/>
                  </a:rPr>
                  <a:t>CXFEL BEAMLINE</a:t>
                </a:r>
                <a:endParaRPr lang="en-US" sz="1600" b="1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2D67408-6EAC-4826-9804-005AEF6B66BB}"/>
                  </a:ext>
                </a:extLst>
              </p:cNvPr>
              <p:cNvSpPr/>
              <p:nvPr/>
            </p:nvSpPr>
            <p:spPr>
              <a:xfrm>
                <a:off x="8844170" y="286118"/>
                <a:ext cx="496957" cy="178905"/>
              </a:xfrm>
              <a:prstGeom prst="rect">
                <a:avLst/>
              </a:prstGeom>
              <a:solidFill>
                <a:srgbClr val="FFFF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611CFFF-EEF0-41E7-AD35-DDEE9363DBD4}"/>
                </a:ext>
              </a:extLst>
            </p:cNvPr>
            <p:cNvGrpSpPr/>
            <p:nvPr/>
          </p:nvGrpSpPr>
          <p:grpSpPr>
            <a:xfrm>
              <a:off x="8877301" y="696505"/>
              <a:ext cx="2466560" cy="338554"/>
              <a:chOff x="8844170" y="487122"/>
              <a:chExt cx="2466560" cy="33855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3C64FB-1202-4398-850A-7BE3C1D8ED9B}"/>
                  </a:ext>
                </a:extLst>
              </p:cNvPr>
              <p:cNvSpPr txBox="1"/>
              <p:nvPr/>
            </p:nvSpPr>
            <p:spPr>
              <a:xfrm>
                <a:off x="9380192" y="487122"/>
                <a:ext cx="193053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b="1" dirty="0">
                    <a:ea typeface="Calibri" panose="020F0502020204030204" pitchFamily="34" charset="0"/>
                  </a:rPr>
                  <a:t>CXLS BEAMLINE</a:t>
                </a:r>
                <a:endParaRPr lang="en-US" sz="1600" b="1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EA49908-2489-4687-91E9-4C04883BF0FB}"/>
                  </a:ext>
                </a:extLst>
              </p:cNvPr>
              <p:cNvSpPr/>
              <p:nvPr/>
            </p:nvSpPr>
            <p:spPr>
              <a:xfrm>
                <a:off x="8844170" y="557788"/>
                <a:ext cx="496957" cy="178905"/>
              </a:xfrm>
              <a:prstGeom prst="rect">
                <a:avLst/>
              </a:prstGeom>
              <a:solidFill>
                <a:srgbClr val="A0FF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4BC167B-D656-4994-A61D-E18DA55D8B52}"/>
                </a:ext>
              </a:extLst>
            </p:cNvPr>
            <p:cNvGrpSpPr/>
            <p:nvPr/>
          </p:nvGrpSpPr>
          <p:grpSpPr>
            <a:xfrm>
              <a:off x="8877301" y="998654"/>
              <a:ext cx="2496378" cy="338554"/>
              <a:chOff x="8844170" y="821740"/>
              <a:chExt cx="2496378" cy="33855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5E677DB-FFE2-4A74-A56A-7F8D8FCAF37F}"/>
                  </a:ext>
                </a:extLst>
              </p:cNvPr>
              <p:cNvSpPr txBox="1"/>
              <p:nvPr/>
            </p:nvSpPr>
            <p:spPr>
              <a:xfrm>
                <a:off x="9380192" y="821740"/>
                <a:ext cx="196035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b="1" dirty="0">
                    <a:ea typeface="Calibri" panose="020F0502020204030204" pitchFamily="34" charset="0"/>
                  </a:rPr>
                  <a:t>ACCELERATOR LAB</a:t>
                </a:r>
                <a:endParaRPr lang="en-US" sz="1600" b="1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66E113B-2220-4971-BCAA-659D981EE865}"/>
                  </a:ext>
                </a:extLst>
              </p:cNvPr>
              <p:cNvSpPr/>
              <p:nvPr/>
            </p:nvSpPr>
            <p:spPr>
              <a:xfrm>
                <a:off x="8844170" y="892406"/>
                <a:ext cx="496957" cy="178905"/>
              </a:xfrm>
              <a:prstGeom prst="rect">
                <a:avLst/>
              </a:prstGeom>
              <a:solidFill>
                <a:srgbClr val="FFDDA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B313FE9-327C-49D3-AAC4-C9DE261E8F12}"/>
                </a:ext>
              </a:extLst>
            </p:cNvPr>
            <p:cNvGrpSpPr/>
            <p:nvPr/>
          </p:nvGrpSpPr>
          <p:grpSpPr>
            <a:xfrm>
              <a:off x="8877301" y="1300803"/>
              <a:ext cx="2628900" cy="338554"/>
              <a:chOff x="8844170" y="1106661"/>
              <a:chExt cx="2628900" cy="33855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CDDEBF-D653-4CAE-B258-BA57D0105E5C}"/>
                  </a:ext>
                </a:extLst>
              </p:cNvPr>
              <p:cNvSpPr txBox="1"/>
              <p:nvPr/>
            </p:nvSpPr>
            <p:spPr>
              <a:xfrm>
                <a:off x="9380192" y="1106661"/>
                <a:ext cx="209287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b="1" dirty="0">
                    <a:ea typeface="Calibri" panose="020F0502020204030204" pitchFamily="34" charset="0"/>
                  </a:rPr>
                  <a:t>USER LABS</a:t>
                </a:r>
                <a:endParaRPr lang="en-US" sz="1600" b="1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B9900F1-96C7-4D8A-8993-17ADF6CDED7A}"/>
                  </a:ext>
                </a:extLst>
              </p:cNvPr>
              <p:cNvSpPr/>
              <p:nvPr/>
            </p:nvSpPr>
            <p:spPr>
              <a:xfrm>
                <a:off x="8844170" y="1177327"/>
                <a:ext cx="496957" cy="178905"/>
              </a:xfrm>
              <a:prstGeom prst="rect">
                <a:avLst/>
              </a:prstGeom>
              <a:solidFill>
                <a:srgbClr val="A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D5E91AD-B509-4F7A-BB7B-55022F07BC97}"/>
              </a:ext>
            </a:extLst>
          </p:cNvPr>
          <p:cNvSpPr txBox="1"/>
          <p:nvPr/>
        </p:nvSpPr>
        <p:spPr>
          <a:xfrm>
            <a:off x="8359140" y="6437770"/>
            <a:ext cx="928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6E8F46-C91B-4C1F-BCB4-DD404BFCD2E9}"/>
              </a:ext>
            </a:extLst>
          </p:cNvPr>
          <p:cNvSpPr txBox="1"/>
          <p:nvPr/>
        </p:nvSpPr>
        <p:spPr>
          <a:xfrm>
            <a:off x="4876372" y="216165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AFTER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B3F475D-5B69-46CD-B1C9-8A92F71D6C43}"/>
              </a:ext>
            </a:extLst>
          </p:cNvPr>
          <p:cNvCxnSpPr>
            <a:cxnSpLocks/>
          </p:cNvCxnSpPr>
          <p:nvPr/>
        </p:nvCxnSpPr>
        <p:spPr>
          <a:xfrm flipV="1">
            <a:off x="4568755" y="3193143"/>
            <a:ext cx="3394145" cy="7192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01DAAEF-9433-4BE1-A895-DF8EF0AD3125}"/>
              </a:ext>
            </a:extLst>
          </p:cNvPr>
          <p:cNvCxnSpPr>
            <a:cxnSpLocks/>
          </p:cNvCxnSpPr>
          <p:nvPr/>
        </p:nvCxnSpPr>
        <p:spPr>
          <a:xfrm rot="-720000" flipV="1">
            <a:off x="5638800" y="3242695"/>
            <a:ext cx="0" cy="44810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BE11F41-387A-490F-A614-12447596F179}"/>
              </a:ext>
            </a:extLst>
          </p:cNvPr>
          <p:cNvCxnSpPr>
            <a:cxnSpLocks/>
          </p:cNvCxnSpPr>
          <p:nvPr/>
        </p:nvCxnSpPr>
        <p:spPr>
          <a:xfrm rot="-720000" flipV="1">
            <a:off x="6888481" y="2976564"/>
            <a:ext cx="0" cy="44810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95437C0-5022-493A-BBC4-3AD2156196FF}"/>
              </a:ext>
            </a:extLst>
          </p:cNvPr>
          <p:cNvCxnSpPr>
            <a:cxnSpLocks/>
          </p:cNvCxnSpPr>
          <p:nvPr/>
        </p:nvCxnSpPr>
        <p:spPr>
          <a:xfrm rot="-720000" flipV="1">
            <a:off x="7749541" y="2786043"/>
            <a:ext cx="0" cy="44810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693681F-36A0-45AB-A799-99873A84F111}"/>
              </a:ext>
            </a:extLst>
          </p:cNvPr>
          <p:cNvCxnSpPr>
            <a:cxnSpLocks/>
          </p:cNvCxnSpPr>
          <p:nvPr/>
        </p:nvCxnSpPr>
        <p:spPr>
          <a:xfrm flipV="1">
            <a:off x="8450581" y="2737423"/>
            <a:ext cx="0" cy="44810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432CA16-A1EA-46F2-B34F-26748EC27764}"/>
              </a:ext>
            </a:extLst>
          </p:cNvPr>
          <p:cNvCxnSpPr>
            <a:cxnSpLocks/>
          </p:cNvCxnSpPr>
          <p:nvPr/>
        </p:nvCxnSpPr>
        <p:spPr>
          <a:xfrm flipV="1">
            <a:off x="9723121" y="2737423"/>
            <a:ext cx="0" cy="44810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8161167-21D2-43A3-B3C5-19260C884D1D}"/>
              </a:ext>
            </a:extLst>
          </p:cNvPr>
          <p:cNvCxnSpPr>
            <a:cxnSpLocks/>
          </p:cNvCxnSpPr>
          <p:nvPr/>
        </p:nvCxnSpPr>
        <p:spPr>
          <a:xfrm flipV="1">
            <a:off x="10828021" y="2737423"/>
            <a:ext cx="0" cy="44810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B9363D1-418D-4FC6-BE8C-36233E50FDD4}"/>
              </a:ext>
            </a:extLst>
          </p:cNvPr>
          <p:cNvSpPr txBox="1"/>
          <p:nvPr/>
        </p:nvSpPr>
        <p:spPr>
          <a:xfrm>
            <a:off x="6935064" y="2039348"/>
            <a:ext cx="572593" cy="230832"/>
          </a:xfrm>
          <a:prstGeom prst="rect">
            <a:avLst/>
          </a:prstGeom>
          <a:solidFill>
            <a:srgbClr val="FFFFBC"/>
          </a:solidFill>
        </p:spPr>
        <p:txBody>
          <a:bodyPr wrap="none" rtlCol="0">
            <a:spAutoFit/>
          </a:bodyPr>
          <a:lstStyle/>
          <a:p>
            <a:r>
              <a:rPr lang="en-US" sz="900" b="1" dirty="0"/>
              <a:t>LASER-2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B0C30D-14B6-4D78-AE50-F72FDFE800A5}"/>
              </a:ext>
            </a:extLst>
          </p:cNvPr>
          <p:cNvSpPr txBox="1"/>
          <p:nvPr/>
        </p:nvSpPr>
        <p:spPr>
          <a:xfrm>
            <a:off x="7262384" y="529751"/>
            <a:ext cx="615874" cy="230832"/>
          </a:xfrm>
          <a:prstGeom prst="rect">
            <a:avLst/>
          </a:prstGeom>
          <a:solidFill>
            <a:srgbClr val="FFFFBC"/>
          </a:solidFill>
        </p:spPr>
        <p:txBody>
          <a:bodyPr wrap="none" rtlCol="0">
            <a:spAutoFit/>
          </a:bodyPr>
          <a:lstStyle/>
          <a:p>
            <a:r>
              <a:rPr lang="en-US" sz="900" b="1" dirty="0"/>
              <a:t>HUTCH-2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74AB11-3105-4E59-9AC3-45A0FC6B54D8}"/>
              </a:ext>
            </a:extLst>
          </p:cNvPr>
          <p:cNvSpPr txBox="1"/>
          <p:nvPr/>
        </p:nvSpPr>
        <p:spPr>
          <a:xfrm rot="-720000">
            <a:off x="5966706" y="645166"/>
            <a:ext cx="598241" cy="230832"/>
          </a:xfrm>
          <a:prstGeom prst="rect">
            <a:avLst/>
          </a:prstGeom>
          <a:solidFill>
            <a:srgbClr val="FFFFBC"/>
          </a:solidFill>
        </p:spPr>
        <p:txBody>
          <a:bodyPr wrap="none" rtlCol="0">
            <a:spAutoFit/>
          </a:bodyPr>
          <a:lstStyle/>
          <a:p>
            <a:r>
              <a:rPr lang="en-US" sz="900" b="1" dirty="0"/>
              <a:t>VAULT-2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C91BE2-0F18-4340-AC31-11E29D08677A}"/>
              </a:ext>
            </a:extLst>
          </p:cNvPr>
          <p:cNvSpPr txBox="1"/>
          <p:nvPr/>
        </p:nvSpPr>
        <p:spPr>
          <a:xfrm rot="-720000">
            <a:off x="6115667" y="1434483"/>
            <a:ext cx="396262" cy="230832"/>
          </a:xfrm>
          <a:prstGeom prst="rect">
            <a:avLst/>
          </a:prstGeom>
          <a:solidFill>
            <a:srgbClr val="FFFFBC"/>
          </a:solidFill>
        </p:spPr>
        <p:txBody>
          <a:bodyPr wrap="none" rtlCol="0">
            <a:spAutoFit/>
          </a:bodyPr>
          <a:lstStyle/>
          <a:p>
            <a:r>
              <a:rPr lang="en-US" sz="900" b="1" dirty="0"/>
              <a:t>RF-2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A8DD2F-23E9-4049-AEEF-67AF8FD61162}"/>
              </a:ext>
            </a:extLst>
          </p:cNvPr>
          <p:cNvSpPr txBox="1"/>
          <p:nvPr/>
        </p:nvSpPr>
        <p:spPr>
          <a:xfrm rot="-720000">
            <a:off x="5921703" y="2132602"/>
            <a:ext cx="784189" cy="184666"/>
          </a:xfrm>
          <a:prstGeom prst="rect">
            <a:avLst/>
          </a:prstGeom>
          <a:solidFill>
            <a:srgbClr val="FFFFBC"/>
          </a:solidFill>
        </p:spPr>
        <p:txBody>
          <a:bodyPr wrap="none" rtlCol="0">
            <a:spAutoFit/>
          </a:bodyPr>
          <a:lstStyle/>
          <a:p>
            <a:r>
              <a:rPr lang="en-US" sz="600" b="1" dirty="0"/>
              <a:t>VAULT-2 CONTROL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EAEACE-5732-43EB-9A87-2DFC58719021}"/>
              </a:ext>
            </a:extLst>
          </p:cNvPr>
          <p:cNvSpPr txBox="1"/>
          <p:nvPr/>
        </p:nvSpPr>
        <p:spPr>
          <a:xfrm>
            <a:off x="7878258" y="1636539"/>
            <a:ext cx="1024639" cy="230832"/>
          </a:xfrm>
          <a:prstGeom prst="rect">
            <a:avLst/>
          </a:prstGeom>
          <a:solidFill>
            <a:srgbClr val="FFFFBC"/>
          </a:solidFill>
        </p:spPr>
        <p:txBody>
          <a:bodyPr wrap="none" rtlCol="0">
            <a:spAutoFit/>
          </a:bodyPr>
          <a:lstStyle/>
          <a:p>
            <a:r>
              <a:rPr lang="en-US" sz="900" b="1" dirty="0"/>
              <a:t>CONTROL ROOM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664DA13-95CF-43B7-887F-551547E77CE7}"/>
              </a:ext>
            </a:extLst>
          </p:cNvPr>
          <p:cNvSpPr txBox="1"/>
          <p:nvPr/>
        </p:nvSpPr>
        <p:spPr>
          <a:xfrm>
            <a:off x="1023714" y="4479773"/>
            <a:ext cx="833883" cy="338554"/>
          </a:xfrm>
          <a:prstGeom prst="rect">
            <a:avLst/>
          </a:prstGeom>
          <a:solidFill>
            <a:srgbClr val="FFFFBC"/>
          </a:solidFill>
        </p:spPr>
        <p:txBody>
          <a:bodyPr wrap="none" rtlCol="0">
            <a:spAutoFit/>
          </a:bodyPr>
          <a:lstStyle/>
          <a:p>
            <a:r>
              <a:rPr lang="en-US" sz="800" b="1" dirty="0"/>
              <a:t>ENDSTATION</a:t>
            </a:r>
          </a:p>
          <a:p>
            <a:r>
              <a:rPr lang="en-US" sz="800" b="1" dirty="0"/>
              <a:t>MAINTENANCE</a:t>
            </a:r>
          </a:p>
        </p:txBody>
      </p:sp>
    </p:spTree>
    <p:extLst>
      <p:ext uri="{BB962C8B-B14F-4D97-AF65-F5344CB8AC3E}">
        <p14:creationId xmlns:p14="http://schemas.microsoft.com/office/powerpoint/2010/main" val="2464175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7651B0-2C3A-411B-B456-1AFA383822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76" y="584961"/>
            <a:ext cx="9737507" cy="63007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25D5BC-5741-441F-BDB8-FF7D97B53287}"/>
              </a:ext>
            </a:extLst>
          </p:cNvPr>
          <p:cNvSpPr txBox="1"/>
          <p:nvPr/>
        </p:nvSpPr>
        <p:spPr>
          <a:xfrm>
            <a:off x="83720" y="111895"/>
            <a:ext cx="8622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Room Data Sheets (major renovations)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16CB45-6B6C-4BB0-9679-99D0CE38F05C}"/>
              </a:ext>
            </a:extLst>
          </p:cNvPr>
          <p:cNvSpPr txBox="1"/>
          <p:nvPr/>
        </p:nvSpPr>
        <p:spPr>
          <a:xfrm>
            <a:off x="117617" y="2524952"/>
            <a:ext cx="2023164" cy="178510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RF-2: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Research power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Increase 480 VAC, 3-ph from 200 A to 400 A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N2, CA, VAC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HVAC (T, %RH, part.)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PPCW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Water cooling systems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Gantry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Network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485CC1-3C1D-4353-8F9E-54BEFC750059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2140781" y="3122794"/>
            <a:ext cx="2271659" cy="2947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A361CD7-7003-4749-8DAD-3A64DB810A77}"/>
              </a:ext>
            </a:extLst>
          </p:cNvPr>
          <p:cNvSpPr txBox="1"/>
          <p:nvPr/>
        </p:nvSpPr>
        <p:spPr>
          <a:xfrm>
            <a:off x="117617" y="689842"/>
            <a:ext cx="2508982" cy="178510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VAULT-2: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Research power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PCW and PPCW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N2, CA, VAC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HVAC (T, %RH, part.) 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Lighting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Penetrations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Shielding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PPS Interlock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Network</a:t>
            </a:r>
            <a:endParaRPr lang="en-US" sz="1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3CB67E-423C-4B23-A9D5-965E7507961A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2626599" y="1466722"/>
            <a:ext cx="1129192" cy="1156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1C7F911-9913-409F-8E9D-550B104E6459}"/>
              </a:ext>
            </a:extLst>
          </p:cNvPr>
          <p:cNvSpPr txBox="1"/>
          <p:nvPr/>
        </p:nvSpPr>
        <p:spPr>
          <a:xfrm>
            <a:off x="139542" y="4360062"/>
            <a:ext cx="1956359" cy="161582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VAULT-2 CONTROL: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Research power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PCW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HVAC 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Lighting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Locate LLRF, Magnet PS, Local computation/storage, EPICS IOC servers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Network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682665-8562-4295-9A75-1414962FB092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2095901" y="4699894"/>
            <a:ext cx="1816034" cy="4680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0F451E3-325A-4CBE-B2A5-CA91CC6BEB50}"/>
              </a:ext>
            </a:extLst>
          </p:cNvPr>
          <p:cNvSpPr txBox="1"/>
          <p:nvPr/>
        </p:nvSpPr>
        <p:spPr>
          <a:xfrm>
            <a:off x="10168836" y="2554870"/>
            <a:ext cx="2023164" cy="178510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EQUIPMENT: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Research power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Sound insulation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PCW (w/booster)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N2, CA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HVAC (T, %RH, part.)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Lighting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Roughing vacuum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FF0000"/>
                </a:solidFill>
              </a:rPr>
              <a:t>Exhaust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Network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8CBBAC8-6E62-4F63-A33F-9DABFD0656F4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7273949" y="3447422"/>
            <a:ext cx="2894887" cy="2858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F5A8AA8-E2C6-4AC4-A8F4-1E228A2EA084}"/>
              </a:ext>
            </a:extLst>
          </p:cNvPr>
          <p:cNvSpPr txBox="1"/>
          <p:nvPr/>
        </p:nvSpPr>
        <p:spPr>
          <a:xfrm>
            <a:off x="10168836" y="4493897"/>
            <a:ext cx="1880726" cy="178510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NEW LASER-2: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Research power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PCW and PPCW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N2, CA, VAC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Process gases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HVAC (T, %RH, part.)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Lighting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Penetrations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PPS Interlock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Network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9DB071D-85AD-4AA0-903F-6E36E09CDB4C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7081998" y="5301474"/>
            <a:ext cx="3086838" cy="849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EDF1D27-CE0E-40F2-A506-AEEBF98327DD}"/>
              </a:ext>
            </a:extLst>
          </p:cNvPr>
          <p:cNvSpPr txBox="1"/>
          <p:nvPr/>
        </p:nvSpPr>
        <p:spPr>
          <a:xfrm>
            <a:off x="10168836" y="71168"/>
            <a:ext cx="1939444" cy="229293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HUTCH-2: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Research power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PCW (w/booster)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N2, CA, He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HVAC (T, %RH, part.)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Lighting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Penetrations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Shielding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Gantry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Roughing vacuum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FF0000"/>
                </a:solidFill>
              </a:rPr>
              <a:t>Exhaust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PPS Interlock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Network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1EE2034-0D7A-4F9B-99E4-D65AAC8D9B37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8525233" y="1217636"/>
            <a:ext cx="1643603" cy="1849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871CDDD-7617-4FBE-961D-7E5D2C39B4F6}"/>
              </a:ext>
            </a:extLst>
          </p:cNvPr>
          <p:cNvSpPr txBox="1">
            <a:spLocks/>
          </p:cNvSpPr>
          <p:nvPr/>
        </p:nvSpPr>
        <p:spPr>
          <a:xfrm>
            <a:off x="11637198" y="6388405"/>
            <a:ext cx="4272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13CDF-24FD-4154-8881-C6204A414F0A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791BE0-BDE5-481A-B3CF-AD089E89DF97}"/>
              </a:ext>
            </a:extLst>
          </p:cNvPr>
          <p:cNvSpPr txBox="1"/>
          <p:nvPr/>
        </p:nvSpPr>
        <p:spPr>
          <a:xfrm>
            <a:off x="6512329" y="6153366"/>
            <a:ext cx="1691743" cy="60016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NEW CONTROL ROOM: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Research power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Network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86CD16-70DA-46A9-9926-942C2D32E70F}"/>
              </a:ext>
            </a:extLst>
          </p:cNvPr>
          <p:cNvSpPr txBox="1"/>
          <p:nvPr/>
        </p:nvSpPr>
        <p:spPr>
          <a:xfrm>
            <a:off x="4684076" y="6174158"/>
            <a:ext cx="1691743" cy="60016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RELOCATE: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DARK BIO, ENV, MICROSCOPE</a:t>
            </a:r>
            <a:endParaRPr lang="en-US" sz="1100" dirty="0">
              <a:solidFill>
                <a:srgbClr val="00B050"/>
              </a:solidFill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533FAFD-EE1E-495A-A090-091F4FF65206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3335318" y="5752937"/>
            <a:ext cx="1348758" cy="7213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B2AE53F-8FAE-48D7-BA09-D5C8E49D9CC5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7358201" y="5747130"/>
            <a:ext cx="686465" cy="4062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BC3424E-81B8-4E21-920A-09C36C0870BE}"/>
              </a:ext>
            </a:extLst>
          </p:cNvPr>
          <p:cNvSpPr txBox="1"/>
          <p:nvPr/>
        </p:nvSpPr>
        <p:spPr>
          <a:xfrm>
            <a:off x="7081998" y="226355"/>
            <a:ext cx="2638919" cy="76944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ENDSTATION MAINTENANCE:</a:t>
            </a:r>
          </a:p>
          <a:p>
            <a:pPr marL="171450" indent="-53975">
              <a:buFont typeface="Arial" panose="020B0604020202020204" pitchFamily="34" charset="0"/>
              <a:buChar char="•"/>
            </a:pPr>
            <a:r>
              <a:rPr lang="en-US" sz="1100" dirty="0"/>
              <a:t>Similar to HUTCH-2 for out of beamline work on endstations and maintenance when not on the beamline.</a:t>
            </a:r>
          </a:p>
        </p:txBody>
      </p:sp>
    </p:spTree>
    <p:extLst>
      <p:ext uri="{BB962C8B-B14F-4D97-AF65-F5344CB8AC3E}">
        <p14:creationId xmlns:p14="http://schemas.microsoft.com/office/powerpoint/2010/main" val="3440100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5DAFC9-F79F-4286-80D3-AEA517918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6A80-0030-431D-B799-625156D30D0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255D9-2AA9-4D7B-AA78-EEED8758BEC0}"/>
              </a:ext>
            </a:extLst>
          </p:cNvPr>
          <p:cNvSpPr txBox="1"/>
          <p:nvPr/>
        </p:nvSpPr>
        <p:spPr>
          <a:xfrm>
            <a:off x="2567781" y="345188"/>
            <a:ext cx="5926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8C1D40"/>
                </a:solidFill>
              </a:rPr>
              <a:t>CXLS/CXFEL</a:t>
            </a:r>
          </a:p>
          <a:p>
            <a:pPr algn="ctr"/>
            <a:r>
              <a:rPr lang="en-US" sz="2800" b="1" dirty="0">
                <a:solidFill>
                  <a:srgbClr val="8C1D40"/>
                </a:solidFill>
              </a:rPr>
              <a:t>Integrated Facility Modeling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B977A8-B2EC-4B2B-84FC-4D1358B7E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85" y="1341525"/>
            <a:ext cx="11872772" cy="40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5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onveyor belt with red boxes&#10;&#10;Description automatically generated">
            <a:extLst>
              <a:ext uri="{FF2B5EF4-FFF2-40B4-BE49-F238E27FC236}">
                <a16:creationId xmlns:a16="http://schemas.microsoft.com/office/drawing/2014/main" id="{59BB53AD-E834-B3D6-B348-9068411BC1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7" b="-2"/>
          <a:stretch/>
        </p:blipFill>
        <p:spPr>
          <a:xfrm>
            <a:off x="2296" y="10"/>
            <a:ext cx="7395866" cy="4470857"/>
          </a:xfrm>
          <a:prstGeom prst="rect">
            <a:avLst/>
          </a:prstGeom>
        </p:spPr>
      </p:pic>
      <p:pic>
        <p:nvPicPr>
          <p:cNvPr id="7" name="Picture 6" descr="A large room with a white floor&#10;&#10;Description automatically generated">
            <a:extLst>
              <a:ext uri="{FF2B5EF4-FFF2-40B4-BE49-F238E27FC236}">
                <a16:creationId xmlns:a16="http://schemas.microsoft.com/office/drawing/2014/main" id="{1BAAC48D-7381-5FCE-6EA6-FA775FFBD7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" r="3" b="11276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pic>
        <p:nvPicPr>
          <p:cNvPr id="9" name="Picture 8" descr="A room with many equipment&#10;&#10;Description automatically generated with medium confidence">
            <a:extLst>
              <a:ext uri="{FF2B5EF4-FFF2-40B4-BE49-F238E27FC236}">
                <a16:creationId xmlns:a16="http://schemas.microsoft.com/office/drawing/2014/main" id="{8891B25E-6860-1DEF-5D9D-FCFF5A49C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9008"/>
          <a:stretch/>
        </p:blipFill>
        <p:spPr>
          <a:xfrm>
            <a:off x="7499338" y="2324139"/>
            <a:ext cx="4682932" cy="2133380"/>
          </a:xfrm>
          <a:prstGeom prst="rect">
            <a:avLst/>
          </a:prstGeom>
        </p:spPr>
      </p:pic>
      <p:pic>
        <p:nvPicPr>
          <p:cNvPr id="5" name="Picture 4" descr="A room with black cabinets and shelves&#10;&#10;Description automatically generated">
            <a:extLst>
              <a:ext uri="{FF2B5EF4-FFF2-40B4-BE49-F238E27FC236}">
                <a16:creationId xmlns:a16="http://schemas.microsoft.com/office/drawing/2014/main" id="{A6B6821C-AC35-936E-2002-593E36729C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6" r="3" b="3"/>
          <a:stretch/>
        </p:blipFill>
        <p:spPr>
          <a:xfrm>
            <a:off x="-3717" y="4566250"/>
            <a:ext cx="4627475" cy="2291750"/>
          </a:xfrm>
          <a:prstGeom prst="rect">
            <a:avLst/>
          </a:prstGeom>
        </p:spPr>
      </p:pic>
      <p:pic>
        <p:nvPicPr>
          <p:cNvPr id="11" name="Picture 10" descr="A room with computers and chairs&#10;&#10;Description automatically generated">
            <a:extLst>
              <a:ext uri="{FF2B5EF4-FFF2-40B4-BE49-F238E27FC236}">
                <a16:creationId xmlns:a16="http://schemas.microsoft.com/office/drawing/2014/main" id="{4E81AC3B-39D4-061F-A924-55A5127E52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8" r="1" b="20655"/>
          <a:stretch/>
        </p:blipFill>
        <p:spPr>
          <a:xfrm>
            <a:off x="4713920" y="4566250"/>
            <a:ext cx="7462341" cy="22917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4CDAB5-F815-6431-0952-FB3C81563D59}"/>
              </a:ext>
            </a:extLst>
          </p:cNvPr>
          <p:cNvSpPr txBox="1"/>
          <p:nvPr/>
        </p:nvSpPr>
        <p:spPr>
          <a:xfrm>
            <a:off x="6290553" y="0"/>
            <a:ext cx="110870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VAULT-2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EB8DCF-21AE-8FFB-2D75-697B4C770697}"/>
              </a:ext>
            </a:extLst>
          </p:cNvPr>
          <p:cNvSpPr txBox="1"/>
          <p:nvPr/>
        </p:nvSpPr>
        <p:spPr>
          <a:xfrm>
            <a:off x="11087011" y="-1288"/>
            <a:ext cx="110870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LASER-2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CD03B0-13CC-EC34-DF97-A6A4534BA396}"/>
              </a:ext>
            </a:extLst>
          </p:cNvPr>
          <p:cNvSpPr txBox="1"/>
          <p:nvPr/>
        </p:nvSpPr>
        <p:spPr>
          <a:xfrm>
            <a:off x="10979285" y="2337486"/>
            <a:ext cx="11969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HUTCH-2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68A6F6-A431-7CFD-BF4B-EF481A3B2971}"/>
              </a:ext>
            </a:extLst>
          </p:cNvPr>
          <p:cNvSpPr txBox="1"/>
          <p:nvPr/>
        </p:nvSpPr>
        <p:spPr>
          <a:xfrm>
            <a:off x="4713383" y="4554986"/>
            <a:ext cx="17676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 ROOM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8AFF8E-721F-084D-0AE2-CD8AA984E0FF}"/>
              </a:ext>
            </a:extLst>
          </p:cNvPr>
          <p:cNvSpPr txBox="1"/>
          <p:nvPr/>
        </p:nvSpPr>
        <p:spPr>
          <a:xfrm>
            <a:off x="2776163" y="4520119"/>
            <a:ext cx="184813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VAULT-2 CONTROL</a:t>
            </a:r>
          </a:p>
        </p:txBody>
      </p:sp>
    </p:spTree>
    <p:extLst>
      <p:ext uri="{BB962C8B-B14F-4D97-AF65-F5344CB8AC3E}">
        <p14:creationId xmlns:p14="http://schemas.microsoft.com/office/powerpoint/2010/main" val="17510307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F MSRI-2 Site Visit Template" id="{A5FA492C-851F-BE42-89A0-4B17DD87A28F}" vid="{D2F9B604-2608-A14E-84E7-7B9AF61171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22569</TotalTime>
  <Words>2011</Words>
  <Application>Microsoft Office PowerPoint</Application>
  <PresentationFormat>Widescreen</PresentationFormat>
  <Paragraphs>470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Aptos</vt:lpstr>
      <vt:lpstr>Arial</vt:lpstr>
      <vt:lpstr>Calibri</vt:lpstr>
      <vt:lpstr>Calibri Light</vt:lpstr>
      <vt:lpstr>Cambria Math</vt:lpstr>
      <vt:lpstr>Palatino Linotype</vt:lpstr>
      <vt:lpstr>Symbol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X-ray Results: Validated X-ray Photon Energy, Flux Estimates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wsgraves</dc:creator>
  <cp:lastModifiedBy>Mark Holl</cp:lastModifiedBy>
  <cp:revision>406</cp:revision>
  <dcterms:created xsi:type="dcterms:W3CDTF">2021-05-25T22:38:15Z</dcterms:created>
  <dcterms:modified xsi:type="dcterms:W3CDTF">2025-09-17T06:22:41Z</dcterms:modified>
</cp:coreProperties>
</file>