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606" r:id="rId3"/>
    <p:sldId id="1281" r:id="rId4"/>
    <p:sldId id="1288" r:id="rId5"/>
    <p:sldId id="1284" r:id="rId6"/>
    <p:sldId id="1286" r:id="rId7"/>
    <p:sldId id="1243" r:id="rId8"/>
    <p:sldId id="1277" r:id="rId9"/>
    <p:sldId id="1258" r:id="rId10"/>
    <p:sldId id="1287" r:id="rId11"/>
    <p:sldId id="1279" r:id="rId12"/>
    <p:sldId id="1285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DCF8"/>
    <a:srgbClr val="F4DA86"/>
    <a:srgbClr val="FFD579"/>
    <a:srgbClr val="FF7E79"/>
    <a:srgbClr val="FFFD78"/>
    <a:srgbClr val="0432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47"/>
    <p:restoredTop sz="94682"/>
  </p:normalViewPr>
  <p:slideViewPr>
    <p:cSldViewPr snapToGrid="0">
      <p:cViewPr varScale="1">
        <p:scale>
          <a:sx n="112" d="100"/>
          <a:sy n="112" d="100"/>
        </p:scale>
        <p:origin x="2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-my.sharepoint.com/personal/giulianamilluzzo_infn_it/Documents/Esperimenti/MisurePisa_Marzo2025/LogbookMarzo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57173118287501"/>
          <c:y val="5.3665553892395246E-2"/>
          <c:w val="0.73210764656970351"/>
          <c:h val="0.64203029009287982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3"/>
            <c:spPr>
              <a:solidFill>
                <a:schemeClr val="tx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'Incapsulato nuovo-APP40'!$AJ$4:$AJ$40</c:f>
                <c:numCache>
                  <c:formatCode>General</c:formatCode>
                  <c:ptCount val="37"/>
                  <c:pt idx="0">
                    <c:v>6.3605630327018227E-3</c:v>
                  </c:pt>
                  <c:pt idx="5">
                    <c:v>6.4200441252358137E-3</c:v>
                  </c:pt>
                  <c:pt idx="10">
                    <c:v>6.4183000960348745E-3</c:v>
                  </c:pt>
                  <c:pt idx="15">
                    <c:v>6.4353433851402856E-3</c:v>
                  </c:pt>
                  <c:pt idx="20">
                    <c:v>6.4522556394797119E-3</c:v>
                  </c:pt>
                  <c:pt idx="25">
                    <c:v>6.4301245797334008E-3</c:v>
                  </c:pt>
                  <c:pt idx="30">
                    <c:v>6.449446657848865E-3</c:v>
                  </c:pt>
                  <c:pt idx="35">
                    <c:v>6.4528162898066319E-3</c:v>
                  </c:pt>
                </c:numCache>
              </c:numRef>
            </c:plus>
            <c:minus>
              <c:numRef>
                <c:f>'Incapsulato nuovo-APP40'!$AJ$4:$AJ$43</c:f>
                <c:numCache>
                  <c:formatCode>General</c:formatCode>
                  <c:ptCount val="40"/>
                  <c:pt idx="0">
                    <c:v>6.3605630327018227E-3</c:v>
                  </c:pt>
                  <c:pt idx="5">
                    <c:v>6.4200441252358137E-3</c:v>
                  </c:pt>
                  <c:pt idx="10">
                    <c:v>6.4183000960348745E-3</c:v>
                  </c:pt>
                  <c:pt idx="15">
                    <c:v>6.4353433851402856E-3</c:v>
                  </c:pt>
                  <c:pt idx="20">
                    <c:v>6.4522556394797119E-3</c:v>
                  </c:pt>
                  <c:pt idx="25">
                    <c:v>6.4301245797334008E-3</c:v>
                  </c:pt>
                  <c:pt idx="30">
                    <c:v>6.449446657848865E-3</c:v>
                  </c:pt>
                  <c:pt idx="35">
                    <c:v>6.4528162898066319E-3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'Incapsulato nuovo-APP40'!$AC$4:$AC$43</c:f>
              <c:numCache>
                <c:formatCode>General</c:formatCode>
                <c:ptCount val="40"/>
                <c:pt idx="0" formatCode="0.000">
                  <c:v>7.6504570212765952E-2</c:v>
                </c:pt>
                <c:pt idx="5" formatCode="0.000">
                  <c:v>0.52224707999999997</c:v>
                </c:pt>
                <c:pt idx="10" formatCode="0.000">
                  <c:v>1.0568367764705879</c:v>
                </c:pt>
                <c:pt idx="15" formatCode="0.000">
                  <c:v>1.7620008599999999</c:v>
                </c:pt>
                <c:pt idx="20" formatCode="0.000">
                  <c:v>2.2231579499999996</c:v>
                </c:pt>
                <c:pt idx="25" formatCode="0.000">
                  <c:v>2.8439696666666667</c:v>
                </c:pt>
                <c:pt idx="30" formatCode="0.000">
                  <c:v>3.4495137599999999</c:v>
                </c:pt>
                <c:pt idx="35" formatCode="0.000">
                  <c:v>4.6604655999999993</c:v>
                </c:pt>
              </c:numCache>
            </c:numRef>
          </c:xVal>
          <c:yVal>
            <c:numRef>
              <c:f>'Incapsulato nuovo-APP40'!$AF$4:$AF$43</c:f>
              <c:numCache>
                <c:formatCode>General</c:formatCode>
                <c:ptCount val="40"/>
                <c:pt idx="0" formatCode="0.000">
                  <c:v>0.21162943038204327</c:v>
                </c:pt>
                <c:pt idx="5" formatCode="0.000">
                  <c:v>0.21397079677615824</c:v>
                </c:pt>
                <c:pt idx="10" formatCode="0.000">
                  <c:v>0.21345632434301437</c:v>
                </c:pt>
                <c:pt idx="15" formatCode="0.000">
                  <c:v>0.2137887705871418</c:v>
                </c:pt>
                <c:pt idx="20" formatCode="0.000">
                  <c:v>0.21391427267218144</c:v>
                </c:pt>
                <c:pt idx="25" formatCode="0.000">
                  <c:v>0.21432663731939941</c:v>
                </c:pt>
                <c:pt idx="30" formatCode="0.000">
                  <c:v>0.21477831248387108</c:v>
                </c:pt>
                <c:pt idx="35" formatCode="0.000">
                  <c:v>0.21508504004643422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5B3-7743-86CC-71573E9A11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6786848"/>
        <c:axId val="1952256752"/>
      </c:scatterChart>
      <c:valAx>
        <c:axId val="1936786848"/>
        <c:scaling>
          <c:orientation val="minMax"/>
          <c:max val="5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 dirty="0">
                    <a:solidFill>
                      <a:schemeClr val="tx1"/>
                    </a:solidFill>
                  </a:rPr>
                  <a:t>DPP [</a:t>
                </a:r>
                <a:r>
                  <a:rPr lang="it-IT" sz="1600" dirty="0" err="1">
                    <a:solidFill>
                      <a:schemeClr val="tx1"/>
                    </a:solidFill>
                  </a:rPr>
                  <a:t>Gy</a:t>
                </a:r>
                <a:r>
                  <a:rPr lang="it-IT" sz="1600" dirty="0">
                    <a:solidFill>
                      <a:schemeClr val="tx1"/>
                    </a:solidFill>
                  </a:rPr>
                  <a:t>/</a:t>
                </a:r>
                <a:r>
                  <a:rPr lang="it-IT" sz="1600" dirty="0" err="1">
                    <a:solidFill>
                      <a:schemeClr val="tx1"/>
                    </a:solidFill>
                  </a:rPr>
                  <a:t>pulse</a:t>
                </a:r>
                <a:r>
                  <a:rPr lang="it-IT" sz="1600" dirty="0">
                    <a:solidFill>
                      <a:schemeClr val="tx1"/>
                    </a:solidFill>
                  </a:rPr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52256752"/>
        <c:crosses val="autoZero"/>
        <c:crossBetween val="midCat"/>
        <c:majorUnit val="1"/>
      </c:valAx>
      <c:valAx>
        <c:axId val="1952256752"/>
        <c:scaling>
          <c:orientation val="minMax"/>
          <c:max val="0.25"/>
          <c:min val="0.17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>
                    <a:solidFill>
                      <a:schemeClr val="tx1"/>
                    </a:solidFill>
                  </a:rPr>
                  <a:t>DPP/Charge pulse</a:t>
                </a:r>
                <a:r>
                  <a:rPr lang="it-IT" sz="1400" baseline="0">
                    <a:solidFill>
                      <a:schemeClr val="tx1"/>
                    </a:solidFill>
                  </a:rPr>
                  <a:t> [Gy/nC]</a:t>
                </a:r>
                <a:endParaRPr lang="it-IT" sz="14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0" sourceLinked="0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36786848"/>
        <c:crosses val="autoZero"/>
        <c:crossBetween val="midCat"/>
        <c:majorUnit val="0.0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C398B-2623-DD47-A513-5E4744E3F326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D38D7-3197-C44C-9C5A-F3405FF9440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947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1">
            <a:extLst>
              <a:ext uri="{FF2B5EF4-FFF2-40B4-BE49-F238E27FC236}">
                <a16:creationId xmlns:a16="http://schemas.microsoft.com/office/drawing/2014/main" id="{21FCAAC1-0886-5837-B220-DEF62C472C0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9953FD72-C1C8-184D-B73A-55E50674AAEA}" type="slidenum">
              <a:rPr lang="it-IT" altLang="it-IT" sz="1400" smtClean="0">
                <a:ea typeface="Arial Unicode MS" panose="020B060402020202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</a:t>
            </a:fld>
            <a:endParaRPr lang="it-IT" altLang="it-IT" sz="1400">
              <a:ea typeface="Arial Unicode MS" panose="020B0604020202020204" pitchFamily="34" charset="-128"/>
            </a:endParaRPr>
          </a:p>
        </p:txBody>
      </p:sp>
      <p:sp>
        <p:nvSpPr>
          <p:cNvPr id="15363" name="Text Box 1">
            <a:extLst>
              <a:ext uri="{FF2B5EF4-FFF2-40B4-BE49-F238E27FC236}">
                <a16:creationId xmlns:a16="http://schemas.microsoft.com/office/drawing/2014/main" id="{B2C439FB-FA75-9B16-7AE4-93A8398A8C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19C2AE0C-E011-55A9-C75E-CDF7CAB73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it-IT" altLang="it-IT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D0193-45B8-7447-B0D5-D52FAE5D2D81}" type="slidenum">
              <a:rPr lang="en-IT" smtClean="0"/>
              <a:t>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46507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D38D7-3197-C44C-9C5A-F3405FF9440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049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egnaposto immagine diapositiva 1">
            <a:extLst>
              <a:ext uri="{FF2B5EF4-FFF2-40B4-BE49-F238E27FC236}">
                <a16:creationId xmlns:a16="http://schemas.microsoft.com/office/drawing/2014/main" id="{10EC214A-37DB-D79E-6461-0F1BFBD8A5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713" y="812800"/>
            <a:ext cx="7021512" cy="3951288"/>
          </a:xfrm>
        </p:spPr>
      </p:sp>
      <p:sp>
        <p:nvSpPr>
          <p:cNvPr id="52226" name="Segnaposto note 2">
            <a:extLst>
              <a:ext uri="{FF2B5EF4-FFF2-40B4-BE49-F238E27FC236}">
                <a16:creationId xmlns:a16="http://schemas.microsoft.com/office/drawing/2014/main" id="{438C60D7-D42D-F727-9E85-81E26178B6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it-IT" dirty="0"/>
          </a:p>
        </p:txBody>
      </p:sp>
      <p:sp>
        <p:nvSpPr>
          <p:cNvPr id="52227" name="Segnaposto numero diapositiva 3">
            <a:extLst>
              <a:ext uri="{FF2B5EF4-FFF2-40B4-BE49-F238E27FC236}">
                <a16:creationId xmlns:a16="http://schemas.microsoft.com/office/drawing/2014/main" id="{9B4449A1-0198-5679-5BF4-31FA8883AE2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7513" algn="l"/>
                <a:tab pos="866775" algn="l"/>
                <a:tab pos="1316038" algn="l"/>
                <a:tab pos="1765300" algn="l"/>
                <a:tab pos="2214563" algn="l"/>
                <a:tab pos="2663825" algn="l"/>
                <a:tab pos="3113088" algn="l"/>
                <a:tab pos="3562350" algn="l"/>
                <a:tab pos="4011613" algn="l"/>
                <a:tab pos="4460875" algn="l"/>
                <a:tab pos="4910138" algn="l"/>
                <a:tab pos="5359400" algn="l"/>
                <a:tab pos="5808663" algn="l"/>
                <a:tab pos="6257925" algn="l"/>
                <a:tab pos="6707188" algn="l"/>
                <a:tab pos="7156450" algn="l"/>
                <a:tab pos="7605713" algn="l"/>
                <a:tab pos="8054975" algn="l"/>
                <a:tab pos="8504238" algn="l"/>
                <a:tab pos="8953500" algn="l"/>
                <a:tab pos="8955088" algn="l"/>
                <a:tab pos="9404350" algn="l"/>
                <a:tab pos="9853613" algn="l"/>
                <a:tab pos="10302875" algn="l"/>
                <a:tab pos="10752138" algn="l"/>
                <a:tab pos="10753725" algn="l"/>
                <a:tab pos="10755313" algn="l"/>
                <a:tab pos="10756900" algn="l"/>
                <a:tab pos="10758488" algn="l"/>
                <a:tab pos="10760075" algn="l"/>
                <a:tab pos="10761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99AD05-96EE-3C40-8D88-B754FF32DE5D}" type="slidenum">
              <a:rPr lang="it-IT" altLang="it-IT" smtClean="0">
                <a:solidFill>
                  <a:srgbClr val="000000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51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2EA5BDBA-14EE-227E-797C-2999911D23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AF8B9DEF-6E73-FE76-5BD0-921494BCFA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>
              <a:solidFill>
                <a:srgbClr val="0000CC"/>
              </a:solidFill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7F281244-1A20-D7CA-0DCF-7CB630E5319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fld id="{D0DDE23B-26CA-B94B-987A-449454D6E056}" type="slidenum">
              <a:rPr lang="en-GB" altLang="it-IT" smtClean="0">
                <a:latin typeface="Calibri" panose="020F0502020204030204" pitchFamily="34" charset="0"/>
              </a:rPr>
              <a:pPr defTabSz="9144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t>8</a:t>
            </a:fld>
            <a:endParaRPr lang="en-GB" altLang="it-IT">
              <a:latin typeface="Calibri" panose="020F0502020204030204" pitchFamily="34" charset="0"/>
            </a:endParaRPr>
          </a:p>
        </p:txBody>
      </p:sp>
      <p:sp>
        <p:nvSpPr>
          <p:cNvPr id="44036" name="Date Placeholder 4">
            <a:extLst>
              <a:ext uri="{FF2B5EF4-FFF2-40B4-BE49-F238E27FC236}">
                <a16:creationId xmlns:a16="http://schemas.microsoft.com/office/drawing/2014/main" id="{A8BDFB07-6587-23A5-1FCD-A72093C11EC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fld id="{1E5BCCAF-F719-D343-A99A-3FA764826C34}" type="datetime1">
              <a:rPr lang="it-IT" altLang="it-IT" smtClean="0">
                <a:latin typeface="Calibri" panose="020F0502020204030204" pitchFamily="34" charset="0"/>
              </a:rPr>
              <a:pPr defTabSz="9144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t>16/09/25</a:t>
            </a:fld>
            <a:endParaRPr lang="nl-BE" altLang="it-I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740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D38D7-3197-C44C-9C5A-F3405FF9440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554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D38D7-3197-C44C-9C5A-F3405FF9440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506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D38D7-3197-C44C-9C5A-F3405FF9440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743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D38D7-3197-C44C-9C5A-F3405FF9440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572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617EF8-3B83-5081-7A65-45E8B8CF7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BE2038-D780-4964-3F0B-5E91A43A7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B42E33-44D5-469E-1DC9-DDE6E22DC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AC030-4A94-E04C-9823-5B0F43C047F7}" type="datetime1">
              <a:rPr lang="it-IT" smtClean="0"/>
              <a:t>16/09/25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5CB0F9-EF3D-5709-EDCE-A68982CAB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CE92AB-3119-A7DE-3C5B-9743506DE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648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34F619-6B47-7DEB-5FED-D008A4781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7989BAE-D7B8-1B24-87B5-A6AA7B030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4AB495-677B-0F0E-0B54-73D1A4A45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4838-B295-424C-A7D3-AB2864FF4973}" type="datetime1">
              <a:rPr lang="it-IT" smtClean="0"/>
              <a:t>16/09/25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CE07D0-D318-3B5C-ABC8-788DB7A25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8AB0D-C3ED-AF2F-7939-B55996C6A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76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EAEB532-EF0E-64FA-9879-5DB619F95E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CAECF0D-C049-B860-20CD-EF9BF15F9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35429B-A2BB-9AAC-F406-2E161B7E1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7B32-82F8-DD40-9553-E2C540D9CC7D}" type="datetime1">
              <a:rPr lang="it-IT" smtClean="0"/>
              <a:t>16/09/25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D2DEB6-777B-5C41-A85F-EA30A2F06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F83E7E-5B4C-37B8-ECF8-E561BE86E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48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90F7BC-EBC9-C874-3882-552B5E428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A8D192-F069-5615-1F8F-E5814103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03496C-E459-1148-4D86-D266B6DE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31AB9-3136-3642-AF85-295C94823F55}" type="datetime1">
              <a:rPr lang="it-IT" smtClean="0"/>
              <a:t>16/09/25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F02F62-DC18-6A71-2EC3-DCC9889CD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FB479A-9CB0-725C-991D-2038C6ED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04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3F055C-FC47-C37D-C6BE-E2987418D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D765FC-7BCE-97CE-7A11-ADFC019C3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7C954C-870E-C464-B280-447712ACE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E366-77D7-0648-B031-C2A6347E438E}" type="datetime1">
              <a:rPr lang="it-IT" smtClean="0"/>
              <a:t>16/09/25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47E51F-97CD-585C-8652-082C44995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90C878-1440-EA4F-8461-A31226D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90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901F3B-4C90-3633-F678-EFF1834E7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1E4191-296C-EA7A-224B-A253DED4A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E6A68D3-3CE7-E71E-D033-BD262C7B8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F501C4F-63D9-BD5E-E1B3-5385F337C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B2E10-9D84-8B4D-BD74-5711CC7A1F77}" type="datetime1">
              <a:rPr lang="it-IT" smtClean="0"/>
              <a:t>16/09/25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2F3618-4336-3DA2-C36F-0E0988442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36E81C-8B6F-F2FF-CBAB-AA99C326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213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3C0BF8-70BC-86F0-A0FE-D9F2A933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AA301E-8F1F-AAD6-AB35-5EC6FBD5F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278A2E-1669-E595-4312-9D2E210A7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E8946FF-1310-8C0F-E088-2354C6494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EC81C16-A7E4-2DD6-6ABB-139543ACC3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E3AAF66-74C2-74CF-F8F8-17FCECD8D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EC020-73D3-6940-A46B-3F5A540B2802}" type="datetime1">
              <a:rPr lang="it-IT" smtClean="0"/>
              <a:t>16/09/25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324E01C-CFA2-D820-1254-CADE24389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732EB8A-4375-7A1B-41F2-9EAF4E007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682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C98843-F3B9-0002-9DA0-8D4E6AF85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CC1245-401C-B544-F3A3-1B8E0891E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7190-47D9-2F4C-9615-CCD5B0A32718}" type="datetime1">
              <a:rPr lang="it-IT" smtClean="0"/>
              <a:t>16/09/25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861341D-5A92-7403-87EB-12ED08E7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57723A-CEDA-9B46-88B1-C78BDCA4B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275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4F9BE6B-4140-1FCB-E375-7150C88F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37C61-CB15-1042-ACB9-A00B7C5A3BB2}" type="datetime1">
              <a:rPr lang="it-IT" smtClean="0"/>
              <a:t>16/09/25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877E822-3AF0-ABAB-4FE7-F70226010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F0EADAB-F968-6C9A-14A4-B6D9641F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44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2C476A-9BE3-1061-ECEE-56B32B2A4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E8622E-B94A-B048-8380-5AE43E4B2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4653372-AF20-C505-F729-022C60137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BBDDA4-9476-FA4A-722C-CEF238B44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0002C-AF22-3B4F-A16D-E9A55CDCD6F1}" type="datetime1">
              <a:rPr lang="it-IT" smtClean="0"/>
              <a:t>16/09/25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8AE34D-38F2-DB43-E12B-EAA2549B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6D71DF-6441-DB8C-F784-43499A9C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20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70B730-6A6F-4A6F-583F-C24819DC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3D29A25-755B-9CFC-4ABA-33D6089AF1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73DD3B-DC02-F7A4-71DB-AB868B068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7FBB37-B39B-9B8D-AF67-0B50815C0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E0EC-7220-D94E-A04F-2EE43A612789}" type="datetime1">
              <a:rPr lang="it-IT" smtClean="0"/>
              <a:t>16/09/25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2C2D84-E8E9-FCFC-D8F7-623967C63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6DD234-513A-9E5C-8D9D-4548819E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08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3D74966-4339-B6E8-0C13-C37E16DB3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9B8B1E-FC7F-FB8F-CC8B-4B5023671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CE2043-594D-5D2A-428F-FB270FD2C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0F868E-1FE2-F64E-BCD8-55970188F5BC}" type="datetime1">
              <a:rPr lang="it-IT" smtClean="0"/>
              <a:t>16/09/25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FF20A0-EC9E-C9EC-5555-B9245B048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805762-C586-18BC-C05A-92438CA46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2F4658-7F88-7048-9EF7-90A4600B2A4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30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svg"/><Relationship Id="rId15" Type="http://schemas.openxmlformats.org/officeDocument/2006/relationships/image" Target="../media/image62.jpe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8.pn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hart" Target="../charts/char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8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8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.png"/><Relationship Id="rId5" Type="http://schemas.openxmlformats.org/officeDocument/2006/relationships/image" Target="../media/image37.jpe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Espace réservé du texte 1">
            <a:extLst>
              <a:ext uri="{FF2B5EF4-FFF2-40B4-BE49-F238E27FC236}">
                <a16:creationId xmlns:a16="http://schemas.microsoft.com/office/drawing/2014/main" id="{C6CA4190-4718-69BD-3851-8266322C3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559" y="2138245"/>
            <a:ext cx="10233241" cy="372816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it-IT" altLang="it-IT" sz="3200" b="1" dirty="0"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algn="ctr"/>
            <a:r>
              <a:rPr lang="it-IT" sz="3200" b="1" kern="100" dirty="0">
                <a:solidFill>
                  <a:srgbClr val="02091C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UHDR-VHEE </a:t>
            </a:r>
            <a:r>
              <a:rPr lang="it-IT" sz="3200" b="1" kern="100" dirty="0" err="1">
                <a:solidFill>
                  <a:srgbClr val="02091C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dosimetry</a:t>
            </a:r>
            <a:r>
              <a:rPr lang="it-IT" sz="3200" b="1" kern="100" dirty="0">
                <a:solidFill>
                  <a:srgbClr val="02091C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with silicon </a:t>
            </a:r>
            <a:r>
              <a:rPr lang="it-IT" sz="3200" b="1" kern="100" dirty="0" err="1">
                <a:solidFill>
                  <a:srgbClr val="02091C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carbide</a:t>
            </a:r>
            <a:r>
              <a:rPr lang="it-IT" sz="3200" b="1" kern="100" dirty="0">
                <a:solidFill>
                  <a:srgbClr val="02091C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detectors </a:t>
            </a:r>
            <a:endParaRPr lang="it-IT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it-IT" altLang="it-IT" sz="2667" b="1" dirty="0"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algn="ctr"/>
            <a:endParaRPr lang="it-IT" altLang="it-IT" sz="2667" b="1" dirty="0"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algn="ctr">
              <a:lnSpc>
                <a:spcPct val="93000"/>
              </a:lnSpc>
              <a:spcBef>
                <a:spcPts val="1512"/>
              </a:spcBef>
              <a:buClr>
                <a:srgbClr val="000000"/>
              </a:buClr>
              <a:buSzPct val="100000"/>
              <a:defRPr/>
            </a:pPr>
            <a:r>
              <a:rPr lang="en-GB" sz="2800" dirty="0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Giuliana </a:t>
            </a:r>
            <a:r>
              <a:rPr lang="en-GB" sz="2800" dirty="0" err="1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Milluzzo</a:t>
            </a:r>
            <a:endParaRPr lang="it-IT" altLang="it-IT" sz="2667" dirty="0"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algn="ctr">
              <a:lnSpc>
                <a:spcPct val="93000"/>
              </a:lnSpc>
              <a:spcBef>
                <a:spcPts val="1512"/>
              </a:spcBef>
              <a:buClr>
                <a:srgbClr val="000000"/>
              </a:buClr>
              <a:buSzPct val="100000"/>
              <a:defRPr/>
            </a:pPr>
            <a:r>
              <a:rPr lang="it-IT" altLang="it-IT" sz="2000" dirty="0">
                <a:ea typeface="Arial Unicode MS" panose="020B0604020202020204" pitchFamily="34" charset="-128"/>
                <a:cs typeface="Calibri" panose="020F0502020204030204" pitchFamily="34" charset="0"/>
              </a:rPr>
              <a:t>Istituto Nazionale di Fisica Nucleare, Sezione di Catania, Catania (</a:t>
            </a:r>
            <a:r>
              <a:rPr lang="it-IT" altLang="it-IT" sz="2000" dirty="0" err="1">
                <a:ea typeface="Arial Unicode MS" panose="020B0604020202020204" pitchFamily="34" charset="-128"/>
                <a:cs typeface="Calibri" panose="020F0502020204030204" pitchFamily="34" charset="0"/>
              </a:rPr>
              <a:t>Italy</a:t>
            </a:r>
            <a:r>
              <a:rPr lang="it-IT" altLang="it-IT" sz="2000" dirty="0">
                <a:ea typeface="Arial Unicode MS" panose="020B0604020202020204" pitchFamily="34" charset="-128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93000"/>
              </a:lnSpc>
              <a:spcBef>
                <a:spcPts val="1512"/>
              </a:spcBef>
              <a:buClr>
                <a:srgbClr val="000000"/>
              </a:buClr>
              <a:buSzPct val="100000"/>
              <a:defRPr/>
            </a:pPr>
            <a:endParaRPr lang="it-IT" altLang="it-IT" sz="2000" dirty="0"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pic>
        <p:nvPicPr>
          <p:cNvPr id="14338" name="Immagine 5" descr="Immagine che contiene logo&#10;&#10;Descrizione generata automaticamente">
            <a:extLst>
              <a:ext uri="{FF2B5EF4-FFF2-40B4-BE49-F238E27FC236}">
                <a16:creationId xmlns:a16="http://schemas.microsoft.com/office/drawing/2014/main" id="{17CCAF90-43EB-01C7-4F5D-F17786569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46" y="3568510"/>
            <a:ext cx="1533825" cy="109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ACC4BFB-C783-6FAD-7830-901427BC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1</a:t>
            </a:fld>
            <a:endParaRPr lang="en-GB" dirty="0"/>
          </a:p>
        </p:txBody>
      </p:sp>
      <p:pic>
        <p:nvPicPr>
          <p:cNvPr id="8" name="Immagine 4" descr="Immagine che contiene testo, Carattere, Elementi grafici, design&#10;&#10;Descrizione generata automaticamente">
            <a:extLst>
              <a:ext uri="{FF2B5EF4-FFF2-40B4-BE49-F238E27FC236}">
                <a16:creationId xmlns:a16="http://schemas.microsoft.com/office/drawing/2014/main" id="{A5274293-BD94-FE5C-FA91-7A2A5B352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947" y="3568510"/>
            <a:ext cx="1396864" cy="114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C12D8569-D044-1A32-BE7A-0896B7150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806" y="298022"/>
            <a:ext cx="4468387" cy="166027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7F0E541-1CFC-9637-F88C-3FAAF5509FC8}"/>
              </a:ext>
            </a:extLst>
          </p:cNvPr>
          <p:cNvSpPr txBox="1"/>
          <p:nvPr/>
        </p:nvSpPr>
        <p:spPr>
          <a:xfrm>
            <a:off x="1542036" y="5807067"/>
            <a:ext cx="10964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65">
              <a:defRPr/>
            </a:pPr>
            <a:r>
              <a:rPr lang="en-GB" dirty="0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Massimo </a:t>
            </a:r>
            <a:r>
              <a:rPr lang="en-GB" dirty="0" err="1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Camarda</a:t>
            </a:r>
            <a:r>
              <a:rPr lang="en-GB" dirty="0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800" kern="100" dirty="0" err="1">
                <a:solidFill>
                  <a:srgbClr val="02091C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Chinonso</a:t>
            </a:r>
            <a:r>
              <a:rPr lang="it-IT" sz="1800" kern="100" dirty="0">
                <a:solidFill>
                  <a:srgbClr val="02091C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800" kern="100" dirty="0" err="1">
                <a:solidFill>
                  <a:srgbClr val="02091C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Okpuwe</a:t>
            </a:r>
            <a:r>
              <a:rPr lang="it-IT" sz="1800" kern="100" dirty="0">
                <a:solidFill>
                  <a:srgbClr val="02091C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Gabriele Trovato, </a:t>
            </a:r>
            <a:r>
              <a:rPr lang="it-IT" kern="100" dirty="0">
                <a:solidFill>
                  <a:srgbClr val="02091C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800" kern="100" dirty="0">
                <a:solidFill>
                  <a:srgbClr val="02091C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Damiano Zitelli, </a:t>
            </a:r>
            <a:r>
              <a:rPr lang="en-GB" sz="1800" dirty="0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Francesco Romano</a:t>
            </a:r>
            <a:endParaRPr lang="it-IT" sz="1800" kern="100" dirty="0">
              <a:solidFill>
                <a:srgbClr val="02091C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57F381B-7719-6D96-8902-2F89B72D5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10</a:t>
            </a:fld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366BEB5-71CC-85DF-0312-38BD53E6D239}"/>
              </a:ext>
            </a:extLst>
          </p:cNvPr>
          <p:cNvSpPr txBox="1"/>
          <p:nvPr/>
        </p:nvSpPr>
        <p:spPr>
          <a:xfrm>
            <a:off x="323744" y="129978"/>
            <a:ext cx="1102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Dose distributions measurements with 1D/2D </a:t>
            </a:r>
            <a:r>
              <a:rPr lang="en-GB" sz="2400" dirty="0" err="1"/>
              <a:t>SiC</a:t>
            </a:r>
            <a:r>
              <a:rPr lang="en-GB" sz="2400" dirty="0"/>
              <a:t> systems</a:t>
            </a:r>
          </a:p>
        </p:txBody>
      </p:sp>
      <p:pic>
        <p:nvPicPr>
          <p:cNvPr id="6" name="Immagine 5" descr="Immagine che contiene schermata, testo, Policromia, cerchio&#10;&#10;Descrizione generata automaticamente">
            <a:extLst>
              <a:ext uri="{FF2B5EF4-FFF2-40B4-BE49-F238E27FC236}">
                <a16:creationId xmlns:a16="http://schemas.microsoft.com/office/drawing/2014/main" id="{5686FA5F-264D-73ED-5463-3E17DDD40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0" y="723050"/>
            <a:ext cx="2830319" cy="2352309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A0B9A013-B0C2-6663-8C10-581AAC1FC12A}"/>
              </a:ext>
            </a:extLst>
          </p:cNvPr>
          <p:cNvCxnSpPr>
            <a:cxnSpLocks/>
          </p:cNvCxnSpPr>
          <p:nvPr/>
        </p:nvCxnSpPr>
        <p:spPr>
          <a:xfrm>
            <a:off x="613459" y="1840376"/>
            <a:ext cx="187509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9" name="Gruppo 8">
            <a:extLst>
              <a:ext uri="{FF2B5EF4-FFF2-40B4-BE49-F238E27FC236}">
                <a16:creationId xmlns:a16="http://schemas.microsoft.com/office/drawing/2014/main" id="{17A466C7-3404-EFDA-4D39-1AA8FBEF3642}"/>
              </a:ext>
            </a:extLst>
          </p:cNvPr>
          <p:cNvGrpSpPr/>
          <p:nvPr/>
        </p:nvGrpSpPr>
        <p:grpSpPr>
          <a:xfrm>
            <a:off x="5091469" y="731653"/>
            <a:ext cx="6040524" cy="2933809"/>
            <a:chOff x="6278597" y="655937"/>
            <a:chExt cx="4209645" cy="2256292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787B2DA9-58BB-9589-0EEE-EF93076B0855}"/>
                </a:ext>
              </a:extLst>
            </p:cNvPr>
            <p:cNvGrpSpPr/>
            <p:nvPr/>
          </p:nvGrpSpPr>
          <p:grpSpPr>
            <a:xfrm>
              <a:off x="6278597" y="655937"/>
              <a:ext cx="3011782" cy="1587571"/>
              <a:chOff x="6669295" y="907659"/>
              <a:chExt cx="3011782" cy="1587571"/>
            </a:xfrm>
          </p:grpSpPr>
          <p:pic>
            <p:nvPicPr>
              <p:cNvPr id="70" name="Immagine 123">
                <a:extLst>
                  <a:ext uri="{FF2B5EF4-FFF2-40B4-BE49-F238E27FC236}">
                    <a16:creationId xmlns:a16="http://schemas.microsoft.com/office/drawing/2014/main" id="{19440768-CB69-C186-1C15-4BEF7B7C1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6669295" y="907659"/>
                <a:ext cx="3011782" cy="1587571"/>
              </a:xfrm>
              <a:prstGeom prst="rect">
                <a:avLst/>
              </a:prstGeom>
            </p:spPr>
          </p:pic>
          <p:sp>
            <p:nvSpPr>
              <p:cNvPr id="71" name="Ovale 70">
                <a:extLst>
                  <a:ext uri="{FF2B5EF4-FFF2-40B4-BE49-F238E27FC236}">
                    <a16:creationId xmlns:a16="http://schemas.microsoft.com/office/drawing/2014/main" id="{406F2873-6EDA-577E-0177-8BC9828329CE}"/>
                  </a:ext>
                </a:extLst>
              </p:cNvPr>
              <p:cNvSpPr/>
              <p:nvPr/>
            </p:nvSpPr>
            <p:spPr>
              <a:xfrm>
                <a:off x="7583681" y="1590145"/>
                <a:ext cx="1459134" cy="279401"/>
              </a:xfrm>
              <a:prstGeom prst="ellipse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F356588A-FF66-9B19-45D3-B5B4128524E7}"/>
                </a:ext>
              </a:extLst>
            </p:cNvPr>
            <p:cNvGrpSpPr/>
            <p:nvPr/>
          </p:nvGrpSpPr>
          <p:grpSpPr>
            <a:xfrm>
              <a:off x="6583317" y="2181234"/>
              <a:ext cx="3904925" cy="730995"/>
              <a:chOff x="6655125" y="2715051"/>
              <a:chExt cx="3904925" cy="730995"/>
            </a:xfrm>
          </p:grpSpPr>
          <p:grpSp>
            <p:nvGrpSpPr>
              <p:cNvPr id="14" name="Gruppo 17">
                <a:extLst>
                  <a:ext uri="{FF2B5EF4-FFF2-40B4-BE49-F238E27FC236}">
                    <a16:creationId xmlns:a16="http://schemas.microsoft.com/office/drawing/2014/main" id="{F6D7062B-CD98-5B3E-6728-53DA302E27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57929" y="2979850"/>
                <a:ext cx="1948724" cy="128935"/>
                <a:chOff x="1417453" y="767710"/>
                <a:chExt cx="3295335" cy="198252"/>
              </a:xfrm>
            </p:grpSpPr>
            <p:sp>
              <p:nvSpPr>
                <p:cNvPr id="48" name="Rettangolo 47">
                  <a:extLst>
                    <a:ext uri="{FF2B5EF4-FFF2-40B4-BE49-F238E27FC236}">
                      <a16:creationId xmlns:a16="http://schemas.microsoft.com/office/drawing/2014/main" id="{338482DE-985F-F4DD-2746-4B9FAA1EB051}"/>
                    </a:ext>
                  </a:extLst>
                </p:cNvPr>
                <p:cNvSpPr/>
                <p:nvPr/>
              </p:nvSpPr>
              <p:spPr>
                <a:xfrm>
                  <a:off x="1417453" y="767710"/>
                  <a:ext cx="3295335" cy="19825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49" name="Rettangolo 48">
                  <a:extLst>
                    <a:ext uri="{FF2B5EF4-FFF2-40B4-BE49-F238E27FC236}">
                      <a16:creationId xmlns:a16="http://schemas.microsoft.com/office/drawing/2014/main" id="{A25EFC2A-886E-DBF4-64F3-40777851ED5C}"/>
                    </a:ext>
                  </a:extLst>
                </p:cNvPr>
                <p:cNvSpPr/>
                <p:nvPr/>
              </p:nvSpPr>
              <p:spPr>
                <a:xfrm flipH="1">
                  <a:off x="1422194" y="821635"/>
                  <a:ext cx="102733" cy="11260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50" name="Rettangolo 49">
                  <a:extLst>
                    <a:ext uri="{FF2B5EF4-FFF2-40B4-BE49-F238E27FC236}">
                      <a16:creationId xmlns:a16="http://schemas.microsoft.com/office/drawing/2014/main" id="{33EFFA46-91D9-241A-782A-6FF81E498C0D}"/>
                    </a:ext>
                  </a:extLst>
                </p:cNvPr>
                <p:cNvSpPr/>
                <p:nvPr/>
              </p:nvSpPr>
              <p:spPr>
                <a:xfrm flipH="1">
                  <a:off x="1596049" y="824807"/>
                  <a:ext cx="101152" cy="11260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51" name="Rettangolo 50">
                  <a:extLst>
                    <a:ext uri="{FF2B5EF4-FFF2-40B4-BE49-F238E27FC236}">
                      <a16:creationId xmlns:a16="http://schemas.microsoft.com/office/drawing/2014/main" id="{106F7E49-371E-D9D9-B175-8BE474201DA9}"/>
                    </a:ext>
                  </a:extLst>
                </p:cNvPr>
                <p:cNvSpPr/>
                <p:nvPr/>
              </p:nvSpPr>
              <p:spPr>
                <a:xfrm flipH="1">
                  <a:off x="1762001" y="824807"/>
                  <a:ext cx="101152" cy="11260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52" name="Rettangolo 51">
                  <a:extLst>
                    <a:ext uri="{FF2B5EF4-FFF2-40B4-BE49-F238E27FC236}">
                      <a16:creationId xmlns:a16="http://schemas.microsoft.com/office/drawing/2014/main" id="{C9B8FCFB-64D4-9832-737D-44ABDC71BE5D}"/>
                    </a:ext>
                  </a:extLst>
                </p:cNvPr>
                <p:cNvSpPr/>
                <p:nvPr/>
              </p:nvSpPr>
              <p:spPr>
                <a:xfrm flipH="1">
                  <a:off x="1923212" y="824807"/>
                  <a:ext cx="101152" cy="11260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53" name="Rettangolo 52">
                  <a:extLst>
                    <a:ext uri="{FF2B5EF4-FFF2-40B4-BE49-F238E27FC236}">
                      <a16:creationId xmlns:a16="http://schemas.microsoft.com/office/drawing/2014/main" id="{98F39687-45B4-14D7-AA5A-ADC64528781C}"/>
                    </a:ext>
                  </a:extLst>
                </p:cNvPr>
                <p:cNvSpPr/>
                <p:nvPr/>
              </p:nvSpPr>
              <p:spPr>
                <a:xfrm flipH="1">
                  <a:off x="2084423" y="824807"/>
                  <a:ext cx="101152" cy="11260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54" name="Rettangolo 53">
                  <a:extLst>
                    <a:ext uri="{FF2B5EF4-FFF2-40B4-BE49-F238E27FC236}">
                      <a16:creationId xmlns:a16="http://schemas.microsoft.com/office/drawing/2014/main" id="{05908427-FEC5-B9E6-A97F-E1B0BDD3BAC7}"/>
                    </a:ext>
                  </a:extLst>
                </p:cNvPr>
                <p:cNvSpPr/>
                <p:nvPr/>
              </p:nvSpPr>
              <p:spPr>
                <a:xfrm flipH="1">
                  <a:off x="2242472" y="827979"/>
                  <a:ext cx="102732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55" name="Rettangolo 54">
                  <a:extLst>
                    <a:ext uri="{FF2B5EF4-FFF2-40B4-BE49-F238E27FC236}">
                      <a16:creationId xmlns:a16="http://schemas.microsoft.com/office/drawing/2014/main" id="{08A256C3-FAE3-55CB-D82E-031CF158C57A}"/>
                    </a:ext>
                  </a:extLst>
                </p:cNvPr>
                <p:cNvSpPr/>
                <p:nvPr/>
              </p:nvSpPr>
              <p:spPr>
                <a:xfrm flipH="1">
                  <a:off x="2395780" y="824807"/>
                  <a:ext cx="101152" cy="11260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56" name="Rettangolo 55">
                  <a:extLst>
                    <a:ext uri="{FF2B5EF4-FFF2-40B4-BE49-F238E27FC236}">
                      <a16:creationId xmlns:a16="http://schemas.microsoft.com/office/drawing/2014/main" id="{C8E8C784-00CC-A8B8-A8DF-9BBE76B585CF}"/>
                    </a:ext>
                  </a:extLst>
                </p:cNvPr>
                <p:cNvSpPr/>
                <p:nvPr/>
              </p:nvSpPr>
              <p:spPr>
                <a:xfrm flipH="1">
                  <a:off x="2549089" y="824807"/>
                  <a:ext cx="102732" cy="11260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57" name="Rettangolo 56">
                  <a:extLst>
                    <a:ext uri="{FF2B5EF4-FFF2-40B4-BE49-F238E27FC236}">
                      <a16:creationId xmlns:a16="http://schemas.microsoft.com/office/drawing/2014/main" id="{D20ED5BD-48DB-7BAA-5905-0694D02E9F6C}"/>
                    </a:ext>
                  </a:extLst>
                </p:cNvPr>
                <p:cNvSpPr/>
                <p:nvPr/>
              </p:nvSpPr>
              <p:spPr>
                <a:xfrm flipH="1">
                  <a:off x="2703977" y="824807"/>
                  <a:ext cx="101152" cy="11260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58" name="Rettangolo 57">
                  <a:extLst>
                    <a:ext uri="{FF2B5EF4-FFF2-40B4-BE49-F238E27FC236}">
                      <a16:creationId xmlns:a16="http://schemas.microsoft.com/office/drawing/2014/main" id="{1DFB6E8E-EABE-99EF-9E82-1AF295A8E8FD}"/>
                    </a:ext>
                  </a:extLst>
                </p:cNvPr>
                <p:cNvSpPr/>
                <p:nvPr/>
              </p:nvSpPr>
              <p:spPr>
                <a:xfrm flipH="1">
                  <a:off x="2855705" y="824807"/>
                  <a:ext cx="101152" cy="11260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59" name="Rettangolo 58">
                  <a:extLst>
                    <a:ext uri="{FF2B5EF4-FFF2-40B4-BE49-F238E27FC236}">
                      <a16:creationId xmlns:a16="http://schemas.microsoft.com/office/drawing/2014/main" id="{B767B3EC-72D5-90EB-32A1-4B089F58880D}"/>
                    </a:ext>
                  </a:extLst>
                </p:cNvPr>
                <p:cNvSpPr/>
                <p:nvPr/>
              </p:nvSpPr>
              <p:spPr>
                <a:xfrm flipH="1">
                  <a:off x="3473679" y="824807"/>
                  <a:ext cx="101152" cy="11260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60" name="Rettangolo 59">
                  <a:extLst>
                    <a:ext uri="{FF2B5EF4-FFF2-40B4-BE49-F238E27FC236}">
                      <a16:creationId xmlns:a16="http://schemas.microsoft.com/office/drawing/2014/main" id="{ADF27D21-CCEA-7AA9-2CFB-0698B4075F08}"/>
                    </a:ext>
                  </a:extLst>
                </p:cNvPr>
                <p:cNvSpPr/>
                <p:nvPr/>
              </p:nvSpPr>
              <p:spPr>
                <a:xfrm flipH="1">
                  <a:off x="3009013" y="824807"/>
                  <a:ext cx="102733" cy="11260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61" name="Rettangolo 60">
                  <a:extLst>
                    <a:ext uri="{FF2B5EF4-FFF2-40B4-BE49-F238E27FC236}">
                      <a16:creationId xmlns:a16="http://schemas.microsoft.com/office/drawing/2014/main" id="{9E81B7A7-BEB8-D7EE-8360-29C72FCACD36}"/>
                    </a:ext>
                  </a:extLst>
                </p:cNvPr>
                <p:cNvSpPr/>
                <p:nvPr/>
              </p:nvSpPr>
              <p:spPr>
                <a:xfrm flipH="1">
                  <a:off x="3170223" y="824807"/>
                  <a:ext cx="102733" cy="11260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62" name="Rettangolo 61">
                  <a:extLst>
                    <a:ext uri="{FF2B5EF4-FFF2-40B4-BE49-F238E27FC236}">
                      <a16:creationId xmlns:a16="http://schemas.microsoft.com/office/drawing/2014/main" id="{44DBC09E-ADA5-C64A-01EF-7DF00D5B9A69}"/>
                    </a:ext>
                  </a:extLst>
                </p:cNvPr>
                <p:cNvSpPr/>
                <p:nvPr/>
              </p:nvSpPr>
              <p:spPr>
                <a:xfrm flipH="1">
                  <a:off x="3325112" y="826392"/>
                  <a:ext cx="102733" cy="11260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63" name="Rettangolo 62">
                  <a:extLst>
                    <a:ext uri="{FF2B5EF4-FFF2-40B4-BE49-F238E27FC236}">
                      <a16:creationId xmlns:a16="http://schemas.microsoft.com/office/drawing/2014/main" id="{30DA30FF-30EE-CB51-6128-654DFD2350D8}"/>
                    </a:ext>
                  </a:extLst>
                </p:cNvPr>
                <p:cNvSpPr/>
                <p:nvPr/>
              </p:nvSpPr>
              <p:spPr>
                <a:xfrm flipH="1">
                  <a:off x="3612762" y="824807"/>
                  <a:ext cx="102733" cy="11260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64" name="Rettangolo 63">
                  <a:extLst>
                    <a:ext uri="{FF2B5EF4-FFF2-40B4-BE49-F238E27FC236}">
                      <a16:creationId xmlns:a16="http://schemas.microsoft.com/office/drawing/2014/main" id="{ABAD4856-3B20-1CE5-66C9-3E5AA36EE21C}"/>
                    </a:ext>
                  </a:extLst>
                </p:cNvPr>
                <p:cNvSpPr/>
                <p:nvPr/>
              </p:nvSpPr>
              <p:spPr>
                <a:xfrm flipH="1">
                  <a:off x="3762910" y="826392"/>
                  <a:ext cx="104313" cy="11260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65" name="Rettangolo 64">
                  <a:extLst>
                    <a:ext uri="{FF2B5EF4-FFF2-40B4-BE49-F238E27FC236}">
                      <a16:creationId xmlns:a16="http://schemas.microsoft.com/office/drawing/2014/main" id="{39580312-2D7F-DAED-3283-893199B168CB}"/>
                    </a:ext>
                  </a:extLst>
                </p:cNvPr>
                <p:cNvSpPr/>
                <p:nvPr/>
              </p:nvSpPr>
              <p:spPr>
                <a:xfrm flipH="1">
                  <a:off x="3932023" y="823220"/>
                  <a:ext cx="101152" cy="11260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66" name="Rettangolo 65">
                  <a:extLst>
                    <a:ext uri="{FF2B5EF4-FFF2-40B4-BE49-F238E27FC236}">
                      <a16:creationId xmlns:a16="http://schemas.microsoft.com/office/drawing/2014/main" id="{115B3899-A318-BA3B-8A3C-60C43931DF21}"/>
                    </a:ext>
                  </a:extLst>
                </p:cNvPr>
                <p:cNvSpPr/>
                <p:nvPr/>
              </p:nvSpPr>
              <p:spPr>
                <a:xfrm flipH="1">
                  <a:off x="4090072" y="823220"/>
                  <a:ext cx="101152" cy="11260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67" name="Rettangolo 66">
                  <a:extLst>
                    <a:ext uri="{FF2B5EF4-FFF2-40B4-BE49-F238E27FC236}">
                      <a16:creationId xmlns:a16="http://schemas.microsoft.com/office/drawing/2014/main" id="{32FD4350-8972-3954-7F0B-2341E273CA34}"/>
                    </a:ext>
                  </a:extLst>
                </p:cNvPr>
                <p:cNvSpPr/>
                <p:nvPr/>
              </p:nvSpPr>
              <p:spPr>
                <a:xfrm flipH="1">
                  <a:off x="4252864" y="821635"/>
                  <a:ext cx="101152" cy="11260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68" name="Rettangolo 67">
                  <a:extLst>
                    <a:ext uri="{FF2B5EF4-FFF2-40B4-BE49-F238E27FC236}">
                      <a16:creationId xmlns:a16="http://schemas.microsoft.com/office/drawing/2014/main" id="{B83966D4-15BC-5859-47F6-C2D3644B35E4}"/>
                    </a:ext>
                  </a:extLst>
                </p:cNvPr>
                <p:cNvSpPr/>
                <p:nvPr/>
              </p:nvSpPr>
              <p:spPr>
                <a:xfrm flipH="1">
                  <a:off x="4414075" y="821635"/>
                  <a:ext cx="101152" cy="11260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69" name="Rettangolo 68">
                  <a:extLst>
                    <a:ext uri="{FF2B5EF4-FFF2-40B4-BE49-F238E27FC236}">
                      <a16:creationId xmlns:a16="http://schemas.microsoft.com/office/drawing/2014/main" id="{5788254C-EF2C-9DAD-E106-7B45BF709D63}"/>
                    </a:ext>
                  </a:extLst>
                </p:cNvPr>
                <p:cNvSpPr/>
                <p:nvPr/>
              </p:nvSpPr>
              <p:spPr>
                <a:xfrm flipH="1">
                  <a:off x="4576865" y="820048"/>
                  <a:ext cx="101152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</p:grpSp>
          <p:grpSp>
            <p:nvGrpSpPr>
              <p:cNvPr id="15" name="Gruppo 16">
                <a:extLst>
                  <a:ext uri="{FF2B5EF4-FFF2-40B4-BE49-F238E27FC236}">
                    <a16:creationId xmlns:a16="http://schemas.microsoft.com/office/drawing/2014/main" id="{43211F64-3F88-F86C-0A7C-F58A269822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02914" y="2978168"/>
                <a:ext cx="1956201" cy="130634"/>
                <a:chOff x="1397382" y="774601"/>
                <a:chExt cx="3307980" cy="193496"/>
              </a:xfrm>
            </p:grpSpPr>
            <p:sp>
              <p:nvSpPr>
                <p:cNvPr id="26" name="Rettangolo 25">
                  <a:extLst>
                    <a:ext uri="{FF2B5EF4-FFF2-40B4-BE49-F238E27FC236}">
                      <a16:creationId xmlns:a16="http://schemas.microsoft.com/office/drawing/2014/main" id="{784D1CDB-2C6E-D2D1-7FF5-7AFD94D0DE58}"/>
                    </a:ext>
                  </a:extLst>
                </p:cNvPr>
                <p:cNvSpPr/>
                <p:nvPr/>
              </p:nvSpPr>
              <p:spPr>
                <a:xfrm>
                  <a:off x="1397382" y="774601"/>
                  <a:ext cx="3307980" cy="19349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27" name="Rettangolo 26">
                  <a:extLst>
                    <a:ext uri="{FF2B5EF4-FFF2-40B4-BE49-F238E27FC236}">
                      <a16:creationId xmlns:a16="http://schemas.microsoft.com/office/drawing/2014/main" id="{6C2C94EA-0122-1750-D564-E6AE47C4C9BE}"/>
                    </a:ext>
                  </a:extLst>
                </p:cNvPr>
                <p:cNvSpPr/>
                <p:nvPr/>
              </p:nvSpPr>
              <p:spPr>
                <a:xfrm flipH="1">
                  <a:off x="1424251" y="823768"/>
                  <a:ext cx="102732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28" name="Rettangolo 27">
                  <a:extLst>
                    <a:ext uri="{FF2B5EF4-FFF2-40B4-BE49-F238E27FC236}">
                      <a16:creationId xmlns:a16="http://schemas.microsoft.com/office/drawing/2014/main" id="{EA8E64E8-09A7-C4CE-BF2F-3F6DC1C2B9AC}"/>
                    </a:ext>
                  </a:extLst>
                </p:cNvPr>
                <p:cNvSpPr/>
                <p:nvPr/>
              </p:nvSpPr>
              <p:spPr>
                <a:xfrm flipH="1">
                  <a:off x="1583880" y="826940"/>
                  <a:ext cx="102733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29" name="Rettangolo 28">
                  <a:extLst>
                    <a:ext uri="{FF2B5EF4-FFF2-40B4-BE49-F238E27FC236}">
                      <a16:creationId xmlns:a16="http://schemas.microsoft.com/office/drawing/2014/main" id="{9C4A2875-3EA8-44C3-1316-6544A9319219}"/>
                    </a:ext>
                  </a:extLst>
                </p:cNvPr>
                <p:cNvSpPr/>
                <p:nvPr/>
              </p:nvSpPr>
              <p:spPr>
                <a:xfrm flipH="1">
                  <a:off x="1749833" y="826940"/>
                  <a:ext cx="101152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30" name="Rettangolo 29">
                  <a:extLst>
                    <a:ext uri="{FF2B5EF4-FFF2-40B4-BE49-F238E27FC236}">
                      <a16:creationId xmlns:a16="http://schemas.microsoft.com/office/drawing/2014/main" id="{D12BFBBF-09B1-7F0F-ADD0-6C8091CCE867}"/>
                    </a:ext>
                  </a:extLst>
                </p:cNvPr>
                <p:cNvSpPr/>
                <p:nvPr/>
              </p:nvSpPr>
              <p:spPr>
                <a:xfrm flipH="1">
                  <a:off x="1909463" y="826940"/>
                  <a:ext cx="102733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31" name="Rettangolo 30">
                  <a:extLst>
                    <a:ext uri="{FF2B5EF4-FFF2-40B4-BE49-F238E27FC236}">
                      <a16:creationId xmlns:a16="http://schemas.microsoft.com/office/drawing/2014/main" id="{0A59473E-56AF-D600-E686-016A048AC9E3}"/>
                    </a:ext>
                  </a:extLst>
                </p:cNvPr>
                <p:cNvSpPr/>
                <p:nvPr/>
              </p:nvSpPr>
              <p:spPr>
                <a:xfrm flipH="1">
                  <a:off x="2072254" y="826940"/>
                  <a:ext cx="101152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32" name="Rettangolo 31">
                  <a:extLst>
                    <a:ext uri="{FF2B5EF4-FFF2-40B4-BE49-F238E27FC236}">
                      <a16:creationId xmlns:a16="http://schemas.microsoft.com/office/drawing/2014/main" id="{DA413D0F-C6CE-C665-3F42-22B05741EC1F}"/>
                    </a:ext>
                  </a:extLst>
                </p:cNvPr>
                <p:cNvSpPr/>
                <p:nvPr/>
              </p:nvSpPr>
              <p:spPr>
                <a:xfrm flipH="1">
                  <a:off x="2230304" y="830112"/>
                  <a:ext cx="101152" cy="10943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33" name="Rettangolo 32">
                  <a:extLst>
                    <a:ext uri="{FF2B5EF4-FFF2-40B4-BE49-F238E27FC236}">
                      <a16:creationId xmlns:a16="http://schemas.microsoft.com/office/drawing/2014/main" id="{B60508D3-A290-EE7C-6BB3-7DF06C06816B}"/>
                    </a:ext>
                  </a:extLst>
                </p:cNvPr>
                <p:cNvSpPr/>
                <p:nvPr/>
              </p:nvSpPr>
              <p:spPr>
                <a:xfrm flipH="1">
                  <a:off x="2382032" y="826940"/>
                  <a:ext cx="101152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34" name="Rettangolo 33">
                  <a:extLst>
                    <a:ext uri="{FF2B5EF4-FFF2-40B4-BE49-F238E27FC236}">
                      <a16:creationId xmlns:a16="http://schemas.microsoft.com/office/drawing/2014/main" id="{87E03887-A72D-1CFA-42A2-42C4C6152CC4}"/>
                    </a:ext>
                  </a:extLst>
                </p:cNvPr>
                <p:cNvSpPr/>
                <p:nvPr/>
              </p:nvSpPr>
              <p:spPr>
                <a:xfrm flipH="1">
                  <a:off x="2536920" y="826940"/>
                  <a:ext cx="101152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35" name="Rettangolo 34">
                  <a:extLst>
                    <a:ext uri="{FF2B5EF4-FFF2-40B4-BE49-F238E27FC236}">
                      <a16:creationId xmlns:a16="http://schemas.microsoft.com/office/drawing/2014/main" id="{AAEF21A2-35A3-27DF-EA40-312D9C20B4BB}"/>
                    </a:ext>
                  </a:extLst>
                </p:cNvPr>
                <p:cNvSpPr/>
                <p:nvPr/>
              </p:nvSpPr>
              <p:spPr>
                <a:xfrm flipH="1">
                  <a:off x="2690228" y="826940"/>
                  <a:ext cx="102733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36" name="Rettangolo 35">
                  <a:extLst>
                    <a:ext uri="{FF2B5EF4-FFF2-40B4-BE49-F238E27FC236}">
                      <a16:creationId xmlns:a16="http://schemas.microsoft.com/office/drawing/2014/main" id="{ED48982A-C4C1-B917-B3A6-D4B124762E92}"/>
                    </a:ext>
                  </a:extLst>
                </p:cNvPr>
                <p:cNvSpPr/>
                <p:nvPr/>
              </p:nvSpPr>
              <p:spPr>
                <a:xfrm flipH="1">
                  <a:off x="2841956" y="826940"/>
                  <a:ext cx="101152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37" name="Rettangolo 36">
                  <a:extLst>
                    <a:ext uri="{FF2B5EF4-FFF2-40B4-BE49-F238E27FC236}">
                      <a16:creationId xmlns:a16="http://schemas.microsoft.com/office/drawing/2014/main" id="{15EBDD23-0C80-24D3-5F9E-2B15A6A032CA}"/>
                    </a:ext>
                  </a:extLst>
                </p:cNvPr>
                <p:cNvSpPr/>
                <p:nvPr/>
              </p:nvSpPr>
              <p:spPr>
                <a:xfrm flipH="1">
                  <a:off x="3459930" y="826940"/>
                  <a:ext cx="101152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38" name="Rettangolo 37">
                  <a:extLst>
                    <a:ext uri="{FF2B5EF4-FFF2-40B4-BE49-F238E27FC236}">
                      <a16:creationId xmlns:a16="http://schemas.microsoft.com/office/drawing/2014/main" id="{73AD9BE1-34FA-9D63-80A8-5BC2548A139F}"/>
                    </a:ext>
                  </a:extLst>
                </p:cNvPr>
                <p:cNvSpPr/>
                <p:nvPr/>
              </p:nvSpPr>
              <p:spPr>
                <a:xfrm flipH="1">
                  <a:off x="2996844" y="826940"/>
                  <a:ext cx="101152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39" name="Rettangolo 38">
                  <a:extLst>
                    <a:ext uri="{FF2B5EF4-FFF2-40B4-BE49-F238E27FC236}">
                      <a16:creationId xmlns:a16="http://schemas.microsoft.com/office/drawing/2014/main" id="{F60C23F9-23CD-569F-7202-9C6447492A43}"/>
                    </a:ext>
                  </a:extLst>
                </p:cNvPr>
                <p:cNvSpPr/>
                <p:nvPr/>
              </p:nvSpPr>
              <p:spPr>
                <a:xfrm flipH="1">
                  <a:off x="3156475" y="826940"/>
                  <a:ext cx="102732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40" name="Rettangolo 39">
                  <a:extLst>
                    <a:ext uri="{FF2B5EF4-FFF2-40B4-BE49-F238E27FC236}">
                      <a16:creationId xmlns:a16="http://schemas.microsoft.com/office/drawing/2014/main" id="{39D76DFC-58A3-CAC9-6D50-F47629C48800}"/>
                    </a:ext>
                  </a:extLst>
                </p:cNvPr>
                <p:cNvSpPr/>
                <p:nvPr/>
              </p:nvSpPr>
              <p:spPr>
                <a:xfrm flipH="1">
                  <a:off x="3311364" y="828526"/>
                  <a:ext cx="102732" cy="10943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41" name="Rettangolo 40">
                  <a:extLst>
                    <a:ext uri="{FF2B5EF4-FFF2-40B4-BE49-F238E27FC236}">
                      <a16:creationId xmlns:a16="http://schemas.microsoft.com/office/drawing/2014/main" id="{4D500803-7559-8C83-EDD6-188028172586}"/>
                    </a:ext>
                  </a:extLst>
                </p:cNvPr>
                <p:cNvSpPr/>
                <p:nvPr/>
              </p:nvSpPr>
              <p:spPr>
                <a:xfrm flipH="1">
                  <a:off x="3613238" y="826940"/>
                  <a:ext cx="101152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42" name="Rettangolo 41">
                  <a:extLst>
                    <a:ext uri="{FF2B5EF4-FFF2-40B4-BE49-F238E27FC236}">
                      <a16:creationId xmlns:a16="http://schemas.microsoft.com/office/drawing/2014/main" id="{AFD3ECC3-5726-4B53-E2B7-7F74ECAB10E3}"/>
                    </a:ext>
                  </a:extLst>
                </p:cNvPr>
                <p:cNvSpPr/>
                <p:nvPr/>
              </p:nvSpPr>
              <p:spPr>
                <a:xfrm flipH="1">
                  <a:off x="3763386" y="828526"/>
                  <a:ext cx="101152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43" name="Rettangolo 42">
                  <a:extLst>
                    <a:ext uri="{FF2B5EF4-FFF2-40B4-BE49-F238E27FC236}">
                      <a16:creationId xmlns:a16="http://schemas.microsoft.com/office/drawing/2014/main" id="{28F3AAA5-4965-8CD0-E911-173611AAA94E}"/>
                    </a:ext>
                  </a:extLst>
                </p:cNvPr>
                <p:cNvSpPr/>
                <p:nvPr/>
              </p:nvSpPr>
              <p:spPr>
                <a:xfrm flipH="1">
                  <a:off x="3924596" y="825354"/>
                  <a:ext cx="101152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44" name="Rettangolo 43">
                  <a:extLst>
                    <a:ext uri="{FF2B5EF4-FFF2-40B4-BE49-F238E27FC236}">
                      <a16:creationId xmlns:a16="http://schemas.microsoft.com/office/drawing/2014/main" id="{87D12585-DEBE-D99F-D508-3F25C04793DF}"/>
                    </a:ext>
                  </a:extLst>
                </p:cNvPr>
                <p:cNvSpPr/>
                <p:nvPr/>
              </p:nvSpPr>
              <p:spPr>
                <a:xfrm flipH="1">
                  <a:off x="4087387" y="825354"/>
                  <a:ext cx="101152" cy="10943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45" name="Rettangolo 44">
                  <a:extLst>
                    <a:ext uri="{FF2B5EF4-FFF2-40B4-BE49-F238E27FC236}">
                      <a16:creationId xmlns:a16="http://schemas.microsoft.com/office/drawing/2014/main" id="{E839B36B-D50B-FADB-E09F-3DE892CD9B2E}"/>
                    </a:ext>
                  </a:extLst>
                </p:cNvPr>
                <p:cNvSpPr/>
                <p:nvPr/>
              </p:nvSpPr>
              <p:spPr>
                <a:xfrm flipH="1">
                  <a:off x="4250179" y="823768"/>
                  <a:ext cx="101152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46" name="Rettangolo 45">
                  <a:extLst>
                    <a:ext uri="{FF2B5EF4-FFF2-40B4-BE49-F238E27FC236}">
                      <a16:creationId xmlns:a16="http://schemas.microsoft.com/office/drawing/2014/main" id="{66C472A5-1622-87AD-5A87-6C8AA79CDD19}"/>
                    </a:ext>
                  </a:extLst>
                </p:cNvPr>
                <p:cNvSpPr/>
                <p:nvPr/>
              </p:nvSpPr>
              <p:spPr>
                <a:xfrm flipH="1">
                  <a:off x="4411389" y="823768"/>
                  <a:ext cx="101152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  <p:sp>
              <p:nvSpPr>
                <p:cNvPr id="47" name="Rettangolo 46">
                  <a:extLst>
                    <a:ext uri="{FF2B5EF4-FFF2-40B4-BE49-F238E27FC236}">
                      <a16:creationId xmlns:a16="http://schemas.microsoft.com/office/drawing/2014/main" id="{E29FE312-3CC1-FD8E-7EF8-5EDCB9E08531}"/>
                    </a:ext>
                  </a:extLst>
                </p:cNvPr>
                <p:cNvSpPr/>
                <p:nvPr/>
              </p:nvSpPr>
              <p:spPr>
                <a:xfrm flipH="1">
                  <a:off x="4574180" y="822182"/>
                  <a:ext cx="101152" cy="1110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 sz="1633"/>
                </a:p>
              </p:txBody>
            </p:sp>
          </p:grpSp>
          <p:cxnSp>
            <p:nvCxnSpPr>
              <p:cNvPr id="16" name="Connettore 2 15">
                <a:extLst>
                  <a:ext uri="{FF2B5EF4-FFF2-40B4-BE49-F238E27FC236}">
                    <a16:creationId xmlns:a16="http://schemas.microsoft.com/office/drawing/2014/main" id="{4A1B054F-0A27-FB74-A54C-B39BB0F07C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660733" y="3197080"/>
                <a:ext cx="1937077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CasellaDiTesto 21">
                <a:extLst>
                  <a:ext uri="{FF2B5EF4-FFF2-40B4-BE49-F238E27FC236}">
                    <a16:creationId xmlns:a16="http://schemas.microsoft.com/office/drawing/2014/main" id="{D5C7C960-A3F6-FF67-ABD5-E4D1E101FA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44457" y="3178513"/>
                <a:ext cx="424812" cy="25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it-IT" altLang="it-IT" dirty="0"/>
                  <a:t>6 cm</a:t>
                </a:r>
              </a:p>
            </p:txBody>
          </p:sp>
          <p:cxnSp>
            <p:nvCxnSpPr>
              <p:cNvPr id="18" name="Connettore 1 104">
                <a:extLst>
                  <a:ext uri="{FF2B5EF4-FFF2-40B4-BE49-F238E27FC236}">
                    <a16:creationId xmlns:a16="http://schemas.microsoft.com/office/drawing/2014/main" id="{D1748962-797B-1671-0223-86E9C0F455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655125" y="3041741"/>
                <a:ext cx="5608" cy="32400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1 105">
                <a:extLst>
                  <a:ext uri="{FF2B5EF4-FFF2-40B4-BE49-F238E27FC236}">
                    <a16:creationId xmlns:a16="http://schemas.microsoft.com/office/drawing/2014/main" id="{552F3D74-E6E6-1958-014E-B1968E083E1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60050" y="2979852"/>
                <a:ext cx="0" cy="39600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2 19">
                <a:extLst>
                  <a:ext uri="{FF2B5EF4-FFF2-40B4-BE49-F238E27FC236}">
                    <a16:creationId xmlns:a16="http://schemas.microsoft.com/office/drawing/2014/main" id="{13A0350F-84F8-5899-6EFC-675E888924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605719" y="3197080"/>
                <a:ext cx="195339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CasellaDiTesto 27">
                <a:extLst>
                  <a:ext uri="{FF2B5EF4-FFF2-40B4-BE49-F238E27FC236}">
                    <a16:creationId xmlns:a16="http://schemas.microsoft.com/office/drawing/2014/main" id="{98CAC944-7F54-1524-B811-8B97FC8F71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12876" y="3190201"/>
                <a:ext cx="424812" cy="25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it-IT" altLang="it-IT" dirty="0"/>
                  <a:t>6 cm</a:t>
                </a:r>
              </a:p>
            </p:txBody>
          </p:sp>
          <p:grpSp>
            <p:nvGrpSpPr>
              <p:cNvPr id="22" name="Gruppo 21">
                <a:extLst>
                  <a:ext uri="{FF2B5EF4-FFF2-40B4-BE49-F238E27FC236}">
                    <a16:creationId xmlns:a16="http://schemas.microsoft.com/office/drawing/2014/main" id="{54F8A2CC-84C8-3460-CA79-095CF5D1B8E0}"/>
                  </a:ext>
                </a:extLst>
              </p:cNvPr>
              <p:cNvGrpSpPr/>
              <p:nvPr/>
            </p:nvGrpSpPr>
            <p:grpSpPr>
              <a:xfrm>
                <a:off x="8610394" y="2715051"/>
                <a:ext cx="1126842" cy="277167"/>
                <a:chOff x="8610394" y="2598371"/>
                <a:chExt cx="1126842" cy="277167"/>
              </a:xfrm>
            </p:grpSpPr>
            <p:sp>
              <p:nvSpPr>
                <p:cNvPr id="24" name="CasellaDiTesto 14">
                  <a:extLst>
                    <a:ext uri="{FF2B5EF4-FFF2-40B4-BE49-F238E27FC236}">
                      <a16:creationId xmlns:a16="http://schemas.microsoft.com/office/drawing/2014/main" id="{FA0070EE-B0D9-C0BC-E9AC-518E2E534E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831158" y="2598371"/>
                  <a:ext cx="906078" cy="2771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GB" altLang="it-IT" sz="2000" dirty="0"/>
                    <a:t>Beam axis</a:t>
                  </a:r>
                </a:p>
              </p:txBody>
            </p:sp>
            <p:cxnSp>
              <p:nvCxnSpPr>
                <p:cNvPr id="25" name="Connettore 2 24">
                  <a:extLst>
                    <a:ext uri="{FF2B5EF4-FFF2-40B4-BE49-F238E27FC236}">
                      <a16:creationId xmlns:a16="http://schemas.microsoft.com/office/drawing/2014/main" id="{DFCFC32B-B648-66C9-A625-EAFB25870CDC}"/>
                    </a:ext>
                  </a:extLst>
                </p:cNvPr>
                <p:cNvCxnSpPr/>
                <p:nvPr/>
              </p:nvCxnSpPr>
              <p:spPr bwMode="auto">
                <a:xfrm flipH="1">
                  <a:off x="8610394" y="2737410"/>
                  <a:ext cx="19253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Connettore 1 103">
                <a:extLst>
                  <a:ext uri="{FF2B5EF4-FFF2-40B4-BE49-F238E27FC236}">
                    <a16:creationId xmlns:a16="http://schemas.microsoft.com/office/drawing/2014/main" id="{D5CFA96D-5666-37A5-BC74-7F5308D50E5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600195" y="2773871"/>
                <a:ext cx="6543" cy="57600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Connettore diritto 20">
              <a:extLst>
                <a:ext uri="{FF2B5EF4-FFF2-40B4-BE49-F238E27FC236}">
                  <a16:creationId xmlns:a16="http://schemas.microsoft.com/office/drawing/2014/main" id="{0B5FBD1C-B57B-7453-C8F3-D744FB13AC2E}"/>
                </a:ext>
              </a:extLst>
            </p:cNvPr>
            <p:cNvCxnSpPr>
              <a:cxnSpLocks/>
              <a:stCxn id="71" idx="2"/>
              <a:endCxn id="49" idx="2"/>
            </p:cNvCxnSpPr>
            <p:nvPr/>
          </p:nvCxnSpPr>
          <p:spPr>
            <a:xfrm flipH="1">
              <a:off x="6619301" y="1478124"/>
              <a:ext cx="573682" cy="1076215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Connettore diritto 21">
              <a:extLst>
                <a:ext uri="{FF2B5EF4-FFF2-40B4-BE49-F238E27FC236}">
                  <a16:creationId xmlns:a16="http://schemas.microsoft.com/office/drawing/2014/main" id="{F64B02C0-E18E-CA5B-8117-6D468F9E0D76}"/>
                </a:ext>
              </a:extLst>
            </p:cNvPr>
            <p:cNvCxnSpPr>
              <a:cxnSpLocks/>
              <a:stCxn id="71" idx="6"/>
              <a:endCxn id="47" idx="0"/>
            </p:cNvCxnSpPr>
            <p:nvPr/>
          </p:nvCxnSpPr>
          <p:spPr>
            <a:xfrm>
              <a:off x="8652117" y="1478124"/>
              <a:ext cx="1787522" cy="99835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72" name="Immagine 71">
            <a:extLst>
              <a:ext uri="{FF2B5EF4-FFF2-40B4-BE49-F238E27FC236}">
                <a16:creationId xmlns:a16="http://schemas.microsoft.com/office/drawing/2014/main" id="{0BE8F8E1-4C98-BDA4-DDC6-BDC1B70D0F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0839"/>
          <a:stretch/>
        </p:blipFill>
        <p:spPr>
          <a:xfrm>
            <a:off x="9271292" y="786291"/>
            <a:ext cx="2843632" cy="1974971"/>
          </a:xfrm>
          <a:prstGeom prst="rect">
            <a:avLst/>
          </a:prstGeom>
        </p:spPr>
      </p:pic>
      <p:pic>
        <p:nvPicPr>
          <p:cNvPr id="73" name="Immagine 72" descr="Immagine che contiene interno, Elettrodomestico, lavandino, elettrodomestico da cucina&#10;&#10;Descrizione generata automaticamente">
            <a:extLst>
              <a:ext uri="{FF2B5EF4-FFF2-40B4-BE49-F238E27FC236}">
                <a16:creationId xmlns:a16="http://schemas.microsoft.com/office/drawing/2014/main" id="{2051DAD3-802E-C246-CB15-3ADA524B86A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1708"/>
          <a:stretch/>
        </p:blipFill>
        <p:spPr>
          <a:xfrm>
            <a:off x="5769390" y="4215398"/>
            <a:ext cx="1946744" cy="2291778"/>
          </a:xfrm>
          <a:prstGeom prst="rect">
            <a:avLst/>
          </a:prstGeom>
        </p:spPr>
      </p:pic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A3A5F7A2-1E2B-449F-0D8B-44C76DF4EB20}"/>
              </a:ext>
            </a:extLst>
          </p:cNvPr>
          <p:cNvSpPr txBox="1"/>
          <p:nvPr/>
        </p:nvSpPr>
        <p:spPr>
          <a:xfrm>
            <a:off x="5761041" y="6496061"/>
            <a:ext cx="18981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Patent submitted</a:t>
            </a:r>
          </a:p>
        </p:txBody>
      </p:sp>
      <p:pic>
        <p:nvPicPr>
          <p:cNvPr id="75" name="Immagine 74">
            <a:extLst>
              <a:ext uri="{FF2B5EF4-FFF2-40B4-BE49-F238E27FC236}">
                <a16:creationId xmlns:a16="http://schemas.microsoft.com/office/drawing/2014/main" id="{345E613C-A35E-F6B9-564D-D3CDD52A9D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38" r="40035"/>
          <a:stretch/>
        </p:blipFill>
        <p:spPr>
          <a:xfrm>
            <a:off x="7890880" y="4165999"/>
            <a:ext cx="4043702" cy="2725217"/>
          </a:xfrm>
          <a:prstGeom prst="rect">
            <a:avLst/>
          </a:prstGeom>
        </p:spPr>
      </p:pic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DD03B4BB-AFCF-D26E-FCE6-5F2858F81584}"/>
              </a:ext>
            </a:extLst>
          </p:cNvPr>
          <p:cNvSpPr txBox="1"/>
          <p:nvPr/>
        </p:nvSpPr>
        <p:spPr>
          <a:xfrm>
            <a:off x="8349577" y="4400360"/>
            <a:ext cx="2295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10 pulses, </a:t>
            </a:r>
          </a:p>
          <a:p>
            <a:r>
              <a:rPr lang="en-GB" sz="1200" b="1" dirty="0"/>
              <a:t>100 Hz</a:t>
            </a: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ACC49C78-2066-6C59-1C43-5E1F2B6A2BD3}"/>
              </a:ext>
            </a:extLst>
          </p:cNvPr>
          <p:cNvSpPr txBox="1"/>
          <p:nvPr/>
        </p:nvSpPr>
        <p:spPr>
          <a:xfrm>
            <a:off x="10872379" y="4590365"/>
            <a:ext cx="1253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3.8 </a:t>
            </a:r>
            <a:r>
              <a:rPr lang="en-GB" sz="1400" b="1" dirty="0" err="1"/>
              <a:t>Gy</a:t>
            </a:r>
            <a:r>
              <a:rPr lang="en-GB" sz="1400" b="1" dirty="0"/>
              <a:t>/p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0E642533-EB0D-5D65-FB76-210D50FAD173}"/>
              </a:ext>
            </a:extLst>
          </p:cNvPr>
          <p:cNvSpPr txBox="1"/>
          <p:nvPr/>
        </p:nvSpPr>
        <p:spPr>
          <a:xfrm>
            <a:off x="10895068" y="4936368"/>
            <a:ext cx="1253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2.8 </a:t>
            </a:r>
            <a:r>
              <a:rPr lang="en-GB" sz="14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Gy</a:t>
            </a:r>
            <a:r>
              <a:rPr lang="en-GB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/p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66DB4B08-5802-B5EE-0DFA-C9FEAFF02A7C}"/>
              </a:ext>
            </a:extLst>
          </p:cNvPr>
          <p:cNvSpPr txBox="1"/>
          <p:nvPr/>
        </p:nvSpPr>
        <p:spPr>
          <a:xfrm>
            <a:off x="10928746" y="5263792"/>
            <a:ext cx="1253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70C0"/>
                </a:solidFill>
              </a:rPr>
              <a:t>2.4 </a:t>
            </a:r>
            <a:r>
              <a:rPr lang="en-GB" sz="1400" b="1" dirty="0" err="1">
                <a:solidFill>
                  <a:srgbClr val="0070C0"/>
                </a:solidFill>
              </a:rPr>
              <a:t>Gy</a:t>
            </a:r>
            <a:r>
              <a:rPr lang="en-GB" sz="1400" b="1" dirty="0">
                <a:solidFill>
                  <a:srgbClr val="0070C0"/>
                </a:solidFill>
              </a:rPr>
              <a:t>/p</a:t>
            </a: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25904C07-96C7-1A65-3723-59E56183BE51}"/>
              </a:ext>
            </a:extLst>
          </p:cNvPr>
          <p:cNvSpPr txBox="1"/>
          <p:nvPr/>
        </p:nvSpPr>
        <p:spPr>
          <a:xfrm>
            <a:off x="10928745" y="5540920"/>
            <a:ext cx="1253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C000"/>
                </a:solidFill>
              </a:rPr>
              <a:t>1.8 </a:t>
            </a:r>
            <a:r>
              <a:rPr lang="en-GB" sz="1400" b="1" dirty="0" err="1">
                <a:solidFill>
                  <a:srgbClr val="FFC000"/>
                </a:solidFill>
              </a:rPr>
              <a:t>Gy</a:t>
            </a:r>
            <a:r>
              <a:rPr lang="en-GB" sz="1400" b="1" dirty="0">
                <a:solidFill>
                  <a:srgbClr val="FFC000"/>
                </a:solidFill>
              </a:rPr>
              <a:t>/p</a:t>
            </a: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60CE228D-ADF7-A02F-1B82-06C6FC416CE2}"/>
              </a:ext>
            </a:extLst>
          </p:cNvPr>
          <p:cNvSpPr txBox="1"/>
          <p:nvPr/>
        </p:nvSpPr>
        <p:spPr>
          <a:xfrm>
            <a:off x="10967380" y="5778593"/>
            <a:ext cx="1253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92D050"/>
                </a:solidFill>
              </a:rPr>
              <a:t>1.5 </a:t>
            </a:r>
            <a:r>
              <a:rPr lang="en-GB" sz="1400" b="1" dirty="0" err="1">
                <a:solidFill>
                  <a:srgbClr val="92D050"/>
                </a:solidFill>
              </a:rPr>
              <a:t>Gy</a:t>
            </a:r>
            <a:r>
              <a:rPr lang="en-GB" sz="1400" b="1" dirty="0">
                <a:solidFill>
                  <a:srgbClr val="92D050"/>
                </a:solidFill>
              </a:rPr>
              <a:t>/p</a:t>
            </a: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571700D4-3C7E-70D3-2C7B-0D0BB2E68C66}"/>
              </a:ext>
            </a:extLst>
          </p:cNvPr>
          <p:cNvSpPr txBox="1"/>
          <p:nvPr/>
        </p:nvSpPr>
        <p:spPr>
          <a:xfrm>
            <a:off x="10967380" y="6002641"/>
            <a:ext cx="1253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1.2 </a:t>
            </a:r>
            <a:r>
              <a:rPr lang="en-GB" sz="1400" b="1" dirty="0" err="1">
                <a:solidFill>
                  <a:srgbClr val="FF0000"/>
                </a:solidFill>
              </a:rPr>
              <a:t>Gy</a:t>
            </a:r>
            <a:r>
              <a:rPr lang="en-GB" sz="1400" b="1" dirty="0">
                <a:solidFill>
                  <a:srgbClr val="FF0000"/>
                </a:solidFill>
              </a:rPr>
              <a:t>/p</a:t>
            </a: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9AA59AF0-2DB4-2F5C-FD6A-39F9C6492E4A}"/>
              </a:ext>
            </a:extLst>
          </p:cNvPr>
          <p:cNvSpPr txBox="1"/>
          <p:nvPr/>
        </p:nvSpPr>
        <p:spPr>
          <a:xfrm>
            <a:off x="8358030" y="5908729"/>
            <a:ext cx="1253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</a:rPr>
              <a:t>Conv</a:t>
            </a:r>
          </a:p>
        </p:txBody>
      </p:sp>
      <p:cxnSp>
        <p:nvCxnSpPr>
          <p:cNvPr id="84" name="Connettore 1 83">
            <a:extLst>
              <a:ext uri="{FF2B5EF4-FFF2-40B4-BE49-F238E27FC236}">
                <a16:creationId xmlns:a16="http://schemas.microsoft.com/office/drawing/2014/main" id="{73FE59E0-0ACB-13C3-B282-3BB07E370764}"/>
              </a:ext>
            </a:extLst>
          </p:cNvPr>
          <p:cNvCxnSpPr>
            <a:cxnSpLocks/>
          </p:cNvCxnSpPr>
          <p:nvPr/>
        </p:nvCxnSpPr>
        <p:spPr>
          <a:xfrm>
            <a:off x="8693298" y="6158474"/>
            <a:ext cx="785248" cy="24251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1B7E9624-B3E2-ACF7-9338-84518F400090}"/>
              </a:ext>
            </a:extLst>
          </p:cNvPr>
          <p:cNvSpPr txBox="1"/>
          <p:nvPr/>
        </p:nvSpPr>
        <p:spPr>
          <a:xfrm>
            <a:off x="9567833" y="4089122"/>
            <a:ext cx="1267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APP 50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2B759316-D44B-EF75-5CA3-DFCE6C0FA7BC}"/>
              </a:ext>
            </a:extLst>
          </p:cNvPr>
          <p:cNvSpPr txBox="1"/>
          <p:nvPr/>
        </p:nvSpPr>
        <p:spPr>
          <a:xfrm>
            <a:off x="5769390" y="3740932"/>
            <a:ext cx="616519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First test with UHDR electron beams</a:t>
            </a:r>
          </a:p>
        </p:txBody>
      </p:sp>
      <p:pic>
        <p:nvPicPr>
          <p:cNvPr id="87" name="Picture 7" descr="A blue and yellow gradient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ABCE4B39-ED0A-877D-CAD9-E5B7F87325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" y="4089121"/>
            <a:ext cx="3140454" cy="2101097"/>
          </a:xfrm>
          <a:prstGeom prst="rect">
            <a:avLst/>
          </a:prstGeom>
        </p:spPr>
      </p:pic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E3A35CF2-E281-4538-ECBA-4F023098BF6B}"/>
              </a:ext>
            </a:extLst>
          </p:cNvPr>
          <p:cNvSpPr txBox="1"/>
          <p:nvPr/>
        </p:nvSpPr>
        <p:spPr>
          <a:xfrm>
            <a:off x="175875" y="5897950"/>
            <a:ext cx="5711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Minimizing the number of detectors and the cost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optimized design and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SiC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displacement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Support for the future clinical trial with UHDR e- beams @ CPFR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E080C9B1-9334-3E50-EA48-FD6FF90BC797}"/>
              </a:ext>
            </a:extLst>
          </p:cNvPr>
          <p:cNvSpPr txBox="1"/>
          <p:nvPr/>
        </p:nvSpPr>
        <p:spPr>
          <a:xfrm>
            <a:off x="5074040" y="517818"/>
            <a:ext cx="4346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&gt;60  small size (1 mm) </a:t>
            </a:r>
            <a:r>
              <a:rPr lang="en-GB" sz="1200" b="1" dirty="0" err="1"/>
              <a:t>SiC</a:t>
            </a:r>
            <a:r>
              <a:rPr lang="en-GB" sz="1200" b="1" dirty="0"/>
              <a:t> detectors mounted on a PCB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05A814FA-F147-44EC-6373-EC5BF6E3DF4B}"/>
              </a:ext>
            </a:extLst>
          </p:cNvPr>
          <p:cNvSpPr txBox="1"/>
          <p:nvPr/>
        </p:nvSpPr>
        <p:spPr>
          <a:xfrm>
            <a:off x="9242107" y="517817"/>
            <a:ext cx="4346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Analogic integrating readout electronics</a:t>
            </a: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0A94A5B0-6C0B-9875-F494-4979EE5141BC}"/>
              </a:ext>
            </a:extLst>
          </p:cNvPr>
          <p:cNvSpPr txBox="1"/>
          <p:nvPr/>
        </p:nvSpPr>
        <p:spPr>
          <a:xfrm>
            <a:off x="3004630" y="1144861"/>
            <a:ext cx="21522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1D Array: </a:t>
            </a:r>
            <a:r>
              <a:rPr lang="en-GB" b="1" dirty="0"/>
              <a:t>DREAM</a:t>
            </a:r>
          </a:p>
          <a:p>
            <a:pPr algn="ctr"/>
            <a:r>
              <a:rPr lang="en-GB" sz="1600" dirty="0">
                <a:solidFill>
                  <a:srgbClr val="4472C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Silicon carbide array </a:t>
            </a:r>
            <a:r>
              <a:rPr lang="en-GB" sz="16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1600" dirty="0" err="1">
                <a:solidFill>
                  <a:srgbClr val="4472C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etecto</a:t>
            </a:r>
            <a:r>
              <a:rPr lang="en-GB" sz="16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1600" dirty="0">
                <a:solidFill>
                  <a:srgbClr val="4472C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dose </a:t>
            </a:r>
            <a:r>
              <a:rPr lang="en-GB" sz="1600" dirty="0" err="1">
                <a:solidFill>
                  <a:srgbClr val="4472C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profil</a:t>
            </a:r>
            <a:r>
              <a:rPr lang="en-GB" sz="16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1600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solidFill>
                  <a:srgbClr val="4472C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</a:t>
            </a:r>
            <a:r>
              <a:rPr lang="en-GB" sz="16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600" dirty="0" err="1">
                <a:solidFill>
                  <a:srgbClr val="4472C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sure</a:t>
            </a:r>
            <a:r>
              <a:rPr lang="en-GB" sz="16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sz="1600" dirty="0" err="1">
                <a:solidFill>
                  <a:srgbClr val="4472C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ents</a:t>
            </a:r>
            <a:r>
              <a:rPr lang="en-GB" sz="1600" dirty="0">
                <a:solidFill>
                  <a:srgbClr val="4472C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at FLASH regimes</a:t>
            </a:r>
            <a:endParaRPr lang="en-GB" sz="1600" b="1" dirty="0">
              <a:solidFill>
                <a:srgbClr val="4472C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FB3E8460-0B01-1F21-B899-67700903E782}"/>
              </a:ext>
            </a:extLst>
          </p:cNvPr>
          <p:cNvSpPr txBox="1"/>
          <p:nvPr/>
        </p:nvSpPr>
        <p:spPr>
          <a:xfrm>
            <a:off x="403475" y="3304225"/>
            <a:ext cx="43170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2D matrix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b="1" dirty="0">
                <a:sym typeface="Wingdings" pitchFamily="2" charset="2"/>
              </a:rPr>
              <a:t>DALI’</a:t>
            </a:r>
            <a:r>
              <a:rPr lang="en-GB" dirty="0">
                <a:sym typeface="Wingdings" pitchFamily="2" charset="2"/>
              </a:rPr>
              <a:t> </a:t>
            </a:r>
          </a:p>
          <a:p>
            <a:pPr algn="ctr"/>
            <a:r>
              <a:rPr lang="en-US" sz="1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evelopment of </a:t>
            </a:r>
            <a:r>
              <a:rPr lang="en-US" sz="1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dvanced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dosimetric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techniques for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</a:t>
            </a:r>
            <a:r>
              <a:rPr lang="en-US" sz="1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tra-h</a:t>
            </a:r>
            <a:r>
              <a:rPr lang="en-US" sz="16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gh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dose rate beams</a:t>
            </a:r>
            <a:r>
              <a:rPr lang="it-IT" sz="1600" dirty="0">
                <a:effectLst/>
              </a:rPr>
              <a:t> </a:t>
            </a:r>
            <a:endParaRPr lang="en-GB" dirty="0"/>
          </a:p>
        </p:txBody>
      </p:sp>
      <p:pic>
        <p:nvPicPr>
          <p:cNvPr id="93" name="Immagine 92" descr="Immagine che contiene Carattere, logo, testo, simbolo&#10;&#10;Descrizione generata automaticamente">
            <a:extLst>
              <a:ext uri="{FF2B5EF4-FFF2-40B4-BE49-F238E27FC236}">
                <a16:creationId xmlns:a16="http://schemas.microsoft.com/office/drawing/2014/main" id="{588B385F-75AD-068A-D4DA-082B2C6A4C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86" y="4931297"/>
            <a:ext cx="1288247" cy="515802"/>
          </a:xfrm>
          <a:prstGeom prst="rect">
            <a:avLst/>
          </a:prstGeom>
        </p:spPr>
      </p:pic>
      <p:pic>
        <p:nvPicPr>
          <p:cNvPr id="94" name="Picture 4" descr="A logo with blue and white text&#10;&#10;AI-generated content may be incorrect.">
            <a:extLst>
              <a:ext uri="{FF2B5EF4-FFF2-40B4-BE49-F238E27FC236}">
                <a16:creationId xmlns:a16="http://schemas.microsoft.com/office/drawing/2014/main" id="{4B21061A-0716-F972-1B32-7D2DC2FA85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0320" y="4225316"/>
            <a:ext cx="884677" cy="634082"/>
          </a:xfrm>
          <a:prstGeom prst="rect">
            <a:avLst/>
          </a:prstGeom>
        </p:spPr>
      </p:pic>
      <p:pic>
        <p:nvPicPr>
          <p:cNvPr id="95" name="Immagine 94" descr="Immagine che contiene Carattere, Elementi grafici, logo, simbolo&#10;&#10;Descrizione generata automaticamente">
            <a:extLst>
              <a:ext uri="{FF2B5EF4-FFF2-40B4-BE49-F238E27FC236}">
                <a16:creationId xmlns:a16="http://schemas.microsoft.com/office/drawing/2014/main" id="{9E66D048-D9E9-2165-2A7A-DB21E58A38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1" b="24152"/>
          <a:stretch/>
        </p:blipFill>
        <p:spPr>
          <a:xfrm>
            <a:off x="3497537" y="5490209"/>
            <a:ext cx="1265020" cy="449932"/>
          </a:xfrm>
          <a:prstGeom prst="rect">
            <a:avLst/>
          </a:prstGeom>
        </p:spPr>
      </p:pic>
      <p:pic>
        <p:nvPicPr>
          <p:cNvPr id="96" name="Immagine 95" descr="Immagine che contiene logo&#10;&#10;Descrizione generata automaticamente">
            <a:extLst>
              <a:ext uri="{FF2B5EF4-FFF2-40B4-BE49-F238E27FC236}">
                <a16:creationId xmlns:a16="http://schemas.microsoft.com/office/drawing/2014/main" id="{2C78176A-07C2-B72A-CCDD-DBC6B2F529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60891"/>
          <a:stretch/>
        </p:blipFill>
        <p:spPr>
          <a:xfrm>
            <a:off x="3388066" y="4355273"/>
            <a:ext cx="485140" cy="510026"/>
          </a:xfrm>
          <a:prstGeom prst="rect">
            <a:avLst/>
          </a:prstGeom>
        </p:spPr>
      </p:pic>
      <p:sp>
        <p:nvSpPr>
          <p:cNvPr id="98" name="Freccia destra 97">
            <a:extLst>
              <a:ext uri="{FF2B5EF4-FFF2-40B4-BE49-F238E27FC236}">
                <a16:creationId xmlns:a16="http://schemas.microsoft.com/office/drawing/2014/main" id="{31EA699B-E5EA-0884-2363-1EE936603D10}"/>
              </a:ext>
            </a:extLst>
          </p:cNvPr>
          <p:cNvSpPr/>
          <p:nvPr/>
        </p:nvSpPr>
        <p:spPr>
          <a:xfrm>
            <a:off x="2862127" y="1571310"/>
            <a:ext cx="304797" cy="3072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Freccia destra 98">
            <a:extLst>
              <a:ext uri="{FF2B5EF4-FFF2-40B4-BE49-F238E27FC236}">
                <a16:creationId xmlns:a16="http://schemas.microsoft.com/office/drawing/2014/main" id="{C9F3C7DC-0536-7B81-E0EF-4CAAA8B72908}"/>
              </a:ext>
            </a:extLst>
          </p:cNvPr>
          <p:cNvSpPr/>
          <p:nvPr/>
        </p:nvSpPr>
        <p:spPr>
          <a:xfrm rot="5400000">
            <a:off x="1982490" y="3008729"/>
            <a:ext cx="304797" cy="3072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0" name="Picture 4" descr="A rainbow colored circle with numbers&#10;&#10;Description automatically generated with medium confidence">
            <a:extLst>
              <a:ext uri="{FF2B5EF4-FFF2-40B4-BE49-F238E27FC236}">
                <a16:creationId xmlns:a16="http://schemas.microsoft.com/office/drawing/2014/main" id="{7ECC1469-D26D-9A59-9DE8-03E2032AD0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t="7469" r="16478" b="11163"/>
          <a:stretch/>
        </p:blipFill>
        <p:spPr>
          <a:xfrm>
            <a:off x="566308" y="893169"/>
            <a:ext cx="1922249" cy="1821794"/>
          </a:xfrm>
          <a:prstGeom prst="rect">
            <a:avLst/>
          </a:prstGeom>
        </p:spPr>
      </p:pic>
      <p:pic>
        <p:nvPicPr>
          <p:cNvPr id="101" name="Immagine 9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DAA117A1-A766-CFA4-BE2A-BA16267AD7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1" b="24344"/>
          <a:stretch/>
        </p:blipFill>
        <p:spPr bwMode="auto">
          <a:xfrm>
            <a:off x="10439044" y="3374861"/>
            <a:ext cx="16502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Immagine 101" descr="Immagine che contiene logo&#10;&#10;Descrizione generata automaticamente">
            <a:extLst>
              <a:ext uri="{FF2B5EF4-FFF2-40B4-BE49-F238E27FC236}">
                <a16:creationId xmlns:a16="http://schemas.microsoft.com/office/drawing/2014/main" id="{93E58462-82B5-2FAE-8590-9DC3159D41B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60891"/>
          <a:stretch/>
        </p:blipFill>
        <p:spPr>
          <a:xfrm>
            <a:off x="4964569" y="2907317"/>
            <a:ext cx="485140" cy="5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1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5" grpId="0"/>
      <p:bldP spid="86" grpId="0" animBg="1"/>
      <p:bldP spid="88" grpId="1"/>
      <p:bldP spid="89" grpId="0"/>
      <p:bldP spid="90" grpId="0"/>
      <p:bldP spid="91" grpId="0"/>
      <p:bldP spid="92" grpId="0"/>
      <p:bldP spid="98" grpId="0" animBg="1"/>
      <p:bldP spid="9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C9631F-CFA3-BA53-4180-91CE3EB7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11</a:t>
            </a:fld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60161FF-4519-C697-2A89-450CA45FC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932" y="668337"/>
            <a:ext cx="5964558" cy="26395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C36C9AC-BFAF-1507-EA86-51427367E673}"/>
              </a:ext>
            </a:extLst>
          </p:cNvPr>
          <p:cNvSpPr txBox="1"/>
          <p:nvPr/>
        </p:nvSpPr>
        <p:spPr>
          <a:xfrm>
            <a:off x="400050" y="971550"/>
            <a:ext cx="49319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Requirements for reference dosimetry</a:t>
            </a:r>
          </a:p>
          <a:p>
            <a:endParaRPr lang="en-GB" b="1" dirty="0"/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rgbClr val="0070C0"/>
                </a:solidFill>
              </a:rPr>
              <a:t>Sensitivity</a:t>
            </a:r>
            <a:r>
              <a:rPr lang="en-GB" dirty="0"/>
              <a:t> to </a:t>
            </a:r>
          </a:p>
          <a:p>
            <a:r>
              <a:rPr lang="en-GB" dirty="0"/>
              <a:t>       high energy electrons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Dosimetry of small</a:t>
            </a:r>
          </a:p>
          <a:p>
            <a:r>
              <a:rPr lang="en-GB" dirty="0"/>
              <a:t>       size field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3851B8-7733-CF73-9EBA-B0BBE834A1B2}"/>
              </a:ext>
            </a:extLst>
          </p:cNvPr>
          <p:cNvSpPr txBox="1"/>
          <p:nvPr/>
        </p:nvSpPr>
        <p:spPr>
          <a:xfrm>
            <a:off x="425680" y="3307890"/>
            <a:ext cx="60979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Requirements for beam monitoring</a:t>
            </a:r>
          </a:p>
          <a:p>
            <a:endParaRPr lang="en-GB" b="1" dirty="0"/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rgbClr val="0070C0"/>
                </a:solidFill>
              </a:rPr>
              <a:t>Transparency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rgbClr val="0070C0"/>
                </a:solidFill>
              </a:rPr>
              <a:t>Position</a:t>
            </a:r>
            <a:r>
              <a:rPr lang="en-GB" dirty="0"/>
              <a:t> sensitive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rgbClr val="0070C0"/>
                </a:solidFill>
              </a:rPr>
              <a:t>Fast</a:t>
            </a:r>
            <a:r>
              <a:rPr lang="en-GB" dirty="0"/>
              <a:t> response </a:t>
            </a:r>
          </a:p>
        </p:txBody>
      </p:sp>
      <p:pic>
        <p:nvPicPr>
          <p:cNvPr id="6" name="Immagine 5" descr="Immagine che contiene diagramma, schermata, Diagramma, linea&#10;&#10;Descrizione generata automaticamente">
            <a:extLst>
              <a:ext uri="{FF2B5EF4-FFF2-40B4-BE49-F238E27FC236}">
                <a16:creationId xmlns:a16="http://schemas.microsoft.com/office/drawing/2014/main" id="{B1556552-9A8F-4252-A385-CE3F424AE7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79" r="35091"/>
          <a:stretch/>
        </p:blipFill>
        <p:spPr>
          <a:xfrm>
            <a:off x="6829314" y="3061417"/>
            <a:ext cx="4324628" cy="2839079"/>
          </a:xfrm>
          <a:prstGeom prst="rect">
            <a:avLst/>
          </a:prstGeom>
        </p:spPr>
      </p:pic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C63614AB-D491-F652-2DC8-5D826E9FDB21}"/>
              </a:ext>
            </a:extLst>
          </p:cNvPr>
          <p:cNvSpPr/>
          <p:nvPr/>
        </p:nvSpPr>
        <p:spPr>
          <a:xfrm>
            <a:off x="3071788" y="2506709"/>
            <a:ext cx="332509" cy="2644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BE143FC-F270-2CA4-FA13-E14E164000FC}"/>
              </a:ext>
            </a:extLst>
          </p:cNvPr>
          <p:cNvSpPr txBox="1"/>
          <p:nvPr/>
        </p:nvSpPr>
        <p:spPr>
          <a:xfrm>
            <a:off x="3400376" y="1490414"/>
            <a:ext cx="2455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Different thickness </a:t>
            </a:r>
            <a:r>
              <a:rPr lang="en-GB" dirty="0" err="1"/>
              <a:t>SiC</a:t>
            </a:r>
            <a:r>
              <a:rPr lang="en-GB" dirty="0"/>
              <a:t> detectors available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F2DB3F3-FADD-0FFC-B48B-E7D65438A5C5}"/>
              </a:ext>
            </a:extLst>
          </p:cNvPr>
          <p:cNvSpPr txBox="1"/>
          <p:nvPr/>
        </p:nvSpPr>
        <p:spPr>
          <a:xfrm>
            <a:off x="3400376" y="2356544"/>
            <a:ext cx="3093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Micrometer</a:t>
            </a:r>
            <a:r>
              <a:rPr lang="en-GB" dirty="0"/>
              <a:t> and cm</a:t>
            </a:r>
            <a:r>
              <a:rPr lang="en-GB" baseline="30000" dirty="0"/>
              <a:t>2</a:t>
            </a:r>
            <a:r>
              <a:rPr lang="en-GB" dirty="0"/>
              <a:t>  size available </a:t>
            </a:r>
          </a:p>
        </p:txBody>
      </p:sp>
      <p:sp>
        <p:nvSpPr>
          <p:cNvPr id="16" name="Freccia destra 15">
            <a:extLst>
              <a:ext uri="{FF2B5EF4-FFF2-40B4-BE49-F238E27FC236}">
                <a16:creationId xmlns:a16="http://schemas.microsoft.com/office/drawing/2014/main" id="{5403374F-9D03-7D20-9863-2CD9D93C7E83}"/>
              </a:ext>
            </a:extLst>
          </p:cNvPr>
          <p:cNvSpPr/>
          <p:nvPr/>
        </p:nvSpPr>
        <p:spPr>
          <a:xfrm flipV="1">
            <a:off x="3067867" y="1664258"/>
            <a:ext cx="332509" cy="2283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032E213-46E8-25D6-192D-F6E85B40E103}"/>
              </a:ext>
            </a:extLst>
          </p:cNvPr>
          <p:cNvSpPr txBox="1"/>
          <p:nvPr/>
        </p:nvSpPr>
        <p:spPr>
          <a:xfrm>
            <a:off x="425680" y="5571028"/>
            <a:ext cx="108443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What next?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First test of </a:t>
            </a:r>
            <a:r>
              <a:rPr lang="en-GB" dirty="0" err="1"/>
              <a:t>SiC</a:t>
            </a:r>
            <a:r>
              <a:rPr lang="en-GB" dirty="0"/>
              <a:t> detectors with high energy electron beams accelerated by laser @ ELI-Beamlines (2026) (</a:t>
            </a:r>
            <a:r>
              <a:rPr lang="it-IT" dirty="0" err="1">
                <a:latin typeface="Source Sans Pro" panose="020B0503030403020204" pitchFamily="34" charset="0"/>
              </a:rPr>
              <a:t>Tassielli</a:t>
            </a:r>
            <a:r>
              <a:rPr lang="it-IT" dirty="0">
                <a:latin typeface="Source Sans Pro" panose="020B0503030403020204" pitchFamily="34" charset="0"/>
              </a:rPr>
              <a:t> G.F.</a:t>
            </a:r>
            <a:r>
              <a:rPr lang="it-IT" dirty="0">
                <a:latin typeface="Source Sans Pro" panose="020F0502020204030204" pitchFamily="34" charset="0"/>
              </a:rPr>
              <a:t>, Favetta M., </a:t>
            </a:r>
            <a:r>
              <a:rPr lang="it-IT" dirty="0" err="1">
                <a:latin typeface="Source Sans Pro" panose="020F0502020204030204" pitchFamily="34" charset="0"/>
              </a:rPr>
              <a:t>Grittani</a:t>
            </a:r>
            <a:r>
              <a:rPr lang="it-IT" dirty="0">
                <a:latin typeface="Source Sans Pro" panose="020F0502020204030204" pitchFamily="34" charset="0"/>
              </a:rPr>
              <a:t> G.M., Lazzarini C.M, Romano </a:t>
            </a:r>
            <a:r>
              <a:rPr lang="it-IT" dirty="0" err="1">
                <a:latin typeface="Source Sans Pro" panose="020F0502020204030204" pitchFamily="34" charset="0"/>
              </a:rPr>
              <a:t>F</a:t>
            </a:r>
            <a:r>
              <a:rPr lang="it-IT" dirty="0">
                <a:latin typeface="Source Sans Pro" panose="020F0502020204030204" pitchFamily="34" charset="0"/>
              </a:rPr>
              <a:t>., </a:t>
            </a:r>
            <a:r>
              <a:rPr lang="it-IT" dirty="0" err="1">
                <a:latin typeface="Source Sans Pro" panose="020F0502020204030204" pitchFamily="34" charset="0"/>
              </a:rPr>
              <a:t>Milluzzo</a:t>
            </a:r>
            <a:r>
              <a:rPr lang="it-IT" dirty="0">
                <a:latin typeface="Source Sans Pro" panose="020F0502020204030204" pitchFamily="34" charset="0"/>
              </a:rPr>
              <a:t> G.)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Measurements with VHEE and comparison with other technologies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E23CAEB-6FC4-C8B5-B871-22609F397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104" y="105693"/>
            <a:ext cx="10515600" cy="606425"/>
          </a:xfrm>
        </p:spPr>
        <p:txBody>
          <a:bodyPr>
            <a:noAutofit/>
          </a:bodyPr>
          <a:lstStyle/>
          <a:p>
            <a:r>
              <a:rPr lang="en-GB" sz="3600" dirty="0"/>
              <a:t>Perspective for VHEE UHDR beams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81A5D66-33E6-B5B8-6006-B10FBE004F6B}"/>
              </a:ext>
            </a:extLst>
          </p:cNvPr>
          <p:cNvSpPr txBox="1"/>
          <p:nvPr/>
        </p:nvSpPr>
        <p:spPr>
          <a:xfrm>
            <a:off x="3459866" y="3826754"/>
            <a:ext cx="6522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free standing membranes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0C8C655-9A5E-0516-B4AD-DF2A607573B6}"/>
              </a:ext>
            </a:extLst>
          </p:cNvPr>
          <p:cNvSpPr txBox="1"/>
          <p:nvPr/>
        </p:nvSpPr>
        <p:spPr>
          <a:xfrm>
            <a:off x="3459866" y="4393136"/>
            <a:ext cx="2557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SiC</a:t>
            </a:r>
            <a:r>
              <a:rPr lang="en-GB" dirty="0"/>
              <a:t> matrix detectors </a:t>
            </a:r>
          </a:p>
        </p:txBody>
      </p:sp>
      <p:sp>
        <p:nvSpPr>
          <p:cNvPr id="22" name="Freccia destra 21">
            <a:extLst>
              <a:ext uri="{FF2B5EF4-FFF2-40B4-BE49-F238E27FC236}">
                <a16:creationId xmlns:a16="http://schemas.microsoft.com/office/drawing/2014/main" id="{94D5C61E-81A7-DB7F-03DC-5DA19E5371F8}"/>
              </a:ext>
            </a:extLst>
          </p:cNvPr>
          <p:cNvSpPr/>
          <p:nvPr/>
        </p:nvSpPr>
        <p:spPr>
          <a:xfrm flipV="1">
            <a:off x="3067867" y="3932362"/>
            <a:ext cx="332509" cy="2283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ccia destra 22">
            <a:extLst>
              <a:ext uri="{FF2B5EF4-FFF2-40B4-BE49-F238E27FC236}">
                <a16:creationId xmlns:a16="http://schemas.microsoft.com/office/drawing/2014/main" id="{ED95B709-D9AD-302E-9688-F16DFCBEDB79}"/>
              </a:ext>
            </a:extLst>
          </p:cNvPr>
          <p:cNvSpPr/>
          <p:nvPr/>
        </p:nvSpPr>
        <p:spPr>
          <a:xfrm flipV="1">
            <a:off x="3085039" y="4481912"/>
            <a:ext cx="332509" cy="2283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ccia destra 23">
            <a:extLst>
              <a:ext uri="{FF2B5EF4-FFF2-40B4-BE49-F238E27FC236}">
                <a16:creationId xmlns:a16="http://schemas.microsoft.com/office/drawing/2014/main" id="{1C8F5AA1-9F71-C17C-3ECA-8B5672814E47}"/>
              </a:ext>
            </a:extLst>
          </p:cNvPr>
          <p:cNvSpPr/>
          <p:nvPr/>
        </p:nvSpPr>
        <p:spPr>
          <a:xfrm flipV="1">
            <a:off x="3085039" y="5088388"/>
            <a:ext cx="332509" cy="2283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C6FABD4-5A9D-A06C-8D31-7E902E61A2F9}"/>
              </a:ext>
            </a:extLst>
          </p:cNvPr>
          <p:cNvSpPr txBox="1"/>
          <p:nvPr/>
        </p:nvSpPr>
        <p:spPr>
          <a:xfrm>
            <a:off x="3474669" y="5017913"/>
            <a:ext cx="2557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&lt; ns time resolution </a:t>
            </a:r>
          </a:p>
        </p:txBody>
      </p:sp>
    </p:spTree>
    <p:extLst>
      <p:ext uri="{BB962C8B-B14F-4D97-AF65-F5344CB8AC3E}">
        <p14:creationId xmlns:p14="http://schemas.microsoft.com/office/powerpoint/2010/main" val="355887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  <p:bldP spid="15" grpId="0"/>
      <p:bldP spid="16" grpId="0" animBg="1"/>
      <p:bldP spid="17" grpId="0"/>
      <p:bldP spid="19" grpId="0"/>
      <p:bldP spid="21" grpId="0"/>
      <p:bldP spid="22" grpId="0" animBg="1"/>
      <p:bldP spid="23" grpId="0" animBg="1"/>
      <p:bldP spid="24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69F9CA-A833-BD47-B711-59501BB38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12</a:t>
            </a:fld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743A9F-56D1-A662-4864-3E1304B5E063}"/>
              </a:ext>
            </a:extLst>
          </p:cNvPr>
          <p:cNvSpPr txBox="1"/>
          <p:nvPr/>
        </p:nvSpPr>
        <p:spPr>
          <a:xfrm>
            <a:off x="246232" y="154845"/>
            <a:ext cx="6033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CONTRIBUTORS</a:t>
            </a:r>
          </a:p>
        </p:txBody>
      </p:sp>
      <p:pic>
        <p:nvPicPr>
          <p:cNvPr id="6" name="Immagine 5" descr="Immagine che contiene logo&#10;&#10;Descrizione generata automaticamente">
            <a:extLst>
              <a:ext uri="{FF2B5EF4-FFF2-40B4-BE49-F238E27FC236}">
                <a16:creationId xmlns:a16="http://schemas.microsoft.com/office/drawing/2014/main" id="{821F402A-8CDB-5C58-5ECC-8D4359A2D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52" y="667629"/>
            <a:ext cx="1536953" cy="11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9058DC6-CBB8-8AB3-0A92-E6E7756DB341}"/>
              </a:ext>
            </a:extLst>
          </p:cNvPr>
          <p:cNvSpPr txBox="1"/>
          <p:nvPr/>
        </p:nvSpPr>
        <p:spPr>
          <a:xfrm>
            <a:off x="2461908" y="957390"/>
            <a:ext cx="893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5">
              <a:defRPr/>
            </a:pPr>
            <a:r>
              <a:rPr lang="en-GB" sz="1800" dirty="0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Francesco Romano, Giuliana </a:t>
            </a:r>
            <a:r>
              <a:rPr lang="en-GB" sz="1800" dirty="0" err="1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Milluzzo</a:t>
            </a:r>
            <a:r>
              <a:rPr lang="en-GB" dirty="0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800" kern="100" dirty="0" err="1">
                <a:solidFill>
                  <a:srgbClr val="02091C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Chinonso</a:t>
            </a:r>
            <a:r>
              <a:rPr lang="it-IT" sz="1800" kern="100" dirty="0">
                <a:solidFill>
                  <a:srgbClr val="02091C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800" kern="100" dirty="0" err="1">
                <a:solidFill>
                  <a:srgbClr val="02091C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Okpuwe</a:t>
            </a:r>
            <a:r>
              <a:rPr lang="it-IT" sz="1800" kern="100" dirty="0">
                <a:solidFill>
                  <a:srgbClr val="02091C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Gabriele Trovato, </a:t>
            </a:r>
            <a:r>
              <a:rPr lang="it-IT" kern="100" dirty="0">
                <a:solidFill>
                  <a:srgbClr val="02091C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800" kern="100" dirty="0">
                <a:solidFill>
                  <a:srgbClr val="02091C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Damiano Zitelli</a:t>
            </a:r>
          </a:p>
          <a:p>
            <a:endParaRPr lang="en-GB" dirty="0"/>
          </a:p>
        </p:txBody>
      </p:sp>
      <p:pic>
        <p:nvPicPr>
          <p:cNvPr id="8" name="Immagine 7" descr="Immagine che contiene logo&#10;&#10;Descrizione generata automaticamente">
            <a:extLst>
              <a:ext uri="{FF2B5EF4-FFF2-40B4-BE49-F238E27FC236}">
                <a16:creationId xmlns:a16="http://schemas.microsoft.com/office/drawing/2014/main" id="{D4F13CA1-E5E2-E85C-338B-8813A719D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891"/>
          <a:stretch/>
        </p:blipFill>
        <p:spPr>
          <a:xfrm>
            <a:off x="785391" y="1736469"/>
            <a:ext cx="781274" cy="82135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B0269AC-E617-A2E7-51AE-277544E812EA}"/>
              </a:ext>
            </a:extLst>
          </p:cNvPr>
          <p:cNvSpPr txBox="1"/>
          <p:nvPr/>
        </p:nvSpPr>
        <p:spPr>
          <a:xfrm>
            <a:off x="2461908" y="1930637"/>
            <a:ext cx="7635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5">
              <a:defRPr/>
            </a:pPr>
            <a:r>
              <a:rPr lang="it-IT" sz="1800" dirty="0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Massimo Camarda, Samuele Moscato </a:t>
            </a:r>
            <a:endParaRPr lang="it-IT" sz="1800" kern="100" dirty="0">
              <a:solidFill>
                <a:srgbClr val="02091C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/>
          </a:p>
        </p:txBody>
      </p:sp>
      <p:pic>
        <p:nvPicPr>
          <p:cNvPr id="10" name="Immagine 9" descr="Immagine che contiene Carattere, logo, testo, simbolo&#10;&#10;Descrizione generata automaticamente">
            <a:extLst>
              <a:ext uri="{FF2B5EF4-FFF2-40B4-BE49-F238E27FC236}">
                <a16:creationId xmlns:a16="http://schemas.microsoft.com/office/drawing/2014/main" id="{8C6A0147-4B8D-772B-3D30-61CB2E23C6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8" y="2773723"/>
            <a:ext cx="1288247" cy="51580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456E62C-EB7A-3DCB-E837-2CC6AD88A16C}"/>
              </a:ext>
            </a:extLst>
          </p:cNvPr>
          <p:cNvSpPr txBox="1"/>
          <p:nvPr/>
        </p:nvSpPr>
        <p:spPr>
          <a:xfrm>
            <a:off x="2461908" y="2690208"/>
            <a:ext cx="9425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5">
              <a:defRPr/>
            </a:pPr>
            <a:r>
              <a:rPr lang="it-IT" sz="1800" dirty="0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Maurizio Marrale, Andrea Montagno, Giuseppe Valenti, Paola Mantineo, M.C. D’Oca, Alvaro Soares, </a:t>
            </a:r>
            <a:r>
              <a:rPr lang="it-IT" sz="1800" kern="100" dirty="0">
                <a:solidFill>
                  <a:srgbClr val="02091C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Elena </a:t>
            </a:r>
            <a:r>
              <a:rPr lang="it-IT" sz="1800" kern="100" dirty="0" err="1">
                <a:solidFill>
                  <a:srgbClr val="02091C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Corvaia</a:t>
            </a:r>
            <a:endParaRPr lang="it-IT" sz="1800" kern="100" dirty="0">
              <a:solidFill>
                <a:srgbClr val="02091C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/>
          </a:p>
        </p:txBody>
      </p:sp>
      <p:pic>
        <p:nvPicPr>
          <p:cNvPr id="12" name="Immagine 11" descr="Immagine che contiene logo&#10;&#10;Descrizione generata automaticamente">
            <a:extLst>
              <a:ext uri="{FF2B5EF4-FFF2-40B4-BE49-F238E27FC236}">
                <a16:creationId xmlns:a16="http://schemas.microsoft.com/office/drawing/2014/main" id="{8DE2B78A-D0AA-F174-AF68-4A24BA844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631" y="3476854"/>
            <a:ext cx="825500" cy="8382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39C0187-E9CE-C64D-7C2F-8F92AA33F8CD}"/>
              </a:ext>
            </a:extLst>
          </p:cNvPr>
          <p:cNvSpPr txBox="1"/>
          <p:nvPr/>
        </p:nvSpPr>
        <p:spPr>
          <a:xfrm>
            <a:off x="2461908" y="3558522"/>
            <a:ext cx="4010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5">
              <a:defRPr/>
            </a:pPr>
            <a:r>
              <a:rPr lang="it-IT" kern="100" dirty="0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Fabio Di Martino, Andrea Cavalieri, Maria Grazia Celentano, Jake </a:t>
            </a:r>
            <a:r>
              <a:rPr lang="it-IT" kern="100" dirty="0" err="1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Pensavalle</a:t>
            </a:r>
            <a:endParaRPr lang="it-IT" sz="1800" kern="100" dirty="0">
              <a:solidFill>
                <a:srgbClr val="02091C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C61DFEC-BA68-90DE-CBD1-F9654C5C7FF5}"/>
              </a:ext>
            </a:extLst>
          </p:cNvPr>
          <p:cNvSpPr txBox="1"/>
          <p:nvPr/>
        </p:nvSpPr>
        <p:spPr>
          <a:xfrm>
            <a:off x="132206" y="5063007"/>
            <a:ext cx="11956876" cy="16659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365">
              <a:defRPr/>
            </a:pPr>
            <a:r>
              <a:rPr lang="en-GB" sz="2133" b="1" dirty="0">
                <a:solidFill>
                  <a:prstClr val="black"/>
                </a:solidFill>
                <a:latin typeface="Calibri" panose="020F0502020204030204"/>
              </a:rPr>
              <a:t>ACKNOWLEDGEMENTS</a:t>
            </a:r>
          </a:p>
          <a:p>
            <a:pPr defTabSz="914365">
              <a:defRPr/>
            </a:pPr>
            <a:endParaRPr lang="it-IT" sz="1693" i="1" kern="0" dirty="0">
              <a:solidFill>
                <a:srgbClr val="000000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defTabSz="914365">
              <a:defRPr/>
            </a:pPr>
            <a:r>
              <a:rPr lang="en-US" sz="1600" i="1" kern="0" dirty="0">
                <a:solidFill>
                  <a:prstClr val="black"/>
                </a:solidFill>
                <a:latin typeface="Calibri" panose="020F0502020204030204"/>
              </a:rPr>
              <a:t>INFN CSN5 for funding the activities through the “FRIDA” project</a:t>
            </a:r>
          </a:p>
          <a:p>
            <a:pPr algn="just" defTabSz="914365">
              <a:defRPr/>
            </a:pPr>
            <a:r>
              <a:rPr lang="en-US" sz="1600" i="1" kern="0" dirty="0">
                <a:solidFill>
                  <a:prstClr val="black"/>
                </a:solidFill>
                <a:latin typeface="Calibri" panose="020F0502020204030204"/>
              </a:rPr>
              <a:t>Fondazione Pisa for funding CPFR with the grant "prog. n. 134/2021" </a:t>
            </a:r>
          </a:p>
          <a:p>
            <a:pPr defTabSz="914365">
              <a:defRPr/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National Plan for NRRP Complementary Investments, project n. PNC0000003 - </a:t>
            </a:r>
            <a:r>
              <a:rPr lang="en-US" sz="1600" i="1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AdvaNced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 Technologies for Human-</a:t>
            </a:r>
            <a:r>
              <a:rPr lang="en-US" sz="1600" i="1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centrEd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Calibri" panose="020F0502020204030204" pitchFamily="34" charset="0"/>
              </a:rPr>
              <a:t> Medicine  (ANTHEM).</a:t>
            </a:r>
            <a:r>
              <a:rPr lang="it-IT" sz="1600" i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endParaRPr lang="it-IT" sz="1500" i="1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16" name="Immagine 4" descr="Immagine che contiene testo, Carattere, Elementi grafici, design&#10;&#10;Descrizione generata automaticamente">
            <a:extLst>
              <a:ext uri="{FF2B5EF4-FFF2-40B4-BE49-F238E27FC236}">
                <a16:creationId xmlns:a16="http://schemas.microsoft.com/office/drawing/2014/main" id="{10BF14E0-19EE-BF37-C19A-7DA55B617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36" y="5755685"/>
            <a:ext cx="1007964" cy="82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E1A4C37-7C17-F3EA-5420-DD20A5113DE1}"/>
              </a:ext>
            </a:extLst>
          </p:cNvPr>
          <p:cNvSpPr txBox="1"/>
          <p:nvPr/>
        </p:nvSpPr>
        <p:spPr>
          <a:xfrm>
            <a:off x="5234542" y="5163409"/>
            <a:ext cx="6905999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65">
              <a:defRPr/>
            </a:pPr>
            <a:r>
              <a:rPr lang="en-GB" sz="3200" b="1" dirty="0">
                <a:solidFill>
                  <a:srgbClr val="002060"/>
                </a:solidFill>
                <a:latin typeface="Calibri" panose="020F0502020204030204"/>
              </a:rPr>
              <a:t>Thank you for your attention</a:t>
            </a:r>
          </a:p>
        </p:txBody>
      </p:sp>
      <p:pic>
        <p:nvPicPr>
          <p:cNvPr id="18" name="Picture 67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8BFA5979-470D-A7B7-CD11-2DD05AA85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906" y="4877356"/>
            <a:ext cx="1187052" cy="9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E3DEBFD-B3ED-B114-9151-816C98245176}"/>
              </a:ext>
            </a:extLst>
          </p:cNvPr>
          <p:cNvSpPr txBox="1"/>
          <p:nvPr/>
        </p:nvSpPr>
        <p:spPr>
          <a:xfrm>
            <a:off x="8199550" y="3393977"/>
            <a:ext cx="4010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5">
              <a:defRPr/>
            </a:pPr>
            <a:r>
              <a:rPr lang="it-IT" kern="100" dirty="0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Francesco Tommasino, Emanuele </a:t>
            </a:r>
            <a:r>
              <a:rPr lang="it-IT" kern="100" dirty="0" err="1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Scifoni</a:t>
            </a:r>
            <a:r>
              <a:rPr lang="it-IT" kern="100" dirty="0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Enrico </a:t>
            </a:r>
            <a:r>
              <a:rPr lang="it-IT" kern="100" dirty="0" err="1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Verroi</a:t>
            </a:r>
            <a:r>
              <a:rPr lang="it-IT" kern="100" dirty="0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Stefano </a:t>
            </a:r>
            <a:r>
              <a:rPr lang="it-IT" kern="100" dirty="0" err="1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Lorentini</a:t>
            </a:r>
            <a:r>
              <a:rPr lang="it-IT" kern="100" dirty="0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Annalisa </a:t>
            </a:r>
            <a:r>
              <a:rPr lang="it-IT" kern="100" dirty="0" err="1">
                <a:solidFill>
                  <a:prstClr val="black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Trianni</a:t>
            </a:r>
            <a:endParaRPr lang="it-IT" sz="1800" kern="100" dirty="0">
              <a:solidFill>
                <a:srgbClr val="02091C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/>
          </a:p>
        </p:txBody>
      </p:sp>
      <p:pic>
        <p:nvPicPr>
          <p:cNvPr id="20" name="Immagine 19" descr="Immagine che contiene Elementi grafici, arte&#10;&#10;Descrizione generata automaticamente">
            <a:extLst>
              <a:ext uri="{FF2B5EF4-FFF2-40B4-BE49-F238E27FC236}">
                <a16:creationId xmlns:a16="http://schemas.microsoft.com/office/drawing/2014/main" id="{8C53E692-771D-3AF6-C234-E12A642B6F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1"/>
          <a:stretch/>
        </p:blipFill>
        <p:spPr>
          <a:xfrm>
            <a:off x="6605614" y="3441847"/>
            <a:ext cx="537753" cy="480986"/>
          </a:xfrm>
          <a:prstGeom prst="rect">
            <a:avLst/>
          </a:prstGeom>
        </p:spPr>
      </p:pic>
      <p:pic>
        <p:nvPicPr>
          <p:cNvPr id="21" name="Immagine 20" descr="Immagine che contiene testo, Carattere, cerchio, Elementi grafici&#10;&#10;Descrizione generata automaticamente">
            <a:extLst>
              <a:ext uri="{FF2B5EF4-FFF2-40B4-BE49-F238E27FC236}">
                <a16:creationId xmlns:a16="http://schemas.microsoft.com/office/drawing/2014/main" id="{D45AA18A-97D6-096A-407E-293A8C67E0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48" y="3308874"/>
            <a:ext cx="843444" cy="77411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06CD98C-208E-8C51-AEAA-170FD5EC8922}"/>
              </a:ext>
            </a:extLst>
          </p:cNvPr>
          <p:cNvSpPr/>
          <p:nvPr/>
        </p:nvSpPr>
        <p:spPr>
          <a:xfrm>
            <a:off x="246232" y="685566"/>
            <a:ext cx="11640968" cy="1805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6E9C45-B3CE-1AF6-70AF-4FB1644073BC}"/>
              </a:ext>
            </a:extLst>
          </p:cNvPr>
          <p:cNvSpPr txBox="1"/>
          <p:nvPr/>
        </p:nvSpPr>
        <p:spPr>
          <a:xfrm>
            <a:off x="9151531" y="6496269"/>
            <a:ext cx="371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giuliana.milluzzo@ct.infn.it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838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39" descr="Immagine che contiene logo&#10;&#10;Descrizione generata automaticamente">
            <a:extLst>
              <a:ext uri="{FF2B5EF4-FFF2-40B4-BE49-F238E27FC236}">
                <a16:creationId xmlns:a16="http://schemas.microsoft.com/office/drawing/2014/main" id="{A756CECF-16B0-8CA3-CFF3-69CBB0694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930" y="8170"/>
            <a:ext cx="981943" cy="7042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Segnaposto contenuto 2">
                <a:extLst>
                  <a:ext uri="{FF2B5EF4-FFF2-40B4-BE49-F238E27FC236}">
                    <a16:creationId xmlns:a16="http://schemas.microsoft.com/office/drawing/2014/main" id="{F2FEF68B-6E34-D992-F0CE-1DD784E8611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67299" y="754419"/>
                <a:ext cx="4796588" cy="435133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GB" sz="1600" b="1" dirty="0"/>
                  <a:t>SILICON</a:t>
                </a:r>
                <a:endParaRPr lang="en-GB" sz="1467" dirty="0"/>
              </a:p>
              <a:p>
                <a:r>
                  <a:rPr lang="en-GB" sz="1467" dirty="0">
                    <a:solidFill>
                      <a:srgbClr val="4472C4"/>
                    </a:solidFill>
                  </a:rPr>
                  <a:t>High sensitivity, spatial res, developed technology</a:t>
                </a:r>
              </a:p>
              <a:p>
                <a:r>
                  <a:rPr lang="en-GB" sz="1467" dirty="0"/>
                  <a:t>Unknown factor: linearity with DR, recombination effect, radiation resistance</a:t>
                </a:r>
              </a:p>
              <a:p>
                <a:pPr marL="0" indent="0">
                  <a:buNone/>
                </a:pPr>
                <a:r>
                  <a:rPr lang="en-GB" sz="1600" b="1" dirty="0"/>
                  <a:t>DIAMOND</a:t>
                </a:r>
              </a:p>
              <a:p>
                <a:r>
                  <a:rPr lang="en-GB" sz="1467" dirty="0">
                    <a:solidFill>
                      <a:srgbClr val="4472C4"/>
                    </a:solidFill>
                  </a:rPr>
                  <a:t>Radiation hardness, h resistivity of intrinsic diamond, large saturated carrier velocity</a:t>
                </a:r>
              </a:p>
              <a:p>
                <a:r>
                  <a:rPr lang="en-GB" sz="1467" dirty="0"/>
                  <a:t>Challenging issues: possibility of straddle areas several cm</a:t>
                </a:r>
                <a:r>
                  <a:rPr lang="en-GB" sz="1467" baseline="30000" dirty="0"/>
                  <a:t>2</a:t>
                </a:r>
              </a:p>
              <a:p>
                <a:pPr marL="0" indent="0">
                  <a:buNone/>
                </a:pPr>
                <a:r>
                  <a:rPr lang="en-GB" sz="1600" b="1" dirty="0"/>
                  <a:t>SIC</a:t>
                </a:r>
              </a:p>
              <a:p>
                <a:r>
                  <a:rPr lang="en-GB" sz="1467" dirty="0"/>
                  <a:t>Ideal compromise: </a:t>
                </a:r>
                <a:r>
                  <a:rPr lang="en-GB" sz="1467" dirty="0">
                    <a:solidFill>
                      <a:srgbClr val="4472C4"/>
                    </a:solidFill>
                  </a:rPr>
                  <a:t>h electrical stiffness, speed  of charges, melting T,  thermal diffusivity, industrial maturity</a:t>
                </a:r>
              </a:p>
              <a:p>
                <a:r>
                  <a:rPr lang="en-GB" sz="1467" dirty="0"/>
                  <a:t>Preliminary simulation: DR linearity up to 10</a:t>
                </a:r>
                <a:r>
                  <a:rPr lang="en-GB" sz="1467" baseline="30000" dirty="0"/>
                  <a:t>11</a:t>
                </a:r>
                <a:r>
                  <a:rPr lang="en-GB" sz="1467" dirty="0"/>
                  <a:t> </a:t>
                </a:r>
                <a:r>
                  <a:rPr lang="en-GB" sz="1467" dirty="0" err="1"/>
                  <a:t>Gy</a:t>
                </a:r>
                <a:r>
                  <a:rPr lang="en-GB" sz="1467" dirty="0"/>
                  <a:t>/s on X-ray beams for </a:t>
                </a:r>
                <a:r>
                  <a:rPr lang="en-GB" sz="1467" dirty="0" err="1"/>
                  <a:t>SiC</a:t>
                </a:r>
                <a:r>
                  <a:rPr lang="en-GB" sz="1467" dirty="0"/>
                  <a:t> membranes (2</a:t>
                </a:r>
                <a:r>
                  <a:rPr lang="en-GB" sz="1467" dirty="0">
                    <a:cs typeface="DejaVu Math TeX Gyre" panose="02000503000000000000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467" i="1"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𝜇</m:t>
                    </m:r>
                    <m:r>
                      <a:rPr lang="en-GB" sz="1467" i="1"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𝑚</m:t>
                    </m:r>
                  </m:oMath>
                </a14:m>
                <a:r>
                  <a:rPr lang="en-GB" sz="1467" dirty="0"/>
                  <a:t> thick)</a:t>
                </a:r>
              </a:p>
              <a:p>
                <a:endParaRPr lang="en-GB" sz="1467" dirty="0"/>
              </a:p>
            </p:txBody>
          </p:sp>
        </mc:Choice>
        <mc:Fallback xmlns="">
          <p:sp>
            <p:nvSpPr>
              <p:cNvPr id="24" name="Segnaposto contenuto 2">
                <a:extLst>
                  <a:ext uri="{FF2B5EF4-FFF2-40B4-BE49-F238E27FC236}">
                    <a16:creationId xmlns:a16="http://schemas.microsoft.com/office/drawing/2014/main" id="{F2FEF68B-6E34-D992-F0CE-1DD784E861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67299" y="754419"/>
                <a:ext cx="4796588" cy="4351339"/>
              </a:xfrm>
              <a:blipFill>
                <a:blip r:embed="rId4"/>
                <a:stretch>
                  <a:fillRect l="-528" t="-8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egnaposto contenuto 2">
            <a:extLst>
              <a:ext uri="{FF2B5EF4-FFF2-40B4-BE49-F238E27FC236}">
                <a16:creationId xmlns:a16="http://schemas.microsoft.com/office/drawing/2014/main" id="{2398F01E-8E10-BA7F-D991-685DBC2B9874}"/>
              </a:ext>
            </a:extLst>
          </p:cNvPr>
          <p:cNvSpPr txBox="1">
            <a:spLocks/>
          </p:cNvSpPr>
          <p:nvPr/>
        </p:nvSpPr>
        <p:spPr>
          <a:xfrm>
            <a:off x="8215970" y="5200689"/>
            <a:ext cx="3628084" cy="115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i="1" dirty="0">
                <a:latin typeface="+mn-lt"/>
              </a:rPr>
              <a:t>Diamond and </a:t>
            </a:r>
            <a:r>
              <a:rPr lang="it-IT" sz="1600" i="1" dirty="0" err="1">
                <a:latin typeface="+mn-lt"/>
              </a:rPr>
              <a:t>SiC</a:t>
            </a:r>
            <a:r>
              <a:rPr lang="it-IT" sz="1600" i="1" dirty="0">
                <a:latin typeface="+mn-lt"/>
              </a:rPr>
              <a:t> are </a:t>
            </a:r>
            <a:r>
              <a:rPr lang="it-IT" sz="1600" i="1" dirty="0" err="1">
                <a:latin typeface="+mn-lt"/>
              </a:rPr>
              <a:t>expected</a:t>
            </a:r>
            <a:r>
              <a:rPr lang="it-IT" sz="1600" i="1" dirty="0">
                <a:latin typeface="+mn-lt"/>
              </a:rPr>
              <a:t> to be </a:t>
            </a:r>
            <a:r>
              <a:rPr lang="it-IT" sz="1600" b="1" i="1" dirty="0" err="1">
                <a:latin typeface="+mn-lt"/>
              </a:rPr>
              <a:t>less</a:t>
            </a:r>
            <a:r>
              <a:rPr lang="it-IT" sz="1600" b="1" i="1" dirty="0">
                <a:latin typeface="+mn-lt"/>
              </a:rPr>
              <a:t> sensitive </a:t>
            </a:r>
            <a:r>
              <a:rPr lang="it-IT" sz="1600" b="1" i="1" dirty="0" err="1">
                <a:latin typeface="+mn-lt"/>
              </a:rPr>
              <a:t>than</a:t>
            </a:r>
            <a:r>
              <a:rPr lang="it-IT" sz="1600" b="1" i="1" dirty="0">
                <a:latin typeface="+mn-lt"/>
              </a:rPr>
              <a:t> Si </a:t>
            </a:r>
            <a:r>
              <a:rPr lang="it-IT" sz="1600" i="1" dirty="0">
                <a:latin typeface="+mn-lt"/>
                <a:sym typeface="Wingdings" pitchFamily="2" charset="2"/>
              </a:rPr>
              <a:t> </a:t>
            </a:r>
            <a:r>
              <a:rPr lang="it-IT" sz="1600" i="1" dirty="0" err="1">
                <a:latin typeface="+mn-lt"/>
                <a:sym typeface="Wingdings" pitchFamily="2" charset="2"/>
              </a:rPr>
              <a:t>Advantage</a:t>
            </a:r>
            <a:r>
              <a:rPr lang="it-IT" sz="1600" i="1" dirty="0">
                <a:latin typeface="+mn-lt"/>
                <a:sym typeface="Wingdings" pitchFamily="2" charset="2"/>
              </a:rPr>
              <a:t> for UHDR </a:t>
            </a:r>
            <a:r>
              <a:rPr lang="it-IT" sz="1600" i="1" dirty="0" err="1">
                <a:latin typeface="+mn-lt"/>
                <a:sym typeface="Wingdings" pitchFamily="2" charset="2"/>
              </a:rPr>
              <a:t>application</a:t>
            </a:r>
            <a:r>
              <a:rPr lang="it-IT" sz="1600" i="1" dirty="0">
                <a:latin typeface="+mn-lt"/>
                <a:sym typeface="Wingdings" pitchFamily="2" charset="2"/>
              </a:rPr>
              <a:t> (reduce tot </a:t>
            </a:r>
            <a:r>
              <a:rPr lang="it-IT" sz="1600" i="1" dirty="0" err="1">
                <a:latin typeface="+mn-lt"/>
                <a:sym typeface="Wingdings" pitchFamily="2" charset="2"/>
              </a:rPr>
              <a:t>charge</a:t>
            </a:r>
            <a:r>
              <a:rPr lang="it-IT" sz="1600" i="1" dirty="0">
                <a:latin typeface="+mn-lt"/>
                <a:sym typeface="Wingdings" pitchFamily="2" charset="2"/>
              </a:rPr>
              <a:t> </a:t>
            </a:r>
            <a:r>
              <a:rPr lang="it-IT" sz="1600" i="1" dirty="0" err="1">
                <a:latin typeface="+mn-lt"/>
                <a:sym typeface="Wingdings" pitchFamily="2" charset="2"/>
              </a:rPr>
              <a:t>released</a:t>
            </a:r>
            <a:r>
              <a:rPr lang="it-IT" sz="1600" i="1" dirty="0">
                <a:latin typeface="+mn-lt"/>
                <a:sym typeface="Wingdings" pitchFamily="2" charset="2"/>
              </a:rPr>
              <a:t> in the </a:t>
            </a:r>
            <a:r>
              <a:rPr lang="it-IT" sz="1600" i="1" dirty="0" err="1">
                <a:latin typeface="+mn-lt"/>
                <a:sym typeface="Wingdings" pitchFamily="2" charset="2"/>
              </a:rPr>
              <a:t>sensor</a:t>
            </a:r>
            <a:r>
              <a:rPr lang="it-IT" sz="1600" i="1" dirty="0">
                <a:latin typeface="+mn-lt"/>
                <a:sym typeface="Wingdings" pitchFamily="2" charset="2"/>
              </a:rPr>
              <a:t> </a:t>
            </a:r>
            <a:r>
              <a:rPr lang="it-IT" sz="1600" i="1" dirty="0" err="1">
                <a:latin typeface="+mn-lt"/>
                <a:sym typeface="Wingdings" pitchFamily="2" charset="2"/>
              </a:rPr>
              <a:t>chn</a:t>
            </a:r>
            <a:r>
              <a:rPr lang="it-IT" sz="1600" i="1" dirty="0">
                <a:latin typeface="+mn-lt"/>
                <a:sym typeface="Wingdings" pitchFamily="2" charset="2"/>
              </a:rPr>
              <a:t>)</a:t>
            </a:r>
            <a:endParaRPr lang="it-IT" sz="1600" i="1" dirty="0">
              <a:latin typeface="+mn-lt"/>
            </a:endParaRPr>
          </a:p>
        </p:txBody>
      </p:sp>
      <p:pic>
        <p:nvPicPr>
          <p:cNvPr id="29" name="Immagine 28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3A2E9676-9F7F-2E93-71B4-2E6F265F2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120" y="529619"/>
            <a:ext cx="7129553" cy="4359212"/>
          </a:xfrm>
          <a:prstGeom prst="rect">
            <a:avLst/>
          </a:prstGeom>
        </p:spPr>
      </p:pic>
      <p:pic>
        <p:nvPicPr>
          <p:cNvPr id="7" name="Immagine 24">
            <a:extLst>
              <a:ext uri="{FF2B5EF4-FFF2-40B4-BE49-F238E27FC236}">
                <a16:creationId xmlns:a16="http://schemas.microsoft.com/office/drawing/2014/main" id="{FFD876A2-77E9-9C17-3827-0C03A2E49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5407" y="5431283"/>
            <a:ext cx="1670028" cy="1067699"/>
          </a:xfrm>
          <a:prstGeom prst="rect">
            <a:avLst/>
          </a:prstGeom>
        </p:spPr>
      </p:pic>
      <p:pic>
        <p:nvPicPr>
          <p:cNvPr id="9" name="Immagine 2">
            <a:extLst>
              <a:ext uri="{FF2B5EF4-FFF2-40B4-BE49-F238E27FC236}">
                <a16:creationId xmlns:a16="http://schemas.microsoft.com/office/drawing/2014/main" id="{4C5D0BD1-D704-D199-9D3D-E2360ED71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933" y="5437955"/>
            <a:ext cx="1670028" cy="1061027"/>
          </a:xfrm>
          <a:prstGeom prst="rect">
            <a:avLst/>
          </a:prstGeom>
        </p:spPr>
      </p:pic>
      <p:sp>
        <p:nvSpPr>
          <p:cNvPr id="10" name="CasellaDiTesto 3">
            <a:extLst>
              <a:ext uri="{FF2B5EF4-FFF2-40B4-BE49-F238E27FC236}">
                <a16:creationId xmlns:a16="http://schemas.microsoft.com/office/drawing/2014/main" id="{BCD4FCEF-53A0-0B0A-AF57-A92FE1BBA3AD}"/>
              </a:ext>
            </a:extLst>
          </p:cNvPr>
          <p:cNvSpPr txBox="1"/>
          <p:nvPr/>
        </p:nvSpPr>
        <p:spPr>
          <a:xfrm>
            <a:off x="586315" y="5022299"/>
            <a:ext cx="140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Silicon </a:t>
            </a: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C44A70BC-16F0-0987-777D-FCB7592DF429}"/>
              </a:ext>
            </a:extLst>
          </p:cNvPr>
          <p:cNvSpPr txBox="1"/>
          <p:nvPr/>
        </p:nvSpPr>
        <p:spPr>
          <a:xfrm>
            <a:off x="2709742" y="5059167"/>
            <a:ext cx="167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Diamond </a:t>
            </a:r>
          </a:p>
        </p:txBody>
      </p:sp>
      <p:sp>
        <p:nvSpPr>
          <p:cNvPr id="12" name="CasellaDiTesto 21">
            <a:extLst>
              <a:ext uri="{FF2B5EF4-FFF2-40B4-BE49-F238E27FC236}">
                <a16:creationId xmlns:a16="http://schemas.microsoft.com/office/drawing/2014/main" id="{CB4D31BF-276A-4222-BA1A-64B1B76B661D}"/>
              </a:ext>
            </a:extLst>
          </p:cNvPr>
          <p:cNvSpPr txBox="1"/>
          <p:nvPr/>
        </p:nvSpPr>
        <p:spPr>
          <a:xfrm>
            <a:off x="1910482" y="5469477"/>
            <a:ext cx="620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/>
              <a:t>+</a:t>
            </a:r>
          </a:p>
        </p:txBody>
      </p:sp>
      <p:sp>
        <p:nvSpPr>
          <p:cNvPr id="13" name="Freccia destra 29">
            <a:extLst>
              <a:ext uri="{FF2B5EF4-FFF2-40B4-BE49-F238E27FC236}">
                <a16:creationId xmlns:a16="http://schemas.microsoft.com/office/drawing/2014/main" id="{131FDAFF-C3DD-2F70-0730-FFFFA567450E}"/>
              </a:ext>
            </a:extLst>
          </p:cNvPr>
          <p:cNvSpPr/>
          <p:nvPr/>
        </p:nvSpPr>
        <p:spPr>
          <a:xfrm>
            <a:off x="4311290" y="5676134"/>
            <a:ext cx="789237" cy="494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4" name="CasellaDiTesto 33">
            <a:extLst>
              <a:ext uri="{FF2B5EF4-FFF2-40B4-BE49-F238E27FC236}">
                <a16:creationId xmlns:a16="http://schemas.microsoft.com/office/drawing/2014/main" id="{C6E39540-8D92-EA17-BBF4-8915EBF8ED13}"/>
              </a:ext>
            </a:extLst>
          </p:cNvPr>
          <p:cNvSpPr txBox="1"/>
          <p:nvPr/>
        </p:nvSpPr>
        <p:spPr>
          <a:xfrm>
            <a:off x="5282616" y="5144764"/>
            <a:ext cx="2873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697" indent="-139697">
              <a:buFont typeface="Arial" panose="020B0604020202020204" pitchFamily="34" charset="0"/>
              <a:buChar char="•"/>
            </a:pPr>
            <a:r>
              <a:rPr lang="en-GB" sz="1600" dirty="0"/>
              <a:t>Radiation </a:t>
            </a:r>
            <a:r>
              <a:rPr lang="en-GB" sz="1600" b="1" dirty="0"/>
              <a:t>hardness</a:t>
            </a:r>
          </a:p>
          <a:p>
            <a:pPr marL="139697" indent="-139697">
              <a:buFont typeface="Arial" panose="020B0604020202020204" pitchFamily="34" charset="0"/>
              <a:buChar char="•"/>
            </a:pPr>
            <a:r>
              <a:rPr lang="en-GB" sz="1600" dirty="0"/>
              <a:t>High signal to noise ratio</a:t>
            </a:r>
          </a:p>
          <a:p>
            <a:pPr marL="139697" indent="-139697">
              <a:buFont typeface="Arial" panose="020B0604020202020204" pitchFamily="34" charset="0"/>
              <a:buChar char="•"/>
            </a:pPr>
            <a:r>
              <a:rPr lang="en-GB" sz="1600" dirty="0"/>
              <a:t>High </a:t>
            </a:r>
            <a:r>
              <a:rPr lang="en-GB" sz="1600" b="1" dirty="0"/>
              <a:t>time resolution (ns)</a:t>
            </a:r>
            <a:r>
              <a:rPr lang="en-GB" sz="1600" dirty="0"/>
              <a:t> and fast collection time</a:t>
            </a:r>
          </a:p>
          <a:p>
            <a:pPr marL="139697" indent="-139697">
              <a:buFont typeface="Arial" panose="020B0604020202020204" pitchFamily="34" charset="0"/>
              <a:buChar char="•"/>
            </a:pPr>
            <a:r>
              <a:rPr lang="en-GB" sz="1600" b="1" dirty="0"/>
              <a:t>Large area devices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CC715E-27DF-6D2B-EDEC-78BCAF023C07}"/>
              </a:ext>
            </a:extLst>
          </p:cNvPr>
          <p:cNvSpPr txBox="1"/>
          <p:nvPr/>
        </p:nvSpPr>
        <p:spPr>
          <a:xfrm>
            <a:off x="4254298" y="5306801"/>
            <a:ext cx="908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 err="1"/>
              <a:t>SiC</a:t>
            </a:r>
            <a:endParaRPr lang="en-GB" b="1" dirty="0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24877C5D-948C-F924-DF9D-C01566A6B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44756" y="48417"/>
            <a:ext cx="9721080" cy="576064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Calibri" panose="020F0502020204030204" pitchFamily="34" charset="0"/>
              </a:rPr>
              <a:t>Semiconductors radiation detectors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38BFC56-9F27-2972-914A-C73F910B2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>
                <a:solidFill>
                  <a:schemeClr val="tx1"/>
                </a:solidFill>
              </a:rPr>
              <a:t>2</a:t>
            </a:fld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7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09E48-4019-7AA1-3927-88332CBD1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>
            <a:extLst>
              <a:ext uri="{FF2B5EF4-FFF2-40B4-BE49-F238E27FC236}">
                <a16:creationId xmlns:a16="http://schemas.microsoft.com/office/drawing/2014/main" id="{7F43326A-AD85-5F60-BAAF-CF79F6EFEBB5}"/>
              </a:ext>
            </a:extLst>
          </p:cNvPr>
          <p:cNvSpPr/>
          <p:nvPr/>
        </p:nvSpPr>
        <p:spPr>
          <a:xfrm>
            <a:off x="8228075" y="2632364"/>
            <a:ext cx="3896650" cy="3445210"/>
          </a:xfrm>
          <a:prstGeom prst="rect">
            <a:avLst/>
          </a:prstGeom>
          <a:solidFill>
            <a:srgbClr val="F4DA86"/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ABE50C8-9793-E885-F31B-DF7068F8F4F9}"/>
              </a:ext>
            </a:extLst>
          </p:cNvPr>
          <p:cNvSpPr/>
          <p:nvPr/>
        </p:nvSpPr>
        <p:spPr>
          <a:xfrm>
            <a:off x="233757" y="2632364"/>
            <a:ext cx="7961119" cy="34452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2DAA63D-AD31-6297-8F47-91E67DEB2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951" y="123515"/>
            <a:ext cx="10225107" cy="656911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Silicon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carbide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detectors</a:t>
            </a:r>
          </a:p>
        </p:txBody>
      </p:sp>
      <p:pic>
        <p:nvPicPr>
          <p:cNvPr id="40" name="Immagine 39" descr="Immagine che contiene logo&#10;&#10;Descrizione generata automaticamente">
            <a:extLst>
              <a:ext uri="{FF2B5EF4-FFF2-40B4-BE49-F238E27FC236}">
                <a16:creationId xmlns:a16="http://schemas.microsoft.com/office/drawing/2014/main" id="{91722006-3AC7-9DA2-A9D9-38999771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0" y="40566"/>
            <a:ext cx="1584113" cy="1136191"/>
          </a:xfrm>
          <a:prstGeom prst="rect">
            <a:avLst/>
          </a:prstGeom>
        </p:spPr>
      </p:pic>
      <p:grpSp>
        <p:nvGrpSpPr>
          <p:cNvPr id="38" name="Gruppo 37">
            <a:extLst>
              <a:ext uri="{FF2B5EF4-FFF2-40B4-BE49-F238E27FC236}">
                <a16:creationId xmlns:a16="http://schemas.microsoft.com/office/drawing/2014/main" id="{8C747F25-F391-9A60-8408-15D47835D01C}"/>
              </a:ext>
            </a:extLst>
          </p:cNvPr>
          <p:cNvGrpSpPr/>
          <p:nvPr/>
        </p:nvGrpSpPr>
        <p:grpSpPr>
          <a:xfrm>
            <a:off x="477250" y="780426"/>
            <a:ext cx="7778932" cy="4444781"/>
            <a:chOff x="129099" y="843562"/>
            <a:chExt cx="6048375" cy="3212191"/>
          </a:xfrm>
        </p:grpSpPr>
        <p:sp>
          <p:nvSpPr>
            <p:cNvPr id="23" name="Segnaposto contenuto 6">
              <a:extLst>
                <a:ext uri="{FF2B5EF4-FFF2-40B4-BE49-F238E27FC236}">
                  <a16:creationId xmlns:a16="http://schemas.microsoft.com/office/drawing/2014/main" id="{5FB52C2F-79A1-06EB-C007-CAF25DF82D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9099" y="1895512"/>
              <a:ext cx="6048375" cy="2160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CC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CC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CC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CC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CC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99CC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99CC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99CC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99CC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buNone/>
              </a:pPr>
              <a:endParaRPr lang="en-US" sz="28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ctr">
                <a:buNone/>
              </a:pPr>
              <a:endParaRPr lang="en-US" b="1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ctr">
                <a:buNone/>
              </a:pPr>
              <a:endParaRPr lang="en-US" b="1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ctr">
                <a:buNone/>
              </a:pPr>
              <a:endParaRPr lang="en-US" b="1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ctr">
                <a:buNone/>
              </a:pPr>
              <a:endParaRPr lang="en-US" b="1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ctr">
                <a:buNone/>
              </a:pPr>
              <a:br>
                <a:rPr lang="en-US" sz="2200" b="1" kern="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n-US" sz="2200" b="1" kern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Immagine 4" descr="Immagine che contiene logo&#10;&#10;Descrizione generata automaticamente">
              <a:extLst>
                <a:ext uri="{FF2B5EF4-FFF2-40B4-BE49-F238E27FC236}">
                  <a16:creationId xmlns:a16="http://schemas.microsoft.com/office/drawing/2014/main" id="{4C78D9F7-213E-C101-C92F-CC653B87C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5433" y="843562"/>
              <a:ext cx="3425024" cy="1322897"/>
            </a:xfrm>
            <a:prstGeom prst="rect">
              <a:avLst/>
            </a:prstGeom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D9E372C-CC3D-8BAC-2132-5C43DFA94E77}"/>
              </a:ext>
            </a:extLst>
          </p:cNvPr>
          <p:cNvSpPr txBox="1"/>
          <p:nvPr/>
        </p:nvSpPr>
        <p:spPr>
          <a:xfrm>
            <a:off x="4884187" y="3655790"/>
            <a:ext cx="3726413" cy="31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10x10 mm </a:t>
            </a:r>
            <a:r>
              <a:rPr lang="it-IT" sz="1400" b="1" baseline="30000" dirty="0"/>
              <a:t>2     </a:t>
            </a:r>
            <a:r>
              <a:rPr lang="it-IT" sz="1400" b="1" dirty="0"/>
              <a:t>5x5 mm</a:t>
            </a:r>
            <a:r>
              <a:rPr lang="it-IT" sz="1400" b="1" baseline="30000" dirty="0"/>
              <a:t>2.       </a:t>
            </a:r>
            <a:r>
              <a:rPr lang="it-IT" sz="1400" b="1" dirty="0"/>
              <a:t> 2x2 mm </a:t>
            </a:r>
            <a:r>
              <a:rPr lang="it-IT" sz="1400" b="1" baseline="30000" dirty="0"/>
              <a:t>2</a:t>
            </a:r>
          </a:p>
        </p:txBody>
      </p:sp>
      <p:pic>
        <p:nvPicPr>
          <p:cNvPr id="15" name="Immagine 14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DC7C00AF-46DE-CFB0-7FAE-E6D9D491E1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 bwMode="auto">
          <a:xfrm>
            <a:off x="339847" y="3690347"/>
            <a:ext cx="4125459" cy="2238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24865E39-7DC2-2259-584E-27096283D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193" y="3996615"/>
            <a:ext cx="3298995" cy="1686939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35F2748-2C62-FA52-EB05-6B3FA5111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3</a:t>
            </a:fld>
            <a:endParaRPr lang="en-GB"/>
          </a:p>
        </p:txBody>
      </p:sp>
      <p:pic>
        <p:nvPicPr>
          <p:cNvPr id="4" name="Picture 67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4316AAFE-8278-6C05-E20B-6EA00A86A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29" y="1020217"/>
            <a:ext cx="1777857" cy="135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1AB0AF9-B910-7A95-7A9D-25084804B904}"/>
              </a:ext>
            </a:extLst>
          </p:cNvPr>
          <p:cNvSpPr txBox="1"/>
          <p:nvPr/>
        </p:nvSpPr>
        <p:spPr>
          <a:xfrm>
            <a:off x="292319" y="2180034"/>
            <a:ext cx="120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FRIDA</a:t>
            </a:r>
          </a:p>
        </p:txBody>
      </p:sp>
      <p:pic>
        <p:nvPicPr>
          <p:cNvPr id="9" name="Immagine 8" descr="Immagine che contiene elettronica, Ingegneria elettronica, Dispositivo elettronico, Componente di circuito&#10;&#10;Descrizione generata automaticamente">
            <a:extLst>
              <a:ext uri="{FF2B5EF4-FFF2-40B4-BE49-F238E27FC236}">
                <a16:creationId xmlns:a16="http://schemas.microsoft.com/office/drawing/2014/main" id="{335182BC-96DC-2D1D-CC1D-AEF97845AD2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650" t="31788" r="28478" b="34410"/>
          <a:stretch/>
        </p:blipFill>
        <p:spPr>
          <a:xfrm>
            <a:off x="10659682" y="3952947"/>
            <a:ext cx="1192999" cy="167217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106E680-9F4D-766D-01F5-74C3440D30D3}"/>
              </a:ext>
            </a:extLst>
          </p:cNvPr>
          <p:cNvSpPr txBox="1"/>
          <p:nvPr/>
        </p:nvSpPr>
        <p:spPr>
          <a:xfrm>
            <a:off x="8532686" y="2743200"/>
            <a:ext cx="33325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Schottky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diodes: 300-800 um diameter, 22 um thick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Guard ring structure to reduce superficial leakage </a:t>
            </a:r>
          </a:p>
          <a:p>
            <a:pPr algn="ctr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B70AD02-DAA7-9EE9-09D6-EE59442784C5}"/>
              </a:ext>
            </a:extLst>
          </p:cNvPr>
          <p:cNvSpPr txBox="1"/>
          <p:nvPr/>
        </p:nvSpPr>
        <p:spPr>
          <a:xfrm>
            <a:off x="681185" y="2779893"/>
            <a:ext cx="7050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PiN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diodes: 4-100 mm</a:t>
            </a:r>
            <a:r>
              <a:rPr lang="en-GB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10 um thick</a:t>
            </a:r>
          </a:p>
        </p:txBody>
      </p:sp>
      <p:pic>
        <p:nvPicPr>
          <p:cNvPr id="21" name="Immagine 20" descr="Immagine che contiene nebbia, muro, interno, riflesso&#10;&#10;Descrizione generata automaticamente">
            <a:extLst>
              <a:ext uri="{FF2B5EF4-FFF2-40B4-BE49-F238E27FC236}">
                <a16:creationId xmlns:a16="http://schemas.microsoft.com/office/drawing/2014/main" id="{D1AA7F2C-A0B1-1923-AF2F-2C6070F9920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4241" t="50000" r="30572" b="11380"/>
          <a:stretch/>
        </p:blipFill>
        <p:spPr>
          <a:xfrm>
            <a:off x="9221262" y="4499304"/>
            <a:ext cx="1331733" cy="1517607"/>
          </a:xfrm>
          <a:prstGeom prst="rect">
            <a:avLst/>
          </a:prstGeom>
        </p:spPr>
      </p:pic>
      <p:pic>
        <p:nvPicPr>
          <p:cNvPr id="19" name="Immagine 18" descr="Immagine che contiene interno, arte, design&#10;&#10;Descrizione generata automaticamente">
            <a:extLst>
              <a:ext uri="{FF2B5EF4-FFF2-40B4-BE49-F238E27FC236}">
                <a16:creationId xmlns:a16="http://schemas.microsoft.com/office/drawing/2014/main" id="{0DDC99F6-E4C5-E23A-D5E1-F76F596FA04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4359" t="23808" r="21502" b="22531"/>
          <a:stretch/>
        </p:blipFill>
        <p:spPr>
          <a:xfrm>
            <a:off x="8346537" y="3946946"/>
            <a:ext cx="1324379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5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4BE41-595D-2185-DC59-127D1F4A9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DE0BAA-6BEC-26AD-B382-2311C45697D3}"/>
              </a:ext>
            </a:extLst>
          </p:cNvPr>
          <p:cNvSpPr txBox="1"/>
          <p:nvPr/>
        </p:nvSpPr>
        <p:spPr>
          <a:xfrm>
            <a:off x="385032" y="2470696"/>
            <a:ext cx="2774282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Radiation dosimetry</a:t>
            </a:r>
          </a:p>
          <a:p>
            <a:pPr algn="ctr"/>
            <a:endParaRPr lang="en-GB" sz="2000" b="1" dirty="0"/>
          </a:p>
          <a:p>
            <a:pPr algn="ctr"/>
            <a:r>
              <a:rPr lang="en-GB" sz="2000" i="1" dirty="0"/>
              <a:t>Proving the suitability of </a:t>
            </a:r>
            <a:r>
              <a:rPr lang="en-GB" sz="2000" i="1" dirty="0" err="1"/>
              <a:t>SiC</a:t>
            </a:r>
            <a:r>
              <a:rPr lang="en-GB" sz="2000" i="1" dirty="0"/>
              <a:t> detectors for dosimetry</a:t>
            </a:r>
          </a:p>
          <a:p>
            <a:pPr algn="ctr"/>
            <a:r>
              <a:rPr lang="en-GB" sz="2000" i="1" dirty="0"/>
              <a:t>in FLASH radiotherapy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45FC94-7A10-672C-E0AD-20AC271FBF51}"/>
              </a:ext>
            </a:extLst>
          </p:cNvPr>
          <p:cNvSpPr txBox="1"/>
          <p:nvPr/>
        </p:nvSpPr>
        <p:spPr>
          <a:xfrm>
            <a:off x="3753227" y="2459504"/>
            <a:ext cx="3287208" cy="1938992"/>
          </a:xfrm>
          <a:prstGeom prst="rect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Beam monitoring of the beam parameters</a:t>
            </a:r>
          </a:p>
          <a:p>
            <a:pPr algn="ctr"/>
            <a:endParaRPr lang="en-GB" sz="2000" b="1" dirty="0"/>
          </a:p>
          <a:p>
            <a:pPr algn="ctr"/>
            <a:r>
              <a:rPr lang="en-GB" sz="2000" i="1" dirty="0"/>
              <a:t>Adapting the technology for enabling the beam monitoring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0FADF0-5080-B78E-AA44-68EA58621105}"/>
              </a:ext>
            </a:extLst>
          </p:cNvPr>
          <p:cNvSpPr txBox="1"/>
          <p:nvPr/>
        </p:nvSpPr>
        <p:spPr>
          <a:xfrm>
            <a:off x="7519195" y="2470696"/>
            <a:ext cx="4263790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Reference and relative dosimetry:</a:t>
            </a:r>
          </a:p>
          <a:p>
            <a:pPr algn="ctr"/>
            <a:endParaRPr lang="en-GB" sz="2000" b="1" dirty="0"/>
          </a:p>
          <a:p>
            <a:pPr algn="ctr"/>
            <a:r>
              <a:rPr lang="en-GB" sz="2000" i="1" dirty="0"/>
              <a:t>Developing advanced engineered systems for QA measurements under reference conditions for clinical translation</a:t>
            </a:r>
          </a:p>
        </p:txBody>
      </p:sp>
      <p:sp>
        <p:nvSpPr>
          <p:cNvPr id="9" name="Right Arrow 33">
            <a:extLst>
              <a:ext uri="{FF2B5EF4-FFF2-40B4-BE49-F238E27FC236}">
                <a16:creationId xmlns:a16="http://schemas.microsoft.com/office/drawing/2014/main" id="{D03EA8EA-E891-F4A8-71C0-81E83557320C}"/>
              </a:ext>
            </a:extLst>
          </p:cNvPr>
          <p:cNvSpPr/>
          <p:nvPr/>
        </p:nvSpPr>
        <p:spPr bwMode="auto">
          <a:xfrm>
            <a:off x="191656" y="4607524"/>
            <a:ext cx="11913817" cy="70453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T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ヒラギノ角ゴ Pro W3" pitchFamily="28" charset="-128"/>
              <a:cs typeface="+mn-cs"/>
            </a:endParaRPr>
          </a:p>
        </p:txBody>
      </p:sp>
      <p:cxnSp>
        <p:nvCxnSpPr>
          <p:cNvPr id="15" name="Straight Connector 37">
            <a:extLst>
              <a:ext uri="{FF2B5EF4-FFF2-40B4-BE49-F238E27FC236}">
                <a16:creationId xmlns:a16="http://schemas.microsoft.com/office/drawing/2014/main" id="{BD367883-E011-E55D-37AC-FE6043A814D9}"/>
              </a:ext>
            </a:extLst>
          </p:cNvPr>
          <p:cNvCxnSpPr>
            <a:cxnSpLocks/>
          </p:cNvCxnSpPr>
          <p:nvPr/>
        </p:nvCxnSpPr>
        <p:spPr bwMode="auto">
          <a:xfrm>
            <a:off x="1772173" y="4451584"/>
            <a:ext cx="0" cy="3288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47">
            <a:extLst>
              <a:ext uri="{FF2B5EF4-FFF2-40B4-BE49-F238E27FC236}">
                <a16:creationId xmlns:a16="http://schemas.microsoft.com/office/drawing/2014/main" id="{E22F2024-8607-FA5D-B799-39B1069F63C8}"/>
              </a:ext>
            </a:extLst>
          </p:cNvPr>
          <p:cNvCxnSpPr>
            <a:cxnSpLocks/>
          </p:cNvCxnSpPr>
          <p:nvPr/>
        </p:nvCxnSpPr>
        <p:spPr bwMode="auto">
          <a:xfrm>
            <a:off x="1772173" y="4778200"/>
            <a:ext cx="0" cy="3631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37">
            <a:extLst>
              <a:ext uri="{FF2B5EF4-FFF2-40B4-BE49-F238E27FC236}">
                <a16:creationId xmlns:a16="http://schemas.microsoft.com/office/drawing/2014/main" id="{EDDBAF66-C25B-1070-C062-80415D4503CD}"/>
              </a:ext>
            </a:extLst>
          </p:cNvPr>
          <p:cNvCxnSpPr>
            <a:cxnSpLocks/>
          </p:cNvCxnSpPr>
          <p:nvPr/>
        </p:nvCxnSpPr>
        <p:spPr bwMode="auto">
          <a:xfrm>
            <a:off x="5256516" y="4429057"/>
            <a:ext cx="0" cy="3288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47">
            <a:extLst>
              <a:ext uri="{FF2B5EF4-FFF2-40B4-BE49-F238E27FC236}">
                <a16:creationId xmlns:a16="http://schemas.microsoft.com/office/drawing/2014/main" id="{94A0DA4C-47D9-837B-6332-B18EF1A556AB}"/>
              </a:ext>
            </a:extLst>
          </p:cNvPr>
          <p:cNvCxnSpPr>
            <a:cxnSpLocks/>
          </p:cNvCxnSpPr>
          <p:nvPr/>
        </p:nvCxnSpPr>
        <p:spPr bwMode="auto">
          <a:xfrm>
            <a:off x="5256516" y="4761904"/>
            <a:ext cx="0" cy="3631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37">
            <a:extLst>
              <a:ext uri="{FF2B5EF4-FFF2-40B4-BE49-F238E27FC236}">
                <a16:creationId xmlns:a16="http://schemas.microsoft.com/office/drawing/2014/main" id="{3A5C86AB-89CE-FAE1-4070-29BC4DABD50D}"/>
              </a:ext>
            </a:extLst>
          </p:cNvPr>
          <p:cNvCxnSpPr>
            <a:cxnSpLocks/>
          </p:cNvCxnSpPr>
          <p:nvPr/>
        </p:nvCxnSpPr>
        <p:spPr bwMode="auto">
          <a:xfrm>
            <a:off x="9651090" y="4447366"/>
            <a:ext cx="0" cy="3288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47">
            <a:extLst>
              <a:ext uri="{FF2B5EF4-FFF2-40B4-BE49-F238E27FC236}">
                <a16:creationId xmlns:a16="http://schemas.microsoft.com/office/drawing/2014/main" id="{D5F0751B-6589-4EFF-96A6-E6693734A799}"/>
              </a:ext>
            </a:extLst>
          </p:cNvPr>
          <p:cNvCxnSpPr>
            <a:cxnSpLocks/>
          </p:cNvCxnSpPr>
          <p:nvPr/>
        </p:nvCxnSpPr>
        <p:spPr bwMode="auto">
          <a:xfrm>
            <a:off x="9651090" y="4773982"/>
            <a:ext cx="0" cy="3631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E18C28-EE06-E33E-B583-64DE2B87C8A2}"/>
              </a:ext>
            </a:extLst>
          </p:cNvPr>
          <p:cNvSpPr txBox="1"/>
          <p:nvPr/>
        </p:nvSpPr>
        <p:spPr>
          <a:xfrm>
            <a:off x="2019082" y="559224"/>
            <a:ext cx="9069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Silicon carbide based dosimeter development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6BB0B1E-BB44-BFF2-382C-75E69096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579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1F55A-3D0C-827D-69AA-FA3C7B215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2C9654B-2A1E-E0C6-309E-DB67304E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F4658-7F88-7048-9EF7-90A4600B2A42}" type="slidenum">
              <a:rPr lang="en-GB" smtClean="0"/>
              <a:t>5</a:t>
            </a:fld>
            <a:endParaRPr lang="en-GB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7A85034-E0C5-E473-61CC-49F6A0B36AFC}"/>
              </a:ext>
            </a:extLst>
          </p:cNvPr>
          <p:cNvSpPr/>
          <p:nvPr/>
        </p:nvSpPr>
        <p:spPr>
          <a:xfrm>
            <a:off x="261050" y="1016764"/>
            <a:ext cx="2100620" cy="2290224"/>
          </a:xfrm>
          <a:custGeom>
            <a:avLst/>
            <a:gdLst/>
            <a:ahLst/>
            <a:cxnLst/>
            <a:rect l="l" t="t" r="r" b="b"/>
            <a:pathLst>
              <a:path w="3575789" h="6356958">
                <a:moveTo>
                  <a:pt x="0" y="0"/>
                </a:moveTo>
                <a:lnTo>
                  <a:pt x="3575789" y="0"/>
                </a:lnTo>
                <a:lnTo>
                  <a:pt x="357578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560" b="-379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752093F-96AE-502A-91A1-2C06A2D78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12" y="267429"/>
            <a:ext cx="10471145" cy="770948"/>
          </a:xfrm>
        </p:spPr>
        <p:txBody>
          <a:bodyPr>
            <a:noAutofit/>
          </a:bodyPr>
          <a:lstStyle/>
          <a:p>
            <a:pPr algn="ctr"/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with 9 MeV UHDR electron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b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28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908330D-7144-F87C-A348-AF909C9BF2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9" r="5201" b="4617"/>
          <a:stretch/>
        </p:blipFill>
        <p:spPr>
          <a:xfrm>
            <a:off x="2446784" y="1033024"/>
            <a:ext cx="2232780" cy="22902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1E604C-691D-EFEA-F8CF-86BDDAA049D7}"/>
              </a:ext>
            </a:extLst>
          </p:cNvPr>
          <p:cNvSpPr txBox="1">
            <a:spLocks/>
          </p:cNvSpPr>
          <p:nvPr/>
        </p:nvSpPr>
        <p:spPr bwMode="auto">
          <a:xfrm>
            <a:off x="261050" y="4043309"/>
            <a:ext cx="4870746" cy="2464918"/>
          </a:xfrm>
          <a:custGeom>
            <a:avLst/>
            <a:gdLst>
              <a:gd name="connsiteX0" fmla="*/ 0 w 4870746"/>
              <a:gd name="connsiteY0" fmla="*/ 0 h 2464918"/>
              <a:gd name="connsiteX1" fmla="*/ 793236 w 4870746"/>
              <a:gd name="connsiteY1" fmla="*/ 0 h 2464918"/>
              <a:gd name="connsiteX2" fmla="*/ 1537764 w 4870746"/>
              <a:gd name="connsiteY2" fmla="*/ 0 h 2464918"/>
              <a:gd name="connsiteX3" fmla="*/ 2233585 w 4870746"/>
              <a:gd name="connsiteY3" fmla="*/ 0 h 2464918"/>
              <a:gd name="connsiteX4" fmla="*/ 2929406 w 4870746"/>
              <a:gd name="connsiteY4" fmla="*/ 0 h 2464918"/>
              <a:gd name="connsiteX5" fmla="*/ 3722642 w 4870746"/>
              <a:gd name="connsiteY5" fmla="*/ 0 h 2464918"/>
              <a:gd name="connsiteX6" fmla="*/ 4870746 w 4870746"/>
              <a:gd name="connsiteY6" fmla="*/ 0 h 2464918"/>
              <a:gd name="connsiteX7" fmla="*/ 4870746 w 4870746"/>
              <a:gd name="connsiteY7" fmla="*/ 542282 h 2464918"/>
              <a:gd name="connsiteX8" fmla="*/ 4870746 w 4870746"/>
              <a:gd name="connsiteY8" fmla="*/ 1183161 h 2464918"/>
              <a:gd name="connsiteX9" fmla="*/ 4870746 w 4870746"/>
              <a:gd name="connsiteY9" fmla="*/ 1725443 h 2464918"/>
              <a:gd name="connsiteX10" fmla="*/ 4870746 w 4870746"/>
              <a:gd name="connsiteY10" fmla="*/ 2464918 h 2464918"/>
              <a:gd name="connsiteX11" fmla="*/ 4272340 w 4870746"/>
              <a:gd name="connsiteY11" fmla="*/ 2464918 h 2464918"/>
              <a:gd name="connsiteX12" fmla="*/ 3479104 w 4870746"/>
              <a:gd name="connsiteY12" fmla="*/ 2464918 h 2464918"/>
              <a:gd name="connsiteX13" fmla="*/ 2831991 w 4870746"/>
              <a:gd name="connsiteY13" fmla="*/ 2464918 h 2464918"/>
              <a:gd name="connsiteX14" fmla="*/ 2038755 w 4870746"/>
              <a:gd name="connsiteY14" fmla="*/ 2464918 h 2464918"/>
              <a:gd name="connsiteX15" fmla="*/ 1440349 w 4870746"/>
              <a:gd name="connsiteY15" fmla="*/ 2464918 h 2464918"/>
              <a:gd name="connsiteX16" fmla="*/ 890651 w 4870746"/>
              <a:gd name="connsiteY16" fmla="*/ 2464918 h 2464918"/>
              <a:gd name="connsiteX17" fmla="*/ 0 w 4870746"/>
              <a:gd name="connsiteY17" fmla="*/ 2464918 h 2464918"/>
              <a:gd name="connsiteX18" fmla="*/ 0 w 4870746"/>
              <a:gd name="connsiteY18" fmla="*/ 1824039 h 2464918"/>
              <a:gd name="connsiteX19" fmla="*/ 0 w 4870746"/>
              <a:gd name="connsiteY19" fmla="*/ 1281757 h 2464918"/>
              <a:gd name="connsiteX20" fmla="*/ 0 w 4870746"/>
              <a:gd name="connsiteY20" fmla="*/ 616230 h 2464918"/>
              <a:gd name="connsiteX21" fmla="*/ 0 w 4870746"/>
              <a:gd name="connsiteY21" fmla="*/ 0 h 246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70746" h="2464918" fill="none" extrusionOk="0">
                <a:moveTo>
                  <a:pt x="0" y="0"/>
                </a:moveTo>
                <a:cubicBezTo>
                  <a:pt x="362764" y="35024"/>
                  <a:pt x="419553" y="-36614"/>
                  <a:pt x="793236" y="0"/>
                </a:cubicBezTo>
                <a:cubicBezTo>
                  <a:pt x="1166919" y="36614"/>
                  <a:pt x="1230598" y="25622"/>
                  <a:pt x="1537764" y="0"/>
                </a:cubicBezTo>
                <a:cubicBezTo>
                  <a:pt x="1844930" y="-25622"/>
                  <a:pt x="2074819" y="1613"/>
                  <a:pt x="2233585" y="0"/>
                </a:cubicBezTo>
                <a:cubicBezTo>
                  <a:pt x="2392351" y="-1613"/>
                  <a:pt x="2698911" y="-30409"/>
                  <a:pt x="2929406" y="0"/>
                </a:cubicBezTo>
                <a:cubicBezTo>
                  <a:pt x="3159901" y="30409"/>
                  <a:pt x="3555567" y="6762"/>
                  <a:pt x="3722642" y="0"/>
                </a:cubicBezTo>
                <a:cubicBezTo>
                  <a:pt x="3889717" y="-6762"/>
                  <a:pt x="4639798" y="49504"/>
                  <a:pt x="4870746" y="0"/>
                </a:cubicBezTo>
                <a:cubicBezTo>
                  <a:pt x="4870051" y="196563"/>
                  <a:pt x="4865585" y="305959"/>
                  <a:pt x="4870746" y="542282"/>
                </a:cubicBezTo>
                <a:cubicBezTo>
                  <a:pt x="4875907" y="778605"/>
                  <a:pt x="4849730" y="962185"/>
                  <a:pt x="4870746" y="1183161"/>
                </a:cubicBezTo>
                <a:cubicBezTo>
                  <a:pt x="4891762" y="1404137"/>
                  <a:pt x="4851895" y="1539966"/>
                  <a:pt x="4870746" y="1725443"/>
                </a:cubicBezTo>
                <a:cubicBezTo>
                  <a:pt x="4889597" y="1910920"/>
                  <a:pt x="4834911" y="2128042"/>
                  <a:pt x="4870746" y="2464918"/>
                </a:cubicBezTo>
                <a:cubicBezTo>
                  <a:pt x="4630698" y="2447184"/>
                  <a:pt x="4415010" y="2449648"/>
                  <a:pt x="4272340" y="2464918"/>
                </a:cubicBezTo>
                <a:cubicBezTo>
                  <a:pt x="4129670" y="2480188"/>
                  <a:pt x="3641271" y="2430789"/>
                  <a:pt x="3479104" y="2464918"/>
                </a:cubicBezTo>
                <a:cubicBezTo>
                  <a:pt x="3316937" y="2499047"/>
                  <a:pt x="3028481" y="2453165"/>
                  <a:pt x="2831991" y="2464918"/>
                </a:cubicBezTo>
                <a:cubicBezTo>
                  <a:pt x="2635501" y="2476671"/>
                  <a:pt x="2202163" y="2430451"/>
                  <a:pt x="2038755" y="2464918"/>
                </a:cubicBezTo>
                <a:cubicBezTo>
                  <a:pt x="1875347" y="2499385"/>
                  <a:pt x="1705854" y="2439665"/>
                  <a:pt x="1440349" y="2464918"/>
                </a:cubicBezTo>
                <a:cubicBezTo>
                  <a:pt x="1174844" y="2490171"/>
                  <a:pt x="1007169" y="2438211"/>
                  <a:pt x="890651" y="2464918"/>
                </a:cubicBezTo>
                <a:cubicBezTo>
                  <a:pt x="774133" y="2491625"/>
                  <a:pt x="208322" y="2440671"/>
                  <a:pt x="0" y="2464918"/>
                </a:cubicBezTo>
                <a:cubicBezTo>
                  <a:pt x="14852" y="2334390"/>
                  <a:pt x="13193" y="2014883"/>
                  <a:pt x="0" y="1824039"/>
                </a:cubicBezTo>
                <a:cubicBezTo>
                  <a:pt x="-13193" y="1633195"/>
                  <a:pt x="7522" y="1532509"/>
                  <a:pt x="0" y="1281757"/>
                </a:cubicBezTo>
                <a:cubicBezTo>
                  <a:pt x="-7522" y="1031005"/>
                  <a:pt x="-25213" y="917808"/>
                  <a:pt x="0" y="616230"/>
                </a:cubicBezTo>
                <a:cubicBezTo>
                  <a:pt x="25213" y="314652"/>
                  <a:pt x="22228" y="190066"/>
                  <a:pt x="0" y="0"/>
                </a:cubicBezTo>
                <a:close/>
              </a:path>
              <a:path w="4870746" h="2464918" stroke="0" extrusionOk="0">
                <a:moveTo>
                  <a:pt x="0" y="0"/>
                </a:moveTo>
                <a:cubicBezTo>
                  <a:pt x="173065" y="-10508"/>
                  <a:pt x="361042" y="23767"/>
                  <a:pt x="647113" y="0"/>
                </a:cubicBezTo>
                <a:cubicBezTo>
                  <a:pt x="933184" y="-23767"/>
                  <a:pt x="1033729" y="-1169"/>
                  <a:pt x="1196812" y="0"/>
                </a:cubicBezTo>
                <a:cubicBezTo>
                  <a:pt x="1359895" y="1169"/>
                  <a:pt x="1674212" y="29326"/>
                  <a:pt x="1990048" y="0"/>
                </a:cubicBezTo>
                <a:cubicBezTo>
                  <a:pt x="2305884" y="-29326"/>
                  <a:pt x="2369020" y="-19907"/>
                  <a:pt x="2637161" y="0"/>
                </a:cubicBezTo>
                <a:cubicBezTo>
                  <a:pt x="2905302" y="19907"/>
                  <a:pt x="2994529" y="-1943"/>
                  <a:pt x="3284274" y="0"/>
                </a:cubicBezTo>
                <a:cubicBezTo>
                  <a:pt x="3574019" y="1943"/>
                  <a:pt x="3857298" y="-1252"/>
                  <a:pt x="4077510" y="0"/>
                </a:cubicBezTo>
                <a:cubicBezTo>
                  <a:pt x="4297722" y="1252"/>
                  <a:pt x="4540809" y="25783"/>
                  <a:pt x="4870746" y="0"/>
                </a:cubicBezTo>
                <a:cubicBezTo>
                  <a:pt x="4895359" y="143832"/>
                  <a:pt x="4841122" y="489398"/>
                  <a:pt x="4870746" y="665528"/>
                </a:cubicBezTo>
                <a:cubicBezTo>
                  <a:pt x="4900370" y="841658"/>
                  <a:pt x="4859516" y="1053607"/>
                  <a:pt x="4870746" y="1232459"/>
                </a:cubicBezTo>
                <a:cubicBezTo>
                  <a:pt x="4881976" y="1411311"/>
                  <a:pt x="4898799" y="1578140"/>
                  <a:pt x="4870746" y="1799390"/>
                </a:cubicBezTo>
                <a:cubicBezTo>
                  <a:pt x="4842693" y="2020640"/>
                  <a:pt x="4893601" y="2297684"/>
                  <a:pt x="4870746" y="2464918"/>
                </a:cubicBezTo>
                <a:cubicBezTo>
                  <a:pt x="4567622" y="2428210"/>
                  <a:pt x="4377537" y="2479190"/>
                  <a:pt x="4126218" y="2464918"/>
                </a:cubicBezTo>
                <a:cubicBezTo>
                  <a:pt x="3874899" y="2450646"/>
                  <a:pt x="3648945" y="2467312"/>
                  <a:pt x="3332982" y="2464918"/>
                </a:cubicBezTo>
                <a:cubicBezTo>
                  <a:pt x="3017019" y="2462524"/>
                  <a:pt x="2809168" y="2496651"/>
                  <a:pt x="2539746" y="2464918"/>
                </a:cubicBezTo>
                <a:cubicBezTo>
                  <a:pt x="2270324" y="2433185"/>
                  <a:pt x="2145975" y="2466316"/>
                  <a:pt x="1941340" y="2464918"/>
                </a:cubicBezTo>
                <a:cubicBezTo>
                  <a:pt x="1736705" y="2463520"/>
                  <a:pt x="1440350" y="2442118"/>
                  <a:pt x="1245519" y="2464918"/>
                </a:cubicBezTo>
                <a:cubicBezTo>
                  <a:pt x="1050688" y="2487718"/>
                  <a:pt x="621698" y="2482579"/>
                  <a:pt x="0" y="2464918"/>
                </a:cubicBezTo>
                <a:cubicBezTo>
                  <a:pt x="-26538" y="2307968"/>
                  <a:pt x="23918" y="2058127"/>
                  <a:pt x="0" y="1848689"/>
                </a:cubicBezTo>
                <a:cubicBezTo>
                  <a:pt x="-23918" y="1639251"/>
                  <a:pt x="-9465" y="1530222"/>
                  <a:pt x="0" y="1281757"/>
                </a:cubicBezTo>
                <a:cubicBezTo>
                  <a:pt x="9465" y="1033292"/>
                  <a:pt x="-27891" y="860729"/>
                  <a:pt x="0" y="714826"/>
                </a:cubicBezTo>
                <a:cubicBezTo>
                  <a:pt x="27891" y="568923"/>
                  <a:pt x="7964" y="202523"/>
                  <a:pt x="0" y="0"/>
                </a:cubicBezTo>
                <a:close/>
              </a:path>
            </a:pathLst>
          </a:custGeom>
          <a:solidFill>
            <a:srgbClr val="00B0F0">
              <a:alpha val="24056"/>
            </a:srgb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kern="1000" spc="0">
                <a:solidFill>
                  <a:srgbClr val="686868"/>
                </a:solidFill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1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23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35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477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r>
              <a:rPr lang="en-US" sz="1867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setup</a:t>
            </a: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Detectors: 10x10, 5x5, 4.5 mm</a:t>
            </a:r>
            <a:r>
              <a:rPr lang="en-US" sz="180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 um thick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the build-up </a:t>
            </a: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Acquisition: Keithley electrometer</a:t>
            </a: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 dosimeters: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Alanine dosimeters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it-IT" sz="1600" b="1" dirty="0">
                <a:solidFill>
                  <a:schemeClr val="tx1"/>
                </a:solidFill>
                <a:cs typeface="Calibri" panose="020F0502020204030204" pitchFamily="34" charset="0"/>
              </a:rPr>
              <a:t>   </a:t>
            </a:r>
            <a:r>
              <a:rPr lang="en-US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pulse duration: 0-5-4 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Dose per pulse: from 0.1-20 </a:t>
            </a:r>
            <a:r>
              <a:rPr lang="en-US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</a:t>
            </a:r>
            <a:endParaRPr lang="en-US" altLang="it-IT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Average instantaneous dose rates    </a:t>
            </a:r>
          </a:p>
          <a:p>
            <a:r>
              <a:rPr lang="en-US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in the single pulse up to 5 </a:t>
            </a:r>
            <a:r>
              <a:rPr lang="en-US" altLang="it-IT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MGy</a:t>
            </a:r>
            <a:r>
              <a:rPr lang="en-US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6E0B501-ACEF-075B-2D12-5D6B03F6E7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86" t="3730" r="27806" b="7679"/>
          <a:stretch/>
        </p:blipFill>
        <p:spPr>
          <a:xfrm>
            <a:off x="4849792" y="1016764"/>
            <a:ext cx="3546676" cy="2527983"/>
          </a:xfrm>
          <a:prstGeom prst="rect">
            <a:avLst/>
          </a:prstGeom>
        </p:spPr>
      </p:pic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BEC31A0D-C86D-C9C4-E85A-CA9CC47875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7980220"/>
              </p:ext>
            </p:extLst>
          </p:nvPr>
        </p:nvGraphicFramePr>
        <p:xfrm>
          <a:off x="8396468" y="1033024"/>
          <a:ext cx="3795532" cy="2916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1BBDAA5-8EB7-909E-E3B7-26F05677F260}"/>
              </a:ext>
            </a:extLst>
          </p:cNvPr>
          <p:cNvSpPr txBox="1"/>
          <p:nvPr/>
        </p:nvSpPr>
        <p:spPr>
          <a:xfrm>
            <a:off x="5928221" y="3354304"/>
            <a:ext cx="19329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DPP [</a:t>
            </a:r>
            <a:r>
              <a:rPr lang="it-IT" sz="1600" dirty="0" err="1">
                <a:solidFill>
                  <a:schemeClr val="tx1"/>
                </a:solidFill>
              </a:rPr>
              <a:t>Gy</a:t>
            </a:r>
            <a:r>
              <a:rPr lang="it-IT" sz="1600" dirty="0">
                <a:solidFill>
                  <a:schemeClr val="tx1"/>
                </a:solidFill>
              </a:rPr>
              <a:t>/</a:t>
            </a:r>
            <a:r>
              <a:rPr lang="it-IT" sz="1600" dirty="0" err="1">
                <a:solidFill>
                  <a:schemeClr val="tx1"/>
                </a:solidFill>
              </a:rPr>
              <a:t>pulse</a:t>
            </a:r>
            <a:r>
              <a:rPr lang="it-IT" sz="1600" dirty="0">
                <a:solidFill>
                  <a:schemeClr val="tx1"/>
                </a:solidFill>
              </a:rPr>
              <a:t>]</a:t>
            </a:r>
          </a:p>
          <a:p>
            <a:endParaRPr lang="en-GB" sz="16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939CB2-1683-248A-D23E-1F1FA0773CD5}"/>
              </a:ext>
            </a:extLst>
          </p:cNvPr>
          <p:cNvSpPr txBox="1"/>
          <p:nvPr/>
        </p:nvSpPr>
        <p:spPr>
          <a:xfrm>
            <a:off x="5116010" y="768650"/>
            <a:ext cx="3044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4 mm</a:t>
            </a:r>
            <a:r>
              <a:rPr lang="en-GB" sz="1600" baseline="30000" dirty="0"/>
              <a:t>2</a:t>
            </a:r>
            <a:r>
              <a:rPr lang="en-GB" sz="1600" dirty="0"/>
              <a:t>/10 um </a:t>
            </a:r>
            <a:r>
              <a:rPr lang="en-GB" sz="1600" dirty="0" err="1"/>
              <a:t>PiN</a:t>
            </a:r>
            <a:r>
              <a:rPr lang="en-GB" sz="1600" dirty="0"/>
              <a:t> detector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0AC17CF-5006-1EFD-6207-D050B4054287}"/>
              </a:ext>
            </a:extLst>
          </p:cNvPr>
          <p:cNvSpPr txBox="1"/>
          <p:nvPr/>
        </p:nvSpPr>
        <p:spPr>
          <a:xfrm>
            <a:off x="9033044" y="764614"/>
            <a:ext cx="3044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800 um/22 um Schottky detector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BEAB886-832D-F4BA-481B-AA4A06C7C1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" b="789"/>
          <a:stretch/>
        </p:blipFill>
        <p:spPr>
          <a:xfrm>
            <a:off x="6474989" y="4131539"/>
            <a:ext cx="4080126" cy="258993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98313A4-91CC-A02E-8586-B30FE971BD58}"/>
              </a:ext>
            </a:extLst>
          </p:cNvPr>
          <p:cNvSpPr txBox="1"/>
          <p:nvPr/>
        </p:nvSpPr>
        <p:spPr>
          <a:xfrm>
            <a:off x="6829056" y="3796142"/>
            <a:ext cx="39595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latin typeface="Calibri" panose="020F0502020204030204" pitchFamily="34" charset="0"/>
                <a:cs typeface="Calibri" panose="020F0502020204030204" pitchFamily="34" charset="0"/>
              </a:rPr>
              <a:t>First measurement of radiation hardness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123DFAC-E966-84B3-99C1-0DE3D2AEF1FF}"/>
              </a:ext>
            </a:extLst>
          </p:cNvPr>
          <p:cNvSpPr/>
          <p:nvPr/>
        </p:nvSpPr>
        <p:spPr>
          <a:xfrm>
            <a:off x="9225023" y="1956122"/>
            <a:ext cx="2743200" cy="222013"/>
          </a:xfrm>
          <a:prstGeom prst="rect">
            <a:avLst/>
          </a:prstGeom>
          <a:solidFill>
            <a:srgbClr val="96DCF8">
              <a:alpha val="2745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49E2CCE-922D-D43C-AB43-685D6D3CEB55}"/>
              </a:ext>
            </a:extLst>
          </p:cNvPr>
          <p:cNvSpPr txBox="1"/>
          <p:nvPr/>
        </p:nvSpPr>
        <p:spPr>
          <a:xfrm>
            <a:off x="11238857" y="1586790"/>
            <a:ext cx="7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1.5%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3CA97A6-48C6-BE38-D91F-E2C0DF88C644}"/>
              </a:ext>
            </a:extLst>
          </p:cNvPr>
          <p:cNvSpPr txBox="1"/>
          <p:nvPr/>
        </p:nvSpPr>
        <p:spPr>
          <a:xfrm>
            <a:off x="261050" y="3419711"/>
            <a:ext cx="6099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kern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it-IT" sz="1400" i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Romano et al., (2023), </a:t>
            </a:r>
            <a:r>
              <a:rPr lang="it-IT" sz="1400" i="1" kern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Appl</a:t>
            </a:r>
            <a:r>
              <a:rPr lang="it-IT" sz="1400" i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Science</a:t>
            </a:r>
          </a:p>
          <a:p>
            <a:r>
              <a:rPr lang="it-IT" sz="1400" i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G. </a:t>
            </a:r>
            <a:r>
              <a:rPr lang="it-IT" sz="1400" i="1" kern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Milluzzo</a:t>
            </a:r>
            <a:r>
              <a:rPr lang="it-IT" sz="1400" i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 al., (2024) </a:t>
            </a:r>
            <a:r>
              <a:rPr lang="it-IT" sz="1400" i="1" kern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Medical</a:t>
            </a:r>
            <a:r>
              <a:rPr lang="it-IT" sz="1400" i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400" i="1" kern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Physics</a:t>
            </a: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8561A84-E77B-C6CC-9A95-96F6E705027F}"/>
              </a:ext>
            </a:extLst>
          </p:cNvPr>
          <p:cNvSpPr txBox="1"/>
          <p:nvPr/>
        </p:nvSpPr>
        <p:spPr>
          <a:xfrm>
            <a:off x="4555552" y="3360081"/>
            <a:ext cx="100490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Alanine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42C2FA1-9F78-36F3-E218-7D6AD9BB3B36}"/>
              </a:ext>
            </a:extLst>
          </p:cNvPr>
          <p:cNvSpPr txBox="1"/>
          <p:nvPr/>
        </p:nvSpPr>
        <p:spPr>
          <a:xfrm>
            <a:off x="7925059" y="3363210"/>
            <a:ext cx="167032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Flash diamond</a:t>
            </a:r>
          </a:p>
        </p:txBody>
      </p:sp>
      <p:sp>
        <p:nvSpPr>
          <p:cNvPr id="21" name="Freccia destra 20">
            <a:extLst>
              <a:ext uri="{FF2B5EF4-FFF2-40B4-BE49-F238E27FC236}">
                <a16:creationId xmlns:a16="http://schemas.microsoft.com/office/drawing/2014/main" id="{D0232AD1-8A40-87D5-F061-ADF87897F04B}"/>
              </a:ext>
            </a:extLst>
          </p:cNvPr>
          <p:cNvSpPr/>
          <p:nvPr/>
        </p:nvSpPr>
        <p:spPr>
          <a:xfrm>
            <a:off x="5593278" y="3429000"/>
            <a:ext cx="237506" cy="216725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ccia destra 21">
            <a:extLst>
              <a:ext uri="{FF2B5EF4-FFF2-40B4-BE49-F238E27FC236}">
                <a16:creationId xmlns:a16="http://schemas.microsoft.com/office/drawing/2014/main" id="{2B157475-607C-809A-F035-EEC11265F21E}"/>
              </a:ext>
            </a:extLst>
          </p:cNvPr>
          <p:cNvSpPr/>
          <p:nvPr/>
        </p:nvSpPr>
        <p:spPr>
          <a:xfrm>
            <a:off x="9594192" y="3449639"/>
            <a:ext cx="237506" cy="216725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42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37381-8D1E-2A7B-0459-F36D0EF03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07E71E-E96F-4DB1-3BC2-2681D5E7A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99192"/>
            <a:ext cx="11574527" cy="531749"/>
          </a:xfrm>
          <a:noFill/>
        </p:spPr>
        <p:txBody>
          <a:bodyPr>
            <a:noAutofit/>
          </a:bodyPr>
          <a:lstStyle/>
          <a:p>
            <a:pPr algn="ctr"/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with 228 MeV UHDR </a:t>
            </a:r>
            <a:r>
              <a:rPr lang="it-IT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proton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b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6853FE0-350A-1AA5-AD54-C168CF32B849}"/>
              </a:ext>
            </a:extLst>
          </p:cNvPr>
          <p:cNvSpPr txBox="1"/>
          <p:nvPr/>
        </p:nvSpPr>
        <p:spPr>
          <a:xfrm>
            <a:off x="150459" y="703519"/>
            <a:ext cx="619694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Proton beams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@ 228 MeV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Variable beam current from 1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up to 500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Variable irradiation time from 10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up to seconds</a:t>
            </a:r>
          </a:p>
        </p:txBody>
      </p:sp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587981D5-0BD2-2B7F-218B-729BD7D3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129" y="6438646"/>
            <a:ext cx="487345" cy="365125"/>
          </a:xfrm>
          <a:ln>
            <a:noFill/>
          </a:ln>
        </p:spPr>
        <p:txBody>
          <a:bodyPr/>
          <a:lstStyle/>
          <a:p>
            <a:fld id="{762F4658-7F88-7048-9EF7-90A4600B2A42}" type="slidenum">
              <a:rPr lang="en-GB" sz="1600" smtClean="0">
                <a:solidFill>
                  <a:schemeClr val="tx1"/>
                </a:solidFill>
              </a:rPr>
              <a:t>6</a:t>
            </a:fld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676A5E1A-5E8D-B265-1CFB-E2DF49AFECF3}"/>
              </a:ext>
            </a:extLst>
          </p:cNvPr>
          <p:cNvSpPr/>
          <p:nvPr/>
        </p:nvSpPr>
        <p:spPr>
          <a:xfrm>
            <a:off x="7372285" y="1513292"/>
            <a:ext cx="304800" cy="1176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5EA2F3B1-0E13-A4CB-0FC6-E968EF0B3C6A}"/>
              </a:ext>
            </a:extLst>
          </p:cNvPr>
          <p:cNvSpPr/>
          <p:nvPr/>
        </p:nvSpPr>
        <p:spPr>
          <a:xfrm rot="16200000">
            <a:off x="7871367" y="3377606"/>
            <a:ext cx="304800" cy="1176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B379980B-F5AB-93D4-9DBB-9CC530B6342E}"/>
              </a:ext>
            </a:extLst>
          </p:cNvPr>
          <p:cNvSpPr/>
          <p:nvPr/>
        </p:nvSpPr>
        <p:spPr>
          <a:xfrm flipH="1">
            <a:off x="7292501" y="1722531"/>
            <a:ext cx="52660" cy="417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E36B39A-C492-8ADE-C5F8-64F9D6018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426" y="4066710"/>
            <a:ext cx="4707552" cy="276795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F5A0B35-072B-5B32-CEE9-ED58005E5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726" y="1012789"/>
            <a:ext cx="4749800" cy="255341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A18E0BF-AC8C-1BAD-C869-884CD71DAE92}"/>
              </a:ext>
            </a:extLst>
          </p:cNvPr>
          <p:cNvSpPr txBox="1"/>
          <p:nvPr/>
        </p:nvSpPr>
        <p:spPr>
          <a:xfrm>
            <a:off x="7677086" y="581707"/>
            <a:ext cx="3758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Varying the irradiation time 30-200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constant dose rate </a:t>
            </a:r>
            <a:r>
              <a:rPr lang="it-IT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~160 </a:t>
            </a:r>
            <a:r>
              <a:rPr lang="it-IT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Gy</a:t>
            </a:r>
            <a:r>
              <a:rPr lang="it-IT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it-IT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434E77D-B89F-7065-F931-F9DB1F82C659}"/>
              </a:ext>
            </a:extLst>
          </p:cNvPr>
          <p:cNvSpPr txBox="1"/>
          <p:nvPr/>
        </p:nvSpPr>
        <p:spPr>
          <a:xfrm>
            <a:off x="7476597" y="3581838"/>
            <a:ext cx="41548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Varying the dose rate and irradiation time 30-200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constant dose </a:t>
            </a:r>
            <a:r>
              <a:rPr lang="it-IT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~10 </a:t>
            </a:r>
            <a:r>
              <a:rPr lang="it-IT" sz="16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Gy</a:t>
            </a:r>
            <a:endParaRPr lang="it-IT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7669E35-6704-777B-E813-BB1E38E5FA21}"/>
              </a:ext>
            </a:extLst>
          </p:cNvPr>
          <p:cNvSpPr txBox="1"/>
          <p:nvPr/>
        </p:nvSpPr>
        <p:spPr>
          <a:xfrm>
            <a:off x="314384" y="6441709"/>
            <a:ext cx="736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G. </a:t>
            </a:r>
            <a:r>
              <a:rPr lang="en-GB" i="1" dirty="0" err="1"/>
              <a:t>Milluzzo</a:t>
            </a:r>
            <a:r>
              <a:rPr lang="en-GB" i="1" dirty="0"/>
              <a:t> et al., accepted in Physics Medicine and Biology (2025)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EA0E426-91DD-19F9-5DB4-4431A9E99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59" y="1719182"/>
            <a:ext cx="6196949" cy="2211551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B10ABEC-C992-271F-B2E8-87C982548007}"/>
              </a:ext>
            </a:extLst>
          </p:cNvPr>
          <p:cNvSpPr txBox="1"/>
          <p:nvPr/>
        </p:nvSpPr>
        <p:spPr>
          <a:xfrm>
            <a:off x="7696760" y="6500961"/>
            <a:ext cx="639718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PPC05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FC91596-67D6-A3D9-D618-E84F76E22A7F}"/>
              </a:ext>
            </a:extLst>
          </p:cNvPr>
          <p:cNvSpPr txBox="1"/>
          <p:nvPr/>
        </p:nvSpPr>
        <p:spPr>
          <a:xfrm>
            <a:off x="7916570" y="3257486"/>
            <a:ext cx="609912" cy="2616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PPC05</a:t>
            </a:r>
          </a:p>
        </p:txBody>
      </p:sp>
      <p:sp>
        <p:nvSpPr>
          <p:cNvPr id="19" name="Freccia destra 18">
            <a:extLst>
              <a:ext uri="{FF2B5EF4-FFF2-40B4-BE49-F238E27FC236}">
                <a16:creationId xmlns:a16="http://schemas.microsoft.com/office/drawing/2014/main" id="{08331737-24A8-7D82-AC74-64A1F157C6A4}"/>
              </a:ext>
            </a:extLst>
          </p:cNvPr>
          <p:cNvSpPr/>
          <p:nvPr/>
        </p:nvSpPr>
        <p:spPr>
          <a:xfrm>
            <a:off x="8591914" y="3255512"/>
            <a:ext cx="237506" cy="216725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ccia destra 19">
            <a:extLst>
              <a:ext uri="{FF2B5EF4-FFF2-40B4-BE49-F238E27FC236}">
                <a16:creationId xmlns:a16="http://schemas.microsoft.com/office/drawing/2014/main" id="{C322E704-4C40-FD3F-9782-7FCBC6224E8E}"/>
              </a:ext>
            </a:extLst>
          </p:cNvPr>
          <p:cNvSpPr/>
          <p:nvPr/>
        </p:nvSpPr>
        <p:spPr>
          <a:xfrm>
            <a:off x="8354408" y="6512845"/>
            <a:ext cx="237506" cy="216725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Immagine 20" descr="Immagine che contiene linea, Diagramma, diagramma, pendio&#10;&#10;Descrizione generata automaticamente">
            <a:extLst>
              <a:ext uri="{FF2B5EF4-FFF2-40B4-BE49-F238E27FC236}">
                <a16:creationId xmlns:a16="http://schemas.microsoft.com/office/drawing/2014/main" id="{2A8F0779-13E0-6D12-F92F-0E8D5ECC9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3" r="37255"/>
          <a:stretch/>
        </p:blipFill>
        <p:spPr>
          <a:xfrm>
            <a:off x="2609338" y="4042621"/>
            <a:ext cx="3738070" cy="2410380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11887D04-6EA0-FF76-5E87-594B1DA61B69}"/>
              </a:ext>
            </a:extLst>
          </p:cNvPr>
          <p:cNvSpPr/>
          <p:nvPr/>
        </p:nvSpPr>
        <p:spPr>
          <a:xfrm>
            <a:off x="4488873" y="4230158"/>
            <a:ext cx="154379" cy="1968761"/>
          </a:xfrm>
          <a:prstGeom prst="rect">
            <a:avLst/>
          </a:prstGeom>
          <a:solidFill>
            <a:schemeClr val="accent2">
              <a:lumMod val="40000"/>
              <a:lumOff val="60000"/>
              <a:alpha val="5102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Immagine 26" descr="Immagine che contiene schermata, Rettangolo&#10;&#10;Descrizione generata automaticamente">
            <a:extLst>
              <a:ext uri="{FF2B5EF4-FFF2-40B4-BE49-F238E27FC236}">
                <a16:creationId xmlns:a16="http://schemas.microsoft.com/office/drawing/2014/main" id="{50DB0F9E-B88B-B681-B45A-17B16AF2E6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50" t="4744" r="4240" b="6829"/>
          <a:stretch/>
        </p:blipFill>
        <p:spPr>
          <a:xfrm>
            <a:off x="366718" y="4417394"/>
            <a:ext cx="1710943" cy="1473736"/>
          </a:xfrm>
          <a:prstGeom prst="rect">
            <a:avLst/>
          </a:prstGeom>
          <a:ln>
            <a:solidFill>
              <a:srgbClr val="0432FF"/>
            </a:solidFill>
          </a:ln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2C8B58DC-30F3-6184-63B4-0CB2D87F4BB9}"/>
              </a:ext>
            </a:extLst>
          </p:cNvPr>
          <p:cNvSpPr/>
          <p:nvPr/>
        </p:nvSpPr>
        <p:spPr>
          <a:xfrm>
            <a:off x="1092530" y="5023262"/>
            <a:ext cx="142504" cy="15438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Immagine 34" descr="Immagine che contiene Elementi grafici, arte&#10;&#10;Descrizione generata automaticamente">
            <a:extLst>
              <a:ext uri="{FF2B5EF4-FFF2-40B4-BE49-F238E27FC236}">
                <a16:creationId xmlns:a16="http://schemas.microsoft.com/office/drawing/2014/main" id="{0BC7DB74-5796-451B-4399-DF039A787B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1"/>
          <a:stretch/>
        </p:blipFill>
        <p:spPr>
          <a:xfrm>
            <a:off x="366718" y="135020"/>
            <a:ext cx="537753" cy="480986"/>
          </a:xfrm>
          <a:prstGeom prst="rect">
            <a:avLst/>
          </a:prstGeom>
        </p:spPr>
      </p:pic>
      <p:pic>
        <p:nvPicPr>
          <p:cNvPr id="36" name="Immagine 35" descr="Immagine che contiene testo, Carattere, cerchio, Elementi grafici&#10;&#10;Descrizione generata automaticamente">
            <a:extLst>
              <a:ext uri="{FF2B5EF4-FFF2-40B4-BE49-F238E27FC236}">
                <a16:creationId xmlns:a16="http://schemas.microsoft.com/office/drawing/2014/main" id="{7437EDDB-9827-A97A-C676-3A5344D7F4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263" y="26039"/>
            <a:ext cx="843444" cy="7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4A69DA75-55E1-701E-3BA5-759286A2A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>
            <a:fillRect/>
          </a:stretch>
        </p:blipFill>
        <p:spPr bwMode="auto">
          <a:xfrm>
            <a:off x="451400" y="1480117"/>
            <a:ext cx="4545039" cy="229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3" name="Immagine 37">
            <a:extLst>
              <a:ext uri="{FF2B5EF4-FFF2-40B4-BE49-F238E27FC236}">
                <a16:creationId xmlns:a16="http://schemas.microsoft.com/office/drawing/2014/main" id="{6BCCFA5D-0B0B-C09B-E6AB-4E9D9903E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41" y="1380206"/>
            <a:ext cx="4579598" cy="242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magine 69" descr="Immagine che contiene interno, giallo, calcolatore&#10;&#10;Descrizione generata automaticamente">
            <a:extLst>
              <a:ext uri="{FF2B5EF4-FFF2-40B4-BE49-F238E27FC236}">
                <a16:creationId xmlns:a16="http://schemas.microsoft.com/office/drawing/2014/main" id="{BB908472-3DF0-6D55-CD98-D803F3E0A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t="16136" r="20351" b="5038"/>
          <a:stretch>
            <a:fillRect/>
          </a:stretch>
        </p:blipFill>
        <p:spPr bwMode="auto">
          <a:xfrm>
            <a:off x="5425857" y="4399993"/>
            <a:ext cx="1035854" cy="15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DFFEBB6A-D5C8-F17F-65B1-91D127D0E346}"/>
              </a:ext>
            </a:extLst>
          </p:cNvPr>
          <p:cNvCxnSpPr>
            <a:cxnSpLocks/>
          </p:cNvCxnSpPr>
          <p:nvPr/>
        </p:nvCxnSpPr>
        <p:spPr>
          <a:xfrm flipV="1">
            <a:off x="385989" y="4911142"/>
            <a:ext cx="1981804" cy="1004123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olo 1">
            <a:extLst>
              <a:ext uri="{FF2B5EF4-FFF2-40B4-BE49-F238E27FC236}">
                <a16:creationId xmlns:a16="http://schemas.microsoft.com/office/drawing/2014/main" id="{2B6361CA-7D7A-003D-3619-F45D0A7E1411}"/>
              </a:ext>
            </a:extLst>
          </p:cNvPr>
          <p:cNvSpPr txBox="1">
            <a:spLocks/>
          </p:cNvSpPr>
          <p:nvPr/>
        </p:nvSpPr>
        <p:spPr>
          <a:xfrm>
            <a:off x="121186" y="224467"/>
            <a:ext cx="11986351" cy="653460"/>
          </a:xfrm>
          <a:prstGeom prst="rect">
            <a:avLst/>
          </a:prstGeom>
          <a:noFill/>
        </p:spPr>
        <p:txBody>
          <a:bodyPr vert="horz" lIns="12000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Ultra-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thin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SiC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free-standing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membranes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monitoring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5E2BE57D-5A01-FD21-F52B-CD3D46AE98AB}"/>
              </a:ext>
            </a:extLst>
          </p:cNvPr>
          <p:cNvSpPr/>
          <p:nvPr/>
        </p:nvSpPr>
        <p:spPr>
          <a:xfrm>
            <a:off x="10296250" y="5592317"/>
            <a:ext cx="530352" cy="469424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Immagine 28" descr="Immagine che contiene elettronica, Ingegneria elettronica, muro, interno&#10;&#10;Descrizione generata automaticamente">
            <a:extLst>
              <a:ext uri="{FF2B5EF4-FFF2-40B4-BE49-F238E27FC236}">
                <a16:creationId xmlns:a16="http://schemas.microsoft.com/office/drawing/2014/main" id="{7A9FB99F-1FD6-42B2-90B3-EF0116510F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50" t="50000" r="19237" b="31062"/>
          <a:stretch/>
        </p:blipFill>
        <p:spPr>
          <a:xfrm rot="5400000">
            <a:off x="5027566" y="1018985"/>
            <a:ext cx="1493146" cy="1288526"/>
          </a:xfrm>
          <a:prstGeom prst="rect">
            <a:avLst/>
          </a:prstGeom>
        </p:spPr>
      </p:pic>
      <p:grpSp>
        <p:nvGrpSpPr>
          <p:cNvPr id="64" name="Gruppo 63">
            <a:extLst>
              <a:ext uri="{FF2B5EF4-FFF2-40B4-BE49-F238E27FC236}">
                <a16:creationId xmlns:a16="http://schemas.microsoft.com/office/drawing/2014/main" id="{C55056C1-3368-07A0-241D-200E38D2120D}"/>
              </a:ext>
            </a:extLst>
          </p:cNvPr>
          <p:cNvGrpSpPr/>
          <p:nvPr/>
        </p:nvGrpSpPr>
        <p:grpSpPr>
          <a:xfrm>
            <a:off x="632142" y="3988320"/>
            <a:ext cx="3952967" cy="2441600"/>
            <a:chOff x="1150842" y="3040062"/>
            <a:chExt cx="2964725" cy="1831200"/>
          </a:xfrm>
        </p:grpSpPr>
        <p:pic>
          <p:nvPicPr>
            <p:cNvPr id="65" name="Immagine 64" descr="Immagine che contiene diagramma, linea, Diagramma, pendio&#10;&#10;Descrizione generata automaticamente">
              <a:extLst>
                <a:ext uri="{FF2B5EF4-FFF2-40B4-BE49-F238E27FC236}">
                  <a16:creationId xmlns:a16="http://schemas.microsoft.com/office/drawing/2014/main" id="{0F748F8D-307F-6517-82F7-C8D24DA32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872" r="31094" b="3892"/>
            <a:stretch/>
          </p:blipFill>
          <p:spPr>
            <a:xfrm>
              <a:off x="1150842" y="3040062"/>
              <a:ext cx="2964725" cy="1831200"/>
            </a:xfrm>
            <a:prstGeom prst="rect">
              <a:avLst/>
            </a:prstGeom>
          </p:spPr>
        </p:pic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692CC83C-0A95-8212-E526-23BC74E2C093}"/>
                </a:ext>
              </a:extLst>
            </p:cNvPr>
            <p:cNvSpPr txBox="1"/>
            <p:nvPr/>
          </p:nvSpPr>
          <p:spPr>
            <a:xfrm>
              <a:off x="2806052" y="3196984"/>
              <a:ext cx="1177679" cy="5618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67" b="1" dirty="0">
                  <a:solidFill>
                    <a:srgbClr val="292D78"/>
                  </a:solidFill>
                </a:rPr>
                <a:t>Before</a:t>
              </a:r>
            </a:p>
            <a:p>
              <a:pPr algn="r"/>
              <a:r>
                <a:rPr lang="en-GB" sz="1067" b="1" dirty="0"/>
                <a:t>After 10 um+400 um thick substrate</a:t>
              </a:r>
            </a:p>
            <a:p>
              <a:pPr algn="r"/>
              <a:r>
                <a:rPr lang="en-GB" sz="1067" b="1" dirty="0">
                  <a:solidFill>
                    <a:srgbClr val="FF40FF"/>
                  </a:solidFill>
                </a:rPr>
                <a:t>After 10 um thick </a:t>
              </a:r>
              <a:r>
                <a:rPr lang="en-GB" sz="1067" b="1" dirty="0" err="1">
                  <a:solidFill>
                    <a:srgbClr val="FF40FF"/>
                  </a:solidFill>
                </a:rPr>
                <a:t>SiC</a:t>
              </a:r>
              <a:endParaRPr lang="en-GB" sz="1067" b="1" dirty="0">
                <a:solidFill>
                  <a:srgbClr val="FF40FF"/>
                </a:solidFill>
              </a:endParaRPr>
            </a:p>
          </p:txBody>
        </p:sp>
      </p:grpSp>
      <p:pic>
        <p:nvPicPr>
          <p:cNvPr id="68" name="Immagine 67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EEEFC1F1-A9CA-F580-CB65-744358DEB7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48" y="5051914"/>
            <a:ext cx="838717" cy="269147"/>
          </a:xfrm>
          <a:prstGeom prst="rect">
            <a:avLst/>
          </a:prstGeom>
        </p:spPr>
      </p:pic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1D907735-77E0-5FD0-C6B4-1A19E1F8ED92}"/>
              </a:ext>
            </a:extLst>
          </p:cNvPr>
          <p:cNvSpPr txBox="1"/>
          <p:nvPr/>
        </p:nvSpPr>
        <p:spPr>
          <a:xfrm>
            <a:off x="4831262" y="3520914"/>
            <a:ext cx="727627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Fist characterization with UHDR low energy electron beams @ CPFR</a:t>
            </a: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5A4DD732-4B91-1352-DD91-542E9A4F9C10}"/>
              </a:ext>
            </a:extLst>
          </p:cNvPr>
          <p:cNvSpPr txBox="1"/>
          <p:nvPr/>
        </p:nvSpPr>
        <p:spPr>
          <a:xfrm>
            <a:off x="205564" y="951900"/>
            <a:ext cx="4425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Thick substrate bulk electrochemically removed from the back of the detector</a:t>
            </a:r>
          </a:p>
        </p:txBody>
      </p:sp>
      <p:pic>
        <p:nvPicPr>
          <p:cNvPr id="86" name="Immagine 85">
            <a:extLst>
              <a:ext uri="{FF2B5EF4-FFF2-40B4-BE49-F238E27FC236}">
                <a16:creationId xmlns:a16="http://schemas.microsoft.com/office/drawing/2014/main" id="{4D7932FF-38D5-B8B1-A3F4-430EC1E83F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46" t="5083" r="59644" b="29693"/>
          <a:stretch/>
        </p:blipFill>
        <p:spPr>
          <a:xfrm>
            <a:off x="7860789" y="3929919"/>
            <a:ext cx="4084692" cy="2510079"/>
          </a:xfrm>
          <a:prstGeom prst="rect">
            <a:avLst/>
          </a:prstGeom>
        </p:spPr>
      </p:pic>
      <p:pic>
        <p:nvPicPr>
          <p:cNvPr id="87" name="Immagine 86" descr="Immagine che contiene strumento, interno, macchina&#10;&#10;Descrizione generata automaticamente">
            <a:extLst>
              <a:ext uri="{FF2B5EF4-FFF2-40B4-BE49-F238E27FC236}">
                <a16:creationId xmlns:a16="http://schemas.microsoft.com/office/drawing/2014/main" id="{A828F991-A27A-843E-840F-29AF2B1ABA4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9977" r="26812" b="19614"/>
          <a:stretch/>
        </p:blipFill>
        <p:spPr>
          <a:xfrm>
            <a:off x="6500488" y="5246502"/>
            <a:ext cx="1360301" cy="1216095"/>
          </a:xfrm>
          <a:prstGeom prst="rect">
            <a:avLst/>
          </a:prstGeom>
        </p:spPr>
      </p:pic>
      <p:pic>
        <p:nvPicPr>
          <p:cNvPr id="40974" name="Immagine 27" descr="Immagine che contiene logo&#10;&#10;Descrizione generata automaticamente">
            <a:extLst>
              <a:ext uri="{FF2B5EF4-FFF2-40B4-BE49-F238E27FC236}">
                <a16:creationId xmlns:a16="http://schemas.microsoft.com/office/drawing/2014/main" id="{483604BE-E50B-9DAC-45C2-D68EDCDD0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92"/>
          <a:stretch>
            <a:fillRect/>
          </a:stretch>
        </p:blipFill>
        <p:spPr bwMode="auto">
          <a:xfrm>
            <a:off x="416841" y="236103"/>
            <a:ext cx="822432" cy="67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Segnaposto numero diapositiva 88">
            <a:extLst>
              <a:ext uri="{FF2B5EF4-FFF2-40B4-BE49-F238E27FC236}">
                <a16:creationId xmlns:a16="http://schemas.microsoft.com/office/drawing/2014/main" id="{A1DA0E04-15BA-3E15-B68E-8F8A6776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8940" y="6510450"/>
            <a:ext cx="523059" cy="365125"/>
          </a:xfrm>
          <a:ln>
            <a:solidFill>
              <a:schemeClr val="tx1"/>
            </a:solidFill>
          </a:ln>
        </p:spPr>
        <p:txBody>
          <a:bodyPr/>
          <a:lstStyle/>
          <a:p>
            <a:fld id="{762F4658-7F88-7048-9EF7-90A4600B2A42}" type="slidenum">
              <a:rPr lang="en-GB" sz="1600" smtClean="0">
                <a:solidFill>
                  <a:schemeClr val="tx1"/>
                </a:solidFill>
              </a:rPr>
              <a:t>7</a:t>
            </a:fld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51D3ECC5-5951-6D36-6E29-37570E0B83F3}"/>
              </a:ext>
            </a:extLst>
          </p:cNvPr>
          <p:cNvSpPr txBox="1"/>
          <p:nvPr/>
        </p:nvSpPr>
        <p:spPr>
          <a:xfrm>
            <a:off x="231947" y="3688984"/>
            <a:ext cx="4994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Energy &amp; Angular distribution spread: improving the transparency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2F23F59-A13A-4B10-2AA9-BEA02B86EEA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" b="49457"/>
          <a:stretch/>
        </p:blipFill>
        <p:spPr>
          <a:xfrm>
            <a:off x="8715969" y="869931"/>
            <a:ext cx="3044419" cy="2272725"/>
          </a:xfrm>
          <a:prstGeom prst="rect">
            <a:avLst/>
          </a:prstGeom>
        </p:spPr>
      </p:pic>
      <p:sp>
        <p:nvSpPr>
          <p:cNvPr id="3" name="Freccia giù 2">
            <a:extLst>
              <a:ext uri="{FF2B5EF4-FFF2-40B4-BE49-F238E27FC236}">
                <a16:creationId xmlns:a16="http://schemas.microsoft.com/office/drawing/2014/main" id="{7EA67ABD-8383-630C-7C38-25B4A62D3000}"/>
              </a:ext>
            </a:extLst>
          </p:cNvPr>
          <p:cNvSpPr/>
          <p:nvPr/>
        </p:nvSpPr>
        <p:spPr>
          <a:xfrm>
            <a:off x="2216989" y="1534223"/>
            <a:ext cx="465826" cy="1718167"/>
          </a:xfrm>
          <a:prstGeom prst="downArrow">
            <a:avLst/>
          </a:prstGeom>
          <a:solidFill>
            <a:schemeClr val="accent4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3B8B43-887B-8C0B-9C0C-A6C555EC368F}"/>
              </a:ext>
            </a:extLst>
          </p:cNvPr>
          <p:cNvSpPr txBox="1"/>
          <p:nvPr/>
        </p:nvSpPr>
        <p:spPr>
          <a:xfrm>
            <a:off x="868773" y="4197549"/>
            <a:ext cx="1860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9 MeV e- beam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77236888-8A0B-1E83-F8F2-4F07CCC9F2D5}"/>
              </a:ext>
            </a:extLst>
          </p:cNvPr>
          <p:cNvSpPr/>
          <p:nvPr/>
        </p:nvSpPr>
        <p:spPr>
          <a:xfrm>
            <a:off x="6563247" y="1391513"/>
            <a:ext cx="1648238" cy="1793552"/>
          </a:xfrm>
          <a:custGeom>
            <a:avLst/>
            <a:gdLst/>
            <a:ahLst/>
            <a:cxnLst/>
            <a:rect l="l" t="t" r="r" b="b"/>
            <a:pathLst>
              <a:path w="10731935" h="3098846">
                <a:moveTo>
                  <a:pt x="0" y="0"/>
                </a:moveTo>
                <a:lnTo>
                  <a:pt x="10731936" y="0"/>
                </a:lnTo>
                <a:lnTo>
                  <a:pt x="10731936" y="3098846"/>
                </a:lnTo>
                <a:lnTo>
                  <a:pt x="0" y="30988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" t="-7750" r="-356988" b="-723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58D085-10FE-83C4-2596-69C4492FE420}"/>
              </a:ext>
            </a:extLst>
          </p:cNvPr>
          <p:cNvSpPr txBox="1"/>
          <p:nvPr/>
        </p:nvSpPr>
        <p:spPr>
          <a:xfrm>
            <a:off x="4971319" y="3843356"/>
            <a:ext cx="1966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Large area membrane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3711F63-7FED-BF22-4AB2-85135161CC73}"/>
              </a:ext>
            </a:extLst>
          </p:cNvPr>
          <p:cNvSpPr txBox="1"/>
          <p:nvPr/>
        </p:nvSpPr>
        <p:spPr>
          <a:xfrm>
            <a:off x="4996438" y="2492104"/>
            <a:ext cx="1426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Thickness:</a:t>
            </a:r>
          </a:p>
          <a:p>
            <a:r>
              <a:rPr lang="en-GB" sz="1400" dirty="0"/>
              <a:t>0.1-10 um</a:t>
            </a:r>
          </a:p>
          <a:p>
            <a:r>
              <a:rPr lang="en-GB" sz="1400" b="1" dirty="0"/>
              <a:t>Area: </a:t>
            </a:r>
          </a:p>
          <a:p>
            <a:r>
              <a:rPr lang="en-GB" sz="1400" dirty="0"/>
              <a:t>1-3 mm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DB1C80FD-2564-D6CC-F7F9-0B7B9E9FF28C}"/>
              </a:ext>
            </a:extLst>
          </p:cNvPr>
          <p:cNvCxnSpPr/>
          <p:nvPr/>
        </p:nvCxnSpPr>
        <p:spPr>
          <a:xfrm flipV="1">
            <a:off x="6233532" y="4716966"/>
            <a:ext cx="0" cy="437334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A0B13FB-7E08-BA66-C0BB-6C8F802A1677}"/>
              </a:ext>
            </a:extLst>
          </p:cNvPr>
          <p:cNvSpPr txBox="1"/>
          <p:nvPr/>
        </p:nvSpPr>
        <p:spPr>
          <a:xfrm>
            <a:off x="4789182" y="4844076"/>
            <a:ext cx="63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1 cm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568971DE-A80C-C765-A698-18E94B60312B}"/>
              </a:ext>
            </a:extLst>
          </p:cNvPr>
          <p:cNvCxnSpPr>
            <a:cxnSpLocks/>
          </p:cNvCxnSpPr>
          <p:nvPr/>
        </p:nvCxnSpPr>
        <p:spPr>
          <a:xfrm flipV="1">
            <a:off x="5305744" y="4982575"/>
            <a:ext cx="399116" cy="219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A395F3B-45CB-5C22-0C76-44B2776DA3D5}"/>
              </a:ext>
            </a:extLst>
          </p:cNvPr>
          <p:cNvSpPr txBox="1"/>
          <p:nvPr/>
        </p:nvSpPr>
        <p:spPr>
          <a:xfrm>
            <a:off x="8758152" y="3079100"/>
            <a:ext cx="2802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G. </a:t>
            </a:r>
            <a:r>
              <a:rPr lang="en-GB" sz="1200" dirty="0" err="1"/>
              <a:t>Trovato</a:t>
            </a:r>
            <a:r>
              <a:rPr lang="en-GB" sz="1200" dirty="0"/>
              <a:t> et al.,</a:t>
            </a:r>
            <a:r>
              <a:rPr lang="it-IT" sz="1200" i="1" dirty="0">
                <a:solidFill>
                  <a:srgbClr val="454340"/>
                </a:solidFill>
                <a:effectLst/>
                <a:latin typeface="Helvetica" pitchFamily="2" charset="0"/>
              </a:rPr>
              <a:t> </a:t>
            </a:r>
            <a:r>
              <a:rPr lang="it-IT" sz="1200" i="1" dirty="0" err="1">
                <a:solidFill>
                  <a:srgbClr val="454340"/>
                </a:solidFill>
                <a:effectLst/>
                <a:latin typeface="Helvetica" pitchFamily="2" charset="0"/>
              </a:rPr>
              <a:t>J</a:t>
            </a:r>
            <a:r>
              <a:rPr lang="it-IT" sz="1200" i="1" dirty="0">
                <a:solidFill>
                  <a:srgbClr val="454340"/>
                </a:solidFill>
                <a:effectLst/>
                <a:latin typeface="Helvetica" pitchFamily="2" charset="0"/>
              </a:rPr>
              <a:t>. </a:t>
            </a:r>
            <a:r>
              <a:rPr lang="it-IT" sz="1200" i="1" dirty="0" err="1">
                <a:solidFill>
                  <a:srgbClr val="454340"/>
                </a:solidFill>
                <a:effectLst/>
                <a:latin typeface="Helvetica" pitchFamily="2" charset="0"/>
              </a:rPr>
              <a:t>Synchrotron</a:t>
            </a:r>
            <a:r>
              <a:rPr lang="it-IT" sz="1200" i="1" dirty="0">
                <a:solidFill>
                  <a:srgbClr val="454340"/>
                </a:solidFill>
                <a:effectLst/>
                <a:latin typeface="Helvetica" pitchFamily="2" charset="0"/>
              </a:rPr>
              <a:t> Rad. (2025). 32, 118–124</a:t>
            </a:r>
            <a:endParaRPr lang="it-IT" sz="1200" dirty="0">
              <a:solidFill>
                <a:srgbClr val="454340"/>
              </a:solidFill>
              <a:effectLst/>
              <a:latin typeface="Helvetica" pitchFamily="2" charset="0"/>
            </a:endParaRPr>
          </a:p>
          <a:p>
            <a:pPr algn="ctr"/>
            <a:endParaRPr lang="en-GB" sz="12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D33178D-01CE-D011-DDED-A121F8BDFF90}"/>
              </a:ext>
            </a:extLst>
          </p:cNvPr>
          <p:cNvSpPr txBox="1"/>
          <p:nvPr/>
        </p:nvSpPr>
        <p:spPr>
          <a:xfrm>
            <a:off x="9025247" y="688769"/>
            <a:ext cx="2339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8 KeV x-ray beams</a:t>
            </a:r>
          </a:p>
        </p:txBody>
      </p:sp>
    </p:spTree>
    <p:extLst>
      <p:ext uri="{BB962C8B-B14F-4D97-AF65-F5344CB8AC3E}">
        <p14:creationId xmlns:p14="http://schemas.microsoft.com/office/powerpoint/2010/main" val="168902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57" grpId="0"/>
      <p:bldP spid="4" grpId="0"/>
      <p:bldP spid="5" grpId="0" animBg="1"/>
      <p:bldP spid="7" grpId="0"/>
      <p:bldP spid="8" grpId="0"/>
      <p:bldP spid="11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FBABB445-A909-3DBE-8932-BD1C37F51DD0}"/>
              </a:ext>
            </a:extLst>
          </p:cNvPr>
          <p:cNvSpPr txBox="1"/>
          <p:nvPr/>
        </p:nvSpPr>
        <p:spPr>
          <a:xfrm>
            <a:off x="5390113" y="2831520"/>
            <a:ext cx="6317673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COMPARISON OF SIC-ACCT WAVEFORMS AT THE SAME POSITION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F61E58-B3CE-E9A5-40A4-9EBB7601F867}"/>
              </a:ext>
            </a:extLst>
          </p:cNvPr>
          <p:cNvSpPr txBox="1"/>
          <p:nvPr/>
        </p:nvSpPr>
        <p:spPr>
          <a:xfrm>
            <a:off x="1057991" y="195516"/>
            <a:ext cx="105765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Real time monitoring of the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instantaneous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dose rate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A020AE9-EFBB-CD0D-01B9-E16DA5CE5DD5}"/>
              </a:ext>
            </a:extLst>
          </p:cNvPr>
          <p:cNvSpPr/>
          <p:nvPr/>
        </p:nvSpPr>
        <p:spPr>
          <a:xfrm>
            <a:off x="1164086" y="955069"/>
            <a:ext cx="10702040" cy="1887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grpSp>
        <p:nvGrpSpPr>
          <p:cNvPr id="23" name="Gruppo 6">
            <a:extLst>
              <a:ext uri="{FF2B5EF4-FFF2-40B4-BE49-F238E27FC236}">
                <a16:creationId xmlns:a16="http://schemas.microsoft.com/office/drawing/2014/main" id="{9D3147A4-0191-49BD-0948-45B12240491C}"/>
              </a:ext>
            </a:extLst>
          </p:cNvPr>
          <p:cNvGrpSpPr>
            <a:grpSpLocks/>
          </p:cNvGrpSpPr>
          <p:nvPr/>
        </p:nvGrpSpPr>
        <p:grpSpPr bwMode="auto">
          <a:xfrm>
            <a:off x="8827257" y="870936"/>
            <a:ext cx="3273003" cy="1760248"/>
            <a:chOff x="4130301" y="4072131"/>
            <a:chExt cx="5098439" cy="3191722"/>
          </a:xfrm>
        </p:grpSpPr>
        <p:grpSp>
          <p:nvGrpSpPr>
            <p:cNvPr id="46" name="Gruppo 10">
              <a:extLst>
                <a:ext uri="{FF2B5EF4-FFF2-40B4-BE49-F238E27FC236}">
                  <a16:creationId xmlns:a16="http://schemas.microsoft.com/office/drawing/2014/main" id="{E2A42E4D-A12A-A740-7D5C-9135B34DB5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1649" y="5173785"/>
              <a:ext cx="4577091" cy="2090068"/>
              <a:chOff x="3187636" y="5333369"/>
              <a:chExt cx="5490198" cy="2601242"/>
            </a:xfrm>
          </p:grpSpPr>
          <p:pic>
            <p:nvPicPr>
              <p:cNvPr id="51" name="Immagine 17">
                <a:extLst>
                  <a:ext uri="{FF2B5EF4-FFF2-40B4-BE49-F238E27FC236}">
                    <a16:creationId xmlns:a16="http://schemas.microsoft.com/office/drawing/2014/main" id="{A2D1B53D-B335-8139-FB6A-767265633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75" b="21208"/>
              <a:stretch>
                <a:fillRect/>
              </a:stretch>
            </p:blipFill>
            <p:spPr bwMode="auto">
              <a:xfrm>
                <a:off x="3187636" y="5333369"/>
                <a:ext cx="1824796" cy="18243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2" name="Connettore 4 18">
                <a:extLst>
                  <a:ext uri="{FF2B5EF4-FFF2-40B4-BE49-F238E27FC236}">
                    <a16:creationId xmlns:a16="http://schemas.microsoft.com/office/drawing/2014/main" id="{4D004508-E27D-422C-D57B-C0F5C6C84DF3}"/>
                  </a:ext>
                </a:extLst>
              </p:cNvPr>
              <p:cNvCxnSpPr>
                <a:cxnSpLocks/>
                <a:stCxn id="51" idx="0"/>
              </p:cNvCxnSpPr>
              <p:nvPr/>
            </p:nvCxnSpPr>
            <p:spPr>
              <a:xfrm rot="16200000" flipH="1">
                <a:off x="4512133" y="4927783"/>
                <a:ext cx="851055" cy="1676770"/>
              </a:xfrm>
              <a:prstGeom prst="bentConnector4">
                <a:avLst>
                  <a:gd name="adj1" fmla="val -69953"/>
                  <a:gd name="adj2" fmla="val 77203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CasellaDiTesto 20">
                <a:extLst>
                  <a:ext uri="{FF2B5EF4-FFF2-40B4-BE49-F238E27FC236}">
                    <a16:creationId xmlns:a16="http://schemas.microsoft.com/office/drawing/2014/main" id="{48DB3087-62CB-96EB-EB28-8D722F33C916}"/>
                  </a:ext>
                </a:extLst>
              </p:cNvPr>
              <p:cNvSpPr txBox="1"/>
              <p:nvPr/>
            </p:nvSpPr>
            <p:spPr>
              <a:xfrm>
                <a:off x="5251032" y="7007655"/>
                <a:ext cx="3426802" cy="71785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914365">
                  <a:defRPr/>
                </a:pPr>
                <a:r>
                  <a:rPr lang="it-IT" sz="1467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Oscilloscope</a:t>
                </a:r>
                <a:endParaRPr lang="it-IT" sz="1467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CasellaDiTesto 22">
                <a:extLst>
                  <a:ext uri="{FF2B5EF4-FFF2-40B4-BE49-F238E27FC236}">
                    <a16:creationId xmlns:a16="http://schemas.microsoft.com/office/drawing/2014/main" id="{8B33FB7D-1710-3F55-6DA2-255AF1022BC3}"/>
                  </a:ext>
                </a:extLst>
              </p:cNvPr>
              <p:cNvSpPr txBox="1"/>
              <p:nvPr/>
            </p:nvSpPr>
            <p:spPr>
              <a:xfrm>
                <a:off x="3369163" y="7077845"/>
                <a:ext cx="1721536" cy="85676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914365">
                  <a:defRPr/>
                </a:pPr>
                <a:r>
                  <a:rPr lang="it-IT" sz="1867" b="1" dirty="0" err="1">
                    <a:solidFill>
                      <a:srgbClr val="44546A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SiC</a:t>
                </a:r>
                <a:endParaRPr lang="it-IT" sz="1200" b="1" dirty="0">
                  <a:solidFill>
                    <a:srgbClr val="44546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9" name="CasellaDiTesto 8">
              <a:extLst>
                <a:ext uri="{FF2B5EF4-FFF2-40B4-BE49-F238E27FC236}">
                  <a16:creationId xmlns:a16="http://schemas.microsoft.com/office/drawing/2014/main" id="{57D7060A-B209-BD44-ABAB-AD1D9999AEC0}"/>
                </a:ext>
              </a:extLst>
            </p:cNvPr>
            <p:cNvSpPr txBox="1"/>
            <p:nvPr/>
          </p:nvSpPr>
          <p:spPr>
            <a:xfrm>
              <a:off x="4130301" y="4234302"/>
              <a:ext cx="1533615" cy="5767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365">
                <a:defRPr/>
              </a:pPr>
              <a:r>
                <a:rPr lang="it-IT" sz="1467" b="1" dirty="0">
                  <a:latin typeface="Calibri" panose="020F0502020204030204"/>
                </a:rPr>
                <a:t>Voltage</a:t>
              </a:r>
              <a:endParaRPr lang="it-IT" sz="2667" b="1" dirty="0">
                <a:latin typeface="Calibri" panose="020F0502020204030204"/>
              </a:endParaRPr>
            </a:p>
          </p:txBody>
        </p:sp>
        <p:sp>
          <p:nvSpPr>
            <p:cNvPr id="42" name="CasellaDiTesto 9">
              <a:extLst>
                <a:ext uri="{FF2B5EF4-FFF2-40B4-BE49-F238E27FC236}">
                  <a16:creationId xmlns:a16="http://schemas.microsoft.com/office/drawing/2014/main" id="{EF5A2AA7-C782-3D85-53F4-030FE92AE307}"/>
                </a:ext>
              </a:extLst>
            </p:cNvPr>
            <p:cNvSpPr txBox="1"/>
            <p:nvPr/>
          </p:nvSpPr>
          <p:spPr>
            <a:xfrm>
              <a:off x="5437098" y="4072131"/>
              <a:ext cx="1533615" cy="6138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4365">
                <a:defRPr/>
              </a:pPr>
              <a:r>
                <a:rPr lang="it-IT" sz="1600" b="1" dirty="0" err="1">
                  <a:solidFill>
                    <a:srgbClr val="44546A">
                      <a:lumMod val="75000"/>
                    </a:srgbClr>
                  </a:solidFill>
                  <a:latin typeface="Calibri" panose="020F0502020204030204"/>
                </a:rPr>
                <a:t>Signal</a:t>
              </a:r>
              <a:endParaRPr lang="it-IT" sz="1600" b="1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endParaRPr>
            </a:p>
          </p:txBody>
        </p:sp>
      </p:grpSp>
      <p:pic>
        <p:nvPicPr>
          <p:cNvPr id="26" name="Immagine 24" descr="Immagine che contiene testo, interni, forno, argento&#10;&#10;Descrizione generata automaticamente">
            <a:extLst>
              <a:ext uri="{FF2B5EF4-FFF2-40B4-BE49-F238E27FC236}">
                <a16:creationId xmlns:a16="http://schemas.microsoft.com/office/drawing/2014/main" id="{FFCA555F-C51B-42D8-918D-6F85871B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1"/>
          <a:stretch>
            <a:fillRect/>
          </a:stretch>
        </p:blipFill>
        <p:spPr bwMode="auto">
          <a:xfrm>
            <a:off x="10577170" y="1189859"/>
            <a:ext cx="1349335" cy="102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29">
            <a:extLst>
              <a:ext uri="{FF2B5EF4-FFF2-40B4-BE49-F238E27FC236}">
                <a16:creationId xmlns:a16="http://schemas.microsoft.com/office/drawing/2014/main" id="{2564AA01-AB09-0A06-D8FC-CF5ABD1C7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" b="41599"/>
          <a:stretch>
            <a:fillRect/>
          </a:stretch>
        </p:blipFill>
        <p:spPr bwMode="auto">
          <a:xfrm>
            <a:off x="7989040" y="1521378"/>
            <a:ext cx="926170" cy="7468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sellaDiTesto 30">
            <a:extLst>
              <a:ext uri="{FF2B5EF4-FFF2-40B4-BE49-F238E27FC236}">
                <a16:creationId xmlns:a16="http://schemas.microsoft.com/office/drawing/2014/main" id="{22BEEAE8-009B-5660-BB23-87E9887FD9D7}"/>
              </a:ext>
            </a:extLst>
          </p:cNvPr>
          <p:cNvSpPr txBox="1"/>
          <p:nvPr/>
        </p:nvSpPr>
        <p:spPr bwMode="auto">
          <a:xfrm>
            <a:off x="7806227" y="1005045"/>
            <a:ext cx="126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5">
              <a:defRPr/>
            </a:pP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Keithley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 6517A </a:t>
            </a:r>
          </a:p>
        </p:txBody>
      </p:sp>
      <p:cxnSp>
        <p:nvCxnSpPr>
          <p:cNvPr id="31" name="Connettore 1 44">
            <a:extLst>
              <a:ext uri="{FF2B5EF4-FFF2-40B4-BE49-F238E27FC236}">
                <a16:creationId xmlns:a16="http://schemas.microsoft.com/office/drawing/2014/main" id="{F3FAD034-12E2-8550-6A89-75F174CB1710}"/>
              </a:ext>
            </a:extLst>
          </p:cNvPr>
          <p:cNvCxnSpPr/>
          <p:nvPr/>
        </p:nvCxnSpPr>
        <p:spPr bwMode="auto">
          <a:xfrm>
            <a:off x="11509112" y="1798393"/>
            <a:ext cx="0" cy="12635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45">
            <a:extLst>
              <a:ext uri="{FF2B5EF4-FFF2-40B4-BE49-F238E27FC236}">
                <a16:creationId xmlns:a16="http://schemas.microsoft.com/office/drawing/2014/main" id="{73DDFFBA-DB93-E3A7-F5A4-B847BCD7AF2B}"/>
              </a:ext>
            </a:extLst>
          </p:cNvPr>
          <p:cNvSpPr txBox="1"/>
          <p:nvPr/>
        </p:nvSpPr>
        <p:spPr bwMode="auto">
          <a:xfrm>
            <a:off x="9891246" y="1870318"/>
            <a:ext cx="1001947" cy="4207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65">
              <a:defRPr/>
            </a:pPr>
            <a:r>
              <a:rPr lang="it-IT" sz="1067" b="1" dirty="0">
                <a:solidFill>
                  <a:srgbClr val="0432FF"/>
                </a:solidFill>
                <a:latin typeface="Calibri" panose="020F0502020204030204"/>
              </a:rPr>
              <a:t>50 </a:t>
            </a:r>
          </a:p>
          <a:p>
            <a:pPr algn="ctr" defTabSz="914365">
              <a:defRPr/>
            </a:pPr>
            <a:r>
              <a:rPr lang="it-IT" sz="1067" b="1" dirty="0">
                <a:solidFill>
                  <a:srgbClr val="0432FF"/>
                </a:solidFill>
                <a:latin typeface="Calibri" panose="020F0502020204030204"/>
              </a:rPr>
              <a:t>ohm</a:t>
            </a:r>
          </a:p>
        </p:txBody>
      </p:sp>
      <p:sp>
        <p:nvSpPr>
          <p:cNvPr id="43010" name="Rettangolo 3">
            <a:extLst>
              <a:ext uri="{FF2B5EF4-FFF2-40B4-BE49-F238E27FC236}">
                <a16:creationId xmlns:a16="http://schemas.microsoft.com/office/drawing/2014/main" id="{D3DA35EA-E4F9-8D3F-4A51-A9CE3045B480}"/>
              </a:ext>
            </a:extLst>
          </p:cNvPr>
          <p:cNvSpPr/>
          <p:nvPr/>
        </p:nvSpPr>
        <p:spPr>
          <a:xfrm>
            <a:off x="3997757" y="1497936"/>
            <a:ext cx="1626184" cy="8466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65">
              <a:defRPr/>
            </a:pPr>
            <a:endParaRPr lang="it-IT" sz="2400">
              <a:solidFill>
                <a:prstClr val="white"/>
              </a:solidFill>
            </a:endParaRPr>
          </a:p>
        </p:txBody>
      </p:sp>
      <p:sp>
        <p:nvSpPr>
          <p:cNvPr id="43011" name="Rettangolo 4">
            <a:extLst>
              <a:ext uri="{FF2B5EF4-FFF2-40B4-BE49-F238E27FC236}">
                <a16:creationId xmlns:a16="http://schemas.microsoft.com/office/drawing/2014/main" id="{CDFB3795-806D-64AE-DA3F-E27377F7CA2C}"/>
              </a:ext>
            </a:extLst>
          </p:cNvPr>
          <p:cNvSpPr/>
          <p:nvPr/>
        </p:nvSpPr>
        <p:spPr>
          <a:xfrm>
            <a:off x="5623940" y="1590646"/>
            <a:ext cx="1626183" cy="3244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65">
              <a:defRPr/>
            </a:pPr>
            <a:endParaRPr lang="it-IT" sz="2400">
              <a:solidFill>
                <a:prstClr val="white"/>
              </a:solidFill>
            </a:endParaRPr>
          </a:p>
        </p:txBody>
      </p:sp>
      <p:sp>
        <p:nvSpPr>
          <p:cNvPr id="43012" name="Rettangolo 5">
            <a:extLst>
              <a:ext uri="{FF2B5EF4-FFF2-40B4-BE49-F238E27FC236}">
                <a16:creationId xmlns:a16="http://schemas.microsoft.com/office/drawing/2014/main" id="{AF776967-6E5E-53DB-58B1-185A336780C5}"/>
              </a:ext>
            </a:extLst>
          </p:cNvPr>
          <p:cNvSpPr/>
          <p:nvPr/>
        </p:nvSpPr>
        <p:spPr>
          <a:xfrm>
            <a:off x="3997757" y="1718728"/>
            <a:ext cx="1017564" cy="324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65">
              <a:defRPr/>
            </a:pPr>
            <a:endParaRPr lang="it-IT" sz="2400">
              <a:solidFill>
                <a:prstClr val="white"/>
              </a:solidFill>
            </a:endParaRPr>
          </a:p>
        </p:txBody>
      </p:sp>
      <p:sp>
        <p:nvSpPr>
          <p:cNvPr id="43014" name="Rettangolo 7">
            <a:extLst>
              <a:ext uri="{FF2B5EF4-FFF2-40B4-BE49-F238E27FC236}">
                <a16:creationId xmlns:a16="http://schemas.microsoft.com/office/drawing/2014/main" id="{2AD7E56D-45A1-BAF0-DF39-97D75FC7B59E}"/>
              </a:ext>
            </a:extLst>
          </p:cNvPr>
          <p:cNvSpPr/>
          <p:nvPr/>
        </p:nvSpPr>
        <p:spPr>
          <a:xfrm>
            <a:off x="7071790" y="1594456"/>
            <a:ext cx="173213" cy="32638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65">
              <a:defRPr/>
            </a:pPr>
            <a:endParaRPr lang="it-IT" sz="2400">
              <a:solidFill>
                <a:prstClr val="white"/>
              </a:solidFill>
            </a:endParaRPr>
          </a:p>
        </p:txBody>
      </p:sp>
      <p:cxnSp>
        <p:nvCxnSpPr>
          <p:cNvPr id="43019" name="Connettore 1 14">
            <a:extLst>
              <a:ext uri="{FF2B5EF4-FFF2-40B4-BE49-F238E27FC236}">
                <a16:creationId xmlns:a16="http://schemas.microsoft.com/office/drawing/2014/main" id="{1BF5576F-5C02-51B6-6515-FBDFE95DC949}"/>
              </a:ext>
            </a:extLst>
          </p:cNvPr>
          <p:cNvCxnSpPr>
            <a:cxnSpLocks/>
            <a:endCxn id="43014" idx="0"/>
          </p:cNvCxnSpPr>
          <p:nvPr/>
        </p:nvCxnSpPr>
        <p:spPr>
          <a:xfrm>
            <a:off x="7156268" y="1280566"/>
            <a:ext cx="2129" cy="3138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20" name="CasellaDiTesto 20">
            <a:extLst>
              <a:ext uri="{FF2B5EF4-FFF2-40B4-BE49-F238E27FC236}">
                <a16:creationId xmlns:a16="http://schemas.microsoft.com/office/drawing/2014/main" id="{7D2E429B-1209-C8CC-C2FF-1B16009791C8}"/>
              </a:ext>
            </a:extLst>
          </p:cNvPr>
          <p:cNvSpPr txBox="1"/>
          <p:nvPr/>
        </p:nvSpPr>
        <p:spPr>
          <a:xfrm>
            <a:off x="4485828" y="1963624"/>
            <a:ext cx="643177" cy="46166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65">
              <a:defRPr/>
            </a:pP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EF</a:t>
            </a:r>
          </a:p>
        </p:txBody>
      </p:sp>
      <p:sp>
        <p:nvSpPr>
          <p:cNvPr id="43021" name="CasellaDiTesto 21">
            <a:extLst>
              <a:ext uri="{FF2B5EF4-FFF2-40B4-BE49-F238E27FC236}">
                <a16:creationId xmlns:a16="http://schemas.microsoft.com/office/drawing/2014/main" id="{E5E66F93-E7F2-3E43-1BF2-9965D07EC9AC}"/>
              </a:ext>
            </a:extLst>
          </p:cNvPr>
          <p:cNvSpPr txBox="1"/>
          <p:nvPr/>
        </p:nvSpPr>
        <p:spPr>
          <a:xfrm>
            <a:off x="5679524" y="1549226"/>
            <a:ext cx="1634447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65">
              <a:defRPr/>
            </a:pPr>
            <a:r>
              <a:rPr lang="it-IT" sz="2133" dirty="0">
                <a:solidFill>
                  <a:prstClr val="black"/>
                </a:solidFill>
                <a:latin typeface="Calibri" panose="020F0502020204030204"/>
              </a:rPr>
              <a:t>Applicator</a:t>
            </a:r>
          </a:p>
        </p:txBody>
      </p:sp>
      <p:sp>
        <p:nvSpPr>
          <p:cNvPr id="43022" name="Rettangolo 6">
            <a:extLst>
              <a:ext uri="{FF2B5EF4-FFF2-40B4-BE49-F238E27FC236}">
                <a16:creationId xmlns:a16="http://schemas.microsoft.com/office/drawing/2014/main" id="{CF56DB5D-3284-DB93-B08E-3F2E3679F107}"/>
              </a:ext>
            </a:extLst>
          </p:cNvPr>
          <p:cNvSpPr/>
          <p:nvPr/>
        </p:nvSpPr>
        <p:spPr>
          <a:xfrm>
            <a:off x="7263054" y="1590908"/>
            <a:ext cx="168955" cy="32447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65">
              <a:defRPr/>
            </a:pPr>
            <a:endParaRPr lang="it-IT" sz="2400">
              <a:solidFill>
                <a:prstClr val="white"/>
              </a:solidFill>
            </a:endParaRPr>
          </a:p>
        </p:txBody>
      </p:sp>
      <p:cxnSp>
        <p:nvCxnSpPr>
          <p:cNvPr id="43026" name="Connettore 1 14">
            <a:extLst>
              <a:ext uri="{FF2B5EF4-FFF2-40B4-BE49-F238E27FC236}">
                <a16:creationId xmlns:a16="http://schemas.microsoft.com/office/drawing/2014/main" id="{824CF8DD-D1EF-C121-9D51-53EE86B11609}"/>
              </a:ext>
            </a:extLst>
          </p:cNvPr>
          <p:cNvCxnSpPr>
            <a:cxnSpLocks/>
          </p:cNvCxnSpPr>
          <p:nvPr/>
        </p:nvCxnSpPr>
        <p:spPr>
          <a:xfrm>
            <a:off x="7387469" y="1285435"/>
            <a:ext cx="0" cy="313889"/>
          </a:xfrm>
          <a:prstGeom prst="line">
            <a:avLst/>
          </a:prstGeom>
          <a:ln w="19050">
            <a:solidFill>
              <a:srgbClr val="008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6" name="CasellaDiTesto 10">
            <a:extLst>
              <a:ext uri="{FF2B5EF4-FFF2-40B4-BE49-F238E27FC236}">
                <a16:creationId xmlns:a16="http://schemas.microsoft.com/office/drawing/2014/main" id="{22FBAAE4-B646-615B-24A5-4D787D0AD7C7}"/>
              </a:ext>
            </a:extLst>
          </p:cNvPr>
          <p:cNvSpPr txBox="1"/>
          <p:nvPr/>
        </p:nvSpPr>
        <p:spPr>
          <a:xfrm>
            <a:off x="6562944" y="893714"/>
            <a:ext cx="12144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65">
              <a:defRPr/>
            </a:pPr>
            <a:r>
              <a:rPr lang="it-IT" sz="2000" b="1" dirty="0">
                <a:solidFill>
                  <a:srgbClr val="FF0000"/>
                </a:solidFill>
                <a:latin typeface="Calibri" panose="020F0502020204030204"/>
              </a:rPr>
              <a:t>ACCT</a:t>
            </a:r>
          </a:p>
        </p:txBody>
      </p:sp>
      <p:sp>
        <p:nvSpPr>
          <p:cNvPr id="43025" name="CasellaDiTesto 10">
            <a:extLst>
              <a:ext uri="{FF2B5EF4-FFF2-40B4-BE49-F238E27FC236}">
                <a16:creationId xmlns:a16="http://schemas.microsoft.com/office/drawing/2014/main" id="{D464FF4A-FC82-D11A-559E-C09D99706838}"/>
              </a:ext>
            </a:extLst>
          </p:cNvPr>
          <p:cNvSpPr txBox="1"/>
          <p:nvPr/>
        </p:nvSpPr>
        <p:spPr>
          <a:xfrm>
            <a:off x="7210506" y="906563"/>
            <a:ext cx="1184599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65">
              <a:defRPr/>
            </a:pPr>
            <a:r>
              <a:rPr lang="it-IT" sz="2000" b="1" dirty="0">
                <a:solidFill>
                  <a:srgbClr val="008F00"/>
                </a:solidFill>
                <a:latin typeface="Calibri" panose="020F0502020204030204"/>
              </a:rPr>
              <a:t>SIC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4E6EB506-B6E4-62D4-5937-16EF8F20E5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389"/>
          <a:stretch/>
        </p:blipFill>
        <p:spPr>
          <a:xfrm>
            <a:off x="2294371" y="1037753"/>
            <a:ext cx="1584695" cy="1354219"/>
          </a:xfrm>
          <a:prstGeom prst="rect">
            <a:avLst/>
          </a:prstGeom>
        </p:spPr>
      </p:pic>
      <p:cxnSp>
        <p:nvCxnSpPr>
          <p:cNvPr id="44" name="Connettore 4 18">
            <a:extLst>
              <a:ext uri="{FF2B5EF4-FFF2-40B4-BE49-F238E27FC236}">
                <a16:creationId xmlns:a16="http://schemas.microsoft.com/office/drawing/2014/main" id="{BFD2B916-F291-DF6B-6FC3-12EC8D9E155B}"/>
              </a:ext>
            </a:extLst>
          </p:cNvPr>
          <p:cNvCxnSpPr>
            <a:cxnSpLocks/>
          </p:cNvCxnSpPr>
          <p:nvPr/>
        </p:nvCxnSpPr>
        <p:spPr bwMode="auto">
          <a:xfrm rot="16200000" flipH="1" flipV="1">
            <a:off x="9010467" y="1467219"/>
            <a:ext cx="217739" cy="542984"/>
          </a:xfrm>
          <a:prstGeom prst="bentConnector4">
            <a:avLst>
              <a:gd name="adj1" fmla="val -139984"/>
              <a:gd name="adj2" fmla="val 76329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79A9BAF9-4A6E-AAD0-F64E-D1D25BABEA95}"/>
              </a:ext>
            </a:extLst>
          </p:cNvPr>
          <p:cNvGrpSpPr/>
          <p:nvPr/>
        </p:nvGrpSpPr>
        <p:grpSpPr>
          <a:xfrm>
            <a:off x="112511" y="2732287"/>
            <a:ext cx="6146956" cy="3875710"/>
            <a:chOff x="255750" y="2220882"/>
            <a:chExt cx="4610216" cy="2906782"/>
          </a:xfrm>
        </p:grpSpPr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D41E1F51-9BFF-22A6-DA1E-F30EEA3DD253}"/>
                </a:ext>
              </a:extLst>
            </p:cNvPr>
            <p:cNvSpPr txBox="1"/>
            <p:nvPr/>
          </p:nvSpPr>
          <p:spPr>
            <a:xfrm>
              <a:off x="457425" y="2220882"/>
              <a:ext cx="440854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Waveforms </a:t>
              </a:r>
              <a:r>
                <a:rPr lang="en-GB" sz="2000" b="1" dirty="0">
                  <a:sym typeface="Wingdings" pitchFamily="2" charset="2"/>
                </a:rPr>
                <a:t></a:t>
              </a:r>
              <a:r>
                <a:rPr lang="en-GB" sz="2000" b="1" dirty="0"/>
                <a:t> instantaneous dose rate</a:t>
              </a:r>
            </a:p>
          </p:txBody>
        </p:sp>
        <p:pic>
          <p:nvPicPr>
            <p:cNvPr id="5" name="Immagine 4" descr="Immagine che contiene testo, diagramma, linea, Diagramma&#10;&#10;Descrizione generata automaticamente">
              <a:extLst>
                <a:ext uri="{FF2B5EF4-FFF2-40B4-BE49-F238E27FC236}">
                  <a16:creationId xmlns:a16="http://schemas.microsoft.com/office/drawing/2014/main" id="{4552A197-A9FB-5E23-99F5-BC7C135CA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866" t="4640" r="41548" b="-2954"/>
            <a:stretch/>
          </p:blipFill>
          <p:spPr>
            <a:xfrm>
              <a:off x="255750" y="2490219"/>
              <a:ext cx="3739030" cy="2637445"/>
            </a:xfrm>
            <a:prstGeom prst="rect">
              <a:avLst/>
            </a:prstGeom>
          </p:spPr>
        </p:pic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DEFFB305-0E9A-8207-8EA3-31BC841101F6}"/>
                </a:ext>
              </a:extLst>
            </p:cNvPr>
            <p:cNvSpPr/>
            <p:nvPr/>
          </p:nvSpPr>
          <p:spPr>
            <a:xfrm>
              <a:off x="1472750" y="2518892"/>
              <a:ext cx="655455" cy="652667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DB50736C-E491-0817-E485-9E636C7BE351}"/>
              </a:ext>
            </a:extLst>
          </p:cNvPr>
          <p:cNvGrpSpPr/>
          <p:nvPr/>
        </p:nvGrpSpPr>
        <p:grpSpPr>
          <a:xfrm>
            <a:off x="159267" y="3076522"/>
            <a:ext cx="4902543" cy="3440605"/>
            <a:chOff x="567176" y="2410108"/>
            <a:chExt cx="3676908" cy="2580454"/>
          </a:xfrm>
        </p:grpSpPr>
        <p:pic>
          <p:nvPicPr>
            <p:cNvPr id="4" name="Immagine 3" descr="Immagine che contiene testo, linea, diagramma, Diagramma&#10;&#10;Descrizione generata automaticamente">
              <a:extLst>
                <a:ext uri="{FF2B5EF4-FFF2-40B4-BE49-F238E27FC236}">
                  <a16:creationId xmlns:a16="http://schemas.microsoft.com/office/drawing/2014/main" id="{4945360F-6E9D-A095-6EB6-6E368A056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533" t="4640" r="30731"/>
            <a:stretch/>
          </p:blipFill>
          <p:spPr>
            <a:xfrm>
              <a:off x="567176" y="2410108"/>
              <a:ext cx="3676908" cy="2580454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08DB4E6A-4043-C3A6-8D73-70A1661C6BBD}"/>
                </a:ext>
              </a:extLst>
            </p:cNvPr>
            <p:cNvSpPr/>
            <p:nvPr/>
          </p:nvSpPr>
          <p:spPr>
            <a:xfrm>
              <a:off x="613720" y="2563674"/>
              <a:ext cx="155991" cy="206311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46110485-D1BE-F5B1-4B88-E957EB7BE278}"/>
              </a:ext>
            </a:extLst>
          </p:cNvPr>
          <p:cNvGrpSpPr/>
          <p:nvPr/>
        </p:nvGrpSpPr>
        <p:grpSpPr>
          <a:xfrm>
            <a:off x="429313" y="1105327"/>
            <a:ext cx="1653840" cy="1350877"/>
            <a:chOff x="717255" y="837140"/>
            <a:chExt cx="1566562" cy="1244024"/>
          </a:xfrm>
        </p:grpSpPr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5238C512-7353-61E7-B2FA-CF2DA1DC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6335" t="20600" r="63612" b="44717"/>
            <a:stretch/>
          </p:blipFill>
          <p:spPr>
            <a:xfrm>
              <a:off x="717255" y="837140"/>
              <a:ext cx="1566562" cy="1244024"/>
            </a:xfrm>
            <a:prstGeom prst="rect">
              <a:avLst/>
            </a:prstGeom>
          </p:spPr>
        </p:pic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AD088973-DC67-34CE-EBB7-3E9C9B902324}"/>
                </a:ext>
              </a:extLst>
            </p:cNvPr>
            <p:cNvSpPr/>
            <p:nvPr/>
          </p:nvSpPr>
          <p:spPr>
            <a:xfrm>
              <a:off x="1370167" y="963810"/>
              <a:ext cx="507620" cy="951532"/>
            </a:xfrm>
            <a:prstGeom prst="rect">
              <a:avLst/>
            </a:prstGeom>
            <a:pattFill prst="wdUpDiag">
              <a:fgClr>
                <a:srgbClr val="C32026"/>
              </a:fgClr>
              <a:bgClr>
                <a:schemeClr val="bg1"/>
              </a:bgClr>
            </a:pattFill>
            <a:ln>
              <a:solidFill>
                <a:srgbClr val="C320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54" name="Freccia destra 53">
            <a:extLst>
              <a:ext uri="{FF2B5EF4-FFF2-40B4-BE49-F238E27FC236}">
                <a16:creationId xmlns:a16="http://schemas.microsoft.com/office/drawing/2014/main" id="{8BC79884-65A9-35F1-4617-E87D1B026B0C}"/>
              </a:ext>
            </a:extLst>
          </p:cNvPr>
          <p:cNvSpPr/>
          <p:nvPr/>
        </p:nvSpPr>
        <p:spPr>
          <a:xfrm>
            <a:off x="1884714" y="1491428"/>
            <a:ext cx="670119" cy="519880"/>
          </a:xfrm>
          <a:prstGeom prst="rightArrow">
            <a:avLst/>
          </a:prstGeom>
          <a:solidFill>
            <a:srgbClr val="BFD631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43015" name="Immagine 30" descr="Immagine che contiene logo&#10;&#10;Descrizione generata automaticamente">
            <a:extLst>
              <a:ext uri="{FF2B5EF4-FFF2-40B4-BE49-F238E27FC236}">
                <a16:creationId xmlns:a16="http://schemas.microsoft.com/office/drawing/2014/main" id="{68307C33-1C84-D43E-1CE7-6116E1950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3" y="819439"/>
            <a:ext cx="825571" cy="83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Immagine 31" descr="Immagine che contiene logo&#10;&#10;Descrizione generata automaticamente">
            <a:extLst>
              <a:ext uri="{FF2B5EF4-FFF2-40B4-BE49-F238E27FC236}">
                <a16:creationId xmlns:a16="http://schemas.microsoft.com/office/drawing/2014/main" id="{3E51687F-8EC8-74E3-9986-214BD1DA0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6" y="64191"/>
            <a:ext cx="1186519" cy="85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ACF29448-A6BF-CFD8-FCDD-6BAFBAEC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7674" y="6503438"/>
            <a:ext cx="699753" cy="365125"/>
          </a:xfrm>
          <a:ln>
            <a:noFill/>
          </a:ln>
        </p:spPr>
        <p:txBody>
          <a:bodyPr/>
          <a:lstStyle/>
          <a:p>
            <a:fld id="{762F4658-7F88-7048-9EF7-90A4600B2A42}" type="slidenum">
              <a:rPr lang="en-GB" sz="1600" smtClean="0"/>
              <a:t>8</a:t>
            </a:fld>
            <a:endParaRPr lang="en-GB" sz="160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E87F742-4D0C-F475-CD7D-D4CC240480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3"/>
          <a:stretch/>
        </p:blipFill>
        <p:spPr>
          <a:xfrm>
            <a:off x="5361809" y="3241800"/>
            <a:ext cx="2596110" cy="228576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AF05D9C3-01B9-1087-16CA-2568F7133AA6}"/>
              </a:ext>
            </a:extLst>
          </p:cNvPr>
          <p:cNvGrpSpPr/>
          <p:nvPr/>
        </p:nvGrpSpPr>
        <p:grpSpPr>
          <a:xfrm>
            <a:off x="5841733" y="6093194"/>
            <a:ext cx="4547196" cy="732703"/>
            <a:chOff x="0" y="3590944"/>
            <a:chExt cx="4547196" cy="732703"/>
          </a:xfrm>
        </p:grpSpPr>
        <p:pic>
          <p:nvPicPr>
            <p:cNvPr id="12" name="Immagine 27" descr="Immagine che contiene logo&#10;&#10;Descrizione generata automaticamente">
              <a:extLst>
                <a:ext uri="{FF2B5EF4-FFF2-40B4-BE49-F238E27FC236}">
                  <a16:creationId xmlns:a16="http://schemas.microsoft.com/office/drawing/2014/main" id="{9D67D112-E321-AB6D-2E06-0589A4084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892"/>
            <a:stretch>
              <a:fillRect/>
            </a:stretch>
          </p:blipFill>
          <p:spPr bwMode="auto">
            <a:xfrm>
              <a:off x="1701834" y="3693925"/>
              <a:ext cx="720965" cy="589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magine 30" descr="Immagine che contiene logo&#10;&#10;Descrizione generata automaticamente">
              <a:extLst>
                <a:ext uri="{FF2B5EF4-FFF2-40B4-BE49-F238E27FC236}">
                  <a16:creationId xmlns:a16="http://schemas.microsoft.com/office/drawing/2014/main" id="{4BC45DD9-AD25-D33F-3F89-51B9B3479D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293" y="3590944"/>
              <a:ext cx="720966" cy="732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magine 39" descr="Immagine che contiene logo&#10;&#10;Descrizione generata automaticamente">
              <a:extLst>
                <a:ext uri="{FF2B5EF4-FFF2-40B4-BE49-F238E27FC236}">
                  <a16:creationId xmlns:a16="http://schemas.microsoft.com/office/drawing/2014/main" id="{CE5376D0-E19A-1B31-D834-1EBB2D71D8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2" y="3692861"/>
              <a:ext cx="822116" cy="589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79342CFB-747A-CD4A-E7B8-F924ECE7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423902" y="3711208"/>
              <a:ext cx="861147" cy="571338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01847D78-7B14-22B2-C7F4-F65DA3CCB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342309" y="3707923"/>
              <a:ext cx="1204887" cy="538120"/>
            </a:xfrm>
            <a:prstGeom prst="rect">
              <a:avLst/>
            </a:prstGeom>
          </p:spPr>
        </p:pic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E63F734F-50D7-572E-B095-E4D1A49E0F3D}"/>
                </a:ext>
              </a:extLst>
            </p:cNvPr>
            <p:cNvSpPr/>
            <p:nvPr/>
          </p:nvSpPr>
          <p:spPr>
            <a:xfrm>
              <a:off x="0" y="3639371"/>
              <a:ext cx="4547196" cy="6431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</p:grpSp>
      <p:sp>
        <p:nvSpPr>
          <p:cNvPr id="25" name="Ovale 24">
            <a:extLst>
              <a:ext uri="{FF2B5EF4-FFF2-40B4-BE49-F238E27FC236}">
                <a16:creationId xmlns:a16="http://schemas.microsoft.com/office/drawing/2014/main" id="{C6957E7E-41E1-0B31-3EE5-928EB72367DE}"/>
              </a:ext>
            </a:extLst>
          </p:cNvPr>
          <p:cNvSpPr/>
          <p:nvPr/>
        </p:nvSpPr>
        <p:spPr>
          <a:xfrm>
            <a:off x="6273241" y="764806"/>
            <a:ext cx="1634447" cy="1887949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pic>
        <p:nvPicPr>
          <p:cNvPr id="30" name="Picture 6" descr="A graph of a graph&#10;&#10;Description automatically generated">
            <a:extLst>
              <a:ext uri="{FF2B5EF4-FFF2-40B4-BE49-F238E27FC236}">
                <a16:creationId xmlns:a16="http://schemas.microsoft.com/office/drawing/2014/main" id="{EAA94DFE-920D-472E-C7C8-48062D5A689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598" t="11448" r="5118"/>
          <a:stretch/>
        </p:blipFill>
        <p:spPr>
          <a:xfrm>
            <a:off x="8119872" y="3203755"/>
            <a:ext cx="3736039" cy="2548659"/>
          </a:xfrm>
          <a:prstGeom prst="rect">
            <a:avLst/>
          </a:prstGeom>
        </p:spPr>
      </p:pic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5F316961-9B66-A615-B9A4-AE3B78866887}"/>
              </a:ext>
            </a:extLst>
          </p:cNvPr>
          <p:cNvCxnSpPr>
            <a:cxnSpLocks/>
          </p:cNvCxnSpPr>
          <p:nvPr/>
        </p:nvCxnSpPr>
        <p:spPr>
          <a:xfrm>
            <a:off x="7775106" y="2288909"/>
            <a:ext cx="3859426" cy="96877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C7303AF1-EF55-F342-9AA4-4790F2992049}"/>
              </a:ext>
            </a:extLst>
          </p:cNvPr>
          <p:cNvCxnSpPr>
            <a:cxnSpLocks/>
          </p:cNvCxnSpPr>
          <p:nvPr/>
        </p:nvCxnSpPr>
        <p:spPr>
          <a:xfrm flipH="1">
            <a:off x="5312503" y="1982267"/>
            <a:ext cx="927357" cy="12754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009" name="CasellaDiTesto 43008">
            <a:extLst>
              <a:ext uri="{FF2B5EF4-FFF2-40B4-BE49-F238E27FC236}">
                <a16:creationId xmlns:a16="http://schemas.microsoft.com/office/drawing/2014/main" id="{35B32C54-2B97-6FF2-043C-06EB6B576424}"/>
              </a:ext>
            </a:extLst>
          </p:cNvPr>
          <p:cNvSpPr txBox="1"/>
          <p:nvPr/>
        </p:nvSpPr>
        <p:spPr>
          <a:xfrm>
            <a:off x="6659864" y="5723318"/>
            <a:ext cx="63470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i="1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it-IT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Okpuwe</a:t>
            </a:r>
            <a:r>
              <a:rPr lang="it-IT" sz="1200" i="1" dirty="0">
                <a:latin typeface="Calibri" panose="020F0502020204030204" pitchFamily="34" charset="0"/>
                <a:cs typeface="Calibri" panose="020F0502020204030204" pitchFamily="34" charset="0"/>
              </a:rPr>
              <a:t> et al.,</a:t>
            </a:r>
            <a:r>
              <a:rPr lang="en-US" sz="1200" i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Radiation Research (2025) 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257394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29" grpId="0"/>
      <p:bldP spid="34" grpId="0"/>
      <p:bldP spid="43010" grpId="0" animBg="1"/>
      <p:bldP spid="43011" grpId="0" animBg="1"/>
      <p:bldP spid="43012" grpId="0" animBg="1"/>
      <p:bldP spid="43014" grpId="0" animBg="1"/>
      <p:bldP spid="43014" grpId="1" animBg="1"/>
      <p:bldP spid="43020" grpId="1"/>
      <p:bldP spid="43021" grpId="0"/>
      <p:bldP spid="43022" grpId="0" animBg="1"/>
      <p:bldP spid="43022" grpId="1" animBg="1"/>
      <p:bldP spid="43016" grpId="0"/>
      <p:bldP spid="43016" grpId="1"/>
      <p:bldP spid="43025" grpId="0"/>
      <p:bldP spid="43025" grpId="1"/>
      <p:bldP spid="54" grpId="0" animBg="1"/>
      <p:bldP spid="25" grpId="2" animBg="1"/>
      <p:bldP spid="4300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8F74C4-3B13-DFF5-244D-E835717A4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6"/>
            <a:ext cx="12128271" cy="1171199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Realization of a first prototype of encapsulated water-proof </a:t>
            </a:r>
            <a:r>
              <a:rPr lang="en-GB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SiC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detector for reference dosimetry</a:t>
            </a:r>
          </a:p>
        </p:txBody>
      </p:sp>
      <p:pic>
        <p:nvPicPr>
          <p:cNvPr id="13" name="Immagine 12" descr="Immagine che contiene Impianto elettrico, elettronica, interno, Film termoretraibile&#10;&#10;Descrizione generata automaticamente">
            <a:extLst>
              <a:ext uri="{FF2B5EF4-FFF2-40B4-BE49-F238E27FC236}">
                <a16:creationId xmlns:a16="http://schemas.microsoft.com/office/drawing/2014/main" id="{BF4C00CE-B3CC-42C4-EC4E-B75C72500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" r="32091" b="17021"/>
          <a:stretch>
            <a:fillRect/>
          </a:stretch>
        </p:blipFill>
        <p:spPr bwMode="auto">
          <a:xfrm>
            <a:off x="372472" y="4621126"/>
            <a:ext cx="2419413" cy="161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51B48BC-6173-F59D-31E6-19D253E2A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5"/>
          <a:stretch>
            <a:fillRect/>
          </a:stretch>
        </p:blipFill>
        <p:spPr bwMode="auto">
          <a:xfrm>
            <a:off x="1170173" y="3005099"/>
            <a:ext cx="852915" cy="13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6B65A241-E63C-CF6B-5B57-3485BCC2947D}"/>
              </a:ext>
            </a:extLst>
          </p:cNvPr>
          <p:cNvCxnSpPr>
            <a:cxnSpLocks/>
          </p:cNvCxnSpPr>
          <p:nvPr/>
        </p:nvCxnSpPr>
        <p:spPr>
          <a:xfrm>
            <a:off x="1703070" y="3597484"/>
            <a:ext cx="918297" cy="2194075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C3595A11-92D0-A9E8-A6A9-DA3A9197E4B4}"/>
              </a:ext>
            </a:extLst>
          </p:cNvPr>
          <p:cNvCxnSpPr>
            <a:cxnSpLocks/>
          </p:cNvCxnSpPr>
          <p:nvPr/>
        </p:nvCxnSpPr>
        <p:spPr>
          <a:xfrm>
            <a:off x="1596630" y="3666534"/>
            <a:ext cx="1024737" cy="2125025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27" descr="Immagine che contiene logo&#10;&#10;Descrizione generata automaticamente">
            <a:extLst>
              <a:ext uri="{FF2B5EF4-FFF2-40B4-BE49-F238E27FC236}">
                <a16:creationId xmlns:a16="http://schemas.microsoft.com/office/drawing/2014/main" id="{5D5D04CC-C479-66AA-826E-2DF185497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92"/>
          <a:stretch>
            <a:fillRect/>
          </a:stretch>
        </p:blipFill>
        <p:spPr bwMode="auto">
          <a:xfrm>
            <a:off x="310816" y="1438033"/>
            <a:ext cx="589365" cy="48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F4352F6-E2E5-21C2-F2BE-EFEE9933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7587" y="6513378"/>
            <a:ext cx="526763" cy="365125"/>
          </a:xfrm>
          <a:ln>
            <a:solidFill>
              <a:schemeClr val="tx1"/>
            </a:solidFill>
          </a:ln>
        </p:spPr>
        <p:txBody>
          <a:bodyPr/>
          <a:lstStyle/>
          <a:p>
            <a:fld id="{762F4658-7F88-7048-9EF7-90A4600B2A42}" type="slidenum">
              <a:rPr lang="en-GB" sz="1600" smtClean="0">
                <a:solidFill>
                  <a:schemeClr val="tx1"/>
                </a:solidFill>
              </a:rPr>
              <a:t>9</a:t>
            </a:fld>
            <a:endParaRPr lang="en-GB" sz="1600">
              <a:solidFill>
                <a:schemeClr val="tx1"/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8CA53DF-1EE6-6A97-8D95-857A2F93EA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752" r="50450"/>
          <a:stretch/>
        </p:blipFill>
        <p:spPr>
          <a:xfrm>
            <a:off x="3047824" y="1548094"/>
            <a:ext cx="4214967" cy="428120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6B5CCD7A-75C2-B232-AA31-260DFB541B1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889" r="44402"/>
          <a:stretch/>
        </p:blipFill>
        <p:spPr>
          <a:xfrm>
            <a:off x="7208231" y="1503732"/>
            <a:ext cx="4983769" cy="4369928"/>
          </a:xfrm>
          <a:prstGeom prst="rect">
            <a:avLst/>
          </a:prstGeom>
        </p:spPr>
      </p:pic>
      <p:pic>
        <p:nvPicPr>
          <p:cNvPr id="30" name="Immagine 29" descr="Immagine che contiene elettronica, Dispositivo elettronico, cavo, gadget&#10;&#10;Descrizione generata automaticamente">
            <a:extLst>
              <a:ext uri="{FF2B5EF4-FFF2-40B4-BE49-F238E27FC236}">
                <a16:creationId xmlns:a16="http://schemas.microsoft.com/office/drawing/2014/main" id="{4DA67492-3DEA-8A30-7E2C-84CA3D85EDE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52138"/>
          <a:stretch/>
        </p:blipFill>
        <p:spPr>
          <a:xfrm>
            <a:off x="215766" y="1292041"/>
            <a:ext cx="2093094" cy="1459887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0A5CF67-12AD-A71C-C940-739F46DAE54E}"/>
              </a:ext>
            </a:extLst>
          </p:cNvPr>
          <p:cNvSpPr txBox="1"/>
          <p:nvPr/>
        </p:nvSpPr>
        <p:spPr>
          <a:xfrm>
            <a:off x="3455718" y="1125894"/>
            <a:ext cx="4122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Depth dose distribution with 9 MeV </a:t>
            </a:r>
            <a:r>
              <a:rPr lang="en-GB" b="1" dirty="0"/>
              <a:t>electron</a:t>
            </a:r>
            <a:r>
              <a:rPr lang="en-GB" dirty="0"/>
              <a:t> beams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F4199F8-ED62-B626-242F-284A1476E996}"/>
              </a:ext>
            </a:extLst>
          </p:cNvPr>
          <p:cNvSpPr txBox="1"/>
          <p:nvPr/>
        </p:nvSpPr>
        <p:spPr>
          <a:xfrm>
            <a:off x="7706839" y="1068701"/>
            <a:ext cx="4122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Depth dose distribution with 180 MeV </a:t>
            </a:r>
            <a:r>
              <a:rPr lang="en-GB" b="1" dirty="0"/>
              <a:t>proton</a:t>
            </a:r>
            <a:r>
              <a:rPr lang="en-GB" dirty="0"/>
              <a:t> beams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CB0E36E-559B-72C2-780E-5AACCFB92AC4}"/>
              </a:ext>
            </a:extLst>
          </p:cNvPr>
          <p:cNvSpPr txBox="1"/>
          <p:nvPr/>
        </p:nvSpPr>
        <p:spPr>
          <a:xfrm>
            <a:off x="3990108" y="6080166"/>
            <a:ext cx="736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G. </a:t>
            </a:r>
            <a:r>
              <a:rPr lang="en-GB" i="1" dirty="0" err="1"/>
              <a:t>Milluzzo</a:t>
            </a:r>
            <a:r>
              <a:rPr lang="en-GB" i="1" dirty="0"/>
              <a:t> et al., accepted in Physics Medicine and Biology (2025)</a:t>
            </a:r>
          </a:p>
        </p:txBody>
      </p:sp>
    </p:spTree>
    <p:extLst>
      <p:ext uri="{BB962C8B-B14F-4D97-AF65-F5344CB8AC3E}">
        <p14:creationId xmlns:p14="http://schemas.microsoft.com/office/powerpoint/2010/main" val="105794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25743</TotalTime>
  <Words>1040</Words>
  <Application>Microsoft Macintosh PowerPoint</Application>
  <PresentationFormat>Widescreen</PresentationFormat>
  <Paragraphs>196</Paragraphs>
  <Slides>12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5" baseType="lpstr">
      <vt:lpstr>Arial Unicode MS</vt:lpstr>
      <vt:lpstr>Aptos</vt:lpstr>
      <vt:lpstr>Aptos Display</vt:lpstr>
      <vt:lpstr>Arial</vt:lpstr>
      <vt:lpstr>Calibri</vt:lpstr>
      <vt:lpstr>Cambria Math</vt:lpstr>
      <vt:lpstr>DejaVu Math TeX Gyre</vt:lpstr>
      <vt:lpstr>Garet</vt:lpstr>
      <vt:lpstr>Helvetica</vt:lpstr>
      <vt:lpstr>Source Sans Pro</vt:lpstr>
      <vt:lpstr>Times New Roman</vt:lpstr>
      <vt:lpstr>Wingdings</vt:lpstr>
      <vt:lpstr>Tema di Office</vt:lpstr>
      <vt:lpstr>Presentazione standard di PowerPoint</vt:lpstr>
      <vt:lpstr>Semiconductors radiation detectors</vt:lpstr>
      <vt:lpstr>Silicon carbide detectors</vt:lpstr>
      <vt:lpstr>Presentazione standard di PowerPoint</vt:lpstr>
      <vt:lpstr>Characterization with 9 MeV UHDR electron beams </vt:lpstr>
      <vt:lpstr>Characterization with 228 MeV UHDR proton beams </vt:lpstr>
      <vt:lpstr>Presentazione standard di PowerPoint</vt:lpstr>
      <vt:lpstr>Presentazione standard di PowerPoint</vt:lpstr>
      <vt:lpstr>Realization of a first prototype of encapsulated water-proof SiC detector for reference dosimetry</vt:lpstr>
      <vt:lpstr>Presentazione standard di PowerPoint</vt:lpstr>
      <vt:lpstr>Perspective for VHEE UHDR beams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Giuliana Giuseppina Milluzzo</dc:creator>
  <cp:lastModifiedBy>Giuliana Giuseppina Milluzzo</cp:lastModifiedBy>
  <cp:revision>65</cp:revision>
  <dcterms:created xsi:type="dcterms:W3CDTF">2024-06-14T08:12:48Z</dcterms:created>
  <dcterms:modified xsi:type="dcterms:W3CDTF">2025-09-16T11:54:57Z</dcterms:modified>
</cp:coreProperties>
</file>