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k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1" r:id="rId2"/>
    <p:sldId id="323" r:id="rId3"/>
    <p:sldId id="423" r:id="rId4"/>
    <p:sldId id="383" r:id="rId5"/>
    <p:sldId id="388" r:id="rId6"/>
    <p:sldId id="434" r:id="rId7"/>
    <p:sldId id="393" r:id="rId8"/>
    <p:sldId id="394" r:id="rId9"/>
    <p:sldId id="395" r:id="rId10"/>
    <p:sldId id="433" r:id="rId11"/>
    <p:sldId id="397" r:id="rId12"/>
    <p:sldId id="411" r:id="rId13"/>
    <p:sldId id="412" r:id="rId14"/>
    <p:sldId id="424" r:id="rId15"/>
    <p:sldId id="425" r:id="rId16"/>
    <p:sldId id="426" r:id="rId17"/>
    <p:sldId id="427" r:id="rId18"/>
    <p:sldId id="432" r:id="rId19"/>
    <p:sldId id="430" r:id="rId20"/>
    <p:sldId id="275" r:id="rId21"/>
    <p:sldId id="280" r:id="rId22"/>
    <p:sldId id="435" r:id="rId23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F60000"/>
    <a:srgbClr val="CEF6FE"/>
    <a:srgbClr val="7DE6FB"/>
    <a:srgbClr val="FDDFDF"/>
    <a:srgbClr val="F3FBF4"/>
    <a:srgbClr val="E5F7E8"/>
    <a:srgbClr val="D5F3D9"/>
    <a:srgbClr val="FC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333" autoAdjust="0"/>
  </p:normalViewPr>
  <p:slideViewPr>
    <p:cSldViewPr>
      <p:cViewPr varScale="1">
        <p:scale>
          <a:sx n="110" d="100"/>
          <a:sy n="110" d="100"/>
        </p:scale>
        <p:origin x="49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97F100F-EA3C-42E4-92AC-5B22FD73178C}" type="datetimeFigureOut">
              <a:rPr lang="it-IT"/>
              <a:pPr>
                <a:defRPr/>
              </a:pPr>
              <a:t>16/09/2025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C81791B-76DA-4C1E-B9EA-F5067F702A3D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3"/>
          <p:cNvCxnSpPr/>
          <p:nvPr userDrawn="1"/>
        </p:nvCxnSpPr>
        <p:spPr>
          <a:xfrm>
            <a:off x="0" y="134143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4"/>
          <p:cNvSpPr/>
          <p:nvPr userDrawn="1"/>
        </p:nvSpPr>
        <p:spPr>
          <a:xfrm>
            <a:off x="1" y="6350"/>
            <a:ext cx="1249053" cy="6851650"/>
          </a:xfrm>
          <a:prstGeom prst="rect">
            <a:avLst/>
          </a:prstGeom>
          <a:solidFill>
            <a:srgbClr val="C1E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5" name="Picture 2" descr="http://cbrn.netseven.it/wp-content/uploads/2013/05/Logo-TOV-new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905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488403" y="116632"/>
            <a:ext cx="10464248" cy="1282154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068167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3"/>
          <p:cNvCxnSpPr/>
          <p:nvPr userDrawn="1"/>
        </p:nvCxnSpPr>
        <p:spPr>
          <a:xfrm>
            <a:off x="0" y="78105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4"/>
          <p:cNvSpPr/>
          <p:nvPr userDrawn="1"/>
        </p:nvSpPr>
        <p:spPr>
          <a:xfrm>
            <a:off x="1" y="0"/>
            <a:ext cx="839416" cy="6858000"/>
          </a:xfrm>
          <a:prstGeom prst="rect">
            <a:avLst/>
          </a:prstGeom>
          <a:solidFill>
            <a:srgbClr val="C1E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5" name="Picture 2" descr="http://cbrn.netseven.it/wp-content/uploads/2013/05/Logo-TOV-new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6" r="726" b="558"/>
          <a:stretch>
            <a:fillRect/>
          </a:stretch>
        </p:blipFill>
        <p:spPr bwMode="auto">
          <a:xfrm>
            <a:off x="6352" y="6351"/>
            <a:ext cx="833066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89654" y="130622"/>
            <a:ext cx="10862997" cy="562074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en-US" dirty="0"/>
              <a:t>Fare clic per modificare lo stile del titolo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7E29A15-9494-4E47-BB3E-F0C0D9F4E7F5}"/>
              </a:ext>
            </a:extLst>
          </p:cNvPr>
          <p:cNvSpPr txBox="1"/>
          <p:nvPr userDrawn="1"/>
        </p:nvSpPr>
        <p:spPr>
          <a:xfrm>
            <a:off x="8860499" y="6519446"/>
            <a:ext cx="3331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u="none" strike="noStrike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VHEE’25, Daresbury, </a:t>
            </a:r>
            <a:r>
              <a:rPr lang="it-IT" sz="1600" b="0" i="1" u="none" strike="noStrike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15–17 set 2025</a:t>
            </a:r>
          </a:p>
        </p:txBody>
      </p:sp>
    </p:spTree>
    <p:extLst>
      <p:ext uri="{BB962C8B-B14F-4D97-AF65-F5344CB8AC3E}">
        <p14:creationId xmlns:p14="http://schemas.microsoft.com/office/powerpoint/2010/main" val="16029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19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mailto:gianluca.verona.rinati@uniroma2.i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kv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0.emf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/>
          <p:cNvSpPr>
            <a:spLocks noGrp="1"/>
          </p:cNvSpPr>
          <p:nvPr>
            <p:ph type="title"/>
          </p:nvPr>
        </p:nvSpPr>
        <p:spPr bwMode="auto">
          <a:xfrm>
            <a:off x="1343472" y="116632"/>
            <a:ext cx="10513168" cy="12241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3600" dirty="0"/>
              <a:t>Diamond detectors for UHDR – VHEE dosimetry</a:t>
            </a:r>
          </a:p>
        </p:txBody>
      </p:sp>
      <p:sp>
        <p:nvSpPr>
          <p:cNvPr id="3" name="Rettangolo 2"/>
          <p:cNvSpPr/>
          <p:nvPr/>
        </p:nvSpPr>
        <p:spPr>
          <a:xfrm>
            <a:off x="1559496" y="1916832"/>
            <a:ext cx="7848872" cy="160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Gianluca Verona Rinati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Dip. Industrial Engineering, University of Rome “Tor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Vergata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Italy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it-IT" altLang="en-US" sz="2000" dirty="0"/>
              <a:t>e-mail:</a:t>
            </a:r>
            <a:r>
              <a:rPr lang="it-IT" altLang="en-US" sz="2800" dirty="0"/>
              <a:t> </a:t>
            </a:r>
            <a:r>
              <a:rPr lang="it-IT" altLang="en-US" sz="2000" u="sng" dirty="0">
                <a:cs typeface="Arial" panose="020B0604020202020204" pitchFamily="34" charset="0"/>
                <a:hlinkClick r:id="rId2"/>
              </a:rPr>
              <a:t>gianluca.verona.rinati@uniroma2.it</a:t>
            </a:r>
            <a:endParaRPr lang="it-IT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7E29A15-9494-4E47-BB3E-F0C0D9F4E7F5}"/>
              </a:ext>
            </a:extLst>
          </p:cNvPr>
          <p:cNvSpPr txBox="1"/>
          <p:nvPr/>
        </p:nvSpPr>
        <p:spPr>
          <a:xfrm>
            <a:off x="4739482" y="6183481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International Workshop on Very High Energy Electron Radiotherapy (VHEE’25)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STFC, Daresbury Laboratory, 15–17 set 2025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61336CC-A638-4C70-A9F1-1E7099AE4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051" y="4412155"/>
            <a:ext cx="1080219" cy="108021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CB14E96-487A-49E3-B53B-7BEBFA040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542" y="4485017"/>
            <a:ext cx="934495" cy="93449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009560C-461B-45C7-8CC6-44FBF664D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730" y="4620194"/>
            <a:ext cx="1150903" cy="664141"/>
          </a:xfrm>
          <a:prstGeom prst="rect">
            <a:avLst/>
          </a:prstGeom>
        </p:spPr>
      </p:pic>
      <p:pic>
        <p:nvPicPr>
          <p:cNvPr id="19" name="Picture 4" descr="EGI Council - CERN">
            <a:extLst>
              <a:ext uri="{FF2B5EF4-FFF2-40B4-BE49-F238E27FC236}">
                <a16:creationId xmlns:a16="http://schemas.microsoft.com/office/drawing/2014/main" id="{368BDBA7-8BC7-4D5E-AF54-C4DFD5158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586" y="4518031"/>
            <a:ext cx="1302699" cy="86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File:Uniroma1.svg - Wikipedia">
            <a:extLst>
              <a:ext uri="{FF2B5EF4-FFF2-40B4-BE49-F238E27FC236}">
                <a16:creationId xmlns:a16="http://schemas.microsoft.com/office/drawing/2014/main" id="{810FB6A9-93A3-42A3-814F-BC4949A57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4725144"/>
            <a:ext cx="1512168" cy="45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2041FE2E-36C7-4519-A771-D004C9ACFA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8647" y="4664561"/>
            <a:ext cx="582880" cy="5754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9">
            <a:extLst>
              <a:ext uri="{FF2B5EF4-FFF2-40B4-BE49-F238E27FC236}">
                <a16:creationId xmlns:a16="http://schemas.microsoft.com/office/drawing/2014/main" id="{80B021F0-FE51-4844-84AA-5F9447CC1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295B795A-B566-4C14-A6AE-E67442D25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24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9" name="2023-01-23 15-35-17">
            <a:hlinkClick r:id="" action="ppaction://media"/>
            <a:extLst>
              <a:ext uri="{FF2B5EF4-FFF2-40B4-BE49-F238E27FC236}">
                <a16:creationId xmlns:a16="http://schemas.microsoft.com/office/drawing/2014/main" id="{BC113257-11F2-4A99-89AA-6AAE103F78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9496" y="980728"/>
            <a:ext cx="9800054" cy="551253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9DCAD9-F63D-49B2-8E88-97FEE4FD1B4E}"/>
              </a:ext>
            </a:extLst>
          </p:cNvPr>
          <p:cNvSpPr txBox="1"/>
          <p:nvPr/>
        </p:nvSpPr>
        <p:spPr>
          <a:xfrm>
            <a:off x="4178071" y="2181462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flashDiamond</a:t>
            </a:r>
            <a:endParaRPr lang="en-GB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9D4D9D9-1415-47E3-8C07-3172E8B561BE}"/>
              </a:ext>
            </a:extLst>
          </p:cNvPr>
          <p:cNvSpPr txBox="1"/>
          <p:nvPr/>
        </p:nvSpPr>
        <p:spPr>
          <a:xfrm>
            <a:off x="4511824" y="4509120"/>
            <a:ext cx="676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ACCT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904EEB02-FC5E-4546-ACC7-0F64D2FF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22" y="130622"/>
            <a:ext cx="11390378" cy="562074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SzPct val="100000"/>
              <a:defRPr/>
            </a:pPr>
            <a:r>
              <a:rPr lang="en-US" dirty="0"/>
              <a:t>Time resolved measurements: UH-DPP electrons </a:t>
            </a:r>
          </a:p>
        </p:txBody>
      </p:sp>
    </p:spTree>
    <p:extLst>
      <p:ext uri="{BB962C8B-B14F-4D97-AF65-F5344CB8AC3E}">
        <p14:creationId xmlns:p14="http://schemas.microsoft.com/office/powerpoint/2010/main" val="103456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801622" y="130622"/>
            <a:ext cx="11390378" cy="562074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SzPct val="100000"/>
              <a:defRPr/>
            </a:pPr>
            <a:r>
              <a:rPr lang="en-US" dirty="0"/>
              <a:t>Dose and I-DR detectors: UH-DPP electrons </a:t>
            </a: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80B021F0-FE51-4844-84AA-5F9447CC1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295B795A-B566-4C14-A6AE-E67442D25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24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A9BC867-1FC2-4F0A-8E28-BCB4E2707B08}"/>
              </a:ext>
            </a:extLst>
          </p:cNvPr>
          <p:cNvSpPr txBox="1"/>
          <p:nvPr/>
        </p:nvSpPr>
        <p:spPr>
          <a:xfrm>
            <a:off x="2913381" y="908720"/>
            <a:ext cx="2212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Pulse duration scan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47DBC9B-1290-4A2E-B88E-EB66CD7FAF87}"/>
              </a:ext>
            </a:extLst>
          </p:cNvPr>
          <p:cNvSpPr txBox="1"/>
          <p:nvPr/>
        </p:nvSpPr>
        <p:spPr>
          <a:xfrm>
            <a:off x="7900770" y="908720"/>
            <a:ext cx="11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I-DR scan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E42655D-4595-46CE-AFB4-A6B6C893F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526" y="845714"/>
            <a:ext cx="4430236" cy="577894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132DA65-E56E-4F63-B0E9-AF7345312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836712"/>
            <a:ext cx="4430236" cy="577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38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801622" y="130622"/>
            <a:ext cx="11390378" cy="562074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SzPct val="100000"/>
              <a:defRPr/>
            </a:pPr>
            <a:r>
              <a:rPr lang="en-US" dirty="0"/>
              <a:t>Dose and I-DR detectors: UH-DPP electrons </a:t>
            </a: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80B021F0-FE51-4844-84AA-5F9447CC1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295B795A-B566-4C14-A6AE-E67442D25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24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9715A22-7DCC-4879-9DF7-8B7767F21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17008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A23516-001E-49DB-86F1-8B04AB08D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960" y="112551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65BB3A4-3D09-4B70-99B8-E8FE37B8573F}"/>
              </a:ext>
            </a:extLst>
          </p:cNvPr>
          <p:cNvSpPr txBox="1"/>
          <p:nvPr/>
        </p:nvSpPr>
        <p:spPr>
          <a:xfrm>
            <a:off x="845912" y="765865"/>
            <a:ext cx="11154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b="1" dirty="0">
                <a:solidFill>
                  <a:srgbClr val="002060"/>
                </a:solidFill>
              </a:rPr>
              <a:t>Charge values from the </a:t>
            </a:r>
            <a:r>
              <a:rPr lang="en-US" sz="2200" b="1" dirty="0" err="1">
                <a:solidFill>
                  <a:srgbClr val="002060"/>
                </a:solidFill>
              </a:rPr>
              <a:t>FEMTO+Pico</a:t>
            </a:r>
            <a:r>
              <a:rPr lang="en-US" sz="2200" b="1" dirty="0">
                <a:solidFill>
                  <a:srgbClr val="002060"/>
                </a:solidFill>
              </a:rPr>
              <a:t> chain obtained by integrating the current temporal traces</a:t>
            </a:r>
          </a:p>
        </p:txBody>
      </p:sp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681655E7-8713-450B-9535-803D823CD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592286"/>
              </p:ext>
            </p:extLst>
          </p:nvPr>
        </p:nvGraphicFramePr>
        <p:xfrm>
          <a:off x="1360236" y="4869160"/>
          <a:ext cx="9793090" cy="1296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2881">
                  <a:extLst>
                    <a:ext uri="{9D8B030D-6E8A-4147-A177-3AD203B41FA5}">
                      <a16:colId xmlns:a16="http://schemas.microsoft.com/office/drawing/2014/main" val="548844631"/>
                    </a:ext>
                  </a:extLst>
                </a:gridCol>
                <a:gridCol w="2951938">
                  <a:extLst>
                    <a:ext uri="{9D8B030D-6E8A-4147-A177-3AD203B41FA5}">
                      <a16:colId xmlns:a16="http://schemas.microsoft.com/office/drawing/2014/main" val="4047820868"/>
                    </a:ext>
                  </a:extLst>
                </a:gridCol>
                <a:gridCol w="3448271">
                  <a:extLst>
                    <a:ext uri="{9D8B030D-6E8A-4147-A177-3AD203B41FA5}">
                      <a16:colId xmlns:a16="http://schemas.microsoft.com/office/drawing/2014/main" val="1146601675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err="1">
                          <a:effectLst/>
                        </a:rPr>
                        <a:t>Facility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Electronic </a:t>
                      </a:r>
                      <a:r>
                        <a:rPr lang="it-IT" sz="1800" dirty="0" err="1">
                          <a:effectLst/>
                        </a:rPr>
                        <a:t>chain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err="1">
                          <a:effectLst/>
                        </a:rPr>
                        <a:t>Sensitivity</a:t>
                      </a:r>
                      <a:r>
                        <a:rPr lang="it-IT" sz="1800" dirty="0">
                          <a:effectLst/>
                        </a:rPr>
                        <a:t> (</a:t>
                      </a:r>
                      <a:r>
                        <a:rPr lang="it-IT" sz="1800" dirty="0" err="1">
                          <a:effectLst/>
                        </a:rPr>
                        <a:t>nC</a:t>
                      </a:r>
                      <a:r>
                        <a:rPr lang="it-IT" sz="1800" dirty="0">
                          <a:effectLst/>
                        </a:rPr>
                        <a:t>/</a:t>
                      </a:r>
                      <a:r>
                        <a:rPr lang="it-IT" sz="1800" dirty="0" err="1">
                          <a:effectLst/>
                        </a:rPr>
                        <a:t>Gy</a:t>
                      </a:r>
                      <a:r>
                        <a:rPr lang="it-IT" sz="1800" dirty="0">
                          <a:effectLst/>
                        </a:rPr>
                        <a:t>)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632781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PTW (</a:t>
                      </a:r>
                      <a:r>
                        <a:rPr lang="it-IT" sz="1800" baseline="30000" dirty="0">
                          <a:effectLst/>
                        </a:rPr>
                        <a:t>60</a:t>
                      </a:r>
                      <a:r>
                        <a:rPr lang="it-IT" sz="1800" dirty="0">
                          <a:effectLst/>
                        </a:rPr>
                        <a:t>Co) 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UNIDOS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0.465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681119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CPFR (9 </a:t>
                      </a:r>
                      <a:r>
                        <a:rPr lang="it-IT" sz="1800" dirty="0" err="1">
                          <a:effectLst/>
                        </a:rPr>
                        <a:t>MeV</a:t>
                      </a:r>
                      <a:r>
                        <a:rPr lang="it-IT" sz="1800" dirty="0">
                          <a:effectLst/>
                        </a:rPr>
                        <a:t> </a:t>
                      </a:r>
                      <a:r>
                        <a:rPr lang="it-IT" sz="1800" dirty="0" err="1">
                          <a:effectLst/>
                        </a:rPr>
                        <a:t>electrons</a:t>
                      </a:r>
                      <a:r>
                        <a:rPr lang="it-IT" sz="1800" dirty="0">
                          <a:effectLst/>
                        </a:rPr>
                        <a:t>)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UNIDOS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0.470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603592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CPFR (9 </a:t>
                      </a:r>
                      <a:r>
                        <a:rPr lang="it-IT" sz="1800" dirty="0" err="1">
                          <a:effectLst/>
                        </a:rPr>
                        <a:t>MeV</a:t>
                      </a:r>
                      <a:r>
                        <a:rPr lang="it-IT" sz="1800" dirty="0">
                          <a:effectLst/>
                        </a:rPr>
                        <a:t> </a:t>
                      </a:r>
                      <a:r>
                        <a:rPr lang="it-IT" sz="1800" dirty="0" err="1">
                          <a:effectLst/>
                        </a:rPr>
                        <a:t>electrons</a:t>
                      </a:r>
                      <a:r>
                        <a:rPr lang="it-IT" sz="1800" dirty="0">
                          <a:effectLst/>
                        </a:rPr>
                        <a:t>)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FEMTO+Pico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0.471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2495625"/>
                  </a:ext>
                </a:extLst>
              </a:tr>
            </a:tbl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03803F1D-4C09-45A7-BA48-FBE95646F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74" y="773046"/>
            <a:ext cx="5508388" cy="420847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2ACE017-04D8-414D-9C1A-E1D96EC8E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227" y="773046"/>
            <a:ext cx="5508374" cy="420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43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F0E173C-9B25-4AC2-97A9-33425A562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8" y="900499"/>
            <a:ext cx="4600000" cy="598095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11424" y="862190"/>
            <a:ext cx="84969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b="1" dirty="0">
                <a:solidFill>
                  <a:srgbClr val="002060"/>
                </a:solidFill>
              </a:rPr>
              <a:t>Comparison between ACCT and </a:t>
            </a:r>
            <a:r>
              <a:rPr lang="en-US" sz="2200" b="1" dirty="0" err="1">
                <a:solidFill>
                  <a:srgbClr val="002060"/>
                </a:solidFill>
              </a:rPr>
              <a:t>flashDiamond</a:t>
            </a:r>
            <a:r>
              <a:rPr lang="en-US" sz="2200" b="1" dirty="0">
                <a:solidFill>
                  <a:srgbClr val="002060"/>
                </a:solidFill>
              </a:rPr>
              <a:t> prototype signals</a:t>
            </a:r>
          </a:p>
        </p:txBody>
      </p:sp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801622" y="130622"/>
            <a:ext cx="9758874" cy="562074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SzPct val="100000"/>
              <a:defRPr/>
            </a:pPr>
            <a:r>
              <a:rPr lang="en-US" dirty="0"/>
              <a:t>Dose and I-DR detectors: UH-DPP electrons </a:t>
            </a: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80B021F0-FE51-4844-84AA-5F9447CC1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295B795A-B566-4C14-A6AE-E67442D25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24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26B4F79-698E-41A4-BC22-6F72CC521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515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745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4847FC-E000-45DE-A037-DE1D2AA2C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VHEE dosimetry - CLEAR Facility at CERN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7B939774-AA27-4952-8696-7A38759770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650823"/>
              </p:ext>
            </p:extLst>
          </p:nvPr>
        </p:nvGraphicFramePr>
        <p:xfrm>
          <a:off x="1064478" y="2681257"/>
          <a:ext cx="3270563" cy="235712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754576">
                  <a:extLst>
                    <a:ext uri="{9D8B030D-6E8A-4147-A177-3AD203B41FA5}">
                      <a16:colId xmlns:a16="http://schemas.microsoft.com/office/drawing/2014/main" val="3980062746"/>
                    </a:ext>
                  </a:extLst>
                </a:gridCol>
                <a:gridCol w="1515987">
                  <a:extLst>
                    <a:ext uri="{9D8B030D-6E8A-4147-A177-3AD203B41FA5}">
                      <a16:colId xmlns:a16="http://schemas.microsoft.com/office/drawing/2014/main" val="3208167666"/>
                    </a:ext>
                  </a:extLst>
                </a:gridCol>
              </a:tblGrid>
              <a:tr h="277123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u="none" strike="noStrike">
                          <a:effectLst/>
                        </a:rPr>
                        <a:t>PARAMETER</a:t>
                      </a:r>
                      <a:endParaRPr lang="it-IT" sz="280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u="none" strike="noStrike">
                          <a:effectLst/>
                        </a:rPr>
                        <a:t>VALUE</a:t>
                      </a:r>
                      <a:endParaRPr lang="it-IT" sz="280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621448561"/>
                  </a:ext>
                </a:extLst>
              </a:tr>
              <a:tr h="277123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u="none" strike="noStrike">
                          <a:effectLst/>
                        </a:rPr>
                        <a:t>Beam Energy </a:t>
                      </a:r>
                      <a:endParaRPr lang="it-IT" sz="280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u="none" strike="noStrike">
                          <a:effectLst/>
                        </a:rPr>
                        <a:t>60-220 MeV</a:t>
                      </a:r>
                      <a:endParaRPr lang="it-IT" sz="280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794429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u="none" strike="noStrike" dirty="0" err="1">
                          <a:effectLst/>
                        </a:rPr>
                        <a:t>Pulse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repetition</a:t>
                      </a:r>
                      <a:r>
                        <a:rPr lang="it-IT" sz="1100" u="none" strike="noStrike" dirty="0">
                          <a:effectLst/>
                        </a:rPr>
                        <a:t> rate </a:t>
                      </a:r>
                      <a:endParaRPr lang="it-IT" sz="2800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u="none" strike="noStrike">
                          <a:effectLst/>
                        </a:rPr>
                        <a:t>0.8 - 10 Hz</a:t>
                      </a:r>
                      <a:endParaRPr lang="it-IT" sz="280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179546284"/>
                  </a:ext>
                </a:extLst>
              </a:tr>
              <a:tr h="277123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u="none" strike="noStrike" dirty="0" err="1">
                          <a:effectLst/>
                        </a:rPr>
                        <a:t>Bunch</a:t>
                      </a:r>
                      <a:r>
                        <a:rPr lang="it-IT" sz="1100" u="none" strike="noStrike" dirty="0">
                          <a:effectLst/>
                        </a:rPr>
                        <a:t> length</a:t>
                      </a:r>
                      <a:endParaRPr lang="it-IT" sz="2800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u="none" strike="noStrike" dirty="0">
                          <a:effectLst/>
                        </a:rPr>
                        <a:t>0.1–10 </a:t>
                      </a:r>
                      <a:r>
                        <a:rPr lang="it-IT" sz="1100" u="none" strike="noStrike" dirty="0" err="1">
                          <a:effectLst/>
                        </a:rPr>
                        <a:t>ps</a:t>
                      </a:r>
                      <a:endParaRPr lang="it-IT" sz="280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493340782"/>
                  </a:ext>
                </a:extLst>
              </a:tr>
              <a:tr h="277123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u="none" strike="noStrike" dirty="0" err="1">
                          <a:effectLst/>
                        </a:rPr>
                        <a:t>Bunch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charge</a:t>
                      </a:r>
                      <a:endParaRPr lang="it-IT" sz="2800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u="none" strike="noStrike" dirty="0">
                          <a:effectLst/>
                        </a:rPr>
                        <a:t>0.01 – 1.5 </a:t>
                      </a:r>
                      <a:r>
                        <a:rPr lang="it-IT" sz="1100" u="none" strike="noStrike" dirty="0" err="1">
                          <a:effectLst/>
                        </a:rPr>
                        <a:t>nC</a:t>
                      </a:r>
                      <a:endParaRPr lang="it-IT" sz="280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99942989"/>
                  </a:ext>
                </a:extLst>
              </a:tr>
              <a:tr h="277123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u="none" strike="noStrike" dirty="0" err="1">
                          <a:effectLst/>
                        </a:rPr>
                        <a:t>Bunch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spacing</a:t>
                      </a:r>
                      <a:endParaRPr lang="it-IT" sz="2800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u="none" strike="noStrike" dirty="0">
                          <a:effectLst/>
                        </a:rPr>
                        <a:t>666 </a:t>
                      </a:r>
                      <a:r>
                        <a:rPr lang="it-IT" sz="1100" u="none" strike="noStrike" dirty="0" err="1">
                          <a:effectLst/>
                        </a:rPr>
                        <a:t>ps</a:t>
                      </a:r>
                      <a:endParaRPr lang="it-IT" sz="280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613171127"/>
                  </a:ext>
                </a:extLst>
              </a:tr>
              <a:tr h="277123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u="none" strike="noStrike" dirty="0">
                          <a:effectLst/>
                        </a:rPr>
                        <a:t>Max </a:t>
                      </a:r>
                      <a:r>
                        <a:rPr lang="it-IT" sz="1100" u="none" strike="noStrike" dirty="0" err="1">
                          <a:effectLst/>
                        </a:rPr>
                        <a:t>bunches</a:t>
                      </a:r>
                      <a:r>
                        <a:rPr lang="it-IT" sz="1100" u="none" strike="noStrike" dirty="0">
                          <a:effectLst/>
                        </a:rPr>
                        <a:t> per </a:t>
                      </a:r>
                      <a:r>
                        <a:rPr lang="it-IT" sz="1100" u="none" strike="noStrike" dirty="0" err="1">
                          <a:effectLst/>
                        </a:rPr>
                        <a:t>pulse</a:t>
                      </a:r>
                      <a:endParaRPr lang="it-IT" sz="2800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u="none" strike="noStrike" dirty="0">
                          <a:effectLst/>
                        </a:rPr>
                        <a:t>150</a:t>
                      </a:r>
                      <a:endParaRPr lang="it-IT" sz="280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233862807"/>
                  </a:ext>
                </a:extLst>
              </a:tr>
              <a:tr h="277123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u="none" strike="noStrike" dirty="0">
                          <a:effectLst/>
                        </a:rPr>
                        <a:t>Max </a:t>
                      </a:r>
                      <a:r>
                        <a:rPr lang="it-IT" sz="1100" u="none" strike="noStrike" dirty="0" err="1">
                          <a:effectLst/>
                        </a:rPr>
                        <a:t>total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charge</a:t>
                      </a:r>
                      <a:endParaRPr lang="it-IT" sz="2800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u="none" strike="noStrike" dirty="0">
                          <a:effectLst/>
                        </a:rPr>
                        <a:t>30 </a:t>
                      </a:r>
                      <a:r>
                        <a:rPr lang="it-IT" sz="1100" u="none" strike="noStrike" dirty="0" err="1">
                          <a:effectLst/>
                        </a:rPr>
                        <a:t>nC</a:t>
                      </a:r>
                      <a:endParaRPr lang="it-IT" sz="280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184060933"/>
                  </a:ext>
                </a:extLst>
              </a:tr>
            </a:tbl>
          </a:graphicData>
        </a:graphic>
      </p:graphicFrame>
      <p:pic>
        <p:nvPicPr>
          <p:cNvPr id="7173" name="Picture 5" descr="Immagine che contiene macchina, ingegneria, industria, interno&#10;&#10;Descrizione generata automaticamente">
            <a:extLst>
              <a:ext uri="{FF2B5EF4-FFF2-40B4-BE49-F238E27FC236}">
                <a16:creationId xmlns:a16="http://schemas.microsoft.com/office/drawing/2014/main" id="{4EB541CD-68F3-4114-A6CC-1DBB9EE1A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14684" y="2643471"/>
            <a:ext cx="5119492" cy="248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F4C09D7-203A-4B3B-A06C-AC5152ADAFAC}"/>
              </a:ext>
            </a:extLst>
          </p:cNvPr>
          <p:cNvSpPr/>
          <p:nvPr/>
        </p:nvSpPr>
        <p:spPr>
          <a:xfrm>
            <a:off x="911424" y="799121"/>
            <a:ext cx="94330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1" indent="-265113">
              <a:buClr>
                <a:schemeClr val="tx1"/>
              </a:buClr>
              <a:buSzPct val="70000"/>
            </a:pPr>
            <a:r>
              <a:rPr lang="en-US" sz="2400" dirty="0">
                <a:solidFill>
                  <a:srgbClr val="002060"/>
                </a:solidFill>
              </a:rPr>
              <a:t>Test performed at  CERN Linear Electron Accelerator for Research (CLEAR)</a:t>
            </a:r>
          </a:p>
          <a:p>
            <a:pPr marL="268288" lvl="1" indent="-265113"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Test performed in a motorized water phantom</a:t>
            </a:r>
          </a:p>
          <a:p>
            <a:pPr marL="268288" lvl="1" indent="-265113"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Positioning of EBT3 films using a robotic device</a:t>
            </a:r>
          </a:p>
        </p:txBody>
      </p:sp>
      <p:sp>
        <p:nvSpPr>
          <p:cNvPr id="5" name="AutoShape 7" descr="https://cds.cern.ch/images/CERN-PHOTO-201711-271-15/file?size=medium">
            <a:extLst>
              <a:ext uri="{FF2B5EF4-FFF2-40B4-BE49-F238E27FC236}">
                <a16:creationId xmlns:a16="http://schemas.microsoft.com/office/drawing/2014/main" id="{4F9F6EAD-BCB8-4D2F-82CA-3BBC4747FE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DDDD5F3-A270-4F8A-B080-12B503C3A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653" y="2681629"/>
            <a:ext cx="3672408" cy="2358375"/>
          </a:xfrm>
          <a:prstGeom prst="rect">
            <a:avLst/>
          </a:prstGeom>
        </p:spPr>
      </p:pic>
      <p:pic>
        <p:nvPicPr>
          <p:cNvPr id="11" name="Picture 2" descr="Templates | CLEAR">
            <a:extLst>
              <a:ext uri="{FF2B5EF4-FFF2-40B4-BE49-F238E27FC236}">
                <a16:creationId xmlns:a16="http://schemas.microsoft.com/office/drawing/2014/main" id="{91CF1DE1-7B93-45D8-9630-7D9AFB236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8" y="5805264"/>
            <a:ext cx="1709134" cy="62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GI Council - CERN">
            <a:extLst>
              <a:ext uri="{FF2B5EF4-FFF2-40B4-BE49-F238E27FC236}">
                <a16:creationId xmlns:a16="http://schemas.microsoft.com/office/drawing/2014/main" id="{FFC60FB3-1136-48B4-99B2-9CF766B1E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5229200"/>
            <a:ext cx="2122046" cy="141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624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7642E1-065C-4E00-B67B-B9B2DA8A9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VHEE dosimetry</a:t>
            </a:r>
          </a:p>
        </p:txBody>
      </p:sp>
      <p:pic>
        <p:nvPicPr>
          <p:cNvPr id="8194" name="Picture 2" descr="Immagine che contiene schermata, testo, Policromia, spazio&#10;&#10;Descrizione generata automaticamente">
            <a:extLst>
              <a:ext uri="{FF2B5EF4-FFF2-40B4-BE49-F238E27FC236}">
                <a16:creationId xmlns:a16="http://schemas.microsoft.com/office/drawing/2014/main" id="{9EEE6E02-AEE4-4B93-B936-C9F04235F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868" y="1124744"/>
            <a:ext cx="3315095" cy="313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E94EF468-F548-4EFB-BB79-64F6DBD799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496438"/>
              </p:ext>
            </p:extLst>
          </p:nvPr>
        </p:nvGraphicFramePr>
        <p:xfrm>
          <a:off x="8976320" y="1505845"/>
          <a:ext cx="2806714" cy="2145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1" name="Graph" r:id="rId4" imgW="6445780" imgH="4928301" progId="Origin95.Graph">
                  <p:embed/>
                </p:oleObj>
              </mc:Choice>
              <mc:Fallback>
                <p:oleObj name="Graph" r:id="rId4" imgW="6445780" imgH="4928301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76320" y="1505845"/>
                        <a:ext cx="2806714" cy="2145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C85968B6-60BA-4252-B406-0349C546D5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350336"/>
              </p:ext>
            </p:extLst>
          </p:nvPr>
        </p:nvGraphicFramePr>
        <p:xfrm>
          <a:off x="6096000" y="4235505"/>
          <a:ext cx="2806714" cy="2145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2" name="Graph" r:id="rId6" imgW="6445780" imgH="4928301" progId="Origin95.Graph">
                  <p:embed/>
                </p:oleObj>
              </mc:Choice>
              <mc:Fallback>
                <p:oleObj name="Graph" r:id="rId6" imgW="6445780" imgH="4928301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0" y="4235505"/>
                        <a:ext cx="2806714" cy="2145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>
            <a:extLst>
              <a:ext uri="{FF2B5EF4-FFF2-40B4-BE49-F238E27FC236}">
                <a16:creationId xmlns:a16="http://schemas.microsoft.com/office/drawing/2014/main" id="{7C1DFBC7-A891-4DFF-8958-962485428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4" y="3284983"/>
            <a:ext cx="3998234" cy="328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18732C11-76FF-46AE-8A5D-341041924991}"/>
              </a:ext>
            </a:extLst>
          </p:cNvPr>
          <p:cNvSpPr/>
          <p:nvPr/>
        </p:nvSpPr>
        <p:spPr>
          <a:xfrm>
            <a:off x="911424" y="799121"/>
            <a:ext cx="94330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1" indent="-265113">
              <a:buClr>
                <a:schemeClr val="tx1"/>
              </a:buClr>
              <a:buSzPct val="70000"/>
            </a:pPr>
            <a:r>
              <a:rPr lang="en-US" sz="2400" dirty="0">
                <a:solidFill>
                  <a:srgbClr val="002060"/>
                </a:solidFill>
              </a:rPr>
              <a:t>Beam parameters</a:t>
            </a:r>
          </a:p>
          <a:p>
            <a:pPr marL="268288" lvl="1" indent="-265113"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Electron energy: 200 MeV</a:t>
            </a:r>
          </a:p>
          <a:p>
            <a:pPr marL="268288" lvl="1" indent="-265113"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Beam diameter: 1 cm</a:t>
            </a:r>
          </a:p>
          <a:p>
            <a:pPr marL="268288" lvl="1" indent="-265113"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Bunch charge: 0.1 </a:t>
            </a:r>
            <a:r>
              <a:rPr lang="en-US" dirty="0" err="1"/>
              <a:t>nC</a:t>
            </a:r>
            <a:r>
              <a:rPr lang="en-US" dirty="0"/>
              <a:t> – 0.7 </a:t>
            </a:r>
            <a:r>
              <a:rPr lang="en-US" dirty="0" err="1"/>
              <a:t>nC</a:t>
            </a:r>
            <a:endParaRPr lang="en-US" dirty="0"/>
          </a:p>
          <a:p>
            <a:pPr marL="268288" lvl="1" indent="-265113"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Bunch </a:t>
            </a:r>
            <a:r>
              <a:rPr lang="en-US" dirty="0" err="1"/>
              <a:t>inerval</a:t>
            </a:r>
            <a:r>
              <a:rPr lang="en-US" dirty="0"/>
              <a:t>: 0.666 ns</a:t>
            </a:r>
          </a:p>
          <a:p>
            <a:pPr marL="268288" lvl="1" indent="-265113"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Number of bunches: 20 - 170</a:t>
            </a:r>
          </a:p>
          <a:p>
            <a:pPr marL="268288" lvl="1" indent="-265113"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Pulse length: 12 ns – 110 ns</a:t>
            </a:r>
          </a:p>
          <a:p>
            <a:pPr marL="268288" lvl="1" indent="-265113"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Pulse repetition frequency: 10 Hz</a:t>
            </a:r>
          </a:p>
          <a:p>
            <a:pPr marL="268288" lvl="1" indent="-265113"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317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9B5DBA2-557F-4854-98BF-DE997054D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42" y="2133035"/>
            <a:ext cx="6085714" cy="464761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2915686-A5A7-445E-B1B0-18E16C83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VHEE - Linearity 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248F62-0C19-4E51-9D81-6B781BEDFDF0}"/>
              </a:ext>
            </a:extLst>
          </p:cNvPr>
          <p:cNvSpPr txBox="1"/>
          <p:nvPr/>
        </p:nvSpPr>
        <p:spPr>
          <a:xfrm>
            <a:off x="941943" y="831496"/>
            <a:ext cx="6453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Beam energy 200 MeV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Depth in water 32 mm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Linearity test performed by varying the number of bunches (pulse length from 12 ns to 112 ns)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Dose-per-pulse from 0.19 </a:t>
            </a:r>
            <a:r>
              <a:rPr lang="en-US" sz="1600" dirty="0" err="1"/>
              <a:t>Gy</a:t>
            </a:r>
            <a:r>
              <a:rPr lang="en-US" sz="1600" dirty="0"/>
              <a:t> to 1.15 </a:t>
            </a:r>
            <a:r>
              <a:rPr lang="en-US" sz="1600" dirty="0" err="1"/>
              <a:t>Gy</a:t>
            </a:r>
            <a:endParaRPr lang="en-US" sz="1600" dirty="0"/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Instantaneous dose rate nominally constant at about 10 </a:t>
            </a:r>
            <a:r>
              <a:rPr lang="en-US" sz="1600" dirty="0" err="1"/>
              <a:t>MGy</a:t>
            </a:r>
            <a:r>
              <a:rPr lang="en-US" sz="1600" dirty="0"/>
              <a:t>/s</a:t>
            </a:r>
            <a:endParaRPr lang="en-US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AC6EF154-1E41-42A3-A47A-EF3ED4273016}"/>
              </a:ext>
            </a:extLst>
          </p:cNvPr>
          <p:cNvGrpSpPr/>
          <p:nvPr/>
        </p:nvGrpSpPr>
        <p:grpSpPr>
          <a:xfrm>
            <a:off x="7176120" y="1137781"/>
            <a:ext cx="2149772" cy="792088"/>
            <a:chOff x="4007768" y="3140968"/>
            <a:chExt cx="2149772" cy="792088"/>
          </a:xfrm>
        </p:grpSpPr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8AFB7253-F27C-4220-881B-9E644E8B780F}"/>
                </a:ext>
              </a:extLst>
            </p:cNvPr>
            <p:cNvCxnSpPr>
              <a:cxnSpLocks/>
            </p:cNvCxnSpPr>
            <p:nvPr/>
          </p:nvCxnSpPr>
          <p:spPr>
            <a:xfrm>
              <a:off x="4007768" y="3923828"/>
              <a:ext cx="50405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023CCC9B-F720-4F20-BAB5-C4010641A024}"/>
                </a:ext>
              </a:extLst>
            </p:cNvPr>
            <p:cNvCxnSpPr>
              <a:cxnSpLocks/>
            </p:cNvCxnSpPr>
            <p:nvPr/>
          </p:nvCxnSpPr>
          <p:spPr>
            <a:xfrm>
              <a:off x="4511824" y="3339480"/>
              <a:ext cx="0" cy="59357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C54F04F5-405E-4BA9-B498-D216A4B97CDB}"/>
                </a:ext>
              </a:extLst>
            </p:cNvPr>
            <p:cNvCxnSpPr>
              <a:cxnSpLocks/>
            </p:cNvCxnSpPr>
            <p:nvPr/>
          </p:nvCxnSpPr>
          <p:spPr>
            <a:xfrm>
              <a:off x="4943872" y="3337173"/>
              <a:ext cx="0" cy="593576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EC6ABDF4-4424-41D6-943A-F720B9BA2500}"/>
                </a:ext>
              </a:extLst>
            </p:cNvPr>
            <p:cNvCxnSpPr>
              <a:cxnSpLocks/>
            </p:cNvCxnSpPr>
            <p:nvPr/>
          </p:nvCxnSpPr>
          <p:spPr>
            <a:xfrm>
              <a:off x="5581476" y="3926135"/>
              <a:ext cx="57606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85ECEA4D-74D1-4DD1-80E3-8BF6627E7796}"/>
                </a:ext>
              </a:extLst>
            </p:cNvPr>
            <p:cNvCxnSpPr>
              <a:cxnSpLocks/>
            </p:cNvCxnSpPr>
            <p:nvPr/>
          </p:nvCxnSpPr>
          <p:spPr>
            <a:xfrm>
              <a:off x="5159896" y="3337173"/>
              <a:ext cx="0" cy="586655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878BF403-F21D-44EA-BBDA-6B9968E8085E}"/>
                </a:ext>
              </a:extLst>
            </p:cNvPr>
            <p:cNvCxnSpPr>
              <a:cxnSpLocks/>
            </p:cNvCxnSpPr>
            <p:nvPr/>
          </p:nvCxnSpPr>
          <p:spPr>
            <a:xfrm>
              <a:off x="5375920" y="3923828"/>
              <a:ext cx="21602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A0279C5E-2B15-489F-8F9C-0E6B73D59D7B}"/>
                </a:ext>
              </a:extLst>
            </p:cNvPr>
            <p:cNvCxnSpPr>
              <a:cxnSpLocks/>
            </p:cNvCxnSpPr>
            <p:nvPr/>
          </p:nvCxnSpPr>
          <p:spPr>
            <a:xfrm>
              <a:off x="5375920" y="3345185"/>
              <a:ext cx="0" cy="57864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61039B9E-1482-4272-9BD5-DA5731FC8D03}"/>
                </a:ext>
              </a:extLst>
            </p:cNvPr>
            <p:cNvCxnSpPr>
              <a:cxnSpLocks/>
            </p:cNvCxnSpPr>
            <p:nvPr/>
          </p:nvCxnSpPr>
          <p:spPr>
            <a:xfrm>
              <a:off x="5591944" y="3345185"/>
              <a:ext cx="0" cy="57864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C7769577-0B62-44FF-836E-2B9036C4244A}"/>
                </a:ext>
              </a:extLst>
            </p:cNvPr>
            <p:cNvCxnSpPr>
              <a:cxnSpLocks/>
            </p:cNvCxnSpPr>
            <p:nvPr/>
          </p:nvCxnSpPr>
          <p:spPr>
            <a:xfrm>
              <a:off x="5159896" y="3923828"/>
              <a:ext cx="216024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9392DB03-740E-4703-8FC8-63541ED027A9}"/>
                </a:ext>
              </a:extLst>
            </p:cNvPr>
            <p:cNvCxnSpPr>
              <a:cxnSpLocks/>
            </p:cNvCxnSpPr>
            <p:nvPr/>
          </p:nvCxnSpPr>
          <p:spPr>
            <a:xfrm>
              <a:off x="4943872" y="3926135"/>
              <a:ext cx="216024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76B28EB7-B27C-487E-97AA-3E50ED07E48D}"/>
                </a:ext>
              </a:extLst>
            </p:cNvPr>
            <p:cNvCxnSpPr>
              <a:cxnSpLocks/>
            </p:cNvCxnSpPr>
            <p:nvPr/>
          </p:nvCxnSpPr>
          <p:spPr>
            <a:xfrm>
              <a:off x="4511824" y="3339480"/>
              <a:ext cx="1080120" cy="570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132339BC-B30C-4E25-92F7-93B7CE27DE0C}"/>
                </a:ext>
              </a:extLst>
            </p:cNvPr>
            <p:cNvCxnSpPr>
              <a:cxnSpLocks/>
            </p:cNvCxnSpPr>
            <p:nvPr/>
          </p:nvCxnSpPr>
          <p:spPr>
            <a:xfrm>
              <a:off x="4511824" y="3140968"/>
              <a:ext cx="1080120" cy="0"/>
            </a:xfrm>
            <a:prstGeom prst="straightConnector1">
              <a:avLst/>
            </a:prstGeom>
            <a:ln>
              <a:solidFill>
                <a:srgbClr val="00206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3C6245-5CA5-417F-B6CE-02642DD8A3E7}"/>
              </a:ext>
            </a:extLst>
          </p:cNvPr>
          <p:cNvSpPr txBox="1"/>
          <p:nvPr/>
        </p:nvSpPr>
        <p:spPr>
          <a:xfrm>
            <a:off x="6437708" y="3438358"/>
            <a:ext cx="4968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Best linear fit slope = 0.99 ± 0.02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Same calibration factor (within exp. uncertainty) as in ⁶⁰Co reference conditions.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No appreciable energy dependence under VHEE beams,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ndicating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suitability for absolute dosimetry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B384AD3-430F-4938-93DE-1A2C44C65A2C}"/>
              </a:ext>
            </a:extLst>
          </p:cNvPr>
          <p:cNvSpPr/>
          <p:nvPr/>
        </p:nvSpPr>
        <p:spPr>
          <a:xfrm>
            <a:off x="6384032" y="2592349"/>
            <a:ext cx="5043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Detector: </a:t>
            </a:r>
            <a:r>
              <a:rPr lang="en-US" dirty="0" err="1"/>
              <a:t>fD</a:t>
            </a:r>
            <a:r>
              <a:rPr lang="en-US" dirty="0"/>
              <a:t> 8530</a:t>
            </a:r>
          </a:p>
          <a:p>
            <a:r>
              <a:rPr lang="en-US" dirty="0"/>
              <a:t>Sensitivity (</a:t>
            </a:r>
            <a:r>
              <a:rPr lang="en-US" baseline="30000" dirty="0"/>
              <a:t>60</a:t>
            </a:r>
            <a:r>
              <a:rPr lang="en-US" dirty="0"/>
              <a:t>Co reference conditions): 0.154 </a:t>
            </a:r>
            <a:r>
              <a:rPr lang="en-US" dirty="0" err="1"/>
              <a:t>nC</a:t>
            </a:r>
            <a:r>
              <a:rPr lang="en-US" dirty="0"/>
              <a:t>/</a:t>
            </a:r>
            <a:r>
              <a:rPr lang="en-US" dirty="0" err="1"/>
              <a:t>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045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DD8C28-1B19-4381-BF3E-A9D7BB651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654" y="130622"/>
            <a:ext cx="10862997" cy="562074"/>
          </a:xfrm>
        </p:spPr>
        <p:txBody>
          <a:bodyPr/>
          <a:lstStyle/>
          <a:p>
            <a:r>
              <a:rPr lang="en-GB" dirty="0"/>
              <a:t>VHEE - Linearity 2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537D092-9319-4825-9997-F58673BFFEA4}"/>
              </a:ext>
            </a:extLst>
          </p:cNvPr>
          <p:cNvGrpSpPr/>
          <p:nvPr/>
        </p:nvGrpSpPr>
        <p:grpSpPr>
          <a:xfrm>
            <a:off x="6672064" y="1054039"/>
            <a:ext cx="1152128" cy="860712"/>
            <a:chOff x="4079776" y="2348425"/>
            <a:chExt cx="1584176" cy="1242103"/>
          </a:xfrm>
        </p:grpSpPr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87F309D6-B1EE-468D-8195-558FF325E16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85853" y="2916188"/>
              <a:ext cx="0" cy="593576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4F772A23-E621-4D29-9A31-F1E150E4CD0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82393" y="2634014"/>
              <a:ext cx="0" cy="586655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BC3910FA-7FAE-440C-8BC2-5603F8EA5A3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78932" y="2352386"/>
              <a:ext cx="0" cy="57864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927E6133-474F-472B-99F1-D357106E95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2145" y="2348425"/>
              <a:ext cx="593576" cy="194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74E74A3B-4B46-49E8-BE0D-E593D0152E4A}"/>
                </a:ext>
              </a:extLst>
            </p:cNvPr>
            <p:cNvCxnSpPr>
              <a:cxnSpLocks/>
            </p:cNvCxnSpPr>
            <p:nvPr/>
          </p:nvCxnSpPr>
          <p:spPr>
            <a:xfrm>
              <a:off x="4439816" y="2348425"/>
              <a:ext cx="0" cy="1221947"/>
            </a:xfrm>
            <a:prstGeom prst="straightConnector1">
              <a:avLst/>
            </a:prstGeom>
            <a:ln>
              <a:solidFill>
                <a:srgbClr val="00206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9F6F4EBE-DA41-4D47-991F-3B39F084BE03}"/>
                </a:ext>
              </a:extLst>
            </p:cNvPr>
            <p:cNvCxnSpPr>
              <a:cxnSpLocks/>
            </p:cNvCxnSpPr>
            <p:nvPr/>
          </p:nvCxnSpPr>
          <p:spPr>
            <a:xfrm>
              <a:off x="4079776" y="3581300"/>
              <a:ext cx="50405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644A063F-1297-464C-93D5-525E7392C250}"/>
                </a:ext>
              </a:extLst>
            </p:cNvPr>
            <p:cNvCxnSpPr>
              <a:cxnSpLocks/>
            </p:cNvCxnSpPr>
            <p:nvPr/>
          </p:nvCxnSpPr>
          <p:spPr>
            <a:xfrm>
              <a:off x="4583832" y="2356074"/>
              <a:ext cx="0" cy="12344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1DE4B5C8-53A0-4BAD-AC9F-95A0FB4D38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2641" y="3570372"/>
              <a:ext cx="481311" cy="692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57485413-163F-4BA2-9543-2148E3308F1D}"/>
                </a:ext>
              </a:extLst>
            </p:cNvPr>
            <p:cNvCxnSpPr>
              <a:cxnSpLocks/>
            </p:cNvCxnSpPr>
            <p:nvPr/>
          </p:nvCxnSpPr>
          <p:spPr>
            <a:xfrm>
              <a:off x="5179590" y="2348880"/>
              <a:ext cx="6102" cy="122841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270FFD3-74A0-45A0-8BA5-7D1BB203D143}"/>
              </a:ext>
            </a:extLst>
          </p:cNvPr>
          <p:cNvSpPr txBox="1"/>
          <p:nvPr/>
        </p:nvSpPr>
        <p:spPr>
          <a:xfrm>
            <a:off x="935283" y="884231"/>
            <a:ext cx="6165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Beam energy 200 MeV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Depth in water 32 mm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Linearity test performed by varying bunches charge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Pulse length constant (66 ns)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24AEAB6-03DB-44F2-A668-D69D3FDE4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552" y="2178316"/>
            <a:ext cx="5181600" cy="39624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92953BD-3606-4437-A1DE-95B607B4C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2182464"/>
            <a:ext cx="5171429" cy="3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07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AAFCFA9-A882-48EF-9960-F30C1CA86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52" y="1700808"/>
            <a:ext cx="6438095" cy="492380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BF8AEDD-D2E7-47C5-A742-81135B069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PDDs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ACC5C0F-3C02-46F5-8222-6D9BF29F72D0}"/>
              </a:ext>
            </a:extLst>
          </p:cNvPr>
          <p:cNvSpPr/>
          <p:nvPr/>
        </p:nvSpPr>
        <p:spPr>
          <a:xfrm>
            <a:off x="1071208" y="873586"/>
            <a:ext cx="9577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2091C"/>
                </a:solidFill>
                <a:latin typeface="Arial" panose="020B0604020202020204" pitchFamily="34" charset="0"/>
              </a:rPr>
              <a:t>PDD curves obtained from the </a:t>
            </a:r>
            <a:r>
              <a:rPr lang="en-US" dirty="0" err="1">
                <a:solidFill>
                  <a:srgbClr val="02091C"/>
                </a:solidFill>
                <a:latin typeface="Arial" panose="020B0604020202020204" pitchFamily="34" charset="0"/>
              </a:rPr>
              <a:t>fD</a:t>
            </a:r>
            <a:r>
              <a:rPr lang="en-US" dirty="0">
                <a:solidFill>
                  <a:srgbClr val="02091C"/>
                </a:solidFill>
                <a:latin typeface="Arial" panose="020B0604020202020204" pitchFamily="34" charset="0"/>
              </a:rPr>
              <a:t> detector, EBT3 films and by the Monte Carlo simulation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2091C"/>
                </a:solidFill>
                <a:latin typeface="Arial" panose="020B0604020202020204" pitchFamily="34" charset="0"/>
              </a:rPr>
              <a:t>Charge per bunch: 0.2 </a:t>
            </a:r>
            <a:r>
              <a:rPr lang="en-US" dirty="0" err="1">
                <a:solidFill>
                  <a:srgbClr val="02091C"/>
                </a:solidFill>
                <a:latin typeface="Arial" panose="020B0604020202020204" pitchFamily="34" charset="0"/>
              </a:rPr>
              <a:t>nC</a:t>
            </a:r>
            <a:r>
              <a:rPr lang="en-US" dirty="0">
                <a:solidFill>
                  <a:srgbClr val="02091C"/>
                </a:solidFill>
                <a:latin typeface="Arial" panose="020B0604020202020204" pitchFamily="34" charset="0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41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1A5D117-00D9-4F14-9DE7-4984D4716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1803569"/>
            <a:ext cx="6447619" cy="492380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9BFA323-42FF-47E0-B936-267114CEF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PDDs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0F5560-DB52-42B8-8671-04B2860D0C8C}"/>
              </a:ext>
            </a:extLst>
          </p:cNvPr>
          <p:cNvSpPr txBox="1"/>
          <p:nvPr/>
        </p:nvSpPr>
        <p:spPr>
          <a:xfrm>
            <a:off x="1703512" y="2863162"/>
            <a:ext cx="170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ym typeface="Symbol" panose="05050102010706020507" pitchFamily="18" charset="2"/>
              </a:rPr>
              <a:t>IDR  3.5 </a:t>
            </a:r>
            <a:r>
              <a:rPr lang="en-GB" dirty="0" err="1">
                <a:sym typeface="Symbol" panose="05050102010706020507" pitchFamily="18" charset="2"/>
              </a:rPr>
              <a:t>MGy</a:t>
            </a:r>
            <a:r>
              <a:rPr lang="en-GB" dirty="0">
                <a:sym typeface="Symbol" panose="05050102010706020507" pitchFamily="18" charset="2"/>
              </a:rPr>
              <a:t>/s</a:t>
            </a:r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24E74B8-0750-477B-BA7E-4E8AD75F7935}"/>
              </a:ext>
            </a:extLst>
          </p:cNvPr>
          <p:cNvSpPr txBox="1"/>
          <p:nvPr/>
        </p:nvSpPr>
        <p:spPr>
          <a:xfrm>
            <a:off x="1703512" y="2436679"/>
            <a:ext cx="153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ym typeface="Symbol" panose="05050102010706020507" pitchFamily="18" charset="2"/>
              </a:rPr>
              <a:t>IDR  7 </a:t>
            </a:r>
            <a:r>
              <a:rPr lang="en-GB" dirty="0" err="1">
                <a:sym typeface="Symbol" panose="05050102010706020507" pitchFamily="18" charset="2"/>
              </a:rPr>
              <a:t>MGy</a:t>
            </a:r>
            <a:r>
              <a:rPr lang="en-GB" dirty="0">
                <a:sym typeface="Symbol" panose="05050102010706020507" pitchFamily="18" charset="2"/>
              </a:rPr>
              <a:t>/s</a:t>
            </a:r>
            <a:endParaRPr lang="en-GB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6E1C372-0CD6-4605-B112-490F35B419D4}"/>
              </a:ext>
            </a:extLst>
          </p:cNvPr>
          <p:cNvSpPr txBox="1"/>
          <p:nvPr/>
        </p:nvSpPr>
        <p:spPr>
          <a:xfrm>
            <a:off x="1703512" y="3289645"/>
            <a:ext cx="164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ym typeface="Symbol" panose="05050102010706020507" pitchFamily="18" charset="2"/>
              </a:rPr>
              <a:t>IDR  18 </a:t>
            </a:r>
            <a:r>
              <a:rPr lang="en-GB" dirty="0" err="1">
                <a:sym typeface="Symbol" panose="05050102010706020507" pitchFamily="18" charset="2"/>
              </a:rPr>
              <a:t>MGy</a:t>
            </a:r>
            <a:r>
              <a:rPr lang="en-GB" dirty="0">
                <a:sym typeface="Symbol" panose="05050102010706020507" pitchFamily="18" charset="2"/>
              </a:rPr>
              <a:t>/s</a:t>
            </a:r>
            <a:endParaRPr lang="en-GB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CFE0F44-3B1D-4295-9252-EFEA228705AE}"/>
              </a:ext>
            </a:extLst>
          </p:cNvPr>
          <p:cNvSpPr txBox="1"/>
          <p:nvPr/>
        </p:nvSpPr>
        <p:spPr>
          <a:xfrm>
            <a:off x="1703512" y="3716129"/>
            <a:ext cx="164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ym typeface="Symbol" panose="05050102010706020507" pitchFamily="18" charset="2"/>
              </a:rPr>
              <a:t>IDR  22 </a:t>
            </a:r>
            <a:r>
              <a:rPr lang="en-GB" dirty="0" err="1">
                <a:sym typeface="Symbol" panose="05050102010706020507" pitchFamily="18" charset="2"/>
              </a:rPr>
              <a:t>MGy</a:t>
            </a:r>
            <a:r>
              <a:rPr lang="en-GB" dirty="0">
                <a:sym typeface="Symbol" panose="05050102010706020507" pitchFamily="18" charset="2"/>
              </a:rPr>
              <a:t>/s</a:t>
            </a:r>
            <a:endParaRPr lang="en-GB" dirty="0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D7ABC2C-628F-4CB4-8B6D-BCD1F380B542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234893" y="2621345"/>
            <a:ext cx="1368152" cy="136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2221A5C-2FCD-4D74-A48C-01A9C710AA06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3409620" y="2863162"/>
            <a:ext cx="1368152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248E631-C1D2-4807-8811-D9138410DD6E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351912" y="3474311"/>
            <a:ext cx="11599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109EFB01-5166-4DA7-B87F-7631C5D7052E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3351912" y="3843643"/>
            <a:ext cx="1231920" cy="57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94C76EF6-6BB5-4680-AAC5-6CE827F932AC}"/>
              </a:ext>
            </a:extLst>
          </p:cNvPr>
          <p:cNvSpPr/>
          <p:nvPr/>
        </p:nvSpPr>
        <p:spPr>
          <a:xfrm>
            <a:off x="1089654" y="927085"/>
            <a:ext cx="88751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2091C"/>
                </a:solidFill>
                <a:latin typeface="Arial" panose="020B0604020202020204" pitchFamily="34" charset="0"/>
              </a:rPr>
              <a:t>PDD curves measured at different values of charge-per-bunch (from 0.1 </a:t>
            </a:r>
            <a:r>
              <a:rPr lang="en-US" dirty="0" err="1">
                <a:solidFill>
                  <a:srgbClr val="02091C"/>
                </a:solidFill>
                <a:latin typeface="Arial" panose="020B0604020202020204" pitchFamily="34" charset="0"/>
              </a:rPr>
              <a:t>nC</a:t>
            </a:r>
            <a:r>
              <a:rPr lang="en-US" dirty="0">
                <a:solidFill>
                  <a:srgbClr val="02091C"/>
                </a:solidFill>
                <a:latin typeface="Arial" panose="020B0604020202020204" pitchFamily="34" charset="0"/>
              </a:rPr>
              <a:t> to 0.7 </a:t>
            </a:r>
            <a:r>
              <a:rPr lang="en-US" dirty="0" err="1">
                <a:solidFill>
                  <a:srgbClr val="02091C"/>
                </a:solidFill>
                <a:latin typeface="Arial" panose="020B0604020202020204" pitchFamily="34" charset="0"/>
              </a:rPr>
              <a:t>nC</a:t>
            </a:r>
            <a:r>
              <a:rPr lang="en-US" dirty="0">
                <a:solidFill>
                  <a:srgbClr val="02091C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en-US" dirty="0">
                <a:solidFill>
                  <a:srgbClr val="02091C"/>
                </a:solidFill>
                <a:latin typeface="Arial" panose="020B0604020202020204" pitchFamily="34" charset="0"/>
              </a:rPr>
              <a:t>Curves normalized at 200 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734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089654" y="3591294"/>
            <a:ext cx="479032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0070C0"/>
                </a:solidFill>
              </a:rPr>
              <a:t>Research</a:t>
            </a:r>
          </a:p>
          <a:p>
            <a:pPr marL="285750" indent="-285750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Dosimetry </a:t>
            </a:r>
          </a:p>
          <a:p>
            <a:pPr marL="285750" indent="-285750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 err="1"/>
              <a:t>Microdosimetry</a:t>
            </a:r>
            <a:endParaRPr lang="en-US" sz="2000" dirty="0"/>
          </a:p>
          <a:p>
            <a:pPr marL="285750" indent="-285750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Nuclear fusion diagnostics:</a:t>
            </a:r>
          </a:p>
          <a:p>
            <a:pPr marL="742950" lvl="1" indent="-285750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Neutron detectors</a:t>
            </a:r>
          </a:p>
          <a:p>
            <a:pPr marL="742950" lvl="1" indent="-285750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VUV / Soft-X ray detectors</a:t>
            </a:r>
          </a:p>
          <a:p>
            <a:pPr marL="285750" indent="-285750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TOF detectors for laser-matter interaction experiments</a:t>
            </a:r>
          </a:p>
          <a:p>
            <a:pPr marL="285750" indent="-285750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High frequency/High power transistors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960096" y="3592760"/>
            <a:ext cx="46805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0070C0"/>
                </a:solidFill>
              </a:rPr>
              <a:t>Commercial activities</a:t>
            </a:r>
          </a:p>
          <a:p>
            <a:pPr marL="285750" indent="-285750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Radiation therapy dosimetry</a:t>
            </a:r>
          </a:p>
          <a:p>
            <a:pPr marL="285750" indent="-285750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Diamond detectors for pulse-duration measurements of </a:t>
            </a:r>
            <a:r>
              <a:rPr lang="en-US" sz="2000" dirty="0" err="1"/>
              <a:t>femto</a:t>
            </a:r>
            <a:r>
              <a:rPr lang="en-US" sz="2000" dirty="0"/>
              <a:t>-second lasers 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652E64E-37DD-4627-8F28-2A7DAECD9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Diamond laboratory at Tor </a:t>
            </a:r>
            <a:r>
              <a:rPr lang="en-GB" dirty="0" err="1"/>
              <a:t>Vergata</a:t>
            </a:r>
            <a:endParaRPr lang="en-GB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6F9B280-32B6-421F-8C18-FCE8B400F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264" y="878380"/>
            <a:ext cx="3480387" cy="260605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83D3856-BD31-4755-9E9A-919027481B6E}"/>
              </a:ext>
            </a:extLst>
          </p:cNvPr>
          <p:cNvSpPr txBox="1"/>
          <p:nvPr/>
        </p:nvSpPr>
        <p:spPr>
          <a:xfrm>
            <a:off x="1089655" y="896233"/>
            <a:ext cx="673453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0070C0"/>
                </a:solidFill>
              </a:rPr>
              <a:t>Design, development, characterization  and production of diamond-based devices </a:t>
            </a:r>
          </a:p>
          <a:p>
            <a:pPr marL="285750" indent="-285750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Growth of intrinsic and doped diamond</a:t>
            </a:r>
          </a:p>
          <a:p>
            <a:pPr marL="285750" indent="-285750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Microlithographic patterning of diamond structures and contacts</a:t>
            </a:r>
          </a:p>
          <a:p>
            <a:pPr marL="285750" indent="-285750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Housing fabrication and wiring </a:t>
            </a:r>
          </a:p>
          <a:p>
            <a:pPr marL="285750" indent="-285750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Device characterization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err="1"/>
              <a:t>Conclusion</a:t>
            </a:r>
            <a:endParaRPr lang="it-IT" dirty="0"/>
          </a:p>
        </p:txBody>
      </p:sp>
      <p:sp>
        <p:nvSpPr>
          <p:cNvPr id="30723" name="Segnaposto contenuto 2"/>
          <p:cNvSpPr>
            <a:spLocks noGrp="1"/>
          </p:cNvSpPr>
          <p:nvPr>
            <p:ph idx="4294967295"/>
          </p:nvPr>
        </p:nvSpPr>
        <p:spPr bwMode="auto">
          <a:xfrm>
            <a:off x="1599158" y="1628800"/>
            <a:ext cx="899368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spcBef>
                <a:spcPts val="1200"/>
              </a:spcBef>
              <a:buClr>
                <a:srgbClr val="F6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The developed </a:t>
            </a:r>
            <a:r>
              <a:rPr lang="en-US" sz="2400" dirty="0" err="1">
                <a:solidFill>
                  <a:srgbClr val="002060"/>
                </a:solidFill>
              </a:rPr>
              <a:t>flashDiamond</a:t>
            </a:r>
            <a:r>
              <a:rPr lang="en-US" sz="2400" dirty="0">
                <a:solidFill>
                  <a:srgbClr val="002060"/>
                </a:solidFill>
              </a:rPr>
              <a:t> detectors was demonstrated to be a suitable tools for a thorough </a:t>
            </a:r>
            <a:r>
              <a:rPr lang="en-US" sz="2400" dirty="0" err="1">
                <a:solidFill>
                  <a:srgbClr val="002060"/>
                </a:solidFill>
              </a:rPr>
              <a:t>dosimetric</a:t>
            </a:r>
            <a:r>
              <a:rPr lang="en-US" sz="2400" dirty="0">
                <a:solidFill>
                  <a:srgbClr val="002060"/>
                </a:solidFill>
              </a:rPr>
              <a:t> characterization of UH-DR and VHEE beams</a:t>
            </a:r>
          </a:p>
          <a:p>
            <a:pPr algn="just" eaLnBrk="1" hangingPunct="1">
              <a:spcBef>
                <a:spcPts val="1200"/>
              </a:spcBef>
              <a:buClr>
                <a:srgbClr val="F6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002060"/>
                </a:solidFill>
              </a:rPr>
              <a:t>No variation of the calibration factor in VHEE beams relative to that obtained under ⁶⁰Co reference conditions, indicating possible use of the </a:t>
            </a:r>
            <a:r>
              <a:rPr lang="en-US" altLang="en-US" sz="2400" dirty="0" err="1">
                <a:solidFill>
                  <a:srgbClr val="002060"/>
                </a:solidFill>
              </a:rPr>
              <a:t>fD</a:t>
            </a:r>
            <a:r>
              <a:rPr lang="en-US" altLang="en-US" sz="2400" dirty="0">
                <a:solidFill>
                  <a:srgbClr val="002060"/>
                </a:solidFill>
              </a:rPr>
              <a:t> for absolute dosimetry</a:t>
            </a:r>
          </a:p>
          <a:p>
            <a:pPr algn="just" eaLnBrk="1" hangingPunct="1">
              <a:spcBef>
                <a:spcPts val="1200"/>
              </a:spcBef>
              <a:buClr>
                <a:srgbClr val="F6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Linear response up to about 10 </a:t>
            </a:r>
            <a:r>
              <a:rPr lang="en-US" sz="2400" dirty="0" err="1">
                <a:solidFill>
                  <a:srgbClr val="002060"/>
                </a:solidFill>
              </a:rPr>
              <a:t>MGy</a:t>
            </a:r>
            <a:r>
              <a:rPr lang="en-US" sz="2400" dirty="0">
                <a:solidFill>
                  <a:srgbClr val="002060"/>
                </a:solidFill>
              </a:rPr>
              <a:t>/s </a:t>
            </a:r>
          </a:p>
          <a:p>
            <a:pPr algn="just" eaLnBrk="1" hangingPunct="1">
              <a:spcBef>
                <a:spcPts val="1200"/>
              </a:spcBef>
              <a:buClr>
                <a:srgbClr val="F6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Work is in progress to design specific detector for FLASH-VHEE beams with extremely high IDR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Acknowledgments</a:t>
            </a:r>
          </a:p>
        </p:txBody>
      </p:sp>
      <p:sp>
        <p:nvSpPr>
          <p:cNvPr id="7" name="Rettangolo 6"/>
          <p:cNvSpPr/>
          <p:nvPr/>
        </p:nvSpPr>
        <p:spPr>
          <a:xfrm>
            <a:off x="5059256" y="2437150"/>
            <a:ext cx="298096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CERN - CLEAR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Wilfrid Farabolini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Vilde F. Rieker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Antonio Gilardi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Alexander Malyzhenkov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072" y="4909029"/>
            <a:ext cx="1371702" cy="137170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287" y="5060060"/>
            <a:ext cx="1069640" cy="1069640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1118694" y="908547"/>
            <a:ext cx="30654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2800" dirty="0">
                <a:solidFill>
                  <a:schemeClr val="tx2"/>
                </a:solidFill>
                <a:latin typeface="+mn-lt"/>
              </a:rPr>
              <a:t>URTV</a:t>
            </a:r>
            <a:endParaRPr lang="en-US" altLang="en-US" sz="2800" dirty="0">
              <a:solidFill>
                <a:schemeClr val="tx2"/>
              </a:solidFill>
              <a:latin typeface="+mn-lt"/>
            </a:endParaRPr>
          </a:p>
          <a:p>
            <a:pPr marL="266700" indent="-2667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n-US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Marco Marinelli </a:t>
            </a:r>
          </a:p>
          <a:p>
            <a:pPr marL="266700" indent="-2667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n-US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Claudio Verona</a:t>
            </a:r>
          </a:p>
          <a:p>
            <a:pPr marL="266700" indent="-2667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n-US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Gianluca Verona Rinati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061" y="5199103"/>
            <a:ext cx="1371702" cy="79155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2494928-959D-4DE5-BD0F-A62405110B15}"/>
              </a:ext>
            </a:extLst>
          </p:cNvPr>
          <p:cNvSpPr/>
          <p:nvPr/>
        </p:nvSpPr>
        <p:spPr>
          <a:xfrm>
            <a:off x="1084973" y="2444035"/>
            <a:ext cx="396960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CPFR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Fabio Di Martino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Damiano del Sarto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Jake Harold </a:t>
            </a:r>
            <a:r>
              <a:rPr lang="it-IT" sz="2000" dirty="0" err="1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Pensavalle</a:t>
            </a:r>
            <a:endParaRPr lang="it-IT" sz="2000" dirty="0">
              <a:solidFill>
                <a:schemeClr val="tx2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9BB15A97-602F-4639-A547-A160CFAB1931}"/>
              </a:ext>
            </a:extLst>
          </p:cNvPr>
          <p:cNvSpPr/>
          <p:nvPr/>
        </p:nvSpPr>
        <p:spPr>
          <a:xfrm>
            <a:off x="8328248" y="758206"/>
            <a:ext cx="205680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PTW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Rafael </a:t>
            </a:r>
            <a:r>
              <a:rPr lang="en-US" sz="2000" dirty="0" err="1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Kranzer</a:t>
            </a:r>
            <a:endParaRPr lang="en-US" sz="2000" dirty="0">
              <a:solidFill>
                <a:schemeClr val="tx2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6AFC2EE2-6FA4-4456-9532-2292F42AD6F1}"/>
              </a:ext>
            </a:extLst>
          </p:cNvPr>
          <p:cNvSpPr/>
          <p:nvPr/>
        </p:nvSpPr>
        <p:spPr>
          <a:xfrm>
            <a:off x="5054576" y="753230"/>
            <a:ext cx="221740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SIT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Giuseppe </a:t>
            </a:r>
            <a:r>
              <a:rPr lang="en-US" sz="2000" dirty="0" err="1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Felici</a:t>
            </a:r>
            <a:endParaRPr lang="en-US" sz="2000" dirty="0">
              <a:solidFill>
                <a:schemeClr val="tx2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Luigi </a:t>
            </a:r>
            <a:r>
              <a:rPr lang="en-US" sz="2000" dirty="0" err="1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Giunti</a:t>
            </a:r>
            <a:endParaRPr lang="en-US" sz="2000" dirty="0">
              <a:solidFill>
                <a:schemeClr val="tx2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Veronica De </a:t>
            </a:r>
            <a:r>
              <a:rPr lang="en-US" sz="2000" dirty="0" err="1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Liso</a:t>
            </a:r>
            <a:endParaRPr lang="en-US" sz="2000" dirty="0">
              <a:solidFill>
                <a:schemeClr val="tx2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BA575BA-96F7-41C8-ACFD-460C86F2C483}"/>
              </a:ext>
            </a:extLst>
          </p:cNvPr>
          <p:cNvSpPr/>
          <p:nvPr/>
        </p:nvSpPr>
        <p:spPr>
          <a:xfrm>
            <a:off x="8328248" y="2437149"/>
            <a:ext cx="26929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SAPIENZA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Gaia Franciosini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Lucia Giuliano</a:t>
            </a:r>
          </a:p>
        </p:txBody>
      </p:sp>
      <p:pic>
        <p:nvPicPr>
          <p:cNvPr id="16386" name="Picture 2" descr="Templates | CLEAR">
            <a:extLst>
              <a:ext uri="{FF2B5EF4-FFF2-40B4-BE49-F238E27FC236}">
                <a16:creationId xmlns:a16="http://schemas.microsoft.com/office/drawing/2014/main" id="{296DE013-F1B9-416E-8AF7-4C22513CE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52" y="5376835"/>
            <a:ext cx="1184499" cy="43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GI Council - CERN">
            <a:extLst>
              <a:ext uri="{FF2B5EF4-FFF2-40B4-BE49-F238E27FC236}">
                <a16:creationId xmlns:a16="http://schemas.microsoft.com/office/drawing/2014/main" id="{CA9BE568-3484-4B84-9387-5002567EC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30" y="5059275"/>
            <a:ext cx="1606816" cy="107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File:Uniroma1.svg - Wikipedia">
            <a:extLst>
              <a:ext uri="{FF2B5EF4-FFF2-40B4-BE49-F238E27FC236}">
                <a16:creationId xmlns:a16="http://schemas.microsoft.com/office/drawing/2014/main" id="{7B1A6DC9-3F08-4FBA-9653-A765C25B2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043" y="5296288"/>
            <a:ext cx="1988026" cy="59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650F840-FE9B-40E0-AC1D-3B85F0D480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7409" y="5216290"/>
            <a:ext cx="767015" cy="75718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9">
            <a:extLst>
              <a:ext uri="{FF2B5EF4-FFF2-40B4-BE49-F238E27FC236}">
                <a16:creationId xmlns:a16="http://schemas.microsoft.com/office/drawing/2014/main" id="{6EC28316-6D4A-4A6F-9289-C8950A76C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944" y="2924944"/>
            <a:ext cx="36038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5400" i="1" dirty="0">
                <a:solidFill>
                  <a:schemeClr val="bg1"/>
                </a:solidFill>
                <a:latin typeface="Comic Sans MS" panose="030F0702030302020204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03508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C29F37-569C-47EB-BA2B-86E518B9F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diamond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9EE27AE-26C7-46EC-9E81-7678B69D0500}"/>
              </a:ext>
            </a:extLst>
          </p:cNvPr>
          <p:cNvSpPr/>
          <p:nvPr/>
        </p:nvSpPr>
        <p:spPr>
          <a:xfrm>
            <a:off x="911424" y="836712"/>
            <a:ext cx="56836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F60000"/>
                </a:solidFill>
              </a:rPr>
              <a:t>Diamond Key Features</a:t>
            </a:r>
            <a:endParaRPr lang="en-US" dirty="0">
              <a:solidFill>
                <a:srgbClr val="F60000"/>
              </a:solidFill>
            </a:endParaRPr>
          </a:p>
          <a:p>
            <a:pPr marL="176213" indent="-176213">
              <a:buClr>
                <a:srgbClr val="F60000"/>
              </a:buClr>
              <a:buFont typeface="Wingdings" pitchFamily="2" charset="2"/>
              <a:buChar char="§"/>
            </a:pPr>
            <a:r>
              <a:rPr lang="en-US" dirty="0"/>
              <a:t>Z = 6 (same as water)</a:t>
            </a:r>
          </a:p>
          <a:p>
            <a:pPr marL="176213" indent="-176213">
              <a:buClr>
                <a:srgbClr val="F60000"/>
              </a:buClr>
              <a:buFont typeface="Wingdings" pitchFamily="2" charset="2"/>
              <a:buChar char="§"/>
            </a:pPr>
            <a:r>
              <a:rPr lang="en-US" dirty="0"/>
              <a:t>Nearly constant diamond/water stopping power ratios</a:t>
            </a:r>
          </a:p>
          <a:p>
            <a:pPr marL="176213" indent="-176213">
              <a:buClr>
                <a:srgbClr val="F60000"/>
              </a:buClr>
              <a:buFont typeface="Wingdings" pitchFamily="2" charset="2"/>
              <a:buChar char="§"/>
            </a:pPr>
            <a:r>
              <a:rPr lang="en-US" dirty="0"/>
              <a:t>High bandgap (5.5 eV)</a:t>
            </a:r>
          </a:p>
          <a:p>
            <a:pPr marL="176213" indent="-176213">
              <a:buClr>
                <a:srgbClr val="F60000"/>
              </a:buClr>
              <a:buFont typeface="Wingdings" pitchFamily="2" charset="2"/>
              <a:buChar char="§"/>
            </a:pPr>
            <a:r>
              <a:rPr lang="en-US" dirty="0"/>
              <a:t>High specific sensibility (</a:t>
            </a:r>
            <a:r>
              <a:rPr lang="en-US" dirty="0">
                <a:sym typeface="Symbol" panose="05050102010706020507" pitchFamily="18" charset="2"/>
              </a:rPr>
              <a:t></a:t>
            </a:r>
            <a:r>
              <a:rPr lang="en-US" dirty="0"/>
              <a:t>270 C/Gy·m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  <a:p>
            <a:pPr marL="176213" indent="-176213">
              <a:buClr>
                <a:srgbClr val="F60000"/>
              </a:buClr>
              <a:buFont typeface="Wingdings" pitchFamily="2" charset="2"/>
              <a:buChar char="§"/>
            </a:pPr>
            <a:r>
              <a:rPr lang="en-US" dirty="0"/>
              <a:t>High electron-hole mobility</a:t>
            </a:r>
          </a:p>
          <a:p>
            <a:pPr marL="176213" indent="-176213">
              <a:buClr>
                <a:srgbClr val="F60000"/>
              </a:buClr>
              <a:buFont typeface="Wingdings" pitchFamily="2" charset="2"/>
              <a:buChar char="§"/>
            </a:pPr>
            <a:r>
              <a:rPr lang="en-US" dirty="0"/>
              <a:t>Very high displacement energy (</a:t>
            </a:r>
            <a:r>
              <a:rPr lang="en-US" dirty="0">
                <a:sym typeface="Symbol" panose="05050102010706020507" pitchFamily="18" charset="2"/>
              </a:rPr>
              <a:t> </a:t>
            </a:r>
            <a:r>
              <a:rPr lang="en-US" dirty="0"/>
              <a:t>42 eV)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0C9118A-1DAC-4FBC-957B-194575A8682A}"/>
              </a:ext>
            </a:extLst>
          </p:cNvPr>
          <p:cNvSpPr/>
          <p:nvPr/>
        </p:nvSpPr>
        <p:spPr>
          <a:xfrm>
            <a:off x="7536160" y="1052736"/>
            <a:ext cx="4320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Clr>
                <a:srgbClr val="F60000"/>
              </a:buClr>
              <a:buFont typeface="Wingdings" pitchFamily="2" charset="2"/>
              <a:buChar char="§"/>
            </a:pPr>
            <a:r>
              <a:rPr lang="en-US" dirty="0"/>
              <a:t>Low energy dependence (photons, electrons, protons, carbon ions…)</a:t>
            </a:r>
          </a:p>
          <a:p>
            <a:pPr marL="176213" indent="-176213">
              <a:buClr>
                <a:srgbClr val="F60000"/>
              </a:buClr>
              <a:buFont typeface="Wingdings" pitchFamily="2" charset="2"/>
              <a:buChar char="§"/>
            </a:pPr>
            <a:r>
              <a:rPr lang="en-US" dirty="0"/>
              <a:t>Low dark current / noise</a:t>
            </a:r>
          </a:p>
          <a:p>
            <a:pPr marL="176213" indent="-176213">
              <a:buClr>
                <a:srgbClr val="F60000"/>
              </a:buClr>
              <a:buFont typeface="Wingdings" pitchFamily="2" charset="2"/>
              <a:buChar char="§"/>
            </a:pPr>
            <a:r>
              <a:rPr lang="en-US" dirty="0"/>
              <a:t>Small size, high spatial resolution</a:t>
            </a:r>
          </a:p>
          <a:p>
            <a:pPr marL="176213" indent="-176213">
              <a:buClr>
                <a:srgbClr val="F60000"/>
              </a:buClr>
              <a:buFont typeface="Wingdings" pitchFamily="2" charset="2"/>
              <a:buChar char="§"/>
            </a:pPr>
            <a:r>
              <a:rPr lang="en-US" dirty="0"/>
              <a:t>Fast response time ( </a:t>
            </a:r>
            <a:r>
              <a:rPr lang="en-US" dirty="0">
                <a:sym typeface="Symbol" panose="05050102010706020507" pitchFamily="18" charset="2"/>
              </a:rPr>
              <a:t> </a:t>
            </a:r>
            <a:r>
              <a:rPr lang="en-US" dirty="0"/>
              <a:t>1 ns)</a:t>
            </a:r>
          </a:p>
          <a:p>
            <a:pPr marL="176213" indent="-176213">
              <a:buClr>
                <a:srgbClr val="F60000"/>
              </a:buClr>
              <a:buFont typeface="Wingdings" pitchFamily="2" charset="2"/>
              <a:buChar char="§"/>
            </a:pPr>
            <a:r>
              <a:rPr lang="en-US" dirty="0"/>
              <a:t>Excellent radiation hardness</a:t>
            </a: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2F46882C-9E1C-414D-A8AE-93B8E57135E9}"/>
              </a:ext>
            </a:extLst>
          </p:cNvPr>
          <p:cNvSpPr/>
          <p:nvPr/>
        </p:nvSpPr>
        <p:spPr>
          <a:xfrm>
            <a:off x="6528048" y="1772816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D94594B-D34B-4603-B0A5-C3B4993A3CAE}"/>
              </a:ext>
            </a:extLst>
          </p:cNvPr>
          <p:cNvGrpSpPr/>
          <p:nvPr/>
        </p:nvGrpSpPr>
        <p:grpSpPr>
          <a:xfrm>
            <a:off x="1008119" y="3033610"/>
            <a:ext cx="9518162" cy="3779766"/>
            <a:chOff x="1008119" y="3033610"/>
            <a:chExt cx="9518162" cy="3779766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55449B0-8245-4796-9599-5DBE0D906579}"/>
                </a:ext>
              </a:extLst>
            </p:cNvPr>
            <p:cNvSpPr/>
            <p:nvPr/>
          </p:nvSpPr>
          <p:spPr>
            <a:xfrm>
              <a:off x="1008119" y="6474822"/>
              <a:ext cx="305346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/>
                <a:t>PTW-Freiburg </a:t>
              </a:r>
              <a:r>
                <a:rPr lang="it-IT" sz="1600" dirty="0" err="1"/>
                <a:t>leaflet</a:t>
              </a:r>
              <a:r>
                <a:rPr lang="it-IT" sz="1600" dirty="0"/>
                <a:t>: </a:t>
              </a:r>
              <a:r>
                <a:rPr lang="it-IT" sz="1600" u="sng" dirty="0"/>
                <a:t>www.ptw.de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CC47E005-51CD-466B-9457-5AB31F96D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8119" y="3033610"/>
              <a:ext cx="5490265" cy="3383431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105C26F-E9DA-487C-9799-B0B888814E2A}"/>
                </a:ext>
              </a:extLst>
            </p:cNvPr>
            <p:cNvSpPr/>
            <p:nvPr/>
          </p:nvSpPr>
          <p:spPr>
            <a:xfrm>
              <a:off x="6672064" y="3033610"/>
              <a:ext cx="3854217" cy="29238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/>
              <a:r>
                <a:rPr lang="en-US" sz="1600" b="1" dirty="0">
                  <a:solidFill>
                    <a:srgbClr val="F60000"/>
                  </a:solidFill>
                </a:rPr>
                <a:t>Specifications</a:t>
              </a:r>
            </a:p>
            <a:p>
              <a:pPr marL="176213" indent="-176213" algn="just">
                <a:buClr>
                  <a:srgbClr val="F60000"/>
                </a:buClr>
                <a:buFont typeface="Wingdings" pitchFamily="2" charset="2"/>
                <a:buChar char="§"/>
              </a:pPr>
              <a:r>
                <a:rPr lang="en-US" sz="1400" b="1" dirty="0"/>
                <a:t>Type No. </a:t>
              </a:r>
              <a:r>
                <a:rPr lang="en-US" sz="1400" dirty="0"/>
                <a:t>60019</a:t>
              </a:r>
            </a:p>
            <a:p>
              <a:pPr marL="176213" indent="-176213" algn="just">
                <a:buClr>
                  <a:srgbClr val="F60000"/>
                </a:buClr>
                <a:buFont typeface="Wingdings" pitchFamily="2" charset="2"/>
                <a:buChar char="§"/>
              </a:pPr>
              <a:r>
                <a:rPr lang="en-US" sz="1400" b="1" dirty="0"/>
                <a:t>Design: </a:t>
              </a:r>
              <a:r>
                <a:rPr lang="en-US" sz="1400" dirty="0"/>
                <a:t>waterproof, disk-shaped, sensitive volume perpendicular to detector axis</a:t>
              </a:r>
            </a:p>
            <a:p>
              <a:pPr marL="176213" indent="-176213" algn="just">
                <a:buClr>
                  <a:srgbClr val="F60000"/>
                </a:buClr>
                <a:buFont typeface="Wingdings" pitchFamily="2" charset="2"/>
                <a:buChar char="§"/>
              </a:pPr>
              <a:r>
                <a:rPr lang="en-US" sz="1400" b="1" dirty="0"/>
                <a:t>Measured quantities: </a:t>
              </a:r>
              <a:r>
                <a:rPr lang="en-US" sz="1400" dirty="0"/>
                <a:t>absorbed dose to water</a:t>
              </a:r>
            </a:p>
            <a:p>
              <a:pPr marL="176213" indent="-176213" algn="just">
                <a:buClr>
                  <a:srgbClr val="F60000"/>
                </a:buClr>
                <a:buFont typeface="Wingdings" pitchFamily="2" charset="2"/>
                <a:buChar char="§"/>
              </a:pPr>
              <a:r>
                <a:rPr lang="en-US" sz="1400" b="1" dirty="0"/>
                <a:t>Nominal sensitive volume: </a:t>
              </a:r>
              <a:r>
                <a:rPr lang="en-US" sz="1400" dirty="0"/>
                <a:t>0.004 mm³</a:t>
              </a:r>
            </a:p>
            <a:p>
              <a:pPr marL="176213" indent="-176213" algn="just">
                <a:buClr>
                  <a:srgbClr val="F60000"/>
                </a:buClr>
                <a:buFont typeface="Wingdings" pitchFamily="2" charset="2"/>
                <a:buChar char="§"/>
              </a:pPr>
              <a:r>
                <a:rPr lang="en-US" sz="1400" b="1" dirty="0"/>
                <a:t>Reference point: </a:t>
              </a:r>
              <a:r>
                <a:rPr lang="en-US" sz="1400" dirty="0"/>
                <a:t>on detector axis, 1 mm from detector tip, marked by ring</a:t>
              </a:r>
            </a:p>
            <a:p>
              <a:pPr marL="176213" indent="-176213" algn="just">
                <a:buClr>
                  <a:srgbClr val="F60000"/>
                </a:buClr>
                <a:buFont typeface="Wingdings" pitchFamily="2" charset="2"/>
                <a:buChar char="§"/>
              </a:pPr>
              <a:r>
                <a:rPr lang="en-US" sz="1400" b="1" dirty="0"/>
                <a:t>Nominal response: </a:t>
              </a:r>
              <a:r>
                <a:rPr lang="en-US" sz="1400" dirty="0"/>
                <a:t>1 </a:t>
              </a:r>
              <a:r>
                <a:rPr lang="en-US" sz="1400" dirty="0" err="1"/>
                <a:t>nC</a:t>
              </a:r>
              <a:r>
                <a:rPr lang="en-US" sz="1400" dirty="0"/>
                <a:t>/</a:t>
              </a:r>
              <a:r>
                <a:rPr lang="en-US" sz="1400" dirty="0" err="1"/>
                <a:t>Gy</a:t>
              </a:r>
              <a:endParaRPr lang="en-US" sz="1400" dirty="0"/>
            </a:p>
            <a:p>
              <a:pPr marL="176213" indent="-176213" algn="just">
                <a:buClr>
                  <a:srgbClr val="F60000"/>
                </a:buClr>
                <a:buFont typeface="Wingdings" pitchFamily="2" charset="2"/>
                <a:buChar char="§"/>
              </a:pPr>
              <a:r>
                <a:rPr lang="en-US" sz="1400" b="1" dirty="0"/>
                <a:t>Detector bias: </a:t>
              </a:r>
              <a:r>
                <a:rPr lang="en-US" sz="1400" dirty="0"/>
                <a:t>0 V</a:t>
              </a:r>
            </a:p>
            <a:p>
              <a:pPr marL="176213" indent="-176213" algn="just">
                <a:buClr>
                  <a:srgbClr val="F60000"/>
                </a:buClr>
                <a:buFont typeface="Wingdings" pitchFamily="2" charset="2"/>
                <a:buChar char="§"/>
              </a:pPr>
              <a:r>
                <a:rPr lang="en-US" sz="1400" b="1" dirty="0"/>
                <a:t>Radiation quality: </a:t>
              </a:r>
              <a:r>
                <a:rPr lang="en-US" sz="1400" dirty="0"/>
                <a:t>100 </a:t>
              </a:r>
              <a:r>
                <a:rPr lang="en-US" sz="1400" dirty="0" err="1"/>
                <a:t>keV</a:t>
              </a:r>
              <a:r>
                <a:rPr lang="en-US" sz="1400" dirty="0"/>
                <a:t> ... 25 MV photons</a:t>
              </a:r>
              <a:br>
                <a:rPr lang="en-US" sz="1400" dirty="0"/>
              </a:br>
              <a:r>
                <a:rPr lang="en-US" sz="1400" dirty="0"/>
                <a:t>(6 ... 25) </a:t>
              </a:r>
              <a:r>
                <a:rPr lang="en-US" sz="1400" dirty="0" err="1"/>
                <a:t>MeV</a:t>
              </a:r>
              <a:r>
                <a:rPr lang="en-US" sz="1400" dirty="0"/>
                <a:t> electrons</a:t>
              </a:r>
            </a:p>
            <a:p>
              <a:pPr marL="176213" indent="-176213" algn="just">
                <a:buClr>
                  <a:srgbClr val="F60000"/>
                </a:buClr>
                <a:buFont typeface="Wingdings" pitchFamily="2" charset="2"/>
                <a:buChar char="§"/>
              </a:pPr>
              <a:r>
                <a:rPr lang="en-US" sz="1400" b="1" dirty="0"/>
                <a:t>Field size: </a:t>
              </a:r>
              <a:r>
                <a:rPr lang="en-US" sz="1400" dirty="0"/>
                <a:t>(1 x 1) cm² ... (40 x 40) cm²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78CB55C9-D25A-423A-8DD9-56C1630DD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5920" y="3192342"/>
              <a:ext cx="873488" cy="504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841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UH-DR and UH-DPP </a:t>
            </a:r>
            <a:r>
              <a:rPr lang="it-IT" dirty="0" err="1"/>
              <a:t>dosimetry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58156" y="860519"/>
            <a:ext cx="10998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Radiation beams utilized in FLASH-RT are characterized by high dose rates (&gt;40Gy/s)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In many cases they consist of pulsed beams leading to extremely high instantaneous dose rates</a:t>
            </a:r>
          </a:p>
        </p:txBody>
      </p:sp>
      <p:sp>
        <p:nvSpPr>
          <p:cNvPr id="123" name="Rettangolo 122"/>
          <p:cNvSpPr/>
          <p:nvPr/>
        </p:nvSpPr>
        <p:spPr>
          <a:xfrm>
            <a:off x="858156" y="4398203"/>
            <a:ext cx="108301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Active dosimeters (real time reading) suffer of response nonlinearities and saturation effects in such extreme regimes </a:t>
            </a:r>
          </a:p>
        </p:txBody>
      </p:sp>
      <p:pic>
        <p:nvPicPr>
          <p:cNvPr id="130" name="Immagine 1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339" y="2228671"/>
            <a:ext cx="6129322" cy="2016224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2180652" y="5622070"/>
            <a:ext cx="8681000" cy="830997"/>
            <a:chOff x="1180995" y="5469858"/>
            <a:chExt cx="8681000" cy="830997"/>
          </a:xfrm>
        </p:grpSpPr>
        <p:sp>
          <p:nvSpPr>
            <p:cNvPr id="5" name="CasellaDiTesto 4"/>
            <p:cNvSpPr txBox="1"/>
            <p:nvPr/>
          </p:nvSpPr>
          <p:spPr>
            <a:xfrm>
              <a:off x="1829067" y="5469858"/>
              <a:ext cx="80329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Development of a new detectors specifically designed for operation in UH-DPP conditions </a:t>
              </a:r>
            </a:p>
          </p:txBody>
        </p:sp>
        <p:sp>
          <p:nvSpPr>
            <p:cNvPr id="6" name="Freccia a destra 5"/>
            <p:cNvSpPr/>
            <p:nvPr/>
          </p:nvSpPr>
          <p:spPr>
            <a:xfrm>
              <a:off x="1180995" y="5669333"/>
              <a:ext cx="360040" cy="43204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689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microDiamond</a:t>
            </a:r>
            <a:r>
              <a:rPr lang="en-US" dirty="0"/>
              <a:t> detector in UH-DPP beams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394" y="944368"/>
            <a:ext cx="2201935" cy="1900267"/>
          </a:xfrm>
          <a:prstGeom prst="rect">
            <a:avLst/>
          </a:prstGeom>
        </p:spPr>
      </p:pic>
      <p:grpSp>
        <p:nvGrpSpPr>
          <p:cNvPr id="43" name="Gruppo 42"/>
          <p:cNvGrpSpPr/>
          <p:nvPr/>
        </p:nvGrpSpPr>
        <p:grpSpPr>
          <a:xfrm>
            <a:off x="3309387" y="2070107"/>
            <a:ext cx="7426913" cy="2105716"/>
            <a:chOff x="1199456" y="1193375"/>
            <a:chExt cx="7426913" cy="2105716"/>
          </a:xfrm>
        </p:grpSpPr>
        <p:sp>
          <p:nvSpPr>
            <p:cNvPr id="9" name="Rettangolo 8"/>
            <p:cNvSpPr/>
            <p:nvPr/>
          </p:nvSpPr>
          <p:spPr bwMode="auto">
            <a:xfrm>
              <a:off x="3045719" y="2010040"/>
              <a:ext cx="1908175" cy="428463"/>
            </a:xfrm>
            <a:prstGeom prst="rect">
              <a:avLst/>
            </a:prstGeom>
            <a:solidFill>
              <a:srgbClr val="CEF6FE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Rettangolo 9"/>
            <p:cNvSpPr/>
            <p:nvPr/>
          </p:nvSpPr>
          <p:spPr bwMode="auto">
            <a:xfrm>
              <a:off x="3045345" y="2441871"/>
              <a:ext cx="2379662" cy="20637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3045266" y="2648606"/>
              <a:ext cx="2379741" cy="650485"/>
            </a:xfrm>
            <a:prstGeom prst="rect">
              <a:avLst/>
            </a:prstGeom>
            <a:solidFill>
              <a:srgbClr val="EBE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19"/>
            <p:cNvSpPr>
              <a:spLocks noChangeArrowheads="1"/>
            </p:cNvSpPr>
            <p:nvPr/>
          </p:nvSpPr>
          <p:spPr bwMode="auto">
            <a:xfrm rot="5400000">
              <a:off x="5157394" y="2240572"/>
              <a:ext cx="74076" cy="32668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3329995" y="1931868"/>
              <a:ext cx="1269739" cy="7779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28"/>
            <p:cNvSpPr>
              <a:spLocks noChangeShapeType="1"/>
            </p:cNvSpPr>
            <p:nvPr/>
          </p:nvSpPr>
          <p:spPr bwMode="auto">
            <a:xfrm flipH="1">
              <a:off x="5283778" y="2406957"/>
              <a:ext cx="13162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5" name="Text Box 33"/>
            <p:cNvSpPr txBox="1">
              <a:spLocks noChangeArrowheads="1"/>
            </p:cNvSpPr>
            <p:nvPr/>
          </p:nvSpPr>
          <p:spPr bwMode="auto">
            <a:xfrm>
              <a:off x="1671088" y="2310437"/>
              <a:ext cx="1385372" cy="30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en-US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CVD B+ </a:t>
              </a:r>
              <a:r>
                <a:rPr lang="it-IT" altLang="en-US" sz="1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doped</a:t>
              </a:r>
              <a:endParaRPr lang="it-IT" altLang="en-US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Text Box 34"/>
            <p:cNvSpPr txBox="1">
              <a:spLocks noChangeArrowheads="1"/>
            </p:cNvSpPr>
            <p:nvPr/>
          </p:nvSpPr>
          <p:spPr bwMode="auto">
            <a:xfrm>
              <a:off x="1199456" y="2002634"/>
              <a:ext cx="1879117" cy="30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en-US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CVD </a:t>
              </a:r>
              <a:r>
                <a:rPr lang="it-IT" altLang="en-US" sz="1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slightly</a:t>
              </a:r>
              <a:r>
                <a:rPr lang="it-IT" altLang="en-US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 B </a:t>
              </a:r>
              <a:r>
                <a:rPr lang="it-IT" altLang="en-US" sz="1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doped</a:t>
              </a:r>
              <a:endParaRPr lang="it-IT" altLang="en-US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35"/>
            <p:cNvSpPr txBox="1">
              <a:spLocks noChangeArrowheads="1"/>
            </p:cNvSpPr>
            <p:nvPr/>
          </p:nvSpPr>
          <p:spPr bwMode="auto">
            <a:xfrm>
              <a:off x="1590058" y="2771575"/>
              <a:ext cx="1446271" cy="304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HPHT substrate</a:t>
              </a:r>
            </a:p>
          </p:txBody>
        </p:sp>
        <p:sp>
          <p:nvSpPr>
            <p:cNvPr id="18" name="Line 37"/>
            <p:cNvSpPr>
              <a:spLocks noChangeShapeType="1"/>
            </p:cNvSpPr>
            <p:nvPr/>
          </p:nvSpPr>
          <p:spPr bwMode="auto">
            <a:xfrm flipV="1">
              <a:off x="4495194" y="1677910"/>
              <a:ext cx="0" cy="2539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 flipV="1">
              <a:off x="4495194" y="1677909"/>
              <a:ext cx="2104862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20" name="Text Box 40"/>
            <p:cNvSpPr txBox="1">
              <a:spLocks noChangeArrowheads="1"/>
            </p:cNvSpPr>
            <p:nvPr/>
          </p:nvSpPr>
          <p:spPr bwMode="auto">
            <a:xfrm>
              <a:off x="2860600" y="1333766"/>
              <a:ext cx="1409417" cy="29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en-US" sz="1300">
                  <a:solidFill>
                    <a:srgbClr val="000000"/>
                  </a:solidFill>
                  <a:latin typeface="Arial" panose="020B0604020202020204" pitchFamily="34" charset="0"/>
                </a:rPr>
                <a:t>Schottky contact</a:t>
              </a:r>
            </a:p>
          </p:txBody>
        </p:sp>
        <p:sp>
          <p:nvSpPr>
            <p:cNvPr id="21" name="Line 42"/>
            <p:cNvSpPr>
              <a:spLocks noChangeShapeType="1"/>
            </p:cNvSpPr>
            <p:nvPr/>
          </p:nvSpPr>
          <p:spPr bwMode="auto">
            <a:xfrm>
              <a:off x="3634161" y="1600051"/>
              <a:ext cx="156142" cy="2867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22" name="Text Box 50"/>
            <p:cNvSpPr txBox="1">
              <a:spLocks noChangeArrowheads="1"/>
            </p:cNvSpPr>
            <p:nvPr/>
          </p:nvSpPr>
          <p:spPr bwMode="auto">
            <a:xfrm>
              <a:off x="4513368" y="1259926"/>
              <a:ext cx="681064" cy="290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en-US" sz="1300" dirty="0">
                  <a:solidFill>
                    <a:srgbClr val="000000"/>
                  </a:solidFill>
                  <a:latin typeface="Arial" panose="020B0604020202020204" pitchFamily="34" charset="0"/>
                </a:rPr>
                <a:t>Output</a:t>
              </a:r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6744072" y="2403914"/>
              <a:ext cx="13162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24" name="Line 38"/>
            <p:cNvSpPr>
              <a:spLocks noChangeShapeType="1"/>
            </p:cNvSpPr>
            <p:nvPr/>
          </p:nvSpPr>
          <p:spPr bwMode="auto">
            <a:xfrm flipH="1" flipV="1">
              <a:off x="6744072" y="1679573"/>
              <a:ext cx="1316277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7799792" y="1791460"/>
              <a:ext cx="504056" cy="5040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7855292" y="1775542"/>
              <a:ext cx="393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cxnSp>
          <p:nvCxnSpPr>
            <p:cNvPr id="27" name="Connettore diritto 26"/>
            <p:cNvCxnSpPr>
              <a:stCxn id="26" idx="0"/>
              <a:endCxn id="26" idx="0"/>
            </p:cNvCxnSpPr>
            <p:nvPr/>
          </p:nvCxnSpPr>
          <p:spPr>
            <a:xfrm>
              <a:off x="8051820" y="177554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iritto 27"/>
            <p:cNvCxnSpPr/>
            <p:nvPr/>
          </p:nvCxnSpPr>
          <p:spPr>
            <a:xfrm>
              <a:off x="8051820" y="1668424"/>
              <a:ext cx="0" cy="1075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diritto 28"/>
            <p:cNvCxnSpPr/>
            <p:nvPr/>
          </p:nvCxnSpPr>
          <p:spPr>
            <a:xfrm>
              <a:off x="8055301" y="2307946"/>
              <a:ext cx="0" cy="977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ttangolo arrotondato 29"/>
            <p:cNvSpPr/>
            <p:nvPr/>
          </p:nvSpPr>
          <p:spPr>
            <a:xfrm>
              <a:off x="7619772" y="1517522"/>
              <a:ext cx="864096" cy="1080120"/>
            </a:xfrm>
            <a:prstGeom prst="roundRect">
              <a:avLst>
                <a:gd name="adj" fmla="val 2159"/>
              </a:avLst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 Box 50"/>
            <p:cNvSpPr txBox="1">
              <a:spLocks noChangeArrowheads="1"/>
            </p:cNvSpPr>
            <p:nvPr/>
          </p:nvSpPr>
          <p:spPr bwMode="auto">
            <a:xfrm>
              <a:off x="7494328" y="1193375"/>
              <a:ext cx="1132041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en-US" sz="13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Electrometer</a:t>
              </a:r>
              <a:endParaRPr lang="it-IT" altLang="en-US" sz="13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2" name="Connettore 2 31"/>
            <p:cNvCxnSpPr/>
            <p:nvPr/>
          </p:nvCxnSpPr>
          <p:spPr>
            <a:xfrm>
              <a:off x="3330339" y="2062699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2 32"/>
            <p:cNvCxnSpPr/>
            <p:nvPr/>
          </p:nvCxnSpPr>
          <p:spPr>
            <a:xfrm>
              <a:off x="3487026" y="2062699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2 33"/>
            <p:cNvCxnSpPr/>
            <p:nvPr/>
          </p:nvCxnSpPr>
          <p:spPr>
            <a:xfrm>
              <a:off x="3643713" y="2062699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2 34"/>
            <p:cNvCxnSpPr/>
            <p:nvPr/>
          </p:nvCxnSpPr>
          <p:spPr>
            <a:xfrm>
              <a:off x="3800400" y="2062699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2 35"/>
            <p:cNvCxnSpPr/>
            <p:nvPr/>
          </p:nvCxnSpPr>
          <p:spPr>
            <a:xfrm>
              <a:off x="3957087" y="2062699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2 36"/>
            <p:cNvCxnSpPr/>
            <p:nvPr/>
          </p:nvCxnSpPr>
          <p:spPr>
            <a:xfrm>
              <a:off x="4113774" y="2062699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2 37"/>
            <p:cNvCxnSpPr/>
            <p:nvPr/>
          </p:nvCxnSpPr>
          <p:spPr>
            <a:xfrm>
              <a:off x="4270461" y="2062699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2 38"/>
            <p:cNvCxnSpPr/>
            <p:nvPr/>
          </p:nvCxnSpPr>
          <p:spPr>
            <a:xfrm>
              <a:off x="4427148" y="2062699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2 39"/>
            <p:cNvCxnSpPr/>
            <p:nvPr/>
          </p:nvCxnSpPr>
          <p:spPr>
            <a:xfrm>
              <a:off x="4583832" y="2062699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 Box 33"/>
            <p:cNvSpPr txBox="1">
              <a:spLocks noChangeArrowheads="1"/>
            </p:cNvSpPr>
            <p:nvPr/>
          </p:nvSpPr>
          <p:spPr bwMode="auto">
            <a:xfrm>
              <a:off x="1709322" y="1534282"/>
              <a:ext cx="115127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en-US" sz="1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Electric</a:t>
              </a:r>
              <a:r>
                <a:rPr lang="it-IT" altLang="en-US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en-US" sz="1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field</a:t>
              </a:r>
              <a:endParaRPr lang="it-IT" altLang="en-US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Line 42"/>
            <p:cNvSpPr>
              <a:spLocks noChangeShapeType="1"/>
            </p:cNvSpPr>
            <p:nvPr/>
          </p:nvSpPr>
          <p:spPr bwMode="auto">
            <a:xfrm>
              <a:off x="2759957" y="1791460"/>
              <a:ext cx="570382" cy="3656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69" name="Gruppo 68"/>
          <p:cNvGrpSpPr/>
          <p:nvPr/>
        </p:nvGrpSpPr>
        <p:grpSpPr>
          <a:xfrm>
            <a:off x="3306957" y="1837434"/>
            <a:ext cx="7441901" cy="2588596"/>
            <a:chOff x="1190519" y="3467040"/>
            <a:chExt cx="7441901" cy="2588596"/>
          </a:xfrm>
        </p:grpSpPr>
        <p:sp>
          <p:nvSpPr>
            <p:cNvPr id="70" name="Rettangolo 69"/>
            <p:cNvSpPr/>
            <p:nvPr/>
          </p:nvSpPr>
          <p:spPr>
            <a:xfrm>
              <a:off x="1209545" y="3467040"/>
              <a:ext cx="7416824" cy="2588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ttangolo 70"/>
            <p:cNvSpPr/>
            <p:nvPr/>
          </p:nvSpPr>
          <p:spPr bwMode="auto">
            <a:xfrm>
              <a:off x="3036782" y="4519205"/>
              <a:ext cx="1908175" cy="428463"/>
            </a:xfrm>
            <a:prstGeom prst="rect">
              <a:avLst/>
            </a:prstGeom>
            <a:solidFill>
              <a:srgbClr val="CEF6FE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2" name="Rettangolo 71"/>
            <p:cNvSpPr/>
            <p:nvPr/>
          </p:nvSpPr>
          <p:spPr bwMode="auto">
            <a:xfrm>
              <a:off x="3036408" y="4951036"/>
              <a:ext cx="2379662" cy="20637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3036329" y="5157771"/>
              <a:ext cx="2379741" cy="650485"/>
            </a:xfrm>
            <a:prstGeom prst="rect">
              <a:avLst/>
            </a:prstGeom>
            <a:solidFill>
              <a:srgbClr val="EBE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Rectangle 19"/>
            <p:cNvSpPr>
              <a:spLocks noChangeArrowheads="1"/>
            </p:cNvSpPr>
            <p:nvPr/>
          </p:nvSpPr>
          <p:spPr bwMode="auto">
            <a:xfrm rot="5400000">
              <a:off x="5148457" y="4749737"/>
              <a:ext cx="74076" cy="32668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Rectangle 21"/>
            <p:cNvSpPr>
              <a:spLocks noChangeArrowheads="1"/>
            </p:cNvSpPr>
            <p:nvPr/>
          </p:nvSpPr>
          <p:spPr bwMode="auto">
            <a:xfrm>
              <a:off x="3321058" y="4441033"/>
              <a:ext cx="1269739" cy="7779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Line 28"/>
            <p:cNvSpPr>
              <a:spLocks noChangeShapeType="1"/>
            </p:cNvSpPr>
            <p:nvPr/>
          </p:nvSpPr>
          <p:spPr bwMode="auto">
            <a:xfrm flipH="1">
              <a:off x="5274841" y="4916122"/>
              <a:ext cx="13162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7" name="Text Box 33"/>
            <p:cNvSpPr txBox="1">
              <a:spLocks noChangeArrowheads="1"/>
            </p:cNvSpPr>
            <p:nvPr/>
          </p:nvSpPr>
          <p:spPr bwMode="auto">
            <a:xfrm>
              <a:off x="1662151" y="4819602"/>
              <a:ext cx="1385372" cy="30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en-US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CVD B+ </a:t>
              </a:r>
              <a:r>
                <a:rPr lang="it-IT" altLang="en-US" sz="1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doped</a:t>
              </a:r>
              <a:endParaRPr lang="it-IT" altLang="en-US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Text Box 34"/>
            <p:cNvSpPr txBox="1">
              <a:spLocks noChangeArrowheads="1"/>
            </p:cNvSpPr>
            <p:nvPr/>
          </p:nvSpPr>
          <p:spPr bwMode="auto">
            <a:xfrm>
              <a:off x="1190519" y="4511799"/>
              <a:ext cx="1879117" cy="30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en-US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CVD </a:t>
              </a:r>
              <a:r>
                <a:rPr lang="it-IT" altLang="en-US" sz="1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slightly</a:t>
              </a:r>
              <a:r>
                <a:rPr lang="it-IT" altLang="en-US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 B </a:t>
              </a:r>
              <a:r>
                <a:rPr lang="it-IT" altLang="en-US" sz="1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doped</a:t>
              </a:r>
              <a:endParaRPr lang="it-IT" altLang="en-US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Text Box 35"/>
            <p:cNvSpPr txBox="1">
              <a:spLocks noChangeArrowheads="1"/>
            </p:cNvSpPr>
            <p:nvPr/>
          </p:nvSpPr>
          <p:spPr bwMode="auto">
            <a:xfrm>
              <a:off x="1581121" y="5280740"/>
              <a:ext cx="1446271" cy="304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HPHT substrate</a:t>
              </a:r>
            </a:p>
          </p:txBody>
        </p:sp>
        <p:sp>
          <p:nvSpPr>
            <p:cNvPr id="80" name="Line 37"/>
            <p:cNvSpPr>
              <a:spLocks noChangeShapeType="1"/>
            </p:cNvSpPr>
            <p:nvPr/>
          </p:nvSpPr>
          <p:spPr bwMode="auto">
            <a:xfrm flipV="1">
              <a:off x="4486257" y="4187075"/>
              <a:ext cx="0" cy="2539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81" name="Line 38"/>
            <p:cNvSpPr>
              <a:spLocks noChangeShapeType="1"/>
            </p:cNvSpPr>
            <p:nvPr/>
          </p:nvSpPr>
          <p:spPr bwMode="auto">
            <a:xfrm flipV="1">
              <a:off x="4486257" y="4187074"/>
              <a:ext cx="2104862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82" name="Line 28"/>
            <p:cNvSpPr>
              <a:spLocks noChangeShapeType="1"/>
            </p:cNvSpPr>
            <p:nvPr/>
          </p:nvSpPr>
          <p:spPr bwMode="auto">
            <a:xfrm>
              <a:off x="6735135" y="4913079"/>
              <a:ext cx="13162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83" name="Line 38"/>
            <p:cNvSpPr>
              <a:spLocks noChangeShapeType="1"/>
            </p:cNvSpPr>
            <p:nvPr/>
          </p:nvSpPr>
          <p:spPr bwMode="auto">
            <a:xfrm flipH="1" flipV="1">
              <a:off x="6735135" y="4188738"/>
              <a:ext cx="1316277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84" name="Ovale 83"/>
            <p:cNvSpPr/>
            <p:nvPr/>
          </p:nvSpPr>
          <p:spPr>
            <a:xfrm>
              <a:off x="7790855" y="4300625"/>
              <a:ext cx="504056" cy="5040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asellaDiTesto 84"/>
            <p:cNvSpPr txBox="1"/>
            <p:nvPr/>
          </p:nvSpPr>
          <p:spPr>
            <a:xfrm>
              <a:off x="7846355" y="4284707"/>
              <a:ext cx="393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cxnSp>
          <p:nvCxnSpPr>
            <p:cNvPr id="86" name="Connettore diritto 85"/>
            <p:cNvCxnSpPr>
              <a:stCxn id="85" idx="0"/>
              <a:endCxn id="85" idx="0"/>
            </p:cNvCxnSpPr>
            <p:nvPr/>
          </p:nvCxnSpPr>
          <p:spPr>
            <a:xfrm>
              <a:off x="8042883" y="4284707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diritto 86"/>
            <p:cNvCxnSpPr/>
            <p:nvPr/>
          </p:nvCxnSpPr>
          <p:spPr>
            <a:xfrm>
              <a:off x="8042883" y="4177589"/>
              <a:ext cx="0" cy="1075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diritto 87"/>
            <p:cNvCxnSpPr/>
            <p:nvPr/>
          </p:nvCxnSpPr>
          <p:spPr>
            <a:xfrm>
              <a:off x="8046364" y="4817111"/>
              <a:ext cx="0" cy="977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ttangolo arrotondato 88"/>
            <p:cNvSpPr/>
            <p:nvPr/>
          </p:nvSpPr>
          <p:spPr>
            <a:xfrm>
              <a:off x="7610835" y="4026687"/>
              <a:ext cx="864096" cy="1080120"/>
            </a:xfrm>
            <a:prstGeom prst="roundRect">
              <a:avLst>
                <a:gd name="adj" fmla="val 2159"/>
              </a:avLst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 Box 50"/>
            <p:cNvSpPr txBox="1">
              <a:spLocks noChangeArrowheads="1"/>
            </p:cNvSpPr>
            <p:nvPr/>
          </p:nvSpPr>
          <p:spPr bwMode="auto">
            <a:xfrm>
              <a:off x="7500379" y="3711313"/>
              <a:ext cx="1132041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en-US" sz="13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Electrometer</a:t>
              </a:r>
              <a:endParaRPr lang="it-IT" altLang="en-US" sz="13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91" name="Connettore 2 90"/>
            <p:cNvCxnSpPr/>
            <p:nvPr/>
          </p:nvCxnSpPr>
          <p:spPr>
            <a:xfrm>
              <a:off x="3321402" y="4571864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2 91"/>
            <p:cNvCxnSpPr/>
            <p:nvPr/>
          </p:nvCxnSpPr>
          <p:spPr>
            <a:xfrm>
              <a:off x="3478089" y="4571864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2 92"/>
            <p:cNvCxnSpPr/>
            <p:nvPr/>
          </p:nvCxnSpPr>
          <p:spPr>
            <a:xfrm>
              <a:off x="3634776" y="4571864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2 93"/>
            <p:cNvCxnSpPr/>
            <p:nvPr/>
          </p:nvCxnSpPr>
          <p:spPr>
            <a:xfrm>
              <a:off x="3791463" y="4571864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2 94"/>
            <p:cNvCxnSpPr/>
            <p:nvPr/>
          </p:nvCxnSpPr>
          <p:spPr>
            <a:xfrm>
              <a:off x="3948150" y="4571864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2 95"/>
            <p:cNvCxnSpPr/>
            <p:nvPr/>
          </p:nvCxnSpPr>
          <p:spPr>
            <a:xfrm>
              <a:off x="4104837" y="4571864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2 96"/>
            <p:cNvCxnSpPr/>
            <p:nvPr/>
          </p:nvCxnSpPr>
          <p:spPr>
            <a:xfrm>
              <a:off x="4261524" y="4571864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2 97"/>
            <p:cNvCxnSpPr/>
            <p:nvPr/>
          </p:nvCxnSpPr>
          <p:spPr>
            <a:xfrm>
              <a:off x="4418211" y="4571864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2 98"/>
            <p:cNvCxnSpPr/>
            <p:nvPr/>
          </p:nvCxnSpPr>
          <p:spPr>
            <a:xfrm>
              <a:off x="4574895" y="4571864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2 99"/>
            <p:cNvCxnSpPr/>
            <p:nvPr/>
          </p:nvCxnSpPr>
          <p:spPr>
            <a:xfrm>
              <a:off x="3431704" y="3861261"/>
              <a:ext cx="0" cy="43200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2 100"/>
            <p:cNvCxnSpPr/>
            <p:nvPr/>
          </p:nvCxnSpPr>
          <p:spPr>
            <a:xfrm>
              <a:off x="3668047" y="3861261"/>
              <a:ext cx="0" cy="43200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2 101"/>
            <p:cNvCxnSpPr/>
            <p:nvPr/>
          </p:nvCxnSpPr>
          <p:spPr>
            <a:xfrm>
              <a:off x="3904390" y="3861261"/>
              <a:ext cx="0" cy="43200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2 102"/>
            <p:cNvCxnSpPr/>
            <p:nvPr/>
          </p:nvCxnSpPr>
          <p:spPr>
            <a:xfrm>
              <a:off x="4140733" y="3861261"/>
              <a:ext cx="0" cy="43200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2 103"/>
            <p:cNvCxnSpPr/>
            <p:nvPr/>
          </p:nvCxnSpPr>
          <p:spPr>
            <a:xfrm>
              <a:off x="4377076" y="3861261"/>
              <a:ext cx="0" cy="43200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 Box 34"/>
            <p:cNvSpPr txBox="1">
              <a:spLocks noChangeArrowheads="1"/>
            </p:cNvSpPr>
            <p:nvPr/>
          </p:nvSpPr>
          <p:spPr bwMode="auto">
            <a:xfrm>
              <a:off x="3135590" y="3569537"/>
              <a:ext cx="15376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en-US" sz="1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Ionizing</a:t>
              </a:r>
              <a:r>
                <a:rPr lang="it-IT" altLang="en-US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en-US" sz="1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radiation</a:t>
              </a:r>
              <a:endParaRPr lang="it-IT" altLang="en-US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06" name="Connettore 2 105"/>
            <p:cNvCxnSpPr/>
            <p:nvPr/>
          </p:nvCxnSpPr>
          <p:spPr>
            <a:xfrm flipH="1">
              <a:off x="5735960" y="4114244"/>
              <a:ext cx="3081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2 106"/>
            <p:cNvCxnSpPr/>
            <p:nvPr/>
          </p:nvCxnSpPr>
          <p:spPr>
            <a:xfrm>
              <a:off x="5787835" y="4973503"/>
              <a:ext cx="3081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2 107"/>
            <p:cNvCxnSpPr/>
            <p:nvPr/>
          </p:nvCxnSpPr>
          <p:spPr>
            <a:xfrm rot="16200000" flipV="1">
              <a:off x="7591430" y="4566747"/>
              <a:ext cx="3081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Ovale 108"/>
            <p:cNvSpPr/>
            <p:nvPr/>
          </p:nvSpPr>
          <p:spPr>
            <a:xfrm>
              <a:off x="3531115" y="4592742"/>
              <a:ext cx="72000" cy="72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e 109"/>
            <p:cNvSpPr/>
            <p:nvPr/>
          </p:nvSpPr>
          <p:spPr>
            <a:xfrm>
              <a:off x="3670087" y="4752537"/>
              <a:ext cx="72000" cy="72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e 110"/>
            <p:cNvSpPr/>
            <p:nvPr/>
          </p:nvSpPr>
          <p:spPr>
            <a:xfrm>
              <a:off x="3392742" y="4744561"/>
              <a:ext cx="72000" cy="72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e 111"/>
            <p:cNvSpPr/>
            <p:nvPr/>
          </p:nvSpPr>
          <p:spPr>
            <a:xfrm>
              <a:off x="3906242" y="4623474"/>
              <a:ext cx="72000" cy="72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e 112"/>
            <p:cNvSpPr/>
            <p:nvPr/>
          </p:nvSpPr>
          <p:spPr>
            <a:xfrm>
              <a:off x="4532725" y="4744101"/>
              <a:ext cx="72000" cy="72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e 113"/>
            <p:cNvSpPr/>
            <p:nvPr/>
          </p:nvSpPr>
          <p:spPr>
            <a:xfrm>
              <a:off x="4353790" y="4656757"/>
              <a:ext cx="72000" cy="72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e 114"/>
            <p:cNvSpPr/>
            <p:nvPr/>
          </p:nvSpPr>
          <p:spPr>
            <a:xfrm>
              <a:off x="4116341" y="4663429"/>
              <a:ext cx="72000" cy="72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e 115"/>
            <p:cNvSpPr/>
            <p:nvPr/>
          </p:nvSpPr>
          <p:spPr>
            <a:xfrm>
              <a:off x="3371896" y="4665700"/>
              <a:ext cx="72000" cy="7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e 116"/>
            <p:cNvSpPr/>
            <p:nvPr/>
          </p:nvSpPr>
          <p:spPr>
            <a:xfrm>
              <a:off x="3529308" y="4717463"/>
              <a:ext cx="72000" cy="7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e 117"/>
            <p:cNvSpPr/>
            <p:nvPr/>
          </p:nvSpPr>
          <p:spPr>
            <a:xfrm>
              <a:off x="3749559" y="4601235"/>
              <a:ext cx="72000" cy="7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e 118"/>
            <p:cNvSpPr/>
            <p:nvPr/>
          </p:nvSpPr>
          <p:spPr>
            <a:xfrm>
              <a:off x="3958399" y="4702619"/>
              <a:ext cx="72000" cy="7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e 119"/>
            <p:cNvSpPr/>
            <p:nvPr/>
          </p:nvSpPr>
          <p:spPr>
            <a:xfrm>
              <a:off x="4138119" y="4802599"/>
              <a:ext cx="72000" cy="7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e 120"/>
            <p:cNvSpPr/>
            <p:nvPr/>
          </p:nvSpPr>
          <p:spPr>
            <a:xfrm>
              <a:off x="4303375" y="4753463"/>
              <a:ext cx="72000" cy="7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e 121"/>
            <p:cNvSpPr/>
            <p:nvPr/>
          </p:nvSpPr>
          <p:spPr>
            <a:xfrm>
              <a:off x="4479192" y="4594228"/>
              <a:ext cx="72000" cy="7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CasellaDiTesto 122"/>
            <p:cNvSpPr txBox="1"/>
            <p:nvPr/>
          </p:nvSpPr>
          <p:spPr>
            <a:xfrm>
              <a:off x="5809053" y="3752975"/>
              <a:ext cx="2439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/>
                <a:t>i</a:t>
              </a:r>
              <a:endParaRPr lang="en-US" sz="2000" i="1" dirty="0"/>
            </a:p>
          </p:txBody>
        </p:sp>
        <p:sp>
          <p:nvSpPr>
            <p:cNvPr id="124" name="CasellaDiTesto 123"/>
            <p:cNvSpPr txBox="1"/>
            <p:nvPr/>
          </p:nvSpPr>
          <p:spPr>
            <a:xfrm>
              <a:off x="5807520" y="4927350"/>
              <a:ext cx="2439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/>
                <a:t>i</a:t>
              </a:r>
              <a:endParaRPr lang="en-US" sz="2000" i="1" dirty="0"/>
            </a:p>
          </p:txBody>
        </p:sp>
        <p:sp>
          <p:nvSpPr>
            <p:cNvPr id="125" name="CasellaDiTesto 124"/>
            <p:cNvSpPr txBox="1"/>
            <p:nvPr/>
          </p:nvSpPr>
          <p:spPr>
            <a:xfrm>
              <a:off x="7544524" y="4366692"/>
              <a:ext cx="2439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/>
                <a:t>i</a:t>
              </a:r>
              <a:endParaRPr lang="en-US" sz="2000" i="1" dirty="0"/>
            </a:p>
          </p:txBody>
        </p:sp>
      </p:grpSp>
      <p:sp>
        <p:nvSpPr>
          <p:cNvPr id="6" name="CasellaDiTesto 5"/>
          <p:cNvSpPr txBox="1"/>
          <p:nvPr/>
        </p:nvSpPr>
        <p:spPr>
          <a:xfrm>
            <a:off x="3314666" y="782810"/>
            <a:ext cx="5115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Synthetic diamond </a:t>
            </a:r>
            <a:r>
              <a:rPr lang="en-US" sz="2400" dirty="0" err="1">
                <a:solidFill>
                  <a:srgbClr val="002060"/>
                </a:solidFill>
              </a:rPr>
              <a:t>Schottky</a:t>
            </a:r>
            <a:r>
              <a:rPr lang="en-US" sz="2400" dirty="0">
                <a:solidFill>
                  <a:srgbClr val="002060"/>
                </a:solidFill>
              </a:rPr>
              <a:t> diode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Self biased (</a:t>
            </a:r>
            <a:r>
              <a:rPr lang="en-US" sz="2400" dirty="0">
                <a:solidFill>
                  <a:srgbClr val="002060"/>
                </a:solidFill>
                <a:sym typeface="Symbol" panose="05050102010706020507" pitchFamily="18" charset="2"/>
              </a:rPr>
              <a:t></a:t>
            </a:r>
            <a:r>
              <a:rPr lang="en-US" sz="2400" dirty="0">
                <a:solidFill>
                  <a:srgbClr val="002060"/>
                </a:solidFill>
              </a:rPr>
              <a:t>1 V built-in potential)</a:t>
            </a:r>
          </a:p>
        </p:txBody>
      </p:sp>
      <p:grpSp>
        <p:nvGrpSpPr>
          <p:cNvPr id="137" name="Gruppo 136"/>
          <p:cNvGrpSpPr/>
          <p:nvPr/>
        </p:nvGrpSpPr>
        <p:grpSpPr>
          <a:xfrm>
            <a:off x="879846" y="1915749"/>
            <a:ext cx="11120810" cy="3529475"/>
            <a:chOff x="879846" y="1889006"/>
            <a:chExt cx="11120810" cy="3529475"/>
          </a:xfrm>
        </p:grpSpPr>
        <p:sp>
          <p:nvSpPr>
            <p:cNvPr id="3" name="CasellaDiTesto 2"/>
            <p:cNvSpPr txBox="1"/>
            <p:nvPr/>
          </p:nvSpPr>
          <p:spPr>
            <a:xfrm>
              <a:off x="879846" y="4310485"/>
              <a:ext cx="641971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2200" dirty="0">
                  <a:solidFill>
                    <a:srgbClr val="002060"/>
                  </a:solidFill>
                </a:rPr>
                <a:t>The unavoidable presence of a resistance along the circuit generates a drop voltage opposite to the built-in one (V = </a:t>
              </a:r>
              <a:r>
                <a:rPr lang="en-US" sz="2200" dirty="0" err="1">
                  <a:solidFill>
                    <a:srgbClr val="002060"/>
                  </a:solidFill>
                </a:rPr>
                <a:t>Ri</a:t>
              </a:r>
              <a:r>
                <a:rPr lang="en-US" sz="2200" dirty="0">
                  <a:solidFill>
                    <a:srgbClr val="002060"/>
                  </a:solidFill>
                </a:rPr>
                <a:t>)</a:t>
              </a:r>
            </a:p>
          </p:txBody>
        </p:sp>
        <p:grpSp>
          <p:nvGrpSpPr>
            <p:cNvPr id="44" name="Gruppo 43"/>
            <p:cNvGrpSpPr/>
            <p:nvPr/>
          </p:nvGrpSpPr>
          <p:grpSpPr>
            <a:xfrm>
              <a:off x="7884167" y="3655259"/>
              <a:ext cx="4116489" cy="1691214"/>
              <a:chOff x="3318097" y="3731297"/>
              <a:chExt cx="4415633" cy="1691214"/>
            </a:xfrm>
          </p:grpSpPr>
          <p:sp>
            <p:nvSpPr>
              <p:cNvPr id="45" name="CasellaDiTesto 44"/>
              <p:cNvSpPr txBox="1"/>
              <p:nvPr/>
            </p:nvSpPr>
            <p:spPr>
              <a:xfrm>
                <a:off x="3359695" y="4099072"/>
                <a:ext cx="261986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marL="285750" indent="-285750">
                  <a:buFont typeface="Arial" panose="020B0604020202020204" pitchFamily="34" charset="0"/>
                  <a:buChar char="•"/>
                  <a:defRPr sz="2400"/>
                </a:lvl1pPr>
              </a:lstStyle>
              <a:p>
                <a:pPr marL="0" indent="0">
                  <a:buNone/>
                </a:pPr>
                <a:r>
                  <a:rPr lang="en-US" sz="2000" i="1" dirty="0"/>
                  <a:t>DPP = 1Gy</a:t>
                </a:r>
              </a:p>
              <a:p>
                <a:pPr marL="0" indent="0">
                  <a:buNone/>
                </a:pPr>
                <a:r>
                  <a:rPr lang="en-US" sz="2000" i="1" dirty="0" err="1"/>
                  <a:t>t</a:t>
                </a:r>
                <a:r>
                  <a:rPr lang="en-US" sz="2000" i="1" baseline="-25000" dirty="0" err="1"/>
                  <a:t>p</a:t>
                </a:r>
                <a:r>
                  <a:rPr lang="en-US" sz="2000" i="1" dirty="0"/>
                  <a:t>= 1µs</a:t>
                </a:r>
              </a:p>
              <a:p>
                <a:pPr marL="0" indent="0">
                  <a:buNone/>
                </a:pPr>
                <a:r>
                  <a:rPr lang="en-US" sz="2000" i="1" dirty="0"/>
                  <a:t>Sensitivity = 1 </a:t>
                </a:r>
                <a:r>
                  <a:rPr lang="en-US" sz="2000" i="1" dirty="0" err="1"/>
                  <a:t>nC</a:t>
                </a:r>
                <a:r>
                  <a:rPr lang="en-US" sz="2000" i="1" dirty="0"/>
                  <a:t>/</a:t>
                </a:r>
                <a:r>
                  <a:rPr lang="en-US" sz="2000" i="1" dirty="0" err="1"/>
                  <a:t>Gy</a:t>
                </a:r>
                <a:endParaRPr lang="en-US" sz="2000" i="1" dirty="0"/>
              </a:p>
              <a:p>
                <a:pPr marL="0" indent="0">
                  <a:buNone/>
                </a:pPr>
                <a:r>
                  <a:rPr lang="en-US" sz="2000" i="1" dirty="0" err="1"/>
                  <a:t>R</a:t>
                </a:r>
                <a:r>
                  <a:rPr lang="en-US" sz="2000" i="1" baseline="-25000" dirty="0" err="1"/>
                  <a:t>s</a:t>
                </a:r>
                <a:r>
                  <a:rPr lang="en-US" sz="2000" i="1" dirty="0"/>
                  <a:t>  = 1 k</a:t>
                </a:r>
                <a:r>
                  <a:rPr lang="en-US" sz="2000" i="1" dirty="0">
                    <a:sym typeface="Symbol" panose="05050102010706020507" pitchFamily="18" charset="2"/>
                  </a:rPr>
                  <a:t></a:t>
                </a:r>
                <a:endParaRPr lang="en-US" sz="2000" i="1" dirty="0"/>
              </a:p>
            </p:txBody>
          </p:sp>
          <p:sp>
            <p:nvSpPr>
              <p:cNvPr id="46" name="CasellaDiTesto 45"/>
              <p:cNvSpPr txBox="1"/>
              <p:nvPr/>
            </p:nvSpPr>
            <p:spPr>
              <a:xfrm>
                <a:off x="6428987" y="4387104"/>
                <a:ext cx="130474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marL="285750" indent="-285750">
                  <a:buFont typeface="Arial" panose="020B0604020202020204" pitchFamily="34" charset="0"/>
                  <a:buChar char="•"/>
                  <a:defRPr sz="2400"/>
                </a:lvl1pPr>
              </a:lstStyle>
              <a:p>
                <a:pPr marL="0" indent="0">
                  <a:buNone/>
                </a:pPr>
                <a:r>
                  <a:rPr lang="en-US" sz="2000" i="1" dirty="0" err="1"/>
                  <a:t>i</a:t>
                </a:r>
                <a:r>
                  <a:rPr lang="en-US" sz="2000" i="1" dirty="0"/>
                  <a:t> = 1 mA</a:t>
                </a:r>
              </a:p>
              <a:p>
                <a:pPr marL="0" indent="0">
                  <a:buNone/>
                </a:pPr>
                <a:r>
                  <a:rPr lang="en-US" sz="2000" i="1" dirty="0" err="1"/>
                  <a:t>V</a:t>
                </a:r>
                <a:r>
                  <a:rPr lang="en-US" sz="2000" i="1" baseline="-25000" dirty="0" err="1"/>
                  <a:t>drop</a:t>
                </a:r>
                <a:r>
                  <a:rPr lang="en-US" sz="2000" i="1" dirty="0"/>
                  <a:t> = </a:t>
                </a:r>
                <a:r>
                  <a:rPr lang="en-US" sz="2000" b="1" i="1" dirty="0">
                    <a:solidFill>
                      <a:srgbClr val="FF0000"/>
                    </a:solidFill>
                  </a:rPr>
                  <a:t>1 V</a:t>
                </a:r>
              </a:p>
            </p:txBody>
          </p:sp>
          <p:sp>
            <p:nvSpPr>
              <p:cNvPr id="47" name="Freccia a destra 46"/>
              <p:cNvSpPr/>
              <p:nvPr/>
            </p:nvSpPr>
            <p:spPr>
              <a:xfrm>
                <a:off x="5937578" y="4647856"/>
                <a:ext cx="328577" cy="243304"/>
              </a:xfrm>
              <a:prstGeom prst="rightArrow">
                <a:avLst>
                  <a:gd name="adj1" fmla="val 37876"/>
                  <a:gd name="adj2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i="1"/>
              </a:p>
            </p:txBody>
          </p:sp>
          <p:sp>
            <p:nvSpPr>
              <p:cNvPr id="48" name="CasellaDiTesto 47"/>
              <p:cNvSpPr txBox="1"/>
              <p:nvPr/>
            </p:nvSpPr>
            <p:spPr>
              <a:xfrm>
                <a:off x="3318097" y="3731297"/>
                <a:ext cx="14086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u="sng" dirty="0">
                    <a:latin typeface="Ink Free" panose="03080402000500000000" pitchFamily="66" charset="0"/>
                  </a:rPr>
                  <a:t>Example:</a:t>
                </a:r>
              </a:p>
            </p:txBody>
          </p:sp>
        </p:grpSp>
        <p:grpSp>
          <p:nvGrpSpPr>
            <p:cNvPr id="126" name="Gruppo 125"/>
            <p:cNvGrpSpPr/>
            <p:nvPr/>
          </p:nvGrpSpPr>
          <p:grpSpPr>
            <a:xfrm>
              <a:off x="6951128" y="1889006"/>
              <a:ext cx="492452" cy="856914"/>
              <a:chOff x="7118383" y="5457357"/>
              <a:chExt cx="492452" cy="856914"/>
            </a:xfrm>
          </p:grpSpPr>
          <p:grpSp>
            <p:nvGrpSpPr>
              <p:cNvPr id="127" name="Gruppo 126"/>
              <p:cNvGrpSpPr/>
              <p:nvPr/>
            </p:nvGrpSpPr>
            <p:grpSpPr>
              <a:xfrm>
                <a:off x="7118383" y="5904908"/>
                <a:ext cx="492452" cy="409363"/>
                <a:chOff x="6680533" y="5062156"/>
                <a:chExt cx="492452" cy="409363"/>
              </a:xfrm>
            </p:grpSpPr>
            <p:sp>
              <p:nvSpPr>
                <p:cNvPr id="129" name="Rettangolo 128"/>
                <p:cNvSpPr/>
                <p:nvPr/>
              </p:nvSpPr>
              <p:spPr>
                <a:xfrm>
                  <a:off x="6680533" y="5062156"/>
                  <a:ext cx="492452" cy="4093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Line 37"/>
                <p:cNvSpPr>
                  <a:spLocks noChangeShapeType="1"/>
                </p:cNvSpPr>
                <p:nvPr/>
              </p:nvSpPr>
              <p:spPr bwMode="auto">
                <a:xfrm flipH="1" flipV="1">
                  <a:off x="6740937" y="5116940"/>
                  <a:ext cx="72008" cy="285040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31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6812945" y="5116940"/>
                  <a:ext cx="72008" cy="285040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32" name="Line 37"/>
                <p:cNvSpPr>
                  <a:spLocks noChangeShapeType="1"/>
                </p:cNvSpPr>
                <p:nvPr/>
              </p:nvSpPr>
              <p:spPr bwMode="auto">
                <a:xfrm flipH="1" flipV="1">
                  <a:off x="6884953" y="5116940"/>
                  <a:ext cx="72008" cy="285040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33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6956961" y="5116940"/>
                  <a:ext cx="72008" cy="285040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34" name="Line 37"/>
                <p:cNvSpPr>
                  <a:spLocks noChangeShapeType="1"/>
                </p:cNvSpPr>
                <p:nvPr/>
              </p:nvSpPr>
              <p:spPr bwMode="auto">
                <a:xfrm flipH="1" flipV="1">
                  <a:off x="7037788" y="5116940"/>
                  <a:ext cx="72008" cy="285040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35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7112581" y="5264118"/>
                  <a:ext cx="60404" cy="137861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36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6680533" y="5116940"/>
                  <a:ext cx="60404" cy="137861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sp>
            <p:nvSpPr>
              <p:cNvPr id="128" name="CasellaDiTesto 127"/>
              <p:cNvSpPr txBox="1"/>
              <p:nvPr/>
            </p:nvSpPr>
            <p:spPr>
              <a:xfrm>
                <a:off x="7161619" y="5457357"/>
                <a:ext cx="4315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err="1"/>
                  <a:t>R</a:t>
                </a:r>
                <a:r>
                  <a:rPr lang="en-US" sz="2400" i="1" baseline="-25000" dirty="0" err="1"/>
                  <a:t>s</a:t>
                </a:r>
                <a:endParaRPr lang="en-US" sz="2400" i="1" baseline="-25000" dirty="0"/>
              </a:p>
            </p:txBody>
          </p:sp>
        </p:grpSp>
      </p:grpSp>
      <p:grpSp>
        <p:nvGrpSpPr>
          <p:cNvPr id="66" name="Gruppo 65"/>
          <p:cNvGrpSpPr/>
          <p:nvPr/>
        </p:nvGrpSpPr>
        <p:grpSpPr>
          <a:xfrm>
            <a:off x="2773936" y="5570768"/>
            <a:ext cx="8378672" cy="808878"/>
            <a:chOff x="1847528" y="5494466"/>
            <a:chExt cx="8378672" cy="808878"/>
          </a:xfrm>
        </p:grpSpPr>
        <p:sp>
          <p:nvSpPr>
            <p:cNvPr id="55" name="CasellaDiTesto 54"/>
            <p:cNvSpPr txBox="1"/>
            <p:nvPr/>
          </p:nvSpPr>
          <p:spPr>
            <a:xfrm>
              <a:off x="1847528" y="5518514"/>
              <a:ext cx="387021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2000" b="1" dirty="0">
                  <a:solidFill>
                    <a:srgbClr val="0070C0"/>
                  </a:solidFill>
                </a:rPr>
                <a:t>Reduced current (sensitivity)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2000" b="1" dirty="0">
                  <a:solidFill>
                    <a:srgbClr val="0070C0"/>
                  </a:solidFill>
                </a:rPr>
                <a:t>Reduced resistance</a:t>
              </a:r>
            </a:p>
          </p:txBody>
        </p:sp>
        <p:sp>
          <p:nvSpPr>
            <p:cNvPr id="58" name="Freccia a destra 57"/>
            <p:cNvSpPr/>
            <p:nvPr/>
          </p:nvSpPr>
          <p:spPr>
            <a:xfrm>
              <a:off x="5670344" y="5656954"/>
              <a:ext cx="435352" cy="171018"/>
            </a:xfrm>
            <a:prstGeom prst="rightArrow">
              <a:avLst>
                <a:gd name="adj1" fmla="val 33985"/>
                <a:gd name="adj2" fmla="val 50000"/>
              </a:avLst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ccia a destra 60"/>
            <p:cNvSpPr/>
            <p:nvPr/>
          </p:nvSpPr>
          <p:spPr>
            <a:xfrm>
              <a:off x="5676287" y="5979099"/>
              <a:ext cx="435352" cy="171018"/>
            </a:xfrm>
            <a:prstGeom prst="rightArrow">
              <a:avLst>
                <a:gd name="adj1" fmla="val 33985"/>
                <a:gd name="adj2" fmla="val 50000"/>
              </a:avLst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asellaDiTesto 62"/>
            <p:cNvSpPr txBox="1"/>
            <p:nvPr/>
          </p:nvSpPr>
          <p:spPr>
            <a:xfrm>
              <a:off x="6325389" y="5494466"/>
              <a:ext cx="3900811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b="1" dirty="0">
                  <a:solidFill>
                    <a:srgbClr val="0070C0"/>
                  </a:solidFill>
                </a:rPr>
                <a:t>Lower sensitive volume</a:t>
              </a:r>
            </a:p>
            <a:p>
              <a:pPr>
                <a:spcAft>
                  <a:spcPts val="600"/>
                </a:spcAft>
              </a:pPr>
              <a:r>
                <a:rPr lang="en-US" sz="2000" b="1" dirty="0">
                  <a:solidFill>
                    <a:srgbClr val="0070C0"/>
                  </a:solidFill>
                </a:rPr>
                <a:t>Higher doping/contact </a:t>
              </a:r>
              <a:r>
                <a:rPr lang="en-US" sz="2000" b="1" dirty="0" err="1">
                  <a:solidFill>
                    <a:srgbClr val="0070C0"/>
                  </a:solidFill>
                </a:rPr>
                <a:t>optimizaion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9761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2B88D5-C691-47C7-B5FD-401BC743A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PTW </a:t>
            </a:r>
            <a:r>
              <a:rPr lang="en-GB" dirty="0" err="1"/>
              <a:t>flashDiamond</a:t>
            </a:r>
            <a:r>
              <a:rPr lang="en-GB" dirty="0"/>
              <a:t> detector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077251-E722-400D-857A-20A3F6006C00}"/>
              </a:ext>
            </a:extLst>
          </p:cNvPr>
          <p:cNvSpPr txBox="1"/>
          <p:nvPr/>
        </p:nvSpPr>
        <p:spPr>
          <a:xfrm>
            <a:off x="922017" y="6142603"/>
            <a:ext cx="4571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M. Marinelli et al. Med Phys.2022;49:1902–1910</a:t>
            </a:r>
          </a:p>
          <a:p>
            <a:r>
              <a:rPr lang="it-IT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G. Verona Rinati et al. </a:t>
            </a:r>
            <a:r>
              <a:rPr lang="it-IT" sz="1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</a:t>
            </a:r>
            <a:r>
              <a:rPr lang="it-IT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Phys.2022;49:5513–5522</a:t>
            </a:r>
            <a:endParaRPr lang="en-GB" sz="16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862F13A0-C70B-45A1-9E53-AE574BC43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613185"/>
              </p:ext>
            </p:extLst>
          </p:nvPr>
        </p:nvGraphicFramePr>
        <p:xfrm>
          <a:off x="1089654" y="3595827"/>
          <a:ext cx="5591123" cy="1262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3276">
                  <a:extLst>
                    <a:ext uri="{9D8B030D-6E8A-4147-A177-3AD203B41FA5}">
                      <a16:colId xmlns:a16="http://schemas.microsoft.com/office/drawing/2014/main" val="548844631"/>
                    </a:ext>
                  </a:extLst>
                </a:gridCol>
                <a:gridCol w="2869655">
                  <a:extLst>
                    <a:ext uri="{9D8B030D-6E8A-4147-A177-3AD203B41FA5}">
                      <a16:colId xmlns:a16="http://schemas.microsoft.com/office/drawing/2014/main" val="4047820868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146601675"/>
                    </a:ext>
                  </a:extLst>
                </a:gridCol>
              </a:tblGrid>
              <a:tr h="2507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</a:rPr>
                        <a:t>Facility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</a:rPr>
                        <a:t>Beam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</a:rPr>
                        <a:t>Sensitivity</a:t>
                      </a:r>
                      <a:r>
                        <a:rPr lang="it-IT" sz="1600" dirty="0">
                          <a:effectLst/>
                        </a:rPr>
                        <a:t> (</a:t>
                      </a:r>
                      <a:r>
                        <a:rPr lang="it-IT" sz="1600" dirty="0" err="1">
                          <a:effectLst/>
                        </a:rPr>
                        <a:t>nC</a:t>
                      </a:r>
                      <a:r>
                        <a:rPr lang="it-IT" sz="1600" dirty="0">
                          <a:effectLst/>
                        </a:rPr>
                        <a:t>/</a:t>
                      </a:r>
                      <a:r>
                        <a:rPr lang="it-IT" sz="1600" dirty="0" err="1">
                          <a:effectLst/>
                        </a:rPr>
                        <a:t>Gy</a:t>
                      </a:r>
                      <a:r>
                        <a:rPr lang="it-IT" sz="1600" dirty="0">
                          <a:effectLst/>
                        </a:rPr>
                        <a:t>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816327811"/>
                  </a:ext>
                </a:extLst>
              </a:tr>
              <a:tr h="250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PTW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baseline="30000" dirty="0">
                          <a:effectLst/>
                        </a:rPr>
                        <a:t>60</a:t>
                      </a:r>
                      <a:r>
                        <a:rPr lang="it-IT" sz="1600" dirty="0">
                          <a:effectLst/>
                        </a:rPr>
                        <a:t>Co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0.309 ± 0.005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456811191"/>
                  </a:ext>
                </a:extLst>
              </a:tr>
              <a:tr h="250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PTB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UH-DPP - 20 </a:t>
                      </a:r>
                      <a:r>
                        <a:rPr lang="it-IT" sz="1600" dirty="0" err="1">
                          <a:effectLst/>
                        </a:rPr>
                        <a:t>MeV</a:t>
                      </a:r>
                      <a:r>
                        <a:rPr lang="it-IT" sz="1600" dirty="0">
                          <a:effectLst/>
                        </a:rPr>
                        <a:t> </a:t>
                      </a:r>
                      <a:r>
                        <a:rPr lang="it-IT" sz="1600" dirty="0" err="1">
                          <a:effectLst/>
                        </a:rPr>
                        <a:t>electrons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0.305 ± 0.002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06603592"/>
                  </a:ext>
                </a:extLst>
              </a:tr>
              <a:tr h="250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SIT S.p.A. 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9 </a:t>
                      </a:r>
                      <a:r>
                        <a:rPr lang="it-IT" sz="1600" dirty="0" err="1">
                          <a:effectLst/>
                        </a:rPr>
                        <a:t>MeV</a:t>
                      </a:r>
                      <a:r>
                        <a:rPr lang="it-IT" sz="1600" dirty="0">
                          <a:effectLst/>
                        </a:rPr>
                        <a:t> </a:t>
                      </a:r>
                      <a:r>
                        <a:rPr lang="it-IT" sz="1600" dirty="0" err="1">
                          <a:effectLst/>
                        </a:rPr>
                        <a:t>electrons</a:t>
                      </a:r>
                      <a:r>
                        <a:rPr lang="it-IT" sz="1600" dirty="0">
                          <a:effectLst/>
                        </a:rPr>
                        <a:t> - </a:t>
                      </a:r>
                      <a:r>
                        <a:rPr lang="it-IT" sz="1600" dirty="0" err="1">
                          <a:effectLst/>
                        </a:rPr>
                        <a:t>conventional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0.306 ± 0.005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902495625"/>
                  </a:ext>
                </a:extLst>
              </a:tr>
            </a:tbl>
          </a:graphicData>
        </a:graphic>
      </p:graphicFrame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93FFBFA1-C13B-43F0-BA2A-88F570DD3A8E}"/>
              </a:ext>
            </a:extLst>
          </p:cNvPr>
          <p:cNvSpPr txBox="1">
            <a:spLocks/>
          </p:cNvSpPr>
          <p:nvPr/>
        </p:nvSpPr>
        <p:spPr>
          <a:xfrm>
            <a:off x="7104112" y="855544"/>
            <a:ext cx="3600400" cy="701248"/>
          </a:xfrm>
          <a:prstGeom prst="rect">
            <a:avLst/>
          </a:prstGeom>
        </p:spPr>
        <p:txBody>
          <a:bodyPr vert="horz" lIns="121920" tIns="60960" rIns="121920" bIns="6096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FD63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FD63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FD63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FD63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FD63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2B2171"/>
                </a:solidFill>
              </a:rPr>
              <a:t>Linearity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9 MeV electron beam - 4 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dirty="0"/>
              <a:t>s pulses</a:t>
            </a:r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F2F8F9D8-D66C-4D7B-A229-3EFEF8615868}"/>
              </a:ext>
            </a:extLst>
          </p:cNvPr>
          <p:cNvSpPr txBox="1">
            <a:spLocks/>
          </p:cNvSpPr>
          <p:nvPr/>
        </p:nvSpPr>
        <p:spPr>
          <a:xfrm>
            <a:off x="767408" y="1043033"/>
            <a:ext cx="4366988" cy="2211228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FD63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FD63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FD63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FD63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FD63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1800" dirty="0">
              <a:solidFill>
                <a:srgbClr val="2B2171"/>
              </a:solidFill>
            </a:endParaRPr>
          </a:p>
          <a:p>
            <a:pPr marL="11853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Synthetic single crystal diamond detector</a:t>
            </a:r>
          </a:p>
          <a:p>
            <a:pPr marL="361950" lvl="1" indent="-244475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B2171"/>
                </a:solidFill>
              </a:rPr>
              <a:t>Specifically designed for UH-DR beams </a:t>
            </a:r>
          </a:p>
          <a:p>
            <a:pPr marL="361950" lvl="1" indent="-244475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B2171"/>
                </a:solidFill>
              </a:rPr>
              <a:t>1.2 mm </a:t>
            </a:r>
            <a:r>
              <a:rPr lang="en-US" sz="1400" dirty="0">
                <a:solidFill>
                  <a:srgbClr val="2B2171"/>
                </a:solidFill>
              </a:rPr>
              <a:t>diameter</a:t>
            </a:r>
            <a:r>
              <a:rPr lang="en-US" sz="1600" dirty="0">
                <a:solidFill>
                  <a:srgbClr val="2B2171"/>
                </a:solidFill>
              </a:rPr>
              <a:t> sensitive volume</a:t>
            </a:r>
          </a:p>
          <a:p>
            <a:pPr marL="361950" lvl="1" indent="-244475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B2171"/>
                </a:solidFill>
              </a:rPr>
              <a:t>Radiation hard </a:t>
            </a:r>
          </a:p>
          <a:p>
            <a:pPr marL="361950" lvl="1" indent="-244475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B2171"/>
                </a:solidFill>
              </a:rPr>
              <a:t>Recommended for electrons, photons and protons</a:t>
            </a:r>
            <a:endParaRPr lang="en-GB" sz="2000" dirty="0"/>
          </a:p>
        </p:txBody>
      </p:sp>
      <p:pic>
        <p:nvPicPr>
          <p:cNvPr id="3080" name="Picture 8" descr="flashDiamond Detector">
            <a:extLst>
              <a:ext uri="{FF2B5EF4-FFF2-40B4-BE49-F238E27FC236}">
                <a16:creationId xmlns:a16="http://schemas.microsoft.com/office/drawing/2014/main" id="{CFD0D13E-88F3-44FA-AF2E-DA9278B18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5" t="216" r="34930" b="-216"/>
          <a:stretch/>
        </p:blipFill>
        <p:spPr bwMode="auto">
          <a:xfrm>
            <a:off x="4864660" y="1072709"/>
            <a:ext cx="1966342" cy="153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90D1EE8E-7389-468A-B018-5D1061960E46}"/>
              </a:ext>
            </a:extLst>
          </p:cNvPr>
          <p:cNvSpPr/>
          <p:nvPr/>
        </p:nvSpPr>
        <p:spPr>
          <a:xfrm>
            <a:off x="812102" y="890383"/>
            <a:ext cx="3488967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err="1">
                <a:solidFill>
                  <a:srgbClr val="E42618"/>
                </a:solidFill>
                <a:latin typeface="Arial" panose="020B0604020202020204" pitchFamily="34" charset="0"/>
              </a:rPr>
              <a:t>flashDiamond</a:t>
            </a:r>
            <a:r>
              <a:rPr lang="it-IT" dirty="0">
                <a:solidFill>
                  <a:srgbClr val="E42618"/>
                </a:solidFill>
                <a:latin typeface="Arial" panose="020B0604020202020204" pitchFamily="34" charset="0"/>
              </a:rPr>
              <a:t> Detector T60025</a:t>
            </a:r>
          </a:p>
        </p:txBody>
      </p:sp>
      <p:graphicFrame>
        <p:nvGraphicFramePr>
          <p:cNvPr id="15" name="Oggetto 14">
            <a:extLst>
              <a:ext uri="{FF2B5EF4-FFF2-40B4-BE49-F238E27FC236}">
                <a16:creationId xmlns:a16="http://schemas.microsoft.com/office/drawing/2014/main" id="{2B522C9C-1511-4D70-9E08-88317EAE7F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9702178"/>
              </p:ext>
            </p:extLst>
          </p:nvPr>
        </p:nvGraphicFramePr>
        <p:xfrm>
          <a:off x="6312024" y="1605142"/>
          <a:ext cx="6216093" cy="4753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0" name="Graph" r:id="rId4" imgW="6445780" imgH="4928301" progId="Origin95.Graph">
                  <p:embed/>
                </p:oleObj>
              </mc:Choice>
              <mc:Fallback>
                <p:oleObj name="Graph" r:id="rId4" imgW="6445780" imgH="4928301" progId="Origin95.Graph">
                  <p:embed/>
                  <p:pic>
                    <p:nvPicPr>
                      <p:cNvPr id="9" name="Oggetto 8">
                        <a:extLst>
                          <a:ext uri="{FF2B5EF4-FFF2-40B4-BE49-F238E27FC236}">
                            <a16:creationId xmlns:a16="http://schemas.microsoft.com/office/drawing/2014/main" id="{FECCE2E2-F3AD-4FC1-BF25-E11AAAD6DD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12024" y="1605142"/>
                        <a:ext cx="6216093" cy="4753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763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PDDs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39416" y="821903"/>
            <a:ext cx="9902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Measurements performed in motorized water phantom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905046" y="1363415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2060"/>
                </a:solidFill>
              </a:rPr>
              <a:t>“Conventional” beam modality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Comparison among </a:t>
            </a:r>
            <a:r>
              <a:rPr lang="en-US" sz="2000" dirty="0" err="1">
                <a:solidFill>
                  <a:srgbClr val="002060"/>
                </a:solidFill>
              </a:rPr>
              <a:t>fDs</a:t>
            </a:r>
            <a:r>
              <a:rPr lang="en-US" sz="2000" dirty="0">
                <a:solidFill>
                  <a:srgbClr val="002060"/>
                </a:solidFill>
              </a:rPr>
              <a:t>, Markus IC and </a:t>
            </a:r>
            <a:r>
              <a:rPr lang="en-US" sz="2000" dirty="0" err="1">
                <a:solidFill>
                  <a:srgbClr val="002060"/>
                </a:solidFill>
              </a:rPr>
              <a:t>mD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881710" y="1363414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2060"/>
                </a:solidFill>
              </a:rPr>
              <a:t>“UH-DPP” beam modality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Comparison between </a:t>
            </a:r>
            <a:r>
              <a:rPr lang="en-US" sz="2000" dirty="0" err="1">
                <a:solidFill>
                  <a:srgbClr val="002060"/>
                </a:solidFill>
              </a:rPr>
              <a:t>fD</a:t>
            </a:r>
            <a:r>
              <a:rPr lang="en-US" sz="2000" dirty="0">
                <a:solidFill>
                  <a:srgbClr val="002060"/>
                </a:solidFill>
              </a:rPr>
              <a:t> and EBT-XD </a:t>
            </a:r>
          </a:p>
        </p:txBody>
      </p:sp>
      <p:graphicFrame>
        <p:nvGraphicFramePr>
          <p:cNvPr id="12" name="Oggetto 11"/>
          <p:cNvGraphicFramePr>
            <a:graphicFrameLocks noChangeAspect="1"/>
          </p:cNvGraphicFramePr>
          <p:nvPr>
            <p:extLst/>
          </p:nvPr>
        </p:nvGraphicFramePr>
        <p:xfrm>
          <a:off x="6312256" y="1916832"/>
          <a:ext cx="5832416" cy="446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4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12" name="Oggetto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2256" y="1916832"/>
                        <a:ext cx="5832416" cy="4462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ggetto 12"/>
          <p:cNvGraphicFramePr>
            <a:graphicFrameLocks noChangeAspect="1"/>
          </p:cNvGraphicFramePr>
          <p:nvPr>
            <p:extLst/>
          </p:nvPr>
        </p:nvGraphicFramePr>
        <p:xfrm>
          <a:off x="695630" y="1916832"/>
          <a:ext cx="5832418" cy="446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13" name="Oggetto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5630" y="1916832"/>
                        <a:ext cx="5832418" cy="4462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7091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39416" y="821903"/>
            <a:ext cx="9902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Measurements performed in motorized water phantom</a:t>
            </a: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/>
          </p:nvPr>
        </p:nvGraphicFramePr>
        <p:xfrm>
          <a:off x="623392" y="1898914"/>
          <a:ext cx="5327248" cy="4076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8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4" name="Oggetto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3392" y="1898914"/>
                        <a:ext cx="5327248" cy="4076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/>
          </p:nvPr>
        </p:nvGraphicFramePr>
        <p:xfrm>
          <a:off x="6528048" y="1897885"/>
          <a:ext cx="5328592" cy="4077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9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5" name="Oggetto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28048" y="1897885"/>
                        <a:ext cx="5328592" cy="4077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905046" y="1363414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2060"/>
                </a:solidFill>
              </a:rPr>
              <a:t>“Conventional” beam modality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Profiles at </a:t>
            </a:r>
            <a:r>
              <a:rPr lang="en-US" sz="2000" dirty="0" err="1">
                <a:solidFill>
                  <a:srgbClr val="002060"/>
                </a:solidFill>
              </a:rPr>
              <a:t>D</a:t>
            </a:r>
            <a:r>
              <a:rPr lang="en-US" sz="2000" baseline="-25000" dirty="0" err="1">
                <a:solidFill>
                  <a:srgbClr val="002060"/>
                </a:solidFill>
              </a:rPr>
              <a:t>max</a:t>
            </a:r>
            <a:r>
              <a:rPr lang="en-US" sz="2000" dirty="0">
                <a:solidFill>
                  <a:srgbClr val="002060"/>
                </a:solidFill>
              </a:rPr>
              <a:t> for all the 7 applicators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881710" y="1363413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2060"/>
                </a:solidFill>
              </a:rPr>
              <a:t>“UH-DPP” beam modality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Profiles at </a:t>
            </a:r>
            <a:r>
              <a:rPr lang="en-US" sz="2000" dirty="0" err="1">
                <a:solidFill>
                  <a:srgbClr val="002060"/>
                </a:solidFill>
              </a:rPr>
              <a:t>D</a:t>
            </a:r>
            <a:r>
              <a:rPr lang="en-US" sz="2000" baseline="-25000" dirty="0" err="1">
                <a:solidFill>
                  <a:srgbClr val="002060"/>
                </a:solidFill>
              </a:rPr>
              <a:t>max</a:t>
            </a:r>
            <a:r>
              <a:rPr lang="en-US" sz="2000" dirty="0">
                <a:solidFill>
                  <a:srgbClr val="002060"/>
                </a:solidFill>
              </a:rPr>
              <a:t> for all the 7 applicators</a:t>
            </a:r>
          </a:p>
        </p:txBody>
      </p:sp>
    </p:spTree>
    <p:extLst>
      <p:ext uri="{BB962C8B-B14F-4D97-AF65-F5344CB8AC3E}">
        <p14:creationId xmlns:p14="http://schemas.microsoft.com/office/powerpoint/2010/main" val="2653166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801622" y="130622"/>
            <a:ext cx="11390378" cy="562074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SzPct val="100000"/>
              <a:defRPr/>
            </a:pPr>
            <a:r>
              <a:rPr lang="en-US" dirty="0"/>
              <a:t>Time resolved measurements: UH-DPP electrons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02463B0-4E17-4CAF-B640-AE32F931335B}"/>
              </a:ext>
            </a:extLst>
          </p:cNvPr>
          <p:cNvSpPr/>
          <p:nvPr/>
        </p:nvSpPr>
        <p:spPr>
          <a:xfrm>
            <a:off x="911424" y="799121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1" indent="-265113">
              <a:buClr>
                <a:schemeClr val="tx1"/>
              </a:buClr>
              <a:buSzPct val="70000"/>
            </a:pPr>
            <a:r>
              <a:rPr lang="en-US" sz="2400" dirty="0">
                <a:solidFill>
                  <a:srgbClr val="002060"/>
                </a:solidFill>
              </a:rPr>
              <a:t>Test performed at </a:t>
            </a:r>
            <a:r>
              <a:rPr lang="it-IT" sz="2400" dirty="0">
                <a:solidFill>
                  <a:srgbClr val="002060"/>
                </a:solidFill>
              </a:rPr>
              <a:t>CPFR, Pisa, </a:t>
            </a:r>
            <a:r>
              <a:rPr lang="it-IT" sz="2400" dirty="0" err="1">
                <a:solidFill>
                  <a:srgbClr val="002060"/>
                </a:solidFill>
              </a:rPr>
              <a:t>Italy</a:t>
            </a:r>
            <a:r>
              <a:rPr lang="it-IT" sz="2400" dirty="0">
                <a:solidFill>
                  <a:srgbClr val="002060"/>
                </a:solidFill>
              </a:rPr>
              <a:t> and SIT </a:t>
            </a:r>
            <a:r>
              <a:rPr lang="it-IT" sz="2400" dirty="0" err="1">
                <a:solidFill>
                  <a:srgbClr val="002060"/>
                </a:solidFill>
              </a:rPr>
              <a:t>S.p.A</a:t>
            </a:r>
            <a:r>
              <a:rPr lang="it-IT" sz="2400" dirty="0">
                <a:solidFill>
                  <a:srgbClr val="002060"/>
                </a:solidFill>
              </a:rPr>
              <a:t>, Aprilia, </a:t>
            </a:r>
            <a:r>
              <a:rPr lang="it-IT" sz="2400" dirty="0" err="1">
                <a:solidFill>
                  <a:srgbClr val="002060"/>
                </a:solidFill>
              </a:rPr>
              <a:t>Italy</a:t>
            </a:r>
            <a:endParaRPr lang="en-US" sz="2400" dirty="0">
              <a:solidFill>
                <a:srgbClr val="002060"/>
              </a:solidFill>
            </a:endParaRPr>
          </a:p>
          <a:p>
            <a:pPr marL="268288" lvl="1" indent="-265113"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 err="1"/>
              <a:t>Linac</a:t>
            </a:r>
            <a:r>
              <a:rPr lang="en-US" dirty="0"/>
              <a:t>: </a:t>
            </a:r>
            <a:r>
              <a:rPr lang="en-US" dirty="0" err="1"/>
              <a:t>ElectronFlash</a:t>
            </a:r>
            <a:r>
              <a:rPr lang="en-US" dirty="0"/>
              <a:t> (SIT S.p.A.)</a:t>
            </a:r>
          </a:p>
          <a:p>
            <a:pPr marL="268288" lvl="1" indent="-265113"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9 MeV electrons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AA3BF63-69F2-4754-A180-DF2069331445}"/>
              </a:ext>
            </a:extLst>
          </p:cNvPr>
          <p:cNvGrpSpPr>
            <a:grpSpLocks noChangeAspect="1"/>
          </p:cNvGrpSpPr>
          <p:nvPr/>
        </p:nvGrpSpPr>
        <p:grpSpPr>
          <a:xfrm>
            <a:off x="8616280" y="1520788"/>
            <a:ext cx="3392400" cy="3816424"/>
            <a:chOff x="8014" y="0"/>
            <a:chExt cx="4606290" cy="5182076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A4B9E55C-CCDD-4BB1-BD83-9B3900C69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4" y="2591038"/>
              <a:ext cx="4606290" cy="2591038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81ABF7BF-DA77-47DE-9FBC-69FE10437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4" y="0"/>
              <a:ext cx="4606290" cy="2591038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4AADC8DA-75CD-4D17-B8FB-E36D811113BA}"/>
              </a:ext>
            </a:extLst>
          </p:cNvPr>
          <p:cNvSpPr/>
          <p:nvPr/>
        </p:nvSpPr>
        <p:spPr>
          <a:xfrm>
            <a:off x="911424" y="1779387"/>
            <a:ext cx="75608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Dosimeters: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dirty="0" err="1"/>
              <a:t>flashDiamond</a:t>
            </a:r>
            <a:endParaRPr lang="en-US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dirty="0"/>
              <a:t>Detectors connected to a variable gain transimpedance (FEMTO) amplifier (10</a:t>
            </a:r>
            <a:r>
              <a:rPr lang="en-US" baseline="30000" dirty="0"/>
              <a:t>3</a:t>
            </a:r>
            <a:r>
              <a:rPr lang="en-US" dirty="0"/>
              <a:t> V/A gain, 10 MHz bandwidth) and a digital oscilloscope (</a:t>
            </a:r>
            <a:r>
              <a:rPr lang="en-US" dirty="0" err="1"/>
              <a:t>PicoScope</a:t>
            </a:r>
            <a:r>
              <a:rPr lang="en-US" dirty="0"/>
              <a:t>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D291960-0344-4BCB-A3BE-24BAD9DFC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464" y="3356992"/>
            <a:ext cx="5261706" cy="304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404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1259</Words>
  <Application>Microsoft Office PowerPoint</Application>
  <PresentationFormat>Widescreen</PresentationFormat>
  <Paragraphs>234</Paragraphs>
  <Slides>22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Arial</vt:lpstr>
      <vt:lpstr>Calibri</vt:lpstr>
      <vt:lpstr>Comic Sans MS</vt:lpstr>
      <vt:lpstr>Ink Free</vt:lpstr>
      <vt:lpstr>Symbol</vt:lpstr>
      <vt:lpstr>Times New Roman</vt:lpstr>
      <vt:lpstr>Wingdings</vt:lpstr>
      <vt:lpstr>Tema di Office</vt:lpstr>
      <vt:lpstr>Graph</vt:lpstr>
      <vt:lpstr>Diamond detectors for UHDR – VHEE dosimetry</vt:lpstr>
      <vt:lpstr>Diamond laboratory at Tor Vergata</vt:lpstr>
      <vt:lpstr>Why diamond</vt:lpstr>
      <vt:lpstr>UH-DR and UH-DPP dosimetry</vt:lpstr>
      <vt:lpstr>microDiamond detector in UH-DPP beams</vt:lpstr>
      <vt:lpstr>PTW flashDiamond detector</vt:lpstr>
      <vt:lpstr>PDDs</vt:lpstr>
      <vt:lpstr>Profiles</vt:lpstr>
      <vt:lpstr>Time resolved measurements: UH-DPP electrons </vt:lpstr>
      <vt:lpstr>Time resolved measurements: UH-DPP electrons </vt:lpstr>
      <vt:lpstr>Dose and I-DR detectors: UH-DPP electrons </vt:lpstr>
      <vt:lpstr>Dose and I-DR detectors: UH-DPP electrons </vt:lpstr>
      <vt:lpstr>Dose and I-DR detectors: UH-DPP electrons </vt:lpstr>
      <vt:lpstr>VHEE dosimetry - CLEAR Facility at CERN</vt:lpstr>
      <vt:lpstr>VHEE dosimetry</vt:lpstr>
      <vt:lpstr>VHEE - Linearity 1</vt:lpstr>
      <vt:lpstr>VHEE - Linearity 2</vt:lpstr>
      <vt:lpstr>PDDs</vt:lpstr>
      <vt:lpstr>PDDs</vt:lpstr>
      <vt:lpstr>Conclusion</vt:lpstr>
      <vt:lpstr>Acknowledgments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Gianluca</dc:creator>
  <cp:lastModifiedBy>gianluca verona rinati</cp:lastModifiedBy>
  <cp:revision>673</cp:revision>
  <dcterms:created xsi:type="dcterms:W3CDTF">2013-08-28T10:22:06Z</dcterms:created>
  <dcterms:modified xsi:type="dcterms:W3CDTF">2025-09-16T10:29:35Z</dcterms:modified>
</cp:coreProperties>
</file>