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736" r:id="rId3"/>
    <p:sldId id="3737" r:id="rId4"/>
    <p:sldId id="259" r:id="rId5"/>
    <p:sldId id="3734" r:id="rId6"/>
    <p:sldId id="3735" r:id="rId7"/>
    <p:sldId id="3740" r:id="rId8"/>
    <p:sldId id="3742" r:id="rId9"/>
    <p:sldId id="3731" r:id="rId10"/>
    <p:sldId id="261" r:id="rId11"/>
    <p:sldId id="373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4240"/>
    <a:srgbClr val="FFEAB3"/>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761DD-98C5-430D-B1ED-2AC61D10A386}" v="1" dt="2025-09-16T06:03:46.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55817" autoAdjust="0"/>
  </p:normalViewPr>
  <p:slideViewPr>
    <p:cSldViewPr snapToGrid="0">
      <p:cViewPr varScale="1">
        <p:scale>
          <a:sx n="46" d="100"/>
          <a:sy n="46" d="100"/>
        </p:scale>
        <p:origin x="231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BANDINI" userId="a07b40f8-2495-4bf9-9538-aa3cdea821b4" providerId="ADAL" clId="{18F20530-55DC-408E-8992-CEDACAC5AEE1}"/>
    <pc:docChg chg="delSld modSld delSection modSection">
      <pc:chgData name="GABRIELE BANDINI" userId="a07b40f8-2495-4bf9-9538-aa3cdea821b4" providerId="ADAL" clId="{18F20530-55DC-408E-8992-CEDACAC5AEE1}" dt="2025-09-16T06:25:41.894" v="27" actId="20577"/>
      <pc:docMkLst>
        <pc:docMk/>
      </pc:docMkLst>
      <pc:sldChg chg="del">
        <pc:chgData name="GABRIELE BANDINI" userId="a07b40f8-2495-4bf9-9538-aa3cdea821b4" providerId="ADAL" clId="{18F20530-55DC-408E-8992-CEDACAC5AEE1}" dt="2025-09-16T05:53:49.879" v="0" actId="47"/>
        <pc:sldMkLst>
          <pc:docMk/>
          <pc:sldMk cId="1605092620" sldId="257"/>
        </pc:sldMkLst>
      </pc:sldChg>
      <pc:sldChg chg="del">
        <pc:chgData name="GABRIELE BANDINI" userId="a07b40f8-2495-4bf9-9538-aa3cdea821b4" providerId="ADAL" clId="{18F20530-55DC-408E-8992-CEDACAC5AEE1}" dt="2025-09-16T05:53:49.879" v="0" actId="47"/>
        <pc:sldMkLst>
          <pc:docMk/>
          <pc:sldMk cId="2946607079" sldId="258"/>
        </pc:sldMkLst>
      </pc:sldChg>
      <pc:sldChg chg="del">
        <pc:chgData name="GABRIELE BANDINI" userId="a07b40f8-2495-4bf9-9538-aa3cdea821b4" providerId="ADAL" clId="{18F20530-55DC-408E-8992-CEDACAC5AEE1}" dt="2025-09-16T05:53:49.879" v="0" actId="47"/>
        <pc:sldMkLst>
          <pc:docMk/>
          <pc:sldMk cId="2810370198" sldId="262"/>
        </pc:sldMkLst>
      </pc:sldChg>
      <pc:sldChg chg="del">
        <pc:chgData name="GABRIELE BANDINI" userId="a07b40f8-2495-4bf9-9538-aa3cdea821b4" providerId="ADAL" clId="{18F20530-55DC-408E-8992-CEDACAC5AEE1}" dt="2025-09-16T05:53:49.879" v="0" actId="47"/>
        <pc:sldMkLst>
          <pc:docMk/>
          <pc:sldMk cId="763564029" sldId="277"/>
        </pc:sldMkLst>
      </pc:sldChg>
      <pc:sldChg chg="del">
        <pc:chgData name="GABRIELE BANDINI" userId="a07b40f8-2495-4bf9-9538-aa3cdea821b4" providerId="ADAL" clId="{18F20530-55DC-408E-8992-CEDACAC5AEE1}" dt="2025-09-16T05:53:49.879" v="0" actId="47"/>
        <pc:sldMkLst>
          <pc:docMk/>
          <pc:sldMk cId="710660619" sldId="304"/>
        </pc:sldMkLst>
      </pc:sldChg>
      <pc:sldChg chg="del">
        <pc:chgData name="GABRIELE BANDINI" userId="a07b40f8-2495-4bf9-9538-aa3cdea821b4" providerId="ADAL" clId="{18F20530-55DC-408E-8992-CEDACAC5AEE1}" dt="2025-09-16T05:53:49.879" v="0" actId="47"/>
        <pc:sldMkLst>
          <pc:docMk/>
          <pc:sldMk cId="4143629731" sldId="599"/>
        </pc:sldMkLst>
      </pc:sldChg>
      <pc:sldChg chg="del">
        <pc:chgData name="GABRIELE BANDINI" userId="a07b40f8-2495-4bf9-9538-aa3cdea821b4" providerId="ADAL" clId="{18F20530-55DC-408E-8992-CEDACAC5AEE1}" dt="2025-09-16T05:53:49.879" v="0" actId="47"/>
        <pc:sldMkLst>
          <pc:docMk/>
          <pc:sldMk cId="3440221593" sldId="3715"/>
        </pc:sldMkLst>
      </pc:sldChg>
      <pc:sldChg chg="del">
        <pc:chgData name="GABRIELE BANDINI" userId="a07b40f8-2495-4bf9-9538-aa3cdea821b4" providerId="ADAL" clId="{18F20530-55DC-408E-8992-CEDACAC5AEE1}" dt="2025-09-16T05:53:49.879" v="0" actId="47"/>
        <pc:sldMkLst>
          <pc:docMk/>
          <pc:sldMk cId="1886090028" sldId="3730"/>
        </pc:sldMkLst>
      </pc:sldChg>
      <pc:sldChg chg="del">
        <pc:chgData name="GABRIELE BANDINI" userId="a07b40f8-2495-4bf9-9538-aa3cdea821b4" providerId="ADAL" clId="{18F20530-55DC-408E-8992-CEDACAC5AEE1}" dt="2025-09-16T05:53:49.879" v="0" actId="47"/>
        <pc:sldMkLst>
          <pc:docMk/>
          <pc:sldMk cId="774689634" sldId="3733"/>
        </pc:sldMkLst>
      </pc:sldChg>
      <pc:sldChg chg="modSp mod">
        <pc:chgData name="GABRIELE BANDINI" userId="a07b40f8-2495-4bf9-9538-aa3cdea821b4" providerId="ADAL" clId="{18F20530-55DC-408E-8992-CEDACAC5AEE1}" dt="2025-09-16T06:04:16.395" v="9" actId="14100"/>
        <pc:sldMkLst>
          <pc:docMk/>
          <pc:sldMk cId="1800005123" sldId="3734"/>
        </pc:sldMkLst>
        <pc:spChg chg="mod">
          <ac:chgData name="GABRIELE BANDINI" userId="a07b40f8-2495-4bf9-9538-aa3cdea821b4" providerId="ADAL" clId="{18F20530-55DC-408E-8992-CEDACAC5AEE1}" dt="2025-09-16T06:04:01.881" v="7" actId="1076"/>
          <ac:spMkLst>
            <pc:docMk/>
            <pc:sldMk cId="1800005123" sldId="3734"/>
            <ac:spMk id="36" creationId="{F4CFB132-3403-8569-9E87-24F4E306FDF1}"/>
          </ac:spMkLst>
        </pc:spChg>
        <pc:picChg chg="mod">
          <ac:chgData name="GABRIELE BANDINI" userId="a07b40f8-2495-4bf9-9538-aa3cdea821b4" providerId="ADAL" clId="{18F20530-55DC-408E-8992-CEDACAC5AEE1}" dt="2025-09-16T06:03:12.168" v="2" actId="14100"/>
          <ac:picMkLst>
            <pc:docMk/>
            <pc:sldMk cId="1800005123" sldId="3734"/>
            <ac:picMk id="16" creationId="{374CE543-9C8E-FB42-5228-129AC717A6B9}"/>
          </ac:picMkLst>
        </pc:picChg>
        <pc:picChg chg="mod">
          <ac:chgData name="GABRIELE BANDINI" userId="a07b40f8-2495-4bf9-9538-aa3cdea821b4" providerId="ADAL" clId="{18F20530-55DC-408E-8992-CEDACAC5AEE1}" dt="2025-09-16T06:03:46.645" v="6"/>
          <ac:picMkLst>
            <pc:docMk/>
            <pc:sldMk cId="1800005123" sldId="3734"/>
            <ac:picMk id="18" creationId="{82B6BB2D-9536-954D-2675-F1D8284E3F5B}"/>
          </ac:picMkLst>
        </pc:picChg>
        <pc:cxnChg chg="mod">
          <ac:chgData name="GABRIELE BANDINI" userId="a07b40f8-2495-4bf9-9538-aa3cdea821b4" providerId="ADAL" clId="{18F20530-55DC-408E-8992-CEDACAC5AEE1}" dt="2025-09-16T06:03:21.482" v="3" actId="14100"/>
          <ac:cxnSpMkLst>
            <pc:docMk/>
            <pc:sldMk cId="1800005123" sldId="3734"/>
            <ac:cxnSpMk id="15" creationId="{BDAA6ED1-B7DF-FFBB-1B85-8C88D2583E35}"/>
          </ac:cxnSpMkLst>
        </pc:cxnChg>
        <pc:cxnChg chg="mod">
          <ac:chgData name="GABRIELE BANDINI" userId="a07b40f8-2495-4bf9-9538-aa3cdea821b4" providerId="ADAL" clId="{18F20530-55DC-408E-8992-CEDACAC5AEE1}" dt="2025-09-16T06:03:32.132" v="5" actId="14100"/>
          <ac:cxnSpMkLst>
            <pc:docMk/>
            <pc:sldMk cId="1800005123" sldId="3734"/>
            <ac:cxnSpMk id="23" creationId="{39D27676-220B-D614-4098-A3FDB08E5B04}"/>
          </ac:cxnSpMkLst>
        </pc:cxnChg>
        <pc:cxnChg chg="mod">
          <ac:chgData name="GABRIELE BANDINI" userId="a07b40f8-2495-4bf9-9538-aa3cdea821b4" providerId="ADAL" clId="{18F20530-55DC-408E-8992-CEDACAC5AEE1}" dt="2025-09-16T06:04:16.395" v="9" actId="14100"/>
          <ac:cxnSpMkLst>
            <pc:docMk/>
            <pc:sldMk cId="1800005123" sldId="3734"/>
            <ac:cxnSpMk id="37" creationId="{A3FC0242-DBE7-126F-AF44-F08AEAB15192}"/>
          </ac:cxnSpMkLst>
        </pc:cxnChg>
      </pc:sldChg>
      <pc:sldChg chg="del">
        <pc:chgData name="GABRIELE BANDINI" userId="a07b40f8-2495-4bf9-9538-aa3cdea821b4" providerId="ADAL" clId="{18F20530-55DC-408E-8992-CEDACAC5AEE1}" dt="2025-09-16T05:53:49.879" v="0" actId="47"/>
        <pc:sldMkLst>
          <pc:docMk/>
          <pc:sldMk cId="262200625" sldId="3739"/>
        </pc:sldMkLst>
      </pc:sldChg>
      <pc:sldChg chg="modSp mod">
        <pc:chgData name="GABRIELE BANDINI" userId="a07b40f8-2495-4bf9-9538-aa3cdea821b4" providerId="ADAL" clId="{18F20530-55DC-408E-8992-CEDACAC5AEE1}" dt="2025-09-16T06:25:41.894" v="27" actId="20577"/>
        <pc:sldMkLst>
          <pc:docMk/>
          <pc:sldMk cId="3295512179" sldId="3740"/>
        </pc:sldMkLst>
        <pc:spChg chg="mod">
          <ac:chgData name="GABRIELE BANDINI" userId="a07b40f8-2495-4bf9-9538-aa3cdea821b4" providerId="ADAL" clId="{18F20530-55DC-408E-8992-CEDACAC5AEE1}" dt="2025-09-16T06:25:41.894" v="27" actId="20577"/>
          <ac:spMkLst>
            <pc:docMk/>
            <pc:sldMk cId="3295512179" sldId="3740"/>
            <ac:spMk id="36" creationId="{52A28358-0E61-D3FD-76D0-706768EEB6F6}"/>
          </ac:spMkLst>
        </pc:spChg>
      </pc:sldChg>
      <pc:sldChg chg="del">
        <pc:chgData name="GABRIELE BANDINI" userId="a07b40f8-2495-4bf9-9538-aa3cdea821b4" providerId="ADAL" clId="{18F20530-55DC-408E-8992-CEDACAC5AEE1}" dt="2025-09-16T05:53:49.879" v="0" actId="47"/>
        <pc:sldMkLst>
          <pc:docMk/>
          <pc:sldMk cId="43550770" sldId="37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7C96A-E0BF-4428-8616-D11EAB60AE94}"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A35D-48A9-4607-B42F-997D2567AEA0}" type="slidenum">
              <a:rPr lang="en-US" smtClean="0"/>
              <a:t>‹#›</a:t>
            </a:fld>
            <a:endParaRPr lang="en-US"/>
          </a:p>
        </p:txBody>
      </p:sp>
    </p:spTree>
    <p:extLst>
      <p:ext uri="{BB962C8B-B14F-4D97-AF65-F5344CB8AC3E}">
        <p14:creationId xmlns:p14="http://schemas.microsoft.com/office/powerpoint/2010/main" val="305820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morning, first of all I would like to </a:t>
            </a:r>
            <a:r>
              <a:rPr lang="en-US" sz="1200" b="1" kern="1200" dirty="0">
                <a:solidFill>
                  <a:schemeClr val="tx1"/>
                </a:solidFill>
                <a:effectLst/>
                <a:latin typeface="+mn-lt"/>
                <a:ea typeface="+mn-ea"/>
                <a:cs typeface="+mn-cs"/>
              </a:rPr>
              <a:t>thank the organizers </a:t>
            </a:r>
            <a:r>
              <a:rPr lang="en-US" sz="1200" kern="1200" dirty="0">
                <a:solidFill>
                  <a:schemeClr val="tx1"/>
                </a:solidFill>
                <a:effectLst/>
                <a:latin typeface="+mn-lt"/>
                <a:ea typeface="+mn-ea"/>
                <a:cs typeface="+mn-cs"/>
              </a:rPr>
              <a:t>for this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name is Gabriele Bandini, and I work at the National Institute of Optics of the National Research Council in Pisa.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 will present the </a:t>
            </a:r>
            <a:r>
              <a:rPr lang="en-US" sz="1200" b="1" kern="1200" dirty="0">
                <a:solidFill>
                  <a:schemeClr val="tx1"/>
                </a:solidFill>
                <a:effectLst/>
                <a:latin typeface="+mn-lt"/>
                <a:ea typeface="+mn-ea"/>
                <a:cs typeface="+mn-cs"/>
              </a:rPr>
              <a:t>progress and current status </a:t>
            </a:r>
            <a:r>
              <a:rPr lang="en-US" sz="1200" kern="1200" dirty="0">
                <a:solidFill>
                  <a:schemeClr val="tx1"/>
                </a:solidFill>
                <a:effectLst/>
                <a:latin typeface="+mn-lt"/>
                <a:ea typeface="+mn-ea"/>
                <a:cs typeface="+mn-cs"/>
              </a:rPr>
              <a:t>of the upgrade of our beamline towards the acceleration of </a:t>
            </a:r>
            <a:r>
              <a:rPr lang="en-US" sz="1200" b="1" kern="1200" dirty="0">
                <a:solidFill>
                  <a:schemeClr val="tx1"/>
                </a:solidFill>
                <a:effectLst/>
                <a:latin typeface="+mn-lt"/>
                <a:ea typeface="+mn-ea"/>
                <a:cs typeface="+mn-cs"/>
              </a:rPr>
              <a:t>VHEE at 100 Hz</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488A35D-48A9-4607-B42F-997D2567AEA0}" type="slidenum">
              <a:rPr lang="en-US" smtClean="0"/>
              <a:t>1</a:t>
            </a:fld>
            <a:endParaRPr lang="en-US"/>
          </a:p>
        </p:txBody>
      </p:sp>
    </p:spTree>
    <p:extLst>
      <p:ext uri="{BB962C8B-B14F-4D97-AF65-F5344CB8AC3E}">
        <p14:creationId xmlns:p14="http://schemas.microsoft.com/office/powerpoint/2010/main" val="375222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to conclude, the research is giving a </a:t>
            </a:r>
            <a:r>
              <a:rPr lang="en-US" b="1" noProof="0" dirty="0"/>
              <a:t>strong boost to the use of laser-plasma accelerators for VHEE </a:t>
            </a:r>
            <a:r>
              <a:rPr lang="en-US" noProof="0" dirty="0"/>
              <a:t>radiotherapy, pushed also by constant improvements in stability, both as pointing and beam characteristics, reliability, dose per pulse and beam manipulation possibilities.</a:t>
            </a:r>
          </a:p>
          <a:p>
            <a:r>
              <a:rPr lang="en-US" noProof="0" dirty="0"/>
              <a:t>To enable the use of FLASH radiotherapy the </a:t>
            </a:r>
            <a:r>
              <a:rPr lang="en-US" b="1" noProof="0" dirty="0"/>
              <a:t>increase of the repetition rate is a key factor</a:t>
            </a:r>
            <a:r>
              <a:rPr lang="en-US" noProof="0" dirty="0"/>
              <a:t>, at least up to 100 Hz.</a:t>
            </a:r>
          </a:p>
          <a:p>
            <a:r>
              <a:rPr lang="en-US" noProof="0" dirty="0"/>
              <a:t>Laser and plasma technologies for such purpose are available, and our lab is committed to the VHEE radiotherapy development programme with laser-plasma accelerators.</a:t>
            </a:r>
          </a:p>
        </p:txBody>
      </p:sp>
      <p:sp>
        <p:nvSpPr>
          <p:cNvPr id="4" name="Slide Number Placeholder 3"/>
          <p:cNvSpPr>
            <a:spLocks noGrp="1"/>
          </p:cNvSpPr>
          <p:nvPr>
            <p:ph type="sldNum" sz="quarter" idx="5"/>
          </p:nvPr>
        </p:nvSpPr>
        <p:spPr/>
        <p:txBody>
          <a:bodyPr/>
          <a:lstStyle/>
          <a:p>
            <a:fld id="{8488A35D-48A9-4607-B42F-997D2567AEA0}" type="slidenum">
              <a:rPr lang="en-US" smtClean="0"/>
              <a:t>10</a:t>
            </a:fld>
            <a:endParaRPr lang="en-US"/>
          </a:p>
        </p:txBody>
      </p:sp>
    </p:spTree>
    <p:extLst>
      <p:ext uri="{BB962C8B-B14F-4D97-AF65-F5344CB8AC3E}">
        <p14:creationId xmlns:p14="http://schemas.microsoft.com/office/powerpoint/2010/main" val="35338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Thanks for the attention!</a:t>
            </a:r>
          </a:p>
        </p:txBody>
      </p:sp>
      <p:sp>
        <p:nvSpPr>
          <p:cNvPr id="4" name="Slide Number Placeholder 3"/>
          <p:cNvSpPr>
            <a:spLocks noGrp="1"/>
          </p:cNvSpPr>
          <p:nvPr>
            <p:ph type="sldNum" sz="quarter" idx="5"/>
          </p:nvPr>
        </p:nvSpPr>
        <p:spPr/>
        <p:txBody>
          <a:bodyPr/>
          <a:lstStyle/>
          <a:p>
            <a:fld id="{8488A35D-48A9-4607-B42F-997D2567AEA0}" type="slidenum">
              <a:rPr lang="en-US" smtClean="0"/>
              <a:t>11</a:t>
            </a:fld>
            <a:endParaRPr lang="en-US"/>
          </a:p>
        </p:txBody>
      </p:sp>
    </p:spTree>
    <p:extLst>
      <p:ext uri="{BB962C8B-B14F-4D97-AF65-F5344CB8AC3E}">
        <p14:creationId xmlns:p14="http://schemas.microsoft.com/office/powerpoint/2010/main" val="302308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quick introduction to </a:t>
            </a:r>
            <a:r>
              <a:rPr lang="en-US" sz="1200" b="1" kern="1200" dirty="0">
                <a:solidFill>
                  <a:schemeClr val="tx1"/>
                </a:solidFill>
                <a:effectLst/>
                <a:latin typeface="+mn-lt"/>
                <a:ea typeface="+mn-ea"/>
                <a:cs typeface="+mn-cs"/>
              </a:rPr>
              <a:t>the institute</a:t>
            </a:r>
            <a:r>
              <a:rPr lang="en-US" sz="1200" kern="1200" dirty="0">
                <a:solidFill>
                  <a:schemeClr val="tx1"/>
                </a:solidFill>
                <a:effectLst/>
                <a:latin typeface="+mn-lt"/>
                <a:ea typeface="+mn-ea"/>
                <a:cs typeface="+mn-cs"/>
              </a:rPr>
              <a:t>: this photo shows the main building of the Pisa research area, which was </a:t>
            </a:r>
            <a:r>
              <a:rPr lang="en-US" sz="1200" b="1" kern="1200" dirty="0">
                <a:solidFill>
                  <a:schemeClr val="tx1"/>
                </a:solidFill>
                <a:effectLst/>
                <a:latin typeface="+mn-lt"/>
                <a:ea typeface="+mn-ea"/>
                <a:cs typeface="+mn-cs"/>
              </a:rPr>
              <a:t>inaugurated in 2000</a:t>
            </a:r>
            <a:r>
              <a:rPr lang="en-US" sz="1200" kern="1200" dirty="0">
                <a:solidFill>
                  <a:schemeClr val="tx1"/>
                </a:solidFill>
                <a:effectLst/>
                <a:latin typeface="+mn-lt"/>
                <a:ea typeface="+mn-ea"/>
                <a:cs typeface="+mn-cs"/>
              </a:rPr>
              <a:t>, this year is the 25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of its foundation.</a:t>
            </a:r>
          </a:p>
          <a:p>
            <a:r>
              <a:rPr lang="en-US" sz="1200" kern="1200" dirty="0">
                <a:solidFill>
                  <a:schemeClr val="tx1"/>
                </a:solidFill>
                <a:effectLst/>
                <a:latin typeface="+mn-lt"/>
                <a:ea typeface="+mn-ea"/>
                <a:cs typeface="+mn-cs"/>
              </a:rPr>
              <a:t>In addition to </a:t>
            </a:r>
            <a:r>
              <a:rPr lang="en-US" sz="1200" b="1" kern="1200" dirty="0">
                <a:solidFill>
                  <a:schemeClr val="tx1"/>
                </a:solidFill>
                <a:effectLst/>
                <a:latin typeface="+mn-lt"/>
                <a:ea typeface="+mn-ea"/>
                <a:cs typeface="+mn-cs"/>
              </a:rPr>
              <a:t>several CNR research institutes</a:t>
            </a:r>
            <a:r>
              <a:rPr lang="en-US" sz="1200" kern="1200" dirty="0">
                <a:solidFill>
                  <a:schemeClr val="tx1"/>
                </a:solidFill>
                <a:effectLst/>
                <a:latin typeface="+mn-lt"/>
                <a:ea typeface="+mn-ea"/>
                <a:cs typeface="+mn-cs"/>
              </a:rPr>
              <a:t>, the area also </a:t>
            </a:r>
            <a:r>
              <a:rPr lang="en-US" sz="1200" b="1" kern="1200" dirty="0">
                <a:solidFill>
                  <a:schemeClr val="tx1"/>
                </a:solidFill>
                <a:effectLst/>
                <a:latin typeface="+mn-lt"/>
                <a:ea typeface="+mn-ea"/>
                <a:cs typeface="+mn-cs"/>
              </a:rPr>
              <a:t>hosts research laboratories </a:t>
            </a:r>
            <a:r>
              <a:rPr lang="en-US" sz="1200" kern="1200" dirty="0">
                <a:solidFill>
                  <a:schemeClr val="tx1"/>
                </a:solidFill>
                <a:effectLst/>
                <a:latin typeface="+mn-lt"/>
                <a:ea typeface="+mn-ea"/>
                <a:cs typeface="+mn-cs"/>
              </a:rPr>
              <a:t>from both public and private institutions.</a:t>
            </a:r>
          </a:p>
        </p:txBody>
      </p:sp>
      <p:sp>
        <p:nvSpPr>
          <p:cNvPr id="4" name="Slide Number Placeholder 3"/>
          <p:cNvSpPr>
            <a:spLocks noGrp="1"/>
          </p:cNvSpPr>
          <p:nvPr>
            <p:ph type="sldNum" sz="quarter" idx="5"/>
          </p:nvPr>
        </p:nvSpPr>
        <p:spPr/>
        <p:txBody>
          <a:bodyPr/>
          <a:lstStyle/>
          <a:p>
            <a:fld id="{8488A35D-48A9-4607-B42F-997D2567AEA0}" type="slidenum">
              <a:rPr lang="en-US" smtClean="0"/>
              <a:t>2</a:t>
            </a:fld>
            <a:endParaRPr lang="en-US"/>
          </a:p>
        </p:txBody>
      </p:sp>
    </p:spTree>
    <p:extLst>
      <p:ext uri="{BB962C8B-B14F-4D97-AF65-F5344CB8AC3E}">
        <p14:creationId xmlns:p14="http://schemas.microsoft.com/office/powerpoint/2010/main" val="350961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these institutes, it hosts the </a:t>
            </a:r>
            <a:r>
              <a:rPr lang="en-US" sz="1200" b="1" kern="1200" dirty="0">
                <a:solidFill>
                  <a:schemeClr val="tx1"/>
                </a:solidFill>
                <a:effectLst/>
                <a:latin typeface="+mn-lt"/>
                <a:ea typeface="+mn-ea"/>
                <a:cs typeface="+mn-cs"/>
              </a:rPr>
              <a:t>National Institute of Optics</a:t>
            </a:r>
            <a:r>
              <a:rPr lang="en-US" sz="1200" kern="1200" dirty="0">
                <a:solidFill>
                  <a:schemeClr val="tx1"/>
                </a:solidFill>
                <a:effectLst/>
                <a:latin typeface="+mn-lt"/>
                <a:ea typeface="+mn-ea"/>
                <a:cs typeface="+mn-cs"/>
              </a:rPr>
              <a:t>, where the </a:t>
            </a:r>
            <a:r>
              <a:rPr lang="en-US" sz="1200" b="1" kern="1200" dirty="0">
                <a:solidFill>
                  <a:schemeClr val="tx1"/>
                </a:solidFill>
                <a:effectLst/>
                <a:latin typeface="+mn-lt"/>
                <a:ea typeface="+mn-ea"/>
                <a:cs typeface="+mn-cs"/>
              </a:rPr>
              <a:t>ILIL</a:t>
            </a:r>
            <a:r>
              <a:rPr lang="en-US" sz="1200" kern="1200" dirty="0">
                <a:solidFill>
                  <a:schemeClr val="tx1"/>
                </a:solidFill>
                <a:effectLst/>
                <a:latin typeface="+mn-lt"/>
                <a:ea typeface="+mn-ea"/>
                <a:cs typeface="+mn-cs"/>
              </a:rPr>
              <a:t> group is engaged in </a:t>
            </a:r>
            <a:r>
              <a:rPr lang="en-US" sz="1200" b="1" kern="1200" dirty="0">
                <a:solidFill>
                  <a:schemeClr val="tx1"/>
                </a:solidFill>
                <a:effectLst/>
                <a:latin typeface="+mn-lt"/>
                <a:ea typeface="+mn-ea"/>
                <a:cs typeface="+mn-cs"/>
              </a:rPr>
              <a:t>LPA</a:t>
            </a:r>
            <a:r>
              <a:rPr lang="en-US" sz="1200" kern="1200" dirty="0">
                <a:solidFill>
                  <a:schemeClr val="tx1"/>
                </a:solidFill>
                <a:effectLst/>
                <a:latin typeface="+mn-lt"/>
                <a:ea typeface="+mn-ea"/>
                <a:cs typeface="+mn-cs"/>
              </a:rPr>
              <a:t> research, with a particular focus on </a:t>
            </a:r>
            <a:r>
              <a:rPr lang="en-US" sz="1200" b="1" kern="1200" dirty="0">
                <a:solidFill>
                  <a:schemeClr val="tx1"/>
                </a:solidFill>
                <a:effectLst/>
                <a:latin typeface="+mn-lt"/>
                <a:ea typeface="+mn-ea"/>
                <a:cs typeface="+mn-cs"/>
              </a:rPr>
              <a:t>medical</a:t>
            </a:r>
            <a:r>
              <a:rPr lang="en-US" sz="1200" kern="1200" dirty="0">
                <a:solidFill>
                  <a:schemeClr val="tx1"/>
                </a:solidFill>
                <a:effectLst/>
                <a:latin typeface="+mn-lt"/>
                <a:ea typeface="+mn-ea"/>
                <a:cs typeface="+mn-cs"/>
              </a:rPr>
              <a:t> applications.</a:t>
            </a:r>
          </a:p>
          <a:p>
            <a:r>
              <a:rPr lang="en-US" sz="1200" kern="1200" dirty="0">
                <a:solidFill>
                  <a:schemeClr val="tx1"/>
                </a:solidFill>
                <a:effectLst/>
                <a:latin typeface="+mn-lt"/>
                <a:ea typeface="+mn-ea"/>
                <a:cs typeface="+mn-cs"/>
              </a:rPr>
              <a:t>So, what are the background and </a:t>
            </a:r>
            <a:r>
              <a:rPr lang="en-US" sz="1200" b="1" kern="1200" dirty="0">
                <a:solidFill>
                  <a:schemeClr val="tx1"/>
                </a:solidFill>
                <a:effectLst/>
                <a:latin typeface="+mn-lt"/>
                <a:ea typeface="+mn-ea"/>
                <a:cs typeface="+mn-cs"/>
              </a:rPr>
              <a:t>motivations</a:t>
            </a:r>
            <a:r>
              <a:rPr lang="en-US" sz="1200" kern="1200" dirty="0">
                <a:solidFill>
                  <a:schemeClr val="tx1"/>
                </a:solidFill>
                <a:effectLst/>
                <a:latin typeface="+mn-lt"/>
                <a:ea typeface="+mn-ea"/>
                <a:cs typeface="+mn-cs"/>
              </a:rPr>
              <a:t> driving this research, not only in our laboratory but in many others around the world?</a:t>
            </a:r>
          </a:p>
        </p:txBody>
      </p:sp>
      <p:sp>
        <p:nvSpPr>
          <p:cNvPr id="4" name="Slide Number Placeholder 3"/>
          <p:cNvSpPr>
            <a:spLocks noGrp="1"/>
          </p:cNvSpPr>
          <p:nvPr>
            <p:ph type="sldNum" sz="quarter" idx="5"/>
          </p:nvPr>
        </p:nvSpPr>
        <p:spPr/>
        <p:txBody>
          <a:bodyPr/>
          <a:lstStyle/>
          <a:p>
            <a:fld id="{8488A35D-48A9-4607-B42F-997D2567AEA0}" type="slidenum">
              <a:rPr lang="en-US" smtClean="0"/>
              <a:t>3</a:t>
            </a:fld>
            <a:endParaRPr lang="en-US"/>
          </a:p>
        </p:txBody>
      </p:sp>
    </p:spTree>
    <p:extLst>
      <p:ext uri="{BB962C8B-B14F-4D97-AF65-F5344CB8AC3E}">
        <p14:creationId xmlns:p14="http://schemas.microsoft.com/office/powerpoint/2010/main" val="184870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t>
            </a:r>
            <a:r>
              <a:rPr lang="en-US" sz="1200" b="1" kern="1200" dirty="0">
                <a:solidFill>
                  <a:schemeClr val="tx1"/>
                </a:solidFill>
                <a:effectLst/>
                <a:latin typeface="+mn-lt"/>
                <a:ea typeface="+mn-ea"/>
                <a:cs typeface="+mn-cs"/>
              </a:rPr>
              <a:t>previous knowledge </a:t>
            </a:r>
            <a:r>
              <a:rPr lang="en-US" sz="1200" kern="1200" dirty="0">
                <a:solidFill>
                  <a:schemeClr val="tx1"/>
                </a:solidFill>
                <a:effectLst/>
                <a:latin typeface="+mn-lt"/>
                <a:ea typeface="+mn-ea"/>
                <a:cs typeface="+mn-cs"/>
              </a:rPr>
              <a:t>and strong </a:t>
            </a:r>
            <a:r>
              <a:rPr lang="en-US" sz="1200" b="1" kern="1200" dirty="0">
                <a:solidFill>
                  <a:schemeClr val="tx1"/>
                </a:solidFill>
                <a:effectLst/>
                <a:latin typeface="+mn-lt"/>
                <a:ea typeface="+mn-ea"/>
                <a:cs typeface="+mn-cs"/>
              </a:rPr>
              <a:t>motivation</a:t>
            </a:r>
            <a:r>
              <a:rPr lang="en-US" sz="1200" kern="1200" dirty="0">
                <a:solidFill>
                  <a:schemeClr val="tx1"/>
                </a:solidFill>
                <a:effectLst/>
                <a:latin typeface="+mn-lt"/>
                <a:ea typeface="+mn-ea"/>
                <a:cs typeface="+mn-cs"/>
              </a:rPr>
              <a:t> to explore </a:t>
            </a:r>
            <a:r>
              <a:rPr lang="en-US" sz="1200" b="1" kern="1200" dirty="0">
                <a:solidFill>
                  <a:schemeClr val="tx1"/>
                </a:solidFill>
                <a:effectLst/>
                <a:latin typeface="+mn-lt"/>
                <a:ea typeface="+mn-ea"/>
                <a:cs typeface="+mn-cs"/>
              </a:rPr>
              <a:t>VHEE</a:t>
            </a:r>
            <a:r>
              <a:rPr lang="en-US" sz="1200" kern="1200" dirty="0">
                <a:solidFill>
                  <a:schemeClr val="tx1"/>
                </a:solidFill>
                <a:effectLst/>
                <a:latin typeface="+mn-lt"/>
                <a:ea typeface="+mn-ea"/>
                <a:cs typeface="+mn-cs"/>
              </a:rPr>
              <a:t> for radiotherapy.</a:t>
            </a:r>
          </a:p>
          <a:p>
            <a:r>
              <a:rPr lang="en-US" sz="1200" kern="1200" dirty="0">
                <a:solidFill>
                  <a:schemeClr val="tx1"/>
                </a:solidFill>
                <a:effectLst/>
                <a:latin typeface="+mn-lt"/>
                <a:ea typeface="+mn-ea"/>
                <a:cs typeface="+mn-cs"/>
              </a:rPr>
              <a:t>First, the ability to irradiate tumors located </a:t>
            </a:r>
            <a:r>
              <a:rPr lang="en-US" sz="1200" b="1" kern="1200" dirty="0">
                <a:solidFill>
                  <a:schemeClr val="tx1"/>
                </a:solidFill>
                <a:effectLst/>
                <a:latin typeface="+mn-lt"/>
                <a:ea typeface="+mn-ea"/>
                <a:cs typeface="+mn-cs"/>
              </a:rPr>
              <a:t>deep</a:t>
            </a:r>
            <a:r>
              <a:rPr lang="en-US" sz="1200" kern="1200" dirty="0">
                <a:solidFill>
                  <a:schemeClr val="tx1"/>
                </a:solidFill>
                <a:effectLst/>
                <a:latin typeface="+mn-lt"/>
                <a:ea typeface="+mn-ea"/>
                <a:cs typeface="+mn-cs"/>
              </a:rPr>
              <a:t> within the human body.</a:t>
            </a:r>
          </a:p>
          <a:p>
            <a:r>
              <a:rPr lang="en-US" sz="1200" kern="1200" dirty="0">
                <a:solidFill>
                  <a:schemeClr val="tx1"/>
                </a:solidFill>
                <a:effectLst/>
                <a:latin typeface="+mn-lt"/>
                <a:ea typeface="+mn-ea"/>
                <a:cs typeface="+mn-cs"/>
              </a:rPr>
              <a:t>This characteristic, typical of particle therapies such as VHEE and protons, benefits from </a:t>
            </a:r>
            <a:r>
              <a:rPr lang="en-US" sz="1200" b="1" kern="1200" dirty="0">
                <a:solidFill>
                  <a:schemeClr val="tx1"/>
                </a:solidFill>
                <a:effectLst/>
                <a:latin typeface="+mn-lt"/>
                <a:ea typeface="+mn-ea"/>
                <a:cs typeface="+mn-cs"/>
              </a:rPr>
              <a:t>reduced scattering and energy degradation </a:t>
            </a:r>
            <a:r>
              <a:rPr lang="en-US" sz="1200" kern="1200" dirty="0">
                <a:solidFill>
                  <a:schemeClr val="tx1"/>
                </a:solidFill>
                <a:effectLst/>
                <a:latin typeface="+mn-lt"/>
                <a:ea typeface="+mn-ea"/>
                <a:cs typeface="+mn-cs"/>
              </a:rPr>
              <a:t>when crossing tissue heterogeneities.</a:t>
            </a:r>
          </a:p>
          <a:p>
            <a:r>
              <a:rPr lang="en-US" sz="1200" kern="1200" dirty="0">
                <a:solidFill>
                  <a:schemeClr val="tx1"/>
                </a:solidFill>
                <a:effectLst/>
                <a:latin typeface="+mn-lt"/>
                <a:ea typeface="+mn-ea"/>
                <a:cs typeface="+mn-cs"/>
              </a:rPr>
              <a:t>Furthermore, since these are charged particles, magnetic fields can be used to </a:t>
            </a:r>
            <a:r>
              <a:rPr lang="en-US" sz="1200" b="1" kern="1200" dirty="0">
                <a:solidFill>
                  <a:schemeClr val="tx1"/>
                </a:solidFill>
                <a:effectLst/>
                <a:latin typeface="+mn-lt"/>
                <a:ea typeface="+mn-ea"/>
                <a:cs typeface="+mn-cs"/>
              </a:rPr>
              <a:t>manipulate</a:t>
            </a:r>
            <a:r>
              <a:rPr lang="en-US" sz="1200" kern="1200" dirty="0">
                <a:solidFill>
                  <a:schemeClr val="tx1"/>
                </a:solidFill>
                <a:effectLst/>
                <a:latin typeface="+mn-lt"/>
                <a:ea typeface="+mn-ea"/>
                <a:cs typeface="+mn-cs"/>
              </a:rPr>
              <a:t> the accelerated beams, </a:t>
            </a:r>
            <a:r>
              <a:rPr lang="en-US" sz="1200" b="1" kern="1200" dirty="0">
                <a:solidFill>
                  <a:schemeClr val="tx1"/>
                </a:solidFill>
                <a:effectLst/>
                <a:latin typeface="+mn-lt"/>
                <a:ea typeface="+mn-ea"/>
                <a:cs typeface="+mn-cs"/>
              </a:rPr>
              <a:t>focusing</a:t>
            </a:r>
            <a:r>
              <a:rPr lang="en-US" sz="1200" kern="1200" dirty="0">
                <a:solidFill>
                  <a:schemeClr val="tx1"/>
                </a:solidFill>
                <a:effectLst/>
                <a:latin typeface="+mn-lt"/>
                <a:ea typeface="+mn-ea"/>
                <a:cs typeface="+mn-cs"/>
              </a:rPr>
              <a:t> them on the PTV and thereby reducing entrance dose, but also to </a:t>
            </a:r>
            <a:r>
              <a:rPr lang="en-US" sz="1200" b="1" kern="1200" dirty="0">
                <a:solidFill>
                  <a:schemeClr val="tx1"/>
                </a:solidFill>
                <a:effectLst/>
                <a:latin typeface="+mn-lt"/>
                <a:ea typeface="+mn-ea"/>
                <a:cs typeface="+mn-cs"/>
              </a:rPr>
              <a:t>filter out </a:t>
            </a:r>
            <a:r>
              <a:rPr lang="en-US" sz="1200" kern="1200" dirty="0">
                <a:solidFill>
                  <a:schemeClr val="tx1"/>
                </a:solidFill>
                <a:effectLst/>
                <a:latin typeface="+mn-lt"/>
                <a:ea typeface="+mn-ea"/>
                <a:cs typeface="+mn-cs"/>
              </a:rPr>
              <a:t>unwanted energy components, for instance when dealing with broad energy spectra such those typical from LPA.</a:t>
            </a:r>
          </a:p>
          <a:p>
            <a:r>
              <a:rPr lang="en-US" sz="1200" kern="1200" dirty="0">
                <a:solidFill>
                  <a:schemeClr val="tx1"/>
                </a:solidFill>
                <a:effectLst/>
                <a:latin typeface="+mn-lt"/>
                <a:ea typeface="+mn-ea"/>
                <a:cs typeface="+mn-cs"/>
              </a:rPr>
              <a:t>They are also excellent </a:t>
            </a:r>
            <a:r>
              <a:rPr lang="en-US" sz="1200" b="1" kern="1200" dirty="0">
                <a:solidFill>
                  <a:schemeClr val="tx1"/>
                </a:solidFill>
                <a:effectLst/>
                <a:latin typeface="+mn-lt"/>
                <a:ea typeface="+mn-ea"/>
                <a:cs typeface="+mn-cs"/>
              </a:rPr>
              <a:t>candidates for FLASH radiotherapy</a:t>
            </a:r>
            <a:r>
              <a:rPr lang="en-US" sz="1200" kern="1200" dirty="0">
                <a:solidFill>
                  <a:schemeClr val="tx1"/>
                </a:solidFill>
                <a:effectLst/>
                <a:latin typeface="+mn-lt"/>
                <a:ea typeface="+mn-ea"/>
                <a:cs typeface="+mn-cs"/>
              </a:rPr>
              <a:t>, with potential to spare healthy tissue, expand the therapeutic window, and reduce treatment duration.</a:t>
            </a:r>
          </a:p>
          <a:p>
            <a:r>
              <a:rPr lang="en-US" sz="1200" kern="1200" dirty="0">
                <a:solidFill>
                  <a:schemeClr val="tx1"/>
                </a:solidFill>
                <a:effectLst/>
                <a:latin typeface="+mn-lt"/>
                <a:ea typeface="+mn-ea"/>
                <a:cs typeface="+mn-cs"/>
              </a:rPr>
              <a:t>Having established that VHEEs are a valuable tool we should aim to use in radiotherapy, there are also </a:t>
            </a:r>
            <a:r>
              <a:rPr lang="en-US" sz="1200" b="1" kern="1200" dirty="0">
                <a:solidFill>
                  <a:schemeClr val="tx1"/>
                </a:solidFill>
                <a:effectLst/>
                <a:latin typeface="+mn-lt"/>
                <a:ea typeface="+mn-ea"/>
                <a:cs typeface="+mn-cs"/>
              </a:rPr>
              <a:t>reasons to consider LPAs</a:t>
            </a:r>
            <a:r>
              <a:rPr lang="en-US" sz="1200" kern="1200" dirty="0">
                <a:solidFill>
                  <a:schemeClr val="tx1"/>
                </a:solidFill>
                <a:effectLst/>
                <a:latin typeface="+mn-lt"/>
                <a:ea typeface="+mn-ea"/>
                <a:cs typeface="+mn-cs"/>
              </a:rPr>
              <a:t> in this context.</a:t>
            </a:r>
          </a:p>
          <a:p>
            <a:r>
              <a:rPr lang="en-US" sz="1200" kern="1200" dirty="0">
                <a:solidFill>
                  <a:schemeClr val="tx1"/>
                </a:solidFill>
                <a:effectLst/>
                <a:latin typeface="+mn-lt"/>
                <a:ea typeface="+mn-ea"/>
                <a:cs typeface="+mn-cs"/>
              </a:rPr>
              <a:t>These systems are now compact, including their laser generation and transport setups; delivering the laser to the interaction point is much simpler than transporting electrons or protons.</a:t>
            </a:r>
          </a:p>
          <a:p>
            <a:r>
              <a:rPr lang="en-US" sz="1200" kern="1200" dirty="0">
                <a:solidFill>
                  <a:schemeClr val="tx1"/>
                </a:solidFill>
                <a:effectLst/>
                <a:latin typeface="+mn-lt"/>
                <a:ea typeface="+mn-ea"/>
                <a:cs typeface="+mn-cs"/>
              </a:rPr>
              <a:t>The stability of laser–plasma acceleration is steadily improving, and the electric fields sustained in plasma enable extremely small accelerating cavities.</a:t>
            </a:r>
          </a:p>
          <a:p>
            <a:r>
              <a:rPr lang="en-US" sz="1200" kern="1200" dirty="0">
                <a:solidFill>
                  <a:schemeClr val="tx1"/>
                </a:solidFill>
                <a:effectLst/>
                <a:latin typeface="+mn-lt"/>
                <a:ea typeface="+mn-ea"/>
                <a:cs typeface="+mn-cs"/>
              </a:rPr>
              <a:t>The electron beams thus accelerated have durations on the order of pico- or femtoseconds, resulting in extremely high instantaneous dose rates whose biological effects are currently under study.</a:t>
            </a:r>
          </a:p>
          <a:p>
            <a:r>
              <a:rPr lang="en-US" sz="1200" kern="1200" dirty="0">
                <a:solidFill>
                  <a:schemeClr val="tx1"/>
                </a:solidFill>
                <a:effectLst/>
                <a:latin typeface="+mn-lt"/>
                <a:ea typeface="+mn-ea"/>
                <a:cs typeface="+mn-cs"/>
              </a:rPr>
              <a:t>High energy and dose per pulse values have been demonstrated with this acceleration technique—though in separate works—and these beams are also suitable for multi-field irradiation and intensity-modulated techniques.</a:t>
            </a:r>
          </a:p>
          <a:p>
            <a:r>
              <a:rPr lang="en-US" sz="1200" kern="1200" dirty="0">
                <a:solidFill>
                  <a:schemeClr val="tx1"/>
                </a:solidFill>
                <a:effectLst/>
                <a:latin typeface="+mn-lt"/>
                <a:ea typeface="+mn-ea"/>
                <a:cs typeface="+mn-cs"/>
              </a:rPr>
              <a:t>All this explains why there is such </a:t>
            </a:r>
            <a:r>
              <a:rPr lang="en-US" sz="1200" b="1" kern="1200" dirty="0">
                <a:solidFill>
                  <a:schemeClr val="tx1"/>
                </a:solidFill>
                <a:effectLst/>
                <a:latin typeface="+mn-lt"/>
                <a:ea typeface="+mn-ea"/>
                <a:cs typeface="+mn-cs"/>
              </a:rPr>
              <a:t>strong momentum </a:t>
            </a:r>
            <a:r>
              <a:rPr lang="en-US" sz="1200" kern="1200" dirty="0">
                <a:solidFill>
                  <a:schemeClr val="tx1"/>
                </a:solidFill>
                <a:effectLst/>
                <a:latin typeface="+mn-lt"/>
                <a:ea typeface="+mn-ea"/>
                <a:cs typeface="+mn-cs"/>
              </a:rPr>
              <a:t>towards the development of these technologies in many laboratories worldwide.</a:t>
            </a:r>
          </a:p>
          <a:p>
            <a:r>
              <a:rPr lang="en-US" sz="1200" kern="1200" dirty="0">
                <a:solidFill>
                  <a:schemeClr val="tx1"/>
                </a:solidFill>
                <a:effectLst/>
                <a:latin typeface="+mn-lt"/>
                <a:ea typeface="+mn-ea"/>
                <a:cs typeface="+mn-cs"/>
              </a:rPr>
              <a:t>Within this context, I will introduce some works and projects recently involving our group.</a:t>
            </a:r>
          </a:p>
        </p:txBody>
      </p:sp>
      <p:sp>
        <p:nvSpPr>
          <p:cNvPr id="4" name="Slide Number Placeholder 3"/>
          <p:cNvSpPr>
            <a:spLocks noGrp="1"/>
          </p:cNvSpPr>
          <p:nvPr>
            <p:ph type="sldNum" sz="quarter" idx="5"/>
          </p:nvPr>
        </p:nvSpPr>
        <p:spPr/>
        <p:txBody>
          <a:bodyPr/>
          <a:lstStyle/>
          <a:p>
            <a:fld id="{8488A35D-48A9-4607-B42F-997D2567AEA0}" type="slidenum">
              <a:rPr lang="en-US" smtClean="0"/>
              <a:t>4</a:t>
            </a:fld>
            <a:endParaRPr lang="en-US"/>
          </a:p>
        </p:txBody>
      </p:sp>
    </p:spTree>
    <p:extLst>
      <p:ext uri="{BB962C8B-B14F-4D97-AF65-F5344CB8AC3E}">
        <p14:creationId xmlns:p14="http://schemas.microsoft.com/office/powerpoint/2010/main" val="3201182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a study on </a:t>
            </a:r>
            <a:r>
              <a:rPr lang="en-US" sz="1200" b="1" kern="1200" dirty="0">
                <a:solidFill>
                  <a:schemeClr val="tx1"/>
                </a:solidFill>
                <a:effectLst/>
                <a:latin typeface="+mn-lt"/>
                <a:ea typeface="+mn-ea"/>
                <a:cs typeface="+mn-cs"/>
              </a:rPr>
              <a:t>real-time dosimetry</a:t>
            </a:r>
            <a:r>
              <a:rPr lang="en-US" sz="1200" kern="1200" dirty="0">
                <a:solidFill>
                  <a:schemeClr val="tx1"/>
                </a:solidFill>
                <a:effectLst/>
                <a:latin typeface="+mn-lt"/>
                <a:ea typeface="+mn-ea"/>
                <a:cs typeface="+mn-cs"/>
              </a:rPr>
              <a:t>, a crucial aspect for both VHEE and FLASH radiotherapy.</a:t>
            </a:r>
          </a:p>
          <a:p>
            <a:r>
              <a:rPr lang="en-US" sz="1200" kern="1200" dirty="0">
                <a:solidFill>
                  <a:schemeClr val="tx1"/>
                </a:solidFill>
                <a:effectLst/>
                <a:latin typeface="+mn-lt"/>
                <a:ea typeface="+mn-ea"/>
                <a:cs typeface="+mn-cs"/>
              </a:rPr>
              <a:t>In this work, which is currently under </a:t>
            </a:r>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and it’s from my </a:t>
            </a:r>
            <a:r>
              <a:rPr lang="en-US" sz="1200" b="1" kern="1200" dirty="0">
                <a:solidFill>
                  <a:schemeClr val="tx1"/>
                </a:solidFill>
                <a:effectLst/>
                <a:latin typeface="+mn-lt"/>
                <a:ea typeface="+mn-ea"/>
                <a:cs typeface="+mn-cs"/>
              </a:rPr>
              <a:t>colleagues</a:t>
            </a:r>
            <a:r>
              <a:rPr lang="en-US" sz="1200" kern="1200" dirty="0">
                <a:solidFill>
                  <a:schemeClr val="tx1"/>
                </a:solidFill>
                <a:effectLst/>
                <a:latin typeface="+mn-lt"/>
                <a:ea typeface="+mn-ea"/>
                <a:cs typeface="+mn-cs"/>
              </a:rPr>
              <a:t> and main authors David Gregocki and Petra Koster, an ICT is used to measure the charge of an electron beam and, from this, estimate the dose deposited on an RCF.</a:t>
            </a:r>
          </a:p>
          <a:p>
            <a:r>
              <a:rPr lang="en-US" sz="1200" kern="1200" dirty="0">
                <a:solidFill>
                  <a:schemeClr val="tx1"/>
                </a:solidFill>
                <a:effectLst/>
                <a:latin typeface="+mn-lt"/>
                <a:ea typeface="+mn-ea"/>
                <a:cs typeface="+mn-cs"/>
              </a:rPr>
              <a:t>At the top you can see the experimental </a:t>
            </a:r>
            <a:r>
              <a:rPr lang="en-US" sz="1200" b="1" kern="1200" dirty="0">
                <a:solidFill>
                  <a:schemeClr val="tx1"/>
                </a:solidFill>
                <a:effectLst/>
                <a:latin typeface="+mn-lt"/>
                <a:ea typeface="+mn-ea"/>
                <a:cs typeface="+mn-cs"/>
              </a:rPr>
              <a:t>setup</a:t>
            </a:r>
            <a:r>
              <a:rPr lang="en-US" sz="1200" kern="1200" dirty="0">
                <a:solidFill>
                  <a:schemeClr val="tx1"/>
                </a:solidFill>
                <a:effectLst/>
                <a:latin typeface="+mn-lt"/>
                <a:ea typeface="+mn-ea"/>
                <a:cs typeface="+mn-cs"/>
              </a:rPr>
              <a:t>: the interaction chamber, the ICT placed just outside the vacuum chamber, and an RCF to measure deposited dose.</a:t>
            </a:r>
          </a:p>
          <a:p>
            <a:r>
              <a:rPr lang="en-US" sz="1200" kern="1200" dirty="0">
                <a:solidFill>
                  <a:schemeClr val="tx1"/>
                </a:solidFill>
                <a:effectLst/>
                <a:latin typeface="+mn-lt"/>
                <a:ea typeface="+mn-ea"/>
                <a:cs typeface="+mn-cs"/>
              </a:rPr>
              <a:t>There is also a camera for visualizing the beams on Lanex screens and a magnetic dipole inserted for energy spectrum measurements.</a:t>
            </a:r>
          </a:p>
          <a:p>
            <a:r>
              <a:rPr lang="en-US" sz="1200" kern="1200" dirty="0">
                <a:solidFill>
                  <a:schemeClr val="tx1"/>
                </a:solidFill>
                <a:effectLst/>
                <a:latin typeface="+mn-lt"/>
                <a:ea typeface="+mn-ea"/>
                <a:cs typeface="+mn-cs"/>
              </a:rPr>
              <a:t>Below are images of the four EBT3 RCFs used for dose measurement at different dose levels, and the spectrum measured during the experiment, with a peak energy slightly above 40 MeV.</a:t>
            </a:r>
          </a:p>
          <a:p>
            <a:r>
              <a:rPr lang="en-US" sz="1200" kern="1200" dirty="0">
                <a:solidFill>
                  <a:schemeClr val="tx1"/>
                </a:solidFill>
                <a:effectLst/>
                <a:latin typeface="+mn-lt"/>
                <a:ea typeface="+mn-ea"/>
                <a:cs typeface="+mn-cs"/>
              </a:rPr>
              <a:t>Even though these energies are somewhat below the VHEE range, the method remains valid.</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idea</a:t>
            </a:r>
            <a:r>
              <a:rPr lang="en-US" sz="1200" kern="1200" dirty="0">
                <a:solidFill>
                  <a:schemeClr val="tx1"/>
                </a:solidFill>
                <a:effectLst/>
                <a:latin typeface="+mn-lt"/>
                <a:ea typeface="+mn-ea"/>
                <a:cs typeface="+mn-cs"/>
              </a:rPr>
              <a:t> is that, for deposition in thicknesses smaller than the penetration depth of electrons at a given energy, the dose depends on the restricted mass collisional stopping power and on the electron fluence.</a:t>
            </a:r>
          </a:p>
          <a:p>
            <a:r>
              <a:rPr lang="en-US" sz="1200" kern="1200" dirty="0">
                <a:solidFill>
                  <a:schemeClr val="tx1"/>
                </a:solidFill>
                <a:effectLst/>
                <a:latin typeface="+mn-lt"/>
                <a:ea typeface="+mn-ea"/>
                <a:cs typeface="+mn-cs"/>
              </a:rPr>
              <a:t>In the first </a:t>
            </a:r>
            <a:r>
              <a:rPr lang="en-US" sz="1200" b="1" kern="1200" dirty="0">
                <a:solidFill>
                  <a:schemeClr val="tx1"/>
                </a:solidFill>
                <a:effectLst/>
                <a:latin typeface="+mn-lt"/>
                <a:ea typeface="+mn-ea"/>
                <a:cs typeface="+mn-cs"/>
              </a:rPr>
              <a:t>graph on the left</a:t>
            </a:r>
            <a:r>
              <a:rPr lang="en-US" sz="1200" kern="1200" dirty="0">
                <a:solidFill>
                  <a:schemeClr val="tx1"/>
                </a:solidFill>
                <a:effectLst/>
                <a:latin typeface="+mn-lt"/>
                <a:ea typeface="+mn-ea"/>
                <a:cs typeface="+mn-cs"/>
              </a:rPr>
              <a:t>, you can see a comparison between the sum of the charges measured over 10 shots per repetition and the dose measured by the RCF placed behind the ICT.</a:t>
            </a:r>
          </a:p>
          <a:p>
            <a:r>
              <a:rPr lang="en-US" sz="1200" kern="1200" dirty="0">
                <a:solidFill>
                  <a:schemeClr val="tx1"/>
                </a:solidFill>
                <a:effectLst/>
                <a:latin typeface="+mn-lt"/>
                <a:ea typeface="+mn-ea"/>
                <a:cs typeface="+mn-cs"/>
              </a:rPr>
              <a:t>From the dose deposited on the RCF, using the proposed model, the electron fluence can be derived (by applying the weighted average of the restricted mass collisional stopping power over the energy spectrum), and thus the beam charge can be calculated.</a:t>
            </a:r>
          </a:p>
          <a:p>
            <a:r>
              <a:rPr lang="en-US" sz="1200" kern="1200" dirty="0">
                <a:solidFill>
                  <a:schemeClr val="tx1"/>
                </a:solidFill>
                <a:effectLst/>
                <a:latin typeface="+mn-lt"/>
                <a:ea typeface="+mn-ea"/>
                <a:cs typeface="+mn-cs"/>
              </a:rPr>
              <a:t>A calibration factor can then be obtained, as shown in the graph below, to correlate the charge read by the ICT to the deposited dose, yielding a real-time dose monitoring system.</a:t>
            </a:r>
          </a:p>
        </p:txBody>
      </p:sp>
      <p:sp>
        <p:nvSpPr>
          <p:cNvPr id="4" name="Slide Number Placeholder 3"/>
          <p:cNvSpPr>
            <a:spLocks noGrp="1"/>
          </p:cNvSpPr>
          <p:nvPr>
            <p:ph type="sldNum" sz="quarter" idx="5"/>
          </p:nvPr>
        </p:nvSpPr>
        <p:spPr/>
        <p:txBody>
          <a:bodyPr/>
          <a:lstStyle/>
          <a:p>
            <a:fld id="{8488A35D-48A9-4607-B42F-997D2567AEA0}" type="slidenum">
              <a:rPr lang="en-US" smtClean="0"/>
              <a:t>5</a:t>
            </a:fld>
            <a:endParaRPr lang="en-US"/>
          </a:p>
        </p:txBody>
      </p:sp>
    </p:spTree>
    <p:extLst>
      <p:ext uri="{BB962C8B-B14F-4D97-AF65-F5344CB8AC3E}">
        <p14:creationId xmlns:p14="http://schemas.microsoft.com/office/powerpoint/2010/main" val="150735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Recently, we also carried out </a:t>
            </a:r>
            <a:r>
              <a:rPr lang="en-US" sz="1200" b="1" kern="1200" dirty="0">
                <a:solidFill>
                  <a:schemeClr val="tx1"/>
                </a:solidFill>
                <a:effectLst/>
                <a:latin typeface="+mn-lt"/>
                <a:ea typeface="+mn-ea"/>
                <a:cs typeface="+mn-cs"/>
              </a:rPr>
              <a:t>radiobiology</a:t>
            </a:r>
            <a:r>
              <a:rPr lang="en-US" sz="1200" kern="1200" dirty="0">
                <a:solidFill>
                  <a:schemeClr val="tx1"/>
                </a:solidFill>
                <a:effectLst/>
                <a:latin typeface="+mn-lt"/>
                <a:ea typeface="+mn-ea"/>
                <a:cs typeface="+mn-cs"/>
              </a:rPr>
              <a:t> experiments, in particular irradiating blood samples.</a:t>
            </a:r>
          </a:p>
          <a:p>
            <a:r>
              <a:rPr lang="en-US" sz="1200" kern="1200" dirty="0">
                <a:solidFill>
                  <a:schemeClr val="tx1"/>
                </a:solidFill>
                <a:effectLst/>
                <a:latin typeface="+mn-lt"/>
                <a:ea typeface="+mn-ea"/>
                <a:cs typeface="+mn-cs"/>
              </a:rPr>
              <a:t>For the irradiation, a 3D-printed </a:t>
            </a:r>
            <a:r>
              <a:rPr lang="en-US" sz="1200" b="1" kern="1200" dirty="0">
                <a:solidFill>
                  <a:schemeClr val="tx1"/>
                </a:solidFill>
                <a:effectLst/>
                <a:latin typeface="+mn-lt"/>
                <a:ea typeface="+mn-ea"/>
                <a:cs typeface="+mn-cs"/>
              </a:rPr>
              <a:t>setup</a:t>
            </a:r>
            <a:r>
              <a:rPr lang="en-US" sz="1200" kern="1200" dirty="0">
                <a:solidFill>
                  <a:schemeClr val="tx1"/>
                </a:solidFill>
                <a:effectLst/>
                <a:latin typeface="+mn-lt"/>
                <a:ea typeface="+mn-ea"/>
                <a:cs typeface="+mn-cs"/>
              </a:rPr>
              <a:t> was built to host optional collimators, the Teflon adapter with the Eppendorf vial containing the blood sample, RCFs placed in front of and behind the vial to measure deposited dose, and a cap with a Lanex screen target to check alignment of the electron beam with the setup.</a:t>
            </a:r>
          </a:p>
          <a:p>
            <a:r>
              <a:rPr lang="en-US" sz="1200" kern="1200" dirty="0">
                <a:solidFill>
                  <a:schemeClr val="tx1"/>
                </a:solidFill>
                <a:effectLst/>
                <a:latin typeface="+mn-lt"/>
                <a:ea typeface="+mn-ea"/>
                <a:cs typeface="+mn-cs"/>
              </a:rPr>
              <a:t>To optimize </a:t>
            </a:r>
            <a:r>
              <a:rPr lang="en-US" sz="1200" b="1" kern="1200" dirty="0">
                <a:solidFill>
                  <a:schemeClr val="tx1"/>
                </a:solidFill>
                <a:effectLst/>
                <a:latin typeface="+mn-lt"/>
                <a:ea typeface="+mn-ea"/>
                <a:cs typeface="+mn-cs"/>
              </a:rPr>
              <a:t>alignment</a:t>
            </a:r>
            <a:r>
              <a:rPr lang="en-US" sz="1200" kern="1200" dirty="0">
                <a:solidFill>
                  <a:schemeClr val="tx1"/>
                </a:solidFill>
                <a:effectLst/>
                <a:latin typeface="+mn-lt"/>
                <a:ea typeface="+mn-ea"/>
                <a:cs typeface="+mn-cs"/>
              </a:rPr>
              <a:t>, the structure was mounted with three orthogonal motorized translations and was designed to be inserted into a kinetic mirror mount and aligned with the beam direction.</a:t>
            </a:r>
          </a:p>
          <a:p>
            <a:r>
              <a:rPr lang="en-US" sz="1200" kern="1200" dirty="0">
                <a:solidFill>
                  <a:schemeClr val="tx1"/>
                </a:solidFill>
                <a:effectLst/>
                <a:latin typeface="+mn-lt"/>
                <a:ea typeface="+mn-ea"/>
                <a:cs typeface="+mn-cs"/>
              </a:rPr>
              <a:t>Here you can see the setup and </a:t>
            </a:r>
            <a:r>
              <a:rPr lang="en-US" sz="1200" b="1" kern="1200" dirty="0">
                <a:solidFill>
                  <a:schemeClr val="tx1"/>
                </a:solidFill>
                <a:effectLst/>
                <a:latin typeface="+mn-lt"/>
                <a:ea typeface="+mn-ea"/>
                <a:cs typeface="+mn-cs"/>
              </a:rPr>
              <a:t>images from the camera </a:t>
            </a:r>
            <a:r>
              <a:rPr lang="en-US" sz="1200" kern="1200" dirty="0">
                <a:solidFill>
                  <a:schemeClr val="tx1"/>
                </a:solidFill>
                <a:effectLst/>
                <a:latin typeface="+mn-lt"/>
                <a:ea typeface="+mn-ea"/>
                <a:cs typeface="+mn-cs"/>
              </a:rPr>
              <a:t>recording several repetitions on the sample under irradiation.</a:t>
            </a:r>
          </a:p>
          <a:p>
            <a:r>
              <a:rPr lang="en-US" sz="1200" kern="1200" dirty="0">
                <a:solidFill>
                  <a:schemeClr val="tx1"/>
                </a:solidFill>
                <a:effectLst/>
                <a:latin typeface="+mn-lt"/>
                <a:ea typeface="+mn-ea"/>
                <a:cs typeface="+mn-cs"/>
              </a:rPr>
              <a:t>The tests performed on the samples included </a:t>
            </a:r>
            <a:r>
              <a:rPr lang="en-US" sz="1200" b="1" kern="1200" dirty="0">
                <a:solidFill>
                  <a:schemeClr val="tx1"/>
                </a:solidFill>
                <a:effectLst/>
                <a:latin typeface="+mn-lt"/>
                <a:ea typeface="+mn-ea"/>
                <a:cs typeface="+mn-cs"/>
              </a:rPr>
              <a:t>micronucleus assay and telomere length </a:t>
            </a:r>
            <a:r>
              <a:rPr lang="en-US" sz="1200" kern="1200" dirty="0">
                <a:solidFill>
                  <a:schemeClr val="tx1"/>
                </a:solidFill>
                <a:effectLst/>
                <a:latin typeface="+mn-lt"/>
                <a:ea typeface="+mn-ea"/>
                <a:cs typeface="+mn-cs"/>
              </a:rPr>
              <a:t>measurements.</a:t>
            </a:r>
          </a:p>
          <a:p>
            <a:r>
              <a:rPr lang="en-US" sz="1200" kern="1200" dirty="0">
                <a:solidFill>
                  <a:schemeClr val="tx1"/>
                </a:solidFill>
                <a:effectLst/>
                <a:latin typeface="+mn-lt"/>
                <a:ea typeface="+mn-ea"/>
                <a:cs typeface="+mn-cs"/>
              </a:rPr>
              <a:t>Our preliminary results indicate a </a:t>
            </a:r>
            <a:r>
              <a:rPr lang="en-US" sz="1200" b="1" kern="1200" dirty="0">
                <a:solidFill>
                  <a:schemeClr val="tx1"/>
                </a:solidFill>
                <a:effectLst/>
                <a:latin typeface="+mn-lt"/>
                <a:ea typeface="+mn-ea"/>
                <a:cs typeface="+mn-cs"/>
              </a:rPr>
              <a:t>dose–response relationship </a:t>
            </a:r>
            <a:r>
              <a:rPr lang="en-US" sz="1200" kern="1200" dirty="0">
                <a:solidFill>
                  <a:schemeClr val="tx1"/>
                </a:solidFill>
                <a:effectLst/>
                <a:latin typeface="+mn-lt"/>
                <a:ea typeface="+mn-ea"/>
                <a:cs typeface="+mn-cs"/>
              </a:rPr>
              <a:t>to radiation, characterized by telomere shortening and increased chromosomal damage, both in targeted and bystander effects.</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comparison</a:t>
            </a:r>
            <a:r>
              <a:rPr lang="en-US" sz="1200" kern="1200" dirty="0">
                <a:solidFill>
                  <a:schemeClr val="tx1"/>
                </a:solidFill>
                <a:effectLst/>
                <a:latin typeface="+mn-lt"/>
                <a:ea typeface="+mn-ea"/>
                <a:cs typeface="+mn-cs"/>
              </a:rPr>
              <a:t> between VHEE (~75 MeV) and 100 keV photons, now under validation, suggests lower damage from VHEE on healthy cells for the same administered dose.</a:t>
            </a:r>
          </a:p>
        </p:txBody>
      </p:sp>
      <p:sp>
        <p:nvSpPr>
          <p:cNvPr id="4" name="Slide Number Placeholder 3"/>
          <p:cNvSpPr>
            <a:spLocks noGrp="1"/>
          </p:cNvSpPr>
          <p:nvPr>
            <p:ph type="sldNum" sz="quarter" idx="5"/>
          </p:nvPr>
        </p:nvSpPr>
        <p:spPr/>
        <p:txBody>
          <a:bodyPr/>
          <a:lstStyle/>
          <a:p>
            <a:fld id="{8488A35D-48A9-4607-B42F-997D2567AEA0}" type="slidenum">
              <a:rPr lang="en-US" smtClean="0"/>
              <a:t>6</a:t>
            </a:fld>
            <a:endParaRPr lang="en-US"/>
          </a:p>
        </p:txBody>
      </p:sp>
    </p:spTree>
    <p:extLst>
      <p:ext uri="{BB962C8B-B14F-4D97-AF65-F5344CB8AC3E}">
        <p14:creationId xmlns:p14="http://schemas.microsoft.com/office/powerpoint/2010/main" val="128399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project instead which is worth mentioning in this context is the Tuscany Health Ecosystem, </a:t>
            </a:r>
            <a:r>
              <a:rPr lang="en-US" sz="1200" b="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which is going to end in its actual form this year.</a:t>
            </a:r>
          </a:p>
          <a:p>
            <a:r>
              <a:rPr lang="en-US" sz="1200" kern="1200" dirty="0">
                <a:solidFill>
                  <a:schemeClr val="tx1"/>
                </a:solidFill>
                <a:effectLst/>
                <a:latin typeface="+mn-lt"/>
                <a:ea typeface="+mn-ea"/>
                <a:cs typeface="+mn-cs"/>
              </a:rPr>
              <a:t>THE is a regional initiative with the mission of transforming cutting-edge </a:t>
            </a:r>
            <a:r>
              <a:rPr lang="en-US" sz="1200" b="1" kern="1200" dirty="0">
                <a:solidFill>
                  <a:schemeClr val="tx1"/>
                </a:solidFill>
                <a:effectLst/>
                <a:latin typeface="+mn-lt"/>
                <a:ea typeface="+mn-ea"/>
                <a:cs typeface="+mn-cs"/>
              </a:rPr>
              <a:t>research in Tuscany into real applications</a:t>
            </a:r>
            <a:r>
              <a:rPr lang="en-US" sz="1200" kern="1200" dirty="0">
                <a:solidFill>
                  <a:schemeClr val="tx1"/>
                </a:solidFill>
                <a:effectLst/>
                <a:latin typeface="+mn-lt"/>
                <a:ea typeface="+mn-ea"/>
                <a:cs typeface="+mn-cs"/>
              </a:rPr>
              <a:t>, new enterprises, and innovative technologies for health and well-being.</a:t>
            </a:r>
          </a:p>
          <a:p>
            <a:r>
              <a:rPr lang="en-US" sz="1200" kern="1200" dirty="0">
                <a:solidFill>
                  <a:schemeClr val="tx1"/>
                </a:solidFill>
                <a:effectLst/>
                <a:latin typeface="+mn-lt"/>
                <a:ea typeface="+mn-ea"/>
                <a:cs typeface="+mn-cs"/>
              </a:rPr>
              <a:t>Funded by the </a:t>
            </a:r>
            <a:r>
              <a:rPr lang="en-US" sz="1200" b="1" kern="1200" dirty="0">
                <a:solidFill>
                  <a:schemeClr val="tx1"/>
                </a:solidFill>
                <a:effectLst/>
                <a:latin typeface="+mn-lt"/>
                <a:ea typeface="+mn-ea"/>
                <a:cs typeface="+mn-cs"/>
              </a:rPr>
              <a:t>PNRR and </a:t>
            </a:r>
            <a:r>
              <a:rPr lang="en-US" sz="1200" b="1" kern="1200" dirty="0" err="1">
                <a:solidFill>
                  <a:schemeClr val="tx1"/>
                </a:solidFill>
                <a:effectLst/>
                <a:latin typeface="+mn-lt"/>
                <a:ea typeface="+mn-ea"/>
                <a:cs typeface="+mn-cs"/>
              </a:rPr>
              <a:t>NextGenerationEU</a:t>
            </a:r>
            <a:r>
              <a:rPr lang="en-US" sz="1200" kern="1200" dirty="0">
                <a:solidFill>
                  <a:schemeClr val="tx1"/>
                </a:solidFill>
                <a:effectLst/>
                <a:latin typeface="+mn-lt"/>
                <a:ea typeface="+mn-ea"/>
                <a:cs typeface="+mn-cs"/>
              </a:rPr>
              <a:t>, it is the only Italian innovation ecosystem entirely dedicated to life sciences.</a:t>
            </a:r>
          </a:p>
          <a:p>
            <a:r>
              <a:rPr lang="en-US" sz="1200" kern="1200" dirty="0">
                <a:solidFill>
                  <a:schemeClr val="tx1"/>
                </a:solidFill>
                <a:effectLst/>
                <a:latin typeface="+mn-lt"/>
                <a:ea typeface="+mn-ea"/>
                <a:cs typeface="+mn-cs"/>
              </a:rPr>
              <a:t>It brings together all Tuscan universities, research institutes, and many private companies, creating a regional hub to foster </a:t>
            </a:r>
            <a:r>
              <a:rPr lang="en-US" sz="1200" b="1" kern="1200" dirty="0">
                <a:solidFill>
                  <a:schemeClr val="tx1"/>
                </a:solidFill>
                <a:effectLst/>
                <a:latin typeface="+mn-lt"/>
                <a:ea typeface="+mn-ea"/>
                <a:cs typeface="+mn-cs"/>
              </a:rPr>
              <a:t>innovation and entrepreneurship</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research, organized into “Spokes”, ranges from diagnostics to therapies, from robotics to nanotechnologies and digital health.</a:t>
            </a:r>
          </a:p>
          <a:p>
            <a:r>
              <a:rPr lang="en-US" sz="1200" b="1" kern="1200" dirty="0">
                <a:solidFill>
                  <a:schemeClr val="tx1"/>
                </a:solidFill>
                <a:effectLst/>
                <a:latin typeface="+mn-lt"/>
                <a:ea typeface="+mn-ea"/>
                <a:cs typeface="+mn-cs"/>
              </a:rPr>
              <a:t>Spoke 1</a:t>
            </a:r>
            <a:r>
              <a:rPr lang="en-US" sz="1200" kern="1200" dirty="0">
                <a:solidFill>
                  <a:schemeClr val="tx1"/>
                </a:solidFill>
                <a:effectLst/>
                <a:latin typeface="+mn-lt"/>
                <a:ea typeface="+mn-ea"/>
                <a:cs typeface="+mn-cs"/>
              </a:rPr>
              <a:t>, “Advanced Radiotherapies and Diagnostics in Oncology”, is coordinated by INO, and it is divided into </a:t>
            </a:r>
            <a:r>
              <a:rPr lang="en-US" sz="1200" b="1" kern="1200" dirty="0">
                <a:solidFill>
                  <a:schemeClr val="tx1"/>
                </a:solidFill>
                <a:effectLst/>
                <a:latin typeface="+mn-lt"/>
                <a:ea typeface="+mn-ea"/>
                <a:cs typeface="+mn-cs"/>
              </a:rPr>
              <a:t>8 work packages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topics of this work packages includes research in </a:t>
            </a:r>
            <a:r>
              <a:rPr lang="en-US" sz="1200" b="1" kern="1200" dirty="0">
                <a:solidFill>
                  <a:schemeClr val="tx1"/>
                </a:solidFill>
                <a:effectLst/>
                <a:latin typeface="+mn-lt"/>
                <a:ea typeface="+mn-ea"/>
                <a:cs typeface="+mn-cs"/>
              </a:rPr>
              <a:t>areas such </a:t>
            </a:r>
            <a:r>
              <a:rPr lang="en-US" sz="1200" kern="1200" dirty="0">
                <a:solidFill>
                  <a:schemeClr val="tx1"/>
                </a:solidFill>
                <a:effectLst/>
                <a:latin typeface="+mn-lt"/>
                <a:ea typeface="+mn-ea"/>
                <a:cs typeface="+mn-cs"/>
              </a:rPr>
              <a:t>as new accelerator technology for FLASH radiotherapy, study of radiobiological effects, technology for high dose-rate dosimetry, which is a very important topic in FLASH-RT, new radiotracers development, advanced diagnostic approaches, novel dose deposition control techniques, synthesis of new radiopharmaceuticals, opening then a path from radiobiology to clinical application.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this is at the basis and </a:t>
            </a:r>
            <a:r>
              <a:rPr lang="en-US" sz="1200" b="1" kern="1200" dirty="0">
                <a:solidFill>
                  <a:schemeClr val="tx1"/>
                </a:solidFill>
                <a:effectLst/>
                <a:latin typeface="+mn-lt"/>
                <a:ea typeface="+mn-ea"/>
                <a:cs typeface="+mn-cs"/>
              </a:rPr>
              <a:t>justifies the commitment </a:t>
            </a:r>
            <a:r>
              <a:rPr lang="en-US" sz="1200" kern="1200" dirty="0">
                <a:solidFill>
                  <a:schemeClr val="tx1"/>
                </a:solidFill>
                <a:effectLst/>
                <a:latin typeface="+mn-lt"/>
                <a:ea typeface="+mn-ea"/>
                <a:cs typeface="+mn-cs"/>
              </a:rPr>
              <a:t>made to the upgrade of the beamline at the ILIL laboratories.</a:t>
            </a:r>
          </a:p>
        </p:txBody>
      </p:sp>
      <p:sp>
        <p:nvSpPr>
          <p:cNvPr id="4" name="Slide Number Placeholder 3"/>
          <p:cNvSpPr>
            <a:spLocks noGrp="1"/>
          </p:cNvSpPr>
          <p:nvPr>
            <p:ph type="sldNum" sz="quarter" idx="5"/>
          </p:nvPr>
        </p:nvSpPr>
        <p:spPr/>
        <p:txBody>
          <a:bodyPr/>
          <a:lstStyle/>
          <a:p>
            <a:fld id="{8488A35D-48A9-4607-B42F-997D2567AEA0}" type="slidenum">
              <a:rPr lang="en-US" smtClean="0"/>
              <a:t>7</a:t>
            </a:fld>
            <a:endParaRPr lang="en-US"/>
          </a:p>
        </p:txBody>
      </p:sp>
    </p:spTree>
    <p:extLst>
      <p:ext uri="{BB962C8B-B14F-4D97-AF65-F5344CB8AC3E}">
        <p14:creationId xmlns:p14="http://schemas.microsoft.com/office/powerpoint/2010/main" val="24251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7856F-723E-C412-8D25-70A4551F2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CC253-22AA-312E-FD6D-EAA560FFB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67B4C-10A1-CACE-A7F9-CE71E8745A8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At the top right we see the </a:t>
            </a:r>
            <a:r>
              <a:rPr lang="en-US" sz="1200" b="1" kern="1200" dirty="0">
                <a:solidFill>
                  <a:schemeClr val="tx1"/>
                </a:solidFill>
                <a:effectLst/>
                <a:latin typeface="+mn-lt"/>
                <a:ea typeface="+mn-ea"/>
                <a:cs typeface="+mn-cs"/>
              </a:rPr>
              <a:t>current infrastructure</a:t>
            </a:r>
            <a:r>
              <a:rPr lang="en-US" sz="1200" kern="1200" dirty="0">
                <a:solidFill>
                  <a:schemeClr val="tx1"/>
                </a:solidFill>
                <a:effectLst/>
                <a:latin typeface="+mn-lt"/>
                <a:ea typeface="+mn-ea"/>
                <a:cs typeface="+mn-cs"/>
              </a:rPr>
              <a:t>, characterized by a 10 Hz front-end and a </a:t>
            </a:r>
            <a:r>
              <a:rPr lang="en-US" sz="1200" kern="1200" dirty="0" err="1">
                <a:solidFill>
                  <a:schemeClr val="tx1"/>
                </a:solidFill>
                <a:effectLst/>
                <a:latin typeface="+mn-lt"/>
                <a:ea typeface="+mn-ea"/>
                <a:cs typeface="+mn-cs"/>
              </a:rPr>
              <a:t>multipass</a:t>
            </a:r>
            <a:r>
              <a:rPr lang="en-US" sz="1200" kern="1200" dirty="0">
                <a:solidFill>
                  <a:schemeClr val="tx1"/>
                </a:solidFill>
                <a:effectLst/>
                <a:latin typeface="+mn-lt"/>
                <a:ea typeface="+mn-ea"/>
                <a:cs typeface="+mn-cs"/>
              </a:rPr>
              <a:t> final amplification stage at 1 Hz up to 220 TW.</a:t>
            </a:r>
          </a:p>
          <a:p>
            <a:r>
              <a:rPr lang="en-US" sz="1200" kern="1200" dirty="0">
                <a:solidFill>
                  <a:schemeClr val="tx1"/>
                </a:solidFill>
                <a:effectLst/>
                <a:latin typeface="+mn-lt"/>
                <a:ea typeface="+mn-ea"/>
                <a:cs typeface="+mn-cs"/>
              </a:rPr>
              <a:t>This is the system currently used for laser–plasma interaction, which takes place in the shielded target area highlighted in </a:t>
            </a:r>
            <a:r>
              <a:rPr lang="en-US" sz="1200" b="1" kern="1200" dirty="0">
                <a:solidFill>
                  <a:schemeClr val="tx1"/>
                </a:solidFill>
                <a:effectLst/>
                <a:latin typeface="+mn-lt"/>
                <a:ea typeface="+mn-ea"/>
                <a:cs typeface="+mn-cs"/>
              </a:rPr>
              <a:t>green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present, the beamline stops there.</a:t>
            </a:r>
          </a:p>
          <a:p>
            <a:r>
              <a:rPr lang="en-US" sz="1200" kern="1200" dirty="0">
                <a:solidFill>
                  <a:schemeClr val="tx1"/>
                </a:solidFill>
                <a:effectLst/>
                <a:latin typeface="+mn-lt"/>
                <a:ea typeface="+mn-ea"/>
                <a:cs typeface="+mn-cs"/>
              </a:rPr>
              <a:t>The upgrade will first introduce a new </a:t>
            </a:r>
            <a:r>
              <a:rPr lang="en-US" sz="1200" b="1" kern="1200" dirty="0">
                <a:solidFill>
                  <a:schemeClr val="tx1"/>
                </a:solidFill>
                <a:effectLst/>
                <a:latin typeface="+mn-lt"/>
                <a:ea typeface="+mn-ea"/>
                <a:cs typeface="+mn-cs"/>
              </a:rPr>
              <a:t>100 Hz front-end</a:t>
            </a:r>
            <a:r>
              <a:rPr lang="en-US" sz="1200" kern="1200" dirty="0">
                <a:solidFill>
                  <a:schemeClr val="tx1"/>
                </a:solidFill>
                <a:effectLst/>
                <a:latin typeface="+mn-lt"/>
                <a:ea typeface="+mn-ea"/>
                <a:cs typeface="+mn-cs"/>
              </a:rPr>
              <a:t>, with improved stability and control, both in terms of pointing and energy.</a:t>
            </a:r>
          </a:p>
          <a:p>
            <a:r>
              <a:rPr lang="en-US" sz="1200" kern="1200" dirty="0">
                <a:solidFill>
                  <a:schemeClr val="tx1"/>
                </a:solidFill>
                <a:effectLst/>
                <a:latin typeface="+mn-lt"/>
                <a:ea typeface="+mn-ea"/>
                <a:cs typeface="+mn-cs"/>
              </a:rPr>
              <a:t>We hope that this upgrade will already lead to </a:t>
            </a:r>
            <a:r>
              <a:rPr lang="en-US" sz="1200" b="1" kern="1200" dirty="0">
                <a:solidFill>
                  <a:schemeClr val="tx1"/>
                </a:solidFill>
                <a:effectLst/>
                <a:latin typeface="+mn-lt"/>
                <a:ea typeface="+mn-ea"/>
                <a:cs typeface="+mn-cs"/>
              </a:rPr>
              <a:t>improved quality and stability </a:t>
            </a:r>
            <a:r>
              <a:rPr lang="en-US" sz="1200" kern="1200" dirty="0">
                <a:solidFill>
                  <a:schemeClr val="tx1"/>
                </a:solidFill>
                <a:effectLst/>
                <a:latin typeface="+mn-lt"/>
                <a:ea typeface="+mn-ea"/>
                <a:cs typeface="+mn-cs"/>
              </a:rPr>
              <a:t>in the accelerated electron beam characteristics.</a:t>
            </a:r>
          </a:p>
          <a:p>
            <a:r>
              <a:rPr lang="en-US" sz="1200" kern="1200" dirty="0">
                <a:solidFill>
                  <a:schemeClr val="tx1"/>
                </a:solidFill>
                <a:effectLst/>
                <a:latin typeface="+mn-lt"/>
                <a:ea typeface="+mn-ea"/>
                <a:cs typeface="+mn-cs"/>
              </a:rPr>
              <a:t>After that, a </a:t>
            </a:r>
            <a:r>
              <a:rPr lang="en-US" sz="1200" b="1" kern="1200" dirty="0">
                <a:solidFill>
                  <a:schemeClr val="tx1"/>
                </a:solidFill>
                <a:effectLst/>
                <a:latin typeface="+mn-lt"/>
                <a:ea typeface="+mn-ea"/>
                <a:cs typeface="+mn-cs"/>
              </a:rPr>
              <a:t>brand-new laser system </a:t>
            </a:r>
            <a:r>
              <a:rPr lang="en-US" sz="1200" kern="1200" dirty="0">
                <a:solidFill>
                  <a:schemeClr val="tx1"/>
                </a:solidFill>
                <a:effectLst/>
                <a:latin typeface="+mn-lt"/>
                <a:ea typeface="+mn-ea"/>
                <a:cs typeface="+mn-cs"/>
              </a:rPr>
              <a:t>will be set into operation: after the full upgrade of the beamline, it will still be possible to operate the 220 TW, 1 Hz line—up to 7 J before the optical compressor—but it will also be possible to use the laser at 100 Hz and 1 J final output for laser-plasma acceleration.</a:t>
            </a:r>
          </a:p>
          <a:p>
            <a:r>
              <a:rPr lang="en-US" sz="1200" kern="1200" dirty="0">
                <a:solidFill>
                  <a:schemeClr val="tx1"/>
                </a:solidFill>
                <a:effectLst/>
                <a:latin typeface="+mn-lt"/>
                <a:ea typeface="+mn-ea"/>
                <a:cs typeface="+mn-cs"/>
              </a:rPr>
              <a:t>Of course, this will require a high average power compressor, high average power transport to target, high repetition rate gas target and a data collection system able to sample fast enough.</a:t>
            </a:r>
          </a:p>
        </p:txBody>
      </p:sp>
      <p:sp>
        <p:nvSpPr>
          <p:cNvPr id="4" name="Slide Number Placeholder 3">
            <a:extLst>
              <a:ext uri="{FF2B5EF4-FFF2-40B4-BE49-F238E27FC236}">
                <a16:creationId xmlns:a16="http://schemas.microsoft.com/office/drawing/2014/main" id="{1575057C-D814-C40C-B1D1-D4AD5C9A9F46}"/>
              </a:ext>
            </a:extLst>
          </p:cNvPr>
          <p:cNvSpPr>
            <a:spLocks noGrp="1"/>
          </p:cNvSpPr>
          <p:nvPr>
            <p:ph type="sldNum" sz="quarter" idx="5"/>
          </p:nvPr>
        </p:nvSpPr>
        <p:spPr/>
        <p:txBody>
          <a:bodyPr/>
          <a:lstStyle/>
          <a:p>
            <a:fld id="{8488A35D-48A9-4607-B42F-997D2567AEA0}" type="slidenum">
              <a:rPr lang="en-US" smtClean="0"/>
              <a:t>8</a:t>
            </a:fld>
            <a:endParaRPr lang="en-US"/>
          </a:p>
        </p:txBody>
      </p:sp>
    </p:spTree>
    <p:extLst>
      <p:ext uri="{BB962C8B-B14F-4D97-AF65-F5344CB8AC3E}">
        <p14:creationId xmlns:p14="http://schemas.microsoft.com/office/powerpoint/2010/main" val="130486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acceleration process of this improved beamline will take place into an </a:t>
            </a:r>
            <a:r>
              <a:rPr lang="en-US" sz="1200" b="1" kern="1200" dirty="0">
                <a:solidFill>
                  <a:schemeClr val="tx1"/>
                </a:solidFill>
                <a:effectLst/>
                <a:latin typeface="+mn-lt"/>
                <a:ea typeface="+mn-ea"/>
                <a:cs typeface="+mn-cs"/>
              </a:rPr>
              <a:t>underground bunker</a:t>
            </a:r>
            <a:r>
              <a:rPr lang="en-US" sz="1200" kern="1200" dirty="0">
                <a:solidFill>
                  <a:schemeClr val="tx1"/>
                </a:solidFill>
                <a:effectLst/>
                <a:latin typeface="+mn-lt"/>
                <a:ea typeface="+mn-ea"/>
                <a:cs typeface="+mn-cs"/>
              </a:rPr>
              <a:t>, which will be reached by the laser beam via underground pipes.</a:t>
            </a:r>
          </a:p>
          <a:p>
            <a:r>
              <a:rPr lang="en-US" sz="1200" kern="1200" dirty="0">
                <a:solidFill>
                  <a:schemeClr val="tx1"/>
                </a:solidFill>
                <a:effectLst/>
                <a:latin typeface="+mn-lt"/>
                <a:ea typeface="+mn-ea"/>
                <a:cs typeface="+mn-cs"/>
              </a:rPr>
              <a:t>All upgrades are funded and in progress.</a:t>
            </a:r>
          </a:p>
          <a:p>
            <a:r>
              <a:rPr lang="en-US" sz="1200" kern="1200" dirty="0">
                <a:solidFill>
                  <a:schemeClr val="tx1"/>
                </a:solidFill>
                <a:effectLst/>
                <a:latin typeface="+mn-lt"/>
                <a:ea typeface="+mn-ea"/>
                <a:cs typeface="+mn-cs"/>
              </a:rPr>
              <a:t>Work on the front-end upgrade and excavation of the bunker will begin in the coming weeks, and most of the system is expected to be </a:t>
            </a:r>
            <a:r>
              <a:rPr lang="en-US" sz="1200" b="1" kern="1200" dirty="0">
                <a:solidFill>
                  <a:schemeClr val="tx1"/>
                </a:solidFill>
                <a:effectLst/>
                <a:latin typeface="+mn-lt"/>
                <a:ea typeface="+mn-ea"/>
                <a:cs typeface="+mn-cs"/>
              </a:rPr>
              <a:t>completed by 2026</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488A35D-48A9-4607-B42F-997D2567AEA0}" type="slidenum">
              <a:rPr lang="en-US" smtClean="0"/>
              <a:t>9</a:t>
            </a:fld>
            <a:endParaRPr lang="en-US"/>
          </a:p>
        </p:txBody>
      </p:sp>
    </p:spTree>
    <p:extLst>
      <p:ext uri="{BB962C8B-B14F-4D97-AF65-F5344CB8AC3E}">
        <p14:creationId xmlns:p14="http://schemas.microsoft.com/office/powerpoint/2010/main" val="3805554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0916B-3AFB-4A67-257B-112811D9EC95}"/>
              </a:ext>
            </a:extLst>
          </p:cNvPr>
          <p:cNvSpPr/>
          <p:nvPr userDrawn="1"/>
        </p:nvSpPr>
        <p:spPr>
          <a:xfrm>
            <a:off x="0" y="0"/>
            <a:ext cx="12192000" cy="6858000"/>
          </a:xfrm>
          <a:prstGeom prst="rect">
            <a:avLst/>
          </a:prstGeom>
          <a:solidFill>
            <a:srgbClr val="B34240"/>
          </a:solidFill>
          <a:ln>
            <a:solidFill>
              <a:srgbClr val="B342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044D6D-0374-D474-21E0-F38DEAF85FD6}"/>
              </a:ext>
            </a:extLst>
          </p:cNvPr>
          <p:cNvSpPr>
            <a:spLocks noGrp="1"/>
          </p:cNvSpPr>
          <p:nvPr>
            <p:ph type="ctrTitle"/>
          </p:nvPr>
        </p:nvSpPr>
        <p:spPr>
          <a:xfrm>
            <a:off x="5142491" y="1387548"/>
            <a:ext cx="6096000" cy="2387600"/>
          </a:xfrm>
        </p:spPr>
        <p:txBody>
          <a:bodyPr anchor="b"/>
          <a:lstStyle>
            <a:lvl1pPr algn="ctr">
              <a:defRPr sz="6000">
                <a:solidFill>
                  <a:srgbClr val="D7D7D7"/>
                </a:solidFill>
              </a:defRPr>
            </a:lvl1pPr>
          </a:lstStyle>
          <a:p>
            <a:r>
              <a:rPr lang="en-US" dirty="0"/>
              <a:t>Click to edit Master title style</a:t>
            </a:r>
          </a:p>
        </p:txBody>
      </p:sp>
      <p:sp>
        <p:nvSpPr>
          <p:cNvPr id="3" name="Subtitle 2">
            <a:extLst>
              <a:ext uri="{FF2B5EF4-FFF2-40B4-BE49-F238E27FC236}">
                <a16:creationId xmlns:a16="http://schemas.microsoft.com/office/drawing/2014/main" id="{77D3D244-26EB-8A7D-D0C3-C787BAB506FC}"/>
              </a:ext>
            </a:extLst>
          </p:cNvPr>
          <p:cNvSpPr>
            <a:spLocks noGrp="1"/>
          </p:cNvSpPr>
          <p:nvPr>
            <p:ph type="subTitle" idx="1"/>
          </p:nvPr>
        </p:nvSpPr>
        <p:spPr>
          <a:xfrm>
            <a:off x="5142489" y="3867223"/>
            <a:ext cx="6096001" cy="1655762"/>
          </a:xfrm>
        </p:spPr>
        <p:txBody>
          <a:bodyPr/>
          <a:lstStyle>
            <a:lvl1pPr marL="0" indent="0" algn="ctr">
              <a:buNone/>
              <a:defRPr sz="2400">
                <a:solidFill>
                  <a:srgbClr val="D7D7D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26" name="Picture 2" descr="Registration – CNR-INO Symposium 2024">
            <a:extLst>
              <a:ext uri="{FF2B5EF4-FFF2-40B4-BE49-F238E27FC236}">
                <a16:creationId xmlns:a16="http://schemas.microsoft.com/office/drawing/2014/main" id="{5AF6FF5F-AE6D-2FA0-4DD1-0242554DD7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2090" y="2083666"/>
            <a:ext cx="3759349"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7FF585F4-72E6-F06A-F815-8BFAE195C383}"/>
              </a:ext>
            </a:extLst>
          </p:cNvPr>
          <p:cNvCxnSpPr>
            <a:cxnSpLocks/>
          </p:cNvCxnSpPr>
          <p:nvPr userDrawn="1"/>
        </p:nvCxnSpPr>
        <p:spPr>
          <a:xfrm>
            <a:off x="4902345" y="1387548"/>
            <a:ext cx="0" cy="4135437"/>
          </a:xfrm>
          <a:prstGeom prst="line">
            <a:avLst/>
          </a:prstGeom>
          <a:ln w="38100">
            <a:solidFill>
              <a:srgbClr val="D7D7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11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6BB5-DD3A-42E8-FCA6-7F517B5D4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A3D23E-971E-0AD7-D64F-0989363E12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842AD-3D80-E39C-B2F2-0C02EBB5F03B}"/>
              </a:ext>
            </a:extLst>
          </p:cNvPr>
          <p:cNvSpPr>
            <a:spLocks noGrp="1"/>
          </p:cNvSpPr>
          <p:nvPr>
            <p:ph type="dt" sz="half" idx="10"/>
          </p:nvPr>
        </p:nvSpPr>
        <p:spPr>
          <a:xfrm>
            <a:off x="394857" y="6403657"/>
            <a:ext cx="1831109" cy="365125"/>
          </a:xfrm>
          <a:prstGeom prst="rect">
            <a:avLst/>
          </a:prstGeom>
        </p:spPr>
        <p:txBody>
          <a:bodyPr/>
          <a:lstStyle/>
          <a:p>
            <a:fld id="{8823DF02-4F3A-4EF1-9CD4-F45FE28A1B11}" type="datetime1">
              <a:rPr lang="en-US" smtClean="0"/>
              <a:t>9/15/2025</a:t>
            </a:fld>
            <a:endParaRPr lang="en-US"/>
          </a:p>
        </p:txBody>
      </p:sp>
      <p:sp>
        <p:nvSpPr>
          <p:cNvPr id="5" name="Footer Placeholder 4">
            <a:extLst>
              <a:ext uri="{FF2B5EF4-FFF2-40B4-BE49-F238E27FC236}">
                <a16:creationId xmlns:a16="http://schemas.microsoft.com/office/drawing/2014/main" id="{BADEE94E-6CEB-F389-A5B0-421A8983514E}"/>
              </a:ext>
            </a:extLst>
          </p:cNvPr>
          <p:cNvSpPr>
            <a:spLocks noGrp="1"/>
          </p:cNvSpPr>
          <p:nvPr>
            <p:ph type="ftr" sz="quarter" idx="11"/>
          </p:nvPr>
        </p:nvSpPr>
        <p:spPr/>
        <p:txBody>
          <a:bodyPr/>
          <a:lstStyle/>
          <a:p>
            <a:r>
              <a:rPr lang="en-US"/>
              <a:t>Progress towards 100 Hz operations of the VHEE beamline at ILIL</a:t>
            </a:r>
          </a:p>
        </p:txBody>
      </p:sp>
      <p:sp>
        <p:nvSpPr>
          <p:cNvPr id="6" name="Slide Number Placeholder 5">
            <a:extLst>
              <a:ext uri="{FF2B5EF4-FFF2-40B4-BE49-F238E27FC236}">
                <a16:creationId xmlns:a16="http://schemas.microsoft.com/office/drawing/2014/main" id="{ED1847E1-866D-8EEB-8653-D4E08B0507F2}"/>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3140650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5B472-481E-FE5E-D936-C8F09379F3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8771B-A6E5-0693-6A00-FC0D09FAF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DE03F-5E6A-957F-D6C9-44B243E11293}"/>
              </a:ext>
            </a:extLst>
          </p:cNvPr>
          <p:cNvSpPr>
            <a:spLocks noGrp="1"/>
          </p:cNvSpPr>
          <p:nvPr>
            <p:ph type="dt" sz="half" idx="10"/>
          </p:nvPr>
        </p:nvSpPr>
        <p:spPr>
          <a:xfrm>
            <a:off x="394857" y="6403657"/>
            <a:ext cx="1831109" cy="365125"/>
          </a:xfrm>
          <a:prstGeom prst="rect">
            <a:avLst/>
          </a:prstGeom>
        </p:spPr>
        <p:txBody>
          <a:bodyPr/>
          <a:lstStyle/>
          <a:p>
            <a:fld id="{EA56126E-017A-452D-9FAC-0C5B27BB6C80}" type="datetime1">
              <a:rPr lang="en-US" smtClean="0"/>
              <a:t>9/15/2025</a:t>
            </a:fld>
            <a:endParaRPr lang="en-US"/>
          </a:p>
        </p:txBody>
      </p:sp>
      <p:sp>
        <p:nvSpPr>
          <p:cNvPr id="5" name="Footer Placeholder 4">
            <a:extLst>
              <a:ext uri="{FF2B5EF4-FFF2-40B4-BE49-F238E27FC236}">
                <a16:creationId xmlns:a16="http://schemas.microsoft.com/office/drawing/2014/main" id="{4688D3CA-4C57-9F49-311E-A5106F378364}"/>
              </a:ext>
            </a:extLst>
          </p:cNvPr>
          <p:cNvSpPr>
            <a:spLocks noGrp="1"/>
          </p:cNvSpPr>
          <p:nvPr>
            <p:ph type="ftr" sz="quarter" idx="11"/>
          </p:nvPr>
        </p:nvSpPr>
        <p:spPr/>
        <p:txBody>
          <a:bodyPr/>
          <a:lstStyle/>
          <a:p>
            <a:r>
              <a:rPr lang="en-US"/>
              <a:t>Progress towards 100 Hz operations of the VHEE beamline at ILIL</a:t>
            </a:r>
          </a:p>
        </p:txBody>
      </p:sp>
      <p:sp>
        <p:nvSpPr>
          <p:cNvPr id="6" name="Slide Number Placeholder 5">
            <a:extLst>
              <a:ext uri="{FF2B5EF4-FFF2-40B4-BE49-F238E27FC236}">
                <a16:creationId xmlns:a16="http://schemas.microsoft.com/office/drawing/2014/main" id="{CFCB606E-3D9D-9320-F583-6EC25A62D473}"/>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359601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C324-4732-A3CF-A36F-7375F32640CF}"/>
              </a:ext>
            </a:extLst>
          </p:cNvPr>
          <p:cNvSpPr>
            <a:spLocks noGrp="1"/>
          </p:cNvSpPr>
          <p:nvPr>
            <p:ph type="title"/>
          </p:nvPr>
        </p:nvSpPr>
        <p:spPr>
          <a:xfrm>
            <a:off x="394857" y="0"/>
            <a:ext cx="7315200"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3E71F3-860F-B822-E714-4406582D23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FEE89-89A7-B282-A702-3C400708F51C}"/>
              </a:ext>
            </a:extLst>
          </p:cNvPr>
          <p:cNvSpPr>
            <a:spLocks noGrp="1"/>
          </p:cNvSpPr>
          <p:nvPr>
            <p:ph type="dt" sz="half" idx="10"/>
          </p:nvPr>
        </p:nvSpPr>
        <p:spPr>
          <a:xfrm>
            <a:off x="394857" y="6403657"/>
            <a:ext cx="1831109" cy="365125"/>
          </a:xfrm>
          <a:prstGeom prst="rect">
            <a:avLst/>
          </a:prstGeom>
        </p:spPr>
        <p:txBody>
          <a:bodyPr/>
          <a:lstStyle/>
          <a:p>
            <a:fld id="{250C4A61-60CF-41EC-B34B-5312865FC1E7}" type="datetime1">
              <a:rPr lang="en-US" smtClean="0"/>
              <a:t>9/15/2025</a:t>
            </a:fld>
            <a:endParaRPr lang="en-US"/>
          </a:p>
        </p:txBody>
      </p:sp>
      <p:sp>
        <p:nvSpPr>
          <p:cNvPr id="5" name="Footer Placeholder 4">
            <a:extLst>
              <a:ext uri="{FF2B5EF4-FFF2-40B4-BE49-F238E27FC236}">
                <a16:creationId xmlns:a16="http://schemas.microsoft.com/office/drawing/2014/main" id="{BDD90E13-D305-6668-6C18-A3C909D57FD2}"/>
              </a:ext>
            </a:extLst>
          </p:cNvPr>
          <p:cNvSpPr>
            <a:spLocks noGrp="1"/>
          </p:cNvSpPr>
          <p:nvPr>
            <p:ph type="ftr" sz="quarter" idx="11"/>
          </p:nvPr>
        </p:nvSpPr>
        <p:spPr/>
        <p:txBody>
          <a:bodyPr/>
          <a:lstStyle/>
          <a:p>
            <a:r>
              <a:rPr lang="en-US"/>
              <a:t>Progress towards 100 Hz operations of the VHEE beamline at ILIL</a:t>
            </a:r>
          </a:p>
        </p:txBody>
      </p:sp>
      <p:sp>
        <p:nvSpPr>
          <p:cNvPr id="6" name="Slide Number Placeholder 5">
            <a:extLst>
              <a:ext uri="{FF2B5EF4-FFF2-40B4-BE49-F238E27FC236}">
                <a16:creationId xmlns:a16="http://schemas.microsoft.com/office/drawing/2014/main" id="{2469234A-9103-6A41-7AFF-34B29E057ECF}"/>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297607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B5CF-DC4B-1EDB-FDDD-3DE29C13B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84543F-B10B-6AA2-9EB1-49E6DEB413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3A167-8F09-31BB-26B8-6BB28F7C463C}"/>
              </a:ext>
            </a:extLst>
          </p:cNvPr>
          <p:cNvSpPr>
            <a:spLocks noGrp="1"/>
          </p:cNvSpPr>
          <p:nvPr>
            <p:ph type="dt" sz="half" idx="10"/>
          </p:nvPr>
        </p:nvSpPr>
        <p:spPr>
          <a:xfrm>
            <a:off x="394857" y="6403657"/>
            <a:ext cx="1831109" cy="365125"/>
          </a:xfrm>
          <a:prstGeom prst="rect">
            <a:avLst/>
          </a:prstGeom>
        </p:spPr>
        <p:txBody>
          <a:bodyPr/>
          <a:lstStyle/>
          <a:p>
            <a:fld id="{2C9DACF4-BDFD-4054-B184-9318C6178BE9}" type="datetime1">
              <a:rPr lang="en-US" smtClean="0"/>
              <a:t>9/15/2025</a:t>
            </a:fld>
            <a:endParaRPr lang="en-US"/>
          </a:p>
        </p:txBody>
      </p:sp>
      <p:sp>
        <p:nvSpPr>
          <p:cNvPr id="5" name="Footer Placeholder 4">
            <a:extLst>
              <a:ext uri="{FF2B5EF4-FFF2-40B4-BE49-F238E27FC236}">
                <a16:creationId xmlns:a16="http://schemas.microsoft.com/office/drawing/2014/main" id="{264D4CAA-87A8-F423-3B72-91C50B5E2560}"/>
              </a:ext>
            </a:extLst>
          </p:cNvPr>
          <p:cNvSpPr>
            <a:spLocks noGrp="1"/>
          </p:cNvSpPr>
          <p:nvPr>
            <p:ph type="ftr" sz="quarter" idx="11"/>
          </p:nvPr>
        </p:nvSpPr>
        <p:spPr/>
        <p:txBody>
          <a:bodyPr/>
          <a:lstStyle/>
          <a:p>
            <a:r>
              <a:rPr lang="en-US"/>
              <a:t>Progress towards 100 Hz operations of the VHEE beamline at ILIL</a:t>
            </a:r>
          </a:p>
        </p:txBody>
      </p:sp>
      <p:sp>
        <p:nvSpPr>
          <p:cNvPr id="6" name="Slide Number Placeholder 5">
            <a:extLst>
              <a:ext uri="{FF2B5EF4-FFF2-40B4-BE49-F238E27FC236}">
                <a16:creationId xmlns:a16="http://schemas.microsoft.com/office/drawing/2014/main" id="{B44C2872-1843-E45B-9A03-5E20D2801F5D}"/>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49775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9C4A0-59C3-0DB4-D4F8-35A968476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B83E7C-401C-6A72-D1F0-C5A771D2B3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45003E-20AC-3306-F100-0E7F830C91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F3687-EAC7-FB47-99CA-9A2F8551D46E}"/>
              </a:ext>
            </a:extLst>
          </p:cNvPr>
          <p:cNvSpPr>
            <a:spLocks noGrp="1"/>
          </p:cNvSpPr>
          <p:nvPr>
            <p:ph type="dt" sz="half" idx="10"/>
          </p:nvPr>
        </p:nvSpPr>
        <p:spPr>
          <a:xfrm>
            <a:off x="394857" y="6403657"/>
            <a:ext cx="1831109" cy="365125"/>
          </a:xfrm>
          <a:prstGeom prst="rect">
            <a:avLst/>
          </a:prstGeom>
        </p:spPr>
        <p:txBody>
          <a:bodyPr/>
          <a:lstStyle/>
          <a:p>
            <a:fld id="{C9825F07-8000-4940-A57A-2A02C1EE4E74}" type="datetime1">
              <a:rPr lang="en-US" smtClean="0"/>
              <a:t>9/15/2025</a:t>
            </a:fld>
            <a:endParaRPr lang="en-US"/>
          </a:p>
        </p:txBody>
      </p:sp>
      <p:sp>
        <p:nvSpPr>
          <p:cNvPr id="6" name="Footer Placeholder 5">
            <a:extLst>
              <a:ext uri="{FF2B5EF4-FFF2-40B4-BE49-F238E27FC236}">
                <a16:creationId xmlns:a16="http://schemas.microsoft.com/office/drawing/2014/main" id="{D6F583CD-AC35-8357-7FAA-206326E1742B}"/>
              </a:ext>
            </a:extLst>
          </p:cNvPr>
          <p:cNvSpPr>
            <a:spLocks noGrp="1"/>
          </p:cNvSpPr>
          <p:nvPr>
            <p:ph type="ftr" sz="quarter" idx="11"/>
          </p:nvPr>
        </p:nvSpPr>
        <p:spPr/>
        <p:txBody>
          <a:bodyPr/>
          <a:lstStyle/>
          <a:p>
            <a:r>
              <a:rPr lang="en-US"/>
              <a:t>Progress towards 100 Hz operations of the VHEE beamline at ILIL</a:t>
            </a:r>
          </a:p>
        </p:txBody>
      </p:sp>
      <p:sp>
        <p:nvSpPr>
          <p:cNvPr id="7" name="Slide Number Placeholder 6">
            <a:extLst>
              <a:ext uri="{FF2B5EF4-FFF2-40B4-BE49-F238E27FC236}">
                <a16:creationId xmlns:a16="http://schemas.microsoft.com/office/drawing/2014/main" id="{85CBF916-4916-4B1D-BB69-F63175BD44E7}"/>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164426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ADD2-BD61-B065-CEAC-5DB6C5CB63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9FFD68-ED86-2229-2995-72B7DE72D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F0761-68E3-2BF6-8FC8-F16639241A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3A5C4A-9921-6C29-9DF6-9D8106CF5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C68EE-DFA1-EC63-9D3C-BB634AC439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E069C-8F40-6C9F-6154-AD83824660F2}"/>
              </a:ext>
            </a:extLst>
          </p:cNvPr>
          <p:cNvSpPr>
            <a:spLocks noGrp="1"/>
          </p:cNvSpPr>
          <p:nvPr>
            <p:ph type="dt" sz="half" idx="10"/>
          </p:nvPr>
        </p:nvSpPr>
        <p:spPr>
          <a:xfrm>
            <a:off x="394857" y="6403657"/>
            <a:ext cx="1831109" cy="365125"/>
          </a:xfrm>
          <a:prstGeom prst="rect">
            <a:avLst/>
          </a:prstGeom>
        </p:spPr>
        <p:txBody>
          <a:bodyPr/>
          <a:lstStyle/>
          <a:p>
            <a:fld id="{97BF662F-719A-4360-ADB0-D512CF4C9AB8}" type="datetime1">
              <a:rPr lang="en-US" smtClean="0"/>
              <a:t>9/15/2025</a:t>
            </a:fld>
            <a:endParaRPr lang="en-US"/>
          </a:p>
        </p:txBody>
      </p:sp>
      <p:sp>
        <p:nvSpPr>
          <p:cNvPr id="8" name="Footer Placeholder 7">
            <a:extLst>
              <a:ext uri="{FF2B5EF4-FFF2-40B4-BE49-F238E27FC236}">
                <a16:creationId xmlns:a16="http://schemas.microsoft.com/office/drawing/2014/main" id="{6444A64E-C968-9E1E-43E0-E678C4CDD582}"/>
              </a:ext>
            </a:extLst>
          </p:cNvPr>
          <p:cNvSpPr>
            <a:spLocks noGrp="1"/>
          </p:cNvSpPr>
          <p:nvPr>
            <p:ph type="ftr" sz="quarter" idx="11"/>
          </p:nvPr>
        </p:nvSpPr>
        <p:spPr/>
        <p:txBody>
          <a:bodyPr/>
          <a:lstStyle/>
          <a:p>
            <a:r>
              <a:rPr lang="en-US"/>
              <a:t>Progress towards 100 Hz operations of the VHEE beamline at ILIL</a:t>
            </a:r>
          </a:p>
        </p:txBody>
      </p:sp>
      <p:sp>
        <p:nvSpPr>
          <p:cNvPr id="9" name="Slide Number Placeholder 8">
            <a:extLst>
              <a:ext uri="{FF2B5EF4-FFF2-40B4-BE49-F238E27FC236}">
                <a16:creationId xmlns:a16="http://schemas.microsoft.com/office/drawing/2014/main" id="{7FBB3BFA-B459-2B98-410F-F2BB00F61689}"/>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3972250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9598-586C-93C1-7D93-EF63ED087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B1E7AF-8A76-FDD8-E8A8-6BB276388B4E}"/>
              </a:ext>
            </a:extLst>
          </p:cNvPr>
          <p:cNvSpPr>
            <a:spLocks noGrp="1"/>
          </p:cNvSpPr>
          <p:nvPr>
            <p:ph type="dt" sz="half" idx="10"/>
          </p:nvPr>
        </p:nvSpPr>
        <p:spPr>
          <a:xfrm>
            <a:off x="394857" y="6403657"/>
            <a:ext cx="1831109" cy="365125"/>
          </a:xfrm>
          <a:prstGeom prst="rect">
            <a:avLst/>
          </a:prstGeom>
        </p:spPr>
        <p:txBody>
          <a:bodyPr/>
          <a:lstStyle/>
          <a:p>
            <a:fld id="{A5922F7E-7B2A-40C5-8D4A-0E5E8B43BF44}" type="datetime1">
              <a:rPr lang="en-US" smtClean="0"/>
              <a:t>9/15/2025</a:t>
            </a:fld>
            <a:endParaRPr lang="en-US"/>
          </a:p>
        </p:txBody>
      </p:sp>
      <p:sp>
        <p:nvSpPr>
          <p:cNvPr id="4" name="Footer Placeholder 3">
            <a:extLst>
              <a:ext uri="{FF2B5EF4-FFF2-40B4-BE49-F238E27FC236}">
                <a16:creationId xmlns:a16="http://schemas.microsoft.com/office/drawing/2014/main" id="{2AAF3F8E-484C-129E-AA9C-72DDB51742D5}"/>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2B5E1C06-5511-826A-DACD-53B1C3F276C0}"/>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156255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76717-97C9-93AC-5CB0-808E90D9CEF1}"/>
              </a:ext>
            </a:extLst>
          </p:cNvPr>
          <p:cNvSpPr>
            <a:spLocks noGrp="1"/>
          </p:cNvSpPr>
          <p:nvPr>
            <p:ph type="dt" sz="half" idx="10"/>
          </p:nvPr>
        </p:nvSpPr>
        <p:spPr>
          <a:xfrm>
            <a:off x="394857" y="6403657"/>
            <a:ext cx="1831109" cy="365125"/>
          </a:xfrm>
          <a:prstGeom prst="rect">
            <a:avLst/>
          </a:prstGeom>
        </p:spPr>
        <p:txBody>
          <a:bodyPr/>
          <a:lstStyle/>
          <a:p>
            <a:fld id="{82F19D3C-39CE-4CD0-9D9D-09DA812F2982}" type="datetime1">
              <a:rPr lang="en-US" smtClean="0"/>
              <a:t>9/15/2025</a:t>
            </a:fld>
            <a:endParaRPr lang="en-US"/>
          </a:p>
        </p:txBody>
      </p:sp>
      <p:sp>
        <p:nvSpPr>
          <p:cNvPr id="3" name="Footer Placeholder 2">
            <a:extLst>
              <a:ext uri="{FF2B5EF4-FFF2-40B4-BE49-F238E27FC236}">
                <a16:creationId xmlns:a16="http://schemas.microsoft.com/office/drawing/2014/main" id="{3E62BE17-16EE-A377-A15D-B58B35113DC7}"/>
              </a:ext>
            </a:extLst>
          </p:cNvPr>
          <p:cNvSpPr>
            <a:spLocks noGrp="1"/>
          </p:cNvSpPr>
          <p:nvPr>
            <p:ph type="ftr" sz="quarter" idx="11"/>
          </p:nvPr>
        </p:nvSpPr>
        <p:spPr/>
        <p:txBody>
          <a:bodyPr/>
          <a:lstStyle/>
          <a:p>
            <a:r>
              <a:rPr lang="en-US"/>
              <a:t>Progress towards 100 Hz operations of the VHEE beamline at ILIL</a:t>
            </a:r>
          </a:p>
        </p:txBody>
      </p:sp>
      <p:sp>
        <p:nvSpPr>
          <p:cNvPr id="4" name="Slide Number Placeholder 3">
            <a:extLst>
              <a:ext uri="{FF2B5EF4-FFF2-40B4-BE49-F238E27FC236}">
                <a16:creationId xmlns:a16="http://schemas.microsoft.com/office/drawing/2014/main" id="{ADB9EAF9-AFD4-F68C-A7D5-23EF1D89D203}"/>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18317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0AF5-997C-C9F7-D863-68C8787DA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3647DB-9BF7-8D71-7656-63DB58D533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61554-87E1-7918-17CF-CE1094360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A0A4F-8EFD-B65D-80E6-C0632953F44E}"/>
              </a:ext>
            </a:extLst>
          </p:cNvPr>
          <p:cNvSpPr>
            <a:spLocks noGrp="1"/>
          </p:cNvSpPr>
          <p:nvPr>
            <p:ph type="dt" sz="half" idx="10"/>
          </p:nvPr>
        </p:nvSpPr>
        <p:spPr>
          <a:xfrm>
            <a:off x="394857" y="6403657"/>
            <a:ext cx="1831109" cy="365125"/>
          </a:xfrm>
          <a:prstGeom prst="rect">
            <a:avLst/>
          </a:prstGeom>
        </p:spPr>
        <p:txBody>
          <a:bodyPr/>
          <a:lstStyle/>
          <a:p>
            <a:fld id="{1B8CA339-7462-4020-A818-451F9D159951}" type="datetime1">
              <a:rPr lang="en-US" smtClean="0"/>
              <a:t>9/15/2025</a:t>
            </a:fld>
            <a:endParaRPr lang="en-US"/>
          </a:p>
        </p:txBody>
      </p:sp>
      <p:sp>
        <p:nvSpPr>
          <p:cNvPr id="6" name="Footer Placeholder 5">
            <a:extLst>
              <a:ext uri="{FF2B5EF4-FFF2-40B4-BE49-F238E27FC236}">
                <a16:creationId xmlns:a16="http://schemas.microsoft.com/office/drawing/2014/main" id="{F5FA1C49-93D3-14D0-1C6F-B4DADDC462CB}"/>
              </a:ext>
            </a:extLst>
          </p:cNvPr>
          <p:cNvSpPr>
            <a:spLocks noGrp="1"/>
          </p:cNvSpPr>
          <p:nvPr>
            <p:ph type="ftr" sz="quarter" idx="11"/>
          </p:nvPr>
        </p:nvSpPr>
        <p:spPr/>
        <p:txBody>
          <a:bodyPr/>
          <a:lstStyle/>
          <a:p>
            <a:r>
              <a:rPr lang="en-US"/>
              <a:t>Progress towards 100 Hz operations of the VHEE beamline at ILIL</a:t>
            </a:r>
          </a:p>
        </p:txBody>
      </p:sp>
      <p:sp>
        <p:nvSpPr>
          <p:cNvPr id="7" name="Slide Number Placeholder 6">
            <a:extLst>
              <a:ext uri="{FF2B5EF4-FFF2-40B4-BE49-F238E27FC236}">
                <a16:creationId xmlns:a16="http://schemas.microsoft.com/office/drawing/2014/main" id="{FE22141C-C7FC-291D-D76C-B9D0125C23D9}"/>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112792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DFD4-9BF5-7A92-1172-CA8EF3E39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E60A02-583E-557C-A299-6E9C341F4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0A0B2-09A7-B227-826F-2B20441DA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0BA72-BE37-70D8-F488-DDBF9878853E}"/>
              </a:ext>
            </a:extLst>
          </p:cNvPr>
          <p:cNvSpPr>
            <a:spLocks noGrp="1"/>
          </p:cNvSpPr>
          <p:nvPr>
            <p:ph type="dt" sz="half" idx="10"/>
          </p:nvPr>
        </p:nvSpPr>
        <p:spPr>
          <a:xfrm>
            <a:off x="394857" y="6403657"/>
            <a:ext cx="1831109" cy="365125"/>
          </a:xfrm>
          <a:prstGeom prst="rect">
            <a:avLst/>
          </a:prstGeom>
        </p:spPr>
        <p:txBody>
          <a:bodyPr/>
          <a:lstStyle/>
          <a:p>
            <a:fld id="{96D0C0D7-4C8D-4404-9132-05407D33F28D}" type="datetime1">
              <a:rPr lang="en-US" smtClean="0"/>
              <a:t>9/15/2025</a:t>
            </a:fld>
            <a:endParaRPr lang="en-US"/>
          </a:p>
        </p:txBody>
      </p:sp>
      <p:sp>
        <p:nvSpPr>
          <p:cNvPr id="6" name="Footer Placeholder 5">
            <a:extLst>
              <a:ext uri="{FF2B5EF4-FFF2-40B4-BE49-F238E27FC236}">
                <a16:creationId xmlns:a16="http://schemas.microsoft.com/office/drawing/2014/main" id="{5C69852A-8466-28A4-70B9-C5E4A4A69606}"/>
              </a:ext>
            </a:extLst>
          </p:cNvPr>
          <p:cNvSpPr>
            <a:spLocks noGrp="1"/>
          </p:cNvSpPr>
          <p:nvPr>
            <p:ph type="ftr" sz="quarter" idx="11"/>
          </p:nvPr>
        </p:nvSpPr>
        <p:spPr/>
        <p:txBody>
          <a:bodyPr/>
          <a:lstStyle/>
          <a:p>
            <a:r>
              <a:rPr lang="en-US"/>
              <a:t>Progress towards 100 Hz operations of the VHEE beamline at ILIL</a:t>
            </a:r>
          </a:p>
        </p:txBody>
      </p:sp>
      <p:sp>
        <p:nvSpPr>
          <p:cNvPr id="7" name="Slide Number Placeholder 6">
            <a:extLst>
              <a:ext uri="{FF2B5EF4-FFF2-40B4-BE49-F238E27FC236}">
                <a16:creationId xmlns:a16="http://schemas.microsoft.com/office/drawing/2014/main" id="{0882E600-20AD-A2A3-361C-6FEDB7A7EC71}"/>
              </a:ext>
            </a:extLst>
          </p:cNvPr>
          <p:cNvSpPr>
            <a:spLocks noGrp="1"/>
          </p:cNvSpPr>
          <p:nvPr>
            <p:ph type="sldNum" sz="quarter" idx="12"/>
          </p:nvPr>
        </p:nvSpPr>
        <p:spPr/>
        <p:txBody>
          <a:bodyPr/>
          <a:lstStyle/>
          <a:p>
            <a:fld id="{29EDA3BF-E3BB-48A6-AD6B-EA9D48C9696C}" type="slidenum">
              <a:rPr lang="en-US" smtClean="0"/>
              <a:t>‹#›</a:t>
            </a:fld>
            <a:endParaRPr lang="en-US"/>
          </a:p>
        </p:txBody>
      </p:sp>
    </p:spTree>
    <p:extLst>
      <p:ext uri="{BB962C8B-B14F-4D97-AF65-F5344CB8AC3E}">
        <p14:creationId xmlns:p14="http://schemas.microsoft.com/office/powerpoint/2010/main" val="210562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DBA50E-A2B9-E1A4-1EF6-34D46BC780AA}"/>
              </a:ext>
            </a:extLst>
          </p:cNvPr>
          <p:cNvSpPr/>
          <p:nvPr userDrawn="1"/>
        </p:nvSpPr>
        <p:spPr>
          <a:xfrm>
            <a:off x="0" y="6311900"/>
            <a:ext cx="12192000" cy="548640"/>
          </a:xfrm>
          <a:prstGeom prst="rect">
            <a:avLst/>
          </a:prstGeom>
          <a:solidFill>
            <a:srgbClr val="B34240"/>
          </a:solidFill>
          <a:ln>
            <a:solidFill>
              <a:srgbClr val="B342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7E2129F-7A89-7077-77D0-89BFD2F88BFD}"/>
              </a:ext>
            </a:extLst>
          </p:cNvPr>
          <p:cNvSpPr>
            <a:spLocks noGrp="1"/>
          </p:cNvSpPr>
          <p:nvPr>
            <p:ph type="title"/>
          </p:nvPr>
        </p:nvSpPr>
        <p:spPr>
          <a:xfrm>
            <a:off x="0" y="-1"/>
            <a:ext cx="73152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353FDE-C204-2DA6-9ED8-0C4024884C43}"/>
              </a:ext>
            </a:extLst>
          </p:cNvPr>
          <p:cNvSpPr>
            <a:spLocks noGrp="1"/>
          </p:cNvSpPr>
          <p:nvPr>
            <p:ph type="body" idx="1"/>
          </p:nvPr>
        </p:nvSpPr>
        <p:spPr>
          <a:xfrm>
            <a:off x="518160" y="1099502"/>
            <a:ext cx="11155680" cy="5120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DAA1AAD-3E51-44F5-0AA8-9ED81D2FCC16}"/>
              </a:ext>
            </a:extLst>
          </p:cNvPr>
          <p:cNvSpPr>
            <a:spLocks noGrp="1"/>
          </p:cNvSpPr>
          <p:nvPr>
            <p:ph type="ftr" sz="quarter" idx="3"/>
          </p:nvPr>
        </p:nvSpPr>
        <p:spPr>
          <a:xfrm>
            <a:off x="2987040" y="6403657"/>
            <a:ext cx="6217920" cy="365125"/>
          </a:xfrm>
          <a:prstGeom prst="rect">
            <a:avLst/>
          </a:prstGeom>
        </p:spPr>
        <p:txBody>
          <a:bodyPr vert="horz" lIns="91440" tIns="45720" rIns="91440" bIns="45720" rtlCol="0" anchor="ctr"/>
          <a:lstStyle>
            <a:lvl1pPr algn="ctr">
              <a:defRPr sz="1600">
                <a:solidFill>
                  <a:schemeClr val="bg1"/>
                </a:solidFill>
              </a:defRPr>
            </a:lvl1pPr>
          </a:lstStyle>
          <a:p>
            <a:r>
              <a:rPr lang="en-US" dirty="0"/>
              <a:t>Progress towards 100 Hz operations of the VHEE beamline at ILIL</a:t>
            </a:r>
          </a:p>
        </p:txBody>
      </p:sp>
      <p:sp>
        <p:nvSpPr>
          <p:cNvPr id="6" name="Slide Number Placeholder 5">
            <a:extLst>
              <a:ext uri="{FF2B5EF4-FFF2-40B4-BE49-F238E27FC236}">
                <a16:creationId xmlns:a16="http://schemas.microsoft.com/office/drawing/2014/main" id="{3FA8C2B5-3AD2-3B43-D802-7A7C464744C1}"/>
              </a:ext>
            </a:extLst>
          </p:cNvPr>
          <p:cNvSpPr>
            <a:spLocks noGrp="1"/>
          </p:cNvSpPr>
          <p:nvPr>
            <p:ph type="sldNum" sz="quarter" idx="4"/>
          </p:nvPr>
        </p:nvSpPr>
        <p:spPr>
          <a:xfrm>
            <a:off x="9966034" y="6403657"/>
            <a:ext cx="1831109" cy="365125"/>
          </a:xfrm>
          <a:prstGeom prst="rect">
            <a:avLst/>
          </a:prstGeom>
        </p:spPr>
        <p:txBody>
          <a:bodyPr vert="horz" lIns="91440" tIns="45720" rIns="91440" bIns="45720" rtlCol="0" anchor="ctr"/>
          <a:lstStyle>
            <a:lvl1pPr algn="r">
              <a:defRPr sz="1600">
                <a:solidFill>
                  <a:schemeClr val="bg1"/>
                </a:solidFill>
                <a:latin typeface="Arial" panose="020B0604020202020204" pitchFamily="34" charset="0"/>
                <a:cs typeface="Arial" panose="020B0604020202020204" pitchFamily="34" charset="0"/>
              </a:defRPr>
            </a:lvl1pPr>
          </a:lstStyle>
          <a:p>
            <a:fld id="{29EDA3BF-E3BB-48A6-AD6B-EA9D48C9696C}" type="slidenum">
              <a:rPr lang="en-US" smtClean="0"/>
              <a:pPr/>
              <a:t>‹#›</a:t>
            </a:fld>
            <a:endParaRPr lang="en-US" dirty="0"/>
          </a:p>
        </p:txBody>
      </p:sp>
      <p:pic>
        <p:nvPicPr>
          <p:cNvPr id="2050" name="Picture 2" descr="Area Riservata – CNR – Istituto Nazionale di Ottica">
            <a:extLst>
              <a:ext uri="{FF2B5EF4-FFF2-40B4-BE49-F238E27FC236}">
                <a16:creationId xmlns:a16="http://schemas.microsoft.com/office/drawing/2014/main" id="{5C41A82B-9A7F-1FA6-7BE4-8210424E2B43}"/>
              </a:ext>
            </a:extLst>
          </p:cNvPr>
          <p:cNvPicPr>
            <a:picLocks noChangeAspect="1" noChangeArrowheads="1"/>
          </p:cNvPicPr>
          <p:nvPr/>
        </p:nvPicPr>
        <p:blipFill>
          <a:blip r:embed="rId13">
            <a:biLevel thresh="25000"/>
            <a:extLst>
              <a:ext uri="{28A0092B-C50C-407E-A947-70E740481C1C}">
                <a14:useLocalDpi xmlns:a14="http://schemas.microsoft.com/office/drawing/2010/main" val="0"/>
              </a:ext>
            </a:extLst>
          </a:blip>
          <a:srcRect/>
          <a:stretch>
            <a:fillRect/>
          </a:stretch>
        </p:blipFill>
        <p:spPr bwMode="auto">
          <a:xfrm>
            <a:off x="574814" y="6403657"/>
            <a:ext cx="1483908" cy="365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with text on it&#10;&#10;AI-generated content may be incorrect.">
            <a:extLst>
              <a:ext uri="{FF2B5EF4-FFF2-40B4-BE49-F238E27FC236}">
                <a16:creationId xmlns:a16="http://schemas.microsoft.com/office/drawing/2014/main" id="{BF0B1AD2-71DC-6B82-9B3D-2AFDE03BCB7A}"/>
              </a:ext>
            </a:extLst>
          </p:cNvPr>
          <p:cNvPicPr>
            <a:picLocks noChangeAspect="1"/>
          </p:cNvPicPr>
          <p:nvPr userDrawn="1"/>
        </p:nvPicPr>
        <p:blipFill>
          <a:blip r:embed="rId14">
            <a:extLst>
              <a:ext uri="{28A0092B-C50C-407E-A947-70E740481C1C}">
                <a14:useLocalDpi xmlns:a14="http://schemas.microsoft.com/office/drawing/2010/main" val="0"/>
              </a:ext>
            </a:extLst>
          </a:blip>
          <a:srcRect l="15002" t="15088" r="15004" b="15090"/>
          <a:stretch>
            <a:fillRect/>
          </a:stretch>
        </p:blipFill>
        <p:spPr>
          <a:xfrm>
            <a:off x="58797" y="6357619"/>
            <a:ext cx="459363" cy="457200"/>
          </a:xfrm>
          <a:prstGeom prst="ellipse">
            <a:avLst/>
          </a:prstGeom>
        </p:spPr>
      </p:pic>
    </p:spTree>
    <p:extLst>
      <p:ext uri="{BB962C8B-B14F-4D97-AF65-F5344CB8AC3E}">
        <p14:creationId xmlns:p14="http://schemas.microsoft.com/office/powerpoint/2010/main" val="509778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000" b="1" kern="1200">
          <a:solidFill>
            <a:srgbClr val="B3424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briele.bandini@ino.cnr.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gabriele.bandini@ino.cnr.it"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hyperlink" Target="mailto:petra.koester@ino.cnr.it" TargetMode="External"/><Relationship Id="rId10" Type="http://schemas.openxmlformats.org/officeDocument/2006/relationships/image" Target="../media/image15.png"/><Relationship Id="rId4" Type="http://schemas.openxmlformats.org/officeDocument/2006/relationships/hyperlink" Target="mailto:david.gregocki@ino.cnr.it"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emf"/><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7B94-0FBD-E5AA-3C36-2FEE965E52C8}"/>
              </a:ext>
            </a:extLst>
          </p:cNvPr>
          <p:cNvSpPr>
            <a:spLocks noGrp="1"/>
          </p:cNvSpPr>
          <p:nvPr>
            <p:ph type="ctrTitle"/>
          </p:nvPr>
        </p:nvSpPr>
        <p:spPr>
          <a:xfrm>
            <a:off x="5142491" y="1387548"/>
            <a:ext cx="6096000" cy="2041452"/>
          </a:xfrm>
        </p:spPr>
        <p:txBody>
          <a:bodyPr anchor="t">
            <a:normAutofit fontScale="90000"/>
          </a:bodyPr>
          <a:lstStyle/>
          <a:p>
            <a:pPr algn="l"/>
            <a:r>
              <a:rPr lang="en-US" sz="4000" dirty="0">
                <a:latin typeface="Arial" panose="020B0604020202020204" pitchFamily="34" charset="0"/>
                <a:cs typeface="Arial" panose="020B0604020202020204" pitchFamily="34" charset="0"/>
              </a:rPr>
              <a:t>Progress Towards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100 Hz Operation</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of the VHEE Beamline</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at ILIL</a:t>
            </a:r>
          </a:p>
        </p:txBody>
      </p:sp>
      <p:sp>
        <p:nvSpPr>
          <p:cNvPr id="3" name="Subtitle 2">
            <a:extLst>
              <a:ext uri="{FF2B5EF4-FFF2-40B4-BE49-F238E27FC236}">
                <a16:creationId xmlns:a16="http://schemas.microsoft.com/office/drawing/2014/main" id="{C0B71451-0546-F44B-1E9F-4C2DC98EDE52}"/>
              </a:ext>
            </a:extLst>
          </p:cNvPr>
          <p:cNvSpPr>
            <a:spLocks noGrp="1"/>
          </p:cNvSpPr>
          <p:nvPr>
            <p:ph type="subTitle" idx="1"/>
          </p:nvPr>
        </p:nvSpPr>
        <p:spPr>
          <a:xfrm>
            <a:off x="5142489" y="3481533"/>
            <a:ext cx="6096001" cy="2041452"/>
          </a:xfrm>
        </p:spPr>
        <p:txBody>
          <a:bodyPr anchor="b">
            <a:normAutofit/>
          </a:bodyPr>
          <a:lstStyle/>
          <a:p>
            <a:pPr algn="l"/>
            <a:r>
              <a:rPr lang="en-US" sz="2000" i="1" noProof="0" dirty="0"/>
              <a:t>Gabriele Bandini, PhD</a:t>
            </a:r>
          </a:p>
          <a:p>
            <a:pPr algn="l"/>
            <a:r>
              <a:rPr lang="en-US" sz="1600" i="1" dirty="0">
                <a:hlinkClick r:id="rId3">
                  <a:extLst>
                    <a:ext uri="{A12FA001-AC4F-418D-AE19-62706E023703}">
                      <ahyp:hlinkClr xmlns:ahyp="http://schemas.microsoft.com/office/drawing/2018/hyperlinkcolor" val="tx"/>
                    </a:ext>
                  </a:extLst>
                </a:hlinkClick>
              </a:rPr>
              <a:t>gabriele.bandini@ino.cnr.it</a:t>
            </a:r>
            <a:endParaRPr lang="en-US" sz="1600" i="1" dirty="0"/>
          </a:p>
          <a:p>
            <a:pPr algn="l"/>
            <a:endParaRPr lang="en-US" sz="1600" i="1" noProof="0" dirty="0"/>
          </a:p>
          <a:p>
            <a:pPr algn="l"/>
            <a:r>
              <a:rPr lang="en-US" sz="1600" i="1" noProof="0" dirty="0"/>
              <a:t>15 – 17 set 2025</a:t>
            </a:r>
          </a:p>
          <a:p>
            <a:pPr algn="l"/>
            <a:r>
              <a:rPr lang="en-US" sz="1600" i="1" noProof="0" dirty="0"/>
              <a:t>STFC, Daresbury Laboratory</a:t>
            </a:r>
          </a:p>
        </p:txBody>
      </p:sp>
    </p:spTree>
    <p:extLst>
      <p:ext uri="{BB962C8B-B14F-4D97-AF65-F5344CB8AC3E}">
        <p14:creationId xmlns:p14="http://schemas.microsoft.com/office/powerpoint/2010/main" val="460894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1">
            <a:extLst>
              <a:ext uri="{FF2B5EF4-FFF2-40B4-BE49-F238E27FC236}">
                <a16:creationId xmlns:a16="http://schemas.microsoft.com/office/drawing/2014/main" id="{575EB60A-CCE4-A585-C9D1-89D943EC4488}"/>
              </a:ext>
            </a:extLst>
          </p:cNvPr>
          <p:cNvSpPr>
            <a:spLocks noGrp="1"/>
          </p:cNvSpPr>
          <p:nvPr>
            <p:ph idx="1"/>
          </p:nvPr>
        </p:nvSpPr>
        <p:spPr>
          <a:xfrm>
            <a:off x="1241181" y="2184146"/>
            <a:ext cx="9709637" cy="2776979"/>
          </a:xfrm>
          <a:prstGeom prst="rect">
            <a:avLst/>
          </a:prstGeom>
        </p:spPr>
        <p:txBody>
          <a:bodyPr wrap="square">
            <a:spAutoFit/>
          </a:bodyPr>
          <a:lstStyle/>
          <a:p>
            <a:pPr marL="0" indent="0" algn="just">
              <a:lnSpc>
                <a:spcPct val="130000"/>
              </a:lnSpc>
              <a:spcBef>
                <a:spcPts val="150"/>
              </a:spcBef>
              <a:spcAft>
                <a:spcPts val="450"/>
              </a:spcAft>
              <a:buNone/>
            </a:pPr>
            <a:r>
              <a:rPr lang="en-GB" sz="2200" dirty="0">
                <a:latin typeface="Arial" panose="020B0604020202020204" pitchFamily="34" charset="0"/>
                <a:cs typeface="Arial" panose="020B0604020202020204" pitchFamily="34" charset="0"/>
              </a:rPr>
              <a:t>Ongoing research is giving </a:t>
            </a:r>
            <a:r>
              <a:rPr lang="en-GB" sz="2200" b="1" dirty="0">
                <a:solidFill>
                  <a:srgbClr val="B34240"/>
                </a:solidFill>
                <a:latin typeface="Arial" panose="020B0604020202020204" pitchFamily="34" charset="0"/>
                <a:cs typeface="Arial" panose="020B0604020202020204" pitchFamily="34" charset="0"/>
              </a:rPr>
              <a:t>strong boost </a:t>
            </a:r>
            <a:r>
              <a:rPr lang="en-GB" sz="2200" dirty="0">
                <a:latin typeface="Arial" panose="020B0604020202020204" pitchFamily="34" charset="0"/>
                <a:cs typeface="Arial" panose="020B0604020202020204" pitchFamily="34" charset="0"/>
              </a:rPr>
              <a:t>to the use of </a:t>
            </a:r>
            <a:r>
              <a:rPr lang="en-GB" sz="2200" b="1" dirty="0">
                <a:solidFill>
                  <a:srgbClr val="B34240"/>
                </a:solidFill>
                <a:latin typeface="Arial" panose="020B0604020202020204" pitchFamily="34" charset="0"/>
                <a:cs typeface="Arial" panose="020B0604020202020204" pitchFamily="34" charset="0"/>
              </a:rPr>
              <a:t>laser-plasma accelerators for VHEE radiotherapy</a:t>
            </a:r>
            <a:r>
              <a:rPr lang="en-GB" sz="2200" dirty="0">
                <a:latin typeface="Arial" panose="020B0604020202020204" pitchFamily="34" charset="0"/>
                <a:cs typeface="Arial" panose="020B0604020202020204" pitchFamily="34" charset="0"/>
              </a:rPr>
              <a:t>, with </a:t>
            </a:r>
            <a:r>
              <a:rPr lang="en-GB" sz="2200" dirty="0"/>
              <a:t>improvements on stability, reliability, dose rate, dosimetry, beam manipulation.</a:t>
            </a:r>
          </a:p>
          <a:p>
            <a:pPr marL="0" indent="0" algn="just">
              <a:lnSpc>
                <a:spcPct val="130000"/>
              </a:lnSpc>
              <a:spcBef>
                <a:spcPts val="150"/>
              </a:spcBef>
              <a:spcAft>
                <a:spcPts val="450"/>
              </a:spcAft>
              <a:buNone/>
            </a:pPr>
            <a:r>
              <a:rPr lang="en-GB" sz="2200" dirty="0">
                <a:latin typeface="Arial" panose="020B0604020202020204" pitchFamily="34" charset="0"/>
                <a:cs typeface="Arial" panose="020B0604020202020204" pitchFamily="34" charset="0"/>
              </a:rPr>
              <a:t>F</a:t>
            </a:r>
            <a:r>
              <a:rPr lang="en-GB" sz="2200" dirty="0"/>
              <a:t>LASH modality relies on high repetition rate (≥ 100 Hz). Laser and plasma technologies are available, </a:t>
            </a:r>
            <a:r>
              <a:rPr lang="en-US" sz="2200" dirty="0"/>
              <a:t>and we at ILIL are fully committed to the VHEE radiotherapy development programme with laser-plasma accelerators.</a:t>
            </a:r>
            <a:endParaRPr lang="en-GB" sz="2200"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8EAE7AF-2B67-089E-4675-5121825402A8}"/>
              </a:ext>
            </a:extLst>
          </p:cNvPr>
          <p:cNvSpPr>
            <a:spLocks noGrp="1"/>
          </p:cNvSpPr>
          <p:nvPr>
            <p:ph type="ftr" sz="quarter" idx="11"/>
          </p:nvPr>
        </p:nvSpPr>
        <p:spPr/>
        <p:txBody>
          <a:bodyPr/>
          <a:lstStyle/>
          <a:p>
            <a:r>
              <a:rPr lang="en-US"/>
              <a:t>Progress towards 100 Hz operations of the VHEE beamline at ILIL</a:t>
            </a:r>
          </a:p>
        </p:txBody>
      </p:sp>
      <p:sp>
        <p:nvSpPr>
          <p:cNvPr id="6" name="Slide Number Placeholder 5">
            <a:extLst>
              <a:ext uri="{FF2B5EF4-FFF2-40B4-BE49-F238E27FC236}">
                <a16:creationId xmlns:a16="http://schemas.microsoft.com/office/drawing/2014/main" id="{9C4343C1-D28E-47A7-DE41-D7675E4D9B7A}"/>
              </a:ext>
            </a:extLst>
          </p:cNvPr>
          <p:cNvSpPr>
            <a:spLocks noGrp="1"/>
          </p:cNvSpPr>
          <p:nvPr>
            <p:ph type="sldNum" sz="quarter" idx="12"/>
          </p:nvPr>
        </p:nvSpPr>
        <p:spPr/>
        <p:txBody>
          <a:bodyPr/>
          <a:lstStyle/>
          <a:p>
            <a:fld id="{29EDA3BF-E3BB-48A6-AD6B-EA9D48C9696C}" type="slidenum">
              <a:rPr lang="en-US" smtClean="0"/>
              <a:t>10</a:t>
            </a:fld>
            <a:endParaRPr lang="en-US"/>
          </a:p>
        </p:txBody>
      </p:sp>
      <p:grpSp>
        <p:nvGrpSpPr>
          <p:cNvPr id="8" name="Group 7">
            <a:extLst>
              <a:ext uri="{FF2B5EF4-FFF2-40B4-BE49-F238E27FC236}">
                <a16:creationId xmlns:a16="http://schemas.microsoft.com/office/drawing/2014/main" id="{8FDB4624-318B-E56B-3071-F3E34ECEE35A}"/>
              </a:ext>
            </a:extLst>
          </p:cNvPr>
          <p:cNvGrpSpPr/>
          <p:nvPr/>
        </p:nvGrpSpPr>
        <p:grpSpPr>
          <a:xfrm>
            <a:off x="975359" y="1348583"/>
            <a:ext cx="10241280" cy="3840481"/>
            <a:chOff x="975359" y="1170783"/>
            <a:chExt cx="10241280" cy="3840481"/>
          </a:xfrm>
        </p:grpSpPr>
        <p:sp>
          <p:nvSpPr>
            <p:cNvPr id="3" name="Rectangle: Rounded Corners 2">
              <a:extLst>
                <a:ext uri="{FF2B5EF4-FFF2-40B4-BE49-F238E27FC236}">
                  <a16:creationId xmlns:a16="http://schemas.microsoft.com/office/drawing/2014/main" id="{20278C4F-0D48-A36A-0877-29D3EE599771}"/>
                </a:ext>
              </a:extLst>
            </p:cNvPr>
            <p:cNvSpPr/>
            <p:nvPr/>
          </p:nvSpPr>
          <p:spPr>
            <a:xfrm>
              <a:off x="975359" y="1508760"/>
              <a:ext cx="10241280" cy="3502504"/>
            </a:xfrm>
            <a:prstGeom prst="roundRect">
              <a:avLst>
                <a:gd name="adj" fmla="val 10028"/>
              </a:avLst>
            </a:prstGeom>
            <a:noFill/>
            <a:ln w="38100">
              <a:solidFill>
                <a:srgbClr val="B342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F3ABCA9-7606-161B-2FA4-12417ACB0A53}"/>
                </a:ext>
              </a:extLst>
            </p:cNvPr>
            <p:cNvSpPr txBox="1">
              <a:spLocks/>
            </p:cNvSpPr>
            <p:nvPr/>
          </p:nvSpPr>
          <p:spPr>
            <a:xfrm>
              <a:off x="4724400" y="1170783"/>
              <a:ext cx="2743200" cy="67595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34240"/>
                  </a:solidFill>
                  <a:latin typeface="Arial" panose="020B0604020202020204" pitchFamily="34" charset="0"/>
                  <a:ea typeface="+mj-ea"/>
                  <a:cs typeface="Arial" panose="020B0604020202020204" pitchFamily="34" charset="0"/>
                </a:defRPr>
              </a:lvl1pPr>
            </a:lstStyle>
            <a:p>
              <a:pPr algn="ctr"/>
              <a:r>
                <a:rPr lang="en-US" sz="2800" dirty="0"/>
                <a:t>SUMMARY</a:t>
              </a:r>
            </a:p>
          </p:txBody>
        </p:sp>
      </p:grpSp>
    </p:spTree>
    <p:extLst>
      <p:ext uri="{BB962C8B-B14F-4D97-AF65-F5344CB8AC3E}">
        <p14:creationId xmlns:p14="http://schemas.microsoft.com/office/powerpoint/2010/main" val="285013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1927-9306-90F7-C71B-C0395D4D9C7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D7092E-8615-C1A3-05BC-FB3DB49C2D6A}"/>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91527804-9964-0B2C-6082-CFABF94C46D1}"/>
              </a:ext>
            </a:extLst>
          </p:cNvPr>
          <p:cNvSpPr>
            <a:spLocks noGrp="1"/>
          </p:cNvSpPr>
          <p:nvPr>
            <p:ph type="sldNum" sz="quarter" idx="12"/>
          </p:nvPr>
        </p:nvSpPr>
        <p:spPr/>
        <p:txBody>
          <a:bodyPr/>
          <a:lstStyle/>
          <a:p>
            <a:fld id="{29EDA3BF-E3BB-48A6-AD6B-EA9D48C9696C}" type="slidenum">
              <a:rPr lang="en-US" smtClean="0"/>
              <a:t>11</a:t>
            </a:fld>
            <a:endParaRPr lang="en-US"/>
          </a:p>
        </p:txBody>
      </p:sp>
      <p:pic>
        <p:nvPicPr>
          <p:cNvPr id="1028" name="Picture 4" descr="Nessuna descrizione della foto disponibile.">
            <a:extLst>
              <a:ext uri="{FF2B5EF4-FFF2-40B4-BE49-F238E27FC236}">
                <a16:creationId xmlns:a16="http://schemas.microsoft.com/office/drawing/2014/main" id="{9E5507A8-9245-2A1C-D5C5-010D0B74F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2" b="13593"/>
          <a:stretch>
            <a:fillRect/>
          </a:stretch>
        </p:blipFill>
        <p:spPr bwMode="auto">
          <a:xfrm>
            <a:off x="0" y="0"/>
            <a:ext cx="12195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60FAD21-C624-5E71-167A-1DB18B2C98FE}"/>
              </a:ext>
            </a:extLst>
          </p:cNvPr>
          <p:cNvSpPr/>
          <p:nvPr/>
        </p:nvSpPr>
        <p:spPr>
          <a:xfrm>
            <a:off x="0" y="0"/>
            <a:ext cx="1219200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ews &amp; Eventi - CNR Area della Ricerca di PISA">
            <a:extLst>
              <a:ext uri="{FF2B5EF4-FFF2-40B4-BE49-F238E27FC236}">
                <a16:creationId xmlns:a16="http://schemas.microsoft.com/office/drawing/2014/main" id="{A2FFA205-9478-8D36-C178-3FA4D261623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37836" y="171451"/>
            <a:ext cx="20355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ea Riservata – CNR – Istituto Nazionale di Ottica">
            <a:extLst>
              <a:ext uri="{FF2B5EF4-FFF2-40B4-BE49-F238E27FC236}">
                <a16:creationId xmlns:a16="http://schemas.microsoft.com/office/drawing/2014/main" id="{0D65A1CC-E8A8-5C99-9A53-F140386DA589}"/>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2625567" y="262891"/>
            <a:ext cx="2967816" cy="73152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EE50C33-4482-2FC8-CCA3-07042BB3F3EF}"/>
              </a:ext>
            </a:extLst>
          </p:cNvPr>
          <p:cNvSpPr txBox="1">
            <a:spLocks/>
          </p:cNvSpPr>
          <p:nvPr/>
        </p:nvSpPr>
        <p:spPr>
          <a:xfrm>
            <a:off x="5479024" y="1875083"/>
            <a:ext cx="6096000" cy="2041452"/>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000" b="1" kern="1200">
                <a:solidFill>
                  <a:srgbClr val="B34240"/>
                </a:solidFill>
                <a:latin typeface="Arial" panose="020B0604020202020204" pitchFamily="34" charset="0"/>
                <a:ea typeface="+mj-ea"/>
                <a:cs typeface="Arial" panose="020B0604020202020204" pitchFamily="34" charset="0"/>
              </a:defRPr>
            </a:lvl1pPr>
          </a:lstStyle>
          <a:p>
            <a:r>
              <a:rPr lang="en-US" dirty="0">
                <a:solidFill>
                  <a:schemeClr val="bg1"/>
                </a:solidFill>
              </a:rPr>
              <a:t>Progress Towards</a:t>
            </a:r>
            <a:br>
              <a:rPr lang="en-US" dirty="0">
                <a:solidFill>
                  <a:schemeClr val="bg1"/>
                </a:solidFill>
              </a:rPr>
            </a:br>
            <a:r>
              <a:rPr lang="en-US" dirty="0">
                <a:solidFill>
                  <a:schemeClr val="bg1"/>
                </a:solidFill>
              </a:rPr>
              <a:t>100 Hz Operation</a:t>
            </a:r>
            <a:br>
              <a:rPr lang="en-US" dirty="0">
                <a:solidFill>
                  <a:schemeClr val="bg1"/>
                </a:solidFill>
              </a:rPr>
            </a:br>
            <a:r>
              <a:rPr lang="en-US" dirty="0">
                <a:solidFill>
                  <a:schemeClr val="bg1"/>
                </a:solidFill>
              </a:rPr>
              <a:t>of the VHEE Beamline</a:t>
            </a:r>
            <a:br>
              <a:rPr lang="en-US" dirty="0">
                <a:solidFill>
                  <a:schemeClr val="bg1"/>
                </a:solidFill>
              </a:rPr>
            </a:br>
            <a:r>
              <a:rPr lang="en-US" dirty="0">
                <a:solidFill>
                  <a:schemeClr val="bg1"/>
                </a:solidFill>
              </a:rPr>
              <a:t>at ILIL</a:t>
            </a:r>
          </a:p>
        </p:txBody>
      </p:sp>
      <p:sp>
        <p:nvSpPr>
          <p:cNvPr id="11" name="Subtitle 2">
            <a:extLst>
              <a:ext uri="{FF2B5EF4-FFF2-40B4-BE49-F238E27FC236}">
                <a16:creationId xmlns:a16="http://schemas.microsoft.com/office/drawing/2014/main" id="{E10C3CD6-C2CB-EFA1-CF2F-DD03D478A04E}"/>
              </a:ext>
            </a:extLst>
          </p:cNvPr>
          <p:cNvSpPr txBox="1">
            <a:spLocks/>
          </p:cNvSpPr>
          <p:nvPr/>
        </p:nvSpPr>
        <p:spPr>
          <a:xfrm>
            <a:off x="5479023" y="3481533"/>
            <a:ext cx="6096001" cy="204145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chemeClr val="bg1"/>
                </a:solidFill>
              </a:rPr>
              <a:t>Gabriele Bandini, PhD</a:t>
            </a:r>
          </a:p>
          <a:p>
            <a:pPr marL="0" indent="0">
              <a:buNone/>
            </a:pPr>
            <a:r>
              <a:rPr lang="en-US" sz="1600" i="1" dirty="0">
                <a:solidFill>
                  <a:schemeClr val="bg1"/>
                </a:solidFill>
                <a:hlinkClick r:id="rId6">
                  <a:extLst>
                    <a:ext uri="{A12FA001-AC4F-418D-AE19-62706E023703}">
                      <ahyp:hlinkClr xmlns:ahyp="http://schemas.microsoft.com/office/drawing/2018/hyperlinkcolor" val="tx"/>
                    </a:ext>
                  </a:extLst>
                </a:hlinkClick>
              </a:rPr>
              <a:t>gabriele.bandini@ino.cnr.it</a:t>
            </a:r>
            <a:endParaRPr lang="en-US" sz="1600" i="1" dirty="0">
              <a:solidFill>
                <a:schemeClr val="bg1"/>
              </a:solidFill>
            </a:endParaRPr>
          </a:p>
          <a:p>
            <a:pPr marL="0" indent="0">
              <a:buNone/>
            </a:pPr>
            <a:endParaRPr lang="en-US" sz="1600" i="1" dirty="0">
              <a:solidFill>
                <a:schemeClr val="bg1"/>
              </a:solidFill>
            </a:endParaRPr>
          </a:p>
          <a:p>
            <a:pPr marL="0" indent="0">
              <a:buNone/>
            </a:pPr>
            <a:r>
              <a:rPr lang="en-US" sz="1600" i="1" dirty="0">
                <a:solidFill>
                  <a:schemeClr val="bg1"/>
                </a:solidFill>
              </a:rPr>
              <a:t>15 – 17 set 2025</a:t>
            </a:r>
          </a:p>
          <a:p>
            <a:pPr marL="0" indent="0">
              <a:buNone/>
            </a:pPr>
            <a:r>
              <a:rPr lang="en-US" sz="1600" i="1" dirty="0">
                <a:solidFill>
                  <a:schemeClr val="bg1"/>
                </a:solidFill>
              </a:rPr>
              <a:t>STFC, Daresbury Laboratory</a:t>
            </a:r>
          </a:p>
        </p:txBody>
      </p:sp>
      <p:pic>
        <p:nvPicPr>
          <p:cNvPr id="8" name="Picture 7" descr="A logo with text on it&#10;&#10;AI-generated content may be incorrect.">
            <a:extLst>
              <a:ext uri="{FF2B5EF4-FFF2-40B4-BE49-F238E27FC236}">
                <a16:creationId xmlns:a16="http://schemas.microsoft.com/office/drawing/2014/main" id="{28355749-9A3E-D7B2-BA62-24E6D36A1CD2}"/>
              </a:ext>
            </a:extLst>
          </p:cNvPr>
          <p:cNvPicPr>
            <a:picLocks noChangeAspect="1"/>
          </p:cNvPicPr>
          <p:nvPr/>
        </p:nvPicPr>
        <p:blipFill>
          <a:blip r:embed="rId7">
            <a:extLst>
              <a:ext uri="{28A0092B-C50C-407E-A947-70E740481C1C}">
                <a14:useLocalDpi xmlns:a14="http://schemas.microsoft.com/office/drawing/2010/main" val="0"/>
              </a:ext>
            </a:extLst>
          </a:blip>
          <a:srcRect l="15002" t="15088" r="15004" b="15090"/>
          <a:stretch>
            <a:fillRect/>
          </a:stretch>
        </p:blipFill>
        <p:spPr>
          <a:xfrm>
            <a:off x="5945579" y="171451"/>
            <a:ext cx="918728" cy="914400"/>
          </a:xfrm>
          <a:prstGeom prst="ellipse">
            <a:avLst/>
          </a:prstGeom>
        </p:spPr>
      </p:pic>
      <p:pic>
        <p:nvPicPr>
          <p:cNvPr id="9" name="Picture 8">
            <a:extLst>
              <a:ext uri="{FF2B5EF4-FFF2-40B4-BE49-F238E27FC236}">
                <a16:creationId xmlns:a16="http://schemas.microsoft.com/office/drawing/2014/main" id="{7CD7C9E7-47FC-A996-C0F6-3515CC9E6831}"/>
              </a:ext>
            </a:extLst>
          </p:cNvPr>
          <p:cNvPicPr>
            <a:picLocks noChangeAspect="1"/>
          </p:cNvPicPr>
          <p:nvPr/>
        </p:nvPicPr>
        <p:blipFill>
          <a:blip r:embed="rId8">
            <a:clrChange>
              <a:clrFrom>
                <a:srgbClr val="FEFEFE"/>
              </a:clrFrom>
              <a:clrTo>
                <a:srgbClr val="FEFEFE">
                  <a:alpha val="0"/>
                </a:srgbClr>
              </a:clrTo>
            </a:clrChange>
            <a:lum bright="70000" contrast="-70000"/>
          </a:blip>
          <a:stretch>
            <a:fillRect/>
          </a:stretch>
        </p:blipFill>
        <p:spPr>
          <a:xfrm>
            <a:off x="7216503" y="262891"/>
            <a:ext cx="1310520" cy="731520"/>
          </a:xfrm>
          <a:prstGeom prst="rect">
            <a:avLst/>
          </a:prstGeom>
        </p:spPr>
      </p:pic>
      <p:cxnSp>
        <p:nvCxnSpPr>
          <p:cNvPr id="12" name="Straight Connector 11">
            <a:extLst>
              <a:ext uri="{FF2B5EF4-FFF2-40B4-BE49-F238E27FC236}">
                <a16:creationId xmlns:a16="http://schemas.microsoft.com/office/drawing/2014/main" id="{EBA5AB72-19BA-5BB4-C587-CF6E36167554}"/>
              </a:ext>
            </a:extLst>
          </p:cNvPr>
          <p:cNvCxnSpPr>
            <a:cxnSpLocks/>
          </p:cNvCxnSpPr>
          <p:nvPr/>
        </p:nvCxnSpPr>
        <p:spPr>
          <a:xfrm>
            <a:off x="5163606" y="1863416"/>
            <a:ext cx="0" cy="3657600"/>
          </a:xfrm>
          <a:prstGeom prst="line">
            <a:avLst/>
          </a:prstGeom>
          <a:ln w="38100">
            <a:solidFill>
              <a:srgbClr val="D7D7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770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D4F359-B790-BAB9-84D0-A261BB92BB6B}"/>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584AFA15-F520-7682-A3E2-31EA354B20A4}"/>
              </a:ext>
            </a:extLst>
          </p:cNvPr>
          <p:cNvSpPr>
            <a:spLocks noGrp="1"/>
          </p:cNvSpPr>
          <p:nvPr>
            <p:ph type="sldNum" sz="quarter" idx="12"/>
          </p:nvPr>
        </p:nvSpPr>
        <p:spPr/>
        <p:txBody>
          <a:bodyPr/>
          <a:lstStyle/>
          <a:p>
            <a:fld id="{29EDA3BF-E3BB-48A6-AD6B-EA9D48C9696C}" type="slidenum">
              <a:rPr lang="en-US" smtClean="0"/>
              <a:t>2</a:t>
            </a:fld>
            <a:endParaRPr lang="en-US"/>
          </a:p>
        </p:txBody>
      </p:sp>
      <p:pic>
        <p:nvPicPr>
          <p:cNvPr id="1028" name="Picture 4" descr="Nessuna descrizione della foto disponibile.">
            <a:extLst>
              <a:ext uri="{FF2B5EF4-FFF2-40B4-BE49-F238E27FC236}">
                <a16:creationId xmlns:a16="http://schemas.microsoft.com/office/drawing/2014/main" id="{12E01E93-131D-CB7F-A130-9B34BEE5A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2" b="13593"/>
          <a:stretch>
            <a:fillRect/>
          </a:stretch>
        </p:blipFill>
        <p:spPr bwMode="auto">
          <a:xfrm>
            <a:off x="0" y="0"/>
            <a:ext cx="12195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amp; Eventi - CNR Area della Ricerca di PISA">
            <a:extLst>
              <a:ext uri="{FF2B5EF4-FFF2-40B4-BE49-F238E27FC236}">
                <a16:creationId xmlns:a16="http://schemas.microsoft.com/office/drawing/2014/main" id="{07472B7E-D98D-6154-E9D7-CF484AFD125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37834" y="171451"/>
            <a:ext cx="2467266" cy="11083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E84614-22C9-E538-7791-0AE52F08A901}"/>
              </a:ext>
            </a:extLst>
          </p:cNvPr>
          <p:cNvSpPr txBox="1"/>
          <p:nvPr/>
        </p:nvSpPr>
        <p:spPr>
          <a:xfrm>
            <a:off x="3255391" y="448796"/>
            <a:ext cx="5681217" cy="830997"/>
          </a:xfrm>
          <a:prstGeom prst="rect">
            <a:avLst/>
          </a:prstGeom>
          <a:noFill/>
        </p:spPr>
        <p:txBody>
          <a:bodyPr wrap="square" rtlCol="0">
            <a:spAutoFit/>
          </a:bodyPr>
          <a:lstStyle/>
          <a:p>
            <a:pPr algn="ctr"/>
            <a:r>
              <a:rPr lang="it-IT" sz="2400" b="1" dirty="0">
                <a:solidFill>
                  <a:schemeClr val="bg1"/>
                </a:solidFill>
              </a:rPr>
              <a:t>CNR</a:t>
            </a:r>
            <a:r>
              <a:rPr lang="it-IT" sz="2400" dirty="0">
                <a:solidFill>
                  <a:schemeClr val="bg1"/>
                </a:solidFill>
              </a:rPr>
              <a:t> (Consiglio Nazionale delle Ricerche) </a:t>
            </a:r>
            <a:r>
              <a:rPr lang="it-IT" sz="2400" b="1" dirty="0">
                <a:solidFill>
                  <a:schemeClr val="bg1"/>
                </a:solidFill>
              </a:rPr>
              <a:t>Campus in Pisa</a:t>
            </a:r>
            <a:endParaRPr lang="en-US" sz="2400" b="1" dirty="0">
              <a:solidFill>
                <a:schemeClr val="bg1"/>
              </a:solidFill>
            </a:endParaRPr>
          </a:p>
        </p:txBody>
      </p:sp>
    </p:spTree>
    <p:extLst>
      <p:ext uri="{BB962C8B-B14F-4D97-AF65-F5344CB8AC3E}">
        <p14:creationId xmlns:p14="http://schemas.microsoft.com/office/powerpoint/2010/main" val="93599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F2AA-58FB-3B24-0233-7F2EF3CC6021}"/>
              </a:ext>
            </a:extLst>
          </p:cNvPr>
          <p:cNvSpPr>
            <a:spLocks noGrp="1"/>
          </p:cNvSpPr>
          <p:nvPr>
            <p:ph type="title"/>
          </p:nvPr>
        </p:nvSpPr>
        <p:spPr/>
        <p:txBody>
          <a:bodyPr/>
          <a:lstStyle/>
          <a:p>
            <a:r>
              <a:rPr lang="it-IT" dirty="0"/>
              <a:t>The ILIL Group</a:t>
            </a:r>
            <a:endParaRPr lang="en-US" dirty="0"/>
          </a:p>
        </p:txBody>
      </p:sp>
      <p:sp>
        <p:nvSpPr>
          <p:cNvPr id="4" name="Footer Placeholder 3">
            <a:extLst>
              <a:ext uri="{FF2B5EF4-FFF2-40B4-BE49-F238E27FC236}">
                <a16:creationId xmlns:a16="http://schemas.microsoft.com/office/drawing/2014/main" id="{2013FFB2-1F24-5D62-D17D-8C90B8DF67F4}"/>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987D58FD-6A70-C69F-ECEA-4E67AAD31118}"/>
              </a:ext>
            </a:extLst>
          </p:cNvPr>
          <p:cNvSpPr>
            <a:spLocks noGrp="1"/>
          </p:cNvSpPr>
          <p:nvPr>
            <p:ph type="sldNum" sz="quarter" idx="12"/>
          </p:nvPr>
        </p:nvSpPr>
        <p:spPr/>
        <p:txBody>
          <a:bodyPr/>
          <a:lstStyle/>
          <a:p>
            <a:fld id="{29EDA3BF-E3BB-48A6-AD6B-EA9D48C9696C}" type="slidenum">
              <a:rPr lang="en-US" smtClean="0"/>
              <a:t>3</a:t>
            </a:fld>
            <a:endParaRPr lang="en-US"/>
          </a:p>
        </p:txBody>
      </p:sp>
      <p:grpSp>
        <p:nvGrpSpPr>
          <p:cNvPr id="19" name="Group 18">
            <a:extLst>
              <a:ext uri="{FF2B5EF4-FFF2-40B4-BE49-F238E27FC236}">
                <a16:creationId xmlns:a16="http://schemas.microsoft.com/office/drawing/2014/main" id="{CAD39DC6-B5CD-01CA-5DC9-A37C3DB41A57}"/>
              </a:ext>
            </a:extLst>
          </p:cNvPr>
          <p:cNvGrpSpPr>
            <a:grpSpLocks noChangeAspect="1"/>
          </p:cNvGrpSpPr>
          <p:nvPr/>
        </p:nvGrpSpPr>
        <p:grpSpPr>
          <a:xfrm>
            <a:off x="394857" y="841248"/>
            <a:ext cx="7711688" cy="5448753"/>
            <a:chOff x="1009898" y="1203938"/>
            <a:chExt cx="6949440" cy="4910181"/>
          </a:xfrm>
        </p:grpSpPr>
        <p:grpSp>
          <p:nvGrpSpPr>
            <p:cNvPr id="6" name="Group 5">
              <a:extLst>
                <a:ext uri="{FF2B5EF4-FFF2-40B4-BE49-F238E27FC236}">
                  <a16:creationId xmlns:a16="http://schemas.microsoft.com/office/drawing/2014/main" id="{A094A225-4090-A1DD-5113-47B22B3496D6}"/>
                </a:ext>
              </a:extLst>
            </p:cNvPr>
            <p:cNvGrpSpPr>
              <a:grpSpLocks noChangeAspect="1"/>
            </p:cNvGrpSpPr>
            <p:nvPr/>
          </p:nvGrpSpPr>
          <p:grpSpPr>
            <a:xfrm>
              <a:off x="1009898" y="1203938"/>
              <a:ext cx="6949440" cy="2694476"/>
              <a:chOff x="1" y="592466"/>
              <a:chExt cx="9398000" cy="3643846"/>
            </a:xfrm>
          </p:grpSpPr>
          <p:pic>
            <p:nvPicPr>
              <p:cNvPr id="7" name="Picture 6" descr="A close up of a metal object&#10;&#10;AI-generated content may be incorrect.">
                <a:extLst>
                  <a:ext uri="{FF2B5EF4-FFF2-40B4-BE49-F238E27FC236}">
                    <a16:creationId xmlns:a16="http://schemas.microsoft.com/office/drawing/2014/main" id="{4AF16733-9D5C-C8A6-8BBC-0CEDB64DFE89}"/>
                  </a:ext>
                </a:extLst>
              </p:cNvPr>
              <p:cNvPicPr>
                <a:picLocks noChangeAspect="1"/>
              </p:cNvPicPr>
              <p:nvPr/>
            </p:nvPicPr>
            <p:blipFill>
              <a:blip r:embed="rId3">
                <a:extLst>
                  <a:ext uri="{28A0092B-C50C-407E-A947-70E740481C1C}">
                    <a14:useLocalDpi xmlns:a14="http://schemas.microsoft.com/office/drawing/2010/main" val="0"/>
                  </a:ext>
                </a:extLst>
              </a:blip>
              <a:srcRect l="18401" r="7961"/>
              <a:stretch>
                <a:fillRect/>
              </a:stretch>
            </p:blipFill>
            <p:spPr>
              <a:xfrm>
                <a:off x="5373478" y="592472"/>
                <a:ext cx="4024523" cy="3643840"/>
              </a:xfrm>
              <a:prstGeom prst="rect">
                <a:avLst/>
              </a:prstGeom>
            </p:spPr>
          </p:pic>
          <p:pic>
            <p:nvPicPr>
              <p:cNvPr id="8" name="Picture 7" descr="A green light in a room&#10;&#10;AI-generated content may be incorrect.">
                <a:extLst>
                  <a:ext uri="{FF2B5EF4-FFF2-40B4-BE49-F238E27FC236}">
                    <a16:creationId xmlns:a16="http://schemas.microsoft.com/office/drawing/2014/main" id="{D4AA54D2-027C-6061-F126-2CC714DBF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2472"/>
                <a:ext cx="2711250" cy="3643836"/>
              </a:xfrm>
              <a:prstGeom prst="rect">
                <a:avLst/>
              </a:prstGeom>
            </p:spPr>
          </p:pic>
          <p:pic>
            <p:nvPicPr>
              <p:cNvPr id="9" name="Picture 8" descr="A person in a white coat working in a laboratory&#10;&#10;AI-generated content may be incorrect.">
                <a:extLst>
                  <a:ext uri="{FF2B5EF4-FFF2-40B4-BE49-F238E27FC236}">
                    <a16:creationId xmlns:a16="http://schemas.microsoft.com/office/drawing/2014/main" id="{1EC24A99-17F9-0EDE-1F3B-E288FFFB7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914" y="592466"/>
                <a:ext cx="2452899" cy="3643835"/>
              </a:xfrm>
              <a:prstGeom prst="rect">
                <a:avLst/>
              </a:prstGeom>
            </p:spPr>
          </p:pic>
        </p:grpSp>
        <p:grpSp>
          <p:nvGrpSpPr>
            <p:cNvPr id="10" name="Group 9">
              <a:extLst>
                <a:ext uri="{FF2B5EF4-FFF2-40B4-BE49-F238E27FC236}">
                  <a16:creationId xmlns:a16="http://schemas.microsoft.com/office/drawing/2014/main" id="{3E835F3F-85BA-A105-F790-193BFB57915C}"/>
                </a:ext>
              </a:extLst>
            </p:cNvPr>
            <p:cNvGrpSpPr/>
            <p:nvPr/>
          </p:nvGrpSpPr>
          <p:grpSpPr>
            <a:xfrm>
              <a:off x="1019410" y="4111616"/>
              <a:ext cx="6939928" cy="2002503"/>
              <a:chOff x="0" y="4855497"/>
              <a:chExt cx="6949440" cy="2002503"/>
            </a:xfrm>
          </p:grpSpPr>
          <p:pic>
            <p:nvPicPr>
              <p:cNvPr id="11" name="Picture 10" descr="A floor plan of a building&#10;&#10;AI-generated content may be incorrect.">
                <a:extLst>
                  <a:ext uri="{FF2B5EF4-FFF2-40B4-BE49-F238E27FC236}">
                    <a16:creationId xmlns:a16="http://schemas.microsoft.com/office/drawing/2014/main" id="{28588904-54E0-AD13-89D9-9B5AF932CD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063" r="96000">
                            <a14:foregroundMark x1="9063" y1="39833" x2="9063" y2="61250"/>
                            <a14:foregroundMark x1="78625" y1="44333" x2="90438" y2="43000"/>
                            <a14:foregroundMark x1="90438" y1="43000" x2="94750" y2="49917"/>
                            <a14:foregroundMark x1="94750" y1="49917" x2="92375" y2="57083"/>
                            <a14:foregroundMark x1="92375" y1="57083" x2="88938" y2="56750"/>
                            <a14:foregroundMark x1="28438" y1="38083" x2="29250" y2="39417"/>
                            <a14:foregroundMark x1="83250" y1="48417" x2="83813" y2="56500"/>
                            <a14:foregroundMark x1="83813" y1="56500" x2="89875" y2="59000"/>
                            <a14:foregroundMark x1="89875" y1="59000" x2="95125" y2="57083"/>
                            <a14:foregroundMark x1="95125" y1="57083" x2="96000" y2="41333"/>
                          </a14:backgroundRemoval>
                        </a14:imgEffect>
                      </a14:imgLayer>
                    </a14:imgProps>
                  </a:ext>
                  <a:ext uri="{28A0092B-C50C-407E-A947-70E740481C1C}">
                    <a14:useLocalDpi xmlns:a14="http://schemas.microsoft.com/office/drawing/2010/main" val="0"/>
                  </a:ext>
                </a:extLst>
              </a:blip>
              <a:srcRect l="7071" t="31156" r="1124" b="34830"/>
              <a:stretch>
                <a:fillRect/>
              </a:stretch>
            </p:blipFill>
            <p:spPr>
              <a:xfrm>
                <a:off x="0" y="4926951"/>
                <a:ext cx="6949440" cy="1931049"/>
              </a:xfrm>
              <a:prstGeom prst="rect">
                <a:avLst/>
              </a:prstGeom>
            </p:spPr>
          </p:pic>
          <p:grpSp>
            <p:nvGrpSpPr>
              <p:cNvPr id="12" name="Group 11">
                <a:extLst>
                  <a:ext uri="{FF2B5EF4-FFF2-40B4-BE49-F238E27FC236}">
                    <a16:creationId xmlns:a16="http://schemas.microsoft.com/office/drawing/2014/main" id="{01956A00-A90A-D5AA-5C46-F8A0192041B0}"/>
                  </a:ext>
                </a:extLst>
              </p:cNvPr>
              <p:cNvGrpSpPr/>
              <p:nvPr/>
            </p:nvGrpSpPr>
            <p:grpSpPr>
              <a:xfrm>
                <a:off x="1580599" y="4855497"/>
                <a:ext cx="5201200" cy="526973"/>
                <a:chOff x="2189415" y="4103106"/>
                <a:chExt cx="7204591" cy="729951"/>
              </a:xfrm>
            </p:grpSpPr>
            <p:sp>
              <p:nvSpPr>
                <p:cNvPr id="13" name="TextBox 12">
                  <a:extLst>
                    <a:ext uri="{FF2B5EF4-FFF2-40B4-BE49-F238E27FC236}">
                      <a16:creationId xmlns:a16="http://schemas.microsoft.com/office/drawing/2014/main" id="{85223830-7C34-223A-6219-4C1FE4B756C2}"/>
                    </a:ext>
                  </a:extLst>
                </p:cNvPr>
                <p:cNvSpPr txBox="1"/>
                <p:nvPr/>
              </p:nvSpPr>
              <p:spPr>
                <a:xfrm>
                  <a:off x="2189415" y="4161558"/>
                  <a:ext cx="3506658" cy="326558"/>
                </a:xfrm>
                <a:prstGeom prst="rect">
                  <a:avLst/>
                </a:prstGeom>
                <a:noFill/>
              </p:spPr>
              <p:txBody>
                <a:bodyPr wrap="square">
                  <a:spAutoFit/>
                </a:bodyPr>
                <a:lstStyle/>
                <a:p>
                  <a:pPr algn="ctr"/>
                  <a:r>
                    <a:rPr lang="en-US" sz="1100" dirty="0">
                      <a:solidFill>
                        <a:schemeClr val="tx1">
                          <a:lumMod val="85000"/>
                          <a:lumOff val="15000"/>
                        </a:schemeClr>
                      </a:solidFill>
                      <a:latin typeface="Arial" panose="020B0604020202020204" pitchFamily="34" charset="0"/>
                      <a:cs typeface="Arial" panose="020B0604020202020204" pitchFamily="34" charset="0"/>
                    </a:rPr>
                    <a:t>https://ilil.ino.cnr.it/it/il-nostro-laser/</a:t>
                  </a:r>
                </a:p>
              </p:txBody>
            </p:sp>
            <p:sp>
              <p:nvSpPr>
                <p:cNvPr id="14" name="TextBox 13">
                  <a:extLst>
                    <a:ext uri="{FF2B5EF4-FFF2-40B4-BE49-F238E27FC236}">
                      <a16:creationId xmlns:a16="http://schemas.microsoft.com/office/drawing/2014/main" id="{7BBD7481-31B7-1E88-A511-35E507F39B84}"/>
                    </a:ext>
                  </a:extLst>
                </p:cNvPr>
                <p:cNvSpPr txBox="1"/>
                <p:nvPr/>
              </p:nvSpPr>
              <p:spPr>
                <a:xfrm>
                  <a:off x="5696073" y="4103106"/>
                  <a:ext cx="3697933" cy="729951"/>
                </a:xfrm>
                <a:prstGeom prst="rect">
                  <a:avLst/>
                </a:prstGeom>
                <a:noFill/>
              </p:spPr>
              <p:txBody>
                <a:bodyPr wrap="square" rtlCol="0" anchor="ctr">
                  <a:spAutoFit/>
                </a:bodyPr>
                <a:lstStyle/>
                <a:p>
                  <a:pPr algn="ctr"/>
                  <a:r>
                    <a:rPr lang="it-IT" sz="1600" b="1" dirty="0">
                      <a:solidFill>
                        <a:schemeClr val="tx1">
                          <a:lumMod val="85000"/>
                          <a:lumOff val="15000"/>
                        </a:schemeClr>
                      </a:solidFill>
                      <a:latin typeface="Arial" panose="020B0604020202020204" pitchFamily="34" charset="0"/>
                      <a:cs typeface="Arial" panose="020B0604020202020204" pitchFamily="34" charset="0"/>
                    </a:rPr>
                    <a:t>ILIL</a:t>
                  </a:r>
                  <a:r>
                    <a:rPr lang="it-IT" sz="1600" dirty="0">
                      <a:solidFill>
                        <a:schemeClr val="tx1">
                          <a:lumMod val="85000"/>
                          <a:lumOff val="15000"/>
                        </a:schemeClr>
                      </a:solidFill>
                      <a:latin typeface="Arial" panose="020B0604020202020204" pitchFamily="34" charset="0"/>
                      <a:cs typeface="Arial" panose="020B0604020202020204" pitchFamily="34" charset="0"/>
                    </a:rPr>
                    <a:t> – INTENSE LASER IRRADIATION LABORATORY</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grpSp>
        </p:grpSp>
      </p:grpSp>
      <p:sp>
        <p:nvSpPr>
          <p:cNvPr id="15" name="Text Box 2">
            <a:extLst>
              <a:ext uri="{FF2B5EF4-FFF2-40B4-BE49-F238E27FC236}">
                <a16:creationId xmlns:a16="http://schemas.microsoft.com/office/drawing/2014/main" id="{C5186A52-4C98-17A5-E428-E415FFBE0174}"/>
              </a:ext>
            </a:extLst>
          </p:cNvPr>
          <p:cNvSpPr/>
          <p:nvPr/>
        </p:nvSpPr>
        <p:spPr>
          <a:xfrm>
            <a:off x="8633040" y="1345860"/>
            <a:ext cx="2665988" cy="43817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a:effectLst>
            <a:outerShdw blurRad="50800" dist="38100" dir="5400000" algn="t" rotWithShape="0">
              <a:prstClr val="black">
                <a:alpha val="40000"/>
              </a:prstClr>
            </a:outerShdw>
          </a:effectLst>
        </p:spPr>
        <p:txBody>
          <a:bodyPr wrap="square" lIns="76698" tIns="39883" rIns="76698" bIns="39883" anchor="t">
            <a:spAutoFit/>
          </a:bodyPr>
          <a:lstStyle/>
          <a:p>
            <a:pPr marL="161925" indent="-140335">
              <a:spcBef>
                <a:spcPts val="850"/>
              </a:spcBef>
              <a:tabLst>
                <a:tab pos="162289" algn="l"/>
                <a:tab pos="941522" algn="l"/>
                <a:tab pos="1720753" algn="l"/>
                <a:tab pos="2499985" algn="l"/>
                <a:tab pos="3279218" algn="l"/>
                <a:tab pos="4058450" algn="l"/>
                <a:tab pos="4837681" algn="l"/>
                <a:tab pos="5616914" algn="l"/>
                <a:tab pos="6396146" algn="l"/>
                <a:tab pos="7175378" algn="l"/>
                <a:tab pos="7954610" algn="l"/>
                <a:tab pos="8733843" algn="l"/>
              </a:tabLst>
              <a:defRPr/>
            </a:pPr>
            <a:r>
              <a:rPr lang="en-US" sz="2400" dirty="0">
                <a:solidFill>
                  <a:schemeClr val="tx1">
                    <a:lumMod val="85000"/>
                    <a:lumOff val="15000"/>
                  </a:schemeClr>
                </a:solidFill>
                <a:latin typeface="Arial" panose="020B0604020202020204" pitchFamily="34" charset="0"/>
                <a:ea typeface="Arial" pitchFamily="2"/>
                <a:cs typeface="Arial" panose="020B0604020202020204" pitchFamily="34" charset="0"/>
              </a:rPr>
              <a:t>PEOPLE</a:t>
            </a:r>
            <a:endParaRPr lang="it-IT" dirty="0"/>
          </a:p>
          <a:p>
            <a:pPr marL="161925" indent="-140335">
              <a:spcBef>
                <a:spcPts val="850"/>
              </a:spcBef>
              <a:tabLst>
                <a:tab pos="162289" algn="l"/>
                <a:tab pos="941522" algn="l"/>
                <a:tab pos="1720753" algn="l"/>
                <a:tab pos="2499985" algn="l"/>
                <a:tab pos="3279218" algn="l"/>
                <a:tab pos="4058450" algn="l"/>
                <a:tab pos="4837681" algn="l"/>
                <a:tab pos="5616914" algn="l"/>
                <a:tab pos="6396146" algn="l"/>
                <a:tab pos="7175378" algn="l"/>
                <a:tab pos="7954610" algn="l"/>
                <a:tab pos="8733843" algn="l"/>
              </a:tabLst>
              <a:defRPr/>
            </a:pPr>
            <a:endParaRPr lang="en-US" sz="2400" dirty="0">
              <a:solidFill>
                <a:schemeClr val="tx1">
                  <a:lumMod val="85000"/>
                  <a:lumOff val="15000"/>
                </a:schemeClr>
              </a:solidFill>
              <a:latin typeface="Arial" panose="020B0604020202020204" pitchFamily="34" charset="0"/>
              <a:ea typeface="Arial" pitchFamily="2"/>
              <a:cs typeface="Arial" panose="020B0604020202020204" pitchFamily="34" charset="0"/>
            </a:endParaRP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Leonida A. GIZZI (Head)</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Fernando BRANDI</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Gabriele CRISTOFORETTI</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Petra KOESTER</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Luca LABATE</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Federica BAFFIGI </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Lorenzo FULGENTINI</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Simona PICCININI </a:t>
            </a:r>
          </a:p>
          <a:p>
            <a:r>
              <a:rPr lang="en-US" sz="1400" dirty="0">
                <a:solidFill>
                  <a:schemeClr val="tx1">
                    <a:lumMod val="85000"/>
                    <a:lumOff val="15000"/>
                  </a:schemeClr>
                </a:solidFill>
                <a:latin typeface="Arial" panose="020B0604020202020204" pitchFamily="34" charset="0"/>
                <a:cs typeface="Arial" panose="020B0604020202020204" pitchFamily="34" charset="0"/>
              </a:rPr>
              <a:t>Martina SALVADORI</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Alessandro FREGOSI</a:t>
            </a:r>
          </a:p>
          <a:p>
            <a:r>
              <a:rPr lang="en-US" sz="1400" dirty="0">
                <a:solidFill>
                  <a:schemeClr val="tx1">
                    <a:lumMod val="85000"/>
                    <a:lumOff val="15000"/>
                  </a:schemeClr>
                </a:solidFill>
                <a:latin typeface="Arial" panose="020B0604020202020204" pitchFamily="34" charset="0"/>
                <a:cs typeface="Arial" panose="020B0604020202020204" pitchFamily="34" charset="0"/>
              </a:rPr>
              <a:t>Daniele PALLA</a:t>
            </a:r>
          </a:p>
          <a:p>
            <a:r>
              <a:rPr lang="en-US" sz="1400" dirty="0">
                <a:solidFill>
                  <a:schemeClr val="tx1">
                    <a:lumMod val="85000"/>
                    <a:lumOff val="15000"/>
                  </a:schemeClr>
                </a:solidFill>
                <a:latin typeface="Arial" panose="020B0604020202020204" pitchFamily="34" charset="0"/>
                <a:cs typeface="Arial" panose="020B0604020202020204" pitchFamily="34" charset="0"/>
              </a:rPr>
              <a:t>Gabriele BANDINI</a:t>
            </a:r>
          </a:p>
          <a:p>
            <a:r>
              <a:rPr lang="en-US" sz="1400" dirty="0">
                <a:solidFill>
                  <a:schemeClr val="tx1">
                    <a:lumMod val="85000"/>
                    <a:lumOff val="15000"/>
                  </a:schemeClr>
                </a:solidFill>
                <a:latin typeface="Arial"/>
                <a:cs typeface="Arial"/>
              </a:rPr>
              <a:t>Mohamed EZZAT</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Federico AVELLA (PhD)</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David GREGOCKI (PhD)</a:t>
            </a:r>
          </a:p>
          <a:p>
            <a:pPr lvl="0"/>
            <a:r>
              <a:rPr lang="en-US" sz="1400" dirty="0">
                <a:solidFill>
                  <a:schemeClr val="tx1">
                    <a:lumMod val="85000"/>
                    <a:lumOff val="15000"/>
                  </a:schemeClr>
                </a:solidFill>
                <a:latin typeface="Arial" panose="020B0604020202020204" pitchFamily="34" charset="0"/>
                <a:cs typeface="Arial" panose="020B0604020202020204" pitchFamily="34" charset="0"/>
              </a:rPr>
              <a:t>Simon VLACHOS (PhD)</a:t>
            </a:r>
          </a:p>
        </p:txBody>
      </p:sp>
    </p:spTree>
    <p:extLst>
      <p:ext uri="{BB962C8B-B14F-4D97-AF65-F5344CB8AC3E}">
        <p14:creationId xmlns:p14="http://schemas.microsoft.com/office/powerpoint/2010/main" val="25869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9767-7B4C-A90F-833F-671A393D4329}"/>
              </a:ext>
            </a:extLst>
          </p:cNvPr>
          <p:cNvSpPr>
            <a:spLocks noGrp="1"/>
          </p:cNvSpPr>
          <p:nvPr>
            <p:ph type="title"/>
          </p:nvPr>
        </p:nvSpPr>
        <p:spPr/>
        <p:txBody>
          <a:bodyPr/>
          <a:lstStyle/>
          <a:p>
            <a:r>
              <a:rPr lang="en-US" noProof="0" dirty="0"/>
              <a:t>Background and motivation</a:t>
            </a:r>
          </a:p>
        </p:txBody>
      </p:sp>
      <p:sp>
        <p:nvSpPr>
          <p:cNvPr id="3" name="Content Placeholder 2">
            <a:extLst>
              <a:ext uri="{FF2B5EF4-FFF2-40B4-BE49-F238E27FC236}">
                <a16:creationId xmlns:a16="http://schemas.microsoft.com/office/drawing/2014/main" id="{26783173-ED47-A29A-70CF-6C72B4177AA2}"/>
              </a:ext>
            </a:extLst>
          </p:cNvPr>
          <p:cNvSpPr>
            <a:spLocks noGrp="1"/>
          </p:cNvSpPr>
          <p:nvPr>
            <p:ph idx="1"/>
          </p:nvPr>
        </p:nvSpPr>
        <p:spPr>
          <a:xfrm>
            <a:off x="322580" y="975677"/>
            <a:ext cx="11546840" cy="5120640"/>
          </a:xfrm>
        </p:spPr>
        <p:txBody>
          <a:bodyPr anchor="ctr">
            <a:noAutofit/>
          </a:bodyPr>
          <a:lstStyle/>
          <a:p>
            <a:pPr marL="0" indent="0">
              <a:buNone/>
            </a:pPr>
            <a:r>
              <a:rPr lang="en-US" sz="1700" b="1" noProof="0" dirty="0">
                <a:solidFill>
                  <a:schemeClr val="tx1">
                    <a:lumMod val="85000"/>
                    <a:lumOff val="15000"/>
                  </a:schemeClr>
                </a:solidFill>
              </a:rPr>
              <a:t>Background and Motivation for VHEE-RT</a:t>
            </a:r>
          </a:p>
          <a:p>
            <a:pPr lvl="1"/>
            <a:r>
              <a:rPr lang="en-US" sz="1700" noProof="0" dirty="0">
                <a:solidFill>
                  <a:schemeClr val="tx1">
                    <a:lumMod val="85000"/>
                    <a:lumOff val="15000"/>
                  </a:schemeClr>
                </a:solidFill>
              </a:rPr>
              <a:t>Possibility to treat deep-sited tumors</a:t>
            </a:r>
          </a:p>
          <a:p>
            <a:pPr lvl="2"/>
            <a:r>
              <a:rPr lang="en-US" sz="1300" dirty="0">
                <a:solidFill>
                  <a:schemeClr val="tx1">
                    <a:lumMod val="85000"/>
                    <a:lumOff val="15000"/>
                  </a:schemeClr>
                </a:solidFill>
              </a:rPr>
              <a:t>Reduced scattering and degradation due to heterogeneities in tissues</a:t>
            </a:r>
          </a:p>
          <a:p>
            <a:pPr lvl="2"/>
            <a:r>
              <a:rPr lang="en-US" sz="1300" noProof="0" dirty="0">
                <a:solidFill>
                  <a:schemeClr val="tx1">
                    <a:lumMod val="85000"/>
                    <a:lumOff val="15000"/>
                  </a:schemeClr>
                </a:solidFill>
              </a:rPr>
              <a:t>Possibility of focalization via MQPs (reduced input dose, energy filter, </a:t>
            </a:r>
            <a:r>
              <a:rPr lang="en-US" sz="1300" dirty="0">
                <a:solidFill>
                  <a:schemeClr val="tx1">
                    <a:lumMod val="85000"/>
                    <a:lumOff val="15000"/>
                  </a:schemeClr>
                </a:solidFill>
              </a:rPr>
              <a:t>beam manipulation)</a:t>
            </a:r>
          </a:p>
          <a:p>
            <a:pPr lvl="1"/>
            <a:r>
              <a:rPr lang="en-US" sz="1700" noProof="0" dirty="0">
                <a:solidFill>
                  <a:schemeClr val="tx1">
                    <a:lumMod val="85000"/>
                    <a:lumOff val="15000"/>
                  </a:schemeClr>
                </a:solidFill>
              </a:rPr>
              <a:t>Good candidates for FLASH-RT</a:t>
            </a:r>
            <a:endParaRPr lang="en-US" sz="1700" dirty="0">
              <a:solidFill>
                <a:schemeClr val="tx1">
                  <a:lumMod val="85000"/>
                  <a:lumOff val="15000"/>
                </a:schemeClr>
              </a:solidFill>
            </a:endParaRPr>
          </a:p>
          <a:p>
            <a:pPr marL="0" indent="0">
              <a:buNone/>
            </a:pPr>
            <a:r>
              <a:rPr lang="en-US" sz="1700" b="1" dirty="0">
                <a:solidFill>
                  <a:schemeClr val="tx1">
                    <a:lumMod val="85000"/>
                    <a:lumOff val="15000"/>
                  </a:schemeClr>
                </a:solidFill>
              </a:rPr>
              <a:t>Background and Motivation for VHEE with Laser-plasma (L-VHEE)</a:t>
            </a:r>
          </a:p>
          <a:p>
            <a:pPr lvl="1"/>
            <a:r>
              <a:rPr lang="en-US" sz="1700" dirty="0">
                <a:solidFill>
                  <a:schemeClr val="tx1">
                    <a:lumMod val="85000"/>
                    <a:lumOff val="15000"/>
                  </a:schemeClr>
                </a:solidFill>
              </a:rPr>
              <a:t>Small footprint </a:t>
            </a:r>
            <a:r>
              <a:rPr lang="en-US" sz="1400" i="1" dirty="0">
                <a:solidFill>
                  <a:schemeClr val="tx1">
                    <a:lumMod val="85000"/>
                    <a:lumOff val="15000"/>
                  </a:schemeClr>
                </a:solidFill>
              </a:rPr>
              <a:t>(Guo, Z., Liu et al. Nat Commun 16, 1895 (2025))</a:t>
            </a:r>
          </a:p>
          <a:p>
            <a:pPr lvl="1"/>
            <a:r>
              <a:rPr lang="en-US" sz="1700" dirty="0">
                <a:solidFill>
                  <a:schemeClr val="tx1">
                    <a:lumMod val="85000"/>
                    <a:lumOff val="15000"/>
                  </a:schemeClr>
                </a:solidFill>
              </a:rPr>
              <a:t>Simple photons transport with mirrors</a:t>
            </a:r>
          </a:p>
          <a:p>
            <a:pPr lvl="1"/>
            <a:r>
              <a:rPr lang="en-GB" sz="1700" dirty="0">
                <a:solidFill>
                  <a:schemeClr val="tx1">
                    <a:lumMod val="85000"/>
                    <a:lumOff val="15000"/>
                  </a:schemeClr>
                </a:solidFill>
              </a:rPr>
              <a:t>Stable, continued operation of LWFA accelerator achieved </a:t>
            </a:r>
            <a:r>
              <a:rPr lang="en-GB" sz="1400" i="1" dirty="0">
                <a:solidFill>
                  <a:schemeClr val="tx1">
                    <a:lumMod val="85000"/>
                    <a:lumOff val="15000"/>
                  </a:schemeClr>
                </a:solidFill>
              </a:rPr>
              <a:t>(A. Maier et al., Phys. Rev. X 10, 031039 (2020))</a:t>
            </a:r>
            <a:endParaRPr lang="en-US" sz="1700" i="1" dirty="0">
              <a:solidFill>
                <a:schemeClr val="tx1">
                  <a:lumMod val="85000"/>
                  <a:lumOff val="15000"/>
                </a:schemeClr>
              </a:solidFill>
            </a:endParaRPr>
          </a:p>
          <a:p>
            <a:pPr lvl="1"/>
            <a:r>
              <a:rPr lang="en-US" sz="1700" dirty="0">
                <a:solidFill>
                  <a:schemeClr val="tx1">
                    <a:lumMod val="85000"/>
                    <a:lumOff val="15000"/>
                  </a:schemeClr>
                </a:solidFill>
              </a:rPr>
              <a:t>Electric fields of the order of 10s or more GV/m, compact acceleration cavity </a:t>
            </a:r>
            <a:r>
              <a:rPr lang="en-US" sz="1400" i="1" dirty="0">
                <a:solidFill>
                  <a:schemeClr val="tx1">
                    <a:lumMod val="85000"/>
                    <a:lumOff val="15000"/>
                  </a:schemeClr>
                </a:solidFill>
              </a:rPr>
              <a:t>(Nature “Dream beam 2004”)</a:t>
            </a:r>
          </a:p>
          <a:p>
            <a:pPr lvl="1"/>
            <a:r>
              <a:rPr lang="en-US" sz="1700" dirty="0">
                <a:solidFill>
                  <a:schemeClr val="tx1">
                    <a:lumMod val="85000"/>
                    <a:lumOff val="15000"/>
                  </a:schemeClr>
                </a:solidFill>
              </a:rPr>
              <a:t>Electron bunch with ps-fs duration,</a:t>
            </a:r>
            <a:r>
              <a:rPr lang="en-US" sz="1700" dirty="0">
                <a:solidFill>
                  <a:schemeClr val="tx1">
                    <a:lumMod val="85000"/>
                    <a:lumOff val="15000"/>
                  </a:schemeClr>
                </a:solidFill>
                <a:sym typeface="Wingdings" panose="05000000000000000000" pitchFamily="2" charset="2"/>
              </a:rPr>
              <a:t> ultra-high instantaneous dose rate </a:t>
            </a:r>
            <a:r>
              <a:rPr lang="en-US" sz="1700" dirty="0">
                <a:solidFill>
                  <a:schemeClr val="tx1">
                    <a:lumMod val="85000"/>
                    <a:lumOff val="15000"/>
                  </a:schemeClr>
                </a:solidFill>
              </a:rPr>
              <a:t>(&gt;&gt;10</a:t>
            </a:r>
            <a:r>
              <a:rPr lang="en-US" sz="1700" baseline="30000" dirty="0">
                <a:solidFill>
                  <a:schemeClr val="tx1">
                    <a:lumMod val="85000"/>
                    <a:lumOff val="15000"/>
                  </a:schemeClr>
                </a:solidFill>
              </a:rPr>
              <a:t>5</a:t>
            </a:r>
            <a:r>
              <a:rPr lang="en-US" sz="1700" dirty="0">
                <a:solidFill>
                  <a:schemeClr val="tx1">
                    <a:lumMod val="85000"/>
                    <a:lumOff val="15000"/>
                  </a:schemeClr>
                </a:solidFill>
              </a:rPr>
              <a:t> Gy/s) with effects to be investigated </a:t>
            </a:r>
            <a:r>
              <a:rPr lang="en-US" sz="1400" i="1" dirty="0">
                <a:solidFill>
                  <a:schemeClr val="tx1">
                    <a:lumMod val="85000"/>
                    <a:lumOff val="15000"/>
                  </a:schemeClr>
                </a:solidFill>
              </a:rPr>
              <a:t>(Zhu, H. et al., Mol Med 31, 79 (2025))</a:t>
            </a:r>
            <a:endParaRPr lang="en-US" sz="1700" i="1" dirty="0">
              <a:solidFill>
                <a:schemeClr val="tx1">
                  <a:lumMod val="85000"/>
                  <a:lumOff val="15000"/>
                </a:schemeClr>
              </a:solidFill>
            </a:endParaRPr>
          </a:p>
          <a:p>
            <a:pPr lvl="1"/>
            <a:r>
              <a:rPr lang="en-US" sz="1700" dirty="0">
                <a:solidFill>
                  <a:schemeClr val="tx1">
                    <a:lumMod val="85000"/>
                    <a:lumOff val="15000"/>
                  </a:schemeClr>
                </a:solidFill>
              </a:rPr>
              <a:t>Up to 10 GeV electrons demonstrated </a:t>
            </a:r>
            <a:r>
              <a:rPr lang="en-US" sz="1400" i="1" dirty="0">
                <a:solidFill>
                  <a:schemeClr val="tx1">
                    <a:lumMod val="85000"/>
                    <a:lumOff val="15000"/>
                  </a:schemeClr>
                </a:solidFill>
              </a:rPr>
              <a:t>(A. J. Gonsalves et al., Phys. Rev Lett. 122, 084801 (2019))</a:t>
            </a:r>
          </a:p>
          <a:p>
            <a:pPr lvl="1"/>
            <a:r>
              <a:rPr lang="en-US" sz="1700" dirty="0">
                <a:solidFill>
                  <a:schemeClr val="tx1">
                    <a:lumMod val="85000"/>
                    <a:lumOff val="15000"/>
                  </a:schemeClr>
                </a:solidFill>
              </a:rPr>
              <a:t>L-VHEE (50-250 MeV) dose per pulse up to ≈ Gy per pulse, pencil beam </a:t>
            </a:r>
            <a:r>
              <a:rPr lang="en-US" sz="1400" i="1" dirty="0">
                <a:solidFill>
                  <a:schemeClr val="tx1">
                    <a:lumMod val="85000"/>
                    <a:lumOff val="15000"/>
                  </a:schemeClr>
                </a:solidFill>
              </a:rPr>
              <a:t>(Svendsen et al., Sci Rep 11, 5844 (2021))</a:t>
            </a:r>
          </a:p>
          <a:p>
            <a:pPr lvl="1"/>
            <a:r>
              <a:rPr lang="en-US" sz="1700" dirty="0">
                <a:solidFill>
                  <a:schemeClr val="tx1">
                    <a:lumMod val="85000"/>
                    <a:lumOff val="15000"/>
                  </a:schemeClr>
                </a:solidFill>
              </a:rPr>
              <a:t>L-VHEE Multi field and Intensity Modulation proof-of-principle </a:t>
            </a:r>
            <a:r>
              <a:rPr lang="en-US" sz="1400" i="1" dirty="0">
                <a:solidFill>
                  <a:schemeClr val="tx1">
                    <a:lumMod val="85000"/>
                    <a:lumOff val="15000"/>
                  </a:schemeClr>
                </a:solidFill>
              </a:rPr>
              <a:t>(L. Labate et al., Sci Rep 10, 17307 (2020))</a:t>
            </a:r>
          </a:p>
          <a:p>
            <a:pPr lvl="1"/>
            <a:r>
              <a:rPr lang="en-GB" sz="1700" dirty="0">
                <a:solidFill>
                  <a:schemeClr val="tx1">
                    <a:lumMod val="85000"/>
                    <a:lumOff val="15000"/>
                  </a:schemeClr>
                </a:solidFill>
              </a:rPr>
              <a:t>Targeted development at major public and private labs </a:t>
            </a:r>
            <a:r>
              <a:rPr lang="en-GB" sz="1400" i="1" dirty="0">
                <a:solidFill>
                  <a:schemeClr val="tx1">
                    <a:lumMod val="85000"/>
                    <a:lumOff val="15000"/>
                  </a:schemeClr>
                </a:solidFill>
              </a:rPr>
              <a:t>(ELI(CZ, RO, HU), KALDERA(DE), EuPRAXIA (EU/IT), EPAC (UK), TAU Systems (USA), LOA (FR)…)</a:t>
            </a:r>
            <a:endParaRPr lang="en-US" sz="1700" i="1" dirty="0">
              <a:solidFill>
                <a:schemeClr val="tx1">
                  <a:lumMod val="85000"/>
                  <a:lumOff val="15000"/>
                </a:schemeClr>
              </a:solidFill>
            </a:endParaRPr>
          </a:p>
        </p:txBody>
      </p:sp>
      <p:sp>
        <p:nvSpPr>
          <p:cNvPr id="4" name="Footer Placeholder 3">
            <a:extLst>
              <a:ext uri="{FF2B5EF4-FFF2-40B4-BE49-F238E27FC236}">
                <a16:creationId xmlns:a16="http://schemas.microsoft.com/office/drawing/2014/main" id="{67717312-9F31-53A0-52C3-A398A97F01D9}"/>
              </a:ext>
            </a:extLst>
          </p:cNvPr>
          <p:cNvSpPr>
            <a:spLocks noGrp="1"/>
          </p:cNvSpPr>
          <p:nvPr>
            <p:ph type="ftr" sz="quarter" idx="11"/>
          </p:nvPr>
        </p:nvSpPr>
        <p:spPr/>
        <p:txBody>
          <a:bodyPr/>
          <a:lstStyle/>
          <a:p>
            <a:r>
              <a:rPr lang="en-US" dirty="0"/>
              <a:t>Progress towards 100 Hz operations of the VHEE beamline at ILIL</a:t>
            </a:r>
          </a:p>
        </p:txBody>
      </p:sp>
      <p:sp>
        <p:nvSpPr>
          <p:cNvPr id="5" name="Slide Number Placeholder 4">
            <a:extLst>
              <a:ext uri="{FF2B5EF4-FFF2-40B4-BE49-F238E27FC236}">
                <a16:creationId xmlns:a16="http://schemas.microsoft.com/office/drawing/2014/main" id="{CCDC2AC3-8B9E-7641-FE05-7D5C7B9F0A21}"/>
              </a:ext>
            </a:extLst>
          </p:cNvPr>
          <p:cNvSpPr>
            <a:spLocks noGrp="1"/>
          </p:cNvSpPr>
          <p:nvPr>
            <p:ph type="sldNum" sz="quarter" idx="12"/>
          </p:nvPr>
        </p:nvSpPr>
        <p:spPr/>
        <p:txBody>
          <a:bodyPr/>
          <a:lstStyle/>
          <a:p>
            <a:fld id="{29EDA3BF-E3BB-48A6-AD6B-EA9D48C9696C}" type="slidenum">
              <a:rPr lang="en-US" smtClean="0"/>
              <a:t>4</a:t>
            </a:fld>
            <a:endParaRPr lang="en-US" dirty="0"/>
          </a:p>
        </p:txBody>
      </p:sp>
    </p:spTree>
    <p:extLst>
      <p:ext uri="{BB962C8B-B14F-4D97-AF65-F5344CB8AC3E}">
        <p14:creationId xmlns:p14="http://schemas.microsoft.com/office/powerpoint/2010/main" val="262118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9B11-9154-E998-5555-F66C018B1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DCF57-018B-CF15-885D-7B904D9A8923}"/>
              </a:ext>
            </a:extLst>
          </p:cNvPr>
          <p:cNvSpPr>
            <a:spLocks noGrp="1"/>
          </p:cNvSpPr>
          <p:nvPr>
            <p:ph type="title"/>
          </p:nvPr>
        </p:nvSpPr>
        <p:spPr/>
        <p:txBody>
          <a:bodyPr/>
          <a:lstStyle/>
          <a:p>
            <a:r>
              <a:rPr lang="it-IT" dirty="0"/>
              <a:t>I</a:t>
            </a:r>
            <a:r>
              <a:rPr lang="en-US" dirty="0"/>
              <a:t>CT dosimetry</a:t>
            </a:r>
          </a:p>
        </p:txBody>
      </p:sp>
      <p:sp>
        <p:nvSpPr>
          <p:cNvPr id="4" name="Footer Placeholder 3">
            <a:extLst>
              <a:ext uri="{FF2B5EF4-FFF2-40B4-BE49-F238E27FC236}">
                <a16:creationId xmlns:a16="http://schemas.microsoft.com/office/drawing/2014/main" id="{B91913E9-E564-AC45-1EFE-8282C21A1490}"/>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B0B3AC77-56A3-B8D9-46D7-FCD0611053BB}"/>
              </a:ext>
            </a:extLst>
          </p:cNvPr>
          <p:cNvSpPr>
            <a:spLocks noGrp="1"/>
          </p:cNvSpPr>
          <p:nvPr>
            <p:ph type="sldNum" sz="quarter" idx="12"/>
          </p:nvPr>
        </p:nvSpPr>
        <p:spPr/>
        <p:txBody>
          <a:bodyPr/>
          <a:lstStyle/>
          <a:p>
            <a:fld id="{29EDA3BF-E3BB-48A6-AD6B-EA9D48C9696C}" type="slidenum">
              <a:rPr lang="en-US" smtClean="0"/>
              <a:t>5</a:t>
            </a:fld>
            <a:endParaRPr lang="en-US"/>
          </a:p>
        </p:txBody>
      </p:sp>
      <p:pic>
        <p:nvPicPr>
          <p:cNvPr id="14" name="Picture 13" descr="A graph of energy and energy&#10;&#10;AI-generated content may be incorrect.">
            <a:extLst>
              <a:ext uri="{FF2B5EF4-FFF2-40B4-BE49-F238E27FC236}">
                <a16:creationId xmlns:a16="http://schemas.microsoft.com/office/drawing/2014/main" id="{A5552959-D613-A235-0078-8371E3FBB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498" y="4143035"/>
            <a:ext cx="2769959" cy="1846639"/>
          </a:xfrm>
          <a:prstGeom prst="rect">
            <a:avLst/>
          </a:prstGeom>
        </p:spPr>
      </p:pic>
      <p:sp>
        <p:nvSpPr>
          <p:cNvPr id="21" name="TextBox 20">
            <a:extLst>
              <a:ext uri="{FF2B5EF4-FFF2-40B4-BE49-F238E27FC236}">
                <a16:creationId xmlns:a16="http://schemas.microsoft.com/office/drawing/2014/main" id="{96167331-F069-3865-4CF1-1A586107C139}"/>
              </a:ext>
            </a:extLst>
          </p:cNvPr>
          <p:cNvSpPr txBox="1"/>
          <p:nvPr/>
        </p:nvSpPr>
        <p:spPr>
          <a:xfrm>
            <a:off x="394542" y="5825759"/>
            <a:ext cx="11402601" cy="446276"/>
          </a:xfrm>
          <a:prstGeom prst="rect">
            <a:avLst/>
          </a:prstGeom>
          <a:noFill/>
        </p:spPr>
        <p:txBody>
          <a:bodyPr wrap="square" rtlCol="0">
            <a:spAutoFit/>
          </a:bodyPr>
          <a:lstStyle/>
          <a:p>
            <a:r>
              <a:rPr lang="en-US" sz="1200" dirty="0">
                <a:solidFill>
                  <a:schemeClr val="tx1">
                    <a:lumMod val="85000"/>
                    <a:lumOff val="15000"/>
                  </a:schemeClr>
                </a:solidFill>
                <a:latin typeface="Arial" panose="020B0604020202020204" pitchFamily="34" charset="0"/>
                <a:cs typeface="Arial" panose="020B0604020202020204" pitchFamily="34" charset="0"/>
                <a:hlinkClick r:id="rId4"/>
              </a:rPr>
              <a:t>david.gregocki@ino.cnr.it</a:t>
            </a:r>
            <a:r>
              <a:rPr lang="en-US" sz="1200" dirty="0">
                <a:solidFill>
                  <a:schemeClr val="tx1">
                    <a:lumMod val="85000"/>
                    <a:lumOff val="15000"/>
                  </a:schemeClr>
                </a:solidFill>
                <a:latin typeface="Arial" panose="020B0604020202020204" pitchFamily="34" charset="0"/>
                <a:cs typeface="Arial" panose="020B0604020202020204" pitchFamily="34" charset="0"/>
              </a:rPr>
              <a:t>, </a:t>
            </a:r>
            <a:r>
              <a:rPr lang="en-US" sz="1200" dirty="0">
                <a:solidFill>
                  <a:schemeClr val="tx1">
                    <a:lumMod val="85000"/>
                    <a:lumOff val="15000"/>
                  </a:schemeClr>
                </a:solidFill>
                <a:latin typeface="Arial" panose="020B0604020202020204" pitchFamily="34" charset="0"/>
                <a:cs typeface="Arial" panose="020B0604020202020204" pitchFamily="34" charset="0"/>
                <a:hlinkClick r:id="rId5"/>
              </a:rPr>
              <a:t>petra.koester@ino.cnr.it</a:t>
            </a:r>
            <a:r>
              <a:rPr lang="en-US" sz="1200" dirty="0">
                <a:solidFill>
                  <a:schemeClr val="tx1">
                    <a:lumMod val="85000"/>
                    <a:lumOff val="15000"/>
                  </a:schemeClr>
                </a:solidFill>
                <a:latin typeface="Arial" panose="020B0604020202020204" pitchFamily="34" charset="0"/>
                <a:cs typeface="Arial" panose="020B0604020202020204" pitchFamily="34" charset="0"/>
              </a:rPr>
              <a:t> </a:t>
            </a:r>
          </a:p>
          <a:p>
            <a:r>
              <a:rPr lang="en-US" sz="1100" dirty="0">
                <a:solidFill>
                  <a:schemeClr val="tx1">
                    <a:lumMod val="85000"/>
                    <a:lumOff val="15000"/>
                  </a:schemeClr>
                </a:solidFill>
                <a:latin typeface="Arial" panose="020B0604020202020204" pitchFamily="34" charset="0"/>
                <a:cs typeface="Arial" panose="020B0604020202020204" pitchFamily="34" charset="0"/>
              </a:rPr>
              <a:t>David Gregocki, Petra Köster </a:t>
            </a:r>
            <a:r>
              <a:rPr lang="en-US" sz="1100" i="1" dirty="0">
                <a:solidFill>
                  <a:schemeClr val="tx1">
                    <a:lumMod val="85000"/>
                    <a:lumOff val="15000"/>
                  </a:schemeClr>
                </a:solidFill>
                <a:latin typeface="Arial" panose="020B0604020202020204" pitchFamily="34" charset="0"/>
                <a:cs typeface="Arial" panose="020B0604020202020204" pitchFamily="34" charset="0"/>
              </a:rPr>
              <a:t>et al., </a:t>
            </a:r>
            <a:r>
              <a:rPr lang="en-US" sz="1100" dirty="0">
                <a:solidFill>
                  <a:schemeClr val="tx1">
                    <a:lumMod val="85000"/>
                    <a:lumOff val="15000"/>
                  </a:schemeClr>
                </a:solidFill>
                <a:latin typeface="Arial" panose="020B0604020202020204" pitchFamily="34" charset="0"/>
                <a:cs typeface="Arial" panose="020B0604020202020204" pitchFamily="34" charset="0"/>
              </a:rPr>
              <a:t>“</a:t>
            </a:r>
            <a:r>
              <a:rPr lang="en-US" sz="1100" i="1" dirty="0">
                <a:solidFill>
                  <a:schemeClr val="tx1">
                    <a:lumMod val="85000"/>
                    <a:lumOff val="15000"/>
                  </a:schemeClr>
                </a:solidFill>
                <a:latin typeface="Arial" panose="020B0604020202020204" pitchFamily="34" charset="0"/>
                <a:cs typeface="Arial" panose="020B0604020202020204" pitchFamily="34" charset="0"/>
              </a:rPr>
              <a:t>Real-time dose monitoring via non-destructive charge measurement of laser-driven electrons for medical applications</a:t>
            </a:r>
            <a:r>
              <a:rPr lang="en-US" sz="1100" dirty="0">
                <a:solidFill>
                  <a:schemeClr val="tx1">
                    <a:lumMod val="85000"/>
                    <a:lumOff val="15000"/>
                  </a:schemeClr>
                </a:solidFill>
                <a:latin typeface="Arial" panose="020B0604020202020204" pitchFamily="34" charset="0"/>
                <a:cs typeface="Arial" panose="020B0604020202020204" pitchFamily="34" charset="0"/>
              </a:rPr>
              <a:t>”, under submission.</a:t>
            </a:r>
          </a:p>
        </p:txBody>
      </p:sp>
      <p:grpSp>
        <p:nvGrpSpPr>
          <p:cNvPr id="27" name="Group 26">
            <a:extLst>
              <a:ext uri="{FF2B5EF4-FFF2-40B4-BE49-F238E27FC236}">
                <a16:creationId xmlns:a16="http://schemas.microsoft.com/office/drawing/2014/main" id="{090E6113-F5B8-53F3-D198-E76B0360C2CF}"/>
              </a:ext>
            </a:extLst>
          </p:cNvPr>
          <p:cNvGrpSpPr/>
          <p:nvPr/>
        </p:nvGrpSpPr>
        <p:grpSpPr>
          <a:xfrm>
            <a:off x="5724197" y="0"/>
            <a:ext cx="6072946" cy="4092250"/>
            <a:chOff x="5724197" y="89804"/>
            <a:chExt cx="6072946" cy="4092250"/>
          </a:xfrm>
        </p:grpSpPr>
        <p:pic>
          <p:nvPicPr>
            <p:cNvPr id="16" name="Picture 15" descr="Diagram of a laser pulse&#10;&#10;AI-generated content may be incorrect.">
              <a:extLst>
                <a:ext uri="{FF2B5EF4-FFF2-40B4-BE49-F238E27FC236}">
                  <a16:creationId xmlns:a16="http://schemas.microsoft.com/office/drawing/2014/main" id="{374CE543-9C8E-FB42-5228-129AC717A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125" y="89804"/>
              <a:ext cx="4914018" cy="3400724"/>
            </a:xfrm>
            <a:prstGeom prst="rect">
              <a:avLst/>
            </a:prstGeom>
          </p:spPr>
        </p:pic>
        <p:pic>
          <p:nvPicPr>
            <p:cNvPr id="18" name="Picture 17" descr="A close-up of a machine&#10;&#10;AI-generated content may be incorrect.">
              <a:extLst>
                <a:ext uri="{FF2B5EF4-FFF2-40B4-BE49-F238E27FC236}">
                  <a16:creationId xmlns:a16="http://schemas.microsoft.com/office/drawing/2014/main" id="{82B6BB2D-9536-954D-2675-F1D8284E3F5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4197" y="287173"/>
              <a:ext cx="2296886" cy="1254453"/>
            </a:xfrm>
            <a:prstGeom prst="rect">
              <a:avLst/>
            </a:prstGeom>
          </p:spPr>
        </p:pic>
        <p:pic>
          <p:nvPicPr>
            <p:cNvPr id="20" name="Picture 19" descr="A red and black square with black circles&#10;&#10;AI-generated content may be incorrect.">
              <a:extLst>
                <a:ext uri="{FF2B5EF4-FFF2-40B4-BE49-F238E27FC236}">
                  <a16:creationId xmlns:a16="http://schemas.microsoft.com/office/drawing/2014/main" id="{90FD8B58-25E5-74E6-5EE3-7FC464CB12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7498" y="3449024"/>
              <a:ext cx="2769645" cy="733030"/>
            </a:xfrm>
            <a:prstGeom prst="rect">
              <a:avLst/>
            </a:prstGeom>
          </p:spPr>
        </p:pic>
        <p:cxnSp>
          <p:nvCxnSpPr>
            <p:cNvPr id="15" name="Straight Arrow Connector 14">
              <a:extLst>
                <a:ext uri="{FF2B5EF4-FFF2-40B4-BE49-F238E27FC236}">
                  <a16:creationId xmlns:a16="http://schemas.microsoft.com/office/drawing/2014/main" id="{BDAA6ED1-B7DF-FFBB-1B85-8C88D2583E35}"/>
                </a:ext>
              </a:extLst>
            </p:cNvPr>
            <p:cNvCxnSpPr>
              <a:cxnSpLocks/>
            </p:cNvCxnSpPr>
            <p:nvPr/>
          </p:nvCxnSpPr>
          <p:spPr>
            <a:xfrm flipH="1" flipV="1">
              <a:off x="10637134" y="1826007"/>
              <a:ext cx="323135" cy="1505022"/>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39D27676-220B-D614-4098-A3FDB08E5B04}"/>
                </a:ext>
              </a:extLst>
            </p:cNvPr>
            <p:cNvCxnSpPr>
              <a:cxnSpLocks/>
            </p:cNvCxnSpPr>
            <p:nvPr/>
          </p:nvCxnSpPr>
          <p:spPr>
            <a:xfrm>
              <a:off x="8125428" y="1023989"/>
              <a:ext cx="1944547" cy="281157"/>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grpSp>
      <p:pic>
        <p:nvPicPr>
          <p:cNvPr id="29" name="Picture 28">
            <a:extLst>
              <a:ext uri="{FF2B5EF4-FFF2-40B4-BE49-F238E27FC236}">
                <a16:creationId xmlns:a16="http://schemas.microsoft.com/office/drawing/2014/main" id="{5E1139A1-9A33-4D20-FB40-8E18C13DD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366" y="3418929"/>
            <a:ext cx="3566160" cy="2377440"/>
          </a:xfrm>
          <a:prstGeom prst="rect">
            <a:avLst/>
          </a:prstGeom>
        </p:spPr>
      </p:pic>
      <p:pic>
        <p:nvPicPr>
          <p:cNvPr id="31" name="Picture 30">
            <a:extLst>
              <a:ext uri="{FF2B5EF4-FFF2-40B4-BE49-F238E27FC236}">
                <a16:creationId xmlns:a16="http://schemas.microsoft.com/office/drawing/2014/main" id="{57D03520-E7A4-17C2-AFB6-49E3F9E9BA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366" y="971925"/>
            <a:ext cx="3566160" cy="237744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B876E83-E0B8-AC61-6694-66DD4CC99CA5}"/>
                  </a:ext>
                </a:extLst>
              </p:cNvPr>
              <p:cNvSpPr txBox="1"/>
              <p:nvPr/>
            </p:nvSpPr>
            <p:spPr>
              <a:xfrm>
                <a:off x="4486294" y="1583444"/>
                <a:ext cx="2475806" cy="13778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𝐷</m:t>
                      </m:r>
                      <m:r>
                        <a:rPr lang="it-IT" b="0" i="1" smtClean="0">
                          <a:latin typeface="Cambria Math" panose="02040503050406030204" pitchFamily="18" charset="0"/>
                          <a:ea typeface="Cambria Math" panose="02040503050406030204" pitchFamily="18" charset="0"/>
                        </a:rPr>
                        <m:t>≡</m:t>
                      </m:r>
                      <m:nary>
                        <m:naryPr>
                          <m:ctrlPr>
                            <a:rPr lang="it-IT" b="0" i="1" smtClean="0">
                              <a:latin typeface="Cambria Math" panose="02040503050406030204" pitchFamily="18" charset="0"/>
                              <a:ea typeface="Cambria Math" panose="02040503050406030204" pitchFamily="18" charset="0"/>
                            </a:rPr>
                          </m:ctrlPr>
                        </m:naryPr>
                        <m: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𝑚</m:t>
                              </m:r>
                              <m:r>
                                <a:rPr lang="it-IT" b="0" i="1" smtClean="0">
                                  <a:latin typeface="Cambria Math" panose="02040503050406030204" pitchFamily="18" charset="0"/>
                                  <a:ea typeface="Cambria Math" panose="02040503050406030204" pitchFamily="18" charset="0"/>
                                </a:rPr>
                                <m:t>𝑖𝑛</m:t>
                              </m:r>
                            </m:sub>
                          </m:sSub>
                        </m:sub>
                        <m:sup>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𝐸</m:t>
                              </m:r>
                            </m:e>
                            <m:sub>
                              <m:r>
                                <a:rPr lang="it-IT" b="0" i="1" smtClean="0">
                                  <a:latin typeface="Cambria Math" panose="02040503050406030204" pitchFamily="18" charset="0"/>
                                  <a:ea typeface="Cambria Math" panose="02040503050406030204" pitchFamily="18" charset="0"/>
                                </a:rPr>
                                <m:t>𝑚𝑎𝑥</m:t>
                              </m:r>
                            </m:sub>
                          </m:sSub>
                        </m:sup>
                        <m:e>
                          <m:r>
                            <a:rPr lang="it-IT" b="0" i="1" smtClean="0">
                              <a:latin typeface="Cambria Math" panose="02040503050406030204" pitchFamily="18" charset="0"/>
                              <a:ea typeface="Cambria Math" panose="02040503050406030204" pitchFamily="18" charset="0"/>
                            </a:rPr>
                            <m:t>𝐷</m:t>
                          </m:r>
                          <m:d>
                            <m:dPr>
                              <m:ctrlPr>
                                <a:rPr lang="it-IT" b="0"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𝐸</m:t>
                              </m:r>
                            </m:e>
                          </m:d>
                          <m:r>
                            <a:rPr lang="it-IT" b="0" i="1" smtClean="0">
                              <a:latin typeface="Cambria Math" panose="02040503050406030204" pitchFamily="18" charset="0"/>
                              <a:ea typeface="Cambria Math" panose="02040503050406030204" pitchFamily="18" charset="0"/>
                            </a:rPr>
                            <m:t>𝑑𝐸</m:t>
                          </m:r>
                        </m:e>
                      </m:nary>
                      <m:r>
                        <a:rPr lang="it-IT" b="0" i="1" smtClean="0">
                          <a:latin typeface="Cambria Math" panose="02040503050406030204" pitchFamily="18" charset="0"/>
                          <a:ea typeface="Cambria Math" panose="02040503050406030204" pitchFamily="18" charset="0"/>
                        </a:rPr>
                        <m:t>=</m:t>
                      </m:r>
                      <m:r>
                        <m:rPr>
                          <m:brk/>
                        </m:rPr>
                        <a:rPr lang="it-IT" b="0" i="1" smtClean="0">
                          <a:latin typeface="Cambria Math" panose="02040503050406030204" pitchFamily="18" charset="0"/>
                          <a:ea typeface="Cambria Math" panose="02040503050406030204" pitchFamily="18" charset="0"/>
                        </a:rPr>
                        <m:t>=</m:t>
                      </m:r>
                      <m:nary>
                        <m:naryPr>
                          <m:ctrlPr>
                            <a:rPr lang="it-IT" i="1">
                              <a:latin typeface="Cambria Math" panose="02040503050406030204" pitchFamily="18" charset="0"/>
                              <a:ea typeface="Cambria Math" panose="02040503050406030204" pitchFamily="18" charset="0"/>
                            </a:rPr>
                          </m:ctrlPr>
                        </m:naryPr>
                        <m: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𝑚𝑖𝑛</m:t>
                              </m:r>
                            </m:sub>
                          </m:sSub>
                        </m:sub>
                        <m:sup>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𝑚𝑎𝑥</m:t>
                              </m:r>
                            </m:sub>
                          </m:sSub>
                        </m:sup>
                        <m:e>
                          <m:sSubSup>
                            <m:sSubSupPr>
                              <m:ctrlPr>
                                <a:rPr lang="it-IT" b="0" i="1" smtClean="0">
                                  <a:latin typeface="Cambria Math" panose="02040503050406030204" pitchFamily="18" charset="0"/>
                                  <a:ea typeface="Cambria Math" panose="02040503050406030204" pitchFamily="18" charset="0"/>
                                </a:rPr>
                              </m:ctrlPr>
                            </m:sSubSupPr>
                            <m:e>
                              <m:d>
                                <m:dPr>
                                  <m:ctrlPr>
                                    <a:rPr lang="it-IT" b="0" i="1" smtClean="0">
                                      <a:latin typeface="Cambria Math" panose="02040503050406030204" pitchFamily="18" charset="0"/>
                                      <a:ea typeface="Cambria Math" panose="02040503050406030204" pitchFamily="18" charset="0"/>
                                    </a:rPr>
                                  </m:ctrlPr>
                                </m:dPr>
                                <m:e>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𝑆</m:t>
                                      </m:r>
                                    </m:num>
                                    <m:den>
                                      <m:r>
                                        <a:rPr lang="it-IT" b="0" i="1" smtClean="0">
                                          <a:latin typeface="Cambria Math" panose="02040503050406030204" pitchFamily="18" charset="0"/>
                                          <a:ea typeface="Cambria Math" panose="02040503050406030204" pitchFamily="18" charset="0"/>
                                        </a:rPr>
                                        <m:t>𝜌</m:t>
                                      </m:r>
                                    </m:den>
                                  </m:f>
                                </m:e>
                              </m:d>
                            </m:e>
                            <m:sub>
                              <m:r>
                                <m:rPr>
                                  <m:sty m:val="p"/>
                                </m:rPr>
                                <a:rPr lang="it-IT" b="0" i="0" smtClean="0">
                                  <a:latin typeface="Cambria Math" panose="02040503050406030204" pitchFamily="18" charset="0"/>
                                  <a:ea typeface="Cambria Math" panose="02040503050406030204" pitchFamily="18" charset="0"/>
                                </a:rPr>
                                <m:t>Δ</m:t>
                              </m:r>
                            </m:sub>
                            <m:sup>
                              <m:r>
                                <a:rPr lang="it-IT" b="0" i="1" smtClean="0">
                                  <a:latin typeface="Cambria Math" panose="02040503050406030204" pitchFamily="18" charset="0"/>
                                  <a:ea typeface="Cambria Math" panose="02040503050406030204" pitchFamily="18" charset="0"/>
                                </a:rPr>
                                <m:t>𝑐𝑜𝑙𝑙</m:t>
                              </m:r>
                            </m:sup>
                          </m:sSubSup>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𝜙</m:t>
                              </m:r>
                            </m:e>
                            <m:sup>
                              <m:r>
                                <a:rPr lang="it-IT" b="0" i="1" smtClean="0">
                                  <a:latin typeface="Cambria Math" panose="02040503050406030204" pitchFamily="18" charset="0"/>
                                  <a:ea typeface="Cambria Math" panose="02040503050406030204" pitchFamily="18" charset="0"/>
                                </a:rPr>
                                <m:t>𝑅𝐶𝐹</m:t>
                              </m:r>
                            </m:sup>
                          </m:sSup>
                          <m:r>
                            <a:rPr lang="it-IT" i="1">
                              <a:latin typeface="Cambria Math" panose="02040503050406030204" pitchFamily="18" charset="0"/>
                              <a:ea typeface="Cambria Math" panose="02040503050406030204" pitchFamily="18" charset="0"/>
                            </a:rPr>
                            <m:t>𝑑𝐸</m:t>
                          </m:r>
                        </m:e>
                      </m:nary>
                    </m:oMath>
                  </m:oMathPara>
                </a14:m>
                <a:endParaRPr lang="en-US" dirty="0"/>
              </a:p>
            </p:txBody>
          </p:sp>
        </mc:Choice>
        <mc:Fallback xmlns="">
          <p:sp>
            <p:nvSpPr>
              <p:cNvPr id="32" name="TextBox 31">
                <a:extLst>
                  <a:ext uri="{FF2B5EF4-FFF2-40B4-BE49-F238E27FC236}">
                    <a16:creationId xmlns:a16="http://schemas.microsoft.com/office/drawing/2014/main" id="{8B876E83-E0B8-AC61-6694-66DD4CC99CA5}"/>
                  </a:ext>
                </a:extLst>
              </p:cNvPr>
              <p:cNvSpPr txBox="1">
                <a:spLocks noRot="1" noChangeAspect="1" noMove="1" noResize="1" noEditPoints="1" noAdjustHandles="1" noChangeArrowheads="1" noChangeShapeType="1" noTextEdit="1"/>
              </p:cNvSpPr>
              <p:nvPr/>
            </p:nvSpPr>
            <p:spPr>
              <a:xfrm>
                <a:off x="4486294" y="1583444"/>
                <a:ext cx="2475806" cy="1377813"/>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0347C362-BF72-FCD6-2D04-7B4E4D2A408E}"/>
              </a:ext>
            </a:extLst>
          </p:cNvPr>
          <p:cNvSpPr txBox="1"/>
          <p:nvPr/>
        </p:nvSpPr>
        <p:spPr>
          <a:xfrm>
            <a:off x="4192455" y="3185331"/>
            <a:ext cx="2769645" cy="830997"/>
          </a:xfrm>
          <a:prstGeom prst="rect">
            <a:avLst/>
          </a:prstGeom>
          <a:noFill/>
        </p:spPr>
        <p:txBody>
          <a:bodyPr wrap="square">
            <a:spAutoFit/>
          </a:bodyPr>
          <a:lstStyle/>
          <a:p>
            <a:r>
              <a:rPr lang="en-US" sz="1600" noProof="0" dirty="0">
                <a:latin typeface="Arial" panose="020B0604020202020204" pitchFamily="34" charset="0"/>
                <a:cs typeface="Arial" panose="020B0604020202020204" pitchFamily="34" charset="0"/>
              </a:rPr>
              <a:t>energy-dependent restricted mass collisional </a:t>
            </a:r>
            <a:r>
              <a:rPr lang="en-US" sz="1600" b="1" noProof="0" dirty="0">
                <a:latin typeface="Arial" panose="020B0604020202020204" pitchFamily="34" charset="0"/>
                <a:cs typeface="Arial" panose="020B0604020202020204" pitchFamily="34" charset="0"/>
              </a:rPr>
              <a:t>stopping power </a:t>
            </a:r>
            <a:r>
              <a:rPr lang="en-US" sz="1600" noProof="0" dirty="0">
                <a:latin typeface="Arial" panose="020B0604020202020204" pitchFamily="34" charset="0"/>
                <a:cs typeface="Arial" panose="020B0604020202020204" pitchFamily="34" charset="0"/>
              </a:rPr>
              <a:t>(MeV·cm</a:t>
            </a:r>
            <a:r>
              <a:rPr lang="en-US" sz="1600" baseline="30000" noProof="0" dirty="0">
                <a:latin typeface="Arial" panose="020B0604020202020204" pitchFamily="34" charset="0"/>
                <a:cs typeface="Arial" panose="020B0604020202020204" pitchFamily="34" charset="0"/>
              </a:rPr>
              <a:t>2</a:t>
            </a:r>
            <a:r>
              <a:rPr lang="en-US" sz="1600" noProof="0" dirty="0">
                <a:latin typeface="Arial" panose="020B0604020202020204" pitchFamily="34" charset="0"/>
                <a:cs typeface="Arial" panose="020B0604020202020204" pitchFamily="34" charset="0"/>
              </a:rPr>
              <a:t>·g</a:t>
            </a:r>
            <a:r>
              <a:rPr lang="en-US" sz="1600" baseline="30000" noProof="0" dirty="0">
                <a:latin typeface="Arial" panose="020B0604020202020204" pitchFamily="34" charset="0"/>
                <a:cs typeface="Arial" panose="020B0604020202020204" pitchFamily="34" charset="0"/>
              </a:rPr>
              <a:t>-1</a:t>
            </a:r>
            <a:r>
              <a:rPr lang="en-US" sz="1600" noProof="0" dirty="0">
                <a:latin typeface="Arial" panose="020B0604020202020204" pitchFamily="34" charset="0"/>
                <a:cs typeface="Arial" panose="020B0604020202020204" pitchFamily="34" charset="0"/>
              </a:rPr>
              <a:t>)</a:t>
            </a:r>
            <a:endParaRPr lang="en-US" sz="1600" noProof="0" dirty="0"/>
          </a:p>
        </p:txBody>
      </p:sp>
      <p:sp>
        <p:nvSpPr>
          <p:cNvPr id="36" name="TextBox 35">
            <a:extLst>
              <a:ext uri="{FF2B5EF4-FFF2-40B4-BE49-F238E27FC236}">
                <a16:creationId xmlns:a16="http://schemas.microsoft.com/office/drawing/2014/main" id="{F4CFB132-3403-8569-9E87-24F4E306FDF1}"/>
              </a:ext>
            </a:extLst>
          </p:cNvPr>
          <p:cNvSpPr txBox="1"/>
          <p:nvPr/>
        </p:nvSpPr>
        <p:spPr>
          <a:xfrm>
            <a:off x="6962100" y="3107492"/>
            <a:ext cx="1679872"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electron</a:t>
            </a:r>
            <a:r>
              <a:rPr lang="en-US" sz="1600" b="1" noProof="0" dirty="0">
                <a:latin typeface="Arial" panose="020B0604020202020204" pitchFamily="34" charset="0"/>
                <a:cs typeface="Arial" panose="020B0604020202020204" pitchFamily="34" charset="0"/>
              </a:rPr>
              <a:t> fluence </a:t>
            </a:r>
            <a:r>
              <a:rPr lang="en-US" sz="1600" noProof="0" dirty="0">
                <a:latin typeface="Arial" panose="020B0604020202020204" pitchFamily="34" charset="0"/>
                <a:cs typeface="Arial" panose="020B0604020202020204" pitchFamily="34" charset="0"/>
              </a:rPr>
              <a:t>(cm</a:t>
            </a:r>
            <a:r>
              <a:rPr lang="en-US" sz="1600" baseline="30000" noProof="0" dirty="0">
                <a:latin typeface="Arial" panose="020B0604020202020204" pitchFamily="34" charset="0"/>
                <a:cs typeface="Arial" panose="020B0604020202020204" pitchFamily="34" charset="0"/>
              </a:rPr>
              <a:t>-2</a:t>
            </a:r>
            <a:r>
              <a:rPr lang="en-US" sz="1600" noProof="0" dirty="0">
                <a:latin typeface="Arial" panose="020B0604020202020204" pitchFamily="34" charset="0"/>
                <a:cs typeface="Arial" panose="020B0604020202020204" pitchFamily="34" charset="0"/>
              </a:rPr>
              <a:t>)</a:t>
            </a:r>
            <a:endParaRPr lang="en-US" sz="1600" noProof="0" dirty="0"/>
          </a:p>
        </p:txBody>
      </p:sp>
      <p:cxnSp>
        <p:nvCxnSpPr>
          <p:cNvPr id="37" name="Straight Arrow Connector 36">
            <a:extLst>
              <a:ext uri="{FF2B5EF4-FFF2-40B4-BE49-F238E27FC236}">
                <a16:creationId xmlns:a16="http://schemas.microsoft.com/office/drawing/2014/main" id="{A3FC0242-DBE7-126F-AF44-F08AEAB15192}"/>
              </a:ext>
            </a:extLst>
          </p:cNvPr>
          <p:cNvCxnSpPr>
            <a:cxnSpLocks/>
          </p:cNvCxnSpPr>
          <p:nvPr/>
        </p:nvCxnSpPr>
        <p:spPr>
          <a:xfrm flipH="1" flipV="1">
            <a:off x="6510528" y="2799371"/>
            <a:ext cx="451572" cy="35657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26E07F47-C581-E4D5-CA15-8BC9DE32D70C}"/>
              </a:ext>
            </a:extLst>
          </p:cNvPr>
          <p:cNvCxnSpPr>
            <a:cxnSpLocks/>
            <a:stCxn id="35" idx="0"/>
          </p:cNvCxnSpPr>
          <p:nvPr/>
        </p:nvCxnSpPr>
        <p:spPr>
          <a:xfrm flipV="1">
            <a:off x="5577278" y="2990647"/>
            <a:ext cx="0" cy="194684"/>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11074F-9D7B-C116-8BB8-EFCBFD920A06}"/>
                  </a:ext>
                </a:extLst>
              </p:cNvPr>
              <p:cNvSpPr txBox="1"/>
              <p:nvPr/>
            </p:nvSpPr>
            <p:spPr>
              <a:xfrm>
                <a:off x="4201652" y="4116721"/>
                <a:ext cx="4383134" cy="10545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atin typeface="Cambria Math" panose="02040503050406030204" pitchFamily="18" charset="0"/>
                              <a:ea typeface="Cambria Math" panose="02040503050406030204" pitchFamily="18" charset="0"/>
                            </a:rPr>
                          </m:ctrlPr>
                        </m:sSubSupPr>
                        <m:e>
                          <m:r>
                            <a:rPr lang="it-IT" b="0" i="1" smtClean="0">
                              <a:latin typeface="Cambria Math" panose="02040503050406030204" pitchFamily="18" charset="0"/>
                              <a:ea typeface="Cambria Math" panose="02040503050406030204" pitchFamily="18" charset="0"/>
                            </a:rPr>
                            <m:t>𝜙</m:t>
                          </m:r>
                        </m:e>
                        <m:sub>
                          <m:r>
                            <a:rPr lang="it-IT" b="0" i="1" smtClean="0">
                              <a:latin typeface="Cambria Math" panose="02040503050406030204" pitchFamily="18" charset="0"/>
                              <a:ea typeface="Cambria Math" panose="02040503050406030204" pitchFamily="18" charset="0"/>
                            </a:rPr>
                            <m:t>𝑡𝑜𝑡𝑎𝑙</m:t>
                          </m:r>
                        </m:sub>
                        <m:sup>
                          <m:r>
                            <a:rPr lang="it-IT" b="0" i="1" smtClean="0">
                              <a:latin typeface="Cambria Math" panose="02040503050406030204" pitchFamily="18" charset="0"/>
                              <a:ea typeface="Cambria Math" panose="02040503050406030204" pitchFamily="18" charset="0"/>
                            </a:rPr>
                            <m:t>𝑅𝐶𝐹</m:t>
                          </m:r>
                        </m:sup>
                      </m:sSubSup>
                      <m:r>
                        <a:rPr lang="it-IT" b="0" i="1" smtClean="0">
                          <a:latin typeface="Cambria Math" panose="02040503050406030204" pitchFamily="18" charset="0"/>
                          <a:ea typeface="Cambria Math" panose="02040503050406030204" pitchFamily="18" charset="0"/>
                        </a:rPr>
                        <m:t>=</m:t>
                      </m:r>
                      <m:nary>
                        <m:naryPr>
                          <m:ctrlPr>
                            <a:rPr lang="it-IT" i="1">
                              <a:latin typeface="Cambria Math" panose="02040503050406030204" pitchFamily="18" charset="0"/>
                              <a:ea typeface="Cambria Math" panose="02040503050406030204" pitchFamily="18" charset="0"/>
                            </a:rPr>
                          </m:ctrlPr>
                        </m:naryPr>
                        <m:sub>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𝑚𝑖𝑛</m:t>
                              </m:r>
                            </m:sub>
                          </m:sSub>
                        </m:sub>
                        <m:sup>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𝑚𝑎𝑥</m:t>
                              </m:r>
                            </m:sub>
                          </m:sSub>
                        </m:sup>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𝜙</m:t>
                              </m:r>
                            </m:e>
                            <m:sup>
                              <m:r>
                                <a:rPr lang="it-IT" i="1">
                                  <a:latin typeface="Cambria Math" panose="02040503050406030204" pitchFamily="18" charset="0"/>
                                  <a:ea typeface="Cambria Math" panose="02040503050406030204" pitchFamily="18" charset="0"/>
                                </a:rPr>
                                <m:t>𝑅𝐶𝐹</m:t>
                              </m:r>
                            </m:sup>
                          </m:sSup>
                          <m:d>
                            <m:dPr>
                              <m:ctrlPr>
                                <a:rPr lang="it-IT" b="0"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𝐸</m:t>
                              </m:r>
                            </m:e>
                          </m:d>
                          <m:r>
                            <a:rPr lang="it-IT" i="1">
                              <a:latin typeface="Cambria Math" panose="02040503050406030204" pitchFamily="18" charset="0"/>
                              <a:ea typeface="Cambria Math" panose="02040503050406030204" pitchFamily="18" charset="0"/>
                            </a:rPr>
                            <m:t>𝑑𝐸</m:t>
                          </m:r>
                        </m:e>
                      </m:nary>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𝐷</m:t>
                          </m:r>
                        </m:num>
                        <m:den>
                          <m:r>
                            <a:rPr lang="it-IT" b="0" i="1" smtClean="0">
                              <a:latin typeface="Cambria Math" panose="02040503050406030204" pitchFamily="18" charset="0"/>
                              <a:ea typeface="Cambria Math" panose="02040503050406030204" pitchFamily="18" charset="0"/>
                            </a:rPr>
                            <m:t>𝐾</m:t>
                          </m:r>
                          <m:r>
                            <a:rPr lang="it-IT" b="0" i="1" smtClean="0">
                              <a:latin typeface="Cambria Math" panose="02040503050406030204" pitchFamily="18" charset="0"/>
                              <a:ea typeface="Cambria Math" panose="02040503050406030204" pitchFamily="18" charset="0"/>
                            </a:rPr>
                            <m:t>⋅</m:t>
                          </m:r>
                          <m:d>
                            <m:dPr>
                              <m:ctrlPr>
                                <a:rPr lang="it-IT" b="0" i="1" smtClean="0">
                                  <a:latin typeface="Cambria Math" panose="02040503050406030204" pitchFamily="18" charset="0"/>
                                  <a:ea typeface="Cambria Math" panose="02040503050406030204" pitchFamily="18" charset="0"/>
                                </a:rPr>
                              </m:ctrlPr>
                            </m:dPr>
                            <m:e>
                              <m:f>
                                <m:fPr>
                                  <m:ctrlPr>
                                    <a:rPr lang="it-IT" b="0" i="1" smtClean="0">
                                      <a:latin typeface="Cambria Math" panose="02040503050406030204" pitchFamily="18" charset="0"/>
                                      <a:ea typeface="Cambria Math" panose="02040503050406030204" pitchFamily="18" charset="0"/>
                                    </a:rPr>
                                  </m:ctrlPr>
                                </m:fPr>
                                <m:num>
                                  <m:acc>
                                    <m:accPr>
                                      <m:chr m:val="̅"/>
                                      <m:ctrlPr>
                                        <a:rPr lang="it-IT" b="0" i="1" smtClean="0">
                                          <a:latin typeface="Cambria Math" panose="02040503050406030204" pitchFamily="18" charset="0"/>
                                          <a:ea typeface="Cambria Math" panose="02040503050406030204" pitchFamily="18" charset="0"/>
                                        </a:rPr>
                                      </m:ctrlPr>
                                    </m:accPr>
                                    <m:e>
                                      <m:r>
                                        <a:rPr lang="it-IT" b="0" i="1" smtClean="0">
                                          <a:latin typeface="Cambria Math" panose="02040503050406030204" pitchFamily="18" charset="0"/>
                                          <a:ea typeface="Cambria Math" panose="02040503050406030204" pitchFamily="18" charset="0"/>
                                        </a:rPr>
                                        <m:t>𝑆</m:t>
                                      </m:r>
                                    </m:e>
                                  </m:acc>
                                </m:num>
                                <m:den>
                                  <m:r>
                                    <a:rPr lang="it-IT" b="0" i="1" smtClean="0">
                                      <a:latin typeface="Cambria Math" panose="02040503050406030204" pitchFamily="18" charset="0"/>
                                      <a:ea typeface="Cambria Math" panose="02040503050406030204" pitchFamily="18" charset="0"/>
                                    </a:rPr>
                                    <m:t>𝜌</m:t>
                                  </m:r>
                                </m:den>
                              </m:f>
                            </m:e>
                          </m:d>
                        </m:den>
                      </m:f>
                    </m:oMath>
                  </m:oMathPara>
                </a14:m>
                <a:endParaRPr lang="en-US" dirty="0"/>
              </a:p>
            </p:txBody>
          </p:sp>
        </mc:Choice>
        <mc:Fallback xmlns="">
          <p:sp>
            <p:nvSpPr>
              <p:cNvPr id="44" name="TextBox 43">
                <a:extLst>
                  <a:ext uri="{FF2B5EF4-FFF2-40B4-BE49-F238E27FC236}">
                    <a16:creationId xmlns:a16="http://schemas.microsoft.com/office/drawing/2014/main" id="{F211074F-9D7B-C116-8BB8-EFCBFD920A06}"/>
                  </a:ext>
                </a:extLst>
              </p:cNvPr>
              <p:cNvSpPr txBox="1">
                <a:spLocks noRot="1" noChangeAspect="1" noMove="1" noResize="1" noEditPoints="1" noAdjustHandles="1" noChangeArrowheads="1" noChangeShapeType="1" noTextEdit="1"/>
              </p:cNvSpPr>
              <p:nvPr/>
            </p:nvSpPr>
            <p:spPr>
              <a:xfrm>
                <a:off x="4201652" y="4116721"/>
                <a:ext cx="4383134" cy="105451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1CEAA13-38C1-B812-2798-4EEA83E4EC70}"/>
                  </a:ext>
                </a:extLst>
              </p:cNvPr>
              <p:cNvSpPr txBox="1"/>
              <p:nvPr/>
            </p:nvSpPr>
            <p:spPr>
              <a:xfrm>
                <a:off x="3964526" y="5116697"/>
                <a:ext cx="4383134"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𝑄</m:t>
                          </m:r>
                        </m:e>
                        <m:sub>
                          <m:r>
                            <a:rPr lang="it-IT" b="0" i="1" smtClean="0">
                              <a:latin typeface="Cambria Math" panose="02040503050406030204" pitchFamily="18" charset="0"/>
                              <a:ea typeface="Cambria Math" panose="02040503050406030204" pitchFamily="18" charset="0"/>
                            </a:rPr>
                            <m:t>𝑅𝐶𝐹</m:t>
                          </m:r>
                        </m:sub>
                      </m:sSub>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sSubSup>
                            <m:sSubSupPr>
                              <m:ctrlPr>
                                <a:rPr lang="it-IT" b="0" i="1" smtClean="0">
                                  <a:latin typeface="Cambria Math" panose="02040503050406030204" pitchFamily="18" charset="0"/>
                                  <a:ea typeface="Cambria Math" panose="02040503050406030204" pitchFamily="18" charset="0"/>
                                </a:rPr>
                              </m:ctrlPr>
                            </m:sSubSupPr>
                            <m:e>
                              <m:r>
                                <a:rPr lang="it-IT" b="0" i="1" smtClean="0">
                                  <a:latin typeface="Cambria Math" panose="02040503050406030204" pitchFamily="18" charset="0"/>
                                  <a:ea typeface="Cambria Math" panose="02040503050406030204" pitchFamily="18" charset="0"/>
                                </a:rPr>
                                <m:t>𝜙</m:t>
                              </m:r>
                            </m:e>
                            <m:sub>
                              <m:r>
                                <a:rPr lang="it-IT" b="0" i="1" smtClean="0">
                                  <a:latin typeface="Cambria Math" panose="02040503050406030204" pitchFamily="18" charset="0"/>
                                  <a:ea typeface="Cambria Math" panose="02040503050406030204" pitchFamily="18" charset="0"/>
                                </a:rPr>
                                <m:t>𝑡𝑜𝑡𝑎𝑙</m:t>
                              </m:r>
                            </m:sub>
                            <m:sup>
                              <m:r>
                                <a:rPr lang="it-IT" b="0" i="1" smtClean="0">
                                  <a:latin typeface="Cambria Math" panose="02040503050406030204" pitchFamily="18" charset="0"/>
                                  <a:ea typeface="Cambria Math" panose="02040503050406030204" pitchFamily="18" charset="0"/>
                                </a:rPr>
                                <m:t>𝑅𝐶𝐹</m:t>
                              </m:r>
                            </m:sup>
                          </m:sSubSup>
                        </m:num>
                        <m:den>
                          <m:acc>
                            <m:accPr>
                              <m:chr m:val="̅"/>
                              <m:ctrlPr>
                                <a:rPr lang="it-IT" b="0" i="1" smtClean="0">
                                  <a:latin typeface="Cambria Math" panose="02040503050406030204" pitchFamily="18" charset="0"/>
                                  <a:ea typeface="Cambria Math" panose="02040503050406030204" pitchFamily="18" charset="0"/>
                                </a:rPr>
                              </m:ctrlPr>
                            </m:accPr>
                            <m:e>
                              <m:r>
                                <a:rPr lang="it-IT" b="0" i="1" smtClean="0">
                                  <a:latin typeface="Cambria Math" panose="02040503050406030204" pitchFamily="18" charset="0"/>
                                  <a:ea typeface="Cambria Math" panose="02040503050406030204" pitchFamily="18" charset="0"/>
                                </a:rPr>
                                <m:t>𝑇</m:t>
                              </m:r>
                            </m:e>
                          </m:acc>
                        </m:den>
                      </m:f>
                      <m:r>
                        <a:rPr lang="it-IT" b="0" i="1" smtClean="0">
                          <a:latin typeface="Cambria Math" panose="02040503050406030204" pitchFamily="18" charset="0"/>
                          <a:ea typeface="Cambria Math" panose="02040503050406030204" pitchFamily="18" charset="0"/>
                        </a:rPr>
                        <m:t>⋅</m:t>
                      </m:r>
                      <m:sSup>
                        <m:sSupPr>
                          <m:ctrlPr>
                            <a:rPr lang="it-IT" b="0" i="1" smtClean="0">
                              <a:latin typeface="Cambria Math" panose="02040503050406030204" pitchFamily="18" charset="0"/>
                              <a:ea typeface="Cambria Math" panose="02040503050406030204" pitchFamily="18" charset="0"/>
                            </a:rPr>
                          </m:ctrlPr>
                        </m:sSupPr>
                        <m:e>
                          <m:d>
                            <m:dPr>
                              <m:ctrlPr>
                                <a:rPr lang="it-IT" b="0" i="1" smtClean="0">
                                  <a:latin typeface="Cambria Math" panose="02040503050406030204" pitchFamily="18" charset="0"/>
                                  <a:ea typeface="Cambria Math" panose="02040503050406030204" pitchFamily="18" charset="0"/>
                                </a:rPr>
                              </m:ctrlPr>
                            </m:dPr>
                            <m:e>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𝑑</m:t>
                                  </m:r>
                                </m:num>
                                <m:den>
                                  <m:r>
                                    <a:rPr lang="it-IT" b="0" i="1" smtClean="0">
                                      <a:latin typeface="Cambria Math" panose="02040503050406030204" pitchFamily="18" charset="0"/>
                                      <a:ea typeface="Cambria Math" panose="02040503050406030204" pitchFamily="18" charset="0"/>
                                    </a:rPr>
                                    <m:t>2</m:t>
                                  </m:r>
                                </m:den>
                              </m:f>
                            </m:e>
                          </m:d>
                        </m:e>
                        <m:sup>
                          <m:r>
                            <a:rPr lang="it-IT" b="0" i="1" smtClean="0">
                              <a:latin typeface="Cambria Math" panose="02040503050406030204" pitchFamily="18" charset="0"/>
                              <a:ea typeface="Cambria Math" panose="02040503050406030204" pitchFamily="18" charset="0"/>
                            </a:rPr>
                            <m:t>2</m:t>
                          </m:r>
                        </m:sup>
                      </m:sSup>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𝜋</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𝑒</m:t>
                      </m:r>
                    </m:oMath>
                  </m:oMathPara>
                </a14:m>
                <a:endParaRPr lang="en-US" dirty="0"/>
              </a:p>
            </p:txBody>
          </p:sp>
        </mc:Choice>
        <mc:Fallback xmlns="">
          <p:sp>
            <p:nvSpPr>
              <p:cNvPr id="45" name="TextBox 44">
                <a:extLst>
                  <a:ext uri="{FF2B5EF4-FFF2-40B4-BE49-F238E27FC236}">
                    <a16:creationId xmlns:a16="http://schemas.microsoft.com/office/drawing/2014/main" id="{51CEAA13-38C1-B812-2798-4EEA83E4EC70}"/>
                  </a:ext>
                </a:extLst>
              </p:cNvPr>
              <p:cNvSpPr txBox="1">
                <a:spLocks noRot="1" noChangeAspect="1" noMove="1" noResize="1" noEditPoints="1" noAdjustHandles="1" noChangeArrowheads="1" noChangeShapeType="1" noTextEdit="1"/>
              </p:cNvSpPr>
              <p:nvPr/>
            </p:nvSpPr>
            <p:spPr>
              <a:xfrm>
                <a:off x="3964526" y="5116697"/>
                <a:ext cx="4383134" cy="769378"/>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0000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2E5EF-B480-3A89-9242-829220272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598F8-46B0-DD34-CA8B-FC098A00560C}"/>
              </a:ext>
            </a:extLst>
          </p:cNvPr>
          <p:cNvSpPr>
            <a:spLocks noGrp="1"/>
          </p:cNvSpPr>
          <p:nvPr>
            <p:ph type="title"/>
          </p:nvPr>
        </p:nvSpPr>
        <p:spPr/>
        <p:txBody>
          <a:bodyPr/>
          <a:lstStyle/>
          <a:p>
            <a:r>
              <a:rPr lang="en-US" dirty="0"/>
              <a:t>Radiobiology</a:t>
            </a:r>
          </a:p>
        </p:txBody>
      </p:sp>
      <p:sp>
        <p:nvSpPr>
          <p:cNvPr id="4" name="Footer Placeholder 3">
            <a:extLst>
              <a:ext uri="{FF2B5EF4-FFF2-40B4-BE49-F238E27FC236}">
                <a16:creationId xmlns:a16="http://schemas.microsoft.com/office/drawing/2014/main" id="{BC358CFA-53C0-8204-F8AE-FFBC68AB7888}"/>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58B210F8-1C9A-0268-5E53-2A12A0F99126}"/>
              </a:ext>
            </a:extLst>
          </p:cNvPr>
          <p:cNvSpPr>
            <a:spLocks noGrp="1"/>
          </p:cNvSpPr>
          <p:nvPr>
            <p:ph type="sldNum" sz="quarter" idx="12"/>
          </p:nvPr>
        </p:nvSpPr>
        <p:spPr/>
        <p:txBody>
          <a:bodyPr/>
          <a:lstStyle/>
          <a:p>
            <a:fld id="{29EDA3BF-E3BB-48A6-AD6B-EA9D48C9696C}" type="slidenum">
              <a:rPr lang="en-US" smtClean="0"/>
              <a:t>6</a:t>
            </a:fld>
            <a:endParaRPr lang="en-US"/>
          </a:p>
        </p:txBody>
      </p:sp>
      <p:sp>
        <p:nvSpPr>
          <p:cNvPr id="9" name="VHEE perché VHEET pro e contro prospettiva flash…">
            <a:extLst>
              <a:ext uri="{FF2B5EF4-FFF2-40B4-BE49-F238E27FC236}">
                <a16:creationId xmlns:a16="http://schemas.microsoft.com/office/drawing/2014/main" id="{2C0DDC24-0A40-6641-C833-5D85C28019D9}"/>
              </a:ext>
            </a:extLst>
          </p:cNvPr>
          <p:cNvSpPr txBox="1"/>
          <p:nvPr/>
        </p:nvSpPr>
        <p:spPr>
          <a:xfrm>
            <a:off x="2063693" y="3705073"/>
            <a:ext cx="8016213" cy="1672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11" name="Google Shape;431;p16">
            <a:extLst>
              <a:ext uri="{FF2B5EF4-FFF2-40B4-BE49-F238E27FC236}">
                <a16:creationId xmlns:a16="http://schemas.microsoft.com/office/drawing/2014/main" id="{FB1B710C-C320-498E-A860-14416D6BAECE}"/>
              </a:ext>
            </a:extLst>
          </p:cNvPr>
          <p:cNvSpPr txBox="1"/>
          <p:nvPr/>
        </p:nvSpPr>
        <p:spPr>
          <a:xfrm>
            <a:off x="6975555" y="5244375"/>
            <a:ext cx="611678"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en-US" sz="1000" dirty="0">
                <a:solidFill>
                  <a:srgbClr val="FFFFFF"/>
                </a:solidFill>
                <a:latin typeface="Calibri"/>
                <a:ea typeface="Calibri"/>
                <a:cs typeface="Calibri"/>
                <a:sym typeface="Calibri"/>
              </a:rPr>
              <a:t>Nozzle tip</a:t>
            </a:r>
            <a:endParaRPr sz="900" dirty="0"/>
          </a:p>
        </p:txBody>
      </p:sp>
      <p:sp>
        <p:nvSpPr>
          <p:cNvPr id="12" name="Google Shape;432;p16">
            <a:extLst>
              <a:ext uri="{FF2B5EF4-FFF2-40B4-BE49-F238E27FC236}">
                <a16:creationId xmlns:a16="http://schemas.microsoft.com/office/drawing/2014/main" id="{8FB99D88-EC02-823D-B69E-26DA7ABE277A}"/>
              </a:ext>
            </a:extLst>
          </p:cNvPr>
          <p:cNvSpPr txBox="1"/>
          <p:nvPr/>
        </p:nvSpPr>
        <p:spPr>
          <a:xfrm>
            <a:off x="8115816" y="5125202"/>
            <a:ext cx="803105"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it-IT" sz="1000" dirty="0">
                <a:solidFill>
                  <a:schemeClr val="bg1"/>
                </a:solidFill>
              </a:rPr>
              <a:t>He-N</a:t>
            </a:r>
            <a:r>
              <a:rPr lang="it-IT" sz="1000" baseline="-25000" dirty="0">
                <a:solidFill>
                  <a:schemeClr val="bg1"/>
                </a:solidFill>
              </a:rPr>
              <a:t>2</a:t>
            </a:r>
            <a:r>
              <a:rPr lang="en-US" sz="1000" dirty="0">
                <a:solidFill>
                  <a:srgbClr val="FFFFFF"/>
                </a:solidFill>
                <a:latin typeface="Calibri"/>
                <a:ea typeface="Calibri"/>
                <a:cs typeface="Calibri"/>
                <a:sym typeface="Calibri"/>
              </a:rPr>
              <a:t> mixture</a:t>
            </a:r>
            <a:endParaRPr sz="900" dirty="0"/>
          </a:p>
        </p:txBody>
      </p:sp>
      <p:pic>
        <p:nvPicPr>
          <p:cNvPr id="15" name="Picture 29" descr="A close up of a machine&#10;&#10;Description automatically generated">
            <a:extLst>
              <a:ext uri="{FF2B5EF4-FFF2-40B4-BE49-F238E27FC236}">
                <a16:creationId xmlns:a16="http://schemas.microsoft.com/office/drawing/2014/main" id="{72B9FE77-99C9-3ABD-6855-29C1123D1336}"/>
              </a:ext>
            </a:extLst>
          </p:cNvPr>
          <p:cNvPicPr>
            <a:picLocks noChangeAspect="1"/>
          </p:cNvPicPr>
          <p:nvPr/>
        </p:nvPicPr>
        <p:blipFill>
          <a:blip r:embed="rId3" cstate="print">
            <a:extLst>
              <a:ext uri="{28A0092B-C50C-407E-A947-70E740481C1C}">
                <a14:useLocalDpi xmlns:a14="http://schemas.microsoft.com/office/drawing/2010/main" val="0"/>
              </a:ext>
            </a:extLst>
          </a:blip>
          <a:srcRect l="17425" b="4114"/>
          <a:stretch>
            <a:fillRect/>
          </a:stretch>
        </p:blipFill>
        <p:spPr>
          <a:xfrm>
            <a:off x="2856727" y="2735215"/>
            <a:ext cx="2060412" cy="3190080"/>
          </a:xfrm>
          <a:prstGeom prst="rect">
            <a:avLst/>
          </a:prstGeom>
          <a:ln>
            <a:solidFill>
              <a:schemeClr val="bg1"/>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A4803437-805D-EF90-D802-8E6073A18AFD}"/>
              </a:ext>
            </a:extLst>
          </p:cNvPr>
          <p:cNvGrpSpPr>
            <a:grpSpLocks noChangeAspect="1"/>
          </p:cNvGrpSpPr>
          <p:nvPr/>
        </p:nvGrpSpPr>
        <p:grpSpPr>
          <a:xfrm>
            <a:off x="394857" y="911872"/>
            <a:ext cx="5190631" cy="2198105"/>
            <a:chOff x="1056908" y="1718747"/>
            <a:chExt cx="5549538" cy="2350094"/>
          </a:xfrm>
        </p:grpSpPr>
        <p:sp>
          <p:nvSpPr>
            <p:cNvPr id="17" name="Arrow: Left 16">
              <a:extLst>
                <a:ext uri="{FF2B5EF4-FFF2-40B4-BE49-F238E27FC236}">
                  <a16:creationId xmlns:a16="http://schemas.microsoft.com/office/drawing/2014/main" id="{C2CDD2D9-288D-FE10-0238-89B069C562F9}"/>
                </a:ext>
              </a:extLst>
            </p:cNvPr>
            <p:cNvSpPr/>
            <p:nvPr/>
          </p:nvSpPr>
          <p:spPr>
            <a:xfrm rot="20046511" flipV="1">
              <a:off x="5595308" y="1729978"/>
              <a:ext cx="579638" cy="205501"/>
            </a:xfrm>
            <a:prstGeom prst="leftArrow">
              <a:avLst/>
            </a:prstGeom>
            <a:solidFill>
              <a:schemeClr val="accent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it-IT" sz="1600">
                <a:solidFill>
                  <a:srgbClr val="000000"/>
                </a:solidFill>
                <a:latin typeface="Helvetica Neue Medium"/>
                <a:ea typeface="Helvetica Neue Medium"/>
                <a:cs typeface="Helvetica Neue Medium"/>
                <a:sym typeface="Helvetica Neue Medium"/>
              </a:endParaRPr>
            </a:p>
          </p:txBody>
        </p:sp>
        <p:sp>
          <p:nvSpPr>
            <p:cNvPr id="18" name="TextBox 17">
              <a:extLst>
                <a:ext uri="{FF2B5EF4-FFF2-40B4-BE49-F238E27FC236}">
                  <a16:creationId xmlns:a16="http://schemas.microsoft.com/office/drawing/2014/main" id="{CE8DC409-39D6-D26D-9261-874356C1E2F3}"/>
                </a:ext>
              </a:extLst>
            </p:cNvPr>
            <p:cNvSpPr txBox="1"/>
            <p:nvPr/>
          </p:nvSpPr>
          <p:spPr>
            <a:xfrm>
              <a:off x="5579531" y="2047859"/>
              <a:ext cx="1026915" cy="329058"/>
            </a:xfrm>
            <a:prstGeom prst="rect">
              <a:avLst/>
            </a:prstGeom>
            <a:noFill/>
          </p:spPr>
          <p:txBody>
            <a:bodyPr wrap="square" rtlCol="0">
              <a:spAutoFit/>
            </a:bodyPr>
            <a:lstStyle/>
            <a:p>
              <a:r>
                <a:rPr lang="en-US" sz="1400" noProof="0" dirty="0">
                  <a:solidFill>
                    <a:schemeClr val="accent4"/>
                  </a:solidFill>
                  <a:latin typeface="Arial" panose="020B0604020202020204" pitchFamily="34" charset="0"/>
                  <a:cs typeface="Arial" panose="020B0604020202020204" pitchFamily="34" charset="0"/>
                </a:rPr>
                <a:t>e</a:t>
              </a:r>
              <a:r>
                <a:rPr lang="en-US" sz="1400" baseline="30000" noProof="0" dirty="0">
                  <a:solidFill>
                    <a:schemeClr val="accent4"/>
                  </a:solidFill>
                  <a:latin typeface="Arial" panose="020B0604020202020204" pitchFamily="34" charset="0"/>
                  <a:cs typeface="Arial" panose="020B0604020202020204" pitchFamily="34" charset="0"/>
                </a:rPr>
                <a:t>- </a:t>
              </a:r>
              <a:r>
                <a:rPr lang="en-US" sz="1400" noProof="0" dirty="0">
                  <a:solidFill>
                    <a:schemeClr val="accent4"/>
                  </a:solidFill>
                  <a:latin typeface="Arial" panose="020B0604020202020204" pitchFamily="34" charset="0"/>
                  <a:cs typeface="Arial" panose="020B0604020202020204" pitchFamily="34" charset="0"/>
                </a:rPr>
                <a:t>beam</a:t>
              </a:r>
            </a:p>
          </p:txBody>
        </p:sp>
        <p:pic>
          <p:nvPicPr>
            <p:cNvPr id="19" name="Picture 18">
              <a:extLst>
                <a:ext uri="{FF2B5EF4-FFF2-40B4-BE49-F238E27FC236}">
                  <a16:creationId xmlns:a16="http://schemas.microsoft.com/office/drawing/2014/main" id="{1268E76B-F8B7-B3CA-BA70-B9D2951CF4CE}"/>
                </a:ext>
              </a:extLst>
            </p:cNvPr>
            <p:cNvPicPr>
              <a:picLocks noChangeAspect="1"/>
            </p:cNvPicPr>
            <p:nvPr/>
          </p:nvPicPr>
          <p:blipFill>
            <a:blip r:embed="rId4">
              <a:clrChange>
                <a:clrFrom>
                  <a:srgbClr val="FFFFFF"/>
                </a:clrFrom>
                <a:clrTo>
                  <a:srgbClr val="FFFFFF">
                    <a:alpha val="0"/>
                  </a:srgbClr>
                </a:clrTo>
              </a:clrChange>
            </a:blip>
            <a:srcRect/>
            <a:stretch/>
          </p:blipFill>
          <p:spPr>
            <a:xfrm>
              <a:off x="1878951" y="1718747"/>
              <a:ext cx="3923760" cy="2207114"/>
            </a:xfrm>
            <a:prstGeom prst="rect">
              <a:avLst/>
            </a:prstGeom>
          </p:spPr>
        </p:pic>
        <p:cxnSp>
          <p:nvCxnSpPr>
            <p:cNvPr id="20" name="Straight Arrow Connector 19">
              <a:extLst>
                <a:ext uri="{FF2B5EF4-FFF2-40B4-BE49-F238E27FC236}">
                  <a16:creationId xmlns:a16="http://schemas.microsoft.com/office/drawing/2014/main" id="{13CF43B5-4C3B-A98B-458C-EBB66C03296F}"/>
                </a:ext>
              </a:extLst>
            </p:cNvPr>
            <p:cNvCxnSpPr>
              <a:cxnSpLocks/>
              <a:stCxn id="22" idx="2"/>
            </p:cNvCxnSpPr>
            <p:nvPr/>
          </p:nvCxnSpPr>
          <p:spPr>
            <a:xfrm>
              <a:off x="3329485" y="2457328"/>
              <a:ext cx="368957" cy="94408"/>
            </a:xfrm>
            <a:prstGeom prst="straightConnector1">
              <a:avLst/>
            </a:prstGeom>
            <a:noFill/>
            <a:ln w="1905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0A30F385-97FF-ED83-8400-5F1911FEE4E7}"/>
                </a:ext>
              </a:extLst>
            </p:cNvPr>
            <p:cNvCxnSpPr>
              <a:cxnSpLocks/>
              <a:stCxn id="22" idx="2"/>
            </p:cNvCxnSpPr>
            <p:nvPr/>
          </p:nvCxnSpPr>
          <p:spPr>
            <a:xfrm flipH="1">
              <a:off x="2949873" y="2457328"/>
              <a:ext cx="379612" cy="418544"/>
            </a:xfrm>
            <a:prstGeom prst="straightConnector1">
              <a:avLst/>
            </a:prstGeom>
            <a:noFill/>
            <a:ln w="1905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FF0790A6-5C6C-3D95-366C-B98020BF9B90}"/>
                </a:ext>
              </a:extLst>
            </p:cNvPr>
            <p:cNvSpPr txBox="1"/>
            <p:nvPr/>
          </p:nvSpPr>
          <p:spPr>
            <a:xfrm>
              <a:off x="2960528" y="2128269"/>
              <a:ext cx="737913" cy="329058"/>
            </a:xfrm>
            <a:prstGeom prst="rect">
              <a:avLst/>
            </a:prstGeom>
            <a:noFill/>
          </p:spPr>
          <p:txBody>
            <a:bodyPr wrap="square" rtlCol="0">
              <a:spAutoFit/>
            </a:bodyPr>
            <a:lstStyle/>
            <a:p>
              <a:pPr algn="ctr"/>
              <a:r>
                <a:rPr lang="en-US" sz="1400" noProof="0" dirty="0">
                  <a:solidFill>
                    <a:schemeClr val="accent6">
                      <a:lumMod val="75000"/>
                    </a:schemeClr>
                  </a:solidFill>
                  <a:latin typeface="Arial" panose="020B0604020202020204" pitchFamily="34" charset="0"/>
                  <a:cs typeface="Arial" panose="020B0604020202020204" pitchFamily="34" charset="0"/>
                </a:rPr>
                <a:t>RCFs</a:t>
              </a:r>
              <a:endParaRPr lang="en-US" sz="1200" noProof="0" dirty="0">
                <a:solidFill>
                  <a:schemeClr val="accent6">
                    <a:lumMod val="75000"/>
                  </a:schemeClr>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DEA9F9DE-9C45-1E29-46DA-93884E391F52}"/>
                </a:ext>
              </a:extLst>
            </p:cNvPr>
            <p:cNvCxnSpPr>
              <a:cxnSpLocks/>
            </p:cNvCxnSpPr>
            <p:nvPr/>
          </p:nvCxnSpPr>
          <p:spPr>
            <a:xfrm flipV="1">
              <a:off x="2133600" y="1879414"/>
              <a:ext cx="3669110" cy="1717456"/>
            </a:xfrm>
            <a:prstGeom prst="line">
              <a:avLst/>
            </a:prstGeom>
            <a:noFill/>
            <a:ln w="25400" cap="flat">
              <a:solidFill>
                <a:schemeClr val="accent4"/>
              </a:solidFill>
              <a:prstDash val="lgDashDot"/>
              <a:round/>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3C913F73-E14B-B620-88E5-A24F87D396B0}"/>
                </a:ext>
              </a:extLst>
            </p:cNvPr>
            <p:cNvSpPr txBox="1"/>
            <p:nvPr/>
          </p:nvSpPr>
          <p:spPr>
            <a:xfrm rot="20063788">
              <a:off x="3293549" y="3080112"/>
              <a:ext cx="1012522" cy="559398"/>
            </a:xfrm>
            <a:prstGeom prst="rect">
              <a:avLst/>
            </a:prstGeom>
            <a:noFill/>
          </p:spPr>
          <p:txBody>
            <a:bodyPr wrap="square" rtlCol="0">
              <a:spAutoFit/>
            </a:bodyPr>
            <a:lstStyle/>
            <a:p>
              <a:pPr algn="ctr"/>
              <a:r>
                <a:rPr lang="en-US" sz="1400" noProof="0" dirty="0">
                  <a:solidFill>
                    <a:schemeClr val="tx1">
                      <a:lumMod val="65000"/>
                      <a:lumOff val="35000"/>
                    </a:schemeClr>
                  </a:solidFill>
                  <a:latin typeface="Arial" panose="020B0604020202020204" pitchFamily="34" charset="0"/>
                  <a:cs typeface="Arial" panose="020B0604020202020204" pitchFamily="34" charset="0"/>
                </a:rPr>
                <a:t>Teflon</a:t>
              </a:r>
            </a:p>
            <a:p>
              <a:pPr algn="ctr"/>
              <a:r>
                <a:rPr lang="en-US" sz="1400" noProof="0" dirty="0">
                  <a:solidFill>
                    <a:schemeClr val="tx1">
                      <a:lumMod val="65000"/>
                      <a:lumOff val="35000"/>
                    </a:schemeClr>
                  </a:solidFill>
                  <a:latin typeface="Arial" panose="020B0604020202020204" pitchFamily="34" charset="0"/>
                  <a:cs typeface="Arial" panose="020B0604020202020204" pitchFamily="34" charset="0"/>
                </a:rPr>
                <a:t>adapter</a:t>
              </a:r>
            </a:p>
          </p:txBody>
        </p:sp>
        <p:sp>
          <p:nvSpPr>
            <p:cNvPr id="25" name="TextBox 24">
              <a:extLst>
                <a:ext uri="{FF2B5EF4-FFF2-40B4-BE49-F238E27FC236}">
                  <a16:creationId xmlns:a16="http://schemas.microsoft.com/office/drawing/2014/main" id="{D59D109B-B152-EE74-2DC9-DC845F33ADF8}"/>
                </a:ext>
              </a:extLst>
            </p:cNvPr>
            <p:cNvSpPr txBox="1"/>
            <p:nvPr/>
          </p:nvSpPr>
          <p:spPr>
            <a:xfrm>
              <a:off x="1745587" y="2125774"/>
              <a:ext cx="1195634" cy="559398"/>
            </a:xfrm>
            <a:prstGeom prst="rect">
              <a:avLst/>
            </a:prstGeom>
            <a:noFill/>
          </p:spPr>
          <p:txBody>
            <a:bodyPr wrap="square" rtlCol="0">
              <a:spAutoFit/>
            </a:bodyPr>
            <a:lstStyle/>
            <a:p>
              <a:pPr algn="ctr"/>
              <a:r>
                <a:rPr lang="en-US" sz="1400" noProof="0" dirty="0">
                  <a:solidFill>
                    <a:srgbClr val="C00000"/>
                  </a:solidFill>
                  <a:latin typeface="Arial" panose="020B0604020202020204" pitchFamily="34" charset="0"/>
                  <a:cs typeface="Arial" panose="020B0604020202020204" pitchFamily="34" charset="0"/>
                </a:rPr>
                <a:t>Eppendorf tube</a:t>
              </a:r>
            </a:p>
          </p:txBody>
        </p:sp>
        <p:cxnSp>
          <p:nvCxnSpPr>
            <p:cNvPr id="26" name="Straight Arrow Connector 25">
              <a:extLst>
                <a:ext uri="{FF2B5EF4-FFF2-40B4-BE49-F238E27FC236}">
                  <a16:creationId xmlns:a16="http://schemas.microsoft.com/office/drawing/2014/main" id="{A0EAC924-E70C-9CEB-D700-22DE1DDBCA08}"/>
                </a:ext>
              </a:extLst>
            </p:cNvPr>
            <p:cNvCxnSpPr>
              <a:cxnSpLocks/>
            </p:cNvCxnSpPr>
            <p:nvPr/>
          </p:nvCxnSpPr>
          <p:spPr>
            <a:xfrm>
              <a:off x="2710979" y="2508648"/>
              <a:ext cx="550849" cy="42585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254DA8B-BE94-4DD1-D9B7-7F04F76A4880}"/>
                </a:ext>
              </a:extLst>
            </p:cNvPr>
            <p:cNvSpPr txBox="1"/>
            <p:nvPr/>
          </p:nvSpPr>
          <p:spPr>
            <a:xfrm>
              <a:off x="1056908" y="2818421"/>
              <a:ext cx="1070922" cy="1250420"/>
            </a:xfrm>
            <a:prstGeom prst="rect">
              <a:avLst/>
            </a:prstGeom>
            <a:noFill/>
          </p:spPr>
          <p:txBody>
            <a:bodyPr wrap="square" rtlCol="0">
              <a:spAutoFit/>
            </a:bodyPr>
            <a:lstStyle/>
            <a:p>
              <a:pPr algn="ctr"/>
              <a:r>
                <a:rPr lang="en-US" sz="1400" b="1" noProof="0" dirty="0">
                  <a:solidFill>
                    <a:schemeClr val="tx1">
                      <a:lumMod val="85000"/>
                      <a:lumOff val="15000"/>
                    </a:schemeClr>
                  </a:solidFill>
                  <a:latin typeface="Arial" panose="020B0604020202020204" pitchFamily="34" charset="0"/>
                  <a:cs typeface="Arial" panose="020B0604020202020204" pitchFamily="34" charset="0"/>
                </a:rPr>
                <a:t>Lanex</a:t>
              </a:r>
              <a:r>
                <a:rPr lang="en-US" sz="1400" noProof="0" dirty="0">
                  <a:solidFill>
                    <a:schemeClr val="tx1">
                      <a:lumMod val="85000"/>
                      <a:lumOff val="15000"/>
                    </a:schemeClr>
                  </a:solidFill>
                  <a:latin typeface="Arial" panose="020B0604020202020204" pitchFamily="34" charset="0"/>
                  <a:cs typeface="Arial" panose="020B0604020202020204" pitchFamily="34" charset="0"/>
                </a:rPr>
                <a:t> target for sample irradiation control</a:t>
              </a:r>
            </a:p>
          </p:txBody>
        </p:sp>
      </p:grpSp>
      <p:grpSp>
        <p:nvGrpSpPr>
          <p:cNvPr id="39" name="Group 38">
            <a:extLst>
              <a:ext uri="{FF2B5EF4-FFF2-40B4-BE49-F238E27FC236}">
                <a16:creationId xmlns:a16="http://schemas.microsoft.com/office/drawing/2014/main" id="{7DC69FEF-C9C7-DECA-FE46-023635A1E421}"/>
              </a:ext>
            </a:extLst>
          </p:cNvPr>
          <p:cNvGrpSpPr>
            <a:grpSpLocks noChangeAspect="1"/>
          </p:cNvGrpSpPr>
          <p:nvPr/>
        </p:nvGrpSpPr>
        <p:grpSpPr>
          <a:xfrm>
            <a:off x="390743" y="3055601"/>
            <a:ext cx="2325693" cy="1891934"/>
            <a:chOff x="8471374" y="2264151"/>
            <a:chExt cx="2988367" cy="2431014"/>
          </a:xfrm>
        </p:grpSpPr>
        <p:pic>
          <p:nvPicPr>
            <p:cNvPr id="13" name="Picture 12">
              <a:extLst>
                <a:ext uri="{FF2B5EF4-FFF2-40B4-BE49-F238E27FC236}">
                  <a16:creationId xmlns:a16="http://schemas.microsoft.com/office/drawing/2014/main" id="{BD71D5CD-0457-6431-FFDF-670EC6DA7F8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71374" y="2335334"/>
              <a:ext cx="2988367" cy="2359831"/>
            </a:xfrm>
            <a:prstGeom prst="rect">
              <a:avLst/>
            </a:prstGeom>
          </p:spPr>
        </p:pic>
        <p:sp>
          <p:nvSpPr>
            <p:cNvPr id="37" name="TextBox 36">
              <a:extLst>
                <a:ext uri="{FF2B5EF4-FFF2-40B4-BE49-F238E27FC236}">
                  <a16:creationId xmlns:a16="http://schemas.microsoft.com/office/drawing/2014/main" id="{7705247A-EEC2-35D8-BB37-5805B6D260A1}"/>
                </a:ext>
              </a:extLst>
            </p:cNvPr>
            <p:cNvSpPr txBox="1"/>
            <p:nvPr/>
          </p:nvSpPr>
          <p:spPr>
            <a:xfrm>
              <a:off x="10028943" y="4294793"/>
              <a:ext cx="723387" cy="395474"/>
            </a:xfrm>
            <a:prstGeom prst="rect">
              <a:avLst/>
            </a:prstGeom>
            <a:noFill/>
          </p:spPr>
          <p:txBody>
            <a:bodyPr wrap="none" rtlCol="0">
              <a:spAutoFit/>
            </a:bodyPr>
            <a:lstStyle/>
            <a:p>
              <a:r>
                <a:rPr lang="en-US" sz="1400" noProof="0" dirty="0">
                  <a:solidFill>
                    <a:schemeClr val="tx1">
                      <a:lumMod val="85000"/>
                      <a:lumOff val="15000"/>
                    </a:schemeClr>
                  </a:solidFill>
                  <a:latin typeface="Arial" panose="020B0604020202020204" pitchFamily="34" charset="0"/>
                  <a:cs typeface="Arial" panose="020B0604020202020204" pitchFamily="34" charset="0"/>
                </a:rPr>
                <a:t>pitch</a:t>
              </a:r>
              <a:endParaRPr lang="en-US" noProof="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39B5A48-23C4-8799-7B86-D28D76C2DA5B}"/>
                </a:ext>
              </a:extLst>
            </p:cNvPr>
            <p:cNvSpPr txBox="1"/>
            <p:nvPr/>
          </p:nvSpPr>
          <p:spPr>
            <a:xfrm>
              <a:off x="10028943" y="2264151"/>
              <a:ext cx="647176" cy="395474"/>
            </a:xfrm>
            <a:prstGeom prst="rect">
              <a:avLst/>
            </a:prstGeom>
            <a:noFill/>
          </p:spPr>
          <p:txBody>
            <a:bodyPr wrap="none" rtlCol="0">
              <a:spAutoFit/>
            </a:bodyPr>
            <a:lstStyle/>
            <a:p>
              <a:r>
                <a:rPr lang="en-US" sz="1400" noProof="0" dirty="0">
                  <a:solidFill>
                    <a:schemeClr val="tx1">
                      <a:lumMod val="85000"/>
                      <a:lumOff val="15000"/>
                    </a:schemeClr>
                  </a:solidFill>
                  <a:latin typeface="Arial" panose="020B0604020202020204" pitchFamily="34" charset="0"/>
                  <a:cs typeface="Arial" panose="020B0604020202020204" pitchFamily="34" charset="0"/>
                </a:rPr>
                <a:t>yaw</a:t>
              </a:r>
              <a:endParaRPr lang="en-US" noProof="0"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BF02C9EB-4201-C7B7-355D-35FEE2DE3B22}"/>
              </a:ext>
            </a:extLst>
          </p:cNvPr>
          <p:cNvSpPr txBox="1"/>
          <p:nvPr/>
        </p:nvSpPr>
        <p:spPr>
          <a:xfrm>
            <a:off x="2865554" y="5186631"/>
            <a:ext cx="2051585" cy="738664"/>
          </a:xfrm>
          <a:prstGeom prst="rect">
            <a:avLst/>
          </a:prstGeom>
          <a:noFill/>
        </p:spPr>
        <p:txBody>
          <a:bodyPr wrap="square" rtlCol="0" anchor="ctr">
            <a:spAutoFit/>
          </a:bodyPr>
          <a:lstStyle/>
          <a:p>
            <a:pPr algn="ctr"/>
            <a:r>
              <a:rPr lang="en-US" sz="1400" noProof="0" dirty="0">
                <a:solidFill>
                  <a:schemeClr val="bg1"/>
                </a:solidFill>
                <a:latin typeface="Arial" panose="020B0604020202020204" pitchFamily="34" charset="0"/>
                <a:cs typeface="Arial" panose="020B0604020202020204" pitchFamily="34" charset="0"/>
              </a:rPr>
              <a:t>3 motorized orthogonal translational + 2 angular movements</a:t>
            </a:r>
          </a:p>
        </p:txBody>
      </p:sp>
      <p:sp>
        <p:nvSpPr>
          <p:cNvPr id="53" name="TextBox 52">
            <a:extLst>
              <a:ext uri="{FF2B5EF4-FFF2-40B4-BE49-F238E27FC236}">
                <a16:creationId xmlns:a16="http://schemas.microsoft.com/office/drawing/2014/main" id="{B118061C-6538-3D51-A426-F6F925CE50D3}"/>
              </a:ext>
            </a:extLst>
          </p:cNvPr>
          <p:cNvSpPr txBox="1"/>
          <p:nvPr/>
        </p:nvSpPr>
        <p:spPr>
          <a:xfrm>
            <a:off x="314305" y="5186631"/>
            <a:ext cx="2175221" cy="738664"/>
          </a:xfrm>
          <a:prstGeom prst="rect">
            <a:avLst/>
          </a:prstGeom>
          <a:noFill/>
        </p:spPr>
        <p:txBody>
          <a:bodyPr wrap="square" rtlCol="0" anchor="ctr">
            <a:spAutoFit/>
          </a:bodyPr>
          <a:lstStyle/>
          <a:p>
            <a:pPr algn="ctr"/>
            <a:r>
              <a:rPr lang="en-US" sz="1400" b="1" noProof="0" dirty="0">
                <a:solidFill>
                  <a:schemeClr val="tx1">
                    <a:lumMod val="85000"/>
                    <a:lumOff val="15000"/>
                  </a:schemeClr>
                </a:solidFill>
                <a:latin typeface="Arial" panose="020B0604020202020204" pitchFamily="34" charset="0"/>
                <a:cs typeface="Arial" panose="020B0604020202020204" pitchFamily="34" charset="0"/>
              </a:rPr>
              <a:t>3D printed sample holder </a:t>
            </a:r>
            <a:r>
              <a:rPr lang="en-US" sz="1400" noProof="0" dirty="0">
                <a:solidFill>
                  <a:schemeClr val="tx1">
                    <a:lumMod val="85000"/>
                    <a:lumOff val="15000"/>
                  </a:schemeClr>
                </a:solidFill>
                <a:latin typeface="Arial" panose="020B0604020202020204" pitchFamily="34" charset="0"/>
                <a:cs typeface="Arial" panose="020B0604020202020204" pitchFamily="34" charset="0"/>
              </a:rPr>
              <a:t>with 0.5 ml </a:t>
            </a:r>
            <a:r>
              <a:rPr lang="en-US" sz="1400" b="1" noProof="0" dirty="0">
                <a:solidFill>
                  <a:schemeClr val="tx1">
                    <a:lumMod val="85000"/>
                    <a:lumOff val="15000"/>
                  </a:schemeClr>
                </a:solidFill>
                <a:latin typeface="Arial" panose="020B0604020202020204" pitchFamily="34" charset="0"/>
                <a:cs typeface="Arial" panose="020B0604020202020204" pitchFamily="34" charset="0"/>
              </a:rPr>
              <a:t>Eppendorf</a:t>
            </a:r>
            <a:r>
              <a:rPr lang="en-US" sz="1400" noProof="0" dirty="0">
                <a:solidFill>
                  <a:schemeClr val="tx1">
                    <a:lumMod val="85000"/>
                    <a:lumOff val="15000"/>
                  </a:schemeClr>
                </a:solidFill>
                <a:latin typeface="Arial" panose="020B0604020202020204" pitchFamily="34" charset="0"/>
                <a:cs typeface="Arial" panose="020B0604020202020204" pitchFamily="34" charset="0"/>
              </a:rPr>
              <a:t> vial adapter</a:t>
            </a:r>
          </a:p>
        </p:txBody>
      </p:sp>
      <p:grpSp>
        <p:nvGrpSpPr>
          <p:cNvPr id="42" name="Group 41">
            <a:extLst>
              <a:ext uri="{FF2B5EF4-FFF2-40B4-BE49-F238E27FC236}">
                <a16:creationId xmlns:a16="http://schemas.microsoft.com/office/drawing/2014/main" id="{1CC20BC1-4B44-2F3C-A2F6-9142A7750C93}"/>
              </a:ext>
            </a:extLst>
          </p:cNvPr>
          <p:cNvGrpSpPr/>
          <p:nvPr/>
        </p:nvGrpSpPr>
        <p:grpSpPr>
          <a:xfrm>
            <a:off x="9046827" y="850706"/>
            <a:ext cx="2560320" cy="1680564"/>
            <a:chOff x="9063863" y="480916"/>
            <a:chExt cx="2495210" cy="1680564"/>
          </a:xfrm>
        </p:grpSpPr>
        <p:pic>
          <p:nvPicPr>
            <p:cNvPr id="3" name="Picture 2">
              <a:extLst>
                <a:ext uri="{FF2B5EF4-FFF2-40B4-BE49-F238E27FC236}">
                  <a16:creationId xmlns:a16="http://schemas.microsoft.com/office/drawing/2014/main" id="{529C0166-4EF6-EB23-998C-B0AC66288591}"/>
                </a:ext>
              </a:extLst>
            </p:cNvPr>
            <p:cNvPicPr>
              <a:picLocks noChangeAspect="1"/>
            </p:cNvPicPr>
            <p:nvPr/>
          </p:nvPicPr>
          <p:blipFill>
            <a:blip r:embed="rId6"/>
            <a:srcRect l="6645" t="40367" r="75210" b="44199"/>
            <a:stretch>
              <a:fillRect/>
            </a:stretch>
          </p:blipFill>
          <p:spPr>
            <a:xfrm>
              <a:off x="9063863" y="1018482"/>
              <a:ext cx="2495210" cy="1142998"/>
            </a:xfrm>
            <a:prstGeom prst="rect">
              <a:avLst/>
            </a:prstGeom>
          </p:spPr>
        </p:pic>
        <p:sp>
          <p:nvSpPr>
            <p:cNvPr id="6" name="TextBox 5">
              <a:extLst>
                <a:ext uri="{FF2B5EF4-FFF2-40B4-BE49-F238E27FC236}">
                  <a16:creationId xmlns:a16="http://schemas.microsoft.com/office/drawing/2014/main" id="{37BD5137-93B3-575C-1C11-8FF1D60A3E8C}"/>
                </a:ext>
              </a:extLst>
            </p:cNvPr>
            <p:cNvSpPr txBox="1"/>
            <p:nvPr/>
          </p:nvSpPr>
          <p:spPr>
            <a:xfrm>
              <a:off x="9065131" y="480916"/>
              <a:ext cx="2492673" cy="523220"/>
            </a:xfrm>
            <a:prstGeom prst="rect">
              <a:avLst/>
            </a:prstGeom>
            <a:noFill/>
          </p:spPr>
          <p:txBody>
            <a:bodyPr wrap="square" rtlCol="0" anchor="ctr">
              <a:spAutoFit/>
            </a:bodyPr>
            <a:lstStyle/>
            <a:p>
              <a:pPr algn="ctr"/>
              <a:r>
                <a:rPr lang="en-US" sz="1400" b="1" noProof="0" dirty="0">
                  <a:solidFill>
                    <a:schemeClr val="tx1">
                      <a:lumMod val="85000"/>
                      <a:lumOff val="15000"/>
                    </a:schemeClr>
                  </a:solidFill>
                  <a:latin typeface="Arial" panose="020B0604020202020204" pitchFamily="34" charset="0"/>
                  <a:cs typeface="Arial" panose="020B0604020202020204" pitchFamily="34" charset="0"/>
                </a:rPr>
                <a:t>Micronucleus assay</a:t>
              </a:r>
            </a:p>
            <a:p>
              <a:pPr algn="ctr"/>
              <a:r>
                <a:rPr lang="en-US" sz="1400" b="1" noProof="0" dirty="0">
                  <a:solidFill>
                    <a:schemeClr val="tx1">
                      <a:lumMod val="85000"/>
                      <a:lumOff val="15000"/>
                    </a:schemeClr>
                  </a:solidFill>
                  <a:latin typeface="Arial" panose="020B0604020202020204" pitchFamily="34" charset="0"/>
                  <a:cs typeface="Arial" panose="020B0604020202020204" pitchFamily="34" charset="0"/>
                </a:rPr>
                <a:t>PRELIMINARY RESULTS</a:t>
              </a:r>
              <a:endParaRPr lang="en-US" sz="1400" noProof="0"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A5A3145B-7F73-F249-9044-A9B18A378A23}"/>
              </a:ext>
            </a:extLst>
          </p:cNvPr>
          <p:cNvSpPr txBox="1"/>
          <p:nvPr/>
        </p:nvSpPr>
        <p:spPr>
          <a:xfrm>
            <a:off x="5483984" y="4944025"/>
            <a:ext cx="6374943" cy="1169551"/>
          </a:xfrm>
          <a:prstGeom prst="rect">
            <a:avLst/>
          </a:prstGeom>
          <a:noFill/>
        </p:spPr>
        <p:txBody>
          <a:bodyPr wrap="square" rtlCol="0">
            <a:spAutoFit/>
          </a:bodyPr>
          <a:lstStyle/>
          <a:p>
            <a:r>
              <a:rPr lang="en-US" sz="1400" noProof="0" dirty="0">
                <a:solidFill>
                  <a:schemeClr val="tx1">
                    <a:lumMod val="85000"/>
                    <a:lumOff val="15000"/>
                  </a:schemeClr>
                </a:solidFill>
                <a:latin typeface="Arial" panose="020B0604020202020204" pitchFamily="34" charset="0"/>
                <a:cs typeface="Arial" panose="020B0604020202020204" pitchFamily="34" charset="0"/>
              </a:rPr>
              <a:t>Our preliminary findings indicate a radiation dose-response relationship, characterized by telomere shortening and increased chromosomal damage in both targeted and bystander effects. Comparison between VHEE (~75 MeV) and 100 keV </a:t>
            </a:r>
            <a:r>
              <a:rPr lang="en-US" sz="1400" dirty="0">
                <a:solidFill>
                  <a:schemeClr val="tx1">
                    <a:lumMod val="85000"/>
                    <a:lumOff val="15000"/>
                  </a:schemeClr>
                </a:solidFill>
                <a:latin typeface="Arial" panose="020B0604020202020204" pitchFamily="34" charset="0"/>
                <a:cs typeface="Arial" panose="020B0604020202020204" pitchFamily="34" charset="0"/>
              </a:rPr>
              <a:t>photons suggests less damage from VHEE on healthy cells at the same dose administered.</a:t>
            </a:r>
            <a:endParaRPr lang="en-US" sz="1400" noProof="0"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C18A2A9B-40E0-52E3-E5CA-9B39062715FB}"/>
              </a:ext>
            </a:extLst>
          </p:cNvPr>
          <p:cNvGrpSpPr/>
          <p:nvPr/>
        </p:nvGrpSpPr>
        <p:grpSpPr>
          <a:xfrm>
            <a:off x="5196652" y="2601093"/>
            <a:ext cx="6830643" cy="2043089"/>
            <a:chOff x="5108633" y="2521841"/>
            <a:chExt cx="6830643" cy="2043089"/>
          </a:xfrm>
        </p:grpSpPr>
        <p:sp>
          <p:nvSpPr>
            <p:cNvPr id="10" name="Google Shape;433;p16">
              <a:extLst>
                <a:ext uri="{FF2B5EF4-FFF2-40B4-BE49-F238E27FC236}">
                  <a16:creationId xmlns:a16="http://schemas.microsoft.com/office/drawing/2014/main" id="{7E3DCB0C-E22C-D526-C7E9-B76173FB6496}"/>
                </a:ext>
              </a:extLst>
            </p:cNvPr>
            <p:cNvSpPr txBox="1"/>
            <p:nvPr/>
          </p:nvSpPr>
          <p:spPr>
            <a:xfrm>
              <a:off x="6535324" y="4265319"/>
              <a:ext cx="619534"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200"/>
              </a:pPr>
              <a:r>
                <a:rPr lang="en-US" sz="1100" dirty="0">
                  <a:solidFill>
                    <a:srgbClr val="FFFFFF"/>
                  </a:solidFill>
                  <a:latin typeface="Calibri"/>
                  <a:ea typeface="Calibri"/>
                  <a:cs typeface="Calibri"/>
                  <a:sym typeface="Calibri"/>
                </a:rPr>
                <a:t>Side view </a:t>
              </a:r>
              <a:endParaRPr sz="900" dirty="0"/>
            </a:p>
          </p:txBody>
        </p:sp>
        <p:pic>
          <p:nvPicPr>
            <p:cNvPr id="30" name="Immagine 8">
              <a:extLst>
                <a:ext uri="{FF2B5EF4-FFF2-40B4-BE49-F238E27FC236}">
                  <a16:creationId xmlns:a16="http://schemas.microsoft.com/office/drawing/2014/main" id="{0F5DCD78-2FDB-7AB5-A3BD-C04320F0E68D}"/>
                </a:ext>
              </a:extLst>
            </p:cNvPr>
            <p:cNvPicPr>
              <a:picLocks noChangeAspect="1"/>
            </p:cNvPicPr>
            <p:nvPr/>
          </p:nvPicPr>
          <p:blipFill>
            <a:blip r:embed="rId7"/>
            <a:stretch>
              <a:fillRect/>
            </a:stretch>
          </p:blipFill>
          <p:spPr>
            <a:xfrm>
              <a:off x="5290713" y="2729992"/>
              <a:ext cx="3232615" cy="1834938"/>
            </a:xfrm>
            <a:prstGeom prst="rect">
              <a:avLst/>
            </a:prstGeom>
          </p:spPr>
        </p:pic>
        <p:pic>
          <p:nvPicPr>
            <p:cNvPr id="33" name="Immagine 16">
              <a:extLst>
                <a:ext uri="{FF2B5EF4-FFF2-40B4-BE49-F238E27FC236}">
                  <a16:creationId xmlns:a16="http://schemas.microsoft.com/office/drawing/2014/main" id="{D19C2BCA-CFD4-9E45-B6DB-2DE42475865E}"/>
                </a:ext>
              </a:extLst>
            </p:cNvPr>
            <p:cNvPicPr>
              <a:picLocks noChangeAspect="1"/>
            </p:cNvPicPr>
            <p:nvPr/>
          </p:nvPicPr>
          <p:blipFill>
            <a:blip r:embed="rId8"/>
            <a:stretch>
              <a:fillRect/>
            </a:stretch>
          </p:blipFill>
          <p:spPr>
            <a:xfrm>
              <a:off x="8698853" y="2729992"/>
              <a:ext cx="3240423" cy="1788089"/>
            </a:xfrm>
            <a:prstGeom prst="rect">
              <a:avLst/>
            </a:prstGeom>
          </p:spPr>
        </p:pic>
        <p:sp>
          <p:nvSpPr>
            <p:cNvPr id="34" name="CasellaDiTesto 17">
              <a:extLst>
                <a:ext uri="{FF2B5EF4-FFF2-40B4-BE49-F238E27FC236}">
                  <a16:creationId xmlns:a16="http://schemas.microsoft.com/office/drawing/2014/main" id="{CF3409E8-FFA6-E2F7-7FC5-959773AC1AE2}"/>
                </a:ext>
              </a:extLst>
            </p:cNvPr>
            <p:cNvSpPr txBox="1"/>
            <p:nvPr/>
          </p:nvSpPr>
          <p:spPr>
            <a:xfrm rot="16200000">
              <a:off x="4406016" y="3224458"/>
              <a:ext cx="1636066" cy="230832"/>
            </a:xfrm>
            <a:prstGeom prst="rect">
              <a:avLst/>
            </a:prstGeom>
            <a:noFill/>
          </p:spPr>
          <p:txBody>
            <a:bodyPr wrap="square" rtlCol="0">
              <a:spAutoFit/>
            </a:bodyPr>
            <a:lstStyle/>
            <a:p>
              <a:r>
                <a:rPr lang="en-US" sz="900" noProof="0" dirty="0">
                  <a:latin typeface="Arial" panose="020B0604020202020204" pitchFamily="34" charset="0"/>
                  <a:cs typeface="Arial" panose="020B0604020202020204" pitchFamily="34" charset="0"/>
                </a:rPr>
                <a:t>MN total /1000 BN cells</a:t>
              </a:r>
            </a:p>
          </p:txBody>
        </p:sp>
        <p:sp>
          <p:nvSpPr>
            <p:cNvPr id="29" name="CasellaDiTesto 6">
              <a:extLst>
                <a:ext uri="{FF2B5EF4-FFF2-40B4-BE49-F238E27FC236}">
                  <a16:creationId xmlns:a16="http://schemas.microsoft.com/office/drawing/2014/main" id="{0CFBA000-83B3-6F21-BD96-20C98E768C51}"/>
                </a:ext>
              </a:extLst>
            </p:cNvPr>
            <p:cNvSpPr txBox="1"/>
            <p:nvPr/>
          </p:nvSpPr>
          <p:spPr>
            <a:xfrm>
              <a:off x="6071799" y="2738484"/>
              <a:ext cx="1356370" cy="276999"/>
            </a:xfrm>
            <a:prstGeom prst="rect">
              <a:avLst/>
            </a:prstGeom>
            <a:noFill/>
          </p:spPr>
          <p:txBody>
            <a:bodyPr wrap="square" rtlCol="0">
              <a:spAutoFit/>
            </a:bodyPr>
            <a:lstStyle/>
            <a:p>
              <a:pPr algn="ctr"/>
              <a:r>
                <a:rPr lang="en-US" sz="1200" b="1" noProof="0" dirty="0">
                  <a:latin typeface="Arial" panose="020B0604020202020204" pitchFamily="34" charset="0"/>
                  <a:cs typeface="Arial" panose="020B0604020202020204" pitchFamily="34" charset="0"/>
                </a:rPr>
                <a:t>Targeted effect</a:t>
              </a:r>
            </a:p>
          </p:txBody>
        </p:sp>
        <p:sp>
          <p:nvSpPr>
            <p:cNvPr id="35" name="CasellaDiTesto 18">
              <a:extLst>
                <a:ext uri="{FF2B5EF4-FFF2-40B4-BE49-F238E27FC236}">
                  <a16:creationId xmlns:a16="http://schemas.microsoft.com/office/drawing/2014/main" id="{D33B56D8-0934-1DE0-BF6E-6FECDE07F1E0}"/>
                </a:ext>
              </a:extLst>
            </p:cNvPr>
            <p:cNvSpPr txBox="1"/>
            <p:nvPr/>
          </p:nvSpPr>
          <p:spPr>
            <a:xfrm rot="16200000">
              <a:off x="7880820" y="3253695"/>
              <a:ext cx="1636066" cy="230832"/>
            </a:xfrm>
            <a:prstGeom prst="rect">
              <a:avLst/>
            </a:prstGeom>
            <a:noFill/>
          </p:spPr>
          <p:txBody>
            <a:bodyPr wrap="square" rtlCol="0">
              <a:spAutoFit/>
            </a:bodyPr>
            <a:lstStyle/>
            <a:p>
              <a:r>
                <a:rPr lang="en-US" sz="900" noProof="0" dirty="0">
                  <a:latin typeface="Arial" panose="020B0604020202020204" pitchFamily="34" charset="0"/>
                  <a:cs typeface="Arial" panose="020B0604020202020204" pitchFamily="34" charset="0"/>
                </a:rPr>
                <a:t>MN total /1000 BN cells</a:t>
              </a:r>
            </a:p>
          </p:txBody>
        </p:sp>
        <p:sp>
          <p:nvSpPr>
            <p:cNvPr id="36" name="CasellaDiTesto 6">
              <a:extLst>
                <a:ext uri="{FF2B5EF4-FFF2-40B4-BE49-F238E27FC236}">
                  <a16:creationId xmlns:a16="http://schemas.microsoft.com/office/drawing/2014/main" id="{A229FB9D-4519-1326-5755-763B09A7F161}"/>
                </a:ext>
              </a:extLst>
            </p:cNvPr>
            <p:cNvSpPr txBox="1"/>
            <p:nvPr/>
          </p:nvSpPr>
          <p:spPr>
            <a:xfrm>
              <a:off x="9287849" y="2730402"/>
              <a:ext cx="1356370" cy="461665"/>
            </a:xfrm>
            <a:prstGeom prst="rect">
              <a:avLst/>
            </a:prstGeom>
            <a:noFill/>
          </p:spPr>
          <p:txBody>
            <a:bodyPr wrap="square" rtlCol="0">
              <a:spAutoFit/>
            </a:bodyPr>
            <a:lstStyle/>
            <a:p>
              <a:pPr algn="ctr"/>
              <a:r>
                <a:rPr lang="en-US" sz="1200" b="1" noProof="0" dirty="0">
                  <a:latin typeface="Arial" panose="020B0604020202020204" pitchFamily="34" charset="0"/>
                  <a:cs typeface="Arial" panose="020B0604020202020204" pitchFamily="34" charset="0"/>
                </a:rPr>
                <a:t>Bystander effect</a:t>
              </a:r>
            </a:p>
          </p:txBody>
        </p:sp>
      </p:grpSp>
      <p:pic>
        <p:nvPicPr>
          <p:cNvPr id="41" name="Picture 40">
            <a:extLst>
              <a:ext uri="{FF2B5EF4-FFF2-40B4-BE49-F238E27FC236}">
                <a16:creationId xmlns:a16="http://schemas.microsoft.com/office/drawing/2014/main" id="{D5471E81-2DBD-550F-D341-EFB166738830}"/>
              </a:ext>
            </a:extLst>
          </p:cNvPr>
          <p:cNvPicPr>
            <a:picLocks noChangeAspect="1"/>
          </p:cNvPicPr>
          <p:nvPr/>
        </p:nvPicPr>
        <p:blipFill>
          <a:blip r:embed="rId9"/>
          <a:srcRect l="19649" t="61175" r="45318" b="336"/>
          <a:stretch>
            <a:fillRect/>
          </a:stretch>
        </p:blipFill>
        <p:spPr>
          <a:xfrm>
            <a:off x="5638547" y="192623"/>
            <a:ext cx="3148325" cy="2356894"/>
          </a:xfrm>
          <a:prstGeom prst="rect">
            <a:avLst/>
          </a:prstGeom>
        </p:spPr>
      </p:pic>
      <p:pic>
        <p:nvPicPr>
          <p:cNvPr id="3074" name="Picture 2" descr="Home">
            <a:extLst>
              <a:ext uri="{FF2B5EF4-FFF2-40B4-BE49-F238E27FC236}">
                <a16:creationId xmlns:a16="http://schemas.microsoft.com/office/drawing/2014/main" id="{361F97B4-3D45-2D2B-A33A-7077A67E07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8266" y="353764"/>
            <a:ext cx="2377440" cy="38354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61D7A99-EB7A-85C2-6FA6-C44401A3BD5E}"/>
              </a:ext>
            </a:extLst>
          </p:cNvPr>
          <p:cNvSpPr txBox="1"/>
          <p:nvPr/>
        </p:nvSpPr>
        <p:spPr>
          <a:xfrm rot="20607848">
            <a:off x="4950353" y="3172972"/>
            <a:ext cx="7214219" cy="1323439"/>
          </a:xfrm>
          <a:prstGeom prst="rect">
            <a:avLst/>
          </a:prstGeom>
          <a:noFill/>
        </p:spPr>
        <p:txBody>
          <a:bodyPr wrap="none" rtlCol="0">
            <a:spAutoFit/>
          </a:bodyPr>
          <a:lstStyle/>
          <a:p>
            <a:r>
              <a:rPr lang="it-IT" sz="8000" b="1" dirty="0">
                <a:solidFill>
                  <a:schemeClr val="tx1">
                    <a:alpha val="15000"/>
                  </a:schemeClr>
                </a:solidFill>
                <a:latin typeface="Arial" panose="020B0604020202020204" pitchFamily="34" charset="0"/>
                <a:cs typeface="Arial" panose="020B0604020202020204" pitchFamily="34" charset="0"/>
              </a:rPr>
              <a:t>PRELIMINARY</a:t>
            </a:r>
            <a:endParaRPr lang="en-US" sz="8000" b="1" dirty="0">
              <a:solidFill>
                <a:schemeClr val="tx1">
                  <a:alpha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73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144326-62CD-D9D5-91DE-7C7112640754}"/>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9BC4C9F4-5BE5-DA75-6B5B-7DA773A9CE0C}"/>
              </a:ext>
            </a:extLst>
          </p:cNvPr>
          <p:cNvSpPr>
            <a:spLocks noGrp="1"/>
          </p:cNvSpPr>
          <p:nvPr>
            <p:ph type="sldNum" sz="quarter" idx="12"/>
          </p:nvPr>
        </p:nvSpPr>
        <p:spPr/>
        <p:txBody>
          <a:bodyPr/>
          <a:lstStyle/>
          <a:p>
            <a:fld id="{29EDA3BF-E3BB-48A6-AD6B-EA9D48C9696C}" type="slidenum">
              <a:rPr lang="en-US" smtClean="0"/>
              <a:t>7</a:t>
            </a:fld>
            <a:endParaRPr lang="en-US"/>
          </a:p>
        </p:txBody>
      </p:sp>
      <p:sp>
        <p:nvSpPr>
          <p:cNvPr id="30" name="Title 1">
            <a:extLst>
              <a:ext uri="{FF2B5EF4-FFF2-40B4-BE49-F238E27FC236}">
                <a16:creationId xmlns:a16="http://schemas.microsoft.com/office/drawing/2014/main" id="{0C14A2DA-EDA5-63DB-AC6D-78578D0FE704}"/>
              </a:ext>
            </a:extLst>
          </p:cNvPr>
          <p:cNvSpPr>
            <a:spLocks noGrp="1"/>
          </p:cNvSpPr>
          <p:nvPr>
            <p:ph type="title"/>
          </p:nvPr>
        </p:nvSpPr>
        <p:spPr>
          <a:xfrm>
            <a:off x="394856" y="0"/>
            <a:ext cx="8082393" cy="914400"/>
          </a:xfrm>
        </p:spPr>
        <p:txBody>
          <a:bodyPr>
            <a:normAutofit/>
          </a:bodyPr>
          <a:lstStyle/>
          <a:p>
            <a:r>
              <a:rPr lang="en-US" sz="3600" dirty="0"/>
              <a:t>Tuscany Health Ecosystem – THE</a:t>
            </a:r>
          </a:p>
        </p:txBody>
      </p:sp>
      <p:grpSp>
        <p:nvGrpSpPr>
          <p:cNvPr id="54" name="Group 53">
            <a:extLst>
              <a:ext uri="{FF2B5EF4-FFF2-40B4-BE49-F238E27FC236}">
                <a16:creationId xmlns:a16="http://schemas.microsoft.com/office/drawing/2014/main" id="{7DE0CA93-5E35-AA22-7A86-15B109904D36}"/>
              </a:ext>
            </a:extLst>
          </p:cNvPr>
          <p:cNvGrpSpPr/>
          <p:nvPr/>
        </p:nvGrpSpPr>
        <p:grpSpPr>
          <a:xfrm>
            <a:off x="420943" y="1625190"/>
            <a:ext cx="2873034" cy="4138280"/>
            <a:chOff x="648727" y="1608207"/>
            <a:chExt cx="2873034" cy="4138280"/>
          </a:xfrm>
        </p:grpSpPr>
        <p:grpSp>
          <p:nvGrpSpPr>
            <p:cNvPr id="51" name="Group 50">
              <a:extLst>
                <a:ext uri="{FF2B5EF4-FFF2-40B4-BE49-F238E27FC236}">
                  <a16:creationId xmlns:a16="http://schemas.microsoft.com/office/drawing/2014/main" id="{481514FA-865A-B160-2C45-D4D470BC5E45}"/>
                </a:ext>
              </a:extLst>
            </p:cNvPr>
            <p:cNvGrpSpPr/>
            <p:nvPr/>
          </p:nvGrpSpPr>
          <p:grpSpPr>
            <a:xfrm>
              <a:off x="648727" y="1608207"/>
              <a:ext cx="2873034" cy="3265448"/>
              <a:chOff x="648727" y="1608207"/>
              <a:chExt cx="2873034" cy="3265448"/>
            </a:xfrm>
          </p:grpSpPr>
          <p:pic>
            <p:nvPicPr>
              <p:cNvPr id="47" name="Picture 46">
                <a:extLst>
                  <a:ext uri="{FF2B5EF4-FFF2-40B4-BE49-F238E27FC236}">
                    <a16:creationId xmlns:a16="http://schemas.microsoft.com/office/drawing/2014/main" id="{BDC73352-9248-AF63-C4A1-22F02F232982}"/>
                  </a:ext>
                </a:extLst>
              </p:cNvPr>
              <p:cNvPicPr>
                <a:picLocks noChangeAspect="1"/>
              </p:cNvPicPr>
              <p:nvPr/>
            </p:nvPicPr>
            <p:blipFill rotWithShape="1">
              <a:blip r:embed="rId3"/>
              <a:srcRect l="5760"/>
              <a:stretch/>
            </p:blipFill>
            <p:spPr>
              <a:xfrm>
                <a:off x="648727" y="1608207"/>
                <a:ext cx="2873034" cy="2074836"/>
              </a:xfrm>
              <a:prstGeom prst="rect">
                <a:avLst/>
              </a:prstGeom>
            </p:spPr>
          </p:pic>
          <p:sp>
            <p:nvSpPr>
              <p:cNvPr id="48" name="Down Arrow 25">
                <a:extLst>
                  <a:ext uri="{FF2B5EF4-FFF2-40B4-BE49-F238E27FC236}">
                    <a16:creationId xmlns:a16="http://schemas.microsoft.com/office/drawing/2014/main" id="{EBCB4544-97F4-FD23-4F18-625E4A0A7BC2}"/>
                  </a:ext>
                </a:extLst>
              </p:cNvPr>
              <p:cNvSpPr/>
              <p:nvPr/>
            </p:nvSpPr>
            <p:spPr>
              <a:xfrm>
                <a:off x="1894424" y="3683043"/>
                <a:ext cx="276251" cy="470123"/>
              </a:xfrm>
              <a:prstGeom prst="downArrow">
                <a:avLst/>
              </a:prstGeom>
              <a:solidFill>
                <a:srgbClr val="B34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67">
                  <a:latin typeface="Arial" panose="020B0604020202020204" pitchFamily="34" charset="0"/>
                  <a:cs typeface="Arial" panose="020B0604020202020204" pitchFamily="34" charset="0"/>
                </a:endParaRPr>
              </a:p>
            </p:txBody>
          </p:sp>
          <p:sp>
            <p:nvSpPr>
              <p:cNvPr id="49" name="Rounded Rectangle 26">
                <a:extLst>
                  <a:ext uri="{FF2B5EF4-FFF2-40B4-BE49-F238E27FC236}">
                    <a16:creationId xmlns:a16="http://schemas.microsoft.com/office/drawing/2014/main" id="{AF46275A-5249-6A7C-F55E-49B718AB2DFA}"/>
                  </a:ext>
                </a:extLst>
              </p:cNvPr>
              <p:cNvSpPr/>
              <p:nvPr/>
            </p:nvSpPr>
            <p:spPr>
              <a:xfrm>
                <a:off x="1005944" y="4234313"/>
                <a:ext cx="2053210" cy="639342"/>
              </a:xfrm>
              <a:prstGeom prst="roundRect">
                <a:avLst/>
              </a:prstGeom>
              <a:solidFill>
                <a:srgbClr val="B34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467" b="1" dirty="0">
                    <a:solidFill>
                      <a:schemeClr val="bg1"/>
                    </a:solidFill>
                    <a:latin typeface="Arial" panose="020B0604020202020204" pitchFamily="34" charset="0"/>
                    <a:cs typeface="Arial" panose="020B0604020202020204" pitchFamily="34" charset="0"/>
                  </a:rPr>
                  <a:t>Preclinical to clinical translation</a:t>
                </a:r>
              </a:p>
            </p:txBody>
          </p:sp>
        </p:grpSp>
        <p:sp>
          <p:nvSpPr>
            <p:cNvPr id="35" name="TextBox 34">
              <a:extLst>
                <a:ext uri="{FF2B5EF4-FFF2-40B4-BE49-F238E27FC236}">
                  <a16:creationId xmlns:a16="http://schemas.microsoft.com/office/drawing/2014/main" id="{7BF8F0F5-3EB2-2568-3D96-42DE07996B55}"/>
                </a:ext>
              </a:extLst>
            </p:cNvPr>
            <p:cNvSpPr txBox="1"/>
            <p:nvPr/>
          </p:nvSpPr>
          <p:spPr>
            <a:xfrm>
              <a:off x="824322" y="5100156"/>
              <a:ext cx="2521844" cy="646331"/>
            </a:xfrm>
            <a:prstGeom prst="rect">
              <a:avLst/>
            </a:prstGeom>
            <a:noFill/>
          </p:spPr>
          <p:txBody>
            <a:bodyPr wrap="none" rtlCol="0">
              <a:spAutoFit/>
            </a:bodyPr>
            <a:lstStyle/>
            <a:p>
              <a:r>
                <a:rPr lang="en-IT" sz="1200" dirty="0">
                  <a:latin typeface="Arial" panose="020B0604020202020204" pitchFamily="34" charset="0"/>
                  <a:cs typeface="Arial" panose="020B0604020202020204" pitchFamily="34" charset="0"/>
                </a:rPr>
                <a:t>75 research and tech. STAFF</a:t>
              </a:r>
            </a:p>
            <a:p>
              <a:r>
                <a:rPr lang="en-IT" sz="1200" dirty="0">
                  <a:latin typeface="Arial" panose="020B0604020202020204" pitchFamily="34" charset="0"/>
                  <a:cs typeface="Arial" panose="020B0604020202020204" pitchFamily="34" charset="0"/>
                </a:rPr>
                <a:t>30 research, techn. </a:t>
              </a:r>
              <a:r>
                <a:rPr lang="en-GB" sz="1200" dirty="0">
                  <a:latin typeface="Arial" panose="020B0604020202020204" pitchFamily="34" charset="0"/>
                  <a:cs typeface="Arial" panose="020B0604020202020204" pitchFamily="34" charset="0"/>
                </a:rPr>
                <a:t>a</a:t>
              </a:r>
              <a:r>
                <a:rPr lang="en-IT" sz="1200" dirty="0">
                  <a:latin typeface="Arial" panose="020B0604020202020204" pitchFamily="34" charset="0"/>
                  <a:cs typeface="Arial" panose="020B0604020202020204" pitchFamily="34" charset="0"/>
                </a:rPr>
                <a:t>nd PhD hired</a:t>
              </a:r>
            </a:p>
            <a:p>
              <a:r>
                <a:rPr lang="en-US" sz="1200" dirty="0">
                  <a:latin typeface="Arial" panose="020B0604020202020204" pitchFamily="34" charset="0"/>
                  <a:cs typeface="Arial" panose="020B0604020202020204" pitchFamily="34" charset="0"/>
                </a:rPr>
                <a:t>+ 7,6</a:t>
              </a:r>
              <a:r>
                <a:rPr lang="en-IT"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a:t>
              </a:r>
              <a:r>
                <a:rPr lang="en-IT"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dedicated</a:t>
              </a:r>
              <a:r>
                <a:rPr lang="en-IT" sz="1200" dirty="0">
                  <a:latin typeface="Arial" panose="020B0604020202020204" pitchFamily="34" charset="0"/>
                  <a:cs typeface="Arial" panose="020B0604020202020204" pitchFamily="34" charset="0"/>
                </a:rPr>
                <a:t> budget</a:t>
              </a:r>
            </a:p>
          </p:txBody>
        </p:sp>
      </p:grpSp>
      <p:sp>
        <p:nvSpPr>
          <p:cNvPr id="36" name="TextBox 35">
            <a:extLst>
              <a:ext uri="{FF2B5EF4-FFF2-40B4-BE49-F238E27FC236}">
                <a16:creationId xmlns:a16="http://schemas.microsoft.com/office/drawing/2014/main" id="{52A28358-0E61-D3FD-76D0-706768EEB6F6}"/>
              </a:ext>
            </a:extLst>
          </p:cNvPr>
          <p:cNvSpPr txBox="1"/>
          <p:nvPr/>
        </p:nvSpPr>
        <p:spPr>
          <a:xfrm>
            <a:off x="420943" y="920940"/>
            <a:ext cx="4653977" cy="584775"/>
          </a:xfrm>
          <a:prstGeom prst="rect">
            <a:avLst/>
          </a:prstGeom>
          <a:noFill/>
        </p:spPr>
        <p:txBody>
          <a:bodyPr wrap="square" rtlCol="0">
            <a:spAutoFit/>
          </a:bodyPr>
          <a:lstStyle/>
          <a:p>
            <a:r>
              <a:rPr lang="en-US" sz="1600" b="1" noProof="0" dirty="0">
                <a:solidFill>
                  <a:schemeClr val="tx1">
                    <a:lumMod val="85000"/>
                    <a:lumOff val="15000"/>
                  </a:schemeClr>
                </a:solidFill>
                <a:latin typeface="Arial" panose="020B0604020202020204" pitchFamily="34" charset="0"/>
                <a:cs typeface="Arial" panose="020B0604020202020204" pitchFamily="34" charset="0"/>
              </a:rPr>
              <a:t>In </a:t>
            </a:r>
            <a:r>
              <a:rPr lang="en-US" sz="1600" b="1" i="1" noProof="0" dirty="0">
                <a:solidFill>
                  <a:schemeClr val="tx1">
                    <a:lumMod val="85000"/>
                    <a:lumOff val="15000"/>
                  </a:schemeClr>
                </a:solidFill>
                <a:latin typeface="Arial" panose="020B0604020202020204" pitchFamily="34" charset="0"/>
                <a:cs typeface="Arial" panose="020B0604020202020204" pitchFamily="34" charset="0"/>
              </a:rPr>
              <a:t>THE</a:t>
            </a:r>
            <a:r>
              <a:rPr lang="en-US" sz="1600" b="1" noProof="0" dirty="0">
                <a:solidFill>
                  <a:schemeClr val="tx1">
                    <a:lumMod val="85000"/>
                    <a:lumOff val="15000"/>
                  </a:schemeClr>
                </a:solidFill>
                <a:latin typeface="Arial" panose="020B0604020202020204" pitchFamily="34" charset="0"/>
                <a:cs typeface="Arial" panose="020B0604020202020204" pitchFamily="34" charset="0"/>
              </a:rPr>
              <a:t>: SPOKE1: Advanced Radiotherapies and Diagnostics in Oncology</a:t>
            </a:r>
          </a:p>
        </p:txBody>
      </p:sp>
      <p:grpSp>
        <p:nvGrpSpPr>
          <p:cNvPr id="53" name="Group 52">
            <a:extLst>
              <a:ext uri="{FF2B5EF4-FFF2-40B4-BE49-F238E27FC236}">
                <a16:creationId xmlns:a16="http://schemas.microsoft.com/office/drawing/2014/main" id="{4D37CECC-E675-468C-6689-9ADB0EAB1CFE}"/>
              </a:ext>
            </a:extLst>
          </p:cNvPr>
          <p:cNvGrpSpPr/>
          <p:nvPr/>
        </p:nvGrpSpPr>
        <p:grpSpPr>
          <a:xfrm>
            <a:off x="3503168" y="1544803"/>
            <a:ext cx="3104473" cy="4538760"/>
            <a:chOff x="3490896" y="1419442"/>
            <a:chExt cx="3104473" cy="4538760"/>
          </a:xfrm>
        </p:grpSpPr>
        <p:sp>
          <p:nvSpPr>
            <p:cNvPr id="43" name="Rectangle 42">
              <a:extLst>
                <a:ext uri="{FF2B5EF4-FFF2-40B4-BE49-F238E27FC236}">
                  <a16:creationId xmlns:a16="http://schemas.microsoft.com/office/drawing/2014/main" id="{6329B5A1-4C68-7CE3-3CED-1CD6CBD2B3D5}"/>
                </a:ext>
              </a:extLst>
            </p:cNvPr>
            <p:cNvSpPr/>
            <p:nvPr/>
          </p:nvSpPr>
          <p:spPr>
            <a:xfrm>
              <a:off x="3591280" y="5681203"/>
              <a:ext cx="2373470" cy="276999"/>
            </a:xfrm>
            <a:prstGeom prst="rect">
              <a:avLst/>
            </a:prstGeom>
            <a:solidFill>
              <a:srgbClr val="B34240"/>
            </a:solidFill>
          </p:spPr>
          <p:txBody>
            <a:bodyPr wrap="none">
              <a:spAutoFit/>
            </a:bodyPr>
            <a:lstStyle/>
            <a:p>
              <a:r>
                <a:rPr lang="it-IT" sz="1200" dirty="0">
                  <a:solidFill>
                    <a:schemeClr val="bg1"/>
                  </a:solidFill>
                  <a:latin typeface="Arial" panose="020B0604020202020204" pitchFamily="34" charset="0"/>
                  <a:cs typeface="Arial" panose="020B0604020202020204" pitchFamily="34" charset="0"/>
                </a:rPr>
                <a:t>http://www.pi.ino.cnr.it/sites/the/</a:t>
              </a:r>
            </a:p>
          </p:txBody>
        </p:sp>
        <p:sp>
          <p:nvSpPr>
            <p:cNvPr id="34" name="TextBox 33">
              <a:extLst>
                <a:ext uri="{FF2B5EF4-FFF2-40B4-BE49-F238E27FC236}">
                  <a16:creationId xmlns:a16="http://schemas.microsoft.com/office/drawing/2014/main" id="{1A80F0F3-F553-9597-BE16-FBD9DA800908}"/>
                </a:ext>
              </a:extLst>
            </p:cNvPr>
            <p:cNvSpPr txBox="1"/>
            <p:nvPr/>
          </p:nvSpPr>
          <p:spPr>
            <a:xfrm>
              <a:off x="3490896" y="3779105"/>
              <a:ext cx="3104473" cy="1754326"/>
            </a:xfrm>
            <a:prstGeom prst="rect">
              <a:avLst/>
            </a:prstGeom>
            <a:noFill/>
          </p:spPr>
          <p:txBody>
            <a:bodyPr wrap="square" rtlCol="0">
              <a:spAutoFit/>
            </a:bodyPr>
            <a:lstStyle/>
            <a:p>
              <a:r>
                <a:rPr lang="en-IT" sz="1200" dirty="0">
                  <a:latin typeface="Arial" panose="020B0604020202020204" pitchFamily="34" charset="0"/>
                  <a:cs typeface="Arial" panose="020B0604020202020204" pitchFamily="34" charset="0"/>
                </a:rPr>
                <a:t>New accelerator technology</a:t>
              </a:r>
              <a:r>
                <a:rPr lang="en-US" sz="1200" dirty="0">
                  <a:latin typeface="Arial" panose="020B0604020202020204" pitchFamily="34" charset="0"/>
                  <a:cs typeface="Arial" panose="020B0604020202020204" pitchFamily="34" charset="0"/>
                </a:rPr>
                <a:t> for FLASH</a:t>
              </a:r>
              <a:endParaRPr lang="en-IT"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a:t>
              </a:r>
              <a:r>
                <a:rPr lang="en-IT" sz="1200" dirty="0">
                  <a:latin typeface="Arial" panose="020B0604020202020204" pitchFamily="34" charset="0"/>
                  <a:cs typeface="Arial" panose="020B0604020202020204" pitchFamily="34" charset="0"/>
                </a:rPr>
                <a:t>ew radiobiological effects</a:t>
              </a:r>
            </a:p>
            <a:p>
              <a:r>
                <a:rPr lang="en-IT" sz="1200" dirty="0">
                  <a:latin typeface="Arial" panose="020B0604020202020204" pitchFamily="34" charset="0"/>
                  <a:cs typeface="Arial" panose="020B0604020202020204" pitchFamily="34" charset="0"/>
                </a:rPr>
                <a:t>New technology for high dose-rate dosimetry</a:t>
              </a:r>
            </a:p>
            <a:p>
              <a:r>
                <a:rPr lang="en-IT" sz="1200" dirty="0">
                  <a:latin typeface="Arial" panose="020B0604020202020204" pitchFamily="34" charset="0"/>
                  <a:cs typeface="Arial" panose="020B0604020202020204" pitchFamily="34" charset="0"/>
                </a:rPr>
                <a:t>New radiotracers development</a:t>
              </a:r>
            </a:p>
            <a:p>
              <a:r>
                <a:rPr lang="en-IT" sz="1200" dirty="0">
                  <a:latin typeface="Arial" panose="020B0604020202020204" pitchFamily="34" charset="0"/>
                  <a:cs typeface="Arial" panose="020B0604020202020204" pitchFamily="34" charset="0"/>
                </a:rPr>
                <a:t>Advanced diagnostic approaches</a:t>
              </a:r>
            </a:p>
            <a:p>
              <a:r>
                <a:rPr lang="en-IT" sz="1200" dirty="0">
                  <a:latin typeface="Arial" panose="020B0604020202020204" pitchFamily="34" charset="0"/>
                  <a:cs typeface="Arial" panose="020B0604020202020204" pitchFamily="34" charset="0"/>
                </a:rPr>
                <a:t>Novel dose deposition control techniques</a:t>
              </a:r>
            </a:p>
            <a:p>
              <a:r>
                <a:rPr lang="en-IT" sz="1200" dirty="0">
                  <a:latin typeface="Arial" panose="020B0604020202020204" pitchFamily="34" charset="0"/>
                  <a:cs typeface="Arial" panose="020B0604020202020204" pitchFamily="34" charset="0"/>
                </a:rPr>
                <a:t>Synt</a:t>
              </a:r>
              <a:r>
                <a:rPr lang="it-IT" sz="1200" dirty="0">
                  <a:latin typeface="Arial" panose="020B0604020202020204" pitchFamily="34" charset="0"/>
                  <a:cs typeface="Arial" panose="020B0604020202020204" pitchFamily="34" charset="0"/>
                </a:rPr>
                <a:t>h</a:t>
              </a:r>
              <a:r>
                <a:rPr lang="en-IT" sz="1200" dirty="0">
                  <a:latin typeface="Arial" panose="020B0604020202020204" pitchFamily="34" charset="0"/>
                  <a:cs typeface="Arial" panose="020B0604020202020204" pitchFamily="34" charset="0"/>
                </a:rPr>
                <a:t>esis of new radiopharmaceuticals  </a:t>
              </a:r>
            </a:p>
            <a:p>
              <a:r>
                <a:rPr lang="en-IT" sz="1200" dirty="0">
                  <a:latin typeface="Arial" panose="020B0604020202020204" pitchFamily="34" charset="0"/>
                  <a:cs typeface="Arial" panose="020B0604020202020204" pitchFamily="34" charset="0"/>
                </a:rPr>
                <a:t>From radiobiology to clinical application</a:t>
              </a:r>
            </a:p>
          </p:txBody>
        </p:sp>
        <p:grpSp>
          <p:nvGrpSpPr>
            <p:cNvPr id="50" name="Group 49">
              <a:extLst>
                <a:ext uri="{FF2B5EF4-FFF2-40B4-BE49-F238E27FC236}">
                  <a16:creationId xmlns:a16="http://schemas.microsoft.com/office/drawing/2014/main" id="{AF841B4C-33B7-D84A-8B9C-D7CD085F2A62}"/>
                </a:ext>
              </a:extLst>
            </p:cNvPr>
            <p:cNvGrpSpPr/>
            <p:nvPr/>
          </p:nvGrpSpPr>
          <p:grpSpPr>
            <a:xfrm>
              <a:off x="3490896" y="1419442"/>
              <a:ext cx="2574239" cy="2149527"/>
              <a:chOff x="3521761" y="1362893"/>
              <a:chExt cx="2574239" cy="2149527"/>
            </a:xfrm>
          </p:grpSpPr>
          <p:sp>
            <p:nvSpPr>
              <p:cNvPr id="32" name="Rounded Rectangle 9">
                <a:extLst>
                  <a:ext uri="{FF2B5EF4-FFF2-40B4-BE49-F238E27FC236}">
                    <a16:creationId xmlns:a16="http://schemas.microsoft.com/office/drawing/2014/main" id="{16868C45-B8F0-A97A-DF45-EF49329B5705}"/>
                  </a:ext>
                </a:extLst>
              </p:cNvPr>
              <p:cNvSpPr/>
              <p:nvPr/>
            </p:nvSpPr>
            <p:spPr>
              <a:xfrm>
                <a:off x="3521761" y="1362893"/>
                <a:ext cx="2574239" cy="2149527"/>
              </a:xfrm>
              <a:prstGeom prst="roundRect">
                <a:avLst/>
              </a:prstGeom>
              <a:noFill/>
              <a:ln>
                <a:solidFill>
                  <a:srgbClr val="B342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pic>
            <p:nvPicPr>
              <p:cNvPr id="37" name="Picture 36">
                <a:extLst>
                  <a:ext uri="{FF2B5EF4-FFF2-40B4-BE49-F238E27FC236}">
                    <a16:creationId xmlns:a16="http://schemas.microsoft.com/office/drawing/2014/main" id="{1B3C9DB5-F9D5-6EAC-B1D3-6DC503EC0D12}"/>
                  </a:ext>
                </a:extLst>
              </p:cNvPr>
              <p:cNvPicPr>
                <a:picLocks noChangeAspect="1"/>
              </p:cNvPicPr>
              <p:nvPr/>
            </p:nvPicPr>
            <p:blipFill>
              <a:blip r:embed="rId4"/>
              <a:stretch>
                <a:fillRect/>
              </a:stretch>
            </p:blipFill>
            <p:spPr>
              <a:xfrm>
                <a:off x="4976959" y="2902220"/>
                <a:ext cx="777264" cy="487159"/>
              </a:xfrm>
              <a:prstGeom prst="rect">
                <a:avLst/>
              </a:prstGeom>
            </p:spPr>
          </p:pic>
          <p:pic>
            <p:nvPicPr>
              <p:cNvPr id="38" name="Picture 37">
                <a:extLst>
                  <a:ext uri="{FF2B5EF4-FFF2-40B4-BE49-F238E27FC236}">
                    <a16:creationId xmlns:a16="http://schemas.microsoft.com/office/drawing/2014/main" id="{D7D7D364-D41E-6EFA-B11F-85A4669A3608}"/>
                  </a:ext>
                </a:extLst>
              </p:cNvPr>
              <p:cNvPicPr>
                <a:picLocks noChangeAspect="1"/>
              </p:cNvPicPr>
              <p:nvPr/>
            </p:nvPicPr>
            <p:blipFill>
              <a:blip r:embed="rId5"/>
              <a:stretch>
                <a:fillRect/>
              </a:stretch>
            </p:blipFill>
            <p:spPr>
              <a:xfrm>
                <a:off x="3650084" y="2871004"/>
                <a:ext cx="1004525" cy="244464"/>
              </a:xfrm>
              <a:prstGeom prst="rect">
                <a:avLst/>
              </a:prstGeom>
            </p:spPr>
          </p:pic>
          <p:sp>
            <p:nvSpPr>
              <p:cNvPr id="39" name="TextBox 38">
                <a:extLst>
                  <a:ext uri="{FF2B5EF4-FFF2-40B4-BE49-F238E27FC236}">
                    <a16:creationId xmlns:a16="http://schemas.microsoft.com/office/drawing/2014/main" id="{D926A7C0-B82E-C0E8-264A-ED0179D6FE85}"/>
                  </a:ext>
                </a:extLst>
              </p:cNvPr>
              <p:cNvSpPr txBox="1"/>
              <p:nvPr/>
            </p:nvSpPr>
            <p:spPr>
              <a:xfrm>
                <a:off x="3697048" y="1680644"/>
                <a:ext cx="550151" cy="215444"/>
              </a:xfrm>
              <a:prstGeom prst="rect">
                <a:avLst/>
              </a:prstGeom>
              <a:noFill/>
            </p:spPr>
            <p:txBody>
              <a:bodyPr wrap="none" rtlCol="0">
                <a:spAutoFit/>
              </a:bodyPr>
              <a:lstStyle/>
              <a:p>
                <a:r>
                  <a:rPr lang="it-IT" sz="800" b="1" i="1" dirty="0">
                    <a:latin typeface="Arial" panose="020B0604020202020204" pitchFamily="34" charset="0"/>
                    <a:cs typeface="Arial" panose="020B0604020202020204" pitchFamily="34" charset="0"/>
                  </a:rPr>
                  <a:t>Led by:</a:t>
                </a:r>
              </a:p>
            </p:txBody>
          </p:sp>
          <p:pic>
            <p:nvPicPr>
              <p:cNvPr id="40" name="Picture 39">
                <a:extLst>
                  <a:ext uri="{FF2B5EF4-FFF2-40B4-BE49-F238E27FC236}">
                    <a16:creationId xmlns:a16="http://schemas.microsoft.com/office/drawing/2014/main" id="{88342815-DA11-3266-1399-E3F6DDB8DE8D}"/>
                  </a:ext>
                </a:extLst>
              </p:cNvPr>
              <p:cNvPicPr>
                <a:picLocks noChangeAspect="1"/>
              </p:cNvPicPr>
              <p:nvPr/>
            </p:nvPicPr>
            <p:blipFill>
              <a:blip r:embed="rId6"/>
              <a:stretch>
                <a:fillRect/>
              </a:stretch>
            </p:blipFill>
            <p:spPr>
              <a:xfrm>
                <a:off x="4844331" y="1508275"/>
                <a:ext cx="1071935" cy="712015"/>
              </a:xfrm>
              <a:prstGeom prst="rect">
                <a:avLst/>
              </a:prstGeom>
            </p:spPr>
          </p:pic>
          <p:pic>
            <p:nvPicPr>
              <p:cNvPr id="41" name="Picture 40">
                <a:extLst>
                  <a:ext uri="{FF2B5EF4-FFF2-40B4-BE49-F238E27FC236}">
                    <a16:creationId xmlns:a16="http://schemas.microsoft.com/office/drawing/2014/main" id="{AD2E21FD-3B58-911C-37A8-C529D2EB4C3A}"/>
                  </a:ext>
                </a:extLst>
              </p:cNvPr>
              <p:cNvPicPr>
                <a:picLocks noChangeAspect="1"/>
              </p:cNvPicPr>
              <p:nvPr/>
            </p:nvPicPr>
            <p:blipFill>
              <a:blip r:embed="rId7"/>
              <a:stretch>
                <a:fillRect/>
              </a:stretch>
            </p:blipFill>
            <p:spPr>
              <a:xfrm>
                <a:off x="4976959" y="2261839"/>
                <a:ext cx="939307" cy="623919"/>
              </a:xfrm>
              <a:prstGeom prst="rect">
                <a:avLst/>
              </a:prstGeom>
            </p:spPr>
          </p:pic>
          <p:sp>
            <p:nvSpPr>
              <p:cNvPr id="42" name="TextBox 41">
                <a:extLst>
                  <a:ext uri="{FF2B5EF4-FFF2-40B4-BE49-F238E27FC236}">
                    <a16:creationId xmlns:a16="http://schemas.microsoft.com/office/drawing/2014/main" id="{52F96EA9-06C3-2093-86D9-67DE201AF54A}"/>
                  </a:ext>
                </a:extLst>
              </p:cNvPr>
              <p:cNvSpPr txBox="1"/>
              <p:nvPr/>
            </p:nvSpPr>
            <p:spPr>
              <a:xfrm>
                <a:off x="4144284" y="2261839"/>
                <a:ext cx="619337" cy="307777"/>
              </a:xfrm>
              <a:prstGeom prst="rect">
                <a:avLst/>
              </a:prstGeom>
              <a:noFill/>
            </p:spPr>
            <p:txBody>
              <a:bodyPr wrap="none" rtlCol="0">
                <a:spAutoFit/>
              </a:bodyPr>
              <a:lstStyle/>
              <a:p>
                <a:r>
                  <a:rPr lang="it-IT" sz="1200" b="1" i="1" dirty="0">
                    <a:latin typeface="Arial" panose="020B0604020202020204" pitchFamily="34" charset="0"/>
                    <a:cs typeface="Arial" panose="020B0604020202020204" pitchFamily="34" charset="0"/>
                  </a:rPr>
                  <a:t>With:</a:t>
                </a:r>
                <a:r>
                  <a:rPr lang="it-IT" sz="1400" dirty="0">
                    <a:latin typeface="Arial" panose="020B0604020202020204" pitchFamily="34" charset="0"/>
                    <a:cs typeface="Arial" panose="020B0604020202020204" pitchFamily="34" charset="0"/>
                  </a:rPr>
                  <a:t> </a:t>
                </a:r>
              </a:p>
            </p:txBody>
          </p:sp>
          <p:pic>
            <p:nvPicPr>
              <p:cNvPr id="44" name="Picture 43">
                <a:extLst>
                  <a:ext uri="{FF2B5EF4-FFF2-40B4-BE49-F238E27FC236}">
                    <a16:creationId xmlns:a16="http://schemas.microsoft.com/office/drawing/2014/main" id="{54B16087-819F-DD9B-B235-E3A71E2237C0}"/>
                  </a:ext>
                </a:extLst>
              </p:cNvPr>
              <p:cNvPicPr>
                <a:picLocks noChangeAspect="1"/>
              </p:cNvPicPr>
              <p:nvPr/>
            </p:nvPicPr>
            <p:blipFill>
              <a:blip r:embed="rId8"/>
              <a:stretch>
                <a:fillRect/>
              </a:stretch>
            </p:blipFill>
            <p:spPr>
              <a:xfrm>
                <a:off x="3800001" y="1890427"/>
                <a:ext cx="884989" cy="318787"/>
              </a:xfrm>
              <a:prstGeom prst="rect">
                <a:avLst/>
              </a:prstGeom>
            </p:spPr>
          </p:pic>
          <p:sp>
            <p:nvSpPr>
              <p:cNvPr id="45" name="TextBox 44">
                <a:extLst>
                  <a:ext uri="{FF2B5EF4-FFF2-40B4-BE49-F238E27FC236}">
                    <a16:creationId xmlns:a16="http://schemas.microsoft.com/office/drawing/2014/main" id="{CE3D16D2-169B-B2A8-C444-A8ED4E0CAE29}"/>
                  </a:ext>
                </a:extLst>
              </p:cNvPr>
              <p:cNvSpPr txBox="1"/>
              <p:nvPr/>
            </p:nvSpPr>
            <p:spPr>
              <a:xfrm>
                <a:off x="3650084" y="2621076"/>
                <a:ext cx="1087227" cy="215444"/>
              </a:xfrm>
              <a:prstGeom prst="rect">
                <a:avLst/>
              </a:prstGeom>
              <a:noFill/>
            </p:spPr>
            <p:txBody>
              <a:bodyPr wrap="square" rtlCol="0">
                <a:spAutoFit/>
              </a:bodyPr>
              <a:lstStyle/>
              <a:p>
                <a:r>
                  <a:rPr lang="en-US" sz="800" b="1" i="1" noProof="0" dirty="0"/>
                  <a:t>Coordinated by:</a:t>
                </a:r>
              </a:p>
            </p:txBody>
          </p:sp>
          <p:sp>
            <p:nvSpPr>
              <p:cNvPr id="46" name="Left Brace 45">
                <a:extLst>
                  <a:ext uri="{FF2B5EF4-FFF2-40B4-BE49-F238E27FC236}">
                    <a16:creationId xmlns:a16="http://schemas.microsoft.com/office/drawing/2014/main" id="{35F491F6-DFD7-3B09-7573-428AE9C32265}"/>
                  </a:ext>
                </a:extLst>
              </p:cNvPr>
              <p:cNvSpPr/>
              <p:nvPr/>
            </p:nvSpPr>
            <p:spPr>
              <a:xfrm>
                <a:off x="4700765" y="1508275"/>
                <a:ext cx="233417" cy="18811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400"/>
              </a:p>
            </p:txBody>
          </p:sp>
        </p:grpSp>
      </p:grpSp>
      <p:grpSp>
        <p:nvGrpSpPr>
          <p:cNvPr id="57" name="Group 56">
            <a:extLst>
              <a:ext uri="{FF2B5EF4-FFF2-40B4-BE49-F238E27FC236}">
                <a16:creationId xmlns:a16="http://schemas.microsoft.com/office/drawing/2014/main" id="{F59A1482-4466-DC04-26C7-218AF17832D2}"/>
              </a:ext>
            </a:extLst>
          </p:cNvPr>
          <p:cNvGrpSpPr/>
          <p:nvPr/>
        </p:nvGrpSpPr>
        <p:grpSpPr>
          <a:xfrm>
            <a:off x="6407975" y="967991"/>
            <a:ext cx="5478008" cy="5215132"/>
            <a:chOff x="6407975" y="967991"/>
            <a:chExt cx="5478008" cy="5215132"/>
          </a:xfrm>
        </p:grpSpPr>
        <p:pic>
          <p:nvPicPr>
            <p:cNvPr id="29" name="Picture 28">
              <a:extLst>
                <a:ext uri="{FF2B5EF4-FFF2-40B4-BE49-F238E27FC236}">
                  <a16:creationId xmlns:a16="http://schemas.microsoft.com/office/drawing/2014/main" id="{B8AF6017-F48C-A01A-DF5A-9AA49342EA83}"/>
                </a:ext>
              </a:extLst>
            </p:cNvPr>
            <p:cNvPicPr>
              <a:picLocks noChangeAspect="1"/>
            </p:cNvPicPr>
            <p:nvPr/>
          </p:nvPicPr>
          <p:blipFill>
            <a:blip r:embed="rId9"/>
            <a:srcRect l="13319" t="2442" b="3616"/>
            <a:stretch>
              <a:fillRect/>
            </a:stretch>
          </p:blipFill>
          <p:spPr>
            <a:xfrm>
              <a:off x="6584354" y="1540669"/>
              <a:ext cx="5125251" cy="4642454"/>
            </a:xfrm>
            <a:prstGeom prst="rect">
              <a:avLst/>
            </a:prstGeom>
          </p:spPr>
        </p:pic>
        <p:sp>
          <p:nvSpPr>
            <p:cNvPr id="56" name="TextBox 55">
              <a:extLst>
                <a:ext uri="{FF2B5EF4-FFF2-40B4-BE49-F238E27FC236}">
                  <a16:creationId xmlns:a16="http://schemas.microsoft.com/office/drawing/2014/main" id="{1C527696-D0D5-8F1C-6C2B-3FDD74C08878}"/>
                </a:ext>
              </a:extLst>
            </p:cNvPr>
            <p:cNvSpPr txBox="1"/>
            <p:nvPr/>
          </p:nvSpPr>
          <p:spPr>
            <a:xfrm>
              <a:off x="6407975" y="967991"/>
              <a:ext cx="5478008" cy="523220"/>
            </a:xfrm>
            <a:prstGeom prst="rect">
              <a:avLst/>
            </a:prstGeom>
            <a:noFill/>
          </p:spPr>
          <p:txBody>
            <a:bodyPr wrap="square">
              <a:spAutoFit/>
            </a:bodyPr>
            <a:lstStyle/>
            <a:p>
              <a:pPr algn="ctr"/>
              <a:r>
                <a:rPr lang="en-GB" sz="1400" b="1" dirty="0">
                  <a:latin typeface="Arial" panose="020B0604020202020204" pitchFamily="34" charset="0"/>
                  <a:cs typeface="Arial" panose="020B0604020202020204" pitchFamily="34" charset="0"/>
                </a:rPr>
                <a:t>THE</a:t>
              </a:r>
              <a:r>
                <a:rPr lang="en-GB" sz="1400" dirty="0">
                  <a:latin typeface="Arial" panose="020B0604020202020204" pitchFamily="34" charset="0"/>
                  <a:cs typeface="Arial" panose="020B0604020202020204" pitchFamily="34" charset="0"/>
                </a:rPr>
                <a:t> is a funded (110 M€, 2023-2026) innovation ecosystems under the PNRR, fully dedicated to life sciences.</a:t>
              </a:r>
            </a:p>
          </p:txBody>
        </p:sp>
      </p:grpSp>
    </p:spTree>
    <p:extLst>
      <p:ext uri="{BB962C8B-B14F-4D97-AF65-F5344CB8AC3E}">
        <p14:creationId xmlns:p14="http://schemas.microsoft.com/office/powerpoint/2010/main" val="329551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0A07-3C0F-E02E-0933-45FEBA875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16AF6-F428-BE01-CD40-ED8D58E86D70}"/>
              </a:ext>
            </a:extLst>
          </p:cNvPr>
          <p:cNvSpPr>
            <a:spLocks noGrp="1"/>
          </p:cNvSpPr>
          <p:nvPr>
            <p:ph type="title"/>
          </p:nvPr>
        </p:nvSpPr>
        <p:spPr/>
        <p:txBody>
          <a:bodyPr/>
          <a:lstStyle/>
          <a:p>
            <a:r>
              <a:rPr lang="en-US" noProof="0" dirty="0"/>
              <a:t>Facility </a:t>
            </a:r>
            <a:r>
              <a:rPr lang="en-US" dirty="0"/>
              <a:t>Upgrades</a:t>
            </a:r>
            <a:endParaRPr lang="en-US" noProof="0" dirty="0"/>
          </a:p>
        </p:txBody>
      </p:sp>
      <p:sp>
        <p:nvSpPr>
          <p:cNvPr id="4" name="Footer Placeholder 3">
            <a:extLst>
              <a:ext uri="{FF2B5EF4-FFF2-40B4-BE49-F238E27FC236}">
                <a16:creationId xmlns:a16="http://schemas.microsoft.com/office/drawing/2014/main" id="{54CE1526-00E1-D4D3-B691-DD497FD2DA71}"/>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B1582879-52F3-8385-EB74-BECEA42EDE4E}"/>
              </a:ext>
            </a:extLst>
          </p:cNvPr>
          <p:cNvSpPr>
            <a:spLocks noGrp="1"/>
          </p:cNvSpPr>
          <p:nvPr>
            <p:ph type="sldNum" sz="quarter" idx="12"/>
          </p:nvPr>
        </p:nvSpPr>
        <p:spPr/>
        <p:txBody>
          <a:bodyPr/>
          <a:lstStyle/>
          <a:p>
            <a:fld id="{29EDA3BF-E3BB-48A6-AD6B-EA9D48C9696C}" type="slidenum">
              <a:rPr lang="en-US" smtClean="0"/>
              <a:t>8</a:t>
            </a:fld>
            <a:endParaRPr lang="en-US"/>
          </a:p>
        </p:txBody>
      </p:sp>
      <p:pic>
        <p:nvPicPr>
          <p:cNvPr id="6" name="Picture 5">
            <a:extLst>
              <a:ext uri="{FF2B5EF4-FFF2-40B4-BE49-F238E27FC236}">
                <a16:creationId xmlns:a16="http://schemas.microsoft.com/office/drawing/2014/main" id="{174225CB-0B93-345B-8FC2-251B0FFE0A0B}"/>
              </a:ext>
            </a:extLst>
          </p:cNvPr>
          <p:cNvPicPr>
            <a:picLocks noChangeAspect="1"/>
          </p:cNvPicPr>
          <p:nvPr/>
        </p:nvPicPr>
        <p:blipFill>
          <a:blip r:embed="rId3"/>
          <a:stretch>
            <a:fillRect/>
          </a:stretch>
        </p:blipFill>
        <p:spPr>
          <a:xfrm>
            <a:off x="511128" y="3487705"/>
            <a:ext cx="4658628" cy="2617696"/>
          </a:xfrm>
          <a:prstGeom prst="rect">
            <a:avLst/>
          </a:prstGeom>
          <a:ln w="12700">
            <a:solidFill>
              <a:schemeClr val="tx1">
                <a:lumMod val="85000"/>
                <a:lumOff val="15000"/>
              </a:schemeClr>
            </a:solidFill>
            <a:prstDash val="solid"/>
          </a:ln>
        </p:spPr>
      </p:pic>
      <p:cxnSp>
        <p:nvCxnSpPr>
          <p:cNvPr id="14" name="Straight Connector 13">
            <a:extLst>
              <a:ext uri="{FF2B5EF4-FFF2-40B4-BE49-F238E27FC236}">
                <a16:creationId xmlns:a16="http://schemas.microsoft.com/office/drawing/2014/main" id="{A25838A5-4D2A-5921-7F76-BE8EE6A737EB}"/>
              </a:ext>
            </a:extLst>
          </p:cNvPr>
          <p:cNvCxnSpPr>
            <a:cxnSpLocks/>
          </p:cNvCxnSpPr>
          <p:nvPr/>
        </p:nvCxnSpPr>
        <p:spPr>
          <a:xfrm flipH="1">
            <a:off x="511128" y="2681139"/>
            <a:ext cx="401843" cy="806566"/>
          </a:xfrm>
          <a:prstGeom prst="line">
            <a:avLst/>
          </a:prstGeom>
          <a:ln w="12700">
            <a:solidFill>
              <a:schemeClr val="tx1">
                <a:lumMod val="85000"/>
                <a:lumOff val="1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1C0BB2E-4A08-3D1C-D93F-1D2A4376C550}"/>
              </a:ext>
            </a:extLst>
          </p:cNvPr>
          <p:cNvCxnSpPr>
            <a:cxnSpLocks/>
          </p:cNvCxnSpPr>
          <p:nvPr/>
        </p:nvCxnSpPr>
        <p:spPr>
          <a:xfrm>
            <a:off x="3747611" y="2681139"/>
            <a:ext cx="1422145" cy="806566"/>
          </a:xfrm>
          <a:prstGeom prst="line">
            <a:avLst/>
          </a:prstGeom>
          <a:ln w="12700">
            <a:solidFill>
              <a:schemeClr val="tx1">
                <a:lumMod val="85000"/>
                <a:lumOff val="15000"/>
              </a:schemeClr>
            </a:solidFill>
            <a:prstDash val="solid"/>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A5D4EE68-79DB-C9A7-58B0-A1D95FEFA79C}"/>
              </a:ext>
            </a:extLst>
          </p:cNvPr>
          <p:cNvGrpSpPr/>
          <p:nvPr/>
        </p:nvGrpSpPr>
        <p:grpSpPr>
          <a:xfrm>
            <a:off x="912971" y="694214"/>
            <a:ext cx="10357893" cy="2617696"/>
            <a:chOff x="912971" y="571754"/>
            <a:chExt cx="10357893" cy="2617696"/>
          </a:xfrm>
        </p:grpSpPr>
        <p:grpSp>
          <p:nvGrpSpPr>
            <p:cNvPr id="11" name="Group 10">
              <a:extLst>
                <a:ext uri="{FF2B5EF4-FFF2-40B4-BE49-F238E27FC236}">
                  <a16:creationId xmlns:a16="http://schemas.microsoft.com/office/drawing/2014/main" id="{6231F965-D616-C316-4E8E-E85CC454192F}"/>
                </a:ext>
              </a:extLst>
            </p:cNvPr>
            <p:cNvGrpSpPr>
              <a:grpSpLocks noChangeAspect="1"/>
            </p:cNvGrpSpPr>
            <p:nvPr/>
          </p:nvGrpSpPr>
          <p:grpSpPr>
            <a:xfrm>
              <a:off x="921135" y="571754"/>
              <a:ext cx="10349729" cy="2617696"/>
              <a:chOff x="511128" y="1403090"/>
              <a:chExt cx="8676753" cy="2194560"/>
            </a:xfrm>
          </p:grpSpPr>
          <p:pic>
            <p:nvPicPr>
              <p:cNvPr id="7" name="Picture 6">
                <a:extLst>
                  <a:ext uri="{FF2B5EF4-FFF2-40B4-BE49-F238E27FC236}">
                    <a16:creationId xmlns:a16="http://schemas.microsoft.com/office/drawing/2014/main" id="{6DF7A59B-87C8-AB87-6630-21F71BD17E05}"/>
                  </a:ext>
                </a:extLst>
              </p:cNvPr>
              <p:cNvPicPr>
                <a:picLocks noChangeAspect="1"/>
              </p:cNvPicPr>
              <p:nvPr/>
            </p:nvPicPr>
            <p:blipFill rotWithShape="1">
              <a:blip r:embed="rId4">
                <a:clrChange>
                  <a:clrFrom>
                    <a:srgbClr val="FFFFFF"/>
                  </a:clrFrom>
                  <a:clrTo>
                    <a:srgbClr val="FFFFFF">
                      <a:alpha val="0"/>
                    </a:srgbClr>
                  </a:clrTo>
                </a:clrChange>
              </a:blip>
              <a:srcRect l="2187" r="1844"/>
              <a:stretch/>
            </p:blipFill>
            <p:spPr>
              <a:xfrm>
                <a:off x="511128" y="1403090"/>
                <a:ext cx="8676753" cy="2194560"/>
              </a:xfrm>
              <a:prstGeom prst="rect">
                <a:avLst/>
              </a:prstGeom>
            </p:spPr>
          </p:pic>
          <p:sp>
            <p:nvSpPr>
              <p:cNvPr id="10" name="Rectangle 9">
                <a:extLst>
                  <a:ext uri="{FF2B5EF4-FFF2-40B4-BE49-F238E27FC236}">
                    <a16:creationId xmlns:a16="http://schemas.microsoft.com/office/drawing/2014/main" id="{2A110870-B2E8-D59B-EA0F-1581F32EFD8B}"/>
                  </a:ext>
                </a:extLst>
              </p:cNvPr>
              <p:cNvSpPr/>
              <p:nvPr/>
            </p:nvSpPr>
            <p:spPr>
              <a:xfrm flipH="1">
                <a:off x="1724026" y="2759869"/>
                <a:ext cx="626268" cy="188120"/>
              </a:xfrm>
              <a:prstGeom prst="rect">
                <a:avLst/>
              </a:prstGeom>
              <a:solidFill>
                <a:srgbClr val="FFEA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9C0C7C88-39D9-0E6D-95A9-61FA6220C71C}"/>
                </a:ext>
              </a:extLst>
            </p:cNvPr>
            <p:cNvSpPr>
              <a:spLocks/>
            </p:cNvSpPr>
            <p:nvPr/>
          </p:nvSpPr>
          <p:spPr>
            <a:xfrm>
              <a:off x="912971" y="1095639"/>
              <a:ext cx="2834640" cy="1463040"/>
            </a:xfrm>
            <a:prstGeom prst="rect">
              <a:avLst/>
            </a:prstGeom>
            <a:noFill/>
            <a:ln w="1270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3A3E1F-ED07-DBE7-8D2B-1EC537D78AB1}"/>
                </a:ext>
              </a:extLst>
            </p:cNvPr>
            <p:cNvSpPr txBox="1"/>
            <p:nvPr/>
          </p:nvSpPr>
          <p:spPr>
            <a:xfrm>
              <a:off x="8780452" y="2612454"/>
              <a:ext cx="2371163" cy="307777"/>
            </a:xfrm>
            <a:prstGeom prst="rect">
              <a:avLst/>
            </a:prstGeom>
            <a:noFill/>
            <a:ln>
              <a:noFill/>
            </a:ln>
          </p:spPr>
          <p:txBody>
            <a:bodyPr wrap="square" rtlCol="0" anchor="ctr">
              <a:spAutoFit/>
            </a:bodyPr>
            <a:lstStyle>
              <a:defPPr>
                <a:defRPr lang="en-US"/>
              </a:defPPr>
              <a:lvl1pPr algn="ctr">
                <a:defRPr sz="1400" b="1">
                  <a:solidFill>
                    <a:schemeClr val="tx1">
                      <a:lumMod val="85000"/>
                      <a:lumOff val="15000"/>
                    </a:schemeClr>
                  </a:solidFill>
                  <a:latin typeface="Arial" panose="020B0604020202020204" pitchFamily="34" charset="0"/>
                  <a:cs typeface="Arial" panose="020B0604020202020204" pitchFamily="34" charset="0"/>
                </a:defRPr>
              </a:lvl1pPr>
            </a:lstStyle>
            <a:p>
              <a:r>
                <a:rPr lang="en-IT" dirty="0"/>
                <a:t>Operating 2</a:t>
              </a:r>
              <a:r>
                <a:rPr lang="it-IT" dirty="0"/>
                <a:t>2</a:t>
              </a:r>
              <a:r>
                <a:rPr lang="en-IT" dirty="0"/>
                <a:t>0 TW Facility</a:t>
              </a:r>
            </a:p>
          </p:txBody>
        </p:sp>
        <p:sp>
          <p:nvSpPr>
            <p:cNvPr id="25" name="CasellaDiTesto 19">
              <a:extLst>
                <a:ext uri="{FF2B5EF4-FFF2-40B4-BE49-F238E27FC236}">
                  <a16:creationId xmlns:a16="http://schemas.microsoft.com/office/drawing/2014/main" id="{3F443E1F-DFC0-AF84-DAB3-0A9D010839EC}"/>
                </a:ext>
              </a:extLst>
            </p:cNvPr>
            <p:cNvSpPr txBox="1">
              <a:spLocks noChangeArrowheads="1"/>
            </p:cNvSpPr>
            <p:nvPr/>
          </p:nvSpPr>
          <p:spPr bwMode="auto">
            <a:xfrm>
              <a:off x="7395702" y="2221704"/>
              <a:ext cx="103464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LASER FRONT END</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10 TW, 10 Hz</a:t>
              </a:r>
            </a:p>
          </p:txBody>
        </p:sp>
        <p:sp>
          <p:nvSpPr>
            <p:cNvPr id="26" name="CasellaDiTesto 20">
              <a:extLst>
                <a:ext uri="{FF2B5EF4-FFF2-40B4-BE49-F238E27FC236}">
                  <a16:creationId xmlns:a16="http://schemas.microsoft.com/office/drawing/2014/main" id="{8DB5F614-D7C8-988A-3054-CD7C517A9DCE}"/>
                </a:ext>
              </a:extLst>
            </p:cNvPr>
            <p:cNvSpPr txBox="1">
              <a:spLocks noChangeArrowheads="1"/>
            </p:cNvSpPr>
            <p:nvPr/>
          </p:nvSpPr>
          <p:spPr bwMode="auto">
            <a:xfrm>
              <a:off x="6465425" y="2077174"/>
              <a:ext cx="9920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POWER AMPLIFIER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Up to 220 TW</a:t>
              </a:r>
            </a:p>
          </p:txBody>
        </p:sp>
        <p:sp>
          <p:nvSpPr>
            <p:cNvPr id="27" name="CasellaDiTesto 18">
              <a:extLst>
                <a:ext uri="{FF2B5EF4-FFF2-40B4-BE49-F238E27FC236}">
                  <a16:creationId xmlns:a16="http://schemas.microsoft.com/office/drawing/2014/main" id="{99EA157D-19BE-1715-672A-874BC71AEB9F}"/>
                </a:ext>
              </a:extLst>
            </p:cNvPr>
            <p:cNvSpPr txBox="1">
              <a:spLocks noChangeArrowheads="1"/>
            </p:cNvSpPr>
            <p:nvPr/>
          </p:nvSpPr>
          <p:spPr bwMode="auto">
            <a:xfrm>
              <a:off x="5343270" y="2081979"/>
              <a:ext cx="128441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SHIELDED TARGET AREA for PARTICLE ACCELERATION</a:t>
              </a:r>
            </a:p>
          </p:txBody>
        </p:sp>
        <p:sp>
          <p:nvSpPr>
            <p:cNvPr id="28" name="CasellaDiTesto 20">
              <a:extLst>
                <a:ext uri="{FF2B5EF4-FFF2-40B4-BE49-F238E27FC236}">
                  <a16:creationId xmlns:a16="http://schemas.microsoft.com/office/drawing/2014/main" id="{C25FF2B7-DD58-30F5-4625-B0A216FD43C3}"/>
                </a:ext>
              </a:extLst>
            </p:cNvPr>
            <p:cNvSpPr txBox="1">
              <a:spLocks noChangeArrowheads="1"/>
            </p:cNvSpPr>
            <p:nvPr/>
          </p:nvSpPr>
          <p:spPr bwMode="auto">
            <a:xfrm>
              <a:off x="4427439" y="2077174"/>
              <a:ext cx="113549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BEAMLINE for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PRE-CLINICAL</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STUDIES</a:t>
              </a:r>
            </a:p>
          </p:txBody>
        </p:sp>
        <p:sp>
          <p:nvSpPr>
            <p:cNvPr id="29" name="CasellaDiTesto 19">
              <a:extLst>
                <a:ext uri="{FF2B5EF4-FFF2-40B4-BE49-F238E27FC236}">
                  <a16:creationId xmlns:a16="http://schemas.microsoft.com/office/drawing/2014/main" id="{958B9882-0C35-BDC8-FF87-C9C0C95624E1}"/>
                </a:ext>
              </a:extLst>
            </p:cNvPr>
            <p:cNvSpPr txBox="1">
              <a:spLocks noChangeArrowheads="1"/>
            </p:cNvSpPr>
            <p:nvPr/>
          </p:nvSpPr>
          <p:spPr bwMode="auto">
            <a:xfrm>
              <a:off x="8291555" y="2215674"/>
              <a:ext cx="115740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DIAGNOSTICS DEV. LAB</a:t>
              </a:r>
            </a:p>
          </p:txBody>
        </p:sp>
        <p:sp>
          <p:nvSpPr>
            <p:cNvPr id="30" name="CasellaDiTesto 19">
              <a:extLst>
                <a:ext uri="{FF2B5EF4-FFF2-40B4-BE49-F238E27FC236}">
                  <a16:creationId xmlns:a16="http://schemas.microsoft.com/office/drawing/2014/main" id="{2F46F0F8-4109-A800-87FB-A39817445006}"/>
                </a:ext>
              </a:extLst>
            </p:cNvPr>
            <p:cNvSpPr txBox="1">
              <a:spLocks noChangeArrowheads="1"/>
            </p:cNvSpPr>
            <p:nvPr/>
          </p:nvSpPr>
          <p:spPr bwMode="auto">
            <a:xfrm>
              <a:off x="9858799" y="1404972"/>
              <a:ext cx="103464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USER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CONTROL ROOM</a:t>
              </a:r>
            </a:p>
          </p:txBody>
        </p:sp>
      </p:grpSp>
      <p:grpSp>
        <p:nvGrpSpPr>
          <p:cNvPr id="9" name="Group 8">
            <a:extLst>
              <a:ext uri="{FF2B5EF4-FFF2-40B4-BE49-F238E27FC236}">
                <a16:creationId xmlns:a16="http://schemas.microsoft.com/office/drawing/2014/main" id="{440040FC-8BE9-7DD5-E4B8-385E007B82E1}"/>
              </a:ext>
            </a:extLst>
          </p:cNvPr>
          <p:cNvGrpSpPr/>
          <p:nvPr/>
        </p:nvGrpSpPr>
        <p:grpSpPr>
          <a:xfrm>
            <a:off x="6278412" y="116750"/>
            <a:ext cx="3687621" cy="1005389"/>
            <a:chOff x="6278412" y="116750"/>
            <a:chExt cx="3687621" cy="1005389"/>
          </a:xfrm>
        </p:grpSpPr>
        <p:pic>
          <p:nvPicPr>
            <p:cNvPr id="31" name="Picture 2" descr="ELI ERIC | Home">
              <a:extLst>
                <a:ext uri="{FF2B5EF4-FFF2-40B4-BE49-F238E27FC236}">
                  <a16:creationId xmlns:a16="http://schemas.microsoft.com/office/drawing/2014/main" id="{0DA1921C-8E3A-7E31-0A2D-88BA54DC4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149" y="116752"/>
              <a:ext cx="961884" cy="4573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7FF1B189-EFB2-A532-CE33-C7D0E6D01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3294" y="664800"/>
              <a:ext cx="452257" cy="4573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842E592-1864-6F16-3194-0966128286DC}"/>
                </a:ext>
              </a:extLst>
            </p:cNvPr>
            <p:cNvPicPr>
              <a:picLocks noChangeAspect="1"/>
            </p:cNvPicPr>
            <p:nvPr/>
          </p:nvPicPr>
          <p:blipFill>
            <a:blip r:embed="rId7"/>
            <a:stretch>
              <a:fillRect/>
            </a:stretch>
          </p:blipFill>
          <p:spPr>
            <a:xfrm>
              <a:off x="6278412" y="664800"/>
              <a:ext cx="1467107" cy="457339"/>
            </a:xfrm>
            <a:prstGeom prst="rect">
              <a:avLst/>
            </a:prstGeom>
          </p:spPr>
        </p:pic>
        <p:pic>
          <p:nvPicPr>
            <p:cNvPr id="34" name="Picture 33">
              <a:extLst>
                <a:ext uri="{FF2B5EF4-FFF2-40B4-BE49-F238E27FC236}">
                  <a16:creationId xmlns:a16="http://schemas.microsoft.com/office/drawing/2014/main" id="{78AFA260-D826-C5EC-B562-888A078942FC}"/>
                </a:ext>
              </a:extLst>
            </p:cNvPr>
            <p:cNvPicPr>
              <a:picLocks noChangeAspect="1"/>
            </p:cNvPicPr>
            <p:nvPr/>
          </p:nvPicPr>
          <p:blipFill>
            <a:blip r:embed="rId8"/>
            <a:stretch>
              <a:fillRect/>
            </a:stretch>
          </p:blipFill>
          <p:spPr>
            <a:xfrm>
              <a:off x="6278412" y="116751"/>
              <a:ext cx="819324" cy="457339"/>
            </a:xfrm>
            <a:prstGeom prst="rect">
              <a:avLst/>
            </a:prstGeom>
          </p:spPr>
        </p:pic>
        <p:pic>
          <p:nvPicPr>
            <p:cNvPr id="35" name="Picture 34">
              <a:extLst>
                <a:ext uri="{FF2B5EF4-FFF2-40B4-BE49-F238E27FC236}">
                  <a16:creationId xmlns:a16="http://schemas.microsoft.com/office/drawing/2014/main" id="{0F654DFD-3B3D-B803-3E28-ABE7B867C9D6}"/>
                </a:ext>
              </a:extLst>
            </p:cNvPr>
            <p:cNvPicPr>
              <a:picLocks noChangeAspect="1"/>
            </p:cNvPicPr>
            <p:nvPr/>
          </p:nvPicPr>
          <p:blipFill>
            <a:blip r:embed="rId9"/>
            <a:stretch>
              <a:fillRect/>
            </a:stretch>
          </p:blipFill>
          <p:spPr>
            <a:xfrm>
              <a:off x="9262575" y="656744"/>
              <a:ext cx="703458" cy="457339"/>
            </a:xfrm>
            <a:prstGeom prst="rect">
              <a:avLst/>
            </a:prstGeom>
          </p:spPr>
        </p:pic>
        <p:pic>
          <p:nvPicPr>
            <p:cNvPr id="37" name="Picture 6" descr="home">
              <a:extLst>
                <a:ext uri="{FF2B5EF4-FFF2-40B4-BE49-F238E27FC236}">
                  <a16:creationId xmlns:a16="http://schemas.microsoft.com/office/drawing/2014/main" id="{2E7A293F-130B-8DFC-7442-A049DA5FC1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4470" y="664800"/>
              <a:ext cx="803729" cy="457339"/>
            </a:xfrm>
            <a:prstGeom prst="rect">
              <a:avLst/>
            </a:prstGeom>
            <a:solidFill>
              <a:schemeClr val="tx1"/>
            </a:solidFill>
          </p:spPr>
        </p:pic>
        <p:pic>
          <p:nvPicPr>
            <p:cNvPr id="1026" name="Picture 2" descr="EventX Life Sciences - Crossroads in healthcare">
              <a:extLst>
                <a:ext uri="{FF2B5EF4-FFF2-40B4-BE49-F238E27FC236}">
                  <a16:creationId xmlns:a16="http://schemas.microsoft.com/office/drawing/2014/main" id="{3B83D710-1E24-A5BD-916E-CBA2877EAA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8872" y="116750"/>
              <a:ext cx="1570261" cy="45733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37242536-8D83-3929-2964-F4592F114E1C}"/>
              </a:ext>
            </a:extLst>
          </p:cNvPr>
          <p:cNvSpPr txBox="1"/>
          <p:nvPr/>
        </p:nvSpPr>
        <p:spPr>
          <a:xfrm>
            <a:off x="775811" y="2792034"/>
            <a:ext cx="3108960" cy="584775"/>
          </a:xfrm>
          <a:prstGeom prst="rect">
            <a:avLst/>
          </a:prstGeom>
          <a:noFill/>
          <a:ln>
            <a:noFill/>
          </a:ln>
        </p:spPr>
        <p:txBody>
          <a:bodyPr wrap="square" rtlCol="0" anchor="ctr">
            <a:spAutoFit/>
          </a:bodyPr>
          <a:lstStyle/>
          <a:p>
            <a:pPr algn="ctr"/>
            <a:r>
              <a:rPr lang="en-IT" sz="1600" dirty="0">
                <a:solidFill>
                  <a:schemeClr val="tx1">
                    <a:lumMod val="85000"/>
                    <a:lumOff val="15000"/>
                  </a:schemeClr>
                </a:solidFill>
                <a:latin typeface="Arial" panose="020B0604020202020204" pitchFamily="34" charset="0"/>
                <a:cs typeface="Arial" panose="020B0604020202020204" pitchFamily="34" charset="0"/>
              </a:rPr>
              <a:t>NEW: planned underground </a:t>
            </a:r>
            <a:r>
              <a:rPr lang="it-IT" sz="1600" dirty="0">
                <a:solidFill>
                  <a:schemeClr val="tx1">
                    <a:lumMod val="85000"/>
                    <a:lumOff val="15000"/>
                  </a:schemeClr>
                </a:solidFill>
                <a:latin typeface="Arial" panose="020B0604020202020204" pitchFamily="34" charset="0"/>
                <a:cs typeface="Arial" panose="020B0604020202020204" pitchFamily="34" charset="0"/>
              </a:rPr>
              <a:t>b</a:t>
            </a:r>
            <a:r>
              <a:rPr lang="en-IT" sz="1600" dirty="0">
                <a:solidFill>
                  <a:schemeClr val="tx1">
                    <a:lumMod val="85000"/>
                    <a:lumOff val="15000"/>
                  </a:schemeClr>
                </a:solidFill>
                <a:latin typeface="Arial" panose="020B0604020202020204" pitchFamily="34" charset="0"/>
                <a:cs typeface="Arial" panose="020B0604020202020204" pitchFamily="34" charset="0"/>
              </a:rPr>
              <a:t>unker</a:t>
            </a:r>
            <a:r>
              <a:rPr lang="en-US" sz="1600" dirty="0">
                <a:solidFill>
                  <a:schemeClr val="tx1">
                    <a:lumMod val="85000"/>
                    <a:lumOff val="15000"/>
                  </a:schemeClr>
                </a:solidFill>
                <a:latin typeface="Arial" panose="020B0604020202020204" pitchFamily="34" charset="0"/>
                <a:cs typeface="Arial" panose="020B0604020202020204" pitchFamily="34" charset="0"/>
              </a:rPr>
              <a:t> </a:t>
            </a:r>
            <a:r>
              <a:rPr lang="en-US" sz="1600">
                <a:solidFill>
                  <a:schemeClr val="tx1">
                    <a:lumMod val="85000"/>
                    <a:lumOff val="15000"/>
                  </a:schemeClr>
                </a:solidFill>
                <a:latin typeface="Arial" panose="020B0604020202020204" pitchFamily="34" charset="0"/>
                <a:cs typeface="Arial" panose="020B0604020202020204" pitchFamily="34" charset="0"/>
              </a:rPr>
              <a:t>– </a:t>
            </a:r>
            <a:r>
              <a:rPr lang="en-US" sz="1600" b="1">
                <a:solidFill>
                  <a:schemeClr val="tx1">
                    <a:lumMod val="85000"/>
                    <a:lumOff val="15000"/>
                  </a:schemeClr>
                </a:solidFill>
                <a:latin typeface="Arial" panose="020B0604020202020204" pitchFamily="34" charset="0"/>
                <a:cs typeface="Arial" panose="020B0604020202020204" pitchFamily="34" charset="0"/>
              </a:rPr>
              <a:t>1 </a:t>
            </a:r>
            <a:r>
              <a:rPr lang="en-US" sz="1600" b="1" dirty="0">
                <a:solidFill>
                  <a:schemeClr val="tx1">
                    <a:lumMod val="85000"/>
                    <a:lumOff val="15000"/>
                  </a:schemeClr>
                </a:solidFill>
                <a:latin typeface="Arial" panose="020B0604020202020204" pitchFamily="34" charset="0"/>
                <a:cs typeface="Arial" panose="020B0604020202020204" pitchFamily="34" charset="0"/>
              </a:rPr>
              <a:t>J, 100 Hz </a:t>
            </a:r>
            <a:r>
              <a:rPr lang="en-US" sz="1600" dirty="0">
                <a:solidFill>
                  <a:schemeClr val="tx1">
                    <a:lumMod val="85000"/>
                    <a:lumOff val="15000"/>
                  </a:schemeClr>
                </a:solidFill>
                <a:latin typeface="Arial" panose="020B0604020202020204" pitchFamily="34" charset="0"/>
                <a:cs typeface="Arial" panose="020B0604020202020204" pitchFamily="34" charset="0"/>
              </a:rPr>
              <a:t>operation</a:t>
            </a:r>
            <a:endParaRPr lang="en-IT" sz="1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2056E72-1BD4-B536-DD74-ABAF3E1B6E78}"/>
              </a:ext>
            </a:extLst>
          </p:cNvPr>
          <p:cNvPicPr>
            <a:picLocks noChangeAspect="1"/>
          </p:cNvPicPr>
          <p:nvPr/>
        </p:nvPicPr>
        <p:blipFill>
          <a:blip r:embed="rId12"/>
          <a:srcRect l="4229" t="1970" r="4156" b="18845"/>
          <a:stretch>
            <a:fillRect/>
          </a:stretch>
        </p:blipFill>
        <p:spPr>
          <a:xfrm>
            <a:off x="511129" y="5568523"/>
            <a:ext cx="4658628" cy="536878"/>
          </a:xfrm>
          <a:prstGeom prst="rect">
            <a:avLst/>
          </a:prstGeom>
        </p:spPr>
      </p:pic>
      <p:sp>
        <p:nvSpPr>
          <p:cNvPr id="13" name="TextBox 12">
            <a:extLst>
              <a:ext uri="{FF2B5EF4-FFF2-40B4-BE49-F238E27FC236}">
                <a16:creationId xmlns:a16="http://schemas.microsoft.com/office/drawing/2014/main" id="{3EC4C1C2-F16A-C549-17D7-E8D8D54D727E}"/>
              </a:ext>
            </a:extLst>
          </p:cNvPr>
          <p:cNvSpPr txBox="1"/>
          <p:nvPr/>
        </p:nvSpPr>
        <p:spPr>
          <a:xfrm>
            <a:off x="5562932" y="3210581"/>
            <a:ext cx="6217919" cy="3062377"/>
          </a:xfrm>
          <a:prstGeom prst="rect">
            <a:avLst/>
          </a:prstGeom>
          <a:noFill/>
        </p:spPr>
        <p:txBody>
          <a:bodyPr wrap="square" rtlCol="0">
            <a:spAutoFit/>
          </a:bodyPr>
          <a:lstStyle/>
          <a:p>
            <a:r>
              <a:rPr lang="en-IT" sz="1400" b="1" dirty="0">
                <a:latin typeface="Arial" panose="020B0604020202020204" pitchFamily="34" charset="0"/>
                <a:cs typeface="Arial" panose="020B0604020202020204" pitchFamily="34" charset="0"/>
              </a:rPr>
              <a:t>UPGRADE OF ILIL FACILITY FOR</a:t>
            </a:r>
            <a:r>
              <a:rPr lang="en-IT" sz="1400" dirty="0">
                <a:latin typeface="Arial" panose="020B0604020202020204" pitchFamily="34" charset="0"/>
                <a:cs typeface="Arial" panose="020B0604020202020204" pitchFamily="34" charset="0"/>
              </a:rPr>
              <a:t>:</a:t>
            </a:r>
            <a:endParaRPr lang="it-IT" sz="1400" dirty="0">
              <a:latin typeface="Arial" panose="020B0604020202020204" pitchFamily="34" charset="0"/>
              <a:cs typeface="Arial" panose="020B0604020202020204" pitchFamily="34" charset="0"/>
            </a:endParaRPr>
          </a:p>
          <a:p>
            <a:endParaRPr lang="en-IT" sz="1400" dirty="0">
              <a:latin typeface="Arial" panose="020B0604020202020204" pitchFamily="34" charset="0"/>
              <a:cs typeface="Arial" panose="020B0604020202020204" pitchFamily="34" charset="0"/>
            </a:endParaRPr>
          </a:p>
          <a:p>
            <a:pPr marL="257175" indent="-257175">
              <a:buFont typeface="+mj-lt"/>
              <a:buAutoNum type="arabicPeriod"/>
            </a:pPr>
            <a:r>
              <a:rPr lang="en-IT" sz="1500" dirty="0">
                <a:latin typeface="Arial" panose="020B0604020202020204" pitchFamily="34" charset="0"/>
                <a:cs typeface="Arial" panose="020B0604020202020204" pitchFamily="34" charset="0"/>
              </a:rPr>
              <a:t>Upgrade of existing laser system (2</a:t>
            </a:r>
            <a:r>
              <a:rPr lang="it-IT" sz="1500" dirty="0">
                <a:latin typeface="Arial" panose="020B0604020202020204" pitchFamily="34" charset="0"/>
                <a:cs typeface="Arial" panose="020B0604020202020204" pitchFamily="34" charset="0"/>
              </a:rPr>
              <a:t>2</a:t>
            </a:r>
            <a:r>
              <a:rPr lang="en-IT" sz="1500" dirty="0">
                <a:latin typeface="Arial" panose="020B0604020202020204" pitchFamily="34" charset="0"/>
                <a:cs typeface="Arial" panose="020B0604020202020204" pitchFamily="34" charset="0"/>
              </a:rPr>
              <a:t>0 TW) for enhanced stability and control</a:t>
            </a:r>
            <a:r>
              <a:rPr lang="en-US" sz="1500" dirty="0">
                <a:latin typeface="Arial" panose="020B0604020202020204" pitchFamily="34" charset="0"/>
                <a:cs typeface="Arial" panose="020B0604020202020204" pitchFamily="34" charset="0"/>
              </a:rPr>
              <a:t>;</a:t>
            </a:r>
          </a:p>
          <a:p>
            <a:pPr marL="257175" indent="-257175">
              <a:buFont typeface="+mj-lt"/>
              <a:buAutoNum type="arabicPeriod"/>
            </a:pPr>
            <a:r>
              <a:rPr lang="en-IT" sz="1500" dirty="0">
                <a:latin typeface="Arial" panose="020B0604020202020204" pitchFamily="34" charset="0"/>
                <a:cs typeface="Arial" panose="020B0604020202020204" pitchFamily="34" charset="0"/>
              </a:rPr>
              <a:t>New laser systems for high repetition rate operation (100 Hz</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1</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J)</a:t>
            </a:r>
            <a:r>
              <a:rPr lang="en-US" sz="1500" dirty="0">
                <a:latin typeface="Arial" panose="020B0604020202020204" pitchFamily="34" charset="0"/>
                <a:cs typeface="Arial" panose="020B0604020202020204" pitchFamily="34" charset="0"/>
              </a:rPr>
              <a: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average power compressor</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average power transport to target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repetition rate target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repetition rate data collection</a:t>
            </a:r>
            <a:endParaRPr lang="en-IT" sz="1500" dirty="0">
              <a:latin typeface="Arial" panose="020B0604020202020204" pitchFamily="34" charset="0"/>
              <a:cs typeface="Arial" panose="020B0604020202020204" pitchFamily="34" charset="0"/>
            </a:endParaRPr>
          </a:p>
          <a:p>
            <a:pPr marL="257175" indent="-257175">
              <a:buFont typeface="+mj-lt"/>
              <a:buAutoNum type="arabicPeriod"/>
            </a:pPr>
            <a:r>
              <a:rPr lang="en-IT" sz="1500" dirty="0">
                <a:latin typeface="Arial" panose="020B0604020202020204" pitchFamily="34" charset="0"/>
                <a:cs typeface="Arial" panose="020B0604020202020204" pitchFamily="34" charset="0"/>
              </a:rPr>
              <a:t>New Infrastructure develo</a:t>
            </a:r>
            <a:r>
              <a:rPr lang="en-US" sz="1500" dirty="0">
                <a:latin typeface="Arial" panose="020B0604020202020204" pitchFamily="34" charset="0"/>
                <a:cs typeface="Arial" panose="020B0604020202020204" pitchFamily="34" charset="0"/>
              </a:rPr>
              <a:t>pm</a:t>
            </a:r>
            <a:r>
              <a:rPr lang="en-IT" sz="1500" dirty="0">
                <a:latin typeface="Arial" panose="020B0604020202020204" pitchFamily="34" charset="0"/>
                <a:cs typeface="Arial" panose="020B0604020202020204" pitchFamily="34" charset="0"/>
              </a:rPr>
              <a:t>ent</a:t>
            </a:r>
            <a:r>
              <a:rPr lang="en-US" sz="1500" dirty="0">
                <a:latin typeface="Arial" panose="020B0604020202020204" pitchFamily="34" charset="0"/>
                <a:cs typeface="Arial" panose="020B0604020202020204" pitchFamily="34" charset="0"/>
              </a:rPr>
              <a:t>, including underground bunker </a:t>
            </a:r>
            <a:r>
              <a:rPr lang="en-IT" sz="1500" dirty="0">
                <a:latin typeface="Arial" panose="020B0604020202020204" pitchFamily="34" charset="0"/>
                <a:cs typeface="Arial" panose="020B0604020202020204" pitchFamily="34" charset="0"/>
              </a:rPr>
              <a:t>for user access to beamlines</a:t>
            </a:r>
            <a:r>
              <a:rPr lang="en-US" sz="1500" dirty="0">
                <a:latin typeface="Arial" panose="020B0604020202020204" pitchFamily="34" charset="0"/>
                <a:cs typeface="Arial" panose="020B0604020202020204" pitchFamily="34" charset="0"/>
              </a:rPr>
              <a:t>;</a:t>
            </a:r>
          </a:p>
          <a:p>
            <a:pPr marL="257175" indent="-257175">
              <a:buFont typeface="+mj-lt"/>
              <a:buAutoNum type="arabicPeriod"/>
            </a:pPr>
            <a:endParaRPr lang="en-US" sz="1500" dirty="0">
              <a:latin typeface="Arial" panose="020B0604020202020204" pitchFamily="34" charset="0"/>
              <a:cs typeface="Arial" panose="020B0604020202020204" pitchFamily="34" charset="0"/>
            </a:endParaRPr>
          </a:p>
          <a:p>
            <a:r>
              <a:rPr lang="en-US" sz="1500" noProof="0" dirty="0">
                <a:latin typeface="Arial" panose="020B0604020202020204" pitchFamily="34" charset="0"/>
                <a:cs typeface="Arial" panose="020B0604020202020204" pitchFamily="34" charset="0"/>
              </a:rPr>
              <a:t>Upgrades funded and in progress – completion expected by 2026.</a:t>
            </a:r>
          </a:p>
        </p:txBody>
      </p:sp>
      <p:grpSp>
        <p:nvGrpSpPr>
          <p:cNvPr id="15" name="Group 14">
            <a:extLst>
              <a:ext uri="{FF2B5EF4-FFF2-40B4-BE49-F238E27FC236}">
                <a16:creationId xmlns:a16="http://schemas.microsoft.com/office/drawing/2014/main" id="{C78E7C77-FEC7-7451-34E7-B7603E418228}"/>
              </a:ext>
            </a:extLst>
          </p:cNvPr>
          <p:cNvGrpSpPr/>
          <p:nvPr/>
        </p:nvGrpSpPr>
        <p:grpSpPr>
          <a:xfrm>
            <a:off x="511127" y="3487705"/>
            <a:ext cx="4658628" cy="2617696"/>
            <a:chOff x="511127" y="3487705"/>
            <a:chExt cx="4658628" cy="2617696"/>
          </a:xfrm>
        </p:grpSpPr>
        <p:pic>
          <p:nvPicPr>
            <p:cNvPr id="16" name="Picture 15">
              <a:extLst>
                <a:ext uri="{FF2B5EF4-FFF2-40B4-BE49-F238E27FC236}">
                  <a16:creationId xmlns:a16="http://schemas.microsoft.com/office/drawing/2014/main" id="{4C8A00ED-9E34-9FFD-36AF-2010D0BE4C7F}"/>
                </a:ext>
              </a:extLst>
            </p:cNvPr>
            <p:cNvPicPr>
              <a:picLocks noChangeAspect="1"/>
            </p:cNvPicPr>
            <p:nvPr/>
          </p:nvPicPr>
          <p:blipFill>
            <a:blip r:embed="rId13"/>
            <a:srcRect b="3475"/>
            <a:stretch>
              <a:fillRect/>
            </a:stretch>
          </p:blipFill>
          <p:spPr>
            <a:xfrm>
              <a:off x="511127" y="3487705"/>
              <a:ext cx="4658628" cy="2617696"/>
            </a:xfrm>
            <a:prstGeom prst="rect">
              <a:avLst/>
            </a:prstGeom>
          </p:spPr>
        </p:pic>
        <p:sp>
          <p:nvSpPr>
            <p:cNvPr id="8" name="Rectangle 7">
              <a:extLst>
                <a:ext uri="{FF2B5EF4-FFF2-40B4-BE49-F238E27FC236}">
                  <a16:creationId xmlns:a16="http://schemas.microsoft.com/office/drawing/2014/main" id="{C9B94D53-E632-E9D9-9058-D5B7D62820A0}"/>
                </a:ext>
              </a:extLst>
            </p:cNvPr>
            <p:cNvSpPr/>
            <p:nvPr/>
          </p:nvSpPr>
          <p:spPr>
            <a:xfrm>
              <a:off x="847983" y="5950113"/>
              <a:ext cx="4321772" cy="1552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782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DC8E-63CE-82B1-D7F9-4A0744BAE384}"/>
              </a:ext>
            </a:extLst>
          </p:cNvPr>
          <p:cNvSpPr>
            <a:spLocks noGrp="1"/>
          </p:cNvSpPr>
          <p:nvPr>
            <p:ph type="title"/>
          </p:nvPr>
        </p:nvSpPr>
        <p:spPr/>
        <p:txBody>
          <a:bodyPr/>
          <a:lstStyle/>
          <a:p>
            <a:r>
              <a:rPr lang="en-US" noProof="0" dirty="0"/>
              <a:t>Facility </a:t>
            </a:r>
            <a:r>
              <a:rPr lang="en-US" dirty="0"/>
              <a:t>Upgrades</a:t>
            </a:r>
            <a:endParaRPr lang="en-US" noProof="0" dirty="0"/>
          </a:p>
        </p:txBody>
      </p:sp>
      <p:sp>
        <p:nvSpPr>
          <p:cNvPr id="4" name="Footer Placeholder 3">
            <a:extLst>
              <a:ext uri="{FF2B5EF4-FFF2-40B4-BE49-F238E27FC236}">
                <a16:creationId xmlns:a16="http://schemas.microsoft.com/office/drawing/2014/main" id="{E7AB8AA6-0A4C-4284-7E6D-5277763361D5}"/>
              </a:ext>
            </a:extLst>
          </p:cNvPr>
          <p:cNvSpPr>
            <a:spLocks noGrp="1"/>
          </p:cNvSpPr>
          <p:nvPr>
            <p:ph type="ftr" sz="quarter" idx="11"/>
          </p:nvPr>
        </p:nvSpPr>
        <p:spPr/>
        <p:txBody>
          <a:bodyPr/>
          <a:lstStyle/>
          <a:p>
            <a:r>
              <a:rPr lang="en-US"/>
              <a:t>Progress towards 100 Hz operations of the VHEE beamline at ILIL</a:t>
            </a:r>
          </a:p>
        </p:txBody>
      </p:sp>
      <p:sp>
        <p:nvSpPr>
          <p:cNvPr id="5" name="Slide Number Placeholder 4">
            <a:extLst>
              <a:ext uri="{FF2B5EF4-FFF2-40B4-BE49-F238E27FC236}">
                <a16:creationId xmlns:a16="http://schemas.microsoft.com/office/drawing/2014/main" id="{407EED68-9C1C-E6E5-54A2-3C2E3A5DB953}"/>
              </a:ext>
            </a:extLst>
          </p:cNvPr>
          <p:cNvSpPr>
            <a:spLocks noGrp="1"/>
          </p:cNvSpPr>
          <p:nvPr>
            <p:ph type="sldNum" sz="quarter" idx="12"/>
          </p:nvPr>
        </p:nvSpPr>
        <p:spPr/>
        <p:txBody>
          <a:bodyPr/>
          <a:lstStyle/>
          <a:p>
            <a:fld id="{29EDA3BF-E3BB-48A6-AD6B-EA9D48C9696C}" type="slidenum">
              <a:rPr lang="en-US" smtClean="0"/>
              <a:t>9</a:t>
            </a:fld>
            <a:endParaRPr lang="en-US"/>
          </a:p>
        </p:txBody>
      </p:sp>
      <p:pic>
        <p:nvPicPr>
          <p:cNvPr id="6" name="Picture 5">
            <a:extLst>
              <a:ext uri="{FF2B5EF4-FFF2-40B4-BE49-F238E27FC236}">
                <a16:creationId xmlns:a16="http://schemas.microsoft.com/office/drawing/2014/main" id="{51FE0E05-6B15-9A35-41BF-AB9FA9827C6D}"/>
              </a:ext>
            </a:extLst>
          </p:cNvPr>
          <p:cNvPicPr>
            <a:picLocks noChangeAspect="1"/>
          </p:cNvPicPr>
          <p:nvPr/>
        </p:nvPicPr>
        <p:blipFill>
          <a:blip r:embed="rId3"/>
          <a:stretch>
            <a:fillRect/>
          </a:stretch>
        </p:blipFill>
        <p:spPr>
          <a:xfrm>
            <a:off x="511128" y="3487705"/>
            <a:ext cx="4658628" cy="2617696"/>
          </a:xfrm>
          <a:prstGeom prst="rect">
            <a:avLst/>
          </a:prstGeom>
          <a:ln w="12700">
            <a:solidFill>
              <a:schemeClr val="tx1">
                <a:lumMod val="85000"/>
                <a:lumOff val="15000"/>
              </a:schemeClr>
            </a:solidFill>
            <a:prstDash val="solid"/>
          </a:ln>
        </p:spPr>
      </p:pic>
      <p:cxnSp>
        <p:nvCxnSpPr>
          <p:cNvPr id="14" name="Straight Connector 13">
            <a:extLst>
              <a:ext uri="{FF2B5EF4-FFF2-40B4-BE49-F238E27FC236}">
                <a16:creationId xmlns:a16="http://schemas.microsoft.com/office/drawing/2014/main" id="{185DA336-043D-2C70-9220-B23BAF597A3D}"/>
              </a:ext>
            </a:extLst>
          </p:cNvPr>
          <p:cNvCxnSpPr>
            <a:cxnSpLocks/>
          </p:cNvCxnSpPr>
          <p:nvPr/>
        </p:nvCxnSpPr>
        <p:spPr>
          <a:xfrm flipH="1">
            <a:off x="511128" y="2681139"/>
            <a:ext cx="401843" cy="806566"/>
          </a:xfrm>
          <a:prstGeom prst="line">
            <a:avLst/>
          </a:prstGeom>
          <a:ln w="12700">
            <a:solidFill>
              <a:schemeClr val="tx1">
                <a:lumMod val="85000"/>
                <a:lumOff val="1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5EBBCF2-DF6E-1096-AB6E-B74B2BAC3C0D}"/>
              </a:ext>
            </a:extLst>
          </p:cNvPr>
          <p:cNvCxnSpPr>
            <a:cxnSpLocks/>
          </p:cNvCxnSpPr>
          <p:nvPr/>
        </p:nvCxnSpPr>
        <p:spPr>
          <a:xfrm>
            <a:off x="3747611" y="2681139"/>
            <a:ext cx="1422145" cy="806566"/>
          </a:xfrm>
          <a:prstGeom prst="line">
            <a:avLst/>
          </a:prstGeom>
          <a:ln w="12700">
            <a:solidFill>
              <a:schemeClr val="tx1">
                <a:lumMod val="85000"/>
                <a:lumOff val="15000"/>
              </a:schemeClr>
            </a:solidFill>
            <a:prstDash val="solid"/>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7E203510-7C91-045A-4790-BF33DE7221D0}"/>
              </a:ext>
            </a:extLst>
          </p:cNvPr>
          <p:cNvGrpSpPr/>
          <p:nvPr/>
        </p:nvGrpSpPr>
        <p:grpSpPr>
          <a:xfrm>
            <a:off x="912971" y="694214"/>
            <a:ext cx="10357893" cy="2617696"/>
            <a:chOff x="912971" y="571754"/>
            <a:chExt cx="10357893" cy="2617696"/>
          </a:xfrm>
        </p:grpSpPr>
        <p:grpSp>
          <p:nvGrpSpPr>
            <p:cNvPr id="11" name="Group 10">
              <a:extLst>
                <a:ext uri="{FF2B5EF4-FFF2-40B4-BE49-F238E27FC236}">
                  <a16:creationId xmlns:a16="http://schemas.microsoft.com/office/drawing/2014/main" id="{E013A431-D9D4-F2A3-0FF1-F17741C3A0BF}"/>
                </a:ext>
              </a:extLst>
            </p:cNvPr>
            <p:cNvGrpSpPr>
              <a:grpSpLocks noChangeAspect="1"/>
            </p:cNvGrpSpPr>
            <p:nvPr/>
          </p:nvGrpSpPr>
          <p:grpSpPr>
            <a:xfrm>
              <a:off x="921135" y="571754"/>
              <a:ext cx="10349729" cy="2617696"/>
              <a:chOff x="511128" y="1403090"/>
              <a:chExt cx="8676753" cy="2194560"/>
            </a:xfrm>
          </p:grpSpPr>
          <p:pic>
            <p:nvPicPr>
              <p:cNvPr id="7" name="Picture 6">
                <a:extLst>
                  <a:ext uri="{FF2B5EF4-FFF2-40B4-BE49-F238E27FC236}">
                    <a16:creationId xmlns:a16="http://schemas.microsoft.com/office/drawing/2014/main" id="{D21EFD80-C0EB-8EBA-C261-9C395E36F713}"/>
                  </a:ext>
                </a:extLst>
              </p:cNvPr>
              <p:cNvPicPr>
                <a:picLocks noChangeAspect="1"/>
              </p:cNvPicPr>
              <p:nvPr/>
            </p:nvPicPr>
            <p:blipFill rotWithShape="1">
              <a:blip r:embed="rId4">
                <a:clrChange>
                  <a:clrFrom>
                    <a:srgbClr val="FFFFFF"/>
                  </a:clrFrom>
                  <a:clrTo>
                    <a:srgbClr val="FFFFFF">
                      <a:alpha val="0"/>
                    </a:srgbClr>
                  </a:clrTo>
                </a:clrChange>
              </a:blip>
              <a:srcRect l="2187" r="1844"/>
              <a:stretch/>
            </p:blipFill>
            <p:spPr>
              <a:xfrm>
                <a:off x="511128" y="1403090"/>
                <a:ext cx="8676753" cy="2194560"/>
              </a:xfrm>
              <a:prstGeom prst="rect">
                <a:avLst/>
              </a:prstGeom>
            </p:spPr>
          </p:pic>
          <p:sp>
            <p:nvSpPr>
              <p:cNvPr id="10" name="Rectangle 9">
                <a:extLst>
                  <a:ext uri="{FF2B5EF4-FFF2-40B4-BE49-F238E27FC236}">
                    <a16:creationId xmlns:a16="http://schemas.microsoft.com/office/drawing/2014/main" id="{AE6317C6-87A4-2CC4-9767-5C8D11B25F65}"/>
                  </a:ext>
                </a:extLst>
              </p:cNvPr>
              <p:cNvSpPr/>
              <p:nvPr/>
            </p:nvSpPr>
            <p:spPr>
              <a:xfrm flipH="1">
                <a:off x="1724026" y="2759869"/>
                <a:ext cx="626268" cy="188120"/>
              </a:xfrm>
              <a:prstGeom prst="rect">
                <a:avLst/>
              </a:prstGeom>
              <a:solidFill>
                <a:srgbClr val="FFEA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9C4B79E-A8DE-7A99-E686-754D4FA0C0AE}"/>
                </a:ext>
              </a:extLst>
            </p:cNvPr>
            <p:cNvSpPr>
              <a:spLocks/>
            </p:cNvSpPr>
            <p:nvPr/>
          </p:nvSpPr>
          <p:spPr>
            <a:xfrm>
              <a:off x="912971" y="1095639"/>
              <a:ext cx="2834640" cy="1463040"/>
            </a:xfrm>
            <a:prstGeom prst="rect">
              <a:avLst/>
            </a:prstGeom>
            <a:noFill/>
            <a:ln w="1270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8A21C0-8299-EE9F-89A5-810662BB847A}"/>
                </a:ext>
              </a:extLst>
            </p:cNvPr>
            <p:cNvSpPr txBox="1"/>
            <p:nvPr/>
          </p:nvSpPr>
          <p:spPr>
            <a:xfrm>
              <a:off x="8780452" y="2612454"/>
              <a:ext cx="2371163" cy="307777"/>
            </a:xfrm>
            <a:prstGeom prst="rect">
              <a:avLst/>
            </a:prstGeom>
            <a:noFill/>
            <a:ln>
              <a:noFill/>
            </a:ln>
          </p:spPr>
          <p:txBody>
            <a:bodyPr wrap="square" rtlCol="0" anchor="ctr">
              <a:spAutoFit/>
            </a:bodyPr>
            <a:lstStyle>
              <a:defPPr>
                <a:defRPr lang="en-US"/>
              </a:defPPr>
              <a:lvl1pPr algn="ctr">
                <a:defRPr sz="1400" b="1">
                  <a:solidFill>
                    <a:schemeClr val="tx1">
                      <a:lumMod val="85000"/>
                      <a:lumOff val="15000"/>
                    </a:schemeClr>
                  </a:solidFill>
                  <a:latin typeface="Arial" panose="020B0604020202020204" pitchFamily="34" charset="0"/>
                  <a:cs typeface="Arial" panose="020B0604020202020204" pitchFamily="34" charset="0"/>
                </a:defRPr>
              </a:lvl1pPr>
            </a:lstStyle>
            <a:p>
              <a:r>
                <a:rPr lang="en-IT" dirty="0"/>
                <a:t>Operating 2</a:t>
              </a:r>
              <a:r>
                <a:rPr lang="it-IT" dirty="0"/>
                <a:t>2</a:t>
              </a:r>
              <a:r>
                <a:rPr lang="en-IT" dirty="0"/>
                <a:t>0 TW Facility</a:t>
              </a:r>
            </a:p>
          </p:txBody>
        </p:sp>
        <p:sp>
          <p:nvSpPr>
            <p:cNvPr id="25" name="CasellaDiTesto 19">
              <a:extLst>
                <a:ext uri="{FF2B5EF4-FFF2-40B4-BE49-F238E27FC236}">
                  <a16:creationId xmlns:a16="http://schemas.microsoft.com/office/drawing/2014/main" id="{97D1CB47-699E-DC82-D4C8-9769132E390A}"/>
                </a:ext>
              </a:extLst>
            </p:cNvPr>
            <p:cNvSpPr txBox="1">
              <a:spLocks noChangeArrowheads="1"/>
            </p:cNvSpPr>
            <p:nvPr/>
          </p:nvSpPr>
          <p:spPr bwMode="auto">
            <a:xfrm>
              <a:off x="7395702" y="2221704"/>
              <a:ext cx="103464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LASER FRONT END</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10 TW, 10 Hz</a:t>
              </a:r>
            </a:p>
          </p:txBody>
        </p:sp>
        <p:sp>
          <p:nvSpPr>
            <p:cNvPr id="26" name="CasellaDiTesto 20">
              <a:extLst>
                <a:ext uri="{FF2B5EF4-FFF2-40B4-BE49-F238E27FC236}">
                  <a16:creationId xmlns:a16="http://schemas.microsoft.com/office/drawing/2014/main" id="{CD37EB1F-2279-0184-12A4-0A49068C2E4C}"/>
                </a:ext>
              </a:extLst>
            </p:cNvPr>
            <p:cNvSpPr txBox="1">
              <a:spLocks noChangeArrowheads="1"/>
            </p:cNvSpPr>
            <p:nvPr/>
          </p:nvSpPr>
          <p:spPr bwMode="auto">
            <a:xfrm>
              <a:off x="6465425" y="2077174"/>
              <a:ext cx="9920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POWER AMPLIFIER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Up to 220 TW</a:t>
              </a:r>
            </a:p>
          </p:txBody>
        </p:sp>
        <p:sp>
          <p:nvSpPr>
            <p:cNvPr id="27" name="CasellaDiTesto 18">
              <a:extLst>
                <a:ext uri="{FF2B5EF4-FFF2-40B4-BE49-F238E27FC236}">
                  <a16:creationId xmlns:a16="http://schemas.microsoft.com/office/drawing/2014/main" id="{2C73BB81-EA38-E040-4D16-6997C191D022}"/>
                </a:ext>
              </a:extLst>
            </p:cNvPr>
            <p:cNvSpPr txBox="1">
              <a:spLocks noChangeArrowheads="1"/>
            </p:cNvSpPr>
            <p:nvPr/>
          </p:nvSpPr>
          <p:spPr bwMode="auto">
            <a:xfrm>
              <a:off x="5343270" y="2081979"/>
              <a:ext cx="128441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SHIELDED TARGET AREA for PARTICLE ACCELERATION</a:t>
              </a:r>
            </a:p>
          </p:txBody>
        </p:sp>
        <p:sp>
          <p:nvSpPr>
            <p:cNvPr id="28" name="CasellaDiTesto 20">
              <a:extLst>
                <a:ext uri="{FF2B5EF4-FFF2-40B4-BE49-F238E27FC236}">
                  <a16:creationId xmlns:a16="http://schemas.microsoft.com/office/drawing/2014/main" id="{EC3F6A26-2BE7-C196-4DF7-0F5EB981A2AB}"/>
                </a:ext>
              </a:extLst>
            </p:cNvPr>
            <p:cNvSpPr txBox="1">
              <a:spLocks noChangeArrowheads="1"/>
            </p:cNvSpPr>
            <p:nvPr/>
          </p:nvSpPr>
          <p:spPr bwMode="auto">
            <a:xfrm>
              <a:off x="4427439" y="2077174"/>
              <a:ext cx="113549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BEAMLINE for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PRE-CLINICAL</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STUDIES</a:t>
              </a:r>
            </a:p>
          </p:txBody>
        </p:sp>
        <p:sp>
          <p:nvSpPr>
            <p:cNvPr id="29" name="CasellaDiTesto 19">
              <a:extLst>
                <a:ext uri="{FF2B5EF4-FFF2-40B4-BE49-F238E27FC236}">
                  <a16:creationId xmlns:a16="http://schemas.microsoft.com/office/drawing/2014/main" id="{6E43FA6C-71D0-47B3-E03C-BA157AC87FA3}"/>
                </a:ext>
              </a:extLst>
            </p:cNvPr>
            <p:cNvSpPr txBox="1">
              <a:spLocks noChangeArrowheads="1"/>
            </p:cNvSpPr>
            <p:nvPr/>
          </p:nvSpPr>
          <p:spPr bwMode="auto">
            <a:xfrm>
              <a:off x="8291555" y="2215674"/>
              <a:ext cx="115740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DIAGNOSTICS DEV. LAB</a:t>
              </a:r>
            </a:p>
          </p:txBody>
        </p:sp>
        <p:sp>
          <p:nvSpPr>
            <p:cNvPr id="30" name="CasellaDiTesto 19">
              <a:extLst>
                <a:ext uri="{FF2B5EF4-FFF2-40B4-BE49-F238E27FC236}">
                  <a16:creationId xmlns:a16="http://schemas.microsoft.com/office/drawing/2014/main" id="{823EDE0F-59C2-BBB2-F53F-EF33080CE00E}"/>
                </a:ext>
              </a:extLst>
            </p:cNvPr>
            <p:cNvSpPr txBox="1">
              <a:spLocks noChangeArrowheads="1"/>
            </p:cNvSpPr>
            <p:nvPr/>
          </p:nvSpPr>
          <p:spPr bwMode="auto">
            <a:xfrm>
              <a:off x="9858799" y="1404972"/>
              <a:ext cx="103464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USER</a:t>
              </a:r>
            </a:p>
            <a:p>
              <a:pPr algn="ctr" eaLnBrk="0" fontAlgn="base" hangingPunct="0">
                <a:spcBef>
                  <a:spcPct val="0"/>
                </a:spcBef>
                <a:spcAft>
                  <a:spcPct val="0"/>
                </a:spcAft>
                <a:buFontTx/>
                <a:buNone/>
              </a:pPr>
              <a:r>
                <a:rPr lang="it-IT" altLang="it-IT" sz="1000" b="1" dirty="0">
                  <a:solidFill>
                    <a:schemeClr val="tx1">
                      <a:lumMod val="85000"/>
                      <a:lumOff val="15000"/>
                    </a:schemeClr>
                  </a:solidFill>
                  <a:latin typeface="Arial" panose="020B0604020202020204" pitchFamily="34" charset="0"/>
                  <a:cs typeface="Arial" panose="020B0604020202020204" pitchFamily="34" charset="0"/>
                </a:rPr>
                <a:t>CONTROL ROOM</a:t>
              </a:r>
            </a:p>
          </p:txBody>
        </p:sp>
      </p:grpSp>
      <p:grpSp>
        <p:nvGrpSpPr>
          <p:cNvPr id="9" name="Group 8">
            <a:extLst>
              <a:ext uri="{FF2B5EF4-FFF2-40B4-BE49-F238E27FC236}">
                <a16:creationId xmlns:a16="http://schemas.microsoft.com/office/drawing/2014/main" id="{9034668B-B0C4-9E7F-3FC8-7F7AF7C52682}"/>
              </a:ext>
            </a:extLst>
          </p:cNvPr>
          <p:cNvGrpSpPr/>
          <p:nvPr/>
        </p:nvGrpSpPr>
        <p:grpSpPr>
          <a:xfrm>
            <a:off x="6278412" y="116750"/>
            <a:ext cx="3687621" cy="1005389"/>
            <a:chOff x="6278412" y="116750"/>
            <a:chExt cx="3687621" cy="1005389"/>
          </a:xfrm>
        </p:grpSpPr>
        <p:pic>
          <p:nvPicPr>
            <p:cNvPr id="31" name="Picture 2" descr="ELI ERIC | Home">
              <a:extLst>
                <a:ext uri="{FF2B5EF4-FFF2-40B4-BE49-F238E27FC236}">
                  <a16:creationId xmlns:a16="http://schemas.microsoft.com/office/drawing/2014/main" id="{7AB72A4C-6E06-90C7-6964-7F615BA2A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149" y="116752"/>
              <a:ext cx="961884" cy="4573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6DF4E6DA-77EA-E313-E338-6C1D55B2B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3294" y="664800"/>
              <a:ext cx="452257" cy="4573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169AFE91-02A6-96A5-4479-D6D88E2E2ABC}"/>
                </a:ext>
              </a:extLst>
            </p:cNvPr>
            <p:cNvPicPr>
              <a:picLocks noChangeAspect="1"/>
            </p:cNvPicPr>
            <p:nvPr/>
          </p:nvPicPr>
          <p:blipFill>
            <a:blip r:embed="rId7"/>
            <a:stretch>
              <a:fillRect/>
            </a:stretch>
          </p:blipFill>
          <p:spPr>
            <a:xfrm>
              <a:off x="6278412" y="664800"/>
              <a:ext cx="1467107" cy="457339"/>
            </a:xfrm>
            <a:prstGeom prst="rect">
              <a:avLst/>
            </a:prstGeom>
          </p:spPr>
        </p:pic>
        <p:pic>
          <p:nvPicPr>
            <p:cNvPr id="34" name="Picture 33">
              <a:extLst>
                <a:ext uri="{FF2B5EF4-FFF2-40B4-BE49-F238E27FC236}">
                  <a16:creationId xmlns:a16="http://schemas.microsoft.com/office/drawing/2014/main" id="{90153245-C1A5-022A-C1A4-13D95670ACDC}"/>
                </a:ext>
              </a:extLst>
            </p:cNvPr>
            <p:cNvPicPr>
              <a:picLocks noChangeAspect="1"/>
            </p:cNvPicPr>
            <p:nvPr/>
          </p:nvPicPr>
          <p:blipFill>
            <a:blip r:embed="rId8"/>
            <a:stretch>
              <a:fillRect/>
            </a:stretch>
          </p:blipFill>
          <p:spPr>
            <a:xfrm>
              <a:off x="6278412" y="116751"/>
              <a:ext cx="819324" cy="457339"/>
            </a:xfrm>
            <a:prstGeom prst="rect">
              <a:avLst/>
            </a:prstGeom>
          </p:spPr>
        </p:pic>
        <p:pic>
          <p:nvPicPr>
            <p:cNvPr id="35" name="Picture 34">
              <a:extLst>
                <a:ext uri="{FF2B5EF4-FFF2-40B4-BE49-F238E27FC236}">
                  <a16:creationId xmlns:a16="http://schemas.microsoft.com/office/drawing/2014/main" id="{3C902153-249E-D7ED-D01C-E8BACB7178DD}"/>
                </a:ext>
              </a:extLst>
            </p:cNvPr>
            <p:cNvPicPr>
              <a:picLocks noChangeAspect="1"/>
            </p:cNvPicPr>
            <p:nvPr/>
          </p:nvPicPr>
          <p:blipFill>
            <a:blip r:embed="rId9"/>
            <a:stretch>
              <a:fillRect/>
            </a:stretch>
          </p:blipFill>
          <p:spPr>
            <a:xfrm>
              <a:off x="9262575" y="656744"/>
              <a:ext cx="703458" cy="457339"/>
            </a:xfrm>
            <a:prstGeom prst="rect">
              <a:avLst/>
            </a:prstGeom>
          </p:spPr>
        </p:pic>
        <p:pic>
          <p:nvPicPr>
            <p:cNvPr id="37" name="Picture 6" descr="home">
              <a:extLst>
                <a:ext uri="{FF2B5EF4-FFF2-40B4-BE49-F238E27FC236}">
                  <a16:creationId xmlns:a16="http://schemas.microsoft.com/office/drawing/2014/main" id="{31FEEDEC-1F9C-B00C-DC16-1512991C63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4470" y="664800"/>
              <a:ext cx="803729" cy="457339"/>
            </a:xfrm>
            <a:prstGeom prst="rect">
              <a:avLst/>
            </a:prstGeom>
            <a:solidFill>
              <a:schemeClr val="tx1"/>
            </a:solidFill>
          </p:spPr>
        </p:pic>
        <p:pic>
          <p:nvPicPr>
            <p:cNvPr id="1026" name="Picture 2" descr="EventX Life Sciences - Crossroads in healthcare">
              <a:extLst>
                <a:ext uri="{FF2B5EF4-FFF2-40B4-BE49-F238E27FC236}">
                  <a16:creationId xmlns:a16="http://schemas.microsoft.com/office/drawing/2014/main" id="{9E7B31BC-B701-BAAE-719A-C1228BC86E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8872" y="116750"/>
              <a:ext cx="1570261" cy="45733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7122A8DF-AD56-B5F9-18BC-2B9D2F48FE5E}"/>
              </a:ext>
            </a:extLst>
          </p:cNvPr>
          <p:cNvSpPr txBox="1"/>
          <p:nvPr/>
        </p:nvSpPr>
        <p:spPr>
          <a:xfrm>
            <a:off x="775811" y="2792034"/>
            <a:ext cx="3108960" cy="584775"/>
          </a:xfrm>
          <a:prstGeom prst="rect">
            <a:avLst/>
          </a:prstGeom>
          <a:noFill/>
          <a:ln>
            <a:noFill/>
          </a:ln>
        </p:spPr>
        <p:txBody>
          <a:bodyPr wrap="square" rtlCol="0" anchor="ctr">
            <a:spAutoFit/>
          </a:bodyPr>
          <a:lstStyle/>
          <a:p>
            <a:pPr algn="ctr"/>
            <a:r>
              <a:rPr lang="en-IT" sz="1600" dirty="0">
                <a:solidFill>
                  <a:schemeClr val="tx1">
                    <a:lumMod val="85000"/>
                    <a:lumOff val="15000"/>
                  </a:schemeClr>
                </a:solidFill>
                <a:latin typeface="Arial" panose="020B0604020202020204" pitchFamily="34" charset="0"/>
                <a:cs typeface="Arial" panose="020B0604020202020204" pitchFamily="34" charset="0"/>
              </a:rPr>
              <a:t>NEW: planned underground </a:t>
            </a:r>
            <a:r>
              <a:rPr lang="it-IT" sz="1600" dirty="0">
                <a:solidFill>
                  <a:schemeClr val="tx1">
                    <a:lumMod val="85000"/>
                    <a:lumOff val="15000"/>
                  </a:schemeClr>
                </a:solidFill>
                <a:latin typeface="Arial" panose="020B0604020202020204" pitchFamily="34" charset="0"/>
                <a:cs typeface="Arial" panose="020B0604020202020204" pitchFamily="34" charset="0"/>
              </a:rPr>
              <a:t>b</a:t>
            </a:r>
            <a:r>
              <a:rPr lang="en-IT" sz="1600" dirty="0">
                <a:solidFill>
                  <a:schemeClr val="tx1">
                    <a:lumMod val="85000"/>
                    <a:lumOff val="15000"/>
                  </a:schemeClr>
                </a:solidFill>
                <a:latin typeface="Arial" panose="020B0604020202020204" pitchFamily="34" charset="0"/>
                <a:cs typeface="Arial" panose="020B0604020202020204" pitchFamily="34" charset="0"/>
              </a:rPr>
              <a:t>unker</a:t>
            </a:r>
            <a:r>
              <a:rPr lang="en-US" sz="1600" dirty="0">
                <a:solidFill>
                  <a:schemeClr val="tx1">
                    <a:lumMod val="85000"/>
                    <a:lumOff val="15000"/>
                  </a:schemeClr>
                </a:solidFill>
                <a:latin typeface="Arial" panose="020B0604020202020204" pitchFamily="34" charset="0"/>
                <a:cs typeface="Arial" panose="020B0604020202020204" pitchFamily="34" charset="0"/>
              </a:rPr>
              <a:t> </a:t>
            </a:r>
            <a:r>
              <a:rPr lang="en-US" sz="1600">
                <a:solidFill>
                  <a:schemeClr val="tx1">
                    <a:lumMod val="85000"/>
                    <a:lumOff val="15000"/>
                  </a:schemeClr>
                </a:solidFill>
                <a:latin typeface="Arial" panose="020B0604020202020204" pitchFamily="34" charset="0"/>
                <a:cs typeface="Arial" panose="020B0604020202020204" pitchFamily="34" charset="0"/>
              </a:rPr>
              <a:t>– </a:t>
            </a:r>
            <a:r>
              <a:rPr lang="en-US" sz="1600" b="1">
                <a:solidFill>
                  <a:schemeClr val="tx1">
                    <a:lumMod val="85000"/>
                    <a:lumOff val="15000"/>
                  </a:schemeClr>
                </a:solidFill>
                <a:latin typeface="Arial" panose="020B0604020202020204" pitchFamily="34" charset="0"/>
                <a:cs typeface="Arial" panose="020B0604020202020204" pitchFamily="34" charset="0"/>
              </a:rPr>
              <a:t>1 </a:t>
            </a:r>
            <a:r>
              <a:rPr lang="en-US" sz="1600" b="1" dirty="0">
                <a:solidFill>
                  <a:schemeClr val="tx1">
                    <a:lumMod val="85000"/>
                    <a:lumOff val="15000"/>
                  </a:schemeClr>
                </a:solidFill>
                <a:latin typeface="Arial" panose="020B0604020202020204" pitchFamily="34" charset="0"/>
                <a:cs typeface="Arial" panose="020B0604020202020204" pitchFamily="34" charset="0"/>
              </a:rPr>
              <a:t>J, 100 Hz </a:t>
            </a:r>
            <a:r>
              <a:rPr lang="en-US" sz="1600" dirty="0">
                <a:solidFill>
                  <a:schemeClr val="tx1">
                    <a:lumMod val="85000"/>
                    <a:lumOff val="15000"/>
                  </a:schemeClr>
                </a:solidFill>
                <a:latin typeface="Arial" panose="020B0604020202020204" pitchFamily="34" charset="0"/>
                <a:cs typeface="Arial" panose="020B0604020202020204" pitchFamily="34" charset="0"/>
              </a:rPr>
              <a:t>operation</a:t>
            </a:r>
            <a:endParaRPr lang="en-IT" sz="16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36221C-1733-0203-3A1D-887732FEEF68}"/>
              </a:ext>
            </a:extLst>
          </p:cNvPr>
          <p:cNvPicPr>
            <a:picLocks noChangeAspect="1"/>
          </p:cNvPicPr>
          <p:nvPr/>
        </p:nvPicPr>
        <p:blipFill>
          <a:blip r:embed="rId12"/>
          <a:srcRect l="4229" t="1970" r="4156" b="18845"/>
          <a:stretch>
            <a:fillRect/>
          </a:stretch>
        </p:blipFill>
        <p:spPr>
          <a:xfrm>
            <a:off x="511129" y="5568523"/>
            <a:ext cx="4658628" cy="536878"/>
          </a:xfrm>
          <a:prstGeom prst="rect">
            <a:avLst/>
          </a:prstGeom>
        </p:spPr>
      </p:pic>
      <p:sp>
        <p:nvSpPr>
          <p:cNvPr id="19" name="TextBox 18">
            <a:extLst>
              <a:ext uri="{FF2B5EF4-FFF2-40B4-BE49-F238E27FC236}">
                <a16:creationId xmlns:a16="http://schemas.microsoft.com/office/drawing/2014/main" id="{6CF9DF7E-9B9A-C8B6-44C8-C677C2D734AC}"/>
              </a:ext>
            </a:extLst>
          </p:cNvPr>
          <p:cNvSpPr txBox="1"/>
          <p:nvPr/>
        </p:nvSpPr>
        <p:spPr>
          <a:xfrm>
            <a:off x="5562932" y="3210581"/>
            <a:ext cx="6217919" cy="3062377"/>
          </a:xfrm>
          <a:prstGeom prst="rect">
            <a:avLst/>
          </a:prstGeom>
          <a:noFill/>
        </p:spPr>
        <p:txBody>
          <a:bodyPr wrap="square" rtlCol="0">
            <a:spAutoFit/>
          </a:bodyPr>
          <a:lstStyle/>
          <a:p>
            <a:r>
              <a:rPr lang="en-IT" sz="1400" b="1" dirty="0">
                <a:latin typeface="Arial" panose="020B0604020202020204" pitchFamily="34" charset="0"/>
                <a:cs typeface="Arial" panose="020B0604020202020204" pitchFamily="34" charset="0"/>
              </a:rPr>
              <a:t>UPGRADE OF ILIL FACILITY FOR</a:t>
            </a:r>
            <a:r>
              <a:rPr lang="en-IT" sz="1400" dirty="0">
                <a:latin typeface="Arial" panose="020B0604020202020204" pitchFamily="34" charset="0"/>
                <a:cs typeface="Arial" panose="020B0604020202020204" pitchFamily="34" charset="0"/>
              </a:rPr>
              <a:t>:</a:t>
            </a:r>
            <a:endParaRPr lang="it-IT" sz="1400" dirty="0">
              <a:latin typeface="Arial" panose="020B0604020202020204" pitchFamily="34" charset="0"/>
              <a:cs typeface="Arial" panose="020B0604020202020204" pitchFamily="34" charset="0"/>
            </a:endParaRPr>
          </a:p>
          <a:p>
            <a:endParaRPr lang="en-IT" sz="1400" dirty="0">
              <a:latin typeface="Arial" panose="020B0604020202020204" pitchFamily="34" charset="0"/>
              <a:cs typeface="Arial" panose="020B0604020202020204" pitchFamily="34" charset="0"/>
            </a:endParaRPr>
          </a:p>
          <a:p>
            <a:pPr marL="257175" indent="-257175">
              <a:buFont typeface="+mj-lt"/>
              <a:buAutoNum type="arabicPeriod"/>
            </a:pPr>
            <a:r>
              <a:rPr lang="en-IT" sz="1500" dirty="0">
                <a:latin typeface="Arial" panose="020B0604020202020204" pitchFamily="34" charset="0"/>
                <a:cs typeface="Arial" panose="020B0604020202020204" pitchFamily="34" charset="0"/>
              </a:rPr>
              <a:t>Upgrade of existing laser system (2</a:t>
            </a:r>
            <a:r>
              <a:rPr lang="it-IT" sz="1500" dirty="0">
                <a:latin typeface="Arial" panose="020B0604020202020204" pitchFamily="34" charset="0"/>
                <a:cs typeface="Arial" panose="020B0604020202020204" pitchFamily="34" charset="0"/>
              </a:rPr>
              <a:t>2</a:t>
            </a:r>
            <a:r>
              <a:rPr lang="en-IT" sz="1500" dirty="0">
                <a:latin typeface="Arial" panose="020B0604020202020204" pitchFamily="34" charset="0"/>
                <a:cs typeface="Arial" panose="020B0604020202020204" pitchFamily="34" charset="0"/>
              </a:rPr>
              <a:t>0 TW) for enhanced stability and control</a:t>
            </a:r>
            <a:r>
              <a:rPr lang="en-US" sz="1500" dirty="0">
                <a:latin typeface="Arial" panose="020B0604020202020204" pitchFamily="34" charset="0"/>
                <a:cs typeface="Arial" panose="020B0604020202020204" pitchFamily="34" charset="0"/>
              </a:rPr>
              <a:t>;</a:t>
            </a:r>
          </a:p>
          <a:p>
            <a:pPr marL="257175" indent="-257175">
              <a:buFont typeface="+mj-lt"/>
              <a:buAutoNum type="arabicPeriod"/>
            </a:pPr>
            <a:r>
              <a:rPr lang="en-IT" sz="1500" dirty="0">
                <a:latin typeface="Arial" panose="020B0604020202020204" pitchFamily="34" charset="0"/>
                <a:cs typeface="Arial" panose="020B0604020202020204" pitchFamily="34" charset="0"/>
              </a:rPr>
              <a:t>New laser systems for high repetition rate operation (100 Hz</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1</a:t>
            </a:r>
            <a:r>
              <a:rPr lang="it-IT" sz="1500" dirty="0">
                <a:latin typeface="Arial" panose="020B0604020202020204" pitchFamily="34" charset="0"/>
                <a:cs typeface="Arial" panose="020B0604020202020204" pitchFamily="34" charset="0"/>
              </a:rPr>
              <a:t> </a:t>
            </a:r>
            <a:r>
              <a:rPr lang="en-IT" sz="1500" dirty="0">
                <a:latin typeface="Arial" panose="020B0604020202020204" pitchFamily="34" charset="0"/>
                <a:cs typeface="Arial" panose="020B0604020202020204" pitchFamily="34" charset="0"/>
              </a:rPr>
              <a:t>J)</a:t>
            </a:r>
            <a:r>
              <a:rPr lang="en-US" sz="1500" dirty="0">
                <a:latin typeface="Arial" panose="020B0604020202020204" pitchFamily="34" charset="0"/>
                <a:cs typeface="Arial" panose="020B0604020202020204" pitchFamily="34" charset="0"/>
              </a:rPr>
              <a: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average power compressor</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average power transport to target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repetition rate target</a:t>
            </a:r>
          </a:p>
          <a:p>
            <a:pPr marL="800100" lvl="1" indent="-342900">
              <a:buFont typeface="+mj-lt"/>
              <a:buAutoNum type="alphaLcPeriod"/>
            </a:pPr>
            <a:r>
              <a:rPr lang="en-US" sz="1500" dirty="0">
                <a:latin typeface="Arial" panose="020B0604020202020204" pitchFamily="34" charset="0"/>
                <a:cs typeface="Arial" panose="020B0604020202020204" pitchFamily="34" charset="0"/>
              </a:rPr>
              <a:t>High repetition rate data collection</a:t>
            </a:r>
            <a:endParaRPr lang="en-IT" sz="1500" dirty="0">
              <a:latin typeface="Arial" panose="020B0604020202020204" pitchFamily="34" charset="0"/>
              <a:cs typeface="Arial" panose="020B0604020202020204" pitchFamily="34" charset="0"/>
            </a:endParaRPr>
          </a:p>
          <a:p>
            <a:pPr marL="257175" indent="-257175">
              <a:buFont typeface="+mj-lt"/>
              <a:buAutoNum type="arabicPeriod"/>
            </a:pPr>
            <a:r>
              <a:rPr lang="en-IT" sz="1500" dirty="0">
                <a:latin typeface="Arial" panose="020B0604020202020204" pitchFamily="34" charset="0"/>
                <a:cs typeface="Arial" panose="020B0604020202020204" pitchFamily="34" charset="0"/>
              </a:rPr>
              <a:t>New Infrastructure develo</a:t>
            </a:r>
            <a:r>
              <a:rPr lang="en-US" sz="1500" dirty="0">
                <a:latin typeface="Arial" panose="020B0604020202020204" pitchFamily="34" charset="0"/>
                <a:cs typeface="Arial" panose="020B0604020202020204" pitchFamily="34" charset="0"/>
              </a:rPr>
              <a:t>pm</a:t>
            </a:r>
            <a:r>
              <a:rPr lang="en-IT" sz="1500" dirty="0">
                <a:latin typeface="Arial" panose="020B0604020202020204" pitchFamily="34" charset="0"/>
                <a:cs typeface="Arial" panose="020B0604020202020204" pitchFamily="34" charset="0"/>
              </a:rPr>
              <a:t>ent</a:t>
            </a:r>
            <a:r>
              <a:rPr lang="en-US" sz="1500" dirty="0">
                <a:latin typeface="Arial" panose="020B0604020202020204" pitchFamily="34" charset="0"/>
                <a:cs typeface="Arial" panose="020B0604020202020204" pitchFamily="34" charset="0"/>
              </a:rPr>
              <a:t>, including underground bunker </a:t>
            </a:r>
            <a:r>
              <a:rPr lang="en-IT" sz="1500" dirty="0">
                <a:latin typeface="Arial" panose="020B0604020202020204" pitchFamily="34" charset="0"/>
                <a:cs typeface="Arial" panose="020B0604020202020204" pitchFamily="34" charset="0"/>
              </a:rPr>
              <a:t>for user access to beamlines</a:t>
            </a:r>
            <a:r>
              <a:rPr lang="en-US" sz="1500" dirty="0">
                <a:latin typeface="Arial" panose="020B0604020202020204" pitchFamily="34" charset="0"/>
                <a:cs typeface="Arial" panose="020B0604020202020204" pitchFamily="34" charset="0"/>
              </a:rPr>
              <a:t>;</a:t>
            </a:r>
          </a:p>
          <a:p>
            <a:pPr marL="257175" indent="-257175">
              <a:buFont typeface="+mj-lt"/>
              <a:buAutoNum type="arabicPeriod"/>
            </a:pPr>
            <a:endParaRPr lang="en-US" sz="1500" dirty="0">
              <a:latin typeface="Arial" panose="020B0604020202020204" pitchFamily="34" charset="0"/>
              <a:cs typeface="Arial" panose="020B0604020202020204" pitchFamily="34" charset="0"/>
            </a:endParaRPr>
          </a:p>
          <a:p>
            <a:r>
              <a:rPr lang="en-US" sz="1500" noProof="0" dirty="0">
                <a:latin typeface="Arial" panose="020B0604020202020204" pitchFamily="34" charset="0"/>
                <a:cs typeface="Arial" panose="020B0604020202020204" pitchFamily="34" charset="0"/>
              </a:rPr>
              <a:t>Upgrades funded and in progress – completion expected by 2026.</a:t>
            </a:r>
          </a:p>
        </p:txBody>
      </p:sp>
    </p:spTree>
    <p:extLst>
      <p:ext uri="{BB962C8B-B14F-4D97-AF65-F5344CB8AC3E}">
        <p14:creationId xmlns:p14="http://schemas.microsoft.com/office/powerpoint/2010/main" val="3221097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3589</TotalTime>
  <Words>2848</Words>
  <Application>Microsoft Office PowerPoint</Application>
  <PresentationFormat>Widescreen</PresentationFormat>
  <Paragraphs>244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Cambria Math</vt:lpstr>
      <vt:lpstr>Helvetica Neue Medium</vt:lpstr>
      <vt:lpstr>Wingdings</vt:lpstr>
      <vt:lpstr>Office Theme</vt:lpstr>
      <vt:lpstr>Progress Towards 100 Hz Operation of the VHEE Beamline at ILIL</vt:lpstr>
      <vt:lpstr>PowerPoint Presentation</vt:lpstr>
      <vt:lpstr>The ILIL Group</vt:lpstr>
      <vt:lpstr>Background and motivation</vt:lpstr>
      <vt:lpstr>ICT dosimetry</vt:lpstr>
      <vt:lpstr>Radiobiology</vt:lpstr>
      <vt:lpstr>Tuscany Health Ecosystem – THE</vt:lpstr>
      <vt:lpstr>Facility Upgrades</vt:lpstr>
      <vt:lpstr>Facility Upgrades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GABRIELE BANDINI</dc:creator>
  <cp:lastModifiedBy>GABRIELE BANDINI</cp:lastModifiedBy>
  <cp:revision>5</cp:revision>
  <dcterms:created xsi:type="dcterms:W3CDTF">2025-08-29T07:46:40Z</dcterms:created>
  <dcterms:modified xsi:type="dcterms:W3CDTF">2025-09-16T06:25:53Z</dcterms:modified>
</cp:coreProperties>
</file>